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3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36" r:id="rId11"/>
    <p:sldId id="337" r:id="rId12"/>
    <p:sldId id="339" r:id="rId13"/>
    <p:sldId id="340" r:id="rId14"/>
    <p:sldId id="322" r:id="rId15"/>
    <p:sldId id="323" r:id="rId16"/>
    <p:sldId id="324" r:id="rId17"/>
    <p:sldId id="325" r:id="rId18"/>
    <p:sldId id="334" r:id="rId19"/>
    <p:sldId id="326" r:id="rId20"/>
    <p:sldId id="327" r:id="rId21"/>
    <p:sldId id="328" r:id="rId22"/>
    <p:sldId id="335" r:id="rId23"/>
    <p:sldId id="341" r:id="rId24"/>
    <p:sldId id="329" r:id="rId25"/>
    <p:sldId id="330" r:id="rId26"/>
    <p:sldId id="331" r:id="rId27"/>
    <p:sldId id="332" r:id="rId28"/>
    <p:sldId id="342" r:id="rId29"/>
    <p:sldId id="343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7773" autoAdjust="0"/>
  </p:normalViewPr>
  <p:slideViewPr>
    <p:cSldViewPr snapToGrid="0">
      <p:cViewPr varScale="1">
        <p:scale>
          <a:sx n="81" d="100"/>
          <a:sy n="81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06DA8-02EA-4DFE-8CE9-004228AFC93D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D818D-DCB7-4334-9C75-557E2C97B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586AB5-5BFA-4C6B-8F6E-EB2CAA9E6D04}" type="slidenum">
              <a:rPr lang="zh-CN" altLang="en-US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162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021E60-78E7-4815-A445-6F06A725A79F}" type="slidenum">
              <a:rPr lang="zh-CN" altLang="en-US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485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5CCB82-F83F-4D41-B85F-99F613124B18}" type="slidenum">
              <a:rPr lang="zh-CN" altLang="en-US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284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6B4593-2801-41D0-A9CD-469CABBA786C}" type="slidenum">
              <a:rPr lang="zh-CN" altLang="en-US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977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的难度是固有的，假设是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；这个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是我们竭力想知道，但往往我们却难以认识到。</a:t>
            </a:r>
            <a:endParaRPr lang="en-US" altLang="zh-CN" dirty="0" smtClean="0"/>
          </a:p>
          <a:p>
            <a:r>
              <a:rPr lang="zh-CN" altLang="en-US" dirty="0" smtClean="0"/>
              <a:t>当我们找到一个解这个问题的算法时（假设它的性能是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），我们可以说的是：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order</a:t>
            </a:r>
            <a:r>
              <a:rPr lang="en-US" altLang="zh-CN" baseline="0" dirty="0" smtClean="0"/>
              <a:t> of </a:t>
            </a:r>
            <a:r>
              <a:rPr lang="en-US" altLang="zh-CN" i="1" baseline="0" dirty="0" smtClean="0"/>
              <a:t>f</a:t>
            </a:r>
            <a:r>
              <a:rPr lang="zh-CN" altLang="en-US" i="1" baseline="0" dirty="0" smtClean="0"/>
              <a:t>。</a:t>
            </a:r>
            <a:r>
              <a:rPr lang="en-US" altLang="zh-CN" i="1" dirty="0" smtClean="0"/>
              <a:t>f </a:t>
            </a:r>
            <a:r>
              <a:rPr lang="zh-CN" altLang="en-US" dirty="0" smtClean="0"/>
              <a:t>是算法问题难度的上界；当我们不断优化算法得到</a:t>
            </a:r>
            <a:r>
              <a:rPr lang="en-US" altLang="zh-CN" dirty="0" err="1" smtClean="0"/>
              <a:t>f’,f</a:t>
            </a:r>
            <a:r>
              <a:rPr lang="en-US" altLang="zh-CN" dirty="0" smtClean="0"/>
              <a:t>’’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时，算法问题的难度上界不断降低（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级别的降低）</a:t>
            </a:r>
            <a:endParaRPr lang="en-US" altLang="zh-CN" dirty="0" smtClean="0"/>
          </a:p>
          <a:p>
            <a:r>
              <a:rPr lang="zh-CN" altLang="en-US" dirty="0" smtClean="0"/>
              <a:t>但是，仅仅降低上界，不能得到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同时，如果我们能够证明，解这个算法问题，至少需要</a:t>
            </a:r>
            <a:r>
              <a:rPr lang="en-US" altLang="zh-CN" dirty="0" smtClean="0"/>
              <a:t>order</a:t>
            </a:r>
            <a:r>
              <a:rPr lang="en-US" altLang="zh-CN" baseline="0" dirty="0" smtClean="0"/>
              <a:t> of h</a:t>
            </a:r>
            <a:r>
              <a:rPr lang="zh-CN" altLang="en-US" baseline="0" dirty="0" smtClean="0"/>
              <a:t>的算法才可以，比如遍历的难度至少是</a:t>
            </a:r>
            <a:r>
              <a:rPr lang="en-US" altLang="zh-CN" baseline="0" dirty="0" smtClean="0"/>
              <a:t>O(n)</a:t>
            </a:r>
            <a:r>
              <a:rPr lang="zh-CN" altLang="en-US" baseline="0" dirty="0" smtClean="0"/>
              <a:t>，那么我们就得到了算法问题的一个难度的下界。那么我们在这个方向上的工作就是不断去证明：问题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的解的最小代价是否比</a:t>
            </a:r>
            <a:r>
              <a:rPr lang="en-US" altLang="zh-CN" baseline="0" dirty="0" smtClean="0"/>
              <a:t>h</a:t>
            </a:r>
            <a:r>
              <a:rPr lang="zh-CN" altLang="en-US" baseline="0" dirty="0" smtClean="0"/>
              <a:t>高，得到下界</a:t>
            </a:r>
            <a:r>
              <a:rPr lang="en-US" altLang="zh-CN" baseline="0" dirty="0" err="1" smtClean="0"/>
              <a:t>h’,h</a:t>
            </a:r>
            <a:r>
              <a:rPr lang="en-US" altLang="zh-CN" baseline="0" dirty="0" smtClean="0"/>
              <a:t>’’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如此，问题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的解的下界不断在提高（用证明来完成），问题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的解的上界不断在下降（用算法设计来完成），如果他们</a:t>
            </a:r>
            <a:r>
              <a:rPr lang="en-US" altLang="zh-CN" baseline="0" dirty="0" smtClean="0"/>
              <a:t>meet</a:t>
            </a:r>
            <a:r>
              <a:rPr lang="zh-CN" altLang="en-US" baseline="0" dirty="0" smtClean="0"/>
              <a:t>了，我们可以说：我们找到了这个问题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的解的难度</a:t>
            </a:r>
            <a:r>
              <a:rPr lang="en-US" altLang="zh-CN" baseline="0" dirty="0" smtClean="0"/>
              <a:t>g</a:t>
            </a:r>
            <a:r>
              <a:rPr lang="zh-CN" altLang="en-US" baseline="0" dirty="0" smtClean="0"/>
              <a:t>；否则，</a:t>
            </a:r>
            <a:r>
              <a:rPr lang="en-US" altLang="zh-CN" baseline="0" dirty="0" smtClean="0"/>
              <a:t>h’’’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f’’’</a:t>
            </a:r>
            <a:r>
              <a:rPr lang="zh-CN" altLang="en-US" baseline="0" dirty="0" smtClean="0"/>
              <a:t>之间的</a:t>
            </a:r>
            <a:r>
              <a:rPr lang="en-US" altLang="zh-CN" baseline="0" dirty="0" smtClean="0"/>
              <a:t>gap</a:t>
            </a:r>
            <a:r>
              <a:rPr lang="zh-CN" altLang="en-US" baseline="0" dirty="0" smtClean="0"/>
              <a:t>就存在，就被称为这个问题的算法</a:t>
            </a:r>
            <a:r>
              <a:rPr lang="en-US" altLang="zh-CN" baseline="0" dirty="0" smtClean="0"/>
              <a:t>gap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当算法</a:t>
            </a:r>
            <a:r>
              <a:rPr lang="en-US" altLang="zh-CN" dirty="0" smtClean="0"/>
              <a:t>gap</a:t>
            </a:r>
            <a:r>
              <a:rPr lang="zh-CN" altLang="en-US" dirty="0" smtClean="0"/>
              <a:t>存在时，要么就是我们没有找到最好的算法，要么就是我们不能证明还有其它更好的算法（无法证明现在的算法不能再好了），要么就是两者都没有完成。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704631-215A-43D0-A895-5B9570A97EBB}" type="slidenum">
              <a:rPr lang="zh-CN" altLang="zh-CN" smtClean="0"/>
              <a:pPr/>
              <a:t>23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7387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3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26299-598F-457F-83F8-5505698969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42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8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6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7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3ED0-3F22-42C2-AB7C-D0051A76AB0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3454-9907-4D24-AAA3-42059BB95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1109" y="1122363"/>
            <a:ext cx="10785764" cy="2387600"/>
          </a:xfrm>
        </p:spPr>
        <p:txBody>
          <a:bodyPr/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法</a:t>
            </a:r>
            <a:r>
              <a:rPr lang="zh-CN" altLang="en-US" dirty="0" smtClean="0"/>
              <a:t>的效率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4169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陶先平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97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Mergesort</a:t>
            </a:r>
            <a:endParaRPr lang="zh-CN" altLang="en-US" dirty="0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493859"/>
            <a:ext cx="54737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66927" y="4149081"/>
            <a:ext cx="8064896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  <a:endParaRPr lang="en-US" altLang="zh-C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这个算法究竟是如何“排”序的？</a:t>
            </a: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0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751138" y="1158875"/>
            <a:ext cx="6769100" cy="4000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Footlight MT Light" panose="0204060206030A020304" pitchFamily="18" charset="0"/>
              </a:rPr>
              <a:t>5	2	4	7	1	3	2	6</a:t>
            </a:r>
            <a:endParaRPr lang="zh-CN" altLang="en-US" sz="2000" b="1">
              <a:latin typeface="Footlight MT Light" panose="0204060206030A020304" pitchFamily="18" charset="0"/>
            </a:endParaRPr>
          </a:p>
        </p:txBody>
      </p:sp>
      <p:grpSp>
        <p:nvGrpSpPr>
          <p:cNvPr id="8195" name="Group 6"/>
          <p:cNvGrpSpPr>
            <a:grpSpLocks/>
          </p:cNvGrpSpPr>
          <p:nvPr/>
        </p:nvGrpSpPr>
        <p:grpSpPr bwMode="auto">
          <a:xfrm>
            <a:off x="2782888" y="1700214"/>
            <a:ext cx="6742112" cy="1520825"/>
            <a:chOff x="1259632" y="1700807"/>
            <a:chExt cx="6742039" cy="1520301"/>
          </a:xfrm>
        </p:grpSpPr>
        <p:sp>
          <p:nvSpPr>
            <p:cNvPr id="8203" name="TextBox 3"/>
            <p:cNvSpPr txBox="1">
              <a:spLocks noChangeArrowheads="1"/>
            </p:cNvSpPr>
            <p:nvPr/>
          </p:nvSpPr>
          <p:spPr bwMode="auto">
            <a:xfrm>
              <a:off x="1259632" y="2820998"/>
              <a:ext cx="3168352" cy="40011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Footlight MT Light" panose="0204060206030A020304" pitchFamily="18" charset="0"/>
                </a:rPr>
                <a:t>5	2	4	7</a:t>
              </a:r>
              <a:endParaRPr lang="zh-CN" altLang="en-US" sz="2000" b="1">
                <a:latin typeface="Footlight MT Light" panose="0204060206030A020304" pitchFamily="18" charset="0"/>
              </a:endParaRPr>
            </a:p>
          </p:txBody>
        </p:sp>
        <p:sp>
          <p:nvSpPr>
            <p:cNvPr id="8204" name="TextBox 4"/>
            <p:cNvSpPr txBox="1">
              <a:spLocks noChangeArrowheads="1"/>
            </p:cNvSpPr>
            <p:nvPr/>
          </p:nvSpPr>
          <p:spPr bwMode="auto">
            <a:xfrm>
              <a:off x="4833319" y="2820998"/>
              <a:ext cx="3168352" cy="40011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Footlight MT Light" panose="0204060206030A020304" pitchFamily="18" charset="0"/>
                </a:rPr>
                <a:t>1	3	2	6</a:t>
              </a:r>
              <a:endParaRPr lang="zh-CN" altLang="en-US" sz="2000" b="1">
                <a:latin typeface="Footlight MT Light" panose="0204060206030A020304" pitchFamily="18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4499684" y="1700807"/>
              <a:ext cx="333371" cy="920433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6" name="TextBox 5"/>
            <p:cNvSpPr txBox="1">
              <a:spLocks noChangeArrowheads="1"/>
            </p:cNvSpPr>
            <p:nvPr/>
          </p:nvSpPr>
          <p:spPr bwMode="auto">
            <a:xfrm>
              <a:off x="3509579" y="1960968"/>
              <a:ext cx="99010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Aparajita" panose="020B0604020202020204" pitchFamily="34" charset="0"/>
                  <a:cs typeface="Aparajita" panose="020B0604020202020204" pitchFamily="34" charset="0"/>
                </a:rPr>
                <a:t>Divide</a:t>
              </a:r>
              <a:endParaRPr lang="zh-CN" altLang="en-US" sz="20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3985854" y="3500439"/>
            <a:ext cx="2372083" cy="936625"/>
            <a:chOff x="2462227" y="3501008"/>
            <a:chExt cx="2371508" cy="936104"/>
          </a:xfrm>
        </p:grpSpPr>
        <p:sp>
          <p:nvSpPr>
            <p:cNvPr id="8" name="Down Arrow 7"/>
            <p:cNvSpPr/>
            <p:nvPr/>
          </p:nvSpPr>
          <p:spPr>
            <a:xfrm>
              <a:off x="4500441" y="3501008"/>
              <a:ext cx="333294" cy="936104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2" name="TextBox 8"/>
            <p:cNvSpPr txBox="1">
              <a:spLocks noChangeArrowheads="1"/>
            </p:cNvSpPr>
            <p:nvPr/>
          </p:nvSpPr>
          <p:spPr bwMode="auto">
            <a:xfrm>
              <a:off x="2462227" y="3646073"/>
              <a:ext cx="2060418" cy="645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parajita" panose="020B0604020202020204" pitchFamily="34" charset="0"/>
                  <a:cs typeface="Aparajita" panose="020B0604020202020204" pitchFamily="34" charset="0"/>
                </a:rPr>
                <a:t>Divide further, until…</a:t>
              </a:r>
              <a:endParaRPr lang="zh-CN" altLang="en-US" sz="18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88" y="928088"/>
            <a:ext cx="80645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93812" y="1104926"/>
            <a:ext cx="1489076" cy="2439533"/>
            <a:chOff x="1030137" y="1411203"/>
            <a:chExt cx="764613" cy="2439625"/>
          </a:xfrm>
        </p:grpSpPr>
        <p:sp>
          <p:nvSpPr>
            <p:cNvPr id="11" name="Up Arrow 10"/>
            <p:cNvSpPr/>
            <p:nvPr/>
          </p:nvSpPr>
          <p:spPr>
            <a:xfrm>
              <a:off x="1193256" y="1411203"/>
              <a:ext cx="504651" cy="1816169"/>
            </a:xfrm>
            <a:prstGeom prst="up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0" name="TextBox 11"/>
            <p:cNvSpPr txBox="1">
              <a:spLocks noChangeArrowheads="1"/>
            </p:cNvSpPr>
            <p:nvPr/>
          </p:nvSpPr>
          <p:spPr bwMode="auto">
            <a:xfrm>
              <a:off x="1030137" y="3327608"/>
              <a:ext cx="76461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Aparajita" panose="020B0604020202020204" pitchFamily="34" charset="0"/>
                  <a:cs typeface="Aparajita" panose="020B0604020202020204" pitchFamily="34" charset="0"/>
                </a:rPr>
                <a:t>conquer</a:t>
              </a:r>
              <a:endParaRPr lang="zh-CN" altLang="en-US" sz="28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6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2204864"/>
            <a:ext cx="700286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如何考虑分治算法的代价？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178426" y="4508501"/>
            <a:ext cx="439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递归代价与非递归代价</a:t>
            </a:r>
          </a:p>
        </p:txBody>
      </p:sp>
    </p:spTree>
    <p:extLst>
      <p:ext uri="{BB962C8B-B14F-4D97-AF65-F5344CB8AC3E}">
        <p14:creationId xmlns:p14="http://schemas.microsoft.com/office/powerpoint/2010/main" val="112401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导出递归式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341439"/>
            <a:ext cx="5468937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87688" y="2602830"/>
            <a:ext cx="4104456" cy="754162"/>
          </a:xfrm>
          <a:prstGeom prst="roundRect">
            <a:avLst/>
          </a:prstGeom>
          <a:noFill/>
          <a:ln cmpd="tri"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75500" y="2420938"/>
            <a:ext cx="865188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TextBox 5"/>
          <p:cNvSpPr txBox="1">
            <a:spLocks noChangeArrowheads="1"/>
          </p:cNvSpPr>
          <p:nvPr/>
        </p:nvSpPr>
        <p:spPr bwMode="auto">
          <a:xfrm>
            <a:off x="8040689" y="2133600"/>
            <a:ext cx="2232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两次递归，理想情况下每次问题规模是原来的一半。</a:t>
            </a:r>
          </a:p>
        </p:txBody>
      </p:sp>
      <p:sp>
        <p:nvSpPr>
          <p:cNvPr id="11273" name="TextBox 6"/>
          <p:cNvSpPr txBox="1">
            <a:spLocks noChangeArrowheads="1"/>
          </p:cNvSpPr>
          <p:nvPr/>
        </p:nvSpPr>
        <p:spPr bwMode="auto">
          <a:xfrm>
            <a:off x="6600826" y="3865563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非递归开销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80100" y="3644901"/>
            <a:ext cx="863600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51538" y="2420939"/>
            <a:ext cx="1008062" cy="144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75" y="4369817"/>
            <a:ext cx="561657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801674" y="5870646"/>
            <a:ext cx="3076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T(n)∈O(</a:t>
            </a:r>
            <a:r>
              <a:rPr lang="en-US" altLang="zh-CN" sz="4000" dirty="0" err="1" smtClean="0"/>
              <a:t>nlgn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20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272" grpId="0"/>
      <p:bldP spid="1127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r>
              <a:rPr lang="zh-CN" altLang="en-US" sz="4400" dirty="0" smtClean="0"/>
              <a:t>如何评估不同的算法的性能差异？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9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函数增长</a:t>
            </a:r>
          </a:p>
        </p:txBody>
      </p:sp>
      <p:graphicFrame>
        <p:nvGraphicFramePr>
          <p:cNvPr id="142362" name="Group 26"/>
          <p:cNvGraphicFramePr>
            <a:graphicFrameLocks noGrp="1"/>
          </p:cNvGraphicFramePr>
          <p:nvPr>
            <p:ph idx="1"/>
          </p:nvPr>
        </p:nvGraphicFramePr>
        <p:xfrm>
          <a:off x="2090738" y="1752600"/>
          <a:ext cx="8001000" cy="3272982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  <a:gridCol w="2667000"/>
              </a:tblGrid>
              <a:tr h="879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数据集规模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算法执行步数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算法执行步数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781250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505000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233" y="5359208"/>
            <a:ext cx="63722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两个算法执行步数随着数据规模的变化而变化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不同的算法，变化的“剧烈程度”不同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5" name="云形 4"/>
          <p:cNvSpPr/>
          <p:nvPr/>
        </p:nvSpPr>
        <p:spPr bwMode="auto">
          <a:xfrm>
            <a:off x="7355590" y="4723606"/>
            <a:ext cx="4836410" cy="180022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引入一个数学工具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来刻画这种变化并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尝试判断其不同</a:t>
            </a:r>
          </a:p>
        </p:txBody>
      </p:sp>
    </p:spTree>
    <p:extLst>
      <p:ext uri="{BB962C8B-B14F-4D97-AF65-F5344CB8AC3E}">
        <p14:creationId xmlns:p14="http://schemas.microsoft.com/office/powerpoint/2010/main" val="23737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函数的增长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定义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函数</a:t>
            </a:r>
            <a:r>
              <a:rPr lang="en-US" altLang="zh-CN" sz="4400" i="1" dirty="0" smtClean="0"/>
              <a:t>f</a:t>
            </a:r>
            <a:r>
              <a:rPr lang="en-US" altLang="zh-CN" sz="4400" dirty="0" smtClean="0"/>
              <a:t>:N-&gt;N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pPr lvl="1" eaLnBrk="1" hangingPunct="1"/>
            <a:r>
              <a:rPr lang="zh-CN" altLang="en-US" sz="4000" dirty="0" smtClean="0"/>
              <a:t>数据规模</a:t>
            </a:r>
            <a:r>
              <a:rPr lang="en-US" altLang="zh-CN" sz="4000" dirty="0" smtClean="0"/>
              <a:t>-&gt;</a:t>
            </a:r>
            <a:r>
              <a:rPr lang="zh-CN" altLang="en-US" sz="4000" dirty="0" smtClean="0"/>
              <a:t>算法执行步骤数</a:t>
            </a:r>
            <a:endParaRPr lang="en-US" altLang="zh-CN" sz="4000" dirty="0" smtClean="0"/>
          </a:p>
          <a:p>
            <a:pPr eaLnBrk="1" hangingPunct="1"/>
            <a:r>
              <a:rPr lang="zh-CN" altLang="en-US" sz="4400" dirty="0" smtClean="0"/>
              <a:t>针对上述两个算法：</a:t>
            </a:r>
            <a:endParaRPr lang="en-US" altLang="zh-CN" sz="4400" dirty="0" smtClean="0"/>
          </a:p>
          <a:p>
            <a:pPr lvl="1" eaLnBrk="1" hangingPunct="1"/>
            <a:r>
              <a:rPr lang="en-US" altLang="zh-CN" sz="4000" i="1" dirty="0" err="1" smtClean="0"/>
              <a:t>f</a:t>
            </a:r>
            <a:r>
              <a:rPr lang="en-US" altLang="zh-CN" sz="4000" baseline="-25000" dirty="0" err="1" smtClean="0"/>
              <a:t>T</a:t>
            </a:r>
            <a:r>
              <a:rPr lang="en-US" altLang="zh-CN" sz="4000" dirty="0" smtClean="0"/>
              <a:t>(n) = n</a:t>
            </a:r>
            <a:r>
              <a:rPr lang="en-US" altLang="zh-CN" sz="4000" baseline="30000" dirty="0" smtClean="0"/>
              <a:t>3</a:t>
            </a:r>
            <a:r>
              <a:rPr lang="en-US" altLang="zh-CN" sz="4000" dirty="0" smtClean="0"/>
              <a:t>/2 +n</a:t>
            </a:r>
            <a:r>
              <a:rPr lang="en-US" altLang="zh-CN" sz="4000" baseline="30000" dirty="0" smtClean="0"/>
              <a:t>2</a:t>
            </a:r>
            <a:r>
              <a:rPr lang="en-US" altLang="zh-CN" sz="4000" dirty="0" smtClean="0"/>
              <a:t>/2 for algorithm T</a:t>
            </a:r>
          </a:p>
          <a:p>
            <a:pPr lvl="1" eaLnBrk="1" hangingPunct="1"/>
            <a:r>
              <a:rPr lang="en-US" altLang="zh-CN" sz="4000" i="1" dirty="0" smtClean="0"/>
              <a:t>f</a:t>
            </a:r>
            <a:r>
              <a:rPr lang="en-US" altLang="zh-CN" sz="4000" baseline="-25000" dirty="0" smtClean="0"/>
              <a:t>s</a:t>
            </a:r>
            <a:r>
              <a:rPr lang="en-US" altLang="zh-CN" sz="4000" dirty="0" smtClean="0"/>
              <a:t>(n) = n</a:t>
            </a:r>
            <a:r>
              <a:rPr lang="en-US" altLang="zh-CN" sz="4000" baseline="30000" dirty="0" smtClean="0"/>
              <a:t>4</a:t>
            </a:r>
            <a:r>
              <a:rPr lang="en-US" altLang="zh-CN" sz="4000" dirty="0" smtClean="0"/>
              <a:t>/8 for algorithm S</a:t>
            </a: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52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函数的渐进增长速度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给定</a:t>
            </a:r>
            <a:r>
              <a:rPr lang="en-US" altLang="zh-CN" sz="4400" i="1" dirty="0" smtClean="0"/>
              <a:t>f</a:t>
            </a:r>
            <a:r>
              <a:rPr lang="en-US" altLang="zh-CN" sz="4400" dirty="0" smtClean="0"/>
              <a:t>:N</a:t>
            </a:r>
            <a:r>
              <a:rPr lang="en-US" altLang="zh-CN" sz="4400" dirty="0" smtClean="0">
                <a:cs typeface="Arial" panose="020B0604020202020204" pitchFamily="34" charset="0"/>
              </a:rPr>
              <a:t>→R</a:t>
            </a:r>
            <a:r>
              <a:rPr lang="en-US" altLang="zh-CN" sz="4400" baseline="30000" dirty="0" smtClean="0">
                <a:cs typeface="Arial" panose="020B0604020202020204" pitchFamily="34" charset="0"/>
              </a:rPr>
              <a:t>+</a:t>
            </a:r>
            <a:r>
              <a:rPr lang="en-US" altLang="zh-CN" sz="4400" dirty="0" smtClean="0">
                <a:cs typeface="Arial" panose="020B0604020202020204" pitchFamily="34" charset="0"/>
              </a:rPr>
              <a:t>, </a:t>
            </a:r>
            <a:r>
              <a:rPr lang="en-US" altLang="zh-CN" sz="4400" i="1" dirty="0" smtClean="0"/>
              <a:t>g</a:t>
            </a:r>
            <a:r>
              <a:rPr lang="en-US" altLang="zh-CN" sz="4400" dirty="0" smtClean="0"/>
              <a:t>:N</a:t>
            </a:r>
            <a:r>
              <a:rPr lang="en-US" altLang="zh-CN" sz="4400" dirty="0" smtClean="0">
                <a:cs typeface="Arial" panose="020B0604020202020204" pitchFamily="34" charset="0"/>
              </a:rPr>
              <a:t>→R</a:t>
            </a:r>
            <a:r>
              <a:rPr lang="en-US" altLang="zh-CN" sz="4400" baseline="30000" dirty="0" smtClean="0">
                <a:cs typeface="Arial" panose="020B0604020202020204" pitchFamily="34" charset="0"/>
              </a:rPr>
              <a:t>+</a:t>
            </a:r>
            <a:r>
              <a:rPr lang="en-US" altLang="zh-CN" sz="4400" dirty="0" smtClean="0">
                <a:cs typeface="Arial" panose="020B0604020202020204" pitchFamily="34" charset="0"/>
              </a:rPr>
              <a:t>,</a:t>
            </a:r>
          </a:p>
          <a:p>
            <a:pPr lvl="1" eaLnBrk="1" hangingPunct="1"/>
            <a:r>
              <a:rPr lang="zh-CN" altLang="en-US" sz="4000" dirty="0" smtClean="0">
                <a:cs typeface="Arial" panose="020B0604020202020204" pitchFamily="34" charset="0"/>
              </a:rPr>
              <a:t>如果存在常数</a:t>
            </a:r>
            <a:r>
              <a:rPr lang="en-US" altLang="zh-CN" sz="4000" dirty="0" smtClean="0">
                <a:cs typeface="Arial" panose="020B0604020202020204" pitchFamily="34" charset="0"/>
              </a:rPr>
              <a:t> c </a:t>
            </a:r>
            <a:r>
              <a:rPr lang="en-US" altLang="zh-CN" sz="4000" dirty="0" smtClean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4000" dirty="0" smtClean="0">
                <a:cs typeface="Arial" panose="020B0604020202020204" pitchFamily="34" charset="0"/>
              </a:rPr>
              <a:t>R</a:t>
            </a:r>
            <a:r>
              <a:rPr lang="en-US" altLang="zh-CN" sz="4000" baseline="30000" dirty="0" smtClean="0">
                <a:cs typeface="Arial" panose="020B0604020202020204" pitchFamily="34" charset="0"/>
              </a:rPr>
              <a:t>+</a:t>
            </a:r>
            <a:r>
              <a:rPr lang="en-US" altLang="zh-CN" sz="4000" dirty="0" smtClean="0">
                <a:cs typeface="Arial" panose="020B0604020202020204" pitchFamily="34" charset="0"/>
              </a:rPr>
              <a:t> </a:t>
            </a:r>
            <a:r>
              <a:rPr lang="zh-CN" altLang="en-US" sz="4000" dirty="0" smtClean="0">
                <a:cs typeface="Arial" panose="020B0604020202020204" pitchFamily="34" charset="0"/>
              </a:rPr>
              <a:t>和</a:t>
            </a:r>
            <a:r>
              <a:rPr lang="en-US" altLang="zh-CN" sz="4000" dirty="0" smtClean="0">
                <a:cs typeface="Arial" panose="020B0604020202020204" pitchFamily="34" charset="0"/>
              </a:rPr>
              <a:t>k </a:t>
            </a:r>
            <a:r>
              <a:rPr lang="en-US" altLang="zh-CN" sz="4000" dirty="0" smtClean="0">
                <a:cs typeface="Arial" panose="020B0604020202020204" pitchFamily="34" charset="0"/>
                <a:sym typeface="Symbol" panose="05050102010706020507" pitchFamily="18" charset="2"/>
              </a:rPr>
              <a:t>N</a:t>
            </a:r>
            <a:r>
              <a:rPr lang="en-US" altLang="zh-CN" sz="4000" dirty="0" smtClean="0">
                <a:cs typeface="Arial" panose="020B0604020202020204" pitchFamily="34" charset="0"/>
              </a:rPr>
              <a:t>  </a:t>
            </a:r>
            <a:r>
              <a:rPr lang="zh-CN" altLang="en-US" sz="4000" dirty="0" smtClean="0">
                <a:cs typeface="Arial" panose="020B0604020202020204" pitchFamily="34" charset="0"/>
              </a:rPr>
              <a:t>使得对于所有大于等于</a:t>
            </a:r>
            <a:r>
              <a:rPr lang="en-US" altLang="zh-CN" sz="4000" dirty="0" smtClean="0">
                <a:cs typeface="Arial" panose="020B0604020202020204" pitchFamily="34" charset="0"/>
              </a:rPr>
              <a:t>k</a:t>
            </a:r>
            <a:r>
              <a:rPr lang="zh-CN" altLang="en-US" sz="4000" dirty="0" smtClean="0">
                <a:cs typeface="Arial" panose="020B0604020202020204" pitchFamily="34" charset="0"/>
              </a:rPr>
              <a:t>的</a:t>
            </a:r>
            <a:r>
              <a:rPr lang="en-US" altLang="zh-CN" sz="4000" dirty="0" smtClean="0">
                <a:cs typeface="Arial" panose="020B0604020202020204" pitchFamily="34" charset="0"/>
              </a:rPr>
              <a:t>n</a:t>
            </a:r>
            <a:r>
              <a:rPr lang="zh-CN" altLang="en-US" sz="4000" dirty="0" smtClean="0">
                <a:cs typeface="Arial" panose="020B0604020202020204" pitchFamily="34" charset="0"/>
              </a:rPr>
              <a:t>，都有</a:t>
            </a:r>
            <a:r>
              <a:rPr lang="en-US" altLang="zh-CN" sz="4000" i="1" dirty="0" smtClean="0">
                <a:cs typeface="Arial" panose="020B0604020202020204" pitchFamily="34" charset="0"/>
              </a:rPr>
              <a:t>f</a:t>
            </a:r>
            <a:r>
              <a:rPr lang="en-US" altLang="zh-CN" sz="4000" dirty="0" smtClean="0">
                <a:cs typeface="Arial" panose="020B0604020202020204" pitchFamily="34" charset="0"/>
              </a:rPr>
              <a:t>(n)</a:t>
            </a:r>
            <a:r>
              <a:rPr lang="en-US" altLang="zh-CN" sz="4000" dirty="0" smtClean="0"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zh-CN" sz="4000" dirty="0" err="1" smtClean="0">
                <a:cs typeface="Arial" panose="020B0604020202020204" pitchFamily="34" charset="0"/>
                <a:sym typeface="Symbol" panose="05050102010706020507" pitchFamily="18" charset="2"/>
              </a:rPr>
              <a:t>C×</a:t>
            </a:r>
            <a:r>
              <a:rPr lang="en-US" altLang="zh-CN" sz="4000" i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4000" dirty="0" smtClean="0"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</a:p>
          <a:p>
            <a:pPr lvl="1" eaLnBrk="1" hangingPunct="1"/>
            <a:r>
              <a:rPr lang="zh-CN" altLang="en-US" sz="4000" dirty="0" smtClean="0">
                <a:cs typeface="Arial" panose="020B0604020202020204" pitchFamily="34" charset="0"/>
                <a:sym typeface="Symbol" panose="05050102010706020507" pitchFamily="18" charset="2"/>
              </a:rPr>
              <a:t>我们称：</a:t>
            </a:r>
            <a:endParaRPr lang="en-US" altLang="zh-CN" sz="40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 is O(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lvl="2"/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渐进</a:t>
            </a:r>
            <a:r>
              <a:rPr lang="en-US" altLang="zh-CN" sz="3600" dirty="0" smtClean="0"/>
              <a:t>)</a:t>
            </a:r>
            <a:r>
              <a:rPr lang="zh-CN" altLang="en-US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增长速度不高于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6031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28" y="91992"/>
            <a:ext cx="6549261" cy="6273825"/>
          </a:xfrm>
        </p:spPr>
      </p:pic>
      <p:sp>
        <p:nvSpPr>
          <p:cNvPr id="4" name="任意多边形 3"/>
          <p:cNvSpPr/>
          <p:nvPr/>
        </p:nvSpPr>
        <p:spPr>
          <a:xfrm>
            <a:off x="2992582" y="3040083"/>
            <a:ext cx="6614556" cy="2149434"/>
          </a:xfrm>
          <a:custGeom>
            <a:avLst/>
            <a:gdLst>
              <a:gd name="connsiteX0" fmla="*/ 0 w 5106389"/>
              <a:gd name="connsiteY0" fmla="*/ 3657600 h 3657600"/>
              <a:gd name="connsiteX1" fmla="*/ 59376 w 5106389"/>
              <a:gd name="connsiteY1" fmla="*/ 3645725 h 3657600"/>
              <a:gd name="connsiteX2" fmla="*/ 142504 w 5106389"/>
              <a:gd name="connsiteY2" fmla="*/ 3633849 h 3657600"/>
              <a:gd name="connsiteX3" fmla="*/ 213756 w 5106389"/>
              <a:gd name="connsiteY3" fmla="*/ 3610099 h 3657600"/>
              <a:gd name="connsiteX4" fmla="*/ 249382 w 5106389"/>
              <a:gd name="connsiteY4" fmla="*/ 3586348 h 3657600"/>
              <a:gd name="connsiteX5" fmla="*/ 285008 w 5106389"/>
              <a:gd name="connsiteY5" fmla="*/ 3574473 h 3657600"/>
              <a:gd name="connsiteX6" fmla="*/ 308758 w 5106389"/>
              <a:gd name="connsiteY6" fmla="*/ 3538847 h 3657600"/>
              <a:gd name="connsiteX7" fmla="*/ 380010 w 5106389"/>
              <a:gd name="connsiteY7" fmla="*/ 3491345 h 3657600"/>
              <a:gd name="connsiteX8" fmla="*/ 415636 w 5106389"/>
              <a:gd name="connsiteY8" fmla="*/ 3467595 h 3657600"/>
              <a:gd name="connsiteX9" fmla="*/ 486888 w 5106389"/>
              <a:gd name="connsiteY9" fmla="*/ 3443844 h 3657600"/>
              <a:gd name="connsiteX10" fmla="*/ 570015 w 5106389"/>
              <a:gd name="connsiteY10" fmla="*/ 3396343 h 3657600"/>
              <a:gd name="connsiteX11" fmla="*/ 605641 w 5106389"/>
              <a:gd name="connsiteY11" fmla="*/ 3372592 h 3657600"/>
              <a:gd name="connsiteX12" fmla="*/ 688769 w 5106389"/>
              <a:gd name="connsiteY12" fmla="*/ 3348841 h 3657600"/>
              <a:gd name="connsiteX13" fmla="*/ 724395 w 5106389"/>
              <a:gd name="connsiteY13" fmla="*/ 3336966 h 3657600"/>
              <a:gd name="connsiteX14" fmla="*/ 795647 w 5106389"/>
              <a:gd name="connsiteY14" fmla="*/ 3289465 h 3657600"/>
              <a:gd name="connsiteX15" fmla="*/ 831273 w 5106389"/>
              <a:gd name="connsiteY15" fmla="*/ 3265714 h 3657600"/>
              <a:gd name="connsiteX16" fmla="*/ 866899 w 5106389"/>
              <a:gd name="connsiteY16" fmla="*/ 3253839 h 3657600"/>
              <a:gd name="connsiteX17" fmla="*/ 938150 w 5106389"/>
              <a:gd name="connsiteY17" fmla="*/ 3182587 h 3657600"/>
              <a:gd name="connsiteX18" fmla="*/ 997527 w 5106389"/>
              <a:gd name="connsiteY18" fmla="*/ 3123210 h 3657600"/>
              <a:gd name="connsiteX19" fmla="*/ 1021278 w 5106389"/>
              <a:gd name="connsiteY19" fmla="*/ 3087584 h 3657600"/>
              <a:gd name="connsiteX20" fmla="*/ 1068779 w 5106389"/>
              <a:gd name="connsiteY20" fmla="*/ 3051958 h 3657600"/>
              <a:gd name="connsiteX21" fmla="*/ 1140031 w 5106389"/>
              <a:gd name="connsiteY21" fmla="*/ 3004457 h 3657600"/>
              <a:gd name="connsiteX22" fmla="*/ 1175657 w 5106389"/>
              <a:gd name="connsiteY22" fmla="*/ 2968831 h 3657600"/>
              <a:gd name="connsiteX23" fmla="*/ 1199408 w 5106389"/>
              <a:gd name="connsiteY23" fmla="*/ 2933205 h 3657600"/>
              <a:gd name="connsiteX24" fmla="*/ 1246909 w 5106389"/>
              <a:gd name="connsiteY24" fmla="*/ 2909454 h 3657600"/>
              <a:gd name="connsiteX25" fmla="*/ 1306286 w 5106389"/>
              <a:gd name="connsiteY25" fmla="*/ 2861953 h 3657600"/>
              <a:gd name="connsiteX26" fmla="*/ 1330036 w 5106389"/>
              <a:gd name="connsiteY26" fmla="*/ 2826327 h 3657600"/>
              <a:gd name="connsiteX27" fmla="*/ 1365662 w 5106389"/>
              <a:gd name="connsiteY27" fmla="*/ 2802577 h 3657600"/>
              <a:gd name="connsiteX28" fmla="*/ 1389413 w 5106389"/>
              <a:gd name="connsiteY28" fmla="*/ 2766951 h 3657600"/>
              <a:gd name="connsiteX29" fmla="*/ 1472540 w 5106389"/>
              <a:gd name="connsiteY29" fmla="*/ 2683823 h 3657600"/>
              <a:gd name="connsiteX30" fmla="*/ 1531917 w 5106389"/>
              <a:gd name="connsiteY30" fmla="*/ 2600696 h 3657600"/>
              <a:gd name="connsiteX31" fmla="*/ 1567543 w 5106389"/>
              <a:gd name="connsiteY31" fmla="*/ 2565070 h 3657600"/>
              <a:gd name="connsiteX32" fmla="*/ 1591293 w 5106389"/>
              <a:gd name="connsiteY32" fmla="*/ 2529444 h 3657600"/>
              <a:gd name="connsiteX33" fmla="*/ 1638795 w 5106389"/>
              <a:gd name="connsiteY33" fmla="*/ 2481943 h 3657600"/>
              <a:gd name="connsiteX34" fmla="*/ 1686296 w 5106389"/>
              <a:gd name="connsiteY34" fmla="*/ 2422566 h 3657600"/>
              <a:gd name="connsiteX35" fmla="*/ 1769423 w 5106389"/>
              <a:gd name="connsiteY35" fmla="*/ 2339439 h 3657600"/>
              <a:gd name="connsiteX36" fmla="*/ 1805049 w 5106389"/>
              <a:gd name="connsiteY36" fmla="*/ 2303813 h 3657600"/>
              <a:gd name="connsiteX37" fmla="*/ 1840675 w 5106389"/>
              <a:gd name="connsiteY37" fmla="*/ 2268187 h 3657600"/>
              <a:gd name="connsiteX38" fmla="*/ 1876301 w 5106389"/>
              <a:gd name="connsiteY38" fmla="*/ 2256312 h 3657600"/>
              <a:gd name="connsiteX39" fmla="*/ 1971304 w 5106389"/>
              <a:gd name="connsiteY39" fmla="*/ 2173184 h 3657600"/>
              <a:gd name="connsiteX40" fmla="*/ 2006930 w 5106389"/>
              <a:gd name="connsiteY40" fmla="*/ 2149434 h 3657600"/>
              <a:gd name="connsiteX41" fmla="*/ 2042556 w 5106389"/>
              <a:gd name="connsiteY41" fmla="*/ 2125683 h 3657600"/>
              <a:gd name="connsiteX42" fmla="*/ 2113808 w 5106389"/>
              <a:gd name="connsiteY42" fmla="*/ 2101932 h 3657600"/>
              <a:gd name="connsiteX43" fmla="*/ 2208810 w 5106389"/>
              <a:gd name="connsiteY43" fmla="*/ 2054431 h 3657600"/>
              <a:gd name="connsiteX44" fmla="*/ 2256312 w 5106389"/>
              <a:gd name="connsiteY44" fmla="*/ 2042556 h 3657600"/>
              <a:gd name="connsiteX45" fmla="*/ 2327563 w 5106389"/>
              <a:gd name="connsiteY45" fmla="*/ 2018805 h 3657600"/>
              <a:gd name="connsiteX46" fmla="*/ 2375065 w 5106389"/>
              <a:gd name="connsiteY46" fmla="*/ 2006930 h 3657600"/>
              <a:gd name="connsiteX47" fmla="*/ 2493818 w 5106389"/>
              <a:gd name="connsiteY47" fmla="*/ 1959428 h 3657600"/>
              <a:gd name="connsiteX48" fmla="*/ 2529444 w 5106389"/>
              <a:gd name="connsiteY48" fmla="*/ 1947553 h 3657600"/>
              <a:gd name="connsiteX49" fmla="*/ 2576945 w 5106389"/>
              <a:gd name="connsiteY49" fmla="*/ 1923802 h 3657600"/>
              <a:gd name="connsiteX50" fmla="*/ 2624447 w 5106389"/>
              <a:gd name="connsiteY50" fmla="*/ 1911927 h 3657600"/>
              <a:gd name="connsiteX51" fmla="*/ 2671948 w 5106389"/>
              <a:gd name="connsiteY51" fmla="*/ 1888177 h 3657600"/>
              <a:gd name="connsiteX52" fmla="*/ 2743200 w 5106389"/>
              <a:gd name="connsiteY52" fmla="*/ 1864426 h 3657600"/>
              <a:gd name="connsiteX53" fmla="*/ 2790701 w 5106389"/>
              <a:gd name="connsiteY53" fmla="*/ 1840675 h 3657600"/>
              <a:gd name="connsiteX54" fmla="*/ 2861953 w 5106389"/>
              <a:gd name="connsiteY54" fmla="*/ 1816925 h 3657600"/>
              <a:gd name="connsiteX55" fmla="*/ 2945080 w 5106389"/>
              <a:gd name="connsiteY55" fmla="*/ 1781299 h 3657600"/>
              <a:gd name="connsiteX56" fmla="*/ 3051958 w 5106389"/>
              <a:gd name="connsiteY56" fmla="*/ 1757548 h 3657600"/>
              <a:gd name="connsiteX57" fmla="*/ 3170712 w 5106389"/>
              <a:gd name="connsiteY57" fmla="*/ 1721922 h 3657600"/>
              <a:gd name="connsiteX58" fmla="*/ 3206337 w 5106389"/>
              <a:gd name="connsiteY58" fmla="*/ 1698171 h 3657600"/>
              <a:gd name="connsiteX59" fmla="*/ 3301340 w 5106389"/>
              <a:gd name="connsiteY59" fmla="*/ 1674421 h 3657600"/>
              <a:gd name="connsiteX60" fmla="*/ 3348841 w 5106389"/>
              <a:gd name="connsiteY60" fmla="*/ 1662545 h 3657600"/>
              <a:gd name="connsiteX61" fmla="*/ 3455719 w 5106389"/>
              <a:gd name="connsiteY61" fmla="*/ 1615044 h 3657600"/>
              <a:gd name="connsiteX62" fmla="*/ 3491345 w 5106389"/>
              <a:gd name="connsiteY62" fmla="*/ 1603169 h 3657600"/>
              <a:gd name="connsiteX63" fmla="*/ 3598223 w 5106389"/>
              <a:gd name="connsiteY63" fmla="*/ 1555667 h 3657600"/>
              <a:gd name="connsiteX64" fmla="*/ 3633849 w 5106389"/>
              <a:gd name="connsiteY64" fmla="*/ 1543792 h 3657600"/>
              <a:gd name="connsiteX65" fmla="*/ 3669475 w 5106389"/>
              <a:gd name="connsiteY65" fmla="*/ 1508166 h 3657600"/>
              <a:gd name="connsiteX66" fmla="*/ 3740727 w 5106389"/>
              <a:gd name="connsiteY66" fmla="*/ 1460665 h 3657600"/>
              <a:gd name="connsiteX67" fmla="*/ 3800104 w 5106389"/>
              <a:gd name="connsiteY67" fmla="*/ 1389413 h 3657600"/>
              <a:gd name="connsiteX68" fmla="*/ 3883231 w 5106389"/>
              <a:gd name="connsiteY68" fmla="*/ 1318161 h 3657600"/>
              <a:gd name="connsiteX69" fmla="*/ 3918857 w 5106389"/>
              <a:gd name="connsiteY69" fmla="*/ 1270660 h 3657600"/>
              <a:gd name="connsiteX70" fmla="*/ 3990109 w 5106389"/>
              <a:gd name="connsiteY70" fmla="*/ 1199408 h 3657600"/>
              <a:gd name="connsiteX71" fmla="*/ 4037610 w 5106389"/>
              <a:gd name="connsiteY71" fmla="*/ 1151906 h 3657600"/>
              <a:gd name="connsiteX72" fmla="*/ 4085112 w 5106389"/>
              <a:gd name="connsiteY72" fmla="*/ 1116280 h 3657600"/>
              <a:gd name="connsiteX73" fmla="*/ 4168239 w 5106389"/>
              <a:gd name="connsiteY73" fmla="*/ 1033153 h 3657600"/>
              <a:gd name="connsiteX74" fmla="*/ 4191989 w 5106389"/>
              <a:gd name="connsiteY74" fmla="*/ 997527 h 3657600"/>
              <a:gd name="connsiteX75" fmla="*/ 4239491 w 5106389"/>
              <a:gd name="connsiteY75" fmla="*/ 961901 h 3657600"/>
              <a:gd name="connsiteX76" fmla="*/ 4251366 w 5106389"/>
              <a:gd name="connsiteY76" fmla="*/ 926275 h 3657600"/>
              <a:gd name="connsiteX77" fmla="*/ 4334493 w 5106389"/>
              <a:gd name="connsiteY77" fmla="*/ 855023 h 3657600"/>
              <a:gd name="connsiteX78" fmla="*/ 4405745 w 5106389"/>
              <a:gd name="connsiteY78" fmla="*/ 783771 h 3657600"/>
              <a:gd name="connsiteX79" fmla="*/ 4441371 w 5106389"/>
              <a:gd name="connsiteY79" fmla="*/ 748145 h 3657600"/>
              <a:gd name="connsiteX80" fmla="*/ 4465122 w 5106389"/>
              <a:gd name="connsiteY80" fmla="*/ 712519 h 3657600"/>
              <a:gd name="connsiteX81" fmla="*/ 4500748 w 5106389"/>
              <a:gd name="connsiteY81" fmla="*/ 688769 h 3657600"/>
              <a:gd name="connsiteX82" fmla="*/ 4572000 w 5106389"/>
              <a:gd name="connsiteY82" fmla="*/ 605641 h 3657600"/>
              <a:gd name="connsiteX83" fmla="*/ 4607626 w 5106389"/>
              <a:gd name="connsiteY83" fmla="*/ 570015 h 3657600"/>
              <a:gd name="connsiteX84" fmla="*/ 4643252 w 5106389"/>
              <a:gd name="connsiteY84" fmla="*/ 546265 h 3657600"/>
              <a:gd name="connsiteX85" fmla="*/ 4750130 w 5106389"/>
              <a:gd name="connsiteY85" fmla="*/ 427512 h 3657600"/>
              <a:gd name="connsiteX86" fmla="*/ 4821382 w 5106389"/>
              <a:gd name="connsiteY86" fmla="*/ 356260 h 3657600"/>
              <a:gd name="connsiteX87" fmla="*/ 4868883 w 5106389"/>
              <a:gd name="connsiteY87" fmla="*/ 308758 h 3657600"/>
              <a:gd name="connsiteX88" fmla="*/ 4892634 w 5106389"/>
              <a:gd name="connsiteY88" fmla="*/ 273132 h 3657600"/>
              <a:gd name="connsiteX89" fmla="*/ 4963886 w 5106389"/>
              <a:gd name="connsiteY89" fmla="*/ 213756 h 3657600"/>
              <a:gd name="connsiteX90" fmla="*/ 5011387 w 5106389"/>
              <a:gd name="connsiteY90" fmla="*/ 142504 h 3657600"/>
              <a:gd name="connsiteX91" fmla="*/ 5070763 w 5106389"/>
              <a:gd name="connsiteY91" fmla="*/ 59377 h 3657600"/>
              <a:gd name="connsiteX92" fmla="*/ 5106389 w 5106389"/>
              <a:gd name="connsiteY92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106389" h="3657600">
                <a:moveTo>
                  <a:pt x="0" y="3657600"/>
                </a:moveTo>
                <a:cubicBezTo>
                  <a:pt x="19792" y="3653642"/>
                  <a:pt x="39467" y="3649043"/>
                  <a:pt x="59376" y="3645725"/>
                </a:cubicBezTo>
                <a:cubicBezTo>
                  <a:pt x="86986" y="3641123"/>
                  <a:pt x="115230" y="3640143"/>
                  <a:pt x="142504" y="3633849"/>
                </a:cubicBezTo>
                <a:cubicBezTo>
                  <a:pt x="166898" y="3628220"/>
                  <a:pt x="213756" y="3610099"/>
                  <a:pt x="213756" y="3610099"/>
                </a:cubicBezTo>
                <a:cubicBezTo>
                  <a:pt x="225631" y="3602182"/>
                  <a:pt x="236616" y="3592731"/>
                  <a:pt x="249382" y="3586348"/>
                </a:cubicBezTo>
                <a:cubicBezTo>
                  <a:pt x="260578" y="3580750"/>
                  <a:pt x="275233" y="3582293"/>
                  <a:pt x="285008" y="3574473"/>
                </a:cubicBezTo>
                <a:cubicBezTo>
                  <a:pt x="296153" y="3565557"/>
                  <a:pt x="298017" y="3548245"/>
                  <a:pt x="308758" y="3538847"/>
                </a:cubicBezTo>
                <a:cubicBezTo>
                  <a:pt x="330240" y="3520050"/>
                  <a:pt x="356259" y="3507179"/>
                  <a:pt x="380010" y="3491345"/>
                </a:cubicBezTo>
                <a:cubicBezTo>
                  <a:pt x="391885" y="3483428"/>
                  <a:pt x="402096" y="3472108"/>
                  <a:pt x="415636" y="3467595"/>
                </a:cubicBezTo>
                <a:lnTo>
                  <a:pt x="486888" y="3443844"/>
                </a:lnTo>
                <a:cubicBezTo>
                  <a:pt x="601750" y="3357697"/>
                  <a:pt x="479343" y="3441679"/>
                  <a:pt x="570015" y="3396343"/>
                </a:cubicBezTo>
                <a:cubicBezTo>
                  <a:pt x="582781" y="3389960"/>
                  <a:pt x="592875" y="3378975"/>
                  <a:pt x="605641" y="3372592"/>
                </a:cubicBezTo>
                <a:cubicBezTo>
                  <a:pt x="624619" y="3363103"/>
                  <a:pt x="671019" y="3353912"/>
                  <a:pt x="688769" y="3348841"/>
                </a:cubicBezTo>
                <a:cubicBezTo>
                  <a:pt x="700805" y="3345402"/>
                  <a:pt x="712520" y="3340924"/>
                  <a:pt x="724395" y="3336966"/>
                </a:cubicBezTo>
                <a:lnTo>
                  <a:pt x="795647" y="3289465"/>
                </a:lnTo>
                <a:cubicBezTo>
                  <a:pt x="807522" y="3281548"/>
                  <a:pt x="817733" y="3270227"/>
                  <a:pt x="831273" y="3265714"/>
                </a:cubicBezTo>
                <a:lnTo>
                  <a:pt x="866899" y="3253839"/>
                </a:lnTo>
                <a:cubicBezTo>
                  <a:pt x="890649" y="3230088"/>
                  <a:pt x="919518" y="3210534"/>
                  <a:pt x="938150" y="3182587"/>
                </a:cubicBezTo>
                <a:cubicBezTo>
                  <a:pt x="969818" y="3135086"/>
                  <a:pt x="950026" y="3154878"/>
                  <a:pt x="997527" y="3123210"/>
                </a:cubicBezTo>
                <a:cubicBezTo>
                  <a:pt x="1005444" y="3111335"/>
                  <a:pt x="1011186" y="3097676"/>
                  <a:pt x="1021278" y="3087584"/>
                </a:cubicBezTo>
                <a:cubicBezTo>
                  <a:pt x="1035273" y="3073589"/>
                  <a:pt x="1052565" y="3063308"/>
                  <a:pt x="1068779" y="3051958"/>
                </a:cubicBezTo>
                <a:cubicBezTo>
                  <a:pt x="1092164" y="3035589"/>
                  <a:pt x="1119847" y="3024641"/>
                  <a:pt x="1140031" y="3004457"/>
                </a:cubicBezTo>
                <a:cubicBezTo>
                  <a:pt x="1151906" y="2992582"/>
                  <a:pt x="1164906" y="2981733"/>
                  <a:pt x="1175657" y="2968831"/>
                </a:cubicBezTo>
                <a:cubicBezTo>
                  <a:pt x="1184794" y="2957867"/>
                  <a:pt x="1188444" y="2942342"/>
                  <a:pt x="1199408" y="2933205"/>
                </a:cubicBezTo>
                <a:cubicBezTo>
                  <a:pt x="1213008" y="2921872"/>
                  <a:pt x="1231075" y="2917371"/>
                  <a:pt x="1246909" y="2909454"/>
                </a:cubicBezTo>
                <a:cubicBezTo>
                  <a:pt x="1314978" y="2807352"/>
                  <a:pt x="1224341" y="2927510"/>
                  <a:pt x="1306286" y="2861953"/>
                </a:cubicBezTo>
                <a:cubicBezTo>
                  <a:pt x="1317431" y="2853037"/>
                  <a:pt x="1319944" y="2836419"/>
                  <a:pt x="1330036" y="2826327"/>
                </a:cubicBezTo>
                <a:cubicBezTo>
                  <a:pt x="1340128" y="2816235"/>
                  <a:pt x="1353787" y="2810494"/>
                  <a:pt x="1365662" y="2802577"/>
                </a:cubicBezTo>
                <a:cubicBezTo>
                  <a:pt x="1373579" y="2790702"/>
                  <a:pt x="1379865" y="2777560"/>
                  <a:pt x="1389413" y="2766951"/>
                </a:cubicBezTo>
                <a:cubicBezTo>
                  <a:pt x="1415627" y="2737824"/>
                  <a:pt x="1450803" y="2716428"/>
                  <a:pt x="1472540" y="2683823"/>
                </a:cubicBezTo>
                <a:cubicBezTo>
                  <a:pt x="1491337" y="2655629"/>
                  <a:pt x="1509823" y="2626473"/>
                  <a:pt x="1531917" y="2600696"/>
                </a:cubicBezTo>
                <a:cubicBezTo>
                  <a:pt x="1542847" y="2587945"/>
                  <a:pt x="1556792" y="2577972"/>
                  <a:pt x="1567543" y="2565070"/>
                </a:cubicBezTo>
                <a:cubicBezTo>
                  <a:pt x="1576680" y="2554106"/>
                  <a:pt x="1582005" y="2540280"/>
                  <a:pt x="1591293" y="2529444"/>
                </a:cubicBezTo>
                <a:cubicBezTo>
                  <a:pt x="1605866" y="2512442"/>
                  <a:pt x="1623918" y="2498679"/>
                  <a:pt x="1638795" y="2481943"/>
                </a:cubicBezTo>
                <a:cubicBezTo>
                  <a:pt x="1655634" y="2462999"/>
                  <a:pt x="1669169" y="2441250"/>
                  <a:pt x="1686296" y="2422566"/>
                </a:cubicBezTo>
                <a:cubicBezTo>
                  <a:pt x="1712775" y="2393679"/>
                  <a:pt x="1741714" y="2367148"/>
                  <a:pt x="1769423" y="2339439"/>
                </a:cubicBezTo>
                <a:lnTo>
                  <a:pt x="1805049" y="2303813"/>
                </a:lnTo>
                <a:cubicBezTo>
                  <a:pt x="1816924" y="2291938"/>
                  <a:pt x="1824743" y="2273498"/>
                  <a:pt x="1840675" y="2268187"/>
                </a:cubicBezTo>
                <a:lnTo>
                  <a:pt x="1876301" y="2256312"/>
                </a:lnTo>
                <a:cubicBezTo>
                  <a:pt x="1915886" y="2196936"/>
                  <a:pt x="1888178" y="2228602"/>
                  <a:pt x="1971304" y="2173184"/>
                </a:cubicBezTo>
                <a:lnTo>
                  <a:pt x="2006930" y="2149434"/>
                </a:lnTo>
                <a:cubicBezTo>
                  <a:pt x="2018805" y="2141517"/>
                  <a:pt x="2029016" y="2130196"/>
                  <a:pt x="2042556" y="2125683"/>
                </a:cubicBezTo>
                <a:cubicBezTo>
                  <a:pt x="2066307" y="2117766"/>
                  <a:pt x="2091416" y="2113128"/>
                  <a:pt x="2113808" y="2101932"/>
                </a:cubicBezTo>
                <a:cubicBezTo>
                  <a:pt x="2145475" y="2086098"/>
                  <a:pt x="2174462" y="2063018"/>
                  <a:pt x="2208810" y="2054431"/>
                </a:cubicBezTo>
                <a:cubicBezTo>
                  <a:pt x="2224644" y="2050473"/>
                  <a:pt x="2240679" y="2047246"/>
                  <a:pt x="2256312" y="2042556"/>
                </a:cubicBezTo>
                <a:cubicBezTo>
                  <a:pt x="2280291" y="2035362"/>
                  <a:pt x="2303275" y="2024877"/>
                  <a:pt x="2327563" y="2018805"/>
                </a:cubicBezTo>
                <a:cubicBezTo>
                  <a:pt x="2343397" y="2014847"/>
                  <a:pt x="2359432" y="2011620"/>
                  <a:pt x="2375065" y="2006930"/>
                </a:cubicBezTo>
                <a:cubicBezTo>
                  <a:pt x="2495200" y="1970890"/>
                  <a:pt x="2401235" y="1999107"/>
                  <a:pt x="2493818" y="1959428"/>
                </a:cubicBezTo>
                <a:cubicBezTo>
                  <a:pt x="2505324" y="1954497"/>
                  <a:pt x="2517938" y="1952484"/>
                  <a:pt x="2529444" y="1947553"/>
                </a:cubicBezTo>
                <a:cubicBezTo>
                  <a:pt x="2545715" y="1940580"/>
                  <a:pt x="2560369" y="1930018"/>
                  <a:pt x="2576945" y="1923802"/>
                </a:cubicBezTo>
                <a:cubicBezTo>
                  <a:pt x="2592227" y="1918071"/>
                  <a:pt x="2608613" y="1915885"/>
                  <a:pt x="2624447" y="1911927"/>
                </a:cubicBezTo>
                <a:cubicBezTo>
                  <a:pt x="2640281" y="1904010"/>
                  <a:pt x="2655512" y="1894752"/>
                  <a:pt x="2671948" y="1888177"/>
                </a:cubicBezTo>
                <a:cubicBezTo>
                  <a:pt x="2695193" y="1878879"/>
                  <a:pt x="2720808" y="1875622"/>
                  <a:pt x="2743200" y="1864426"/>
                </a:cubicBezTo>
                <a:cubicBezTo>
                  <a:pt x="2759034" y="1856509"/>
                  <a:pt x="2774264" y="1847250"/>
                  <a:pt x="2790701" y="1840675"/>
                </a:cubicBezTo>
                <a:cubicBezTo>
                  <a:pt x="2813946" y="1831377"/>
                  <a:pt x="2839561" y="1828121"/>
                  <a:pt x="2861953" y="1816925"/>
                </a:cubicBezTo>
                <a:cubicBezTo>
                  <a:pt x="2895943" y="1799930"/>
                  <a:pt x="2910130" y="1790037"/>
                  <a:pt x="2945080" y="1781299"/>
                </a:cubicBezTo>
                <a:cubicBezTo>
                  <a:pt x="3012858" y="1764354"/>
                  <a:pt x="2991023" y="1775829"/>
                  <a:pt x="3051958" y="1757548"/>
                </a:cubicBezTo>
                <a:cubicBezTo>
                  <a:pt x="3196511" y="1714182"/>
                  <a:pt x="3061229" y="1749292"/>
                  <a:pt x="3170712" y="1721922"/>
                </a:cubicBezTo>
                <a:cubicBezTo>
                  <a:pt x="3182587" y="1714005"/>
                  <a:pt x="3193572" y="1704554"/>
                  <a:pt x="3206337" y="1698171"/>
                </a:cubicBezTo>
                <a:cubicBezTo>
                  <a:pt x="3231800" y="1685439"/>
                  <a:pt x="3276951" y="1679841"/>
                  <a:pt x="3301340" y="1674421"/>
                </a:cubicBezTo>
                <a:cubicBezTo>
                  <a:pt x="3317272" y="1670880"/>
                  <a:pt x="3333007" y="1666504"/>
                  <a:pt x="3348841" y="1662545"/>
                </a:cubicBezTo>
                <a:cubicBezTo>
                  <a:pt x="3405297" y="1624909"/>
                  <a:pt x="3370928" y="1643308"/>
                  <a:pt x="3455719" y="1615044"/>
                </a:cubicBezTo>
                <a:lnTo>
                  <a:pt x="3491345" y="1603169"/>
                </a:lnTo>
                <a:cubicBezTo>
                  <a:pt x="3547801" y="1565531"/>
                  <a:pt x="3513432" y="1583931"/>
                  <a:pt x="3598223" y="1555667"/>
                </a:cubicBezTo>
                <a:lnTo>
                  <a:pt x="3633849" y="1543792"/>
                </a:lnTo>
                <a:cubicBezTo>
                  <a:pt x="3645724" y="1531917"/>
                  <a:pt x="3656218" y="1518477"/>
                  <a:pt x="3669475" y="1508166"/>
                </a:cubicBezTo>
                <a:cubicBezTo>
                  <a:pt x="3692007" y="1490641"/>
                  <a:pt x="3740727" y="1460665"/>
                  <a:pt x="3740727" y="1460665"/>
                </a:cubicBezTo>
                <a:cubicBezTo>
                  <a:pt x="3764080" y="1425635"/>
                  <a:pt x="3765816" y="1417987"/>
                  <a:pt x="3800104" y="1389413"/>
                </a:cubicBezTo>
                <a:cubicBezTo>
                  <a:pt x="3866634" y="1333971"/>
                  <a:pt x="3806383" y="1405987"/>
                  <a:pt x="3883231" y="1318161"/>
                </a:cubicBezTo>
                <a:cubicBezTo>
                  <a:pt x="3896264" y="1303266"/>
                  <a:pt x="3905617" y="1285371"/>
                  <a:pt x="3918857" y="1270660"/>
                </a:cubicBezTo>
                <a:cubicBezTo>
                  <a:pt x="3941327" y="1245694"/>
                  <a:pt x="3966358" y="1223159"/>
                  <a:pt x="3990109" y="1199408"/>
                </a:cubicBezTo>
                <a:cubicBezTo>
                  <a:pt x="4005943" y="1183574"/>
                  <a:pt x="4019696" y="1165341"/>
                  <a:pt x="4037610" y="1151906"/>
                </a:cubicBezTo>
                <a:cubicBezTo>
                  <a:pt x="4053444" y="1140031"/>
                  <a:pt x="4070467" y="1129594"/>
                  <a:pt x="4085112" y="1116280"/>
                </a:cubicBezTo>
                <a:cubicBezTo>
                  <a:pt x="4114108" y="1089920"/>
                  <a:pt x="4146503" y="1065758"/>
                  <a:pt x="4168239" y="1033153"/>
                </a:cubicBezTo>
                <a:cubicBezTo>
                  <a:pt x="4176156" y="1021278"/>
                  <a:pt x="4181897" y="1007619"/>
                  <a:pt x="4191989" y="997527"/>
                </a:cubicBezTo>
                <a:cubicBezTo>
                  <a:pt x="4205984" y="983532"/>
                  <a:pt x="4223657" y="973776"/>
                  <a:pt x="4239491" y="961901"/>
                </a:cubicBezTo>
                <a:cubicBezTo>
                  <a:pt x="4243449" y="950026"/>
                  <a:pt x="4244422" y="936690"/>
                  <a:pt x="4251366" y="926275"/>
                </a:cubicBezTo>
                <a:cubicBezTo>
                  <a:pt x="4272562" y="894481"/>
                  <a:pt x="4307056" y="879717"/>
                  <a:pt x="4334493" y="855023"/>
                </a:cubicBezTo>
                <a:cubicBezTo>
                  <a:pt x="4359459" y="832553"/>
                  <a:pt x="4381994" y="807522"/>
                  <a:pt x="4405745" y="783771"/>
                </a:cubicBezTo>
                <a:cubicBezTo>
                  <a:pt x="4417620" y="771896"/>
                  <a:pt x="4432055" y="762119"/>
                  <a:pt x="4441371" y="748145"/>
                </a:cubicBezTo>
                <a:cubicBezTo>
                  <a:pt x="4449288" y="736270"/>
                  <a:pt x="4455030" y="722611"/>
                  <a:pt x="4465122" y="712519"/>
                </a:cubicBezTo>
                <a:cubicBezTo>
                  <a:pt x="4475214" y="702427"/>
                  <a:pt x="4489784" y="697906"/>
                  <a:pt x="4500748" y="688769"/>
                </a:cubicBezTo>
                <a:cubicBezTo>
                  <a:pt x="4544948" y="651936"/>
                  <a:pt x="4532686" y="651507"/>
                  <a:pt x="4572000" y="605641"/>
                </a:cubicBezTo>
                <a:cubicBezTo>
                  <a:pt x="4582930" y="592890"/>
                  <a:pt x="4594724" y="580766"/>
                  <a:pt x="4607626" y="570015"/>
                </a:cubicBezTo>
                <a:cubicBezTo>
                  <a:pt x="4618590" y="560878"/>
                  <a:pt x="4632585" y="555747"/>
                  <a:pt x="4643252" y="546265"/>
                </a:cubicBezTo>
                <a:cubicBezTo>
                  <a:pt x="4780531" y="424240"/>
                  <a:pt x="4663691" y="523555"/>
                  <a:pt x="4750130" y="427512"/>
                </a:cubicBezTo>
                <a:cubicBezTo>
                  <a:pt x="4772600" y="402546"/>
                  <a:pt x="4797631" y="380011"/>
                  <a:pt x="4821382" y="356260"/>
                </a:cubicBezTo>
                <a:cubicBezTo>
                  <a:pt x="4837216" y="340426"/>
                  <a:pt x="4856462" y="327390"/>
                  <a:pt x="4868883" y="308758"/>
                </a:cubicBezTo>
                <a:cubicBezTo>
                  <a:pt x="4876800" y="296883"/>
                  <a:pt x="4882542" y="283224"/>
                  <a:pt x="4892634" y="273132"/>
                </a:cubicBezTo>
                <a:cubicBezTo>
                  <a:pt x="4961246" y="204521"/>
                  <a:pt x="4895796" y="301300"/>
                  <a:pt x="4963886" y="213756"/>
                </a:cubicBezTo>
                <a:cubicBezTo>
                  <a:pt x="4981411" y="191224"/>
                  <a:pt x="4995553" y="166255"/>
                  <a:pt x="5011387" y="142504"/>
                </a:cubicBezTo>
                <a:cubicBezTo>
                  <a:pt x="5046120" y="90404"/>
                  <a:pt x="5026568" y="118304"/>
                  <a:pt x="5070763" y="59377"/>
                </a:cubicBezTo>
                <a:cubicBezTo>
                  <a:pt x="5086180" y="13130"/>
                  <a:pt x="5073788" y="32603"/>
                  <a:pt x="5106389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实际上：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206162" cy="443976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可以做如下判断：</a:t>
            </a:r>
            <a:endParaRPr lang="en-US" altLang="zh-CN" sz="32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函数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是</a:t>
            </a:r>
            <a:r>
              <a:rPr lang="el-GR" altLang="zh-CN" sz="2800" dirty="0" smtClean="0">
                <a:cs typeface="Arial" panose="020B0604020202020204" pitchFamily="34" charset="0"/>
              </a:rPr>
              <a:t>Ο</a:t>
            </a:r>
            <a:r>
              <a:rPr lang="en-US" altLang="zh-CN" sz="2800" dirty="0" smtClean="0">
                <a:cs typeface="Arial" panose="020B0604020202020204" pitchFamily="34" charset="0"/>
              </a:rPr>
              <a:t>(</a:t>
            </a:r>
            <a:r>
              <a:rPr lang="en-US" altLang="zh-CN" sz="2800" i="1" dirty="0" smtClean="0">
                <a:cs typeface="Arial" panose="020B0604020202020204" pitchFamily="34" charset="0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</a:rPr>
              <a:t>) if lim</a:t>
            </a:r>
            <a:r>
              <a:rPr lang="en-US" altLang="zh-CN" sz="28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28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(n)/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(n)]=c&lt;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if there exists constants c 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R</a:t>
            </a:r>
            <a:r>
              <a:rPr lang="en-US" altLang="zh-CN" sz="2800" baseline="30000" dirty="0" smtClean="0">
                <a:solidFill>
                  <a:srgbClr val="9900CC"/>
                </a:solidFill>
                <a:cs typeface="Arial" panose="020B0604020202020204" pitchFamily="34" charset="0"/>
              </a:rPr>
              <a:t>+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 and k 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N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  such that for all n, </a:t>
            </a:r>
            <a:r>
              <a:rPr lang="en-US" altLang="zh-CN" sz="2800" i="1" dirty="0" smtClean="0">
                <a:solidFill>
                  <a:srgbClr val="9900CC"/>
                </a:solidFill>
                <a:cs typeface="Arial" panose="020B0604020202020204" pitchFamily="34" charset="0"/>
              </a:rPr>
              <a:t>f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(n)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c</a:t>
            </a:r>
            <a:r>
              <a:rPr lang="en-US" altLang="zh-CN" sz="2800" i="1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例如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: let 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2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lang="en-US" altLang="zh-CN" sz="3200" i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200" dirty="0" err="1" smtClean="0">
                <a:cs typeface="Arial" panose="020B0604020202020204" pitchFamily="34" charset="0"/>
                <a:sym typeface="Symbol" panose="05050102010706020507" pitchFamily="18" charset="2"/>
              </a:rPr>
              <a:t>lg</a:t>
            </a:r>
            <a:r>
              <a:rPr lang="en-US" altLang="zh-CN" sz="3200" i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，则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zh-CN" altLang="en-US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不是</a:t>
            </a:r>
            <a:r>
              <a:rPr lang="el-GR" altLang="zh-CN" sz="2800" dirty="0" smtClean="0">
                <a:cs typeface="Arial" panose="020B0604020202020204" pitchFamily="34" charset="0"/>
              </a:rPr>
              <a:t>Ο</a:t>
            </a:r>
            <a:r>
              <a:rPr lang="en-US" altLang="zh-CN" sz="2800" dirty="0" smtClean="0">
                <a:cs typeface="Arial" panose="020B0604020202020204" pitchFamily="34" charset="0"/>
              </a:rPr>
              <a:t>(</a:t>
            </a:r>
            <a:r>
              <a:rPr lang="en-US" altLang="zh-CN" sz="2800" i="1" dirty="0" smtClean="0">
                <a:cs typeface="Arial" panose="020B0604020202020204" pitchFamily="34" charset="0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</a:rPr>
              <a:t>), </a:t>
            </a:r>
            <a:r>
              <a:rPr lang="zh-CN" altLang="en-US" sz="2800" dirty="0" smtClean="0">
                <a:cs typeface="Arial" panose="020B0604020202020204" pitchFamily="34" charset="0"/>
              </a:rPr>
              <a:t>因为</a:t>
            </a:r>
            <a:r>
              <a:rPr lang="en-US" altLang="zh-CN" sz="2800" dirty="0" smtClean="0">
                <a:cs typeface="Arial" panose="020B0604020202020204" pitchFamily="34" charset="0"/>
              </a:rPr>
              <a:t>lim</a:t>
            </a:r>
            <a:r>
              <a:rPr lang="en-US" altLang="zh-CN" sz="28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28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(n)/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(n)]= </a:t>
            </a:r>
            <a:r>
              <a:rPr lang="en-US" altLang="zh-CN" sz="2800" dirty="0" smtClean="0">
                <a:cs typeface="Arial" panose="020B0604020202020204" pitchFamily="34" charset="0"/>
              </a:rPr>
              <a:t>lim</a:t>
            </a:r>
            <a:r>
              <a:rPr lang="en-US" altLang="zh-CN" sz="28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28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[n</a:t>
            </a:r>
            <a:r>
              <a:rPr lang="en-US" altLang="zh-CN" sz="28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zh-CN" sz="2800" i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800" dirty="0" err="1" smtClean="0">
                <a:cs typeface="Arial" panose="020B0604020202020204" pitchFamily="34" charset="0"/>
                <a:sym typeface="Symbol" panose="05050102010706020507" pitchFamily="18" charset="2"/>
              </a:rPr>
              <a:t>lg</a:t>
            </a:r>
            <a:r>
              <a:rPr lang="en-US" altLang="zh-CN" sz="2800" i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]= </a:t>
            </a:r>
            <a:r>
              <a:rPr lang="en-US" altLang="zh-CN" sz="2800" dirty="0" smtClean="0">
                <a:cs typeface="Arial" panose="020B0604020202020204" pitchFamily="34" charset="0"/>
              </a:rPr>
              <a:t>lim</a:t>
            </a:r>
            <a:r>
              <a:rPr lang="en-US" altLang="zh-CN" sz="28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28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zh-CN" sz="2800" dirty="0" err="1" smtClean="0">
                <a:cs typeface="Arial" panose="020B0604020202020204" pitchFamily="34" charset="0"/>
                <a:sym typeface="Symbol" panose="05050102010706020507" pitchFamily="18" charset="2"/>
              </a:rPr>
              <a:t>lg</a:t>
            </a:r>
            <a:r>
              <a:rPr lang="en-US" altLang="zh-CN" sz="2800" i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]= </a:t>
            </a:r>
            <a:r>
              <a:rPr lang="en-US" altLang="zh-CN" sz="2800" dirty="0" smtClean="0">
                <a:cs typeface="Arial" panose="020B0604020202020204" pitchFamily="34" charset="0"/>
              </a:rPr>
              <a:t>lim</a:t>
            </a:r>
            <a:r>
              <a:rPr lang="en-US" altLang="zh-CN" sz="28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28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[1/(1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/n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ln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)]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 smtClean="0">
                <a:cs typeface="Arial" panose="020B0604020202020204" pitchFamily="34" charset="0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cs typeface="Arial" panose="020B0604020202020204" pitchFamily="34" charset="0"/>
              </a:rPr>
              <a:t>是</a:t>
            </a:r>
            <a:r>
              <a:rPr lang="el-GR" altLang="zh-CN" sz="2800" dirty="0" smtClean="0">
                <a:cs typeface="Arial" panose="020B0604020202020204" pitchFamily="34" charset="0"/>
              </a:rPr>
              <a:t>Ο</a:t>
            </a:r>
            <a:r>
              <a:rPr lang="en-US" altLang="zh-CN" sz="2800" dirty="0" smtClean="0">
                <a:cs typeface="Arial" panose="020B0604020202020204" pitchFamily="34" charset="0"/>
              </a:rPr>
              <a:t>(</a:t>
            </a:r>
            <a:r>
              <a:rPr lang="en-US" altLang="zh-CN" sz="2800" i="1" dirty="0" smtClean="0">
                <a:cs typeface="Arial" panose="020B0604020202020204" pitchFamily="34" charset="0"/>
              </a:rPr>
              <a:t>f</a:t>
            </a:r>
            <a:r>
              <a:rPr lang="en-US" altLang="zh-CN" sz="2800" dirty="0" smtClean="0">
                <a:cs typeface="Arial" panose="020B0604020202020204" pitchFamily="34" charset="0"/>
              </a:rPr>
              <a:t>), </a:t>
            </a:r>
            <a:r>
              <a:rPr lang="zh-CN" altLang="en-US" sz="2800" dirty="0" smtClean="0">
                <a:cs typeface="Arial" panose="020B0604020202020204" pitchFamily="34" charset="0"/>
              </a:rPr>
              <a:t>因为</a:t>
            </a:r>
            <a:r>
              <a:rPr lang="en-US" altLang="zh-CN" sz="2800" dirty="0" smtClean="0">
                <a:cs typeface="Arial" panose="020B0604020202020204" pitchFamily="34" charset="0"/>
              </a:rPr>
              <a:t>lim</a:t>
            </a:r>
            <a:r>
              <a:rPr lang="en-US" altLang="zh-CN" sz="28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28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(n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)/f(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n)]=0</a:t>
            </a:r>
          </a:p>
        </p:txBody>
      </p:sp>
    </p:spTree>
    <p:extLst>
      <p:ext uri="{BB962C8B-B14F-4D97-AF65-F5344CB8AC3E}">
        <p14:creationId xmlns:p14="http://schemas.microsoft.com/office/powerpoint/2010/main" val="18593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307" y="36316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6000" dirty="0" smtClean="0"/>
              <a:t>算法的效率和效率的优化是算法设计不懈追求</a:t>
            </a:r>
            <a:endParaRPr lang="en-US" altLang="zh-CN" sz="6000" dirty="0" smtClean="0"/>
          </a:p>
          <a:p>
            <a:endParaRPr lang="zh-CN" altLang="en-US" sz="4400" dirty="0"/>
          </a:p>
        </p:txBody>
      </p:sp>
      <p:sp>
        <p:nvSpPr>
          <p:cNvPr id="2" name="圆角矩形 1"/>
          <p:cNvSpPr/>
          <p:nvPr/>
        </p:nvSpPr>
        <p:spPr>
          <a:xfrm>
            <a:off x="2296190" y="3954483"/>
            <a:ext cx="7635834" cy="188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问题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：请</a:t>
            </a:r>
            <a:r>
              <a:rPr lang="zh-CN" altLang="en-US" sz="3600" dirty="0"/>
              <a:t>你说出</a:t>
            </a:r>
            <a:r>
              <a:rPr lang="zh-CN" altLang="en-US" sz="3600" dirty="0" smtClean="0"/>
              <a:t>几个优化</a:t>
            </a:r>
            <a:r>
              <a:rPr lang="zh-CN" altLang="en-US" sz="3600" dirty="0"/>
              <a:t>算法的原因和做法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53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再例：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 let 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6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)=7</a:t>
            </a:r>
            <a:r>
              <a:rPr lang="en-US" altLang="zh-CN" sz="36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6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zh-CN" sz="3600" dirty="0" smtClean="0">
                <a:cs typeface="Arial" panose="020B0604020202020204" pitchFamily="34" charset="0"/>
                <a:sym typeface="Symbol" panose="05050102010706020507" pitchFamily="18" charset="2"/>
              </a:rPr>
              <a:t>+9n-1</a:t>
            </a:r>
          </a:p>
          <a:p>
            <a:pPr lvl="1"/>
            <a:r>
              <a:rPr lang="en-US" altLang="zh-CN" sz="3200" dirty="0" smtClean="0">
                <a:cs typeface="Arial" panose="020B0604020202020204" pitchFamily="34" charset="0"/>
              </a:rPr>
              <a:t>lim</a:t>
            </a:r>
            <a:r>
              <a:rPr lang="en-US" altLang="zh-CN" sz="32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32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(n)/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(n)]= </a:t>
            </a:r>
            <a:r>
              <a:rPr lang="en-US" altLang="zh-CN" sz="3200" dirty="0" smtClean="0">
                <a:cs typeface="Arial" panose="020B0604020202020204" pitchFamily="34" charset="0"/>
              </a:rPr>
              <a:t>lim</a:t>
            </a:r>
            <a:r>
              <a:rPr lang="en-US" altLang="zh-CN" sz="32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32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[n</a:t>
            </a:r>
            <a:r>
              <a:rPr lang="en-US" altLang="zh-CN" sz="32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/(7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2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+9n-1 )]= 1/7</a:t>
            </a:r>
          </a:p>
          <a:p>
            <a:pPr lvl="1"/>
            <a:r>
              <a:rPr lang="zh-CN" altLang="en-US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所以：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 f </a:t>
            </a:r>
            <a:r>
              <a:rPr lang="zh-CN" altLang="en-US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是</a:t>
            </a:r>
            <a:r>
              <a:rPr lang="el-GR" altLang="zh-CN" sz="3200" dirty="0" smtClean="0">
                <a:cs typeface="Arial" panose="020B0604020202020204" pitchFamily="34" charset="0"/>
              </a:rPr>
              <a:t>Ο</a:t>
            </a:r>
            <a:r>
              <a:rPr lang="en-US" altLang="zh-CN" sz="3200" dirty="0" smtClean="0">
                <a:cs typeface="Arial" panose="020B0604020202020204" pitchFamily="34" charset="0"/>
              </a:rPr>
              <a:t>(</a:t>
            </a:r>
            <a:r>
              <a:rPr lang="en-US" altLang="zh-CN" sz="3200" i="1" dirty="0" smtClean="0">
                <a:cs typeface="Arial" panose="020B0604020202020204" pitchFamily="34" charset="0"/>
              </a:rPr>
              <a:t>g</a:t>
            </a:r>
            <a:r>
              <a:rPr lang="en-US" altLang="zh-CN" sz="3200" dirty="0" smtClean="0">
                <a:cs typeface="Arial" panose="020B0604020202020204" pitchFamily="34" charset="0"/>
              </a:rPr>
              <a:t>)</a:t>
            </a:r>
          </a:p>
          <a:p>
            <a:pPr lvl="1"/>
            <a:endParaRPr lang="en-US" altLang="zh-CN" sz="3200" dirty="0" smtClean="0">
              <a:cs typeface="Arial" panose="020B0604020202020204" pitchFamily="34" charset="0"/>
            </a:endParaRPr>
          </a:p>
          <a:p>
            <a:pPr lvl="1"/>
            <a:r>
              <a:rPr lang="en-US" altLang="zh-CN" sz="3200" dirty="0" smtClean="0">
                <a:cs typeface="Arial" panose="020B0604020202020204" pitchFamily="34" charset="0"/>
              </a:rPr>
              <a:t>lim</a:t>
            </a:r>
            <a:r>
              <a:rPr lang="en-US" altLang="zh-CN" sz="32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32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(n)/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(n)]= </a:t>
            </a:r>
            <a:r>
              <a:rPr lang="en-US" altLang="zh-CN" sz="3200" dirty="0" smtClean="0">
                <a:cs typeface="Arial" panose="020B0604020202020204" pitchFamily="34" charset="0"/>
              </a:rPr>
              <a:t>lim</a:t>
            </a:r>
            <a:r>
              <a:rPr lang="en-US" altLang="zh-CN" sz="32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32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[(7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32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+9n-1)/n</a:t>
            </a:r>
            <a:r>
              <a:rPr lang="en-US" altLang="zh-CN" sz="3200" baseline="30000" dirty="0" smtClean="0"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zh-CN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]= 7</a:t>
            </a:r>
          </a:p>
          <a:p>
            <a:pPr lvl="1"/>
            <a:r>
              <a:rPr lang="zh-CN" altLang="en-US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所以：</a:t>
            </a:r>
            <a:r>
              <a:rPr lang="en-US" altLang="zh-CN" sz="3200" i="1" dirty="0" smtClean="0">
                <a:cs typeface="Arial" panose="020B0604020202020204" pitchFamily="34" charset="0"/>
                <a:sym typeface="Symbol" panose="05050102010706020507" pitchFamily="18" charset="2"/>
              </a:rPr>
              <a:t> g </a:t>
            </a:r>
            <a:r>
              <a:rPr lang="zh-CN" altLang="en-US" sz="3200" dirty="0" smtClean="0">
                <a:cs typeface="Arial" panose="020B0604020202020204" pitchFamily="34" charset="0"/>
                <a:sym typeface="Symbol" panose="05050102010706020507" pitchFamily="18" charset="2"/>
              </a:rPr>
              <a:t>是</a:t>
            </a:r>
            <a:r>
              <a:rPr lang="el-GR" altLang="zh-CN" sz="3200" dirty="0" smtClean="0">
                <a:cs typeface="Arial" panose="020B0604020202020204" pitchFamily="34" charset="0"/>
              </a:rPr>
              <a:t>Ο</a:t>
            </a:r>
            <a:r>
              <a:rPr lang="en-US" altLang="zh-CN" sz="3200" dirty="0" smtClean="0">
                <a:cs typeface="Arial" panose="020B0604020202020204" pitchFamily="34" charset="0"/>
              </a:rPr>
              <a:t>(</a:t>
            </a:r>
            <a:r>
              <a:rPr lang="en-US" altLang="zh-CN" sz="3200" i="1" dirty="0" smtClean="0">
                <a:cs typeface="Arial" panose="020B0604020202020204" pitchFamily="34" charset="0"/>
              </a:rPr>
              <a:t>f</a:t>
            </a:r>
            <a:r>
              <a:rPr lang="en-US" altLang="zh-CN" sz="3200" dirty="0" smtClean="0">
                <a:cs typeface="Arial" panose="020B0604020202020204" pitchFamily="34" charset="0"/>
              </a:rPr>
              <a:t>)</a:t>
            </a:r>
          </a:p>
          <a:p>
            <a:pPr lvl="1"/>
            <a:endParaRPr lang="en-US" altLang="zh-CN" sz="3200" dirty="0" smtClean="0">
              <a:cs typeface="Arial" panose="020B0604020202020204" pitchFamily="34" charset="0"/>
            </a:endParaRPr>
          </a:p>
          <a:p>
            <a:r>
              <a:rPr lang="zh-CN" altLang="en-US" sz="3600" dirty="0" smtClean="0">
                <a:cs typeface="Arial" panose="020B0604020202020204" pitchFamily="34" charset="0"/>
              </a:rPr>
              <a:t>我们称：</a:t>
            </a:r>
            <a:r>
              <a:rPr lang="en-US" altLang="zh-CN" sz="3600" i="1" dirty="0" smtClean="0">
                <a:cs typeface="Arial" panose="020B0604020202020204" pitchFamily="34" charset="0"/>
              </a:rPr>
              <a:t>f</a:t>
            </a:r>
            <a:r>
              <a:rPr lang="zh-CN" altLang="en-US" sz="3600" dirty="0" smtClean="0">
                <a:cs typeface="Arial" panose="020B0604020202020204" pitchFamily="34" charset="0"/>
              </a:rPr>
              <a:t>和</a:t>
            </a:r>
            <a:r>
              <a:rPr lang="en-US" altLang="zh-CN" sz="3600" i="1" dirty="0" smtClean="0">
                <a:cs typeface="Arial" panose="020B0604020202020204" pitchFamily="34" charset="0"/>
              </a:rPr>
              <a:t>g</a:t>
            </a:r>
            <a:r>
              <a:rPr lang="zh-CN" altLang="en-US" sz="3600" dirty="0" smtClean="0">
                <a:cs typeface="Arial" panose="020B0604020202020204" pitchFamily="34" charset="0"/>
              </a:rPr>
              <a:t>长得一样快</a:t>
            </a:r>
            <a:r>
              <a:rPr lang="en-US" altLang="zh-CN" sz="3600" dirty="0" smtClean="0">
                <a:cs typeface="Arial" panose="020B0604020202020204" pitchFamily="34" charset="0"/>
              </a:rPr>
              <a:t>(</a:t>
            </a:r>
            <a:r>
              <a:rPr lang="zh-CN" altLang="en-US" sz="3600" dirty="0" smtClean="0">
                <a:cs typeface="Arial" panose="020B0604020202020204" pitchFamily="34" charset="0"/>
              </a:rPr>
              <a:t>同阶</a:t>
            </a:r>
            <a:r>
              <a:rPr lang="en-US" altLang="zh-CN" sz="3600" dirty="0" smtClean="0">
                <a:cs typeface="Arial" panose="020B0604020202020204" pitchFamily="34" charset="0"/>
              </a:rPr>
              <a:t>)</a:t>
            </a:r>
          </a:p>
          <a:p>
            <a:pPr lvl="1"/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70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其实：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针对类似于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T(n)=an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+bn+c</a:t>
            </a:r>
            <a:r>
              <a:rPr lang="zh-CN" altLang="en-US" dirty="0" smtClean="0"/>
              <a:t>的性能函数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我们总是忽略</a:t>
            </a:r>
            <a:r>
              <a:rPr lang="en-US" altLang="zh-CN" dirty="0" err="1" smtClean="0"/>
              <a:t>bn+c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他们的重要性在“增长”上影响力较小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我们还可以忽略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他们的重要性在“增长”上影响力也较小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因此：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T(n)</a:t>
            </a:r>
            <a:r>
              <a:rPr lang="zh-CN" altLang="en-US" dirty="0" smtClean="0"/>
              <a:t>所代表的算法是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7" y="365125"/>
            <a:ext cx="10950365" cy="6222769"/>
          </a:xfrm>
        </p:spPr>
      </p:pic>
    </p:spTree>
    <p:extLst>
      <p:ext uri="{BB962C8B-B14F-4D97-AF65-F5344CB8AC3E}">
        <p14:creationId xmlns:p14="http://schemas.microsoft.com/office/powerpoint/2010/main" val="28936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4813"/>
            <a:ext cx="446405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88088" y="2852937"/>
            <a:ext cx="3168352" cy="224676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什么是“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Algorithmic Gap</a:t>
            </a:r>
            <a:r>
              <a:rPr lang="zh-CN" alt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”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00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一个和数据组织有关的优化案例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在一个无序的数据列表（比如无序的电话号码本）中搜索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asy</a:t>
            </a:r>
            <a:r>
              <a:rPr lang="zh-CN" altLang="en-US" dirty="0" smtClean="0"/>
              <a:t>的电话号码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index=0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for (index = 0, index&lt;</a:t>
            </a:r>
            <a:r>
              <a:rPr lang="en-US" altLang="zh-CN" dirty="0" err="1" smtClean="0"/>
              <a:t>totalPhonenumber</a:t>
            </a:r>
            <a:r>
              <a:rPr lang="en-US" altLang="zh-CN" dirty="0" smtClean="0"/>
              <a:t>, index++)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telephoneList</a:t>
            </a:r>
            <a:r>
              <a:rPr lang="en-US" altLang="zh-CN" dirty="0" smtClean="0"/>
              <a:t>[index].name == “</a:t>
            </a:r>
            <a:r>
              <a:rPr lang="en-US" altLang="zh-CN" dirty="0" err="1" smtClean="0"/>
              <a:t>Casy</a:t>
            </a:r>
            <a:r>
              <a:rPr lang="en-US" altLang="zh-CN" dirty="0" smtClean="0"/>
              <a:t>” then</a:t>
            </a:r>
          </a:p>
          <a:p>
            <a:pPr marL="457200" lvl="1" indent="0"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telephoneList</a:t>
            </a:r>
            <a:r>
              <a:rPr lang="en-US" altLang="zh-CN" dirty="0" smtClean="0"/>
              <a:t>[index].no;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r>
              <a:rPr lang="en-US" altLang="zh-CN" dirty="0" smtClean="0"/>
              <a:t>return null;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8277308" y="3188473"/>
            <a:ext cx="3788022" cy="19654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这个算法的</a:t>
            </a:r>
            <a:r>
              <a:rPr lang="en-US" altLang="zh-CN" sz="2800" b="1" dirty="0" smtClean="0"/>
              <a:t>best case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worst case</a:t>
            </a:r>
            <a:r>
              <a:rPr lang="zh-CN" altLang="en-US" sz="2800" b="1" dirty="0" smtClean="0"/>
              <a:t>性能是什么？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91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如果数据是有序组织的呢？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0" y="1432564"/>
            <a:ext cx="7186114" cy="5013349"/>
          </a:xfrm>
        </p:spPr>
      </p:pic>
      <p:sp>
        <p:nvSpPr>
          <p:cNvPr id="5" name="云形标注 4"/>
          <p:cNvSpPr/>
          <p:nvPr/>
        </p:nvSpPr>
        <p:spPr>
          <a:xfrm>
            <a:off x="7156174" y="2504661"/>
            <a:ext cx="4866198" cy="280961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这个算法的</a:t>
            </a:r>
            <a:r>
              <a:rPr lang="en-US" altLang="zh-CN" sz="2400" dirty="0" smtClean="0"/>
              <a:t>best case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 worst case</a:t>
            </a:r>
            <a:r>
              <a:rPr lang="zh-CN" altLang="en-US" sz="2400" dirty="0" smtClean="0"/>
              <a:t>分别是什么？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可见：数据的有效组织对算法的优化也是至关重要的！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38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数据的组织和结构涉及到哪些内容？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数据自身的逻辑模型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按照字母序对电话号码的户主姓名进行排序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按照学号顺序对学籍表数据进行排序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数据在计算机中的存储模型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先进先出表的方式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177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算法的优化是设计每个算法的必要考虑因素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算法本身的优化设计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数据组织导致的优化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算法应该进行数值分析以确定他们的性能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算法时间性能评估函数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可以通过算法的评估函数渐进增长速度的比较来比较算法的优劣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4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3" y="1571284"/>
            <a:ext cx="10548647" cy="4826504"/>
          </a:xfrm>
        </p:spPr>
      </p:pic>
      <p:sp>
        <p:nvSpPr>
          <p:cNvPr id="3" name="云形标注 2"/>
          <p:cNvSpPr/>
          <p:nvPr/>
        </p:nvSpPr>
        <p:spPr>
          <a:xfrm>
            <a:off x="6853473" y="1258432"/>
            <a:ext cx="3965418" cy="175637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这个算法正确吗？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37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循环不变量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2" y="2302136"/>
            <a:ext cx="11440286" cy="3033277"/>
          </a:xfrm>
        </p:spPr>
      </p:pic>
      <p:sp>
        <p:nvSpPr>
          <p:cNvPr id="3" name="矩形 2"/>
          <p:cNvSpPr/>
          <p:nvPr/>
        </p:nvSpPr>
        <p:spPr>
          <a:xfrm>
            <a:off x="317822" y="2302136"/>
            <a:ext cx="2995533" cy="44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插入排序的伪代码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3" y="1571284"/>
            <a:ext cx="10548647" cy="4826504"/>
          </a:xfrm>
        </p:spPr>
      </p:pic>
    </p:spTree>
    <p:extLst>
      <p:ext uri="{BB962C8B-B14F-4D97-AF65-F5344CB8AC3E}">
        <p14:creationId xmlns:p14="http://schemas.microsoft.com/office/powerpoint/2010/main" val="35384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0" y="1164518"/>
            <a:ext cx="8649754" cy="1864617"/>
          </a:xfrm>
        </p:spPr>
      </p:pic>
      <p:sp>
        <p:nvSpPr>
          <p:cNvPr id="5" name="文本框 4"/>
          <p:cNvSpPr txBox="1"/>
          <p:nvPr/>
        </p:nvSpPr>
        <p:spPr>
          <a:xfrm>
            <a:off x="279699" y="344245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如何利用循环不变量证明算法的部分正确性</a:t>
            </a:r>
            <a:endParaRPr lang="zh-CN" altLang="en-US" sz="28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4" y="3273128"/>
            <a:ext cx="12101462" cy="23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3" y="251996"/>
            <a:ext cx="11478909" cy="2996889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3" y="3431659"/>
            <a:ext cx="11184956" cy="28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请思考：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循环不变式的证明和数学归纳法有什么关系？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4" y="2437708"/>
            <a:ext cx="8655018" cy="396007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828802" y="928895"/>
            <a:ext cx="5642630" cy="2586201"/>
            <a:chOff x="1828802" y="928895"/>
            <a:chExt cx="5642630" cy="2586201"/>
          </a:xfrm>
        </p:grpSpPr>
        <p:sp>
          <p:nvSpPr>
            <p:cNvPr id="5" name="线形标注 1 4"/>
            <p:cNvSpPr/>
            <p:nvPr/>
          </p:nvSpPr>
          <p:spPr>
            <a:xfrm>
              <a:off x="1828802" y="2992582"/>
              <a:ext cx="2850076" cy="522514"/>
            </a:xfrm>
            <a:prstGeom prst="borderCallout1">
              <a:avLst>
                <a:gd name="adj1" fmla="val -3977"/>
                <a:gd name="adj2" fmla="val 15000"/>
                <a:gd name="adj3" fmla="val -289773"/>
                <a:gd name="adj4" fmla="val 55551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36967" y="928895"/>
              <a:ext cx="4134465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一</a:t>
              </a:r>
              <a:r>
                <a:rPr lang="zh-CN" altLang="en-US" sz="2800" dirty="0" smtClean="0"/>
                <a:t>个和自然数相关的命题</a:t>
              </a:r>
              <a:endParaRPr lang="zh-CN" altLang="en-US" sz="2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50528" y="878422"/>
            <a:ext cx="5041392" cy="2636674"/>
            <a:chOff x="3450771" y="2730972"/>
            <a:chExt cx="5041392" cy="2636674"/>
          </a:xfrm>
        </p:grpSpPr>
        <p:sp>
          <p:nvSpPr>
            <p:cNvPr id="7" name="线形标注 1 6"/>
            <p:cNvSpPr/>
            <p:nvPr/>
          </p:nvSpPr>
          <p:spPr>
            <a:xfrm>
              <a:off x="3450771" y="4845132"/>
              <a:ext cx="1094553" cy="522514"/>
            </a:xfrm>
            <a:prstGeom prst="borderCallout1">
              <a:avLst>
                <a:gd name="adj1" fmla="val 18750"/>
                <a:gd name="adj2" fmla="val -8333"/>
                <a:gd name="adj3" fmla="val -326136"/>
                <a:gd name="adj4" fmla="val 246352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53061" y="2730972"/>
              <a:ext cx="2339102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奠基在哪儿？</a:t>
              </a:r>
              <a:endParaRPr lang="zh-CN" altLang="en-US" sz="2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61606" y="2311726"/>
            <a:ext cx="8798629" cy="4086060"/>
            <a:chOff x="432504" y="3563734"/>
            <a:chExt cx="8798629" cy="4086060"/>
          </a:xfrm>
        </p:grpSpPr>
        <p:sp>
          <p:nvSpPr>
            <p:cNvPr id="12" name="线形标注 1 11"/>
            <p:cNvSpPr/>
            <p:nvPr/>
          </p:nvSpPr>
          <p:spPr>
            <a:xfrm>
              <a:off x="432504" y="4734719"/>
              <a:ext cx="7931612" cy="2915075"/>
            </a:xfrm>
            <a:prstGeom prst="borderCallout1">
              <a:avLst>
                <a:gd name="adj1" fmla="val -1619"/>
                <a:gd name="adj2" fmla="val 48262"/>
                <a:gd name="adj3" fmla="val -50941"/>
                <a:gd name="adj4" fmla="val 6591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30547" y="3563734"/>
              <a:ext cx="3600586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这一段代码在证明过程中起什么作用？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44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用哪些数值来标定算法的性能？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时间性能（时间复杂度）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算法在给定一个输入的情况下，要执行多少条指令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08303" y="364735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没错，数数字！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87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数数字！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2" y="1400755"/>
            <a:ext cx="10508508" cy="4864638"/>
          </a:xfrm>
        </p:spPr>
      </p:pic>
      <p:sp>
        <p:nvSpPr>
          <p:cNvPr id="3" name="矩形 2"/>
          <p:cNvSpPr/>
          <p:nvPr/>
        </p:nvSpPr>
        <p:spPr>
          <a:xfrm>
            <a:off x="7481455" y="1995054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1455" y="2389908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81455" y="3283526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81455" y="3707874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1455" y="4268982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81455" y="4733891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81455" y="5198800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81455" y="5693892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性能评估函数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" y="2372863"/>
            <a:ext cx="11840764" cy="2637912"/>
          </a:xfrm>
        </p:spPr>
      </p:pic>
    </p:spTree>
    <p:extLst>
      <p:ext uri="{BB962C8B-B14F-4D97-AF65-F5344CB8AC3E}">
        <p14:creationId xmlns:p14="http://schemas.microsoft.com/office/powerpoint/2010/main" val="2386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case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996"/>
            <a:ext cx="12154685" cy="1435101"/>
          </a:xfrm>
        </p:spPr>
      </p:pic>
    </p:spTree>
    <p:extLst>
      <p:ext uri="{BB962C8B-B14F-4D97-AF65-F5344CB8AC3E}">
        <p14:creationId xmlns:p14="http://schemas.microsoft.com/office/powerpoint/2010/main" val="18189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Worst case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79" y="1408232"/>
            <a:ext cx="7972820" cy="4898335"/>
          </a:xfrm>
        </p:spPr>
      </p:pic>
      <p:sp>
        <p:nvSpPr>
          <p:cNvPr id="3" name="云形标注 2"/>
          <p:cNvSpPr/>
          <p:nvPr/>
        </p:nvSpPr>
        <p:spPr>
          <a:xfrm>
            <a:off x="7419109" y="2733795"/>
            <a:ext cx="4675909" cy="2956169"/>
          </a:xfrm>
          <a:prstGeom prst="cloudCallout">
            <a:avLst>
              <a:gd name="adj1" fmla="val -50820"/>
              <a:gd name="adj2" fmla="val 417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我们需要对一个算法的语句的执行条数进行统计，但我们需要如此精确地进行统计吗？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5937591" y="614049"/>
            <a:ext cx="4145973" cy="21197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两种结果中，更重要的是哪个？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427859" y="2733795"/>
            <a:ext cx="5920073" cy="31266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既然有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average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吗？如果有，会如何进行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average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的分析？</a:t>
            </a:r>
          </a:p>
        </p:txBody>
      </p:sp>
    </p:spTree>
    <p:extLst>
      <p:ext uri="{BB962C8B-B14F-4D97-AF65-F5344CB8AC3E}">
        <p14:creationId xmlns:p14="http://schemas.microsoft.com/office/powerpoint/2010/main" val="32029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往往是：我们可以容忍我们的某种程度上的“粗心”：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我们选择“代表性”语句，进行统计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哪些是代表性的语句？</a:t>
            </a:r>
            <a:endParaRPr lang="en-US" altLang="zh-CN" dirty="0" smtClean="0"/>
          </a:p>
          <a:p>
            <a:r>
              <a:rPr lang="zh-CN" altLang="en-US" dirty="0" smtClean="0"/>
              <a:t>我们往往忽略代表性语句执行条数的“系数”而只保留其指数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系数的忽略会导致算法性能评估的失效吗？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248937" y="4123957"/>
            <a:ext cx="9418540" cy="1384995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插入排序：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best case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级别的；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级别的。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归并排序：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nlgn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级别的</a:t>
            </a: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哪个算法“好”呢？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3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1247</Words>
  <Application>Microsoft Office PowerPoint</Application>
  <PresentationFormat>宽屏</PresentationFormat>
  <Paragraphs>162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Aparajita</vt:lpstr>
      <vt:lpstr>华文楷体</vt:lpstr>
      <vt:lpstr>华文新魏</vt:lpstr>
      <vt:lpstr>宋体</vt:lpstr>
      <vt:lpstr>Arial</vt:lpstr>
      <vt:lpstr>Calibri</vt:lpstr>
      <vt:lpstr>Calibri Light</vt:lpstr>
      <vt:lpstr>Footlight MT Light</vt:lpstr>
      <vt:lpstr>Symbol</vt:lpstr>
      <vt:lpstr>Times New Roman</vt:lpstr>
      <vt:lpstr>Verdana</vt:lpstr>
      <vt:lpstr>Wingdings</vt:lpstr>
      <vt:lpstr>Office 主题</vt:lpstr>
      <vt:lpstr>解(算)法的效率</vt:lpstr>
      <vt:lpstr>PowerPoint 演示文稿</vt:lpstr>
      <vt:lpstr>插入排序的伪代码</vt:lpstr>
      <vt:lpstr>用哪些数值来标定算法的性能？</vt:lpstr>
      <vt:lpstr>数数字！</vt:lpstr>
      <vt:lpstr>性能评估函数</vt:lpstr>
      <vt:lpstr>Best case</vt:lpstr>
      <vt:lpstr>Worst case</vt:lpstr>
      <vt:lpstr>往往是：我们可以容忍我们的某种程度上的“粗心”：</vt:lpstr>
      <vt:lpstr>Mergesort</vt:lpstr>
      <vt:lpstr>PowerPoint 演示文稿</vt:lpstr>
      <vt:lpstr>PowerPoint 演示文稿</vt:lpstr>
      <vt:lpstr>导出递归式</vt:lpstr>
      <vt:lpstr>PowerPoint 演示文稿</vt:lpstr>
      <vt:lpstr>函数增长</vt:lpstr>
      <vt:lpstr>函数的增长</vt:lpstr>
      <vt:lpstr>函数的渐进增长速度</vt:lpstr>
      <vt:lpstr>PowerPoint 演示文稿</vt:lpstr>
      <vt:lpstr>实际上：</vt:lpstr>
      <vt:lpstr>再例：</vt:lpstr>
      <vt:lpstr>其实：</vt:lpstr>
      <vt:lpstr>PowerPoint 演示文稿</vt:lpstr>
      <vt:lpstr>PowerPoint 演示文稿</vt:lpstr>
      <vt:lpstr>一个和数据组织有关的优化案例</vt:lpstr>
      <vt:lpstr>如果数据是有序组织的呢？</vt:lpstr>
      <vt:lpstr>数据的组织和结构涉及到哪些内容？</vt:lpstr>
      <vt:lpstr>结论</vt:lpstr>
      <vt:lpstr>伪代码</vt:lpstr>
      <vt:lpstr>循环不变量</vt:lpstr>
      <vt:lpstr>PowerPoint 演示文稿</vt:lpstr>
      <vt:lpstr>PowerPoint 演示文稿</vt:lpstr>
      <vt:lpstr>请思考：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算法的寻优</dc:title>
  <dc:creator>Tao</dc:creator>
  <cp:lastModifiedBy>Lenovo</cp:lastModifiedBy>
  <cp:revision>63</cp:revision>
  <dcterms:created xsi:type="dcterms:W3CDTF">2013-09-28T07:48:10Z</dcterms:created>
  <dcterms:modified xsi:type="dcterms:W3CDTF">2018-10-26T05:10:11Z</dcterms:modified>
</cp:coreProperties>
</file>