
<file path=[Content_Types].xml><?xml version="1.0" encoding="utf-8"?>
<Types xmlns="http://schemas.openxmlformats.org/package/2006/content-types">
  <Default Extension="tmp" ContentType="image/png"/>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1"/>
  </p:sldMasterIdLst>
  <p:notesMasterIdLst>
    <p:notesMasterId r:id="rId70"/>
  </p:notesMasterIdLst>
  <p:handoutMasterIdLst>
    <p:handoutMasterId r:id="rId71"/>
  </p:handoutMasterIdLst>
  <p:sldIdLst>
    <p:sldId id="606" r:id="rId2"/>
    <p:sldId id="1006" r:id="rId3"/>
    <p:sldId id="1012" r:id="rId4"/>
    <p:sldId id="864" r:id="rId5"/>
    <p:sldId id="1014" r:id="rId6"/>
    <p:sldId id="1015" r:id="rId7"/>
    <p:sldId id="809" r:id="rId8"/>
    <p:sldId id="1008" r:id="rId9"/>
    <p:sldId id="1013" r:id="rId10"/>
    <p:sldId id="1002" r:id="rId11"/>
    <p:sldId id="1004" r:id="rId12"/>
    <p:sldId id="1016" r:id="rId13"/>
    <p:sldId id="1005" r:id="rId14"/>
    <p:sldId id="1009" r:id="rId15"/>
    <p:sldId id="1010" r:id="rId16"/>
    <p:sldId id="1018" r:id="rId17"/>
    <p:sldId id="1020" r:id="rId18"/>
    <p:sldId id="1021" r:id="rId19"/>
    <p:sldId id="867" r:id="rId20"/>
    <p:sldId id="958" r:id="rId21"/>
    <p:sldId id="753" r:id="rId22"/>
    <p:sldId id="1022" r:id="rId23"/>
    <p:sldId id="1023" r:id="rId24"/>
    <p:sldId id="1025" r:id="rId25"/>
    <p:sldId id="1026" r:id="rId26"/>
    <p:sldId id="1027" r:id="rId27"/>
    <p:sldId id="1028" r:id="rId28"/>
    <p:sldId id="1029" r:id="rId29"/>
    <p:sldId id="1030" r:id="rId30"/>
    <p:sldId id="1031" r:id="rId31"/>
    <p:sldId id="1032" r:id="rId32"/>
    <p:sldId id="1033" r:id="rId33"/>
    <p:sldId id="1034" r:id="rId34"/>
    <p:sldId id="1035" r:id="rId35"/>
    <p:sldId id="762" r:id="rId36"/>
    <p:sldId id="907" r:id="rId37"/>
    <p:sldId id="908" r:id="rId38"/>
    <p:sldId id="909" r:id="rId39"/>
    <p:sldId id="1011" r:id="rId40"/>
    <p:sldId id="964" r:id="rId41"/>
    <p:sldId id="965" r:id="rId42"/>
    <p:sldId id="966" r:id="rId43"/>
    <p:sldId id="927" r:id="rId44"/>
    <p:sldId id="971" r:id="rId45"/>
    <p:sldId id="970" r:id="rId46"/>
    <p:sldId id="939" r:id="rId47"/>
    <p:sldId id="942" r:id="rId48"/>
    <p:sldId id="940" r:id="rId49"/>
    <p:sldId id="944" r:id="rId50"/>
    <p:sldId id="946" r:id="rId51"/>
    <p:sldId id="972" r:id="rId52"/>
    <p:sldId id="973" r:id="rId53"/>
    <p:sldId id="975" r:id="rId54"/>
    <p:sldId id="800" r:id="rId55"/>
    <p:sldId id="997" r:id="rId56"/>
    <p:sldId id="977" r:id="rId57"/>
    <p:sldId id="999" r:id="rId58"/>
    <p:sldId id="1000" r:id="rId59"/>
    <p:sldId id="978" r:id="rId60"/>
    <p:sldId id="1001" r:id="rId61"/>
    <p:sldId id="986" r:id="rId62"/>
    <p:sldId id="981" r:id="rId63"/>
    <p:sldId id="988" r:id="rId64"/>
    <p:sldId id="992" r:id="rId65"/>
    <p:sldId id="993" r:id="rId66"/>
    <p:sldId id="856" r:id="rId67"/>
    <p:sldId id="1019" r:id="rId68"/>
    <p:sldId id="1024" r:id="rId69"/>
  </p:sldIdLst>
  <p:sldSz cx="12192000" cy="6858000"/>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05" autoAdjust="0"/>
    <p:restoredTop sz="78788" autoAdjust="0"/>
  </p:normalViewPr>
  <p:slideViewPr>
    <p:cSldViewPr snapToObjects="1">
      <p:cViewPr varScale="1">
        <p:scale>
          <a:sx n="72" d="100"/>
          <a:sy n="72" d="100"/>
        </p:scale>
        <p:origin x="43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C95572C8-08FA-4E18-A56D-04E29901EF33}" type="slidenum">
              <a:rPr lang="en-US" altLang="zh-CN"/>
              <a:pPr>
                <a:defRPr/>
              </a:pPr>
              <a:t>‹#›</a:t>
            </a:fld>
            <a:endParaRPr lang="en-US" altLang="zh-CN"/>
          </a:p>
        </p:txBody>
      </p:sp>
    </p:spTree>
    <p:extLst>
      <p:ext uri="{BB962C8B-B14F-4D97-AF65-F5344CB8AC3E}">
        <p14:creationId xmlns:p14="http://schemas.microsoft.com/office/powerpoint/2010/main" val="98860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8909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896265BD-27AC-41F9-B4DA-540A1E1A50BA}" type="slidenum">
              <a:rPr lang="en-US" altLang="zh-CN"/>
              <a:pPr>
                <a:defRPr/>
              </a:pPr>
              <a:t>‹#›</a:t>
            </a:fld>
            <a:endParaRPr lang="en-US" altLang="zh-CN"/>
          </a:p>
        </p:txBody>
      </p:sp>
    </p:spTree>
    <p:extLst>
      <p:ext uri="{BB962C8B-B14F-4D97-AF65-F5344CB8AC3E}">
        <p14:creationId xmlns:p14="http://schemas.microsoft.com/office/powerpoint/2010/main" val="11751608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zh.wikipedia.org/wiki/%E8%A8%88%E7%AE%97" TargetMode="External"/><Relationship Id="rId3" Type="http://schemas.openxmlformats.org/officeDocument/2006/relationships/hyperlink" Target="https://zh.wikipedia.org/wiki/%E8%8B%B1%E6%96%87" TargetMode="External"/><Relationship Id="rId7" Type="http://schemas.openxmlformats.org/officeDocument/2006/relationships/hyperlink" Target="https://zh.wikipedia.org/wiki/%E8%A8%98%E6%86%B6%E9%AB%94"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zh.wikipedia.org/wiki/%E6%8C%87%E4%BB%A4%E9%9B%86%E6%9E%B6%E6%A7%8B" TargetMode="External"/><Relationship Id="rId5" Type="http://schemas.openxmlformats.org/officeDocument/2006/relationships/hyperlink" Target="https://zh.wikipedia.org/wiki/%E5%BE%AE%E8%99%95%E7%90%86%E5%99%A8" TargetMode="External"/><Relationship Id="rId4" Type="http://schemas.openxmlformats.org/officeDocument/2006/relationships/hyperlink" Target="https://zh.wikipedia.org/wiki/%E7%B8%AE%E5%AF%AB" TargetMode="External"/><Relationship Id="rId9" Type="http://schemas.openxmlformats.org/officeDocument/2006/relationships/hyperlink" Target="https://zh.wikipedia.org/wiki/%E7%B2%BE%E7%B0%A1%E6%8C%87%E4%BB%A4%E9%9B%86"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39700" y="768350"/>
            <a:ext cx="6819900" cy="3836988"/>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ea typeface="宋体" charset="-122"/>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charset="0"/>
                <a:ea typeface="宋体" charset="-122"/>
              </a:defRPr>
            </a:lvl1pPr>
            <a:lvl2pPr marL="742950" indent="-285750" defTabSz="990600" eaLnBrk="0" hangingPunct="0">
              <a:defRPr>
                <a:solidFill>
                  <a:schemeClr val="tx1"/>
                </a:solidFill>
                <a:latin typeface="Arial" charset="0"/>
                <a:ea typeface="宋体" charset="-122"/>
              </a:defRPr>
            </a:lvl2pPr>
            <a:lvl3pPr marL="1143000" indent="-228600" defTabSz="990600" eaLnBrk="0" hangingPunct="0">
              <a:defRPr>
                <a:solidFill>
                  <a:schemeClr val="tx1"/>
                </a:solidFill>
                <a:latin typeface="Arial" charset="0"/>
                <a:ea typeface="宋体" charset="-122"/>
              </a:defRPr>
            </a:lvl3pPr>
            <a:lvl4pPr marL="1600200" indent="-228600" defTabSz="990600" eaLnBrk="0" hangingPunct="0">
              <a:defRPr>
                <a:solidFill>
                  <a:schemeClr val="tx1"/>
                </a:solidFill>
                <a:latin typeface="Arial" charset="0"/>
                <a:ea typeface="宋体" charset="-122"/>
              </a:defRPr>
            </a:lvl4pPr>
            <a:lvl5pPr marL="2057400" indent="-228600" defTabSz="990600" eaLnBrk="0" hangingPunct="0">
              <a:defRPr>
                <a:solidFill>
                  <a:schemeClr val="tx1"/>
                </a:solidFill>
                <a:latin typeface="Arial" charset="0"/>
                <a:ea typeface="宋体" charset="-122"/>
              </a:defRPr>
            </a:lvl5pPr>
            <a:lvl6pPr marL="2514600" indent="-228600" defTabSz="990600" eaLnBrk="0" fontAlgn="base" hangingPunct="0">
              <a:spcBef>
                <a:spcPct val="0"/>
              </a:spcBef>
              <a:spcAft>
                <a:spcPct val="0"/>
              </a:spcAft>
              <a:defRPr>
                <a:solidFill>
                  <a:schemeClr val="tx1"/>
                </a:solidFill>
                <a:latin typeface="Arial" charset="0"/>
                <a:ea typeface="宋体" charset="-122"/>
              </a:defRPr>
            </a:lvl6pPr>
            <a:lvl7pPr marL="2971800" indent="-228600" defTabSz="990600" eaLnBrk="0" fontAlgn="base" hangingPunct="0">
              <a:spcBef>
                <a:spcPct val="0"/>
              </a:spcBef>
              <a:spcAft>
                <a:spcPct val="0"/>
              </a:spcAft>
              <a:defRPr>
                <a:solidFill>
                  <a:schemeClr val="tx1"/>
                </a:solidFill>
                <a:latin typeface="Arial" charset="0"/>
                <a:ea typeface="宋体" charset="-122"/>
              </a:defRPr>
            </a:lvl7pPr>
            <a:lvl8pPr marL="3429000" indent="-228600" defTabSz="990600" eaLnBrk="0" fontAlgn="base" hangingPunct="0">
              <a:spcBef>
                <a:spcPct val="0"/>
              </a:spcBef>
              <a:spcAft>
                <a:spcPct val="0"/>
              </a:spcAft>
              <a:defRPr>
                <a:solidFill>
                  <a:schemeClr val="tx1"/>
                </a:solidFill>
                <a:latin typeface="Arial" charset="0"/>
                <a:ea typeface="宋体" charset="-122"/>
              </a:defRPr>
            </a:lvl8pPr>
            <a:lvl9pPr marL="3886200" indent="-228600" defTabSz="990600" eaLnBrk="0" fontAlgn="base" hangingPunct="0">
              <a:spcBef>
                <a:spcPct val="0"/>
              </a:spcBef>
              <a:spcAft>
                <a:spcPct val="0"/>
              </a:spcAft>
              <a:defRPr>
                <a:solidFill>
                  <a:schemeClr val="tx1"/>
                </a:solidFill>
                <a:latin typeface="Arial" charset="0"/>
                <a:ea typeface="宋体" charset="-122"/>
              </a:defRPr>
            </a:lvl9pPr>
          </a:lstStyle>
          <a:p>
            <a:pPr eaLnBrk="1" hangingPunct="1"/>
            <a:fld id="{C790CB5D-942D-4B49-BF00-30332BD6AE08}" type="slidenum">
              <a:rPr lang="en-US" altLang="zh-CN" smtClean="0"/>
              <a:pPr eaLnBrk="1" hangingPunct="1"/>
              <a:t>1</a:t>
            </a:fld>
            <a:endParaRPr lang="en-US" altLang="zh-CN" dirty="0" smtClean="0"/>
          </a:p>
        </p:txBody>
      </p:sp>
    </p:spTree>
    <p:extLst>
      <p:ext uri="{BB962C8B-B14F-4D97-AF65-F5344CB8AC3E}">
        <p14:creationId xmlns:p14="http://schemas.microsoft.com/office/powerpoint/2010/main" val="2783927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39700" y="768350"/>
            <a:ext cx="6819900" cy="3836988"/>
          </a:xfrm>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每个操作命令后面跟随一个操作数（地址）</a:t>
            </a:r>
            <a:endParaRPr lang="en-US" altLang="zh-CN" dirty="0" smtClean="0">
              <a:latin typeface="Arial" panose="020B0604020202020204" pitchFamily="34" charset="0"/>
            </a:endParaRPr>
          </a:p>
          <a:p>
            <a:r>
              <a:rPr lang="zh-CN" altLang="en-US" dirty="0" smtClean="0">
                <a:latin typeface="Arial" panose="020B0604020202020204" pitchFamily="34" charset="0"/>
              </a:rPr>
              <a:t>指令码：</a:t>
            </a:r>
            <a:r>
              <a:rPr lang="en-US" altLang="zh-CN" dirty="0" smtClean="0">
                <a:latin typeface="Arial" panose="020B0604020202020204" pitchFamily="34" charset="0"/>
              </a:rPr>
              <a:t>0101</a:t>
            </a:r>
            <a:r>
              <a:rPr lang="zh-CN" altLang="en-US" dirty="0" smtClean="0">
                <a:latin typeface="Arial" panose="020B0604020202020204" pitchFamily="34" charset="0"/>
              </a:rPr>
              <a:t>：</a:t>
            </a:r>
            <a:r>
              <a:rPr lang="en-US" altLang="zh-CN" dirty="0" smtClean="0">
                <a:latin typeface="Arial" panose="020B0604020202020204" pitchFamily="34" charset="0"/>
              </a:rPr>
              <a:t>add</a:t>
            </a:r>
            <a:r>
              <a:rPr lang="zh-CN" altLang="en-US" dirty="0" smtClean="0">
                <a:latin typeface="Arial" panose="020B0604020202020204" pitchFamily="34" charset="0"/>
              </a:rPr>
              <a:t>；</a:t>
            </a:r>
            <a:r>
              <a:rPr lang="en-US" altLang="zh-CN" dirty="0" smtClean="0">
                <a:latin typeface="Arial" panose="020B0604020202020204" pitchFamily="34" charset="0"/>
              </a:rPr>
              <a:t>0010</a:t>
            </a:r>
            <a:r>
              <a:rPr lang="zh-CN" altLang="en-US" dirty="0" smtClean="0">
                <a:latin typeface="Arial" panose="020B0604020202020204" pitchFamily="34" charset="0"/>
              </a:rPr>
              <a:t>：</a:t>
            </a:r>
            <a:r>
              <a:rPr lang="en-US" altLang="zh-CN" dirty="0" err="1" smtClean="0">
                <a:latin typeface="Arial" panose="020B0604020202020204" pitchFamily="34" charset="0"/>
              </a:rPr>
              <a:t>jmp</a:t>
            </a:r>
            <a:r>
              <a:rPr lang="zh-CN" altLang="en-US" dirty="0" smtClean="0">
                <a:latin typeface="Arial" panose="020B0604020202020204" pitchFamily="34" charset="0"/>
              </a:rPr>
              <a:t>；</a:t>
            </a:r>
            <a:r>
              <a:rPr lang="en-US" altLang="zh-CN" dirty="0" smtClean="0">
                <a:latin typeface="Arial" panose="020B0604020202020204" pitchFamily="34" charset="0"/>
              </a:rPr>
              <a:t>0110</a:t>
            </a:r>
            <a:r>
              <a:rPr lang="zh-CN" altLang="en-US" dirty="0" smtClean="0">
                <a:latin typeface="Arial" panose="020B0604020202020204" pitchFamily="34" charset="0"/>
              </a:rPr>
              <a:t>：</a:t>
            </a:r>
            <a:r>
              <a:rPr lang="en-US" altLang="zh-CN" dirty="0" smtClean="0">
                <a:latin typeface="Arial" panose="020B0604020202020204" pitchFamily="34" charset="0"/>
              </a:rPr>
              <a:t>sub</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4141968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39700" y="768350"/>
            <a:ext cx="6819900" cy="3836988"/>
          </a:xfrm>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每个操作命令后面跟随一个操作数（地址）</a:t>
            </a:r>
            <a:endParaRPr lang="en-US" altLang="zh-CN" dirty="0" smtClean="0">
              <a:latin typeface="Arial" panose="020B0604020202020204" pitchFamily="34" charset="0"/>
            </a:endParaRPr>
          </a:p>
          <a:p>
            <a:r>
              <a:rPr lang="zh-CN" altLang="en-US" dirty="0" smtClean="0">
                <a:latin typeface="Arial" panose="020B0604020202020204" pitchFamily="34" charset="0"/>
              </a:rPr>
              <a:t>指令码：</a:t>
            </a:r>
            <a:r>
              <a:rPr lang="en-US" altLang="zh-CN" dirty="0" smtClean="0">
                <a:latin typeface="Arial" panose="020B0604020202020204" pitchFamily="34" charset="0"/>
              </a:rPr>
              <a:t>0101</a:t>
            </a:r>
            <a:r>
              <a:rPr lang="zh-CN" altLang="en-US" dirty="0" smtClean="0">
                <a:latin typeface="Arial" panose="020B0604020202020204" pitchFamily="34" charset="0"/>
              </a:rPr>
              <a:t>：</a:t>
            </a:r>
            <a:r>
              <a:rPr lang="en-US" altLang="zh-CN" dirty="0" smtClean="0">
                <a:latin typeface="Arial" panose="020B0604020202020204" pitchFamily="34" charset="0"/>
              </a:rPr>
              <a:t>add</a:t>
            </a:r>
            <a:r>
              <a:rPr lang="zh-CN" altLang="en-US" dirty="0" smtClean="0">
                <a:latin typeface="Arial" panose="020B0604020202020204" pitchFamily="34" charset="0"/>
              </a:rPr>
              <a:t>；</a:t>
            </a:r>
            <a:r>
              <a:rPr lang="en-US" altLang="zh-CN" dirty="0" smtClean="0">
                <a:latin typeface="Arial" panose="020B0604020202020204" pitchFamily="34" charset="0"/>
              </a:rPr>
              <a:t>0010</a:t>
            </a:r>
            <a:r>
              <a:rPr lang="zh-CN" altLang="en-US" dirty="0" smtClean="0">
                <a:latin typeface="Arial" panose="020B0604020202020204" pitchFamily="34" charset="0"/>
              </a:rPr>
              <a:t>：</a:t>
            </a:r>
            <a:r>
              <a:rPr lang="en-US" altLang="zh-CN" dirty="0" err="1" smtClean="0">
                <a:latin typeface="Arial" panose="020B0604020202020204" pitchFamily="34" charset="0"/>
              </a:rPr>
              <a:t>jmp</a:t>
            </a:r>
            <a:r>
              <a:rPr lang="zh-CN" altLang="en-US" dirty="0" smtClean="0">
                <a:latin typeface="Arial" panose="020B0604020202020204" pitchFamily="34" charset="0"/>
              </a:rPr>
              <a:t>；</a:t>
            </a:r>
            <a:r>
              <a:rPr lang="en-US" altLang="zh-CN" dirty="0" smtClean="0">
                <a:latin typeface="Arial" panose="020B0604020202020204" pitchFamily="34" charset="0"/>
              </a:rPr>
              <a:t>0110</a:t>
            </a:r>
            <a:r>
              <a:rPr lang="zh-CN" altLang="en-US" dirty="0" smtClean="0">
                <a:latin typeface="Arial" panose="020B0604020202020204" pitchFamily="34" charset="0"/>
              </a:rPr>
              <a:t>：</a:t>
            </a:r>
            <a:r>
              <a:rPr lang="en-US" altLang="zh-CN" dirty="0" smtClean="0">
                <a:latin typeface="Arial" panose="020B0604020202020204" pitchFamily="34" charset="0"/>
              </a:rPr>
              <a:t>sub</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973595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39700" y="768350"/>
            <a:ext cx="6819900" cy="3836988"/>
          </a:xfrm>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每个操作命令后面跟随一个操作数（地址）</a:t>
            </a:r>
            <a:endParaRPr lang="en-US" altLang="zh-CN" dirty="0" smtClean="0">
              <a:latin typeface="Arial" panose="020B0604020202020204" pitchFamily="34" charset="0"/>
            </a:endParaRPr>
          </a:p>
          <a:p>
            <a:r>
              <a:rPr lang="zh-CN" altLang="en-US" dirty="0" smtClean="0">
                <a:latin typeface="Arial" panose="020B0604020202020204" pitchFamily="34" charset="0"/>
              </a:rPr>
              <a:t>指令码：</a:t>
            </a:r>
            <a:r>
              <a:rPr lang="en-US" altLang="zh-CN" dirty="0" smtClean="0">
                <a:latin typeface="Arial" panose="020B0604020202020204" pitchFamily="34" charset="0"/>
              </a:rPr>
              <a:t>0101</a:t>
            </a:r>
            <a:r>
              <a:rPr lang="zh-CN" altLang="en-US" dirty="0" smtClean="0">
                <a:latin typeface="Arial" panose="020B0604020202020204" pitchFamily="34" charset="0"/>
              </a:rPr>
              <a:t>：</a:t>
            </a:r>
            <a:r>
              <a:rPr lang="en-US" altLang="zh-CN" dirty="0" smtClean="0">
                <a:latin typeface="Arial" panose="020B0604020202020204" pitchFamily="34" charset="0"/>
              </a:rPr>
              <a:t>add</a:t>
            </a:r>
            <a:r>
              <a:rPr lang="zh-CN" altLang="en-US" dirty="0" smtClean="0">
                <a:latin typeface="Arial" panose="020B0604020202020204" pitchFamily="34" charset="0"/>
              </a:rPr>
              <a:t>；</a:t>
            </a:r>
            <a:r>
              <a:rPr lang="en-US" altLang="zh-CN" dirty="0" smtClean="0">
                <a:latin typeface="Arial" panose="020B0604020202020204" pitchFamily="34" charset="0"/>
              </a:rPr>
              <a:t>0010</a:t>
            </a:r>
            <a:r>
              <a:rPr lang="zh-CN" altLang="en-US" dirty="0" smtClean="0">
                <a:latin typeface="Arial" panose="020B0604020202020204" pitchFamily="34" charset="0"/>
              </a:rPr>
              <a:t>：</a:t>
            </a:r>
            <a:r>
              <a:rPr lang="en-US" altLang="zh-CN" dirty="0" err="1" smtClean="0">
                <a:latin typeface="Arial" panose="020B0604020202020204" pitchFamily="34" charset="0"/>
              </a:rPr>
              <a:t>jmp</a:t>
            </a:r>
            <a:r>
              <a:rPr lang="zh-CN" altLang="en-US" dirty="0" smtClean="0">
                <a:latin typeface="Arial" panose="020B0604020202020204" pitchFamily="34" charset="0"/>
              </a:rPr>
              <a:t>；</a:t>
            </a:r>
            <a:r>
              <a:rPr lang="en-US" altLang="zh-CN" dirty="0" smtClean="0">
                <a:latin typeface="Arial" panose="020B0604020202020204" pitchFamily="34" charset="0"/>
              </a:rPr>
              <a:t>0110</a:t>
            </a:r>
            <a:r>
              <a:rPr lang="zh-CN" altLang="en-US" dirty="0" smtClean="0">
                <a:latin typeface="Arial" panose="020B0604020202020204" pitchFamily="34" charset="0"/>
              </a:rPr>
              <a:t>：</a:t>
            </a:r>
            <a:r>
              <a:rPr lang="en-US" altLang="zh-CN" dirty="0" smtClean="0">
                <a:latin typeface="Arial" panose="020B0604020202020204" pitchFamily="34" charset="0"/>
              </a:rPr>
              <a:t>sub</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722366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39700" y="768350"/>
            <a:ext cx="6819900" cy="3836988"/>
          </a:xfrm>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当符号说表示的绝对地址发生变化时，只需要更新地址表，无需更新程序中的地址使用</a:t>
            </a:r>
          </a:p>
        </p:txBody>
      </p:sp>
    </p:spTree>
    <p:extLst>
      <p:ext uri="{BB962C8B-B14F-4D97-AF65-F5344CB8AC3E}">
        <p14:creationId xmlns:p14="http://schemas.microsoft.com/office/powerpoint/2010/main" val="479198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谈指令集前，先要了解运行时状态</a:t>
            </a:r>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19</a:t>
            </a:fld>
            <a:endParaRPr lang="en-US" altLang="zh-CN"/>
          </a:p>
        </p:txBody>
      </p:sp>
    </p:spTree>
    <p:extLst>
      <p:ext uri="{BB962C8B-B14F-4D97-AF65-F5344CB8AC3E}">
        <p14:creationId xmlns:p14="http://schemas.microsoft.com/office/powerpoint/2010/main" val="1069671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Information about currently executing program</a:t>
            </a:r>
          </a:p>
          <a:p>
            <a:pPr marL="552450" lvl="1"/>
            <a:r>
              <a:rPr lang="en-US" altLang="zh-CN" dirty="0" smtClean="0"/>
              <a:t>Temporary data</a:t>
            </a:r>
            <a:br>
              <a:rPr lang="en-US" altLang="zh-CN" dirty="0" smtClean="0"/>
            </a:br>
            <a:r>
              <a:rPr lang="en-US" altLang="zh-CN" dirty="0" smtClean="0"/>
              <a:t>( </a:t>
            </a:r>
            <a:r>
              <a:rPr lang="en-US" altLang="zh-CN" dirty="0" smtClean="0">
                <a:latin typeface="Courier New Bold" charset="0"/>
                <a:cs typeface="Courier New Bold" charset="0"/>
                <a:sym typeface="Courier New Bold" charset="0"/>
              </a:rPr>
              <a:t>%</a:t>
            </a:r>
            <a:r>
              <a:rPr lang="en-US" altLang="zh-CN" dirty="0" err="1" smtClean="0">
                <a:latin typeface="Courier New Bold" charset="0"/>
                <a:cs typeface="Courier New Bold" charset="0"/>
                <a:sym typeface="Courier New Bold" charset="0"/>
              </a:rPr>
              <a:t>eax</a:t>
            </a:r>
            <a:r>
              <a:rPr lang="en-US" altLang="zh-CN" dirty="0" smtClean="0"/>
              <a:t>, … )</a:t>
            </a:r>
          </a:p>
          <a:p>
            <a:pPr marL="552450" lvl="1"/>
            <a:r>
              <a:rPr lang="en-US" altLang="zh-CN" dirty="0" smtClean="0"/>
              <a:t>Location of runtime stack</a:t>
            </a:r>
            <a:br>
              <a:rPr lang="en-US" altLang="zh-CN" dirty="0" smtClean="0"/>
            </a:br>
            <a:r>
              <a:rPr lang="en-US" altLang="zh-CN" dirty="0" smtClean="0"/>
              <a:t>( </a:t>
            </a:r>
            <a:r>
              <a:rPr lang="en-US" altLang="zh-CN" dirty="0" smtClean="0">
                <a:latin typeface="Courier New Bold" charset="0"/>
                <a:cs typeface="Courier New Bold" charset="0"/>
                <a:sym typeface="Courier New Bold" charset="0"/>
              </a:rPr>
              <a:t>%</a:t>
            </a:r>
            <a:r>
              <a:rPr lang="en-US" altLang="zh-CN" dirty="0" err="1" smtClean="0">
                <a:latin typeface="Courier New Bold" charset="0"/>
                <a:cs typeface="Courier New Bold" charset="0"/>
                <a:sym typeface="Courier New Bold" charset="0"/>
              </a:rPr>
              <a:t>ebp</a:t>
            </a:r>
            <a:r>
              <a:rPr lang="en-US" altLang="zh-CN" dirty="0" smtClean="0"/>
              <a:t>,</a:t>
            </a:r>
            <a:r>
              <a:rPr lang="en-US" altLang="zh-CN" dirty="0" smtClean="0">
                <a:latin typeface="Courier New Bold" charset="0"/>
                <a:cs typeface="Courier New Bold" charset="0"/>
                <a:sym typeface="Courier New Bold" charset="0"/>
              </a:rPr>
              <a:t>%</a:t>
            </a:r>
            <a:r>
              <a:rPr lang="en-US" altLang="zh-CN" dirty="0" err="1" smtClean="0">
                <a:latin typeface="Courier New Bold" charset="0"/>
                <a:cs typeface="Courier New Bold" charset="0"/>
                <a:sym typeface="Courier New Bold" charset="0"/>
              </a:rPr>
              <a:t>esp</a:t>
            </a:r>
            <a:r>
              <a:rPr lang="en-US" altLang="zh-CN" dirty="0" smtClean="0"/>
              <a:t> )</a:t>
            </a:r>
          </a:p>
          <a:p>
            <a:pPr marL="552450" lvl="1"/>
            <a:r>
              <a:rPr lang="en-US" altLang="zh-CN" dirty="0" smtClean="0"/>
              <a:t>Location of current code control point</a:t>
            </a:r>
            <a:br>
              <a:rPr lang="en-US" altLang="zh-CN" dirty="0" smtClean="0"/>
            </a:br>
            <a:r>
              <a:rPr lang="en-US" altLang="zh-CN" dirty="0" smtClean="0"/>
              <a:t>( </a:t>
            </a:r>
            <a:r>
              <a:rPr lang="en-US" altLang="zh-CN" dirty="0" smtClean="0">
                <a:latin typeface="Courier New Bold" charset="0"/>
                <a:cs typeface="Courier New Bold" charset="0"/>
                <a:sym typeface="Courier New Bold" charset="0"/>
              </a:rPr>
              <a:t>%</a:t>
            </a:r>
            <a:r>
              <a:rPr lang="en-US" altLang="zh-CN" dirty="0" err="1" smtClean="0">
                <a:latin typeface="Courier New Bold" charset="0"/>
                <a:cs typeface="Courier New Bold" charset="0"/>
                <a:sym typeface="Courier New Bold" charset="0"/>
              </a:rPr>
              <a:t>eip</a:t>
            </a:r>
            <a:r>
              <a:rPr lang="en-US" altLang="zh-CN" dirty="0" smtClean="0"/>
              <a:t>, … )</a:t>
            </a:r>
          </a:p>
          <a:p>
            <a:pPr marL="552450" lvl="1"/>
            <a:r>
              <a:rPr lang="en-US" altLang="zh-CN" dirty="0" smtClean="0"/>
              <a:t>Status of recent tests</a:t>
            </a:r>
            <a:br>
              <a:rPr lang="en-US" altLang="zh-CN" dirty="0" smtClean="0"/>
            </a:br>
            <a:r>
              <a:rPr lang="en-US" altLang="zh-CN" dirty="0" smtClean="0"/>
              <a:t>( </a:t>
            </a:r>
            <a:r>
              <a:rPr lang="en-US" altLang="zh-CN" dirty="0" smtClean="0">
                <a:latin typeface="Calibri Bold" charset="0"/>
                <a:ea typeface="Calibri Bold" charset="0"/>
                <a:cs typeface="Calibri Bold" charset="0"/>
                <a:sym typeface="Calibri Bold" charset="0"/>
              </a:rPr>
              <a:t>CF, ZF, SF, OF</a:t>
            </a:r>
            <a:r>
              <a:rPr lang="en-US" altLang="zh-CN" dirty="0" smtClean="0"/>
              <a:t> )</a:t>
            </a:r>
          </a:p>
          <a:p>
            <a:endParaRPr lang="zh-CN" altLang="en-US" dirty="0"/>
          </a:p>
        </p:txBody>
      </p:sp>
    </p:spTree>
    <p:extLst>
      <p:ext uri="{BB962C8B-B14F-4D97-AF65-F5344CB8AC3E}">
        <p14:creationId xmlns:p14="http://schemas.microsoft.com/office/powerpoint/2010/main" val="764864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62400" y="8839200"/>
            <a:ext cx="3048000" cy="457200"/>
          </a:xfrm>
          <a:prstGeom prst="rect">
            <a:avLst/>
          </a:prstGeom>
          <a:ln/>
        </p:spPr>
        <p:txBody>
          <a:bodyPr/>
          <a:lstStyle/>
          <a:p>
            <a:fld id="{3753F96B-F4C1-4F80-A56C-5451829F4D9B}" type="slidenum">
              <a:rPr lang="en-US" altLang="zh-CN"/>
              <a:pPr/>
              <a:t>21</a:t>
            </a:fld>
            <a:endParaRPr lang="en-US" altLang="zh-CN"/>
          </a:p>
        </p:txBody>
      </p:sp>
      <p:sp>
        <p:nvSpPr>
          <p:cNvPr id="241666" name="Rectangle 2"/>
          <p:cNvSpPr>
            <a:spLocks noGrp="1" noRot="1" noChangeAspect="1" noChangeArrowheads="1" noTextEdit="1"/>
          </p:cNvSpPr>
          <p:nvPr>
            <p:ph type="sldImg"/>
          </p:nvPr>
        </p:nvSpPr>
        <p:spPr>
          <a:xfrm>
            <a:off x="139700" y="768350"/>
            <a:ext cx="6819900" cy="3836988"/>
          </a:xfrm>
          <a:ln/>
        </p:spPr>
      </p:sp>
      <p:sp>
        <p:nvSpPr>
          <p:cNvPr id="241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95939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25</a:t>
            </a:fld>
            <a:endParaRPr lang="en-US" altLang="zh-CN"/>
          </a:p>
        </p:txBody>
      </p:sp>
    </p:spTree>
    <p:extLst>
      <p:ext uri="{BB962C8B-B14F-4D97-AF65-F5344CB8AC3E}">
        <p14:creationId xmlns:p14="http://schemas.microsoft.com/office/powerpoint/2010/main" val="3763542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Edx</a:t>
            </a:r>
            <a:r>
              <a:rPr lang="zh-CN" altLang="en-US" dirty="0" smtClean="0"/>
              <a:t>是</a:t>
            </a:r>
            <a:r>
              <a:rPr lang="en-US" altLang="zh-CN" dirty="0" smtClean="0"/>
              <a:t>a(4)</a:t>
            </a:r>
            <a:r>
              <a:rPr lang="zh-CN" altLang="en-US" dirty="0" smtClean="0"/>
              <a:t>的地址</a:t>
            </a:r>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28</a:t>
            </a:fld>
            <a:endParaRPr lang="en-US" altLang="zh-CN"/>
          </a:p>
        </p:txBody>
      </p:sp>
    </p:spTree>
    <p:extLst>
      <p:ext uri="{BB962C8B-B14F-4D97-AF65-F5344CB8AC3E}">
        <p14:creationId xmlns:p14="http://schemas.microsoft.com/office/powerpoint/2010/main" val="2751823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just" defTabSz="914400" rtl="0" eaLnBrk="0" fontAlgn="base" latinLnBrk="0" hangingPunct="0">
              <a:lnSpc>
                <a:spcPct val="90000"/>
              </a:lnSpc>
              <a:spcBef>
                <a:spcPct val="40000"/>
              </a:spcBef>
              <a:spcAft>
                <a:spcPct val="0"/>
              </a:spcAft>
              <a:buClrTx/>
              <a:buSzTx/>
              <a:buFontTx/>
              <a:buNone/>
              <a:tabLst/>
              <a:defRPr/>
            </a:pPr>
            <a:r>
              <a:rPr lang="en-US" altLang="zh-CN" sz="2000" dirty="0" smtClean="0"/>
              <a:t>CF </a:t>
            </a:r>
            <a:r>
              <a:rPr lang="zh-CN" altLang="en-US" sz="2000" dirty="0" smtClean="0"/>
              <a:t>当最高位产生了进位时置位，用来检测无符号溢出</a:t>
            </a:r>
            <a:endParaRPr lang="en-US" altLang="zh-CN" sz="2000" dirty="0" smtClean="0"/>
          </a:p>
          <a:p>
            <a:endParaRPr lang="en-US" altLang="zh-CN" dirty="0" smtClean="0"/>
          </a:p>
        </p:txBody>
      </p:sp>
    </p:spTree>
    <p:extLst>
      <p:ext uri="{BB962C8B-B14F-4D97-AF65-F5344CB8AC3E}">
        <p14:creationId xmlns:p14="http://schemas.microsoft.com/office/powerpoint/2010/main" val="402380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3</a:t>
            </a:fld>
            <a:endParaRPr lang="en-US" altLang="zh-CN"/>
          </a:p>
        </p:txBody>
      </p:sp>
    </p:spTree>
    <p:extLst>
      <p:ext uri="{BB962C8B-B14F-4D97-AF65-F5344CB8AC3E}">
        <p14:creationId xmlns:p14="http://schemas.microsoft.com/office/powerpoint/2010/main" val="3655874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主要是减法运算，考虑符号位不同</a:t>
            </a:r>
            <a:endParaRPr lang="zh-CN" altLang="en-US" dirty="0"/>
          </a:p>
        </p:txBody>
      </p:sp>
    </p:spTree>
    <p:extLst>
      <p:ext uri="{BB962C8B-B14F-4D97-AF65-F5344CB8AC3E}">
        <p14:creationId xmlns:p14="http://schemas.microsoft.com/office/powerpoint/2010/main" val="823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Tx/>
              <a:buNone/>
            </a:pPr>
            <a:r>
              <a:rPr kumimoji="1" lang="en-US" altLang="zh-CN" sz="1100" b="1" kern="1200" dirty="0" smtClean="0">
                <a:solidFill>
                  <a:schemeClr val="tx1"/>
                </a:solidFill>
                <a:effectLst/>
                <a:latin typeface="Arial" charset="0"/>
                <a:ea typeface="宋体" pitchFamily="2" charset="-122"/>
                <a:cs typeface="+mn-cs"/>
              </a:rPr>
              <a:t>~(SF^OF)&amp;~ZF== ZF=0 AND SF=OF</a:t>
            </a:r>
            <a:endParaRPr lang="en-US" altLang="zh-CN" dirty="0" smtClean="0">
              <a:ea typeface="微软雅黑" panose="020B0503020204020204" pitchFamily="34" charset="-122"/>
            </a:endParaRPr>
          </a:p>
          <a:p>
            <a:pPr>
              <a:buFontTx/>
              <a:buNone/>
            </a:pPr>
            <a:r>
              <a:rPr lang="zh-CN" altLang="en-US" dirty="0" smtClean="0">
                <a:ea typeface="微软雅黑" panose="020B0503020204020204" pitchFamily="34" charset="-122"/>
              </a:rPr>
              <a:t>分三类：</a:t>
            </a:r>
          </a:p>
          <a:p>
            <a:pPr>
              <a:spcBef>
                <a:spcPct val="45000"/>
              </a:spcBef>
              <a:buFontTx/>
              <a:buNone/>
            </a:pPr>
            <a:r>
              <a:rPr lang="en-US" altLang="zh-CN" sz="1100" dirty="0" smtClean="0">
                <a:solidFill>
                  <a:srgbClr val="3333CC"/>
                </a:solidFill>
                <a:latin typeface="微软雅黑" panose="020B0503020204020204" pitchFamily="34" charset="-122"/>
                <a:ea typeface="微软雅黑" panose="020B0503020204020204" pitchFamily="34" charset="-122"/>
              </a:rPr>
              <a:t>(1)</a:t>
            </a:r>
            <a:r>
              <a:rPr lang="zh-CN" altLang="en-US" sz="1100" dirty="0" smtClean="0">
                <a:solidFill>
                  <a:srgbClr val="3333CC"/>
                </a:solidFill>
                <a:latin typeface="微软雅黑" panose="020B0503020204020204" pitchFamily="34" charset="-122"/>
                <a:ea typeface="微软雅黑" panose="020B0503020204020204" pitchFamily="34" charset="-122"/>
              </a:rPr>
              <a:t>根据单个标志的值转移</a:t>
            </a:r>
          </a:p>
          <a:p>
            <a:pPr>
              <a:spcBef>
                <a:spcPct val="45000"/>
              </a:spcBef>
              <a:buFontTx/>
              <a:buNone/>
            </a:pPr>
            <a:r>
              <a:rPr lang="en-US" altLang="zh-CN" sz="1100" dirty="0" smtClean="0">
                <a:solidFill>
                  <a:srgbClr val="3333CC"/>
                </a:solidFill>
                <a:latin typeface="微软雅黑" panose="020B0503020204020204" pitchFamily="34" charset="-122"/>
                <a:ea typeface="微软雅黑" panose="020B0503020204020204" pitchFamily="34" charset="-122"/>
              </a:rPr>
              <a:t>(2)</a:t>
            </a:r>
            <a:r>
              <a:rPr lang="zh-CN" altLang="en-US" sz="1100" dirty="0" smtClean="0">
                <a:solidFill>
                  <a:srgbClr val="3333CC"/>
                </a:solidFill>
                <a:latin typeface="微软雅黑" panose="020B0503020204020204" pitchFamily="34" charset="-122"/>
                <a:ea typeface="微软雅黑" panose="020B0503020204020204" pitchFamily="34" charset="-122"/>
              </a:rPr>
              <a:t>按带符号整数比较转移</a:t>
            </a:r>
          </a:p>
          <a:p>
            <a:pPr>
              <a:spcBef>
                <a:spcPct val="45000"/>
              </a:spcBef>
              <a:buFontTx/>
              <a:buNone/>
            </a:pPr>
            <a:r>
              <a:rPr lang="en-US" altLang="zh-CN" sz="1100" dirty="0" smtClean="0">
                <a:solidFill>
                  <a:srgbClr val="3333CC"/>
                </a:solidFill>
                <a:latin typeface="微软雅黑" panose="020B0503020204020204" pitchFamily="34" charset="-122"/>
                <a:ea typeface="微软雅黑" panose="020B0503020204020204" pitchFamily="34" charset="-122"/>
              </a:rPr>
              <a:t>(3)</a:t>
            </a:r>
            <a:r>
              <a:rPr lang="zh-CN" altLang="en-US" sz="1100" dirty="0" smtClean="0">
                <a:solidFill>
                  <a:srgbClr val="3333CC"/>
                </a:solidFill>
                <a:latin typeface="微软雅黑" panose="020B0503020204020204" pitchFamily="34" charset="-122"/>
                <a:ea typeface="微软雅黑" panose="020B0503020204020204" pitchFamily="34" charset="-122"/>
              </a:rPr>
              <a:t>按无符号整数比较转移</a:t>
            </a:r>
            <a:endParaRPr lang="zh-CN" altLang="en-US" dirty="0"/>
          </a:p>
        </p:txBody>
      </p:sp>
    </p:spTree>
    <p:extLst>
      <p:ext uri="{BB962C8B-B14F-4D97-AF65-F5344CB8AC3E}">
        <p14:creationId xmlns:p14="http://schemas.microsoft.com/office/powerpoint/2010/main" val="124142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rtl="0" eaLnBrk="1" fontAlgn="ctr" latinLnBrk="0" hangingPunct="1"/>
            <a:r>
              <a:rPr lang="en-US" altLang="zh-CN" sz="1200" b="1" i="0" u="none" strike="noStrike" kern="1200" dirty="0" smtClean="0">
                <a:solidFill>
                  <a:schemeClr val="tx1"/>
                </a:solidFill>
                <a:effectLst/>
                <a:latin typeface="Arial" charset="0"/>
                <a:ea typeface="宋体" pitchFamily="2" charset="-122"/>
                <a:cs typeface="+mn-cs"/>
              </a:rPr>
              <a:t>Category</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1" i="0" u="none" strike="noStrike" kern="1200" dirty="0" smtClean="0">
                <a:solidFill>
                  <a:schemeClr val="tx1"/>
                </a:solidFill>
                <a:effectLst/>
                <a:latin typeface="Arial" charset="0"/>
                <a:ea typeface="宋体" pitchFamily="2" charset="-122"/>
                <a:cs typeface="+mn-cs"/>
              </a:rPr>
              <a:t>Instructions</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1" i="0" u="none" strike="noStrike" kern="1200" dirty="0" smtClean="0">
                <a:solidFill>
                  <a:schemeClr val="tx1"/>
                </a:solidFill>
                <a:effectLst/>
                <a:latin typeface="Arial" charset="0"/>
                <a:ea typeface="宋体" pitchFamily="2" charset="-122"/>
                <a:cs typeface="+mn-cs"/>
              </a:rPr>
              <a:t>Explanations</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1" i="0" u="none" strike="noStrike" kern="1200" dirty="0" smtClean="0">
                <a:solidFill>
                  <a:schemeClr val="tx1"/>
                </a:solidFill>
                <a:effectLst/>
                <a:latin typeface="Arial" charset="0"/>
                <a:ea typeface="宋体" pitchFamily="2" charset="-122"/>
                <a:cs typeface="+mn-cs"/>
              </a:rPr>
              <a:t>Data Transfer</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mov</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source, </a:t>
            </a:r>
            <a:r>
              <a:rPr lang="en-US" altLang="zh-CN" sz="1200" b="0" i="0" u="none" strike="noStrike" kern="1200" dirty="0" err="1" smtClean="0">
                <a:solidFill>
                  <a:schemeClr val="tx1"/>
                </a:solidFill>
                <a:effectLst/>
                <a:latin typeface="Arial" charset="0"/>
                <a:ea typeface="宋体" pitchFamily="2" charset="-122"/>
                <a:cs typeface="+mn-cs"/>
              </a:rPr>
              <a:t>dest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Move from source to </a:t>
            </a:r>
            <a:r>
              <a:rPr lang="en-US" altLang="zh-CN" sz="1200" b="0" i="0" u="none" strike="noStrike" kern="1200" dirty="0" err="1" smtClean="0">
                <a:solidFill>
                  <a:schemeClr val="tx1"/>
                </a:solidFill>
                <a:effectLst/>
                <a:latin typeface="Arial" charset="0"/>
                <a:ea typeface="宋体" pitchFamily="2" charset="-122"/>
                <a:cs typeface="+mn-cs"/>
              </a:rPr>
              <a:t>dest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xchg</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dest1, dest2</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Exchange </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cmpxchg</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dest1, dest2</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Compare and exchange</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push/pop{</a:t>
            </a:r>
            <a:r>
              <a:rPr lang="en-US" altLang="zh-CN" sz="1200" b="0" i="0" u="none" strike="noStrike" kern="1200" dirty="0" err="1" smtClean="0">
                <a:solidFill>
                  <a:schemeClr val="tx1"/>
                </a:solidFill>
                <a:effectLst/>
                <a:latin typeface="Arial" charset="0"/>
                <a:ea typeface="宋体" pitchFamily="2" charset="-122"/>
                <a:cs typeface="+mn-cs"/>
              </a:rPr>
              <a:t>l,w</a:t>
            </a:r>
            <a:r>
              <a:rPr lang="en-US" altLang="zh-CN" sz="1200" b="0" i="0" u="none" strike="noStrike" kern="1200" dirty="0" smtClean="0">
                <a:solidFill>
                  <a:schemeClr val="tx1"/>
                </a:solidFill>
                <a:effectLst/>
                <a:latin typeface="Arial" charset="0"/>
                <a:ea typeface="宋体" pitchFamily="2" charset="-122"/>
                <a:cs typeface="+mn-cs"/>
              </a:rPr>
              <a: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Push onto / pop off the stack</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movsb</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Move bytes at DS:(E)SI to address ES:(E)DI, typically prefix with rep </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1" i="0" u="none" strike="noStrike" kern="1200" dirty="0" smtClean="0">
                <a:solidFill>
                  <a:schemeClr val="tx1"/>
                </a:solidFill>
                <a:effectLst/>
                <a:latin typeface="Arial" charset="0"/>
                <a:ea typeface="宋体" pitchFamily="2" charset="-122"/>
                <a:cs typeface="+mn-cs"/>
              </a:rPr>
              <a:t>Arithmetic</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add/sub{</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source, </a:t>
            </a:r>
            <a:r>
              <a:rPr lang="en-US" altLang="zh-CN" sz="1200" b="0" i="0" u="none" strike="noStrike" kern="1200" dirty="0" err="1" smtClean="0">
                <a:solidFill>
                  <a:schemeClr val="tx1"/>
                </a:solidFill>
                <a:effectLst/>
                <a:latin typeface="Arial" charset="0"/>
                <a:ea typeface="宋体" pitchFamily="2" charset="-122"/>
                <a:cs typeface="+mn-cs"/>
              </a:rPr>
              <a:t>dest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Add/subtract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imul</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mul</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formats</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Signed/unsigned multiply</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idiv</a:t>
            </a:r>
            <a:r>
              <a:rPr lang="en-US" altLang="zh-CN" sz="1200" b="0" i="0" u="none" strike="noStrike" kern="1200" dirty="0" smtClean="0">
                <a:solidFill>
                  <a:schemeClr val="tx1"/>
                </a:solidFill>
                <a:effectLst/>
                <a:latin typeface="Arial" charset="0"/>
                <a:ea typeface="宋体" pitchFamily="2" charset="-122"/>
                <a:cs typeface="+mn-cs"/>
              </a:rPr>
              <a:t>/div{</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a:t>
            </a:r>
            <a:r>
              <a:rPr lang="en-US" altLang="zh-CN" sz="1200" b="0" i="0" u="none" strike="noStrike" kern="1200" dirty="0" err="1" smtClean="0">
                <a:solidFill>
                  <a:schemeClr val="tx1"/>
                </a:solidFill>
                <a:effectLst/>
                <a:latin typeface="Arial" charset="0"/>
                <a:ea typeface="宋体" pitchFamily="2" charset="-122"/>
                <a:cs typeface="+mn-cs"/>
              </a:rPr>
              <a:t>dest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Signed/unsigned divide</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inc</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dec</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neg</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a:t>
            </a:r>
            <a:r>
              <a:rPr lang="en-US" altLang="zh-CN" sz="1200" b="0" i="0" u="none" strike="noStrike" kern="1200" dirty="0" err="1" smtClean="0">
                <a:solidFill>
                  <a:schemeClr val="tx1"/>
                </a:solidFill>
                <a:effectLst/>
                <a:latin typeface="Arial" charset="0"/>
                <a:ea typeface="宋体" pitchFamily="2" charset="-122"/>
                <a:cs typeface="+mn-cs"/>
              </a:rPr>
              <a:t>dest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Increment/decrement/negate</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cmp</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source1, source2</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Compare</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1" i="0" u="none" strike="noStrike" kern="1200" dirty="0" smtClean="0">
                <a:solidFill>
                  <a:schemeClr val="tx1"/>
                </a:solidFill>
                <a:effectLst/>
                <a:latin typeface="Arial" charset="0"/>
                <a:ea typeface="宋体" pitchFamily="2" charset="-122"/>
                <a:cs typeface="+mn-cs"/>
              </a:rPr>
              <a:t>Logic</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and/or/</a:t>
            </a:r>
            <a:r>
              <a:rPr lang="en-US" altLang="zh-CN" sz="1200" b="0" i="0" u="none" strike="noStrike" kern="1200" dirty="0" err="1" smtClean="0">
                <a:solidFill>
                  <a:schemeClr val="tx1"/>
                </a:solidFill>
                <a:effectLst/>
                <a:latin typeface="Arial" charset="0"/>
                <a:ea typeface="宋体" pitchFamily="2" charset="-122"/>
                <a:cs typeface="+mn-cs"/>
              </a:rPr>
              <a:t>xor</a:t>
            </a:r>
            <a:r>
              <a:rPr lang="en-US" altLang="zh-CN" sz="1200" b="0" i="0" u="none" strike="noStrike" kern="1200" dirty="0" smtClean="0">
                <a:solidFill>
                  <a:schemeClr val="tx1"/>
                </a:solidFill>
                <a:effectLst/>
                <a:latin typeface="Arial" charset="0"/>
                <a:ea typeface="宋体" pitchFamily="2" charset="-122"/>
                <a:cs typeface="+mn-cs"/>
              </a:rPr>
              <a:t>/not{</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source, </a:t>
            </a:r>
            <a:r>
              <a:rPr lang="en-US" altLang="zh-CN" sz="1200" b="0" i="0" u="none" strike="noStrike" kern="1200" dirty="0" err="1" smtClean="0">
                <a:solidFill>
                  <a:schemeClr val="tx1"/>
                </a:solidFill>
                <a:effectLst/>
                <a:latin typeface="Arial" charset="0"/>
                <a:ea typeface="宋体" pitchFamily="2" charset="-122"/>
                <a:cs typeface="+mn-cs"/>
              </a:rPr>
              <a:t>dest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Logic and/or/</a:t>
            </a:r>
            <a:r>
              <a:rPr lang="en-US" altLang="zh-CN" sz="1200" b="0" i="0" u="none" strike="noStrike" kern="1200" dirty="0" err="1" smtClean="0">
                <a:solidFill>
                  <a:schemeClr val="tx1"/>
                </a:solidFill>
                <a:effectLst/>
                <a:latin typeface="Arial" charset="0"/>
                <a:ea typeface="宋体" pitchFamily="2" charset="-122"/>
                <a:cs typeface="+mn-cs"/>
              </a:rPr>
              <a:t>xor</a:t>
            </a:r>
            <a:r>
              <a:rPr lang="en-US" altLang="zh-CN" sz="1200" b="0" i="0" u="none" strike="noStrike" kern="1200" dirty="0" smtClean="0">
                <a:solidFill>
                  <a:schemeClr val="tx1"/>
                </a:solidFill>
                <a:effectLst/>
                <a:latin typeface="Arial" charset="0"/>
                <a:ea typeface="宋体" pitchFamily="2" charset="-122"/>
                <a:cs typeface="+mn-cs"/>
              </a:rPr>
              <a:t>/not operation</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sal</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sar</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formats </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Arithmetic shift left/right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shl</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shr</a:t>
            </a:r>
            <a:r>
              <a:rPr lang="en-US" altLang="zh-CN" sz="1200" b="0" i="0" u="none" strike="noStrike" kern="1200" dirty="0" smtClean="0">
                <a:solidFill>
                  <a:schemeClr val="tx1"/>
                </a:solidFill>
                <a:effectLst/>
                <a:latin typeface="Arial" charset="0"/>
                <a:ea typeface="宋体" pitchFamily="2" charset="-122"/>
                <a:cs typeface="+mn-cs"/>
              </a:rPr>
              <a:t>{</a:t>
            </a:r>
            <a:r>
              <a:rPr lang="en-US" altLang="zh-CN" sz="1200" b="0" i="0" u="none" strike="noStrike" kern="1200" dirty="0" err="1" smtClean="0">
                <a:solidFill>
                  <a:schemeClr val="tx1"/>
                </a:solidFill>
                <a:effectLst/>
                <a:latin typeface="Arial" charset="0"/>
                <a:ea typeface="宋体" pitchFamily="2" charset="-122"/>
                <a:cs typeface="+mn-cs"/>
              </a:rPr>
              <a:t>l,w,b</a:t>
            </a:r>
            <a:r>
              <a:rPr lang="en-US" altLang="zh-CN" sz="1200" b="0" i="0" u="none" strike="noStrike" kern="1200" dirty="0" smtClean="0">
                <a:solidFill>
                  <a:schemeClr val="tx1"/>
                </a:solidFill>
                <a:effectLst/>
                <a:latin typeface="Arial" charset="0"/>
                <a:ea typeface="宋体" pitchFamily="2" charset="-122"/>
                <a:cs typeface="+mn-cs"/>
              </a:rPr>
              <a:t>} formats</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Logic shift left/right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1" i="0" u="none" strike="noStrike" kern="1200" dirty="0" smtClean="0">
                <a:solidFill>
                  <a:schemeClr val="tx1"/>
                </a:solidFill>
                <a:effectLst/>
                <a:latin typeface="Arial" charset="0"/>
                <a:ea typeface="宋体" pitchFamily="2" charset="-122"/>
                <a:cs typeface="+mn-cs"/>
              </a:rPr>
              <a:t>Control transfer</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1" i="0" u="none" strike="noStrike" kern="1200" dirty="0" smtClean="0">
                <a:solidFill>
                  <a:schemeClr val="tx1"/>
                </a:solidFill>
                <a:effectLst/>
                <a:latin typeface="Arial" charset="0"/>
                <a:ea typeface="宋体" pitchFamily="2" charset="-122"/>
                <a:cs typeface="+mn-cs"/>
              </a:rPr>
              <a:t> </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1" i="0" u="none" strike="noStrike" kern="1200" dirty="0" smtClean="0">
                <a:solidFill>
                  <a:schemeClr val="tx1"/>
                </a:solidFill>
                <a:effectLst/>
                <a:latin typeface="Arial" charset="0"/>
                <a:ea typeface="宋体" pitchFamily="2" charset="-122"/>
                <a:cs typeface="+mn-cs"/>
              </a:rPr>
              <a:t> </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jmp</a:t>
            </a:r>
            <a:r>
              <a:rPr lang="en-US" altLang="zh-CN" sz="1200" b="0" i="0" u="none" strike="noStrike" kern="1200" dirty="0" smtClean="0">
                <a:solidFill>
                  <a:schemeClr val="tx1"/>
                </a:solidFill>
                <a:effectLst/>
                <a:latin typeface="Arial" charset="0"/>
                <a:ea typeface="宋体" pitchFamily="2" charset="-122"/>
                <a:cs typeface="+mn-cs"/>
              </a:rPr>
              <a:t> address</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Unconditional jump</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call address</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Save EIP on the stack jump to address</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ret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Return to the EIP location saved by call</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leave</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Restore EBP from the stack; pop off the stack frame</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j{</a:t>
            </a:r>
            <a:r>
              <a:rPr lang="en-US" altLang="zh-CN" sz="1200" b="0" i="0" u="none" strike="noStrike" kern="1200" dirty="0" err="1" smtClean="0">
                <a:solidFill>
                  <a:schemeClr val="tx1"/>
                </a:solidFill>
                <a:effectLst/>
                <a:latin typeface="Arial" charset="0"/>
                <a:ea typeface="宋体" pitchFamily="2" charset="-122"/>
                <a:cs typeface="+mn-cs"/>
              </a:rPr>
              <a:t>e,ne,l,le,g,ge</a:t>
            </a:r>
            <a:r>
              <a:rPr lang="en-US" altLang="zh-CN" sz="1200" b="0" i="0" u="none" strike="noStrike" kern="1200" dirty="0" smtClean="0">
                <a:solidFill>
                  <a:schemeClr val="tx1"/>
                </a:solidFill>
                <a:effectLst/>
                <a:latin typeface="Arial" charset="0"/>
                <a:ea typeface="宋体" pitchFamily="2" charset="-122"/>
                <a:cs typeface="+mn-cs"/>
              </a:rPr>
              <a:t>} address</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Jump to address if {=,!=,&lt;,&lt;=,&gt;,&gt;=}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loop address</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Decrement ECX or CX; jump if = 0</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rep</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Repeat string operation prefix</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int</a:t>
            </a:r>
            <a:r>
              <a:rPr lang="en-US" altLang="zh-CN" sz="1200" b="0" i="0" u="none" strike="noStrike" kern="1200" dirty="0" smtClean="0">
                <a:solidFill>
                  <a:schemeClr val="tx1"/>
                </a:solidFill>
                <a:effectLst/>
                <a:latin typeface="Arial" charset="0"/>
                <a:ea typeface="宋体" pitchFamily="2" charset="-122"/>
                <a:cs typeface="+mn-cs"/>
              </a:rPr>
              <a:t> number</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Software interrupt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err="1" smtClean="0">
                <a:solidFill>
                  <a:schemeClr val="tx1"/>
                </a:solidFill>
                <a:effectLst/>
                <a:latin typeface="Arial" charset="0"/>
                <a:ea typeface="宋体" pitchFamily="2" charset="-122"/>
                <a:cs typeface="+mn-cs"/>
              </a:rPr>
              <a:t>iret</a:t>
            </a:r>
            <a:endParaRPr lang="zh-CN" altLang="zh-CN" sz="1200" b="0" i="0" u="none" strike="noStrike" kern="1200" dirty="0" smtClean="0">
              <a:solidFill>
                <a:schemeClr val="tx1"/>
              </a:solidFill>
              <a:effectLst/>
              <a:latin typeface="Arial" charset="0"/>
              <a:ea typeface="宋体" pitchFamily="2" charset="-122"/>
              <a:cs typeface="+mn-cs"/>
            </a:endParaRPr>
          </a:p>
          <a:p>
            <a:pPr rtl="0" eaLnBrk="1" fontAlgn="ctr" latinLnBrk="0" hangingPunct="1"/>
            <a:r>
              <a:rPr lang="en-US" altLang="zh-CN" sz="1200" b="0" i="0" u="none" strike="noStrike" kern="1200" dirty="0" smtClean="0">
                <a:solidFill>
                  <a:schemeClr val="tx1"/>
                </a:solidFill>
                <a:effectLst/>
                <a:latin typeface="Arial" charset="0"/>
                <a:ea typeface="宋体" pitchFamily="2" charset="-122"/>
                <a:cs typeface="+mn-cs"/>
              </a:rPr>
              <a:t>Return from interrupt; pop EFLAGS from the stack</a:t>
            </a:r>
            <a:endParaRPr lang="zh-CN" altLang="zh-CN" sz="1200" b="0" i="0" u="none" strike="noStrike" kern="1200" dirty="0" smtClean="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35</a:t>
            </a:fld>
            <a:endParaRPr lang="en-US" altLang="zh-CN"/>
          </a:p>
        </p:txBody>
      </p:sp>
    </p:spTree>
    <p:extLst>
      <p:ext uri="{BB962C8B-B14F-4D97-AF65-F5344CB8AC3E}">
        <p14:creationId xmlns:p14="http://schemas.microsoft.com/office/powerpoint/2010/main" val="3053121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139700" y="768350"/>
            <a:ext cx="6819900" cy="3836988"/>
          </a:xfrm>
          <a:ln/>
        </p:spPr>
      </p:sp>
      <p:sp>
        <p:nvSpPr>
          <p:cNvPr id="1945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solidFill>
                  <a:schemeClr val="tx1"/>
                </a:solidFill>
              </a:rPr>
              <a:t>不同的制造厂商的指令码可能不同，不同系列的处理器的指令码有可能不同。</a:t>
            </a:r>
            <a:endParaRPr lang="en-US" altLang="zh-CN" dirty="0" smtClean="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solidFill>
                <a:schemeClr val="tx1"/>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solidFill>
                  <a:schemeClr val="tx1"/>
                </a:solidFill>
              </a:rPr>
              <a:t>https://zh.wikipedia.org/wiki/%E6%8C%87%E4%BB%A4%E9%9B%86%E6%9E%B6%E6%A7%8B</a:t>
            </a:r>
            <a:endParaRPr lang="zh-CN" altLang="en-US" dirty="0" smtClean="0">
              <a:solidFill>
                <a:schemeClr val="tx1"/>
              </a:solidFill>
            </a:endParaRPr>
          </a:p>
          <a:p>
            <a:endParaRPr lang="zh-CN" altLang="en-US" dirty="0" smtClean="0"/>
          </a:p>
          <a:p>
            <a:r>
              <a:rPr lang="zh-CN" altLang="en-US" dirty="0" smtClean="0"/>
              <a:t>一些虚拟机器支持基于</a:t>
            </a:r>
            <a:r>
              <a:rPr lang="en-US" altLang="zh-CN" dirty="0" smtClean="0"/>
              <a:t>Smalltalk</a:t>
            </a:r>
            <a:r>
              <a:rPr lang="zh-CN" altLang="en-US" dirty="0" smtClean="0"/>
              <a:t>，</a:t>
            </a:r>
            <a:r>
              <a:rPr lang="en-US" altLang="zh-CN" dirty="0" smtClean="0"/>
              <a:t>Java</a:t>
            </a:r>
            <a:r>
              <a:rPr lang="zh-CN" altLang="en-US" dirty="0" smtClean="0"/>
              <a:t>虚拟机，微软的公共语言运行时虚拟机所生成的字节码，他们的指令集体系将</a:t>
            </a:r>
            <a:r>
              <a:rPr lang="en-US" altLang="zh-CN" dirty="0" smtClean="0"/>
              <a:t>bytecode</a:t>
            </a:r>
            <a:r>
              <a:rPr lang="zh-CN" altLang="en-US" dirty="0" smtClean="0"/>
              <a:t>（字节码）从作为一般手段的代码路径翻译成本地的机器语言，并通过解译执行并不常用的代码路径，全美达以相同的方式开发了基于</a:t>
            </a:r>
            <a:r>
              <a:rPr lang="en-US" altLang="zh-CN" dirty="0" smtClean="0"/>
              <a:t>x86</a:t>
            </a:r>
            <a:r>
              <a:rPr lang="zh-CN" altLang="en-US" dirty="0" smtClean="0"/>
              <a:t>指令体系的</a:t>
            </a:r>
            <a:r>
              <a:rPr lang="en-US" altLang="zh-CN" dirty="0" smtClean="0"/>
              <a:t>VLIW</a:t>
            </a:r>
            <a:r>
              <a:rPr lang="zh-CN" altLang="en-US" dirty="0" smtClean="0"/>
              <a:t>处理器。</a:t>
            </a:r>
          </a:p>
          <a:p>
            <a:r>
              <a:rPr lang="zh-CN" altLang="en-US" dirty="0" smtClean="0"/>
              <a:t>指令集的分类</a:t>
            </a:r>
            <a:r>
              <a:rPr lang="en-US" altLang="zh-CN" dirty="0" smtClean="0"/>
              <a:t>[</a:t>
            </a:r>
            <a:r>
              <a:rPr lang="zh-CN" altLang="en-US" dirty="0" smtClean="0"/>
              <a:t>编辑</a:t>
            </a:r>
            <a:r>
              <a:rPr lang="en-US" altLang="zh-CN" dirty="0" smtClean="0"/>
              <a:t>]</a:t>
            </a:r>
          </a:p>
          <a:p>
            <a:endParaRPr lang="en-US" altLang="zh-CN" dirty="0" smtClean="0"/>
          </a:p>
          <a:p>
            <a:r>
              <a:rPr lang="zh-CN" altLang="en-US" dirty="0" smtClean="0"/>
              <a:t>复杂指令集计算机包含许多应用程序中很少使用的特定指令，由此产生的缺陷是指令长度不固定。精简指令集计算机通过只执行在程序中经常使用的指令来简化处理器的结构，而特殊操作则以子程序的方式实现，它们的特殊使用通过处理器额外的执行时间来弥补。理论上的重要类型还包括最小指令集计算机与单指令集计算机，但都未用作商业处理器。另外一种衍生类型是超长指令字，处理器接受许多经过编码的指令并通过检索提取出一个指令字并执行。</a:t>
            </a:r>
          </a:p>
          <a:p>
            <a:endParaRPr lang="zh-CN" altLang="en-US" dirty="0" smtClean="0"/>
          </a:p>
          <a:p>
            <a:r>
              <a:rPr lang="zh-CN" altLang="en-US" dirty="0" smtClean="0"/>
              <a:t>机器语言</a:t>
            </a:r>
            <a:r>
              <a:rPr lang="en-US" altLang="zh-CN" dirty="0" smtClean="0"/>
              <a:t>[</a:t>
            </a:r>
            <a:r>
              <a:rPr lang="zh-CN" altLang="en-US" dirty="0" smtClean="0"/>
              <a:t>编辑</a:t>
            </a:r>
            <a:r>
              <a:rPr lang="en-US" altLang="zh-CN" dirty="0" smtClean="0"/>
              <a:t>]</a:t>
            </a:r>
          </a:p>
          <a:p>
            <a:endParaRPr lang="en-US" altLang="zh-CN" dirty="0" smtClean="0"/>
          </a:p>
          <a:p>
            <a:r>
              <a:rPr lang="zh-CN" altLang="en-US" dirty="0" smtClean="0"/>
              <a:t>机器语言是由声明和指令所组成的。在处理结构上，一个特定指令指明了以下几个部分：</a:t>
            </a:r>
          </a:p>
          <a:p>
            <a:r>
              <a:rPr lang="zh-CN" altLang="en-US" dirty="0" smtClean="0"/>
              <a:t>用于算术运算，寻址或者控制功能的特定寄存器；</a:t>
            </a:r>
          </a:p>
          <a:p>
            <a:r>
              <a:rPr lang="zh-CN" altLang="en-US" dirty="0" smtClean="0"/>
              <a:t>特定存储空间的地址或偏移量；</a:t>
            </a:r>
          </a:p>
          <a:p>
            <a:r>
              <a:rPr lang="zh-CN" altLang="en-US" dirty="0" smtClean="0"/>
              <a:t>用于解译操作码的特定寻址模式；</a:t>
            </a:r>
          </a:p>
          <a:p>
            <a:endParaRPr lang="zh-CN" altLang="en-US" dirty="0" smtClean="0"/>
          </a:p>
          <a:p>
            <a:r>
              <a:rPr lang="zh-CN" altLang="en-US" dirty="0" smtClean="0"/>
              <a:t>复杂的操作可以借由将简单的指令合并而达成，可以（在冯</a:t>
            </a:r>
            <a:r>
              <a:rPr lang="en-US" altLang="zh-CN" dirty="0" smtClean="0"/>
              <a:t>·</a:t>
            </a:r>
            <a:r>
              <a:rPr lang="zh-CN" altLang="en-US" dirty="0" smtClean="0"/>
              <a:t>诺依曼体系中）连续的执行，也可以藉控制流来执行指令。</a:t>
            </a:r>
          </a:p>
          <a:p>
            <a:endParaRPr lang="zh-CN" altLang="en-US" dirty="0" smtClean="0"/>
          </a:p>
          <a:p>
            <a:r>
              <a:rPr lang="zh-CN" altLang="en-US" dirty="0" smtClean="0"/>
              <a:t>指令类型</a:t>
            </a:r>
            <a:r>
              <a:rPr lang="en-US" altLang="zh-CN" dirty="0" smtClean="0"/>
              <a:t>[</a:t>
            </a:r>
            <a:r>
              <a:rPr lang="zh-CN" altLang="en-US" dirty="0" smtClean="0"/>
              <a:t>编辑</a:t>
            </a:r>
            <a:r>
              <a:rPr lang="en-US" altLang="zh-CN" dirty="0" smtClean="0"/>
              <a:t>]</a:t>
            </a:r>
          </a:p>
          <a:p>
            <a:endParaRPr lang="en-US" altLang="zh-CN" dirty="0" smtClean="0"/>
          </a:p>
          <a:p>
            <a:r>
              <a:rPr lang="zh-CN" altLang="en-US" dirty="0" smtClean="0"/>
              <a:t>有效的指令操作须包含：</a:t>
            </a:r>
          </a:p>
          <a:p>
            <a:r>
              <a:rPr lang="zh-CN" altLang="en-US" dirty="0" smtClean="0"/>
              <a:t>数据处理与存储操作 将暂存器的值（在中央处理器作为高速缓存的存储空间）设为固定值；</a:t>
            </a:r>
          </a:p>
          <a:p>
            <a:r>
              <a:rPr lang="zh-CN" altLang="en-US" dirty="0" smtClean="0"/>
              <a:t>将数据从存储空间中传送至寄存器，反之亦然。用于将数据取出并执行计算，或者将计算结果予以保存；</a:t>
            </a:r>
          </a:p>
          <a:p>
            <a:r>
              <a:rPr lang="zh-CN" altLang="en-US" dirty="0" smtClean="0"/>
              <a:t>从硬件设备读取或写入数据。</a:t>
            </a:r>
          </a:p>
          <a:p>
            <a:endParaRPr lang="zh-CN" altLang="en-US" dirty="0" smtClean="0"/>
          </a:p>
          <a:p>
            <a:r>
              <a:rPr lang="zh-CN" altLang="en-US" dirty="0" smtClean="0"/>
              <a:t>算术逻辑单元 对两个储存于暂存器的数字进行</a:t>
            </a:r>
            <a:r>
              <a:rPr lang="en-US" altLang="zh-CN" dirty="0" smtClean="0"/>
              <a:t>add</a:t>
            </a:r>
            <a:r>
              <a:rPr lang="zh-CN" altLang="en-US" dirty="0" smtClean="0"/>
              <a:t>，</a:t>
            </a:r>
            <a:r>
              <a:rPr lang="en-US" altLang="zh-CN" dirty="0" smtClean="0"/>
              <a:t>subtract</a:t>
            </a:r>
            <a:r>
              <a:rPr lang="zh-CN" altLang="en-US" dirty="0" smtClean="0"/>
              <a:t>，</a:t>
            </a:r>
            <a:r>
              <a:rPr lang="en-US" altLang="zh-CN" dirty="0" smtClean="0"/>
              <a:t>multiply</a:t>
            </a:r>
            <a:r>
              <a:rPr lang="zh-CN" altLang="en-US" dirty="0" smtClean="0"/>
              <a:t>，</a:t>
            </a:r>
            <a:r>
              <a:rPr lang="en-US" altLang="zh-CN" dirty="0" smtClean="0"/>
              <a:t>divide,</a:t>
            </a:r>
            <a:r>
              <a:rPr lang="zh-CN" altLang="en-US" dirty="0" smtClean="0"/>
              <a:t>将结果放到一个暂存器内，一个或是更多的状态码可能被设置在状态突破口中；</a:t>
            </a:r>
          </a:p>
          <a:p>
            <a:r>
              <a:rPr lang="zh-CN" altLang="en-US" dirty="0" smtClean="0"/>
              <a:t>执行位操作，藉对两组数字（为两串的数字，都由零与一构成，分别储存于两个暂存器内）执行逻辑与和逻辑或，或者对寄存器的每一位执行逻辑非操作；</a:t>
            </a:r>
          </a:p>
          <a:p>
            <a:r>
              <a:rPr lang="zh-CN" altLang="en-US" dirty="0" smtClean="0"/>
              <a:t>比较两个寄存器中的数据（例如是大于或者相等）；</a:t>
            </a:r>
          </a:p>
          <a:p>
            <a:endParaRPr lang="zh-CN" altLang="en-US" dirty="0" smtClean="0"/>
          </a:p>
          <a:p>
            <a:r>
              <a:rPr lang="zh-CN" altLang="en-US" dirty="0" smtClean="0"/>
              <a:t>控制流 分支，跳跃至程序某地址并执行相应指令；</a:t>
            </a:r>
          </a:p>
          <a:p>
            <a:r>
              <a:rPr lang="zh-CN" altLang="en-US" dirty="0" smtClean="0"/>
              <a:t>条件分支，假设某一条件成立，就跳到程序的另一个位置；</a:t>
            </a:r>
          </a:p>
          <a:p>
            <a:r>
              <a:rPr lang="zh-CN" altLang="en-US" dirty="0" smtClean="0"/>
              <a:t>间接分支，在跳到另一个位置之前，将现在所执行的指令的下一个指令的位置储存起来，作为子程式执行完返回的地址；</a:t>
            </a:r>
          </a:p>
          <a:p>
            <a:endParaRPr lang="zh-CN" altLang="en-US" dirty="0" smtClean="0"/>
          </a:p>
          <a:p>
            <a:endParaRPr lang="zh-CN" altLang="en-US" dirty="0" smtClean="0"/>
          </a:p>
          <a:p>
            <a:r>
              <a:rPr lang="zh-CN" altLang="en-US" dirty="0" smtClean="0"/>
              <a:t>复杂指令</a:t>
            </a:r>
            <a:r>
              <a:rPr lang="en-US" altLang="zh-CN" dirty="0" smtClean="0"/>
              <a:t>[</a:t>
            </a:r>
            <a:r>
              <a:rPr lang="zh-CN" altLang="en-US" dirty="0" smtClean="0"/>
              <a:t>编辑</a:t>
            </a:r>
            <a:r>
              <a:rPr lang="en-US" altLang="zh-CN" dirty="0" smtClean="0"/>
              <a:t>]</a:t>
            </a:r>
          </a:p>
          <a:p>
            <a:endParaRPr lang="en-US" altLang="zh-CN" dirty="0" smtClean="0"/>
          </a:p>
          <a:p>
            <a:r>
              <a:rPr lang="zh-CN" altLang="en-US" dirty="0" smtClean="0"/>
              <a:t>一些电脑在他们的指令集架构内包含复杂指令。复杂指令包含：</a:t>
            </a:r>
          </a:p>
          <a:p>
            <a:r>
              <a:rPr lang="zh-CN" altLang="en-US" dirty="0" smtClean="0"/>
              <a:t>将许多暂存器存成堆叠的形式。</a:t>
            </a:r>
          </a:p>
          <a:p>
            <a:r>
              <a:rPr lang="zh-CN" altLang="en-US" dirty="0" smtClean="0"/>
              <a:t>移动内存内大笔的资料。</a:t>
            </a:r>
          </a:p>
          <a:p>
            <a:r>
              <a:rPr lang="zh-CN" altLang="en-US" dirty="0" smtClean="0"/>
              <a:t>复杂或是浮点数运算（正弦，余弦，平方根等等）</a:t>
            </a:r>
          </a:p>
          <a:p>
            <a:r>
              <a:rPr lang="zh-CN" altLang="en-US" dirty="0" smtClean="0"/>
              <a:t>执行</a:t>
            </a:r>
            <a:r>
              <a:rPr lang="en-US" altLang="zh-CN" dirty="0" smtClean="0"/>
              <a:t>test-and-set</a:t>
            </a:r>
            <a:r>
              <a:rPr lang="zh-CN" altLang="en-US" dirty="0" smtClean="0"/>
              <a:t>指令。</a:t>
            </a:r>
          </a:p>
          <a:p>
            <a:r>
              <a:rPr lang="zh-CN" altLang="en-US" dirty="0" smtClean="0"/>
              <a:t>执行数字存在内存而非暂存器的运算</a:t>
            </a:r>
          </a:p>
          <a:p>
            <a:endParaRPr lang="zh-CN" altLang="en-US" dirty="0" smtClean="0"/>
          </a:p>
          <a:p>
            <a:r>
              <a:rPr lang="zh-CN" altLang="en-US" dirty="0" smtClean="0"/>
              <a:t>有一种复杂指令单指令流多资料流，英文全名是</a:t>
            </a:r>
            <a:r>
              <a:rPr lang="en-US" altLang="zh-CN" dirty="0" smtClean="0"/>
              <a:t>Single-Instruction Stream Multiple-Data Stream</a:t>
            </a:r>
            <a:r>
              <a:rPr lang="zh-CN" altLang="en-US" dirty="0" smtClean="0"/>
              <a:t>。或是向量指令，这是一种可以在同一时间对多笔资料进行相同运算的操作。</a:t>
            </a:r>
            <a:r>
              <a:rPr lang="en-US" altLang="zh-CN" dirty="0" smtClean="0"/>
              <a:t>SIMD</a:t>
            </a:r>
            <a:r>
              <a:rPr lang="zh-CN" altLang="en-US" dirty="0" smtClean="0"/>
              <a:t>有能力在短时间内将大笔的向量和矩阵计算完成。</a:t>
            </a:r>
            <a:r>
              <a:rPr lang="en-US" altLang="zh-CN" dirty="0" smtClean="0"/>
              <a:t>SIMD</a:t>
            </a:r>
            <a:r>
              <a:rPr lang="zh-CN" altLang="en-US" dirty="0" smtClean="0"/>
              <a:t>指令使平行计算变得简单，各种</a:t>
            </a:r>
            <a:r>
              <a:rPr lang="en-US" altLang="zh-CN" dirty="0" smtClean="0"/>
              <a:t>SIMD</a:t>
            </a:r>
            <a:r>
              <a:rPr lang="zh-CN" altLang="en-US" dirty="0" smtClean="0"/>
              <a:t>指令集被开发出来，例如</a:t>
            </a:r>
            <a:r>
              <a:rPr lang="en-US" altLang="zh-CN" dirty="0" smtClean="0"/>
              <a:t>MMX</a:t>
            </a:r>
            <a:r>
              <a:rPr lang="zh-CN" altLang="en-US" dirty="0" smtClean="0"/>
              <a:t>，</a:t>
            </a:r>
            <a:r>
              <a:rPr lang="en-US" altLang="zh-CN" dirty="0" smtClean="0"/>
              <a:t>3DNow!</a:t>
            </a:r>
            <a:r>
              <a:rPr lang="zh-CN" altLang="en-US" dirty="0" smtClean="0"/>
              <a:t>以及</a:t>
            </a:r>
            <a:r>
              <a:rPr lang="en-US" altLang="zh-CN" dirty="0" err="1" smtClean="0"/>
              <a:t>AltiVec</a:t>
            </a:r>
            <a:r>
              <a:rPr lang="zh-CN" altLang="en-US" dirty="0" smtClean="0"/>
              <a:t>。</a:t>
            </a:r>
          </a:p>
          <a:p>
            <a:endParaRPr lang="zh-CN" altLang="en-US" dirty="0" smtClean="0"/>
          </a:p>
          <a:p>
            <a:r>
              <a:rPr lang="zh-CN" altLang="en-US" dirty="0" smtClean="0"/>
              <a:t>指令的组成</a:t>
            </a:r>
            <a:r>
              <a:rPr lang="en-US" altLang="zh-CN" dirty="0" smtClean="0"/>
              <a:t>[</a:t>
            </a:r>
            <a:r>
              <a:rPr lang="zh-CN" altLang="en-US" dirty="0" smtClean="0"/>
              <a:t>编辑</a:t>
            </a:r>
            <a:r>
              <a:rPr lang="en-US" altLang="zh-CN" dirty="0" smtClean="0"/>
              <a:t>]</a:t>
            </a:r>
          </a:p>
          <a:p>
            <a:endParaRPr lang="en-US" altLang="zh-CN" dirty="0" smtClean="0"/>
          </a:p>
          <a:p>
            <a:endParaRPr lang="en-US" altLang="zh-CN" dirty="0" smtClean="0"/>
          </a:p>
          <a:p>
            <a:r>
              <a:rPr lang="en-US" altLang="zh-CN" dirty="0" smtClean="0"/>
              <a:t> </a:t>
            </a:r>
          </a:p>
          <a:p>
            <a:endParaRPr lang="en-US" altLang="zh-CN" dirty="0" smtClean="0"/>
          </a:p>
          <a:p>
            <a:endParaRPr lang="en-US" altLang="zh-CN" dirty="0" smtClean="0"/>
          </a:p>
          <a:p>
            <a:r>
              <a:rPr lang="zh-CN" altLang="en-US" dirty="0" smtClean="0"/>
              <a:t>一条指令往往有好几个区块，这些区块包含要做的运算（加或减），可能还包含资料的原始或是目的地位置，以及常数。图中的</a:t>
            </a:r>
            <a:r>
              <a:rPr lang="en-US" altLang="zh-CN" dirty="0" smtClean="0"/>
              <a:t>MIPS "Add"</a:t>
            </a:r>
            <a:r>
              <a:rPr lang="zh-CN" altLang="en-US" dirty="0" smtClean="0"/>
              <a:t>指令允许使用者选择哪个暂存器是资料来源以及哪一个暂存器是要存运算后的结果，还有一个常数。</a:t>
            </a:r>
          </a:p>
          <a:p>
            <a:r>
              <a:rPr lang="zh-CN" altLang="en-US" dirty="0" smtClean="0"/>
              <a:t>在传统的架构上，一条指令包含</a:t>
            </a:r>
            <a:r>
              <a:rPr lang="en-US" altLang="zh-CN" dirty="0" smtClean="0"/>
              <a:t>opcode</a:t>
            </a:r>
            <a:r>
              <a:rPr lang="zh-CN" altLang="en-US" dirty="0" smtClean="0"/>
              <a:t>，表示运算的方式，以及零个或是更多的算子，有些像是算子的数字可能指的是暂存器的编号，还有内存位置，或是文字资料。</a:t>
            </a:r>
          </a:p>
          <a:p>
            <a:endParaRPr lang="zh-CN" altLang="en-US" dirty="0" smtClean="0"/>
          </a:p>
          <a:p>
            <a:r>
              <a:rPr lang="zh-CN" altLang="en-US" dirty="0" smtClean="0"/>
              <a:t>在超长指令字（</a:t>
            </a:r>
            <a:r>
              <a:rPr lang="en-US" altLang="zh-CN" dirty="0" smtClean="0"/>
              <a:t>VLIW</a:t>
            </a:r>
            <a:r>
              <a:rPr lang="zh-CN" altLang="en-US" dirty="0" smtClean="0"/>
              <a:t>）的结构中，包含了许多微指令，借此将复杂的指令分解为简单的指令。</a:t>
            </a:r>
          </a:p>
          <a:p>
            <a:endParaRPr lang="zh-CN" altLang="en-US" dirty="0" smtClean="0"/>
          </a:p>
          <a:p>
            <a:r>
              <a:rPr lang="zh-CN" altLang="en-US" dirty="0" smtClean="0"/>
              <a:t>指令的长度</a:t>
            </a:r>
            <a:r>
              <a:rPr lang="en-US" altLang="zh-CN" dirty="0" smtClean="0"/>
              <a:t>[</a:t>
            </a:r>
            <a:r>
              <a:rPr lang="zh-CN" altLang="en-US" dirty="0" smtClean="0"/>
              <a:t>编辑</a:t>
            </a:r>
            <a:r>
              <a:rPr lang="en-US" altLang="zh-CN" dirty="0" smtClean="0"/>
              <a:t>]</a:t>
            </a:r>
          </a:p>
          <a:p>
            <a:endParaRPr lang="en-US" altLang="zh-CN" dirty="0" smtClean="0"/>
          </a:p>
          <a:p>
            <a:r>
              <a:rPr lang="zh-CN" altLang="en-US" dirty="0" smtClean="0"/>
              <a:t>指令长度的范围可以说是相当广泛，从微控制器的</a:t>
            </a:r>
            <a:r>
              <a:rPr lang="en-US" altLang="zh-CN" dirty="0" smtClean="0"/>
              <a:t>4 bit</a:t>
            </a:r>
            <a:r>
              <a:rPr lang="zh-CN" altLang="en-US" dirty="0" smtClean="0"/>
              <a:t>，到</a:t>
            </a:r>
            <a:r>
              <a:rPr lang="en-US" altLang="zh-CN" dirty="0" smtClean="0"/>
              <a:t>VLIW</a:t>
            </a:r>
            <a:r>
              <a:rPr lang="zh-CN" altLang="en-US" dirty="0" smtClean="0"/>
              <a:t>系统的数百</a:t>
            </a:r>
            <a:r>
              <a:rPr lang="en-US" altLang="zh-CN" dirty="0" smtClean="0"/>
              <a:t>bit</a:t>
            </a:r>
            <a:r>
              <a:rPr lang="zh-CN" altLang="en-US" dirty="0" smtClean="0"/>
              <a:t>。在个人电脑，大型电脑，超级电脑内的处理器，其内部的指令长度介于</a:t>
            </a:r>
            <a:r>
              <a:rPr lang="en-US" altLang="zh-CN" dirty="0" smtClean="0"/>
              <a:t>8</a:t>
            </a:r>
            <a:r>
              <a:rPr lang="zh-CN" altLang="en-US" dirty="0" smtClean="0"/>
              <a:t>到</a:t>
            </a:r>
            <a:r>
              <a:rPr lang="en-US" altLang="zh-CN" dirty="0" smtClean="0"/>
              <a:t>64 bits</a:t>
            </a:r>
            <a:r>
              <a:rPr lang="zh-CN" altLang="en-US" dirty="0" smtClean="0"/>
              <a:t>（在</a:t>
            </a:r>
            <a:r>
              <a:rPr lang="en-US" altLang="zh-CN" dirty="0" smtClean="0"/>
              <a:t>x86</a:t>
            </a:r>
            <a:r>
              <a:rPr lang="zh-CN" altLang="en-US" dirty="0" smtClean="0"/>
              <a:t>处理器结构内，最长的指令长达</a:t>
            </a:r>
            <a:r>
              <a:rPr lang="en-US" altLang="zh-CN" dirty="0" smtClean="0"/>
              <a:t>15 bytes</a:t>
            </a:r>
            <a:r>
              <a:rPr lang="zh-CN" altLang="en-US" dirty="0" smtClean="0"/>
              <a:t>，等于</a:t>
            </a:r>
            <a:r>
              <a:rPr lang="en-US" altLang="zh-CN" dirty="0" smtClean="0"/>
              <a:t>120 bits</a:t>
            </a:r>
            <a:r>
              <a:rPr lang="zh-CN" altLang="en-US" dirty="0" smtClean="0"/>
              <a:t>）。在一个指令集架构内，不同的指令可能会有不同长度。在一些结构，特别是大部分的精简指令集（</a:t>
            </a:r>
            <a:r>
              <a:rPr lang="en-US" altLang="zh-CN" dirty="0" smtClean="0"/>
              <a:t>RISC</a:t>
            </a:r>
            <a:r>
              <a:rPr lang="zh-CN" altLang="en-US" dirty="0" smtClean="0"/>
              <a:t>），指令是固定的长度，长度对应到结构内一个字的大小。在其他结构，长度则是</a:t>
            </a:r>
            <a:r>
              <a:rPr lang="en-US" altLang="zh-CN" dirty="0" smtClean="0"/>
              <a:t>byte</a:t>
            </a:r>
            <a:r>
              <a:rPr lang="zh-CN" altLang="en-US" dirty="0" smtClean="0"/>
              <a:t>的整数倍或是一个</a:t>
            </a:r>
            <a:r>
              <a:rPr lang="en-US" altLang="zh-CN" dirty="0" err="1" smtClean="0"/>
              <a:t>halfword</a:t>
            </a:r>
            <a:r>
              <a:rPr lang="zh-CN" altLang="en-US" dirty="0" smtClean="0"/>
              <a:t>。</a:t>
            </a:r>
          </a:p>
          <a:p>
            <a:endParaRPr lang="zh-CN" altLang="en-US" dirty="0" smtClean="0"/>
          </a:p>
          <a:p>
            <a:r>
              <a:rPr lang="zh-CN" altLang="en-US" dirty="0" smtClean="0"/>
              <a:t>设计</a:t>
            </a:r>
            <a:r>
              <a:rPr lang="en-US" altLang="zh-CN" dirty="0" smtClean="0"/>
              <a:t>[</a:t>
            </a:r>
            <a:r>
              <a:rPr lang="zh-CN" altLang="en-US" dirty="0" smtClean="0"/>
              <a:t>编辑</a:t>
            </a:r>
            <a:r>
              <a:rPr lang="en-US" altLang="zh-CN" dirty="0" smtClean="0"/>
              <a:t>]</a:t>
            </a:r>
          </a:p>
          <a:p>
            <a:endParaRPr lang="en-US" altLang="zh-CN" dirty="0" smtClean="0"/>
          </a:p>
          <a:p>
            <a:r>
              <a:rPr lang="zh-CN" altLang="en-US" dirty="0" smtClean="0"/>
              <a:t>对微处理器而有两种指令集。第一种是复杂指令集（</a:t>
            </a:r>
            <a:r>
              <a:rPr lang="en-US" altLang="zh-CN" dirty="0" smtClean="0"/>
              <a:t>Complex Instruction Set Computer</a:t>
            </a:r>
            <a:r>
              <a:rPr lang="zh-CN" altLang="en-US" dirty="0" smtClean="0"/>
              <a:t>），拥有许多不同的指令。在</a:t>
            </a:r>
            <a:r>
              <a:rPr lang="en-US" altLang="zh-CN" dirty="0" smtClean="0"/>
              <a:t>1970</a:t>
            </a:r>
            <a:r>
              <a:rPr lang="zh-CN" altLang="en-US" dirty="0" smtClean="0"/>
              <a:t>年代，许多机构，像是</a:t>
            </a:r>
            <a:r>
              <a:rPr lang="en-US" altLang="zh-CN" dirty="0" smtClean="0"/>
              <a:t>IBM</a:t>
            </a:r>
            <a:r>
              <a:rPr lang="zh-CN" altLang="en-US" dirty="0" smtClean="0"/>
              <a:t>，发现有许多指令是不需要的。结果就产生了精简指令集（</a:t>
            </a:r>
            <a:r>
              <a:rPr lang="en-US" altLang="zh-CN" dirty="0" smtClean="0"/>
              <a:t>Reduced Instruction Set Computer</a:t>
            </a:r>
            <a:r>
              <a:rPr lang="zh-CN" altLang="en-US" dirty="0" smtClean="0"/>
              <a:t>），它所包含的指令就比较少。精简的指令集可以提供比较高的速度，使处理器的尺寸缩小，以及较少的电力损耗。然而，比较复杂的指令集较容易使工作更完善，内存及快取的效率较高，以及较为简单的程式码。</a:t>
            </a:r>
          </a:p>
          <a:p>
            <a:endParaRPr lang="zh-CN" altLang="en-US" dirty="0" smtClean="0"/>
          </a:p>
          <a:p>
            <a:r>
              <a:rPr lang="zh-CN" altLang="en-US" dirty="0" smtClean="0"/>
              <a:t>一些指令集保留了一个或多个的</a:t>
            </a:r>
            <a:r>
              <a:rPr lang="en-US" altLang="zh-CN" dirty="0" smtClean="0"/>
              <a:t>opcode</a:t>
            </a:r>
            <a:r>
              <a:rPr lang="zh-CN" altLang="en-US" dirty="0" smtClean="0"/>
              <a:t>，以执行系统调用或软件中断。</a:t>
            </a:r>
          </a:p>
          <a:p>
            <a:endParaRPr lang="zh-CN" altLang="en-US" dirty="0" smtClean="0"/>
          </a:p>
          <a:p>
            <a:r>
              <a:rPr lang="zh-CN" altLang="en-US" dirty="0" smtClean="0"/>
              <a:t>指令集的实作</a:t>
            </a:r>
            <a:r>
              <a:rPr lang="en-US" altLang="zh-CN" dirty="0" smtClean="0"/>
              <a:t>[</a:t>
            </a:r>
            <a:r>
              <a:rPr lang="zh-CN" altLang="en-US" dirty="0" smtClean="0"/>
              <a:t>编辑</a:t>
            </a:r>
            <a:r>
              <a:rPr lang="en-US" altLang="zh-CN" dirty="0" smtClean="0"/>
              <a:t>]</a:t>
            </a:r>
          </a:p>
          <a:p>
            <a:endParaRPr lang="en-US" altLang="zh-CN" dirty="0" smtClean="0"/>
          </a:p>
          <a:p>
            <a:r>
              <a:rPr lang="zh-CN" altLang="en-US" dirty="0" smtClean="0"/>
              <a:t>在设计处理器内的微架构时，工程师使用藉电路连接的区块来架构，区块用来表示加法器，乘法器，计数器，暂存器，算术逻辑单元等等，暂存器传递语言通常被用来描述被解码的指令，指令是借由微架构来执行指令。 有两种基本的方法来建构控制单元，藉控制单元，以微架构作为通路来执行指令：</a:t>
            </a:r>
          </a:p>
          <a:p>
            <a:r>
              <a:rPr lang="en-US" altLang="zh-CN" dirty="0" smtClean="0"/>
              <a:t>1.</a:t>
            </a:r>
            <a:r>
              <a:rPr lang="zh-CN" altLang="en-US" dirty="0" smtClean="0"/>
              <a:t>早期的电脑和采用精简指令集的电脑藉将电路接线（像是微架构剩下的部分）。</a:t>
            </a:r>
          </a:p>
          <a:p>
            <a:r>
              <a:rPr lang="en-US" altLang="zh-CN" dirty="0" smtClean="0"/>
              <a:t>2.</a:t>
            </a:r>
            <a:r>
              <a:rPr lang="zh-CN" altLang="en-US" dirty="0" smtClean="0"/>
              <a:t>其他的装置使用微程序来达成</a:t>
            </a:r>
            <a:r>
              <a:rPr lang="en-US" altLang="zh-CN" dirty="0" smtClean="0"/>
              <a:t>—</a:t>
            </a:r>
            <a:r>
              <a:rPr lang="zh-CN" altLang="en-US" dirty="0" smtClean="0"/>
              <a:t>像是晶体管</a:t>
            </a:r>
            <a:r>
              <a:rPr lang="en-US" altLang="zh-CN" dirty="0" smtClean="0"/>
              <a:t>ROM</a:t>
            </a:r>
            <a:r>
              <a:rPr lang="zh-CN" altLang="en-US" dirty="0" smtClean="0"/>
              <a:t>或</a:t>
            </a:r>
            <a:r>
              <a:rPr lang="en-US" altLang="zh-CN" dirty="0" smtClean="0"/>
              <a:t>PLA</a:t>
            </a:r>
            <a:r>
              <a:rPr lang="zh-CN" altLang="en-US" dirty="0" smtClean="0"/>
              <a:t>（即使</a:t>
            </a:r>
            <a:r>
              <a:rPr lang="en-US" altLang="zh-CN" dirty="0" smtClean="0"/>
              <a:t>RAM</a:t>
            </a:r>
            <a:r>
              <a:rPr lang="zh-CN" altLang="en-US" dirty="0" smtClean="0"/>
              <a:t>已使用很久）。</a:t>
            </a:r>
          </a:p>
          <a:p>
            <a:endParaRPr lang="zh-CN" altLang="en-US" dirty="0" smtClean="0"/>
          </a:p>
          <a:p>
            <a:r>
              <a:rPr lang="zh-CN" altLang="en-US" dirty="0" smtClean="0"/>
              <a:t>电脑微处理器的指令集架构（</a:t>
            </a:r>
            <a:r>
              <a:rPr lang="en-US" altLang="zh-CN" dirty="0" smtClean="0"/>
              <a:t>Instruction Set Architecture</a:t>
            </a:r>
            <a:r>
              <a:rPr lang="zh-CN" altLang="en-US" dirty="0" smtClean="0"/>
              <a:t>）常见的有三种：</a:t>
            </a:r>
          </a:p>
          <a:p>
            <a:r>
              <a:rPr lang="zh-CN" altLang="en-US" dirty="0" smtClean="0"/>
              <a:t>复杂指令集运算（</a:t>
            </a:r>
            <a:r>
              <a:rPr lang="en-US" altLang="zh-CN" dirty="0" smtClean="0"/>
              <a:t>Complex Instruction Set Computing</a:t>
            </a:r>
            <a:r>
              <a:rPr lang="zh-CN" altLang="en-US" dirty="0" smtClean="0"/>
              <a:t>，</a:t>
            </a:r>
            <a:r>
              <a:rPr lang="en-US" altLang="zh-CN" dirty="0" smtClean="0"/>
              <a:t>CISC</a:t>
            </a:r>
            <a:r>
              <a:rPr lang="zh-CN" altLang="en-US" dirty="0" smtClean="0"/>
              <a:t>）</a:t>
            </a:r>
          </a:p>
          <a:p>
            <a:r>
              <a:rPr lang="zh-CN" altLang="en-US" dirty="0" smtClean="0"/>
              <a:t>目前</a:t>
            </a:r>
            <a:r>
              <a:rPr lang="en-US" altLang="zh-CN" dirty="0" smtClean="0"/>
              <a:t>x86</a:t>
            </a:r>
            <a:r>
              <a:rPr lang="zh-CN" altLang="en-US" dirty="0" smtClean="0"/>
              <a:t>架构微处理器如</a:t>
            </a:r>
            <a:r>
              <a:rPr lang="en-US" altLang="zh-CN" dirty="0" smtClean="0"/>
              <a:t>Intel</a:t>
            </a:r>
            <a:r>
              <a:rPr lang="zh-CN" altLang="en-US" dirty="0" smtClean="0"/>
              <a:t>的</a:t>
            </a:r>
            <a:r>
              <a:rPr lang="en-US" altLang="zh-CN" dirty="0" smtClean="0"/>
              <a:t>Pentium/Celeron/Xeon</a:t>
            </a:r>
            <a:r>
              <a:rPr lang="zh-CN" altLang="en-US" dirty="0" smtClean="0"/>
              <a:t>与</a:t>
            </a:r>
            <a:r>
              <a:rPr lang="en-US" altLang="zh-CN" dirty="0" smtClean="0"/>
              <a:t>AMD</a:t>
            </a:r>
            <a:r>
              <a:rPr lang="zh-CN" altLang="en-US" dirty="0" smtClean="0"/>
              <a:t>的</a:t>
            </a:r>
            <a:r>
              <a:rPr lang="en-US" altLang="zh-CN" dirty="0" smtClean="0"/>
              <a:t>Athlon/Duron/Sempron</a:t>
            </a:r>
            <a:r>
              <a:rPr lang="zh-CN" altLang="en-US" dirty="0" smtClean="0"/>
              <a:t>；以及其</a:t>
            </a:r>
            <a:r>
              <a:rPr lang="en-US" altLang="zh-CN" dirty="0" smtClean="0"/>
              <a:t>64</a:t>
            </a:r>
            <a:r>
              <a:rPr lang="zh-CN" altLang="en-US" dirty="0" smtClean="0"/>
              <a:t>位扩展系统的</a:t>
            </a:r>
            <a:r>
              <a:rPr lang="en-US" altLang="zh-CN" dirty="0" smtClean="0"/>
              <a:t>x86-64</a:t>
            </a:r>
            <a:r>
              <a:rPr lang="zh-CN" altLang="en-US" dirty="0" smtClean="0"/>
              <a:t>架构的</a:t>
            </a:r>
            <a:r>
              <a:rPr lang="en-US" altLang="zh-CN" dirty="0" smtClean="0"/>
              <a:t>Intel 64</a:t>
            </a:r>
            <a:r>
              <a:rPr lang="zh-CN" altLang="en-US" dirty="0" smtClean="0"/>
              <a:t>的</a:t>
            </a:r>
            <a:r>
              <a:rPr lang="en-US" altLang="zh-CN" dirty="0" smtClean="0"/>
              <a:t>Intel Core/Core2/Pentium/Xeon</a:t>
            </a:r>
            <a:r>
              <a:rPr lang="zh-CN" altLang="en-US" dirty="0" smtClean="0"/>
              <a:t>与</a:t>
            </a:r>
            <a:r>
              <a:rPr lang="en-US" altLang="zh-CN" dirty="0" smtClean="0"/>
              <a:t>AMD64</a:t>
            </a:r>
            <a:r>
              <a:rPr lang="zh-CN" altLang="en-US" dirty="0" smtClean="0"/>
              <a:t>的</a:t>
            </a:r>
            <a:r>
              <a:rPr lang="en-US" altLang="zh-CN" dirty="0" smtClean="0"/>
              <a:t>Phenom II/Phenom/Athlon 64/Opteron</a:t>
            </a:r>
            <a:r>
              <a:rPr lang="zh-CN" altLang="en-US" dirty="0" smtClean="0"/>
              <a:t>都属于</a:t>
            </a:r>
            <a:r>
              <a:rPr lang="en-US" altLang="zh-CN" dirty="0" smtClean="0"/>
              <a:t>CISC</a:t>
            </a:r>
            <a:r>
              <a:rPr lang="zh-CN" altLang="en-US" dirty="0" smtClean="0"/>
              <a:t>系列。主要针对的操作系统是微软的</a:t>
            </a:r>
            <a:r>
              <a:rPr lang="en-US" altLang="zh-CN" dirty="0" smtClean="0"/>
              <a:t>Windows</a:t>
            </a:r>
            <a:r>
              <a:rPr lang="zh-CN" altLang="en-US" dirty="0" smtClean="0"/>
              <a:t>和苹果公司的</a:t>
            </a:r>
            <a:r>
              <a:rPr lang="en-US" altLang="zh-CN" dirty="0" smtClean="0"/>
              <a:t>OS X</a:t>
            </a:r>
            <a:r>
              <a:rPr lang="zh-CN" altLang="en-US" dirty="0" smtClean="0"/>
              <a:t>。另外</a:t>
            </a:r>
            <a:r>
              <a:rPr lang="en-US" altLang="zh-CN" dirty="0" smtClean="0"/>
              <a:t>Linux</a:t>
            </a:r>
            <a:r>
              <a:rPr lang="zh-CN" altLang="en-US" dirty="0" smtClean="0"/>
              <a:t>，一些</a:t>
            </a:r>
            <a:r>
              <a:rPr lang="en-US" altLang="zh-CN" dirty="0" smtClean="0"/>
              <a:t>UNIX</a:t>
            </a:r>
            <a:r>
              <a:rPr lang="zh-CN" altLang="en-US" dirty="0" smtClean="0"/>
              <a:t>等，都可以运行在</a:t>
            </a:r>
            <a:r>
              <a:rPr lang="en-US" altLang="zh-CN" dirty="0" smtClean="0"/>
              <a:t>x86</a:t>
            </a:r>
            <a:r>
              <a:rPr lang="zh-CN" altLang="en-US" dirty="0" smtClean="0"/>
              <a:t>（</a:t>
            </a:r>
            <a:r>
              <a:rPr lang="en-US" altLang="zh-CN" dirty="0" smtClean="0"/>
              <a:t>CISC</a:t>
            </a:r>
            <a:r>
              <a:rPr lang="zh-CN" altLang="en-US" dirty="0" smtClean="0"/>
              <a:t>）架构的微处理器。精简指令集运算（</a:t>
            </a:r>
            <a:r>
              <a:rPr lang="en-US" altLang="zh-CN" dirty="0" smtClean="0"/>
              <a:t>Reduced Instruction Set Computing</a:t>
            </a:r>
            <a:r>
              <a:rPr lang="zh-CN" altLang="en-US" dirty="0" smtClean="0"/>
              <a:t>，</a:t>
            </a:r>
            <a:r>
              <a:rPr lang="en-US" altLang="zh-CN" dirty="0" smtClean="0"/>
              <a:t>RISC</a:t>
            </a:r>
            <a:r>
              <a:rPr lang="zh-CN" altLang="en-US" dirty="0" smtClean="0"/>
              <a:t>）</a:t>
            </a:r>
          </a:p>
          <a:p>
            <a:r>
              <a:rPr lang="en-US" altLang="zh-CN" dirty="0" smtClean="0"/>
              <a:t>RISC</a:t>
            </a:r>
            <a:r>
              <a:rPr lang="zh-CN" altLang="en-US" dirty="0" smtClean="0"/>
              <a:t>这种指令集运算包括</a:t>
            </a:r>
            <a:r>
              <a:rPr lang="en-US" altLang="zh-CN" dirty="0" smtClean="0"/>
              <a:t>HP</a:t>
            </a:r>
            <a:r>
              <a:rPr lang="zh-CN" altLang="en-US" dirty="0" smtClean="0"/>
              <a:t>的</a:t>
            </a:r>
            <a:r>
              <a:rPr lang="en-US" altLang="zh-CN" dirty="0" smtClean="0"/>
              <a:t>PA-RISC</a:t>
            </a:r>
            <a:r>
              <a:rPr lang="zh-CN" altLang="en-US" dirty="0" smtClean="0"/>
              <a:t>，</a:t>
            </a:r>
            <a:r>
              <a:rPr lang="en-US" altLang="zh-CN" dirty="0" smtClean="0"/>
              <a:t>IBM</a:t>
            </a:r>
            <a:r>
              <a:rPr lang="zh-CN" altLang="en-US" dirty="0" smtClean="0"/>
              <a:t>的</a:t>
            </a:r>
            <a:r>
              <a:rPr lang="en-US" altLang="zh-CN" dirty="0" smtClean="0"/>
              <a:t>PowerPC</a:t>
            </a:r>
            <a:r>
              <a:rPr lang="zh-CN" altLang="en-US" dirty="0" smtClean="0"/>
              <a:t>，</a:t>
            </a:r>
            <a:r>
              <a:rPr lang="en-US" altLang="zh-CN" dirty="0" smtClean="0"/>
              <a:t>Compaq</a:t>
            </a:r>
            <a:r>
              <a:rPr lang="zh-CN" altLang="en-US" dirty="0" smtClean="0"/>
              <a:t>（被并入</a:t>
            </a:r>
            <a:r>
              <a:rPr lang="en-US" altLang="zh-CN" dirty="0" smtClean="0"/>
              <a:t>HP</a:t>
            </a:r>
            <a:r>
              <a:rPr lang="zh-CN" altLang="en-US" dirty="0" smtClean="0"/>
              <a:t>）的</a:t>
            </a:r>
            <a:r>
              <a:rPr lang="en-US" altLang="zh-CN" dirty="0" smtClean="0"/>
              <a:t>Alpha</a:t>
            </a:r>
            <a:r>
              <a:rPr lang="zh-CN" altLang="en-US" dirty="0" smtClean="0"/>
              <a:t>，</a:t>
            </a:r>
            <a:r>
              <a:rPr lang="en-US" altLang="zh-CN" dirty="0" smtClean="0"/>
              <a:t>MIPS</a:t>
            </a:r>
            <a:r>
              <a:rPr lang="zh-CN" altLang="en-US" dirty="0" smtClean="0"/>
              <a:t>公司的</a:t>
            </a:r>
            <a:r>
              <a:rPr lang="en-US" altLang="zh-CN" dirty="0" smtClean="0"/>
              <a:t>MIPS</a:t>
            </a:r>
            <a:r>
              <a:rPr lang="zh-CN" altLang="en-US" dirty="0" smtClean="0"/>
              <a:t>，</a:t>
            </a:r>
            <a:r>
              <a:rPr lang="en-US" altLang="zh-CN" dirty="0" smtClean="0"/>
              <a:t>SUN</a:t>
            </a:r>
            <a:r>
              <a:rPr lang="zh-CN" altLang="en-US" dirty="0" smtClean="0"/>
              <a:t>公司的</a:t>
            </a:r>
            <a:r>
              <a:rPr lang="en-US" altLang="zh-CN" dirty="0" smtClean="0"/>
              <a:t>SPARC</a:t>
            </a:r>
            <a:r>
              <a:rPr lang="zh-CN" altLang="en-US" dirty="0" smtClean="0"/>
              <a:t>，</a:t>
            </a:r>
            <a:r>
              <a:rPr lang="en-US" altLang="zh-CN" dirty="0" smtClean="0"/>
              <a:t>ARM</a:t>
            </a:r>
            <a:r>
              <a:rPr lang="zh-CN" altLang="en-US" dirty="0" smtClean="0"/>
              <a:t>公司的</a:t>
            </a:r>
            <a:r>
              <a:rPr lang="en-US" altLang="zh-CN" dirty="0" smtClean="0"/>
              <a:t>ARM</a:t>
            </a:r>
            <a:r>
              <a:rPr lang="zh-CN" altLang="en-US" dirty="0" smtClean="0"/>
              <a:t>、</a:t>
            </a:r>
            <a:r>
              <a:rPr lang="en-US" altLang="zh-CN" dirty="0" smtClean="0"/>
              <a:t>Cortex</a:t>
            </a:r>
            <a:r>
              <a:rPr lang="zh-CN" altLang="en-US" dirty="0" smtClean="0"/>
              <a:t>等。目前有</a:t>
            </a:r>
            <a:r>
              <a:rPr lang="en-US" altLang="zh-CN" dirty="0" smtClean="0"/>
              <a:t>UNIX</a:t>
            </a:r>
            <a:r>
              <a:rPr lang="zh-CN" altLang="en-US" dirty="0" smtClean="0"/>
              <a:t>，</a:t>
            </a:r>
            <a:r>
              <a:rPr lang="en-US" altLang="zh-CN" dirty="0" smtClean="0"/>
              <a:t>Linux</a:t>
            </a:r>
            <a:r>
              <a:rPr lang="zh-CN" altLang="en-US" dirty="0" smtClean="0"/>
              <a:t>，</a:t>
            </a:r>
            <a:r>
              <a:rPr lang="en-US" altLang="zh-CN" dirty="0" err="1" smtClean="0"/>
              <a:t>MacOS</a:t>
            </a:r>
            <a:r>
              <a:rPr lang="zh-CN" altLang="en-US" dirty="0" smtClean="0"/>
              <a:t>以及包括</a:t>
            </a:r>
            <a:r>
              <a:rPr lang="en-US" altLang="zh-CN" dirty="0" smtClean="0"/>
              <a:t>iOS</a:t>
            </a:r>
            <a:r>
              <a:rPr lang="zh-CN" altLang="en-US" dirty="0" smtClean="0"/>
              <a:t>，</a:t>
            </a:r>
            <a:r>
              <a:rPr lang="en-US" altLang="zh-CN" dirty="0" smtClean="0"/>
              <a:t>Android</a:t>
            </a:r>
            <a:r>
              <a:rPr lang="zh-CN" altLang="en-US" dirty="0" smtClean="0"/>
              <a:t>，</a:t>
            </a:r>
            <a:r>
              <a:rPr lang="en-US" altLang="zh-CN" dirty="0" err="1" smtClean="0"/>
              <a:t>WindowsPhone</a:t>
            </a:r>
            <a:r>
              <a:rPr lang="zh-CN" altLang="en-US" dirty="0" smtClean="0"/>
              <a:t>，</a:t>
            </a:r>
            <a:r>
              <a:rPr lang="en-US" altLang="zh-CN" dirty="0" err="1" smtClean="0"/>
              <a:t>WindowsRT</a:t>
            </a:r>
            <a:r>
              <a:rPr lang="zh-CN" altLang="en-US" dirty="0" smtClean="0"/>
              <a:t>等在内的大多数移动操作系统运行在</a:t>
            </a:r>
            <a:r>
              <a:rPr lang="en-US" altLang="zh-CN" dirty="0" smtClean="0"/>
              <a:t>RISC</a:t>
            </a:r>
            <a:r>
              <a:rPr lang="zh-CN" altLang="en-US" dirty="0" smtClean="0"/>
              <a:t>处理器上。显式并行指令集运算（</a:t>
            </a:r>
            <a:r>
              <a:rPr lang="en-US" altLang="zh-CN" dirty="0" smtClean="0"/>
              <a:t>Explicitly Parallel Instruction Computing</a:t>
            </a:r>
            <a:r>
              <a:rPr lang="zh-CN" altLang="en-US" dirty="0" smtClean="0"/>
              <a:t>，</a:t>
            </a:r>
            <a:r>
              <a:rPr lang="en-US" altLang="zh-CN" dirty="0" smtClean="0"/>
              <a:t>EPIC</a:t>
            </a:r>
            <a:r>
              <a:rPr lang="zh-CN" altLang="en-US" dirty="0" smtClean="0"/>
              <a:t>）</a:t>
            </a:r>
          </a:p>
          <a:p>
            <a:r>
              <a:rPr lang="en-US" altLang="zh-CN" dirty="0" smtClean="0"/>
              <a:t>EPIC</a:t>
            </a:r>
            <a:r>
              <a:rPr lang="zh-CN" altLang="en-US" dirty="0" smtClean="0"/>
              <a:t>乃先进的全新指令集运算，只有</a:t>
            </a:r>
            <a:r>
              <a:rPr lang="en-US" altLang="zh-CN" dirty="0" smtClean="0"/>
              <a:t>Intel</a:t>
            </a:r>
            <a:r>
              <a:rPr lang="zh-CN" altLang="en-US" dirty="0" smtClean="0"/>
              <a:t>的</a:t>
            </a:r>
            <a:r>
              <a:rPr lang="en-US" altLang="zh-CN" dirty="0" smtClean="0"/>
              <a:t>IA-64</a:t>
            </a:r>
            <a:r>
              <a:rPr lang="zh-CN" altLang="en-US" dirty="0" smtClean="0"/>
              <a:t>架构的纯</a:t>
            </a:r>
            <a:r>
              <a:rPr lang="en-US" altLang="zh-CN" dirty="0" smtClean="0"/>
              <a:t>64</a:t>
            </a:r>
            <a:r>
              <a:rPr lang="zh-CN" altLang="en-US" dirty="0" smtClean="0"/>
              <a:t>位微处理器的</a:t>
            </a:r>
            <a:r>
              <a:rPr lang="en-US" altLang="zh-CN" dirty="0" smtClean="0"/>
              <a:t>Itanium/Itanium 2</a:t>
            </a:r>
            <a:r>
              <a:rPr lang="zh-CN" altLang="en-US" dirty="0" smtClean="0"/>
              <a:t>。</a:t>
            </a:r>
            <a:r>
              <a:rPr lang="en-US" altLang="zh-CN" dirty="0" smtClean="0"/>
              <a:t>EPIC</a:t>
            </a:r>
            <a:r>
              <a:rPr lang="zh-CN" altLang="en-US" dirty="0" smtClean="0"/>
              <a:t>指令集运算的</a:t>
            </a:r>
            <a:r>
              <a:rPr lang="en-US" altLang="zh-CN" dirty="0" smtClean="0"/>
              <a:t>IA-64</a:t>
            </a:r>
            <a:r>
              <a:rPr lang="zh-CN" altLang="en-US" dirty="0" smtClean="0"/>
              <a:t>架构主要针对的操作系统是微软</a:t>
            </a:r>
            <a:r>
              <a:rPr lang="en-US" altLang="zh-CN" dirty="0" smtClean="0"/>
              <a:t>64</a:t>
            </a:r>
            <a:r>
              <a:rPr lang="zh-CN" altLang="en-US" dirty="0" smtClean="0"/>
              <a:t>位安腾版的</a:t>
            </a:r>
            <a:r>
              <a:rPr lang="en-US" altLang="zh-CN" dirty="0" smtClean="0"/>
              <a:t>Windows XP</a:t>
            </a:r>
            <a:r>
              <a:rPr lang="zh-CN" altLang="en-US" dirty="0" smtClean="0"/>
              <a:t>以及</a:t>
            </a:r>
            <a:r>
              <a:rPr lang="en-US" altLang="zh-CN" dirty="0" smtClean="0"/>
              <a:t>64</a:t>
            </a:r>
            <a:r>
              <a:rPr lang="zh-CN" altLang="en-US" dirty="0" smtClean="0"/>
              <a:t>位安腾版的</a:t>
            </a:r>
            <a:r>
              <a:rPr lang="en-US" altLang="zh-CN" dirty="0" smtClean="0"/>
              <a:t>Windows Server 2003</a:t>
            </a:r>
            <a:r>
              <a:rPr lang="zh-CN" altLang="en-US" dirty="0" smtClean="0"/>
              <a:t>。另外一些</a:t>
            </a:r>
            <a:r>
              <a:rPr lang="en-US" altLang="zh-CN" dirty="0" smtClean="0"/>
              <a:t>64</a:t>
            </a:r>
            <a:r>
              <a:rPr lang="zh-CN" altLang="en-US" dirty="0" smtClean="0"/>
              <a:t>位的</a:t>
            </a:r>
            <a:r>
              <a:rPr lang="en-US" altLang="zh-CN" dirty="0" smtClean="0"/>
              <a:t>Linux</a:t>
            </a:r>
            <a:r>
              <a:rPr lang="zh-CN" altLang="en-US" dirty="0" smtClean="0"/>
              <a:t>，一些</a:t>
            </a:r>
            <a:r>
              <a:rPr lang="en-US" altLang="zh-CN" dirty="0" smtClean="0"/>
              <a:t>64</a:t>
            </a:r>
            <a:r>
              <a:rPr lang="zh-CN" altLang="en-US" dirty="0" smtClean="0"/>
              <a:t>位的</a:t>
            </a:r>
            <a:r>
              <a:rPr lang="en-US" altLang="zh-CN" dirty="0" smtClean="0"/>
              <a:t>UNIX</a:t>
            </a:r>
            <a:r>
              <a:rPr lang="zh-CN" altLang="en-US" dirty="0" smtClean="0"/>
              <a:t>也可以运行</a:t>
            </a:r>
            <a:r>
              <a:rPr lang="en-US" altLang="zh-CN" dirty="0" smtClean="0"/>
              <a:t>IA-64</a:t>
            </a:r>
            <a:r>
              <a:rPr lang="zh-CN" altLang="en-US" dirty="0" smtClean="0"/>
              <a:t>（</a:t>
            </a:r>
            <a:r>
              <a:rPr lang="en-US" altLang="zh-CN" dirty="0" smtClean="0"/>
              <a:t>EPIC</a:t>
            </a:r>
            <a:r>
              <a:rPr lang="zh-CN" altLang="en-US" dirty="0" smtClean="0"/>
              <a:t>）架构。超长指令字指令集运算（</a:t>
            </a:r>
            <a:r>
              <a:rPr lang="en-US" altLang="zh-CN" dirty="0" smtClean="0"/>
              <a:t>VLIW</a:t>
            </a:r>
            <a:r>
              <a:rPr lang="zh-CN" altLang="en-US" dirty="0" smtClean="0"/>
              <a:t>）</a:t>
            </a:r>
          </a:p>
          <a:p>
            <a:r>
              <a:rPr lang="zh-CN" altLang="en-US" dirty="0" smtClean="0"/>
              <a:t>通过将多条指令放入一个指令字，有效的提高了</a:t>
            </a:r>
            <a:r>
              <a:rPr lang="en-US" altLang="zh-CN" dirty="0" smtClean="0"/>
              <a:t>CPU</a:t>
            </a:r>
            <a:r>
              <a:rPr lang="zh-CN" altLang="en-US" dirty="0" smtClean="0"/>
              <a:t>各个计算功能部件的利用效率，提高了程序的性能</a:t>
            </a:r>
            <a:endParaRPr lang="en-US" dirty="0" smtClean="0"/>
          </a:p>
        </p:txBody>
      </p:sp>
      <p:sp>
        <p:nvSpPr>
          <p:cNvPr id="19460" name="Slide Number Placeholder 3"/>
          <p:cNvSpPr>
            <a:spLocks noGrp="1"/>
          </p:cNvSpPr>
          <p:nvPr>
            <p:ph type="sldNum" sz="quarter" idx="5"/>
          </p:nvPr>
        </p:nvSpPr>
        <p:spPr>
          <a:xfrm>
            <a:off x="4114800" y="9144000"/>
            <a:ext cx="3200400" cy="457200"/>
          </a:xfrm>
          <a:prstGeom prst="rect">
            <a:avLst/>
          </a:prstGeom>
        </p:spPr>
        <p:txBody>
          <a:bodyPr/>
          <a:lstStyle/>
          <a:p>
            <a:pPr>
              <a:defRPr/>
            </a:pPr>
            <a:fld id="{698B12C5-B8B1-41C6-B29F-6FC9FEB127AE}" type="slidenum">
              <a:rPr lang="en-US" smtClean="0"/>
              <a:pPr>
                <a:defRPr/>
              </a:pPr>
              <a:t>36</a:t>
            </a:fld>
            <a:endParaRPr lang="en-US" smtClean="0"/>
          </a:p>
        </p:txBody>
      </p:sp>
    </p:spTree>
    <p:extLst>
      <p:ext uri="{BB962C8B-B14F-4D97-AF65-F5344CB8AC3E}">
        <p14:creationId xmlns:p14="http://schemas.microsoft.com/office/powerpoint/2010/main" val="1029543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zh-CN" altLang="en-US" dirty="0" smtClean="0"/>
              <a:t>在早期的计算机业界，编译器技术并不发达，程序多半以机器语言或汇编语言完成的。为了便于编写程序，电脑架构师设计出越来越复杂的指令，可以直接对应高级编程语言的高级功能。当时的看法是硬件比编译器更容易设计，所以结构的复杂性在硬件这端。</a:t>
            </a:r>
          </a:p>
          <a:p>
            <a:endParaRPr lang="zh-CN" altLang="en-US" dirty="0" smtClean="0"/>
          </a:p>
          <a:p>
            <a:r>
              <a:rPr lang="zh-CN" altLang="en-US" dirty="0" smtClean="0"/>
              <a:t>加速这种复杂化的另一因素是缺乏大容量的内存。在内存容量受限的应用中，具有极高消息密度的程序更加实用。当时内存中的每一字节都很宝贵，例如只有几千个字节来存储某个完整系统。它使产业界倾向于高度编码的指令、长度不等的指令、多操作数的指令，以及把数据的搬移与计算合并在一起的指令。在当时看来，相对于使指令更容易解码，指令的编码打包问题尤为重要。</a:t>
            </a:r>
          </a:p>
          <a:p>
            <a:endParaRPr lang="zh-CN" altLang="en-US" dirty="0" smtClean="0"/>
          </a:p>
          <a:p>
            <a:r>
              <a:rPr lang="zh-CN" altLang="en-US" dirty="0" smtClean="0"/>
              <a:t>还有一个因素是当时的内存不仅容量少，而且速度很慢，使用的都是磁性技术。凭借高密度打包的指令，访问慢速资源的频率可以降低。</a:t>
            </a:r>
          </a:p>
          <a:p>
            <a:endParaRPr lang="zh-CN" altLang="en-US" dirty="0" smtClean="0"/>
          </a:p>
          <a:p>
            <a:r>
              <a:rPr lang="zh-CN" altLang="en-US" dirty="0" smtClean="0"/>
              <a:t>微处理器只有少量寄存器的两个原因是：</a:t>
            </a:r>
          </a:p>
          <a:p>
            <a:r>
              <a:rPr lang="zh-CN" altLang="en-US" dirty="0" smtClean="0"/>
              <a:t>寄存器每一个比特位都比外部内存贵。以当时的集成电路技术水准，大量寄存器对芯片或电路板而言是难以承受的。</a:t>
            </a:r>
          </a:p>
          <a:p>
            <a:r>
              <a:rPr lang="zh-CN" altLang="en-US" dirty="0" smtClean="0"/>
              <a:t>一旦具有大数量的寄存器，相关的指令字（</a:t>
            </a:r>
            <a:r>
              <a:rPr lang="en-US" altLang="zh-CN" dirty="0" smtClean="0"/>
              <a:t>opcode</a:t>
            </a:r>
            <a:r>
              <a:rPr lang="zh-CN" altLang="en-US" dirty="0" smtClean="0"/>
              <a:t>）将会需要更多的比特位（使用宝贵的</a:t>
            </a:r>
            <a:r>
              <a:rPr lang="en-US" altLang="zh-CN" dirty="0" smtClean="0"/>
              <a:t>RAM</a:t>
            </a:r>
            <a:r>
              <a:rPr lang="zh-CN" altLang="en-US" dirty="0" smtClean="0"/>
              <a:t>）来定位寄存器。</a:t>
            </a:r>
          </a:p>
          <a:p>
            <a:endParaRPr lang="zh-CN" altLang="en-US" dirty="0" smtClean="0"/>
          </a:p>
          <a:p>
            <a:r>
              <a:rPr lang="zh-CN" altLang="en-US" dirty="0" smtClean="0"/>
              <a:t>基于上述原因，微处理器设计师尽可能使指令做更多的工作。这导致单个指令做全部的工作：读入两个加数，相加，并将计算结果直接写入内存；另一个例子是从内存读取两个数据，但计算结果存储在寄存器内；第三个例子是从内存和寄存器各读取一个数据，其结果再次写入内存；以此类推。这种微处理器设计原理，在精简指令集（</a:t>
            </a:r>
            <a:r>
              <a:rPr lang="en-US" altLang="zh-CN" dirty="0" smtClean="0"/>
              <a:t>RISC</a:t>
            </a:r>
            <a:r>
              <a:rPr lang="zh-CN" altLang="en-US" dirty="0" smtClean="0"/>
              <a:t>）的思路出现后，最终被人称为复杂指令集。</a:t>
            </a:r>
          </a:p>
          <a:p>
            <a:endParaRPr lang="zh-CN" altLang="en-US" dirty="0" smtClean="0"/>
          </a:p>
          <a:p>
            <a:r>
              <a:rPr lang="zh-CN" altLang="en-US" dirty="0" smtClean="0"/>
              <a:t>当时设计的一个通常目标是为每个指令都提供所有的寻址模式，称为“正交性”。这给微处理器增加了一些复杂性，但理论上每个可能的命令均可单独调整。相对于使用更简单的指令，这样做能够使设计速度更快。</a:t>
            </a:r>
          </a:p>
          <a:p>
            <a:endParaRPr lang="zh-CN" altLang="en-US" dirty="0" smtClean="0"/>
          </a:p>
          <a:p>
            <a:r>
              <a:rPr lang="zh-CN" altLang="en-US" dirty="0" smtClean="0"/>
              <a:t>这类设计最终可以由功率谱的两端来表述，</a:t>
            </a:r>
            <a:r>
              <a:rPr lang="en-US" altLang="zh-CN" dirty="0" smtClean="0"/>
              <a:t>6502</a:t>
            </a:r>
            <a:r>
              <a:rPr lang="zh-CN" altLang="en-US" dirty="0" smtClean="0"/>
              <a:t>在一端，</a:t>
            </a:r>
            <a:r>
              <a:rPr lang="en-US" altLang="zh-CN" dirty="0" smtClean="0"/>
              <a:t>VAX</a:t>
            </a:r>
            <a:r>
              <a:rPr lang="zh-CN" altLang="en-US" dirty="0" smtClean="0"/>
              <a:t>在功率谱的另一端。单价</a:t>
            </a:r>
            <a:r>
              <a:rPr lang="en-US" altLang="zh-CN" dirty="0" smtClean="0"/>
              <a:t>25</a:t>
            </a:r>
            <a:r>
              <a:rPr lang="zh-CN" altLang="en-US" dirty="0" smtClean="0"/>
              <a:t>美元的</a:t>
            </a:r>
            <a:r>
              <a:rPr lang="en-US" altLang="zh-CN" dirty="0" smtClean="0"/>
              <a:t>1MHz 6502</a:t>
            </a:r>
            <a:r>
              <a:rPr lang="zh-CN" altLang="en-US" dirty="0" smtClean="0"/>
              <a:t>芯片只有一个通用寄存器，但它非常精简的单周期内存访问接口允许一个字节宽度的操作，其效率和使用更高时钟频率的设计一致，例如主频</a:t>
            </a:r>
            <a:r>
              <a:rPr lang="en-US" altLang="zh-CN" dirty="0" smtClean="0"/>
              <a:t>4MHz</a:t>
            </a:r>
            <a:r>
              <a:rPr lang="zh-CN" altLang="en-US" dirty="0" smtClean="0"/>
              <a:t>的</a:t>
            </a:r>
            <a:r>
              <a:rPr lang="en-US" altLang="zh-CN" dirty="0" err="1" smtClean="0"/>
              <a:t>Zilog</a:t>
            </a:r>
            <a:r>
              <a:rPr lang="en-US" altLang="zh-CN" dirty="0" smtClean="0"/>
              <a:t> Z80</a:t>
            </a:r>
            <a:r>
              <a:rPr lang="zh-CN" altLang="en-US" dirty="0" smtClean="0"/>
              <a:t>使用相同慢速的记忆芯片（大约近似</a:t>
            </a:r>
            <a:r>
              <a:rPr lang="en-US" altLang="zh-CN" dirty="0" smtClean="0"/>
              <a:t>300ns</a:t>
            </a:r>
            <a:r>
              <a:rPr lang="zh-CN" altLang="en-US" dirty="0" smtClean="0"/>
              <a:t>）。另一方面，</a:t>
            </a:r>
            <a:r>
              <a:rPr lang="en-US" altLang="zh-CN" dirty="0" smtClean="0"/>
              <a:t>VAX</a:t>
            </a:r>
            <a:r>
              <a:rPr lang="zh-CN" altLang="en-US" dirty="0" smtClean="0"/>
              <a:t>则是一种小型机，它的每个</a:t>
            </a:r>
            <a:r>
              <a:rPr lang="en-US" altLang="zh-CN" dirty="0" smtClean="0"/>
              <a:t>CPU</a:t>
            </a:r>
            <a:r>
              <a:rPr lang="zh-CN" altLang="en-US" dirty="0" smtClean="0"/>
              <a:t>至少需要三个机架来放置。其显著特点是，它支持的内存访问模式数目多得惊人，并且每条指令都可以使用任一种模式。</a:t>
            </a:r>
          </a:p>
          <a:p>
            <a:endParaRPr lang="zh-CN" altLang="en-US" dirty="0" smtClean="0"/>
          </a:p>
          <a:p>
            <a:r>
              <a:rPr lang="en-US" altLang="zh-CN" dirty="0" smtClean="0"/>
              <a:t>RISC</a:t>
            </a:r>
            <a:r>
              <a:rPr lang="zh-CN" altLang="en-US" dirty="0" smtClean="0"/>
              <a:t>设计原理</a:t>
            </a:r>
            <a:r>
              <a:rPr lang="en-US" altLang="zh-CN" dirty="0" smtClean="0"/>
              <a:t>[</a:t>
            </a:r>
            <a:r>
              <a:rPr lang="zh-CN" altLang="en-US" dirty="0" smtClean="0"/>
              <a:t>编辑</a:t>
            </a:r>
            <a:r>
              <a:rPr lang="en-US" altLang="zh-CN" dirty="0" smtClean="0"/>
              <a:t>]</a:t>
            </a:r>
          </a:p>
          <a:p>
            <a:endParaRPr lang="en-US" altLang="zh-CN" dirty="0" smtClean="0"/>
          </a:p>
          <a:p>
            <a:r>
              <a:rPr lang="en-US" altLang="zh-CN" dirty="0" smtClean="0"/>
              <a:t>1970</a:t>
            </a:r>
            <a:r>
              <a:rPr lang="zh-CN" altLang="en-US" dirty="0" smtClean="0"/>
              <a:t>年代后期，</a:t>
            </a:r>
            <a:r>
              <a:rPr lang="en-US" altLang="zh-CN" dirty="0" smtClean="0"/>
              <a:t>IBM</a:t>
            </a:r>
            <a:r>
              <a:rPr lang="zh-CN" altLang="en-US" dirty="0" smtClean="0"/>
              <a:t>（以及其它类似企业组织）的研究人员显示，大多数正交寻址模式基本上已被程序员所忽略。这是编译器的使用逐渐增多而汇编语言的使用相对减少所导致的。值得注意的是，由于编写编译器的难度很大，当时编译器并不能充分利用</a:t>
            </a:r>
            <a:r>
              <a:rPr lang="en-US" altLang="zh-CN" dirty="0" smtClean="0"/>
              <a:t>CISC</a:t>
            </a:r>
            <a:r>
              <a:rPr lang="zh-CN" altLang="en-US" dirty="0" smtClean="0"/>
              <a:t>处理器所提供的各种特性。尽管如此，广泛应用编译器的趋势已然很明显，从而使得正交寻址模式变得更加无用。</a:t>
            </a:r>
          </a:p>
          <a:p>
            <a:endParaRPr lang="zh-CN" altLang="en-US" dirty="0" smtClean="0"/>
          </a:p>
          <a:p>
            <a:r>
              <a:rPr lang="zh-CN" altLang="en-US" dirty="0" smtClean="0"/>
              <a:t>这些复杂操作很少被使用。事实上，相比用更精简的一系列指令来完成同一个任务，用单一复杂指令甚至会更慢。这看上去有些自相矛盾，却源自于微处理器设计者所花的时间和精力：设计者一般没有时间去调整每一条可能被用到的指令，通常他们只优化那些常用的指令。一个恶名昭著的例子是</a:t>
            </a:r>
            <a:r>
              <a:rPr lang="en-US" altLang="zh-CN" dirty="0" smtClean="0"/>
              <a:t>VAX</a:t>
            </a:r>
            <a:r>
              <a:rPr lang="zh-CN" altLang="en-US" dirty="0" smtClean="0"/>
              <a:t>的</a:t>
            </a:r>
            <a:r>
              <a:rPr lang="en-US" altLang="zh-CN" dirty="0" smtClean="0"/>
              <a:t>INDEX</a:t>
            </a:r>
            <a:r>
              <a:rPr lang="zh-CN" altLang="en-US" dirty="0" smtClean="0"/>
              <a:t>指令，执行它比执行一个循环还慢。</a:t>
            </a:r>
          </a:p>
          <a:p>
            <a:endParaRPr lang="zh-CN" altLang="en-US" dirty="0" smtClean="0"/>
          </a:p>
          <a:p>
            <a:r>
              <a:rPr lang="zh-CN" altLang="en-US" dirty="0" smtClean="0"/>
              <a:t>几乎就在同时，微处理器开始比内存运行得更快。即便是在七十年代末，人们也已经认识到这种不一致性至少会在下一个十年继续增加，到时微处理器将会比内存的速度快上百倍。很明显，需要有更多寄存器（以及后来的缓存）来支持更高频率的操作。为此，必须降低微处理器原本的复杂度，以节省出空间给新增的寄存器和缓存。</a:t>
            </a:r>
          </a:p>
          <a:p>
            <a:endParaRPr lang="zh-CN" altLang="en-US" dirty="0" smtClean="0"/>
          </a:p>
          <a:p>
            <a:r>
              <a:rPr lang="zh-CN" altLang="en-US" dirty="0" smtClean="0"/>
              <a:t>不过</a:t>
            </a:r>
            <a:r>
              <a:rPr lang="en-US" altLang="zh-CN" dirty="0" smtClean="0"/>
              <a:t>RISC</a:t>
            </a:r>
            <a:r>
              <a:rPr lang="zh-CN" altLang="en-US" dirty="0" smtClean="0"/>
              <a:t>也有它的缺点。当需要一系列指令用来完成非常简单的程序时，从内存读入的指令总数会变多，因此也需要更多时间。在当时的工业和设计领域，对</a:t>
            </a:r>
            <a:r>
              <a:rPr lang="en-US" altLang="zh-CN" dirty="0" smtClean="0"/>
              <a:t>RISC</a:t>
            </a:r>
            <a:r>
              <a:rPr lang="zh-CN" altLang="en-US" dirty="0" smtClean="0"/>
              <a:t>的性能优劣有大量持续不断的争论。</a:t>
            </a:r>
          </a:p>
          <a:p>
            <a:endParaRPr lang="zh-CN" altLang="en-US" dirty="0" smtClean="0"/>
          </a:p>
          <a:p>
            <a:r>
              <a:rPr lang="zh-CN" altLang="en-US" dirty="0" smtClean="0"/>
              <a:t>提升中央处理器性能的方法</a:t>
            </a:r>
            <a:r>
              <a:rPr lang="en-US" altLang="zh-CN" dirty="0" smtClean="0"/>
              <a:t>[</a:t>
            </a:r>
            <a:r>
              <a:rPr lang="zh-CN" altLang="en-US" dirty="0" smtClean="0"/>
              <a:t>编辑</a:t>
            </a:r>
            <a:r>
              <a:rPr lang="en-US" altLang="zh-CN" dirty="0" smtClean="0"/>
              <a:t>]</a:t>
            </a:r>
          </a:p>
          <a:p>
            <a:r>
              <a:rPr lang="zh-CN" altLang="en-US" dirty="0" smtClean="0"/>
              <a:t>增加寄存器的大小</a:t>
            </a:r>
          </a:p>
          <a:p>
            <a:r>
              <a:rPr lang="zh-CN" altLang="en-US" dirty="0" smtClean="0"/>
              <a:t>增进内部的平行性</a:t>
            </a:r>
          </a:p>
          <a:p>
            <a:r>
              <a:rPr lang="zh-CN" altLang="en-US" dirty="0" smtClean="0"/>
              <a:t>增加高速缓存大小</a:t>
            </a:r>
          </a:p>
          <a:p>
            <a:r>
              <a:rPr lang="zh-CN" altLang="en-US" dirty="0" smtClean="0"/>
              <a:t>加入其它功能，如</a:t>
            </a:r>
            <a:r>
              <a:rPr lang="en-US" altLang="zh-CN" dirty="0" smtClean="0"/>
              <a:t>I/O</a:t>
            </a:r>
            <a:r>
              <a:rPr lang="zh-CN" altLang="en-US" dirty="0" smtClean="0"/>
              <a:t>和计时器</a:t>
            </a:r>
          </a:p>
          <a:p>
            <a:r>
              <a:rPr lang="zh-CN" altLang="en-US" dirty="0" smtClean="0"/>
              <a:t>加入矢量处理器（</a:t>
            </a:r>
            <a:r>
              <a:rPr lang="en-US" altLang="zh-CN" dirty="0" smtClean="0"/>
              <a:t>SIMD</a:t>
            </a:r>
            <a:r>
              <a:rPr lang="zh-CN" altLang="en-US" dirty="0" smtClean="0"/>
              <a:t>），如</a:t>
            </a:r>
            <a:r>
              <a:rPr lang="en-US" altLang="zh-CN" dirty="0" err="1" smtClean="0"/>
              <a:t>VISAltiVec</a:t>
            </a:r>
            <a:r>
              <a:rPr lang="zh-CN" altLang="en-US" dirty="0" smtClean="0"/>
              <a:t>、</a:t>
            </a:r>
            <a:r>
              <a:rPr lang="en-US" altLang="zh-CN" dirty="0" smtClean="0"/>
              <a:t>SSE</a:t>
            </a:r>
            <a:r>
              <a:rPr lang="zh-CN" altLang="en-US" dirty="0" smtClean="0"/>
              <a:t>（</a:t>
            </a:r>
            <a:r>
              <a:rPr lang="en-US" altLang="zh-CN" dirty="0" smtClean="0"/>
              <a:t>Streaming SIMD Extensions</a:t>
            </a:r>
            <a:r>
              <a:rPr lang="zh-CN" altLang="en-US" dirty="0" smtClean="0"/>
              <a:t>）</a:t>
            </a:r>
          </a:p>
          <a:p>
            <a:r>
              <a:rPr lang="zh-CN" altLang="en-US" dirty="0" smtClean="0"/>
              <a:t>避免附加。使朝向省电化（</a:t>
            </a:r>
            <a:r>
              <a:rPr lang="en-US" altLang="zh-CN" dirty="0" smtClean="0"/>
              <a:t>battery-constrained</a:t>
            </a:r>
            <a:r>
              <a:rPr lang="zh-CN" altLang="en-US" dirty="0" smtClean="0"/>
              <a:t>）或小型化的应用</a:t>
            </a:r>
          </a:p>
          <a:p>
            <a:r>
              <a:rPr lang="zh-CN" altLang="en-US" dirty="0" smtClean="0"/>
              <a:t>集成多个核心</a:t>
            </a:r>
          </a:p>
          <a:p>
            <a:r>
              <a:rPr lang="zh-CN" altLang="en-US" dirty="0" smtClean="0"/>
              <a:t>硬件多线程技术</a:t>
            </a:r>
          </a:p>
          <a:p>
            <a:endParaRPr lang="zh-CN" altLang="en-US" dirty="0" smtClean="0"/>
          </a:p>
          <a:p>
            <a:r>
              <a:rPr lang="zh-CN" altLang="en-US" dirty="0" smtClean="0"/>
              <a:t>精简指令集设计中常见的特征：</a:t>
            </a:r>
          </a:p>
          <a:p>
            <a:r>
              <a:rPr lang="zh-CN" altLang="en-US" dirty="0" smtClean="0"/>
              <a:t>统一指令编码（例如，所有指令中的</a:t>
            </a:r>
            <a:r>
              <a:rPr lang="en-US" altLang="zh-CN" dirty="0" smtClean="0"/>
              <a:t>op-code</a:t>
            </a:r>
            <a:r>
              <a:rPr lang="zh-CN" altLang="en-US" dirty="0" smtClean="0"/>
              <a:t>永远位于同样的比特位置、等长指令），可快速解译：</a:t>
            </a:r>
          </a:p>
          <a:p>
            <a:r>
              <a:rPr lang="zh-CN" altLang="en-US" dirty="0" smtClean="0"/>
              <a:t>泛用的寄存器，所有寄存器可用于所有内容，以及编译器设计的单纯化（不过寄存器中区分了整数和浮点数）；</a:t>
            </a:r>
          </a:p>
          <a:p>
            <a:r>
              <a:rPr lang="zh-CN" altLang="en-US" dirty="0" smtClean="0"/>
              <a:t>单纯的寻址模式（复杂寻址模式以简单计算指令序列替换）；</a:t>
            </a:r>
          </a:p>
          <a:p>
            <a:r>
              <a:rPr lang="zh-CN" altLang="en-US" dirty="0" smtClean="0"/>
              <a:t>硬件中支持少数数据类型（例如，一些</a:t>
            </a:r>
            <a:r>
              <a:rPr lang="en-US" altLang="zh-CN" dirty="0" smtClean="0"/>
              <a:t>CISC</a:t>
            </a:r>
            <a:r>
              <a:rPr lang="zh-CN" altLang="en-US" dirty="0" smtClean="0"/>
              <a:t>电脑中存有处理字节字符串的指令。这在</a:t>
            </a:r>
            <a:r>
              <a:rPr lang="en-US" altLang="zh-CN" dirty="0" smtClean="0"/>
              <a:t>RISC</a:t>
            </a:r>
            <a:r>
              <a:rPr lang="zh-CN" altLang="en-US" dirty="0" smtClean="0"/>
              <a:t>电脑中不太可能出现）。</a:t>
            </a:r>
          </a:p>
          <a:p>
            <a:endParaRPr lang="zh-CN" altLang="en-US" dirty="0" smtClean="0"/>
          </a:p>
          <a:p>
            <a:pPr rtl="0"/>
            <a:r>
              <a:rPr lang="zh-CN" altLang="zh-CN" sz="1200" b="1" kern="1200" dirty="0" smtClean="0">
                <a:solidFill>
                  <a:schemeClr val="tx1"/>
                </a:solidFill>
                <a:effectLst/>
                <a:latin typeface="Arial" charset="0"/>
                <a:ea typeface="宋体" pitchFamily="2" charset="-122"/>
                <a:cs typeface="+mn-cs"/>
              </a:rPr>
              <a:t>复杂指令集</a:t>
            </a:r>
            <a:r>
              <a:rPr lang="zh-CN"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hlinkClick r:id="rId3" tooltip="英文"/>
              </a:rPr>
              <a:t>英文</a:t>
            </a:r>
            <a:r>
              <a:rPr lang="zh-CN" altLang="zh-CN" sz="1200" kern="1200" dirty="0" smtClean="0">
                <a:solidFill>
                  <a:schemeClr val="tx1"/>
                </a:solidFill>
                <a:effectLst/>
                <a:latin typeface="Arial" charset="0"/>
                <a:ea typeface="宋体" pitchFamily="2" charset="-122"/>
                <a:cs typeface="+mn-cs"/>
              </a:rPr>
              <a:t>：</a:t>
            </a:r>
            <a:r>
              <a:rPr lang="zh-CN" altLang="zh-CN" sz="1200" b="1" kern="1200" dirty="0" smtClean="0">
                <a:solidFill>
                  <a:schemeClr val="tx1"/>
                </a:solidFill>
                <a:effectLst/>
                <a:latin typeface="Arial" charset="0"/>
                <a:ea typeface="宋体" pitchFamily="2" charset="-122"/>
                <a:cs typeface="+mn-cs"/>
              </a:rPr>
              <a:t>Complex Instruction Set Computing</a:t>
            </a:r>
            <a:r>
              <a:rPr lang="zh-CN" altLang="zh-CN" sz="1200" kern="1200" dirty="0" smtClean="0">
                <a:solidFill>
                  <a:schemeClr val="tx1"/>
                </a:solidFill>
                <a:effectLst/>
                <a:latin typeface="Arial" charset="0"/>
                <a:ea typeface="宋体" pitchFamily="2" charset="-122"/>
                <a:cs typeface="+mn-cs"/>
              </a:rPr>
              <a:t>；</a:t>
            </a:r>
            <a:r>
              <a:rPr lang="zh-CN" altLang="zh-CN" sz="1200" kern="1200" dirty="0" smtClean="0">
                <a:solidFill>
                  <a:schemeClr val="tx1"/>
                </a:solidFill>
                <a:effectLst/>
                <a:latin typeface="Arial" charset="0"/>
                <a:ea typeface="宋体" pitchFamily="2" charset="-122"/>
                <a:cs typeface="+mn-cs"/>
                <a:hlinkClick r:id="rId4" tooltip="缩写"/>
              </a:rPr>
              <a:t>缩写</a:t>
            </a:r>
            <a:r>
              <a:rPr lang="zh-CN" altLang="zh-CN" sz="1200" kern="1200" dirty="0" smtClean="0">
                <a:solidFill>
                  <a:schemeClr val="tx1"/>
                </a:solidFill>
                <a:effectLst/>
                <a:latin typeface="Arial" charset="0"/>
                <a:ea typeface="宋体" pitchFamily="2" charset="-122"/>
                <a:cs typeface="+mn-cs"/>
              </a:rPr>
              <a:t>：</a:t>
            </a:r>
            <a:r>
              <a:rPr lang="zh-CN" altLang="zh-CN" sz="1200" b="1" kern="1200" dirty="0" smtClean="0">
                <a:solidFill>
                  <a:schemeClr val="tx1"/>
                </a:solidFill>
                <a:effectLst/>
                <a:latin typeface="Arial" charset="0"/>
                <a:ea typeface="宋体" pitchFamily="2" charset="-122"/>
                <a:cs typeface="+mn-cs"/>
              </a:rPr>
              <a:t>CISC</a:t>
            </a:r>
            <a:r>
              <a:rPr lang="zh-CN" altLang="zh-CN" sz="1200" kern="1200" dirty="0" smtClean="0">
                <a:solidFill>
                  <a:schemeClr val="tx1"/>
                </a:solidFill>
                <a:effectLst/>
                <a:latin typeface="Arial" charset="0"/>
                <a:ea typeface="宋体" pitchFamily="2" charset="-122"/>
                <a:cs typeface="+mn-cs"/>
              </a:rPr>
              <a:t>）是一种</a:t>
            </a:r>
            <a:r>
              <a:rPr lang="zh-CN" altLang="zh-CN" sz="1200" kern="1200" dirty="0" smtClean="0">
                <a:solidFill>
                  <a:schemeClr val="tx1"/>
                </a:solidFill>
                <a:effectLst/>
                <a:latin typeface="Arial" charset="0"/>
                <a:ea typeface="宋体" pitchFamily="2" charset="-122"/>
                <a:cs typeface="+mn-cs"/>
                <a:hlinkClick r:id="rId5" tooltip="微处理器"/>
              </a:rPr>
              <a:t>微处理器</a:t>
            </a:r>
            <a:r>
              <a:rPr lang="zh-CN" altLang="zh-CN" sz="1200" kern="1200" dirty="0" smtClean="0">
                <a:solidFill>
                  <a:schemeClr val="tx1"/>
                </a:solidFill>
                <a:effectLst/>
                <a:latin typeface="Arial" charset="0"/>
                <a:ea typeface="宋体" pitchFamily="2" charset="-122"/>
                <a:cs typeface="+mn-cs"/>
                <a:hlinkClick r:id="rId6" tooltip="指令集架构"/>
              </a:rPr>
              <a:t>指令集架构</a:t>
            </a:r>
            <a:r>
              <a:rPr lang="zh-CN" altLang="zh-CN" sz="1200" kern="1200" dirty="0" smtClean="0">
                <a:solidFill>
                  <a:schemeClr val="tx1"/>
                </a:solidFill>
                <a:effectLst/>
                <a:latin typeface="Arial" charset="0"/>
                <a:ea typeface="宋体" pitchFamily="2" charset="-122"/>
                <a:cs typeface="+mn-cs"/>
              </a:rPr>
              <a:t>，每个指令可执行若干低阶操作，诸如从</a:t>
            </a:r>
            <a:r>
              <a:rPr lang="zh-CN" altLang="zh-CN" sz="1200" kern="1200" dirty="0" smtClean="0">
                <a:solidFill>
                  <a:schemeClr val="tx1"/>
                </a:solidFill>
                <a:effectLst/>
                <a:latin typeface="Arial" charset="0"/>
                <a:ea typeface="宋体" pitchFamily="2" charset="-122"/>
                <a:cs typeface="+mn-cs"/>
                <a:hlinkClick r:id="rId7" tooltip="内存"/>
              </a:rPr>
              <a:t>内存</a:t>
            </a:r>
            <a:r>
              <a:rPr lang="zh-CN" altLang="zh-CN" sz="1200" kern="1200" dirty="0" smtClean="0">
                <a:solidFill>
                  <a:schemeClr val="tx1"/>
                </a:solidFill>
                <a:effectLst/>
                <a:latin typeface="Arial" charset="0"/>
                <a:ea typeface="宋体" pitchFamily="2" charset="-122"/>
                <a:cs typeface="+mn-cs"/>
              </a:rPr>
              <a:t>读取、储存、和</a:t>
            </a:r>
            <a:r>
              <a:rPr lang="zh-CN" altLang="zh-CN" sz="1200" kern="1200" dirty="0" smtClean="0">
                <a:solidFill>
                  <a:schemeClr val="tx1"/>
                </a:solidFill>
                <a:effectLst/>
                <a:latin typeface="Arial" charset="0"/>
                <a:ea typeface="宋体" pitchFamily="2" charset="-122"/>
                <a:cs typeface="+mn-cs"/>
                <a:hlinkClick r:id="rId8" tooltip="计算"/>
              </a:rPr>
              <a:t>计算</a:t>
            </a:r>
            <a:r>
              <a:rPr lang="zh-CN" altLang="zh-CN" sz="1200" kern="1200" dirty="0" smtClean="0">
                <a:solidFill>
                  <a:schemeClr val="tx1"/>
                </a:solidFill>
                <a:effectLst/>
                <a:latin typeface="Arial" charset="0"/>
                <a:ea typeface="宋体" pitchFamily="2" charset="-122"/>
                <a:cs typeface="+mn-cs"/>
              </a:rPr>
              <a:t>操作，全部集于单一指令之中。与之相对的是</a:t>
            </a:r>
            <a:r>
              <a:rPr lang="zh-CN" altLang="zh-CN" sz="1200" kern="1200" dirty="0" smtClean="0">
                <a:solidFill>
                  <a:schemeClr val="tx1"/>
                </a:solidFill>
                <a:effectLst/>
                <a:latin typeface="Arial" charset="0"/>
                <a:ea typeface="宋体" pitchFamily="2" charset="-122"/>
                <a:cs typeface="+mn-cs"/>
                <a:hlinkClick r:id="rId9" tooltip="精简指令集"/>
              </a:rPr>
              <a:t>精简指令集</a:t>
            </a:r>
            <a:r>
              <a:rPr lang="zh-CN" altLang="zh-CN" sz="1200" kern="1200" dirty="0" smtClean="0">
                <a:solidFill>
                  <a:schemeClr val="tx1"/>
                </a:solidFill>
                <a:effectLst/>
                <a:latin typeface="Arial" charset="0"/>
                <a:ea typeface="宋体" pitchFamily="2" charset="-122"/>
                <a:cs typeface="+mn-cs"/>
              </a:rPr>
              <a:t>。</a:t>
            </a:r>
          </a:p>
          <a:p>
            <a:pPr rtl="0"/>
            <a:r>
              <a:rPr lang="zh-CN" altLang="zh-CN" sz="1200" kern="1200" dirty="0" smtClean="0">
                <a:solidFill>
                  <a:schemeClr val="tx1"/>
                </a:solidFill>
                <a:effectLst/>
                <a:latin typeface="Arial" charset="0"/>
                <a:ea typeface="宋体" pitchFamily="2" charset="-122"/>
                <a:cs typeface="+mn-cs"/>
              </a:rPr>
              <a:t>复杂指令集的特点是指令数目多而复杂，每条指令字长并不相等，电脑必须加以判读，并为此付出了性能的代价。</a:t>
            </a:r>
          </a:p>
          <a:p>
            <a:r>
              <a:rPr lang="zh-CN" altLang="en-US" dirty="0" smtClean="0"/>
              <a:t>指令能够引用不同类型的操作数</a:t>
            </a:r>
            <a:endParaRPr lang="en-US" altLang="zh-CN" dirty="0" smtClean="0"/>
          </a:p>
          <a:p>
            <a:pPr lvl="1"/>
            <a:r>
              <a:rPr lang="zh-CN" altLang="en-US" sz="2400" dirty="0" smtClean="0"/>
              <a:t>立即数，寄存器，存储器</a:t>
            </a:r>
            <a:endParaRPr lang="en-US" altLang="zh-CN" sz="2400" dirty="0" smtClean="0"/>
          </a:p>
          <a:p>
            <a:r>
              <a:rPr lang="zh-CN" altLang="en-US" dirty="0" smtClean="0"/>
              <a:t>算术操作能够读、写存储器</a:t>
            </a:r>
            <a:endParaRPr lang="en-US" altLang="zh-CN" dirty="0" smtClean="0"/>
          </a:p>
          <a:p>
            <a:r>
              <a:rPr lang="zh-CN" altLang="en-US" dirty="0" smtClean="0"/>
              <a:t>存储器引用需要复杂计算</a:t>
            </a:r>
            <a:endParaRPr lang="en-US" altLang="zh-CN" dirty="0" smtClean="0"/>
          </a:p>
          <a:p>
            <a:pPr lvl="1"/>
            <a:r>
              <a:rPr lang="en-US" altLang="zh-CN" sz="2400" dirty="0" err="1" smtClean="0"/>
              <a:t>Rb</a:t>
            </a:r>
            <a:r>
              <a:rPr lang="en-US" altLang="zh-CN" sz="2400" dirty="0" smtClean="0"/>
              <a:t> + S*</a:t>
            </a:r>
            <a:r>
              <a:rPr lang="en-US" altLang="zh-CN" sz="2400" dirty="0" err="1" smtClean="0"/>
              <a:t>Ri</a:t>
            </a:r>
            <a:r>
              <a:rPr lang="en-US" altLang="zh-CN" sz="2400" dirty="0" smtClean="0"/>
              <a:t> + D</a:t>
            </a:r>
          </a:p>
          <a:p>
            <a:pPr lvl="1"/>
            <a:r>
              <a:rPr lang="zh-CN" altLang="en-US" sz="2400" dirty="0" smtClean="0"/>
              <a:t>也可用于算术表达式求值</a:t>
            </a:r>
            <a:endParaRPr lang="en-US" altLang="zh-CN" sz="1800" dirty="0" smtClean="0"/>
          </a:p>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37</a:t>
            </a:fld>
            <a:endParaRPr lang="en-US" altLang="zh-CN"/>
          </a:p>
        </p:txBody>
      </p:sp>
    </p:spTree>
    <p:extLst>
      <p:ext uri="{BB962C8B-B14F-4D97-AF65-F5344CB8AC3E}">
        <p14:creationId xmlns:p14="http://schemas.microsoft.com/office/powerpoint/2010/main" val="3297816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zh-CN" altLang="en-US" dirty="0" smtClean="0"/>
              <a:t>精简指令集计算（英语：</a:t>
            </a:r>
            <a:r>
              <a:rPr lang="en-US" altLang="zh-CN" dirty="0" smtClean="0"/>
              <a:t>reduced instruction set computing</a:t>
            </a:r>
            <a:r>
              <a:rPr lang="zh-CN" altLang="en-US" dirty="0" smtClean="0"/>
              <a:t>，缩写：</a:t>
            </a:r>
            <a:r>
              <a:rPr lang="en-US" altLang="zh-CN" dirty="0" smtClean="0"/>
              <a:t>RISC</a:t>
            </a:r>
            <a:r>
              <a:rPr lang="zh-CN" altLang="en-US" dirty="0" smtClean="0"/>
              <a:t>）或简译为精简指令集，是计算机中央处理器的一种设计模式。这种设计思路可以想像成是一家流水线工厂，对指令数目和寻址方式都做了精简，使其实现更容易，指令并行执进程度更好，编译器的效率更高。目前常见的精简指令集微处理器包括</a:t>
            </a:r>
            <a:r>
              <a:rPr lang="en-US" altLang="zh-CN" dirty="0" smtClean="0"/>
              <a:t>DEC Alpha</a:t>
            </a:r>
            <a:r>
              <a:rPr lang="zh-CN" altLang="en-US" dirty="0" smtClean="0"/>
              <a:t>、</a:t>
            </a:r>
            <a:r>
              <a:rPr lang="en-US" altLang="zh-CN" dirty="0" smtClean="0"/>
              <a:t>ARC</a:t>
            </a:r>
            <a:r>
              <a:rPr lang="zh-CN" altLang="en-US" dirty="0" smtClean="0"/>
              <a:t>、</a:t>
            </a:r>
            <a:r>
              <a:rPr lang="en-US" altLang="zh-CN" dirty="0" smtClean="0"/>
              <a:t>ARM</a:t>
            </a:r>
            <a:r>
              <a:rPr lang="zh-CN" altLang="en-US" dirty="0" smtClean="0"/>
              <a:t>、</a:t>
            </a:r>
            <a:r>
              <a:rPr lang="en-US" altLang="zh-CN" dirty="0" smtClean="0"/>
              <a:t>AVR</a:t>
            </a:r>
            <a:r>
              <a:rPr lang="zh-CN" altLang="en-US" dirty="0" smtClean="0"/>
              <a:t>、</a:t>
            </a:r>
            <a:r>
              <a:rPr lang="en-US" altLang="zh-CN" dirty="0" smtClean="0"/>
              <a:t>MIPS</a:t>
            </a:r>
            <a:r>
              <a:rPr lang="zh-CN" altLang="en-US" dirty="0" smtClean="0"/>
              <a:t>、</a:t>
            </a:r>
            <a:r>
              <a:rPr lang="en-US" altLang="zh-CN" dirty="0" smtClean="0"/>
              <a:t>PA-RISC</a:t>
            </a:r>
            <a:r>
              <a:rPr lang="zh-CN" altLang="en-US" dirty="0" smtClean="0"/>
              <a:t>、</a:t>
            </a:r>
            <a:r>
              <a:rPr lang="en-US" altLang="zh-CN" dirty="0" smtClean="0"/>
              <a:t>Power Architecture</a:t>
            </a:r>
            <a:r>
              <a:rPr lang="zh-CN" altLang="en-US" dirty="0" smtClean="0"/>
              <a:t>（包括</a:t>
            </a:r>
            <a:r>
              <a:rPr lang="en-US" altLang="zh-CN" dirty="0" smtClean="0"/>
              <a:t>PowerPC</a:t>
            </a:r>
            <a:r>
              <a:rPr lang="zh-CN" altLang="en-US" dirty="0" smtClean="0"/>
              <a:t>、</a:t>
            </a:r>
            <a:r>
              <a:rPr lang="en-US" altLang="zh-CN" dirty="0" err="1" smtClean="0"/>
              <a:t>PowerXCell</a:t>
            </a:r>
            <a:r>
              <a:rPr lang="zh-CN" altLang="en-US" dirty="0" smtClean="0"/>
              <a:t>）和</a:t>
            </a:r>
            <a:r>
              <a:rPr lang="en-US" altLang="zh-CN" dirty="0" smtClean="0"/>
              <a:t>SPARC</a:t>
            </a:r>
            <a:r>
              <a:rPr lang="zh-CN" altLang="en-US" dirty="0" smtClean="0"/>
              <a:t>等。</a:t>
            </a:r>
            <a:endParaRPr lang="en-US" altLang="zh-CN" dirty="0" smtClean="0"/>
          </a:p>
          <a:p>
            <a:r>
              <a:rPr lang="zh-CN" altLang="en-US" dirty="0" smtClean="0"/>
              <a:t>历史</a:t>
            </a:r>
            <a:r>
              <a:rPr lang="en-US" altLang="zh-CN" dirty="0" smtClean="0"/>
              <a:t>[</a:t>
            </a:r>
            <a:r>
              <a:rPr lang="zh-CN" altLang="en-US" dirty="0" smtClean="0"/>
              <a:t>编辑</a:t>
            </a:r>
            <a:r>
              <a:rPr lang="en-US" altLang="zh-CN" dirty="0" smtClean="0"/>
              <a:t>]</a:t>
            </a:r>
          </a:p>
          <a:p>
            <a:endParaRPr lang="en-US" altLang="zh-CN" dirty="0" smtClean="0"/>
          </a:p>
          <a:p>
            <a:r>
              <a:rPr lang="zh-CN" altLang="en-US" dirty="0" smtClean="0"/>
              <a:t>精简指令集的名称最早来自</a:t>
            </a:r>
            <a:r>
              <a:rPr lang="en-US" altLang="zh-CN" dirty="0" smtClean="0"/>
              <a:t>1980</a:t>
            </a:r>
            <a:r>
              <a:rPr lang="zh-CN" altLang="en-US" dirty="0" smtClean="0"/>
              <a:t>年大卫</a:t>
            </a:r>
            <a:r>
              <a:rPr lang="en-US" altLang="zh-CN" dirty="0" smtClean="0"/>
              <a:t>·</a:t>
            </a:r>
            <a:r>
              <a:rPr lang="zh-CN" altLang="en-US" dirty="0" smtClean="0"/>
              <a:t>帕特森在加州大学柏克莱分校主持的</a:t>
            </a:r>
            <a:r>
              <a:rPr lang="en-US" altLang="zh-CN" dirty="0" smtClean="0"/>
              <a:t>Berkeley RISC</a:t>
            </a:r>
            <a:r>
              <a:rPr lang="zh-CN" altLang="en-US" dirty="0" smtClean="0"/>
              <a:t>计划。但在他之前，已经有人提出类似的设计理念。由约翰</a:t>
            </a:r>
            <a:r>
              <a:rPr lang="en-US" altLang="zh-CN" dirty="0" smtClean="0"/>
              <a:t>·</a:t>
            </a:r>
            <a:r>
              <a:rPr lang="zh-CN" altLang="en-US" dirty="0" smtClean="0"/>
              <a:t>科克主持，在</a:t>
            </a:r>
            <a:r>
              <a:rPr lang="en-US" altLang="zh-CN" dirty="0" smtClean="0"/>
              <a:t>1975</a:t>
            </a:r>
            <a:r>
              <a:rPr lang="zh-CN" altLang="en-US" dirty="0" smtClean="0"/>
              <a:t>年开始，</a:t>
            </a:r>
            <a:r>
              <a:rPr lang="en-US" altLang="zh-CN" dirty="0" smtClean="0"/>
              <a:t>1980</a:t>
            </a:r>
            <a:r>
              <a:rPr lang="zh-CN" altLang="en-US" dirty="0" smtClean="0"/>
              <a:t>年完成的</a:t>
            </a:r>
            <a:r>
              <a:rPr lang="en-US" altLang="zh-CN" dirty="0" smtClean="0"/>
              <a:t>IBM 801</a:t>
            </a:r>
            <a:r>
              <a:rPr lang="zh-CN" altLang="en-US" dirty="0" smtClean="0"/>
              <a:t>项目，可能是第一个使用精简指令集理念来设计的系统。</a:t>
            </a:r>
          </a:p>
          <a:p>
            <a:endParaRPr lang="zh-CN" altLang="en-US" dirty="0" smtClean="0"/>
          </a:p>
          <a:p>
            <a:r>
              <a:rPr lang="zh-CN" altLang="en-US" dirty="0" smtClean="0"/>
              <a:t>这种设计思路最早的产生缘自于有人发现，尽管传统处理器设计了许多特性让代码编写更加便捷，但这些复杂特性需要几个指令周期才能实现，并且常常不被运行程序所采用。此外，处理器和主内存之间运行速度的差别也变得越来越大。在这些因素促使下，出现了一系列新技术，使处理器的指令得以流水执行，同时降低处理器访问内存的次数。</a:t>
            </a:r>
          </a:p>
          <a:p>
            <a:endParaRPr lang="zh-CN" altLang="en-US" dirty="0" smtClean="0"/>
          </a:p>
          <a:p>
            <a:r>
              <a:rPr lang="zh-CN" altLang="en-US" dirty="0" smtClean="0"/>
              <a:t>早期，这种指令集的特点是指令数目少，每条指令都采用标准字长、执行时间短、中央处理器的实现细节对于机器级程序是可见的等等。</a:t>
            </a:r>
          </a:p>
          <a:p>
            <a:endParaRPr lang="zh-CN" altLang="en-US" dirty="0" smtClean="0"/>
          </a:p>
          <a:p>
            <a:r>
              <a:rPr lang="zh-CN" altLang="en-US" dirty="0" smtClean="0"/>
              <a:t>实际上在后来的发展中，</a:t>
            </a:r>
            <a:r>
              <a:rPr lang="en-US" altLang="zh-CN" dirty="0" smtClean="0"/>
              <a:t>RISC</a:t>
            </a:r>
            <a:r>
              <a:rPr lang="zh-CN" altLang="en-US" dirty="0" smtClean="0"/>
              <a:t>与</a:t>
            </a:r>
            <a:r>
              <a:rPr lang="en-US" altLang="zh-CN" dirty="0" smtClean="0"/>
              <a:t>CISC</a:t>
            </a:r>
            <a:r>
              <a:rPr lang="zh-CN" altLang="en-US" dirty="0" smtClean="0"/>
              <a:t>在竞争的过程中相互学习，现在的</a:t>
            </a:r>
            <a:r>
              <a:rPr lang="en-US" altLang="zh-CN" dirty="0" smtClean="0"/>
              <a:t>RISC</a:t>
            </a:r>
            <a:r>
              <a:rPr lang="zh-CN" altLang="en-US" dirty="0" smtClean="0"/>
              <a:t>指令集也达到数百条，运行周期也不再固定。虽然如此，</a:t>
            </a:r>
            <a:r>
              <a:rPr lang="en-US" altLang="zh-CN" dirty="0" smtClean="0"/>
              <a:t>RISC</a:t>
            </a:r>
            <a:r>
              <a:rPr lang="zh-CN" altLang="en-US" dirty="0" smtClean="0"/>
              <a:t>设计的根本原则</a:t>
            </a:r>
            <a:r>
              <a:rPr lang="en-US" altLang="zh-CN" dirty="0" smtClean="0"/>
              <a:t>——</a:t>
            </a:r>
            <a:r>
              <a:rPr lang="zh-CN" altLang="en-US" dirty="0" smtClean="0"/>
              <a:t>针对流水线化的处理器优化</a:t>
            </a:r>
            <a:r>
              <a:rPr lang="en-US" altLang="zh-CN" dirty="0" smtClean="0"/>
              <a:t>——</a:t>
            </a:r>
            <a:r>
              <a:rPr lang="zh-CN" altLang="en-US" dirty="0" smtClean="0"/>
              <a:t>没有改变，而且还在遵循这种原则的基础上发展出</a:t>
            </a:r>
            <a:r>
              <a:rPr lang="en-US" altLang="zh-CN" dirty="0" smtClean="0"/>
              <a:t>RISC</a:t>
            </a:r>
            <a:r>
              <a:rPr lang="zh-CN" altLang="en-US" dirty="0" smtClean="0"/>
              <a:t>的一个并发化变种</a:t>
            </a:r>
            <a:r>
              <a:rPr lang="en-US" altLang="zh-CN" dirty="0" smtClean="0"/>
              <a:t>VLIW</a:t>
            </a:r>
            <a:r>
              <a:rPr lang="zh-CN" altLang="en-US" dirty="0" smtClean="0"/>
              <a:t>（包括</a:t>
            </a:r>
            <a:r>
              <a:rPr lang="en-US" altLang="zh-CN" dirty="0" smtClean="0"/>
              <a:t>Intel EPIC</a:t>
            </a:r>
            <a:r>
              <a:rPr lang="zh-CN" altLang="en-US" dirty="0" smtClean="0"/>
              <a:t>），就是将简短而长度统一的精简指令组合出超长指令，每次运行一条超长指令，等于并发运行多条短指令。</a:t>
            </a:r>
          </a:p>
          <a:p>
            <a:endParaRPr lang="zh-CN" altLang="en-US" dirty="0" smtClean="0"/>
          </a:p>
          <a:p>
            <a:r>
              <a:rPr lang="zh-CN" altLang="en-US" dirty="0" smtClean="0"/>
              <a:t>另一方面，目前最常见的复杂指令集</a:t>
            </a:r>
            <a:r>
              <a:rPr lang="en-US" altLang="zh-CN" dirty="0" smtClean="0"/>
              <a:t>x86 CPU</a:t>
            </a:r>
            <a:r>
              <a:rPr lang="zh-CN" altLang="en-US" dirty="0" smtClean="0"/>
              <a:t>，虽然指令集是</a:t>
            </a:r>
            <a:r>
              <a:rPr lang="en-US" altLang="zh-CN" dirty="0" smtClean="0"/>
              <a:t>CISC</a:t>
            </a:r>
            <a:r>
              <a:rPr lang="zh-CN" altLang="en-US" dirty="0" smtClean="0"/>
              <a:t>的，但因对常用的简单指令会以硬件线路控制尽全力加速，不常用的复杂指令则交由微码循序器“慢慢解码、慢慢跑”，因而有“</a:t>
            </a:r>
            <a:r>
              <a:rPr lang="en-US" altLang="zh-CN" dirty="0" err="1" smtClean="0"/>
              <a:t>RISCy</a:t>
            </a:r>
            <a:r>
              <a:rPr lang="en-US" altLang="zh-CN" dirty="0" smtClean="0"/>
              <a:t> x86”</a:t>
            </a:r>
            <a:r>
              <a:rPr lang="zh-CN" altLang="en-US" dirty="0" smtClean="0"/>
              <a:t>之称。</a:t>
            </a:r>
          </a:p>
          <a:p>
            <a:endParaRPr lang="zh-CN" altLang="en-US" dirty="0" smtClean="0"/>
          </a:p>
          <a:p>
            <a:r>
              <a:rPr lang="zh-CN" altLang="en-US" dirty="0" smtClean="0"/>
              <a:t>精简指令集之前的设计原理</a:t>
            </a:r>
            <a:r>
              <a:rPr lang="en-US" altLang="zh-CN" dirty="0" smtClean="0"/>
              <a:t>[</a:t>
            </a:r>
            <a:r>
              <a:rPr lang="zh-CN" altLang="en-US" dirty="0" smtClean="0"/>
              <a:t>编辑</a:t>
            </a:r>
            <a:r>
              <a:rPr lang="en-US" altLang="zh-CN" dirty="0" smtClean="0"/>
              <a:t>]</a:t>
            </a:r>
          </a:p>
          <a:p>
            <a:endParaRPr lang="en-US" altLang="zh-CN" dirty="0" smtClean="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38</a:t>
            </a:fld>
            <a:endParaRPr lang="en-US" altLang="zh-CN"/>
          </a:p>
        </p:txBody>
      </p:sp>
    </p:spTree>
    <p:extLst>
      <p:ext uri="{BB962C8B-B14F-4D97-AF65-F5344CB8AC3E}">
        <p14:creationId xmlns:p14="http://schemas.microsoft.com/office/powerpoint/2010/main" val="1279590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39</a:t>
            </a:fld>
            <a:endParaRPr lang="en-US" altLang="zh-CN"/>
          </a:p>
        </p:txBody>
      </p:sp>
    </p:spTree>
    <p:extLst>
      <p:ext uri="{BB962C8B-B14F-4D97-AF65-F5344CB8AC3E}">
        <p14:creationId xmlns:p14="http://schemas.microsoft.com/office/powerpoint/2010/main" val="3021940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Leal</a:t>
            </a:r>
            <a:r>
              <a:rPr lang="zh-CN" altLang="en-US" dirty="0" smtClean="0"/>
              <a:t>：将</a:t>
            </a:r>
            <a:r>
              <a:rPr lang="en-US" altLang="zh-CN" dirty="0" smtClean="0"/>
              <a:t>&amp;S</a:t>
            </a:r>
            <a:r>
              <a:rPr lang="zh-CN" altLang="en-US" dirty="0" smtClean="0"/>
              <a:t>读入</a:t>
            </a:r>
            <a:r>
              <a:rPr lang="en-US" altLang="zh-CN" dirty="0" smtClean="0"/>
              <a:t>D</a:t>
            </a:r>
            <a:r>
              <a:rPr lang="zh-CN" altLang="en-US" dirty="0" smtClean="0"/>
              <a:t>；</a:t>
            </a:r>
            <a:r>
              <a:rPr lang="en-US" altLang="zh-CN" dirty="0" smtClean="0"/>
              <a:t>&amp;S</a:t>
            </a:r>
            <a:r>
              <a:rPr lang="zh-CN" altLang="en-US" dirty="0" smtClean="0"/>
              <a:t>是什么？将</a:t>
            </a:r>
            <a:r>
              <a:rPr lang="en-US" altLang="zh-CN" dirty="0" smtClean="0"/>
              <a:t>%</a:t>
            </a:r>
            <a:r>
              <a:rPr lang="en-US" altLang="zh-CN" dirty="0" err="1" smtClean="0"/>
              <a:t>edx</a:t>
            </a:r>
            <a:r>
              <a:rPr lang="zh-CN" altLang="en-US" dirty="0" smtClean="0"/>
              <a:t>找出，累加</a:t>
            </a:r>
            <a:r>
              <a:rPr lang="en-US" altLang="zh-CN" dirty="0" smtClean="0"/>
              <a:t>n</a:t>
            </a:r>
            <a:r>
              <a:rPr lang="zh-CN" altLang="en-US" dirty="0" smtClean="0"/>
              <a:t>个</a:t>
            </a:r>
            <a:r>
              <a:rPr lang="en-US" altLang="zh-CN" dirty="0" smtClean="0"/>
              <a:t>%</a:t>
            </a:r>
            <a:r>
              <a:rPr lang="en-US" altLang="zh-CN" dirty="0" err="1" smtClean="0"/>
              <a:t>edx</a:t>
            </a:r>
            <a:r>
              <a:rPr lang="zh-CN" altLang="en-US" dirty="0" smtClean="0"/>
              <a:t>。</a:t>
            </a:r>
            <a:endParaRPr lang="en-US" altLang="zh-CN" dirty="0" smtClean="0"/>
          </a:p>
          <a:p>
            <a:r>
              <a:rPr lang="en-US" altLang="zh-CN" dirty="0" err="1" smtClean="0"/>
              <a:t>Int</a:t>
            </a:r>
            <a:r>
              <a:rPr lang="en-US" altLang="zh-CN" dirty="0" smtClean="0"/>
              <a:t> </a:t>
            </a:r>
            <a:r>
              <a:rPr lang="en-US" altLang="zh-CN" dirty="0" err="1" smtClean="0"/>
              <a:t>arith</a:t>
            </a:r>
            <a:r>
              <a:rPr lang="en-US" altLang="zh-CN" dirty="0" smtClean="0"/>
              <a:t>(</a:t>
            </a:r>
            <a:r>
              <a:rPr lang="en-US" altLang="zh-CN" dirty="0" err="1" smtClean="0"/>
              <a:t>int</a:t>
            </a:r>
            <a:r>
              <a:rPr lang="en-US" altLang="zh-CN" dirty="0" smtClean="0"/>
              <a:t> </a:t>
            </a:r>
            <a:r>
              <a:rPr lang="en-US" altLang="zh-CN" dirty="0" err="1" smtClean="0"/>
              <a:t>x,y,x</a:t>
            </a:r>
            <a:r>
              <a:rPr lang="en-US" altLang="zh-CN" dirty="0" smtClean="0"/>
              <a:t>){</a:t>
            </a:r>
          </a:p>
          <a:p>
            <a:r>
              <a:rPr lang="en-US" altLang="zh-CN" dirty="0" smtClean="0"/>
              <a:t>     </a:t>
            </a:r>
            <a:r>
              <a:rPr lang="en-US" altLang="zh-CN" dirty="0" err="1" smtClean="0"/>
              <a:t>int</a:t>
            </a:r>
            <a:r>
              <a:rPr lang="en-US" altLang="zh-CN" dirty="0" smtClean="0"/>
              <a:t> t1=</a:t>
            </a:r>
            <a:r>
              <a:rPr lang="en-US" altLang="zh-CN" dirty="0" err="1" smtClean="0"/>
              <a:t>x+y</a:t>
            </a:r>
            <a:r>
              <a:rPr lang="en-US" altLang="zh-CN" dirty="0" smtClean="0"/>
              <a:t>;</a:t>
            </a:r>
          </a:p>
          <a:p>
            <a:r>
              <a:rPr lang="en-US" altLang="zh-CN" dirty="0" smtClean="0"/>
              <a:t>     </a:t>
            </a:r>
            <a:r>
              <a:rPr lang="en-US" altLang="zh-CN" dirty="0" err="1" smtClean="0"/>
              <a:t>int</a:t>
            </a:r>
            <a:r>
              <a:rPr lang="en-US" altLang="zh-CN" dirty="0" smtClean="0"/>
              <a:t> t2=t1*z;</a:t>
            </a:r>
          </a:p>
          <a:p>
            <a:r>
              <a:rPr lang="en-US" altLang="zh-CN" dirty="0" smtClean="0"/>
              <a:t>     return t2:</a:t>
            </a:r>
          </a:p>
          <a:p>
            <a:r>
              <a:rPr lang="en-US" altLang="zh-CN" dirty="0" smtClean="0"/>
              <a:t>}</a:t>
            </a:r>
          </a:p>
          <a:p>
            <a:r>
              <a:rPr lang="en-US" altLang="zh-CN" dirty="0" smtClean="0"/>
              <a:t>X  at %ebbp+8, y at %ebp+12,z at %ebp+16</a:t>
            </a:r>
          </a:p>
          <a:p>
            <a:pPr marL="228600" indent="-228600">
              <a:buAutoNum type="arabicPlain"/>
            </a:pPr>
            <a:r>
              <a:rPr lang="en-US" altLang="zh-CN" baseline="0" dirty="0" err="1" smtClean="0"/>
              <a:t>Movl</a:t>
            </a:r>
            <a:r>
              <a:rPr lang="en-US" altLang="zh-CN" baseline="0" dirty="0" smtClean="0"/>
              <a:t>  8(%</a:t>
            </a:r>
            <a:r>
              <a:rPr lang="en-US" altLang="zh-CN" baseline="0" dirty="0" err="1" smtClean="0"/>
              <a:t>ebp</a:t>
            </a:r>
            <a:r>
              <a:rPr lang="en-US" altLang="zh-CN" baseline="0" dirty="0" smtClean="0"/>
              <a:t>)</a:t>
            </a:r>
            <a:r>
              <a:rPr lang="zh-CN" altLang="en-US" baseline="0" dirty="0" smtClean="0"/>
              <a:t>，</a:t>
            </a:r>
            <a:r>
              <a:rPr lang="en-US" altLang="zh-CN" baseline="0" dirty="0" smtClean="0"/>
              <a:t>%</a:t>
            </a:r>
            <a:r>
              <a:rPr lang="en-US" altLang="zh-CN" baseline="0" dirty="0" err="1" smtClean="0"/>
              <a:t>eax</a:t>
            </a:r>
            <a:endParaRPr lang="en-US" altLang="zh-CN" baseline="0" dirty="0" smtClean="0"/>
          </a:p>
          <a:p>
            <a:pPr marL="228600" indent="-228600">
              <a:buAutoNum type="arabicPlain"/>
            </a:pPr>
            <a:r>
              <a:rPr lang="en-US" altLang="zh-CN" baseline="0" dirty="0" err="1" smtClean="0"/>
              <a:t>Movl</a:t>
            </a:r>
            <a:r>
              <a:rPr lang="en-US" altLang="zh-CN" baseline="0" dirty="0" smtClean="0"/>
              <a:t>  12(%</a:t>
            </a:r>
            <a:r>
              <a:rPr lang="en-US" altLang="zh-CN" baseline="0" dirty="0" err="1" smtClean="0"/>
              <a:t>ebp</a:t>
            </a:r>
            <a:r>
              <a:rPr lang="en-US" altLang="zh-CN" baseline="0" dirty="0" smtClean="0"/>
              <a:t>), %</a:t>
            </a:r>
            <a:r>
              <a:rPr lang="en-US" altLang="zh-CN" baseline="0" dirty="0" err="1" smtClean="0"/>
              <a:t>eax</a:t>
            </a:r>
            <a:endParaRPr lang="en-US" altLang="zh-CN" baseline="0" dirty="0" smtClean="0"/>
          </a:p>
          <a:p>
            <a:pPr marL="228600" indent="-228600">
              <a:buAutoNum type="arabicPlain"/>
            </a:pPr>
            <a:r>
              <a:rPr lang="en-US" altLang="zh-CN" baseline="0" dirty="0" err="1" smtClean="0"/>
              <a:t>Movl</a:t>
            </a:r>
            <a:r>
              <a:rPr lang="en-US" altLang="zh-CN" baseline="0" dirty="0" smtClean="0"/>
              <a:t> 16(%</a:t>
            </a:r>
            <a:r>
              <a:rPr lang="en-US" altLang="zh-CN" baseline="0" dirty="0" err="1" smtClean="0"/>
              <a:t>ebp</a:t>
            </a:r>
            <a:r>
              <a:rPr lang="en-US" altLang="zh-CN" baseline="0" dirty="0" smtClean="0"/>
              <a:t>), %</a:t>
            </a:r>
            <a:r>
              <a:rPr lang="en-US" altLang="zh-CN" baseline="0" dirty="0" err="1" smtClean="0"/>
              <a:t>edx</a:t>
            </a:r>
            <a:endParaRPr lang="en-US" altLang="zh-CN" baseline="0" dirty="0" smtClean="0"/>
          </a:p>
          <a:p>
            <a:pPr marL="228600" indent="-228600">
              <a:buAutoNum type="arabicPlain"/>
            </a:pPr>
            <a:r>
              <a:rPr lang="en-US" altLang="zh-CN" baseline="0" dirty="0" err="1" smtClean="0"/>
              <a:t>Imull</a:t>
            </a:r>
            <a:r>
              <a:rPr lang="en-US" altLang="zh-CN" baseline="0" dirty="0" smtClean="0"/>
              <a:t> %</a:t>
            </a:r>
            <a:r>
              <a:rPr lang="en-US" altLang="zh-CN" baseline="0" dirty="0" err="1" smtClean="0"/>
              <a:t>edx</a:t>
            </a:r>
            <a:r>
              <a:rPr lang="en-US" altLang="zh-CN" baseline="0" dirty="0" smtClean="0"/>
              <a:t>,%</a:t>
            </a:r>
            <a:r>
              <a:rPr lang="en-US" altLang="zh-CN" baseline="0" dirty="0" err="1" smtClean="0"/>
              <a:t>eax</a:t>
            </a:r>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41</a:t>
            </a:fld>
            <a:endParaRPr lang="en-US" altLang="zh-CN"/>
          </a:p>
        </p:txBody>
      </p:sp>
    </p:spTree>
    <p:extLst>
      <p:ext uri="{BB962C8B-B14F-4D97-AF65-F5344CB8AC3E}">
        <p14:creationId xmlns:p14="http://schemas.microsoft.com/office/powerpoint/2010/main" val="731599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控制流的转移；</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数据流的驱动</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实现上述目的的必要前提：</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     </a:t>
            </a:r>
            <a:r>
              <a:rPr lang="zh-CN" altLang="en-US" dirty="0" smtClean="0"/>
              <a:t>判断状态；</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     </a:t>
            </a:r>
            <a:r>
              <a:rPr lang="zh-CN" altLang="en-US" dirty="0" smtClean="0"/>
              <a:t>转移和传递；</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42</a:t>
            </a:fld>
            <a:endParaRPr lang="en-US" altLang="zh-CN"/>
          </a:p>
        </p:txBody>
      </p:sp>
    </p:spTree>
    <p:extLst>
      <p:ext uri="{BB962C8B-B14F-4D97-AF65-F5344CB8AC3E}">
        <p14:creationId xmlns:p14="http://schemas.microsoft.com/office/powerpoint/2010/main" val="3277718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我们借助</a:t>
            </a:r>
            <a:r>
              <a:rPr lang="en-US" altLang="zh-CN" dirty="0" err="1" smtClean="0"/>
              <a:t>goto</a:t>
            </a:r>
            <a:r>
              <a:rPr lang="zh-CN" altLang="en-US" dirty="0" smtClean="0"/>
              <a:t>功能来翻译高级语言程序到汇编（</a:t>
            </a:r>
            <a:r>
              <a:rPr lang="en-US" altLang="zh-CN" dirty="0" err="1" smtClean="0"/>
              <a:t>jmp</a:t>
            </a:r>
            <a:r>
              <a:rPr lang="zh-CN" altLang="en-US" dirty="0" smtClean="0"/>
              <a:t>指令），而不鼓励高级语言中保留</a:t>
            </a:r>
            <a:r>
              <a:rPr lang="en-US" altLang="zh-CN" dirty="0" err="1" smtClean="0"/>
              <a:t>goto</a:t>
            </a:r>
            <a:r>
              <a:rPr lang="zh-CN" altLang="en-US" dirty="0" smtClean="0"/>
              <a:t>语句，为什么？</a:t>
            </a:r>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45</a:t>
            </a:fld>
            <a:endParaRPr lang="en-US" altLang="zh-CN"/>
          </a:p>
        </p:txBody>
      </p:sp>
    </p:spTree>
    <p:extLst>
      <p:ext uri="{BB962C8B-B14F-4D97-AF65-F5344CB8AC3E}">
        <p14:creationId xmlns:p14="http://schemas.microsoft.com/office/powerpoint/2010/main" val="1667580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4</a:t>
            </a:fld>
            <a:endParaRPr lang="en-US" altLang="zh-CN"/>
          </a:p>
        </p:txBody>
      </p:sp>
    </p:spTree>
    <p:extLst>
      <p:ext uri="{BB962C8B-B14F-4D97-AF65-F5344CB8AC3E}">
        <p14:creationId xmlns:p14="http://schemas.microsoft.com/office/powerpoint/2010/main" val="2174928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Count number of 1’s in argument x (“</a:t>
            </a:r>
            <a:r>
              <a:rPr lang="en-US" altLang="zh-CN" dirty="0" err="1" smtClean="0"/>
              <a:t>popcount</a:t>
            </a:r>
            <a:r>
              <a:rPr lang="en-US" altLang="zh-CN" dirty="0" smtClean="0"/>
              <a:t>”)</a:t>
            </a:r>
          </a:p>
          <a:p>
            <a:r>
              <a:rPr lang="en-US" altLang="zh-CN" dirty="0" smtClean="0"/>
              <a:t>Use conditional branch to either continue looping or to exit loop</a:t>
            </a:r>
          </a:p>
          <a:p>
            <a:endParaRPr lang="zh-CN" altLang="en-US" dirty="0"/>
          </a:p>
        </p:txBody>
      </p:sp>
    </p:spTree>
    <p:extLst>
      <p:ext uri="{BB962C8B-B14F-4D97-AF65-F5344CB8AC3E}">
        <p14:creationId xmlns:p14="http://schemas.microsoft.com/office/powerpoint/2010/main" val="521253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51</a:t>
            </a:fld>
            <a:endParaRPr lang="en-US" altLang="zh-CN"/>
          </a:p>
        </p:txBody>
      </p:sp>
    </p:spTree>
    <p:extLst>
      <p:ext uri="{BB962C8B-B14F-4D97-AF65-F5344CB8AC3E}">
        <p14:creationId xmlns:p14="http://schemas.microsoft.com/office/powerpoint/2010/main" val="3219074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“栈”不等于</a:t>
            </a:r>
            <a:r>
              <a:rPr lang="zh-CN" altLang="en-US" sz="1200" dirty="0" smtClean="0">
                <a:solidFill>
                  <a:srgbClr val="FF3300"/>
                </a:solidFill>
                <a:latin typeface="微软雅黑" panose="020B0503020204020204" pitchFamily="34" charset="-122"/>
                <a:ea typeface="微软雅黑" panose="020B0503020204020204" pitchFamily="34" charset="-122"/>
              </a:rPr>
              <a:t>“堆栈”</a:t>
            </a:r>
            <a:r>
              <a:rPr lang="zh-CN" altLang="en-US" sz="1200" dirty="0" smtClean="0">
                <a:latin typeface="微软雅黑" panose="020B0503020204020204" pitchFamily="34" charset="-122"/>
                <a:ea typeface="微软雅黑" panose="020B0503020204020204" pitchFamily="34" charset="-122"/>
              </a:rPr>
              <a:t>（由“堆”和“栈”组成）</a:t>
            </a:r>
          </a:p>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54</a:t>
            </a:fld>
            <a:endParaRPr lang="en-US" altLang="zh-CN"/>
          </a:p>
        </p:txBody>
      </p:sp>
    </p:spTree>
    <p:extLst>
      <p:ext uri="{BB962C8B-B14F-4D97-AF65-F5344CB8AC3E}">
        <p14:creationId xmlns:p14="http://schemas.microsoft.com/office/powerpoint/2010/main" val="3708730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Current Stack Frame (“Top” to Bottom)</a:t>
            </a:r>
          </a:p>
          <a:p>
            <a:pPr marL="552450" lvl="1"/>
            <a:r>
              <a:rPr lang="en-US" altLang="zh-CN" dirty="0" smtClean="0"/>
              <a:t>“Argument build:”</a:t>
            </a:r>
            <a:br>
              <a:rPr lang="en-US" altLang="zh-CN" dirty="0" smtClean="0"/>
            </a:br>
            <a:r>
              <a:rPr lang="en-US" altLang="zh-CN" dirty="0" smtClean="0"/>
              <a:t>Parameters for function about to call</a:t>
            </a:r>
          </a:p>
          <a:p>
            <a:pPr marL="552450" lvl="1"/>
            <a:r>
              <a:rPr lang="en-US" altLang="zh-CN" dirty="0" smtClean="0"/>
              <a:t>Local variables</a:t>
            </a:r>
            <a:br>
              <a:rPr lang="en-US" altLang="zh-CN" dirty="0" smtClean="0"/>
            </a:br>
            <a:r>
              <a:rPr lang="en-US" altLang="zh-CN" dirty="0" smtClean="0"/>
              <a:t>If can’t keep in registers</a:t>
            </a:r>
          </a:p>
          <a:p>
            <a:pPr marL="552450" lvl="1"/>
            <a:r>
              <a:rPr lang="en-US" altLang="zh-CN" dirty="0" smtClean="0"/>
              <a:t>Saved register context</a:t>
            </a:r>
          </a:p>
          <a:p>
            <a:pPr marL="552450" lvl="1"/>
            <a:r>
              <a:rPr lang="en-US" altLang="zh-CN" dirty="0" smtClean="0"/>
              <a:t>Old frame pointer</a:t>
            </a:r>
          </a:p>
          <a:p>
            <a:endParaRPr lang="en-US" altLang="zh-CN" dirty="0" smtClean="0"/>
          </a:p>
          <a:p>
            <a:r>
              <a:rPr lang="en-US" altLang="zh-CN" dirty="0" smtClean="0"/>
              <a:t>Caller Stack Frame</a:t>
            </a:r>
          </a:p>
          <a:p>
            <a:pPr marL="552450" lvl="1"/>
            <a:r>
              <a:rPr lang="en-US" altLang="zh-CN" dirty="0" smtClean="0"/>
              <a:t>Return address</a:t>
            </a:r>
          </a:p>
          <a:p>
            <a:pPr marL="838200" lvl="2"/>
            <a:r>
              <a:rPr lang="en-US" altLang="zh-CN" dirty="0" smtClean="0"/>
              <a:t>Pushed by </a:t>
            </a:r>
            <a:r>
              <a:rPr lang="en-US" altLang="zh-CN" dirty="0" smtClean="0">
                <a:latin typeface="Courier New Bold" charset="0"/>
                <a:cs typeface="Courier New Bold" charset="0"/>
                <a:sym typeface="Courier New Bold" charset="0"/>
              </a:rPr>
              <a:t>call</a:t>
            </a:r>
            <a:r>
              <a:rPr lang="en-US" altLang="zh-CN" dirty="0" smtClean="0"/>
              <a:t> instruction</a:t>
            </a:r>
          </a:p>
          <a:p>
            <a:pPr marL="552450" lvl="1"/>
            <a:r>
              <a:rPr lang="en-US" altLang="zh-CN" dirty="0" smtClean="0"/>
              <a:t>Arguments for this call</a:t>
            </a:r>
          </a:p>
          <a:p>
            <a:endParaRPr lang="zh-CN" altLang="en-US" dirty="0"/>
          </a:p>
        </p:txBody>
      </p:sp>
    </p:spTree>
    <p:extLst>
      <p:ext uri="{BB962C8B-B14F-4D97-AF65-F5344CB8AC3E}">
        <p14:creationId xmlns:p14="http://schemas.microsoft.com/office/powerpoint/2010/main" val="850691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Movl</a:t>
            </a:r>
            <a:r>
              <a:rPr lang="en-US" altLang="zh-CN" dirty="0" smtClean="0"/>
              <a:t> %</a:t>
            </a:r>
            <a:r>
              <a:rPr lang="en-US" altLang="zh-CN" dirty="0" err="1" smtClean="0"/>
              <a:t>ebp</a:t>
            </a:r>
            <a:r>
              <a:rPr lang="en-US" altLang="zh-CN" dirty="0" smtClean="0"/>
              <a:t>,%</a:t>
            </a:r>
            <a:r>
              <a:rPr lang="en-US" altLang="zh-CN" dirty="0" err="1" smtClean="0"/>
              <a:t>esp</a:t>
            </a:r>
            <a:r>
              <a:rPr lang="en-US" altLang="zh-CN" dirty="0" smtClean="0"/>
              <a:t>:  </a:t>
            </a:r>
            <a:r>
              <a:rPr lang="zh-CN" altLang="en-US" dirty="0" smtClean="0"/>
              <a:t>释放栈空间</a:t>
            </a:r>
            <a:endParaRPr lang="en-US" altLang="zh-CN" dirty="0" smtClean="0"/>
          </a:p>
          <a:p>
            <a:r>
              <a:rPr lang="en-US" altLang="zh-CN" dirty="0" err="1" smtClean="0"/>
              <a:t>Popl</a:t>
            </a:r>
            <a:r>
              <a:rPr lang="en-US" altLang="zh-CN" dirty="0" smtClean="0"/>
              <a:t> %</a:t>
            </a:r>
            <a:r>
              <a:rPr lang="en-US" altLang="zh-CN" dirty="0" err="1" smtClean="0"/>
              <a:t>ebp</a:t>
            </a:r>
            <a:r>
              <a:rPr lang="en-US" altLang="zh-CN" dirty="0" smtClean="0"/>
              <a:t>;  </a:t>
            </a:r>
            <a:r>
              <a:rPr lang="zh-CN" altLang="en-US" dirty="0" smtClean="0"/>
              <a:t>旧</a:t>
            </a:r>
            <a:r>
              <a:rPr lang="en-US" altLang="zh-CN" dirty="0" smtClean="0"/>
              <a:t>%</a:t>
            </a:r>
            <a:r>
              <a:rPr lang="en-US" altLang="zh-CN" dirty="0" err="1" smtClean="0"/>
              <a:t>ebp</a:t>
            </a:r>
            <a:r>
              <a:rPr lang="zh-CN" altLang="en-US" dirty="0" smtClean="0"/>
              <a:t>值出栈</a:t>
            </a:r>
            <a:endParaRPr lang="zh-CN" altLang="en-US" dirty="0"/>
          </a:p>
        </p:txBody>
      </p:sp>
    </p:spTree>
    <p:extLst>
      <p:ext uri="{BB962C8B-B14F-4D97-AF65-F5344CB8AC3E}">
        <p14:creationId xmlns:p14="http://schemas.microsoft.com/office/powerpoint/2010/main" val="34622703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906463" y="4716463"/>
            <a:ext cx="4984750" cy="446563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rIns="90487"/>
          <a:lstStyle/>
          <a:p>
            <a:r>
              <a:rPr lang="en-US" altLang="zh-CN" dirty="0" err="1" smtClean="0">
                <a:latin typeface="Arial" panose="020B0604020202020204" pitchFamily="34" charset="0"/>
                <a:ea typeface="宋体" panose="02010600030101010101" pitchFamily="2" charset="-122"/>
              </a:rPr>
              <a:t>Pushl</a:t>
            </a:r>
            <a:r>
              <a:rPr lang="en-US" altLang="zh-CN" dirty="0" smtClean="0">
                <a:latin typeface="Arial" panose="020B0604020202020204" pitchFamily="34" charset="0"/>
                <a:ea typeface="宋体" panose="02010600030101010101" pitchFamily="2" charset="-122"/>
              </a:rPr>
              <a:t> </a:t>
            </a:r>
            <a:r>
              <a:rPr lang="zh-CN" altLang="en-US" dirty="0" smtClean="0">
                <a:latin typeface="Arial" panose="020B0604020202020204" pitchFamily="34" charset="0"/>
                <a:ea typeface="宋体" panose="02010600030101010101" pitchFamily="2" charset="-122"/>
              </a:rPr>
              <a:t>返回地址，</a:t>
            </a:r>
            <a:r>
              <a:rPr lang="en-US" altLang="zh-CN" dirty="0" err="1" smtClean="0">
                <a:latin typeface="Arial" panose="020B0604020202020204" pitchFamily="34" charset="0"/>
                <a:ea typeface="宋体" panose="02010600030101010101" pitchFamily="2" charset="-122"/>
              </a:rPr>
              <a:t>dsp</a:t>
            </a:r>
            <a:r>
              <a:rPr lang="en-US" altLang="zh-CN" dirty="0" smtClean="0">
                <a:latin typeface="Arial" panose="020B0604020202020204" pitchFamily="34" charset="0"/>
                <a:ea typeface="宋体" panose="02010600030101010101" pitchFamily="2" charset="-122"/>
              </a:rPr>
              <a:t>=dsp-4</a:t>
            </a:r>
          </a:p>
        </p:txBody>
      </p:sp>
      <p:sp>
        <p:nvSpPr>
          <p:cNvPr id="54275" name="Rectangle 3"/>
          <p:cNvSpPr>
            <a:spLocks noGrp="1" noRot="1" noChangeAspect="1" noChangeArrowheads="1" noTextEdit="1"/>
          </p:cNvSpPr>
          <p:nvPr>
            <p:ph type="sldImg"/>
          </p:nvPr>
        </p:nvSpPr>
        <p:spPr>
          <a:xfrm>
            <a:off x="104775" y="750888"/>
            <a:ext cx="6589713" cy="3708400"/>
          </a:xfrm>
          <a:ln w="12700" cap="flat">
            <a:solidFill>
              <a:schemeClr val="tx1"/>
            </a:solidFill>
            <a:miter lim="800000"/>
            <a:headEnd/>
            <a:tailEnd/>
          </a:ln>
        </p:spPr>
      </p:sp>
    </p:spTree>
    <p:extLst>
      <p:ext uri="{BB962C8B-B14F-4D97-AF65-F5344CB8AC3E}">
        <p14:creationId xmlns:p14="http://schemas.microsoft.com/office/powerpoint/2010/main" val="12181433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FF0000"/>
                </a:solidFill>
                <a:latin typeface="微软雅黑" panose="020B0503020204020204" pitchFamily="34" charset="-122"/>
                <a:ea typeface="微软雅黑" panose="020B0503020204020204" pitchFamily="34" charset="-122"/>
              </a:rPr>
              <a:t>简化</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rgbClr val="FF0000"/>
                </a:solidFill>
                <a:latin typeface="微软雅黑" panose="020B0503020204020204" pitchFamily="34" charset="-122"/>
                <a:ea typeface="微软雅黑" panose="020B0503020204020204" pitchFamily="34" charset="-122"/>
              </a:rPr>
              <a:t>课程目标：</a:t>
            </a:r>
            <a:r>
              <a:rPr lang="zh-CN" altLang="en-US" sz="1200" dirty="0" smtClean="0">
                <a:solidFill>
                  <a:srgbClr val="008000"/>
                </a:solidFill>
                <a:latin typeface="微软雅黑" panose="020B0503020204020204" pitchFamily="34" charset="-122"/>
                <a:ea typeface="微软雅黑" panose="020B0503020204020204" pitchFamily="34" charset="-122"/>
              </a:rPr>
              <a:t>清楚理解计算机是如何生成和运行可执行文件的！</a:t>
            </a:r>
          </a:p>
          <a:p>
            <a:pPr eaLnBrk="1" hangingPunct="1">
              <a:lnSpc>
                <a:spcPct val="100000"/>
              </a:lnSpc>
              <a:spcBef>
                <a:spcPct val="50000"/>
              </a:spcBef>
              <a:buFontTx/>
              <a:buNone/>
            </a:pPr>
            <a:r>
              <a:rPr lang="en-US" altLang="zh-CN" sz="1200" dirty="0" smtClean="0">
                <a:solidFill>
                  <a:srgbClr val="FF0000"/>
                </a:solidFill>
                <a:latin typeface="微软雅黑" panose="020B0503020204020204" pitchFamily="34" charset="-122"/>
                <a:ea typeface="微软雅黑" panose="020B0503020204020204" pitchFamily="34" charset="-122"/>
              </a:rPr>
              <a:t>ISA</a:t>
            </a:r>
            <a:r>
              <a:rPr lang="zh-CN" altLang="en-US" sz="1200" dirty="0" smtClean="0">
                <a:solidFill>
                  <a:srgbClr val="FF0000"/>
                </a:solidFill>
                <a:latin typeface="微软雅黑" panose="020B0503020204020204" pitchFamily="34" charset="-122"/>
                <a:ea typeface="微软雅黑" panose="020B0503020204020204" pitchFamily="34" charset="-122"/>
              </a:rPr>
              <a:t>是对硬件的抽象</a:t>
            </a:r>
          </a:p>
          <a:p>
            <a:pPr eaLnBrk="1" hangingPunct="1">
              <a:lnSpc>
                <a:spcPct val="100000"/>
              </a:lnSpc>
              <a:spcBef>
                <a:spcPct val="50000"/>
              </a:spcBef>
              <a:buFontTx/>
              <a:buNone/>
            </a:pPr>
            <a:r>
              <a:rPr lang="zh-CN" altLang="en-US" sz="1200" dirty="0" smtClean="0">
                <a:solidFill>
                  <a:srgbClr val="FF0000"/>
                </a:solidFill>
                <a:latin typeface="微软雅黑" panose="020B0503020204020204" pitchFamily="34" charset="-122"/>
                <a:ea typeface="微软雅黑" panose="020B0503020204020204" pitchFamily="34" charset="-122"/>
              </a:rPr>
              <a:t>所有软件功能都建立在</a:t>
            </a:r>
            <a:r>
              <a:rPr lang="en-US" altLang="zh-CN" sz="1200" dirty="0" smtClean="0">
                <a:solidFill>
                  <a:srgbClr val="FF0000"/>
                </a:solidFill>
                <a:latin typeface="微软雅黑" panose="020B0503020204020204" pitchFamily="34" charset="-122"/>
                <a:ea typeface="微软雅黑" panose="020B0503020204020204" pitchFamily="34" charset="-122"/>
              </a:rPr>
              <a:t>ISA</a:t>
            </a:r>
            <a:r>
              <a:rPr lang="zh-CN" altLang="en-US" sz="1200" dirty="0" smtClean="0">
                <a:solidFill>
                  <a:srgbClr val="FF0000"/>
                </a:solidFill>
                <a:latin typeface="微软雅黑" panose="020B0503020204020204" pitchFamily="34" charset="-122"/>
                <a:ea typeface="微软雅黑" panose="020B0503020204020204" pitchFamily="34" charset="-122"/>
              </a:rPr>
              <a:t>之上</a:t>
            </a:r>
          </a:p>
          <a:p>
            <a:r>
              <a:rPr lang="en-US" altLang="zh-CN" sz="1200" dirty="0" smtClean="0">
                <a:latin typeface="微软雅黑" panose="020B0503020204020204" pitchFamily="34" charset="-122"/>
                <a:ea typeface="微软雅黑" panose="020B0503020204020204" pitchFamily="34" charset="-122"/>
              </a:rPr>
              <a:t>ISA</a:t>
            </a:r>
            <a:r>
              <a:rPr lang="zh-CN" altLang="en-US" sz="1200" dirty="0" smtClean="0">
                <a:latin typeface="微软雅黑" panose="020B0503020204020204" pitchFamily="34" charset="-122"/>
                <a:ea typeface="微软雅黑" panose="020B0503020204020204" pitchFamily="34" charset="-122"/>
              </a:rPr>
              <a:t>是最重要的层次！</a:t>
            </a:r>
            <a:endParaRPr lang="en-US" altLang="zh-CN" sz="1200" dirty="0" smtClean="0">
              <a:latin typeface="微软雅黑" panose="020B0503020204020204" pitchFamily="34" charset="-122"/>
              <a:ea typeface="微软雅黑" panose="020B0503020204020204" pitchFamily="34" charset="-122"/>
            </a:endParaRPr>
          </a:p>
          <a:p>
            <a:pPr>
              <a:lnSpc>
                <a:spcPct val="100000"/>
              </a:lnSpc>
              <a:spcBef>
                <a:spcPct val="15000"/>
              </a:spcBef>
              <a:buFontTx/>
              <a:buNone/>
            </a:pPr>
            <a:r>
              <a:rPr lang="zh-CN" altLang="en-US" sz="1200" dirty="0" smtClean="0">
                <a:latin typeface="微软雅黑" panose="020B0503020204020204" pitchFamily="34" charset="-122"/>
                <a:ea typeface="微软雅黑" panose="020B0503020204020204" pitchFamily="34" charset="-122"/>
              </a:rPr>
              <a:t>不同</a:t>
            </a:r>
            <a:r>
              <a:rPr lang="en-US" altLang="zh-CN" sz="1200" dirty="0" smtClean="0">
                <a:latin typeface="微软雅黑" panose="020B0503020204020204" pitchFamily="34" charset="-122"/>
                <a:ea typeface="微软雅黑" panose="020B0503020204020204" pitchFamily="34" charset="-122"/>
              </a:rPr>
              <a:t>ISA</a:t>
            </a:r>
            <a:r>
              <a:rPr lang="zh-CN" altLang="en-US" sz="1200" dirty="0" smtClean="0">
                <a:latin typeface="微软雅黑" panose="020B0503020204020204" pitchFamily="34" charset="-122"/>
                <a:ea typeface="微软雅黑" panose="020B0503020204020204" pitchFamily="34" charset="-122"/>
              </a:rPr>
              <a:t>规定的指令集不同，如，</a:t>
            </a:r>
            <a:r>
              <a:rPr lang="en-US" altLang="zh-CN" sz="1200" dirty="0" smtClean="0">
                <a:latin typeface="微软雅黑" panose="020B0503020204020204" pitchFamily="34" charset="-122"/>
                <a:ea typeface="微软雅黑" panose="020B0503020204020204" pitchFamily="34" charset="-122"/>
              </a:rPr>
              <a:t>IA-32</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MIPS</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ARM</a:t>
            </a:r>
            <a:r>
              <a:rPr lang="zh-CN" altLang="en-US" sz="1200" dirty="0" smtClean="0">
                <a:latin typeface="微软雅黑" panose="020B0503020204020204" pitchFamily="34" charset="-122"/>
                <a:ea typeface="微软雅黑" panose="020B0503020204020204" pitchFamily="34" charset="-122"/>
              </a:rPr>
              <a:t>等</a:t>
            </a:r>
          </a:p>
          <a:p>
            <a:pPr>
              <a:lnSpc>
                <a:spcPct val="100000"/>
              </a:lnSpc>
              <a:spcBef>
                <a:spcPct val="30000"/>
              </a:spcBef>
              <a:buFontTx/>
              <a:buNone/>
            </a:pP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a:lnSpc>
                <a:spcPct val="100000"/>
              </a:lnSpc>
              <a:spcBef>
                <a:spcPct val="30000"/>
              </a:spcBef>
              <a:buFontTx/>
              <a:buNone/>
            </a:pPr>
            <a:r>
              <a:rPr lang="zh-CN" altLang="en-US" sz="1200" dirty="0" smtClean="0">
                <a:solidFill>
                  <a:srgbClr val="FF0000"/>
                </a:solidFill>
                <a:latin typeface="微软雅黑" panose="020B0503020204020204" pitchFamily="34" charset="-122"/>
                <a:ea typeface="微软雅黑" panose="020B0503020204020204" pitchFamily="34" charset="-122"/>
              </a:rPr>
              <a:t>程序执行结果</a:t>
            </a:r>
          </a:p>
          <a:p>
            <a:pPr>
              <a:lnSpc>
                <a:spcPct val="100000"/>
              </a:lnSpc>
              <a:spcBef>
                <a:spcPct val="30000"/>
              </a:spcBef>
              <a:buFontTx/>
              <a:buNone/>
            </a:pPr>
            <a:r>
              <a:rPr lang="zh-CN" altLang="en-US" sz="1200" dirty="0" smtClean="0">
                <a:solidFill>
                  <a:srgbClr val="FF0000"/>
                </a:solidFill>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不仅取决于</a:t>
            </a:r>
          </a:p>
          <a:p>
            <a:pPr>
              <a:lnSpc>
                <a:spcPct val="100000"/>
              </a:lnSpc>
              <a:spcBef>
                <a:spcPct val="30000"/>
              </a:spcBef>
              <a:buFontTx/>
              <a:buNone/>
            </a:pPr>
            <a:r>
              <a:rPr lang="zh-CN" altLang="en-US" sz="1200" dirty="0" smtClean="0">
                <a:solidFill>
                  <a:srgbClr val="008000"/>
                </a:solidFill>
                <a:latin typeface="微软雅黑" panose="020B0503020204020204" pitchFamily="34" charset="-122"/>
                <a:ea typeface="微软雅黑" panose="020B0503020204020204" pitchFamily="34" charset="-122"/>
              </a:rPr>
              <a:t>算法、程序编写</a:t>
            </a:r>
          </a:p>
          <a:p>
            <a:pPr>
              <a:lnSpc>
                <a:spcPct val="100000"/>
              </a:lnSpc>
              <a:spcBef>
                <a:spcPct val="30000"/>
              </a:spcBef>
              <a:buFontTx/>
              <a:buNone/>
            </a:pPr>
            <a:r>
              <a:rPr lang="zh-CN" altLang="en-US" sz="1200" dirty="0" smtClean="0">
                <a:latin typeface="微软雅黑" panose="020B0503020204020204" pitchFamily="34" charset="-122"/>
                <a:ea typeface="微软雅黑" panose="020B0503020204020204" pitchFamily="34" charset="-122"/>
              </a:rPr>
              <a:t>    而且取决于</a:t>
            </a:r>
          </a:p>
          <a:p>
            <a:pPr>
              <a:lnSpc>
                <a:spcPct val="100000"/>
              </a:lnSpc>
              <a:spcBef>
                <a:spcPct val="30000"/>
              </a:spcBef>
              <a:buFontTx/>
              <a:buNone/>
            </a:pPr>
            <a:r>
              <a:rPr lang="zh-CN" altLang="en-US" sz="1200" dirty="0" smtClean="0">
                <a:solidFill>
                  <a:srgbClr val="008000"/>
                </a:solidFill>
                <a:latin typeface="微软雅黑" panose="020B0503020204020204" pitchFamily="34" charset="-122"/>
                <a:ea typeface="微软雅黑" panose="020B0503020204020204" pitchFamily="34" charset="-122"/>
              </a:rPr>
              <a:t>语言处理系统</a:t>
            </a:r>
          </a:p>
          <a:p>
            <a:pPr>
              <a:lnSpc>
                <a:spcPct val="100000"/>
              </a:lnSpc>
              <a:spcBef>
                <a:spcPct val="30000"/>
              </a:spcBef>
              <a:buFontTx/>
              <a:buNone/>
            </a:pPr>
            <a:r>
              <a:rPr lang="zh-CN" altLang="en-US" sz="1200" dirty="0" smtClean="0">
                <a:solidFill>
                  <a:srgbClr val="008000"/>
                </a:solidFill>
                <a:latin typeface="微软雅黑" panose="020B0503020204020204" pitchFamily="34" charset="-122"/>
                <a:ea typeface="微软雅黑" panose="020B0503020204020204" pitchFamily="34" charset="-122"/>
              </a:rPr>
              <a:t>操作系统</a:t>
            </a:r>
          </a:p>
          <a:p>
            <a:pPr>
              <a:lnSpc>
                <a:spcPct val="100000"/>
              </a:lnSpc>
              <a:spcBef>
                <a:spcPct val="30000"/>
              </a:spcBef>
              <a:buFontTx/>
              <a:buNone/>
            </a:pPr>
            <a:r>
              <a:rPr lang="en-US" altLang="zh-CN" sz="1200" dirty="0" smtClean="0">
                <a:solidFill>
                  <a:srgbClr val="008000"/>
                </a:solidFill>
                <a:latin typeface="微软雅黑" panose="020B0503020204020204" pitchFamily="34" charset="-122"/>
                <a:ea typeface="微软雅黑" panose="020B0503020204020204" pitchFamily="34" charset="-122"/>
              </a:rPr>
              <a:t>ISA</a:t>
            </a:r>
          </a:p>
          <a:p>
            <a:pPr>
              <a:lnSpc>
                <a:spcPct val="100000"/>
              </a:lnSpc>
              <a:spcBef>
                <a:spcPct val="30000"/>
              </a:spcBef>
              <a:buFontTx/>
              <a:buNone/>
            </a:pPr>
            <a:r>
              <a:rPr lang="zh-CN" altLang="en-US" sz="1200" dirty="0" smtClean="0">
                <a:solidFill>
                  <a:srgbClr val="008000"/>
                </a:solidFill>
                <a:latin typeface="微软雅黑" panose="020B0503020204020204" pitchFamily="34" charset="-122"/>
                <a:ea typeface="微软雅黑" panose="020B0503020204020204" pitchFamily="34" charset="-122"/>
              </a:rPr>
              <a:t>微体系结构</a:t>
            </a:r>
          </a:p>
          <a:p>
            <a:endParaRPr lang="zh-CN" altLang="en-US" dirty="0"/>
          </a:p>
        </p:txBody>
      </p:sp>
      <p:sp>
        <p:nvSpPr>
          <p:cNvPr id="4" name="灯片编号占位符 3"/>
          <p:cNvSpPr>
            <a:spLocks noGrp="1"/>
          </p:cNvSpPr>
          <p:nvPr>
            <p:ph type="sldNum" sz="quarter" idx="10"/>
          </p:nvPr>
        </p:nvSpPr>
        <p:spPr/>
        <p:txBody>
          <a:bodyPr/>
          <a:lstStyle/>
          <a:p>
            <a:pPr>
              <a:defRPr/>
            </a:pPr>
            <a:fld id="{896265BD-27AC-41F9-B4DA-540A1E1A50BA}" type="slidenum">
              <a:rPr lang="en-US" altLang="zh-CN" smtClean="0"/>
              <a:pPr>
                <a:defRPr/>
              </a:pPr>
              <a:t>66</a:t>
            </a:fld>
            <a:endParaRPr lang="en-US" altLang="zh-CN"/>
          </a:p>
        </p:txBody>
      </p:sp>
    </p:spTree>
    <p:extLst>
      <p:ext uri="{BB962C8B-B14F-4D97-AF65-F5344CB8AC3E}">
        <p14:creationId xmlns:p14="http://schemas.microsoft.com/office/powerpoint/2010/main" val="7607643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62400" y="8839200"/>
            <a:ext cx="3048000" cy="457200"/>
          </a:xfrm>
          <a:prstGeom prst="rect">
            <a:avLst/>
          </a:prstGeom>
          <a:ln/>
        </p:spPr>
        <p:txBody>
          <a:bodyPr/>
          <a:lstStyle/>
          <a:p>
            <a:fld id="{3753F96B-F4C1-4F80-A56C-5451829F4D9B}" type="slidenum">
              <a:rPr lang="en-US" altLang="zh-CN"/>
              <a:pPr/>
              <a:t>68</a:t>
            </a:fld>
            <a:endParaRPr lang="en-US" altLang="zh-CN"/>
          </a:p>
        </p:txBody>
      </p:sp>
      <p:sp>
        <p:nvSpPr>
          <p:cNvPr id="241666" name="Rectangle 2"/>
          <p:cNvSpPr>
            <a:spLocks noGrp="1" noRot="1" noChangeAspect="1" noChangeArrowheads="1" noTextEdit="1"/>
          </p:cNvSpPr>
          <p:nvPr>
            <p:ph type="sldImg"/>
          </p:nvPr>
        </p:nvSpPr>
        <p:spPr>
          <a:xfrm>
            <a:off x="139700" y="768350"/>
            <a:ext cx="6819900" cy="3836988"/>
          </a:xfrm>
          <a:ln/>
        </p:spPr>
      </p:sp>
      <p:sp>
        <p:nvSpPr>
          <p:cNvPr id="2416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41938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379413" y="576263"/>
            <a:ext cx="6113462" cy="3440112"/>
          </a:xfrm>
          <a:ln/>
        </p:spPr>
      </p:sp>
      <p:sp>
        <p:nvSpPr>
          <p:cNvPr id="62467" name="Rectangle 3"/>
          <p:cNvSpPr>
            <a:spLocks noGrp="1" noChangeArrowheads="1"/>
          </p:cNvSpPr>
          <p:nvPr>
            <p:ph type="body" idx="1"/>
          </p:nvPr>
        </p:nvSpPr>
        <p:spPr>
          <a:xfrm>
            <a:off x="517525" y="4341813"/>
            <a:ext cx="59086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pPr marL="209550" indent="-209550">
              <a:spcBef>
                <a:spcPct val="50000"/>
              </a:spcBef>
            </a:pPr>
            <a:r>
              <a:rPr lang="en-US" altLang="zh-CN" b="1" dirty="0" smtClean="0">
                <a:solidFill>
                  <a:schemeClr val="accent2"/>
                </a:solidFill>
                <a:latin typeface="Arial" panose="020B0604020202020204" pitchFamily="34" charset="0"/>
              </a:rPr>
              <a:t>Hello</a:t>
            </a:r>
            <a:r>
              <a:rPr lang="zh-CN" altLang="en-US" b="1" dirty="0" smtClean="0">
                <a:solidFill>
                  <a:schemeClr val="accent2"/>
                </a:solidFill>
                <a:latin typeface="Arial" panose="020B0604020202020204" pitchFamily="34" charset="0"/>
              </a:rPr>
              <a:t>程序被启动后，计算机的动作过程如下：</a:t>
            </a:r>
          </a:p>
          <a:p>
            <a:pPr marL="209550" indent="-209550"/>
            <a:r>
              <a:rPr lang="en-US" altLang="zh-CN" b="1" dirty="0" smtClean="0">
                <a:latin typeface="Arial" panose="020B0604020202020204" pitchFamily="34" charset="0"/>
              </a:rPr>
              <a:t>Shell</a:t>
            </a:r>
            <a:r>
              <a:rPr lang="zh-CN" altLang="en-US" b="1" dirty="0" smtClean="0">
                <a:latin typeface="Arial" panose="020B0604020202020204" pitchFamily="34" charset="0"/>
              </a:rPr>
              <a:t>程序读取字符串“</a:t>
            </a:r>
            <a:r>
              <a:rPr lang="en-US" altLang="zh-CN" b="1" dirty="0" smtClean="0">
                <a:latin typeface="Arial" panose="020B0604020202020204" pitchFamily="34" charset="0"/>
              </a:rPr>
              <a:t>./hello</a:t>
            </a:r>
            <a:r>
              <a:rPr lang="zh-CN" altLang="en-US" b="1" dirty="0" smtClean="0">
                <a:latin typeface="Arial" panose="020B0604020202020204" pitchFamily="34" charset="0"/>
              </a:rPr>
              <a:t>”中各字符到寄存器，然后存放到主存；</a:t>
            </a:r>
            <a:endParaRPr lang="en-US" altLang="zh-CN" b="1" dirty="0" smtClean="0">
              <a:latin typeface="Arial" panose="020B0604020202020204" pitchFamily="34" charset="0"/>
            </a:endParaRPr>
          </a:p>
          <a:p>
            <a:pPr marL="209550" indent="-209550"/>
            <a:r>
              <a:rPr lang="en-US" altLang="zh-CN" b="1" dirty="0" smtClean="0">
                <a:latin typeface="Arial" panose="020B0604020202020204" pitchFamily="34" charset="0"/>
              </a:rPr>
              <a:t>“Enter</a:t>
            </a:r>
            <a:r>
              <a:rPr lang="zh-CN" altLang="en-US" b="1" dirty="0" smtClean="0">
                <a:latin typeface="Arial" panose="020B0604020202020204" pitchFamily="34" charset="0"/>
              </a:rPr>
              <a:t>”键输入后，操作系统内核（载入程序）根据主存中的字符串“</a:t>
            </a:r>
            <a:r>
              <a:rPr lang="en-US" altLang="zh-CN" b="1" dirty="0" smtClean="0">
                <a:latin typeface="Arial" panose="020B0604020202020204" pitchFamily="34" charset="0"/>
              </a:rPr>
              <a:t>hello”</a:t>
            </a:r>
            <a:r>
              <a:rPr lang="zh-CN" altLang="en-US" b="1" dirty="0" smtClean="0">
                <a:latin typeface="Arial" panose="020B0604020202020204" pitchFamily="34" charset="0"/>
              </a:rPr>
              <a:t>到磁盘上找到特定的</a:t>
            </a:r>
            <a:r>
              <a:rPr lang="en-US" altLang="zh-CN" b="1" dirty="0" smtClean="0">
                <a:latin typeface="Arial" panose="020B0604020202020204" pitchFamily="34" charset="0"/>
              </a:rPr>
              <a:t>hello</a:t>
            </a:r>
            <a:r>
              <a:rPr lang="zh-CN" altLang="en-US" b="1" dirty="0" smtClean="0">
                <a:latin typeface="Arial" panose="020B0604020202020204" pitchFamily="34" charset="0"/>
              </a:rPr>
              <a:t>目标文件，将其包含的指令代码和数据（“</a:t>
            </a:r>
            <a:r>
              <a:rPr lang="en-US" altLang="zh-CN" b="1" dirty="0" smtClean="0">
                <a:latin typeface="Arial" panose="020B0604020202020204" pitchFamily="34" charset="0"/>
              </a:rPr>
              <a:t>hello, world\n</a:t>
            </a:r>
            <a:r>
              <a:rPr lang="zh-CN" altLang="en-US" b="1" dirty="0" smtClean="0">
                <a:latin typeface="Arial" panose="020B0604020202020204" pitchFamily="34" charset="0"/>
              </a:rPr>
              <a:t>”）从磁盘读到主存，并将控制权转交给</a:t>
            </a:r>
            <a:r>
              <a:rPr lang="en-US" altLang="zh-CN" b="1" dirty="0" smtClean="0">
                <a:latin typeface="Arial" panose="020B0604020202020204" pitchFamily="34" charset="0"/>
              </a:rPr>
              <a:t>hello</a:t>
            </a:r>
            <a:r>
              <a:rPr lang="zh-CN" altLang="en-US" b="1" dirty="0" smtClean="0">
                <a:latin typeface="Arial" panose="020B0604020202020204" pitchFamily="34" charset="0"/>
              </a:rPr>
              <a:t>程序，即将</a:t>
            </a:r>
            <a:r>
              <a:rPr lang="en-US" altLang="zh-CN" b="1" dirty="0" smtClean="0">
                <a:latin typeface="Arial" panose="020B0604020202020204" pitchFamily="34" charset="0"/>
              </a:rPr>
              <a:t>hello</a:t>
            </a:r>
            <a:r>
              <a:rPr lang="zh-CN" altLang="en-US" b="1" dirty="0" smtClean="0">
                <a:latin typeface="Arial" panose="020B0604020202020204" pitchFamily="34" charset="0"/>
              </a:rPr>
              <a:t>程序的第一条指令的地址送到</a:t>
            </a:r>
            <a:r>
              <a:rPr lang="en-US" altLang="zh-CN" b="1" dirty="0" smtClean="0">
                <a:latin typeface="Arial" panose="020B0604020202020204" pitchFamily="34" charset="0"/>
              </a:rPr>
              <a:t>PC</a:t>
            </a:r>
            <a:r>
              <a:rPr lang="zh-CN" altLang="en-US" b="1" dirty="0" smtClean="0">
                <a:latin typeface="Arial" panose="020B0604020202020204" pitchFamily="34" charset="0"/>
              </a:rPr>
              <a:t>中；处理器从</a:t>
            </a:r>
            <a:r>
              <a:rPr lang="en-US" altLang="zh-CN" b="1" dirty="0" smtClean="0">
                <a:latin typeface="Arial" panose="020B0604020202020204" pitchFamily="34" charset="0"/>
              </a:rPr>
              <a:t>hello</a:t>
            </a:r>
            <a:r>
              <a:rPr lang="zh-CN" altLang="en-US" b="1" dirty="0" smtClean="0">
                <a:latin typeface="Arial" panose="020B0604020202020204" pitchFamily="34" charset="0"/>
              </a:rPr>
              <a:t>主程序的指令代码开始执行；</a:t>
            </a:r>
            <a:r>
              <a:rPr lang="en-US" altLang="zh-CN" b="1" dirty="0" smtClean="0">
                <a:latin typeface="Arial" panose="020B0604020202020204" pitchFamily="34" charset="0"/>
              </a:rPr>
              <a:t>Hello</a:t>
            </a:r>
            <a:r>
              <a:rPr lang="zh-CN" altLang="en-US" b="1" dirty="0" smtClean="0">
                <a:latin typeface="Arial" panose="020B0604020202020204" pitchFamily="34" charset="0"/>
              </a:rPr>
              <a:t>程序将“</a:t>
            </a:r>
            <a:r>
              <a:rPr lang="en-US" altLang="zh-CN" b="1" dirty="0" smtClean="0">
                <a:latin typeface="Arial" panose="020B0604020202020204" pitchFamily="34" charset="0"/>
              </a:rPr>
              <a:t>hello, world\n</a:t>
            </a:r>
            <a:r>
              <a:rPr lang="zh-CN" altLang="en-US" b="1" dirty="0" smtClean="0">
                <a:latin typeface="Arial" panose="020B0604020202020204" pitchFamily="34" charset="0"/>
              </a:rPr>
              <a:t>”串中的字节从主存读到寄存器，再从寄存器输出到显示器上。</a:t>
            </a:r>
            <a:endParaRPr lang="en-US" altLang="zh-CN" b="1" dirty="0" smtClean="0">
              <a:latin typeface="Arial" panose="020B0604020202020204" pitchFamily="34" charset="0"/>
            </a:endParaRPr>
          </a:p>
          <a:p>
            <a:pPr marL="209550" indent="-209550">
              <a:spcBef>
                <a:spcPct val="50000"/>
              </a:spcBef>
            </a:pP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498084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379413" y="576263"/>
            <a:ext cx="6113462" cy="3440112"/>
          </a:xfrm>
          <a:ln/>
        </p:spPr>
      </p:sp>
      <p:sp>
        <p:nvSpPr>
          <p:cNvPr id="62467" name="Rectangle 3"/>
          <p:cNvSpPr>
            <a:spLocks noGrp="1" noChangeArrowheads="1"/>
          </p:cNvSpPr>
          <p:nvPr>
            <p:ph type="body" idx="1"/>
          </p:nvPr>
        </p:nvSpPr>
        <p:spPr>
          <a:xfrm>
            <a:off x="517525" y="4341813"/>
            <a:ext cx="59086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pPr marL="209550" indent="-209550">
              <a:spcBef>
                <a:spcPct val="50000"/>
              </a:spcBef>
            </a:pPr>
            <a:r>
              <a:rPr lang="en-US" altLang="zh-CN" b="1" dirty="0" smtClean="0">
                <a:solidFill>
                  <a:schemeClr val="accent2"/>
                </a:solidFill>
                <a:latin typeface="Arial" panose="020B0604020202020204" pitchFamily="34" charset="0"/>
              </a:rPr>
              <a:t>Hello</a:t>
            </a:r>
            <a:r>
              <a:rPr lang="zh-CN" altLang="en-US" b="1" dirty="0" smtClean="0">
                <a:solidFill>
                  <a:schemeClr val="accent2"/>
                </a:solidFill>
                <a:latin typeface="Arial" panose="020B0604020202020204" pitchFamily="34" charset="0"/>
              </a:rPr>
              <a:t>程序被启动后，计算机的动作过程如下：</a:t>
            </a:r>
          </a:p>
          <a:p>
            <a:pPr marL="209550" indent="-209550"/>
            <a:r>
              <a:rPr lang="en-US" altLang="zh-CN" b="1" dirty="0" smtClean="0">
                <a:latin typeface="Arial" panose="020B0604020202020204" pitchFamily="34" charset="0"/>
              </a:rPr>
              <a:t>Shell</a:t>
            </a:r>
            <a:r>
              <a:rPr lang="zh-CN" altLang="en-US" b="1" dirty="0" smtClean="0">
                <a:latin typeface="Arial" panose="020B0604020202020204" pitchFamily="34" charset="0"/>
              </a:rPr>
              <a:t>程序读取字符串“</a:t>
            </a:r>
            <a:r>
              <a:rPr lang="en-US" altLang="zh-CN" b="1" dirty="0" smtClean="0">
                <a:latin typeface="Arial" panose="020B0604020202020204" pitchFamily="34" charset="0"/>
              </a:rPr>
              <a:t>./hello</a:t>
            </a:r>
            <a:r>
              <a:rPr lang="zh-CN" altLang="en-US" b="1" dirty="0" smtClean="0">
                <a:latin typeface="Arial" panose="020B0604020202020204" pitchFamily="34" charset="0"/>
              </a:rPr>
              <a:t>”中各字符到寄存器，然后存放到主存；</a:t>
            </a:r>
            <a:endParaRPr lang="en-US" altLang="zh-CN" b="1" dirty="0" smtClean="0">
              <a:latin typeface="Arial" panose="020B0604020202020204" pitchFamily="34" charset="0"/>
            </a:endParaRPr>
          </a:p>
          <a:p>
            <a:pPr marL="209550" indent="-209550"/>
            <a:r>
              <a:rPr lang="en-US" altLang="zh-CN" b="1" dirty="0" smtClean="0">
                <a:latin typeface="Arial" panose="020B0604020202020204" pitchFamily="34" charset="0"/>
              </a:rPr>
              <a:t>“Enter</a:t>
            </a:r>
            <a:r>
              <a:rPr lang="zh-CN" altLang="en-US" b="1" dirty="0" smtClean="0">
                <a:latin typeface="Arial" panose="020B0604020202020204" pitchFamily="34" charset="0"/>
              </a:rPr>
              <a:t>”键输入后，操作系统内核（载入程序）根据主存中的字符串“</a:t>
            </a:r>
            <a:r>
              <a:rPr lang="en-US" altLang="zh-CN" b="1" dirty="0" smtClean="0">
                <a:latin typeface="Arial" panose="020B0604020202020204" pitchFamily="34" charset="0"/>
              </a:rPr>
              <a:t>hello”</a:t>
            </a:r>
            <a:r>
              <a:rPr lang="zh-CN" altLang="en-US" b="1" dirty="0" smtClean="0">
                <a:latin typeface="Arial" panose="020B0604020202020204" pitchFamily="34" charset="0"/>
              </a:rPr>
              <a:t>到磁盘上找到特定的</a:t>
            </a:r>
            <a:r>
              <a:rPr lang="en-US" altLang="zh-CN" b="1" dirty="0" smtClean="0">
                <a:latin typeface="Arial" panose="020B0604020202020204" pitchFamily="34" charset="0"/>
              </a:rPr>
              <a:t>hello</a:t>
            </a:r>
            <a:r>
              <a:rPr lang="zh-CN" altLang="en-US" b="1" dirty="0" smtClean="0">
                <a:latin typeface="Arial" panose="020B0604020202020204" pitchFamily="34" charset="0"/>
              </a:rPr>
              <a:t>目标文件，将其包含的指令代码和数据（“</a:t>
            </a:r>
            <a:r>
              <a:rPr lang="en-US" altLang="zh-CN" b="1" dirty="0" smtClean="0">
                <a:latin typeface="Arial" panose="020B0604020202020204" pitchFamily="34" charset="0"/>
              </a:rPr>
              <a:t>hello, world\n</a:t>
            </a:r>
            <a:r>
              <a:rPr lang="zh-CN" altLang="en-US" b="1" dirty="0" smtClean="0">
                <a:latin typeface="Arial" panose="020B0604020202020204" pitchFamily="34" charset="0"/>
              </a:rPr>
              <a:t>”）从磁盘读到主存，并将控制权转交给</a:t>
            </a:r>
            <a:r>
              <a:rPr lang="en-US" altLang="zh-CN" b="1" dirty="0" smtClean="0">
                <a:latin typeface="Arial" panose="020B0604020202020204" pitchFamily="34" charset="0"/>
              </a:rPr>
              <a:t>hello</a:t>
            </a:r>
            <a:r>
              <a:rPr lang="zh-CN" altLang="en-US" b="1" dirty="0" smtClean="0">
                <a:latin typeface="Arial" panose="020B0604020202020204" pitchFamily="34" charset="0"/>
              </a:rPr>
              <a:t>程序，即将</a:t>
            </a:r>
            <a:r>
              <a:rPr lang="en-US" altLang="zh-CN" b="1" dirty="0" smtClean="0">
                <a:latin typeface="Arial" panose="020B0604020202020204" pitchFamily="34" charset="0"/>
              </a:rPr>
              <a:t>hello</a:t>
            </a:r>
            <a:r>
              <a:rPr lang="zh-CN" altLang="en-US" b="1" dirty="0" smtClean="0">
                <a:latin typeface="Arial" panose="020B0604020202020204" pitchFamily="34" charset="0"/>
              </a:rPr>
              <a:t>程序的第一条指令的地址送到</a:t>
            </a:r>
            <a:r>
              <a:rPr lang="en-US" altLang="zh-CN" b="1" dirty="0" smtClean="0">
                <a:latin typeface="Arial" panose="020B0604020202020204" pitchFamily="34" charset="0"/>
              </a:rPr>
              <a:t>PC</a:t>
            </a:r>
            <a:r>
              <a:rPr lang="zh-CN" altLang="en-US" b="1" dirty="0" smtClean="0">
                <a:latin typeface="Arial" panose="020B0604020202020204" pitchFamily="34" charset="0"/>
              </a:rPr>
              <a:t>中；处理器从</a:t>
            </a:r>
            <a:r>
              <a:rPr lang="en-US" altLang="zh-CN" b="1" dirty="0" smtClean="0">
                <a:latin typeface="Arial" panose="020B0604020202020204" pitchFamily="34" charset="0"/>
              </a:rPr>
              <a:t>hello</a:t>
            </a:r>
            <a:r>
              <a:rPr lang="zh-CN" altLang="en-US" b="1" dirty="0" smtClean="0">
                <a:latin typeface="Arial" panose="020B0604020202020204" pitchFamily="34" charset="0"/>
              </a:rPr>
              <a:t>主程序的指令代码开始执行；</a:t>
            </a:r>
            <a:r>
              <a:rPr lang="en-US" altLang="zh-CN" b="1" dirty="0" smtClean="0">
                <a:latin typeface="Arial" panose="020B0604020202020204" pitchFamily="34" charset="0"/>
              </a:rPr>
              <a:t>Hello</a:t>
            </a:r>
            <a:r>
              <a:rPr lang="zh-CN" altLang="en-US" b="1" dirty="0" smtClean="0">
                <a:latin typeface="Arial" panose="020B0604020202020204" pitchFamily="34" charset="0"/>
              </a:rPr>
              <a:t>程序将“</a:t>
            </a:r>
            <a:r>
              <a:rPr lang="en-US" altLang="zh-CN" b="1" dirty="0" smtClean="0">
                <a:latin typeface="Arial" panose="020B0604020202020204" pitchFamily="34" charset="0"/>
              </a:rPr>
              <a:t>hello, world\n</a:t>
            </a:r>
            <a:r>
              <a:rPr lang="zh-CN" altLang="en-US" b="1" dirty="0" smtClean="0">
                <a:latin typeface="Arial" panose="020B0604020202020204" pitchFamily="34" charset="0"/>
              </a:rPr>
              <a:t>”串中的字节从主存读到寄存器，再从寄存器输出到显示器上。</a:t>
            </a:r>
            <a:endParaRPr lang="en-US" altLang="zh-CN" b="1" dirty="0" smtClean="0">
              <a:latin typeface="Arial" panose="020B0604020202020204" pitchFamily="34" charset="0"/>
            </a:endParaRPr>
          </a:p>
          <a:p>
            <a:pPr marL="209550" indent="-209550">
              <a:spcBef>
                <a:spcPct val="50000"/>
              </a:spcBef>
            </a:pP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573546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379413" y="576263"/>
            <a:ext cx="6113462" cy="3440112"/>
          </a:xfrm>
          <a:ln/>
        </p:spPr>
      </p:sp>
      <p:sp>
        <p:nvSpPr>
          <p:cNvPr id="62467" name="Rectangle 3"/>
          <p:cNvSpPr>
            <a:spLocks noGrp="1" noChangeArrowheads="1"/>
          </p:cNvSpPr>
          <p:nvPr>
            <p:ph type="body" idx="1"/>
          </p:nvPr>
        </p:nvSpPr>
        <p:spPr>
          <a:xfrm>
            <a:off x="517525" y="4341813"/>
            <a:ext cx="59086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pPr marL="209550" indent="-209550">
              <a:spcBef>
                <a:spcPct val="50000"/>
              </a:spcBef>
            </a:pPr>
            <a:r>
              <a:rPr lang="en-US" altLang="zh-CN" b="1" dirty="0" smtClean="0">
                <a:solidFill>
                  <a:schemeClr val="accent2"/>
                </a:solidFill>
                <a:latin typeface="Arial" panose="020B0604020202020204" pitchFamily="34" charset="0"/>
              </a:rPr>
              <a:t>Hello</a:t>
            </a:r>
            <a:r>
              <a:rPr lang="zh-CN" altLang="en-US" b="1" dirty="0" smtClean="0">
                <a:solidFill>
                  <a:schemeClr val="accent2"/>
                </a:solidFill>
                <a:latin typeface="Arial" panose="020B0604020202020204" pitchFamily="34" charset="0"/>
              </a:rPr>
              <a:t>程序被启动后，计算机的动作过程如下：</a:t>
            </a:r>
          </a:p>
          <a:p>
            <a:pPr marL="209550" indent="-209550"/>
            <a:r>
              <a:rPr lang="en-US" altLang="zh-CN" b="1" dirty="0" smtClean="0">
                <a:latin typeface="Arial" panose="020B0604020202020204" pitchFamily="34" charset="0"/>
              </a:rPr>
              <a:t>Shell</a:t>
            </a:r>
            <a:r>
              <a:rPr lang="zh-CN" altLang="en-US" b="1" dirty="0" smtClean="0">
                <a:latin typeface="Arial" panose="020B0604020202020204" pitchFamily="34" charset="0"/>
              </a:rPr>
              <a:t>程序读取字符串“</a:t>
            </a:r>
            <a:r>
              <a:rPr lang="en-US" altLang="zh-CN" b="1" dirty="0" smtClean="0">
                <a:latin typeface="Arial" panose="020B0604020202020204" pitchFamily="34" charset="0"/>
              </a:rPr>
              <a:t>./hello</a:t>
            </a:r>
            <a:r>
              <a:rPr lang="zh-CN" altLang="en-US" b="1" dirty="0" smtClean="0">
                <a:latin typeface="Arial" panose="020B0604020202020204" pitchFamily="34" charset="0"/>
              </a:rPr>
              <a:t>”中各字符到寄存器，然后存放到主存；</a:t>
            </a:r>
            <a:endParaRPr lang="en-US" altLang="zh-CN" b="1" dirty="0" smtClean="0">
              <a:latin typeface="Arial" panose="020B0604020202020204" pitchFamily="34" charset="0"/>
            </a:endParaRPr>
          </a:p>
          <a:p>
            <a:pPr marL="209550" indent="-209550"/>
            <a:r>
              <a:rPr lang="en-US" altLang="zh-CN" b="1" dirty="0" smtClean="0">
                <a:latin typeface="Arial" panose="020B0604020202020204" pitchFamily="34" charset="0"/>
              </a:rPr>
              <a:t>“Enter</a:t>
            </a:r>
            <a:r>
              <a:rPr lang="zh-CN" altLang="en-US" b="1" dirty="0" smtClean="0">
                <a:latin typeface="Arial" panose="020B0604020202020204" pitchFamily="34" charset="0"/>
              </a:rPr>
              <a:t>”键输入后，操作系统内核（载入程序）根据主存中的字符串“</a:t>
            </a:r>
            <a:r>
              <a:rPr lang="en-US" altLang="zh-CN" b="1" dirty="0" smtClean="0">
                <a:latin typeface="Arial" panose="020B0604020202020204" pitchFamily="34" charset="0"/>
              </a:rPr>
              <a:t>hello”</a:t>
            </a:r>
            <a:r>
              <a:rPr lang="zh-CN" altLang="en-US" b="1" dirty="0" smtClean="0">
                <a:latin typeface="Arial" panose="020B0604020202020204" pitchFamily="34" charset="0"/>
              </a:rPr>
              <a:t>到磁盘上找到特定的</a:t>
            </a:r>
            <a:r>
              <a:rPr lang="en-US" altLang="zh-CN" b="1" dirty="0" smtClean="0">
                <a:latin typeface="Arial" panose="020B0604020202020204" pitchFamily="34" charset="0"/>
              </a:rPr>
              <a:t>hello</a:t>
            </a:r>
            <a:r>
              <a:rPr lang="zh-CN" altLang="en-US" b="1" dirty="0" smtClean="0">
                <a:latin typeface="Arial" panose="020B0604020202020204" pitchFamily="34" charset="0"/>
              </a:rPr>
              <a:t>目标文件，将其包含的指令代码和数据（“</a:t>
            </a:r>
            <a:r>
              <a:rPr lang="en-US" altLang="zh-CN" b="1" dirty="0" smtClean="0">
                <a:latin typeface="Arial" panose="020B0604020202020204" pitchFamily="34" charset="0"/>
              </a:rPr>
              <a:t>hello, world\n</a:t>
            </a:r>
            <a:r>
              <a:rPr lang="zh-CN" altLang="en-US" b="1" dirty="0" smtClean="0">
                <a:latin typeface="Arial" panose="020B0604020202020204" pitchFamily="34" charset="0"/>
              </a:rPr>
              <a:t>”）从磁盘读到主存，并将控制权转交给</a:t>
            </a:r>
            <a:r>
              <a:rPr lang="en-US" altLang="zh-CN" b="1" dirty="0" smtClean="0">
                <a:latin typeface="Arial" panose="020B0604020202020204" pitchFamily="34" charset="0"/>
              </a:rPr>
              <a:t>hello</a:t>
            </a:r>
            <a:r>
              <a:rPr lang="zh-CN" altLang="en-US" b="1" dirty="0" smtClean="0">
                <a:latin typeface="Arial" panose="020B0604020202020204" pitchFamily="34" charset="0"/>
              </a:rPr>
              <a:t>程序，即将</a:t>
            </a:r>
            <a:r>
              <a:rPr lang="en-US" altLang="zh-CN" b="1" dirty="0" smtClean="0">
                <a:latin typeface="Arial" panose="020B0604020202020204" pitchFamily="34" charset="0"/>
              </a:rPr>
              <a:t>hello</a:t>
            </a:r>
            <a:r>
              <a:rPr lang="zh-CN" altLang="en-US" b="1" dirty="0" smtClean="0">
                <a:latin typeface="Arial" panose="020B0604020202020204" pitchFamily="34" charset="0"/>
              </a:rPr>
              <a:t>程序的第一条指令的地址送到</a:t>
            </a:r>
            <a:r>
              <a:rPr lang="en-US" altLang="zh-CN" b="1" dirty="0" smtClean="0">
                <a:latin typeface="Arial" panose="020B0604020202020204" pitchFamily="34" charset="0"/>
              </a:rPr>
              <a:t>PC</a:t>
            </a:r>
            <a:r>
              <a:rPr lang="zh-CN" altLang="en-US" b="1" dirty="0" smtClean="0">
                <a:latin typeface="Arial" panose="020B0604020202020204" pitchFamily="34" charset="0"/>
              </a:rPr>
              <a:t>中；处理器从</a:t>
            </a:r>
            <a:r>
              <a:rPr lang="en-US" altLang="zh-CN" b="1" dirty="0" smtClean="0">
                <a:latin typeface="Arial" panose="020B0604020202020204" pitchFamily="34" charset="0"/>
              </a:rPr>
              <a:t>hello</a:t>
            </a:r>
            <a:r>
              <a:rPr lang="zh-CN" altLang="en-US" b="1" dirty="0" smtClean="0">
                <a:latin typeface="Arial" panose="020B0604020202020204" pitchFamily="34" charset="0"/>
              </a:rPr>
              <a:t>主程序的指令代码开始执行；</a:t>
            </a:r>
            <a:r>
              <a:rPr lang="en-US" altLang="zh-CN" b="1" dirty="0" smtClean="0">
                <a:latin typeface="Arial" panose="020B0604020202020204" pitchFamily="34" charset="0"/>
              </a:rPr>
              <a:t>Hello</a:t>
            </a:r>
            <a:r>
              <a:rPr lang="zh-CN" altLang="en-US" b="1" dirty="0" smtClean="0">
                <a:latin typeface="Arial" panose="020B0604020202020204" pitchFamily="34" charset="0"/>
              </a:rPr>
              <a:t>程序将“</a:t>
            </a:r>
            <a:r>
              <a:rPr lang="en-US" altLang="zh-CN" b="1" dirty="0" smtClean="0">
                <a:latin typeface="Arial" panose="020B0604020202020204" pitchFamily="34" charset="0"/>
              </a:rPr>
              <a:t>hello, world\n</a:t>
            </a:r>
            <a:r>
              <a:rPr lang="zh-CN" altLang="en-US" b="1" dirty="0" smtClean="0">
                <a:latin typeface="Arial" panose="020B0604020202020204" pitchFamily="34" charset="0"/>
              </a:rPr>
              <a:t>”串中的字节从主存读到寄存器，再从寄存器输出到显示器上。</a:t>
            </a:r>
            <a:endParaRPr lang="en-US" altLang="zh-CN" b="1" dirty="0" smtClean="0">
              <a:latin typeface="Arial" panose="020B0604020202020204" pitchFamily="34" charset="0"/>
            </a:endParaRPr>
          </a:p>
          <a:p>
            <a:pPr marL="209550" indent="-209550">
              <a:spcBef>
                <a:spcPct val="50000"/>
              </a:spcBef>
            </a:pP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28910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379413" y="576263"/>
            <a:ext cx="6113462" cy="3440112"/>
          </a:xfrm>
          <a:ln/>
        </p:spPr>
      </p:sp>
      <p:sp>
        <p:nvSpPr>
          <p:cNvPr id="62467" name="Rectangle 3"/>
          <p:cNvSpPr>
            <a:spLocks noGrp="1" noChangeArrowheads="1"/>
          </p:cNvSpPr>
          <p:nvPr>
            <p:ph type="body" idx="1"/>
          </p:nvPr>
        </p:nvSpPr>
        <p:spPr>
          <a:xfrm>
            <a:off x="517525" y="4341813"/>
            <a:ext cx="5908675"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pPr marL="209550" indent="-209550">
              <a:spcBef>
                <a:spcPct val="50000"/>
              </a:spcBef>
            </a:pPr>
            <a:r>
              <a:rPr lang="en-US" altLang="zh-CN" b="1" dirty="0" smtClean="0">
                <a:solidFill>
                  <a:schemeClr val="accent2"/>
                </a:solidFill>
                <a:latin typeface="Arial" panose="020B0604020202020204" pitchFamily="34" charset="0"/>
              </a:rPr>
              <a:t>Hello</a:t>
            </a:r>
            <a:r>
              <a:rPr lang="zh-CN" altLang="en-US" b="1" dirty="0" smtClean="0">
                <a:solidFill>
                  <a:schemeClr val="accent2"/>
                </a:solidFill>
                <a:latin typeface="Arial" panose="020B0604020202020204" pitchFamily="34" charset="0"/>
              </a:rPr>
              <a:t>程序被启动后，计算机的动作过程如下：</a:t>
            </a:r>
          </a:p>
          <a:p>
            <a:pPr marL="209550" indent="-209550"/>
            <a:r>
              <a:rPr lang="en-US" altLang="zh-CN" b="1" dirty="0" smtClean="0">
                <a:latin typeface="Arial" panose="020B0604020202020204" pitchFamily="34" charset="0"/>
              </a:rPr>
              <a:t>Shell</a:t>
            </a:r>
            <a:r>
              <a:rPr lang="zh-CN" altLang="en-US" b="1" dirty="0" smtClean="0">
                <a:latin typeface="Arial" panose="020B0604020202020204" pitchFamily="34" charset="0"/>
              </a:rPr>
              <a:t>程序读取字符串“</a:t>
            </a:r>
            <a:r>
              <a:rPr lang="en-US" altLang="zh-CN" b="1" dirty="0" smtClean="0">
                <a:latin typeface="Arial" panose="020B0604020202020204" pitchFamily="34" charset="0"/>
              </a:rPr>
              <a:t>./hello</a:t>
            </a:r>
            <a:r>
              <a:rPr lang="zh-CN" altLang="en-US" b="1" dirty="0" smtClean="0">
                <a:latin typeface="Arial" panose="020B0604020202020204" pitchFamily="34" charset="0"/>
              </a:rPr>
              <a:t>”中各字符到寄存器，然后存放到主存；</a:t>
            </a:r>
            <a:endParaRPr lang="en-US" altLang="zh-CN" b="1" dirty="0" smtClean="0">
              <a:latin typeface="Arial" panose="020B0604020202020204" pitchFamily="34" charset="0"/>
            </a:endParaRPr>
          </a:p>
          <a:p>
            <a:pPr marL="209550" indent="-209550"/>
            <a:r>
              <a:rPr lang="en-US" altLang="zh-CN" b="1" dirty="0" smtClean="0">
                <a:latin typeface="Arial" panose="020B0604020202020204" pitchFamily="34" charset="0"/>
              </a:rPr>
              <a:t>“Enter</a:t>
            </a:r>
            <a:r>
              <a:rPr lang="zh-CN" altLang="en-US" b="1" dirty="0" smtClean="0">
                <a:latin typeface="Arial" panose="020B0604020202020204" pitchFamily="34" charset="0"/>
              </a:rPr>
              <a:t>”键输入后，操作系统内核（载入程序）根据主存中的字符串“</a:t>
            </a:r>
            <a:r>
              <a:rPr lang="en-US" altLang="zh-CN" b="1" dirty="0" smtClean="0">
                <a:latin typeface="Arial" panose="020B0604020202020204" pitchFamily="34" charset="0"/>
              </a:rPr>
              <a:t>hello”</a:t>
            </a:r>
            <a:r>
              <a:rPr lang="zh-CN" altLang="en-US" b="1" dirty="0" smtClean="0">
                <a:latin typeface="Arial" panose="020B0604020202020204" pitchFamily="34" charset="0"/>
              </a:rPr>
              <a:t>到磁盘上找到特定的</a:t>
            </a:r>
            <a:r>
              <a:rPr lang="en-US" altLang="zh-CN" b="1" dirty="0" smtClean="0">
                <a:latin typeface="Arial" panose="020B0604020202020204" pitchFamily="34" charset="0"/>
              </a:rPr>
              <a:t>hello</a:t>
            </a:r>
            <a:r>
              <a:rPr lang="zh-CN" altLang="en-US" b="1" dirty="0" smtClean="0">
                <a:latin typeface="Arial" panose="020B0604020202020204" pitchFamily="34" charset="0"/>
              </a:rPr>
              <a:t>目标文件，将其包含的指令代码和数据（“</a:t>
            </a:r>
            <a:r>
              <a:rPr lang="en-US" altLang="zh-CN" b="1" dirty="0" smtClean="0">
                <a:latin typeface="Arial" panose="020B0604020202020204" pitchFamily="34" charset="0"/>
              </a:rPr>
              <a:t>hello, world\n</a:t>
            </a:r>
            <a:r>
              <a:rPr lang="zh-CN" altLang="en-US" b="1" dirty="0" smtClean="0">
                <a:latin typeface="Arial" panose="020B0604020202020204" pitchFamily="34" charset="0"/>
              </a:rPr>
              <a:t>”）从磁盘读到主存，并将控制权转交给</a:t>
            </a:r>
            <a:r>
              <a:rPr lang="en-US" altLang="zh-CN" b="1" dirty="0" smtClean="0">
                <a:latin typeface="Arial" panose="020B0604020202020204" pitchFamily="34" charset="0"/>
              </a:rPr>
              <a:t>hello</a:t>
            </a:r>
            <a:r>
              <a:rPr lang="zh-CN" altLang="en-US" b="1" dirty="0" smtClean="0">
                <a:latin typeface="Arial" panose="020B0604020202020204" pitchFamily="34" charset="0"/>
              </a:rPr>
              <a:t>程序，即将</a:t>
            </a:r>
            <a:r>
              <a:rPr lang="en-US" altLang="zh-CN" b="1" dirty="0" smtClean="0">
                <a:latin typeface="Arial" panose="020B0604020202020204" pitchFamily="34" charset="0"/>
              </a:rPr>
              <a:t>hello</a:t>
            </a:r>
            <a:r>
              <a:rPr lang="zh-CN" altLang="en-US" b="1" dirty="0" smtClean="0">
                <a:latin typeface="Arial" panose="020B0604020202020204" pitchFamily="34" charset="0"/>
              </a:rPr>
              <a:t>程序的第一条指令的地址送到</a:t>
            </a:r>
            <a:r>
              <a:rPr lang="en-US" altLang="zh-CN" b="1" dirty="0" smtClean="0">
                <a:latin typeface="Arial" panose="020B0604020202020204" pitchFamily="34" charset="0"/>
              </a:rPr>
              <a:t>PC</a:t>
            </a:r>
            <a:r>
              <a:rPr lang="zh-CN" altLang="en-US" b="1" dirty="0" smtClean="0">
                <a:latin typeface="Arial" panose="020B0604020202020204" pitchFamily="34" charset="0"/>
              </a:rPr>
              <a:t>中；处理器从</a:t>
            </a:r>
            <a:r>
              <a:rPr lang="en-US" altLang="zh-CN" b="1" dirty="0" smtClean="0">
                <a:latin typeface="Arial" panose="020B0604020202020204" pitchFamily="34" charset="0"/>
              </a:rPr>
              <a:t>hello</a:t>
            </a:r>
            <a:r>
              <a:rPr lang="zh-CN" altLang="en-US" b="1" dirty="0" smtClean="0">
                <a:latin typeface="Arial" panose="020B0604020202020204" pitchFamily="34" charset="0"/>
              </a:rPr>
              <a:t>主程序的指令代码开始执行；</a:t>
            </a:r>
            <a:r>
              <a:rPr lang="en-US" altLang="zh-CN" b="1" dirty="0" smtClean="0">
                <a:latin typeface="Arial" panose="020B0604020202020204" pitchFamily="34" charset="0"/>
              </a:rPr>
              <a:t>Hello</a:t>
            </a:r>
            <a:r>
              <a:rPr lang="zh-CN" altLang="en-US" b="1" dirty="0" smtClean="0">
                <a:latin typeface="Arial" panose="020B0604020202020204" pitchFamily="34" charset="0"/>
              </a:rPr>
              <a:t>程序将“</a:t>
            </a:r>
            <a:r>
              <a:rPr lang="en-US" altLang="zh-CN" b="1" dirty="0" smtClean="0">
                <a:latin typeface="Arial" panose="020B0604020202020204" pitchFamily="34" charset="0"/>
              </a:rPr>
              <a:t>hello, world\n</a:t>
            </a:r>
            <a:r>
              <a:rPr lang="zh-CN" altLang="en-US" b="1" dirty="0" smtClean="0">
                <a:latin typeface="Arial" panose="020B0604020202020204" pitchFamily="34" charset="0"/>
              </a:rPr>
              <a:t>”串中的字节从主存读到寄存器，再从寄存器输出到显示器上。</a:t>
            </a:r>
            <a:endParaRPr lang="en-US" altLang="zh-CN" b="1" dirty="0" smtClean="0">
              <a:latin typeface="Arial" panose="020B0604020202020204" pitchFamily="34" charset="0"/>
            </a:endParaRPr>
          </a:p>
          <a:p>
            <a:pPr marL="209550" indent="-209550">
              <a:spcBef>
                <a:spcPct val="50000"/>
              </a:spcBef>
            </a:pP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2280083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39700" y="768350"/>
            <a:ext cx="6819900" cy="3836988"/>
          </a:xfrm>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每个操作命令后面跟随一个操作数（地址）</a:t>
            </a:r>
            <a:endParaRPr lang="en-US" altLang="zh-CN" dirty="0" smtClean="0">
              <a:latin typeface="Arial" panose="020B0604020202020204" pitchFamily="34" charset="0"/>
            </a:endParaRPr>
          </a:p>
          <a:p>
            <a:r>
              <a:rPr lang="zh-CN" altLang="en-US" dirty="0" smtClean="0">
                <a:latin typeface="Arial" panose="020B0604020202020204" pitchFamily="34" charset="0"/>
              </a:rPr>
              <a:t>指令码：</a:t>
            </a:r>
            <a:r>
              <a:rPr lang="en-US" altLang="zh-CN" dirty="0" smtClean="0">
                <a:latin typeface="Arial" panose="020B0604020202020204" pitchFamily="34" charset="0"/>
              </a:rPr>
              <a:t>0101</a:t>
            </a:r>
            <a:r>
              <a:rPr lang="zh-CN" altLang="en-US" dirty="0" smtClean="0">
                <a:latin typeface="Arial" panose="020B0604020202020204" pitchFamily="34" charset="0"/>
              </a:rPr>
              <a:t>：</a:t>
            </a:r>
            <a:r>
              <a:rPr lang="en-US" altLang="zh-CN" dirty="0" smtClean="0">
                <a:latin typeface="Arial" panose="020B0604020202020204" pitchFamily="34" charset="0"/>
              </a:rPr>
              <a:t>add</a:t>
            </a:r>
            <a:r>
              <a:rPr lang="zh-CN" altLang="en-US" dirty="0" smtClean="0">
                <a:latin typeface="Arial" panose="020B0604020202020204" pitchFamily="34" charset="0"/>
              </a:rPr>
              <a:t>；</a:t>
            </a:r>
            <a:r>
              <a:rPr lang="en-US" altLang="zh-CN" dirty="0" smtClean="0">
                <a:latin typeface="Arial" panose="020B0604020202020204" pitchFamily="34" charset="0"/>
              </a:rPr>
              <a:t>0010</a:t>
            </a:r>
            <a:r>
              <a:rPr lang="zh-CN" altLang="en-US" dirty="0" smtClean="0">
                <a:latin typeface="Arial" panose="020B0604020202020204" pitchFamily="34" charset="0"/>
              </a:rPr>
              <a:t>：</a:t>
            </a:r>
            <a:r>
              <a:rPr lang="en-US" altLang="zh-CN" dirty="0" err="1" smtClean="0">
                <a:latin typeface="Arial" panose="020B0604020202020204" pitchFamily="34" charset="0"/>
              </a:rPr>
              <a:t>jmp</a:t>
            </a:r>
            <a:r>
              <a:rPr lang="zh-CN" altLang="en-US" dirty="0" smtClean="0">
                <a:latin typeface="Arial" panose="020B0604020202020204" pitchFamily="34" charset="0"/>
              </a:rPr>
              <a:t>；</a:t>
            </a:r>
            <a:r>
              <a:rPr lang="en-US" altLang="zh-CN" dirty="0" smtClean="0">
                <a:latin typeface="Arial" panose="020B0604020202020204" pitchFamily="34" charset="0"/>
              </a:rPr>
              <a:t>0110</a:t>
            </a:r>
            <a:r>
              <a:rPr lang="zh-CN" altLang="en-US" dirty="0" smtClean="0">
                <a:latin typeface="Arial" panose="020B0604020202020204" pitchFamily="34" charset="0"/>
              </a:rPr>
              <a:t>：</a:t>
            </a:r>
            <a:r>
              <a:rPr lang="en-US" altLang="zh-CN" dirty="0" smtClean="0">
                <a:latin typeface="Arial" panose="020B0604020202020204" pitchFamily="34" charset="0"/>
              </a:rPr>
              <a:t>sub</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1859980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39700" y="768350"/>
            <a:ext cx="6819900" cy="3836988"/>
          </a:xfrm>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每个操作命令后面跟随一个操作数（地址）</a:t>
            </a:r>
            <a:endParaRPr lang="en-US" altLang="zh-CN" dirty="0" smtClean="0">
              <a:latin typeface="Arial" panose="020B0604020202020204" pitchFamily="34" charset="0"/>
            </a:endParaRPr>
          </a:p>
          <a:p>
            <a:r>
              <a:rPr lang="zh-CN" altLang="en-US" dirty="0" smtClean="0">
                <a:latin typeface="Arial" panose="020B0604020202020204" pitchFamily="34" charset="0"/>
              </a:rPr>
              <a:t>指令码：</a:t>
            </a:r>
            <a:r>
              <a:rPr lang="en-US" altLang="zh-CN" dirty="0" smtClean="0">
                <a:latin typeface="Arial" panose="020B0604020202020204" pitchFamily="34" charset="0"/>
              </a:rPr>
              <a:t>0101</a:t>
            </a:r>
            <a:r>
              <a:rPr lang="zh-CN" altLang="en-US" dirty="0" smtClean="0">
                <a:latin typeface="Arial" panose="020B0604020202020204" pitchFamily="34" charset="0"/>
              </a:rPr>
              <a:t>：</a:t>
            </a:r>
            <a:r>
              <a:rPr lang="en-US" altLang="zh-CN" dirty="0" smtClean="0">
                <a:latin typeface="Arial" panose="020B0604020202020204" pitchFamily="34" charset="0"/>
              </a:rPr>
              <a:t>add</a:t>
            </a:r>
            <a:r>
              <a:rPr lang="zh-CN" altLang="en-US" dirty="0" smtClean="0">
                <a:latin typeface="Arial" panose="020B0604020202020204" pitchFamily="34" charset="0"/>
              </a:rPr>
              <a:t>；</a:t>
            </a:r>
            <a:r>
              <a:rPr lang="en-US" altLang="zh-CN" dirty="0" smtClean="0">
                <a:latin typeface="Arial" panose="020B0604020202020204" pitchFamily="34" charset="0"/>
              </a:rPr>
              <a:t>0010</a:t>
            </a:r>
            <a:r>
              <a:rPr lang="zh-CN" altLang="en-US" dirty="0" smtClean="0">
                <a:latin typeface="Arial" panose="020B0604020202020204" pitchFamily="34" charset="0"/>
              </a:rPr>
              <a:t>：</a:t>
            </a:r>
            <a:r>
              <a:rPr lang="en-US" altLang="zh-CN" dirty="0" err="1" smtClean="0">
                <a:latin typeface="Arial" panose="020B0604020202020204" pitchFamily="34" charset="0"/>
              </a:rPr>
              <a:t>jmp</a:t>
            </a:r>
            <a:r>
              <a:rPr lang="zh-CN" altLang="en-US" dirty="0" smtClean="0">
                <a:latin typeface="Arial" panose="020B0604020202020204" pitchFamily="34" charset="0"/>
              </a:rPr>
              <a:t>；</a:t>
            </a:r>
            <a:r>
              <a:rPr lang="en-US" altLang="zh-CN" dirty="0" smtClean="0">
                <a:latin typeface="Arial" panose="020B0604020202020204" pitchFamily="34" charset="0"/>
              </a:rPr>
              <a:t>0110</a:t>
            </a:r>
            <a:r>
              <a:rPr lang="zh-CN" altLang="en-US" dirty="0" smtClean="0">
                <a:latin typeface="Arial" panose="020B0604020202020204" pitchFamily="34" charset="0"/>
              </a:rPr>
              <a:t>：</a:t>
            </a:r>
            <a:r>
              <a:rPr lang="en-US" altLang="zh-CN" dirty="0" smtClean="0">
                <a:latin typeface="Arial" panose="020B0604020202020204" pitchFamily="34" charset="0"/>
              </a:rPr>
              <a:t>sub</a:t>
            </a:r>
            <a:endParaRPr lang="zh-CN" altLang="en-US" dirty="0" smtClean="0">
              <a:latin typeface="Arial" panose="020B0604020202020204" pitchFamily="34" charset="0"/>
            </a:endParaRPr>
          </a:p>
        </p:txBody>
      </p:sp>
    </p:spTree>
    <p:extLst>
      <p:ext uri="{BB962C8B-B14F-4D97-AF65-F5344CB8AC3E}">
        <p14:creationId xmlns:p14="http://schemas.microsoft.com/office/powerpoint/2010/main" val="86098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fld id="{29F5A2A3-051F-47E0-BFCD-43B4F645A6B1}"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D33D53CA-0BB3-4DD1-B0A5-BA3B7C5C507F}" type="slidenum">
              <a:rPr lang="en-US" altLang="zh-CN" smtClean="0"/>
              <a:pPr>
                <a:defRPr/>
              </a:pPr>
              <a:t>‹#›</a:t>
            </a:fld>
            <a:endParaRPr lang="en-US" altLang="zh-CN"/>
          </a:p>
        </p:txBody>
      </p:sp>
    </p:spTree>
    <p:extLst>
      <p:ext uri="{BB962C8B-B14F-4D97-AF65-F5344CB8AC3E}">
        <p14:creationId xmlns:p14="http://schemas.microsoft.com/office/powerpoint/2010/main" val="216840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B45F6C7C-1AA5-446B-88B1-D15B1C022396}"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27D9E5B-827A-4C91-9D9B-A5E6BB9EA804}" type="slidenum">
              <a:rPr lang="en-US" altLang="zh-CN" smtClean="0"/>
              <a:pPr>
                <a:defRPr/>
              </a:pPr>
              <a:t>‹#›</a:t>
            </a:fld>
            <a:endParaRPr lang="en-US" altLang="zh-CN"/>
          </a:p>
        </p:txBody>
      </p:sp>
    </p:spTree>
    <p:extLst>
      <p:ext uri="{BB962C8B-B14F-4D97-AF65-F5344CB8AC3E}">
        <p14:creationId xmlns:p14="http://schemas.microsoft.com/office/powerpoint/2010/main" val="200898796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B45F6C7C-1AA5-446B-88B1-D15B1C022396}"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27D9E5B-827A-4C91-9D9B-A5E6BB9EA804}" type="slidenum">
              <a:rPr lang="en-US" altLang="zh-CN" smtClean="0"/>
              <a:pPr>
                <a:defRPr/>
              </a:pPr>
              <a:t>‹#›</a:t>
            </a:fld>
            <a:endParaRPr lang="en-US" altLang="zh-CN"/>
          </a:p>
        </p:txBody>
      </p:sp>
    </p:spTree>
    <p:extLst>
      <p:ext uri="{BB962C8B-B14F-4D97-AF65-F5344CB8AC3E}">
        <p14:creationId xmlns:p14="http://schemas.microsoft.com/office/powerpoint/2010/main" val="282704979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a:t>
            </a:fld>
            <a:endParaRPr lang="en-US" altLang="zh-CN"/>
          </a:p>
        </p:txBody>
      </p:sp>
    </p:spTree>
    <p:extLst>
      <p:ext uri="{BB962C8B-B14F-4D97-AF65-F5344CB8AC3E}">
        <p14:creationId xmlns:p14="http://schemas.microsoft.com/office/powerpoint/2010/main" val="359042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fld id="{B45F6C7C-1AA5-446B-88B1-D15B1C022396}"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27D9E5B-827A-4C91-9D9B-A5E6BB9EA804}" type="slidenum">
              <a:rPr lang="en-US" altLang="zh-CN" smtClean="0"/>
              <a:pPr>
                <a:defRPr/>
              </a:pPr>
              <a:t>‹#›</a:t>
            </a:fld>
            <a:endParaRPr lang="en-US" altLang="zh-CN"/>
          </a:p>
        </p:txBody>
      </p:sp>
    </p:spTree>
    <p:extLst>
      <p:ext uri="{BB962C8B-B14F-4D97-AF65-F5344CB8AC3E}">
        <p14:creationId xmlns:p14="http://schemas.microsoft.com/office/powerpoint/2010/main" val="526081208"/>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fld id="{C6A601C7-22FC-4676-9934-D8196B5E92A8}" type="datetime2">
              <a:rPr lang="zh-CN" altLang="en-US" smtClean="0"/>
              <a:t>2018年11月14日</a:t>
            </a:fld>
            <a:endParaRPr lang="en-US" altLang="zh-CN"/>
          </a:p>
        </p:txBody>
      </p:sp>
      <p:sp>
        <p:nvSpPr>
          <p:cNvPr id="6" name="页脚占位符 5"/>
          <p:cNvSpPr>
            <a:spLocks noGrp="1"/>
          </p:cNvSpPr>
          <p:nvPr>
            <p:ph type="ftr" sz="quarter" idx="11"/>
          </p:nvPr>
        </p:nvSpPr>
        <p:spPr/>
        <p:txBody>
          <a:bodyPr/>
          <a:lstStyle/>
          <a:p>
            <a:pPr>
              <a:defRPr/>
            </a:pPr>
            <a:r>
              <a:rPr lang="zh-CN" altLang="en-US" smtClean="0"/>
              <a:t>引言</a:t>
            </a:r>
            <a:endParaRPr lang="en-US" altLang="zh-CN"/>
          </a:p>
        </p:txBody>
      </p:sp>
      <p:sp>
        <p:nvSpPr>
          <p:cNvPr id="7" name="灯片编号占位符 6"/>
          <p:cNvSpPr>
            <a:spLocks noGrp="1"/>
          </p:cNvSpPr>
          <p:nvPr>
            <p:ph type="sldNum" sz="quarter" idx="12"/>
          </p:nvPr>
        </p:nvSpPr>
        <p:spPr/>
        <p:txBody>
          <a:bodyPr/>
          <a:lstStyle/>
          <a:p>
            <a:pPr>
              <a:defRPr/>
            </a:pPr>
            <a:fld id="{1BFBBD69-6FEB-4579-B96F-D1D716F47143}" type="slidenum">
              <a:rPr lang="en-US" altLang="zh-CN" smtClean="0"/>
              <a:pPr>
                <a:defRPr/>
              </a:pPr>
              <a:t>‹#›</a:t>
            </a:fld>
            <a:endParaRPr lang="en-US" altLang="zh-CN"/>
          </a:p>
        </p:txBody>
      </p:sp>
    </p:spTree>
    <p:extLst>
      <p:ext uri="{BB962C8B-B14F-4D97-AF65-F5344CB8AC3E}">
        <p14:creationId xmlns:p14="http://schemas.microsoft.com/office/powerpoint/2010/main" val="162389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fld id="{B45F6C7C-1AA5-446B-88B1-D15B1C022396}" type="datetime2">
              <a:rPr lang="zh-CN" altLang="en-US" smtClean="0"/>
              <a:t>2018年11月14日</a:t>
            </a:fld>
            <a:endParaRPr lang="en-US" altLang="zh-CN"/>
          </a:p>
        </p:txBody>
      </p:sp>
      <p:sp>
        <p:nvSpPr>
          <p:cNvPr id="8" name="页脚占位符 7"/>
          <p:cNvSpPr>
            <a:spLocks noGrp="1"/>
          </p:cNvSpPr>
          <p:nvPr>
            <p:ph type="ftr" sz="quarter" idx="11"/>
          </p:nvPr>
        </p:nvSpPr>
        <p:spPr/>
        <p:txBody>
          <a:bodyPr/>
          <a:lstStyle/>
          <a:p>
            <a:pPr>
              <a:defRPr/>
            </a:pPr>
            <a:r>
              <a:rPr lang="zh-CN" altLang="en-US" smtClean="0"/>
              <a:t>引言</a:t>
            </a:r>
            <a:endParaRPr lang="en-US" altLang="zh-CN"/>
          </a:p>
        </p:txBody>
      </p:sp>
      <p:sp>
        <p:nvSpPr>
          <p:cNvPr id="9" name="灯片编号占位符 8"/>
          <p:cNvSpPr>
            <a:spLocks noGrp="1"/>
          </p:cNvSpPr>
          <p:nvPr>
            <p:ph type="sldNum" sz="quarter" idx="12"/>
          </p:nvPr>
        </p:nvSpPr>
        <p:spPr/>
        <p:txBody>
          <a:bodyPr/>
          <a:lstStyle/>
          <a:p>
            <a:pPr>
              <a:defRPr/>
            </a:pPr>
            <a:fld id="{327D9E5B-827A-4C91-9D9B-A5E6BB9EA804}" type="slidenum">
              <a:rPr lang="en-US" altLang="zh-CN" smtClean="0"/>
              <a:pPr>
                <a:defRPr/>
              </a:pPr>
              <a:t>‹#›</a:t>
            </a:fld>
            <a:endParaRPr lang="en-US" altLang="zh-CN"/>
          </a:p>
        </p:txBody>
      </p:sp>
    </p:spTree>
    <p:extLst>
      <p:ext uri="{BB962C8B-B14F-4D97-AF65-F5344CB8AC3E}">
        <p14:creationId xmlns:p14="http://schemas.microsoft.com/office/powerpoint/2010/main" val="301965589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F0A2A162-5955-4BBD-915E-EC50B7914322}" type="datetime2">
              <a:rPr lang="zh-CN" altLang="en-US" smtClean="0"/>
              <a:t>2018年11月14日</a:t>
            </a:fld>
            <a:endParaRPr lang="en-US" altLang="zh-CN"/>
          </a:p>
        </p:txBody>
      </p:sp>
      <p:sp>
        <p:nvSpPr>
          <p:cNvPr id="4" name="页脚占位符 3"/>
          <p:cNvSpPr>
            <a:spLocks noGrp="1"/>
          </p:cNvSpPr>
          <p:nvPr>
            <p:ph type="ftr" sz="quarter" idx="11"/>
          </p:nvPr>
        </p:nvSpPr>
        <p:spPr/>
        <p:txBody>
          <a:bodyPr/>
          <a:lstStyle/>
          <a:p>
            <a:pPr>
              <a:defRPr/>
            </a:pPr>
            <a:r>
              <a:rPr lang="zh-CN" altLang="en-US" smtClean="0"/>
              <a:t>引言</a:t>
            </a:r>
            <a:endParaRPr lang="en-US" altLang="zh-CN"/>
          </a:p>
        </p:txBody>
      </p:sp>
      <p:sp>
        <p:nvSpPr>
          <p:cNvPr id="5" name="灯片编号占位符 4"/>
          <p:cNvSpPr>
            <a:spLocks noGrp="1"/>
          </p:cNvSpPr>
          <p:nvPr>
            <p:ph type="sldNum" sz="quarter" idx="12"/>
          </p:nvPr>
        </p:nvSpPr>
        <p:spPr/>
        <p:txBody>
          <a:bodyPr/>
          <a:lstStyle/>
          <a:p>
            <a:pPr>
              <a:defRPr/>
            </a:pPr>
            <a:fld id="{A7B9C11D-7805-4515-B93C-2DEC1CC0D3B9}" type="slidenum">
              <a:rPr lang="en-US" altLang="zh-CN" smtClean="0"/>
              <a:pPr>
                <a:defRPr/>
              </a:pPr>
              <a:t>‹#›</a:t>
            </a:fld>
            <a:endParaRPr lang="en-US" altLang="zh-CN"/>
          </a:p>
        </p:txBody>
      </p:sp>
    </p:spTree>
    <p:extLst>
      <p:ext uri="{BB962C8B-B14F-4D97-AF65-F5344CB8AC3E}">
        <p14:creationId xmlns:p14="http://schemas.microsoft.com/office/powerpoint/2010/main" val="353479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61F6E38-CAEF-42EF-BC8B-B92B20669586}" type="datetime2">
              <a:rPr lang="zh-CN" altLang="en-US" smtClean="0"/>
              <a:t>2018年11月14日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引言</a:t>
            </a:r>
            <a:endParaRPr lang="en-US" altLang="zh-CN"/>
          </a:p>
        </p:txBody>
      </p:sp>
      <p:sp>
        <p:nvSpPr>
          <p:cNvPr id="4" name="灯片编号占位符 3"/>
          <p:cNvSpPr>
            <a:spLocks noGrp="1"/>
          </p:cNvSpPr>
          <p:nvPr>
            <p:ph type="sldNum" sz="quarter" idx="12"/>
          </p:nvPr>
        </p:nvSpPr>
        <p:spPr/>
        <p:txBody>
          <a:bodyPr/>
          <a:lstStyle/>
          <a:p>
            <a:pPr>
              <a:defRPr/>
            </a:pPr>
            <a:fld id="{FB0AE04F-CD08-4704-89E3-96C2657E3FF9}" type="slidenum">
              <a:rPr lang="en-US" altLang="zh-CN" smtClean="0"/>
              <a:pPr>
                <a:defRPr/>
              </a:pPr>
              <a:t>‹#›</a:t>
            </a:fld>
            <a:endParaRPr lang="en-US" altLang="zh-CN"/>
          </a:p>
        </p:txBody>
      </p:sp>
    </p:spTree>
    <p:extLst>
      <p:ext uri="{BB962C8B-B14F-4D97-AF65-F5344CB8AC3E}">
        <p14:creationId xmlns:p14="http://schemas.microsoft.com/office/powerpoint/2010/main" val="301938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B45F6C7C-1AA5-446B-88B1-D15B1C022396}" type="datetime2">
              <a:rPr lang="zh-CN" altLang="en-US" smtClean="0"/>
              <a:t>2018年11月14日</a:t>
            </a:fld>
            <a:endParaRPr lang="en-US" altLang="zh-CN"/>
          </a:p>
        </p:txBody>
      </p:sp>
      <p:sp>
        <p:nvSpPr>
          <p:cNvPr id="6" name="页脚占位符 5"/>
          <p:cNvSpPr>
            <a:spLocks noGrp="1"/>
          </p:cNvSpPr>
          <p:nvPr>
            <p:ph type="ftr" sz="quarter" idx="11"/>
          </p:nvPr>
        </p:nvSpPr>
        <p:spPr/>
        <p:txBody>
          <a:bodyPr/>
          <a:lstStyle/>
          <a:p>
            <a:pPr>
              <a:defRPr/>
            </a:pPr>
            <a:r>
              <a:rPr lang="zh-CN" altLang="en-US" smtClean="0"/>
              <a:t>引言</a:t>
            </a:r>
            <a:endParaRPr lang="en-US" altLang="zh-CN"/>
          </a:p>
        </p:txBody>
      </p:sp>
      <p:sp>
        <p:nvSpPr>
          <p:cNvPr id="7" name="灯片编号占位符 6"/>
          <p:cNvSpPr>
            <a:spLocks noGrp="1"/>
          </p:cNvSpPr>
          <p:nvPr>
            <p:ph type="sldNum" sz="quarter" idx="12"/>
          </p:nvPr>
        </p:nvSpPr>
        <p:spPr/>
        <p:txBody>
          <a:bodyPr/>
          <a:lstStyle/>
          <a:p>
            <a:pPr>
              <a:defRPr/>
            </a:pPr>
            <a:fld id="{327D9E5B-827A-4C91-9D9B-A5E6BB9EA804}" type="slidenum">
              <a:rPr lang="en-US" altLang="zh-CN" smtClean="0"/>
              <a:pPr>
                <a:defRPr/>
              </a:pPr>
              <a:t>‹#›</a:t>
            </a:fld>
            <a:endParaRPr lang="en-US" altLang="zh-CN"/>
          </a:p>
        </p:txBody>
      </p:sp>
    </p:spTree>
    <p:extLst>
      <p:ext uri="{BB962C8B-B14F-4D97-AF65-F5344CB8AC3E}">
        <p14:creationId xmlns:p14="http://schemas.microsoft.com/office/powerpoint/2010/main" val="11516128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fld id="{B45F6C7C-1AA5-446B-88B1-D15B1C022396}" type="datetime2">
              <a:rPr lang="zh-CN" altLang="en-US" smtClean="0"/>
              <a:t>2018年11月14日</a:t>
            </a:fld>
            <a:endParaRPr lang="en-US" altLang="zh-CN"/>
          </a:p>
        </p:txBody>
      </p:sp>
      <p:sp>
        <p:nvSpPr>
          <p:cNvPr id="6" name="页脚占位符 5"/>
          <p:cNvSpPr>
            <a:spLocks noGrp="1"/>
          </p:cNvSpPr>
          <p:nvPr>
            <p:ph type="ftr" sz="quarter" idx="11"/>
          </p:nvPr>
        </p:nvSpPr>
        <p:spPr/>
        <p:txBody>
          <a:bodyPr/>
          <a:lstStyle/>
          <a:p>
            <a:pPr>
              <a:defRPr/>
            </a:pPr>
            <a:r>
              <a:rPr lang="zh-CN" altLang="en-US" smtClean="0"/>
              <a:t>引言</a:t>
            </a:r>
            <a:endParaRPr lang="en-US" altLang="zh-CN"/>
          </a:p>
        </p:txBody>
      </p:sp>
      <p:sp>
        <p:nvSpPr>
          <p:cNvPr id="7" name="灯片编号占位符 6"/>
          <p:cNvSpPr>
            <a:spLocks noGrp="1"/>
          </p:cNvSpPr>
          <p:nvPr>
            <p:ph type="sldNum" sz="quarter" idx="12"/>
          </p:nvPr>
        </p:nvSpPr>
        <p:spPr/>
        <p:txBody>
          <a:bodyPr/>
          <a:lstStyle/>
          <a:p>
            <a:pPr>
              <a:defRPr/>
            </a:pPr>
            <a:fld id="{327D9E5B-827A-4C91-9D9B-A5E6BB9EA804}" type="slidenum">
              <a:rPr lang="en-US" altLang="zh-CN" smtClean="0"/>
              <a:pPr>
                <a:defRPr/>
              </a:pPr>
              <a:t>‹#›</a:t>
            </a:fld>
            <a:endParaRPr lang="en-US" altLang="zh-CN"/>
          </a:p>
        </p:txBody>
      </p:sp>
    </p:spTree>
    <p:extLst>
      <p:ext uri="{BB962C8B-B14F-4D97-AF65-F5344CB8AC3E}">
        <p14:creationId xmlns:p14="http://schemas.microsoft.com/office/powerpoint/2010/main" val="74713440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45F6C7C-1AA5-446B-88B1-D15B1C022396}" type="datetime2">
              <a:rPr lang="zh-CN" altLang="en-US" smtClean="0"/>
              <a:t>2018年11月14日</a:t>
            </a:fld>
            <a:endParaRPr lang="en-US" altLang="zh-CN"/>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zh-CN" altLang="en-US" smtClean="0"/>
              <a:t>引言</a:t>
            </a:r>
            <a:endParaRPr lang="en-US" altLang="zh-CN"/>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7D9E5B-827A-4C91-9D9B-A5E6BB9EA804}" type="slidenum">
              <a:rPr lang="en-US" altLang="zh-CN" smtClean="0"/>
              <a:pPr>
                <a:defRPr/>
              </a:pPr>
              <a:t>‹#›</a:t>
            </a:fld>
            <a:endParaRPr lang="en-US" altLang="zh-CN"/>
          </a:p>
        </p:txBody>
      </p:sp>
    </p:spTree>
    <p:extLst>
      <p:ext uri="{BB962C8B-B14F-4D97-AF65-F5344CB8AC3E}">
        <p14:creationId xmlns:p14="http://schemas.microsoft.com/office/powerpoint/2010/main" val="30038609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2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7.tmp"/></Relationships>
</file>

<file path=ppt/slides/_rels/slide2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oleObject" Target="../embeddings/Microsoft_Word_97_-_2003___1.doc"/></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1.tmp"/><Relationship Id="rId4" Type="http://schemas.openxmlformats.org/officeDocument/2006/relationships/image" Target="../media/image30.tmp"/></Relationships>
</file>

<file path=ppt/slides/_rels/slide52.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6.tmp"/><Relationship Id="rId4" Type="http://schemas.openxmlformats.org/officeDocument/2006/relationships/image" Target="../media/image35.tmp"/></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zh-CN" altLang="en-US" sz="4400" dirty="0" smtClean="0"/>
              <a:t>如何支持计算</a:t>
            </a:r>
            <a:r>
              <a:rPr lang="zh-CN" altLang="en-US" sz="4400" dirty="0" smtClean="0"/>
              <a:t>的</a:t>
            </a:r>
            <a:r>
              <a:rPr lang="zh-CN" altLang="en-US" sz="4400" dirty="0"/>
              <a:t>自动</a:t>
            </a:r>
            <a:r>
              <a:rPr lang="zh-CN" altLang="en-US" sz="4400" dirty="0" smtClean="0"/>
              <a:t>执行</a:t>
            </a:r>
            <a:r>
              <a:rPr lang="en-US" altLang="zh-CN" sz="4400" dirty="0" smtClean="0"/>
              <a:t/>
            </a:r>
            <a:br>
              <a:rPr lang="en-US" altLang="zh-CN" sz="4400" dirty="0" smtClean="0"/>
            </a:br>
            <a:r>
              <a:rPr lang="en-US" altLang="zh-CN" sz="4400" dirty="0"/>
              <a:t>	</a:t>
            </a:r>
            <a:r>
              <a:rPr lang="en-US" altLang="zh-CN" sz="4400" dirty="0" smtClean="0"/>
              <a:t>                           </a:t>
            </a:r>
            <a:r>
              <a:rPr lang="en-US" altLang="zh-CN" sz="3600" dirty="0" smtClean="0"/>
              <a:t>--</a:t>
            </a:r>
            <a:r>
              <a:rPr lang="zh-CN" altLang="en-US" sz="3600" dirty="0" smtClean="0"/>
              <a:t>单机系统</a:t>
            </a:r>
            <a:endParaRPr lang="en-US" altLang="zh-CN" sz="4400" dirty="0"/>
          </a:p>
        </p:txBody>
      </p:sp>
      <p:sp>
        <p:nvSpPr>
          <p:cNvPr id="3075" name="Rectangle 3"/>
          <p:cNvSpPr>
            <a:spLocks noGrp="1" noChangeArrowheads="1"/>
          </p:cNvSpPr>
          <p:nvPr>
            <p:ph type="subTitle" idx="1"/>
          </p:nvPr>
        </p:nvSpPr>
        <p:spPr>
          <a:xfrm>
            <a:off x="1991545" y="3886200"/>
            <a:ext cx="6840759" cy="1559024"/>
          </a:xfrm>
        </p:spPr>
        <p:txBody>
          <a:bodyPr/>
          <a:lstStyle/>
          <a:p>
            <a:pPr algn="ctr" eaLnBrk="1" hangingPunct="1"/>
            <a:r>
              <a:rPr lang="zh-CN" altLang="en-US" sz="2800" dirty="0" smtClean="0"/>
              <a:t>陶先平</a:t>
            </a:r>
            <a:endParaRPr lang="zh-CN" altLang="en-US" sz="2800" dirty="0"/>
          </a:p>
          <a:p>
            <a:pPr algn="ctr" eaLnBrk="1" hangingPunct="1"/>
            <a:r>
              <a:rPr lang="zh-CN" altLang="en-US" sz="2800" dirty="0"/>
              <a:t>南京大学计算机系</a:t>
            </a:r>
          </a:p>
        </p:txBody>
      </p:sp>
    </p:spTree>
    <p:extLst>
      <p:ext uri="{BB962C8B-B14F-4D97-AF65-F5344CB8AC3E}">
        <p14:creationId xmlns:p14="http://schemas.microsoft.com/office/powerpoint/2010/main" val="2418073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7C366C4-553E-4756-98F1-9ADE05A893AD}" type="datetime2">
              <a:rPr lang="zh-CN" altLang="en-US" smtClean="0"/>
              <a:t>2018年11月18日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引言</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10</a:t>
            </a:fld>
            <a:endParaRPr lang="en-US" altLang="zh-CN"/>
          </a:p>
        </p:txBody>
      </p:sp>
      <p:pic>
        <p:nvPicPr>
          <p:cNvPr id="558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15" y="3693214"/>
            <a:ext cx="505460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8086"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475622" y="3693214"/>
            <a:ext cx="4878178" cy="3113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8087" name="Text Box 7"/>
          <p:cNvSpPr txBox="1">
            <a:spLocks noChangeArrowheads="1"/>
          </p:cNvSpPr>
          <p:nvPr/>
        </p:nvSpPr>
        <p:spPr bwMode="auto">
          <a:xfrm>
            <a:off x="1416833" y="4658037"/>
            <a:ext cx="3509963" cy="427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066CC"/>
                </a:solidFill>
                <a:latin typeface="宋体" panose="02010600030101010101" pitchFamily="2" charset="-122"/>
              </a:rPr>
              <a:t>穿孔表示</a:t>
            </a:r>
            <a:r>
              <a:rPr lang="en-US" altLang="zh-CN" sz="2200">
                <a:solidFill>
                  <a:srgbClr val="0066CC"/>
                </a:solidFill>
                <a:latin typeface="宋体" panose="02010600030101010101" pitchFamily="2" charset="-122"/>
              </a:rPr>
              <a:t>0</a:t>
            </a:r>
            <a:r>
              <a:rPr lang="zh-CN" altLang="en-US" sz="2200">
                <a:solidFill>
                  <a:srgbClr val="0066CC"/>
                </a:solidFill>
                <a:latin typeface="宋体" panose="02010600030101010101" pitchFamily="2" charset="-122"/>
              </a:rPr>
              <a:t>，未穿孔表示</a:t>
            </a:r>
            <a:r>
              <a:rPr lang="en-US" altLang="zh-CN" sz="2200">
                <a:solidFill>
                  <a:srgbClr val="0066CC"/>
                </a:solidFill>
                <a:latin typeface="宋体" panose="02010600030101010101" pitchFamily="2" charset="-122"/>
              </a:rPr>
              <a:t>1</a:t>
            </a:r>
          </a:p>
        </p:txBody>
      </p:sp>
      <p:grpSp>
        <p:nvGrpSpPr>
          <p:cNvPr id="5" name="组合 4"/>
          <p:cNvGrpSpPr/>
          <p:nvPr/>
        </p:nvGrpSpPr>
        <p:grpSpPr>
          <a:xfrm>
            <a:off x="8610600" y="819636"/>
            <a:ext cx="2476366" cy="2462213"/>
            <a:chOff x="7371691" y="2654859"/>
            <a:chExt cx="2476366" cy="2462213"/>
          </a:xfrm>
        </p:grpSpPr>
        <p:sp>
          <p:nvSpPr>
            <p:cNvPr id="558088" name="Text Box 8"/>
            <p:cNvSpPr txBox="1">
              <a:spLocks noChangeArrowheads="1"/>
            </p:cNvSpPr>
            <p:nvPr/>
          </p:nvSpPr>
          <p:spPr bwMode="auto">
            <a:xfrm>
              <a:off x="7371691" y="2654859"/>
              <a:ext cx="242411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0101 </a:t>
              </a:r>
              <a:r>
                <a:rPr lang="en-US" altLang="zh-CN" sz="2200" dirty="0">
                  <a:solidFill>
                    <a:srgbClr val="FF0000"/>
                  </a:solidFill>
                  <a:latin typeface="微软雅黑" panose="020B0503020204020204" pitchFamily="34" charset="-122"/>
                  <a:ea typeface="微软雅黑" panose="020B0503020204020204" pitchFamily="34" charset="-122"/>
                </a:rPr>
                <a:t>0110</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en-US" altLang="zh-CN" sz="2200" dirty="0">
                  <a:solidFill>
                    <a:srgbClr val="009242"/>
                  </a:solidFill>
                  <a:latin typeface="微软雅黑" panose="020B0503020204020204" pitchFamily="34" charset="-122"/>
                  <a:ea typeface="微软雅黑" panose="020B0503020204020204" pitchFamily="34" charset="-122"/>
                </a:rPr>
                <a:t>0010</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rPr>
                <a:t>0100</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0110 </a:t>
              </a:r>
              <a:r>
                <a:rPr lang="en-US" altLang="zh-CN" sz="2200" dirty="0">
                  <a:solidFill>
                    <a:srgbClr val="FF0000"/>
                  </a:solidFill>
                  <a:latin typeface="微软雅黑" panose="020B0503020204020204" pitchFamily="34" charset="-122"/>
                  <a:ea typeface="微软雅黑" panose="020B0503020204020204" pitchFamily="34" charset="-122"/>
                </a:rPr>
                <a:t>0111</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endParaRPr lang="en-US" altLang="zh-CN" sz="22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6</a:t>
              </a:r>
              <a:r>
                <a:rPr lang="zh-CN" altLang="en-US"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p:txBody>
        </p:sp>
        <p:grpSp>
          <p:nvGrpSpPr>
            <p:cNvPr id="558090" name="Group 10"/>
            <p:cNvGrpSpPr>
              <a:grpSpLocks/>
            </p:cNvGrpSpPr>
            <p:nvPr/>
          </p:nvGrpSpPr>
          <p:grpSpPr bwMode="auto">
            <a:xfrm>
              <a:off x="9455944" y="3179158"/>
              <a:ext cx="392113" cy="990600"/>
              <a:chOff x="5331" y="2259"/>
              <a:chExt cx="237" cy="641"/>
            </a:xfrm>
          </p:grpSpPr>
          <p:sp>
            <p:nvSpPr>
              <p:cNvPr id="52238" name="Line 11"/>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9" name="Line 12"/>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0" name="Line 13"/>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58097" name="Rectangle 17"/>
          <p:cNvSpPr>
            <a:spLocks noChangeArrowheads="1"/>
          </p:cNvSpPr>
          <p:nvPr/>
        </p:nvSpPr>
        <p:spPr bwMode="auto">
          <a:xfrm>
            <a:off x="7591541" y="4787958"/>
            <a:ext cx="2617976" cy="1200329"/>
          </a:xfrm>
          <a:prstGeom prst="rect">
            <a:avLst/>
          </a:prstGeom>
          <a:solidFill>
            <a:schemeClr val="bg2">
              <a:lumMod val="90000"/>
            </a:schemeClr>
          </a:solidFill>
          <a:ln>
            <a:noFill/>
          </a:ln>
          <a:effectLst/>
          <a:extLst/>
        </p:spPr>
        <p:txBody>
          <a:bodyPr wrap="square"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600" dirty="0">
                <a:solidFill>
                  <a:srgbClr val="FF0000"/>
                </a:solidFill>
                <a:latin typeface="宋体" panose="02010600030101010101" pitchFamily="2" charset="-122"/>
              </a:rPr>
              <a:t>所有信息都是</a:t>
            </a:r>
            <a:r>
              <a:rPr lang="en-US" altLang="zh-CN" sz="3600" dirty="0">
                <a:solidFill>
                  <a:srgbClr val="FF0000"/>
                </a:solidFill>
                <a:latin typeface="宋体" panose="02010600030101010101" pitchFamily="2" charset="-122"/>
              </a:rPr>
              <a:t>0/1</a:t>
            </a:r>
            <a:r>
              <a:rPr lang="zh-CN" altLang="en-US" sz="3600" dirty="0" smtClean="0">
                <a:solidFill>
                  <a:srgbClr val="FF0000"/>
                </a:solidFill>
                <a:latin typeface="宋体" panose="02010600030101010101" pitchFamily="2" charset="-122"/>
              </a:rPr>
              <a:t>序列</a:t>
            </a:r>
            <a:endParaRPr lang="zh-CN" altLang="en-US" sz="3600" dirty="0">
              <a:solidFill>
                <a:srgbClr val="FF0000"/>
              </a:solidFill>
              <a:latin typeface="宋体" panose="02010600030101010101" pitchFamily="2" charset="-122"/>
            </a:endParaRPr>
          </a:p>
        </p:txBody>
      </p:sp>
      <p:sp>
        <p:nvSpPr>
          <p:cNvPr id="7" name="文本框 6"/>
          <p:cNvSpPr txBox="1"/>
          <p:nvPr/>
        </p:nvSpPr>
        <p:spPr>
          <a:xfrm>
            <a:off x="321421" y="1662493"/>
            <a:ext cx="8225329" cy="707886"/>
          </a:xfrm>
          <a:prstGeom prst="rect">
            <a:avLst/>
          </a:prstGeom>
          <a:noFill/>
        </p:spPr>
        <p:txBody>
          <a:bodyPr wrap="none" rtlCol="0">
            <a:spAutoFit/>
          </a:bodyPr>
          <a:lstStyle/>
          <a:p>
            <a:pPr marL="342900" indent="-342900">
              <a:buFont typeface="Arial" panose="020B0604020202020204" pitchFamily="34" charset="0"/>
              <a:buChar char="•"/>
            </a:pPr>
            <a:r>
              <a:rPr lang="zh-CN" altLang="en-US" sz="4000" dirty="0" smtClean="0">
                <a:latin typeface="+mn-ea"/>
              </a:rPr>
              <a:t>早期的机器码记录</a:t>
            </a:r>
            <a:r>
              <a:rPr lang="zh-CN" altLang="en-US" sz="4000" dirty="0">
                <a:latin typeface="+mn-ea"/>
              </a:rPr>
              <a:t>在纸带或卡片</a:t>
            </a:r>
            <a:r>
              <a:rPr lang="zh-CN" altLang="en-US" sz="4000" dirty="0" smtClean="0">
                <a:latin typeface="+mn-ea"/>
              </a:rPr>
              <a:t>上</a:t>
            </a:r>
            <a:endParaRPr lang="en-US" altLang="zh-CN" sz="4000" dirty="0">
              <a:latin typeface="+mn-ea"/>
            </a:endParaRPr>
          </a:p>
        </p:txBody>
      </p:sp>
      <p:sp>
        <p:nvSpPr>
          <p:cNvPr id="19" name="Rectangle 1"/>
          <p:cNvSpPr>
            <a:spLocks noChangeArrowheads="1"/>
          </p:cNvSpPr>
          <p:nvPr/>
        </p:nvSpPr>
        <p:spPr bwMode="auto">
          <a:xfrm>
            <a:off x="0" y="159162"/>
            <a:ext cx="11098563" cy="84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5762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10334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14906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19478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None/>
            </a:pPr>
            <a:r>
              <a:rPr lang="zh-CN" altLang="en-US" sz="4000" dirty="0" smtClean="0"/>
              <a:t>可执行</a:t>
            </a:r>
            <a:r>
              <a:rPr lang="zh-CN" altLang="en-US" sz="4000" dirty="0"/>
              <a:t>代码：程序的最低</a:t>
            </a:r>
            <a:r>
              <a:rPr lang="zh-CN" altLang="en-US" sz="4000" dirty="0" smtClean="0"/>
              <a:t>“级别”</a:t>
            </a:r>
            <a:endParaRPr lang="zh-CN" altLang="en-GB" sz="4000" dirty="0">
              <a:solidFill>
                <a:srgbClr val="CC3300"/>
              </a:solidFill>
              <a:latin typeface="+mn-ea"/>
              <a:ea typeface="+mn-ea"/>
            </a:endParaRPr>
          </a:p>
          <a:p>
            <a:pPr eaLnBrk="1" hangingPunct="1">
              <a:lnSpc>
                <a:spcPct val="100000"/>
              </a:lnSpc>
              <a:spcBef>
                <a:spcPct val="0"/>
              </a:spcBef>
              <a:buFontTx/>
              <a:buNone/>
            </a:pPr>
            <a:r>
              <a:rPr lang="zh-CN" altLang="en-US" sz="3200" dirty="0" smtClean="0"/>
              <a:t>                         </a:t>
            </a:r>
            <a:r>
              <a:rPr lang="en-US" altLang="zh-CN" sz="3200" dirty="0" smtClean="0"/>
              <a:t>----</a:t>
            </a:r>
            <a:r>
              <a:rPr lang="zh-CN" altLang="en-US" sz="3200" dirty="0" smtClean="0"/>
              <a:t>机器</a:t>
            </a:r>
            <a:r>
              <a:rPr lang="zh-CN" altLang="en-US" sz="3200" dirty="0"/>
              <a:t>级操纵</a:t>
            </a:r>
            <a:r>
              <a:rPr lang="zh-CN" altLang="en-US" sz="3200" dirty="0" smtClean="0"/>
              <a:t>指令</a:t>
            </a:r>
            <a:r>
              <a:rPr lang="zh-CN" altLang="en-US" sz="3200" dirty="0" smtClean="0"/>
              <a:t>序列</a:t>
            </a:r>
            <a:endParaRPr lang="zh-CN" altLang="en-GB" sz="3200" dirty="0">
              <a:solidFill>
                <a:srgbClr val="CC3300"/>
              </a:solidFill>
              <a:latin typeface="+mn-ea"/>
              <a:ea typeface="+mn-ea"/>
            </a:endParaRPr>
          </a:p>
        </p:txBody>
      </p:sp>
    </p:spTree>
    <p:extLst>
      <p:ext uri="{BB962C8B-B14F-4D97-AF65-F5344CB8AC3E}">
        <p14:creationId xmlns:p14="http://schemas.microsoft.com/office/powerpoint/2010/main" val="275451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58085"/>
                                        </p:tgtEl>
                                        <p:attrNameLst>
                                          <p:attrName>style.visibility</p:attrName>
                                        </p:attrNameLst>
                                      </p:cBhvr>
                                      <p:to>
                                        <p:strVal val="visible"/>
                                      </p:to>
                                    </p:set>
                                    <p:animEffect transition="in" filter="blinds(horizontal)">
                                      <p:cBhvr>
                                        <p:cTn id="15" dur="500"/>
                                        <p:tgtEl>
                                          <p:spTgt spid="55808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58087"/>
                                        </p:tgtEl>
                                        <p:attrNameLst>
                                          <p:attrName>style.visibility</p:attrName>
                                        </p:attrNameLst>
                                      </p:cBhvr>
                                      <p:to>
                                        <p:strVal val="visible"/>
                                      </p:to>
                                    </p:set>
                                    <p:animEffect transition="in" filter="blinds(horizontal)">
                                      <p:cBhvr>
                                        <p:cTn id="20" dur="500"/>
                                        <p:tgtEl>
                                          <p:spTgt spid="55808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58086"/>
                                        </p:tgtEl>
                                        <p:attrNameLst>
                                          <p:attrName>style.visibility</p:attrName>
                                        </p:attrNameLst>
                                      </p:cBhvr>
                                      <p:to>
                                        <p:strVal val="visible"/>
                                      </p:to>
                                    </p:set>
                                    <p:animEffect transition="in" filter="blinds(horizontal)">
                                      <p:cBhvr>
                                        <p:cTn id="25" dur="500"/>
                                        <p:tgtEl>
                                          <p:spTgt spid="55808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58097"/>
                                        </p:tgtEl>
                                        <p:attrNameLst>
                                          <p:attrName>style.visibility</p:attrName>
                                        </p:attrNameLst>
                                      </p:cBhvr>
                                      <p:to>
                                        <p:strVal val="visible"/>
                                      </p:to>
                                    </p:set>
                                    <p:animEffect transition="in" filter="blinds(horizontal)">
                                      <p:cBhvr>
                                        <p:cTn id="30" dur="500"/>
                                        <p:tgtEl>
                                          <p:spTgt spid="558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7" grpId="0" animBg="1"/>
      <p:bldP spid="558097"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
          <p:cNvSpPr>
            <a:spLocks noChangeArrowheads="1"/>
          </p:cNvSpPr>
          <p:nvPr/>
        </p:nvSpPr>
        <p:spPr bwMode="auto">
          <a:xfrm>
            <a:off x="839416" y="123826"/>
            <a:ext cx="5472608" cy="84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5762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10334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14906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19478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4000" dirty="0" smtClean="0"/>
              <a:t>这样的机器</a:t>
            </a:r>
            <a:r>
              <a:rPr lang="zh-CN" altLang="en-US" sz="4000" dirty="0"/>
              <a:t>级操纵</a:t>
            </a:r>
            <a:r>
              <a:rPr lang="zh-CN" altLang="en-US" sz="4000" dirty="0" smtClean="0"/>
              <a:t>指令</a:t>
            </a:r>
            <a:endParaRPr lang="zh-CN" altLang="en-GB" sz="4000" dirty="0">
              <a:solidFill>
                <a:srgbClr val="CC3300"/>
              </a:solidFill>
              <a:latin typeface="+mn-ea"/>
              <a:ea typeface="+mn-ea"/>
            </a:endParaRPr>
          </a:p>
        </p:txBody>
      </p:sp>
      <p:sp>
        <p:nvSpPr>
          <p:cNvPr id="8" name="文本框 7"/>
          <p:cNvSpPr txBox="1"/>
          <p:nvPr/>
        </p:nvSpPr>
        <p:spPr>
          <a:xfrm>
            <a:off x="3503712" y="2204864"/>
            <a:ext cx="5262979" cy="2123658"/>
          </a:xfrm>
          <a:prstGeom prst="rect">
            <a:avLst/>
          </a:prstGeom>
          <a:noFill/>
        </p:spPr>
        <p:txBody>
          <a:bodyPr wrap="none" rtlCol="0">
            <a:spAutoFit/>
          </a:bodyPr>
          <a:lstStyle/>
          <a:p>
            <a:r>
              <a:rPr lang="zh-CN" altLang="en-US" sz="4400" dirty="0"/>
              <a:t>唯一</a:t>
            </a:r>
            <a:r>
              <a:rPr lang="zh-CN" altLang="en-US" sz="4400" dirty="0" smtClean="0"/>
              <a:t>能被机器识别！</a:t>
            </a:r>
            <a:endParaRPr lang="en-US" altLang="zh-CN" sz="4400" dirty="0" smtClean="0"/>
          </a:p>
          <a:p>
            <a:endParaRPr lang="en-US" altLang="zh-CN" sz="4400" dirty="0" smtClean="0"/>
          </a:p>
          <a:p>
            <a:r>
              <a:rPr lang="zh-CN" altLang="en-US" sz="4400" dirty="0"/>
              <a:t>第</a:t>
            </a:r>
            <a:r>
              <a:rPr lang="zh-CN" altLang="en-US" sz="4400" dirty="0" smtClean="0"/>
              <a:t>一代程序设计语言</a:t>
            </a:r>
            <a:endParaRPr lang="zh-CN" altLang="en-US" sz="4400" dirty="0"/>
          </a:p>
        </p:txBody>
      </p:sp>
    </p:spTree>
    <p:extLst>
      <p:ext uri="{BB962C8B-B14F-4D97-AF65-F5344CB8AC3E}">
        <p14:creationId xmlns:p14="http://schemas.microsoft.com/office/powerpoint/2010/main" val="6673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7C366C4-553E-4756-98F1-9ADE05A893AD}" type="datetime2">
              <a:rPr lang="zh-CN" altLang="en-US" smtClean="0"/>
              <a:t>2018年11月18日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引言</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12</a:t>
            </a:fld>
            <a:endParaRPr lang="en-US" altLang="zh-CN"/>
          </a:p>
        </p:txBody>
      </p:sp>
      <p:sp>
        <p:nvSpPr>
          <p:cNvPr id="52227" name="Rectangle 1"/>
          <p:cNvSpPr>
            <a:spLocks noChangeArrowheads="1"/>
          </p:cNvSpPr>
          <p:nvPr/>
        </p:nvSpPr>
        <p:spPr bwMode="auto">
          <a:xfrm>
            <a:off x="839416" y="123826"/>
            <a:ext cx="7771184" cy="84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5762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10334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14906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19478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4000" dirty="0" smtClean="0"/>
              <a:t>但是：这样的机器</a:t>
            </a:r>
            <a:r>
              <a:rPr lang="zh-CN" altLang="en-US" sz="4000" dirty="0"/>
              <a:t>级操纵</a:t>
            </a:r>
            <a:r>
              <a:rPr lang="zh-CN" altLang="en-US" sz="4000" dirty="0" smtClean="0"/>
              <a:t>指令</a:t>
            </a:r>
            <a:endParaRPr lang="zh-CN" altLang="en-GB" sz="4000" dirty="0">
              <a:solidFill>
                <a:srgbClr val="CC3300"/>
              </a:solidFill>
              <a:latin typeface="+mn-ea"/>
              <a:ea typeface="+mn-ea"/>
            </a:endParaRPr>
          </a:p>
        </p:txBody>
      </p:sp>
      <p:grpSp>
        <p:nvGrpSpPr>
          <p:cNvPr id="6" name="组合 5"/>
          <p:cNvGrpSpPr/>
          <p:nvPr/>
        </p:nvGrpSpPr>
        <p:grpSpPr>
          <a:xfrm>
            <a:off x="853210" y="1179983"/>
            <a:ext cx="3407967" cy="3539430"/>
            <a:chOff x="854116" y="3365360"/>
            <a:chExt cx="2607443" cy="2570850"/>
          </a:xfrm>
        </p:grpSpPr>
        <p:sp>
          <p:nvSpPr>
            <p:cNvPr id="558088" name="Text Box 8"/>
            <p:cNvSpPr txBox="1">
              <a:spLocks noChangeArrowheads="1"/>
            </p:cNvSpPr>
            <p:nvPr/>
          </p:nvSpPr>
          <p:spPr bwMode="auto">
            <a:xfrm>
              <a:off x="854116" y="3365360"/>
              <a:ext cx="2424113" cy="257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3200" dirty="0">
                  <a:latin typeface="微软雅黑" panose="020B0503020204020204" pitchFamily="34" charset="-122"/>
                  <a:ea typeface="微软雅黑" panose="020B0503020204020204" pitchFamily="34" charset="-122"/>
                </a:rPr>
                <a:t>0</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0101 </a:t>
              </a:r>
              <a:r>
                <a:rPr lang="en-US" altLang="zh-CN" sz="3200" dirty="0">
                  <a:solidFill>
                    <a:srgbClr val="FF0000"/>
                  </a:solidFill>
                  <a:latin typeface="微软雅黑" panose="020B0503020204020204" pitchFamily="34" charset="-122"/>
                  <a:ea typeface="微软雅黑" panose="020B0503020204020204" pitchFamily="34" charset="-122"/>
                </a:rPr>
                <a:t>0110</a:t>
              </a:r>
            </a:p>
            <a:p>
              <a:pPr eaLnBrk="1" hangingPunct="1">
                <a:lnSpc>
                  <a:spcPct val="100000"/>
                </a:lnSpc>
                <a:spcBef>
                  <a:spcPct val="0"/>
                </a:spcBef>
                <a:buFontTx/>
                <a:buNone/>
              </a:pPr>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a:t>
              </a:r>
              <a:r>
                <a:rPr lang="en-US" altLang="zh-CN" sz="3200" dirty="0">
                  <a:solidFill>
                    <a:srgbClr val="009242"/>
                  </a:solidFill>
                  <a:latin typeface="微软雅黑" panose="020B0503020204020204" pitchFamily="34" charset="-122"/>
                  <a:ea typeface="微软雅黑" panose="020B0503020204020204" pitchFamily="34" charset="-122"/>
                </a:rPr>
                <a:t>0010</a:t>
              </a:r>
              <a:r>
                <a:rPr lang="en-US" altLang="zh-CN" sz="3200" dirty="0">
                  <a:latin typeface="微软雅黑" panose="020B0503020204020204" pitchFamily="34" charset="-122"/>
                  <a:ea typeface="微软雅黑" panose="020B0503020204020204" pitchFamily="34" charset="-122"/>
                </a:rPr>
                <a:t> </a:t>
              </a:r>
              <a:r>
                <a:rPr lang="en-US" altLang="zh-CN" sz="3200" dirty="0">
                  <a:solidFill>
                    <a:srgbClr val="FF0000"/>
                  </a:solidFill>
                  <a:latin typeface="微软雅黑" panose="020B0503020204020204" pitchFamily="34" charset="-122"/>
                  <a:ea typeface="微软雅黑" panose="020B0503020204020204" pitchFamily="34" charset="-122"/>
                </a:rPr>
                <a:t>0100</a:t>
              </a:r>
            </a:p>
            <a:p>
              <a:pPr eaLnBrk="1" hangingPunct="1">
                <a:lnSpc>
                  <a:spcPct val="100000"/>
                </a:lnSpc>
                <a:spcBef>
                  <a:spcPct val="0"/>
                </a:spcBef>
                <a:buFontTx/>
                <a:buNone/>
              </a:pP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0110 </a:t>
              </a:r>
              <a:r>
                <a:rPr lang="en-US" altLang="zh-CN" sz="3200" dirty="0">
                  <a:solidFill>
                    <a:srgbClr val="FF0000"/>
                  </a:solidFill>
                  <a:latin typeface="微软雅黑" panose="020B0503020204020204" pitchFamily="34" charset="-122"/>
                  <a:ea typeface="微软雅黑" panose="020B0503020204020204" pitchFamily="34" charset="-122"/>
                </a:rPr>
                <a:t>0111</a:t>
              </a:r>
              <a:endParaRPr lang="en-US" altLang="zh-CN" sz="3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3200" dirty="0">
                  <a:latin typeface="微软雅黑" panose="020B0503020204020204" pitchFamily="34" charset="-122"/>
                  <a:ea typeface="微软雅黑" panose="020B0503020204020204" pitchFamily="34" charset="-122"/>
                </a:rPr>
                <a:t>5</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a:t>
              </a:r>
              <a:endParaRPr lang="en-US" altLang="zh-CN" sz="32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3200" dirty="0">
                  <a:latin typeface="微软雅黑" panose="020B0503020204020204" pitchFamily="34" charset="-122"/>
                  <a:ea typeface="微软雅黑" panose="020B0503020204020204" pitchFamily="34" charset="-122"/>
                </a:rPr>
                <a:t>6</a:t>
              </a:r>
              <a:r>
                <a:rPr lang="zh-CN" altLang="en-US" sz="3200" dirty="0">
                  <a:latin typeface="微软雅黑" panose="020B0503020204020204" pitchFamily="34" charset="-122"/>
                  <a:ea typeface="微软雅黑" panose="020B0503020204020204" pitchFamily="34" charset="-122"/>
                </a:rPr>
                <a:t>： </a:t>
              </a:r>
              <a:r>
                <a:rPr lang="en-US" altLang="zh-CN" sz="3200" dirty="0" smtClean="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p:txBody>
        </p:sp>
        <p:grpSp>
          <p:nvGrpSpPr>
            <p:cNvPr id="558090" name="Group 10"/>
            <p:cNvGrpSpPr>
              <a:grpSpLocks/>
            </p:cNvGrpSpPr>
            <p:nvPr/>
          </p:nvGrpSpPr>
          <p:grpSpPr bwMode="auto">
            <a:xfrm>
              <a:off x="3069446" y="3856411"/>
              <a:ext cx="392113" cy="1157503"/>
              <a:chOff x="5465" y="2256"/>
              <a:chExt cx="237" cy="749"/>
            </a:xfrm>
          </p:grpSpPr>
          <p:sp>
            <p:nvSpPr>
              <p:cNvPr id="52238" name="Line 11"/>
              <p:cNvSpPr>
                <a:spLocks noChangeShapeType="1"/>
              </p:cNvSpPr>
              <p:nvPr/>
            </p:nvSpPr>
            <p:spPr bwMode="auto">
              <a:xfrm>
                <a:off x="5465"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52239" name="Line 12"/>
              <p:cNvSpPr>
                <a:spLocks noChangeShapeType="1"/>
              </p:cNvSpPr>
              <p:nvPr/>
            </p:nvSpPr>
            <p:spPr bwMode="auto">
              <a:xfrm flipH="1">
                <a:off x="5685" y="2256"/>
                <a:ext cx="8" cy="749"/>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52240" name="Line 13"/>
              <p:cNvSpPr>
                <a:spLocks noChangeShapeType="1"/>
              </p:cNvSpPr>
              <p:nvPr/>
            </p:nvSpPr>
            <p:spPr bwMode="auto">
              <a:xfrm flipH="1">
                <a:off x="5494" y="2987"/>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grpSp>
      </p:grpSp>
      <p:sp>
        <p:nvSpPr>
          <p:cNvPr id="558094" name="Text Box 14"/>
          <p:cNvSpPr txBox="1">
            <a:spLocks noChangeArrowheads="1"/>
          </p:cNvSpPr>
          <p:nvPr/>
        </p:nvSpPr>
        <p:spPr bwMode="auto">
          <a:xfrm>
            <a:off x="1892604" y="4866207"/>
            <a:ext cx="92170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3200" dirty="0">
                <a:solidFill>
                  <a:srgbClr val="0066CC"/>
                </a:solidFill>
                <a:latin typeface="宋体" panose="02010600030101010101" pitchFamily="2" charset="-122"/>
              </a:rPr>
              <a:t>若</a:t>
            </a:r>
            <a:r>
              <a:rPr lang="zh-CN" altLang="en-US" sz="3200" dirty="0" smtClean="0">
                <a:solidFill>
                  <a:srgbClr val="0066CC"/>
                </a:solidFill>
                <a:latin typeface="宋体" panose="02010600030101010101" pitchFamily="2" charset="-122"/>
              </a:rPr>
              <a:t>在指令</a:t>
            </a:r>
            <a:r>
              <a:rPr lang="en-US" altLang="zh-CN" sz="3200" dirty="0">
                <a:solidFill>
                  <a:srgbClr val="0066CC"/>
                </a:solidFill>
                <a:latin typeface="宋体" panose="02010600030101010101" pitchFamily="2" charset="-122"/>
              </a:rPr>
              <a:t>4</a:t>
            </a:r>
            <a:r>
              <a:rPr lang="zh-CN" altLang="en-US" sz="3200" dirty="0" smtClean="0">
                <a:solidFill>
                  <a:srgbClr val="0066CC"/>
                </a:solidFill>
                <a:latin typeface="宋体" panose="02010600030101010101" pitchFamily="2" charset="-122"/>
              </a:rPr>
              <a:t>前</a:t>
            </a:r>
            <a:r>
              <a:rPr lang="zh-CN" altLang="en-US" sz="3200" dirty="0">
                <a:solidFill>
                  <a:srgbClr val="0066CC"/>
                </a:solidFill>
                <a:latin typeface="宋体" panose="02010600030101010101" pitchFamily="2" charset="-122"/>
              </a:rPr>
              <a:t>加入指令，则需</a:t>
            </a:r>
            <a:r>
              <a:rPr lang="zh-CN" altLang="en-US" sz="3200" dirty="0">
                <a:solidFill>
                  <a:srgbClr val="CC3300"/>
                </a:solidFill>
                <a:latin typeface="宋体" panose="02010600030101010101" pitchFamily="2" charset="-122"/>
              </a:rPr>
              <a:t>重新计算地址码</a:t>
            </a:r>
            <a:r>
              <a:rPr lang="zh-CN" altLang="en-US" sz="3200" dirty="0">
                <a:solidFill>
                  <a:srgbClr val="0066CC"/>
                </a:solidFill>
                <a:latin typeface="宋体" panose="02010600030101010101" pitchFamily="2" charset="-122"/>
              </a:rPr>
              <a:t>（</a:t>
            </a:r>
            <a:r>
              <a:rPr lang="zh-CN" altLang="en-US" sz="3200" dirty="0" smtClean="0">
                <a:solidFill>
                  <a:srgbClr val="0066CC"/>
                </a:solidFill>
                <a:latin typeface="宋体" panose="02010600030101010101" pitchFamily="2" charset="-122"/>
              </a:rPr>
              <a:t>如指令</a:t>
            </a:r>
            <a:r>
              <a:rPr lang="en-US" altLang="zh-CN" sz="3200" dirty="0" smtClean="0">
                <a:solidFill>
                  <a:srgbClr val="0066CC"/>
                </a:solidFill>
                <a:latin typeface="宋体" panose="02010600030101010101" pitchFamily="2" charset="-122"/>
              </a:rPr>
              <a:t>1</a:t>
            </a:r>
            <a:r>
              <a:rPr lang="zh-CN" altLang="en-US" sz="3200" dirty="0" smtClean="0">
                <a:solidFill>
                  <a:srgbClr val="0066CC"/>
                </a:solidFill>
                <a:latin typeface="宋体" panose="02010600030101010101" pitchFamily="2" charset="-122"/>
              </a:rPr>
              <a:t>的</a:t>
            </a:r>
            <a:r>
              <a:rPr lang="zh-CN" altLang="en-US" sz="3200" dirty="0">
                <a:solidFill>
                  <a:srgbClr val="0066CC"/>
                </a:solidFill>
                <a:latin typeface="宋体" panose="02010600030101010101" pitchFamily="2" charset="-122"/>
              </a:rPr>
              <a:t>目标地址），然后重新打孔。</a:t>
            </a:r>
            <a:endParaRPr lang="en-US" altLang="zh-CN" sz="3200" dirty="0">
              <a:solidFill>
                <a:srgbClr val="0066CC"/>
              </a:solidFill>
              <a:latin typeface="宋体" panose="02010600030101010101" pitchFamily="2" charset="-122"/>
            </a:endParaRPr>
          </a:p>
          <a:p>
            <a:pPr algn="ctr" eaLnBrk="1" hangingPunct="1">
              <a:lnSpc>
                <a:spcPct val="100000"/>
              </a:lnSpc>
              <a:spcBef>
                <a:spcPct val="50000"/>
              </a:spcBef>
              <a:buFontTx/>
              <a:buNone/>
            </a:pPr>
            <a:r>
              <a:rPr lang="zh-CN" altLang="en-US" sz="3200" dirty="0">
                <a:solidFill>
                  <a:srgbClr val="FF0000"/>
                </a:solidFill>
                <a:latin typeface="宋体" panose="02010600030101010101" pitchFamily="2" charset="-122"/>
              </a:rPr>
              <a:t>不灵活！书写、阅读困难！</a:t>
            </a:r>
          </a:p>
        </p:txBody>
      </p:sp>
      <p:grpSp>
        <p:nvGrpSpPr>
          <p:cNvPr id="7" name="组合 6"/>
          <p:cNvGrpSpPr/>
          <p:nvPr/>
        </p:nvGrpSpPr>
        <p:grpSpPr>
          <a:xfrm>
            <a:off x="5367977" y="2340762"/>
            <a:ext cx="5683438" cy="2089974"/>
            <a:chOff x="5426191" y="1334072"/>
            <a:chExt cx="5683438" cy="2089974"/>
          </a:xfrm>
        </p:grpSpPr>
        <p:pic>
          <p:nvPicPr>
            <p:cNvPr id="558086"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426191" y="2046714"/>
              <a:ext cx="2157643" cy="137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951986" y="2046714"/>
              <a:ext cx="2157643" cy="137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上弧形箭头 4"/>
            <p:cNvSpPr/>
            <p:nvPr/>
          </p:nvSpPr>
          <p:spPr>
            <a:xfrm>
              <a:off x="7079778" y="1334072"/>
              <a:ext cx="2808312" cy="68887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296893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94"/>
                                        </p:tgtEl>
                                        <p:attrNameLst>
                                          <p:attrName>style.visibility</p:attrName>
                                        </p:attrNameLst>
                                      </p:cBhvr>
                                      <p:to>
                                        <p:strVal val="visible"/>
                                      </p:to>
                                    </p:set>
                                    <p:animEffect transition="in" filter="blinds(horizontal)">
                                      <p:cBhvr>
                                        <p:cTn id="7" dur="500"/>
                                        <p:tgtEl>
                                          <p:spTgt spid="5580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7C366C4-553E-4756-98F1-9ADE05A893AD}" type="datetime2">
              <a:rPr lang="zh-CN" altLang="en-US" smtClean="0"/>
              <a:t>2018年11月14日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引言</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13</a:t>
            </a:fld>
            <a:endParaRPr lang="en-US" altLang="zh-CN"/>
          </a:p>
        </p:txBody>
      </p:sp>
      <p:sp>
        <p:nvSpPr>
          <p:cNvPr id="52227" name="Rectangle 1"/>
          <p:cNvSpPr>
            <a:spLocks noChangeArrowheads="1"/>
          </p:cNvSpPr>
          <p:nvPr/>
        </p:nvSpPr>
        <p:spPr bwMode="auto">
          <a:xfrm>
            <a:off x="479376" y="123826"/>
            <a:ext cx="10874424" cy="84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5762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10334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14906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19478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4000" dirty="0" smtClean="0"/>
              <a:t>机器</a:t>
            </a:r>
            <a:r>
              <a:rPr lang="zh-CN" altLang="en-US" sz="4000" dirty="0"/>
              <a:t>级操纵</a:t>
            </a:r>
            <a:r>
              <a:rPr lang="zh-CN" altLang="en-US" sz="4000" dirty="0" smtClean="0"/>
              <a:t>指令的符号化</a:t>
            </a:r>
            <a:r>
              <a:rPr lang="en-US" altLang="zh-CN" sz="4000" dirty="0" smtClean="0"/>
              <a:t>:</a:t>
            </a:r>
            <a:r>
              <a:rPr lang="zh-CN" altLang="en-US" sz="4000" dirty="0" smtClean="0"/>
              <a:t>帮助记忆指令功能</a:t>
            </a:r>
            <a:endParaRPr lang="zh-CN" altLang="en-GB" sz="4000" dirty="0">
              <a:solidFill>
                <a:srgbClr val="CC3300"/>
              </a:solidFill>
              <a:latin typeface="+mn-ea"/>
              <a:ea typeface="+mn-ea"/>
            </a:endParaRPr>
          </a:p>
        </p:txBody>
      </p:sp>
      <p:sp>
        <p:nvSpPr>
          <p:cNvPr id="558089" name="Text Box 9"/>
          <p:cNvSpPr txBox="1">
            <a:spLocks noChangeArrowheads="1"/>
          </p:cNvSpPr>
          <p:nvPr/>
        </p:nvSpPr>
        <p:spPr bwMode="auto">
          <a:xfrm>
            <a:off x="4603662" y="1303190"/>
            <a:ext cx="253421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200" dirty="0" smtClean="0">
                <a:solidFill>
                  <a:srgbClr val="009242"/>
                </a:solidFill>
                <a:latin typeface="宋体" panose="02010600030101010101" pitchFamily="2" charset="-122"/>
              </a:rPr>
              <a:t>令：</a:t>
            </a:r>
            <a:endParaRPr lang="en-US" altLang="zh-CN" sz="3200" dirty="0" smtClean="0">
              <a:solidFill>
                <a:srgbClr val="009242"/>
              </a:solidFill>
              <a:latin typeface="宋体" panose="02010600030101010101" pitchFamily="2" charset="-122"/>
            </a:endParaRPr>
          </a:p>
          <a:p>
            <a:pPr eaLnBrk="1" hangingPunct="1">
              <a:lnSpc>
                <a:spcPct val="100000"/>
              </a:lnSpc>
              <a:spcBef>
                <a:spcPct val="0"/>
              </a:spcBef>
              <a:buFontTx/>
              <a:buNone/>
            </a:pPr>
            <a:r>
              <a:rPr lang="en-US" altLang="zh-CN" sz="3200" dirty="0" smtClean="0">
                <a:solidFill>
                  <a:srgbClr val="009242"/>
                </a:solidFill>
                <a:latin typeface="宋体" panose="02010600030101010101" pitchFamily="2" charset="-122"/>
              </a:rPr>
              <a:t>  0010-jxx;  </a:t>
            </a:r>
          </a:p>
          <a:p>
            <a:pPr eaLnBrk="1" hangingPunct="1">
              <a:lnSpc>
                <a:spcPct val="100000"/>
              </a:lnSpc>
              <a:spcBef>
                <a:spcPct val="0"/>
              </a:spcBef>
              <a:buFontTx/>
              <a:buNone/>
            </a:pPr>
            <a:r>
              <a:rPr lang="en-US" altLang="zh-CN" sz="3200" dirty="0" smtClean="0">
                <a:solidFill>
                  <a:srgbClr val="009242"/>
                </a:solidFill>
                <a:latin typeface="宋体" panose="02010600030101010101" pitchFamily="2" charset="-122"/>
              </a:rPr>
              <a:t>  0101-add</a:t>
            </a:r>
            <a:r>
              <a:rPr lang="zh-CN" altLang="en-US" sz="3200" dirty="0" smtClean="0">
                <a:solidFill>
                  <a:srgbClr val="009242"/>
                </a:solidFill>
                <a:latin typeface="宋体" panose="02010600030101010101" pitchFamily="2" charset="-122"/>
              </a:rPr>
              <a:t>；</a:t>
            </a:r>
            <a:endParaRPr lang="en-US" altLang="zh-CN" sz="3200" dirty="0" smtClean="0">
              <a:solidFill>
                <a:srgbClr val="009242"/>
              </a:solidFill>
              <a:latin typeface="宋体" panose="02010600030101010101" pitchFamily="2" charset="-122"/>
            </a:endParaRPr>
          </a:p>
          <a:p>
            <a:pPr eaLnBrk="1" hangingPunct="1">
              <a:lnSpc>
                <a:spcPct val="100000"/>
              </a:lnSpc>
              <a:spcBef>
                <a:spcPct val="0"/>
              </a:spcBef>
              <a:buFontTx/>
              <a:buNone/>
            </a:pPr>
            <a:r>
              <a:rPr lang="en-US" altLang="zh-CN" sz="3200" dirty="0">
                <a:solidFill>
                  <a:srgbClr val="009242"/>
                </a:solidFill>
                <a:latin typeface="宋体" panose="02010600030101010101" pitchFamily="2" charset="-122"/>
              </a:rPr>
              <a:t> </a:t>
            </a:r>
            <a:r>
              <a:rPr lang="en-US" altLang="zh-CN" sz="3200" dirty="0" smtClean="0">
                <a:solidFill>
                  <a:srgbClr val="009242"/>
                </a:solidFill>
                <a:latin typeface="宋体" panose="02010600030101010101" pitchFamily="2" charset="-122"/>
              </a:rPr>
              <a:t> 0110-sub</a:t>
            </a:r>
            <a:r>
              <a:rPr lang="zh-CN" altLang="en-US" sz="3200" dirty="0" smtClean="0">
                <a:solidFill>
                  <a:srgbClr val="009242"/>
                </a:solidFill>
                <a:latin typeface="宋体" panose="02010600030101010101" pitchFamily="2" charset="-122"/>
              </a:rPr>
              <a:t>；</a:t>
            </a:r>
            <a:endParaRPr lang="en-US" altLang="zh-CN" sz="3200" dirty="0">
              <a:solidFill>
                <a:srgbClr val="009242"/>
              </a:solidFill>
              <a:latin typeface="宋体" panose="02010600030101010101" pitchFamily="2" charset="-122"/>
            </a:endParaRPr>
          </a:p>
        </p:txBody>
      </p:sp>
      <p:grpSp>
        <p:nvGrpSpPr>
          <p:cNvPr id="17" name="Group 5"/>
          <p:cNvGrpSpPr>
            <a:grpSpLocks/>
          </p:cNvGrpSpPr>
          <p:nvPr/>
        </p:nvGrpSpPr>
        <p:grpSpPr bwMode="auto">
          <a:xfrm>
            <a:off x="1944086" y="3620960"/>
            <a:ext cx="2462212" cy="2800350"/>
            <a:chOff x="2795" y="884"/>
            <a:chExt cx="1551" cy="1764"/>
          </a:xfrm>
        </p:grpSpPr>
        <p:sp>
          <p:nvSpPr>
            <p:cNvPr id="18" name="Text Box 6"/>
            <p:cNvSpPr txBox="1">
              <a:spLocks noChangeArrowheads="1"/>
            </p:cNvSpPr>
            <p:nvPr/>
          </p:nvSpPr>
          <p:spPr bwMode="auto">
            <a:xfrm>
              <a:off x="2795" y="884"/>
              <a:ext cx="1527" cy="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0101 </a:t>
              </a:r>
              <a:r>
                <a:rPr lang="en-US" altLang="zh-CN" sz="2200" dirty="0">
                  <a:solidFill>
                    <a:srgbClr val="993300"/>
                  </a:solidFill>
                  <a:latin typeface="微软雅黑" panose="020B0503020204020204" pitchFamily="34" charset="-122"/>
                  <a:ea typeface="微软雅黑" panose="020B0503020204020204" pitchFamily="34" charset="-122"/>
                </a:rPr>
                <a:t>0110</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en-US" altLang="zh-CN" sz="2200" dirty="0">
                  <a:solidFill>
                    <a:srgbClr val="009242"/>
                  </a:solidFill>
                  <a:latin typeface="微软雅黑" panose="020B0503020204020204" pitchFamily="34" charset="-122"/>
                  <a:ea typeface="微软雅黑" panose="020B0503020204020204" pitchFamily="34" charset="-122"/>
                </a:rPr>
                <a:t>0010</a:t>
              </a:r>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FF0000"/>
                  </a:solidFill>
                  <a:latin typeface="微软雅黑" panose="020B0503020204020204" pitchFamily="34" charset="-122"/>
                  <a:ea typeface="微软雅黑" panose="020B0503020204020204" pitchFamily="34" charset="-122"/>
                </a:rPr>
                <a:t>0100</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a:solidFill>
                    <a:srgbClr val="FF0000"/>
                  </a:solidFill>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0110 </a:t>
              </a:r>
              <a:r>
                <a:rPr lang="en-US" altLang="zh-CN" sz="2200" dirty="0">
                  <a:solidFill>
                    <a:srgbClr val="0066CC"/>
                  </a:solidFill>
                  <a:latin typeface="微软雅黑" panose="020B0503020204020204" pitchFamily="34" charset="-122"/>
                  <a:ea typeface="微软雅黑" panose="020B0503020204020204" pitchFamily="34" charset="-122"/>
                </a:rPr>
                <a:t>0111</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endParaRPr lang="en-US" altLang="zh-CN" sz="2200" dirty="0">
                <a:solidFill>
                  <a:srgbClr val="0066CC"/>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a:solidFill>
                    <a:srgbClr val="993300"/>
                  </a:solidFill>
                  <a:latin typeface="微软雅黑" panose="020B0503020204020204" pitchFamily="34" charset="-122"/>
                  <a:ea typeface="微软雅黑" panose="020B0503020204020204" pitchFamily="34" charset="-122"/>
                </a:rPr>
                <a:t>6</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a:solidFill>
                    <a:srgbClr val="0066CC"/>
                  </a:solidFill>
                  <a:latin typeface="微软雅黑" panose="020B0503020204020204" pitchFamily="34" charset="-122"/>
                  <a:ea typeface="微软雅黑" panose="020B0503020204020204" pitchFamily="34" charset="-122"/>
                </a:rPr>
                <a:t>7</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p:txBody>
        </p:sp>
        <p:grpSp>
          <p:nvGrpSpPr>
            <p:cNvPr id="19" name="Group 7"/>
            <p:cNvGrpSpPr>
              <a:grpSpLocks/>
            </p:cNvGrpSpPr>
            <p:nvPr/>
          </p:nvGrpSpPr>
          <p:grpSpPr bwMode="auto">
            <a:xfrm>
              <a:off x="4099" y="1221"/>
              <a:ext cx="247" cy="653"/>
              <a:chOff x="5331" y="2259"/>
              <a:chExt cx="237" cy="641"/>
            </a:xfrm>
          </p:grpSpPr>
          <p:sp>
            <p:nvSpPr>
              <p:cNvPr id="20" name="Line 8"/>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9"/>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0"/>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8" name="组合 7"/>
          <p:cNvGrpSpPr/>
          <p:nvPr/>
        </p:nvGrpSpPr>
        <p:grpSpPr>
          <a:xfrm>
            <a:off x="4863498" y="3404145"/>
            <a:ext cx="4783824" cy="2800351"/>
            <a:chOff x="5375756" y="3512436"/>
            <a:chExt cx="3310898" cy="2800351"/>
          </a:xfrm>
        </p:grpSpPr>
        <p:grpSp>
          <p:nvGrpSpPr>
            <p:cNvPr id="23" name="Group 11"/>
            <p:cNvGrpSpPr>
              <a:grpSpLocks/>
            </p:cNvGrpSpPr>
            <p:nvPr/>
          </p:nvGrpSpPr>
          <p:grpSpPr bwMode="auto">
            <a:xfrm>
              <a:off x="6813404" y="3512436"/>
              <a:ext cx="1873250" cy="2800351"/>
              <a:chOff x="4502" y="876"/>
              <a:chExt cx="1180" cy="1764"/>
            </a:xfrm>
          </p:grpSpPr>
          <p:sp>
            <p:nvSpPr>
              <p:cNvPr id="24" name="Text Box 12"/>
              <p:cNvSpPr txBox="1">
                <a:spLocks noChangeArrowheads="1"/>
              </p:cNvSpPr>
              <p:nvPr/>
            </p:nvSpPr>
            <p:spPr bwMode="auto">
              <a:xfrm>
                <a:off x="4502" y="876"/>
                <a:ext cx="1180" cy="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dirty="0" smtClean="0">
                    <a:latin typeface="微软雅黑" panose="020B0503020204020204" pitchFamily="34" charset="-122"/>
                    <a:ea typeface="微软雅黑" panose="020B0503020204020204" pitchFamily="34" charset="-122"/>
                  </a:rPr>
                  <a:t>0</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add </a:t>
                </a:r>
                <a:r>
                  <a:rPr lang="en-US" altLang="zh-CN" sz="2200" dirty="0" smtClean="0">
                    <a:solidFill>
                      <a:srgbClr val="993300"/>
                    </a:solidFill>
                    <a:latin typeface="微软雅黑" panose="020B0503020204020204" pitchFamily="34" charset="-122"/>
                    <a:ea typeface="微软雅黑" panose="020B0503020204020204" pitchFamily="34" charset="-122"/>
                  </a:rPr>
                  <a:t>0110</a:t>
                </a:r>
                <a:endParaRPr lang="en-US" altLang="zh-CN" sz="2200" dirty="0">
                  <a:solidFill>
                    <a:srgbClr val="99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smtClean="0">
                    <a:solidFill>
                      <a:srgbClr val="009242"/>
                    </a:solidFill>
                    <a:latin typeface="微软雅黑" panose="020B0503020204020204" pitchFamily="34" charset="-122"/>
                    <a:ea typeface="微软雅黑" panose="020B0503020204020204" pitchFamily="34" charset="-122"/>
                  </a:rPr>
                  <a:t>1</a:t>
                </a:r>
                <a:r>
                  <a:rPr lang="zh-CN" altLang="en-US" sz="2200" dirty="0" smtClean="0">
                    <a:solidFill>
                      <a:srgbClr val="009242"/>
                    </a:solidFill>
                    <a:latin typeface="微软雅黑" panose="020B0503020204020204" pitchFamily="34" charset="-122"/>
                    <a:ea typeface="微软雅黑" panose="020B0503020204020204" pitchFamily="34" charset="-122"/>
                  </a:rPr>
                  <a:t>：</a:t>
                </a:r>
                <a:r>
                  <a:rPr lang="en-US" altLang="zh-CN" sz="2200" dirty="0" err="1" smtClean="0">
                    <a:solidFill>
                      <a:srgbClr val="009242"/>
                    </a:solidFill>
                    <a:latin typeface="微软雅黑" panose="020B0503020204020204" pitchFamily="34" charset="-122"/>
                    <a:ea typeface="微软雅黑" panose="020B0503020204020204" pitchFamily="34" charset="-122"/>
                  </a:rPr>
                  <a:t>jxx</a:t>
                </a:r>
                <a:r>
                  <a:rPr lang="en-US" altLang="zh-CN" sz="2200" dirty="0" smtClean="0">
                    <a:solidFill>
                      <a:srgbClr val="009242"/>
                    </a:solidFill>
                    <a:latin typeface="微软雅黑" panose="020B0503020204020204" pitchFamily="34" charset="-122"/>
                    <a:ea typeface="微软雅黑" panose="020B0503020204020204" pitchFamily="34" charset="-122"/>
                  </a:rPr>
                  <a:t>  </a:t>
                </a:r>
                <a:r>
                  <a:rPr lang="en-US" altLang="zh-CN" sz="2200" dirty="0" smtClean="0">
                    <a:solidFill>
                      <a:srgbClr val="FF0000"/>
                    </a:solidFill>
                    <a:latin typeface="微软雅黑" panose="020B0503020204020204" pitchFamily="34" charset="-122"/>
                    <a:ea typeface="微软雅黑" panose="020B0503020204020204" pitchFamily="34" charset="-122"/>
                  </a:rPr>
                  <a:t>0100</a:t>
                </a:r>
              </a:p>
              <a:p>
                <a:pPr eaLnBrk="1" hangingPunct="1">
                  <a:lnSpc>
                    <a:spcPct val="100000"/>
                  </a:lnSpc>
                  <a:spcBef>
                    <a:spcPct val="0"/>
                  </a:spcBef>
                  <a:buFontTx/>
                  <a:buNone/>
                </a:pPr>
                <a:r>
                  <a:rPr lang="en-US" altLang="zh-CN" sz="2200" dirty="0" smtClean="0">
                    <a:solidFill>
                      <a:srgbClr val="FF0000"/>
                    </a:solidFill>
                    <a:latin typeface="微软雅黑" panose="020B0503020204020204" pitchFamily="34" charset="-122"/>
                    <a:ea typeface="微软雅黑" panose="020B0503020204020204" pitchFamily="34" charset="-122"/>
                  </a:rPr>
                  <a:t>2</a:t>
                </a:r>
                <a:r>
                  <a:rPr lang="zh-CN" altLang="en-US" sz="2200"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smtClean="0">
                    <a:solidFill>
                      <a:srgbClr val="FF0000"/>
                    </a:solidFill>
                    <a:latin typeface="微软雅黑" panose="020B0503020204020204" pitchFamily="34" charset="-122"/>
                    <a:ea typeface="微软雅黑" panose="020B0503020204020204" pitchFamily="34" charset="-122"/>
                  </a:rPr>
                  <a:t>4</a:t>
                </a:r>
                <a:r>
                  <a:rPr lang="zh-CN" altLang="en-US" sz="2200" dirty="0" smtClean="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sub </a:t>
                </a:r>
                <a:r>
                  <a:rPr lang="en-US" altLang="zh-CN" sz="2200" dirty="0" smtClean="0">
                    <a:solidFill>
                      <a:srgbClr val="0066FF"/>
                    </a:solidFill>
                    <a:latin typeface="微软雅黑" panose="020B0503020204020204" pitchFamily="34" charset="-122"/>
                    <a:ea typeface="微软雅黑" panose="020B0503020204020204" pitchFamily="34" charset="-122"/>
                  </a:rPr>
                  <a:t>0111</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smtClean="0">
                    <a:latin typeface="微软雅黑" panose="020B0503020204020204" pitchFamily="34" charset="-122"/>
                    <a:ea typeface="微软雅黑" panose="020B0503020204020204" pitchFamily="34" charset="-122"/>
                  </a:rPr>
                  <a:t>5</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smtClean="0">
                    <a:solidFill>
                      <a:srgbClr val="993300"/>
                    </a:solidFill>
                    <a:latin typeface="微软雅黑" panose="020B0503020204020204" pitchFamily="34" charset="-122"/>
                    <a:ea typeface="微软雅黑" panose="020B0503020204020204" pitchFamily="34" charset="-122"/>
                  </a:rPr>
                  <a:t>6</a:t>
                </a:r>
                <a:r>
                  <a:rPr lang="zh-CN" altLang="en-US"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smtClean="0">
                    <a:solidFill>
                      <a:srgbClr val="0066FF"/>
                    </a:solidFill>
                    <a:latin typeface="微软雅黑" panose="020B0503020204020204" pitchFamily="34" charset="-122"/>
                    <a:ea typeface="微软雅黑" panose="020B0503020204020204" pitchFamily="34" charset="-122"/>
                  </a:rPr>
                  <a:t>7</a:t>
                </a:r>
                <a:r>
                  <a:rPr lang="zh-CN" altLang="en-US"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p:txBody>
          </p:sp>
          <p:grpSp>
            <p:nvGrpSpPr>
              <p:cNvPr id="25" name="Group 13"/>
              <p:cNvGrpSpPr>
                <a:grpSpLocks/>
              </p:cNvGrpSpPr>
              <p:nvPr/>
            </p:nvGrpSpPr>
            <p:grpSpPr bwMode="auto">
              <a:xfrm>
                <a:off x="5439" y="1196"/>
                <a:ext cx="198" cy="681"/>
                <a:chOff x="5331" y="2259"/>
                <a:chExt cx="237" cy="641"/>
              </a:xfrm>
            </p:grpSpPr>
            <p:sp>
              <p:nvSpPr>
                <p:cNvPr id="26" name="Line 14"/>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5"/>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6"/>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 name="右箭头 6"/>
            <p:cNvSpPr/>
            <p:nvPr/>
          </p:nvSpPr>
          <p:spPr>
            <a:xfrm>
              <a:off x="5375756" y="4565645"/>
              <a:ext cx="1368152" cy="626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24268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9"/>
                                        </p:tgtEl>
                                        <p:attrNameLst>
                                          <p:attrName>style.visibility</p:attrName>
                                        </p:attrNameLst>
                                      </p:cBhvr>
                                      <p:to>
                                        <p:strVal val="visible"/>
                                      </p:to>
                                    </p:set>
                                    <p:animEffect transition="in" filter="blinds(horizontal)">
                                      <p:cBhvr>
                                        <p:cTn id="7" dur="500"/>
                                        <p:tgtEl>
                                          <p:spTgt spid="5580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7C366C4-553E-4756-98F1-9ADE05A893AD}" type="datetime2">
              <a:rPr lang="zh-CN" altLang="en-US" smtClean="0"/>
              <a:t>2018年11月14日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引言</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14</a:t>
            </a:fld>
            <a:endParaRPr lang="en-US" altLang="zh-CN" dirty="0"/>
          </a:p>
        </p:txBody>
      </p:sp>
      <p:sp>
        <p:nvSpPr>
          <p:cNvPr id="52227" name="Rectangle 1"/>
          <p:cNvSpPr>
            <a:spLocks noChangeArrowheads="1"/>
          </p:cNvSpPr>
          <p:nvPr/>
        </p:nvSpPr>
        <p:spPr bwMode="auto">
          <a:xfrm>
            <a:off x="479376" y="123826"/>
            <a:ext cx="8352928" cy="84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5762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10334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14906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19478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4000" dirty="0" smtClean="0"/>
              <a:t>空间地址的符号化</a:t>
            </a:r>
            <a:endParaRPr lang="zh-CN" altLang="en-GB" sz="4000" dirty="0">
              <a:solidFill>
                <a:srgbClr val="CC3300"/>
              </a:solidFill>
              <a:latin typeface="+mn-ea"/>
              <a:ea typeface="+mn-ea"/>
            </a:endParaRPr>
          </a:p>
        </p:txBody>
      </p:sp>
      <p:grpSp>
        <p:nvGrpSpPr>
          <p:cNvPr id="19" name="Group 7"/>
          <p:cNvGrpSpPr>
            <a:grpSpLocks/>
          </p:cNvGrpSpPr>
          <p:nvPr/>
        </p:nvGrpSpPr>
        <p:grpSpPr bwMode="auto">
          <a:xfrm>
            <a:off x="3121011" y="3912509"/>
            <a:ext cx="392112" cy="1036638"/>
            <a:chOff x="5331" y="2259"/>
            <a:chExt cx="237" cy="641"/>
          </a:xfrm>
        </p:grpSpPr>
        <p:sp>
          <p:nvSpPr>
            <p:cNvPr id="20" name="Line 8"/>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9"/>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0"/>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 name="组合 7"/>
          <p:cNvGrpSpPr/>
          <p:nvPr/>
        </p:nvGrpSpPr>
        <p:grpSpPr>
          <a:xfrm>
            <a:off x="4866170" y="3525136"/>
            <a:ext cx="3756986" cy="2800350"/>
            <a:chOff x="4866170" y="3525136"/>
            <a:chExt cx="3756986" cy="2800350"/>
          </a:xfrm>
        </p:grpSpPr>
        <p:grpSp>
          <p:nvGrpSpPr>
            <p:cNvPr id="23" name="Group 11"/>
            <p:cNvGrpSpPr>
              <a:grpSpLocks/>
            </p:cNvGrpSpPr>
            <p:nvPr/>
          </p:nvGrpSpPr>
          <p:grpSpPr bwMode="auto">
            <a:xfrm>
              <a:off x="6713393" y="3525136"/>
              <a:ext cx="1909763" cy="2800350"/>
              <a:chOff x="4439" y="884"/>
              <a:chExt cx="1203" cy="1764"/>
            </a:xfrm>
          </p:grpSpPr>
          <p:sp>
            <p:nvSpPr>
              <p:cNvPr id="24" name="Text Box 12"/>
              <p:cNvSpPr txBox="1">
                <a:spLocks noChangeArrowheads="1"/>
              </p:cNvSpPr>
              <p:nvPr/>
            </p:nvSpPr>
            <p:spPr bwMode="auto">
              <a:xfrm>
                <a:off x="4439" y="884"/>
                <a:ext cx="1180" cy="1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add </a:t>
                </a:r>
                <a:r>
                  <a:rPr lang="en-US" altLang="zh-CN" sz="2200" dirty="0">
                    <a:solidFill>
                      <a:srgbClr val="993300"/>
                    </a:solidFill>
                    <a:latin typeface="微软雅黑" panose="020B0503020204020204" pitchFamily="34" charset="-122"/>
                    <a:ea typeface="微软雅黑" panose="020B0503020204020204" pitchFamily="34" charset="-122"/>
                  </a:rPr>
                  <a:t>B</a:t>
                </a:r>
              </a:p>
              <a:p>
                <a:pPr eaLnBrk="1" hangingPunct="1">
                  <a:lnSpc>
                    <a:spcPct val="100000"/>
                  </a:lnSpc>
                  <a:spcBef>
                    <a:spcPct val="0"/>
                  </a:spcBef>
                  <a:buFontTx/>
                  <a:buNone/>
                </a:pPr>
                <a:r>
                  <a:rPr lang="en-US" altLang="zh-CN" sz="2200" dirty="0">
                    <a:solidFill>
                      <a:srgbClr val="009242"/>
                    </a:solidFill>
                    <a:latin typeface="微软雅黑" panose="020B0503020204020204" pitchFamily="34" charset="-122"/>
                    <a:ea typeface="微软雅黑" panose="020B0503020204020204" pitchFamily="34" charset="-122"/>
                  </a:rPr>
                  <a:t>     </a:t>
                </a:r>
                <a:r>
                  <a:rPr lang="en-US" altLang="zh-CN" sz="2200" dirty="0" err="1" smtClean="0">
                    <a:solidFill>
                      <a:srgbClr val="009242"/>
                    </a:solidFill>
                    <a:latin typeface="微软雅黑" panose="020B0503020204020204" pitchFamily="34" charset="-122"/>
                    <a:ea typeface="微软雅黑" panose="020B0503020204020204" pitchFamily="34" charset="-122"/>
                  </a:rPr>
                  <a:t>jxx</a:t>
                </a:r>
                <a:r>
                  <a:rPr lang="en-US" altLang="zh-CN" sz="2200" dirty="0" smtClean="0">
                    <a:solidFill>
                      <a:srgbClr val="009242"/>
                    </a:solidFill>
                    <a:latin typeface="微软雅黑" panose="020B0503020204020204" pitchFamily="34" charset="-122"/>
                    <a:ea typeface="微软雅黑" panose="020B0503020204020204" pitchFamily="34" charset="-122"/>
                  </a:rPr>
                  <a:t> </a:t>
                </a:r>
                <a:r>
                  <a:rPr lang="en-US" altLang="zh-CN" sz="2200" dirty="0" smtClean="0">
                    <a:solidFill>
                      <a:srgbClr val="FF0000"/>
                    </a:solidFill>
                    <a:latin typeface="微软雅黑" panose="020B0503020204020204" pitchFamily="34" charset="-122"/>
                    <a:ea typeface="微软雅黑" panose="020B0503020204020204" pitchFamily="34" charset="-122"/>
                  </a:rPr>
                  <a:t>L</a:t>
                </a:r>
                <a:endParaRPr lang="en-US" altLang="zh-CN" sz="22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zh-CN" altLang="en-US"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zh-CN" altLang="en-US"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smtClean="0">
                    <a:solidFill>
                      <a:srgbClr val="FF0000"/>
                    </a:solidFill>
                    <a:latin typeface="微软雅黑" panose="020B0503020204020204" pitchFamily="34" charset="-122"/>
                    <a:ea typeface="微软雅黑" panose="020B0503020204020204" pitchFamily="34" charset="-122"/>
                  </a:rPr>
                  <a:t>L</a:t>
                </a:r>
                <a:r>
                  <a:rPr lang="zh-CN" altLang="en-US" sz="2200" dirty="0" smtClean="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sub </a:t>
                </a:r>
                <a:r>
                  <a:rPr lang="en-US" altLang="zh-CN" sz="2200" dirty="0">
                    <a:solidFill>
                      <a:srgbClr val="0066FF"/>
                    </a:solidFill>
                    <a:latin typeface="微软雅黑" panose="020B0503020204020204" pitchFamily="34" charset="-122"/>
                    <a:ea typeface="微软雅黑" panose="020B0503020204020204" pitchFamily="34" charset="-122"/>
                  </a:rPr>
                  <a:t>C</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a:solidFill>
                      <a:srgbClr val="993300"/>
                    </a:solidFill>
                    <a:latin typeface="微软雅黑" panose="020B0503020204020204" pitchFamily="34" charset="-122"/>
                    <a:ea typeface="微软雅黑" panose="020B0503020204020204" pitchFamily="34" charset="-122"/>
                  </a:rPr>
                  <a:t>B</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a:solidFill>
                      <a:srgbClr val="0066FF"/>
                    </a:solidFill>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p:txBody>
          </p:sp>
          <p:grpSp>
            <p:nvGrpSpPr>
              <p:cNvPr id="25" name="Group 13"/>
              <p:cNvGrpSpPr>
                <a:grpSpLocks/>
              </p:cNvGrpSpPr>
              <p:nvPr/>
            </p:nvGrpSpPr>
            <p:grpSpPr bwMode="auto">
              <a:xfrm>
                <a:off x="5279" y="1196"/>
                <a:ext cx="363" cy="681"/>
                <a:chOff x="5134" y="2259"/>
                <a:chExt cx="434" cy="641"/>
              </a:xfrm>
            </p:grpSpPr>
            <p:sp>
              <p:nvSpPr>
                <p:cNvPr id="26" name="Line 14"/>
                <p:cNvSpPr>
                  <a:spLocks noChangeShapeType="1"/>
                </p:cNvSpPr>
                <p:nvPr/>
              </p:nvSpPr>
              <p:spPr bwMode="auto">
                <a:xfrm>
                  <a:off x="5134" y="2259"/>
                  <a:ext cx="434" cy="8"/>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5"/>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6"/>
                <p:cNvSpPr>
                  <a:spLocks noChangeShapeType="1"/>
                </p:cNvSpPr>
                <p:nvPr/>
              </p:nvSpPr>
              <p:spPr bwMode="auto">
                <a:xfrm flipH="1">
                  <a:off x="5134" y="2889"/>
                  <a:ext cx="397" cy="0"/>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7" name="右箭头 6"/>
            <p:cNvSpPr/>
            <p:nvPr/>
          </p:nvSpPr>
          <p:spPr>
            <a:xfrm>
              <a:off x="4866170" y="4635677"/>
              <a:ext cx="1368152" cy="626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 Box 9"/>
          <p:cNvSpPr txBox="1">
            <a:spLocks noChangeArrowheads="1"/>
          </p:cNvSpPr>
          <p:nvPr/>
        </p:nvSpPr>
        <p:spPr bwMode="auto">
          <a:xfrm>
            <a:off x="4511824" y="1303190"/>
            <a:ext cx="253421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200" dirty="0" smtClean="0">
                <a:solidFill>
                  <a:srgbClr val="009242"/>
                </a:solidFill>
                <a:latin typeface="宋体" panose="02010600030101010101" pitchFamily="2" charset="-122"/>
              </a:rPr>
              <a:t>令：</a:t>
            </a:r>
            <a:endParaRPr lang="en-US" altLang="zh-CN" sz="3200" dirty="0" smtClean="0">
              <a:solidFill>
                <a:srgbClr val="009242"/>
              </a:solidFill>
              <a:latin typeface="宋体" panose="02010600030101010101" pitchFamily="2" charset="-122"/>
            </a:endParaRPr>
          </a:p>
          <a:p>
            <a:pPr eaLnBrk="1" hangingPunct="1">
              <a:lnSpc>
                <a:spcPct val="100000"/>
              </a:lnSpc>
              <a:spcBef>
                <a:spcPct val="0"/>
              </a:spcBef>
              <a:buFontTx/>
              <a:buNone/>
            </a:pPr>
            <a:r>
              <a:rPr lang="en-US" altLang="zh-CN" sz="3200" dirty="0" smtClean="0">
                <a:solidFill>
                  <a:srgbClr val="009242"/>
                </a:solidFill>
                <a:latin typeface="宋体" panose="02010600030101010101" pitchFamily="2" charset="-122"/>
              </a:rPr>
              <a:t>  L-0100;  </a:t>
            </a:r>
          </a:p>
          <a:p>
            <a:pPr eaLnBrk="1" hangingPunct="1">
              <a:lnSpc>
                <a:spcPct val="100000"/>
              </a:lnSpc>
              <a:spcBef>
                <a:spcPct val="0"/>
              </a:spcBef>
              <a:buFontTx/>
              <a:buNone/>
            </a:pPr>
            <a:r>
              <a:rPr lang="en-US" altLang="zh-CN" sz="3200" dirty="0" smtClean="0">
                <a:solidFill>
                  <a:srgbClr val="009242"/>
                </a:solidFill>
                <a:latin typeface="宋体" panose="02010600030101010101" pitchFamily="2" charset="-122"/>
              </a:rPr>
              <a:t>  B-0110</a:t>
            </a:r>
            <a:r>
              <a:rPr lang="zh-CN" altLang="en-US" sz="3200" dirty="0" smtClean="0">
                <a:solidFill>
                  <a:srgbClr val="009242"/>
                </a:solidFill>
                <a:latin typeface="宋体" panose="02010600030101010101" pitchFamily="2" charset="-122"/>
              </a:rPr>
              <a:t>；</a:t>
            </a:r>
            <a:endParaRPr lang="en-US" altLang="zh-CN" sz="3200" dirty="0" smtClean="0">
              <a:solidFill>
                <a:srgbClr val="009242"/>
              </a:solidFill>
              <a:latin typeface="宋体" panose="02010600030101010101" pitchFamily="2" charset="-122"/>
            </a:endParaRPr>
          </a:p>
          <a:p>
            <a:pPr eaLnBrk="1" hangingPunct="1">
              <a:lnSpc>
                <a:spcPct val="100000"/>
              </a:lnSpc>
              <a:spcBef>
                <a:spcPct val="0"/>
              </a:spcBef>
              <a:buFontTx/>
              <a:buNone/>
            </a:pPr>
            <a:r>
              <a:rPr lang="en-US" altLang="zh-CN" sz="3200" dirty="0" smtClean="0">
                <a:solidFill>
                  <a:srgbClr val="009242"/>
                </a:solidFill>
                <a:latin typeface="宋体" panose="02010600030101010101" pitchFamily="2" charset="-122"/>
              </a:rPr>
              <a:t>  C-0111</a:t>
            </a:r>
            <a:r>
              <a:rPr lang="zh-CN" altLang="en-US" sz="3200" dirty="0" smtClean="0">
                <a:solidFill>
                  <a:srgbClr val="009242"/>
                </a:solidFill>
                <a:latin typeface="宋体" panose="02010600030101010101" pitchFamily="2" charset="-122"/>
              </a:rPr>
              <a:t>；</a:t>
            </a:r>
            <a:endParaRPr lang="en-US" altLang="zh-CN" sz="3200" dirty="0">
              <a:solidFill>
                <a:srgbClr val="009242"/>
              </a:solidFill>
              <a:latin typeface="宋体" panose="02010600030101010101" pitchFamily="2" charset="-122"/>
            </a:endParaRPr>
          </a:p>
        </p:txBody>
      </p:sp>
      <p:sp>
        <p:nvSpPr>
          <p:cNvPr id="29" name="Text Box 12"/>
          <p:cNvSpPr txBox="1">
            <a:spLocks noChangeArrowheads="1"/>
          </p:cNvSpPr>
          <p:nvPr/>
        </p:nvSpPr>
        <p:spPr bwMode="auto">
          <a:xfrm>
            <a:off x="1300689" y="3365293"/>
            <a:ext cx="2706607" cy="280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dirty="0" smtClean="0">
                <a:latin typeface="微软雅黑" panose="020B0503020204020204" pitchFamily="34" charset="-122"/>
                <a:ea typeface="微软雅黑" panose="020B0503020204020204" pitchFamily="34" charset="-122"/>
              </a:rPr>
              <a:t>0</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add </a:t>
            </a:r>
            <a:r>
              <a:rPr lang="en-US" altLang="zh-CN" sz="2200" dirty="0" smtClean="0">
                <a:solidFill>
                  <a:srgbClr val="993300"/>
                </a:solidFill>
                <a:latin typeface="微软雅黑" panose="020B0503020204020204" pitchFamily="34" charset="-122"/>
                <a:ea typeface="微软雅黑" panose="020B0503020204020204" pitchFamily="34" charset="-122"/>
              </a:rPr>
              <a:t>0110</a:t>
            </a:r>
            <a:endParaRPr lang="en-US" altLang="zh-CN" sz="2200" dirty="0">
              <a:solidFill>
                <a:srgbClr val="99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smtClean="0">
                <a:solidFill>
                  <a:srgbClr val="009242"/>
                </a:solidFill>
                <a:latin typeface="微软雅黑" panose="020B0503020204020204" pitchFamily="34" charset="-122"/>
                <a:ea typeface="微软雅黑" panose="020B0503020204020204" pitchFamily="34" charset="-122"/>
              </a:rPr>
              <a:t>1</a:t>
            </a:r>
            <a:r>
              <a:rPr lang="zh-CN" altLang="en-US" sz="2200" dirty="0" smtClean="0">
                <a:solidFill>
                  <a:srgbClr val="009242"/>
                </a:solidFill>
                <a:latin typeface="微软雅黑" panose="020B0503020204020204" pitchFamily="34" charset="-122"/>
                <a:ea typeface="微软雅黑" panose="020B0503020204020204" pitchFamily="34" charset="-122"/>
              </a:rPr>
              <a:t>：</a:t>
            </a:r>
            <a:r>
              <a:rPr lang="en-US" altLang="zh-CN" sz="2200" dirty="0" err="1" smtClean="0">
                <a:solidFill>
                  <a:srgbClr val="009242"/>
                </a:solidFill>
                <a:latin typeface="微软雅黑" panose="020B0503020204020204" pitchFamily="34" charset="-122"/>
                <a:ea typeface="微软雅黑" panose="020B0503020204020204" pitchFamily="34" charset="-122"/>
              </a:rPr>
              <a:t>jxx</a:t>
            </a:r>
            <a:r>
              <a:rPr lang="en-US" altLang="zh-CN" sz="2200" dirty="0" smtClean="0">
                <a:solidFill>
                  <a:srgbClr val="009242"/>
                </a:solidFill>
                <a:latin typeface="微软雅黑" panose="020B0503020204020204" pitchFamily="34" charset="-122"/>
                <a:ea typeface="微软雅黑" panose="020B0503020204020204" pitchFamily="34" charset="-122"/>
              </a:rPr>
              <a:t>  </a:t>
            </a:r>
            <a:r>
              <a:rPr lang="en-US" altLang="zh-CN" sz="2200" dirty="0" smtClean="0">
                <a:solidFill>
                  <a:srgbClr val="FF0000"/>
                </a:solidFill>
                <a:latin typeface="微软雅黑" panose="020B0503020204020204" pitchFamily="34" charset="-122"/>
                <a:ea typeface="微软雅黑" panose="020B0503020204020204" pitchFamily="34" charset="-122"/>
              </a:rPr>
              <a:t>0100</a:t>
            </a:r>
          </a:p>
          <a:p>
            <a:pPr eaLnBrk="1" hangingPunct="1">
              <a:lnSpc>
                <a:spcPct val="100000"/>
              </a:lnSpc>
              <a:spcBef>
                <a:spcPct val="0"/>
              </a:spcBef>
              <a:buFontTx/>
              <a:buNone/>
            </a:pPr>
            <a:r>
              <a:rPr lang="en-US" altLang="zh-CN" sz="2200" dirty="0" smtClean="0">
                <a:solidFill>
                  <a:srgbClr val="FF0000"/>
                </a:solidFill>
                <a:latin typeface="微软雅黑" panose="020B0503020204020204" pitchFamily="34" charset="-122"/>
                <a:ea typeface="微软雅黑" panose="020B0503020204020204" pitchFamily="34" charset="-122"/>
              </a:rPr>
              <a:t>2</a:t>
            </a:r>
            <a:r>
              <a:rPr lang="zh-CN" altLang="en-US" sz="2200" dirty="0" smtClean="0">
                <a:solidFill>
                  <a:srgbClr val="FF0000"/>
                </a:solidFill>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smtClean="0">
                <a:solidFill>
                  <a:srgbClr val="FF0000"/>
                </a:solidFill>
                <a:latin typeface="微软雅黑" panose="020B0503020204020204" pitchFamily="34" charset="-122"/>
                <a:ea typeface="微软雅黑" panose="020B0503020204020204" pitchFamily="34" charset="-122"/>
              </a:rPr>
              <a:t>4</a:t>
            </a:r>
            <a:r>
              <a:rPr lang="zh-CN" altLang="en-US" sz="2200" dirty="0" smtClean="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sub </a:t>
            </a:r>
            <a:r>
              <a:rPr lang="en-US" altLang="zh-CN" sz="2200" dirty="0" smtClean="0">
                <a:solidFill>
                  <a:srgbClr val="0066FF"/>
                </a:solidFill>
                <a:latin typeface="微软雅黑" panose="020B0503020204020204" pitchFamily="34" charset="-122"/>
                <a:ea typeface="微软雅黑" panose="020B0503020204020204" pitchFamily="34" charset="-122"/>
              </a:rPr>
              <a:t>0111</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smtClean="0">
                <a:latin typeface="微软雅黑" panose="020B0503020204020204" pitchFamily="34" charset="-122"/>
                <a:ea typeface="微软雅黑" panose="020B0503020204020204" pitchFamily="34" charset="-122"/>
              </a:rPr>
              <a:t>5</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dirty="0" smtClean="0">
                <a:solidFill>
                  <a:srgbClr val="993300"/>
                </a:solidFill>
                <a:latin typeface="微软雅黑" panose="020B0503020204020204" pitchFamily="34" charset="-122"/>
                <a:ea typeface="微软雅黑" panose="020B0503020204020204" pitchFamily="34" charset="-122"/>
              </a:rPr>
              <a:t>6</a:t>
            </a:r>
            <a:r>
              <a:rPr lang="zh-CN" altLang="en-US"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dirty="0" smtClean="0">
                <a:solidFill>
                  <a:srgbClr val="0066FF"/>
                </a:solidFill>
                <a:latin typeface="微软雅黑" panose="020B0503020204020204" pitchFamily="34" charset="-122"/>
                <a:ea typeface="微软雅黑" panose="020B0503020204020204" pitchFamily="34" charset="-122"/>
              </a:rPr>
              <a:t>7</a:t>
            </a:r>
            <a:r>
              <a:rPr lang="zh-CN" altLang="en-US" sz="2200" dirty="0" smtClean="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t>
            </a:r>
          </a:p>
        </p:txBody>
      </p:sp>
      <p:sp>
        <p:nvSpPr>
          <p:cNvPr id="5" name="椭圆 4"/>
          <p:cNvSpPr/>
          <p:nvPr/>
        </p:nvSpPr>
        <p:spPr>
          <a:xfrm>
            <a:off x="8046893" y="1416998"/>
            <a:ext cx="3559224" cy="1837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意义重大！为什么？</a:t>
            </a:r>
            <a:endParaRPr lang="zh-CN" altLang="en-US" sz="3600" dirty="0"/>
          </a:p>
        </p:txBody>
      </p:sp>
    </p:spTree>
    <p:extLst>
      <p:ext uri="{BB962C8B-B14F-4D97-AF65-F5344CB8AC3E}">
        <p14:creationId xmlns:p14="http://schemas.microsoft.com/office/powerpoint/2010/main" val="81118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汇编语言：</a:t>
            </a:r>
            <a:endParaRPr lang="zh-CN" altLang="en-US" dirty="0"/>
          </a:p>
        </p:txBody>
      </p:sp>
      <p:sp>
        <p:nvSpPr>
          <p:cNvPr id="3" name="内容占位符 2"/>
          <p:cNvSpPr>
            <a:spLocks noGrp="1"/>
          </p:cNvSpPr>
          <p:nvPr>
            <p:ph idx="1"/>
          </p:nvPr>
        </p:nvSpPr>
        <p:spPr>
          <a:xfrm>
            <a:off x="695400" y="1690688"/>
            <a:ext cx="10515600" cy="4351338"/>
          </a:xfrm>
        </p:spPr>
        <p:txBody>
          <a:bodyPr>
            <a:normAutofit/>
          </a:bodyPr>
          <a:lstStyle/>
          <a:p>
            <a:r>
              <a:rPr lang="zh-CN" altLang="en-US" sz="3200" dirty="0" smtClean="0">
                <a:latin typeface="+mn-ea"/>
              </a:rPr>
              <a:t>于是，汇编语言出现</a:t>
            </a:r>
          </a:p>
          <a:p>
            <a:pPr lvl="1"/>
            <a:r>
              <a:rPr lang="zh-CN" altLang="en-US" sz="2800" dirty="0" smtClean="0">
                <a:latin typeface="+mn-ea"/>
              </a:rPr>
              <a:t>用</a:t>
            </a:r>
            <a:r>
              <a:rPr lang="zh-CN" altLang="en-US" sz="2800" dirty="0">
                <a:solidFill>
                  <a:srgbClr val="FF0000"/>
                </a:solidFill>
                <a:latin typeface="+mn-ea"/>
              </a:rPr>
              <a:t>助记符</a:t>
            </a:r>
            <a:r>
              <a:rPr lang="zh-CN" altLang="en-US" sz="2800" dirty="0">
                <a:latin typeface="+mn-ea"/>
              </a:rPr>
              <a:t>表示操作码</a:t>
            </a:r>
          </a:p>
          <a:p>
            <a:pPr lvl="1"/>
            <a:r>
              <a:rPr lang="zh-CN" altLang="en-US" sz="2800" dirty="0">
                <a:latin typeface="+mn-ea"/>
              </a:rPr>
              <a:t>用</a:t>
            </a:r>
            <a:r>
              <a:rPr lang="zh-CN" altLang="en-US" sz="2800" dirty="0">
                <a:solidFill>
                  <a:srgbClr val="FF0000"/>
                </a:solidFill>
                <a:latin typeface="+mn-ea"/>
              </a:rPr>
              <a:t>标号</a:t>
            </a:r>
            <a:r>
              <a:rPr lang="zh-CN" altLang="en-US" sz="2800" dirty="0">
                <a:latin typeface="+mn-ea"/>
              </a:rPr>
              <a:t>表示位置</a:t>
            </a:r>
          </a:p>
          <a:p>
            <a:pPr lvl="1"/>
            <a:r>
              <a:rPr lang="zh-CN" altLang="en-US" sz="2800" dirty="0">
                <a:latin typeface="+mn-ea"/>
              </a:rPr>
              <a:t>用</a:t>
            </a:r>
            <a:r>
              <a:rPr lang="zh-CN" altLang="en-US" sz="2800" dirty="0">
                <a:solidFill>
                  <a:srgbClr val="FF0000"/>
                </a:solidFill>
                <a:latin typeface="+mn-ea"/>
              </a:rPr>
              <a:t>助记符</a:t>
            </a:r>
            <a:r>
              <a:rPr lang="zh-CN" altLang="en-US" sz="2800" dirty="0">
                <a:latin typeface="+mn-ea"/>
              </a:rPr>
              <a:t>表示寄存器</a:t>
            </a:r>
          </a:p>
          <a:p>
            <a:pPr lvl="1"/>
            <a:r>
              <a:rPr lang="en-US" altLang="zh-CN" sz="2800" dirty="0" smtClean="0">
                <a:latin typeface="+mn-ea"/>
              </a:rPr>
              <a:t>…</a:t>
            </a:r>
          </a:p>
          <a:p>
            <a:r>
              <a:rPr lang="zh-CN" altLang="en-US" sz="3200" dirty="0" smtClean="0">
                <a:latin typeface="宋体" panose="02010600030101010101" pitchFamily="2" charset="-122"/>
              </a:rPr>
              <a:t>汇编编程的优点</a:t>
            </a:r>
            <a:endParaRPr lang="en-US" altLang="zh-CN" sz="3200" dirty="0" smtClean="0">
              <a:latin typeface="宋体" panose="02010600030101010101" pitchFamily="2" charset="-122"/>
            </a:endParaRPr>
          </a:p>
          <a:p>
            <a:pPr lvl="1"/>
            <a:r>
              <a:rPr lang="zh-CN" altLang="en-US" sz="2800" dirty="0" smtClean="0">
                <a:solidFill>
                  <a:srgbClr val="CC3300"/>
                </a:solidFill>
                <a:latin typeface="宋体" panose="02010600030101010101" pitchFamily="2" charset="-122"/>
              </a:rPr>
              <a:t>不</a:t>
            </a:r>
            <a:r>
              <a:rPr lang="zh-CN" altLang="en-US" sz="2800" dirty="0">
                <a:solidFill>
                  <a:srgbClr val="CC3300"/>
                </a:solidFill>
                <a:latin typeface="宋体" panose="02010600030101010101" pitchFamily="2" charset="-122"/>
              </a:rPr>
              <a:t>需记忆指令码，编写</a:t>
            </a:r>
            <a:r>
              <a:rPr lang="zh-CN" altLang="en-US" sz="2800" dirty="0" smtClean="0">
                <a:solidFill>
                  <a:srgbClr val="CC3300"/>
                </a:solidFill>
                <a:latin typeface="宋体" panose="02010600030101010101" pitchFamily="2" charset="-122"/>
              </a:rPr>
              <a:t>方便</a:t>
            </a:r>
            <a:endParaRPr lang="en-US" altLang="zh-CN" sz="2800" dirty="0" smtClean="0">
              <a:solidFill>
                <a:srgbClr val="CC3300"/>
              </a:solidFill>
              <a:latin typeface="宋体" panose="02010600030101010101" pitchFamily="2" charset="-122"/>
            </a:endParaRPr>
          </a:p>
          <a:p>
            <a:pPr lvl="1"/>
            <a:r>
              <a:rPr lang="zh-CN" altLang="en-US" sz="2800" dirty="0" smtClean="0">
                <a:solidFill>
                  <a:srgbClr val="CC3300"/>
                </a:solidFill>
                <a:latin typeface="宋体" panose="02010600030101010101" pitchFamily="2" charset="-122"/>
              </a:rPr>
              <a:t>可读性</a:t>
            </a:r>
            <a:r>
              <a:rPr lang="zh-CN" altLang="en-US" sz="2800" dirty="0">
                <a:solidFill>
                  <a:srgbClr val="CC3300"/>
                </a:solidFill>
                <a:latin typeface="宋体" panose="02010600030101010101" pitchFamily="2" charset="-122"/>
              </a:rPr>
              <a:t>比机器语言</a:t>
            </a:r>
            <a:r>
              <a:rPr lang="zh-CN" altLang="en-US" sz="2800" dirty="0" smtClean="0">
                <a:solidFill>
                  <a:srgbClr val="CC3300"/>
                </a:solidFill>
                <a:latin typeface="宋体" panose="02010600030101010101" pitchFamily="2" charset="-122"/>
              </a:rPr>
              <a:t>强</a:t>
            </a:r>
            <a:endParaRPr lang="en-US" altLang="zh-CN" sz="2800" dirty="0" smtClean="0">
              <a:solidFill>
                <a:srgbClr val="CC3300"/>
              </a:solidFill>
              <a:latin typeface="宋体" panose="02010600030101010101" pitchFamily="2" charset="-122"/>
            </a:endParaRPr>
          </a:p>
          <a:p>
            <a:pPr lvl="1"/>
            <a:r>
              <a:rPr lang="zh-CN" altLang="en-US" sz="2800" dirty="0" smtClean="0">
                <a:solidFill>
                  <a:srgbClr val="CC3300"/>
                </a:solidFill>
                <a:latin typeface="宋体" panose="02010600030101010101" pitchFamily="2" charset="-122"/>
              </a:rPr>
              <a:t>与</a:t>
            </a:r>
            <a:r>
              <a:rPr lang="zh-CN" altLang="en-US" sz="2800" dirty="0">
                <a:solidFill>
                  <a:srgbClr val="CC3300"/>
                </a:solidFill>
                <a:latin typeface="宋体" panose="02010600030101010101" pitchFamily="2" charset="-122"/>
              </a:rPr>
              <a:t>绝对位置无关，扩展性好</a:t>
            </a:r>
          </a:p>
          <a:p>
            <a:endParaRPr lang="zh-CN" altLang="en-US" sz="3200" dirty="0"/>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15</a:t>
            </a:fld>
            <a:endParaRPr lang="en-US" altLang="zh-CN"/>
          </a:p>
        </p:txBody>
      </p:sp>
      <p:sp>
        <p:nvSpPr>
          <p:cNvPr id="7" name="Text Box 21"/>
          <p:cNvSpPr txBox="1">
            <a:spLocks noChangeArrowheads="1"/>
          </p:cNvSpPr>
          <p:nvPr/>
        </p:nvSpPr>
        <p:spPr bwMode="auto">
          <a:xfrm>
            <a:off x="6744072" y="5121970"/>
            <a:ext cx="4032448" cy="1077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3200" dirty="0" smtClean="0">
                <a:solidFill>
                  <a:srgbClr val="FF0000"/>
                </a:solidFill>
                <a:latin typeface="宋体" panose="02010600030101010101" pitchFamily="2" charset="-122"/>
              </a:rPr>
              <a:t>但是：</a:t>
            </a:r>
            <a:r>
              <a:rPr lang="zh-CN" altLang="en-US" sz="3200" dirty="0" smtClean="0">
                <a:solidFill>
                  <a:srgbClr val="FF0000"/>
                </a:solidFill>
                <a:latin typeface="宋体" panose="02010600030101010101" pitchFamily="2" charset="-122"/>
              </a:rPr>
              <a:t>汇编语言必须被转换</a:t>
            </a:r>
            <a:r>
              <a:rPr lang="zh-CN" altLang="en-US" sz="3200" dirty="0">
                <a:solidFill>
                  <a:srgbClr val="FF0000"/>
                </a:solidFill>
                <a:latin typeface="宋体" panose="02010600030101010101" pitchFamily="2" charset="-122"/>
              </a:rPr>
              <a:t>为</a:t>
            </a:r>
            <a:r>
              <a:rPr lang="zh-CN" altLang="en-US" sz="3200" dirty="0" smtClean="0">
                <a:solidFill>
                  <a:srgbClr val="FF0000"/>
                </a:solidFill>
                <a:latin typeface="宋体" panose="02010600030101010101" pitchFamily="2" charset="-122"/>
              </a:rPr>
              <a:t>机器语言</a:t>
            </a:r>
            <a:endParaRPr lang="zh-CN" altLang="en-US" sz="3200" dirty="0">
              <a:solidFill>
                <a:srgbClr val="FF0000"/>
              </a:solidFill>
              <a:latin typeface="宋体" panose="02010600030101010101" pitchFamily="2" charset="-122"/>
            </a:endParaRPr>
          </a:p>
        </p:txBody>
      </p:sp>
      <p:sp>
        <p:nvSpPr>
          <p:cNvPr id="8" name="爆炸形 2 7"/>
          <p:cNvSpPr/>
          <p:nvPr/>
        </p:nvSpPr>
        <p:spPr>
          <a:xfrm>
            <a:off x="6168008" y="551327"/>
            <a:ext cx="5636907" cy="2520280"/>
          </a:xfrm>
          <a:prstGeom prst="irregularSeal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rgbClr val="FF0000"/>
                </a:solidFill>
              </a:rPr>
              <a:t>汇编语言提供了更高级别的编程抽象</a:t>
            </a:r>
            <a:r>
              <a:rPr lang="en-US" altLang="zh-CN" sz="3200" b="1" dirty="0" smtClean="0">
                <a:solidFill>
                  <a:srgbClr val="FF0000"/>
                </a:solidFill>
              </a:rPr>
              <a:t>(</a:t>
            </a:r>
            <a:r>
              <a:rPr lang="zh-CN" altLang="en-US" sz="3200" b="1" dirty="0" smtClean="0">
                <a:solidFill>
                  <a:srgbClr val="FF0000"/>
                </a:solidFill>
              </a:rPr>
              <a:t>模型</a:t>
            </a:r>
            <a:r>
              <a:rPr lang="en-US" altLang="zh-CN" sz="3200" b="1" dirty="0" smtClean="0">
                <a:solidFill>
                  <a:srgbClr val="FF0000"/>
                </a:solidFill>
              </a:rPr>
              <a:t>)</a:t>
            </a:r>
            <a:r>
              <a:rPr lang="zh-CN" altLang="en-US" sz="3200" b="1" dirty="0" smtClean="0">
                <a:solidFill>
                  <a:srgbClr val="FF0000"/>
                </a:solidFill>
              </a:rPr>
              <a:t>！</a:t>
            </a:r>
            <a:endParaRPr lang="zh-CN" altLang="en-US" sz="3200" b="1" dirty="0">
              <a:solidFill>
                <a:srgbClr val="FF0000"/>
              </a:solidFill>
            </a:endParaRPr>
          </a:p>
        </p:txBody>
      </p:sp>
      <p:sp>
        <p:nvSpPr>
          <p:cNvPr id="9" name="文本框 8"/>
          <p:cNvSpPr txBox="1"/>
          <p:nvPr/>
        </p:nvSpPr>
        <p:spPr>
          <a:xfrm>
            <a:off x="6182638" y="3235836"/>
            <a:ext cx="4924128" cy="1384995"/>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en-US" sz="2800" dirty="0" smtClean="0"/>
              <a:t>你能大致说说看，什么叫汇编语言的实现吗？汇编语言的实现需要做哪些细节工作？</a:t>
            </a:r>
            <a:endParaRPr lang="zh-CN" altLang="en-US" sz="2800" dirty="0"/>
          </a:p>
        </p:txBody>
      </p:sp>
    </p:spTree>
    <p:extLst>
      <p:ext uri="{BB962C8B-B14F-4D97-AF65-F5344CB8AC3E}">
        <p14:creationId xmlns:p14="http://schemas.microsoft.com/office/powerpoint/2010/main" val="323760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a:t>
            </a:r>
            <a:r>
              <a:rPr lang="zh-CN" altLang="en-US" dirty="0" smtClean="0"/>
              <a:t>段形式不一样但是语义等价的“程序”</a:t>
            </a:r>
            <a:endParaRPr lang="zh-CN" altLang="en-US" dirty="0"/>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2018年11月18日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16</a:t>
            </a:fld>
            <a:endParaRPr lang="en-US" altLang="zh-CN"/>
          </a:p>
        </p:txBody>
      </p:sp>
      <p:sp>
        <p:nvSpPr>
          <p:cNvPr id="12" name="Text Box 12"/>
          <p:cNvSpPr txBox="1">
            <a:spLocks noChangeArrowheads="1"/>
          </p:cNvSpPr>
          <p:nvPr/>
        </p:nvSpPr>
        <p:spPr bwMode="auto">
          <a:xfrm>
            <a:off x="7013848" y="1873087"/>
            <a:ext cx="2736305" cy="452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3600" dirty="0">
                <a:latin typeface="微软雅黑" panose="020B0503020204020204" pitchFamily="34" charset="-122"/>
                <a:ea typeface="微软雅黑" panose="020B0503020204020204" pitchFamily="34" charset="-122"/>
              </a:rPr>
              <a:t>     </a:t>
            </a:r>
            <a:r>
              <a:rPr lang="en-US" altLang="zh-CN" sz="3600" dirty="0" smtClean="0">
                <a:latin typeface="微软雅黑" panose="020B0503020204020204" pitchFamily="34" charset="-122"/>
                <a:ea typeface="微软雅黑" panose="020B0503020204020204" pitchFamily="34" charset="-122"/>
              </a:rPr>
              <a:t>add </a:t>
            </a:r>
            <a:r>
              <a:rPr lang="en-US" altLang="zh-CN" sz="3600" dirty="0">
                <a:solidFill>
                  <a:srgbClr val="993300"/>
                </a:solidFill>
                <a:latin typeface="微软雅黑" panose="020B0503020204020204" pitchFamily="34" charset="-122"/>
                <a:ea typeface="微软雅黑" panose="020B0503020204020204" pitchFamily="34" charset="-122"/>
              </a:rPr>
              <a:t>B</a:t>
            </a:r>
          </a:p>
          <a:p>
            <a:pPr eaLnBrk="1" hangingPunct="1">
              <a:lnSpc>
                <a:spcPct val="100000"/>
              </a:lnSpc>
              <a:spcBef>
                <a:spcPct val="0"/>
              </a:spcBef>
              <a:buFontTx/>
              <a:buNone/>
            </a:pPr>
            <a:r>
              <a:rPr lang="en-US" altLang="zh-CN" sz="3600" dirty="0">
                <a:solidFill>
                  <a:srgbClr val="009242"/>
                </a:solidFill>
                <a:latin typeface="微软雅黑" panose="020B0503020204020204" pitchFamily="34" charset="-122"/>
                <a:ea typeface="微软雅黑" panose="020B0503020204020204" pitchFamily="34" charset="-122"/>
              </a:rPr>
              <a:t>     </a:t>
            </a:r>
            <a:r>
              <a:rPr lang="en-US" altLang="zh-CN" sz="3600" dirty="0" err="1" smtClean="0">
                <a:solidFill>
                  <a:srgbClr val="009242"/>
                </a:solidFill>
                <a:latin typeface="微软雅黑" panose="020B0503020204020204" pitchFamily="34" charset="-122"/>
                <a:ea typeface="微软雅黑" panose="020B0503020204020204" pitchFamily="34" charset="-122"/>
              </a:rPr>
              <a:t>jxx</a:t>
            </a:r>
            <a:r>
              <a:rPr lang="en-US" altLang="zh-CN" sz="3600" dirty="0" smtClean="0">
                <a:solidFill>
                  <a:srgbClr val="009242"/>
                </a:solidFill>
                <a:latin typeface="微软雅黑" panose="020B0503020204020204" pitchFamily="34" charset="-122"/>
                <a:ea typeface="微软雅黑" panose="020B0503020204020204" pitchFamily="34" charset="-122"/>
              </a:rPr>
              <a:t> </a:t>
            </a:r>
            <a:r>
              <a:rPr lang="en-US" altLang="zh-CN" sz="3600" dirty="0" smtClean="0">
                <a:solidFill>
                  <a:srgbClr val="009242"/>
                </a:solidFill>
                <a:latin typeface="微软雅黑" panose="020B0503020204020204" pitchFamily="34" charset="-122"/>
                <a:ea typeface="微软雅黑" panose="020B0503020204020204" pitchFamily="34" charset="-122"/>
              </a:rPr>
              <a:t>  </a:t>
            </a:r>
            <a:r>
              <a:rPr lang="en-US" altLang="zh-CN" sz="3600" dirty="0" smtClean="0">
                <a:solidFill>
                  <a:srgbClr val="FF0000"/>
                </a:solidFill>
                <a:latin typeface="微软雅黑" panose="020B0503020204020204" pitchFamily="34" charset="-122"/>
                <a:ea typeface="微软雅黑" panose="020B0503020204020204" pitchFamily="34" charset="-122"/>
              </a:rPr>
              <a:t>L</a:t>
            </a:r>
            <a:endParaRPr lang="en-US" altLang="zh-CN" sz="36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zh-CN" altLang="en-US" sz="3600" dirty="0">
                <a:latin typeface="微软雅黑" panose="020B0503020204020204" pitchFamily="34" charset="-122"/>
                <a:ea typeface="微软雅黑" panose="020B0503020204020204" pitchFamily="34" charset="-122"/>
              </a:rPr>
              <a:t>     </a:t>
            </a:r>
            <a:r>
              <a:rPr lang="en-US" altLang="zh-CN" sz="3600" dirty="0" smtClean="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zh-CN" altLang="en-US" sz="3600" dirty="0">
                <a:latin typeface="微软雅黑" panose="020B0503020204020204" pitchFamily="34" charset="-122"/>
                <a:ea typeface="微软雅黑" panose="020B0503020204020204" pitchFamily="34" charset="-122"/>
              </a:rPr>
              <a:t>     </a:t>
            </a:r>
            <a:r>
              <a:rPr lang="en-US" altLang="zh-CN" sz="3600" dirty="0" smtClean="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3600" dirty="0" smtClean="0">
                <a:solidFill>
                  <a:srgbClr val="FF0000"/>
                </a:solidFill>
                <a:latin typeface="微软雅黑" panose="020B0503020204020204" pitchFamily="34" charset="-122"/>
                <a:ea typeface="微软雅黑" panose="020B0503020204020204" pitchFamily="34" charset="-122"/>
              </a:rPr>
              <a:t>L</a:t>
            </a:r>
            <a:r>
              <a:rPr lang="zh-CN" altLang="en-US" sz="3600" dirty="0" smtClean="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sub </a:t>
            </a:r>
            <a:r>
              <a:rPr lang="en-US" altLang="zh-CN" sz="3600" dirty="0" smtClean="0">
                <a:latin typeface="微软雅黑" panose="020B0503020204020204" pitchFamily="34" charset="-122"/>
                <a:ea typeface="微软雅黑" panose="020B0503020204020204" pitchFamily="34" charset="-122"/>
              </a:rPr>
              <a:t> </a:t>
            </a:r>
            <a:r>
              <a:rPr lang="en-US" altLang="zh-CN" sz="3600" dirty="0" smtClean="0">
                <a:solidFill>
                  <a:srgbClr val="0066FF"/>
                </a:solidFill>
                <a:latin typeface="微软雅黑" panose="020B0503020204020204" pitchFamily="34" charset="-122"/>
                <a:ea typeface="微软雅黑" panose="020B0503020204020204" pitchFamily="34" charset="-122"/>
              </a:rPr>
              <a:t>C</a:t>
            </a:r>
            <a:endParaRPr lang="en-US" altLang="zh-CN" sz="36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3600" dirty="0">
                <a:latin typeface="微软雅黑" panose="020B0503020204020204" pitchFamily="34" charset="-122"/>
                <a:ea typeface="微软雅黑" panose="020B0503020204020204" pitchFamily="34" charset="-122"/>
              </a:rPr>
              <a:t>      </a:t>
            </a:r>
            <a:r>
              <a:rPr lang="en-US" altLang="zh-CN" sz="3600" dirty="0" smtClean="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3600" dirty="0">
                <a:solidFill>
                  <a:srgbClr val="993300"/>
                </a:solidFill>
                <a:latin typeface="微软雅黑" panose="020B0503020204020204" pitchFamily="34" charset="-122"/>
                <a:ea typeface="微软雅黑" panose="020B0503020204020204" pitchFamily="34" charset="-122"/>
              </a:rPr>
              <a:t>B</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3600" dirty="0">
                <a:solidFill>
                  <a:srgbClr val="0066FF"/>
                </a:solidFill>
                <a:latin typeface="微软雅黑" panose="020B0503020204020204" pitchFamily="34" charset="-122"/>
                <a:ea typeface="微软雅黑" panose="020B0503020204020204" pitchFamily="34" charset="-122"/>
              </a:rPr>
              <a:t>C</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a:t>
            </a:r>
          </a:p>
        </p:txBody>
      </p:sp>
      <p:sp>
        <p:nvSpPr>
          <p:cNvPr id="17" name="Text Box 8"/>
          <p:cNvSpPr txBox="1">
            <a:spLocks noChangeArrowheads="1"/>
          </p:cNvSpPr>
          <p:nvPr/>
        </p:nvSpPr>
        <p:spPr bwMode="auto">
          <a:xfrm>
            <a:off x="1491231" y="1761361"/>
            <a:ext cx="39102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3600" dirty="0">
                <a:latin typeface="微软雅黑" panose="020B0503020204020204" pitchFamily="34" charset="-122"/>
                <a:ea typeface="微软雅黑" panose="020B0503020204020204" pitchFamily="34" charset="-122"/>
              </a:rPr>
              <a:t>0</a:t>
            </a:r>
            <a:r>
              <a:rPr lang="zh-CN" altLang="en-US"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0101 </a:t>
            </a:r>
            <a:r>
              <a:rPr lang="en-US" altLang="zh-CN" sz="3600" dirty="0">
                <a:solidFill>
                  <a:srgbClr val="FF0000"/>
                </a:solidFill>
                <a:latin typeface="微软雅黑" panose="020B0503020204020204" pitchFamily="34" charset="-122"/>
                <a:ea typeface="微软雅黑" panose="020B0503020204020204" pitchFamily="34" charset="-122"/>
              </a:rPr>
              <a:t>0110</a:t>
            </a:r>
          </a:p>
          <a:p>
            <a:pPr eaLnBrk="1" hangingPunct="1">
              <a:lnSpc>
                <a:spcPct val="100000"/>
              </a:lnSpc>
              <a:spcBef>
                <a:spcPct val="0"/>
              </a:spcBef>
              <a:buFontTx/>
              <a:buNone/>
            </a:pPr>
            <a:r>
              <a:rPr lang="en-US" altLang="zh-CN" sz="3600" dirty="0">
                <a:latin typeface="微软雅黑" panose="020B0503020204020204" pitchFamily="34" charset="-122"/>
                <a:ea typeface="微软雅黑" panose="020B0503020204020204" pitchFamily="34" charset="-122"/>
              </a:rPr>
              <a:t>1</a:t>
            </a:r>
            <a:r>
              <a:rPr lang="zh-CN" altLang="en-US" sz="3600" dirty="0">
                <a:latin typeface="微软雅黑" panose="020B0503020204020204" pitchFamily="34" charset="-122"/>
                <a:ea typeface="微软雅黑" panose="020B0503020204020204" pitchFamily="34" charset="-122"/>
              </a:rPr>
              <a:t>：</a:t>
            </a:r>
            <a:r>
              <a:rPr lang="en-US" altLang="zh-CN" sz="3600" dirty="0">
                <a:solidFill>
                  <a:srgbClr val="009242"/>
                </a:solidFill>
                <a:latin typeface="微软雅黑" panose="020B0503020204020204" pitchFamily="34" charset="-122"/>
                <a:ea typeface="微软雅黑" panose="020B0503020204020204" pitchFamily="34" charset="-122"/>
              </a:rPr>
              <a:t>0010</a:t>
            </a:r>
            <a:r>
              <a:rPr lang="en-US" altLang="zh-CN" sz="3600" dirty="0">
                <a:latin typeface="微软雅黑" panose="020B0503020204020204" pitchFamily="34" charset="-122"/>
                <a:ea typeface="微软雅黑" panose="020B0503020204020204" pitchFamily="34" charset="-122"/>
              </a:rPr>
              <a:t> </a:t>
            </a:r>
            <a:r>
              <a:rPr lang="en-US" altLang="zh-CN" sz="3600" dirty="0">
                <a:solidFill>
                  <a:srgbClr val="FF0000"/>
                </a:solidFill>
                <a:latin typeface="微软雅黑" panose="020B0503020204020204" pitchFamily="34" charset="-122"/>
                <a:ea typeface="微软雅黑" panose="020B0503020204020204" pitchFamily="34" charset="-122"/>
              </a:rPr>
              <a:t>0100</a:t>
            </a:r>
          </a:p>
          <a:p>
            <a:pPr eaLnBrk="1" hangingPunct="1">
              <a:lnSpc>
                <a:spcPct val="100000"/>
              </a:lnSpc>
              <a:spcBef>
                <a:spcPct val="0"/>
              </a:spcBef>
              <a:buFontTx/>
              <a:buNone/>
            </a:pPr>
            <a:r>
              <a:rPr lang="en-US" altLang="zh-CN" sz="3600" dirty="0">
                <a:latin typeface="微软雅黑" panose="020B0503020204020204" pitchFamily="34" charset="-122"/>
                <a:ea typeface="微软雅黑" panose="020B0503020204020204" pitchFamily="34" charset="-122"/>
              </a:rPr>
              <a:t>2</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3600" dirty="0">
                <a:latin typeface="微软雅黑" panose="020B0503020204020204" pitchFamily="34" charset="-122"/>
                <a:ea typeface="微软雅黑" panose="020B0503020204020204" pitchFamily="34" charset="-122"/>
              </a:rPr>
              <a:t>3</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3600" dirty="0">
                <a:latin typeface="微软雅黑" panose="020B0503020204020204" pitchFamily="34" charset="-122"/>
                <a:ea typeface="微软雅黑" panose="020B0503020204020204" pitchFamily="34" charset="-122"/>
              </a:rPr>
              <a:t>4</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0110 </a:t>
            </a:r>
            <a:r>
              <a:rPr lang="en-US" altLang="zh-CN" sz="3600" dirty="0">
                <a:solidFill>
                  <a:srgbClr val="FF0000"/>
                </a:solidFill>
                <a:latin typeface="微软雅黑" panose="020B0503020204020204" pitchFamily="34" charset="-122"/>
                <a:ea typeface="微软雅黑" panose="020B0503020204020204" pitchFamily="34" charset="-122"/>
              </a:rPr>
              <a:t>0111</a:t>
            </a:r>
            <a:endParaRPr lang="en-US" altLang="zh-CN" sz="36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3600" dirty="0">
                <a:latin typeface="微软雅黑" panose="020B0503020204020204" pitchFamily="34" charset="-122"/>
                <a:ea typeface="微软雅黑" panose="020B0503020204020204" pitchFamily="34" charset="-122"/>
              </a:rPr>
              <a:t>5</a:t>
            </a:r>
            <a:r>
              <a:rPr lang="zh-CN" altLang="en-US" sz="3600" dirty="0">
                <a:latin typeface="微软雅黑" panose="020B0503020204020204" pitchFamily="34" charset="-122"/>
                <a:ea typeface="微软雅黑" panose="020B0503020204020204" pitchFamily="34" charset="-122"/>
              </a:rPr>
              <a:t>： </a:t>
            </a:r>
            <a:r>
              <a:rPr lang="en-US" altLang="zh-CN" sz="3600" dirty="0">
                <a:latin typeface="微软雅黑" panose="020B0503020204020204" pitchFamily="34" charset="-122"/>
                <a:ea typeface="微软雅黑" panose="020B0503020204020204" pitchFamily="34" charset="-122"/>
              </a:rPr>
              <a:t>……</a:t>
            </a:r>
            <a:endParaRPr lang="en-US" altLang="zh-CN" sz="36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3600" dirty="0">
                <a:latin typeface="微软雅黑" panose="020B0503020204020204" pitchFamily="34" charset="-122"/>
                <a:ea typeface="微软雅黑" panose="020B0503020204020204" pitchFamily="34" charset="-122"/>
              </a:rPr>
              <a:t>6</a:t>
            </a:r>
            <a:r>
              <a:rPr lang="zh-CN" altLang="en-US" sz="3600" dirty="0">
                <a:latin typeface="微软雅黑" panose="020B0503020204020204" pitchFamily="34" charset="-122"/>
                <a:ea typeface="微软雅黑" panose="020B0503020204020204" pitchFamily="34" charset="-122"/>
              </a:rPr>
              <a:t>： </a:t>
            </a:r>
            <a:r>
              <a:rPr lang="en-US" altLang="zh-CN" sz="3600" dirty="0" smtClean="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3600" dirty="0" smtClean="0">
                <a:latin typeface="微软雅黑" panose="020B0503020204020204" pitchFamily="34" charset="-122"/>
                <a:ea typeface="微软雅黑" panose="020B0503020204020204" pitchFamily="34" charset="-122"/>
              </a:rPr>
              <a:t>7</a:t>
            </a:r>
            <a:r>
              <a:rPr lang="zh-CN" altLang="en-US" sz="3600" dirty="0" smtClean="0">
                <a:latin typeface="微软雅黑" panose="020B0503020204020204" pitchFamily="34" charset="-122"/>
                <a:ea typeface="微软雅黑" panose="020B0503020204020204" pitchFamily="34" charset="-122"/>
              </a:rPr>
              <a:t>： </a:t>
            </a:r>
            <a:r>
              <a:rPr lang="en-US" altLang="zh-CN" sz="3600" dirty="0" smtClean="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8434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其实，我们用汇编写代码吗？</a:t>
            </a:r>
            <a:r>
              <a:rPr lang="en-US" altLang="zh-CN" dirty="0" smtClean="0"/>
              <a:t/>
            </a:r>
            <a:br>
              <a:rPr lang="en-US" altLang="zh-CN" dirty="0" smtClean="0"/>
            </a:br>
            <a:r>
              <a:rPr lang="en-US" altLang="zh-CN" dirty="0"/>
              <a:t> </a:t>
            </a:r>
            <a:r>
              <a:rPr lang="en-US" altLang="zh-CN" dirty="0" smtClean="0"/>
              <a:t>               </a:t>
            </a:r>
            <a:r>
              <a:rPr lang="zh-CN" altLang="en-US" sz="3600" dirty="0" smtClean="0"/>
              <a:t>两段形式不一样但是语义等价的“程序”</a:t>
            </a:r>
            <a:endParaRPr lang="zh-CN" alt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70" y="1988840"/>
            <a:ext cx="4750316" cy="3672408"/>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2018年11月18日</a:t>
            </a:fld>
            <a:endParaRPr lang="en-US" altLang="zh-CN" dirty="0"/>
          </a:p>
        </p:txBody>
      </p:sp>
      <p:sp>
        <p:nvSpPr>
          <p:cNvPr id="5" name="页脚占位符 4"/>
          <p:cNvSpPr>
            <a:spLocks noGrp="1"/>
          </p:cNvSpPr>
          <p:nvPr>
            <p:ph type="ftr" sz="quarter" idx="11"/>
          </p:nvPr>
        </p:nvSpPr>
        <p:spPr/>
        <p:txBody>
          <a:bodyPr/>
          <a:lstStyle/>
          <a:p>
            <a:pPr>
              <a:defRPr/>
            </a:pPr>
            <a:r>
              <a:rPr lang="zh-CN" altLang="en-US" dirty="0" smtClean="0"/>
              <a:t>引言</a:t>
            </a:r>
            <a:endParaRPr lang="en-US" altLang="zh-CN" dirty="0"/>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17</a:t>
            </a:fld>
            <a:endParaRPr lang="en-US" altLang="zh-CN"/>
          </a:p>
        </p:txBody>
      </p:sp>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873" y="1988840"/>
            <a:ext cx="4999938" cy="3701253"/>
          </a:xfrm>
          <a:prstGeom prst="rect">
            <a:avLst/>
          </a:prstGeom>
        </p:spPr>
      </p:pic>
      <p:sp>
        <p:nvSpPr>
          <p:cNvPr id="3" name="文本框 2"/>
          <p:cNvSpPr txBox="1"/>
          <p:nvPr/>
        </p:nvSpPr>
        <p:spPr>
          <a:xfrm>
            <a:off x="2351584" y="3224879"/>
            <a:ext cx="7260568" cy="1200329"/>
          </a:xfrm>
          <a:prstGeom prst="rect">
            <a:avLst/>
          </a:prstGeo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zh-CN" altLang="en-US" sz="3600" b="1" dirty="0" smtClean="0">
                <a:solidFill>
                  <a:srgbClr val="FF0000"/>
                </a:solidFill>
              </a:rPr>
              <a:t>以下，我们在汇编语言及以上层面上讨论“程序”的自动执行</a:t>
            </a:r>
            <a:endParaRPr lang="zh-CN" altLang="en-US" sz="3600" b="1" dirty="0">
              <a:solidFill>
                <a:srgbClr val="FF0000"/>
              </a:solidFill>
            </a:endParaRPr>
          </a:p>
        </p:txBody>
      </p:sp>
    </p:spTree>
    <p:extLst>
      <p:ext uri="{BB962C8B-B14F-4D97-AF65-F5344CB8AC3E}">
        <p14:creationId xmlns:p14="http://schemas.microsoft.com/office/powerpoint/2010/main" val="318679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汇编语言简介</a:t>
            </a:r>
            <a:endParaRPr lang="zh-CN" altLang="en-US" dirty="0"/>
          </a:p>
        </p:txBody>
      </p:sp>
      <p:sp>
        <p:nvSpPr>
          <p:cNvPr id="3" name="内容占位符 2"/>
          <p:cNvSpPr>
            <a:spLocks noGrp="1"/>
          </p:cNvSpPr>
          <p:nvPr>
            <p:ph idx="1"/>
          </p:nvPr>
        </p:nvSpPr>
        <p:spPr>
          <a:xfrm>
            <a:off x="838200" y="1690688"/>
            <a:ext cx="10515600" cy="4351338"/>
          </a:xfrm>
        </p:spPr>
        <p:txBody>
          <a:bodyPr>
            <a:normAutofit/>
          </a:bodyPr>
          <a:lstStyle/>
          <a:p>
            <a:r>
              <a:rPr lang="zh-CN" altLang="en-US" sz="3200" dirty="0" smtClean="0"/>
              <a:t>建立在指令集体系结构基础上的一种编程语言</a:t>
            </a:r>
            <a:endParaRPr lang="en-US" altLang="zh-CN" sz="3200" dirty="0" smtClean="0"/>
          </a:p>
          <a:p>
            <a:pPr lvl="1"/>
            <a:r>
              <a:rPr lang="zh-CN" altLang="en-US" sz="2800" dirty="0" smtClean="0"/>
              <a:t>基本语言成分：指令集中的指令</a:t>
            </a:r>
            <a:endParaRPr lang="en-US" altLang="zh-CN" sz="2800" dirty="0" smtClean="0"/>
          </a:p>
          <a:p>
            <a:pPr lvl="2"/>
            <a:r>
              <a:rPr lang="zh-CN" altLang="en-US" sz="2400" dirty="0" smtClean="0"/>
              <a:t>指令集如何被具体实现、物理执行，不再关心</a:t>
            </a:r>
            <a:endParaRPr lang="en-US" altLang="zh-CN" sz="2400" dirty="0" smtClean="0"/>
          </a:p>
          <a:p>
            <a:r>
              <a:rPr lang="zh-CN" altLang="en-US" sz="3200" dirty="0" smtClean="0"/>
              <a:t>更多的计算机硬件细节被开放给程序员</a:t>
            </a:r>
            <a:endParaRPr lang="en-US" altLang="zh-CN" sz="3200" dirty="0" smtClean="0"/>
          </a:p>
          <a:p>
            <a:pPr lvl="1"/>
            <a:r>
              <a:rPr lang="zh-CN" altLang="en-US" sz="2800" dirty="0" smtClean="0"/>
              <a:t>可以编写时空更高效的程序</a:t>
            </a:r>
            <a:endParaRPr lang="en-US" altLang="zh-CN" sz="2800" dirty="0" smtClean="0"/>
          </a:p>
          <a:p>
            <a:pPr lvl="1"/>
            <a:r>
              <a:rPr lang="zh-CN" altLang="en-US" sz="2800" dirty="0" smtClean="0"/>
              <a:t>必须承担操控硬件细节的责任</a:t>
            </a:r>
            <a:endParaRPr lang="en-US" altLang="zh-CN" sz="2800" dirty="0" smtClean="0"/>
          </a:p>
          <a:p>
            <a:pPr lvl="1"/>
            <a:r>
              <a:rPr lang="en-US" altLang="zh-CN" sz="2800" dirty="0" smtClean="0"/>
              <a:t>Runtime</a:t>
            </a:r>
            <a:r>
              <a:rPr lang="zh-CN" altLang="en-US" sz="2800" dirty="0" smtClean="0"/>
              <a:t>成为程序员的“舞台”</a:t>
            </a:r>
            <a:endParaRPr lang="en-US" altLang="zh-CN" sz="2800" dirty="0" smtClean="0"/>
          </a:p>
          <a:p>
            <a:pPr lvl="2"/>
            <a:r>
              <a:rPr lang="en-US" altLang="zh-CN" sz="2400" dirty="0" smtClean="0"/>
              <a:t>CPU</a:t>
            </a:r>
            <a:r>
              <a:rPr lang="zh-CN" altLang="en-US" sz="2400" dirty="0" smtClean="0"/>
              <a:t>状态阅读、理解、操控</a:t>
            </a:r>
            <a:endParaRPr lang="zh-CN" altLang="en-US" sz="2400" dirty="0"/>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2018年11月18日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18</a:t>
            </a:fld>
            <a:endParaRPr lang="en-US" altLang="zh-CN"/>
          </a:p>
        </p:txBody>
      </p:sp>
    </p:spTree>
    <p:extLst>
      <p:ext uri="{BB962C8B-B14F-4D97-AF65-F5344CB8AC3E}">
        <p14:creationId xmlns:p14="http://schemas.microsoft.com/office/powerpoint/2010/main" val="2481435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4624"/>
            <a:ext cx="10515600" cy="1325563"/>
          </a:xfrm>
        </p:spPr>
        <p:txBody>
          <a:bodyPr/>
          <a:lstStyle/>
          <a:p>
            <a:r>
              <a:rPr lang="zh-CN" altLang="en-US" dirty="0"/>
              <a:t>运行</a:t>
            </a:r>
            <a:r>
              <a:rPr lang="zh-CN" altLang="en-US" dirty="0" smtClean="0"/>
              <a:t>时（</a:t>
            </a:r>
            <a:r>
              <a:rPr lang="en-US" altLang="zh-CN" dirty="0" smtClean="0"/>
              <a:t>runtime</a:t>
            </a:r>
            <a:r>
              <a:rPr lang="zh-CN" altLang="en-US" dirty="0" smtClean="0"/>
              <a:t>）的程序员可见状态</a:t>
            </a:r>
            <a:endParaRPr lang="zh-CN" altLang="en-US" dirty="0"/>
          </a:p>
        </p:txBody>
      </p:sp>
      <p:pic>
        <p:nvPicPr>
          <p:cNvPr id="9" name="内容占位符 8"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2191" y="1196752"/>
            <a:ext cx="9537902" cy="2453320"/>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19</a:t>
            </a:fld>
            <a:endParaRPr lang="en-US" altLang="zh-CN"/>
          </a:p>
        </p:txBody>
      </p:sp>
      <p:sp>
        <p:nvSpPr>
          <p:cNvPr id="10" name="文本框 9"/>
          <p:cNvSpPr txBox="1"/>
          <p:nvPr/>
        </p:nvSpPr>
        <p:spPr>
          <a:xfrm>
            <a:off x="1333468" y="3933056"/>
            <a:ext cx="8866988" cy="646331"/>
          </a:xfrm>
          <a:prstGeom prst="rect">
            <a:avLst/>
          </a:prstGeom>
          <a:noFill/>
        </p:spPr>
        <p:txBody>
          <a:bodyPr wrap="square" rtlCol="0">
            <a:spAutoFit/>
          </a:bodyPr>
          <a:lstStyle/>
          <a:p>
            <a:r>
              <a:rPr lang="zh-CN" altLang="en-US" dirty="0" smtClean="0"/>
              <a:t>寄存器组</a:t>
            </a:r>
            <a:r>
              <a:rPr lang="zh-CN" altLang="en-US" dirty="0" smtClean="0"/>
              <a:t>：</a:t>
            </a:r>
            <a:r>
              <a:rPr lang="en-US" altLang="zh-CN" dirty="0" smtClean="0"/>
              <a:t>CPU</a:t>
            </a:r>
            <a:r>
              <a:rPr lang="zh-CN" altLang="en-US" dirty="0" smtClean="0"/>
              <a:t>内部最高速存储空间</a:t>
            </a:r>
            <a:r>
              <a:rPr lang="zh-CN" altLang="en-US" dirty="0" smtClean="0"/>
              <a:t>；</a:t>
            </a:r>
            <a:r>
              <a:rPr lang="en-US" altLang="zh-CN" dirty="0" smtClean="0"/>
              <a:t>8</a:t>
            </a:r>
            <a:r>
              <a:rPr lang="zh-CN" altLang="en-US" dirty="0" smtClean="0"/>
              <a:t>个；</a:t>
            </a:r>
            <a:r>
              <a:rPr lang="en-US" altLang="zh-CN" dirty="0" smtClean="0"/>
              <a:t>32</a:t>
            </a:r>
            <a:r>
              <a:rPr lang="zh-CN" altLang="en-US" dirty="0" smtClean="0"/>
              <a:t>位；存储地址或者数据。</a:t>
            </a:r>
            <a:endParaRPr lang="en-US" altLang="zh-CN" dirty="0" smtClean="0"/>
          </a:p>
          <a:p>
            <a:r>
              <a:rPr lang="en-US" altLang="zh-CN" dirty="0"/>
              <a:t> </a:t>
            </a:r>
            <a:r>
              <a:rPr lang="en-US" altLang="zh-CN" dirty="0" smtClean="0"/>
              <a:t>                 </a:t>
            </a:r>
            <a:r>
              <a:rPr lang="zh-CN" altLang="en-US" dirty="0" smtClean="0"/>
              <a:t>临时数据或者程序运行状态</a:t>
            </a:r>
            <a:endParaRPr lang="zh-CN" altLang="en-US" dirty="0"/>
          </a:p>
        </p:txBody>
      </p:sp>
      <p:sp>
        <p:nvSpPr>
          <p:cNvPr id="11" name="文本框 10"/>
          <p:cNvSpPr txBox="1"/>
          <p:nvPr/>
        </p:nvSpPr>
        <p:spPr>
          <a:xfrm>
            <a:off x="1333468" y="5018115"/>
            <a:ext cx="8263801" cy="369332"/>
          </a:xfrm>
          <a:prstGeom prst="rect">
            <a:avLst/>
          </a:prstGeom>
          <a:noFill/>
        </p:spPr>
        <p:txBody>
          <a:bodyPr wrap="none" rtlCol="0">
            <a:spAutoFit/>
          </a:bodyPr>
          <a:lstStyle/>
          <a:p>
            <a:r>
              <a:rPr lang="zh-CN" altLang="en-US" dirty="0" smtClean="0"/>
              <a:t>条件码：保存最近执行的指令结果状态信息；供后期用于管理数据流或者控制流</a:t>
            </a:r>
            <a:endParaRPr lang="zh-CN" altLang="en-US" dirty="0"/>
          </a:p>
        </p:txBody>
      </p:sp>
      <p:sp>
        <p:nvSpPr>
          <p:cNvPr id="12" name="文本框 11"/>
          <p:cNvSpPr txBox="1"/>
          <p:nvPr/>
        </p:nvSpPr>
        <p:spPr>
          <a:xfrm>
            <a:off x="1333468" y="4579387"/>
            <a:ext cx="7814960" cy="369332"/>
          </a:xfrm>
          <a:prstGeom prst="rect">
            <a:avLst/>
          </a:prstGeom>
          <a:noFill/>
        </p:spPr>
        <p:txBody>
          <a:bodyPr wrap="none" rtlCol="0">
            <a:spAutoFit/>
          </a:bodyPr>
          <a:lstStyle/>
          <a:p>
            <a:r>
              <a:rPr lang="en-US" altLang="zh-CN" dirty="0" smtClean="0"/>
              <a:t>PC(</a:t>
            </a:r>
            <a:r>
              <a:rPr lang="zh-CN" altLang="en-US" dirty="0" smtClean="0"/>
              <a:t>程序计数器</a:t>
            </a:r>
            <a:r>
              <a:rPr lang="en-US" altLang="zh-CN" dirty="0" smtClean="0"/>
              <a:t>)</a:t>
            </a:r>
            <a:r>
              <a:rPr lang="zh-CN" altLang="en-US" dirty="0" smtClean="0"/>
              <a:t>：指示下一条指令在存储器中的地址（通常是相对位移）</a:t>
            </a:r>
            <a:endParaRPr lang="zh-CN" altLang="en-US" dirty="0"/>
          </a:p>
        </p:txBody>
      </p:sp>
      <p:sp>
        <p:nvSpPr>
          <p:cNvPr id="13" name="文本框 12"/>
          <p:cNvSpPr txBox="1"/>
          <p:nvPr/>
        </p:nvSpPr>
        <p:spPr>
          <a:xfrm>
            <a:off x="1333468" y="5516089"/>
            <a:ext cx="7263527" cy="369332"/>
          </a:xfrm>
          <a:prstGeom prst="rect">
            <a:avLst/>
          </a:prstGeom>
          <a:noFill/>
        </p:spPr>
        <p:txBody>
          <a:bodyPr wrap="none" rtlCol="0">
            <a:spAutoFit/>
          </a:bodyPr>
          <a:lstStyle/>
          <a:p>
            <a:r>
              <a:rPr lang="zh-CN" altLang="en-US" dirty="0" smtClean="0"/>
              <a:t>状态寄存器：若干标志位，每位</a:t>
            </a:r>
            <a:r>
              <a:rPr lang="en-US" altLang="zh-CN" dirty="0" smtClean="0"/>
              <a:t>(</a:t>
            </a:r>
            <a:r>
              <a:rPr lang="zh-CN" altLang="en-US" dirty="0" smtClean="0"/>
              <a:t>组合位</a:t>
            </a:r>
            <a:r>
              <a:rPr lang="en-US" altLang="zh-CN" dirty="0" smtClean="0"/>
              <a:t>)</a:t>
            </a:r>
            <a:r>
              <a:rPr lang="zh-CN" altLang="en-US" dirty="0" smtClean="0"/>
              <a:t>表示一个程序运行中的状态</a:t>
            </a:r>
            <a:endParaRPr lang="zh-CN" altLang="en-US" dirty="0"/>
          </a:p>
        </p:txBody>
      </p:sp>
    </p:spTree>
    <p:extLst>
      <p:ext uri="{BB962C8B-B14F-4D97-AF65-F5344CB8AC3E}">
        <p14:creationId xmlns:p14="http://schemas.microsoft.com/office/powerpoint/2010/main" val="2030984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Hello world</a:t>
            </a:r>
            <a:endParaRPr lang="zh-CN" alt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392" y="1916832"/>
            <a:ext cx="11075433" cy="3898552"/>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a:t>
            </a:fld>
            <a:endParaRPr lang="en-US" altLang="zh-CN"/>
          </a:p>
        </p:txBody>
      </p:sp>
    </p:spTree>
    <p:extLst>
      <p:ext uri="{BB962C8B-B14F-4D97-AF65-F5344CB8AC3E}">
        <p14:creationId xmlns:p14="http://schemas.microsoft.com/office/powerpoint/2010/main" val="816945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xfrm>
            <a:off x="1271464" y="185720"/>
            <a:ext cx="9821588" cy="885843"/>
          </a:xfrm>
          <a:ln/>
        </p:spPr>
        <p:txBody>
          <a:bodyPr/>
          <a:lstStyle/>
          <a:p>
            <a:pPr marL="119063" indent="-119063"/>
            <a:r>
              <a:rPr lang="zh-CN" altLang="en-US" dirty="0" smtClean="0"/>
              <a:t>寄存器：</a:t>
            </a:r>
            <a:r>
              <a:rPr lang="en-US" dirty="0" smtClean="0"/>
              <a:t>IA32</a:t>
            </a:r>
            <a:r>
              <a:rPr lang="zh-CN" altLang="en-US" dirty="0" smtClean="0"/>
              <a:t>寄存器组</a:t>
            </a:r>
            <a:endParaRPr lang="en-US" dirty="0"/>
          </a:p>
        </p:txBody>
      </p:sp>
      <p:sp>
        <p:nvSpPr>
          <p:cNvPr id="33796" name="Rectangle 4"/>
          <p:cNvSpPr>
            <a:spLocks noGrp="1" noChangeArrowheads="1"/>
          </p:cNvSpPr>
          <p:nvPr>
            <p:ph idx="1"/>
          </p:nvPr>
        </p:nvSpPr>
        <p:spPr>
          <a:xfrm>
            <a:off x="911424" y="1196753"/>
            <a:ext cx="4336305" cy="5039369"/>
          </a:xfrm>
          <a:ln/>
        </p:spPr>
        <p:txBody>
          <a:bodyPr/>
          <a:lstStyle/>
          <a:p>
            <a:r>
              <a:rPr lang="zh-CN" altLang="en-US" sz="2800" dirty="0"/>
              <a:t>记录当前运行程序状态</a:t>
            </a:r>
            <a:endParaRPr lang="en-US" sz="2800" dirty="0"/>
          </a:p>
          <a:p>
            <a:pPr marL="552450" lvl="1"/>
            <a:r>
              <a:rPr lang="zh-CN" altLang="en-US" sz="2400" dirty="0"/>
              <a:t>暂存数据</a:t>
            </a:r>
            <a:r>
              <a:rPr lang="en-US" sz="2400" dirty="0"/>
              <a:t/>
            </a:r>
            <a:br>
              <a:rPr lang="en-US" sz="2400" dirty="0"/>
            </a:br>
            <a:r>
              <a:rPr lang="en-US" sz="2400" dirty="0"/>
              <a:t>(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eax</a:t>
            </a:r>
            <a:r>
              <a:rPr lang="en-US" sz="2400" dirty="0"/>
              <a:t>, … )</a:t>
            </a:r>
          </a:p>
          <a:p>
            <a:pPr marL="552450" lvl="1"/>
            <a:r>
              <a:rPr lang="zh-CN" altLang="en-US" sz="2400" dirty="0"/>
              <a:t>堆栈实时地址</a:t>
            </a:r>
            <a:r>
              <a:rPr lang="en-US" sz="2400" dirty="0"/>
              <a:t/>
            </a:r>
            <a:br>
              <a:rPr lang="en-US" sz="2400" dirty="0"/>
            </a:br>
            <a:r>
              <a:rPr lang="en-US" sz="2400" dirty="0"/>
              <a:t>(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ebp</a:t>
            </a:r>
            <a:r>
              <a:rPr lang="en-US" sz="2400" dirty="0"/>
              <a:t>,</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esp</a:t>
            </a:r>
            <a:r>
              <a:rPr lang="en-US" sz="2400" dirty="0"/>
              <a:t> )</a:t>
            </a:r>
          </a:p>
          <a:p>
            <a:pPr marL="552450" lvl="1"/>
            <a:r>
              <a:rPr lang="zh-CN" altLang="en-US" sz="2400" dirty="0"/>
              <a:t>代码指针</a:t>
            </a:r>
            <a:r>
              <a:rPr lang="en-US" sz="2400" dirty="0"/>
              <a:t/>
            </a:r>
            <a:br>
              <a:rPr lang="en-US" sz="2400" dirty="0"/>
            </a:br>
            <a:r>
              <a:rPr lang="en-US" altLang="zh-CN" sz="2400" dirty="0" smtClean="0"/>
              <a:t>PC: </a:t>
            </a:r>
            <a:r>
              <a:rPr lang="en-US" sz="2400" dirty="0" smtClean="0"/>
              <a:t>( </a:t>
            </a:r>
            <a:r>
              <a:rPr lang="en-US" sz="2400" dirty="0">
                <a:latin typeface="Courier New Bold" charset="0"/>
                <a:cs typeface="Courier New Bold" charset="0"/>
                <a:sym typeface="Courier New Bold" charset="0"/>
              </a:rPr>
              <a:t>%</a:t>
            </a:r>
            <a:r>
              <a:rPr lang="en-US" sz="2400" dirty="0" err="1">
                <a:latin typeface="Courier New Bold" charset="0"/>
                <a:cs typeface="Courier New Bold" charset="0"/>
                <a:sym typeface="Courier New Bold" charset="0"/>
              </a:rPr>
              <a:t>eip</a:t>
            </a:r>
            <a:r>
              <a:rPr lang="en-US" sz="2400" dirty="0"/>
              <a:t>, … )</a:t>
            </a:r>
          </a:p>
          <a:p>
            <a:pPr marL="552450" lvl="1"/>
            <a:r>
              <a:rPr lang="zh-CN" altLang="en-US" sz="2400" dirty="0"/>
              <a:t>当前的测试状态，包含在</a:t>
            </a:r>
            <a:r>
              <a:rPr lang="en-US" altLang="zh-CN" sz="2400" dirty="0"/>
              <a:t>EFLAGS</a:t>
            </a:r>
            <a:r>
              <a:rPr lang="zh-CN" altLang="en-US" sz="2400" dirty="0"/>
              <a:t>寄存器中</a:t>
            </a:r>
            <a:r>
              <a:rPr lang="en-US" sz="2400" dirty="0"/>
              <a:t>( </a:t>
            </a:r>
            <a:r>
              <a:rPr lang="en-US" sz="2400" dirty="0">
                <a:latin typeface="Calibri Bold" charset="0"/>
                <a:ea typeface="Calibri Bold" charset="0"/>
                <a:cs typeface="Calibri Bold" charset="0"/>
                <a:sym typeface="Calibri Bold" charset="0"/>
              </a:rPr>
              <a:t>CF, ZF, SF, OF</a:t>
            </a:r>
            <a:r>
              <a:rPr lang="en-US" sz="2400" dirty="0"/>
              <a:t> )</a:t>
            </a:r>
          </a:p>
        </p:txBody>
      </p:sp>
      <p:sp>
        <p:nvSpPr>
          <p:cNvPr id="2" name="日期占位符 1"/>
          <p:cNvSpPr>
            <a:spLocks noGrp="1"/>
          </p:cNvSpPr>
          <p:nvPr>
            <p:ph type="dt" sz="half" idx="10"/>
          </p:nvPr>
        </p:nvSpPr>
        <p:spPr/>
        <p:txBody>
          <a:bodyPr/>
          <a:lstStyle/>
          <a:p>
            <a:pPr>
              <a:defRPr/>
            </a:pPr>
            <a:fld id="{C97E32BE-125A-483D-AB91-CAAB1EE41804}" type="datetime1">
              <a:rPr lang="zh-CN" altLang="en-US" smtClean="0"/>
              <a:t>2018/11/14</a:t>
            </a:fld>
            <a:endParaRPr lang="en-US" altLang="zh-CN" dirty="0"/>
          </a:p>
        </p:txBody>
      </p:sp>
      <p:sp>
        <p:nvSpPr>
          <p:cNvPr id="3" name="页脚占位符 2"/>
          <p:cNvSpPr>
            <a:spLocks noGrp="1"/>
          </p:cNvSpPr>
          <p:nvPr>
            <p:ph type="ftr" sz="quarter" idx="11"/>
          </p:nvPr>
        </p:nvSpPr>
        <p:spPr>
          <a:xfrm>
            <a:off x="4648200" y="6453337"/>
            <a:ext cx="2895600" cy="268287"/>
          </a:xfrm>
        </p:spPr>
        <p:txBody>
          <a:bodyPr/>
          <a:lstStyle/>
          <a:p>
            <a:pPr>
              <a:defRPr/>
            </a:pPr>
            <a:r>
              <a:rPr lang="zh-CN" altLang="en-US" smtClean="0"/>
              <a:t>第</a:t>
            </a:r>
            <a:r>
              <a:rPr lang="en-US" altLang="zh-CN" smtClean="0"/>
              <a:t>2</a:t>
            </a:r>
            <a:r>
              <a:rPr lang="zh-CN" altLang="en-US" smtClean="0"/>
              <a:t>讲</a:t>
            </a:r>
            <a:endParaRPr lang="en-US" altLang="zh-CN"/>
          </a:p>
        </p:txBody>
      </p:sp>
      <p:sp>
        <p:nvSpPr>
          <p:cNvPr id="4" name="灯片编号占位符 3"/>
          <p:cNvSpPr>
            <a:spLocks noGrp="1"/>
          </p:cNvSpPr>
          <p:nvPr>
            <p:ph type="sldNum" sz="quarter" idx="12"/>
          </p:nvPr>
        </p:nvSpPr>
        <p:spPr>
          <a:xfrm>
            <a:off x="8077200" y="6545090"/>
            <a:ext cx="2133600" cy="268287"/>
          </a:xfrm>
        </p:spPr>
        <p:txBody>
          <a:bodyPr/>
          <a:lstStyle/>
          <a:p>
            <a:pPr>
              <a:defRPr/>
            </a:pPr>
            <a:fld id="{3B78F852-FEB5-4FC6-8012-DF6F33E7AD00}" type="slidenum">
              <a:rPr lang="en-US" altLang="zh-CN" smtClean="0"/>
              <a:pPr>
                <a:defRPr/>
              </a:pPr>
              <a:t>20</a:t>
            </a:fld>
            <a:endParaRPr lang="en-US" altLang="zh-CN"/>
          </a:p>
        </p:txBody>
      </p:sp>
      <p:sp>
        <p:nvSpPr>
          <p:cNvPr id="33797" name="Rectangle 5"/>
          <p:cNvSpPr>
            <a:spLocks/>
          </p:cNvSpPr>
          <p:nvPr/>
        </p:nvSpPr>
        <p:spPr bwMode="auto">
          <a:xfrm>
            <a:off x="5435600" y="5105821"/>
            <a:ext cx="2540000" cy="381000"/>
          </a:xfrm>
          <a:prstGeom prst="rect">
            <a:avLst/>
          </a:prstGeom>
          <a:solidFill>
            <a:srgbClr val="D6D6F4"/>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latin typeface="Courier New Bold" charset="0"/>
                <a:cs typeface="Courier New Bold" charset="0"/>
                <a:sym typeface="Courier New Bold" charset="0"/>
              </a:rPr>
              <a:t>%eip</a:t>
            </a:r>
          </a:p>
        </p:txBody>
      </p:sp>
      <p:sp>
        <p:nvSpPr>
          <p:cNvPr id="33798" name="Rectangle 6"/>
          <p:cNvSpPr>
            <a:spLocks/>
          </p:cNvSpPr>
          <p:nvPr/>
        </p:nvSpPr>
        <p:spPr bwMode="auto">
          <a:xfrm>
            <a:off x="8520114" y="2362200"/>
            <a:ext cx="1836737" cy="685800"/>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000" dirty="0">
                <a:latin typeface="Calibri Bold" charset="0"/>
                <a:ea typeface="Calibri Bold" charset="0"/>
                <a:cs typeface="Calibri Bold" charset="0"/>
                <a:sym typeface="Calibri Bold" charset="0"/>
              </a:rPr>
              <a:t>General purpose</a:t>
            </a:r>
            <a:endParaRPr lang="en-US" dirty="0">
              <a:solidFill>
                <a:schemeClr val="tx1"/>
              </a:solidFill>
              <a:latin typeface="Arial Narrow Bold" charset="0"/>
              <a:ea typeface="Lucida Grande" charset="0"/>
              <a:cs typeface="Lucida Grande" charset="0"/>
              <a:sym typeface="Arial Narrow Bold" charset="0"/>
            </a:endParaRPr>
          </a:p>
          <a:p>
            <a:pPr algn="l"/>
            <a:r>
              <a:rPr lang="en-US" sz="2000" dirty="0">
                <a:latin typeface="Calibri Bold" charset="0"/>
                <a:ea typeface="Calibri Bold" charset="0"/>
                <a:cs typeface="Calibri Bold" charset="0"/>
                <a:sym typeface="Calibri Bold" charset="0"/>
              </a:rPr>
              <a:t>registers</a:t>
            </a:r>
          </a:p>
        </p:txBody>
      </p:sp>
      <p:sp>
        <p:nvSpPr>
          <p:cNvPr id="33799" name="Rectangle 7"/>
          <p:cNvSpPr>
            <a:spLocks/>
          </p:cNvSpPr>
          <p:nvPr/>
        </p:nvSpPr>
        <p:spPr bwMode="auto">
          <a:xfrm>
            <a:off x="8078788" y="4102100"/>
            <a:ext cx="18986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latin typeface="Calibri Bold" charset="0"/>
                <a:ea typeface="Calibri Bold" charset="0"/>
                <a:cs typeface="Calibri Bold" charset="0"/>
                <a:sym typeface="Calibri Bold" charset="0"/>
              </a:rPr>
              <a:t>Current stack top</a:t>
            </a:r>
          </a:p>
        </p:txBody>
      </p:sp>
      <p:sp>
        <p:nvSpPr>
          <p:cNvPr id="33800" name="Rectangle 8"/>
          <p:cNvSpPr>
            <a:spLocks/>
          </p:cNvSpPr>
          <p:nvPr/>
        </p:nvSpPr>
        <p:spPr bwMode="auto">
          <a:xfrm>
            <a:off x="8096251" y="4554538"/>
            <a:ext cx="2163763"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latin typeface="Calibri Bold" charset="0"/>
                <a:ea typeface="Calibri Bold" charset="0"/>
                <a:cs typeface="Calibri Bold" charset="0"/>
                <a:sym typeface="Calibri Bold" charset="0"/>
              </a:rPr>
              <a:t>Current stack frame</a:t>
            </a:r>
          </a:p>
        </p:txBody>
      </p:sp>
      <p:sp>
        <p:nvSpPr>
          <p:cNvPr id="33801" name="Rectangle 9"/>
          <p:cNvSpPr>
            <a:spLocks/>
          </p:cNvSpPr>
          <p:nvPr/>
        </p:nvSpPr>
        <p:spPr bwMode="auto">
          <a:xfrm>
            <a:off x="8094663" y="5085184"/>
            <a:ext cx="2063750" cy="381000"/>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2000" dirty="0">
                <a:latin typeface="Calibri Bold" charset="0"/>
                <a:ea typeface="Calibri Bold" charset="0"/>
                <a:cs typeface="Calibri Bold" charset="0"/>
                <a:sym typeface="Calibri Bold" charset="0"/>
              </a:rPr>
              <a:t>Instruction pointer</a:t>
            </a:r>
          </a:p>
        </p:txBody>
      </p:sp>
      <p:sp>
        <p:nvSpPr>
          <p:cNvPr id="33802" name="Rectangle 10"/>
          <p:cNvSpPr>
            <a:spLocks/>
          </p:cNvSpPr>
          <p:nvPr/>
        </p:nvSpPr>
        <p:spPr bwMode="auto">
          <a:xfrm>
            <a:off x="5429250" y="5791621"/>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Courier New Bold" charset="0"/>
                <a:cs typeface="Courier New Bold" charset="0"/>
                <a:sym typeface="Courier New Bold" charset="0"/>
              </a:rPr>
              <a:t>CF</a:t>
            </a:r>
          </a:p>
        </p:txBody>
      </p:sp>
      <p:sp>
        <p:nvSpPr>
          <p:cNvPr id="33803" name="Rectangle 11"/>
          <p:cNvSpPr>
            <a:spLocks/>
          </p:cNvSpPr>
          <p:nvPr/>
        </p:nvSpPr>
        <p:spPr bwMode="auto">
          <a:xfrm>
            <a:off x="6102350" y="5791621"/>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latin typeface="Courier New Bold" charset="0"/>
                <a:cs typeface="Courier New Bold" charset="0"/>
                <a:sym typeface="Courier New Bold" charset="0"/>
              </a:rPr>
              <a:t>ZF</a:t>
            </a:r>
          </a:p>
        </p:txBody>
      </p:sp>
      <p:sp>
        <p:nvSpPr>
          <p:cNvPr id="33804" name="Rectangle 12"/>
          <p:cNvSpPr>
            <a:spLocks/>
          </p:cNvSpPr>
          <p:nvPr/>
        </p:nvSpPr>
        <p:spPr bwMode="auto">
          <a:xfrm>
            <a:off x="6775450" y="5791621"/>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latin typeface="Courier New Bold" charset="0"/>
                <a:cs typeface="Courier New Bold" charset="0"/>
                <a:sym typeface="Courier New Bold" charset="0"/>
              </a:rPr>
              <a:t>SF</a:t>
            </a:r>
          </a:p>
        </p:txBody>
      </p:sp>
      <p:sp>
        <p:nvSpPr>
          <p:cNvPr id="33805" name="Rectangle 13"/>
          <p:cNvSpPr>
            <a:spLocks/>
          </p:cNvSpPr>
          <p:nvPr/>
        </p:nvSpPr>
        <p:spPr bwMode="auto">
          <a:xfrm>
            <a:off x="7448550" y="5791621"/>
            <a:ext cx="533400" cy="533400"/>
          </a:xfrm>
          <a:prstGeom prst="rect">
            <a:avLst/>
          </a:prstGeom>
          <a:solidFill>
            <a:srgbClr val="C5FEB8"/>
          </a:solidFill>
          <a:ln w="25560" cap="flat">
            <a:solidFill>
              <a:schemeClr val="tx1"/>
            </a:solidFill>
            <a:prstDash val="solid"/>
            <a:miter lim="800000"/>
            <a:headEnd type="none" w="med" len="med"/>
            <a:tailEnd type="none" w="med" len="med"/>
          </a:ln>
        </p:spPr>
        <p:txBody>
          <a:bodyPr lIns="38100" tIns="38100" rIns="38100" bIns="38100" anchor="ct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Courier New Bold" charset="0"/>
                <a:cs typeface="Courier New Bold" charset="0"/>
                <a:sym typeface="Courier New Bold" charset="0"/>
              </a:rPr>
              <a:t>OF</a:t>
            </a:r>
          </a:p>
        </p:txBody>
      </p:sp>
      <p:sp>
        <p:nvSpPr>
          <p:cNvPr id="33806" name="Rectangle 14"/>
          <p:cNvSpPr>
            <a:spLocks/>
          </p:cNvSpPr>
          <p:nvPr/>
        </p:nvSpPr>
        <p:spPr bwMode="auto">
          <a:xfrm>
            <a:off x="8096250" y="6004470"/>
            <a:ext cx="2654300" cy="444500"/>
          </a:xfrm>
          <a:prstGeom prst="rect">
            <a:avLst/>
          </a:prstGeom>
          <a:noFill/>
          <a:ln w="19050" cap="flat">
            <a:noFill/>
            <a:miter lim="800000"/>
            <a:headEnd type="none" w="med" len="med"/>
            <a:tailEnd type="none" w="med" len="med"/>
          </a:ln>
        </p:spPr>
        <p:txBody>
          <a:bodyPr lIns="38100" tIns="38100" rIns="38100" bIns="38100"/>
          <a:lstStyle/>
          <a:p>
            <a:pPr algn="l"/>
            <a:r>
              <a:rPr lang="en-US" sz="2400" dirty="0">
                <a:solidFill>
                  <a:srgbClr val="C00000"/>
                </a:solidFill>
                <a:latin typeface="Calibri Bold" charset="0"/>
                <a:ea typeface="Calibri Bold" charset="0"/>
                <a:cs typeface="Calibri Bold" charset="0"/>
                <a:sym typeface="Calibri Bold" charset="0"/>
              </a:rPr>
              <a:t>Condition codes</a:t>
            </a:r>
          </a:p>
        </p:txBody>
      </p:sp>
      <p:grpSp>
        <p:nvGrpSpPr>
          <p:cNvPr id="33807" name="Group 15"/>
          <p:cNvGrpSpPr>
            <a:grpSpLocks/>
          </p:cNvGrpSpPr>
          <p:nvPr/>
        </p:nvGrpSpPr>
        <p:grpSpPr bwMode="auto">
          <a:xfrm>
            <a:off x="5435600" y="1370013"/>
            <a:ext cx="2540000" cy="3581400"/>
            <a:chOff x="0" y="0"/>
            <a:chExt cx="1600" cy="2255"/>
          </a:xfrm>
        </p:grpSpPr>
        <p:sp>
          <p:nvSpPr>
            <p:cNvPr id="33808" name="Rectangle 16"/>
            <p:cNvSpPr>
              <a:spLocks/>
            </p:cNvSpPr>
            <p:nvPr/>
          </p:nvSpPr>
          <p:spPr bwMode="auto">
            <a:xfrm>
              <a:off x="0" y="0"/>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%eax</a:t>
              </a:r>
            </a:p>
          </p:txBody>
        </p:sp>
        <p:sp>
          <p:nvSpPr>
            <p:cNvPr id="33809" name="Rectangle 17"/>
            <p:cNvSpPr>
              <a:spLocks/>
            </p:cNvSpPr>
            <p:nvPr/>
          </p:nvSpPr>
          <p:spPr bwMode="auto">
            <a:xfrm>
              <a:off x="0" y="288"/>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%ecx</a:t>
              </a:r>
            </a:p>
          </p:txBody>
        </p:sp>
        <p:sp>
          <p:nvSpPr>
            <p:cNvPr id="33810" name="Rectangle 18"/>
            <p:cNvSpPr>
              <a:spLocks/>
            </p:cNvSpPr>
            <p:nvPr/>
          </p:nvSpPr>
          <p:spPr bwMode="auto">
            <a:xfrm>
              <a:off x="0" y="576"/>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%edx</a:t>
              </a:r>
            </a:p>
          </p:txBody>
        </p:sp>
        <p:sp>
          <p:nvSpPr>
            <p:cNvPr id="33811" name="Rectangle 19"/>
            <p:cNvSpPr>
              <a:spLocks/>
            </p:cNvSpPr>
            <p:nvPr/>
          </p:nvSpPr>
          <p:spPr bwMode="auto">
            <a:xfrm>
              <a:off x="0" y="864"/>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%ebx</a:t>
              </a:r>
            </a:p>
          </p:txBody>
        </p:sp>
        <p:sp>
          <p:nvSpPr>
            <p:cNvPr id="33812" name="Rectangle 20"/>
            <p:cNvSpPr>
              <a:spLocks/>
            </p:cNvSpPr>
            <p:nvPr/>
          </p:nvSpPr>
          <p:spPr bwMode="auto">
            <a:xfrm>
              <a:off x="0" y="1152"/>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%esi</a:t>
              </a:r>
            </a:p>
          </p:txBody>
        </p:sp>
        <p:sp>
          <p:nvSpPr>
            <p:cNvPr id="33813" name="Rectangle 21"/>
            <p:cNvSpPr>
              <a:spLocks/>
            </p:cNvSpPr>
            <p:nvPr/>
          </p:nvSpPr>
          <p:spPr bwMode="auto">
            <a:xfrm>
              <a:off x="0" y="1440"/>
              <a:ext cx="1600" cy="240"/>
            </a:xfrm>
            <a:prstGeom prst="rect">
              <a:avLst/>
            </a:prstGeom>
            <a:solidFill>
              <a:srgbClr val="FFFFF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%edi</a:t>
              </a:r>
            </a:p>
          </p:txBody>
        </p:sp>
        <p:sp>
          <p:nvSpPr>
            <p:cNvPr id="33814" name="Rectangle 22"/>
            <p:cNvSpPr>
              <a:spLocks/>
            </p:cNvSpPr>
            <p:nvPr/>
          </p:nvSpPr>
          <p:spPr bwMode="auto">
            <a:xfrm>
              <a:off x="0" y="1728"/>
              <a:ext cx="1600" cy="24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%esp</a:t>
              </a:r>
            </a:p>
          </p:txBody>
        </p:sp>
        <p:sp>
          <p:nvSpPr>
            <p:cNvPr id="33815" name="Rectangle 23"/>
            <p:cNvSpPr>
              <a:spLocks/>
            </p:cNvSpPr>
            <p:nvPr/>
          </p:nvSpPr>
          <p:spPr bwMode="auto">
            <a:xfrm>
              <a:off x="0" y="2015"/>
              <a:ext cx="1600" cy="240"/>
            </a:xfrm>
            <a:prstGeom prst="rect">
              <a:avLst/>
            </a:prstGeom>
            <a:solidFill>
              <a:srgbClr val="EFBFBF"/>
            </a:solidFill>
            <a:ln w="25400" cap="flat">
              <a:solidFill>
                <a:schemeClr val="tx1"/>
              </a:solidFill>
              <a:prstDash val="solid"/>
              <a:miter lim="800000"/>
              <a:headEnd type="none" w="med" len="med"/>
              <a:tailEnd type="none" w="med" len="med"/>
            </a:ln>
          </p:spPr>
          <p:txBody>
            <a:bodyPr lIns="38100" tIns="38100" rIns="38100" bIns="38100" anchor="ctr"/>
            <a:lstStyle/>
            <a:p>
              <a:pPr algn="l"/>
              <a:r>
                <a:rPr lang="en-US" sz="2400">
                  <a:latin typeface="Courier New Bold" charset="0"/>
                  <a:cs typeface="Courier New Bold" charset="0"/>
                  <a:sym typeface="Courier New Bold" charset="0"/>
                </a:rPr>
                <a:t>%ebp</a:t>
              </a:r>
            </a:p>
          </p:txBody>
        </p:sp>
      </p:grpSp>
      <p:sp>
        <p:nvSpPr>
          <p:cNvPr id="33816" name="AutoShape 24"/>
          <p:cNvSpPr>
            <a:spLocks/>
          </p:cNvSpPr>
          <p:nvPr/>
        </p:nvSpPr>
        <p:spPr bwMode="auto">
          <a:xfrm>
            <a:off x="8077201" y="1371600"/>
            <a:ext cx="269875" cy="2667000"/>
          </a:xfrm>
          <a:custGeom>
            <a:avLst/>
            <a:gdLst>
              <a:gd name="T0" fmla="*/ 10800 w 21600"/>
              <a:gd name="T1" fmla="*/ 10800 h 21600"/>
            </a:gdLst>
            <a:ahLst/>
            <a:cxnLst>
              <a:cxn ang="0">
                <a:pos x="T0" y="T1"/>
              </a:cxn>
            </a:cxnLst>
            <a:rect l="0" t="0" r="r" b="b"/>
            <a:pathLst>
              <a:path w="21600" h="21600">
                <a:moveTo>
                  <a:pt x="0" y="0"/>
                </a:moveTo>
                <a:cubicBezTo>
                  <a:pt x="5965" y="0"/>
                  <a:pt x="10800" y="576"/>
                  <a:pt x="10800" y="1286"/>
                </a:cubicBezTo>
                <a:lnTo>
                  <a:pt x="10800" y="9514"/>
                </a:lnTo>
                <a:cubicBezTo>
                  <a:pt x="10800" y="10224"/>
                  <a:pt x="15635" y="10800"/>
                  <a:pt x="21600" y="10800"/>
                </a:cubicBezTo>
                <a:cubicBezTo>
                  <a:pt x="15635" y="10800"/>
                  <a:pt x="10800" y="11376"/>
                  <a:pt x="10800" y="12086"/>
                </a:cubicBezTo>
                <a:lnTo>
                  <a:pt x="10800" y="20314"/>
                </a:lnTo>
                <a:cubicBezTo>
                  <a:pt x="10800" y="21024"/>
                  <a:pt x="5965" y="21600"/>
                  <a:pt x="0" y="21600"/>
                </a:cubicBezTo>
              </a:path>
            </a:pathLst>
          </a:custGeom>
          <a:noFill/>
          <a:ln w="25400" cap="flat">
            <a:solidFill>
              <a:schemeClr val="tx1"/>
            </a:solidFill>
            <a:prstDash val="solid"/>
            <a:round/>
            <a:headEnd type="none" w="med" len="med"/>
            <a:tailEnd type="none" w="med" len="med"/>
          </a:ln>
        </p:spPr>
        <p:txBody>
          <a:bodyPr lIns="0" tIns="0" rIns="0" bIns="0"/>
          <a:lstStyle/>
          <a:p>
            <a:endParaRPr lang="en-US"/>
          </a:p>
        </p:txBody>
      </p:sp>
      <p:sp>
        <p:nvSpPr>
          <p:cNvPr id="5" name="矩形 4"/>
          <p:cNvSpPr/>
          <p:nvPr/>
        </p:nvSpPr>
        <p:spPr>
          <a:xfrm>
            <a:off x="8059983" y="5651261"/>
            <a:ext cx="2321469" cy="461665"/>
          </a:xfrm>
          <a:prstGeom prst="rect">
            <a:avLst/>
          </a:prstGeom>
        </p:spPr>
        <p:txBody>
          <a:bodyPr wrap="none">
            <a:spAutoFit/>
          </a:bodyPr>
          <a:lstStyle/>
          <a:p>
            <a:r>
              <a:rPr lang="en-US" altLang="zh-CN" sz="2400" dirty="0"/>
              <a:t>EFLAGS</a:t>
            </a:r>
            <a:r>
              <a:rPr lang="zh-CN" altLang="en-US" sz="2400" dirty="0"/>
              <a:t>寄存器</a:t>
            </a:r>
          </a:p>
        </p:txBody>
      </p:sp>
    </p:spTree>
    <p:extLst>
      <p:ext uri="{BB962C8B-B14F-4D97-AF65-F5344CB8AC3E}">
        <p14:creationId xmlns:p14="http://schemas.microsoft.com/office/powerpoint/2010/main" val="2348908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551384" y="116632"/>
            <a:ext cx="10515600" cy="1325563"/>
          </a:xfrm>
        </p:spPr>
        <p:txBody>
          <a:bodyPr/>
          <a:lstStyle/>
          <a:p>
            <a:r>
              <a:rPr lang="en-US" altLang="zh-CN" dirty="0" smtClean="0">
                <a:ea typeface="宋体" panose="02010600030101010101" pitchFamily="2" charset="-122"/>
              </a:rPr>
              <a:t>AT&amp;T </a:t>
            </a:r>
            <a:r>
              <a:rPr lang="zh-CN" altLang="en-US" dirty="0" smtClean="0">
                <a:ea typeface="宋体" panose="02010600030101010101" pitchFamily="2" charset="-122"/>
              </a:rPr>
              <a:t>指令格式</a:t>
            </a:r>
            <a:endParaRPr lang="en-US" altLang="zh-CN" dirty="0">
              <a:ea typeface="宋体" panose="02010600030101010101" pitchFamily="2" charset="-122"/>
            </a:endParaRPr>
          </a:p>
        </p:txBody>
      </p:sp>
      <p:sp>
        <p:nvSpPr>
          <p:cNvPr id="169987" name="Rectangle 3" descr="Rectangle: Click to edit Master text styles&#10;Second level&#10;Third level&#10;Fourth level&#10;Fifth level"/>
          <p:cNvSpPr>
            <a:spLocks noGrp="1" noChangeArrowheads="1"/>
          </p:cNvSpPr>
          <p:nvPr>
            <p:ph idx="1"/>
          </p:nvPr>
        </p:nvSpPr>
        <p:spPr>
          <a:xfrm>
            <a:off x="494532" y="1451720"/>
            <a:ext cx="10515600" cy="4351338"/>
          </a:xfrm>
        </p:spPr>
        <p:txBody>
          <a:bodyPr>
            <a:noAutofit/>
          </a:bodyPr>
          <a:lstStyle/>
          <a:p>
            <a:r>
              <a:rPr lang="zh-CN" altLang="en-US" sz="3200" dirty="0"/>
              <a:t>基本操作</a:t>
            </a:r>
            <a:endParaRPr lang="en-US" altLang="zh-CN" sz="3200" dirty="0"/>
          </a:p>
          <a:p>
            <a:pPr lvl="1"/>
            <a:r>
              <a:rPr lang="zh-CN" altLang="en-US" sz="2800" dirty="0"/>
              <a:t>在</a:t>
            </a:r>
            <a:r>
              <a:rPr lang="zh-CN" altLang="en-US" sz="2800" dirty="0">
                <a:solidFill>
                  <a:srgbClr val="FF0000"/>
                </a:solidFill>
              </a:rPr>
              <a:t>寄存器或存储器</a:t>
            </a:r>
            <a:r>
              <a:rPr lang="zh-CN" altLang="en-US" sz="2800" dirty="0"/>
              <a:t>的数据</a:t>
            </a:r>
            <a:r>
              <a:rPr lang="zh-CN" altLang="en-US" sz="2800" dirty="0" smtClean="0"/>
              <a:t>上执行</a:t>
            </a:r>
            <a:r>
              <a:rPr lang="zh-CN" altLang="en-US" sz="2800" dirty="0"/>
              <a:t>算术操作</a:t>
            </a:r>
            <a:endParaRPr lang="en-US" altLang="zh-CN" sz="2800" dirty="0"/>
          </a:p>
          <a:p>
            <a:pPr lvl="1"/>
            <a:r>
              <a:rPr lang="zh-CN" altLang="en-US" sz="2800" dirty="0"/>
              <a:t>在存储器和寄存器间传送数据</a:t>
            </a:r>
            <a:endParaRPr lang="en-US" altLang="zh-CN" sz="2800" dirty="0"/>
          </a:p>
          <a:p>
            <a:pPr lvl="1"/>
            <a:r>
              <a:rPr lang="zh-CN" altLang="en-US" sz="2800" dirty="0" smtClean="0"/>
              <a:t>转移</a:t>
            </a:r>
            <a:r>
              <a:rPr lang="zh-CN" altLang="en-US" sz="2800" dirty="0"/>
              <a:t>控制</a:t>
            </a:r>
            <a:endParaRPr lang="en-US" altLang="zh-CN" sz="2800" dirty="0"/>
          </a:p>
          <a:p>
            <a:pPr lvl="2"/>
            <a:r>
              <a:rPr lang="zh-CN" altLang="en-US" sz="2800" dirty="0"/>
              <a:t>无条件跳转， 函数调用</a:t>
            </a:r>
            <a:r>
              <a:rPr lang="en-US" altLang="zh-CN" sz="2800" dirty="0"/>
              <a:t>/</a:t>
            </a:r>
            <a:r>
              <a:rPr lang="zh-CN" altLang="en-US" sz="2800" dirty="0" smtClean="0"/>
              <a:t>返回，条件</a:t>
            </a:r>
            <a:r>
              <a:rPr lang="zh-CN" altLang="en-US" sz="2800" dirty="0"/>
              <a:t>分支</a:t>
            </a:r>
            <a:endParaRPr lang="en-US" altLang="zh-CN" sz="2800" dirty="0"/>
          </a:p>
          <a:p>
            <a:pPr>
              <a:lnSpc>
                <a:spcPct val="90000"/>
              </a:lnSpc>
            </a:pPr>
            <a:r>
              <a:rPr lang="zh-CN" altLang="en-US" sz="3200" dirty="0" smtClean="0">
                <a:ea typeface="宋体" panose="02010600030101010101" pitchFamily="2" charset="-122"/>
              </a:rPr>
              <a:t>典型的指令格式</a:t>
            </a:r>
            <a:r>
              <a:rPr lang="en-US" altLang="zh-CN" sz="3200" dirty="0" smtClean="0">
                <a:ea typeface="宋体" panose="02010600030101010101" pitchFamily="2" charset="-122"/>
              </a:rPr>
              <a:t>:</a:t>
            </a:r>
          </a:p>
          <a:p>
            <a:pPr marL="0" indent="0">
              <a:lnSpc>
                <a:spcPct val="90000"/>
              </a:lnSpc>
              <a:buNone/>
            </a:pPr>
            <a:r>
              <a:rPr lang="en-US" altLang="zh-CN" sz="3600" dirty="0">
                <a:solidFill>
                  <a:schemeClr val="tx2"/>
                </a:solidFill>
                <a:latin typeface="Lucida Console" panose="020B0609040504020204" pitchFamily="49" charset="0"/>
                <a:ea typeface="宋体" panose="02010600030101010101" pitchFamily="2" charset="-122"/>
              </a:rPr>
              <a:t> </a:t>
            </a:r>
            <a:r>
              <a:rPr lang="zh-CN" altLang="en-US" dirty="0">
                <a:solidFill>
                  <a:schemeClr val="tx2"/>
                </a:solidFill>
                <a:latin typeface="Lucida Console" panose="020B0609040504020204" pitchFamily="49" charset="0"/>
                <a:ea typeface="宋体" panose="02010600030101010101" pitchFamily="2" charset="-122"/>
              </a:rPr>
              <a:t>操作符</a:t>
            </a:r>
            <a:r>
              <a:rPr lang="en-US" altLang="zh-CN" dirty="0">
                <a:solidFill>
                  <a:schemeClr val="tx2"/>
                </a:solidFill>
                <a:latin typeface="Lucida Console" panose="020B0609040504020204" pitchFamily="49" charset="0"/>
                <a:ea typeface="宋体" panose="02010600030101010101" pitchFamily="2" charset="-122"/>
              </a:rPr>
              <a:t>opcode </a:t>
            </a:r>
            <a:r>
              <a:rPr lang="zh-CN" altLang="en-US" dirty="0">
                <a:solidFill>
                  <a:schemeClr val="tx2"/>
                </a:solidFill>
                <a:latin typeface="Lucida Console" panose="020B0609040504020204" pitchFamily="49" charset="0"/>
                <a:ea typeface="宋体" panose="02010600030101010101" pitchFamily="2" charset="-122"/>
              </a:rPr>
              <a:t>源操作数</a:t>
            </a:r>
            <a:r>
              <a:rPr lang="en-US" altLang="zh-CN" dirty="0" err="1">
                <a:solidFill>
                  <a:schemeClr val="tx2"/>
                </a:solidFill>
                <a:latin typeface="Lucida Console" panose="020B0609040504020204" pitchFamily="49" charset="0"/>
                <a:ea typeface="宋体" panose="02010600030101010101" pitchFamily="2" charset="-122"/>
              </a:rPr>
              <a:t>src</a:t>
            </a:r>
            <a:r>
              <a:rPr lang="en-US" altLang="zh-CN" dirty="0">
                <a:solidFill>
                  <a:schemeClr val="tx2"/>
                </a:solidFill>
                <a:latin typeface="Lucida Console" panose="020B0609040504020204" pitchFamily="49" charset="0"/>
                <a:ea typeface="宋体" panose="02010600030101010101" pitchFamily="2" charset="-122"/>
              </a:rPr>
              <a:t>, </a:t>
            </a:r>
            <a:r>
              <a:rPr lang="zh-CN" altLang="en-US" dirty="0">
                <a:solidFill>
                  <a:srgbClr val="FF0000"/>
                </a:solidFill>
                <a:latin typeface="Lucida Console" panose="020B0609040504020204" pitchFamily="49" charset="0"/>
                <a:ea typeface="宋体" panose="02010600030101010101" pitchFamily="2" charset="-122"/>
              </a:rPr>
              <a:t>目标操作数</a:t>
            </a:r>
            <a:r>
              <a:rPr lang="en-US" altLang="zh-CN" dirty="0" err="1" smtClean="0">
                <a:solidFill>
                  <a:srgbClr val="FF0000"/>
                </a:solidFill>
                <a:latin typeface="Lucida Console" panose="020B0609040504020204" pitchFamily="49" charset="0"/>
                <a:ea typeface="宋体" panose="02010600030101010101" pitchFamily="2" charset="-122"/>
              </a:rPr>
              <a:t>dst</a:t>
            </a:r>
            <a:endParaRPr lang="en-US" altLang="zh-CN" dirty="0" smtClean="0">
              <a:solidFill>
                <a:srgbClr val="FF0000"/>
              </a:solidFill>
              <a:latin typeface="Lucida Console" panose="020B0609040504020204" pitchFamily="49" charset="0"/>
              <a:ea typeface="宋体" panose="02010600030101010101" pitchFamily="2" charset="-122"/>
            </a:endParaRPr>
          </a:p>
          <a:p>
            <a:pPr marL="0" indent="0">
              <a:lnSpc>
                <a:spcPct val="90000"/>
              </a:lnSpc>
              <a:buNone/>
            </a:pPr>
            <a:endParaRPr lang="en-US" altLang="zh-CN" sz="3200" dirty="0">
              <a:latin typeface="Lucida Console" panose="020B0609040504020204" pitchFamily="49" charset="0"/>
              <a:ea typeface="宋体" panose="02010600030101010101" pitchFamily="2" charset="-122"/>
            </a:endParaRPr>
          </a:p>
          <a:p>
            <a:pPr lvl="3">
              <a:lnSpc>
                <a:spcPct val="90000"/>
              </a:lnSpc>
              <a:buFont typeface="Wingdings" panose="05000000000000000000" pitchFamily="2" charset="2"/>
              <a:buNone/>
            </a:pPr>
            <a:endParaRPr lang="en-US" altLang="zh-CN" sz="3200" dirty="0">
              <a:latin typeface="Lucida Console" panose="020B0609040504020204" pitchFamily="49" charset="0"/>
              <a:ea typeface="宋体" panose="02010600030101010101" pitchFamily="2" charset="-122"/>
            </a:endParaRPr>
          </a:p>
        </p:txBody>
      </p:sp>
      <p:sp>
        <p:nvSpPr>
          <p:cNvPr id="2" name="日期占位符 1"/>
          <p:cNvSpPr>
            <a:spLocks noGrp="1"/>
          </p:cNvSpPr>
          <p:nvPr>
            <p:ph type="dt" sz="half" idx="10"/>
          </p:nvPr>
        </p:nvSpPr>
        <p:spPr/>
        <p:txBody>
          <a:bodyPr/>
          <a:lstStyle/>
          <a:p>
            <a:pPr>
              <a:defRPr/>
            </a:pPr>
            <a:fld id="{1347AD35-1AEF-4A30-977A-9CE7E8E6C6FA}" type="datetime2">
              <a:rPr lang="zh-CN" altLang="en-US" smtClean="0"/>
              <a:t>2018年11月14日</a:t>
            </a:fld>
            <a:endParaRPr lang="en-US" altLang="zh-CN" dirty="0"/>
          </a:p>
        </p:txBody>
      </p:sp>
      <p:sp>
        <p:nvSpPr>
          <p:cNvPr id="3" name="页脚占位符 2"/>
          <p:cNvSpPr>
            <a:spLocks noGrp="1"/>
          </p:cNvSpPr>
          <p:nvPr>
            <p:ph type="ftr" sz="quarter" idx="11"/>
          </p:nvPr>
        </p:nvSpPr>
        <p:spPr/>
        <p:txBody>
          <a:bodyPr/>
          <a:lstStyle/>
          <a:p>
            <a:pPr>
              <a:defRPr/>
            </a:pPr>
            <a:r>
              <a:rPr lang="zh-CN" altLang="en-US" dirty="0" smtClean="0"/>
              <a:t>引言</a:t>
            </a:r>
            <a:endParaRPr lang="en-US" altLang="zh-CN" dirty="0"/>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21</a:t>
            </a:fld>
            <a:endParaRPr lang="en-US" altLang="zh-CN"/>
          </a:p>
        </p:txBody>
      </p:sp>
      <p:grpSp>
        <p:nvGrpSpPr>
          <p:cNvPr id="5" name="组合 4"/>
          <p:cNvGrpSpPr/>
          <p:nvPr/>
        </p:nvGrpSpPr>
        <p:grpSpPr>
          <a:xfrm>
            <a:off x="1024644" y="5483476"/>
            <a:ext cx="8887982" cy="753839"/>
            <a:chOff x="412304" y="4886938"/>
            <a:chExt cx="8247558" cy="673658"/>
          </a:xfrm>
        </p:grpSpPr>
        <p:sp>
          <p:nvSpPr>
            <p:cNvPr id="169988" name="AutoShape 4"/>
            <p:cNvSpPr>
              <a:spLocks noChangeArrowheads="1"/>
            </p:cNvSpPr>
            <p:nvPr/>
          </p:nvSpPr>
          <p:spPr bwMode="auto">
            <a:xfrm>
              <a:off x="412304" y="4894312"/>
              <a:ext cx="1981200" cy="537586"/>
            </a:xfrm>
            <a:prstGeom prst="wedgeRectCallout">
              <a:avLst>
                <a:gd name="adj1" fmla="val 22117"/>
                <a:gd name="adj2" fmla="val -15687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dirty="0">
                  <a:latin typeface="Tahoma" panose="020B0604030504040204" pitchFamily="34" charset="0"/>
                </a:rPr>
                <a:t>what to </a:t>
              </a:r>
              <a:r>
                <a:rPr lang="en-US" altLang="zh-CN" sz="2800" dirty="0" smtClean="0">
                  <a:latin typeface="Tahoma" panose="020B0604030504040204" pitchFamily="34" charset="0"/>
                </a:rPr>
                <a:t>do</a:t>
              </a:r>
            </a:p>
          </p:txBody>
        </p:sp>
        <p:sp>
          <p:nvSpPr>
            <p:cNvPr id="169989" name="AutoShape 5"/>
            <p:cNvSpPr>
              <a:spLocks noChangeArrowheads="1"/>
            </p:cNvSpPr>
            <p:nvPr/>
          </p:nvSpPr>
          <p:spPr bwMode="auto">
            <a:xfrm>
              <a:off x="3144368" y="4886938"/>
              <a:ext cx="1981200" cy="544960"/>
            </a:xfrm>
            <a:prstGeom prst="wedgeRectCallout">
              <a:avLst>
                <a:gd name="adj1" fmla="val 3102"/>
                <a:gd name="adj2" fmla="val -15305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dirty="0">
                  <a:latin typeface="Tahoma" panose="020B0604030504040204" pitchFamily="34" charset="0"/>
                </a:rPr>
                <a:t>input source</a:t>
              </a:r>
            </a:p>
          </p:txBody>
        </p:sp>
        <p:sp>
          <p:nvSpPr>
            <p:cNvPr id="169990" name="AutoShape 6"/>
            <p:cNvSpPr>
              <a:spLocks noChangeArrowheads="1"/>
            </p:cNvSpPr>
            <p:nvPr/>
          </p:nvSpPr>
          <p:spPr bwMode="auto">
            <a:xfrm>
              <a:off x="5591944" y="5013175"/>
              <a:ext cx="3067918" cy="547421"/>
            </a:xfrm>
            <a:prstGeom prst="wedgeRectCallout">
              <a:avLst>
                <a:gd name="adj1" fmla="val -32037"/>
                <a:gd name="adj2" fmla="val -17469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dirty="0">
                  <a:latin typeface="Tahoma" panose="020B0604030504040204" pitchFamily="34" charset="0"/>
                </a:rPr>
                <a:t>result destination</a:t>
              </a:r>
            </a:p>
          </p:txBody>
        </p:sp>
      </p:grpSp>
      <p:grpSp>
        <p:nvGrpSpPr>
          <p:cNvPr id="8" name="组合 7"/>
          <p:cNvGrpSpPr/>
          <p:nvPr/>
        </p:nvGrpSpPr>
        <p:grpSpPr>
          <a:xfrm>
            <a:off x="8328248" y="2039900"/>
            <a:ext cx="3650026" cy="1584176"/>
            <a:chOff x="7248128" y="1700808"/>
            <a:chExt cx="3650026" cy="1584176"/>
          </a:xfrm>
        </p:grpSpPr>
        <p:sp>
          <p:nvSpPr>
            <p:cNvPr id="6" name="右大括号 5"/>
            <p:cNvSpPr/>
            <p:nvPr/>
          </p:nvSpPr>
          <p:spPr>
            <a:xfrm>
              <a:off x="7248128" y="1700808"/>
              <a:ext cx="576064" cy="1584176"/>
            </a:xfrm>
            <a:prstGeom prst="rightBrace">
              <a:avLst>
                <a:gd name="adj1" fmla="val 2903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8159418" y="1776432"/>
              <a:ext cx="2738736" cy="1384995"/>
            </a:xfrm>
            <a:prstGeom prst="rect">
              <a:avLst/>
            </a:prstGeom>
            <a:noFill/>
          </p:spPr>
          <p:txBody>
            <a:bodyPr wrap="square" rtlCol="0">
              <a:spAutoFit/>
            </a:bodyPr>
            <a:lstStyle/>
            <a:p>
              <a:r>
                <a:rPr lang="zh-CN" altLang="en-US" sz="2800" dirty="0" smtClean="0"/>
                <a:t>本质上，功能十分简单，指令条数不多</a:t>
              </a:r>
              <a:endParaRPr lang="zh-CN" altLang="en-US" sz="2800" dirty="0"/>
            </a:p>
          </p:txBody>
        </p:sp>
      </p:grpSp>
    </p:spTree>
    <p:extLst>
      <p:ext uri="{BB962C8B-B14F-4D97-AF65-F5344CB8AC3E}">
        <p14:creationId xmlns:p14="http://schemas.microsoft.com/office/powerpoint/2010/main" val="391937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操作数</a:t>
            </a:r>
            <a:endParaRPr lang="zh-CN" altLang="en-US" dirty="0"/>
          </a:p>
        </p:txBody>
      </p:sp>
      <p:sp>
        <p:nvSpPr>
          <p:cNvPr id="3" name="内容占位符 2"/>
          <p:cNvSpPr>
            <a:spLocks noGrp="1"/>
          </p:cNvSpPr>
          <p:nvPr>
            <p:ph idx="1"/>
          </p:nvPr>
        </p:nvSpPr>
        <p:spPr>
          <a:xfrm>
            <a:off x="813520" y="1657944"/>
            <a:ext cx="10515600" cy="4351338"/>
          </a:xfrm>
        </p:spPr>
        <p:txBody>
          <a:bodyPr>
            <a:normAutofit/>
          </a:bodyPr>
          <a:lstStyle/>
          <a:p>
            <a:r>
              <a:rPr lang="zh-CN" altLang="en-US" sz="3600" dirty="0" smtClean="0"/>
              <a:t>三种表达（寻址）方式</a:t>
            </a:r>
            <a:endParaRPr lang="en-US" altLang="zh-CN" sz="3600" dirty="0" smtClean="0"/>
          </a:p>
          <a:p>
            <a:pPr lvl="1"/>
            <a:r>
              <a:rPr lang="zh-CN" altLang="en-US" sz="3200" dirty="0"/>
              <a:t>立即</a:t>
            </a:r>
            <a:r>
              <a:rPr lang="zh-CN" altLang="en-US" sz="3200" dirty="0" smtClean="0"/>
              <a:t>数</a:t>
            </a:r>
            <a:endParaRPr lang="en-US" altLang="zh-CN" sz="3200" dirty="0" smtClean="0"/>
          </a:p>
          <a:p>
            <a:pPr lvl="1"/>
            <a:r>
              <a:rPr lang="zh-CN" altLang="en-US" sz="3200" dirty="0" smtClean="0"/>
              <a:t>寄存器</a:t>
            </a:r>
            <a:endParaRPr lang="en-US" altLang="zh-CN" sz="3200" dirty="0" smtClean="0"/>
          </a:p>
          <a:p>
            <a:pPr lvl="1"/>
            <a:r>
              <a:rPr lang="zh-CN" altLang="en-US" sz="3200" dirty="0"/>
              <a:t>存储器</a:t>
            </a:r>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2018年11月18日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22</a:t>
            </a:fld>
            <a:endParaRPr lang="en-US" altLang="zh-CN"/>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0" y="3645024"/>
            <a:ext cx="12192000" cy="2017190"/>
          </a:xfrm>
          <a:prstGeom prst="rect">
            <a:avLst/>
          </a:prstGeom>
        </p:spPr>
      </p:pic>
    </p:spTree>
    <p:extLst>
      <p:ext uri="{BB962C8B-B14F-4D97-AF65-F5344CB8AC3E}">
        <p14:creationId xmlns:p14="http://schemas.microsoft.com/office/powerpoint/2010/main" val="2178407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内容占位符 7"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23" y="2852936"/>
            <a:ext cx="6449325" cy="2448267"/>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2018年11月19日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23</a:t>
            </a:fld>
            <a:endParaRPr lang="en-US" altLang="zh-CN"/>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3" y="19311"/>
            <a:ext cx="12192000" cy="2017190"/>
          </a:xfrm>
          <a:prstGeom prst="rect">
            <a:avLst/>
          </a:prstGeom>
        </p:spPr>
      </p:pic>
      <p:sp>
        <p:nvSpPr>
          <p:cNvPr id="9" name="文本框 8"/>
          <p:cNvSpPr txBox="1"/>
          <p:nvPr/>
        </p:nvSpPr>
        <p:spPr>
          <a:xfrm>
            <a:off x="2749387" y="5513633"/>
            <a:ext cx="1107996" cy="646331"/>
          </a:xfrm>
          <a:prstGeom prst="rect">
            <a:avLst/>
          </a:prstGeom>
          <a:noFill/>
        </p:spPr>
        <p:txBody>
          <a:bodyPr wrap="none" rtlCol="0">
            <a:spAutoFit/>
          </a:bodyPr>
          <a:lstStyle/>
          <a:p>
            <a:r>
              <a:rPr lang="zh-CN" altLang="en-US" sz="3600" dirty="0" smtClean="0"/>
              <a:t>已知</a:t>
            </a:r>
            <a:endParaRPr lang="zh-CN" altLang="en-US" sz="3600" dirty="0"/>
          </a:p>
        </p:txBody>
      </p:sp>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0813" y="2852936"/>
            <a:ext cx="4134427" cy="2295845"/>
          </a:xfrm>
          <a:prstGeom prst="rect">
            <a:avLst/>
          </a:prstGeom>
        </p:spPr>
      </p:pic>
      <p:sp>
        <p:nvSpPr>
          <p:cNvPr id="12" name="文本框 11"/>
          <p:cNvSpPr txBox="1"/>
          <p:nvPr/>
        </p:nvSpPr>
        <p:spPr>
          <a:xfrm>
            <a:off x="10128448" y="3516977"/>
            <a:ext cx="898003" cy="400110"/>
          </a:xfrm>
          <a:prstGeom prst="rect">
            <a:avLst/>
          </a:prstGeom>
          <a:noFill/>
        </p:spPr>
        <p:txBody>
          <a:bodyPr wrap="none" rtlCol="0">
            <a:spAutoFit/>
          </a:bodyPr>
          <a:lstStyle/>
          <a:p>
            <a:r>
              <a:rPr lang="en-US" altLang="zh-CN" sz="2000" b="1" dirty="0" smtClean="0"/>
              <a:t>0x100</a:t>
            </a:r>
            <a:endParaRPr lang="zh-CN" altLang="en-US" sz="2000" b="1" dirty="0"/>
          </a:p>
        </p:txBody>
      </p:sp>
      <p:sp>
        <p:nvSpPr>
          <p:cNvPr id="13" name="文本框 12"/>
          <p:cNvSpPr txBox="1"/>
          <p:nvPr/>
        </p:nvSpPr>
        <p:spPr>
          <a:xfrm>
            <a:off x="10128448" y="3877014"/>
            <a:ext cx="841897" cy="400110"/>
          </a:xfrm>
          <a:prstGeom prst="rect">
            <a:avLst/>
          </a:prstGeom>
          <a:noFill/>
        </p:spPr>
        <p:txBody>
          <a:bodyPr wrap="none" rtlCol="0">
            <a:spAutoFit/>
          </a:bodyPr>
          <a:lstStyle/>
          <a:p>
            <a:r>
              <a:rPr lang="en-US" altLang="zh-CN" sz="2000" b="1" dirty="0" smtClean="0"/>
              <a:t>0xAB</a:t>
            </a:r>
            <a:endParaRPr lang="zh-CN" altLang="en-US" sz="2000" b="1" dirty="0"/>
          </a:p>
        </p:txBody>
      </p:sp>
      <p:sp>
        <p:nvSpPr>
          <p:cNvPr id="14" name="文本框 13"/>
          <p:cNvSpPr txBox="1"/>
          <p:nvPr/>
        </p:nvSpPr>
        <p:spPr>
          <a:xfrm>
            <a:off x="10128448" y="4277124"/>
            <a:ext cx="898003" cy="400110"/>
          </a:xfrm>
          <a:prstGeom prst="rect">
            <a:avLst/>
          </a:prstGeom>
          <a:noFill/>
        </p:spPr>
        <p:txBody>
          <a:bodyPr wrap="none" rtlCol="0">
            <a:spAutoFit/>
          </a:bodyPr>
          <a:lstStyle/>
          <a:p>
            <a:r>
              <a:rPr lang="en-US" altLang="zh-CN" sz="2000" b="1" dirty="0" smtClean="0"/>
              <a:t>0x108</a:t>
            </a:r>
            <a:endParaRPr lang="zh-CN" altLang="en-US" sz="2000" b="1" dirty="0"/>
          </a:p>
        </p:txBody>
      </p:sp>
      <p:sp>
        <p:nvSpPr>
          <p:cNvPr id="15" name="文本框 14"/>
          <p:cNvSpPr txBox="1"/>
          <p:nvPr/>
        </p:nvSpPr>
        <p:spPr>
          <a:xfrm>
            <a:off x="10128448" y="4637161"/>
            <a:ext cx="784189" cy="400110"/>
          </a:xfrm>
          <a:prstGeom prst="rect">
            <a:avLst/>
          </a:prstGeom>
          <a:noFill/>
        </p:spPr>
        <p:txBody>
          <a:bodyPr wrap="none" rtlCol="0">
            <a:spAutoFit/>
          </a:bodyPr>
          <a:lstStyle/>
          <a:p>
            <a:r>
              <a:rPr lang="en-US" altLang="zh-CN" sz="2000" b="1" dirty="0" smtClean="0"/>
              <a:t>0xFF</a:t>
            </a:r>
            <a:endParaRPr lang="zh-CN" altLang="en-US" sz="2000" b="1" dirty="0"/>
          </a:p>
        </p:txBody>
      </p:sp>
    </p:spTree>
    <p:extLst>
      <p:ext uri="{BB962C8B-B14F-4D97-AF65-F5344CB8AC3E}">
        <p14:creationId xmlns:p14="http://schemas.microsoft.com/office/powerpoint/2010/main" val="154979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操作符：助忆符形式的操作指令</a:t>
            </a:r>
            <a:r>
              <a:rPr lang="en-US" altLang="zh-CN" dirty="0" smtClean="0"/>
              <a:t>(</a:t>
            </a:r>
            <a:r>
              <a:rPr lang="zh-CN" altLang="en-US" dirty="0" smtClean="0"/>
              <a:t>基本功能</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数据传输类操作</a:t>
            </a:r>
            <a:endParaRPr lang="en-US" altLang="zh-CN" sz="3200" dirty="0" smtClean="0"/>
          </a:p>
          <a:p>
            <a:pPr lvl="1"/>
            <a:r>
              <a:rPr lang="en-US" altLang="zh-CN" sz="2800" dirty="0" err="1" smtClean="0"/>
              <a:t>Mov</a:t>
            </a:r>
            <a:r>
              <a:rPr lang="en-US" altLang="zh-CN" sz="2800" dirty="0" smtClean="0"/>
              <a:t>   S</a:t>
            </a:r>
            <a:r>
              <a:rPr lang="zh-CN" altLang="en-US" sz="2800" dirty="0" smtClean="0"/>
              <a:t>，</a:t>
            </a:r>
            <a:r>
              <a:rPr lang="en-US" altLang="zh-CN" sz="2800" dirty="0" smtClean="0"/>
              <a:t>D</a:t>
            </a:r>
          </a:p>
          <a:p>
            <a:pPr lvl="1"/>
            <a:r>
              <a:rPr lang="en-US" altLang="zh-CN" sz="2800" dirty="0" smtClean="0"/>
              <a:t>Push   S</a:t>
            </a:r>
          </a:p>
          <a:p>
            <a:pPr lvl="1"/>
            <a:r>
              <a:rPr lang="en-US" altLang="zh-CN" sz="2800" dirty="0" smtClean="0"/>
              <a:t>Pop     D</a:t>
            </a:r>
            <a:endParaRPr lang="zh-CN" altLang="en-US" sz="2800" dirty="0"/>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2018年11月19日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24</a:t>
            </a:fld>
            <a:endParaRPr lang="en-US" altLang="zh-CN"/>
          </a:p>
        </p:txBody>
      </p:sp>
      <p:pic>
        <p:nvPicPr>
          <p:cNvPr id="7" name="图片 6"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3679333"/>
            <a:ext cx="5418355" cy="2497629"/>
          </a:xfrm>
          <a:prstGeom prst="rect">
            <a:avLst/>
          </a:prstGeom>
        </p:spPr>
      </p:pic>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706" y="3704891"/>
            <a:ext cx="5587918" cy="2497630"/>
          </a:xfrm>
          <a:prstGeom prst="rect">
            <a:avLst/>
          </a:prstGeom>
        </p:spPr>
      </p:pic>
    </p:spTree>
    <p:extLst>
      <p:ext uri="{BB962C8B-B14F-4D97-AF65-F5344CB8AC3E}">
        <p14:creationId xmlns:p14="http://schemas.microsoft.com/office/powerpoint/2010/main" val="1998598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 name="内容占位符 6"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432" y="235812"/>
            <a:ext cx="10153128" cy="6336163"/>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2018年11月19日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25</a:t>
            </a:fld>
            <a:endParaRPr lang="en-US" altLang="zh-CN"/>
          </a:p>
        </p:txBody>
      </p:sp>
    </p:spTree>
    <p:extLst>
      <p:ext uri="{BB962C8B-B14F-4D97-AF65-F5344CB8AC3E}">
        <p14:creationId xmlns:p14="http://schemas.microsoft.com/office/powerpoint/2010/main" val="3465094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6" y="193042"/>
            <a:ext cx="10515600" cy="1325563"/>
          </a:xfrm>
        </p:spPr>
        <p:txBody>
          <a:bodyPr/>
          <a:lstStyle/>
          <a:p>
            <a:r>
              <a:rPr lang="zh-CN" altLang="en-US" dirty="0" smtClean="0"/>
              <a:t>示例</a:t>
            </a:r>
            <a:endParaRPr lang="zh-CN" alt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0997" y="-85574"/>
            <a:ext cx="6132860" cy="4023051"/>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2018年11月19日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26</a:t>
            </a:fld>
            <a:endParaRPr lang="en-US" altLang="zh-CN"/>
          </a:p>
        </p:txBody>
      </p:sp>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5" y="3429000"/>
            <a:ext cx="7809753" cy="3292475"/>
          </a:xfrm>
          <a:prstGeom prst="rect">
            <a:avLst/>
          </a:prstGeom>
        </p:spPr>
      </p:pic>
      <p:sp>
        <p:nvSpPr>
          <p:cNvPr id="9" name="矩形 8"/>
          <p:cNvSpPr/>
          <p:nvPr/>
        </p:nvSpPr>
        <p:spPr>
          <a:xfrm>
            <a:off x="838200" y="6165304"/>
            <a:ext cx="3529608" cy="556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130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再看等价的汇编代码</a:t>
            </a:r>
            <a:endParaRPr lang="zh-CN" alt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2328988"/>
            <a:ext cx="10801200" cy="4392487"/>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2018年11月19日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27</a:t>
            </a:fld>
            <a:endParaRPr lang="en-US" altLang="zh-CN"/>
          </a:p>
        </p:txBody>
      </p:sp>
      <p:pic>
        <p:nvPicPr>
          <p:cNvPr id="8" name="内容占位符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7890" y="31507"/>
            <a:ext cx="4824536" cy="3164813"/>
          </a:xfrm>
          <a:prstGeom prst="rect">
            <a:avLst/>
          </a:prstGeom>
        </p:spPr>
      </p:pic>
    </p:spTree>
    <p:extLst>
      <p:ext uri="{BB962C8B-B14F-4D97-AF65-F5344CB8AC3E}">
        <p14:creationId xmlns:p14="http://schemas.microsoft.com/office/powerpoint/2010/main" val="683352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2018年11月19日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28</a:t>
            </a:fld>
            <a:endParaRPr lang="en-US" altLang="zh-CN"/>
          </a:p>
        </p:txBody>
      </p:sp>
      <p:pic>
        <p:nvPicPr>
          <p:cNvPr id="7" name="内容占位符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205" y="44626"/>
            <a:ext cx="7693483" cy="3128682"/>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0275" y="3203667"/>
            <a:ext cx="7809753" cy="3292475"/>
          </a:xfrm>
          <a:prstGeom prst="rect">
            <a:avLst/>
          </a:prstGeom>
        </p:spPr>
      </p:pic>
      <p:sp>
        <p:nvSpPr>
          <p:cNvPr id="9" name="矩形 8"/>
          <p:cNvSpPr/>
          <p:nvPr/>
        </p:nvSpPr>
        <p:spPr>
          <a:xfrm>
            <a:off x="2429140" y="5939971"/>
            <a:ext cx="3529608" cy="556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内容占位符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80" y="44624"/>
            <a:ext cx="4684669" cy="3073063"/>
          </a:xfrm>
          <a:prstGeom prst="rect">
            <a:avLst/>
          </a:prstGeom>
        </p:spPr>
      </p:pic>
    </p:spTree>
    <p:extLst>
      <p:ext uri="{BB962C8B-B14F-4D97-AF65-F5344CB8AC3E}">
        <p14:creationId xmlns:p14="http://schemas.microsoft.com/office/powerpoint/2010/main" val="373174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算术和逻辑操作符</a:t>
            </a:r>
            <a:endParaRPr lang="zh-CN" alt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344" y="1670268"/>
            <a:ext cx="11693364" cy="4351019"/>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2018年11月19日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29</a:t>
            </a:fld>
            <a:endParaRPr lang="en-US" altLang="zh-CN"/>
          </a:p>
        </p:txBody>
      </p:sp>
      <p:sp>
        <p:nvSpPr>
          <p:cNvPr id="8" name="矩形 7"/>
          <p:cNvSpPr/>
          <p:nvPr/>
        </p:nvSpPr>
        <p:spPr>
          <a:xfrm>
            <a:off x="695400" y="2708920"/>
            <a:ext cx="8352928" cy="57606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912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idx="4294967295"/>
          </p:nvPr>
        </p:nvSpPr>
        <p:spPr>
          <a:xfrm>
            <a:off x="0" y="82420"/>
            <a:ext cx="9984432" cy="1280788"/>
          </a:xfrm>
        </p:spPr>
        <p:txBody>
          <a:bodyPr vert="horz" lIns="38100" tIns="38100" rIns="38100" bIns="38100" rtlCol="0" anchor="ctr">
            <a:noAutofit/>
          </a:bodyPr>
          <a:lstStyle/>
          <a:p>
            <a:pPr marL="119063" indent="-119063"/>
            <a:r>
              <a:rPr lang="zh-CN" altLang="en-US" dirty="0"/>
              <a:t>高级语言程序转换为机器代码的过程</a:t>
            </a:r>
            <a:r>
              <a:rPr lang="zh-CN" altLang="en-US" sz="6000" dirty="0" smtClean="0"/>
              <a:t> </a:t>
            </a:r>
            <a:endParaRPr lang="en-US" altLang="zh-CN" sz="6000" dirty="0" smtClean="0"/>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6" y="1527305"/>
            <a:ext cx="12047048" cy="379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063552" y="5321289"/>
            <a:ext cx="7488832" cy="1077218"/>
          </a:xfrm>
          <a:prstGeom prst="rect">
            <a:avLst/>
          </a:prstGeom>
          <a:noFill/>
        </p:spPr>
        <p:txBody>
          <a:bodyPr wrap="square" rtlCol="0">
            <a:spAutoFit/>
          </a:bodyPr>
          <a:lstStyle/>
          <a:p>
            <a:pPr algn="ctr"/>
            <a:r>
              <a:rPr lang="zh-CN" altLang="en-US" sz="3200" dirty="0" smtClean="0"/>
              <a:t>在未来，我们必须说清楚，不同后缀的程序之间本质的区别和本质的等价！</a:t>
            </a:r>
            <a:endParaRPr lang="zh-CN" altLang="en-US" sz="3200" dirty="0"/>
          </a:p>
        </p:txBody>
      </p:sp>
      <p:sp>
        <p:nvSpPr>
          <p:cNvPr id="4" name="矩形标注 3"/>
          <p:cNvSpPr/>
          <p:nvPr/>
        </p:nvSpPr>
        <p:spPr>
          <a:xfrm>
            <a:off x="3215680" y="1052736"/>
            <a:ext cx="4392488" cy="1224136"/>
          </a:xfrm>
          <a:prstGeom prst="wedgeRectCallout">
            <a:avLst>
              <a:gd name="adj1" fmla="val 12198"/>
              <a:gd name="adj2" fmla="val 993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t>在这个“</a:t>
            </a:r>
            <a:r>
              <a:rPr lang="zh-CN" altLang="en-US" sz="3200" b="1" dirty="0"/>
              <a:t>级别</a:t>
            </a:r>
            <a:r>
              <a:rPr lang="zh-CN" altLang="en-US" sz="3200" b="1" dirty="0" smtClean="0"/>
              <a:t>” 上理解程序的执行过程</a:t>
            </a:r>
            <a:endParaRPr lang="zh-CN" altLang="en-US" sz="3200" b="1" dirty="0"/>
          </a:p>
        </p:txBody>
      </p:sp>
    </p:spTree>
    <p:extLst>
      <p:ext uri="{BB962C8B-B14F-4D97-AF65-F5344CB8AC3E}">
        <p14:creationId xmlns:p14="http://schemas.microsoft.com/office/powerpoint/2010/main" val="1818317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非常特殊的一种算术运算符</a:t>
            </a:r>
            <a:endParaRPr lang="zh-CN" altLang="en-US" dirty="0"/>
          </a:p>
        </p:txBody>
      </p:sp>
      <p:sp>
        <p:nvSpPr>
          <p:cNvPr id="3" name="内容占位符 2"/>
          <p:cNvSpPr>
            <a:spLocks noGrp="1"/>
          </p:cNvSpPr>
          <p:nvPr>
            <p:ph idx="1"/>
          </p:nvPr>
        </p:nvSpPr>
        <p:spPr>
          <a:xfrm>
            <a:off x="695400" y="1690688"/>
            <a:ext cx="10515600" cy="4351338"/>
          </a:xfrm>
        </p:spPr>
        <p:txBody>
          <a:bodyPr>
            <a:normAutofit/>
          </a:bodyPr>
          <a:lstStyle/>
          <a:p>
            <a:r>
              <a:rPr lang="zh-CN" altLang="en-US" sz="3200" dirty="0" smtClean="0"/>
              <a:t>如何表达：</a:t>
            </a:r>
            <a:r>
              <a:rPr lang="en-US" altLang="zh-CN" sz="3200" dirty="0" smtClean="0"/>
              <a:t>x=x+2</a:t>
            </a:r>
          </a:p>
          <a:p>
            <a:endParaRPr lang="en-US" altLang="zh-CN" sz="3200" dirty="0"/>
          </a:p>
          <a:p>
            <a:r>
              <a:rPr lang="zh-CN" altLang="en-US" sz="3200" dirty="0" smtClean="0"/>
              <a:t>如何表达：</a:t>
            </a:r>
            <a:r>
              <a:rPr lang="en-US" altLang="zh-CN" sz="3200" dirty="0" smtClean="0"/>
              <a:t>x=5x+2</a:t>
            </a:r>
          </a:p>
          <a:p>
            <a:endParaRPr lang="en-US" altLang="zh-CN" sz="3200" dirty="0"/>
          </a:p>
          <a:p>
            <a:endParaRPr lang="en-US" altLang="zh-CN" sz="3200" dirty="0" smtClean="0"/>
          </a:p>
          <a:p>
            <a:r>
              <a:rPr lang="zh-CN" altLang="en-US" sz="3200" dirty="0" smtClean="0"/>
              <a:t>如何表达：</a:t>
            </a:r>
            <a:r>
              <a:rPr lang="en-US" altLang="zh-CN" sz="3200" dirty="0" smtClean="0"/>
              <a:t>y=5x+y+2</a:t>
            </a:r>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2018年11月19日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30</a:t>
            </a:fld>
            <a:endParaRPr lang="en-US" altLang="zh-CN"/>
          </a:p>
        </p:txBody>
      </p:sp>
      <p:sp>
        <p:nvSpPr>
          <p:cNvPr id="7" name="文本框 6"/>
          <p:cNvSpPr txBox="1"/>
          <p:nvPr/>
        </p:nvSpPr>
        <p:spPr>
          <a:xfrm>
            <a:off x="3287688" y="2204864"/>
            <a:ext cx="6530685" cy="584775"/>
          </a:xfrm>
          <a:prstGeom prst="rect">
            <a:avLst/>
          </a:prstGeom>
          <a:noFill/>
        </p:spPr>
        <p:txBody>
          <a:bodyPr wrap="square" rtlCol="0">
            <a:spAutoFit/>
          </a:bodyPr>
          <a:lstStyle/>
          <a:p>
            <a:r>
              <a:rPr lang="en-US" altLang="zh-CN" sz="3200" dirty="0" smtClean="0"/>
              <a:t>add 2, %</a:t>
            </a:r>
            <a:r>
              <a:rPr lang="en-US" altLang="zh-CN" sz="3200" dirty="0" err="1" smtClean="0"/>
              <a:t>edx</a:t>
            </a:r>
            <a:r>
              <a:rPr lang="en-US" altLang="zh-CN" sz="3200" dirty="0" smtClean="0"/>
              <a:t> //</a:t>
            </a:r>
            <a:r>
              <a:rPr lang="zh-CN" altLang="en-US" sz="3200" dirty="0" smtClean="0"/>
              <a:t>令原</a:t>
            </a:r>
            <a:r>
              <a:rPr lang="en-US" altLang="zh-CN" sz="3200" dirty="0" smtClean="0"/>
              <a:t>%</a:t>
            </a:r>
            <a:r>
              <a:rPr lang="en-US" altLang="zh-CN" sz="3200" dirty="0" err="1" smtClean="0"/>
              <a:t>edx</a:t>
            </a:r>
            <a:r>
              <a:rPr lang="zh-CN" altLang="en-US" sz="3200" dirty="0" smtClean="0"/>
              <a:t>存储了</a:t>
            </a:r>
            <a:r>
              <a:rPr lang="en-US" altLang="zh-CN" sz="3200" dirty="0" smtClean="0"/>
              <a:t>x</a:t>
            </a:r>
            <a:endParaRPr lang="zh-CN" altLang="en-US" sz="3200" dirty="0"/>
          </a:p>
        </p:txBody>
      </p:sp>
      <p:sp>
        <p:nvSpPr>
          <p:cNvPr id="8" name="文本框 7"/>
          <p:cNvSpPr txBox="1"/>
          <p:nvPr/>
        </p:nvSpPr>
        <p:spPr>
          <a:xfrm>
            <a:off x="3287688" y="3408826"/>
            <a:ext cx="8066112" cy="1077218"/>
          </a:xfrm>
          <a:prstGeom prst="rect">
            <a:avLst/>
          </a:prstGeom>
          <a:noFill/>
        </p:spPr>
        <p:txBody>
          <a:bodyPr wrap="square" rtlCol="0">
            <a:spAutoFit/>
          </a:bodyPr>
          <a:lstStyle/>
          <a:p>
            <a:r>
              <a:rPr lang="en-US" altLang="zh-CN" sz="3200" dirty="0" err="1" smtClean="0"/>
              <a:t>leal</a:t>
            </a:r>
            <a:r>
              <a:rPr lang="en-US" altLang="zh-CN" sz="3200" dirty="0" smtClean="0"/>
              <a:t> 2(%</a:t>
            </a:r>
            <a:r>
              <a:rPr lang="en-US" altLang="zh-CN" sz="3200" dirty="0" err="1" smtClean="0"/>
              <a:t>edx</a:t>
            </a:r>
            <a:r>
              <a:rPr lang="en-US" altLang="zh-CN" sz="3200" dirty="0" smtClean="0"/>
              <a:t>, %</a:t>
            </a:r>
            <a:r>
              <a:rPr lang="en-US" altLang="zh-CN" sz="3200" dirty="0" err="1" smtClean="0"/>
              <a:t>edx</a:t>
            </a:r>
            <a:r>
              <a:rPr lang="en-US" altLang="zh-CN" sz="3200" dirty="0" smtClean="0"/>
              <a:t>, 4)</a:t>
            </a:r>
            <a:r>
              <a:rPr lang="zh-CN" altLang="en-US" sz="3200" dirty="0" smtClean="0"/>
              <a:t>，</a:t>
            </a:r>
            <a:r>
              <a:rPr lang="en-US" altLang="zh-CN" sz="3200" dirty="0" smtClean="0"/>
              <a:t>%</a:t>
            </a:r>
            <a:r>
              <a:rPr lang="en-US" altLang="zh-CN" sz="3200" dirty="0" err="1" smtClean="0"/>
              <a:t>edx</a:t>
            </a:r>
            <a:endParaRPr lang="en-US" altLang="zh-CN" sz="3200" dirty="0" smtClean="0"/>
          </a:p>
          <a:p>
            <a:r>
              <a:rPr lang="en-US" altLang="zh-CN" sz="3200" dirty="0"/>
              <a:t> </a:t>
            </a:r>
            <a:r>
              <a:rPr lang="en-US" altLang="zh-CN" sz="3200" dirty="0" smtClean="0"/>
              <a:t>                                    //</a:t>
            </a:r>
            <a:r>
              <a:rPr lang="zh-CN" altLang="en-US" sz="3200" dirty="0" smtClean="0"/>
              <a:t>令原</a:t>
            </a:r>
            <a:r>
              <a:rPr lang="en-US" altLang="zh-CN" sz="3200" dirty="0" smtClean="0"/>
              <a:t>%</a:t>
            </a:r>
            <a:r>
              <a:rPr lang="en-US" altLang="zh-CN" sz="3200" dirty="0" err="1" smtClean="0"/>
              <a:t>edx</a:t>
            </a:r>
            <a:r>
              <a:rPr lang="zh-CN" altLang="en-US" sz="3200" dirty="0" smtClean="0"/>
              <a:t>存储了</a:t>
            </a:r>
            <a:r>
              <a:rPr lang="en-US" altLang="zh-CN" sz="3200" dirty="0" smtClean="0"/>
              <a:t>x</a:t>
            </a:r>
            <a:endParaRPr lang="zh-CN" altLang="en-US" sz="3200" dirty="0"/>
          </a:p>
        </p:txBody>
      </p:sp>
      <p:sp>
        <p:nvSpPr>
          <p:cNvPr id="9" name="文本框 8"/>
          <p:cNvSpPr txBox="1"/>
          <p:nvPr/>
        </p:nvSpPr>
        <p:spPr>
          <a:xfrm>
            <a:off x="3287688" y="5060654"/>
            <a:ext cx="8066112" cy="1569660"/>
          </a:xfrm>
          <a:prstGeom prst="rect">
            <a:avLst/>
          </a:prstGeom>
          <a:noFill/>
        </p:spPr>
        <p:txBody>
          <a:bodyPr wrap="square" rtlCol="0">
            <a:spAutoFit/>
          </a:bodyPr>
          <a:lstStyle/>
          <a:p>
            <a:r>
              <a:rPr lang="en-US" altLang="zh-CN" sz="3200" dirty="0" err="1" smtClean="0"/>
              <a:t>leal</a:t>
            </a:r>
            <a:r>
              <a:rPr lang="en-US" altLang="zh-CN" sz="3200" dirty="0" smtClean="0"/>
              <a:t> 2(%</a:t>
            </a:r>
            <a:r>
              <a:rPr lang="en-US" altLang="zh-CN" sz="3200" dirty="0" err="1" smtClean="0"/>
              <a:t>ecx</a:t>
            </a:r>
            <a:r>
              <a:rPr lang="en-US" altLang="zh-CN" sz="3200" dirty="0" smtClean="0"/>
              <a:t>, %</a:t>
            </a:r>
            <a:r>
              <a:rPr lang="en-US" altLang="zh-CN" sz="3200" dirty="0" err="1" smtClean="0"/>
              <a:t>edx</a:t>
            </a:r>
            <a:r>
              <a:rPr lang="en-US" altLang="zh-CN" sz="3200" dirty="0" smtClean="0"/>
              <a:t>, 5)</a:t>
            </a:r>
            <a:r>
              <a:rPr lang="zh-CN" altLang="en-US" sz="3200" dirty="0" smtClean="0"/>
              <a:t>，</a:t>
            </a:r>
            <a:r>
              <a:rPr lang="en-US" altLang="zh-CN" sz="3200" dirty="0" smtClean="0"/>
              <a:t>%</a:t>
            </a:r>
            <a:r>
              <a:rPr lang="en-US" altLang="zh-CN" sz="3200" dirty="0" err="1" smtClean="0"/>
              <a:t>ecx</a:t>
            </a:r>
            <a:endParaRPr lang="en-US" altLang="zh-CN" sz="3200" dirty="0" smtClean="0"/>
          </a:p>
          <a:p>
            <a:r>
              <a:rPr lang="en-US" altLang="zh-CN" sz="3200" dirty="0"/>
              <a:t> </a:t>
            </a:r>
            <a:r>
              <a:rPr lang="en-US" altLang="zh-CN" sz="3200" dirty="0" smtClean="0"/>
              <a:t>                                    //</a:t>
            </a:r>
            <a:r>
              <a:rPr lang="zh-CN" altLang="en-US" sz="3200" dirty="0" smtClean="0"/>
              <a:t>令原</a:t>
            </a:r>
            <a:r>
              <a:rPr lang="en-US" altLang="zh-CN" sz="3200" dirty="0" smtClean="0"/>
              <a:t>%</a:t>
            </a:r>
            <a:r>
              <a:rPr lang="en-US" altLang="zh-CN" sz="3200" dirty="0" err="1" smtClean="0"/>
              <a:t>edx</a:t>
            </a:r>
            <a:r>
              <a:rPr lang="zh-CN" altLang="en-US" sz="3200" dirty="0" smtClean="0"/>
              <a:t>存储了</a:t>
            </a:r>
            <a:r>
              <a:rPr lang="en-US" altLang="zh-CN" sz="3200" dirty="0" smtClean="0"/>
              <a:t>x</a:t>
            </a:r>
          </a:p>
          <a:p>
            <a:r>
              <a:rPr lang="en-US" altLang="zh-CN" sz="3200" dirty="0"/>
              <a:t> </a:t>
            </a:r>
            <a:r>
              <a:rPr lang="en-US" altLang="zh-CN" sz="3200" dirty="0" smtClean="0"/>
              <a:t>                                    //</a:t>
            </a:r>
            <a:r>
              <a:rPr lang="zh-CN" altLang="en-US" sz="3200" dirty="0" smtClean="0"/>
              <a:t>原</a:t>
            </a:r>
            <a:r>
              <a:rPr lang="en-US" altLang="zh-CN" sz="3200" dirty="0" smtClean="0"/>
              <a:t>%</a:t>
            </a:r>
            <a:r>
              <a:rPr lang="en-US" altLang="zh-CN" sz="3200" dirty="0" err="1" smtClean="0"/>
              <a:t>ecx</a:t>
            </a:r>
            <a:r>
              <a:rPr lang="zh-CN" altLang="en-US" sz="3200" dirty="0" smtClean="0"/>
              <a:t>存储了</a:t>
            </a:r>
            <a:r>
              <a:rPr lang="en-US" altLang="zh-CN" sz="3200" dirty="0" smtClean="0"/>
              <a:t>y</a:t>
            </a:r>
            <a:endParaRPr lang="zh-CN" altLang="en-US" sz="3200" dirty="0"/>
          </a:p>
        </p:txBody>
      </p:sp>
    </p:spTree>
    <p:extLst>
      <p:ext uri="{BB962C8B-B14F-4D97-AF65-F5344CB8AC3E}">
        <p14:creationId xmlns:p14="http://schemas.microsoft.com/office/powerpoint/2010/main" val="52844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控制转移指令</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条件码</a:t>
            </a:r>
            <a:endParaRPr lang="en-US" altLang="zh-CN" sz="3200" dirty="0" smtClean="0"/>
          </a:p>
          <a:p>
            <a:pPr lvl="1"/>
            <a:r>
              <a:rPr lang="zh-CN" altLang="en-US" dirty="0" smtClean="0"/>
              <a:t>记录当前操作运行状态</a:t>
            </a:r>
            <a:endParaRPr lang="en-US" altLang="zh-CN" dirty="0" smtClean="0"/>
          </a:p>
          <a:p>
            <a:r>
              <a:rPr lang="zh-CN" altLang="en-US" sz="3200" dirty="0" smtClean="0"/>
              <a:t>比较指令</a:t>
            </a:r>
            <a:endParaRPr lang="en-US" altLang="zh-CN" sz="3200" dirty="0" smtClean="0"/>
          </a:p>
          <a:p>
            <a:pPr lvl="1"/>
            <a:r>
              <a:rPr lang="zh-CN" altLang="en-US" dirty="0" smtClean="0"/>
              <a:t>进行一次比较，表征“比较”状态：设置条件码</a:t>
            </a:r>
            <a:endParaRPr lang="en-US" altLang="zh-CN" dirty="0" smtClean="0"/>
          </a:p>
          <a:p>
            <a:r>
              <a:rPr lang="zh-CN" altLang="en-US" sz="3200" dirty="0"/>
              <a:t>跳</a:t>
            </a:r>
            <a:r>
              <a:rPr lang="zh-CN" altLang="en-US" sz="3200" dirty="0" smtClean="0"/>
              <a:t>转指令</a:t>
            </a:r>
            <a:endParaRPr lang="en-US" altLang="zh-CN" sz="3200" dirty="0" smtClean="0"/>
          </a:p>
          <a:p>
            <a:pPr lvl="1"/>
            <a:r>
              <a:rPr lang="zh-CN" altLang="en-US" dirty="0" smtClean="0"/>
              <a:t>根据条件码，设置</a:t>
            </a:r>
            <a:r>
              <a:rPr lang="en-US" altLang="zh-CN" dirty="0" smtClean="0"/>
              <a:t>PC</a:t>
            </a:r>
            <a:r>
              <a:rPr lang="zh-CN" altLang="en-US" dirty="0" smtClean="0"/>
              <a:t>，确定下一条待运行指令</a:t>
            </a:r>
            <a:endParaRPr lang="zh-CN" altLang="en-US" dirty="0"/>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2018年11月19日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31</a:t>
            </a:fld>
            <a:endParaRPr lang="en-US" altLang="zh-CN"/>
          </a:p>
        </p:txBody>
      </p:sp>
    </p:spTree>
    <p:extLst>
      <p:ext uri="{BB962C8B-B14F-4D97-AF65-F5344CB8AC3E}">
        <p14:creationId xmlns:p14="http://schemas.microsoft.com/office/powerpoint/2010/main" val="38277705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60648"/>
            <a:ext cx="10369152" cy="653752"/>
          </a:xfrm>
        </p:spPr>
        <p:txBody>
          <a:bodyPr>
            <a:normAutofit fontScale="90000"/>
          </a:bodyPr>
          <a:lstStyle/>
          <a:p>
            <a:r>
              <a:rPr lang="zh-CN" altLang="en-US" dirty="0" smtClean="0"/>
              <a:t>极其特殊的计算状态标志：条件标志位</a:t>
            </a:r>
            <a:endParaRPr lang="en-US" altLang="zh-CN" dirty="0" smtClean="0"/>
          </a:p>
        </p:txBody>
      </p:sp>
      <p:sp>
        <p:nvSpPr>
          <p:cNvPr id="7171" name="Rectangle 3"/>
          <p:cNvSpPr>
            <a:spLocks noGrp="1" noChangeArrowheads="1"/>
          </p:cNvSpPr>
          <p:nvPr>
            <p:ph idx="1"/>
          </p:nvPr>
        </p:nvSpPr>
        <p:spPr>
          <a:xfrm>
            <a:off x="839416" y="1124744"/>
            <a:ext cx="10801200" cy="5184576"/>
          </a:xfrm>
        </p:spPr>
        <p:txBody>
          <a:bodyPr>
            <a:normAutofit/>
          </a:bodyPr>
          <a:lstStyle/>
          <a:p>
            <a:pPr marL="223838" indent="-223838" defTabSz="895350">
              <a:tabLst>
                <a:tab pos="1085850" algn="l"/>
                <a:tab pos="4057650" algn="l"/>
                <a:tab pos="4743450" algn="l"/>
              </a:tabLst>
            </a:pPr>
            <a:r>
              <a:rPr lang="zh-CN" altLang="en-US" sz="3200" dirty="0" smtClean="0"/>
              <a:t>条件码寄存器：</a:t>
            </a:r>
            <a:endParaRPr lang="en-US" altLang="zh-CN" sz="3200" dirty="0" smtClean="0"/>
          </a:p>
          <a:p>
            <a:pPr marL="573088" lvl="1" indent="-223838" defTabSz="895350">
              <a:tabLst>
                <a:tab pos="1085850" algn="l"/>
                <a:tab pos="4057650" algn="l"/>
                <a:tab pos="4743450" algn="l"/>
              </a:tabLst>
            </a:pPr>
            <a:r>
              <a:rPr lang="zh-CN" altLang="en-US" sz="2800" dirty="0" smtClean="0"/>
              <a:t>最</a:t>
            </a:r>
            <a:r>
              <a:rPr lang="zh-CN" altLang="en-US" sz="2800" dirty="0"/>
              <a:t>常用有</a:t>
            </a:r>
            <a:r>
              <a:rPr lang="en-US" altLang="zh-CN" sz="2800" dirty="0"/>
              <a:t>4</a:t>
            </a:r>
            <a:r>
              <a:rPr lang="zh-CN" altLang="en-US" sz="2800" dirty="0" smtClean="0"/>
              <a:t>个单独位</a:t>
            </a:r>
            <a:endParaRPr lang="en-US" altLang="zh-CN" sz="2800" dirty="0" smtClean="0"/>
          </a:p>
          <a:p>
            <a:pPr marL="573088" lvl="1" indent="-223838" defTabSz="895350">
              <a:tabLst>
                <a:tab pos="1085850" algn="l"/>
                <a:tab pos="4057650" algn="l"/>
                <a:tab pos="4743450" algn="l"/>
              </a:tabLst>
            </a:pPr>
            <a:r>
              <a:rPr lang="zh-CN" altLang="en-US" sz="2800" dirty="0" smtClean="0"/>
              <a:t>表示计算中最近的操作结果的属性</a:t>
            </a:r>
            <a:endParaRPr lang="en-US" altLang="zh-CN" sz="3200" dirty="0"/>
          </a:p>
          <a:p>
            <a:pPr marL="223838" indent="-223838" defTabSz="895350">
              <a:tabLst>
                <a:tab pos="1085850" algn="l"/>
                <a:tab pos="4057650" algn="l"/>
                <a:tab pos="4743450" algn="l"/>
              </a:tabLst>
            </a:pPr>
            <a:endParaRPr lang="en-US" altLang="zh-CN" sz="3200" dirty="0" smtClean="0"/>
          </a:p>
          <a:p>
            <a:pPr marL="223838" indent="-223838" defTabSz="895350">
              <a:tabLst>
                <a:tab pos="1085850" algn="l"/>
                <a:tab pos="4057650" algn="l"/>
                <a:tab pos="4743450" algn="l"/>
              </a:tabLst>
            </a:pPr>
            <a:r>
              <a:rPr lang="zh-CN" altLang="en-US" sz="3200" dirty="0" smtClean="0"/>
              <a:t>由几乎所有</a:t>
            </a:r>
            <a:r>
              <a:rPr lang="en-US" altLang="zh-CN" sz="3200" dirty="0" smtClean="0"/>
              <a:t>(</a:t>
            </a:r>
            <a:r>
              <a:rPr lang="zh-CN" altLang="en-US" sz="3200" dirty="0" smtClean="0"/>
              <a:t>除</a:t>
            </a:r>
            <a:r>
              <a:rPr lang="en-US" altLang="zh-CN" sz="3200" dirty="0" err="1" smtClean="0"/>
              <a:t>leal</a:t>
            </a:r>
            <a:r>
              <a:rPr lang="zh-CN" altLang="en-US" sz="3200" dirty="0" smtClean="0"/>
              <a:t>外</a:t>
            </a:r>
            <a:r>
              <a:rPr lang="en-US" altLang="zh-CN" sz="3200" dirty="0" smtClean="0"/>
              <a:t>)</a:t>
            </a:r>
            <a:r>
              <a:rPr lang="zh-CN" altLang="en-US" sz="3200" dirty="0" smtClean="0"/>
              <a:t>算术</a:t>
            </a:r>
            <a:r>
              <a:rPr lang="zh-CN" altLang="en-US" sz="3200" dirty="0"/>
              <a:t>或逻辑</a:t>
            </a:r>
            <a:r>
              <a:rPr lang="zh-CN" altLang="en-US" sz="3200" dirty="0" smtClean="0"/>
              <a:t>操作隐含</a:t>
            </a:r>
            <a:r>
              <a:rPr lang="en-US" altLang="zh-CN" sz="3200" dirty="0" smtClean="0"/>
              <a:t>(</a:t>
            </a:r>
            <a:r>
              <a:rPr lang="zh-CN" altLang="en-US" sz="3200" dirty="0" smtClean="0"/>
              <a:t>缺省</a:t>
            </a:r>
            <a:r>
              <a:rPr lang="en-US" altLang="zh-CN" sz="3200" dirty="0" smtClean="0"/>
              <a:t>/</a:t>
            </a:r>
            <a:r>
              <a:rPr lang="zh-CN" altLang="en-US" sz="3200" dirty="0" smtClean="0"/>
              <a:t>自动</a:t>
            </a:r>
            <a:r>
              <a:rPr lang="en-US" altLang="zh-CN" sz="3200" dirty="0" smtClean="0"/>
              <a:t>)</a:t>
            </a:r>
            <a:r>
              <a:rPr lang="zh-CN" altLang="en-US" sz="3200" dirty="0" smtClean="0"/>
              <a:t>设置：</a:t>
            </a:r>
            <a:endParaRPr lang="en-US" altLang="zh-CN" sz="3200" dirty="0" smtClean="0"/>
          </a:p>
          <a:p>
            <a:pPr marL="573088" lvl="1" indent="-223838" defTabSz="895350">
              <a:tabLst>
                <a:tab pos="1085850" algn="l"/>
                <a:tab pos="4057650" algn="l"/>
                <a:tab pos="4743450" algn="l"/>
              </a:tabLst>
            </a:pPr>
            <a:r>
              <a:rPr lang="zh-CN" altLang="en-US" sz="2800" dirty="0" smtClean="0">
                <a:latin typeface="Courier New Bold" charset="0"/>
                <a:cs typeface="Courier New Bold" charset="0"/>
                <a:sym typeface="Courier New Bold" charset="0"/>
              </a:rPr>
              <a:t>如用</a:t>
            </a:r>
            <a:r>
              <a:rPr lang="en-US" altLang="zh-CN" sz="2800" dirty="0" smtClean="0">
                <a:latin typeface="Courier New Bold" charset="0"/>
                <a:cs typeface="Courier New Bold" charset="0"/>
                <a:sym typeface="Courier New Bold" charset="0"/>
              </a:rPr>
              <a:t>add</a:t>
            </a:r>
            <a:r>
              <a:rPr lang="zh-CN" altLang="en-US" sz="2800" dirty="0" smtClean="0">
                <a:latin typeface="Courier New Bold" charset="0"/>
                <a:cs typeface="Courier New Bold" charset="0"/>
                <a:sym typeface="Courier New Bold" charset="0"/>
              </a:rPr>
              <a:t>指令执行</a:t>
            </a:r>
            <a:r>
              <a:rPr lang="en-US" altLang="zh-CN" sz="2800" dirty="0" smtClean="0">
                <a:latin typeface="Courier New Bold" charset="0"/>
                <a:cs typeface="Courier New Bold" charset="0"/>
                <a:sym typeface="Courier New Bold" charset="0"/>
              </a:rPr>
              <a:t>t=</a:t>
            </a:r>
            <a:r>
              <a:rPr lang="en-US" altLang="zh-CN" sz="2800" dirty="0" err="1" smtClean="0">
                <a:latin typeface="Courier New Bold" charset="0"/>
                <a:cs typeface="Courier New Bold" charset="0"/>
                <a:sym typeface="Courier New Bold" charset="0"/>
              </a:rPr>
              <a:t>a+b</a:t>
            </a:r>
            <a:r>
              <a:rPr lang="zh-CN" altLang="en-US" sz="2800" dirty="0" smtClean="0">
                <a:latin typeface="Courier New Bold" charset="0"/>
                <a:cs typeface="Courier New Bold" charset="0"/>
                <a:sym typeface="Courier New Bold" charset="0"/>
              </a:rPr>
              <a:t>后，除了</a:t>
            </a:r>
            <a:r>
              <a:rPr lang="en-US" altLang="zh-CN" sz="2800" dirty="0">
                <a:latin typeface="Courier New Bold" charset="0"/>
                <a:cs typeface="Courier New Bold" charset="0"/>
                <a:sym typeface="Courier New Bold" charset="0"/>
              </a:rPr>
              <a:t>t</a:t>
            </a:r>
            <a:r>
              <a:rPr lang="zh-CN" altLang="en-US" sz="2800" dirty="0" smtClean="0">
                <a:latin typeface="Courier New Bold" charset="0"/>
                <a:cs typeface="Courier New Bold" charset="0"/>
                <a:sym typeface="Courier New Bold" charset="0"/>
              </a:rPr>
              <a:t>被赋以和之外，以下条件码根据结果被置</a:t>
            </a:r>
            <a:r>
              <a:rPr lang="en-US" altLang="zh-CN" sz="2800" dirty="0" smtClean="0">
                <a:latin typeface="Courier New Bold" charset="0"/>
                <a:cs typeface="Courier New Bold" charset="0"/>
                <a:sym typeface="Courier New Bold" charset="0"/>
              </a:rPr>
              <a:t>1</a:t>
            </a:r>
            <a:r>
              <a:rPr lang="zh-CN" altLang="en-US" sz="2800" dirty="0" smtClean="0">
                <a:latin typeface="Courier New Bold" charset="0"/>
                <a:cs typeface="Courier New Bold" charset="0"/>
                <a:sym typeface="Courier New Bold" charset="0"/>
              </a:rPr>
              <a:t>：</a:t>
            </a:r>
            <a:endParaRPr lang="en-US" altLang="zh-CN" sz="2800" dirty="0" smtClean="0">
              <a:latin typeface="Courier New Bold" charset="0"/>
              <a:cs typeface="Courier New Bold" charset="0"/>
              <a:sym typeface="Courier New Bold" charset="0"/>
            </a:endParaRPr>
          </a:p>
        </p:txBody>
      </p:sp>
      <p:sp>
        <p:nvSpPr>
          <p:cNvPr id="2" name="日期占位符 1"/>
          <p:cNvSpPr>
            <a:spLocks noGrp="1"/>
          </p:cNvSpPr>
          <p:nvPr>
            <p:ph type="dt" sz="half" idx="10"/>
          </p:nvPr>
        </p:nvSpPr>
        <p:spPr/>
        <p:txBody>
          <a:bodyPr/>
          <a:lstStyle/>
          <a:p>
            <a:pPr>
              <a:defRPr/>
            </a:pPr>
            <a:fld id="{30C906DE-E157-475C-B5C2-72C87159B27F}" type="datetime1">
              <a:rPr lang="zh-CN" altLang="en-US" smtClean="0"/>
              <a:t>2018/11/19</a:t>
            </a:fld>
            <a:endParaRPr lang="en-US" altLang="zh-CN" dirty="0"/>
          </a:p>
        </p:txBody>
      </p:sp>
      <p:sp>
        <p:nvSpPr>
          <p:cNvPr id="3" name="页脚占位符 2"/>
          <p:cNvSpPr>
            <a:spLocks noGrp="1"/>
          </p:cNvSpPr>
          <p:nvPr>
            <p:ph type="ftr" sz="quarter" idx="11"/>
          </p:nvPr>
        </p:nvSpPr>
        <p:spPr/>
        <p:txBody>
          <a:bodyPr/>
          <a:lstStyle/>
          <a:p>
            <a:pPr>
              <a:defRPr/>
            </a:pPr>
            <a:r>
              <a:rPr lang="zh-CN" altLang="en-US" dirty="0" smtClean="0"/>
              <a:t>第</a:t>
            </a:r>
            <a:r>
              <a:rPr lang="en-US" altLang="zh-CN" dirty="0" smtClean="0"/>
              <a:t>2</a:t>
            </a:r>
            <a:r>
              <a:rPr lang="zh-CN" altLang="en-US" dirty="0" smtClean="0"/>
              <a:t>讲</a:t>
            </a:r>
            <a:endParaRPr lang="en-US" altLang="zh-CN" dirty="0"/>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32</a:t>
            </a:fld>
            <a:endParaRPr lang="en-US" altLang="zh-CN"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932" y="4925141"/>
            <a:ext cx="8526065" cy="1352739"/>
          </a:xfrm>
          <a:prstGeom prst="rect">
            <a:avLst/>
          </a:prstGeom>
        </p:spPr>
      </p:pic>
    </p:spTree>
    <p:extLst>
      <p:ext uri="{BB962C8B-B14F-4D97-AF65-F5344CB8AC3E}">
        <p14:creationId xmlns:p14="http://schemas.microsoft.com/office/powerpoint/2010/main" val="2255066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95400" y="188640"/>
            <a:ext cx="8712968" cy="648072"/>
          </a:xfrm>
        </p:spPr>
        <p:txBody>
          <a:bodyPr>
            <a:normAutofit fontScale="90000"/>
          </a:bodyPr>
          <a:lstStyle/>
          <a:p>
            <a:r>
              <a:rPr lang="zh-CN" altLang="en-US" dirty="0" smtClean="0"/>
              <a:t>两个特殊指令的条件</a:t>
            </a:r>
            <a:r>
              <a:rPr lang="zh-CN" altLang="en-US" dirty="0"/>
              <a:t>标志位设置</a:t>
            </a:r>
            <a:r>
              <a:rPr lang="en-US" altLang="zh-CN" dirty="0" smtClean="0"/>
              <a:t>(</a:t>
            </a:r>
            <a:r>
              <a:rPr lang="zh-CN" altLang="en-US" dirty="0" smtClean="0"/>
              <a:t>续</a:t>
            </a:r>
            <a:r>
              <a:rPr lang="en-US" altLang="zh-CN" dirty="0" smtClean="0"/>
              <a:t>)</a:t>
            </a:r>
          </a:p>
        </p:txBody>
      </p:sp>
      <p:sp>
        <p:nvSpPr>
          <p:cNvPr id="8195" name="Rectangle 3"/>
          <p:cNvSpPr>
            <a:spLocks noGrp="1" noChangeArrowheads="1"/>
          </p:cNvSpPr>
          <p:nvPr>
            <p:ph idx="1"/>
          </p:nvPr>
        </p:nvSpPr>
        <p:spPr>
          <a:xfrm>
            <a:off x="623392" y="1220788"/>
            <a:ext cx="11235732" cy="5160540"/>
          </a:xfrm>
        </p:spPr>
        <p:txBody>
          <a:bodyPr>
            <a:normAutofit/>
          </a:bodyPr>
          <a:lstStyle/>
          <a:p>
            <a:pPr marL="0" indent="0"/>
            <a:r>
              <a:rPr lang="zh-CN" altLang="en-US" sz="3600" dirty="0" smtClean="0"/>
              <a:t>由比较指令显式设置：</a:t>
            </a:r>
            <a:r>
              <a:rPr lang="en-US" altLang="zh-CN" sz="3600" dirty="0" err="1">
                <a:latin typeface="Courier New" panose="02070309020205020404" pitchFamily="49" charset="0"/>
              </a:rPr>
              <a:t>Cmpl</a:t>
            </a:r>
            <a:r>
              <a:rPr lang="en-US" altLang="zh-CN" sz="3600" dirty="0">
                <a:latin typeface="Courier New" panose="02070309020205020404" pitchFamily="49" charset="0"/>
              </a:rPr>
              <a:t>/</a:t>
            </a:r>
            <a:r>
              <a:rPr lang="en-US" altLang="zh-CN" sz="3600" dirty="0" err="1">
                <a:latin typeface="Courier New" panose="02070309020205020404" pitchFamily="49" charset="0"/>
              </a:rPr>
              <a:t>cmpq</a:t>
            </a:r>
            <a:r>
              <a:rPr lang="en-US" altLang="zh-CN" sz="3600" dirty="0">
                <a:latin typeface="Courier New" panose="02070309020205020404" pitchFamily="49" charset="0"/>
              </a:rPr>
              <a:t> </a:t>
            </a:r>
            <a:r>
              <a:rPr lang="en-US" altLang="zh-CN" sz="3600" i="1" dirty="0" smtClean="0"/>
              <a:t>S</a:t>
            </a:r>
            <a:r>
              <a:rPr lang="en-US" altLang="zh-CN" sz="3600" dirty="0" smtClean="0"/>
              <a:t>, </a:t>
            </a:r>
            <a:r>
              <a:rPr lang="en-US" altLang="zh-CN" sz="3600" i="1" dirty="0" smtClean="0"/>
              <a:t>D</a:t>
            </a:r>
            <a:endParaRPr lang="en-US" altLang="zh-CN" sz="3600" dirty="0">
              <a:latin typeface="Courier New" panose="02070309020205020404" pitchFamily="49" charset="0"/>
            </a:endParaRPr>
          </a:p>
          <a:p>
            <a:pPr marL="284163" lvl="1" indent="-169863"/>
            <a:r>
              <a:rPr lang="en-US" altLang="zh-CN" sz="3600" dirty="0"/>
              <a:t> </a:t>
            </a:r>
            <a:r>
              <a:rPr lang="en-US" altLang="zh-CN" sz="3600" dirty="0" err="1">
                <a:latin typeface="Courier New" panose="02070309020205020404" pitchFamily="49" charset="0"/>
              </a:rPr>
              <a:t>cmpl</a:t>
            </a:r>
            <a:r>
              <a:rPr lang="en-US" altLang="zh-CN" sz="3600" dirty="0">
                <a:latin typeface="Courier New" panose="02070309020205020404" pitchFamily="49" charset="0"/>
              </a:rPr>
              <a:t> </a:t>
            </a:r>
            <a:r>
              <a:rPr lang="en-US" altLang="zh-CN" sz="3600" dirty="0" smtClean="0">
                <a:solidFill>
                  <a:srgbClr val="FF0000"/>
                </a:solidFill>
                <a:latin typeface="Courier New" panose="02070309020205020404" pitchFamily="49" charset="0"/>
              </a:rPr>
              <a:t>S,D</a:t>
            </a:r>
            <a:r>
              <a:rPr lang="en-US" altLang="zh-CN" sz="3600" dirty="0" smtClean="0">
                <a:latin typeface="Courier New" panose="02070309020205020404" pitchFamily="49" charset="0"/>
              </a:rPr>
              <a:t> </a:t>
            </a:r>
            <a:r>
              <a:rPr lang="zh-CN" altLang="en-US" sz="3600" dirty="0">
                <a:latin typeface="Courier New" panose="02070309020205020404" pitchFamily="49" charset="0"/>
              </a:rPr>
              <a:t>相当于</a:t>
            </a:r>
            <a:r>
              <a:rPr lang="zh-CN" altLang="en-US" sz="3600" dirty="0" smtClean="0">
                <a:latin typeface="Courier New" panose="02070309020205020404" pitchFamily="49" charset="0"/>
              </a:rPr>
              <a:t>计算</a:t>
            </a:r>
            <a:r>
              <a:rPr lang="en-US" altLang="zh-CN" sz="3600" dirty="0" smtClean="0">
                <a:solidFill>
                  <a:srgbClr val="FF0000"/>
                </a:solidFill>
                <a:latin typeface="Courier New" panose="02070309020205020404" pitchFamily="49" charset="0"/>
              </a:rPr>
              <a:t>D-S</a:t>
            </a:r>
            <a:r>
              <a:rPr lang="zh-CN" altLang="en-US" sz="3600" dirty="0" smtClean="0">
                <a:latin typeface="Courier New" panose="02070309020205020404" pitchFamily="49" charset="0"/>
              </a:rPr>
              <a:t>后</a:t>
            </a:r>
            <a:r>
              <a:rPr lang="zh-CN" altLang="en-US" sz="3600" dirty="0" smtClean="0">
                <a:latin typeface="Courier New" panose="02070309020205020404" pitchFamily="49" charset="0"/>
              </a:rPr>
              <a:t>判断计算结果而设置</a:t>
            </a:r>
            <a:endParaRPr lang="en-US" altLang="zh-CN" sz="3600" dirty="0" smtClean="0">
              <a:latin typeface="Courier New" panose="02070309020205020404" pitchFamily="49" charset="0"/>
            </a:endParaRPr>
          </a:p>
          <a:p>
            <a:pPr marL="579438" lvl="2" indent="-169863"/>
            <a:r>
              <a:rPr lang="zh-CN" altLang="en-US" sz="3200" dirty="0" smtClean="0">
                <a:latin typeface="Courier New" panose="02070309020205020404" pitchFamily="49" charset="0"/>
              </a:rPr>
              <a:t>不</a:t>
            </a:r>
            <a:r>
              <a:rPr lang="zh-CN" altLang="en-US" sz="3200" dirty="0">
                <a:latin typeface="Courier New" panose="02070309020205020404" pitchFamily="49" charset="0"/>
              </a:rPr>
              <a:t>写回目的</a:t>
            </a:r>
            <a:r>
              <a:rPr lang="zh-CN" altLang="en-US" sz="3200" dirty="0" smtClean="0">
                <a:latin typeface="Courier New" panose="02070309020205020404" pitchFamily="49" charset="0"/>
              </a:rPr>
              <a:t>寄存器</a:t>
            </a:r>
            <a:r>
              <a:rPr lang="en-US" altLang="zh-CN" sz="3200" dirty="0" smtClean="0">
                <a:latin typeface="Courier New" panose="02070309020205020404" pitchFamily="49" charset="0"/>
              </a:rPr>
              <a:t>D</a:t>
            </a:r>
            <a:endParaRPr lang="en-US" altLang="zh-CN" sz="3600" dirty="0"/>
          </a:p>
          <a:p>
            <a:r>
              <a:rPr lang="zh-CN" altLang="en-US" sz="3600" dirty="0" smtClean="0"/>
              <a:t>由</a:t>
            </a:r>
            <a:r>
              <a:rPr lang="en-US" altLang="zh-CN" sz="3600" dirty="0"/>
              <a:t>Test</a:t>
            </a:r>
            <a:r>
              <a:rPr lang="zh-CN" altLang="en-US" sz="3600" dirty="0"/>
              <a:t>指令显式设置：</a:t>
            </a:r>
            <a:r>
              <a:rPr lang="en-US" altLang="zh-CN" sz="3200" dirty="0" err="1">
                <a:latin typeface="Courier New" panose="02070309020205020404" pitchFamily="49" charset="0"/>
              </a:rPr>
              <a:t>Testl</a:t>
            </a:r>
            <a:r>
              <a:rPr lang="en-US" altLang="zh-CN" sz="3200" dirty="0">
                <a:latin typeface="Courier New" panose="02070309020205020404" pitchFamily="49" charset="0"/>
              </a:rPr>
              <a:t>/</a:t>
            </a:r>
            <a:r>
              <a:rPr lang="en-US" altLang="zh-CN" sz="3200" dirty="0" err="1">
                <a:latin typeface="Courier New" panose="02070309020205020404" pitchFamily="49" charset="0"/>
              </a:rPr>
              <a:t>testq</a:t>
            </a:r>
            <a:r>
              <a:rPr lang="en-US" altLang="zh-CN" sz="3200" dirty="0">
                <a:latin typeface="Courier New" panose="02070309020205020404" pitchFamily="49" charset="0"/>
              </a:rPr>
              <a:t> </a:t>
            </a:r>
            <a:r>
              <a:rPr lang="en-US" altLang="zh-CN" sz="3200" i="1" dirty="0" smtClean="0"/>
              <a:t>S</a:t>
            </a:r>
            <a:r>
              <a:rPr lang="en-US" altLang="zh-CN" sz="3200" dirty="0" smtClean="0"/>
              <a:t>, </a:t>
            </a:r>
            <a:r>
              <a:rPr lang="en-US" altLang="zh-CN" sz="3200" i="1" dirty="0" smtClean="0"/>
              <a:t>D</a:t>
            </a:r>
            <a:endParaRPr lang="en-US" altLang="zh-CN" sz="3200" i="1" dirty="0"/>
          </a:p>
          <a:p>
            <a:pPr lvl="1"/>
            <a:r>
              <a:rPr lang="en-US" altLang="zh-CN" sz="3600" dirty="0"/>
              <a:t> </a:t>
            </a:r>
            <a:r>
              <a:rPr lang="en-US" altLang="zh-CN" sz="3600" dirty="0" err="1">
                <a:latin typeface="Courier New" panose="02070309020205020404" pitchFamily="49" charset="0"/>
              </a:rPr>
              <a:t>testl</a:t>
            </a:r>
            <a:r>
              <a:rPr lang="en-US" altLang="zh-CN" sz="3600" dirty="0">
                <a:latin typeface="Courier New" panose="02070309020205020404" pitchFamily="49" charset="0"/>
              </a:rPr>
              <a:t> </a:t>
            </a:r>
            <a:r>
              <a:rPr lang="en-US" altLang="zh-CN" sz="3600" dirty="0" err="1">
                <a:latin typeface="Courier New" panose="02070309020205020404" pitchFamily="49" charset="0"/>
              </a:rPr>
              <a:t>b,a</a:t>
            </a:r>
            <a:r>
              <a:rPr lang="en-US" altLang="zh-CN" sz="3600" dirty="0">
                <a:latin typeface="Courier New" panose="02070309020205020404" pitchFamily="49" charset="0"/>
              </a:rPr>
              <a:t> </a:t>
            </a:r>
            <a:r>
              <a:rPr lang="zh-CN" altLang="en-US" sz="3600" dirty="0">
                <a:latin typeface="Courier New" panose="02070309020205020404" pitchFamily="49" charset="0"/>
              </a:rPr>
              <a:t>相当于计算</a:t>
            </a:r>
            <a:r>
              <a:rPr lang="en-US" altLang="zh-CN" sz="3600" dirty="0" err="1">
                <a:latin typeface="Courier New" panose="02070309020205020404" pitchFamily="49" charset="0"/>
              </a:rPr>
              <a:t>a&amp;b</a:t>
            </a:r>
            <a:r>
              <a:rPr lang="zh-CN" altLang="en-US" sz="3600" dirty="0">
                <a:latin typeface="Courier New" panose="02070309020205020404" pitchFamily="49" charset="0"/>
              </a:rPr>
              <a:t>但不写回目的</a:t>
            </a:r>
            <a:r>
              <a:rPr lang="zh-CN" altLang="en-US" sz="3600" dirty="0" smtClean="0">
                <a:latin typeface="Courier New" panose="02070309020205020404" pitchFamily="49" charset="0"/>
              </a:rPr>
              <a:t>寄存器</a:t>
            </a:r>
            <a:endParaRPr lang="en-US" altLang="zh-CN" sz="3600" dirty="0">
              <a:latin typeface="Courier New" panose="02070309020205020404" pitchFamily="49" charset="0"/>
            </a:endParaRPr>
          </a:p>
        </p:txBody>
      </p:sp>
      <p:sp>
        <p:nvSpPr>
          <p:cNvPr id="2" name="日期占位符 1"/>
          <p:cNvSpPr>
            <a:spLocks noGrp="1"/>
          </p:cNvSpPr>
          <p:nvPr>
            <p:ph type="dt" sz="half" idx="10"/>
          </p:nvPr>
        </p:nvSpPr>
        <p:spPr/>
        <p:txBody>
          <a:bodyPr/>
          <a:lstStyle/>
          <a:p>
            <a:pPr>
              <a:defRPr/>
            </a:pPr>
            <a:fld id="{EE272231-F51B-4B89-859D-4EA88894AE10}" type="datetime1">
              <a:rPr lang="zh-CN" altLang="en-US" smtClean="0"/>
              <a:t>2018/11/19</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2</a:t>
            </a:r>
            <a:r>
              <a:rPr lang="zh-CN" altLang="en-US" smtClean="0"/>
              <a:t>讲</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33</a:t>
            </a:fld>
            <a:endParaRPr lang="en-US" altLang="zh-CN"/>
          </a:p>
        </p:txBody>
      </p:sp>
      <p:sp>
        <p:nvSpPr>
          <p:cNvPr id="5" name="矩形 4"/>
          <p:cNvSpPr/>
          <p:nvPr/>
        </p:nvSpPr>
        <p:spPr>
          <a:xfrm>
            <a:off x="2423592" y="4581128"/>
            <a:ext cx="6840760" cy="1512168"/>
          </a:xfrm>
          <a:prstGeom prst="rect">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rPr>
              <a:t>当我们设置好标志位了，我们可以做什么？</a:t>
            </a:r>
            <a:endParaRPr lang="zh-CN" altLang="en-US" sz="2800" b="1" dirty="0">
              <a:solidFill>
                <a:schemeClr val="tx1"/>
              </a:solidFill>
            </a:endParaRPr>
          </a:p>
        </p:txBody>
      </p:sp>
    </p:spTree>
    <p:extLst>
      <p:ext uri="{BB962C8B-B14F-4D97-AF65-F5344CB8AC3E}">
        <p14:creationId xmlns:p14="http://schemas.microsoft.com/office/powerpoint/2010/main" val="400392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839416" y="247940"/>
            <a:ext cx="4464496" cy="685799"/>
          </a:xfrm>
        </p:spPr>
        <p:txBody>
          <a:bodyPr/>
          <a:lstStyle/>
          <a:p>
            <a:r>
              <a:rPr lang="zh-CN" altLang="en-US" sz="4000" dirty="0"/>
              <a:t>常用控制转移指令</a:t>
            </a:r>
            <a:endParaRPr lang="en-US" altLang="zh-CN" dirty="0" smtClean="0"/>
          </a:p>
        </p:txBody>
      </p:sp>
      <p:sp>
        <p:nvSpPr>
          <p:cNvPr id="2052" name="Rectangle 4"/>
          <p:cNvSpPr>
            <a:spLocks noGrp="1" noChangeArrowheads="1"/>
          </p:cNvSpPr>
          <p:nvPr>
            <p:ph idx="1"/>
          </p:nvPr>
        </p:nvSpPr>
        <p:spPr>
          <a:xfrm>
            <a:off x="1703513" y="1124745"/>
            <a:ext cx="8307387" cy="408683"/>
          </a:xfrm>
        </p:spPr>
        <p:txBody>
          <a:bodyPr>
            <a:normAutofit lnSpcReduction="10000"/>
          </a:bodyPr>
          <a:lstStyle/>
          <a:p>
            <a:r>
              <a:rPr lang="en-US" altLang="zh-CN" sz="2400" dirty="0" err="1"/>
              <a:t>jX</a:t>
            </a:r>
            <a:r>
              <a:rPr lang="en-US" altLang="zh-CN" sz="2400" dirty="0"/>
              <a:t> </a:t>
            </a:r>
            <a:r>
              <a:rPr lang="zh-CN" altLang="en-US" sz="2400" dirty="0"/>
              <a:t>指令：根据条件码跳转到程序不同的部分</a:t>
            </a:r>
            <a:endParaRPr lang="en-US" altLang="zh-CN" dirty="0" smtClean="0"/>
          </a:p>
        </p:txBody>
      </p:sp>
      <p:sp>
        <p:nvSpPr>
          <p:cNvPr id="2" name="日期占位符 1"/>
          <p:cNvSpPr>
            <a:spLocks noGrp="1"/>
          </p:cNvSpPr>
          <p:nvPr>
            <p:ph type="dt" sz="half" idx="10"/>
          </p:nvPr>
        </p:nvSpPr>
        <p:spPr/>
        <p:txBody>
          <a:bodyPr/>
          <a:lstStyle/>
          <a:p>
            <a:pPr>
              <a:defRPr/>
            </a:pPr>
            <a:fld id="{8CDF2253-0BE2-4275-981A-4DFA04E2705F}" type="datetime1">
              <a:rPr lang="zh-CN" altLang="en-US" smtClean="0"/>
              <a:t>2018/11/19</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2</a:t>
            </a:r>
            <a:r>
              <a:rPr lang="zh-CN" altLang="en-US" smtClean="0"/>
              <a:t>讲</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34</a:t>
            </a:fld>
            <a:endParaRPr lang="en-US" altLang="zh-CN"/>
          </a:p>
        </p:txBody>
      </p:sp>
      <p:graphicFrame>
        <p:nvGraphicFramePr>
          <p:cNvPr id="2050" name="Object 2"/>
          <p:cNvGraphicFramePr>
            <a:graphicFrameLocks noChangeAspect="1"/>
          </p:cNvGraphicFramePr>
          <p:nvPr>
            <p:extLst>
              <p:ext uri="{D42A27DB-BD31-4B8C-83A1-F6EECF244321}">
                <p14:modId xmlns:p14="http://schemas.microsoft.com/office/powerpoint/2010/main" val="899519071"/>
              </p:ext>
            </p:extLst>
          </p:nvPr>
        </p:nvGraphicFramePr>
        <p:xfrm>
          <a:off x="1454224" y="1627188"/>
          <a:ext cx="8229600" cy="4883150"/>
        </p:xfrm>
        <a:graphic>
          <a:graphicData uri="http://schemas.openxmlformats.org/presentationml/2006/ole">
            <mc:AlternateContent xmlns:mc="http://schemas.openxmlformats.org/markup-compatibility/2006">
              <mc:Choice xmlns:v="urn:schemas-microsoft-com:vml" Requires="v">
                <p:oleObj spid="_x0000_s5126" name="Document" r:id="rId4" imgW="8333686" imgH="4935825" progId="Word.Document.8">
                  <p:embed/>
                </p:oleObj>
              </mc:Choice>
              <mc:Fallback>
                <p:oleObj name="Document" r:id="rId4" imgW="8333686" imgH="4935825" progId="Word.Document.8">
                  <p:embed/>
                  <p:pic>
                    <p:nvPicPr>
                      <p:cNvPr id="0" name=""/>
                      <p:cNvPicPr>
                        <a:picLocks noChangeAspect="1" noChangeArrowheads="1"/>
                      </p:cNvPicPr>
                      <p:nvPr/>
                    </p:nvPicPr>
                    <p:blipFill>
                      <a:blip r:embed="rId5"/>
                      <a:srcRect/>
                      <a:stretch>
                        <a:fillRect/>
                      </a:stretch>
                    </p:blipFill>
                    <p:spPr bwMode="auto">
                      <a:xfrm>
                        <a:off x="1454224" y="1627188"/>
                        <a:ext cx="8229600" cy="4883150"/>
                      </a:xfrm>
                      <a:prstGeom prst="rect">
                        <a:avLst/>
                      </a:prstGeom>
                      <a:noFill/>
                      <a:ln>
                        <a:noFill/>
                      </a:ln>
                      <a:effectLst/>
                      <a:extLst/>
                    </p:spPr>
                  </p:pic>
                </p:oleObj>
              </mc:Fallback>
            </mc:AlternateContent>
          </a:graphicData>
        </a:graphic>
      </p:graphicFrame>
      <p:sp>
        <p:nvSpPr>
          <p:cNvPr id="5" name="文本框 4"/>
          <p:cNvSpPr txBox="1"/>
          <p:nvPr/>
        </p:nvSpPr>
        <p:spPr>
          <a:xfrm>
            <a:off x="9912424" y="2348880"/>
            <a:ext cx="1944216" cy="3539430"/>
          </a:xfrm>
          <a:prstGeom prst="rect">
            <a:avLst/>
          </a:prstGeom>
          <a:solidFill>
            <a:srgbClr val="00B050"/>
          </a:solidFill>
        </p:spPr>
        <p:txBody>
          <a:bodyPr wrap="square" rtlCol="0">
            <a:spAutoFit/>
          </a:bodyPr>
          <a:lstStyle/>
          <a:p>
            <a:r>
              <a:rPr lang="zh-CN" altLang="en-US" sz="3200" b="1" dirty="0" smtClean="0">
                <a:solidFill>
                  <a:schemeClr val="bg1"/>
                </a:solidFill>
              </a:rPr>
              <a:t>我们有四个标志位，理论上可以设置多少种</a:t>
            </a:r>
            <a:r>
              <a:rPr lang="en-US" altLang="zh-CN" sz="3200" b="1" dirty="0" smtClean="0">
                <a:solidFill>
                  <a:schemeClr val="bg1"/>
                </a:solidFill>
              </a:rPr>
              <a:t>Jump</a:t>
            </a:r>
            <a:r>
              <a:rPr lang="zh-CN" altLang="en-US" sz="3200" b="1" dirty="0" smtClean="0">
                <a:solidFill>
                  <a:schemeClr val="bg1"/>
                </a:solidFill>
              </a:rPr>
              <a:t>指令？</a:t>
            </a:r>
            <a:endParaRPr lang="zh-CN" altLang="en-US" sz="3200" b="1" dirty="0">
              <a:solidFill>
                <a:schemeClr val="bg1"/>
              </a:solidFill>
            </a:endParaRPr>
          </a:p>
        </p:txBody>
      </p:sp>
    </p:spTree>
    <p:extLst>
      <p:ext uri="{BB962C8B-B14F-4D97-AF65-F5344CB8AC3E}">
        <p14:creationId xmlns:p14="http://schemas.microsoft.com/office/powerpoint/2010/main" val="77409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常用指令</a:t>
            </a:r>
            <a:endParaRPr lang="zh-CN" altLang="en-US" dirty="0"/>
          </a:p>
        </p:txBody>
      </p:sp>
      <p:graphicFrame>
        <p:nvGraphicFramePr>
          <p:cNvPr id="10" name="内容占位符 9"/>
          <p:cNvGraphicFramePr>
            <a:graphicFrameLocks noGrp="1"/>
          </p:cNvGraphicFramePr>
          <p:nvPr>
            <p:ph idx="1"/>
            <p:extLst>
              <p:ext uri="{D42A27DB-BD31-4B8C-83A1-F6EECF244321}">
                <p14:modId xmlns:p14="http://schemas.microsoft.com/office/powerpoint/2010/main" val="1720787227"/>
              </p:ext>
            </p:extLst>
          </p:nvPr>
        </p:nvGraphicFramePr>
        <p:xfrm>
          <a:off x="609601" y="0"/>
          <a:ext cx="10930968" cy="6861032"/>
        </p:xfrm>
        <a:graphic>
          <a:graphicData uri="http://schemas.openxmlformats.org/drawingml/2006/table">
            <a:tbl>
              <a:tblPr firstRow="1" firstCol="1" bandRow="1">
                <a:tableStyleId>{5C22544A-7EE6-4342-B048-85BDC9FD1C3A}</a:tableStyleId>
              </a:tblPr>
              <a:tblGrid>
                <a:gridCol w="1103877"/>
                <a:gridCol w="4738061"/>
                <a:gridCol w="5089030"/>
              </a:tblGrid>
              <a:tr h="111615">
                <a:tc>
                  <a:txBody>
                    <a:bodyPr/>
                    <a:lstStyle/>
                    <a:p>
                      <a:pPr algn="ctr">
                        <a:spcAft>
                          <a:spcPts val="0"/>
                        </a:spcAft>
                      </a:pPr>
                      <a:r>
                        <a:rPr lang="zh-CN" sz="1800" kern="0" dirty="0">
                          <a:effectLst/>
                        </a:rPr>
                        <a:t>类别</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algn="ctr">
                        <a:spcAft>
                          <a:spcPts val="0"/>
                        </a:spcAft>
                      </a:pPr>
                      <a:r>
                        <a:rPr lang="zh-CN" sz="1800" kern="0">
                          <a:effectLst/>
                        </a:rPr>
                        <a:t>说明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algn="ctr">
                        <a:spcAft>
                          <a:spcPts val="0"/>
                        </a:spcAft>
                      </a:pPr>
                      <a:r>
                        <a:rPr lang="zh-CN" sz="1800" kern="0">
                          <a:effectLst/>
                        </a:rPr>
                        <a:t>说明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212701">
                <a:tc rowSpan="5">
                  <a:txBody>
                    <a:bodyPr/>
                    <a:lstStyle/>
                    <a:p>
                      <a:pPr marL="38100" marR="38100" algn="l">
                        <a:spcAft>
                          <a:spcPts val="0"/>
                        </a:spcAft>
                      </a:pPr>
                      <a:r>
                        <a:rPr lang="zh-CN" sz="1800" kern="0" dirty="0" smtClean="0">
                          <a:effectLst/>
                        </a:rPr>
                        <a:t>数据</a:t>
                      </a:r>
                      <a:r>
                        <a:rPr lang="zh-CN" sz="1800" kern="0" dirty="0">
                          <a:effectLst/>
                        </a:rPr>
                        <a:t>传输</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en-US" sz="1800" kern="0" dirty="0">
                          <a:solidFill>
                            <a:srgbClr val="FF0000"/>
                          </a:solidFill>
                          <a:effectLst/>
                        </a:rPr>
                        <a:t>MOV</a:t>
                      </a:r>
                      <a:r>
                        <a:rPr lang="en-US" sz="1800" kern="0" dirty="0">
                          <a:effectLst/>
                        </a:rPr>
                        <a:t> </a:t>
                      </a:r>
                      <a:r>
                        <a:rPr lang="en-US" altLang="zh-CN" sz="1800" kern="0" dirty="0" smtClean="0">
                          <a:effectLst/>
                        </a:rPr>
                        <a:t> {</a:t>
                      </a:r>
                      <a:r>
                        <a:rPr lang="en-US" altLang="zh-CN" sz="1800" kern="0" dirty="0" err="1" smtClean="0">
                          <a:effectLst/>
                        </a:rPr>
                        <a:t>l,w,b</a:t>
                      </a:r>
                      <a:r>
                        <a:rPr lang="en-US" altLang="zh-CN" sz="1800" kern="0" dirty="0" smtClean="0">
                          <a:effectLst/>
                        </a:rPr>
                        <a:t>} </a:t>
                      </a:r>
                      <a:r>
                        <a:rPr lang="en-US" altLang="zh-CN" sz="1800" kern="0" dirty="0" err="1" smtClean="0">
                          <a:effectLst/>
                        </a:rPr>
                        <a:t>Source,Dest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altLang="en-US" sz="1800" kern="0" dirty="0" smtClean="0">
                          <a:effectLst/>
                        </a:rPr>
                        <a:t>把</a:t>
                      </a:r>
                      <a:r>
                        <a:rPr lang="zh-CN" sz="1800" kern="0" dirty="0" smtClean="0">
                          <a:effectLst/>
                        </a:rPr>
                        <a:t>源</a:t>
                      </a:r>
                      <a:r>
                        <a:rPr lang="zh-CN" altLang="en-US" sz="1800" kern="0" dirty="0" smtClean="0">
                          <a:effectLst/>
                        </a:rPr>
                        <a:t>地址中的数据传送</a:t>
                      </a:r>
                      <a:r>
                        <a:rPr lang="zh-CN" sz="1800" kern="0" dirty="0" smtClean="0">
                          <a:effectLst/>
                        </a:rPr>
                        <a:t>到</a:t>
                      </a:r>
                      <a:r>
                        <a:rPr lang="zh-CN" altLang="en-US" sz="1800" kern="0" dirty="0" smtClean="0">
                          <a:effectLst/>
                        </a:rPr>
                        <a:t>目标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111615">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Movs</a:t>
                      </a:r>
                      <a:r>
                        <a:rPr lang="en-US" altLang="zh-CN" dirty="0" smtClean="0"/>
                        <a:t>{</a:t>
                      </a:r>
                      <a:r>
                        <a:rPr lang="en-US" altLang="zh-CN" dirty="0" err="1" smtClean="0"/>
                        <a:t>l,w,b</a:t>
                      </a:r>
                      <a:r>
                        <a:rPr lang="en-US" altLang="zh-CN" dirty="0" smtClean="0"/>
                        <a:t>}</a:t>
                      </a:r>
                      <a:r>
                        <a:rPr lang="en-US" altLang="zh-CN" sz="1800" kern="0" dirty="0" smtClean="0">
                          <a:effectLst/>
                        </a:rPr>
                        <a:t> </a:t>
                      </a:r>
                      <a:r>
                        <a:rPr lang="en-US" altLang="zh-CN" sz="1800" kern="0" dirty="0" err="1" smtClean="0">
                          <a:effectLst/>
                        </a:rPr>
                        <a:t>Source,Dest</a:t>
                      </a:r>
                      <a:endParaRPr lang="zh-CN" altLang="en-US" dirty="0"/>
                    </a:p>
                  </a:txBody>
                  <a:tcPr marL="5265" marR="5265" marT="5265" marB="5265" anchor="ctr"/>
                </a:tc>
                <a:tc>
                  <a:txBody>
                    <a:bodyPr/>
                    <a:lstStyle/>
                    <a:p>
                      <a:r>
                        <a:rPr lang="zh-CN" altLang="en-US" dirty="0" smtClean="0"/>
                        <a:t>传送符号扩展的数据 </a:t>
                      </a:r>
                      <a:endParaRPr lang="zh-CN" altLang="en-US" dirty="0"/>
                    </a:p>
                  </a:txBody>
                  <a:tcPr marL="5265" marR="5265" marT="5265" marB="5265" anchor="ctr"/>
                </a:tc>
              </a:tr>
              <a:tr h="111615">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Movz</a:t>
                      </a:r>
                      <a:r>
                        <a:rPr lang="en-US" altLang="zh-CN" dirty="0" smtClean="0"/>
                        <a:t>{</a:t>
                      </a:r>
                      <a:r>
                        <a:rPr lang="en-US" altLang="zh-CN" dirty="0" err="1" smtClean="0"/>
                        <a:t>l,w,b</a:t>
                      </a:r>
                      <a:r>
                        <a:rPr lang="en-US" altLang="zh-CN" dirty="0" smtClean="0"/>
                        <a:t>}</a:t>
                      </a:r>
                      <a:r>
                        <a:rPr lang="en-US" altLang="zh-CN" sz="1800" kern="0" dirty="0" smtClean="0">
                          <a:effectLst/>
                        </a:rPr>
                        <a:t> </a:t>
                      </a:r>
                      <a:r>
                        <a:rPr lang="en-US" altLang="zh-CN" sz="1800" kern="0" dirty="0" err="1" smtClean="0">
                          <a:effectLst/>
                        </a:rPr>
                        <a:t>Source,Dest</a:t>
                      </a:r>
                      <a:endParaRPr lang="zh-CN" altLang="en-US" dirty="0" smtClean="0"/>
                    </a:p>
                  </a:txBody>
                  <a:tcPr marL="5265" marR="5265" marT="5265" marB="526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传送零扩展的数据 </a:t>
                      </a:r>
                    </a:p>
                  </a:txBody>
                  <a:tcPr marL="5265" marR="5265" marT="5265" marB="5265" anchor="ctr"/>
                </a:tc>
              </a:tr>
              <a:tr h="212701">
                <a:tc vMerge="1">
                  <a:txBody>
                    <a:bodyPr/>
                    <a:lstStyle/>
                    <a:p>
                      <a:endParaRPr lang="zh-CN" altLang="en-US"/>
                    </a:p>
                  </a:txBody>
                  <a:tcPr/>
                </a:tc>
                <a:tc>
                  <a:txBody>
                    <a:bodyPr/>
                    <a:lstStyle/>
                    <a:p>
                      <a:pPr marL="38100" marR="38100" algn="l">
                        <a:spcAft>
                          <a:spcPts val="0"/>
                        </a:spcAft>
                      </a:pPr>
                      <a:r>
                        <a:rPr lang="en-US" altLang="zh-CN" sz="1800" kern="0" dirty="0" err="1" smtClean="0">
                          <a:effectLst/>
                        </a:rPr>
                        <a:t>xchg</a:t>
                      </a:r>
                      <a:r>
                        <a:rPr lang="en-US" sz="1800" kern="0" dirty="0" smtClean="0">
                          <a:effectLst/>
                        </a:rPr>
                        <a:t> </a:t>
                      </a:r>
                      <a:r>
                        <a:rPr lang="en-US" altLang="zh-CN" sz="1800" kern="0" dirty="0" smtClean="0">
                          <a:effectLst/>
                        </a:rPr>
                        <a:t> {</a:t>
                      </a:r>
                      <a:r>
                        <a:rPr lang="en-US" altLang="zh-CN" sz="1800" kern="0" dirty="0" err="1" smtClean="0">
                          <a:effectLst/>
                        </a:rPr>
                        <a:t>l,w,b</a:t>
                      </a:r>
                      <a:r>
                        <a:rPr lang="en-US" altLang="zh-CN" sz="1800" kern="0" dirty="0" smtClean="0">
                          <a:effectLst/>
                        </a:rPr>
                        <a:t>}</a:t>
                      </a:r>
                      <a:r>
                        <a:rPr lang="en-US" sz="1800" kern="0" dirty="0" smtClean="0">
                          <a:effectLst/>
                        </a:rPr>
                        <a:t> </a:t>
                      </a:r>
                      <a:r>
                        <a:rPr lang="en-US" sz="1800" kern="0" dirty="0">
                          <a:effectLst/>
                        </a:rPr>
                        <a:t>dest1</a:t>
                      </a:r>
                      <a:r>
                        <a:rPr lang="zh-CN" sz="1800" kern="0" dirty="0">
                          <a:effectLst/>
                        </a:rPr>
                        <a:t>，</a:t>
                      </a:r>
                      <a:r>
                        <a:rPr lang="en-US" sz="1800" kern="0" dirty="0">
                          <a:effectLst/>
                        </a:rPr>
                        <a:t>dest2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sz="1800" kern="0" dirty="0">
                          <a:effectLst/>
                        </a:rPr>
                        <a:t>交换</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348566">
                <a:tc vMerge="1">
                  <a:txBody>
                    <a:bodyPr/>
                    <a:lstStyle/>
                    <a:p>
                      <a:endParaRPr lang="zh-CN" altLang="en-US"/>
                    </a:p>
                  </a:txBody>
                  <a:tcPr/>
                </a:tc>
                <a:tc>
                  <a:txBody>
                    <a:bodyPr/>
                    <a:lstStyle/>
                    <a:p>
                      <a:pPr marL="38100" marR="38100" algn="l">
                        <a:spcAft>
                          <a:spcPts val="0"/>
                        </a:spcAft>
                      </a:pPr>
                      <a:r>
                        <a:rPr lang="en-US" sz="1800" kern="0" dirty="0" smtClean="0">
                          <a:solidFill>
                            <a:srgbClr val="FF0000"/>
                          </a:solidFill>
                          <a:effectLst/>
                        </a:rPr>
                        <a:t>Push/pop</a:t>
                      </a:r>
                      <a:r>
                        <a:rPr lang="en-US" altLang="zh-CN" sz="1800" kern="0" dirty="0" smtClean="0">
                          <a:solidFill>
                            <a:srgbClr val="FF0000"/>
                          </a:solidFill>
                          <a:effectLst/>
                        </a:rPr>
                        <a:t> {</a:t>
                      </a:r>
                      <a:r>
                        <a:rPr lang="en-US" altLang="zh-CN" sz="1800" kern="0" dirty="0" err="1" smtClean="0">
                          <a:solidFill>
                            <a:srgbClr val="FF0000"/>
                          </a:solidFill>
                          <a:effectLst/>
                        </a:rPr>
                        <a:t>l,w</a:t>
                      </a:r>
                      <a:r>
                        <a:rPr lang="en-US" altLang="zh-CN" sz="1800" kern="0" dirty="0" smtClean="0">
                          <a:solidFill>
                            <a:srgbClr val="FF0000"/>
                          </a:solidFill>
                          <a:effectLst/>
                        </a:rPr>
                        <a:t>}</a:t>
                      </a:r>
                      <a:endParaRPr lang="zh-CN"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sz="1800" kern="0" dirty="0">
                          <a:effectLst/>
                        </a:rPr>
                        <a:t>推入</a:t>
                      </a:r>
                      <a:r>
                        <a:rPr lang="en-US" sz="1800" kern="0" dirty="0">
                          <a:effectLst/>
                        </a:rPr>
                        <a:t>/</a:t>
                      </a:r>
                      <a:r>
                        <a:rPr lang="zh-CN" sz="1800" kern="0" dirty="0">
                          <a:effectLst/>
                        </a:rPr>
                        <a:t>弹出堆栈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111615">
                <a:tc rowSpan="5">
                  <a:txBody>
                    <a:bodyPr/>
                    <a:lstStyle/>
                    <a:p>
                      <a:pPr marL="38100" marR="38100" algn="l">
                        <a:spcAft>
                          <a:spcPts val="0"/>
                        </a:spcAft>
                      </a:pPr>
                      <a:r>
                        <a:rPr lang="zh-CN" sz="1800" kern="0" dirty="0">
                          <a:effectLst/>
                        </a:rPr>
                        <a:t>算术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en-US" altLang="zh-CN" sz="1800" kern="0" dirty="0" smtClean="0">
                          <a:solidFill>
                            <a:srgbClr val="FF0000"/>
                          </a:solidFill>
                          <a:effectLst/>
                        </a:rPr>
                        <a:t>ADD/SUB</a:t>
                      </a:r>
                      <a:r>
                        <a:rPr lang="en-US" altLang="zh-CN" sz="1800" kern="0" dirty="0" smtClean="0">
                          <a:effectLst/>
                        </a:rPr>
                        <a:t> {</a:t>
                      </a:r>
                      <a:r>
                        <a:rPr lang="en-US" altLang="zh-CN" sz="1800" kern="0" dirty="0" err="1" smtClean="0">
                          <a:effectLst/>
                        </a:rPr>
                        <a:t>l,w,b</a:t>
                      </a:r>
                      <a:r>
                        <a:rPr lang="en-US" altLang="zh-CN" sz="1800" kern="0" dirty="0" smtClean="0">
                          <a:effectLst/>
                        </a:rPr>
                        <a:t>} </a:t>
                      </a:r>
                      <a:r>
                        <a:rPr lang="en-US" altLang="zh-CN" sz="1800" kern="0" dirty="0" err="1" smtClean="0">
                          <a:effectLst/>
                        </a:rPr>
                        <a:t>Source,Dest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sz="1800" kern="0">
                          <a:effectLst/>
                        </a:rPr>
                        <a:t>加</a:t>
                      </a:r>
                      <a:r>
                        <a:rPr lang="en-US" sz="1800" kern="0">
                          <a:effectLst/>
                        </a:rPr>
                        <a:t>/</a:t>
                      </a:r>
                      <a:r>
                        <a:rPr lang="zh-CN" sz="1800" kern="0">
                          <a:effectLst/>
                        </a:rPr>
                        <a:t>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212701">
                <a:tc vMerge="1">
                  <a:txBody>
                    <a:bodyPr/>
                    <a:lstStyle/>
                    <a:p>
                      <a:endParaRPr lang="zh-CN" altLang="en-US"/>
                    </a:p>
                  </a:txBody>
                  <a:tcPr/>
                </a:tc>
                <a:tc>
                  <a:txBody>
                    <a:bodyPr/>
                    <a:lstStyle/>
                    <a:p>
                      <a:pPr rtl="0" eaLnBrk="1" fontAlgn="ctr" latinLnBrk="0" hangingPunct="1"/>
                      <a:r>
                        <a:rPr lang="en-US" sz="1800" kern="0" dirty="0">
                          <a:effectLst/>
                        </a:rPr>
                        <a:t>IMUL / </a:t>
                      </a:r>
                      <a:r>
                        <a:rPr lang="en-US" sz="1800" kern="0" dirty="0" smtClean="0">
                          <a:effectLst/>
                        </a:rPr>
                        <a:t>MUL</a:t>
                      </a:r>
                      <a:r>
                        <a:rPr lang="en-US" altLang="zh-CN" sz="1800" kern="0" dirty="0" smtClean="0">
                          <a:effectLst/>
                        </a:rPr>
                        <a:t> {</a:t>
                      </a:r>
                      <a:r>
                        <a:rPr lang="en-US" altLang="zh-CN" sz="1800" kern="0" dirty="0" err="1" smtClean="0">
                          <a:effectLst/>
                        </a:rPr>
                        <a:t>l,w,b</a:t>
                      </a:r>
                      <a:r>
                        <a:rPr lang="en-US" altLang="zh-CN" sz="1800" kern="0" dirty="0" smtClean="0">
                          <a:effectLst/>
                        </a:rPr>
                        <a:t>}</a:t>
                      </a:r>
                      <a:r>
                        <a:rPr lang="en-US" altLang="zh-CN" sz="1800" b="0" i="0" u="none" strike="noStrike" kern="1200" dirty="0" smtClean="0">
                          <a:solidFill>
                            <a:schemeClr val="tx1"/>
                          </a:solidFill>
                          <a:effectLst/>
                          <a:latin typeface="Arial" charset="0"/>
                          <a:ea typeface="宋体" pitchFamily="2" charset="-122"/>
                          <a:cs typeface="+mn-cs"/>
                        </a:rPr>
                        <a:t> formats</a:t>
                      </a:r>
                      <a:endParaRPr lang="zh-CN" altLang="zh-CN" sz="1800" b="0" i="0" u="none" strike="noStrike" kern="1200" dirty="0" smtClean="0">
                        <a:solidFill>
                          <a:schemeClr val="tx1"/>
                        </a:solidFill>
                        <a:effectLst/>
                        <a:latin typeface="Arial" charset="0"/>
                        <a:ea typeface="宋体" pitchFamily="2" charset="-122"/>
                        <a:cs typeface="+mn-cs"/>
                      </a:endParaRPr>
                    </a:p>
                  </a:txBody>
                  <a:tcPr marL="5265" marR="5265" marT="5265" marB="5265" anchor="ctr"/>
                </a:tc>
                <a:tc>
                  <a:txBody>
                    <a:bodyPr/>
                    <a:lstStyle/>
                    <a:p>
                      <a:pPr marL="38100" marR="38100" algn="l">
                        <a:spcAft>
                          <a:spcPts val="0"/>
                        </a:spcAft>
                      </a:pPr>
                      <a:r>
                        <a:rPr lang="zh-CN" altLang="en-US" sz="1800" kern="0" dirty="0" smtClean="0">
                          <a:effectLst/>
                        </a:rPr>
                        <a:t>有符号</a:t>
                      </a:r>
                      <a:r>
                        <a:rPr lang="en-US" sz="1800" kern="0" dirty="0" smtClean="0">
                          <a:effectLst/>
                        </a:rPr>
                        <a:t>/</a:t>
                      </a:r>
                      <a:r>
                        <a:rPr lang="zh-CN" sz="1800" kern="0" dirty="0">
                          <a:effectLst/>
                        </a:rPr>
                        <a:t>无符号乘法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212701">
                <a:tc vMerge="1">
                  <a:txBody>
                    <a:bodyPr/>
                    <a:lstStyle/>
                    <a:p>
                      <a:endParaRPr lang="zh-CN" altLang="en-US"/>
                    </a:p>
                  </a:txBody>
                  <a:tcPr/>
                </a:tc>
                <a:tc>
                  <a:txBody>
                    <a:bodyPr/>
                    <a:lstStyle/>
                    <a:p>
                      <a:pPr marL="38100" marR="38100" algn="l">
                        <a:spcAft>
                          <a:spcPts val="0"/>
                        </a:spcAft>
                      </a:pPr>
                      <a:r>
                        <a:rPr lang="en-US" sz="1800" kern="0" dirty="0">
                          <a:effectLst/>
                        </a:rPr>
                        <a:t>IDIV / DIV </a:t>
                      </a:r>
                      <a:r>
                        <a:rPr lang="en-US" altLang="zh-CN" sz="1800" kern="0" dirty="0" smtClean="0">
                          <a:effectLst/>
                        </a:rPr>
                        <a:t> {</a:t>
                      </a:r>
                      <a:r>
                        <a:rPr lang="en-US" altLang="zh-CN" sz="1800" kern="0" dirty="0" err="1" smtClean="0">
                          <a:effectLst/>
                        </a:rPr>
                        <a:t>l,w,b</a:t>
                      </a:r>
                      <a:r>
                        <a:rPr lang="en-US" altLang="zh-CN" sz="1800" kern="0" dirty="0" smtClean="0">
                          <a:effectLst/>
                        </a:rPr>
                        <a:t>}</a:t>
                      </a:r>
                      <a:r>
                        <a:rPr lang="en-US" sz="1800" kern="0" dirty="0" smtClean="0">
                          <a:effectLst/>
                        </a:rPr>
                        <a:t> </a:t>
                      </a:r>
                      <a:r>
                        <a:rPr lang="en-US" sz="1800" kern="0" dirty="0">
                          <a:effectLst/>
                        </a:rPr>
                        <a:t>DEST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altLang="en-US" sz="1800" kern="0" dirty="0" smtClean="0">
                          <a:effectLst/>
                        </a:rPr>
                        <a:t>有符号</a:t>
                      </a:r>
                      <a:r>
                        <a:rPr lang="en-US" sz="1800" kern="0" dirty="0" smtClean="0">
                          <a:effectLst/>
                        </a:rPr>
                        <a:t>/</a:t>
                      </a:r>
                      <a:r>
                        <a:rPr lang="zh-CN" sz="1800" kern="0" dirty="0">
                          <a:effectLst/>
                        </a:rPr>
                        <a:t>无符号除法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212701">
                <a:tc vMerge="1">
                  <a:txBody>
                    <a:bodyPr/>
                    <a:lstStyle/>
                    <a:p>
                      <a:endParaRPr lang="zh-CN" altLang="en-US"/>
                    </a:p>
                  </a:txBody>
                  <a:tcPr/>
                </a:tc>
                <a:tc>
                  <a:txBody>
                    <a:bodyPr/>
                    <a:lstStyle/>
                    <a:p>
                      <a:pPr marL="38100" marR="38100" algn="l">
                        <a:spcAft>
                          <a:spcPts val="0"/>
                        </a:spcAft>
                      </a:pPr>
                      <a:r>
                        <a:rPr lang="en-US" sz="1800" kern="0" dirty="0">
                          <a:effectLst/>
                        </a:rPr>
                        <a:t>INC / DEC </a:t>
                      </a:r>
                      <a:r>
                        <a:rPr lang="en-US" sz="1800" kern="0" dirty="0" smtClean="0">
                          <a:effectLst/>
                        </a:rPr>
                        <a:t>/NEG</a:t>
                      </a:r>
                      <a:r>
                        <a:rPr lang="en-US" altLang="zh-CN" sz="1800" kern="0" dirty="0" smtClean="0">
                          <a:effectLst/>
                        </a:rPr>
                        <a:t> {</a:t>
                      </a:r>
                      <a:r>
                        <a:rPr lang="en-US" altLang="zh-CN" sz="1800" kern="0" dirty="0" err="1" smtClean="0">
                          <a:effectLst/>
                        </a:rPr>
                        <a:t>l,w,b</a:t>
                      </a:r>
                      <a:r>
                        <a:rPr lang="en-US" altLang="zh-CN" sz="1800" kern="0" dirty="0" smtClean="0">
                          <a:effectLst/>
                        </a:rPr>
                        <a:t>}</a:t>
                      </a:r>
                      <a:r>
                        <a:rPr lang="en-US" sz="1800" kern="0" dirty="0" smtClean="0">
                          <a:effectLst/>
                        </a:rPr>
                        <a:t> </a:t>
                      </a:r>
                      <a:r>
                        <a:rPr lang="en-US" sz="1800" kern="0" dirty="0">
                          <a:effectLst/>
                        </a:rPr>
                        <a:t>DEST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sz="1800" kern="0">
                          <a:effectLst/>
                        </a:rPr>
                        <a:t>递增</a:t>
                      </a:r>
                      <a:r>
                        <a:rPr lang="en-US" sz="1800" kern="0">
                          <a:effectLst/>
                        </a:rPr>
                        <a:t>/</a:t>
                      </a:r>
                      <a:r>
                        <a:rPr lang="zh-CN" sz="1800" kern="0">
                          <a:effectLst/>
                        </a:rPr>
                        <a:t>递减</a:t>
                      </a:r>
                      <a:r>
                        <a:rPr lang="en-US" sz="1800" kern="0">
                          <a:effectLst/>
                        </a:rPr>
                        <a:t>/</a:t>
                      </a:r>
                      <a:r>
                        <a:rPr lang="zh-CN" sz="1800" kern="0">
                          <a:effectLst/>
                        </a:rPr>
                        <a:t>否定</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111615">
                <a:tc vMerge="1">
                  <a:txBody>
                    <a:bodyPr/>
                    <a:lstStyle/>
                    <a:p>
                      <a:endParaRPr lang="zh-CN" altLang="en-US"/>
                    </a:p>
                  </a:txBody>
                  <a:tcPr/>
                </a:tc>
                <a:tc>
                  <a:txBody>
                    <a:bodyPr/>
                    <a:lstStyle/>
                    <a:p>
                      <a:pPr marL="38100" marR="38100" algn="l">
                        <a:spcAft>
                          <a:spcPts val="0"/>
                        </a:spcAft>
                      </a:pPr>
                      <a:r>
                        <a:rPr lang="en-US" sz="1800" b="1" kern="0" dirty="0">
                          <a:solidFill>
                            <a:srgbClr val="FF0000"/>
                          </a:solidFill>
                          <a:effectLst>
                            <a:outerShdw blurRad="38100" dist="38100" dir="2700000" algn="tl">
                              <a:srgbClr val="000000">
                                <a:alpha val="43137"/>
                              </a:srgbClr>
                            </a:outerShdw>
                          </a:effectLst>
                        </a:rPr>
                        <a:t>CMP</a:t>
                      </a:r>
                      <a:r>
                        <a:rPr lang="en-US" sz="1800" kern="0" dirty="0">
                          <a:effectLst/>
                        </a:rPr>
                        <a:t> </a:t>
                      </a:r>
                      <a:r>
                        <a:rPr lang="en-US" altLang="zh-CN" sz="1800" kern="0" dirty="0" smtClean="0">
                          <a:effectLst/>
                        </a:rPr>
                        <a:t> {</a:t>
                      </a:r>
                      <a:r>
                        <a:rPr lang="en-US" altLang="zh-CN" sz="1800" kern="0" dirty="0" err="1" smtClean="0">
                          <a:effectLst/>
                        </a:rPr>
                        <a:t>l,w,b</a:t>
                      </a:r>
                      <a:r>
                        <a:rPr lang="en-US" altLang="zh-CN" sz="1800" kern="0" dirty="0" smtClean="0">
                          <a:effectLst/>
                        </a:rPr>
                        <a:t>}</a:t>
                      </a:r>
                      <a:r>
                        <a:rPr lang="en-US" altLang="zh-CN" sz="1800" b="0" i="0" u="none" strike="noStrike" kern="1200" dirty="0" smtClean="0">
                          <a:solidFill>
                            <a:schemeClr val="tx1"/>
                          </a:solidFill>
                          <a:effectLst/>
                          <a:latin typeface="Arial" charset="0"/>
                          <a:ea typeface="宋体" pitchFamily="2" charset="-122"/>
                          <a:cs typeface="+mn-cs"/>
                        </a:rPr>
                        <a:t>source1, source2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sz="1800" kern="0">
                          <a:effectLst/>
                        </a:rPr>
                        <a:t>比较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212701">
                <a:tc rowSpan="3">
                  <a:txBody>
                    <a:bodyPr/>
                    <a:lstStyle/>
                    <a:p>
                      <a:pPr marL="38100" marR="38100" algn="l">
                        <a:spcAft>
                          <a:spcPts val="0"/>
                        </a:spcAft>
                      </a:pPr>
                      <a:r>
                        <a:rPr lang="zh-CN" sz="1800" kern="0" dirty="0">
                          <a:effectLst/>
                        </a:rPr>
                        <a:t>逻辑</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en-US" altLang="zh-CN" sz="1800" kern="0" dirty="0" smtClean="0">
                          <a:effectLst/>
                        </a:rPr>
                        <a:t>AND</a:t>
                      </a:r>
                      <a:r>
                        <a:rPr lang="en-US" sz="1800" kern="0" dirty="0" smtClean="0">
                          <a:effectLst/>
                        </a:rPr>
                        <a:t>/OR/ </a:t>
                      </a:r>
                      <a:r>
                        <a:rPr lang="en-US" sz="1800" kern="0" dirty="0">
                          <a:effectLst/>
                        </a:rPr>
                        <a:t>XOR </a:t>
                      </a:r>
                      <a:r>
                        <a:rPr lang="en-US" sz="1800" kern="0" dirty="0" smtClean="0">
                          <a:effectLst/>
                        </a:rPr>
                        <a:t>/</a:t>
                      </a:r>
                      <a:r>
                        <a:rPr lang="en-US" altLang="zh-CN" sz="1800" kern="0" dirty="0" smtClean="0">
                          <a:effectLst/>
                        </a:rPr>
                        <a:t> {</a:t>
                      </a:r>
                      <a:r>
                        <a:rPr lang="en-US" altLang="zh-CN" sz="1800" kern="0" dirty="0" err="1" smtClean="0">
                          <a:effectLst/>
                        </a:rPr>
                        <a:t>l,w,b</a:t>
                      </a:r>
                      <a:r>
                        <a:rPr lang="en-US" altLang="zh-CN" sz="1800" kern="0" dirty="0" smtClean="0">
                          <a:effectLst/>
                        </a:rPr>
                        <a:t>}</a:t>
                      </a:r>
                      <a:r>
                        <a:rPr lang="en-US" altLang="zh-CN" sz="1800" kern="0" dirty="0" err="1" smtClean="0">
                          <a:effectLst/>
                        </a:rPr>
                        <a:t>Source,Des</a:t>
                      </a:r>
                      <a:r>
                        <a:rPr lang="en-US" altLang="zh-CN" sz="1600" kern="100" dirty="0" err="1" smtClean="0">
                          <a:effectLst/>
                          <a:latin typeface="Calibri" panose="020F0502020204030204" pitchFamily="34" charset="0"/>
                          <a:ea typeface="宋体" panose="02010600030101010101" pitchFamily="2" charset="-122"/>
                          <a:cs typeface="Times New Roman" panose="02020603050405020304" pitchFamily="18" charset="0"/>
                        </a:rPr>
                        <a:t>t</a:t>
                      </a:r>
                      <a:endParaRPr lang="en-US" altLang="zh-CN" sz="1800" kern="0" dirty="0" smtClean="0">
                        <a:effectLst/>
                      </a:endParaRPr>
                    </a:p>
                  </a:txBody>
                  <a:tcPr marL="5265" marR="5265" marT="5265" marB="5265" anchor="ctr"/>
                </a:tc>
                <a:tc>
                  <a:txBody>
                    <a:bodyPr/>
                    <a:lstStyle/>
                    <a:p>
                      <a:pPr marL="38100" marR="38100" algn="l">
                        <a:spcAft>
                          <a:spcPts val="0"/>
                        </a:spcAft>
                      </a:pPr>
                      <a:r>
                        <a:rPr lang="zh-CN" sz="1800" kern="0" dirty="0" smtClean="0">
                          <a:effectLst/>
                        </a:rPr>
                        <a:t>逻辑</a:t>
                      </a:r>
                      <a:r>
                        <a:rPr lang="zh-CN" altLang="en-US" sz="1800" kern="0" dirty="0" smtClean="0">
                          <a:effectLst/>
                        </a:rPr>
                        <a:t>与</a:t>
                      </a:r>
                      <a:r>
                        <a:rPr lang="en-US" sz="1800" kern="0" dirty="0" smtClean="0">
                          <a:effectLst/>
                        </a:rPr>
                        <a:t>/</a:t>
                      </a:r>
                      <a:r>
                        <a:rPr lang="zh-CN" sz="1800" kern="0" dirty="0">
                          <a:effectLst/>
                        </a:rPr>
                        <a:t>或</a:t>
                      </a:r>
                      <a:r>
                        <a:rPr lang="en-US" sz="1800" kern="0" dirty="0" smtClean="0">
                          <a:effectLst/>
                        </a:rPr>
                        <a:t>/</a:t>
                      </a:r>
                      <a:r>
                        <a:rPr lang="zh-CN" altLang="en-US" sz="1800" kern="0" dirty="0" smtClean="0">
                          <a:effectLst/>
                        </a:rPr>
                        <a:t>异或</a:t>
                      </a:r>
                      <a:r>
                        <a:rPr lang="en-US" sz="1800" kern="0" dirty="0" smtClean="0">
                          <a:effectLst/>
                        </a:rPr>
                        <a:t> /</a:t>
                      </a:r>
                      <a:r>
                        <a:rPr lang="zh-CN" altLang="en-US" sz="1800" kern="0" dirty="0" smtClean="0">
                          <a:effectLst/>
                        </a:rPr>
                        <a:t>取反</a:t>
                      </a:r>
                      <a:r>
                        <a:rPr lang="zh-CN" sz="1800" kern="0" dirty="0" smtClean="0">
                          <a:effectLst/>
                        </a:rPr>
                        <a:t>操作</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212701">
                <a:tc vMerge="1">
                  <a:txBody>
                    <a:bodyPr/>
                    <a:lstStyle/>
                    <a:p>
                      <a:endParaRPr lang="zh-CN" altLang="en-US"/>
                    </a:p>
                  </a:txBody>
                  <a:tcPr/>
                </a:tc>
                <a:tc>
                  <a:txBody>
                    <a:bodyPr/>
                    <a:lstStyle/>
                    <a:p>
                      <a:pPr rtl="0" eaLnBrk="1" fontAlgn="ctr" latinLnBrk="0" hangingPunct="1"/>
                      <a:r>
                        <a:rPr lang="en-US" sz="1800" kern="0" dirty="0">
                          <a:effectLst/>
                        </a:rPr>
                        <a:t>SAL / SAR </a:t>
                      </a:r>
                      <a:r>
                        <a:rPr lang="en-US" sz="1800" kern="0" dirty="0" smtClean="0">
                          <a:effectLst/>
                        </a:rPr>
                        <a:t>{</a:t>
                      </a:r>
                      <a:r>
                        <a:rPr lang="en-US" sz="1800" kern="0" dirty="0" err="1" smtClean="0">
                          <a:effectLst/>
                        </a:rPr>
                        <a:t>l,w,b</a:t>
                      </a:r>
                      <a:r>
                        <a:rPr lang="en-US" sz="1800" kern="0" dirty="0" smtClean="0">
                          <a:effectLst/>
                        </a:rPr>
                        <a:t>}</a:t>
                      </a:r>
                      <a:r>
                        <a:rPr lang="en-US" altLang="zh-CN" sz="1800" b="0" i="0" u="none" strike="noStrike" kern="1200" dirty="0" smtClean="0">
                          <a:solidFill>
                            <a:schemeClr val="tx1"/>
                          </a:solidFill>
                          <a:effectLst/>
                          <a:latin typeface="Arial" charset="0"/>
                          <a:ea typeface="宋体" pitchFamily="2" charset="-122"/>
                          <a:cs typeface="+mn-cs"/>
                        </a:rPr>
                        <a:t> formats </a:t>
                      </a:r>
                      <a:endParaRPr lang="zh-CN" altLang="zh-CN" sz="1800" b="0" i="0" u="none" strike="noStrike" kern="1200" dirty="0" smtClean="0">
                        <a:solidFill>
                          <a:schemeClr val="tx1"/>
                        </a:solidFill>
                        <a:effectLst/>
                        <a:latin typeface="Arial" charset="0"/>
                        <a:ea typeface="宋体" pitchFamily="2" charset="-122"/>
                        <a:cs typeface="+mn-cs"/>
                      </a:endParaRPr>
                    </a:p>
                  </a:txBody>
                  <a:tcPr marL="5265" marR="5265" marT="5265" marB="5265" anchor="ctr"/>
                </a:tc>
                <a:tc>
                  <a:txBody>
                    <a:bodyPr/>
                    <a:lstStyle/>
                    <a:p>
                      <a:pPr marL="38100" marR="38100" algn="l">
                        <a:spcAft>
                          <a:spcPts val="0"/>
                        </a:spcAft>
                      </a:pPr>
                      <a:r>
                        <a:rPr lang="zh-CN" sz="1800" kern="0" dirty="0">
                          <a:effectLst/>
                        </a:rPr>
                        <a:t>算术移位左</a:t>
                      </a:r>
                      <a:r>
                        <a:rPr lang="en-US" sz="1800" kern="0" dirty="0">
                          <a:effectLst/>
                        </a:rPr>
                        <a:t>/</a:t>
                      </a:r>
                      <a:r>
                        <a:rPr lang="zh-CN" sz="1800" kern="0" dirty="0">
                          <a:effectLst/>
                        </a:rPr>
                        <a:t>右</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212701">
                <a:tc vMerge="1">
                  <a:txBody>
                    <a:bodyPr/>
                    <a:lstStyle/>
                    <a:p>
                      <a:endParaRPr lang="zh-CN" altLang="en-US"/>
                    </a:p>
                  </a:txBody>
                  <a:tcPr/>
                </a:tc>
                <a:tc>
                  <a:txBody>
                    <a:bodyPr/>
                    <a:lstStyle/>
                    <a:p>
                      <a:pPr rtl="0" eaLnBrk="1" fontAlgn="ctr" latinLnBrk="0" hangingPunct="1"/>
                      <a:r>
                        <a:rPr lang="en-US" sz="1800" kern="0" dirty="0">
                          <a:effectLst/>
                        </a:rPr>
                        <a:t>SHL / SHR </a:t>
                      </a:r>
                      <a:r>
                        <a:rPr lang="en-US" altLang="zh-CN" sz="1800" kern="0" dirty="0" smtClean="0">
                          <a:effectLst/>
                        </a:rPr>
                        <a:t> {</a:t>
                      </a:r>
                      <a:r>
                        <a:rPr lang="en-US" altLang="zh-CN" sz="1800" kern="0" dirty="0" err="1" smtClean="0">
                          <a:effectLst/>
                        </a:rPr>
                        <a:t>l,w,b</a:t>
                      </a:r>
                      <a:r>
                        <a:rPr lang="en-US" altLang="zh-CN" sz="1800" kern="0" dirty="0" smtClean="0">
                          <a:effectLst/>
                        </a:rPr>
                        <a:t>}</a:t>
                      </a:r>
                      <a:r>
                        <a:rPr lang="en-US" altLang="zh-CN" sz="1800" b="0" i="0" u="none" strike="noStrike" kern="1200" dirty="0" smtClean="0">
                          <a:solidFill>
                            <a:schemeClr val="tx1"/>
                          </a:solidFill>
                          <a:effectLst/>
                          <a:latin typeface="Arial" charset="0"/>
                          <a:ea typeface="宋体" pitchFamily="2" charset="-122"/>
                          <a:cs typeface="+mn-cs"/>
                        </a:rPr>
                        <a:t>formats </a:t>
                      </a:r>
                      <a:endParaRPr lang="zh-CN" altLang="zh-CN" sz="1800" b="0" i="0" u="none" strike="noStrike" kern="1200" dirty="0" smtClean="0">
                        <a:solidFill>
                          <a:schemeClr val="tx1"/>
                        </a:solidFill>
                        <a:effectLst/>
                        <a:latin typeface="Arial" charset="0"/>
                        <a:ea typeface="宋体" pitchFamily="2" charset="-122"/>
                        <a:cs typeface="+mn-cs"/>
                      </a:endParaRPr>
                    </a:p>
                  </a:txBody>
                  <a:tcPr marL="5265" marR="5265" marT="5265" marB="5265" anchor="ctr"/>
                </a:tc>
                <a:tc>
                  <a:txBody>
                    <a:bodyPr/>
                    <a:lstStyle/>
                    <a:p>
                      <a:pPr marL="38100" marR="38100" algn="l">
                        <a:spcAft>
                          <a:spcPts val="0"/>
                        </a:spcAft>
                      </a:pPr>
                      <a:r>
                        <a:rPr lang="zh-CN" sz="1800" kern="0">
                          <a:effectLst/>
                        </a:rPr>
                        <a:t>逻辑移位左</a:t>
                      </a:r>
                      <a:r>
                        <a:rPr lang="en-US" sz="1800" kern="0">
                          <a:effectLst/>
                        </a:rPr>
                        <a:t>/</a:t>
                      </a:r>
                      <a:r>
                        <a:rPr lang="zh-CN" sz="1800" kern="0">
                          <a:effectLst/>
                        </a:rPr>
                        <a:t>右</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111615">
                <a:tc rowSpan="9">
                  <a:txBody>
                    <a:bodyPr/>
                    <a:lstStyle/>
                    <a:p>
                      <a:pPr marL="38100" marR="38100" algn="l">
                        <a:spcAft>
                          <a:spcPts val="0"/>
                        </a:spcAft>
                      </a:pPr>
                      <a:r>
                        <a:rPr lang="zh-CN" sz="1800" kern="0" dirty="0" smtClean="0">
                          <a:effectLst/>
                        </a:rPr>
                        <a:t>控制</a:t>
                      </a:r>
                      <a:r>
                        <a:rPr lang="zh-CN" altLang="en-US" sz="1800" kern="0" dirty="0" smtClean="0">
                          <a:effectLst/>
                        </a:rPr>
                        <a:t>转移</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en-US" sz="1800" kern="0" dirty="0" smtClean="0">
                          <a:effectLst/>
                        </a:rPr>
                        <a:t>JMP </a:t>
                      </a:r>
                      <a:r>
                        <a:rPr lang="en-US" altLang="zh-CN" sz="1800" kern="0" dirty="0" smtClean="0">
                          <a:effectLst/>
                        </a:rPr>
                        <a:t>address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sz="1800" kern="0">
                          <a:effectLst/>
                        </a:rPr>
                        <a:t>无条件转移</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212701">
                <a:tc vMerge="1">
                  <a:txBody>
                    <a:bodyPr/>
                    <a:lstStyle/>
                    <a:p>
                      <a:endParaRPr lang="zh-CN" altLang="en-US"/>
                    </a:p>
                  </a:txBody>
                  <a:tcPr/>
                </a:tc>
                <a:tc>
                  <a:txBody>
                    <a:bodyPr/>
                    <a:lstStyle/>
                    <a:p>
                      <a:pPr rtl="0" eaLnBrk="1" fontAlgn="ctr" latinLnBrk="0" hangingPunct="1"/>
                      <a:r>
                        <a:rPr lang="en-US" altLang="zh-CN" sz="1800" b="0" i="0" u="none" strike="noStrike" kern="1200" dirty="0" smtClean="0">
                          <a:solidFill>
                            <a:srgbClr val="FF0000"/>
                          </a:solidFill>
                          <a:effectLst/>
                          <a:latin typeface="Arial" charset="0"/>
                          <a:ea typeface="宋体" pitchFamily="2" charset="-122"/>
                          <a:cs typeface="+mn-cs"/>
                        </a:rPr>
                        <a:t>call address</a:t>
                      </a:r>
                      <a:endParaRPr lang="zh-CN" altLang="zh-CN" sz="1800" b="0" i="0" u="none" strike="noStrike" kern="1200" dirty="0" smtClean="0">
                        <a:solidFill>
                          <a:srgbClr val="FF0000"/>
                        </a:solidFill>
                        <a:effectLst/>
                        <a:latin typeface="Arial" charset="0"/>
                        <a:ea typeface="宋体" pitchFamily="2" charset="-122"/>
                        <a:cs typeface="+mn-cs"/>
                      </a:endParaRPr>
                    </a:p>
                  </a:txBody>
                  <a:tcPr marL="5265" marR="5265" marT="5265" marB="5265" anchor="ctr"/>
                </a:tc>
                <a:tc>
                  <a:txBody>
                    <a:bodyPr/>
                    <a:lstStyle/>
                    <a:p>
                      <a:pPr marL="38100" marR="38100" algn="l">
                        <a:spcAft>
                          <a:spcPts val="0"/>
                        </a:spcAft>
                      </a:pPr>
                      <a:r>
                        <a:rPr lang="zh-CN" altLang="en-US" sz="1800" kern="0" dirty="0" smtClean="0">
                          <a:effectLst/>
                        </a:rPr>
                        <a:t>将</a:t>
                      </a:r>
                      <a:r>
                        <a:rPr lang="en-US" altLang="zh-CN" sz="1800" kern="0" dirty="0" smtClean="0">
                          <a:effectLst/>
                        </a:rPr>
                        <a:t>EIP</a:t>
                      </a:r>
                      <a:r>
                        <a:rPr lang="zh-CN" sz="1800" kern="0" dirty="0" smtClean="0">
                          <a:effectLst/>
                        </a:rPr>
                        <a:t>保存</a:t>
                      </a:r>
                      <a:r>
                        <a:rPr lang="zh-CN" sz="1800" kern="0" dirty="0">
                          <a:effectLst/>
                        </a:rPr>
                        <a:t>在</a:t>
                      </a:r>
                      <a:r>
                        <a:rPr lang="zh-CN" sz="1800" kern="0" dirty="0" smtClean="0">
                          <a:effectLst/>
                        </a:rPr>
                        <a:t>栈</a:t>
                      </a:r>
                      <a:r>
                        <a:rPr lang="zh-CN" altLang="en-US" sz="1800" kern="0" dirty="0" smtClean="0">
                          <a:effectLst/>
                        </a:rPr>
                        <a:t>中，</a:t>
                      </a:r>
                      <a:r>
                        <a:rPr lang="zh-CN" sz="1800" kern="0" dirty="0" smtClean="0">
                          <a:effectLst/>
                        </a:rPr>
                        <a:t>跳</a:t>
                      </a:r>
                      <a:r>
                        <a:rPr lang="zh-CN" altLang="en-US" sz="1800" kern="0" dirty="0" smtClean="0">
                          <a:effectLst/>
                        </a:rPr>
                        <a:t>转到</a:t>
                      </a:r>
                      <a:r>
                        <a:rPr lang="en-US" altLang="zh-CN" sz="1800" kern="0" dirty="0" smtClean="0">
                          <a:effectLst/>
                        </a:rPr>
                        <a:t>address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313786">
                <a:tc vMerge="1">
                  <a:txBody>
                    <a:bodyPr/>
                    <a:lstStyle/>
                    <a:p>
                      <a:endParaRPr lang="zh-CN" altLang="en-US"/>
                    </a:p>
                  </a:txBody>
                  <a:tcPr/>
                </a:tc>
                <a:tc>
                  <a:txBody>
                    <a:bodyPr/>
                    <a:lstStyle/>
                    <a:p>
                      <a:pPr marL="38100" marR="38100" algn="l">
                        <a:spcAft>
                          <a:spcPts val="0"/>
                        </a:spcAft>
                      </a:pPr>
                      <a:r>
                        <a:rPr lang="en-US" sz="1800" kern="0" dirty="0" smtClean="0">
                          <a:effectLst/>
                        </a:rPr>
                        <a:t>ret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sz="1800" kern="0" dirty="0">
                          <a:effectLst/>
                        </a:rPr>
                        <a:t>返回</a:t>
                      </a:r>
                      <a:r>
                        <a:rPr lang="zh-CN" sz="1800" kern="0" dirty="0" smtClean="0">
                          <a:effectLst/>
                        </a:rPr>
                        <a:t>到</a:t>
                      </a:r>
                      <a:r>
                        <a:rPr lang="zh-CN" altLang="en-US" sz="1800" kern="0" dirty="0" smtClean="0">
                          <a:effectLst/>
                        </a:rPr>
                        <a:t>被</a:t>
                      </a:r>
                      <a:r>
                        <a:rPr lang="en-US" altLang="zh-CN" sz="1800" kern="0" dirty="0" smtClean="0">
                          <a:effectLst/>
                        </a:rPr>
                        <a:t>call</a:t>
                      </a:r>
                      <a:r>
                        <a:rPr lang="zh-CN" altLang="en-US" sz="1800" kern="0" dirty="0" smtClean="0">
                          <a:effectLst/>
                        </a:rPr>
                        <a:t>语句</a:t>
                      </a:r>
                      <a:r>
                        <a:rPr lang="zh-CN" sz="1800" kern="0" dirty="0" smtClean="0">
                          <a:effectLst/>
                        </a:rPr>
                        <a:t>所</a:t>
                      </a:r>
                      <a:r>
                        <a:rPr lang="zh-CN" sz="1800" kern="0" dirty="0">
                          <a:effectLst/>
                        </a:rPr>
                        <a:t>保存</a:t>
                      </a:r>
                      <a:r>
                        <a:rPr lang="zh-CN" sz="1800" kern="0" dirty="0" smtClean="0">
                          <a:effectLst/>
                        </a:rPr>
                        <a:t>的</a:t>
                      </a:r>
                      <a:r>
                        <a:rPr lang="en-US" sz="1800" kern="0" dirty="0" smtClean="0">
                          <a:effectLst/>
                        </a:rPr>
                        <a:t>EIP</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313786">
                <a:tc vMerge="1">
                  <a:txBody>
                    <a:bodyPr/>
                    <a:lstStyle/>
                    <a:p>
                      <a:endParaRPr lang="zh-CN" altLang="en-US"/>
                    </a:p>
                  </a:txBody>
                  <a:tcPr/>
                </a:tc>
                <a:tc>
                  <a:txBody>
                    <a:bodyPr/>
                    <a:lstStyle/>
                    <a:p>
                      <a:pPr rtl="0" eaLnBrk="1" fontAlgn="ctr" latinLnBrk="0" hangingPunct="1"/>
                      <a:r>
                        <a:rPr lang="en-US" altLang="zh-CN" sz="1800" b="0" i="0" u="none" strike="noStrike" kern="1200" dirty="0" smtClean="0">
                          <a:solidFill>
                            <a:schemeClr val="tx1"/>
                          </a:solidFill>
                          <a:effectLst/>
                          <a:latin typeface="Arial" charset="0"/>
                          <a:ea typeface="宋体" pitchFamily="2" charset="-122"/>
                          <a:cs typeface="+mn-cs"/>
                        </a:rPr>
                        <a:t>leave</a:t>
                      </a:r>
                      <a:endParaRPr lang="zh-CN" altLang="zh-CN" sz="1800" b="0" i="0" u="none" strike="noStrike" kern="1200" dirty="0" smtClean="0">
                        <a:solidFill>
                          <a:schemeClr val="tx1"/>
                        </a:solidFill>
                        <a:effectLst/>
                        <a:latin typeface="Arial" charset="0"/>
                        <a:ea typeface="宋体" pitchFamily="2" charset="-122"/>
                        <a:cs typeface="+mn-cs"/>
                      </a:endParaRPr>
                    </a:p>
                  </a:txBody>
                  <a:tcPr marL="5265" marR="5265" marT="5265" marB="5265" anchor="ctr"/>
                </a:tc>
                <a:tc>
                  <a:txBody>
                    <a:bodyPr/>
                    <a:lstStyle/>
                    <a:p>
                      <a:pPr marL="38100" marR="38100" algn="l">
                        <a:spcAft>
                          <a:spcPts val="0"/>
                        </a:spcAft>
                      </a:pPr>
                      <a:r>
                        <a:rPr lang="zh-CN" sz="1800" kern="0" dirty="0" smtClean="0">
                          <a:effectLst/>
                        </a:rPr>
                        <a:t>从堆栈</a:t>
                      </a:r>
                      <a:r>
                        <a:rPr lang="zh-CN" altLang="zh-CN" sz="1800" kern="0" dirty="0" smtClean="0">
                          <a:effectLst/>
                        </a:rPr>
                        <a:t>恢复</a:t>
                      </a:r>
                      <a:r>
                        <a:rPr lang="en-US" sz="1800" kern="0" dirty="0" smtClean="0">
                          <a:effectLst/>
                        </a:rPr>
                        <a:t>EBP</a:t>
                      </a:r>
                      <a:r>
                        <a:rPr lang="en-US" sz="1800" kern="0" dirty="0">
                          <a:effectLst/>
                        </a:rPr>
                        <a:t>; </a:t>
                      </a:r>
                      <a:r>
                        <a:rPr lang="zh-CN" sz="1800" kern="0" dirty="0">
                          <a:effectLst/>
                        </a:rPr>
                        <a:t>弹出堆栈帧</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414872">
                <a:tc vMerge="1">
                  <a:txBody>
                    <a:bodyPr/>
                    <a:lstStyle/>
                    <a:p>
                      <a:endParaRPr lang="zh-CN" altLang="en-US"/>
                    </a:p>
                  </a:txBody>
                  <a:tcPr/>
                </a:tc>
                <a:tc>
                  <a:txBody>
                    <a:bodyPr/>
                    <a:lstStyle/>
                    <a:p>
                      <a:pPr marL="38100" marR="47625" algn="l">
                        <a:spcAft>
                          <a:spcPts val="0"/>
                        </a:spcAft>
                      </a:pPr>
                      <a:r>
                        <a:rPr lang="en-US" sz="1800" kern="0" dirty="0" smtClean="0">
                          <a:solidFill>
                            <a:srgbClr val="FF0000"/>
                          </a:solidFill>
                          <a:effectLst/>
                        </a:rPr>
                        <a:t>j{</a:t>
                      </a:r>
                      <a:r>
                        <a:rPr lang="en-US" sz="1800" kern="0" dirty="0" err="1" smtClean="0">
                          <a:solidFill>
                            <a:srgbClr val="FF0000"/>
                          </a:solidFill>
                          <a:effectLst/>
                        </a:rPr>
                        <a:t>e</a:t>
                      </a:r>
                      <a:r>
                        <a:rPr lang="en-US" altLang="zh-CN" sz="1800" kern="0" dirty="0" err="1" smtClean="0">
                          <a:solidFill>
                            <a:srgbClr val="FF0000"/>
                          </a:solidFill>
                          <a:effectLst/>
                        </a:rPr>
                        <a:t>,</a:t>
                      </a:r>
                      <a:r>
                        <a:rPr lang="en-US" sz="1800" kern="0" dirty="0" err="1" smtClean="0">
                          <a:solidFill>
                            <a:srgbClr val="FF0000"/>
                          </a:solidFill>
                          <a:effectLst/>
                        </a:rPr>
                        <a:t>ne</a:t>
                      </a:r>
                      <a:r>
                        <a:rPr lang="en-US" altLang="zh-CN" sz="1800" kern="0" dirty="0" err="1" smtClean="0">
                          <a:solidFill>
                            <a:srgbClr val="FF0000"/>
                          </a:solidFill>
                          <a:effectLst/>
                        </a:rPr>
                        <a:t>,l,le,</a:t>
                      </a:r>
                      <a:r>
                        <a:rPr lang="en-US" sz="1800" kern="0" dirty="0" err="1" smtClean="0">
                          <a:solidFill>
                            <a:srgbClr val="FF0000"/>
                          </a:solidFill>
                          <a:effectLst/>
                        </a:rPr>
                        <a:t>g,ge</a:t>
                      </a:r>
                      <a:r>
                        <a:rPr lang="en-US" sz="1800" kern="0" dirty="0" smtClean="0">
                          <a:solidFill>
                            <a:srgbClr val="FF0000"/>
                          </a:solidFill>
                          <a:effectLst/>
                        </a:rPr>
                        <a:t>} </a:t>
                      </a:r>
                      <a:r>
                        <a:rPr lang="en-US" altLang="zh-CN" sz="1800" kern="0" dirty="0" smtClean="0">
                          <a:solidFill>
                            <a:srgbClr val="FF0000"/>
                          </a:solidFill>
                          <a:effectLst/>
                        </a:rPr>
                        <a:t>address</a:t>
                      </a:r>
                      <a:endParaRPr lang="zh-CN" sz="16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47625" algn="l">
                        <a:spcAft>
                          <a:spcPts val="0"/>
                        </a:spcAft>
                      </a:pPr>
                      <a:r>
                        <a:rPr lang="zh-CN" sz="1800" kern="0" dirty="0">
                          <a:effectLst/>
                        </a:rPr>
                        <a:t>跳转到地址</a:t>
                      </a:r>
                      <a:r>
                        <a:rPr lang="zh-CN" sz="1800" kern="0" dirty="0" smtClean="0">
                          <a:effectLst/>
                        </a:rPr>
                        <a:t>，</a:t>
                      </a:r>
                      <a:r>
                        <a:rPr lang="en-US" altLang="zh-CN" sz="1800" kern="0" dirty="0" smtClean="0">
                          <a:effectLst/>
                        </a:rPr>
                        <a:t>if</a:t>
                      </a:r>
                      <a:r>
                        <a:rPr lang="en-US" sz="1800" kern="0" dirty="0" smtClean="0">
                          <a:effectLst/>
                        </a:rPr>
                        <a:t>{=</a:t>
                      </a:r>
                      <a:r>
                        <a:rPr lang="en-US" altLang="zh-CN" sz="1800" kern="0" dirty="0" smtClean="0">
                          <a:effectLst/>
                        </a:rPr>
                        <a:t>,</a:t>
                      </a:r>
                      <a:r>
                        <a:rPr lang="zh-CN" sz="1800" kern="0" dirty="0" smtClean="0">
                          <a:effectLst/>
                        </a:rPr>
                        <a:t>！</a:t>
                      </a:r>
                      <a:r>
                        <a:rPr lang="en-US" sz="1800" kern="0" dirty="0" smtClean="0">
                          <a:effectLst/>
                        </a:rPr>
                        <a:t>=</a:t>
                      </a:r>
                      <a:r>
                        <a:rPr lang="en-US" altLang="zh-CN" sz="1800" kern="0" dirty="0" smtClean="0">
                          <a:effectLst/>
                        </a:rPr>
                        <a:t>,</a:t>
                      </a:r>
                      <a:r>
                        <a:rPr lang="en-US" sz="1800" kern="0" dirty="0" smtClean="0">
                          <a:effectLst/>
                        </a:rPr>
                        <a:t>&lt;</a:t>
                      </a:r>
                      <a:r>
                        <a:rPr lang="en-US" altLang="zh-CN" sz="1800" kern="0" dirty="0" smtClean="0">
                          <a:effectLst/>
                        </a:rPr>
                        <a:t>,</a:t>
                      </a:r>
                      <a:r>
                        <a:rPr lang="en-US" sz="1800" kern="0" dirty="0" smtClean="0">
                          <a:effectLst/>
                        </a:rPr>
                        <a:t>&lt;=</a:t>
                      </a:r>
                      <a:r>
                        <a:rPr lang="en-US" altLang="zh-CN" sz="1800" kern="0" dirty="0" smtClean="0">
                          <a:effectLst/>
                        </a:rPr>
                        <a:t>,</a:t>
                      </a:r>
                      <a:r>
                        <a:rPr lang="en-US" sz="1800" kern="0" dirty="0" smtClean="0">
                          <a:effectLst/>
                        </a:rPr>
                        <a:t>&gt;</a:t>
                      </a:r>
                      <a:r>
                        <a:rPr lang="en-US" altLang="zh-CN" sz="1800" kern="0" dirty="0" smtClean="0">
                          <a:effectLst/>
                        </a:rPr>
                        <a:t>,</a:t>
                      </a:r>
                      <a:r>
                        <a:rPr lang="en-US" sz="1800" kern="0" dirty="0" smtClean="0">
                          <a:effectLst/>
                        </a:rPr>
                        <a:t>&gt; </a:t>
                      </a:r>
                      <a:r>
                        <a:rPr lang="en-US" sz="1800" kern="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313786">
                <a:tc vMerge="1">
                  <a:txBody>
                    <a:bodyPr/>
                    <a:lstStyle/>
                    <a:p>
                      <a:endParaRPr lang="zh-CN" altLang="en-US"/>
                    </a:p>
                  </a:txBody>
                  <a:tcPr/>
                </a:tc>
                <a:tc>
                  <a:txBody>
                    <a:bodyPr/>
                    <a:lstStyle/>
                    <a:p>
                      <a:pPr rtl="0" eaLnBrk="1" fontAlgn="ctr" latinLnBrk="0" hangingPunct="1"/>
                      <a:r>
                        <a:rPr lang="en-US" altLang="zh-CN" sz="1800" b="0" i="0" u="none" strike="noStrike" kern="1200" dirty="0" smtClean="0">
                          <a:solidFill>
                            <a:schemeClr val="tx1"/>
                          </a:solidFill>
                          <a:effectLst/>
                          <a:latin typeface="Arial" charset="0"/>
                          <a:ea typeface="宋体" pitchFamily="2" charset="-122"/>
                          <a:cs typeface="+mn-cs"/>
                        </a:rPr>
                        <a:t>loop address</a:t>
                      </a:r>
                      <a:endParaRPr lang="zh-CN" altLang="zh-CN" sz="1800" b="0" i="0" u="none" strike="noStrike" kern="1200" dirty="0" smtClean="0">
                        <a:solidFill>
                          <a:schemeClr val="tx1"/>
                        </a:solidFill>
                        <a:effectLst/>
                        <a:latin typeface="Arial" charset="0"/>
                        <a:ea typeface="宋体" pitchFamily="2" charset="-122"/>
                        <a:cs typeface="+mn-cs"/>
                      </a:endParaRPr>
                    </a:p>
                  </a:txBody>
                  <a:tcPr marL="5265" marR="5265" marT="5265" marB="5265" anchor="ctr"/>
                </a:tc>
                <a:tc>
                  <a:txBody>
                    <a:bodyPr/>
                    <a:lstStyle/>
                    <a:p>
                      <a:pPr marL="38100" marR="38100" algn="l">
                        <a:spcAft>
                          <a:spcPts val="0"/>
                        </a:spcAft>
                      </a:pPr>
                      <a:r>
                        <a:rPr lang="zh-CN" sz="1800" kern="0" dirty="0">
                          <a:effectLst/>
                        </a:rPr>
                        <a:t>递减</a:t>
                      </a:r>
                      <a:r>
                        <a:rPr lang="en-US" sz="1800" kern="0" dirty="0">
                          <a:effectLst/>
                        </a:rPr>
                        <a:t>ECX</a:t>
                      </a:r>
                      <a:r>
                        <a:rPr lang="zh-CN" sz="1800" kern="0" dirty="0">
                          <a:effectLst/>
                        </a:rPr>
                        <a:t>或</a:t>
                      </a:r>
                      <a:r>
                        <a:rPr lang="en-US" sz="1800" kern="0" dirty="0">
                          <a:effectLst/>
                        </a:rPr>
                        <a:t>CX; </a:t>
                      </a:r>
                      <a:r>
                        <a:rPr lang="en-US" altLang="zh-CN" sz="1800" kern="0" dirty="0" smtClean="0">
                          <a:effectLst/>
                        </a:rPr>
                        <a:t>if</a:t>
                      </a:r>
                      <a:r>
                        <a:rPr lang="en-US" sz="1800" kern="0" dirty="0" smtClean="0">
                          <a:effectLst/>
                        </a:rPr>
                        <a:t>= 0 </a:t>
                      </a:r>
                      <a:r>
                        <a:rPr lang="zh-CN" altLang="en-US" sz="1800" kern="0" dirty="0" smtClean="0">
                          <a:effectLst/>
                        </a:rPr>
                        <a:t>跳转</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212701">
                <a:tc vMerge="1">
                  <a:txBody>
                    <a:bodyPr/>
                    <a:lstStyle/>
                    <a:p>
                      <a:endParaRPr lang="zh-CN" altLang="en-US"/>
                    </a:p>
                  </a:txBody>
                  <a:tcPr/>
                </a:tc>
                <a:tc>
                  <a:txBody>
                    <a:bodyPr/>
                    <a:lstStyle/>
                    <a:p>
                      <a:pPr marL="38100" marR="38100" algn="l">
                        <a:spcAft>
                          <a:spcPts val="0"/>
                        </a:spcAft>
                      </a:pPr>
                      <a:r>
                        <a:rPr lang="en-US" altLang="zh-CN" sz="1800" kern="0" dirty="0" smtClean="0">
                          <a:effectLst/>
                          <a:latin typeface="+mn-lt"/>
                          <a:ea typeface="+mn-ea"/>
                          <a:cs typeface="+mn-cs"/>
                        </a:rPr>
                        <a:t>rep</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sz="1800" kern="0">
                          <a:effectLst/>
                        </a:rPr>
                        <a:t>重复字符串操作前缀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111615">
                <a:tc vMerge="1">
                  <a:txBody>
                    <a:bodyPr/>
                    <a:lstStyle/>
                    <a:p>
                      <a:endParaRPr lang="zh-CN" altLang="en-US"/>
                    </a:p>
                  </a:txBody>
                  <a:tcPr/>
                </a:tc>
                <a:tc>
                  <a:txBody>
                    <a:bodyPr/>
                    <a:lstStyle/>
                    <a:p>
                      <a:pPr marL="38100" marR="38100" algn="l">
                        <a:spcAft>
                          <a:spcPts val="0"/>
                        </a:spcAft>
                      </a:pPr>
                      <a:r>
                        <a:rPr lang="en-US" altLang="zh-CN" sz="1800" kern="0" dirty="0" err="1" smtClean="0">
                          <a:effectLst/>
                          <a:latin typeface="+mn-lt"/>
                          <a:ea typeface="+mn-ea"/>
                          <a:cs typeface="+mn-cs"/>
                        </a:rPr>
                        <a:t>Int</a:t>
                      </a:r>
                      <a:r>
                        <a:rPr lang="en-US" altLang="zh-CN" sz="1800" kern="0" baseline="0" dirty="0" smtClean="0">
                          <a:effectLst/>
                          <a:latin typeface="+mn-lt"/>
                          <a:ea typeface="+mn-ea"/>
                          <a:cs typeface="+mn-cs"/>
                        </a:rPr>
                        <a:t> number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sz="1800" kern="0">
                          <a:effectLst/>
                        </a:rPr>
                        <a:t>软件中断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r h="313786">
                <a:tc vMerge="1">
                  <a:txBody>
                    <a:bodyPr/>
                    <a:lstStyle/>
                    <a:p>
                      <a:endParaRPr lang="zh-CN" altLang="en-US"/>
                    </a:p>
                  </a:txBody>
                  <a:tcPr/>
                </a:tc>
                <a:tc>
                  <a:txBody>
                    <a:bodyPr/>
                    <a:lstStyle/>
                    <a:p>
                      <a:pPr marL="38100" marR="38100" algn="l">
                        <a:spcAft>
                          <a:spcPts val="0"/>
                        </a:spcAft>
                      </a:pPr>
                      <a:r>
                        <a:rPr lang="en-US" sz="1800" kern="0">
                          <a:effectLst/>
                        </a:rPr>
                        <a:t>IRET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c>
                  <a:txBody>
                    <a:bodyPr/>
                    <a:lstStyle/>
                    <a:p>
                      <a:pPr marL="38100" marR="38100" algn="l">
                        <a:spcAft>
                          <a:spcPts val="0"/>
                        </a:spcAft>
                      </a:pPr>
                      <a:r>
                        <a:rPr lang="zh-CN" sz="1800" kern="0" dirty="0">
                          <a:effectLst/>
                        </a:rPr>
                        <a:t>中断返回</a:t>
                      </a:r>
                      <a:r>
                        <a:rPr lang="en-US" sz="1800" kern="0" dirty="0">
                          <a:effectLst/>
                        </a:rPr>
                        <a:t>; </a:t>
                      </a:r>
                      <a:r>
                        <a:rPr lang="zh-CN" sz="1800" kern="0" dirty="0">
                          <a:effectLst/>
                        </a:rPr>
                        <a:t>从栈中弹出</a:t>
                      </a:r>
                      <a:r>
                        <a:rPr lang="en-US" sz="1800" kern="0" dirty="0">
                          <a:effectLst/>
                        </a:rPr>
                        <a:t>EFLAGS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265" marR="5265" marT="5265" marB="5265" anchor="ctr"/>
                </a:tc>
              </a:tr>
            </a:tbl>
          </a:graphicData>
        </a:graphic>
      </p:graphicFrame>
      <p:sp>
        <p:nvSpPr>
          <p:cNvPr id="4" name="日期占位符 3"/>
          <p:cNvSpPr>
            <a:spLocks noGrp="1"/>
          </p:cNvSpPr>
          <p:nvPr>
            <p:ph type="dt" sz="half" idx="10"/>
          </p:nvPr>
        </p:nvSpPr>
        <p:spPr/>
        <p:txBody>
          <a:bodyPr/>
          <a:lstStyle/>
          <a:p>
            <a:pPr>
              <a:defRPr/>
            </a:pPr>
            <a:fld id="{CE719A0D-C4CA-4B21-8FD7-2A0CD71E79DE}" type="datetime2">
              <a:rPr lang="zh-CN" altLang="en-US" smtClean="0"/>
              <a:t>2018年11月14日</a:t>
            </a:fld>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35</a:t>
            </a:fld>
            <a:endParaRPr lang="en-US" altLang="zh-CN"/>
          </a:p>
        </p:txBody>
      </p:sp>
    </p:spTree>
    <p:extLst>
      <p:ext uri="{BB962C8B-B14F-4D97-AF65-F5344CB8AC3E}">
        <p14:creationId xmlns:p14="http://schemas.microsoft.com/office/powerpoint/2010/main" val="1560640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03512" y="188640"/>
            <a:ext cx="9145015" cy="762000"/>
          </a:xfrm>
        </p:spPr>
        <p:txBody>
          <a:bodyPr/>
          <a:lstStyle/>
          <a:p>
            <a:r>
              <a:rPr lang="zh-CN" altLang="en-US" sz="4000" dirty="0" smtClean="0"/>
              <a:t>面向</a:t>
            </a:r>
            <a:r>
              <a:rPr lang="en-US" altLang="zh-CN" sz="4000" dirty="0" smtClean="0"/>
              <a:t>Runtime</a:t>
            </a:r>
            <a:r>
              <a:rPr lang="zh-CN" altLang="en-US" sz="4000" dirty="0" smtClean="0"/>
              <a:t>可见的指令集</a:t>
            </a:r>
            <a:r>
              <a:rPr lang="zh-CN" altLang="en-US" sz="4000" dirty="0"/>
              <a:t>架构</a:t>
            </a:r>
            <a:r>
              <a:rPr lang="en-US" altLang="zh-CN" sz="4000" dirty="0"/>
              <a:t>ISA</a:t>
            </a:r>
            <a:endParaRPr lang="en-US" dirty="0" smtClean="0"/>
          </a:p>
        </p:txBody>
      </p:sp>
      <p:sp>
        <p:nvSpPr>
          <p:cNvPr id="5123" name="Rectangle 3"/>
          <p:cNvSpPr>
            <a:spLocks noGrp="1" noChangeArrowheads="1"/>
          </p:cNvSpPr>
          <p:nvPr>
            <p:ph idx="1"/>
          </p:nvPr>
        </p:nvSpPr>
        <p:spPr>
          <a:xfrm>
            <a:off x="695399" y="1264166"/>
            <a:ext cx="11161239" cy="5197475"/>
          </a:xfrm>
        </p:spPr>
        <p:txBody>
          <a:bodyPr>
            <a:normAutofit/>
          </a:bodyPr>
          <a:lstStyle/>
          <a:p>
            <a:r>
              <a:rPr lang="zh-CN" altLang="en-US" sz="4000" dirty="0">
                <a:solidFill>
                  <a:srgbClr val="FF0000"/>
                </a:solidFill>
                <a:latin typeface="宋体" panose="02010600030101010101" pitchFamily="2" charset="-122"/>
                <a:ea typeface="宋体" panose="02010600030101010101" pitchFamily="2" charset="-122"/>
              </a:rPr>
              <a:t>指令集架构</a:t>
            </a:r>
            <a:r>
              <a:rPr lang="en-US" altLang="zh-CN" sz="4000" dirty="0">
                <a:solidFill>
                  <a:srgbClr val="FF0000"/>
                </a:solidFill>
                <a:latin typeface="宋体" panose="02010600030101010101" pitchFamily="2" charset="-122"/>
                <a:ea typeface="宋体" panose="02010600030101010101" pitchFamily="2" charset="-122"/>
              </a:rPr>
              <a:t>/</a:t>
            </a:r>
            <a:r>
              <a:rPr lang="zh-CN" altLang="en-US" sz="4000" dirty="0">
                <a:solidFill>
                  <a:srgbClr val="FF0000"/>
                </a:solidFill>
                <a:latin typeface="宋体" panose="02010600030101010101" pitchFamily="2" charset="-122"/>
                <a:ea typeface="宋体" panose="02010600030101010101" pitchFamily="2" charset="-122"/>
              </a:rPr>
              <a:t>体系</a:t>
            </a:r>
            <a:r>
              <a:rPr lang="en-US" altLang="zh-CN" sz="4000" dirty="0">
                <a:latin typeface="宋体" panose="02010600030101010101" pitchFamily="2" charset="-122"/>
                <a:ea typeface="宋体" panose="02010600030101010101" pitchFamily="2" charset="-122"/>
              </a:rPr>
              <a:t>(Instruction Set Architecture,</a:t>
            </a:r>
            <a:r>
              <a:rPr lang="zh-CN" altLang="en-US" sz="4000" dirty="0">
                <a:latin typeface="宋体" panose="02010600030101010101" pitchFamily="2" charset="-122"/>
                <a:ea typeface="宋体" panose="02010600030101010101" pitchFamily="2" charset="-122"/>
              </a:rPr>
              <a:t> </a:t>
            </a:r>
            <a:r>
              <a:rPr lang="en-US" altLang="zh-CN" sz="4000" dirty="0">
                <a:latin typeface="宋体" panose="02010600030101010101" pitchFamily="2" charset="-122"/>
                <a:ea typeface="宋体" panose="02010600030101010101" pitchFamily="2" charset="-122"/>
              </a:rPr>
              <a:t>ISA)</a:t>
            </a:r>
            <a:r>
              <a:rPr lang="zh-CN" altLang="en-US" sz="4000" dirty="0">
                <a:latin typeface="宋体" panose="02010600030101010101" pitchFamily="2" charset="-122"/>
                <a:ea typeface="宋体" panose="02010600030101010101" pitchFamily="2" charset="-122"/>
              </a:rPr>
              <a:t> </a:t>
            </a:r>
            <a:endParaRPr lang="en-US" altLang="zh-CN" sz="4000" dirty="0" smtClean="0">
              <a:latin typeface="宋体" panose="02010600030101010101" pitchFamily="2" charset="-122"/>
              <a:ea typeface="宋体" panose="02010600030101010101" pitchFamily="2" charset="-122"/>
            </a:endParaRPr>
          </a:p>
          <a:p>
            <a:pPr lvl="1"/>
            <a:r>
              <a:rPr lang="zh-CN" altLang="en-US" sz="3600" dirty="0" smtClean="0">
                <a:latin typeface="宋体" panose="02010600030101010101" pitchFamily="2" charset="-122"/>
                <a:ea typeface="宋体" panose="02010600030101010101" pitchFamily="2" charset="-122"/>
              </a:rPr>
              <a:t>计算机体系结构</a:t>
            </a:r>
            <a:r>
              <a:rPr lang="zh-CN" altLang="en-US" sz="3600" dirty="0">
                <a:latin typeface="宋体" panose="02010600030101010101" pitchFamily="2" charset="-122"/>
                <a:ea typeface="宋体" panose="02010600030101010101" pitchFamily="2" charset="-122"/>
              </a:rPr>
              <a:t>中与</a:t>
            </a:r>
            <a:r>
              <a:rPr lang="zh-CN" altLang="en-US" sz="3600" b="1" dirty="0">
                <a:solidFill>
                  <a:srgbClr val="00B050"/>
                </a:solidFill>
                <a:latin typeface="宋体" panose="02010600030101010101" pitchFamily="2" charset="-122"/>
                <a:ea typeface="宋体" panose="02010600030101010101" pitchFamily="2" charset="-122"/>
              </a:rPr>
              <a:t>程序设计</a:t>
            </a:r>
            <a:r>
              <a:rPr lang="zh-CN" altLang="en-US" sz="3600" dirty="0">
                <a:latin typeface="宋体" panose="02010600030101010101" pitchFamily="2" charset="-122"/>
                <a:ea typeface="宋体" panose="02010600030101010101" pitchFamily="2" charset="-122"/>
              </a:rPr>
              <a:t>有关的部分，包含了</a:t>
            </a:r>
            <a:r>
              <a:rPr lang="zh-CN" altLang="en-US" sz="3600" b="1" dirty="0">
                <a:solidFill>
                  <a:srgbClr val="FF0000"/>
                </a:solidFill>
                <a:latin typeface="宋体" panose="02010600030101010101" pitchFamily="2" charset="-122"/>
                <a:ea typeface="宋体" panose="02010600030101010101" pitchFamily="2" charset="-122"/>
              </a:rPr>
              <a:t>基本数据类型</a:t>
            </a:r>
            <a:r>
              <a:rPr lang="zh-CN" altLang="en-US" sz="3600" dirty="0">
                <a:latin typeface="宋体" panose="02010600030101010101" pitchFamily="2" charset="-122"/>
                <a:ea typeface="宋体" panose="02010600030101010101" pitchFamily="2" charset="-122"/>
              </a:rPr>
              <a:t>，</a:t>
            </a:r>
            <a:r>
              <a:rPr lang="zh-CN" altLang="en-US" sz="3600" b="1" dirty="0">
                <a:solidFill>
                  <a:srgbClr val="FF0000"/>
                </a:solidFill>
                <a:latin typeface="宋体" panose="02010600030101010101" pitchFamily="2" charset="-122"/>
                <a:ea typeface="宋体" panose="02010600030101010101" pitchFamily="2" charset="-122"/>
              </a:rPr>
              <a:t>指令集</a:t>
            </a:r>
            <a:r>
              <a:rPr lang="zh-CN" altLang="en-US" sz="3600" dirty="0">
                <a:latin typeface="宋体" panose="02010600030101010101" pitchFamily="2" charset="-122"/>
                <a:ea typeface="宋体" panose="02010600030101010101" pitchFamily="2" charset="-122"/>
              </a:rPr>
              <a:t>，</a:t>
            </a:r>
            <a:r>
              <a:rPr lang="zh-CN" altLang="en-US" sz="3600" b="1" dirty="0">
                <a:solidFill>
                  <a:srgbClr val="FF0000"/>
                </a:solidFill>
                <a:latin typeface="宋体" panose="02010600030101010101" pitchFamily="2" charset="-122"/>
                <a:ea typeface="宋体" panose="02010600030101010101" pitchFamily="2" charset="-122"/>
              </a:rPr>
              <a:t>寄存器</a:t>
            </a:r>
            <a:r>
              <a:rPr lang="zh-CN" altLang="en-US" sz="3600" dirty="0">
                <a:latin typeface="宋体" panose="02010600030101010101" pitchFamily="2" charset="-122"/>
                <a:ea typeface="宋体" panose="02010600030101010101" pitchFamily="2" charset="-122"/>
              </a:rPr>
              <a:t>，</a:t>
            </a:r>
            <a:r>
              <a:rPr lang="zh-CN" altLang="en-US" sz="3600" b="1" dirty="0">
                <a:solidFill>
                  <a:srgbClr val="FF0000"/>
                </a:solidFill>
                <a:latin typeface="宋体" panose="02010600030101010101" pitchFamily="2" charset="-122"/>
                <a:ea typeface="宋体" panose="02010600030101010101" pitchFamily="2" charset="-122"/>
              </a:rPr>
              <a:t>寻址模式</a:t>
            </a:r>
            <a:r>
              <a:rPr lang="zh-CN" altLang="en-US" sz="3600" dirty="0">
                <a:latin typeface="宋体" panose="02010600030101010101" pitchFamily="2" charset="-122"/>
                <a:ea typeface="宋体" panose="02010600030101010101" pitchFamily="2" charset="-122"/>
              </a:rPr>
              <a:t>，存储体系，中断，异常处理以及外部</a:t>
            </a:r>
            <a:r>
              <a:rPr lang="en-US" altLang="zh-CN" sz="3600" dirty="0">
                <a:latin typeface="宋体" panose="02010600030101010101" pitchFamily="2" charset="-122"/>
                <a:ea typeface="宋体" panose="02010600030101010101" pitchFamily="2" charset="-122"/>
              </a:rPr>
              <a:t>I/O</a:t>
            </a:r>
            <a:r>
              <a:rPr lang="zh-CN" altLang="en-US" sz="3600" dirty="0">
                <a:latin typeface="宋体" panose="02010600030101010101" pitchFamily="2" charset="-122"/>
                <a:ea typeface="宋体" panose="02010600030101010101" pitchFamily="2" charset="-122"/>
              </a:rPr>
              <a:t>等。</a:t>
            </a:r>
            <a:endParaRPr lang="en-US" altLang="zh-CN" sz="3600" dirty="0">
              <a:latin typeface="宋体" panose="02010600030101010101" pitchFamily="2" charset="-122"/>
              <a:ea typeface="宋体" panose="02010600030101010101" pitchFamily="2" charset="-122"/>
            </a:endParaRPr>
          </a:p>
          <a:p>
            <a:pPr lvl="1"/>
            <a:r>
              <a:rPr lang="zh-CN" altLang="en-US" sz="3600" dirty="0"/>
              <a:t>指令集包含</a:t>
            </a:r>
            <a:r>
              <a:rPr lang="zh-CN" altLang="en-US" sz="3600" dirty="0"/>
              <a:t>一系列</a:t>
            </a:r>
            <a:r>
              <a:rPr lang="zh-CN" altLang="en-US" sz="3600" dirty="0"/>
              <a:t>的助忆符指令码及其使用规范</a:t>
            </a:r>
            <a:endParaRPr lang="zh-CN" altLang="en-US" sz="3600" dirty="0"/>
          </a:p>
          <a:p>
            <a:pPr lvl="2"/>
            <a:r>
              <a:rPr lang="zh-CN" altLang="en-US" sz="3200" dirty="0">
                <a:solidFill>
                  <a:srgbClr val="FF0000"/>
                </a:solidFill>
              </a:rPr>
              <a:t>指令码：</a:t>
            </a:r>
            <a:r>
              <a:rPr lang="zh-CN" altLang="en-US" sz="3200" dirty="0"/>
              <a:t>处理器制造厂商在芯片内部</a:t>
            </a:r>
            <a:r>
              <a:rPr lang="zh-CN" altLang="en-US" sz="3200" b="1" dirty="0">
                <a:solidFill>
                  <a:srgbClr val="FF0000"/>
                </a:solidFill>
              </a:rPr>
              <a:t>预先定义</a:t>
            </a:r>
            <a:r>
              <a:rPr lang="zh-CN" altLang="en-US" sz="3200" dirty="0"/>
              <a:t>的一串二进制代码，它规定了</a:t>
            </a:r>
            <a:r>
              <a:rPr lang="zh-CN" altLang="en-US" sz="3200" b="1" dirty="0"/>
              <a:t>处理器</a:t>
            </a:r>
            <a:r>
              <a:rPr lang="zh-CN" altLang="en-US" sz="3200" dirty="0"/>
              <a:t>的功能和任务，也称为</a:t>
            </a:r>
            <a:r>
              <a:rPr lang="zh-CN" altLang="en-US" sz="3200" dirty="0" smtClean="0"/>
              <a:t>机器语言</a:t>
            </a:r>
            <a:endParaRPr lang="en-US" altLang="zh-CN" sz="3200" dirty="0"/>
          </a:p>
        </p:txBody>
      </p:sp>
      <p:sp>
        <p:nvSpPr>
          <p:cNvPr id="2" name="日期占位符 1"/>
          <p:cNvSpPr>
            <a:spLocks noGrp="1"/>
          </p:cNvSpPr>
          <p:nvPr>
            <p:ph type="dt" sz="half" idx="10"/>
          </p:nvPr>
        </p:nvSpPr>
        <p:spPr/>
        <p:txBody>
          <a:bodyPr/>
          <a:lstStyle/>
          <a:p>
            <a:pPr>
              <a:defRPr/>
            </a:pPr>
            <a:fld id="{AB773805-69AA-43F9-B535-02FFF0350E50}" type="datetime2">
              <a:rPr lang="zh-CN" altLang="en-US" smtClean="0"/>
              <a:t>2018年11月14日</a:t>
            </a:fld>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36</a:t>
            </a:fld>
            <a:endParaRPr lang="en-US" altLang="zh-CN"/>
          </a:p>
        </p:txBody>
      </p:sp>
    </p:spTree>
    <p:extLst>
      <p:ext uri="{BB962C8B-B14F-4D97-AF65-F5344CB8AC3E}">
        <p14:creationId xmlns:p14="http://schemas.microsoft.com/office/powerpoint/2010/main" val="24297715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624480" y="116632"/>
            <a:ext cx="7359952" cy="918120"/>
          </a:xfrm>
        </p:spPr>
        <p:txBody>
          <a:bodyPr/>
          <a:lstStyle/>
          <a:p>
            <a:r>
              <a:rPr lang="zh-CN" altLang="zh-CN" sz="4000" kern="1200" dirty="0">
                <a:solidFill>
                  <a:schemeClr val="tx1"/>
                </a:solidFill>
                <a:latin typeface="Arial" charset="0"/>
                <a:ea typeface="宋体" pitchFamily="2" charset="-122"/>
              </a:rPr>
              <a:t>复杂指令集</a:t>
            </a:r>
            <a:r>
              <a:rPr lang="zh-CN" altLang="en-US" sz="4000" kern="1200" dirty="0">
                <a:solidFill>
                  <a:schemeClr val="tx1"/>
                </a:solidFill>
                <a:latin typeface="Arial" charset="0"/>
                <a:ea typeface="宋体" pitchFamily="2" charset="-122"/>
              </a:rPr>
              <a:t>计算</a:t>
            </a:r>
            <a:r>
              <a:rPr lang="en-US" altLang="zh-CN" sz="4000" kern="1200" dirty="0">
                <a:solidFill>
                  <a:schemeClr val="tx1"/>
                </a:solidFill>
                <a:latin typeface="Arial" charset="0"/>
                <a:ea typeface="宋体" pitchFamily="2" charset="-122"/>
              </a:rPr>
              <a:t>CISC</a:t>
            </a:r>
            <a:endParaRPr lang="en-US" altLang="zh-CN" sz="4000" dirty="0"/>
          </a:p>
        </p:txBody>
      </p:sp>
      <p:sp>
        <p:nvSpPr>
          <p:cNvPr id="50179" name="Rectangle 3"/>
          <p:cNvSpPr>
            <a:spLocks noGrp="1" noChangeArrowheads="1"/>
          </p:cNvSpPr>
          <p:nvPr>
            <p:ph idx="1"/>
          </p:nvPr>
        </p:nvSpPr>
        <p:spPr>
          <a:xfrm>
            <a:off x="928564" y="1132523"/>
            <a:ext cx="10334872" cy="4014192"/>
          </a:xfrm>
        </p:spPr>
        <p:txBody>
          <a:bodyPr/>
          <a:lstStyle/>
          <a:p>
            <a:r>
              <a:rPr lang="zh-CN" altLang="zh-CN" sz="2800" kern="1200" dirty="0">
                <a:latin typeface="Arial" charset="0"/>
                <a:ea typeface="宋体" pitchFamily="2" charset="-122"/>
              </a:rPr>
              <a:t>Complex Instruction Set Computing</a:t>
            </a:r>
            <a:r>
              <a:rPr lang="zh-CN" altLang="en-US" sz="2800" dirty="0">
                <a:latin typeface="+mn-ea"/>
              </a:rPr>
              <a:t>是一种微处理器指令集架构，</a:t>
            </a:r>
            <a:r>
              <a:rPr lang="zh-CN" altLang="en-US" sz="2800" dirty="0">
                <a:solidFill>
                  <a:srgbClr val="FF0000"/>
                </a:solidFill>
                <a:latin typeface="+mn-ea"/>
              </a:rPr>
              <a:t>每个</a:t>
            </a:r>
            <a:r>
              <a:rPr lang="zh-CN" altLang="en-US" sz="2800" dirty="0" smtClean="0">
                <a:solidFill>
                  <a:srgbClr val="FF0000"/>
                </a:solidFill>
                <a:latin typeface="+mn-ea"/>
              </a:rPr>
              <a:t>指令</a:t>
            </a:r>
            <a:r>
              <a:rPr lang="zh-CN" altLang="en-US" sz="2800" dirty="0">
                <a:solidFill>
                  <a:srgbClr val="FF0000"/>
                </a:solidFill>
                <a:latin typeface="+mn-ea"/>
              </a:rPr>
              <a:t>由</a:t>
            </a:r>
            <a:r>
              <a:rPr lang="zh-CN" altLang="en-US" sz="2800" dirty="0" smtClean="0">
                <a:solidFill>
                  <a:srgbClr val="FF0000"/>
                </a:solidFill>
                <a:latin typeface="+mn-ea"/>
              </a:rPr>
              <a:t>若干</a:t>
            </a:r>
            <a:r>
              <a:rPr lang="zh-CN" altLang="en-US" sz="2800" dirty="0">
                <a:solidFill>
                  <a:srgbClr val="FF0000"/>
                </a:solidFill>
                <a:latin typeface="+mn-ea"/>
              </a:rPr>
              <a:t>低</a:t>
            </a:r>
            <a:r>
              <a:rPr lang="zh-CN" altLang="en-US" sz="2800" dirty="0" smtClean="0">
                <a:solidFill>
                  <a:srgbClr val="FF0000"/>
                </a:solidFill>
                <a:latin typeface="+mn-ea"/>
              </a:rPr>
              <a:t>阶单周期操作完成</a:t>
            </a:r>
            <a:r>
              <a:rPr lang="zh-CN" altLang="en-US" sz="2800" dirty="0" smtClean="0">
                <a:latin typeface="+mn-ea"/>
              </a:rPr>
              <a:t>，</a:t>
            </a:r>
            <a:r>
              <a:rPr lang="zh-CN" altLang="en-US" sz="2800" dirty="0">
                <a:latin typeface="+mn-ea"/>
              </a:rPr>
              <a:t>如从内存读取、储存和计算</a:t>
            </a:r>
            <a:r>
              <a:rPr lang="zh-CN" altLang="en-US" sz="2800" dirty="0" smtClean="0">
                <a:latin typeface="+mn-ea"/>
              </a:rPr>
              <a:t>操作</a:t>
            </a:r>
            <a:r>
              <a:rPr lang="en-US" altLang="zh-CN" sz="2800" dirty="0" smtClean="0">
                <a:latin typeface="+mn-ea"/>
              </a:rPr>
              <a:t>(</a:t>
            </a:r>
            <a:r>
              <a:rPr lang="zh-CN" altLang="en-US" sz="2800" dirty="0" smtClean="0">
                <a:latin typeface="+mn-ea"/>
              </a:rPr>
              <a:t>由</a:t>
            </a:r>
            <a:r>
              <a:rPr lang="zh-CN" altLang="en-US" sz="2800" dirty="0">
                <a:latin typeface="+mn-ea"/>
              </a:rPr>
              <a:t>单一指令</a:t>
            </a:r>
            <a:r>
              <a:rPr lang="zh-CN" altLang="en-US" sz="2800" dirty="0" smtClean="0">
                <a:latin typeface="+mn-ea"/>
              </a:rPr>
              <a:t>完成</a:t>
            </a:r>
            <a:r>
              <a:rPr lang="en-US" altLang="zh-CN" sz="2800" dirty="0" smtClean="0">
                <a:latin typeface="+mn-ea"/>
              </a:rPr>
              <a:t>)</a:t>
            </a:r>
            <a:r>
              <a:rPr lang="zh-CN" altLang="en-US" sz="2800" dirty="0" smtClean="0">
                <a:latin typeface="+mn-ea"/>
              </a:rPr>
              <a:t>。</a:t>
            </a:r>
            <a:endParaRPr lang="en-US" altLang="zh-CN" sz="2800" dirty="0">
              <a:latin typeface="+mn-ea"/>
            </a:endParaRPr>
          </a:p>
          <a:p>
            <a:r>
              <a:rPr lang="zh-CN" altLang="en-US" sz="2800" dirty="0">
                <a:latin typeface="+mn-ea"/>
              </a:rPr>
              <a:t>特点：</a:t>
            </a:r>
            <a:endParaRPr lang="en-US" altLang="zh-CN" sz="2800" dirty="0">
              <a:latin typeface="+mn-ea"/>
            </a:endParaRPr>
          </a:p>
          <a:p>
            <a:pPr lvl="1"/>
            <a:r>
              <a:rPr lang="zh-CN" altLang="en-US" sz="2400" dirty="0">
                <a:latin typeface="+mn-ea"/>
              </a:rPr>
              <a:t>指令数目多而复杂；</a:t>
            </a:r>
            <a:endParaRPr lang="en-US" altLang="zh-CN" sz="2400" dirty="0">
              <a:latin typeface="+mn-ea"/>
            </a:endParaRPr>
          </a:p>
          <a:p>
            <a:pPr lvl="1"/>
            <a:r>
              <a:rPr lang="zh-CN" altLang="en-US" sz="2400" dirty="0">
                <a:latin typeface="+mn-ea"/>
              </a:rPr>
              <a:t>每条</a:t>
            </a:r>
            <a:r>
              <a:rPr lang="zh-CN" altLang="en-US" sz="2400" dirty="0">
                <a:solidFill>
                  <a:srgbClr val="FF0000"/>
                </a:solidFill>
                <a:latin typeface="+mn-ea"/>
              </a:rPr>
              <a:t>指令字长并不相等</a:t>
            </a:r>
            <a:r>
              <a:rPr lang="zh-CN" altLang="en-US" sz="2400" dirty="0">
                <a:latin typeface="+mn-ea"/>
              </a:rPr>
              <a:t>，电脑必须加以判读，并为此付出了性能的代价；</a:t>
            </a:r>
            <a:endParaRPr lang="en-US" altLang="zh-CN" sz="2400" dirty="0">
              <a:latin typeface="+mn-ea"/>
            </a:endParaRPr>
          </a:p>
          <a:p>
            <a:pPr lvl="1"/>
            <a:r>
              <a:rPr lang="zh-CN" altLang="en-US" sz="2400" dirty="0">
                <a:latin typeface="+mn-ea"/>
              </a:rPr>
              <a:t>对常用的简单指令会以硬件线路控制尽全力加速</a:t>
            </a:r>
            <a:r>
              <a:rPr lang="zh-CN" altLang="en-US" sz="2400" dirty="0" smtClean="0">
                <a:latin typeface="+mn-ea"/>
              </a:rPr>
              <a:t>；</a:t>
            </a:r>
            <a:endParaRPr lang="en-US" altLang="zh-CN" sz="2400" dirty="0">
              <a:latin typeface="+mn-ea"/>
            </a:endParaRPr>
          </a:p>
        </p:txBody>
      </p:sp>
      <p:sp>
        <p:nvSpPr>
          <p:cNvPr id="2" name="日期占位符 1"/>
          <p:cNvSpPr>
            <a:spLocks noGrp="1"/>
          </p:cNvSpPr>
          <p:nvPr>
            <p:ph type="dt" sz="half" idx="10"/>
          </p:nvPr>
        </p:nvSpPr>
        <p:spPr/>
        <p:txBody>
          <a:bodyPr/>
          <a:lstStyle/>
          <a:p>
            <a:pPr>
              <a:defRPr/>
            </a:pPr>
            <a:fld id="{B51E24BE-0FEE-4F31-8DD9-1FD11DB9585E}" type="datetime2">
              <a:rPr lang="zh-CN" altLang="en-US" smtClean="0"/>
              <a:t>2018年11月14日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引言</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37</a:t>
            </a:fld>
            <a:endParaRPr lang="en-US" altLang="zh-CN"/>
          </a:p>
        </p:txBody>
      </p:sp>
    </p:spTree>
    <p:extLst>
      <p:ext uri="{BB962C8B-B14F-4D97-AF65-F5344CB8AC3E}">
        <p14:creationId xmlns:p14="http://schemas.microsoft.com/office/powerpoint/2010/main" val="1861801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24101" y="185720"/>
            <a:ext cx="7460331" cy="723000"/>
          </a:xfrm>
        </p:spPr>
        <p:txBody>
          <a:bodyPr/>
          <a:lstStyle/>
          <a:p>
            <a:r>
              <a:rPr lang="zh-CN" altLang="en-US" sz="4000" dirty="0" smtClean="0"/>
              <a:t>精简</a:t>
            </a:r>
            <a:r>
              <a:rPr lang="zh-CN" altLang="en-US" sz="4000" dirty="0"/>
              <a:t>指令集计算</a:t>
            </a:r>
            <a:r>
              <a:rPr lang="en-US" altLang="zh-CN" sz="4000" dirty="0"/>
              <a:t>RISC</a:t>
            </a:r>
            <a:endParaRPr lang="zh-CN" altLang="en-US" sz="4000" dirty="0"/>
          </a:p>
        </p:txBody>
      </p:sp>
      <p:sp>
        <p:nvSpPr>
          <p:cNvPr id="3" name="内容占位符 2"/>
          <p:cNvSpPr>
            <a:spLocks noGrp="1"/>
          </p:cNvSpPr>
          <p:nvPr>
            <p:ph idx="1"/>
          </p:nvPr>
        </p:nvSpPr>
        <p:spPr>
          <a:xfrm>
            <a:off x="1055440" y="1239839"/>
            <a:ext cx="10332640" cy="5094287"/>
          </a:xfrm>
        </p:spPr>
        <p:txBody>
          <a:bodyPr/>
          <a:lstStyle/>
          <a:p>
            <a:r>
              <a:rPr lang="en-US" altLang="zh-CN" sz="2800" dirty="0"/>
              <a:t>Reduced Instruction Set </a:t>
            </a:r>
            <a:r>
              <a:rPr lang="en-US" altLang="zh-CN" sz="2800" dirty="0" err="1"/>
              <a:t>Computing,RISC</a:t>
            </a:r>
            <a:r>
              <a:rPr lang="zh-CN" altLang="en-US" sz="2800" dirty="0"/>
              <a:t>：对指令数目和寻址方式都做了精简，使其实现更容易，指令</a:t>
            </a:r>
            <a:r>
              <a:rPr lang="zh-CN" altLang="en-US" sz="2800" dirty="0">
                <a:solidFill>
                  <a:srgbClr val="FF0000"/>
                </a:solidFill>
              </a:rPr>
              <a:t>并行执行程度更好</a:t>
            </a:r>
            <a:r>
              <a:rPr lang="zh-CN" altLang="en-US" sz="2800" dirty="0"/>
              <a:t>，</a:t>
            </a:r>
            <a:r>
              <a:rPr lang="zh-CN" altLang="en-US" sz="2800" dirty="0">
                <a:solidFill>
                  <a:srgbClr val="FF0000"/>
                </a:solidFill>
              </a:rPr>
              <a:t>编译器的效率更高</a:t>
            </a:r>
            <a:r>
              <a:rPr lang="zh-CN" altLang="en-US" sz="2800" dirty="0"/>
              <a:t>。</a:t>
            </a:r>
            <a:endParaRPr lang="en-US" altLang="zh-CN" sz="2800" dirty="0"/>
          </a:p>
          <a:p>
            <a:r>
              <a:rPr lang="zh-CN" altLang="en-US" sz="2800" dirty="0"/>
              <a:t>目前常见的精简指令集微处理器包括</a:t>
            </a:r>
            <a:r>
              <a:rPr lang="en-US" altLang="zh-CN" sz="2800" dirty="0"/>
              <a:t>DEC Alpha</a:t>
            </a:r>
            <a:r>
              <a:rPr lang="zh-CN" altLang="en-US" sz="2800" dirty="0"/>
              <a:t>、</a:t>
            </a:r>
            <a:r>
              <a:rPr lang="en-US" altLang="zh-CN" sz="2800" dirty="0">
                <a:solidFill>
                  <a:srgbClr val="FF0000"/>
                </a:solidFill>
              </a:rPr>
              <a:t>ARM</a:t>
            </a:r>
            <a:r>
              <a:rPr lang="zh-CN" altLang="en-US" sz="2800" dirty="0"/>
              <a:t>、</a:t>
            </a:r>
            <a:r>
              <a:rPr lang="en-US" altLang="zh-CN" sz="2800" dirty="0">
                <a:solidFill>
                  <a:srgbClr val="00B050"/>
                </a:solidFill>
              </a:rPr>
              <a:t>MIPS</a:t>
            </a:r>
            <a:r>
              <a:rPr lang="zh-CN" altLang="en-US" sz="2800" dirty="0"/>
              <a:t>、</a:t>
            </a:r>
            <a:r>
              <a:rPr lang="en-US" altLang="zh-CN" sz="2800" dirty="0"/>
              <a:t>PA-RISC</a:t>
            </a:r>
            <a:r>
              <a:rPr lang="zh-CN" altLang="en-US" sz="2800" dirty="0"/>
              <a:t>、</a:t>
            </a:r>
            <a:r>
              <a:rPr lang="en-US" altLang="zh-CN" sz="2800" dirty="0"/>
              <a:t>Power Architecture</a:t>
            </a:r>
            <a:r>
              <a:rPr lang="zh-CN" altLang="en-US" sz="2800" dirty="0"/>
              <a:t>和</a:t>
            </a:r>
            <a:r>
              <a:rPr lang="en-US" altLang="zh-CN" sz="2800" dirty="0"/>
              <a:t>SPARC</a:t>
            </a:r>
            <a:r>
              <a:rPr lang="zh-CN" altLang="en-US" sz="2800" dirty="0"/>
              <a:t>等。</a:t>
            </a:r>
          </a:p>
          <a:p>
            <a:r>
              <a:rPr lang="zh-CN" altLang="zh-CN" sz="2800" dirty="0"/>
              <a:t>特点</a:t>
            </a:r>
            <a:r>
              <a:rPr lang="zh-CN" altLang="en-US" sz="2800" dirty="0"/>
              <a:t>：</a:t>
            </a:r>
            <a:r>
              <a:rPr lang="zh-CN" altLang="zh-CN" sz="2800" dirty="0"/>
              <a:t>指令数目少，每条指令都</a:t>
            </a:r>
            <a:r>
              <a:rPr lang="zh-CN" altLang="zh-CN" sz="2800" dirty="0">
                <a:solidFill>
                  <a:srgbClr val="FF0000"/>
                </a:solidFill>
              </a:rPr>
              <a:t>采用标准</a:t>
            </a:r>
            <a:r>
              <a:rPr lang="zh-CN" altLang="zh-CN" sz="2800" dirty="0" smtClean="0">
                <a:solidFill>
                  <a:srgbClr val="FF0000"/>
                </a:solidFill>
              </a:rPr>
              <a:t>字长</a:t>
            </a:r>
            <a:r>
              <a:rPr lang="zh-CN" altLang="en-US" sz="2800" dirty="0" smtClean="0">
                <a:solidFill>
                  <a:srgbClr val="FF0000"/>
                </a:solidFill>
              </a:rPr>
              <a:t>单周期完成</a:t>
            </a:r>
            <a:r>
              <a:rPr lang="zh-CN" altLang="zh-CN" sz="2800" dirty="0" smtClean="0"/>
              <a:t>、</a:t>
            </a:r>
            <a:r>
              <a:rPr lang="zh-CN" altLang="zh-CN" sz="2800" dirty="0"/>
              <a:t>执行时间短、中央处理器的实现细节对于机器级程序是可见的等等</a:t>
            </a:r>
            <a:r>
              <a:rPr lang="zh-CN" altLang="en-US" sz="2800" dirty="0"/>
              <a:t>。</a:t>
            </a:r>
            <a:endParaRPr lang="en-US" altLang="zh-CN" sz="2800" dirty="0"/>
          </a:p>
          <a:p>
            <a:r>
              <a:rPr lang="en-US" altLang="zh-CN" sz="2800" dirty="0"/>
              <a:t>RISC</a:t>
            </a:r>
            <a:r>
              <a:rPr lang="zh-CN" altLang="en-US" sz="2800" dirty="0"/>
              <a:t>与</a:t>
            </a:r>
            <a:r>
              <a:rPr lang="en-US" altLang="zh-CN" sz="2800" dirty="0"/>
              <a:t>CISC</a:t>
            </a:r>
            <a:r>
              <a:rPr lang="zh-CN" altLang="en-US" sz="2800" dirty="0"/>
              <a:t>在竞争的过程中相互学习，现在的</a:t>
            </a:r>
            <a:r>
              <a:rPr lang="en-US" altLang="zh-CN" sz="2800" dirty="0"/>
              <a:t>RISC</a:t>
            </a:r>
            <a:r>
              <a:rPr lang="zh-CN" altLang="en-US" sz="2800" dirty="0"/>
              <a:t>指令集也达到数百条，运行周期也不再固定。</a:t>
            </a:r>
          </a:p>
        </p:txBody>
      </p:sp>
      <p:sp>
        <p:nvSpPr>
          <p:cNvPr id="4" name="日期占位符 3"/>
          <p:cNvSpPr>
            <a:spLocks noGrp="1"/>
          </p:cNvSpPr>
          <p:nvPr>
            <p:ph type="dt" sz="half" idx="10"/>
          </p:nvPr>
        </p:nvSpPr>
        <p:spPr/>
        <p:txBody>
          <a:bodyPr/>
          <a:lstStyle/>
          <a:p>
            <a:pPr>
              <a:defRPr/>
            </a:pPr>
            <a:fld id="{C882BF34-4D8A-4061-A16C-1896F9012754}"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38</a:t>
            </a:fld>
            <a:endParaRPr lang="en-US" altLang="zh-CN"/>
          </a:p>
        </p:txBody>
      </p:sp>
    </p:spTree>
    <p:extLst>
      <p:ext uri="{BB962C8B-B14F-4D97-AF65-F5344CB8AC3E}">
        <p14:creationId xmlns:p14="http://schemas.microsoft.com/office/powerpoint/2010/main" val="13370217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561F6E38-CAEF-42EF-BC8B-B92B20669586}" type="datetime2">
              <a:rPr lang="zh-CN" altLang="en-US" smtClean="0"/>
              <a:t>2018年11月14日</a:t>
            </a:fld>
            <a:endParaRPr lang="en-US" altLang="zh-CN"/>
          </a:p>
        </p:txBody>
      </p:sp>
      <p:sp>
        <p:nvSpPr>
          <p:cNvPr id="4" name="灯片编号占位符 3"/>
          <p:cNvSpPr>
            <a:spLocks noGrp="1"/>
          </p:cNvSpPr>
          <p:nvPr>
            <p:ph type="sldNum" sz="quarter" idx="12"/>
          </p:nvPr>
        </p:nvSpPr>
        <p:spPr/>
        <p:txBody>
          <a:bodyPr/>
          <a:lstStyle/>
          <a:p>
            <a:pPr>
              <a:defRPr/>
            </a:pPr>
            <a:fld id="{FB0AE04F-CD08-4704-89E3-96C2657E3FF9}" type="slidenum">
              <a:rPr lang="en-US" altLang="zh-CN" smtClean="0"/>
              <a:pPr>
                <a:defRPr/>
              </a:pPr>
              <a:t>39</a:t>
            </a:fld>
            <a:endParaRPr lang="en-US" altLang="zh-CN"/>
          </a:p>
        </p:txBody>
      </p:sp>
      <p:sp>
        <p:nvSpPr>
          <p:cNvPr id="5" name="文本框 4"/>
          <p:cNvSpPr txBox="1"/>
          <p:nvPr/>
        </p:nvSpPr>
        <p:spPr>
          <a:xfrm>
            <a:off x="810468" y="2852936"/>
            <a:ext cx="10649069" cy="830997"/>
          </a:xfrm>
          <a:prstGeom prst="rect">
            <a:avLst/>
          </a:prstGeom>
          <a:noFill/>
        </p:spPr>
        <p:txBody>
          <a:bodyPr wrap="none" rtlCol="0">
            <a:spAutoFit/>
          </a:bodyPr>
          <a:lstStyle/>
          <a:p>
            <a:r>
              <a:rPr lang="zh-CN" altLang="en-US" sz="4800" dirty="0"/>
              <a:t>高级语言</a:t>
            </a:r>
            <a:r>
              <a:rPr lang="zh-CN" altLang="en-US" sz="4800" dirty="0" smtClean="0"/>
              <a:t>程序的汇编语言等价表达方式</a:t>
            </a:r>
            <a:endParaRPr lang="zh-CN" altLang="en-US" sz="4800" dirty="0"/>
          </a:p>
        </p:txBody>
      </p:sp>
    </p:spTree>
    <p:extLst>
      <p:ext uri="{BB962C8B-B14F-4D97-AF65-F5344CB8AC3E}">
        <p14:creationId xmlns:p14="http://schemas.microsoft.com/office/powerpoint/2010/main" val="515538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idx="4294967295"/>
          </p:nvPr>
        </p:nvSpPr>
        <p:spPr>
          <a:xfrm>
            <a:off x="0" y="82420"/>
            <a:ext cx="9984432" cy="1280788"/>
          </a:xfrm>
        </p:spPr>
        <p:txBody>
          <a:bodyPr vert="horz" lIns="38100" tIns="38100" rIns="38100" bIns="38100" rtlCol="0" anchor="ctr">
            <a:noAutofit/>
          </a:bodyPr>
          <a:lstStyle/>
          <a:p>
            <a:pPr marL="119063" indent="-119063"/>
            <a:r>
              <a:rPr lang="zh-CN" altLang="en-US" dirty="0"/>
              <a:t>高级语言程序转换为机器代码的过程</a:t>
            </a:r>
            <a:r>
              <a:rPr lang="zh-CN" altLang="en-US" sz="6000" dirty="0" smtClean="0"/>
              <a:t> </a:t>
            </a:r>
            <a:endParaRPr lang="en-US" altLang="zh-CN" sz="6000" dirty="0" smtClean="0"/>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6" y="1527305"/>
            <a:ext cx="12047048" cy="379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487488" y="1772816"/>
            <a:ext cx="9073008" cy="33843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rgbClr val="FF0000"/>
                </a:solidFill>
              </a:rPr>
              <a:t>compile</a:t>
            </a:r>
            <a:r>
              <a:rPr lang="zh-CN" altLang="en-US" sz="6000" b="1" dirty="0" smtClean="0">
                <a:solidFill>
                  <a:srgbClr val="FF0000"/>
                </a:solidFill>
              </a:rPr>
              <a:t>和</a:t>
            </a:r>
            <a:r>
              <a:rPr lang="en-US" altLang="zh-CN" sz="6000" b="1" dirty="0" smtClean="0">
                <a:solidFill>
                  <a:srgbClr val="FF0000"/>
                </a:solidFill>
              </a:rPr>
              <a:t>build</a:t>
            </a:r>
            <a:r>
              <a:rPr lang="zh-CN" altLang="en-US" sz="6000" b="1" dirty="0" smtClean="0">
                <a:solidFill>
                  <a:srgbClr val="FF0000"/>
                </a:solidFill>
              </a:rPr>
              <a:t>过程</a:t>
            </a:r>
            <a:endParaRPr lang="zh-CN" altLang="en-US" sz="6000" b="1" dirty="0">
              <a:solidFill>
                <a:srgbClr val="FF0000"/>
              </a:solidFill>
            </a:endParaRPr>
          </a:p>
        </p:txBody>
      </p:sp>
    </p:spTree>
    <p:extLst>
      <p:ext uri="{BB962C8B-B14F-4D97-AF65-F5344CB8AC3E}">
        <p14:creationId xmlns:p14="http://schemas.microsoft.com/office/powerpoint/2010/main" val="2206870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5360" y="9602"/>
            <a:ext cx="10515600" cy="1325563"/>
          </a:xfrm>
        </p:spPr>
        <p:txBody>
          <a:bodyPr/>
          <a:lstStyle/>
          <a:p>
            <a:r>
              <a:rPr lang="zh-CN" altLang="en-US" dirty="0" smtClean="0"/>
              <a:t>我们到底是如何“支撑”一个程序的？</a:t>
            </a:r>
            <a:endParaRPr lang="zh-CN" alt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1" y="2309954"/>
            <a:ext cx="4334480" cy="2715004"/>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40</a:t>
            </a:fld>
            <a:endParaRPr lang="en-US" altLang="zh-CN"/>
          </a:p>
        </p:txBody>
      </p:sp>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1904" y="1131149"/>
            <a:ext cx="6763694" cy="5306165"/>
          </a:xfrm>
          <a:prstGeom prst="rect">
            <a:avLst/>
          </a:prstGeom>
        </p:spPr>
      </p:pic>
      <p:sp>
        <p:nvSpPr>
          <p:cNvPr id="9" name="右箭头 8"/>
          <p:cNvSpPr/>
          <p:nvPr/>
        </p:nvSpPr>
        <p:spPr>
          <a:xfrm>
            <a:off x="4300444" y="32849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5754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简单的顺序结构</a:t>
            </a:r>
            <a:endParaRPr lang="zh-CN" altLang="en-US" dirty="0"/>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41</a:t>
            </a:fld>
            <a:endParaRPr lang="en-US" altLang="zh-CN"/>
          </a:p>
        </p:txBody>
      </p:sp>
      <p:sp>
        <p:nvSpPr>
          <p:cNvPr id="3" name="文本框 2"/>
          <p:cNvSpPr txBox="1"/>
          <p:nvPr/>
        </p:nvSpPr>
        <p:spPr>
          <a:xfrm>
            <a:off x="695400" y="5296824"/>
            <a:ext cx="11264622" cy="461665"/>
          </a:xfrm>
          <a:prstGeom prst="rect">
            <a:avLst/>
          </a:prstGeom>
          <a:noFill/>
        </p:spPr>
        <p:txBody>
          <a:bodyPr wrap="none" rtlCol="0">
            <a:spAutoFit/>
          </a:bodyPr>
          <a:lstStyle/>
          <a:p>
            <a:r>
              <a:rPr lang="zh-CN" altLang="en-US" sz="2400" dirty="0" smtClean="0"/>
              <a:t>如果所有的程序都是“单条语句”的顺序执行，我们的“支撑”工作将十分简单！</a:t>
            </a:r>
            <a:endParaRPr lang="zh-CN" altLang="en-US" sz="2400" dirty="0"/>
          </a:p>
        </p:txBody>
      </p:sp>
      <p:sp>
        <p:nvSpPr>
          <p:cNvPr id="5" name="文本框 4"/>
          <p:cNvSpPr txBox="1"/>
          <p:nvPr/>
        </p:nvSpPr>
        <p:spPr>
          <a:xfrm>
            <a:off x="838200" y="1844824"/>
            <a:ext cx="3320140" cy="2554545"/>
          </a:xfrm>
          <a:prstGeom prst="rect">
            <a:avLst/>
          </a:prstGeom>
          <a:noFill/>
        </p:spPr>
        <p:txBody>
          <a:bodyPr wrap="none" rtlCol="0">
            <a:spAutoFit/>
          </a:bodyPr>
          <a:lstStyle/>
          <a:p>
            <a:r>
              <a:rPr lang="en-US" altLang="zh-CN" sz="3200" dirty="0" err="1" smtClean="0"/>
              <a:t>int</a:t>
            </a:r>
            <a:r>
              <a:rPr lang="en-US" altLang="zh-CN" sz="3200" dirty="0" smtClean="0"/>
              <a:t> </a:t>
            </a:r>
            <a:r>
              <a:rPr lang="en-US" altLang="zh-CN" sz="3200" dirty="0" err="1"/>
              <a:t>arith</a:t>
            </a:r>
            <a:r>
              <a:rPr lang="en-US" altLang="zh-CN" sz="3200" dirty="0"/>
              <a:t>(</a:t>
            </a:r>
            <a:r>
              <a:rPr lang="en-US" altLang="zh-CN" sz="3200" dirty="0" err="1"/>
              <a:t>int</a:t>
            </a:r>
            <a:r>
              <a:rPr lang="en-US" altLang="zh-CN" sz="3200" dirty="0"/>
              <a:t> </a:t>
            </a:r>
            <a:r>
              <a:rPr lang="en-US" altLang="zh-CN" sz="3200" dirty="0" err="1"/>
              <a:t>x,y,x</a:t>
            </a:r>
            <a:r>
              <a:rPr lang="en-US" altLang="zh-CN" sz="3200" dirty="0"/>
              <a:t>){</a:t>
            </a:r>
          </a:p>
          <a:p>
            <a:r>
              <a:rPr lang="en-US" altLang="zh-CN" sz="3200" dirty="0"/>
              <a:t>     </a:t>
            </a:r>
            <a:r>
              <a:rPr lang="en-US" altLang="zh-CN" sz="3200" dirty="0" err="1"/>
              <a:t>int</a:t>
            </a:r>
            <a:r>
              <a:rPr lang="en-US" altLang="zh-CN" sz="3200" dirty="0"/>
              <a:t> t1=</a:t>
            </a:r>
            <a:r>
              <a:rPr lang="en-US" altLang="zh-CN" sz="3200" dirty="0" err="1"/>
              <a:t>x+y</a:t>
            </a:r>
            <a:r>
              <a:rPr lang="en-US" altLang="zh-CN" sz="3200" dirty="0"/>
              <a:t>;</a:t>
            </a:r>
          </a:p>
          <a:p>
            <a:r>
              <a:rPr lang="en-US" altLang="zh-CN" sz="3200" dirty="0"/>
              <a:t>     </a:t>
            </a:r>
            <a:r>
              <a:rPr lang="en-US" altLang="zh-CN" sz="3200" dirty="0" err="1"/>
              <a:t>int</a:t>
            </a:r>
            <a:r>
              <a:rPr lang="en-US" altLang="zh-CN" sz="3200" dirty="0"/>
              <a:t> t2=t1*z;</a:t>
            </a:r>
          </a:p>
          <a:p>
            <a:r>
              <a:rPr lang="en-US" altLang="zh-CN" sz="3200" dirty="0"/>
              <a:t>     return t2:</a:t>
            </a:r>
          </a:p>
          <a:p>
            <a:r>
              <a:rPr lang="en-US" altLang="zh-CN" sz="3200" dirty="0" smtClean="0"/>
              <a:t>}</a:t>
            </a:r>
            <a:endParaRPr lang="zh-CN" altLang="en-US" sz="3200" dirty="0"/>
          </a:p>
        </p:txBody>
      </p:sp>
      <p:sp>
        <p:nvSpPr>
          <p:cNvPr id="8" name="文本框 7"/>
          <p:cNvSpPr txBox="1"/>
          <p:nvPr/>
        </p:nvSpPr>
        <p:spPr>
          <a:xfrm>
            <a:off x="5087888" y="1763329"/>
            <a:ext cx="6199133" cy="2431435"/>
          </a:xfrm>
          <a:prstGeom prst="rect">
            <a:avLst/>
          </a:prstGeom>
          <a:noFill/>
        </p:spPr>
        <p:txBody>
          <a:bodyPr wrap="none" rtlCol="0">
            <a:spAutoFit/>
          </a:bodyPr>
          <a:lstStyle/>
          <a:p>
            <a:r>
              <a:rPr lang="en-US" altLang="zh-CN" sz="2400" dirty="0" smtClean="0"/>
              <a:t>x  </a:t>
            </a:r>
            <a:r>
              <a:rPr lang="en-US" altLang="zh-CN" sz="2400" dirty="0"/>
              <a:t>at %</a:t>
            </a:r>
            <a:r>
              <a:rPr lang="en-US" altLang="zh-CN" sz="2400" dirty="0" smtClean="0"/>
              <a:t>ebp+8</a:t>
            </a:r>
            <a:r>
              <a:rPr lang="en-US" altLang="zh-CN" sz="2400" dirty="0"/>
              <a:t>, y at %ebp+12,z at %ebp+16</a:t>
            </a:r>
          </a:p>
          <a:p>
            <a:pPr marL="228600" indent="-228600">
              <a:buAutoNum type="arabicPlain"/>
            </a:pPr>
            <a:r>
              <a:rPr lang="en-US" altLang="zh-CN" sz="3200" dirty="0" smtClean="0"/>
              <a:t> </a:t>
            </a:r>
            <a:r>
              <a:rPr lang="en-US" altLang="zh-CN" sz="3200" dirty="0" err="1" smtClean="0"/>
              <a:t>movl</a:t>
            </a:r>
            <a:r>
              <a:rPr lang="en-US" altLang="zh-CN" sz="3200" dirty="0" smtClean="0"/>
              <a:t>  </a:t>
            </a:r>
            <a:r>
              <a:rPr lang="en-US" altLang="zh-CN" sz="3200" dirty="0"/>
              <a:t>8(%</a:t>
            </a:r>
            <a:r>
              <a:rPr lang="en-US" altLang="zh-CN" sz="3200" dirty="0" err="1"/>
              <a:t>ebp</a:t>
            </a:r>
            <a:r>
              <a:rPr lang="en-US" altLang="zh-CN" sz="3200" dirty="0"/>
              <a:t>)</a:t>
            </a:r>
            <a:r>
              <a:rPr lang="zh-CN" altLang="en-US" sz="3200" dirty="0"/>
              <a:t>，</a:t>
            </a:r>
            <a:r>
              <a:rPr lang="en-US" altLang="zh-CN" sz="3200" dirty="0"/>
              <a:t>%</a:t>
            </a:r>
            <a:r>
              <a:rPr lang="en-US" altLang="zh-CN" sz="3200" dirty="0" err="1"/>
              <a:t>eax</a:t>
            </a:r>
            <a:endParaRPr lang="en-US" altLang="zh-CN" sz="3200" dirty="0"/>
          </a:p>
          <a:p>
            <a:pPr marL="228600" indent="-228600">
              <a:buAutoNum type="arabicPlain"/>
            </a:pPr>
            <a:r>
              <a:rPr lang="en-US" altLang="zh-CN" sz="3200" dirty="0" smtClean="0"/>
              <a:t> </a:t>
            </a:r>
            <a:r>
              <a:rPr lang="en-US" altLang="zh-CN" sz="3200" dirty="0" err="1" smtClean="0"/>
              <a:t>addl</a:t>
            </a:r>
            <a:r>
              <a:rPr lang="en-US" altLang="zh-CN" sz="3200" dirty="0" smtClean="0"/>
              <a:t>  </a:t>
            </a:r>
            <a:r>
              <a:rPr lang="en-US" altLang="zh-CN" sz="3200" dirty="0"/>
              <a:t>12(%</a:t>
            </a:r>
            <a:r>
              <a:rPr lang="en-US" altLang="zh-CN" sz="3200" dirty="0" err="1"/>
              <a:t>ebp</a:t>
            </a:r>
            <a:r>
              <a:rPr lang="en-US" altLang="zh-CN" sz="3200" dirty="0"/>
              <a:t>), %</a:t>
            </a:r>
            <a:r>
              <a:rPr lang="en-US" altLang="zh-CN" sz="3200" dirty="0" err="1"/>
              <a:t>eax</a:t>
            </a:r>
            <a:endParaRPr lang="en-US" altLang="zh-CN" sz="3200" dirty="0"/>
          </a:p>
          <a:p>
            <a:pPr marL="228600" indent="-228600">
              <a:buAutoNum type="arabicPlain"/>
            </a:pPr>
            <a:r>
              <a:rPr lang="en-US" altLang="zh-CN" sz="3200" dirty="0" smtClean="0"/>
              <a:t> </a:t>
            </a:r>
            <a:r>
              <a:rPr lang="en-US" altLang="zh-CN" sz="3200" dirty="0" err="1" smtClean="0"/>
              <a:t>movl</a:t>
            </a:r>
            <a:r>
              <a:rPr lang="en-US" altLang="zh-CN" sz="3200" dirty="0" smtClean="0"/>
              <a:t> </a:t>
            </a:r>
            <a:r>
              <a:rPr lang="en-US" altLang="zh-CN" sz="3200" dirty="0"/>
              <a:t>16(%</a:t>
            </a:r>
            <a:r>
              <a:rPr lang="en-US" altLang="zh-CN" sz="3200" dirty="0" err="1"/>
              <a:t>ebp</a:t>
            </a:r>
            <a:r>
              <a:rPr lang="en-US" altLang="zh-CN" sz="3200" dirty="0"/>
              <a:t>), %</a:t>
            </a:r>
            <a:r>
              <a:rPr lang="en-US" altLang="zh-CN" sz="3200" dirty="0" err="1"/>
              <a:t>edx</a:t>
            </a:r>
            <a:endParaRPr lang="en-US" altLang="zh-CN" sz="3200" dirty="0"/>
          </a:p>
          <a:p>
            <a:pPr marL="228600" indent="-228600">
              <a:buAutoNum type="arabicPlain"/>
            </a:pPr>
            <a:r>
              <a:rPr lang="en-US" altLang="zh-CN" sz="3200" dirty="0" smtClean="0"/>
              <a:t> </a:t>
            </a:r>
            <a:r>
              <a:rPr lang="en-US" altLang="zh-CN" sz="3200" dirty="0" err="1" smtClean="0"/>
              <a:t>imull</a:t>
            </a:r>
            <a:r>
              <a:rPr lang="en-US" altLang="zh-CN" sz="3200" dirty="0" smtClean="0"/>
              <a:t> </a:t>
            </a:r>
            <a:r>
              <a:rPr lang="en-US" altLang="zh-CN" sz="3200" dirty="0"/>
              <a:t>%</a:t>
            </a:r>
            <a:r>
              <a:rPr lang="en-US" altLang="zh-CN" sz="3200" dirty="0" err="1"/>
              <a:t>edx</a:t>
            </a:r>
            <a:r>
              <a:rPr lang="en-US" altLang="zh-CN" sz="3200" dirty="0"/>
              <a:t>,%</a:t>
            </a:r>
            <a:r>
              <a:rPr lang="en-US" altLang="zh-CN" sz="3200" dirty="0" err="1" smtClean="0"/>
              <a:t>eax</a:t>
            </a:r>
            <a:endParaRPr lang="zh-CN" altLang="en-US" sz="3200" dirty="0"/>
          </a:p>
        </p:txBody>
      </p:sp>
    </p:spTree>
    <p:extLst>
      <p:ext uri="{BB962C8B-B14F-4D97-AF65-F5344CB8AC3E}">
        <p14:creationId xmlns:p14="http://schemas.microsoft.com/office/powerpoint/2010/main" val="14011494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然而，算法结构以及程序结构并非如此！</a:t>
            </a:r>
            <a:endParaRPr lang="zh-CN" altLang="en-US" dirty="0"/>
          </a:p>
        </p:txBody>
      </p:sp>
      <p:sp>
        <p:nvSpPr>
          <p:cNvPr id="3" name="内容占位符 2"/>
          <p:cNvSpPr>
            <a:spLocks noGrp="1"/>
          </p:cNvSpPr>
          <p:nvPr>
            <p:ph idx="1"/>
          </p:nvPr>
        </p:nvSpPr>
        <p:spPr/>
        <p:txBody>
          <a:bodyPr/>
          <a:lstStyle/>
          <a:p>
            <a:r>
              <a:rPr lang="zh-CN" altLang="en-US" dirty="0" smtClean="0"/>
              <a:t>算法结构的复杂性：</a:t>
            </a:r>
            <a:endParaRPr lang="en-US" altLang="zh-CN" dirty="0" smtClean="0"/>
          </a:p>
          <a:p>
            <a:pPr lvl="1"/>
            <a:r>
              <a:rPr lang="zh-CN" altLang="en-US" dirty="0" smtClean="0"/>
              <a:t>分支：</a:t>
            </a:r>
            <a:endParaRPr lang="en-US" altLang="zh-CN" dirty="0" smtClean="0"/>
          </a:p>
          <a:p>
            <a:pPr lvl="2"/>
            <a:r>
              <a:rPr lang="zh-CN" altLang="en-US" dirty="0" smtClean="0"/>
              <a:t>遇到某种状态时，指令执行有选择；</a:t>
            </a:r>
            <a:endParaRPr lang="en-US" altLang="zh-CN" dirty="0" smtClean="0"/>
          </a:p>
          <a:p>
            <a:pPr lvl="1"/>
            <a:r>
              <a:rPr lang="zh-CN" altLang="en-US" dirty="0" smtClean="0"/>
              <a:t>循环：</a:t>
            </a:r>
            <a:endParaRPr lang="en-US" altLang="zh-CN" dirty="0" smtClean="0"/>
          </a:p>
          <a:p>
            <a:pPr lvl="2"/>
            <a:r>
              <a:rPr lang="zh-CN" altLang="en-US" dirty="0" smtClean="0"/>
              <a:t>遇到结束条件成立时，结束循环执行循环体外指令，否则继续循环</a:t>
            </a:r>
            <a:endParaRPr lang="en-US" altLang="zh-CN" dirty="0" smtClean="0"/>
          </a:p>
          <a:p>
            <a:r>
              <a:rPr lang="zh-CN" altLang="en-US" dirty="0" smtClean="0"/>
              <a:t>程序结构的复杂性：</a:t>
            </a:r>
            <a:endParaRPr lang="en-US" altLang="zh-CN" dirty="0" smtClean="0"/>
          </a:p>
          <a:p>
            <a:pPr lvl="1"/>
            <a:r>
              <a:rPr lang="zh-CN" altLang="en-US" dirty="0" smtClean="0"/>
              <a:t>子程序（函数</a:t>
            </a:r>
            <a:r>
              <a:rPr lang="en-US" altLang="zh-CN" dirty="0" smtClean="0"/>
              <a:t>/</a:t>
            </a:r>
            <a:r>
              <a:rPr lang="zh-CN" altLang="en-US" dirty="0" smtClean="0"/>
              <a:t>模块）的封装和调用</a:t>
            </a:r>
            <a:endParaRPr lang="en-US" altLang="zh-CN" dirty="0" smtClean="0"/>
          </a:p>
          <a:p>
            <a:pPr lvl="2"/>
            <a:r>
              <a:rPr lang="zh-CN" altLang="en-US" dirty="0" smtClean="0"/>
              <a:t>遇到调用时，传递相应参数，以上述参数为基础，执行被调用指令</a:t>
            </a:r>
            <a:endParaRPr lang="zh-CN" altLang="en-US" dirty="0"/>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42</a:t>
            </a:fld>
            <a:endParaRPr lang="en-US" altLang="zh-CN"/>
          </a:p>
        </p:txBody>
      </p:sp>
      <p:sp>
        <p:nvSpPr>
          <p:cNvPr id="7" name="云形 6"/>
          <p:cNvSpPr/>
          <p:nvPr/>
        </p:nvSpPr>
        <p:spPr>
          <a:xfrm>
            <a:off x="3143672" y="5301208"/>
            <a:ext cx="5832648" cy="10916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t>此处的共性是什么？</a:t>
            </a:r>
            <a:endParaRPr lang="zh-CN" altLang="en-US" sz="3200" b="1" dirty="0"/>
          </a:p>
        </p:txBody>
      </p:sp>
    </p:spTree>
    <p:extLst>
      <p:ext uri="{BB962C8B-B14F-4D97-AF65-F5344CB8AC3E}">
        <p14:creationId xmlns:p14="http://schemas.microsoft.com/office/powerpoint/2010/main" val="370616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zh-CN" altLang="en-US" dirty="0" smtClean="0"/>
              <a:t>算法结构的支撑：</a:t>
            </a:r>
            <a:endParaRPr lang="zh-CN" altLang="en-US" dirty="0"/>
          </a:p>
        </p:txBody>
      </p:sp>
      <p:sp>
        <p:nvSpPr>
          <p:cNvPr id="8" name="副标题 7"/>
          <p:cNvSpPr>
            <a:spLocks noGrp="1"/>
          </p:cNvSpPr>
          <p:nvPr>
            <p:ph type="subTitle" idx="1"/>
          </p:nvPr>
        </p:nvSpPr>
        <p:spPr/>
        <p:txBody>
          <a:bodyPr/>
          <a:lstStyle/>
          <a:p>
            <a:r>
              <a:rPr lang="zh-CN" altLang="en-US" dirty="0"/>
              <a:t>分支、跳</a:t>
            </a:r>
            <a:r>
              <a:rPr lang="zh-CN" altLang="en-US" dirty="0" smtClean="0"/>
              <a:t>转结构</a:t>
            </a:r>
            <a:endParaRPr lang="zh-CN" altLang="en-US" dirty="0"/>
          </a:p>
        </p:txBody>
      </p:sp>
    </p:spTree>
    <p:extLst>
      <p:ext uri="{BB962C8B-B14F-4D97-AF65-F5344CB8AC3E}">
        <p14:creationId xmlns:p14="http://schemas.microsoft.com/office/powerpoint/2010/main" val="2686790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分支语句的通用转换模板</a:t>
            </a:r>
            <a:endParaRPr lang="zh-CN" alt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432" y="2492896"/>
            <a:ext cx="3528392" cy="2136912"/>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44</a:t>
            </a:fld>
            <a:endParaRPr lang="en-US" altLang="zh-CN"/>
          </a:p>
        </p:txBody>
      </p:sp>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865" y="2060848"/>
            <a:ext cx="3233070" cy="3190153"/>
          </a:xfrm>
          <a:prstGeom prst="rect">
            <a:avLst/>
          </a:prstGeom>
        </p:spPr>
      </p:pic>
      <p:sp>
        <p:nvSpPr>
          <p:cNvPr id="9" name="右箭头 8"/>
          <p:cNvSpPr/>
          <p:nvPr/>
        </p:nvSpPr>
        <p:spPr>
          <a:xfrm>
            <a:off x="5015880" y="3068960"/>
            <a:ext cx="1393985"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9025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288"/>
            <a:ext cx="10515600" cy="1325563"/>
          </a:xfrm>
        </p:spPr>
        <p:txBody>
          <a:bodyPr/>
          <a:lstStyle/>
          <a:p>
            <a:r>
              <a:rPr lang="zh-CN" altLang="en-US" dirty="0" smtClean="0"/>
              <a:t>示例说明</a:t>
            </a:r>
            <a:endParaRPr lang="zh-CN" altLang="en-US" dirty="0"/>
          </a:p>
        </p:txBody>
      </p:sp>
      <p:pic>
        <p:nvPicPr>
          <p:cNvPr id="7" name="内容占位符 6"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3592" y="602835"/>
            <a:ext cx="6912768" cy="5911049"/>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45</a:t>
            </a:fld>
            <a:endParaRPr lang="en-US" altLang="zh-CN"/>
          </a:p>
        </p:txBody>
      </p:sp>
    </p:spTree>
    <p:extLst>
      <p:ext uri="{BB962C8B-B14F-4D97-AF65-F5344CB8AC3E}">
        <p14:creationId xmlns:p14="http://schemas.microsoft.com/office/powerpoint/2010/main" val="8226709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zh-CN" altLang="en-US" dirty="0" smtClean="0"/>
              <a:t>循环结构</a:t>
            </a:r>
            <a:endParaRPr lang="zh-CN" altLang="en-US" dirty="0"/>
          </a:p>
        </p:txBody>
      </p:sp>
      <p:sp>
        <p:nvSpPr>
          <p:cNvPr id="8" name="副标题 7"/>
          <p:cNvSpPr>
            <a:spLocks noGrp="1"/>
          </p:cNvSpPr>
          <p:nvPr>
            <p:ph type="subTitle" idx="1"/>
          </p:nvPr>
        </p:nvSpPr>
        <p:spPr/>
        <p:txBody>
          <a:bodyPr/>
          <a:lstStyle/>
          <a:p>
            <a:r>
              <a:rPr lang="en-US" altLang="zh-CN" dirty="0" smtClean="0"/>
              <a:t>Do –while</a:t>
            </a:r>
          </a:p>
          <a:p>
            <a:r>
              <a:rPr lang="en-US" altLang="zh-CN" dirty="0" smtClean="0"/>
              <a:t>While</a:t>
            </a:r>
          </a:p>
          <a:p>
            <a:r>
              <a:rPr lang="en-US" altLang="zh-CN" dirty="0" smtClean="0"/>
              <a:t>For</a:t>
            </a:r>
          </a:p>
          <a:p>
            <a:endParaRPr lang="zh-CN" altLang="en-US" dirty="0"/>
          </a:p>
        </p:txBody>
      </p:sp>
    </p:spTree>
    <p:extLst>
      <p:ext uri="{BB962C8B-B14F-4D97-AF65-F5344CB8AC3E}">
        <p14:creationId xmlns:p14="http://schemas.microsoft.com/office/powerpoint/2010/main" val="41781298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945456" y="1254273"/>
            <a:ext cx="2603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nSpc>
                <a:spcPct val="90000"/>
              </a:lnSpc>
              <a:spcBef>
                <a:spcPct val="30000"/>
              </a:spcBef>
            </a:pPr>
            <a:r>
              <a:rPr kumimoji="0" lang="en-US" altLang="zh-CN" sz="2400" b="1">
                <a:solidFill>
                  <a:schemeClr val="tx2"/>
                </a:solidFill>
                <a:latin typeface="Helvetica" panose="020B0604020202020204" pitchFamily="34" charset="0"/>
              </a:rPr>
              <a:t>C</a:t>
            </a:r>
            <a:r>
              <a:rPr kumimoji="0" lang="zh-CN" altLang="en-US" sz="2400" b="1">
                <a:solidFill>
                  <a:schemeClr val="tx2"/>
                </a:solidFill>
                <a:latin typeface="Helvetica" panose="020B0604020202020204" pitchFamily="34" charset="0"/>
              </a:rPr>
              <a:t>代码</a:t>
            </a:r>
            <a:endParaRPr kumimoji="0" lang="en-US" altLang="zh-CN" sz="2400" b="1">
              <a:solidFill>
                <a:schemeClr val="tx2"/>
              </a:solidFill>
              <a:latin typeface="Helvetica" panose="020B0604020202020204" pitchFamily="34" charset="0"/>
            </a:endParaRPr>
          </a:p>
        </p:txBody>
      </p:sp>
      <p:sp>
        <p:nvSpPr>
          <p:cNvPr id="15363" name="Rectangle 3"/>
          <p:cNvSpPr>
            <a:spLocks noChangeArrowheads="1"/>
          </p:cNvSpPr>
          <p:nvPr/>
        </p:nvSpPr>
        <p:spPr bwMode="auto">
          <a:xfrm>
            <a:off x="1945456" y="1635273"/>
            <a:ext cx="2514600" cy="1013098"/>
          </a:xfrm>
          <a:prstGeom prst="rect">
            <a:avLst/>
          </a:prstGeom>
          <a:solidFill>
            <a:srgbClr val="FFFF99"/>
          </a:solidFill>
          <a:ln w="57150" cmpd="thinThick">
            <a:solidFill>
              <a:schemeClr val="tx1"/>
            </a:solidFill>
            <a:miter lim="800000"/>
            <a:headEnd/>
            <a:tailEnd/>
          </a:ln>
        </p:spPr>
        <p:txBody>
          <a:bodyPr lIns="90487" tIns="44450" rIns="90487" bIns="44450">
            <a:spAutoFit/>
          </a:bodyPr>
          <a:lstStyle>
            <a:lvl1pPr>
              <a:defRPr kumimoji="1">
                <a:solidFill>
                  <a:schemeClr val="accent1"/>
                </a:solidFill>
                <a:latin typeface="Arial" panose="020B0604020202020204" pitchFamily="34" charset="0"/>
                <a:ea typeface="宋体" panose="02010600030101010101" pitchFamily="2" charset="-122"/>
              </a:defRPr>
            </a:lvl1pPr>
            <a:lvl2pPr marL="742950" indent="-285750">
              <a:defRPr kumimoji="1">
                <a:solidFill>
                  <a:schemeClr val="accent1"/>
                </a:solidFill>
                <a:latin typeface="Arial" panose="020B0604020202020204" pitchFamily="34" charset="0"/>
                <a:ea typeface="宋体" panose="02010600030101010101" pitchFamily="2" charset="-122"/>
              </a:defRPr>
            </a:lvl2pPr>
            <a:lvl3pPr marL="1143000" indent="-228600">
              <a:defRPr kumimoji="1">
                <a:solidFill>
                  <a:schemeClr val="accent1"/>
                </a:solidFill>
                <a:latin typeface="Arial" panose="020B0604020202020204" pitchFamily="34" charset="0"/>
                <a:ea typeface="宋体" panose="02010600030101010101" pitchFamily="2" charset="-122"/>
              </a:defRPr>
            </a:lvl3pPr>
            <a:lvl4pPr marL="1600200" indent="-228600">
              <a:defRPr kumimoji="1">
                <a:solidFill>
                  <a:schemeClr val="accent1"/>
                </a:solidFill>
                <a:latin typeface="Arial" panose="020B0604020202020204" pitchFamily="34" charset="0"/>
                <a:ea typeface="宋体" panose="02010600030101010101" pitchFamily="2" charset="-122"/>
              </a:defRPr>
            </a:lvl4pPr>
            <a:lvl5pPr marL="2057400" indent="-228600">
              <a:defRPr kumimoji="1">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r>
              <a:rPr kumimoji="0" lang="en-US" altLang="zh-CN" sz="2000" b="1" dirty="0">
                <a:solidFill>
                  <a:schemeClr val="tx1"/>
                </a:solidFill>
                <a:latin typeface="Courier New" panose="02070309020205020404" pitchFamily="49" charset="0"/>
              </a:rPr>
              <a:t>do </a:t>
            </a:r>
          </a:p>
          <a:p>
            <a:r>
              <a:rPr kumimoji="0" lang="en-US" altLang="zh-CN" sz="2000" b="1" dirty="0">
                <a:solidFill>
                  <a:schemeClr val="tx1"/>
                </a:solidFill>
                <a:latin typeface="Courier New" panose="02070309020205020404" pitchFamily="49" charset="0"/>
              </a:rPr>
              <a:t>  </a:t>
            </a:r>
            <a:r>
              <a:rPr kumimoji="0" lang="en-US" altLang="zh-CN" sz="2000" b="1" i="1" dirty="0">
                <a:solidFill>
                  <a:schemeClr val="tx1"/>
                </a:solidFill>
                <a:latin typeface="Helvetica" panose="020B0604020202020204" pitchFamily="34" charset="0"/>
              </a:rPr>
              <a:t>Body</a:t>
            </a:r>
            <a:endParaRPr kumimoji="0" lang="en-US" altLang="zh-CN" sz="2000" b="1" dirty="0">
              <a:solidFill>
                <a:schemeClr val="tx1"/>
              </a:solidFill>
              <a:latin typeface="Courier New" panose="02070309020205020404" pitchFamily="49" charset="0"/>
            </a:endParaRPr>
          </a:p>
          <a:p>
            <a:r>
              <a:rPr kumimoji="0" lang="en-US" altLang="zh-CN" sz="2000" b="1" dirty="0">
                <a:solidFill>
                  <a:schemeClr val="tx1"/>
                </a:solidFill>
                <a:latin typeface="Courier New" panose="02070309020205020404" pitchFamily="49" charset="0"/>
              </a:rPr>
              <a:t>  while (</a:t>
            </a:r>
            <a:r>
              <a:rPr kumimoji="0" lang="en-US" altLang="zh-CN" sz="2000" b="1" i="1" dirty="0">
                <a:solidFill>
                  <a:schemeClr val="tx1"/>
                </a:solidFill>
                <a:latin typeface="Helvetica" panose="020B0604020202020204" pitchFamily="34" charset="0"/>
              </a:rPr>
              <a:t>Test</a:t>
            </a:r>
            <a:r>
              <a:rPr kumimoji="0" lang="en-US" altLang="zh-CN" sz="2000" b="1" dirty="0">
                <a:solidFill>
                  <a:schemeClr val="tx1"/>
                </a:solidFill>
                <a:latin typeface="Courier New" panose="02070309020205020404" pitchFamily="49" charset="0"/>
              </a:rPr>
              <a:t>);</a:t>
            </a:r>
          </a:p>
        </p:txBody>
      </p:sp>
      <p:sp>
        <p:nvSpPr>
          <p:cNvPr id="15364" name="Rectangle 4"/>
          <p:cNvSpPr>
            <a:spLocks noChangeArrowheads="1"/>
          </p:cNvSpPr>
          <p:nvPr/>
        </p:nvSpPr>
        <p:spPr bwMode="auto">
          <a:xfrm>
            <a:off x="6136456" y="1178073"/>
            <a:ext cx="22987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nSpc>
                <a:spcPct val="90000"/>
              </a:lnSpc>
              <a:spcBef>
                <a:spcPct val="30000"/>
              </a:spcBef>
            </a:pPr>
            <a:r>
              <a:rPr kumimoji="0" lang="en-US" altLang="zh-CN" sz="2400" b="1" dirty="0" err="1">
                <a:solidFill>
                  <a:schemeClr val="tx2"/>
                </a:solidFill>
                <a:latin typeface="Helvetica" panose="020B0604020202020204" pitchFamily="34" charset="0"/>
              </a:rPr>
              <a:t>Goto</a:t>
            </a:r>
            <a:r>
              <a:rPr kumimoji="0" lang="zh-CN" altLang="en-US" sz="2400" b="1" dirty="0">
                <a:solidFill>
                  <a:schemeClr val="tx2"/>
                </a:solidFill>
                <a:latin typeface="Helvetica" panose="020B0604020202020204" pitchFamily="34" charset="0"/>
              </a:rPr>
              <a:t>形式</a:t>
            </a:r>
            <a:endParaRPr kumimoji="0" lang="en-US" altLang="zh-CN" sz="2400" b="1" dirty="0">
              <a:solidFill>
                <a:schemeClr val="tx2"/>
              </a:solidFill>
              <a:latin typeface="Helvetica" panose="020B0604020202020204" pitchFamily="34" charset="0"/>
            </a:endParaRPr>
          </a:p>
        </p:txBody>
      </p:sp>
      <p:sp>
        <p:nvSpPr>
          <p:cNvPr id="15365" name="Rectangle 5"/>
          <p:cNvSpPr>
            <a:spLocks noChangeArrowheads="1"/>
          </p:cNvSpPr>
          <p:nvPr/>
        </p:nvSpPr>
        <p:spPr bwMode="auto">
          <a:xfrm>
            <a:off x="6136456" y="1635273"/>
            <a:ext cx="2438400" cy="1365250"/>
          </a:xfrm>
          <a:prstGeom prst="rect">
            <a:avLst/>
          </a:prstGeom>
          <a:solidFill>
            <a:srgbClr val="FFCCFF"/>
          </a:solidFill>
          <a:ln w="57150" cmpd="thinThick">
            <a:solidFill>
              <a:schemeClr val="tx1"/>
            </a:solidFill>
            <a:miter lim="800000"/>
            <a:headEnd/>
            <a:tailEnd/>
          </a:ln>
        </p:spPr>
        <p:txBody>
          <a:bodyPr lIns="90487" tIns="44450" rIns="90487" bIns="44450">
            <a:spAutoFit/>
          </a:bodyPr>
          <a:lstStyle>
            <a:lvl1pPr>
              <a:defRPr kumimoji="1">
                <a:solidFill>
                  <a:schemeClr val="accent1"/>
                </a:solidFill>
                <a:latin typeface="Arial" panose="020B0604020202020204" pitchFamily="34" charset="0"/>
                <a:ea typeface="宋体" panose="02010600030101010101" pitchFamily="2" charset="-122"/>
              </a:defRPr>
            </a:lvl1pPr>
            <a:lvl2pPr marL="742950" indent="-285750">
              <a:defRPr kumimoji="1">
                <a:solidFill>
                  <a:schemeClr val="accent1"/>
                </a:solidFill>
                <a:latin typeface="Arial" panose="020B0604020202020204" pitchFamily="34" charset="0"/>
                <a:ea typeface="宋体" panose="02010600030101010101" pitchFamily="2" charset="-122"/>
              </a:defRPr>
            </a:lvl2pPr>
            <a:lvl3pPr marL="1143000" indent="-228600">
              <a:defRPr kumimoji="1">
                <a:solidFill>
                  <a:schemeClr val="accent1"/>
                </a:solidFill>
                <a:latin typeface="Arial" panose="020B0604020202020204" pitchFamily="34" charset="0"/>
                <a:ea typeface="宋体" panose="02010600030101010101" pitchFamily="2" charset="-122"/>
              </a:defRPr>
            </a:lvl3pPr>
            <a:lvl4pPr marL="1600200" indent="-228600">
              <a:defRPr kumimoji="1">
                <a:solidFill>
                  <a:schemeClr val="accent1"/>
                </a:solidFill>
                <a:latin typeface="Arial" panose="020B0604020202020204" pitchFamily="34" charset="0"/>
                <a:ea typeface="宋体" panose="02010600030101010101" pitchFamily="2" charset="-122"/>
              </a:defRPr>
            </a:lvl4pPr>
            <a:lvl5pPr marL="2057400" indent="-228600">
              <a:defRPr kumimoji="1">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r>
              <a:rPr kumimoji="0" lang="en-US" altLang="zh-CN" sz="2000" b="1" i="1" dirty="0">
                <a:solidFill>
                  <a:schemeClr val="tx1"/>
                </a:solidFill>
                <a:latin typeface="Courier New" panose="02070309020205020404" pitchFamily="49" charset="0"/>
              </a:rPr>
              <a:t>loop</a:t>
            </a:r>
            <a:r>
              <a:rPr kumimoji="0" lang="en-US" altLang="zh-CN" sz="2000" b="1" dirty="0">
                <a:solidFill>
                  <a:schemeClr val="tx1"/>
                </a:solidFill>
                <a:latin typeface="Courier New" panose="02070309020205020404" pitchFamily="49" charset="0"/>
              </a:rPr>
              <a:t>:</a:t>
            </a:r>
          </a:p>
          <a:p>
            <a:r>
              <a:rPr kumimoji="0" lang="en-US" altLang="zh-CN" sz="2000" b="1" dirty="0">
                <a:solidFill>
                  <a:schemeClr val="tx1"/>
                </a:solidFill>
                <a:latin typeface="Courier New" panose="02070309020205020404" pitchFamily="49" charset="0"/>
              </a:rPr>
              <a:t>  </a:t>
            </a:r>
            <a:r>
              <a:rPr kumimoji="0" lang="en-US" altLang="zh-CN" sz="2000" b="1" i="1" dirty="0">
                <a:solidFill>
                  <a:schemeClr val="tx1"/>
                </a:solidFill>
                <a:latin typeface="Helvetica" panose="020B0604020202020204" pitchFamily="34" charset="0"/>
              </a:rPr>
              <a:t>Body</a:t>
            </a:r>
            <a:endParaRPr kumimoji="0" lang="en-US" altLang="zh-CN" sz="2000" b="1" dirty="0">
              <a:solidFill>
                <a:schemeClr val="tx1"/>
              </a:solidFill>
              <a:latin typeface="Courier New" panose="02070309020205020404" pitchFamily="49" charset="0"/>
            </a:endParaRPr>
          </a:p>
          <a:p>
            <a:r>
              <a:rPr kumimoji="0" lang="en-US" altLang="zh-CN" sz="2000" b="1" dirty="0">
                <a:solidFill>
                  <a:schemeClr val="tx1"/>
                </a:solidFill>
                <a:latin typeface="Courier New" panose="02070309020205020404" pitchFamily="49" charset="0"/>
              </a:rPr>
              <a:t>  if (</a:t>
            </a:r>
            <a:r>
              <a:rPr kumimoji="0" lang="en-US" altLang="zh-CN" sz="2000" b="1" i="1" dirty="0">
                <a:solidFill>
                  <a:schemeClr val="tx1"/>
                </a:solidFill>
                <a:latin typeface="Helvetica" panose="020B0604020202020204" pitchFamily="34" charset="0"/>
              </a:rPr>
              <a:t>Test</a:t>
            </a:r>
            <a:r>
              <a:rPr kumimoji="0" lang="en-US" altLang="zh-CN" sz="2000" b="1" dirty="0">
                <a:solidFill>
                  <a:schemeClr val="tx1"/>
                </a:solidFill>
                <a:latin typeface="Courier New" panose="02070309020205020404" pitchFamily="49" charset="0"/>
              </a:rPr>
              <a:t>)</a:t>
            </a:r>
          </a:p>
          <a:p>
            <a:r>
              <a:rPr kumimoji="0" lang="en-US" altLang="zh-CN" sz="2000" b="1" dirty="0">
                <a:solidFill>
                  <a:schemeClr val="tx1"/>
                </a:solidFill>
                <a:latin typeface="Courier New" panose="02070309020205020404" pitchFamily="49" charset="0"/>
              </a:rPr>
              <a:t>    </a:t>
            </a:r>
            <a:r>
              <a:rPr kumimoji="0" lang="en-US" altLang="zh-CN" sz="2000" b="1" dirty="0" err="1">
                <a:solidFill>
                  <a:schemeClr val="tx1"/>
                </a:solidFill>
                <a:latin typeface="Courier New" panose="02070309020205020404" pitchFamily="49" charset="0"/>
              </a:rPr>
              <a:t>goto</a:t>
            </a:r>
            <a:r>
              <a:rPr kumimoji="0" lang="en-US" altLang="zh-CN" sz="2000" b="1" dirty="0">
                <a:solidFill>
                  <a:schemeClr val="tx1"/>
                </a:solidFill>
                <a:latin typeface="Courier New" panose="02070309020205020404" pitchFamily="49" charset="0"/>
              </a:rPr>
              <a:t> </a:t>
            </a:r>
            <a:r>
              <a:rPr kumimoji="0" lang="en-US" altLang="zh-CN" sz="2000" b="1" i="1" dirty="0">
                <a:solidFill>
                  <a:schemeClr val="tx1"/>
                </a:solidFill>
                <a:latin typeface="Courier New" panose="02070309020205020404" pitchFamily="49" charset="0"/>
              </a:rPr>
              <a:t>loop</a:t>
            </a:r>
            <a:endParaRPr kumimoji="0" lang="en-US" altLang="zh-CN" sz="2000" b="1" dirty="0">
              <a:solidFill>
                <a:schemeClr val="tx1"/>
              </a:solidFill>
              <a:latin typeface="Courier New" panose="02070309020205020404" pitchFamily="49" charset="0"/>
            </a:endParaRPr>
          </a:p>
        </p:txBody>
      </p:sp>
      <p:sp>
        <p:nvSpPr>
          <p:cNvPr id="15366" name="Rectangle 6"/>
          <p:cNvSpPr>
            <a:spLocks noGrp="1" noChangeArrowheads="1"/>
          </p:cNvSpPr>
          <p:nvPr>
            <p:ph type="title"/>
          </p:nvPr>
        </p:nvSpPr>
        <p:spPr>
          <a:xfrm>
            <a:off x="2567608" y="299382"/>
            <a:ext cx="5040560" cy="570569"/>
          </a:xfrm>
        </p:spPr>
        <p:txBody>
          <a:bodyPr>
            <a:normAutofit fontScale="90000"/>
          </a:bodyPr>
          <a:lstStyle/>
          <a:p>
            <a:r>
              <a:rPr lang="en-US" altLang="zh-CN" dirty="0" smtClean="0">
                <a:latin typeface="Times New Roman" panose="02020603050405020304" pitchFamily="18" charset="0"/>
              </a:rPr>
              <a:t>“</a:t>
            </a:r>
            <a:r>
              <a:rPr lang="en-US" altLang="zh-CN" dirty="0" smtClean="0"/>
              <a:t>Do-While</a:t>
            </a:r>
            <a:r>
              <a:rPr lang="en-US" altLang="zh-CN" dirty="0" smtClean="0">
                <a:latin typeface="Times New Roman" panose="02020603050405020304" pitchFamily="18" charset="0"/>
              </a:rPr>
              <a:t>”</a:t>
            </a:r>
            <a:r>
              <a:rPr lang="en-US" altLang="zh-CN" dirty="0" smtClean="0"/>
              <a:t> </a:t>
            </a:r>
            <a:r>
              <a:rPr lang="zh-CN" altLang="en-US" dirty="0" smtClean="0"/>
              <a:t>翻译</a:t>
            </a:r>
            <a:endParaRPr lang="en-US" altLang="zh-CN" dirty="0" smtClean="0"/>
          </a:p>
        </p:txBody>
      </p:sp>
      <p:sp>
        <p:nvSpPr>
          <p:cNvPr id="15367" name="Rectangle 7"/>
          <p:cNvSpPr>
            <a:spLocks noGrp="1" noChangeArrowheads="1"/>
          </p:cNvSpPr>
          <p:nvPr>
            <p:ph idx="1"/>
          </p:nvPr>
        </p:nvSpPr>
        <p:spPr>
          <a:xfrm>
            <a:off x="1945456" y="3083074"/>
            <a:ext cx="5158656" cy="3370263"/>
          </a:xfrm>
        </p:spPr>
        <p:txBody>
          <a:bodyPr/>
          <a:lstStyle/>
          <a:p>
            <a:pPr marL="560388" lvl="1" indent="-222250" defTabSz="895350">
              <a:tabLst>
                <a:tab pos="3660775" algn="l"/>
              </a:tabLst>
            </a:pPr>
            <a:r>
              <a:rPr lang="en-US" altLang="zh-CN" sz="2000" i="1" dirty="0"/>
              <a:t>Body</a:t>
            </a:r>
            <a:r>
              <a:rPr lang="zh-CN" altLang="en-US" sz="2000" i="1" dirty="0"/>
              <a:t>部分可以是任何形式的</a:t>
            </a:r>
            <a:r>
              <a:rPr lang="en-US" altLang="zh-CN" sz="2000" i="1" dirty="0"/>
              <a:t>C</a:t>
            </a:r>
            <a:r>
              <a:rPr lang="zh-CN" altLang="en-US" sz="2000" i="1" dirty="0"/>
              <a:t>语句</a:t>
            </a:r>
            <a:endParaRPr lang="en-US" altLang="zh-CN" sz="2000" dirty="0"/>
          </a:p>
          <a:p>
            <a:pPr marL="839788" lvl="2" indent="-165100" defTabSz="895350">
              <a:tabLst>
                <a:tab pos="3660775" algn="l"/>
              </a:tabLst>
            </a:pPr>
            <a:r>
              <a:rPr lang="zh-CN" altLang="en-US" sz="2000" dirty="0"/>
              <a:t>典型复合语句形式</a:t>
            </a:r>
            <a:r>
              <a:rPr lang="en-US" altLang="zh-CN" sz="2000" dirty="0"/>
              <a:t>:</a:t>
            </a:r>
          </a:p>
          <a:p>
            <a:pPr marL="839788" lvl="2" indent="-165100" defTabSz="895350">
              <a:tabLst>
                <a:tab pos="3660775" algn="l"/>
              </a:tabLst>
            </a:pPr>
            <a:endParaRPr lang="en-US" altLang="zh-CN" sz="2000" dirty="0"/>
          </a:p>
          <a:p>
            <a:pPr marL="839788" lvl="2" indent="-165100" defTabSz="895350">
              <a:tabLst>
                <a:tab pos="3660775" algn="l"/>
              </a:tabLst>
            </a:pPr>
            <a:endParaRPr lang="en-US" altLang="zh-CN" sz="2000" dirty="0"/>
          </a:p>
          <a:p>
            <a:pPr marL="839788" lvl="2" indent="-165100" defTabSz="895350">
              <a:buNone/>
              <a:tabLst>
                <a:tab pos="3660775" algn="l"/>
              </a:tabLst>
            </a:pPr>
            <a:endParaRPr lang="en-US" altLang="zh-CN" sz="2000" dirty="0"/>
          </a:p>
          <a:p>
            <a:pPr marL="839788" lvl="2" indent="-165100" defTabSz="895350">
              <a:buNone/>
              <a:tabLst>
                <a:tab pos="3660775" algn="l"/>
              </a:tabLst>
            </a:pPr>
            <a:endParaRPr lang="en-US" altLang="zh-CN" sz="2000" dirty="0"/>
          </a:p>
          <a:p>
            <a:pPr marL="839788" lvl="2" indent="-165100" defTabSz="895350">
              <a:buNone/>
              <a:tabLst>
                <a:tab pos="3660775" algn="l"/>
              </a:tabLst>
            </a:pPr>
            <a:endParaRPr lang="en-US" altLang="zh-CN" sz="2000" dirty="0"/>
          </a:p>
          <a:p>
            <a:pPr marL="560388" lvl="1" indent="-222250" defTabSz="895350">
              <a:tabLst>
                <a:tab pos="3660775" algn="l"/>
              </a:tabLst>
            </a:pPr>
            <a:r>
              <a:rPr lang="en-US" altLang="zh-CN" sz="2000" i="1" dirty="0"/>
              <a:t>Test</a:t>
            </a:r>
            <a:r>
              <a:rPr lang="zh-CN" altLang="en-US" sz="2000" i="1" dirty="0"/>
              <a:t>条件</a:t>
            </a:r>
            <a:r>
              <a:rPr lang="zh-CN" altLang="en-US" sz="2000" dirty="0"/>
              <a:t>是能够返回整数值的表达式</a:t>
            </a:r>
            <a:endParaRPr lang="en-US" altLang="zh-CN" sz="2000" dirty="0"/>
          </a:p>
          <a:p>
            <a:pPr marL="839788" lvl="2" indent="-165100" defTabSz="895350">
              <a:buNone/>
              <a:tabLst>
                <a:tab pos="3660775" algn="l"/>
              </a:tabLst>
            </a:pPr>
            <a:r>
              <a:rPr lang="en-US" altLang="zh-CN" sz="2000" dirty="0"/>
              <a:t>= 0 </a:t>
            </a:r>
            <a:r>
              <a:rPr lang="zh-CN" altLang="en-US" sz="2000" dirty="0"/>
              <a:t>时为假</a:t>
            </a:r>
            <a:r>
              <a:rPr lang="en-US" altLang="zh-CN" sz="2000" dirty="0"/>
              <a:t>	</a:t>
            </a:r>
            <a:r>
              <a:rPr lang="en-US" altLang="zh-CN" sz="2000" dirty="0">
                <a:sym typeface="Symbol" panose="05050102010706020507" pitchFamily="18" charset="2"/>
              </a:rPr>
              <a:t></a:t>
            </a:r>
            <a:r>
              <a:rPr lang="en-US" altLang="zh-CN" sz="2000" dirty="0"/>
              <a:t>0 </a:t>
            </a:r>
            <a:r>
              <a:rPr lang="zh-CN" altLang="en-US" sz="2000" dirty="0"/>
              <a:t>时为真</a:t>
            </a:r>
            <a:endParaRPr lang="en-US" altLang="zh-CN" sz="2000" dirty="0"/>
          </a:p>
        </p:txBody>
      </p:sp>
      <p:sp>
        <p:nvSpPr>
          <p:cNvPr id="2" name="日期占位符 1"/>
          <p:cNvSpPr>
            <a:spLocks noGrp="1"/>
          </p:cNvSpPr>
          <p:nvPr>
            <p:ph type="dt" sz="half" idx="10"/>
          </p:nvPr>
        </p:nvSpPr>
        <p:spPr/>
        <p:txBody>
          <a:bodyPr/>
          <a:lstStyle/>
          <a:p>
            <a:pPr>
              <a:defRPr/>
            </a:pPr>
            <a:fld id="{F35A1076-68FD-47C4-AA5F-2685BBDA02B7}" type="datetime1">
              <a:rPr lang="zh-CN" altLang="en-US" smtClean="0"/>
              <a:t>2018/11/14</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2</a:t>
            </a:r>
            <a:r>
              <a:rPr lang="zh-CN" altLang="en-US" smtClean="0"/>
              <a:t>讲</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47</a:t>
            </a:fld>
            <a:endParaRPr lang="en-US" altLang="zh-CN"/>
          </a:p>
        </p:txBody>
      </p:sp>
      <p:sp>
        <p:nvSpPr>
          <p:cNvPr id="15368" name="Rectangle 8"/>
          <p:cNvSpPr>
            <a:spLocks noChangeArrowheads="1"/>
          </p:cNvSpPr>
          <p:nvPr/>
        </p:nvSpPr>
        <p:spPr bwMode="auto">
          <a:xfrm>
            <a:off x="6374978" y="3505348"/>
            <a:ext cx="2209800" cy="1974850"/>
          </a:xfrm>
          <a:prstGeom prst="rect">
            <a:avLst/>
          </a:prstGeom>
          <a:noFill/>
          <a:ln w="57150" cmpd="thinThick">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487" tIns="44450" rIns="90487" bIns="44450">
            <a:spAutoFit/>
          </a:bodyPr>
          <a:lstStyle>
            <a:lvl1pPr>
              <a:defRPr kumimoji="1">
                <a:solidFill>
                  <a:schemeClr val="accent1"/>
                </a:solidFill>
                <a:latin typeface="Arial" panose="020B0604020202020204" pitchFamily="34" charset="0"/>
                <a:ea typeface="宋体" panose="02010600030101010101" pitchFamily="2" charset="-122"/>
              </a:defRPr>
            </a:lvl1pPr>
            <a:lvl2pPr marL="742950" indent="-285750">
              <a:defRPr kumimoji="1">
                <a:solidFill>
                  <a:schemeClr val="accent1"/>
                </a:solidFill>
                <a:latin typeface="Arial" panose="020B0604020202020204" pitchFamily="34" charset="0"/>
                <a:ea typeface="宋体" panose="02010600030101010101" pitchFamily="2" charset="-122"/>
              </a:defRPr>
            </a:lvl2pPr>
            <a:lvl3pPr marL="1143000" indent="-228600">
              <a:defRPr kumimoji="1">
                <a:solidFill>
                  <a:schemeClr val="accent1"/>
                </a:solidFill>
                <a:latin typeface="Arial" panose="020B0604020202020204" pitchFamily="34" charset="0"/>
                <a:ea typeface="宋体" panose="02010600030101010101" pitchFamily="2" charset="-122"/>
              </a:defRPr>
            </a:lvl3pPr>
            <a:lvl4pPr marL="1600200" indent="-228600">
              <a:defRPr kumimoji="1">
                <a:solidFill>
                  <a:schemeClr val="accent1"/>
                </a:solidFill>
                <a:latin typeface="Arial" panose="020B0604020202020204" pitchFamily="34" charset="0"/>
                <a:ea typeface="宋体" panose="02010600030101010101" pitchFamily="2" charset="-122"/>
              </a:defRPr>
            </a:lvl4pPr>
            <a:lvl5pPr marL="2057400" indent="-228600">
              <a:defRPr kumimoji="1">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r>
              <a:rPr kumimoji="0" lang="en-US" altLang="zh-CN" sz="2000" b="1" dirty="0">
                <a:solidFill>
                  <a:schemeClr val="tx1"/>
                </a:solidFill>
                <a:latin typeface="Courier New" panose="02070309020205020404" pitchFamily="49" charset="0"/>
              </a:rPr>
              <a:t>{</a:t>
            </a:r>
          </a:p>
          <a:p>
            <a:r>
              <a:rPr kumimoji="0" lang="en-US" altLang="zh-CN" sz="2000" b="1" dirty="0">
                <a:solidFill>
                  <a:schemeClr val="tx1"/>
                </a:solidFill>
                <a:latin typeface="Courier New" panose="02070309020205020404" pitchFamily="49" charset="0"/>
              </a:rPr>
              <a:t>  </a:t>
            </a:r>
            <a:r>
              <a:rPr kumimoji="0" lang="en-US" altLang="zh-CN" sz="2000" b="1" i="1" dirty="0">
                <a:solidFill>
                  <a:schemeClr val="tx1"/>
                </a:solidFill>
                <a:latin typeface="Helvetica" panose="020B0604020202020204" pitchFamily="34" charset="0"/>
              </a:rPr>
              <a:t>Statement</a:t>
            </a:r>
            <a:r>
              <a:rPr kumimoji="0" lang="en-US" altLang="zh-CN" sz="2000" b="1" baseline="-25000" dirty="0">
                <a:solidFill>
                  <a:schemeClr val="tx1"/>
                </a:solidFill>
                <a:latin typeface="Helvetica" panose="020B0604020202020204" pitchFamily="34" charset="0"/>
              </a:rPr>
              <a:t>1</a:t>
            </a:r>
            <a:r>
              <a:rPr kumimoji="0" lang="en-US" altLang="zh-CN" sz="2000" b="1" dirty="0">
                <a:solidFill>
                  <a:schemeClr val="tx1"/>
                </a:solidFill>
                <a:latin typeface="Helvetica" panose="020B0604020202020204" pitchFamily="34" charset="0"/>
              </a:rPr>
              <a:t>;</a:t>
            </a:r>
          </a:p>
          <a:p>
            <a:r>
              <a:rPr kumimoji="0" lang="en-US" altLang="zh-CN" sz="2000" b="1" dirty="0">
                <a:solidFill>
                  <a:schemeClr val="tx1"/>
                </a:solidFill>
                <a:latin typeface="Courier New" panose="02070309020205020404" pitchFamily="49" charset="0"/>
              </a:rPr>
              <a:t>  </a:t>
            </a:r>
            <a:r>
              <a:rPr kumimoji="0" lang="en-US" altLang="zh-CN" sz="2000" b="1" i="1" dirty="0">
                <a:solidFill>
                  <a:schemeClr val="tx1"/>
                </a:solidFill>
                <a:latin typeface="Helvetica" panose="020B0604020202020204" pitchFamily="34" charset="0"/>
              </a:rPr>
              <a:t>Statement</a:t>
            </a:r>
            <a:r>
              <a:rPr kumimoji="0" lang="en-US" altLang="zh-CN" sz="2000" b="1" baseline="-25000" dirty="0">
                <a:solidFill>
                  <a:schemeClr val="tx1"/>
                </a:solidFill>
                <a:latin typeface="Helvetica" panose="020B0604020202020204" pitchFamily="34" charset="0"/>
              </a:rPr>
              <a:t>2</a:t>
            </a:r>
            <a:r>
              <a:rPr kumimoji="0" lang="en-US" altLang="zh-CN" sz="2000" b="1" dirty="0">
                <a:solidFill>
                  <a:schemeClr val="tx1"/>
                </a:solidFill>
                <a:latin typeface="Helvetica" panose="020B0604020202020204" pitchFamily="34" charset="0"/>
              </a:rPr>
              <a:t>;</a:t>
            </a:r>
          </a:p>
          <a:p>
            <a:r>
              <a:rPr kumimoji="0" lang="en-US" altLang="zh-CN" sz="2000" b="1" dirty="0">
                <a:solidFill>
                  <a:schemeClr val="tx1"/>
                </a:solidFill>
                <a:latin typeface="Courier New" panose="02070309020205020404" pitchFamily="49" charset="0"/>
              </a:rPr>
              <a:t>    </a:t>
            </a:r>
            <a:r>
              <a:rPr kumimoji="0" lang="en-US" altLang="zh-CN" sz="2000" b="1" dirty="0">
                <a:solidFill>
                  <a:schemeClr val="tx1"/>
                </a:solidFill>
                <a:latin typeface="Helvetica" panose="020B0604020202020204" pitchFamily="34" charset="0"/>
              </a:rPr>
              <a:t>…</a:t>
            </a:r>
          </a:p>
          <a:p>
            <a:r>
              <a:rPr kumimoji="0" lang="en-US" altLang="zh-CN" sz="2000" b="1" dirty="0">
                <a:solidFill>
                  <a:schemeClr val="tx1"/>
                </a:solidFill>
                <a:latin typeface="Courier New" panose="02070309020205020404" pitchFamily="49" charset="0"/>
              </a:rPr>
              <a:t>  </a:t>
            </a:r>
            <a:r>
              <a:rPr kumimoji="0" lang="en-US" altLang="zh-CN" sz="2000" b="1" i="1" dirty="0" err="1">
                <a:solidFill>
                  <a:schemeClr val="tx1"/>
                </a:solidFill>
                <a:latin typeface="Helvetica" panose="020B0604020202020204" pitchFamily="34" charset="0"/>
              </a:rPr>
              <a:t>Statement</a:t>
            </a:r>
            <a:r>
              <a:rPr kumimoji="0" lang="en-US" altLang="zh-CN" sz="2000" b="1" i="1" baseline="-25000" dirty="0" err="1">
                <a:solidFill>
                  <a:schemeClr val="tx1"/>
                </a:solidFill>
                <a:latin typeface="Helvetica" panose="020B0604020202020204" pitchFamily="34" charset="0"/>
              </a:rPr>
              <a:t>n</a:t>
            </a:r>
            <a:r>
              <a:rPr kumimoji="0" lang="en-US" altLang="zh-CN" sz="2000" b="1" dirty="0">
                <a:solidFill>
                  <a:schemeClr val="tx1"/>
                </a:solidFill>
                <a:latin typeface="Helvetica" panose="020B0604020202020204" pitchFamily="34" charset="0"/>
              </a:rPr>
              <a:t>;</a:t>
            </a:r>
          </a:p>
          <a:p>
            <a:r>
              <a:rPr kumimoji="0" lang="en-US" altLang="zh-CN" sz="2000" b="1" dirty="0">
                <a:solidFill>
                  <a:schemeClr val="tx1"/>
                </a:solidFill>
                <a:latin typeface="Courier New" panose="02070309020205020404" pitchFamily="49" charset="0"/>
              </a:rPr>
              <a:t>}</a:t>
            </a:r>
          </a:p>
        </p:txBody>
      </p:sp>
    </p:spTree>
    <p:extLst>
      <p:ext uri="{BB962C8B-B14F-4D97-AF65-F5344CB8AC3E}">
        <p14:creationId xmlns:p14="http://schemas.microsoft.com/office/powerpoint/2010/main" val="22929220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animBg="1"/>
      <p:bldP spid="15367" grpId="0" uiExpand="1" build="p"/>
      <p:bldP spid="1536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829272" y="1207667"/>
            <a:ext cx="2603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nSpc>
                <a:spcPct val="90000"/>
              </a:lnSpc>
              <a:spcBef>
                <a:spcPct val="30000"/>
              </a:spcBef>
            </a:pPr>
            <a:r>
              <a:rPr kumimoji="0" lang="en-US" altLang="zh-CN" sz="2400" b="1" dirty="0">
                <a:solidFill>
                  <a:schemeClr val="tx2"/>
                </a:solidFill>
                <a:latin typeface="Helvetica" panose="020B0604020202020204" pitchFamily="34" charset="0"/>
              </a:rPr>
              <a:t>C</a:t>
            </a:r>
            <a:r>
              <a:rPr kumimoji="0" lang="zh-CN" altLang="en-US" sz="2400" b="1" dirty="0">
                <a:solidFill>
                  <a:schemeClr val="tx2"/>
                </a:solidFill>
                <a:latin typeface="Helvetica" panose="020B0604020202020204" pitchFamily="34" charset="0"/>
              </a:rPr>
              <a:t>代码</a:t>
            </a:r>
            <a:endParaRPr kumimoji="0" lang="en-US" altLang="zh-CN" sz="2400" b="1" dirty="0">
              <a:solidFill>
                <a:schemeClr val="tx2"/>
              </a:solidFill>
              <a:latin typeface="Helvetica" panose="020B0604020202020204" pitchFamily="34" charset="0"/>
            </a:endParaRPr>
          </a:p>
          <a:p>
            <a:pPr algn="ctr"/>
            <a:endParaRPr kumimoji="0" lang="en-US" altLang="zh-CN" sz="2400" b="1" dirty="0">
              <a:solidFill>
                <a:schemeClr val="tx2"/>
              </a:solidFill>
              <a:latin typeface="Helvetica" panose="020B0604020202020204" pitchFamily="34" charset="0"/>
            </a:endParaRPr>
          </a:p>
        </p:txBody>
      </p:sp>
      <p:sp>
        <p:nvSpPr>
          <p:cNvPr id="13316" name="Rectangle 4"/>
          <p:cNvSpPr>
            <a:spLocks noChangeArrowheads="1"/>
          </p:cNvSpPr>
          <p:nvPr/>
        </p:nvSpPr>
        <p:spPr bwMode="auto">
          <a:xfrm>
            <a:off x="5778500" y="1216149"/>
            <a:ext cx="22987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gn="ctr">
              <a:lnSpc>
                <a:spcPct val="90000"/>
              </a:lnSpc>
              <a:spcBef>
                <a:spcPct val="30000"/>
              </a:spcBef>
            </a:pPr>
            <a:r>
              <a:rPr kumimoji="0" lang="zh-CN" altLang="en-US" sz="2400" b="1" dirty="0" smtClean="0">
                <a:solidFill>
                  <a:schemeClr val="tx2"/>
                </a:solidFill>
                <a:latin typeface="Helvetica" panose="020B0604020202020204" pitchFamily="34" charset="0"/>
              </a:rPr>
              <a:t>汇编版本</a:t>
            </a:r>
            <a:endParaRPr kumimoji="0" lang="en-US" altLang="zh-CN" sz="2400" b="1" dirty="0">
              <a:solidFill>
                <a:schemeClr val="tx2"/>
              </a:solidFill>
              <a:latin typeface="Helvetica" panose="020B0604020202020204" pitchFamily="34" charset="0"/>
            </a:endParaRPr>
          </a:p>
          <a:p>
            <a:pPr algn="ctr"/>
            <a:endParaRPr kumimoji="0" lang="en-US" altLang="zh-CN" sz="2400" b="1" dirty="0">
              <a:solidFill>
                <a:schemeClr val="tx2"/>
              </a:solidFill>
              <a:latin typeface="Helvetica" panose="020B0604020202020204" pitchFamily="34" charset="0"/>
            </a:endParaRPr>
          </a:p>
        </p:txBody>
      </p:sp>
      <p:sp>
        <p:nvSpPr>
          <p:cNvPr id="13318" name="Rectangle 6"/>
          <p:cNvSpPr>
            <a:spLocks noGrp="1" noChangeArrowheads="1"/>
          </p:cNvSpPr>
          <p:nvPr>
            <p:ph type="title"/>
          </p:nvPr>
        </p:nvSpPr>
        <p:spPr>
          <a:xfrm>
            <a:off x="2609764" y="116633"/>
            <a:ext cx="6078525" cy="610443"/>
          </a:xfrm>
        </p:spPr>
        <p:txBody>
          <a:bodyPr>
            <a:normAutofit fontScale="90000"/>
          </a:bodyPr>
          <a:lstStyle/>
          <a:p>
            <a:r>
              <a:rPr lang="en-US" altLang="zh-CN" smtClean="0">
                <a:latin typeface="Times New Roman" panose="02020603050405020304" pitchFamily="18" charset="0"/>
              </a:rPr>
              <a:t>“</a:t>
            </a:r>
            <a:r>
              <a:rPr lang="en-US" altLang="zh-CN" smtClean="0"/>
              <a:t>Do-While</a:t>
            </a:r>
            <a:r>
              <a:rPr lang="en-US" altLang="zh-CN" smtClean="0">
                <a:latin typeface="Times New Roman" panose="02020603050405020304" pitchFamily="18" charset="0"/>
              </a:rPr>
              <a:t>”</a:t>
            </a:r>
            <a:r>
              <a:rPr lang="en-US" altLang="zh-CN" smtClean="0"/>
              <a:t> </a:t>
            </a:r>
            <a:r>
              <a:rPr lang="zh-CN" altLang="en-US" smtClean="0"/>
              <a:t>循环例子</a:t>
            </a:r>
            <a:endParaRPr lang="en-US" altLang="zh-CN" smtClean="0"/>
          </a:p>
        </p:txBody>
      </p:sp>
      <p:sp>
        <p:nvSpPr>
          <p:cNvPr id="2" name="日期占位符 1"/>
          <p:cNvSpPr>
            <a:spLocks noGrp="1"/>
          </p:cNvSpPr>
          <p:nvPr>
            <p:ph type="dt" sz="half" idx="10"/>
          </p:nvPr>
        </p:nvSpPr>
        <p:spPr/>
        <p:txBody>
          <a:bodyPr/>
          <a:lstStyle/>
          <a:p>
            <a:pPr>
              <a:defRPr/>
            </a:pPr>
            <a:fld id="{828853E6-F369-4C74-B462-D7489B3C2FC7}" type="datetime1">
              <a:rPr lang="zh-CN" altLang="en-US" smtClean="0"/>
              <a:t>2018/11/14</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2</a:t>
            </a:r>
            <a:r>
              <a:rPr lang="zh-CN" altLang="en-US" smtClean="0"/>
              <a:t>讲</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48</a:t>
            </a:fld>
            <a:endParaRPr lang="en-US" altLang="zh-CN"/>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16" y="1681360"/>
            <a:ext cx="3604918" cy="3226096"/>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256" y="1774188"/>
            <a:ext cx="5968654" cy="3133268"/>
          </a:xfrm>
          <a:prstGeom prst="rect">
            <a:avLst/>
          </a:prstGeom>
          <a:solidFill>
            <a:schemeClr val="bg1"/>
          </a:solidFill>
          <a:ln>
            <a:noFill/>
          </a:ln>
        </p:spPr>
      </p:pic>
      <p:sp>
        <p:nvSpPr>
          <p:cNvPr id="6" name="矩形 5"/>
          <p:cNvSpPr/>
          <p:nvPr/>
        </p:nvSpPr>
        <p:spPr>
          <a:xfrm>
            <a:off x="5159896" y="2492896"/>
            <a:ext cx="554461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159896" y="2782201"/>
            <a:ext cx="554461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59896" y="3068960"/>
            <a:ext cx="554461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59896" y="3385598"/>
            <a:ext cx="5688632" cy="258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159896" y="3674903"/>
            <a:ext cx="5688632" cy="258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159896" y="3946708"/>
            <a:ext cx="5688632" cy="258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159896" y="4221073"/>
            <a:ext cx="5688632" cy="258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59896" y="4477364"/>
            <a:ext cx="5688632" cy="258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90280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5" grpId="0" animBg="1"/>
      <p:bldP spid="16"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514600" y="1220812"/>
            <a:ext cx="2603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nSpc>
                <a:spcPct val="90000"/>
              </a:lnSpc>
              <a:spcBef>
                <a:spcPct val="30000"/>
              </a:spcBef>
            </a:pPr>
            <a:r>
              <a:rPr kumimoji="0" lang="en-US" altLang="zh-CN" sz="2400" b="1">
                <a:solidFill>
                  <a:schemeClr val="tx2"/>
                </a:solidFill>
                <a:latin typeface="Helvetica" panose="020B0604020202020204" pitchFamily="34" charset="0"/>
              </a:rPr>
              <a:t>C</a:t>
            </a:r>
            <a:r>
              <a:rPr kumimoji="0" lang="zh-CN" altLang="en-US" sz="2400" b="1">
                <a:solidFill>
                  <a:schemeClr val="tx2"/>
                </a:solidFill>
                <a:latin typeface="Helvetica" panose="020B0604020202020204" pitchFamily="34" charset="0"/>
              </a:rPr>
              <a:t>代码</a:t>
            </a:r>
            <a:endParaRPr kumimoji="0" lang="en-US" altLang="zh-CN" sz="2400" b="1">
              <a:solidFill>
                <a:schemeClr val="tx2"/>
              </a:solidFill>
              <a:latin typeface="Helvetica" panose="020B0604020202020204" pitchFamily="34" charset="0"/>
            </a:endParaRPr>
          </a:p>
          <a:p>
            <a:endParaRPr kumimoji="0" lang="en-US" altLang="zh-CN" sz="2400" b="1">
              <a:solidFill>
                <a:schemeClr val="tx2"/>
              </a:solidFill>
              <a:latin typeface="Helvetica" panose="020B0604020202020204" pitchFamily="34" charset="0"/>
            </a:endParaRPr>
          </a:p>
        </p:txBody>
      </p:sp>
      <p:sp>
        <p:nvSpPr>
          <p:cNvPr id="18435" name="Rectangle 3"/>
          <p:cNvSpPr>
            <a:spLocks noChangeArrowheads="1"/>
          </p:cNvSpPr>
          <p:nvPr/>
        </p:nvSpPr>
        <p:spPr bwMode="auto">
          <a:xfrm>
            <a:off x="2514600" y="1678013"/>
            <a:ext cx="2133600" cy="705321"/>
          </a:xfrm>
          <a:prstGeom prst="rect">
            <a:avLst/>
          </a:prstGeom>
          <a:solidFill>
            <a:srgbClr val="FFFF99"/>
          </a:solidFill>
          <a:ln w="57150" cmpd="thickThin">
            <a:solidFill>
              <a:schemeClr val="tx1"/>
            </a:solidFill>
            <a:miter lim="800000"/>
            <a:headEnd/>
            <a:tailEnd/>
          </a:ln>
        </p:spPr>
        <p:txBody>
          <a:bodyPr lIns="90487" tIns="44450" rIns="90487" bIns="44450">
            <a:spAutoFit/>
          </a:bodyPr>
          <a:lstStyle>
            <a:lvl1pPr>
              <a:defRPr kumimoji="1">
                <a:solidFill>
                  <a:schemeClr val="accent1"/>
                </a:solidFill>
                <a:latin typeface="Arial" panose="020B0604020202020204" pitchFamily="34" charset="0"/>
                <a:ea typeface="宋体" panose="02010600030101010101" pitchFamily="2" charset="-122"/>
              </a:defRPr>
            </a:lvl1pPr>
            <a:lvl2pPr marL="742950" indent="-285750">
              <a:defRPr kumimoji="1">
                <a:solidFill>
                  <a:schemeClr val="accent1"/>
                </a:solidFill>
                <a:latin typeface="Arial" panose="020B0604020202020204" pitchFamily="34" charset="0"/>
                <a:ea typeface="宋体" panose="02010600030101010101" pitchFamily="2" charset="-122"/>
              </a:defRPr>
            </a:lvl2pPr>
            <a:lvl3pPr marL="1143000" indent="-228600">
              <a:defRPr kumimoji="1">
                <a:solidFill>
                  <a:schemeClr val="accent1"/>
                </a:solidFill>
                <a:latin typeface="Arial" panose="020B0604020202020204" pitchFamily="34" charset="0"/>
                <a:ea typeface="宋体" panose="02010600030101010101" pitchFamily="2" charset="-122"/>
              </a:defRPr>
            </a:lvl3pPr>
            <a:lvl4pPr marL="1600200" indent="-228600">
              <a:defRPr kumimoji="1">
                <a:solidFill>
                  <a:schemeClr val="accent1"/>
                </a:solidFill>
                <a:latin typeface="Arial" panose="020B0604020202020204" pitchFamily="34" charset="0"/>
                <a:ea typeface="宋体" panose="02010600030101010101" pitchFamily="2" charset="-122"/>
              </a:defRPr>
            </a:lvl4pPr>
            <a:lvl5pPr marL="2057400" indent="-228600">
              <a:defRPr kumimoji="1">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r>
              <a:rPr kumimoji="0" lang="en-US" altLang="zh-CN" sz="2000" b="1" dirty="0">
                <a:solidFill>
                  <a:schemeClr val="tx1"/>
                </a:solidFill>
                <a:latin typeface="Courier New" panose="02070309020205020404" pitchFamily="49" charset="0"/>
              </a:rPr>
              <a:t>while (</a:t>
            </a:r>
            <a:r>
              <a:rPr kumimoji="0" lang="en-US" altLang="zh-CN" sz="2000" b="1" i="1" dirty="0">
                <a:solidFill>
                  <a:schemeClr val="tx1"/>
                </a:solidFill>
                <a:latin typeface="Helvetica" panose="020B0604020202020204" pitchFamily="34" charset="0"/>
              </a:rPr>
              <a:t>Test</a:t>
            </a:r>
            <a:r>
              <a:rPr kumimoji="0" lang="en-US" altLang="zh-CN" sz="2000" b="1" dirty="0">
                <a:solidFill>
                  <a:schemeClr val="tx1"/>
                </a:solidFill>
                <a:latin typeface="Courier New" panose="02070309020205020404" pitchFamily="49" charset="0"/>
              </a:rPr>
              <a:t>)</a:t>
            </a:r>
          </a:p>
          <a:p>
            <a:r>
              <a:rPr kumimoji="0" lang="en-US" altLang="zh-CN" sz="2000" b="1" dirty="0">
                <a:solidFill>
                  <a:schemeClr val="tx1"/>
                </a:solidFill>
                <a:latin typeface="Courier New" panose="02070309020205020404" pitchFamily="49" charset="0"/>
              </a:rPr>
              <a:t>  </a:t>
            </a:r>
            <a:r>
              <a:rPr kumimoji="0" lang="en-US" altLang="zh-CN" sz="2000" b="1" i="1" dirty="0">
                <a:solidFill>
                  <a:schemeClr val="tx1"/>
                </a:solidFill>
                <a:latin typeface="Helvetica" panose="020B0604020202020204" pitchFamily="34" charset="0"/>
              </a:rPr>
              <a:t>Body</a:t>
            </a:r>
            <a:endParaRPr kumimoji="0" lang="en-US" altLang="zh-CN" sz="2000" b="1" dirty="0">
              <a:solidFill>
                <a:schemeClr val="tx1"/>
              </a:solidFill>
              <a:latin typeface="Courier New" panose="02070309020205020404" pitchFamily="49" charset="0"/>
            </a:endParaRPr>
          </a:p>
        </p:txBody>
      </p:sp>
      <p:sp>
        <p:nvSpPr>
          <p:cNvPr id="18436" name="Rectangle 4"/>
          <p:cNvSpPr>
            <a:spLocks noChangeArrowheads="1"/>
          </p:cNvSpPr>
          <p:nvPr/>
        </p:nvSpPr>
        <p:spPr bwMode="auto">
          <a:xfrm>
            <a:off x="2514600" y="3538562"/>
            <a:ext cx="2895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nSpc>
                <a:spcPct val="90000"/>
              </a:lnSpc>
              <a:spcBef>
                <a:spcPct val="30000"/>
              </a:spcBef>
            </a:pPr>
            <a:r>
              <a:rPr kumimoji="0" lang="en-US" altLang="zh-CN" sz="2400" b="1">
                <a:solidFill>
                  <a:schemeClr val="tx2"/>
                </a:solidFill>
                <a:latin typeface="Helvetica" panose="020B0604020202020204" pitchFamily="34" charset="0"/>
              </a:rPr>
              <a:t>Do-While </a:t>
            </a:r>
            <a:r>
              <a:rPr kumimoji="0" lang="zh-CN" altLang="en-US" sz="2400" b="1">
                <a:solidFill>
                  <a:schemeClr val="tx2"/>
                </a:solidFill>
                <a:latin typeface="Helvetica" panose="020B0604020202020204" pitchFamily="34" charset="0"/>
              </a:rPr>
              <a:t>形式</a:t>
            </a:r>
            <a:endParaRPr kumimoji="0" lang="en-US" altLang="zh-CN" sz="2400" b="1">
              <a:solidFill>
                <a:schemeClr val="tx2"/>
              </a:solidFill>
              <a:latin typeface="Helvetica" panose="020B0604020202020204" pitchFamily="34" charset="0"/>
            </a:endParaRPr>
          </a:p>
        </p:txBody>
      </p:sp>
      <p:sp>
        <p:nvSpPr>
          <p:cNvPr id="18437" name="Rectangle 5"/>
          <p:cNvSpPr>
            <a:spLocks noChangeArrowheads="1"/>
          </p:cNvSpPr>
          <p:nvPr/>
        </p:nvSpPr>
        <p:spPr bwMode="auto">
          <a:xfrm>
            <a:off x="2207568" y="3957663"/>
            <a:ext cx="3050232" cy="2305759"/>
          </a:xfrm>
          <a:prstGeom prst="rect">
            <a:avLst/>
          </a:prstGeom>
          <a:solidFill>
            <a:srgbClr val="FFFF99"/>
          </a:solidFill>
          <a:ln w="57150" cmpd="thickThin">
            <a:solidFill>
              <a:schemeClr val="tx1"/>
            </a:solidFill>
            <a:miter lim="800000"/>
            <a:headEnd/>
            <a:tailEnd/>
          </a:ln>
        </p:spPr>
        <p:txBody>
          <a:bodyPr wrap="square" lIns="90487" tIns="44450" rIns="90487" bIns="44450">
            <a:spAutoFit/>
          </a:bodyPr>
          <a:lstStyle>
            <a:lvl1pPr>
              <a:defRPr kumimoji="1">
                <a:solidFill>
                  <a:schemeClr val="accent1"/>
                </a:solidFill>
                <a:latin typeface="Arial" panose="020B0604020202020204" pitchFamily="34" charset="0"/>
                <a:ea typeface="宋体" panose="02010600030101010101" pitchFamily="2" charset="-122"/>
              </a:defRPr>
            </a:lvl1pPr>
            <a:lvl2pPr marL="742950" indent="-285750">
              <a:defRPr kumimoji="1">
                <a:solidFill>
                  <a:schemeClr val="accent1"/>
                </a:solidFill>
                <a:latin typeface="Arial" panose="020B0604020202020204" pitchFamily="34" charset="0"/>
                <a:ea typeface="宋体" panose="02010600030101010101" pitchFamily="2" charset="-122"/>
              </a:defRPr>
            </a:lvl2pPr>
            <a:lvl3pPr marL="1143000" indent="-228600">
              <a:defRPr kumimoji="1">
                <a:solidFill>
                  <a:schemeClr val="accent1"/>
                </a:solidFill>
                <a:latin typeface="Arial" panose="020B0604020202020204" pitchFamily="34" charset="0"/>
                <a:ea typeface="宋体" panose="02010600030101010101" pitchFamily="2" charset="-122"/>
              </a:defRPr>
            </a:lvl3pPr>
            <a:lvl4pPr marL="1600200" indent="-228600">
              <a:defRPr kumimoji="1">
                <a:solidFill>
                  <a:schemeClr val="accent1"/>
                </a:solidFill>
                <a:latin typeface="Arial" panose="020B0604020202020204" pitchFamily="34" charset="0"/>
                <a:ea typeface="宋体" panose="02010600030101010101" pitchFamily="2" charset="-122"/>
              </a:defRPr>
            </a:lvl4pPr>
            <a:lvl5pPr marL="2057400" indent="-228600">
              <a:defRPr kumimoji="1">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r>
              <a:rPr kumimoji="0" lang="en-US" altLang="zh-CN" sz="2400" b="1" dirty="0">
                <a:solidFill>
                  <a:schemeClr val="tx1"/>
                </a:solidFill>
                <a:latin typeface="Courier New" panose="02070309020205020404" pitchFamily="49" charset="0"/>
              </a:rPr>
              <a:t>  if (!</a:t>
            </a:r>
            <a:r>
              <a:rPr kumimoji="0" lang="en-US" altLang="zh-CN" sz="2400" b="1" i="1" dirty="0">
                <a:solidFill>
                  <a:schemeClr val="tx1"/>
                </a:solidFill>
                <a:latin typeface="Helvetica" panose="020B0604020202020204" pitchFamily="34" charset="0"/>
              </a:rPr>
              <a:t>Test</a:t>
            </a:r>
            <a:r>
              <a:rPr kumimoji="0" lang="en-US" altLang="zh-CN" sz="2400" b="1" dirty="0">
                <a:solidFill>
                  <a:schemeClr val="tx1"/>
                </a:solidFill>
                <a:latin typeface="Courier New" panose="02070309020205020404" pitchFamily="49" charset="0"/>
              </a:rPr>
              <a:t>) </a:t>
            </a:r>
          </a:p>
          <a:p>
            <a:r>
              <a:rPr kumimoji="0" lang="en-US" altLang="zh-CN" sz="2400" b="1" dirty="0">
                <a:solidFill>
                  <a:schemeClr val="tx1"/>
                </a:solidFill>
                <a:latin typeface="Courier New" panose="02070309020205020404" pitchFamily="49" charset="0"/>
              </a:rPr>
              <a:t>    </a:t>
            </a:r>
            <a:r>
              <a:rPr kumimoji="0" lang="en-US" altLang="zh-CN" sz="2400" b="1" dirty="0" err="1">
                <a:solidFill>
                  <a:schemeClr val="tx1"/>
                </a:solidFill>
                <a:latin typeface="Courier New" panose="02070309020205020404" pitchFamily="49" charset="0"/>
              </a:rPr>
              <a:t>goto</a:t>
            </a:r>
            <a:r>
              <a:rPr kumimoji="0" lang="en-US" altLang="zh-CN" sz="2400" b="1" dirty="0">
                <a:solidFill>
                  <a:schemeClr val="tx1"/>
                </a:solidFill>
                <a:latin typeface="Courier New" panose="02070309020205020404" pitchFamily="49" charset="0"/>
              </a:rPr>
              <a:t> </a:t>
            </a:r>
            <a:r>
              <a:rPr kumimoji="0" lang="en-US" altLang="zh-CN" sz="2400" b="1" i="1" dirty="0">
                <a:solidFill>
                  <a:schemeClr val="tx1"/>
                </a:solidFill>
                <a:latin typeface="Courier New" panose="02070309020205020404" pitchFamily="49" charset="0"/>
              </a:rPr>
              <a:t>done</a:t>
            </a:r>
            <a:r>
              <a:rPr kumimoji="0" lang="en-US" altLang="zh-CN" sz="2400" b="1" dirty="0">
                <a:solidFill>
                  <a:schemeClr val="tx1"/>
                </a:solidFill>
                <a:latin typeface="Courier New" panose="02070309020205020404" pitchFamily="49" charset="0"/>
              </a:rPr>
              <a:t>;</a:t>
            </a:r>
          </a:p>
          <a:p>
            <a:r>
              <a:rPr kumimoji="0" lang="en-US" altLang="zh-CN" sz="2400" b="1" dirty="0">
                <a:solidFill>
                  <a:schemeClr val="tx1"/>
                </a:solidFill>
                <a:latin typeface="Courier New" panose="02070309020205020404" pitchFamily="49" charset="0"/>
              </a:rPr>
              <a:t>  do</a:t>
            </a:r>
          </a:p>
          <a:p>
            <a:r>
              <a:rPr kumimoji="0" lang="en-US" altLang="zh-CN" sz="2400" b="1" dirty="0">
                <a:solidFill>
                  <a:schemeClr val="tx1"/>
                </a:solidFill>
                <a:latin typeface="Courier New" panose="02070309020205020404" pitchFamily="49" charset="0"/>
              </a:rPr>
              <a:t>    </a:t>
            </a:r>
            <a:r>
              <a:rPr kumimoji="0" lang="en-US" altLang="zh-CN" sz="2400" b="1" i="1" dirty="0">
                <a:solidFill>
                  <a:schemeClr val="tx1"/>
                </a:solidFill>
                <a:latin typeface="Helvetica" panose="020B0604020202020204" pitchFamily="34" charset="0"/>
              </a:rPr>
              <a:t>Body</a:t>
            </a:r>
            <a:endParaRPr kumimoji="0" lang="en-US" altLang="zh-CN" sz="2400" b="1" dirty="0">
              <a:solidFill>
                <a:schemeClr val="tx1"/>
              </a:solidFill>
              <a:latin typeface="Courier New" panose="02070309020205020404" pitchFamily="49" charset="0"/>
            </a:endParaRPr>
          </a:p>
          <a:p>
            <a:r>
              <a:rPr kumimoji="0" lang="en-US" altLang="zh-CN" sz="2400" b="1" dirty="0">
                <a:solidFill>
                  <a:schemeClr val="tx1"/>
                </a:solidFill>
                <a:latin typeface="Courier New" panose="02070309020205020404" pitchFamily="49" charset="0"/>
              </a:rPr>
              <a:t>    while(</a:t>
            </a:r>
            <a:r>
              <a:rPr kumimoji="0" lang="en-US" altLang="zh-CN" sz="2400" b="1" i="1" dirty="0">
                <a:solidFill>
                  <a:schemeClr val="tx1"/>
                </a:solidFill>
                <a:latin typeface="Helvetica" panose="020B0604020202020204" pitchFamily="34" charset="0"/>
              </a:rPr>
              <a:t>Test</a:t>
            </a:r>
            <a:r>
              <a:rPr kumimoji="0" lang="en-US" altLang="zh-CN" sz="2400" b="1" dirty="0">
                <a:solidFill>
                  <a:schemeClr val="tx1"/>
                </a:solidFill>
                <a:latin typeface="Courier New" panose="02070309020205020404" pitchFamily="49" charset="0"/>
              </a:rPr>
              <a:t>);</a:t>
            </a:r>
          </a:p>
          <a:p>
            <a:r>
              <a:rPr kumimoji="0" lang="en-US" altLang="zh-CN" sz="2400" b="1" i="1" dirty="0">
                <a:solidFill>
                  <a:schemeClr val="tx1"/>
                </a:solidFill>
                <a:latin typeface="Courier New" panose="02070309020205020404" pitchFamily="49" charset="0"/>
              </a:rPr>
              <a:t>done</a:t>
            </a:r>
            <a:r>
              <a:rPr kumimoji="0" lang="en-US" altLang="zh-CN" sz="2400" b="1" dirty="0">
                <a:solidFill>
                  <a:schemeClr val="tx1"/>
                </a:solidFill>
                <a:latin typeface="Courier New" panose="02070309020205020404" pitchFamily="49" charset="0"/>
              </a:rPr>
              <a:t>:</a:t>
            </a:r>
          </a:p>
        </p:txBody>
      </p:sp>
      <p:sp>
        <p:nvSpPr>
          <p:cNvPr id="18438" name="Rectangle 6"/>
          <p:cNvSpPr>
            <a:spLocks noGrp="1" noChangeArrowheads="1"/>
          </p:cNvSpPr>
          <p:nvPr>
            <p:ph type="title"/>
          </p:nvPr>
        </p:nvSpPr>
        <p:spPr>
          <a:xfrm>
            <a:off x="2605088" y="246856"/>
            <a:ext cx="6371233" cy="673894"/>
          </a:xfrm>
        </p:spPr>
        <p:txBody>
          <a:bodyPr>
            <a:normAutofit fontScale="90000"/>
          </a:bodyPr>
          <a:lstStyle/>
          <a:p>
            <a:r>
              <a:rPr lang="en-US" altLang="zh-CN" dirty="0" smtClean="0"/>
              <a:t> </a:t>
            </a:r>
            <a:r>
              <a:rPr lang="en-US" altLang="zh-CN" dirty="0" smtClean="0">
                <a:latin typeface="Times New Roman" panose="02020603050405020304" pitchFamily="18" charset="0"/>
              </a:rPr>
              <a:t>“</a:t>
            </a:r>
            <a:r>
              <a:rPr lang="en-US" altLang="zh-CN" dirty="0" smtClean="0"/>
              <a:t>While</a:t>
            </a:r>
            <a:r>
              <a:rPr lang="en-US" altLang="zh-CN" dirty="0" smtClean="0">
                <a:latin typeface="Times New Roman" panose="02020603050405020304" pitchFamily="18" charset="0"/>
              </a:rPr>
              <a:t>”</a:t>
            </a:r>
            <a:r>
              <a:rPr lang="en-US" altLang="zh-CN" dirty="0" smtClean="0"/>
              <a:t> </a:t>
            </a:r>
            <a:r>
              <a:rPr lang="zh-CN" altLang="en-US" dirty="0" smtClean="0"/>
              <a:t>翻译</a:t>
            </a:r>
            <a:endParaRPr lang="en-US" altLang="zh-CN" dirty="0" smtClean="0"/>
          </a:p>
        </p:txBody>
      </p:sp>
      <p:sp>
        <p:nvSpPr>
          <p:cNvPr id="2" name="日期占位符 1"/>
          <p:cNvSpPr>
            <a:spLocks noGrp="1"/>
          </p:cNvSpPr>
          <p:nvPr>
            <p:ph type="dt" sz="half" idx="10"/>
          </p:nvPr>
        </p:nvSpPr>
        <p:spPr/>
        <p:txBody>
          <a:bodyPr/>
          <a:lstStyle/>
          <a:p>
            <a:pPr>
              <a:defRPr/>
            </a:pPr>
            <a:fld id="{DFCEE7E2-C034-466E-BCCF-70E1D2020309}" type="datetime1">
              <a:rPr lang="zh-CN" altLang="en-US" smtClean="0"/>
              <a:t>2018/11/14</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2</a:t>
            </a:r>
            <a:r>
              <a:rPr lang="zh-CN" altLang="en-US" smtClean="0"/>
              <a:t>讲</a:t>
            </a:r>
            <a:endParaRPr lang="en-US" altLang="zh-CN"/>
          </a:p>
        </p:txBody>
      </p:sp>
      <p:sp>
        <p:nvSpPr>
          <p:cNvPr id="4" name="灯片编号占位符 3"/>
          <p:cNvSpPr>
            <a:spLocks noGrp="1"/>
          </p:cNvSpPr>
          <p:nvPr>
            <p:ph type="sldNum" sz="quarter" idx="12"/>
          </p:nvPr>
        </p:nvSpPr>
        <p:spPr/>
        <p:txBody>
          <a:bodyPr/>
          <a:lstStyle/>
          <a:p>
            <a:pPr>
              <a:defRPr/>
            </a:pPr>
            <a:fld id="{A7B9C11D-7805-4515-B93C-2DEC1CC0D3B9}" type="slidenum">
              <a:rPr lang="en-US" altLang="zh-CN" smtClean="0"/>
              <a:pPr>
                <a:defRPr/>
              </a:pPr>
              <a:t>49</a:t>
            </a:fld>
            <a:endParaRPr lang="en-US" altLang="zh-CN"/>
          </a:p>
        </p:txBody>
      </p:sp>
      <p:sp>
        <p:nvSpPr>
          <p:cNvPr id="18439" name="Rectangle 7"/>
          <p:cNvSpPr>
            <a:spLocks noChangeArrowheads="1"/>
          </p:cNvSpPr>
          <p:nvPr/>
        </p:nvSpPr>
        <p:spPr bwMode="auto">
          <a:xfrm>
            <a:off x="6629400" y="3170897"/>
            <a:ext cx="2895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gn="ctr">
              <a:lnSpc>
                <a:spcPct val="90000"/>
              </a:lnSpc>
              <a:spcBef>
                <a:spcPct val="30000"/>
              </a:spcBef>
            </a:pPr>
            <a:r>
              <a:rPr kumimoji="0" lang="en-US" altLang="zh-CN" sz="2400" b="1" dirty="0" err="1">
                <a:solidFill>
                  <a:schemeClr val="tx2"/>
                </a:solidFill>
                <a:latin typeface="Helvetica" panose="020B0604020202020204" pitchFamily="34" charset="0"/>
              </a:rPr>
              <a:t>Goto</a:t>
            </a:r>
            <a:r>
              <a:rPr kumimoji="0" lang="zh-CN" altLang="en-US" sz="2400" b="1" dirty="0">
                <a:solidFill>
                  <a:schemeClr val="tx2"/>
                </a:solidFill>
                <a:latin typeface="Helvetica" panose="020B0604020202020204" pitchFamily="34" charset="0"/>
              </a:rPr>
              <a:t>形式</a:t>
            </a:r>
            <a:endParaRPr kumimoji="0" lang="en-US" altLang="zh-CN" sz="2400" b="1" dirty="0">
              <a:solidFill>
                <a:schemeClr val="tx2"/>
              </a:solidFill>
              <a:latin typeface="Helvetica" panose="020B0604020202020204" pitchFamily="34" charset="0"/>
            </a:endParaRPr>
          </a:p>
          <a:p>
            <a:pPr algn="ctr"/>
            <a:endParaRPr kumimoji="0" lang="en-US" altLang="zh-CN" sz="2400" b="1" dirty="0">
              <a:solidFill>
                <a:schemeClr val="tx2"/>
              </a:solidFill>
              <a:latin typeface="Helvetica" panose="020B0604020202020204" pitchFamily="34" charset="0"/>
            </a:endParaRPr>
          </a:p>
        </p:txBody>
      </p:sp>
      <p:sp>
        <p:nvSpPr>
          <p:cNvPr id="18440" name="Rectangle 8"/>
          <p:cNvSpPr>
            <a:spLocks noChangeArrowheads="1"/>
          </p:cNvSpPr>
          <p:nvPr/>
        </p:nvSpPr>
        <p:spPr bwMode="auto">
          <a:xfrm>
            <a:off x="7104112" y="3724569"/>
            <a:ext cx="3456384" cy="2675091"/>
          </a:xfrm>
          <a:prstGeom prst="rect">
            <a:avLst/>
          </a:prstGeom>
          <a:solidFill>
            <a:srgbClr val="FFCCFF"/>
          </a:solidFill>
          <a:ln w="57150" cmpd="thickThin">
            <a:solidFill>
              <a:schemeClr val="tx1"/>
            </a:solidFill>
            <a:miter lim="800000"/>
            <a:headEnd/>
            <a:tailEnd/>
          </a:ln>
        </p:spPr>
        <p:txBody>
          <a:bodyPr wrap="square" lIns="90487" tIns="44450" rIns="90487" bIns="44450">
            <a:spAutoFit/>
          </a:bodyPr>
          <a:lstStyle>
            <a:lvl1pPr>
              <a:defRPr kumimoji="1">
                <a:solidFill>
                  <a:schemeClr val="accent1"/>
                </a:solidFill>
                <a:latin typeface="Arial" panose="020B0604020202020204" pitchFamily="34" charset="0"/>
                <a:ea typeface="宋体" panose="02010600030101010101" pitchFamily="2" charset="-122"/>
              </a:defRPr>
            </a:lvl1pPr>
            <a:lvl2pPr marL="742950" indent="-285750">
              <a:defRPr kumimoji="1">
                <a:solidFill>
                  <a:schemeClr val="accent1"/>
                </a:solidFill>
                <a:latin typeface="Arial" panose="020B0604020202020204" pitchFamily="34" charset="0"/>
                <a:ea typeface="宋体" panose="02010600030101010101" pitchFamily="2" charset="-122"/>
              </a:defRPr>
            </a:lvl2pPr>
            <a:lvl3pPr marL="1143000" indent="-228600">
              <a:defRPr kumimoji="1">
                <a:solidFill>
                  <a:schemeClr val="accent1"/>
                </a:solidFill>
                <a:latin typeface="Arial" panose="020B0604020202020204" pitchFamily="34" charset="0"/>
                <a:ea typeface="宋体" panose="02010600030101010101" pitchFamily="2" charset="-122"/>
              </a:defRPr>
            </a:lvl3pPr>
            <a:lvl4pPr marL="1600200" indent="-228600">
              <a:defRPr kumimoji="1">
                <a:solidFill>
                  <a:schemeClr val="accent1"/>
                </a:solidFill>
                <a:latin typeface="Arial" panose="020B0604020202020204" pitchFamily="34" charset="0"/>
                <a:ea typeface="宋体" panose="02010600030101010101" pitchFamily="2" charset="-122"/>
              </a:defRPr>
            </a:lvl4pPr>
            <a:lvl5pPr marL="2057400" indent="-228600">
              <a:defRPr kumimoji="1">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r>
              <a:rPr kumimoji="0" lang="en-US" altLang="zh-CN" sz="2400" b="1">
                <a:solidFill>
                  <a:schemeClr val="tx1"/>
                </a:solidFill>
                <a:latin typeface="Courier New" panose="02070309020205020404" pitchFamily="49" charset="0"/>
              </a:rPr>
              <a:t>  if (!</a:t>
            </a:r>
            <a:r>
              <a:rPr kumimoji="0" lang="en-US" altLang="zh-CN" sz="2400" b="1" i="1">
                <a:solidFill>
                  <a:schemeClr val="tx1"/>
                </a:solidFill>
                <a:latin typeface="Helvetica" panose="020B0604020202020204" pitchFamily="34" charset="0"/>
              </a:rPr>
              <a:t>Test</a:t>
            </a:r>
            <a:r>
              <a:rPr kumimoji="0" lang="en-US" altLang="zh-CN" sz="2400" b="1">
                <a:solidFill>
                  <a:schemeClr val="tx1"/>
                </a:solidFill>
                <a:latin typeface="Courier New" panose="02070309020205020404" pitchFamily="49" charset="0"/>
              </a:rPr>
              <a:t>)</a:t>
            </a:r>
          </a:p>
          <a:p>
            <a:r>
              <a:rPr kumimoji="0" lang="en-US" altLang="zh-CN" sz="2400" b="1">
                <a:solidFill>
                  <a:schemeClr val="tx1"/>
                </a:solidFill>
                <a:latin typeface="Courier New" panose="02070309020205020404" pitchFamily="49" charset="0"/>
              </a:rPr>
              <a:t>    goto </a:t>
            </a:r>
            <a:r>
              <a:rPr kumimoji="0" lang="en-US" altLang="zh-CN" sz="2400" b="1" i="1">
                <a:solidFill>
                  <a:schemeClr val="tx1"/>
                </a:solidFill>
                <a:latin typeface="Courier New" panose="02070309020205020404" pitchFamily="49" charset="0"/>
              </a:rPr>
              <a:t>done</a:t>
            </a:r>
            <a:r>
              <a:rPr kumimoji="0" lang="en-US" altLang="zh-CN" sz="2400" b="1">
                <a:solidFill>
                  <a:schemeClr val="tx1"/>
                </a:solidFill>
                <a:latin typeface="Courier New" panose="02070309020205020404" pitchFamily="49" charset="0"/>
              </a:rPr>
              <a:t>;</a:t>
            </a:r>
          </a:p>
          <a:p>
            <a:r>
              <a:rPr kumimoji="0" lang="en-US" altLang="zh-CN" sz="2400" b="1" i="1">
                <a:solidFill>
                  <a:schemeClr val="tx1"/>
                </a:solidFill>
                <a:latin typeface="Courier New" panose="02070309020205020404" pitchFamily="49" charset="0"/>
              </a:rPr>
              <a:t>loop</a:t>
            </a:r>
            <a:r>
              <a:rPr kumimoji="0" lang="en-US" altLang="zh-CN" sz="2400" b="1">
                <a:solidFill>
                  <a:schemeClr val="tx1"/>
                </a:solidFill>
                <a:latin typeface="Courier New" panose="02070309020205020404" pitchFamily="49" charset="0"/>
              </a:rPr>
              <a:t>:</a:t>
            </a:r>
          </a:p>
          <a:p>
            <a:r>
              <a:rPr kumimoji="0" lang="en-US" altLang="zh-CN" sz="2400" b="1">
                <a:solidFill>
                  <a:schemeClr val="tx1"/>
                </a:solidFill>
                <a:latin typeface="Courier New" panose="02070309020205020404" pitchFamily="49" charset="0"/>
              </a:rPr>
              <a:t>  </a:t>
            </a:r>
            <a:r>
              <a:rPr kumimoji="0" lang="en-US" altLang="zh-CN" sz="2400" b="1" i="1">
                <a:solidFill>
                  <a:schemeClr val="tx1"/>
                </a:solidFill>
                <a:latin typeface="Helvetica" panose="020B0604020202020204" pitchFamily="34" charset="0"/>
              </a:rPr>
              <a:t>Body</a:t>
            </a:r>
            <a:endParaRPr kumimoji="0" lang="en-US" altLang="zh-CN" sz="2400" b="1">
              <a:solidFill>
                <a:schemeClr val="tx1"/>
              </a:solidFill>
              <a:latin typeface="Courier New" panose="02070309020205020404" pitchFamily="49" charset="0"/>
            </a:endParaRPr>
          </a:p>
          <a:p>
            <a:r>
              <a:rPr kumimoji="0" lang="en-US" altLang="zh-CN" sz="2400" b="1">
                <a:solidFill>
                  <a:schemeClr val="tx1"/>
                </a:solidFill>
                <a:latin typeface="Courier New" panose="02070309020205020404" pitchFamily="49" charset="0"/>
              </a:rPr>
              <a:t>  if (</a:t>
            </a:r>
            <a:r>
              <a:rPr kumimoji="0" lang="en-US" altLang="zh-CN" sz="2400" b="1" i="1">
                <a:solidFill>
                  <a:schemeClr val="tx1"/>
                </a:solidFill>
                <a:latin typeface="Helvetica" panose="020B0604020202020204" pitchFamily="34" charset="0"/>
              </a:rPr>
              <a:t>Test</a:t>
            </a:r>
            <a:r>
              <a:rPr kumimoji="0" lang="en-US" altLang="zh-CN" sz="2400" b="1">
                <a:solidFill>
                  <a:schemeClr val="tx1"/>
                </a:solidFill>
                <a:latin typeface="Courier New" panose="02070309020205020404" pitchFamily="49" charset="0"/>
              </a:rPr>
              <a:t>)</a:t>
            </a:r>
          </a:p>
          <a:p>
            <a:r>
              <a:rPr kumimoji="0" lang="en-US" altLang="zh-CN" sz="2400" b="1">
                <a:solidFill>
                  <a:schemeClr val="tx1"/>
                </a:solidFill>
                <a:latin typeface="Courier New" panose="02070309020205020404" pitchFamily="49" charset="0"/>
              </a:rPr>
              <a:t>    goto </a:t>
            </a:r>
            <a:r>
              <a:rPr kumimoji="0" lang="en-US" altLang="zh-CN" sz="2400" b="1" i="1">
                <a:solidFill>
                  <a:schemeClr val="tx1"/>
                </a:solidFill>
                <a:latin typeface="Courier New" panose="02070309020205020404" pitchFamily="49" charset="0"/>
              </a:rPr>
              <a:t>loop</a:t>
            </a:r>
            <a:r>
              <a:rPr kumimoji="0" lang="en-US" altLang="zh-CN" sz="2400" b="1">
                <a:solidFill>
                  <a:schemeClr val="tx1"/>
                </a:solidFill>
                <a:latin typeface="Courier New" panose="02070309020205020404" pitchFamily="49" charset="0"/>
              </a:rPr>
              <a:t>;</a:t>
            </a:r>
          </a:p>
          <a:p>
            <a:r>
              <a:rPr kumimoji="0" lang="en-US" altLang="zh-CN" sz="2400" b="1" i="1">
                <a:solidFill>
                  <a:schemeClr val="tx1"/>
                </a:solidFill>
                <a:latin typeface="Courier New" panose="02070309020205020404" pitchFamily="49" charset="0"/>
              </a:rPr>
              <a:t>done</a:t>
            </a:r>
            <a:r>
              <a:rPr kumimoji="0" lang="en-US" altLang="zh-CN" sz="2400" b="1">
                <a:solidFill>
                  <a:schemeClr val="tx1"/>
                </a:solidFill>
                <a:latin typeface="Courier New" panose="02070309020205020404" pitchFamily="49" charset="0"/>
              </a:rPr>
              <a:t>:</a:t>
            </a:r>
          </a:p>
        </p:txBody>
      </p:sp>
      <p:sp>
        <p:nvSpPr>
          <p:cNvPr id="5" name="下箭头 4"/>
          <p:cNvSpPr/>
          <p:nvPr/>
        </p:nvSpPr>
        <p:spPr>
          <a:xfrm>
            <a:off x="3344606" y="2610534"/>
            <a:ext cx="479450" cy="816769"/>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5410200" y="4875214"/>
            <a:ext cx="1600200" cy="49800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162521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31504" y="6064778"/>
            <a:ext cx="9849000" cy="707886"/>
          </a:xfrm>
          <a:prstGeom prst="rect">
            <a:avLst/>
          </a:prstGeom>
          <a:noFill/>
        </p:spPr>
        <p:txBody>
          <a:bodyPr wrap="square" rtlCol="0">
            <a:spAutoFit/>
          </a:bodyPr>
          <a:lstStyle/>
          <a:p>
            <a:r>
              <a:rPr lang="en-US" altLang="zh-CN" sz="4000" dirty="0" smtClean="0"/>
              <a:t>Shell</a:t>
            </a:r>
            <a:r>
              <a:rPr lang="zh-CN" altLang="en-US" sz="4000" dirty="0" smtClean="0"/>
              <a:t>程序</a:t>
            </a:r>
            <a:r>
              <a:rPr lang="en-US" altLang="zh-CN" sz="4000" dirty="0" smtClean="0"/>
              <a:t>:</a:t>
            </a:r>
            <a:r>
              <a:rPr lang="zh-CN" altLang="en-US" sz="4000" dirty="0" smtClean="0"/>
              <a:t>系统级的命令行解释器程序</a:t>
            </a:r>
            <a:endParaRPr lang="zh-CN" altLang="en-US" sz="4000" dirty="0"/>
          </a:p>
        </p:txBody>
      </p:sp>
      <p:sp>
        <p:nvSpPr>
          <p:cNvPr id="74" name="Rectangle 2"/>
          <p:cNvSpPr txBox="1">
            <a:spLocks noChangeArrowheads="1"/>
          </p:cNvSpPr>
          <p:nvPr/>
        </p:nvSpPr>
        <p:spPr>
          <a:xfrm>
            <a:off x="180977" y="262185"/>
            <a:ext cx="7017430" cy="605294"/>
          </a:xfrm>
          <a:prstGeom prst="rect">
            <a:avLst/>
          </a:prstGeom>
        </p:spPr>
        <p:txBody>
          <a:bodyPr vert="horz" wrap="square" lIns="63500" tIns="25400" rIns="63500" bIns="25400" numCol="1" rtlCol="0" anchor="t"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4000" dirty="0" smtClean="0"/>
              <a:t>Hello</a:t>
            </a:r>
            <a:r>
              <a:rPr lang="zh-CN" altLang="en-US" sz="4000" dirty="0" smtClean="0"/>
              <a:t>程序启动</a:t>
            </a:r>
            <a:r>
              <a:rPr lang="zh-CN" altLang="en-US" sz="4000" dirty="0" smtClean="0"/>
              <a:t>后的</a:t>
            </a:r>
            <a:r>
              <a:rPr lang="zh-CN" altLang="en-US" sz="4000" dirty="0" smtClean="0"/>
              <a:t>“自动执行”</a:t>
            </a:r>
            <a:endParaRPr lang="zh-CN" altLang="en-US" sz="4000" dirty="0"/>
          </a:p>
        </p:txBody>
      </p:sp>
      <p:grpSp>
        <p:nvGrpSpPr>
          <p:cNvPr id="2" name="组合 1"/>
          <p:cNvGrpSpPr/>
          <p:nvPr/>
        </p:nvGrpSpPr>
        <p:grpSpPr>
          <a:xfrm>
            <a:off x="839416" y="1412776"/>
            <a:ext cx="10368046" cy="4654361"/>
            <a:chOff x="407368" y="1200469"/>
            <a:chExt cx="10368046" cy="4654361"/>
          </a:xfrm>
        </p:grpSpPr>
        <p:pic>
          <p:nvPicPr>
            <p:cNvPr id="39" name="图片 38"/>
            <p:cNvPicPr>
              <a:picLocks noChangeAspect="1"/>
            </p:cNvPicPr>
            <p:nvPr/>
          </p:nvPicPr>
          <p:blipFill>
            <a:blip r:embed="rId3"/>
            <a:stretch>
              <a:fillRect/>
            </a:stretch>
          </p:blipFill>
          <p:spPr>
            <a:xfrm>
              <a:off x="407368" y="1200469"/>
              <a:ext cx="10368046" cy="4654361"/>
            </a:xfrm>
            <a:prstGeom prst="rect">
              <a:avLst/>
            </a:prstGeom>
          </p:spPr>
        </p:pic>
        <p:sp>
          <p:nvSpPr>
            <p:cNvPr id="30" name="Rectangle 41"/>
            <p:cNvSpPr>
              <a:spLocks noChangeArrowheads="1"/>
            </p:cNvSpPr>
            <p:nvPr/>
          </p:nvSpPr>
          <p:spPr bwMode="auto">
            <a:xfrm>
              <a:off x="522311" y="1916832"/>
              <a:ext cx="10081120" cy="3785652"/>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4000" dirty="0">
                  <a:solidFill>
                    <a:schemeClr val="bg1"/>
                  </a:solidFill>
                  <a:cs typeface="Arial" panose="020B0604020202020204" pitchFamily="34" charset="0"/>
                </a:rPr>
                <a:t>$ </a:t>
              </a:r>
              <a:r>
                <a:rPr lang="en-US" altLang="zh-CN" sz="4000" dirty="0" smtClean="0">
                  <a:solidFill>
                    <a:schemeClr val="bg1"/>
                  </a:solidFill>
                  <a:cs typeface="Arial" panose="020B0604020202020204" pitchFamily="34" charset="0"/>
                </a:rPr>
                <a:t>&gt;</a:t>
              </a:r>
              <a:r>
                <a:rPr lang="en-US" altLang="zh-CN" sz="4000" dirty="0" smtClean="0">
                  <a:solidFill>
                    <a:schemeClr val="bg1"/>
                  </a:solidFill>
                  <a:cs typeface="Arial" panose="020B0604020202020204" pitchFamily="34" charset="0"/>
                </a:rPr>
                <a:t>./</a:t>
              </a:r>
              <a:r>
                <a:rPr lang="en-US" altLang="zh-CN" sz="4000" dirty="0">
                  <a:solidFill>
                    <a:schemeClr val="bg1"/>
                  </a:solidFill>
                  <a:cs typeface="Arial" panose="020B0604020202020204" pitchFamily="34" charset="0"/>
                </a:rPr>
                <a:t>hello</a:t>
              </a:r>
            </a:p>
            <a:p>
              <a:pPr>
                <a:lnSpc>
                  <a:spcPct val="100000"/>
                </a:lnSpc>
                <a:spcBef>
                  <a:spcPct val="0"/>
                </a:spcBef>
                <a:buFontTx/>
                <a:buNone/>
              </a:pPr>
              <a:r>
                <a:rPr lang="en-US" altLang="zh-CN" sz="4000" dirty="0">
                  <a:solidFill>
                    <a:schemeClr val="bg1"/>
                  </a:solidFill>
                  <a:cs typeface="Arial" panose="020B0604020202020204" pitchFamily="34" charset="0"/>
                </a:rPr>
                <a:t>hello, world</a:t>
              </a:r>
            </a:p>
            <a:p>
              <a:pPr>
                <a:lnSpc>
                  <a:spcPct val="100000"/>
                </a:lnSpc>
                <a:spcBef>
                  <a:spcPct val="0"/>
                </a:spcBef>
                <a:buFontTx/>
                <a:buNone/>
              </a:pPr>
              <a:r>
                <a:rPr lang="en-US" altLang="zh-CN" sz="4000" dirty="0" smtClean="0">
                  <a:solidFill>
                    <a:schemeClr val="bg1"/>
                  </a:solidFill>
                  <a:cs typeface="Arial" panose="020B0604020202020204" pitchFamily="34" charset="0"/>
                </a:rPr>
                <a:t>$&gt;</a:t>
              </a:r>
            </a:p>
            <a:p>
              <a:pPr>
                <a:lnSpc>
                  <a:spcPct val="100000"/>
                </a:lnSpc>
                <a:spcBef>
                  <a:spcPct val="0"/>
                </a:spcBef>
                <a:buFontTx/>
                <a:buNone/>
              </a:pPr>
              <a:endParaRPr lang="en-US" altLang="zh-CN" sz="4000" dirty="0">
                <a:solidFill>
                  <a:schemeClr val="bg1"/>
                </a:solidFill>
                <a:cs typeface="Arial" panose="020B0604020202020204" pitchFamily="34" charset="0"/>
              </a:endParaRPr>
            </a:p>
            <a:p>
              <a:pPr>
                <a:lnSpc>
                  <a:spcPct val="100000"/>
                </a:lnSpc>
                <a:spcBef>
                  <a:spcPct val="0"/>
                </a:spcBef>
                <a:buFontTx/>
                <a:buNone/>
              </a:pPr>
              <a:endParaRPr lang="en-US" altLang="zh-CN" sz="4000" dirty="0" smtClean="0">
                <a:solidFill>
                  <a:schemeClr val="bg1"/>
                </a:solidFill>
                <a:cs typeface="Arial" panose="020B0604020202020204" pitchFamily="34" charset="0"/>
              </a:endParaRPr>
            </a:p>
            <a:p>
              <a:pPr>
                <a:lnSpc>
                  <a:spcPct val="100000"/>
                </a:lnSpc>
                <a:spcBef>
                  <a:spcPct val="0"/>
                </a:spcBef>
                <a:buFontTx/>
                <a:buNone/>
              </a:pPr>
              <a:endParaRPr lang="en-US" altLang="zh-CN" sz="4000" dirty="0">
                <a:solidFill>
                  <a:schemeClr val="bg1"/>
                </a:solidFill>
                <a:cs typeface="Arial" panose="020B0604020202020204" pitchFamily="34" charset="0"/>
              </a:endParaRPr>
            </a:p>
          </p:txBody>
        </p:sp>
      </p:grpSp>
    </p:spTree>
    <p:extLst>
      <p:ext uri="{BB962C8B-B14F-4D97-AF65-F5344CB8AC3E}">
        <p14:creationId xmlns:p14="http://schemas.microsoft.com/office/powerpoint/2010/main" val="11896266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671544" y="330200"/>
            <a:ext cx="5944736" cy="584200"/>
          </a:xfrm>
          <a:noFill/>
        </p:spPr>
        <p:txBody>
          <a:bodyPr vert="horz" wrap="square" lIns="0" tIns="0" rIns="0" bIns="0" numCol="1" anchor="ctr" anchorCtr="0" compatLnSpc="1">
            <a:prstTxWarp prst="textNoShape">
              <a:avLst/>
            </a:prstTxWarp>
            <a:normAutofit fontScale="90000"/>
          </a:bodyPr>
          <a:lstStyle/>
          <a:p>
            <a:r>
              <a:rPr lang="en-US" altLang="zh-CN" dirty="0" smtClean="0"/>
              <a:t>For</a:t>
            </a:r>
            <a:r>
              <a:rPr lang="zh-CN" altLang="en-US" dirty="0" smtClean="0"/>
              <a:t>语句转换其它格式</a:t>
            </a:r>
            <a:endParaRPr lang="en-US" altLang="zh-CN" dirty="0" smtClean="0"/>
          </a:p>
        </p:txBody>
      </p:sp>
      <p:sp>
        <p:nvSpPr>
          <p:cNvPr id="2" name="日期占位符 1"/>
          <p:cNvSpPr>
            <a:spLocks noGrp="1"/>
          </p:cNvSpPr>
          <p:nvPr>
            <p:ph type="dt" sz="half" idx="10"/>
          </p:nvPr>
        </p:nvSpPr>
        <p:spPr/>
        <p:txBody>
          <a:bodyPr/>
          <a:lstStyle/>
          <a:p>
            <a:pPr>
              <a:defRPr/>
            </a:pPr>
            <a:fld id="{B36CAC92-920F-480B-A5AA-BD1F82FF880E}" type="datetime1">
              <a:rPr lang="zh-CN" altLang="en-US" smtClean="0"/>
              <a:t>2018/11/14</a:t>
            </a:fld>
            <a:endParaRPr lang="en-US" altLang="zh-CN"/>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2</a:t>
            </a:r>
            <a:r>
              <a:rPr lang="zh-CN" altLang="en-US" smtClean="0"/>
              <a:t>讲</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50</a:t>
            </a:fld>
            <a:endParaRPr lang="en-US" altLang="zh-CN"/>
          </a:p>
        </p:txBody>
      </p:sp>
      <p:sp>
        <p:nvSpPr>
          <p:cNvPr id="21507" name="Line 3"/>
          <p:cNvSpPr>
            <a:spLocks noChangeShapeType="1"/>
          </p:cNvSpPr>
          <p:nvPr/>
        </p:nvSpPr>
        <p:spPr bwMode="auto">
          <a:xfrm rot="-5400000" flipH="1">
            <a:off x="6170960" y="1150143"/>
            <a:ext cx="4762" cy="1524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8" name="Rectangle 4"/>
          <p:cNvSpPr>
            <a:spLocks noChangeArrowheads="1"/>
          </p:cNvSpPr>
          <p:nvPr/>
        </p:nvSpPr>
        <p:spPr bwMode="auto">
          <a:xfrm>
            <a:off x="1775520" y="1524000"/>
            <a:ext cx="3558480" cy="859210"/>
          </a:xfrm>
          <a:prstGeom prst="rect">
            <a:avLst/>
          </a:prstGeom>
          <a:solidFill>
            <a:srgbClr val="FFFF99"/>
          </a:solidFill>
          <a:ln w="57150" cmpd="thickThin">
            <a:solidFill>
              <a:schemeClr val="tx1"/>
            </a:solidFill>
            <a:miter lim="800000"/>
            <a:headEnd/>
            <a:tailEnd/>
          </a:ln>
        </p:spPr>
        <p:txBody>
          <a:bodyPr wrap="square" lIns="90487" tIns="44450" rIns="90487" bIns="44450">
            <a:spAutoFit/>
          </a:bodyPr>
          <a:lstStyle>
            <a:lvl1pPr>
              <a:defRPr kumimoji="1">
                <a:solidFill>
                  <a:schemeClr val="accent1"/>
                </a:solidFill>
                <a:latin typeface="Arial" panose="020B0604020202020204" pitchFamily="34" charset="0"/>
                <a:ea typeface="宋体" panose="02010600030101010101" pitchFamily="2" charset="-122"/>
              </a:defRPr>
            </a:lvl1pPr>
            <a:lvl2pPr marL="742950" indent="-285750">
              <a:defRPr kumimoji="1">
                <a:solidFill>
                  <a:schemeClr val="accent1"/>
                </a:solidFill>
                <a:latin typeface="Arial" panose="020B0604020202020204" pitchFamily="34" charset="0"/>
                <a:ea typeface="宋体" panose="02010600030101010101" pitchFamily="2" charset="-122"/>
              </a:defRPr>
            </a:lvl2pPr>
            <a:lvl3pPr marL="1143000" indent="-228600">
              <a:defRPr kumimoji="1">
                <a:solidFill>
                  <a:schemeClr val="accent1"/>
                </a:solidFill>
                <a:latin typeface="Arial" panose="020B0604020202020204" pitchFamily="34" charset="0"/>
                <a:ea typeface="宋体" panose="02010600030101010101" pitchFamily="2" charset="-122"/>
              </a:defRPr>
            </a:lvl3pPr>
            <a:lvl4pPr marL="1600200" indent="-228600">
              <a:defRPr kumimoji="1">
                <a:solidFill>
                  <a:schemeClr val="accent1"/>
                </a:solidFill>
                <a:latin typeface="Arial" panose="020B0604020202020204" pitchFamily="34" charset="0"/>
                <a:ea typeface="宋体" panose="02010600030101010101" pitchFamily="2" charset="-122"/>
              </a:defRPr>
            </a:lvl4pPr>
            <a:lvl5pPr marL="2057400" indent="-228600">
              <a:defRPr kumimoji="1">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spcBef>
                <a:spcPct val="50000"/>
              </a:spcBef>
            </a:pPr>
            <a:r>
              <a:rPr kumimoji="0" lang="en-US" altLang="zh-CN" sz="2000" b="1">
                <a:solidFill>
                  <a:schemeClr val="tx1"/>
                </a:solidFill>
                <a:latin typeface="Courier New" panose="02070309020205020404" pitchFamily="49" charset="0"/>
              </a:rPr>
              <a:t>for (</a:t>
            </a:r>
            <a:r>
              <a:rPr kumimoji="0" lang="en-US" altLang="zh-CN" sz="2000" b="1" i="1">
                <a:solidFill>
                  <a:schemeClr val="tx1"/>
                </a:solidFill>
                <a:latin typeface="Helvetica" panose="020B0604020202020204" pitchFamily="34" charset="0"/>
              </a:rPr>
              <a:t>Init</a:t>
            </a:r>
            <a:r>
              <a:rPr kumimoji="0" lang="en-US" altLang="zh-CN" sz="2000" b="1">
                <a:solidFill>
                  <a:schemeClr val="tx1"/>
                </a:solidFill>
                <a:latin typeface="Courier New" panose="02070309020205020404" pitchFamily="49" charset="0"/>
              </a:rPr>
              <a:t>; </a:t>
            </a:r>
            <a:r>
              <a:rPr kumimoji="0" lang="en-US" altLang="zh-CN" sz="2000" b="1" i="1">
                <a:solidFill>
                  <a:schemeClr val="tx1"/>
                </a:solidFill>
                <a:latin typeface="Helvetica" panose="020B0604020202020204" pitchFamily="34" charset="0"/>
              </a:rPr>
              <a:t>Test</a:t>
            </a:r>
            <a:r>
              <a:rPr kumimoji="0" lang="en-US" altLang="zh-CN" sz="2000" b="1">
                <a:solidFill>
                  <a:schemeClr val="tx1"/>
                </a:solidFill>
                <a:latin typeface="Courier New" panose="02070309020205020404" pitchFamily="49" charset="0"/>
              </a:rPr>
              <a:t>; </a:t>
            </a:r>
            <a:r>
              <a:rPr kumimoji="0" lang="en-US" altLang="zh-CN" sz="2000" b="1" i="1">
                <a:solidFill>
                  <a:schemeClr val="tx1"/>
                </a:solidFill>
                <a:latin typeface="Helvetica" panose="020B0604020202020204" pitchFamily="34" charset="0"/>
              </a:rPr>
              <a:t>Update </a:t>
            </a:r>
            <a:r>
              <a:rPr kumimoji="0" lang="en-US" altLang="zh-CN" sz="2000" b="1">
                <a:solidFill>
                  <a:schemeClr val="tx1"/>
                </a:solidFill>
                <a:latin typeface="Courier New" panose="02070309020205020404" pitchFamily="49" charset="0"/>
              </a:rPr>
              <a:t>)</a:t>
            </a:r>
          </a:p>
          <a:p>
            <a:pPr>
              <a:spcBef>
                <a:spcPct val="50000"/>
              </a:spcBef>
            </a:pPr>
            <a:r>
              <a:rPr kumimoji="0" lang="en-US" altLang="zh-CN" sz="2000" b="1">
                <a:solidFill>
                  <a:schemeClr val="tx1"/>
                </a:solidFill>
                <a:latin typeface="Courier New" panose="02070309020205020404" pitchFamily="49" charset="0"/>
              </a:rPr>
              <a:t>    </a:t>
            </a:r>
            <a:r>
              <a:rPr kumimoji="0" lang="en-US" altLang="zh-CN" sz="2000" b="1" i="1">
                <a:solidFill>
                  <a:schemeClr val="tx1"/>
                </a:solidFill>
                <a:latin typeface="Helvetica" panose="020B0604020202020204" pitchFamily="34" charset="0"/>
              </a:rPr>
              <a:t>Body</a:t>
            </a:r>
          </a:p>
        </p:txBody>
      </p:sp>
      <p:sp>
        <p:nvSpPr>
          <p:cNvPr id="21509" name="Rectangle 5"/>
          <p:cNvSpPr>
            <a:spLocks noChangeArrowheads="1"/>
          </p:cNvSpPr>
          <p:nvPr/>
        </p:nvSpPr>
        <p:spPr bwMode="auto">
          <a:xfrm>
            <a:off x="7176120" y="1524001"/>
            <a:ext cx="2577480" cy="1628651"/>
          </a:xfrm>
          <a:prstGeom prst="rect">
            <a:avLst/>
          </a:prstGeom>
          <a:solidFill>
            <a:srgbClr val="CCFFCC"/>
          </a:solidFill>
          <a:ln w="57150" cmpd="thickThin">
            <a:solidFill>
              <a:schemeClr val="tx1"/>
            </a:solidFill>
            <a:miter lim="800000"/>
            <a:headEnd/>
            <a:tailEnd/>
          </a:ln>
        </p:spPr>
        <p:txBody>
          <a:bodyPr wrap="square" lIns="90487" tIns="44450" rIns="90487" bIns="44450">
            <a:spAutoFit/>
          </a:bodyPr>
          <a:lstStyle>
            <a:lvl1pPr>
              <a:defRPr kumimoji="1">
                <a:solidFill>
                  <a:schemeClr val="accent1"/>
                </a:solidFill>
                <a:latin typeface="Arial" panose="020B0604020202020204" pitchFamily="34" charset="0"/>
                <a:ea typeface="宋体" panose="02010600030101010101" pitchFamily="2" charset="-122"/>
              </a:defRPr>
            </a:lvl1pPr>
            <a:lvl2pPr marL="742950" indent="-285750">
              <a:defRPr kumimoji="1">
                <a:solidFill>
                  <a:schemeClr val="accent1"/>
                </a:solidFill>
                <a:latin typeface="Arial" panose="020B0604020202020204" pitchFamily="34" charset="0"/>
                <a:ea typeface="宋体" panose="02010600030101010101" pitchFamily="2" charset="-122"/>
              </a:defRPr>
            </a:lvl2pPr>
            <a:lvl3pPr marL="1143000" indent="-228600">
              <a:defRPr kumimoji="1">
                <a:solidFill>
                  <a:schemeClr val="accent1"/>
                </a:solidFill>
                <a:latin typeface="Arial" panose="020B0604020202020204" pitchFamily="34" charset="0"/>
                <a:ea typeface="宋体" panose="02010600030101010101" pitchFamily="2" charset="-122"/>
              </a:defRPr>
            </a:lvl3pPr>
            <a:lvl4pPr marL="1600200" indent="-228600">
              <a:defRPr kumimoji="1">
                <a:solidFill>
                  <a:schemeClr val="accent1"/>
                </a:solidFill>
                <a:latin typeface="Arial" panose="020B0604020202020204" pitchFamily="34" charset="0"/>
                <a:ea typeface="宋体" panose="02010600030101010101" pitchFamily="2" charset="-122"/>
              </a:defRPr>
            </a:lvl4pPr>
            <a:lvl5pPr marL="2057400" indent="-228600">
              <a:defRPr kumimoji="1">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r>
              <a:rPr kumimoji="0" lang="en-US" altLang="zh-CN" sz="2000" b="1" i="1">
                <a:solidFill>
                  <a:schemeClr val="tx1"/>
                </a:solidFill>
                <a:latin typeface="Helvetica" panose="020B0604020202020204" pitchFamily="34" charset="0"/>
              </a:rPr>
              <a:t>Init</a:t>
            </a:r>
            <a:r>
              <a:rPr kumimoji="0" lang="en-US" altLang="zh-CN" sz="2000" b="1">
                <a:solidFill>
                  <a:schemeClr val="tx1"/>
                </a:solidFill>
                <a:latin typeface="Courier New" panose="02070309020205020404" pitchFamily="49" charset="0"/>
              </a:rPr>
              <a:t>;</a:t>
            </a:r>
          </a:p>
          <a:p>
            <a:r>
              <a:rPr kumimoji="0" lang="en-US" altLang="zh-CN" sz="2000" b="1">
                <a:solidFill>
                  <a:schemeClr val="tx1"/>
                </a:solidFill>
                <a:latin typeface="Courier New" panose="02070309020205020404" pitchFamily="49" charset="0"/>
              </a:rPr>
              <a:t>while (</a:t>
            </a:r>
            <a:r>
              <a:rPr kumimoji="0" lang="en-US" altLang="zh-CN" sz="2000" b="1" i="1">
                <a:solidFill>
                  <a:schemeClr val="tx1"/>
                </a:solidFill>
                <a:latin typeface="Helvetica" panose="020B0604020202020204" pitchFamily="34" charset="0"/>
              </a:rPr>
              <a:t>Test </a:t>
            </a:r>
            <a:r>
              <a:rPr kumimoji="0" lang="en-US" altLang="zh-CN" sz="2000" b="1">
                <a:solidFill>
                  <a:schemeClr val="tx1"/>
                </a:solidFill>
                <a:latin typeface="Courier New" panose="02070309020205020404" pitchFamily="49" charset="0"/>
              </a:rPr>
              <a:t>) {</a:t>
            </a:r>
          </a:p>
          <a:p>
            <a:r>
              <a:rPr kumimoji="0" lang="en-US" altLang="zh-CN" sz="2000" b="1">
                <a:solidFill>
                  <a:schemeClr val="tx1"/>
                </a:solidFill>
                <a:latin typeface="Courier New" panose="02070309020205020404" pitchFamily="49" charset="0"/>
              </a:rPr>
              <a:t>    </a:t>
            </a:r>
            <a:r>
              <a:rPr kumimoji="0" lang="en-US" altLang="zh-CN" sz="2000" b="1" i="1">
                <a:solidFill>
                  <a:schemeClr val="tx1"/>
                </a:solidFill>
                <a:latin typeface="Helvetica" panose="020B0604020202020204" pitchFamily="34" charset="0"/>
              </a:rPr>
              <a:t>Body</a:t>
            </a:r>
          </a:p>
          <a:p>
            <a:r>
              <a:rPr kumimoji="0" lang="en-US" altLang="zh-CN" sz="2000" b="1">
                <a:solidFill>
                  <a:schemeClr val="tx1"/>
                </a:solidFill>
                <a:latin typeface="Courier New" panose="02070309020205020404" pitchFamily="49" charset="0"/>
              </a:rPr>
              <a:t>    </a:t>
            </a:r>
            <a:r>
              <a:rPr kumimoji="0" lang="en-US" altLang="zh-CN" sz="2000" b="1" i="1">
                <a:solidFill>
                  <a:schemeClr val="tx1"/>
                </a:solidFill>
                <a:latin typeface="Helvetica" panose="020B0604020202020204" pitchFamily="34" charset="0"/>
              </a:rPr>
              <a:t>Update </a:t>
            </a:r>
            <a:r>
              <a:rPr kumimoji="0" lang="en-US" altLang="zh-CN" sz="2000" b="1">
                <a:solidFill>
                  <a:schemeClr val="tx1"/>
                </a:solidFill>
                <a:latin typeface="Courier New" panose="02070309020205020404" pitchFamily="49" charset="0"/>
              </a:rPr>
              <a:t>;</a:t>
            </a:r>
            <a:endParaRPr kumimoji="0" lang="en-US" altLang="zh-CN" sz="2000" b="1" i="1">
              <a:solidFill>
                <a:schemeClr val="tx1"/>
              </a:solidFill>
              <a:latin typeface="Helvetica" panose="020B0604020202020204" pitchFamily="34" charset="0"/>
            </a:endParaRPr>
          </a:p>
          <a:p>
            <a:r>
              <a:rPr kumimoji="0" lang="en-US" altLang="zh-CN" sz="2000" b="1">
                <a:solidFill>
                  <a:schemeClr val="tx1"/>
                </a:solidFill>
                <a:latin typeface="Courier New" panose="02070309020205020404" pitchFamily="49" charset="0"/>
              </a:rPr>
              <a:t>}</a:t>
            </a:r>
          </a:p>
        </p:txBody>
      </p:sp>
      <p:sp>
        <p:nvSpPr>
          <p:cNvPr id="21510" name="Line 6"/>
          <p:cNvSpPr>
            <a:spLocks noChangeShapeType="1"/>
          </p:cNvSpPr>
          <p:nvPr/>
        </p:nvSpPr>
        <p:spPr bwMode="auto">
          <a:xfrm flipH="1">
            <a:off x="5411342" y="2655888"/>
            <a:ext cx="1688579" cy="696913"/>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1" name="Rectangle 7"/>
          <p:cNvSpPr>
            <a:spLocks noChangeArrowheads="1"/>
          </p:cNvSpPr>
          <p:nvPr/>
        </p:nvSpPr>
        <p:spPr bwMode="auto">
          <a:xfrm>
            <a:off x="6656040" y="3250405"/>
            <a:ext cx="2895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gn="ctr">
              <a:lnSpc>
                <a:spcPct val="90000"/>
              </a:lnSpc>
              <a:spcBef>
                <a:spcPct val="30000"/>
              </a:spcBef>
            </a:pPr>
            <a:r>
              <a:rPr kumimoji="0" lang="en-US" altLang="zh-CN" sz="2400" b="1" dirty="0" err="1">
                <a:solidFill>
                  <a:schemeClr val="tx2"/>
                </a:solidFill>
                <a:latin typeface="Helvetica" panose="020B0604020202020204" pitchFamily="34" charset="0"/>
              </a:rPr>
              <a:t>Goto</a:t>
            </a:r>
            <a:r>
              <a:rPr kumimoji="0" lang="zh-CN" altLang="en-US" sz="2400" b="1" dirty="0">
                <a:solidFill>
                  <a:schemeClr val="tx2"/>
                </a:solidFill>
                <a:latin typeface="Helvetica" panose="020B0604020202020204" pitchFamily="34" charset="0"/>
              </a:rPr>
              <a:t>形式</a:t>
            </a:r>
            <a:endParaRPr kumimoji="0" lang="en-US" altLang="zh-CN" sz="2400" b="1" dirty="0">
              <a:solidFill>
                <a:schemeClr val="tx2"/>
              </a:solidFill>
              <a:latin typeface="Helvetica" panose="020B0604020202020204" pitchFamily="34" charset="0"/>
            </a:endParaRPr>
          </a:p>
          <a:p>
            <a:pPr algn="ctr"/>
            <a:endParaRPr kumimoji="0" lang="en-US" altLang="zh-CN" sz="2400" b="1" dirty="0">
              <a:solidFill>
                <a:schemeClr val="tx2"/>
              </a:solidFill>
              <a:latin typeface="Helvetica" panose="020B0604020202020204" pitchFamily="34" charset="0"/>
            </a:endParaRPr>
          </a:p>
        </p:txBody>
      </p:sp>
      <p:sp>
        <p:nvSpPr>
          <p:cNvPr id="21512" name="Rectangle 8"/>
          <p:cNvSpPr>
            <a:spLocks noChangeArrowheads="1"/>
          </p:cNvSpPr>
          <p:nvPr/>
        </p:nvSpPr>
        <p:spPr bwMode="auto">
          <a:xfrm>
            <a:off x="7099920" y="3675348"/>
            <a:ext cx="3205164" cy="2859757"/>
          </a:xfrm>
          <a:prstGeom prst="rect">
            <a:avLst/>
          </a:prstGeom>
          <a:solidFill>
            <a:srgbClr val="FFCCFF"/>
          </a:solidFill>
          <a:ln w="57150" cmpd="thinThick">
            <a:solidFill>
              <a:schemeClr val="tx1"/>
            </a:solidFill>
            <a:miter lim="800000"/>
            <a:headEnd/>
            <a:tailEnd/>
          </a:ln>
        </p:spPr>
        <p:txBody>
          <a:bodyPr wrap="square" lIns="90487" tIns="44450" rIns="90487" bIns="44450">
            <a:spAutoFit/>
          </a:bodyPr>
          <a:lstStyle>
            <a:lvl1pPr>
              <a:defRPr kumimoji="1">
                <a:solidFill>
                  <a:schemeClr val="accent1"/>
                </a:solidFill>
                <a:latin typeface="Arial" panose="020B0604020202020204" pitchFamily="34" charset="0"/>
                <a:ea typeface="宋体" panose="02010600030101010101" pitchFamily="2" charset="-122"/>
              </a:defRPr>
            </a:lvl1pPr>
            <a:lvl2pPr marL="742950" indent="-285750">
              <a:defRPr kumimoji="1">
                <a:solidFill>
                  <a:schemeClr val="accent1"/>
                </a:solidFill>
                <a:latin typeface="Arial" panose="020B0604020202020204" pitchFamily="34" charset="0"/>
                <a:ea typeface="宋体" panose="02010600030101010101" pitchFamily="2" charset="-122"/>
              </a:defRPr>
            </a:lvl2pPr>
            <a:lvl3pPr marL="1143000" indent="-228600">
              <a:defRPr kumimoji="1">
                <a:solidFill>
                  <a:schemeClr val="accent1"/>
                </a:solidFill>
                <a:latin typeface="Arial" panose="020B0604020202020204" pitchFamily="34" charset="0"/>
                <a:ea typeface="宋体" panose="02010600030101010101" pitchFamily="2" charset="-122"/>
              </a:defRPr>
            </a:lvl3pPr>
            <a:lvl4pPr marL="1600200" indent="-228600">
              <a:defRPr kumimoji="1">
                <a:solidFill>
                  <a:schemeClr val="accent1"/>
                </a:solidFill>
                <a:latin typeface="Arial" panose="020B0604020202020204" pitchFamily="34" charset="0"/>
                <a:ea typeface="宋体" panose="02010600030101010101" pitchFamily="2" charset="-122"/>
              </a:defRPr>
            </a:lvl4pPr>
            <a:lvl5pPr marL="2057400" indent="-228600">
              <a:defRPr kumimoji="1">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r>
              <a:rPr kumimoji="0" lang="en-US" altLang="zh-CN" sz="2000" b="1" i="1" dirty="0">
                <a:solidFill>
                  <a:schemeClr val="tx1"/>
                </a:solidFill>
                <a:latin typeface="Courier New" panose="02070309020205020404" pitchFamily="49" charset="0"/>
              </a:rPr>
              <a:t>  </a:t>
            </a:r>
            <a:r>
              <a:rPr kumimoji="0" lang="en-US" altLang="zh-CN" sz="2000" b="1" i="1" dirty="0" err="1">
                <a:solidFill>
                  <a:schemeClr val="tx1"/>
                </a:solidFill>
                <a:latin typeface="Helvetica" panose="020B0604020202020204" pitchFamily="34" charset="0"/>
              </a:rPr>
              <a:t>Init</a:t>
            </a:r>
            <a:r>
              <a:rPr kumimoji="0" lang="en-US" altLang="zh-CN" sz="2000" b="1" dirty="0">
                <a:solidFill>
                  <a:schemeClr val="tx1"/>
                </a:solidFill>
                <a:latin typeface="Courier New" panose="02070309020205020404" pitchFamily="49" charset="0"/>
              </a:rPr>
              <a:t>;</a:t>
            </a:r>
          </a:p>
          <a:p>
            <a:r>
              <a:rPr kumimoji="0" lang="en-US" altLang="zh-CN" sz="2000" b="1" dirty="0">
                <a:solidFill>
                  <a:schemeClr val="tx1"/>
                </a:solidFill>
                <a:latin typeface="Courier New" panose="02070309020205020404" pitchFamily="49" charset="0"/>
              </a:rPr>
              <a:t>  if (!</a:t>
            </a:r>
            <a:r>
              <a:rPr kumimoji="0" lang="en-US" altLang="zh-CN" sz="2000" b="1" i="1" dirty="0">
                <a:solidFill>
                  <a:schemeClr val="tx1"/>
                </a:solidFill>
                <a:latin typeface="Helvetica" panose="020B0604020202020204" pitchFamily="34" charset="0"/>
              </a:rPr>
              <a:t>Test</a:t>
            </a:r>
            <a:r>
              <a:rPr kumimoji="0" lang="en-US" altLang="zh-CN" sz="2000" b="1" dirty="0">
                <a:solidFill>
                  <a:schemeClr val="tx1"/>
                </a:solidFill>
                <a:latin typeface="Courier New" panose="02070309020205020404" pitchFamily="49" charset="0"/>
              </a:rPr>
              <a:t>)</a:t>
            </a:r>
          </a:p>
          <a:p>
            <a:r>
              <a:rPr kumimoji="0" lang="en-US" altLang="zh-CN" sz="2000" b="1" dirty="0">
                <a:solidFill>
                  <a:schemeClr val="tx1"/>
                </a:solidFill>
                <a:latin typeface="Courier New" panose="02070309020205020404" pitchFamily="49" charset="0"/>
              </a:rPr>
              <a:t>    </a:t>
            </a:r>
            <a:r>
              <a:rPr kumimoji="0" lang="en-US" altLang="zh-CN" sz="2000" b="1" dirty="0" err="1">
                <a:solidFill>
                  <a:schemeClr val="tx1"/>
                </a:solidFill>
                <a:latin typeface="Courier New" panose="02070309020205020404" pitchFamily="49" charset="0"/>
              </a:rPr>
              <a:t>goto</a:t>
            </a:r>
            <a:r>
              <a:rPr kumimoji="0" lang="en-US" altLang="zh-CN" sz="2000" b="1" dirty="0">
                <a:solidFill>
                  <a:schemeClr val="tx1"/>
                </a:solidFill>
                <a:latin typeface="Courier New" panose="02070309020205020404" pitchFamily="49" charset="0"/>
              </a:rPr>
              <a:t> </a:t>
            </a:r>
            <a:r>
              <a:rPr kumimoji="0" lang="en-US" altLang="zh-CN" sz="2000" b="1" i="1" dirty="0">
                <a:solidFill>
                  <a:schemeClr val="tx1"/>
                </a:solidFill>
                <a:latin typeface="Courier New" panose="02070309020205020404" pitchFamily="49" charset="0"/>
              </a:rPr>
              <a:t>done</a:t>
            </a:r>
            <a:r>
              <a:rPr kumimoji="0" lang="en-US" altLang="zh-CN" sz="2000" b="1" dirty="0">
                <a:solidFill>
                  <a:schemeClr val="tx1"/>
                </a:solidFill>
                <a:latin typeface="Courier New" panose="02070309020205020404" pitchFamily="49" charset="0"/>
              </a:rPr>
              <a:t>;</a:t>
            </a:r>
          </a:p>
          <a:p>
            <a:r>
              <a:rPr kumimoji="0" lang="en-US" altLang="zh-CN" sz="2000" b="1" dirty="0">
                <a:solidFill>
                  <a:schemeClr val="tx1"/>
                </a:solidFill>
                <a:latin typeface="Courier New" panose="02070309020205020404" pitchFamily="49" charset="0"/>
              </a:rPr>
              <a:t>loop:</a:t>
            </a:r>
          </a:p>
          <a:p>
            <a:r>
              <a:rPr kumimoji="0" lang="en-US" altLang="zh-CN" sz="2000" b="1" dirty="0">
                <a:solidFill>
                  <a:schemeClr val="tx1"/>
                </a:solidFill>
                <a:latin typeface="Courier New" panose="02070309020205020404" pitchFamily="49" charset="0"/>
              </a:rPr>
              <a:t>  </a:t>
            </a:r>
            <a:r>
              <a:rPr kumimoji="0" lang="en-US" altLang="zh-CN" sz="2000" b="1" i="1" dirty="0">
                <a:solidFill>
                  <a:schemeClr val="tx1"/>
                </a:solidFill>
                <a:latin typeface="Helvetica" panose="020B0604020202020204" pitchFamily="34" charset="0"/>
              </a:rPr>
              <a:t>Body</a:t>
            </a:r>
            <a:endParaRPr kumimoji="0" lang="en-US" altLang="zh-CN" sz="2000" b="1" dirty="0">
              <a:solidFill>
                <a:schemeClr val="tx1"/>
              </a:solidFill>
              <a:latin typeface="Courier New" panose="02070309020205020404" pitchFamily="49" charset="0"/>
            </a:endParaRPr>
          </a:p>
          <a:p>
            <a:r>
              <a:rPr kumimoji="0" lang="en-US" altLang="zh-CN" sz="2000" b="1" dirty="0">
                <a:solidFill>
                  <a:schemeClr val="tx1"/>
                </a:solidFill>
                <a:latin typeface="Courier New" panose="02070309020205020404" pitchFamily="49" charset="0"/>
              </a:rPr>
              <a:t>  </a:t>
            </a:r>
            <a:r>
              <a:rPr kumimoji="0" lang="en-US" altLang="zh-CN" sz="2000" b="1" i="1" dirty="0">
                <a:solidFill>
                  <a:schemeClr val="tx1"/>
                </a:solidFill>
                <a:latin typeface="Helvetica" panose="020B0604020202020204" pitchFamily="34" charset="0"/>
              </a:rPr>
              <a:t>Update </a:t>
            </a:r>
            <a:r>
              <a:rPr kumimoji="0" lang="en-US" altLang="zh-CN" sz="2000" b="1" dirty="0">
                <a:solidFill>
                  <a:schemeClr val="tx1"/>
                </a:solidFill>
                <a:latin typeface="Courier New" panose="02070309020205020404" pitchFamily="49" charset="0"/>
              </a:rPr>
              <a:t>;</a:t>
            </a:r>
          </a:p>
          <a:p>
            <a:r>
              <a:rPr kumimoji="0" lang="en-US" altLang="zh-CN" sz="2000" b="1" dirty="0">
                <a:solidFill>
                  <a:schemeClr val="tx1"/>
                </a:solidFill>
                <a:latin typeface="Courier New" panose="02070309020205020404" pitchFamily="49" charset="0"/>
              </a:rPr>
              <a:t>  if (</a:t>
            </a:r>
            <a:r>
              <a:rPr kumimoji="0" lang="en-US" altLang="zh-CN" sz="2000" b="1" i="1" dirty="0">
                <a:solidFill>
                  <a:schemeClr val="tx1"/>
                </a:solidFill>
                <a:latin typeface="Helvetica" panose="020B0604020202020204" pitchFamily="34" charset="0"/>
              </a:rPr>
              <a:t>Test</a:t>
            </a:r>
            <a:r>
              <a:rPr kumimoji="0" lang="en-US" altLang="zh-CN" sz="2000" b="1" dirty="0">
                <a:solidFill>
                  <a:schemeClr val="tx1"/>
                </a:solidFill>
                <a:latin typeface="Courier New" panose="02070309020205020404" pitchFamily="49" charset="0"/>
              </a:rPr>
              <a:t>)</a:t>
            </a:r>
          </a:p>
          <a:p>
            <a:r>
              <a:rPr kumimoji="0" lang="en-US" altLang="zh-CN" sz="2000" b="1" dirty="0">
                <a:solidFill>
                  <a:schemeClr val="tx1"/>
                </a:solidFill>
                <a:latin typeface="Courier New" panose="02070309020205020404" pitchFamily="49" charset="0"/>
              </a:rPr>
              <a:t>    </a:t>
            </a:r>
            <a:r>
              <a:rPr kumimoji="0" lang="en-US" altLang="zh-CN" sz="2000" b="1" dirty="0" err="1">
                <a:solidFill>
                  <a:schemeClr val="tx1"/>
                </a:solidFill>
                <a:latin typeface="Courier New" panose="02070309020205020404" pitchFamily="49" charset="0"/>
              </a:rPr>
              <a:t>goto</a:t>
            </a:r>
            <a:r>
              <a:rPr kumimoji="0" lang="en-US" altLang="zh-CN" sz="2000" b="1" dirty="0">
                <a:solidFill>
                  <a:schemeClr val="tx1"/>
                </a:solidFill>
                <a:latin typeface="Courier New" panose="02070309020205020404" pitchFamily="49" charset="0"/>
              </a:rPr>
              <a:t> </a:t>
            </a:r>
            <a:r>
              <a:rPr kumimoji="0" lang="en-US" altLang="zh-CN" sz="2000" b="1" i="1" dirty="0">
                <a:solidFill>
                  <a:schemeClr val="tx1"/>
                </a:solidFill>
                <a:latin typeface="Courier New" panose="02070309020205020404" pitchFamily="49" charset="0"/>
              </a:rPr>
              <a:t>loop</a:t>
            </a:r>
            <a:r>
              <a:rPr kumimoji="0" lang="en-US" altLang="zh-CN" sz="2000" b="1" dirty="0">
                <a:solidFill>
                  <a:schemeClr val="tx1"/>
                </a:solidFill>
                <a:latin typeface="Courier New" panose="02070309020205020404" pitchFamily="49" charset="0"/>
              </a:rPr>
              <a:t>;</a:t>
            </a:r>
          </a:p>
          <a:p>
            <a:r>
              <a:rPr kumimoji="0" lang="en-US" altLang="zh-CN" sz="2000" b="1" dirty="0">
                <a:solidFill>
                  <a:schemeClr val="tx1"/>
                </a:solidFill>
                <a:latin typeface="Courier New" panose="02070309020205020404" pitchFamily="49" charset="0"/>
              </a:rPr>
              <a:t>done:</a:t>
            </a:r>
          </a:p>
        </p:txBody>
      </p:sp>
      <p:sp>
        <p:nvSpPr>
          <p:cNvPr id="21513" name="Rectangle 9"/>
          <p:cNvSpPr>
            <a:spLocks noChangeArrowheads="1"/>
          </p:cNvSpPr>
          <p:nvPr/>
        </p:nvSpPr>
        <p:spPr bwMode="auto">
          <a:xfrm>
            <a:off x="6629400" y="1066800"/>
            <a:ext cx="2895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gn="ctr">
              <a:lnSpc>
                <a:spcPct val="90000"/>
              </a:lnSpc>
              <a:spcBef>
                <a:spcPct val="30000"/>
              </a:spcBef>
            </a:pPr>
            <a:r>
              <a:rPr kumimoji="0" lang="en-US" altLang="zh-CN" sz="2400" b="1">
                <a:solidFill>
                  <a:schemeClr val="tx2"/>
                </a:solidFill>
                <a:latin typeface="Helvetica" panose="020B0604020202020204" pitchFamily="34" charset="0"/>
              </a:rPr>
              <a:t>While</a:t>
            </a:r>
            <a:r>
              <a:rPr kumimoji="0" lang="zh-CN" altLang="en-US" sz="2400" b="1">
                <a:solidFill>
                  <a:schemeClr val="tx2"/>
                </a:solidFill>
                <a:latin typeface="Helvetica" panose="020B0604020202020204" pitchFamily="34" charset="0"/>
              </a:rPr>
              <a:t>形式</a:t>
            </a:r>
            <a:endParaRPr kumimoji="0" lang="en-US" altLang="zh-CN" sz="2400" b="1">
              <a:solidFill>
                <a:schemeClr val="tx2"/>
              </a:solidFill>
              <a:latin typeface="Helvetica" panose="020B0604020202020204" pitchFamily="34" charset="0"/>
            </a:endParaRPr>
          </a:p>
          <a:p>
            <a:pPr algn="ctr"/>
            <a:endParaRPr kumimoji="0" lang="en-US" altLang="zh-CN" sz="2400" b="1">
              <a:solidFill>
                <a:schemeClr val="tx2"/>
              </a:solidFill>
              <a:latin typeface="Helvetica" panose="020B0604020202020204" pitchFamily="34" charset="0"/>
            </a:endParaRPr>
          </a:p>
        </p:txBody>
      </p:sp>
      <p:sp>
        <p:nvSpPr>
          <p:cNvPr id="21514" name="Rectangle 10"/>
          <p:cNvSpPr>
            <a:spLocks noChangeArrowheads="1"/>
          </p:cNvSpPr>
          <p:nvPr/>
        </p:nvSpPr>
        <p:spPr bwMode="auto">
          <a:xfrm>
            <a:off x="2286000" y="1066800"/>
            <a:ext cx="2895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gn="ctr">
              <a:lnSpc>
                <a:spcPct val="90000"/>
              </a:lnSpc>
              <a:spcBef>
                <a:spcPct val="30000"/>
              </a:spcBef>
            </a:pPr>
            <a:r>
              <a:rPr kumimoji="0" lang="en-US" altLang="zh-CN" sz="2400" b="1">
                <a:solidFill>
                  <a:schemeClr val="tx2"/>
                </a:solidFill>
                <a:latin typeface="Helvetica" panose="020B0604020202020204" pitchFamily="34" charset="0"/>
              </a:rPr>
              <a:t>For</a:t>
            </a:r>
            <a:r>
              <a:rPr kumimoji="0" lang="zh-CN" altLang="en-US" sz="2400" b="1">
                <a:solidFill>
                  <a:schemeClr val="tx2"/>
                </a:solidFill>
                <a:latin typeface="Helvetica" panose="020B0604020202020204" pitchFamily="34" charset="0"/>
              </a:rPr>
              <a:t>形式</a:t>
            </a:r>
            <a:endParaRPr kumimoji="0" lang="en-US" altLang="zh-CN" sz="2400" b="1">
              <a:solidFill>
                <a:schemeClr val="tx2"/>
              </a:solidFill>
              <a:latin typeface="Helvetica" panose="020B0604020202020204" pitchFamily="34" charset="0"/>
            </a:endParaRPr>
          </a:p>
          <a:p>
            <a:pPr algn="ctr"/>
            <a:endParaRPr kumimoji="0" lang="en-US" altLang="zh-CN" sz="2400" b="1">
              <a:solidFill>
                <a:schemeClr val="tx2"/>
              </a:solidFill>
              <a:latin typeface="Helvetica" panose="020B0604020202020204" pitchFamily="34" charset="0"/>
            </a:endParaRPr>
          </a:p>
        </p:txBody>
      </p:sp>
      <p:sp>
        <p:nvSpPr>
          <p:cNvPr id="21515" name="Rectangle 11"/>
          <p:cNvSpPr>
            <a:spLocks noChangeArrowheads="1"/>
          </p:cNvSpPr>
          <p:nvPr/>
        </p:nvSpPr>
        <p:spPr bwMode="auto">
          <a:xfrm>
            <a:off x="2362200" y="2819400"/>
            <a:ext cx="2895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23838" indent="-223838" defTabSz="895350">
              <a:defRPr kumimoji="1">
                <a:solidFill>
                  <a:schemeClr val="accent1"/>
                </a:solidFill>
                <a:latin typeface="Arial" panose="020B0604020202020204" pitchFamily="34" charset="0"/>
                <a:ea typeface="宋体" panose="02010600030101010101" pitchFamily="2" charset="-122"/>
              </a:defRPr>
            </a:lvl1pPr>
            <a:lvl2pPr marL="742950" indent="-285750" defTabSz="895350">
              <a:defRPr kumimoji="1">
                <a:solidFill>
                  <a:schemeClr val="accent1"/>
                </a:solidFill>
                <a:latin typeface="Arial" panose="020B0604020202020204" pitchFamily="34" charset="0"/>
                <a:ea typeface="宋体" panose="02010600030101010101" pitchFamily="2" charset="-122"/>
              </a:defRPr>
            </a:lvl2pPr>
            <a:lvl3pPr marL="1143000" indent="-228600" defTabSz="895350">
              <a:defRPr kumimoji="1">
                <a:solidFill>
                  <a:schemeClr val="accent1"/>
                </a:solidFill>
                <a:latin typeface="Arial" panose="020B0604020202020204" pitchFamily="34" charset="0"/>
                <a:ea typeface="宋体" panose="02010600030101010101" pitchFamily="2" charset="-122"/>
              </a:defRPr>
            </a:lvl3pPr>
            <a:lvl4pPr marL="1600200" indent="-228600" defTabSz="895350">
              <a:defRPr kumimoji="1">
                <a:solidFill>
                  <a:schemeClr val="accent1"/>
                </a:solidFill>
                <a:latin typeface="Arial" panose="020B0604020202020204" pitchFamily="34" charset="0"/>
                <a:ea typeface="宋体" panose="02010600030101010101" pitchFamily="2" charset="-122"/>
              </a:defRPr>
            </a:lvl4pPr>
            <a:lvl5pPr marL="2057400" indent="-228600" defTabSz="895350">
              <a:defRPr kumimoji="1">
                <a:solidFill>
                  <a:schemeClr val="accent1"/>
                </a:solidFill>
                <a:latin typeface="Arial" panose="020B0604020202020204" pitchFamily="34" charset="0"/>
                <a:ea typeface="宋体" panose="02010600030101010101" pitchFamily="2" charset="-122"/>
              </a:defRPr>
            </a:lvl5pPr>
            <a:lvl6pPr marL="25146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defTabSz="89535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pPr algn="ctr">
              <a:lnSpc>
                <a:spcPct val="90000"/>
              </a:lnSpc>
              <a:spcBef>
                <a:spcPct val="30000"/>
              </a:spcBef>
            </a:pPr>
            <a:r>
              <a:rPr kumimoji="0" lang="en-US" altLang="zh-CN" sz="2400" b="1">
                <a:solidFill>
                  <a:schemeClr val="tx2"/>
                </a:solidFill>
                <a:latin typeface="Helvetica" panose="020B0604020202020204" pitchFamily="34" charset="0"/>
              </a:rPr>
              <a:t>Do-While</a:t>
            </a:r>
            <a:r>
              <a:rPr kumimoji="0" lang="zh-CN" altLang="en-US" sz="2400" b="1">
                <a:solidFill>
                  <a:schemeClr val="tx2"/>
                </a:solidFill>
                <a:latin typeface="Helvetica" panose="020B0604020202020204" pitchFamily="34" charset="0"/>
              </a:rPr>
              <a:t>形式</a:t>
            </a:r>
            <a:endParaRPr kumimoji="0" lang="en-US" altLang="zh-CN" sz="2400" b="1">
              <a:solidFill>
                <a:schemeClr val="tx2"/>
              </a:solidFill>
              <a:latin typeface="Helvetica" panose="020B0604020202020204" pitchFamily="34" charset="0"/>
            </a:endParaRPr>
          </a:p>
          <a:p>
            <a:pPr algn="ctr"/>
            <a:endParaRPr kumimoji="0" lang="en-US" altLang="zh-CN" sz="2400" b="1">
              <a:solidFill>
                <a:schemeClr val="tx2"/>
              </a:solidFill>
              <a:latin typeface="Helvetica" panose="020B0604020202020204" pitchFamily="34" charset="0"/>
            </a:endParaRPr>
          </a:p>
        </p:txBody>
      </p:sp>
      <p:sp>
        <p:nvSpPr>
          <p:cNvPr id="21516" name="Rectangle 12"/>
          <p:cNvSpPr>
            <a:spLocks noChangeArrowheads="1"/>
          </p:cNvSpPr>
          <p:nvPr/>
        </p:nvSpPr>
        <p:spPr bwMode="auto">
          <a:xfrm>
            <a:off x="1981201" y="3352801"/>
            <a:ext cx="3276600" cy="2551981"/>
          </a:xfrm>
          <a:prstGeom prst="rect">
            <a:avLst/>
          </a:prstGeom>
          <a:solidFill>
            <a:schemeClr val="accent2">
              <a:lumMod val="20000"/>
              <a:lumOff val="80000"/>
            </a:schemeClr>
          </a:solidFill>
          <a:ln w="57150" cmpd="thinThick">
            <a:solidFill>
              <a:schemeClr val="tx1"/>
            </a:solidFill>
            <a:miter lim="800000"/>
            <a:headEnd/>
            <a:tailEnd/>
          </a:ln>
        </p:spPr>
        <p:txBody>
          <a:bodyPr wrap="square" lIns="90487" tIns="44450" rIns="90487" bIns="44450">
            <a:spAutoFit/>
          </a:bodyPr>
          <a:lstStyle>
            <a:lvl1pPr>
              <a:defRPr kumimoji="1">
                <a:solidFill>
                  <a:schemeClr val="accent1"/>
                </a:solidFill>
                <a:latin typeface="Arial" panose="020B0604020202020204" pitchFamily="34" charset="0"/>
                <a:ea typeface="宋体" panose="02010600030101010101" pitchFamily="2" charset="-122"/>
              </a:defRPr>
            </a:lvl1pPr>
            <a:lvl2pPr marL="742950" indent="-285750">
              <a:defRPr kumimoji="1">
                <a:solidFill>
                  <a:schemeClr val="accent1"/>
                </a:solidFill>
                <a:latin typeface="Arial" panose="020B0604020202020204" pitchFamily="34" charset="0"/>
                <a:ea typeface="宋体" panose="02010600030101010101" pitchFamily="2" charset="-122"/>
              </a:defRPr>
            </a:lvl2pPr>
            <a:lvl3pPr marL="1143000" indent="-228600">
              <a:defRPr kumimoji="1">
                <a:solidFill>
                  <a:schemeClr val="accent1"/>
                </a:solidFill>
                <a:latin typeface="Arial" panose="020B0604020202020204" pitchFamily="34" charset="0"/>
                <a:ea typeface="宋体" panose="02010600030101010101" pitchFamily="2" charset="-122"/>
              </a:defRPr>
            </a:lvl3pPr>
            <a:lvl4pPr marL="1600200" indent="-228600">
              <a:defRPr kumimoji="1">
                <a:solidFill>
                  <a:schemeClr val="accent1"/>
                </a:solidFill>
                <a:latin typeface="Arial" panose="020B0604020202020204" pitchFamily="34" charset="0"/>
                <a:ea typeface="宋体" panose="02010600030101010101" pitchFamily="2" charset="-122"/>
              </a:defRPr>
            </a:lvl4pPr>
            <a:lvl5pPr marL="2057400" indent="-228600">
              <a:defRPr kumimoji="1">
                <a:solidFill>
                  <a:schemeClr val="accent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a:solidFill>
                  <a:schemeClr val="accent1"/>
                </a:solidFill>
                <a:latin typeface="Arial" panose="020B0604020202020204" pitchFamily="34" charset="0"/>
                <a:ea typeface="宋体" panose="02010600030101010101" pitchFamily="2" charset="-122"/>
              </a:defRPr>
            </a:lvl9pPr>
          </a:lstStyle>
          <a:p>
            <a:r>
              <a:rPr kumimoji="0" lang="en-US" altLang="zh-CN" sz="2000" b="1" i="1">
                <a:solidFill>
                  <a:schemeClr val="tx1"/>
                </a:solidFill>
                <a:latin typeface="Courier New" panose="02070309020205020404" pitchFamily="49" charset="0"/>
              </a:rPr>
              <a:t>  </a:t>
            </a:r>
            <a:r>
              <a:rPr kumimoji="0" lang="en-US" altLang="zh-CN" sz="2000" b="1" i="1">
                <a:solidFill>
                  <a:schemeClr val="tx1"/>
                </a:solidFill>
                <a:latin typeface="Helvetica" panose="020B0604020202020204" pitchFamily="34" charset="0"/>
              </a:rPr>
              <a:t>Init</a:t>
            </a:r>
            <a:r>
              <a:rPr kumimoji="0" lang="en-US" altLang="zh-CN" sz="2000" b="1">
                <a:solidFill>
                  <a:schemeClr val="tx1"/>
                </a:solidFill>
                <a:latin typeface="Courier New" panose="02070309020205020404" pitchFamily="49" charset="0"/>
              </a:rPr>
              <a:t>;</a:t>
            </a:r>
          </a:p>
          <a:p>
            <a:r>
              <a:rPr kumimoji="0" lang="en-US" altLang="zh-CN" sz="2000" b="1">
                <a:solidFill>
                  <a:schemeClr val="tx1"/>
                </a:solidFill>
                <a:latin typeface="Courier New" panose="02070309020205020404" pitchFamily="49" charset="0"/>
              </a:rPr>
              <a:t>  if (!</a:t>
            </a:r>
            <a:r>
              <a:rPr kumimoji="0" lang="en-US" altLang="zh-CN" sz="2000" b="1" i="1">
                <a:solidFill>
                  <a:schemeClr val="tx1"/>
                </a:solidFill>
                <a:latin typeface="Helvetica" panose="020B0604020202020204" pitchFamily="34" charset="0"/>
              </a:rPr>
              <a:t>Test</a:t>
            </a:r>
            <a:r>
              <a:rPr kumimoji="0" lang="en-US" altLang="zh-CN" sz="2000" b="1">
                <a:solidFill>
                  <a:schemeClr val="tx1"/>
                </a:solidFill>
                <a:latin typeface="Courier New" panose="02070309020205020404" pitchFamily="49" charset="0"/>
              </a:rPr>
              <a:t>)</a:t>
            </a:r>
          </a:p>
          <a:p>
            <a:r>
              <a:rPr kumimoji="0" lang="en-US" altLang="zh-CN" sz="2000" b="1">
                <a:solidFill>
                  <a:schemeClr val="tx1"/>
                </a:solidFill>
                <a:latin typeface="Courier New" panose="02070309020205020404" pitchFamily="49" charset="0"/>
              </a:rPr>
              <a:t>    goto </a:t>
            </a:r>
            <a:r>
              <a:rPr kumimoji="0" lang="en-US" altLang="zh-CN" sz="2000" b="1" i="1">
                <a:solidFill>
                  <a:schemeClr val="tx1"/>
                </a:solidFill>
                <a:latin typeface="Courier New" panose="02070309020205020404" pitchFamily="49" charset="0"/>
              </a:rPr>
              <a:t>done</a:t>
            </a:r>
            <a:r>
              <a:rPr kumimoji="0" lang="en-US" altLang="zh-CN" sz="2000" b="1">
                <a:solidFill>
                  <a:schemeClr val="tx1"/>
                </a:solidFill>
                <a:latin typeface="Courier New" panose="02070309020205020404" pitchFamily="49" charset="0"/>
              </a:rPr>
              <a:t>;</a:t>
            </a:r>
          </a:p>
          <a:p>
            <a:r>
              <a:rPr kumimoji="0" lang="en-US" altLang="zh-CN" sz="2000" b="1">
                <a:solidFill>
                  <a:schemeClr val="tx1"/>
                </a:solidFill>
                <a:latin typeface="Courier New" panose="02070309020205020404" pitchFamily="49" charset="0"/>
              </a:rPr>
              <a:t>  do {</a:t>
            </a:r>
          </a:p>
          <a:p>
            <a:r>
              <a:rPr kumimoji="0" lang="en-US" altLang="zh-CN" sz="2000" b="1">
                <a:solidFill>
                  <a:schemeClr val="tx1"/>
                </a:solidFill>
                <a:latin typeface="Courier New" panose="02070309020205020404" pitchFamily="49" charset="0"/>
              </a:rPr>
              <a:t>    </a:t>
            </a:r>
            <a:r>
              <a:rPr kumimoji="0" lang="en-US" altLang="zh-CN" sz="2000" b="1" i="1">
                <a:solidFill>
                  <a:schemeClr val="tx1"/>
                </a:solidFill>
                <a:latin typeface="Helvetica" panose="020B0604020202020204" pitchFamily="34" charset="0"/>
              </a:rPr>
              <a:t>Body</a:t>
            </a:r>
          </a:p>
          <a:p>
            <a:r>
              <a:rPr kumimoji="0" lang="en-US" altLang="zh-CN" sz="2000" b="1">
                <a:solidFill>
                  <a:schemeClr val="tx1"/>
                </a:solidFill>
                <a:latin typeface="Courier New" panose="02070309020205020404" pitchFamily="49" charset="0"/>
              </a:rPr>
              <a:t>    </a:t>
            </a:r>
            <a:r>
              <a:rPr kumimoji="0" lang="en-US" altLang="zh-CN" sz="2000" b="1" i="1">
                <a:solidFill>
                  <a:schemeClr val="tx1"/>
                </a:solidFill>
                <a:latin typeface="Helvetica" panose="020B0604020202020204" pitchFamily="34" charset="0"/>
              </a:rPr>
              <a:t>Update </a:t>
            </a:r>
            <a:r>
              <a:rPr kumimoji="0" lang="en-US" altLang="zh-CN" sz="2000" b="1">
                <a:solidFill>
                  <a:schemeClr val="tx1"/>
                </a:solidFill>
                <a:latin typeface="Courier New" panose="02070309020205020404" pitchFamily="49" charset="0"/>
              </a:rPr>
              <a:t>;</a:t>
            </a:r>
          </a:p>
          <a:p>
            <a:r>
              <a:rPr kumimoji="0" lang="en-US" altLang="zh-CN" sz="2000" b="1">
                <a:solidFill>
                  <a:schemeClr val="tx1"/>
                </a:solidFill>
                <a:latin typeface="Courier New" panose="02070309020205020404" pitchFamily="49" charset="0"/>
              </a:rPr>
              <a:t>  } while (</a:t>
            </a:r>
            <a:r>
              <a:rPr kumimoji="0" lang="en-US" altLang="zh-CN" sz="2000" b="1" i="1">
                <a:solidFill>
                  <a:schemeClr val="tx1"/>
                </a:solidFill>
                <a:latin typeface="Helvetica" panose="020B0604020202020204" pitchFamily="34" charset="0"/>
              </a:rPr>
              <a:t>Test</a:t>
            </a:r>
            <a:r>
              <a:rPr kumimoji="0" lang="en-US" altLang="zh-CN" sz="2000" b="1">
                <a:solidFill>
                  <a:schemeClr val="tx1"/>
                </a:solidFill>
                <a:latin typeface="Courier New" panose="02070309020205020404" pitchFamily="49" charset="0"/>
              </a:rPr>
              <a:t>)</a:t>
            </a:r>
            <a:endParaRPr kumimoji="0" lang="en-US" altLang="zh-CN" sz="2000" b="1" i="1">
              <a:solidFill>
                <a:schemeClr val="tx1"/>
              </a:solidFill>
              <a:latin typeface="Helvetica" panose="020B0604020202020204" pitchFamily="34" charset="0"/>
            </a:endParaRPr>
          </a:p>
          <a:p>
            <a:r>
              <a:rPr kumimoji="0" lang="en-US" altLang="zh-CN" sz="2000" b="1" i="1">
                <a:solidFill>
                  <a:schemeClr val="tx1"/>
                </a:solidFill>
                <a:latin typeface="Courier New" panose="02070309020205020404" pitchFamily="49" charset="0"/>
              </a:rPr>
              <a:t>done</a:t>
            </a:r>
            <a:r>
              <a:rPr kumimoji="0" lang="en-US" altLang="zh-CN" sz="2000" b="1">
                <a:solidFill>
                  <a:schemeClr val="tx1"/>
                </a:solidFill>
                <a:latin typeface="Courier New" panose="02070309020205020404" pitchFamily="49" charset="0"/>
              </a:rPr>
              <a:t>:</a:t>
            </a:r>
          </a:p>
        </p:txBody>
      </p:sp>
      <p:sp>
        <p:nvSpPr>
          <p:cNvPr id="21517" name="Line 13"/>
          <p:cNvSpPr>
            <a:spLocks noChangeShapeType="1"/>
          </p:cNvSpPr>
          <p:nvPr/>
        </p:nvSpPr>
        <p:spPr bwMode="auto">
          <a:xfrm>
            <a:off x="5315719" y="4606133"/>
            <a:ext cx="1618481" cy="56355"/>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28228781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示例：求阶乘程序</a:t>
            </a:r>
            <a:endParaRPr lang="zh-CN" altLang="en-US" dirty="0"/>
          </a:p>
        </p:txBody>
      </p:sp>
      <p:pic>
        <p:nvPicPr>
          <p:cNvPr id="7" name="内容占位符 6" descr="屏幕剪辑"/>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051" y="1268760"/>
            <a:ext cx="4394805" cy="2619979"/>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51</a:t>
            </a:fld>
            <a:endParaRPr lang="en-US" altLang="zh-CN"/>
          </a:p>
        </p:txBody>
      </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051" y="4509120"/>
            <a:ext cx="4248472" cy="1647645"/>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6484" y="1412585"/>
            <a:ext cx="4422232" cy="4980114"/>
          </a:xfrm>
          <a:prstGeom prst="rect">
            <a:avLst/>
          </a:prstGeom>
        </p:spPr>
      </p:pic>
    </p:spTree>
    <p:extLst>
      <p:ext uri="{BB962C8B-B14F-4D97-AF65-F5344CB8AC3E}">
        <p14:creationId xmlns:p14="http://schemas.microsoft.com/office/powerpoint/2010/main" val="38140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阶乘程序</a:t>
            </a:r>
            <a:endParaRPr lang="zh-CN" alt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496" y="1235797"/>
            <a:ext cx="9073008" cy="5021265"/>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52</a:t>
            </a:fld>
            <a:endParaRPr lang="en-US" altLang="zh-CN"/>
          </a:p>
        </p:txBody>
      </p:sp>
    </p:spTree>
    <p:extLst>
      <p:ext uri="{BB962C8B-B14F-4D97-AF65-F5344CB8AC3E}">
        <p14:creationId xmlns:p14="http://schemas.microsoft.com/office/powerpoint/2010/main" val="39529589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zh-CN" altLang="en-US" dirty="0" smtClean="0"/>
              <a:t>过程调用和递归支撑</a:t>
            </a:r>
            <a:endParaRPr lang="zh-CN" altLang="en-US" dirty="0"/>
          </a:p>
        </p:txBody>
      </p:sp>
      <p:sp>
        <p:nvSpPr>
          <p:cNvPr id="8" name="副标题 7"/>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3350105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75551"/>
            <a:ext cx="10515600" cy="996094"/>
          </a:xfrm>
        </p:spPr>
        <p:txBody>
          <a:bodyPr/>
          <a:lstStyle/>
          <a:p>
            <a:r>
              <a:rPr lang="en-US" altLang="zh-CN" dirty="0" smtClean="0"/>
              <a:t>IA-32</a:t>
            </a:r>
            <a:r>
              <a:rPr lang="zh-CN" altLang="en-US" dirty="0" smtClean="0"/>
              <a:t>堆栈结构</a:t>
            </a:r>
            <a:endParaRPr lang="zh-CN" altLang="en-US" dirty="0"/>
          </a:p>
        </p:txBody>
      </p:sp>
      <p:pic>
        <p:nvPicPr>
          <p:cNvPr id="7" name="内容占位符 6" descr="http://stanford.edu/~adyuen/stack.png"/>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2391360" y="1797398"/>
            <a:ext cx="7382839" cy="4351338"/>
          </a:xfrm>
          <a:prstGeom prst="rect">
            <a:avLst/>
          </a:prstGeom>
          <a:noFill/>
          <a:ln>
            <a:noFill/>
          </a:ln>
        </p:spPr>
      </p:pic>
      <p:sp>
        <p:nvSpPr>
          <p:cNvPr id="4" name="日期占位符 3"/>
          <p:cNvSpPr>
            <a:spLocks noGrp="1"/>
          </p:cNvSpPr>
          <p:nvPr>
            <p:ph type="dt" sz="half" idx="10"/>
          </p:nvPr>
        </p:nvSpPr>
        <p:spPr/>
        <p:txBody>
          <a:bodyPr/>
          <a:lstStyle/>
          <a:p>
            <a:pPr>
              <a:defRPr/>
            </a:pPr>
            <a:fld id="{3A9623E3-B34A-4E43-B20E-8A979C4D6029}"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54</a:t>
            </a:fld>
            <a:endParaRPr lang="en-US" altLang="zh-CN"/>
          </a:p>
        </p:txBody>
      </p:sp>
      <p:sp>
        <p:nvSpPr>
          <p:cNvPr id="8" name="矩形 7"/>
          <p:cNvSpPr/>
          <p:nvPr/>
        </p:nvSpPr>
        <p:spPr>
          <a:xfrm>
            <a:off x="1703512" y="966401"/>
            <a:ext cx="8458738"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栈（</a:t>
            </a:r>
            <a:r>
              <a:rPr lang="en-US" altLang="zh-CN" sz="2400" dirty="0">
                <a:latin typeface="微软雅黑" panose="020B0503020204020204" pitchFamily="34" charset="-122"/>
                <a:ea typeface="微软雅黑" panose="020B0503020204020204" pitchFamily="34" charset="-122"/>
              </a:rPr>
              <a:t>Stack</a:t>
            </a:r>
            <a:r>
              <a:rPr lang="zh-CN" altLang="en-US" sz="2400" dirty="0">
                <a:latin typeface="微软雅黑" panose="020B0503020204020204" pitchFamily="34" charset="-122"/>
                <a:ea typeface="微软雅黑" panose="020B0503020204020204" pitchFamily="34" charset="-122"/>
              </a:rPr>
              <a:t>）是一种采用</a:t>
            </a:r>
            <a:r>
              <a:rPr lang="zh-CN" altLang="en-US" sz="2400" dirty="0">
                <a:solidFill>
                  <a:srgbClr val="FF3300"/>
                </a:solidFill>
                <a:latin typeface="微软雅黑" panose="020B0503020204020204" pitchFamily="34" charset="-122"/>
                <a:ea typeface="微软雅黑" panose="020B0503020204020204" pitchFamily="34" charset="-122"/>
              </a:rPr>
              <a:t>“先进后出”</a:t>
            </a:r>
            <a:r>
              <a:rPr lang="zh-CN" altLang="en-US" sz="2400" dirty="0">
                <a:latin typeface="微软雅黑" panose="020B0503020204020204" pitchFamily="34" charset="-122"/>
                <a:ea typeface="微软雅黑" panose="020B0503020204020204" pitchFamily="34" charset="-122"/>
              </a:rPr>
              <a:t>方式进行访问的一块存储区，用于</a:t>
            </a:r>
            <a:r>
              <a:rPr lang="zh-CN" altLang="en-US" sz="2400" dirty="0">
                <a:solidFill>
                  <a:srgbClr val="FF3300"/>
                </a:solidFill>
                <a:latin typeface="微软雅黑" panose="020B0503020204020204" pitchFamily="34" charset="-122"/>
                <a:ea typeface="微软雅黑" panose="020B0503020204020204" pitchFamily="34" charset="-122"/>
              </a:rPr>
              <a:t>嵌套过程调用</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007635"/>
                </a:solidFill>
                <a:latin typeface="微软雅黑" panose="020B0503020204020204" pitchFamily="34" charset="-122"/>
                <a:ea typeface="微软雅黑" panose="020B0503020204020204" pitchFamily="34" charset="-122"/>
              </a:rPr>
              <a:t>从高地址向低地址增长</a:t>
            </a:r>
            <a:endParaRPr lang="zh-CN" altLang="en-US" sz="2400" dirty="0">
              <a:latin typeface="微软雅黑" panose="020B0503020204020204" pitchFamily="34" charset="-122"/>
              <a:ea typeface="微软雅黑" panose="020B0503020204020204" pitchFamily="34" charset="-122"/>
            </a:endParaRPr>
          </a:p>
        </p:txBody>
      </p:sp>
      <p:sp>
        <p:nvSpPr>
          <p:cNvPr id="11" name="Text Box 7"/>
          <p:cNvSpPr txBox="1">
            <a:spLocks noChangeArrowheads="1"/>
          </p:cNvSpPr>
          <p:nvPr/>
        </p:nvSpPr>
        <p:spPr bwMode="auto">
          <a:xfrm>
            <a:off x="2927648" y="2324028"/>
            <a:ext cx="1296144" cy="938719"/>
          </a:xfrm>
          <a:prstGeom prst="rect">
            <a:avLst/>
          </a:prstGeom>
          <a:solidFill>
            <a:schemeClr val="bg1"/>
          </a:solidFill>
          <a:ln>
            <a:noFill/>
          </a:ln>
          <a:effectLs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solidFill>
                  <a:srgbClr val="FF3300"/>
                </a:solidFill>
                <a:ea typeface="微软雅黑" panose="020B0503020204020204" pitchFamily="34" charset="-122"/>
              </a:rPr>
              <a:t>栈底</a:t>
            </a:r>
            <a:endParaRPr lang="en-US" altLang="zh-CN" sz="2200" dirty="0">
              <a:solidFill>
                <a:srgbClr val="FF3300"/>
              </a:solidFill>
              <a:ea typeface="微软雅黑" panose="020B0503020204020204" pitchFamily="34" charset="-122"/>
            </a:endParaRPr>
          </a:p>
          <a:p>
            <a:pPr eaLnBrk="1" hangingPunct="1">
              <a:lnSpc>
                <a:spcPct val="100000"/>
              </a:lnSpc>
              <a:spcBef>
                <a:spcPct val="50000"/>
              </a:spcBef>
              <a:buFontTx/>
              <a:buNone/>
            </a:pPr>
            <a:r>
              <a:rPr lang="zh-CN" altLang="en-US" sz="2200" dirty="0">
                <a:solidFill>
                  <a:srgbClr val="FF3300"/>
                </a:solidFill>
                <a:ea typeface="微软雅黑" panose="020B0503020204020204" pitchFamily="34" charset="-122"/>
              </a:rPr>
              <a:t>高地址</a:t>
            </a:r>
          </a:p>
        </p:txBody>
      </p:sp>
      <p:sp>
        <p:nvSpPr>
          <p:cNvPr id="12" name="Text Box 7"/>
          <p:cNvSpPr txBox="1">
            <a:spLocks noChangeArrowheads="1"/>
          </p:cNvSpPr>
          <p:nvPr/>
        </p:nvSpPr>
        <p:spPr bwMode="auto">
          <a:xfrm>
            <a:off x="2927648" y="4236382"/>
            <a:ext cx="1296144" cy="938719"/>
          </a:xfrm>
          <a:prstGeom prst="rect">
            <a:avLst/>
          </a:prstGeom>
          <a:solidFill>
            <a:schemeClr val="bg1"/>
          </a:solidFill>
          <a:ln>
            <a:noFill/>
          </a:ln>
          <a:effectLs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solidFill>
                  <a:srgbClr val="FF3300"/>
                </a:solidFill>
                <a:ea typeface="微软雅黑" panose="020B0503020204020204" pitchFamily="34" charset="-122"/>
              </a:rPr>
              <a:t>栈顶</a:t>
            </a:r>
            <a:endParaRPr lang="en-US" altLang="zh-CN" sz="2200" dirty="0">
              <a:solidFill>
                <a:srgbClr val="FF3300"/>
              </a:solidFill>
              <a:ea typeface="微软雅黑" panose="020B0503020204020204" pitchFamily="34" charset="-122"/>
            </a:endParaRPr>
          </a:p>
          <a:p>
            <a:pPr eaLnBrk="1" hangingPunct="1">
              <a:lnSpc>
                <a:spcPct val="100000"/>
              </a:lnSpc>
              <a:spcBef>
                <a:spcPct val="50000"/>
              </a:spcBef>
              <a:buFontTx/>
              <a:buNone/>
            </a:pPr>
            <a:r>
              <a:rPr lang="zh-CN" altLang="en-US" sz="2200" dirty="0">
                <a:solidFill>
                  <a:srgbClr val="FF3300"/>
                </a:solidFill>
                <a:ea typeface="微软雅黑" panose="020B0503020204020204" pitchFamily="34" charset="-122"/>
              </a:rPr>
              <a:t>低地址</a:t>
            </a:r>
          </a:p>
        </p:txBody>
      </p:sp>
    </p:spTree>
    <p:extLst>
      <p:ext uri="{BB962C8B-B14F-4D97-AF65-F5344CB8AC3E}">
        <p14:creationId xmlns:p14="http://schemas.microsoft.com/office/powerpoint/2010/main" val="468171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Text Box 2"/>
          <p:cNvSpPr txBox="1">
            <a:spLocks noChangeArrowheads="1"/>
          </p:cNvSpPr>
          <p:nvPr/>
        </p:nvSpPr>
        <p:spPr bwMode="auto">
          <a:xfrm>
            <a:off x="646232" y="2276872"/>
            <a:ext cx="3825875" cy="31700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add (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x,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y ) {</a:t>
            </a: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	 return </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a:t>
            </a: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a:t>
            </a:r>
          </a:p>
          <a:p>
            <a:pPr>
              <a:lnSpc>
                <a:spcPct val="100000"/>
              </a:lnSpc>
              <a:spcBef>
                <a:spcPct val="0"/>
              </a:spcBef>
              <a:buFontTx/>
              <a:buNone/>
            </a:pPr>
            <a:endParaRPr lang="en-US" altLang="zh-CN" sz="2000"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main ( ) {	</a:t>
            </a: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t1 = 125;</a:t>
            </a: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t2 = 80;</a:t>
            </a:r>
          </a:p>
          <a:p>
            <a:pPr>
              <a:lnSpc>
                <a:spcPct val="100000"/>
              </a:lnSpc>
              <a:spcBef>
                <a:spcPct val="0"/>
              </a:spcBef>
              <a:buFontTx/>
              <a:buNone/>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int</a:t>
            </a:r>
            <a:r>
              <a:rPr lang="en-US" altLang="zh-CN" sz="2000" dirty="0">
                <a:solidFill>
                  <a:srgbClr val="FF0000"/>
                </a:solidFill>
                <a:latin typeface="微软雅黑" panose="020B0503020204020204" pitchFamily="34" charset="-122"/>
                <a:ea typeface="微软雅黑" panose="020B0503020204020204" pitchFamily="34" charset="-122"/>
              </a:rPr>
              <a:t>	sum = add (t1, t2</a:t>
            </a:r>
            <a:r>
              <a:rPr lang="en-US" altLang="zh-CN" sz="2000" dirty="0" smtClean="0">
                <a:solidFill>
                  <a:srgbClr val="FF0000"/>
                </a:solidFill>
                <a:latin typeface="微软雅黑" panose="020B0503020204020204" pitchFamily="34" charset="-122"/>
                <a:ea typeface="微软雅黑" panose="020B0503020204020204" pitchFamily="34" charset="-122"/>
              </a:rPr>
              <a:t>);</a:t>
            </a: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	 return sum;</a:t>
            </a:r>
            <a:endParaRPr lang="zh-CN" altLang="en-US" sz="2000"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81923" name="Rectangle 3"/>
          <p:cNvSpPr>
            <a:spLocks noGrp="1" noChangeArrowheads="1"/>
          </p:cNvSpPr>
          <p:nvPr>
            <p:ph type="title"/>
          </p:nvPr>
        </p:nvSpPr>
        <p:spPr>
          <a:xfrm>
            <a:off x="2570001" y="93847"/>
            <a:ext cx="5987008" cy="763641"/>
          </a:xfrm>
        </p:spPr>
        <p:txBody>
          <a:bodyPr/>
          <a:lstStyle/>
          <a:p>
            <a:r>
              <a:rPr lang="zh-CN" altLang="en-US" sz="3600" dirty="0"/>
              <a:t>过程调用的机器级表示</a:t>
            </a:r>
          </a:p>
        </p:txBody>
      </p:sp>
      <p:sp>
        <p:nvSpPr>
          <p:cNvPr id="771076" name="Rectangle 4"/>
          <p:cNvSpPr>
            <a:spLocks noGrp="1" noChangeArrowheads="1"/>
          </p:cNvSpPr>
          <p:nvPr>
            <p:ph idx="1"/>
          </p:nvPr>
        </p:nvSpPr>
        <p:spPr>
          <a:xfrm>
            <a:off x="911424" y="1208882"/>
            <a:ext cx="8675687" cy="1601787"/>
          </a:xfrm>
        </p:spPr>
        <p:txBody>
          <a:bodyPr/>
          <a:lstStyle/>
          <a:p>
            <a:r>
              <a:rPr lang="zh-CN" altLang="en-US" sz="3600" dirty="0" smtClean="0">
                <a:latin typeface="+mn-ea"/>
              </a:rPr>
              <a:t>过程调用的控制流和数据流：</a:t>
            </a:r>
            <a:endParaRPr lang="en-US" altLang="zh-CN" sz="3600" dirty="0">
              <a:latin typeface="+mn-ea"/>
            </a:endParaRPr>
          </a:p>
        </p:txBody>
      </p:sp>
      <p:sp>
        <p:nvSpPr>
          <p:cNvPr id="81935" name="Text Box 6"/>
          <p:cNvSpPr txBox="1">
            <a:spLocks noChangeArrowheads="1"/>
          </p:cNvSpPr>
          <p:nvPr/>
        </p:nvSpPr>
        <p:spPr bwMode="auto">
          <a:xfrm>
            <a:off x="1158146" y="5890728"/>
            <a:ext cx="2273558" cy="46166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25000"/>
              </a:spcBef>
              <a:buFontTx/>
              <a:buNone/>
            </a:pPr>
            <a:r>
              <a:rPr lang="en-US" altLang="zh-CN" sz="1800" dirty="0">
                <a:latin typeface="微软雅黑" panose="020B0503020204020204" pitchFamily="34" charset="-122"/>
                <a:ea typeface="微软雅黑" panose="020B0503020204020204" pitchFamily="34" charset="-122"/>
              </a:rPr>
              <a:t> </a:t>
            </a:r>
            <a:r>
              <a:rPr lang="en-US" altLang="zh-CN" dirty="0">
                <a:solidFill>
                  <a:srgbClr val="3333CC"/>
                </a:solidFill>
                <a:latin typeface="微软雅黑" panose="020B0503020204020204" pitchFamily="34" charset="-122"/>
                <a:ea typeface="微软雅黑" panose="020B0503020204020204" pitchFamily="34" charset="-122"/>
              </a:rPr>
              <a:t>mai</a:t>
            </a:r>
            <a:r>
              <a:rPr lang="en-US" altLang="zh-CN" dirty="0" smtClean="0">
                <a:solidFill>
                  <a:srgbClr val="3333CC"/>
                </a:solidFill>
                <a:latin typeface="微软雅黑" panose="020B0503020204020204" pitchFamily="34" charset="-122"/>
                <a:ea typeface="微软雅黑" panose="020B0503020204020204" pitchFamily="34" charset="-122"/>
              </a:rPr>
              <a:t>n-》add</a:t>
            </a:r>
            <a:endParaRPr lang="en-US" altLang="zh-CN" dirty="0">
              <a:latin typeface="微软雅黑" panose="020B0503020204020204" pitchFamily="34" charset="-122"/>
              <a:ea typeface="微软雅黑" panose="020B0503020204020204" pitchFamily="34" charset="-122"/>
            </a:endParaRPr>
          </a:p>
        </p:txBody>
      </p:sp>
      <p:sp>
        <p:nvSpPr>
          <p:cNvPr id="771088" name="Text Box 16"/>
          <p:cNvSpPr txBox="1">
            <a:spLocks noChangeArrowheads="1"/>
          </p:cNvSpPr>
          <p:nvPr/>
        </p:nvSpPr>
        <p:spPr bwMode="auto">
          <a:xfrm>
            <a:off x="4583832" y="5949280"/>
            <a:ext cx="7670685" cy="6001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50000"/>
              </a:lnSpc>
              <a:buFontTx/>
              <a:buNone/>
            </a:pPr>
            <a:r>
              <a:rPr lang="zh-CN" altLang="en-US" sz="2200" dirty="0" smtClean="0">
                <a:solidFill>
                  <a:srgbClr val="FF3300"/>
                </a:solidFill>
                <a:latin typeface="微软雅黑" panose="020B0503020204020204" pitchFamily="34" charset="-122"/>
                <a:ea typeface="微软雅黑" panose="020B0503020204020204" pitchFamily="34" charset="-122"/>
              </a:rPr>
              <a:t>控制流和数据流均通过</a:t>
            </a:r>
            <a:r>
              <a:rPr lang="zh-CN" altLang="en-US" sz="2200" dirty="0" smtClean="0">
                <a:solidFill>
                  <a:srgbClr val="3333CC"/>
                </a:solidFill>
                <a:latin typeface="微软雅黑" panose="020B0503020204020204" pitchFamily="34" charset="-122"/>
                <a:ea typeface="微软雅黑" panose="020B0503020204020204" pitchFamily="34" charset="-122"/>
              </a:rPr>
              <a:t>栈帧（</a:t>
            </a:r>
            <a:r>
              <a:rPr lang="en-US" altLang="zh-CN" sz="2200" dirty="0" smtClean="0">
                <a:solidFill>
                  <a:srgbClr val="3333CC"/>
                </a:solidFill>
                <a:latin typeface="微软雅黑" panose="020B0503020204020204" pitchFamily="34" charset="-122"/>
                <a:ea typeface="微软雅黑" panose="020B0503020204020204" pitchFamily="34" charset="-122"/>
              </a:rPr>
              <a:t>stack/frame</a:t>
            </a:r>
            <a:r>
              <a:rPr lang="zh-CN" altLang="en-US" sz="2200" dirty="0" smtClean="0">
                <a:solidFill>
                  <a:srgbClr val="3333CC"/>
                </a:solidFill>
                <a:latin typeface="微软雅黑" panose="020B0503020204020204" pitchFamily="34" charset="-122"/>
                <a:ea typeface="微软雅黑" panose="020B0503020204020204" pitchFamily="34" charset="-122"/>
              </a:rPr>
              <a:t>）</a:t>
            </a:r>
            <a:r>
              <a:rPr lang="zh-CN" altLang="en-US" sz="2200" dirty="0">
                <a:solidFill>
                  <a:srgbClr val="FF3300"/>
                </a:solidFill>
                <a:latin typeface="微软雅黑" panose="020B0503020204020204" pitchFamily="34" charset="-122"/>
                <a:ea typeface="微软雅黑" panose="020B0503020204020204" pitchFamily="34" charset="-122"/>
              </a:rPr>
              <a:t>来</a:t>
            </a:r>
            <a:r>
              <a:rPr lang="zh-CN" altLang="en-US" sz="2200" dirty="0" smtClean="0">
                <a:solidFill>
                  <a:srgbClr val="FF3300"/>
                </a:solidFill>
                <a:latin typeface="微软雅黑" panose="020B0503020204020204" pitchFamily="34" charset="-122"/>
                <a:ea typeface="微软雅黑" panose="020B0503020204020204" pitchFamily="34" charset="-122"/>
              </a:rPr>
              <a:t>传递和回收</a:t>
            </a:r>
            <a:endParaRPr lang="zh-CN" altLang="en-US" sz="2200" dirty="0">
              <a:solidFill>
                <a:srgbClr val="FF3300"/>
              </a:solidFill>
              <a:latin typeface="微软雅黑" panose="020B0503020204020204" pitchFamily="34" charset="-122"/>
              <a:ea typeface="微软雅黑" panose="020B0503020204020204" pitchFamily="34" charset="-122"/>
            </a:endParaRPr>
          </a:p>
        </p:txBody>
      </p:sp>
      <p:sp>
        <p:nvSpPr>
          <p:cNvPr id="23" name="Text Box 9"/>
          <p:cNvSpPr txBox="1">
            <a:spLocks noChangeArrowheads="1"/>
          </p:cNvSpPr>
          <p:nvPr/>
        </p:nvSpPr>
        <p:spPr bwMode="auto">
          <a:xfrm>
            <a:off x="9119971" y="2451273"/>
            <a:ext cx="2245062" cy="30031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40000"/>
              </a:spcBef>
              <a:buFontTx/>
              <a:buNone/>
            </a:pPr>
            <a:r>
              <a:rPr lang="en-US" altLang="zh-CN" sz="20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a</a:t>
            </a:r>
            <a:r>
              <a:rPr lang="en-US" altLang="zh-CN" sz="2200" dirty="0" smtClean="0">
                <a:latin typeface="微软雅黑" panose="020B0503020204020204" pitchFamily="34" charset="-122"/>
                <a:ea typeface="微软雅黑" panose="020B0503020204020204" pitchFamily="34" charset="-122"/>
              </a:rPr>
              <a:t>dd</a:t>
            </a:r>
            <a:r>
              <a:rPr lang="zh-CN" altLang="en-US" sz="2200" dirty="0" smtClean="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a:lnSpc>
                <a:spcPct val="150000"/>
              </a:lnSpc>
              <a:spcBef>
                <a:spcPct val="40000"/>
              </a:spcBef>
              <a:buFontTx/>
              <a:buNone/>
            </a:pPr>
            <a:r>
              <a:rPr lang="zh-CN" altLang="en-US" sz="2200" dirty="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   </a:t>
            </a:r>
            <a:r>
              <a:rPr lang="zh-CN" altLang="en-US" sz="2200" dirty="0">
                <a:solidFill>
                  <a:srgbClr val="0070C0"/>
                </a:solidFill>
                <a:latin typeface="微软雅黑" panose="020B0503020204020204" pitchFamily="34" charset="-122"/>
                <a:ea typeface="微软雅黑" panose="020B0503020204020204" pitchFamily="34" charset="-122"/>
              </a:rPr>
              <a:t>取出参数</a:t>
            </a:r>
            <a:endParaRPr lang="en-US" altLang="zh-CN" sz="2200" dirty="0">
              <a:solidFill>
                <a:srgbClr val="0070C0"/>
              </a:solidFill>
              <a:latin typeface="微软雅黑" panose="020B0503020204020204" pitchFamily="34" charset="-122"/>
              <a:ea typeface="微软雅黑" panose="020B0503020204020204" pitchFamily="34" charset="-122"/>
            </a:endParaRPr>
          </a:p>
          <a:p>
            <a:pPr>
              <a:lnSpc>
                <a:spcPct val="150000"/>
              </a:lnSpc>
              <a:spcBef>
                <a:spcPct val="40000"/>
              </a:spcBef>
              <a:buFontTx/>
              <a:buNone/>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执行</a:t>
            </a:r>
            <a:endParaRPr lang="en-US" altLang="zh-CN" sz="2200" dirty="0" smtClean="0">
              <a:latin typeface="微软雅黑" panose="020B0503020204020204" pitchFamily="34" charset="-122"/>
              <a:ea typeface="微软雅黑" panose="020B0503020204020204" pitchFamily="34" charset="-122"/>
            </a:endParaRPr>
          </a:p>
          <a:p>
            <a:pPr>
              <a:lnSpc>
                <a:spcPct val="150000"/>
              </a:lnSpc>
              <a:spcBef>
                <a:spcPct val="40000"/>
              </a:spcBef>
              <a:buNone/>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dirty="0">
                <a:solidFill>
                  <a:srgbClr val="0070C0"/>
                </a:solidFill>
                <a:latin typeface="微软雅黑" panose="020B0503020204020204" pitchFamily="34" charset="-122"/>
                <a:ea typeface="微软雅黑" panose="020B0503020204020204" pitchFamily="34" charset="-122"/>
              </a:rPr>
              <a:t>存返回结果</a:t>
            </a:r>
            <a:endParaRPr lang="en-US" altLang="zh-CN" sz="2200" dirty="0">
              <a:solidFill>
                <a:srgbClr val="0070C0"/>
              </a:solidFill>
              <a:latin typeface="微软雅黑" panose="020B0503020204020204" pitchFamily="34" charset="-122"/>
              <a:ea typeface="微软雅黑" panose="020B0503020204020204" pitchFamily="34" charset="-122"/>
            </a:endParaRPr>
          </a:p>
          <a:p>
            <a:pPr>
              <a:lnSpc>
                <a:spcPct val="150000"/>
              </a:lnSpc>
              <a:spcBef>
                <a:spcPct val="40000"/>
              </a:spcBef>
              <a:buNone/>
            </a:pPr>
            <a:r>
              <a:rPr lang="en-US" altLang="zh-CN" sz="2200" dirty="0">
                <a:latin typeface="微软雅黑" panose="020B0503020204020204" pitchFamily="34" charset="-122"/>
                <a:ea typeface="微软雅黑" panose="020B0503020204020204" pitchFamily="34" charset="-122"/>
              </a:rPr>
              <a:t>     </a:t>
            </a:r>
            <a:r>
              <a:rPr lang="zh-CN" altLang="en-US" sz="2200" dirty="0">
                <a:solidFill>
                  <a:srgbClr val="FF0000"/>
                </a:solidFill>
                <a:latin typeface="微软雅黑" panose="020B0503020204020204" pitchFamily="34" charset="-122"/>
                <a:ea typeface="微软雅黑" panose="020B0503020204020204" pitchFamily="34" charset="-122"/>
              </a:rPr>
              <a:t>返回</a:t>
            </a:r>
            <a:r>
              <a:rPr lang="en-US" altLang="zh-CN" sz="2200" dirty="0" smtClean="0">
                <a:solidFill>
                  <a:srgbClr val="FF0000"/>
                </a:solidFill>
                <a:latin typeface="微软雅黑" panose="020B0503020204020204" pitchFamily="34" charset="-122"/>
                <a:ea typeface="微软雅黑" panose="020B0503020204020204" pitchFamily="34" charset="-122"/>
              </a:rPr>
              <a:t>main</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818905" y="2427479"/>
            <a:ext cx="2870242" cy="3281417"/>
            <a:chOff x="4818905" y="2427479"/>
            <a:chExt cx="2870242" cy="3178170"/>
          </a:xfrm>
        </p:grpSpPr>
        <p:sp>
          <p:nvSpPr>
            <p:cNvPr id="81928" name="Text Box 9"/>
            <p:cNvSpPr txBox="1">
              <a:spLocks noChangeArrowheads="1"/>
            </p:cNvSpPr>
            <p:nvPr/>
          </p:nvSpPr>
          <p:spPr bwMode="auto">
            <a:xfrm>
              <a:off x="4818905" y="2427479"/>
              <a:ext cx="2870242" cy="312997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40000"/>
                </a:spcBef>
                <a:buFontTx/>
                <a:buNone/>
              </a:pPr>
              <a:r>
                <a:rPr lang="en-US" altLang="zh-CN" sz="20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main</a:t>
              </a:r>
              <a:r>
                <a:rPr lang="zh-CN" altLang="en-US" sz="2200" dirty="0" smtClean="0">
                  <a:latin typeface="微软雅黑" panose="020B0503020204020204" pitchFamily="34" charset="-122"/>
                  <a:ea typeface="微软雅黑" panose="020B0503020204020204" pitchFamily="34" charset="-122"/>
                </a:rPr>
                <a:t>：</a:t>
              </a:r>
              <a:endParaRPr lang="en-US" altLang="zh-CN" sz="2200" dirty="0" smtClean="0">
                <a:latin typeface="微软雅黑" panose="020B0503020204020204" pitchFamily="34" charset="-122"/>
                <a:ea typeface="微软雅黑" panose="020B0503020204020204" pitchFamily="34" charset="-122"/>
              </a:endParaRPr>
            </a:p>
            <a:p>
              <a:pPr>
                <a:lnSpc>
                  <a:spcPct val="100000"/>
                </a:lnSpc>
                <a:spcBef>
                  <a:spcPct val="40000"/>
                </a:spcBef>
                <a:buFontTx/>
                <a:buNone/>
              </a:pPr>
              <a:r>
                <a:rPr lang="zh-CN" altLang="en-US" sz="2200" dirty="0" smtClean="0">
                  <a:latin typeface="微软雅黑" panose="020B0503020204020204" pitchFamily="34" charset="-122"/>
                  <a:ea typeface="微软雅黑" panose="020B0503020204020204" pitchFamily="34" charset="-122"/>
                </a:rPr>
                <a:t>    </a:t>
              </a:r>
              <a:endParaRPr lang="en-US" altLang="zh-CN" sz="2200" dirty="0" smtClean="0">
                <a:latin typeface="微软雅黑" panose="020B0503020204020204" pitchFamily="34" charset="-122"/>
                <a:ea typeface="微软雅黑" panose="020B0503020204020204" pitchFamily="34" charset="-122"/>
              </a:endParaRPr>
            </a:p>
            <a:p>
              <a:pPr>
                <a:lnSpc>
                  <a:spcPct val="100000"/>
                </a:lnSpc>
                <a:spcBef>
                  <a:spcPct val="40000"/>
                </a:spcBef>
                <a:buFontTx/>
                <a:buNone/>
              </a:pPr>
              <a:r>
                <a:rPr lang="en-US" altLang="zh-CN" sz="2200" dirty="0">
                  <a:latin typeface="微软雅黑" panose="020B0503020204020204" pitchFamily="34" charset="-122"/>
                  <a:ea typeface="微软雅黑" panose="020B0503020204020204" pitchFamily="34" charset="-122"/>
                </a:rPr>
                <a:t> </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 正常处理 </a:t>
              </a:r>
              <a:endParaRPr lang="en-US" altLang="zh-CN" sz="2200" dirty="0">
                <a:latin typeface="微软雅黑" panose="020B0503020204020204" pitchFamily="34" charset="-122"/>
                <a:ea typeface="微软雅黑" panose="020B0503020204020204" pitchFamily="34" charset="-122"/>
              </a:endParaRPr>
            </a:p>
            <a:p>
              <a:pPr>
                <a:lnSpc>
                  <a:spcPct val="100000"/>
                </a:lnSpc>
                <a:spcBef>
                  <a:spcPct val="40000"/>
                </a:spcBef>
                <a:buFontTx/>
                <a:buNone/>
              </a:pPr>
              <a:r>
                <a:rPr lang="zh-CN" altLang="en-US" sz="2200" dirty="0" smtClean="0">
                  <a:latin typeface="微软雅黑" panose="020B0503020204020204" pitchFamily="34" charset="-122"/>
                  <a:ea typeface="微软雅黑" panose="020B0503020204020204" pitchFamily="34" charset="-122"/>
                </a:rPr>
                <a:t>     </a:t>
              </a:r>
              <a:r>
                <a:rPr lang="zh-CN" altLang="en-US" sz="2200" dirty="0" smtClean="0">
                  <a:solidFill>
                    <a:srgbClr val="0070C0"/>
                  </a:solidFill>
                  <a:latin typeface="微软雅黑" panose="020B0503020204020204" pitchFamily="34" charset="-122"/>
                  <a:ea typeface="微软雅黑" panose="020B0503020204020204" pitchFamily="34" charset="-122"/>
                </a:rPr>
                <a:t>存放</a:t>
              </a:r>
              <a:r>
                <a:rPr lang="zh-CN" altLang="en-US" sz="2200" dirty="0">
                  <a:solidFill>
                    <a:srgbClr val="0070C0"/>
                  </a:solidFill>
                  <a:latin typeface="微软雅黑" panose="020B0503020204020204" pitchFamily="34" charset="-122"/>
                  <a:ea typeface="微软雅黑" panose="020B0503020204020204" pitchFamily="34" charset="-122"/>
                </a:rPr>
                <a:t>参数</a:t>
              </a:r>
              <a:r>
                <a:rPr lang="zh-CN" altLang="en-US" sz="2200" dirty="0">
                  <a:solidFill>
                    <a:srgbClr val="FF0000"/>
                  </a:solidFill>
                  <a:latin typeface="微软雅黑" panose="020B0503020204020204" pitchFamily="34" charset="-122"/>
                  <a:ea typeface="微软雅黑" panose="020B0503020204020204" pitchFamily="34" charset="-122"/>
                </a:rPr>
                <a:t>	        </a:t>
              </a:r>
              <a:endParaRPr lang="en-US" altLang="zh-CN" sz="2200" dirty="0">
                <a:solidFill>
                  <a:srgbClr val="FF0000"/>
                </a:solidFill>
                <a:latin typeface="微软雅黑" panose="020B0503020204020204" pitchFamily="34" charset="-122"/>
                <a:ea typeface="微软雅黑" panose="020B0503020204020204" pitchFamily="34" charset="-122"/>
              </a:endParaRPr>
            </a:p>
            <a:p>
              <a:pPr>
                <a:lnSpc>
                  <a:spcPct val="100000"/>
                </a:lnSpc>
                <a:spcBef>
                  <a:spcPct val="40000"/>
                </a:spcBef>
                <a:buFontTx/>
                <a:buNone/>
              </a:pPr>
              <a:r>
                <a:rPr lang="zh-CN" altLang="en-US" sz="2200" dirty="0" smtClean="0">
                  <a:solidFill>
                    <a:srgbClr val="FF0000"/>
                  </a:solidFill>
                  <a:latin typeface="微软雅黑" panose="020B0503020204020204" pitchFamily="34" charset="-122"/>
                  <a:ea typeface="微软雅黑" panose="020B0503020204020204" pitchFamily="34" charset="-122"/>
                </a:rPr>
                <a:t>     调</a:t>
              </a:r>
              <a:r>
                <a:rPr lang="zh-CN" altLang="en-US" sz="2200" dirty="0">
                  <a:solidFill>
                    <a:srgbClr val="FF0000"/>
                  </a:solidFill>
                  <a:latin typeface="微软雅黑" panose="020B0503020204020204" pitchFamily="34" charset="-122"/>
                  <a:ea typeface="微软雅黑" panose="020B0503020204020204" pitchFamily="34" charset="-122"/>
                </a:rPr>
                <a:t>出</a:t>
              </a:r>
              <a:r>
                <a:rPr lang="en-US" altLang="zh-CN" sz="2200" dirty="0">
                  <a:solidFill>
                    <a:srgbClr val="FF0000"/>
                  </a:solidFill>
                  <a:latin typeface="微软雅黑" panose="020B0503020204020204" pitchFamily="34" charset="-122"/>
                  <a:ea typeface="微软雅黑" panose="020B0503020204020204" pitchFamily="34" charset="-122"/>
                </a:rPr>
                <a:t>add</a:t>
              </a:r>
              <a:r>
                <a:rPr lang="zh-CN" altLang="en-US" sz="2200" dirty="0" smtClean="0">
                  <a:solidFill>
                    <a:srgbClr val="FF0000"/>
                  </a:solidFill>
                  <a:latin typeface="微软雅黑" panose="020B0503020204020204" pitchFamily="34" charset="-122"/>
                  <a:ea typeface="微软雅黑" panose="020B0503020204020204" pitchFamily="34" charset="-122"/>
                </a:rPr>
                <a:t>执行</a:t>
              </a:r>
              <a:endParaRPr lang="en-US" altLang="zh-CN" sz="2200" dirty="0" smtClean="0">
                <a:solidFill>
                  <a:srgbClr val="FF0000"/>
                </a:solidFill>
                <a:latin typeface="微软雅黑" panose="020B0503020204020204" pitchFamily="34" charset="-122"/>
                <a:ea typeface="微软雅黑" panose="020B0503020204020204" pitchFamily="34" charset="-122"/>
              </a:endParaRPr>
            </a:p>
            <a:p>
              <a:pPr>
                <a:lnSpc>
                  <a:spcPct val="100000"/>
                </a:lnSpc>
                <a:spcBef>
                  <a:spcPct val="40000"/>
                </a:spcBef>
                <a:buFontTx/>
                <a:buNone/>
              </a:pPr>
              <a:r>
                <a:rPr lang="zh-CN" altLang="en-US" sz="2200" dirty="0" smtClean="0">
                  <a:latin typeface="微软雅黑" panose="020B0503020204020204" pitchFamily="34" charset="-122"/>
                  <a:ea typeface="微软雅黑" panose="020B0503020204020204" pitchFamily="34" charset="-122"/>
                </a:rPr>
                <a:t>     继续处理  </a:t>
              </a:r>
              <a:endParaRPr lang="en-US" altLang="zh-CN" sz="2200" dirty="0" smtClean="0">
                <a:latin typeface="微软雅黑" panose="020B0503020204020204" pitchFamily="34" charset="-122"/>
                <a:ea typeface="微软雅黑" panose="020B0503020204020204" pitchFamily="34" charset="-122"/>
              </a:endParaRPr>
            </a:p>
            <a:p>
              <a:pPr>
                <a:lnSpc>
                  <a:spcPct val="100000"/>
                </a:lnSpc>
                <a:spcBef>
                  <a:spcPct val="40000"/>
                </a:spcBef>
                <a:buFontTx/>
                <a:buNone/>
              </a:pPr>
              <a:endParaRPr lang="zh-CN" altLang="en-US" sz="2000" dirty="0">
                <a:latin typeface="微软雅黑" panose="020B0503020204020204" pitchFamily="34" charset="-122"/>
                <a:ea typeface="微软雅黑" panose="020B0503020204020204" pitchFamily="34" charset="-122"/>
              </a:endParaRPr>
            </a:p>
          </p:txBody>
        </p:sp>
        <p:sp>
          <p:nvSpPr>
            <p:cNvPr id="81931" name="Line 12"/>
            <p:cNvSpPr>
              <a:spLocks noChangeShapeType="1"/>
            </p:cNvSpPr>
            <p:nvPr/>
          </p:nvSpPr>
          <p:spPr bwMode="auto">
            <a:xfrm>
              <a:off x="5747007" y="5269137"/>
              <a:ext cx="0" cy="3365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Line 12"/>
            <p:cNvSpPr>
              <a:spLocks noChangeShapeType="1"/>
            </p:cNvSpPr>
            <p:nvPr/>
          </p:nvSpPr>
          <p:spPr bwMode="auto">
            <a:xfrm>
              <a:off x="5673962" y="2988333"/>
              <a:ext cx="0" cy="336512"/>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 name="组合 6"/>
          <p:cNvGrpSpPr/>
          <p:nvPr/>
        </p:nvGrpSpPr>
        <p:grpSpPr>
          <a:xfrm>
            <a:off x="6455974" y="3214374"/>
            <a:ext cx="3138790" cy="2025871"/>
            <a:chOff x="6455974" y="3214374"/>
            <a:chExt cx="3138790" cy="2025871"/>
          </a:xfrm>
        </p:grpSpPr>
        <p:sp>
          <p:nvSpPr>
            <p:cNvPr id="81929" name="Line 10"/>
            <p:cNvSpPr>
              <a:spLocks noChangeShapeType="1"/>
            </p:cNvSpPr>
            <p:nvPr/>
          </p:nvSpPr>
          <p:spPr bwMode="auto">
            <a:xfrm flipV="1">
              <a:off x="7104786" y="3214374"/>
              <a:ext cx="2481384" cy="120498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0" name="Line 11"/>
            <p:cNvSpPr>
              <a:spLocks noChangeShapeType="1"/>
            </p:cNvSpPr>
            <p:nvPr/>
          </p:nvSpPr>
          <p:spPr bwMode="auto">
            <a:xfrm flipH="1" flipV="1">
              <a:off x="6455974" y="4953020"/>
              <a:ext cx="3138790" cy="2872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文本框 4"/>
            <p:cNvSpPr txBox="1"/>
            <p:nvPr/>
          </p:nvSpPr>
          <p:spPr>
            <a:xfrm>
              <a:off x="7275219" y="4165883"/>
              <a:ext cx="1629093" cy="830997"/>
            </a:xfrm>
            <a:prstGeom prst="rect">
              <a:avLst/>
            </a:prstGeom>
            <a:noFill/>
          </p:spPr>
          <p:txBody>
            <a:bodyPr wrap="square" rtlCol="0">
              <a:spAutoFit/>
            </a:bodyPr>
            <a:lstStyle/>
            <a:p>
              <a:r>
                <a:rPr lang="zh-CN" altLang="en-US" sz="2400" b="1" dirty="0" smtClean="0">
                  <a:solidFill>
                    <a:srgbClr val="FF0000"/>
                  </a:solidFill>
                </a:rPr>
                <a:t>如何进行控制转移？</a:t>
              </a:r>
              <a:endParaRPr lang="zh-CN" altLang="en-US" sz="2400" b="1" dirty="0">
                <a:solidFill>
                  <a:srgbClr val="FF0000"/>
                </a:solidFill>
              </a:endParaRPr>
            </a:p>
          </p:txBody>
        </p:sp>
      </p:grpSp>
      <p:grpSp>
        <p:nvGrpSpPr>
          <p:cNvPr id="15" name="组合 14"/>
          <p:cNvGrpSpPr/>
          <p:nvPr/>
        </p:nvGrpSpPr>
        <p:grpSpPr>
          <a:xfrm>
            <a:off x="6455974" y="2116547"/>
            <a:ext cx="3130196" cy="2371535"/>
            <a:chOff x="6455974" y="2116547"/>
            <a:chExt cx="3130196" cy="2371535"/>
          </a:xfrm>
        </p:grpSpPr>
        <p:cxnSp>
          <p:nvCxnSpPr>
            <p:cNvPr id="9" name="直接箭头连接符 8"/>
            <p:cNvCxnSpPr/>
            <p:nvPr/>
          </p:nvCxnSpPr>
          <p:spPr>
            <a:xfrm flipH="1">
              <a:off x="6455974" y="2879391"/>
              <a:ext cx="1233173" cy="10536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275219" y="2116547"/>
              <a:ext cx="1629093" cy="830997"/>
            </a:xfrm>
            <a:prstGeom prst="rect">
              <a:avLst/>
            </a:prstGeom>
            <a:noFill/>
          </p:spPr>
          <p:txBody>
            <a:bodyPr wrap="square" rtlCol="0">
              <a:spAutoFit/>
            </a:bodyPr>
            <a:lstStyle/>
            <a:p>
              <a:r>
                <a:rPr lang="zh-CN" altLang="en-US" sz="2400" b="1" dirty="0" smtClean="0">
                  <a:solidFill>
                    <a:srgbClr val="FF0000"/>
                  </a:solidFill>
                </a:rPr>
                <a:t>如何进行数据转移？</a:t>
              </a:r>
              <a:endParaRPr lang="zh-CN" altLang="en-US" sz="2400" b="1" dirty="0">
                <a:solidFill>
                  <a:srgbClr val="FF0000"/>
                </a:solidFill>
              </a:endParaRPr>
            </a:p>
          </p:txBody>
        </p:sp>
        <p:cxnSp>
          <p:nvCxnSpPr>
            <p:cNvPr id="12" name="直接箭头连接符 11"/>
            <p:cNvCxnSpPr/>
            <p:nvPr/>
          </p:nvCxnSpPr>
          <p:spPr>
            <a:xfrm>
              <a:off x="8477075" y="2866845"/>
              <a:ext cx="1109095" cy="2740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8" idx="2"/>
            </p:cNvCxnSpPr>
            <p:nvPr/>
          </p:nvCxnSpPr>
          <p:spPr>
            <a:xfrm>
              <a:off x="8089766" y="2947544"/>
              <a:ext cx="1496404" cy="15405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106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1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88" grpId="0"/>
      <p:bldP spid="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717836" y="294823"/>
            <a:ext cx="6348127" cy="687544"/>
          </a:xfrm>
          <a:ln>
            <a:noFill/>
          </a:ln>
        </p:spPr>
        <p:style>
          <a:lnRef idx="2">
            <a:schemeClr val="accent3"/>
          </a:lnRef>
          <a:fillRef idx="1">
            <a:schemeClr val="lt1"/>
          </a:fillRef>
          <a:effectRef idx="0">
            <a:schemeClr val="accent3"/>
          </a:effectRef>
          <a:fontRef idx="minor">
            <a:schemeClr val="dk1"/>
          </a:fontRef>
        </p:style>
        <p:txBody>
          <a:bodyPr vert="horz" wrap="square" lIns="0" tIns="0" rIns="0" bIns="0" numCol="1" anchor="ctr" anchorCtr="0" compatLnSpc="1">
            <a:prstTxWarp prst="textNoShape">
              <a:avLst/>
            </a:prstTxWarp>
          </a:bodyPr>
          <a:lstStyle/>
          <a:p>
            <a:pPr>
              <a:defRPr/>
            </a:pPr>
            <a:r>
              <a:rPr lang="en-US" dirty="0" smtClean="0"/>
              <a:t>IA32/Linux </a:t>
            </a:r>
            <a:r>
              <a:rPr lang="zh-CN" altLang="en-US" dirty="0" smtClean="0"/>
              <a:t>栈帧</a:t>
            </a:r>
            <a:endParaRPr lang="en-US" dirty="0" smtClean="0"/>
          </a:p>
        </p:txBody>
      </p:sp>
      <p:sp>
        <p:nvSpPr>
          <p:cNvPr id="25603" name="Rectangle 3"/>
          <p:cNvSpPr>
            <a:spLocks noGrp="1" noChangeArrowheads="1"/>
          </p:cNvSpPr>
          <p:nvPr>
            <p:ph idx="1"/>
          </p:nvPr>
        </p:nvSpPr>
        <p:spPr>
          <a:xfrm>
            <a:off x="609600" y="1172154"/>
            <a:ext cx="7758906" cy="5353190"/>
          </a:xfrm>
          <a:noFill/>
        </p:spPr>
        <p:txBody>
          <a:bodyPr vert="horz" wrap="square" lIns="90487" tIns="44450" rIns="90487" bIns="44450" numCol="1" anchor="t" anchorCtr="0" compatLnSpc="1">
            <a:prstTxWarp prst="textNoShape">
              <a:avLst/>
            </a:prstTxWarp>
          </a:bodyPr>
          <a:lstStyle/>
          <a:p>
            <a:r>
              <a:rPr lang="zh-CN" altLang="en-US" sz="2400" dirty="0"/>
              <a:t>栈按照</a:t>
            </a:r>
            <a:r>
              <a:rPr lang="zh-CN" altLang="en-US" sz="2400" dirty="0">
                <a:solidFill>
                  <a:srgbClr val="FF0000"/>
                </a:solidFill>
              </a:rPr>
              <a:t>帧（</a:t>
            </a:r>
            <a:r>
              <a:rPr lang="en-US" altLang="zh-CN" sz="2400" dirty="0">
                <a:solidFill>
                  <a:srgbClr val="FF0000"/>
                </a:solidFill>
              </a:rPr>
              <a:t>Frame</a:t>
            </a:r>
            <a:r>
              <a:rPr lang="zh-CN" altLang="en-US" sz="2400" dirty="0">
                <a:solidFill>
                  <a:srgbClr val="FF0000"/>
                </a:solidFill>
              </a:rPr>
              <a:t>）</a:t>
            </a:r>
            <a:r>
              <a:rPr lang="zh-CN" altLang="en-US" sz="2400" dirty="0"/>
              <a:t>进行分配</a:t>
            </a:r>
            <a:endParaRPr lang="en-US" altLang="zh-CN" sz="2400" i="1" dirty="0"/>
          </a:p>
          <a:p>
            <a:pPr lvl="1"/>
            <a:r>
              <a:rPr lang="zh-CN" altLang="en-US" sz="2000" dirty="0"/>
              <a:t>单一过程实例的</a:t>
            </a:r>
            <a:r>
              <a:rPr lang="zh-CN" altLang="en-US" sz="2000" dirty="0" smtClean="0"/>
              <a:t>状态</a:t>
            </a:r>
            <a:endParaRPr lang="en-US" altLang="zh-CN" sz="2000" dirty="0" smtClean="0"/>
          </a:p>
          <a:p>
            <a:r>
              <a:rPr lang="zh-CN" altLang="en-US" sz="2400" dirty="0" smtClean="0"/>
              <a:t>当前</a:t>
            </a:r>
            <a:r>
              <a:rPr lang="zh-CN" altLang="en-US" sz="2400" dirty="0"/>
              <a:t>的栈帧</a:t>
            </a:r>
            <a:r>
              <a:rPr lang="en-US" altLang="zh-CN" sz="2400" dirty="0"/>
              <a:t>Frame (</a:t>
            </a:r>
            <a:r>
              <a:rPr lang="zh-CN" altLang="en-US" sz="2400" dirty="0">
                <a:latin typeface="Times New Roman" panose="02020603050405020304" pitchFamily="18" charset="0"/>
              </a:rPr>
              <a:t>从底到顶</a:t>
            </a:r>
            <a:r>
              <a:rPr lang="en-US" altLang="zh-CN" sz="2400" dirty="0"/>
              <a:t>)</a:t>
            </a:r>
          </a:p>
          <a:p>
            <a:pPr lvl="1"/>
            <a:r>
              <a:rPr lang="zh-CN" altLang="en-US" sz="2000" dirty="0"/>
              <a:t>老的帧指针</a:t>
            </a:r>
            <a:endParaRPr lang="en-US" altLang="zh-CN" sz="2000" dirty="0"/>
          </a:p>
          <a:p>
            <a:pPr lvl="1"/>
            <a:r>
              <a:rPr lang="zh-CN" altLang="en-US" sz="2000" dirty="0"/>
              <a:t>保存的寄存器</a:t>
            </a:r>
            <a:r>
              <a:rPr lang="zh-CN" altLang="en-US" sz="2000" dirty="0" smtClean="0"/>
              <a:t>内容</a:t>
            </a:r>
            <a:r>
              <a:rPr lang="en-US" altLang="zh-CN" sz="2000" dirty="0"/>
              <a:t>,</a:t>
            </a:r>
            <a:r>
              <a:rPr lang="zh-CN" altLang="en-US" sz="2000" dirty="0" smtClean="0"/>
              <a:t>局部变量</a:t>
            </a:r>
            <a:endParaRPr lang="en-US" altLang="zh-CN" sz="2000" dirty="0"/>
          </a:p>
          <a:p>
            <a:pPr lvl="1"/>
            <a:r>
              <a:rPr lang="zh-CN" altLang="en-US" sz="2000" dirty="0" smtClean="0"/>
              <a:t>将要</a:t>
            </a:r>
            <a:r>
              <a:rPr lang="zh-CN" altLang="en-US" sz="2000" dirty="0"/>
              <a:t>调用函数的参数</a:t>
            </a:r>
            <a:endParaRPr lang="en-US" altLang="zh-CN" sz="2000" dirty="0"/>
          </a:p>
          <a:p>
            <a:r>
              <a:rPr lang="zh-CN" altLang="en-US" sz="2400" dirty="0" smtClean="0"/>
              <a:t>调用</a:t>
            </a:r>
            <a:r>
              <a:rPr lang="zh-CN" altLang="en-US" sz="2400" dirty="0"/>
              <a:t>者栈帧</a:t>
            </a:r>
            <a:endParaRPr lang="en-US" altLang="zh-CN" sz="2400" dirty="0"/>
          </a:p>
          <a:p>
            <a:pPr lvl="1"/>
            <a:r>
              <a:rPr lang="zh-CN" altLang="en-US" sz="2000" dirty="0"/>
              <a:t>此次调用参数</a:t>
            </a:r>
            <a:endParaRPr lang="en-US" altLang="zh-CN" sz="2000" dirty="0"/>
          </a:p>
          <a:p>
            <a:pPr lvl="1"/>
            <a:r>
              <a:rPr lang="zh-CN" altLang="en-US" sz="2000" dirty="0"/>
              <a:t>返回地址</a:t>
            </a:r>
            <a:endParaRPr lang="en-US" altLang="zh-CN" sz="2000" dirty="0"/>
          </a:p>
          <a:p>
            <a:pPr lvl="2"/>
            <a:r>
              <a:rPr lang="zh-CN" altLang="en-US" sz="2000" dirty="0"/>
              <a:t>通过</a:t>
            </a:r>
            <a:r>
              <a:rPr lang="en-US" altLang="zh-CN" sz="2000" dirty="0">
                <a:latin typeface="Courier New" panose="02070309020205020404" pitchFamily="49" charset="0"/>
              </a:rPr>
              <a:t>call</a:t>
            </a:r>
            <a:r>
              <a:rPr lang="zh-CN" altLang="en-US" sz="2000" dirty="0">
                <a:latin typeface="Courier New" panose="02070309020205020404" pitchFamily="49" charset="0"/>
              </a:rPr>
              <a:t>指令进栈</a:t>
            </a:r>
            <a:endParaRPr lang="en-US" altLang="zh-CN" sz="2000" dirty="0"/>
          </a:p>
          <a:p>
            <a:r>
              <a:rPr lang="zh-CN" altLang="en-US" sz="2400" dirty="0"/>
              <a:t>指针</a:t>
            </a:r>
            <a:endParaRPr lang="en-US" altLang="zh-CN" sz="2400" dirty="0"/>
          </a:p>
          <a:p>
            <a:pPr lvl="1"/>
            <a:r>
              <a:rPr lang="zh-CN" altLang="en-US" sz="2000" dirty="0"/>
              <a:t>帧指针</a:t>
            </a:r>
            <a:r>
              <a:rPr lang="en-US" altLang="zh-CN" sz="2000" dirty="0"/>
              <a:t> </a:t>
            </a:r>
            <a:r>
              <a:rPr lang="en-US" altLang="zh-CN" sz="2000" dirty="0">
                <a:latin typeface="Courier New" panose="02070309020205020404" pitchFamily="49" charset="0"/>
              </a:rPr>
              <a:t>%</a:t>
            </a:r>
            <a:r>
              <a:rPr lang="en-US" altLang="zh-CN" sz="2000" dirty="0" err="1">
                <a:latin typeface="Courier New" panose="02070309020205020404" pitchFamily="49" charset="0"/>
              </a:rPr>
              <a:t>ebp</a:t>
            </a:r>
            <a:r>
              <a:rPr lang="zh-CN" altLang="en-US" sz="2000" dirty="0">
                <a:latin typeface="Courier New" panose="02070309020205020404" pitchFamily="49" charset="0"/>
              </a:rPr>
              <a:t>指示当前帧开始</a:t>
            </a:r>
            <a:endParaRPr lang="en-US" altLang="zh-CN" sz="2000" dirty="0">
              <a:latin typeface="Courier New" panose="02070309020205020404" pitchFamily="49" charset="0"/>
            </a:endParaRPr>
          </a:p>
          <a:p>
            <a:pPr lvl="1"/>
            <a:r>
              <a:rPr lang="zh-CN" altLang="en-US" sz="2000" dirty="0"/>
              <a:t>栈指针</a:t>
            </a:r>
            <a:r>
              <a:rPr lang="en-US" altLang="zh-CN" sz="2000" dirty="0">
                <a:latin typeface="Courier New" panose="02070309020205020404" pitchFamily="49" charset="0"/>
              </a:rPr>
              <a:t>%</a:t>
            </a:r>
            <a:r>
              <a:rPr lang="en-US" altLang="zh-CN" sz="2000" dirty="0" err="1">
                <a:latin typeface="Courier New" panose="02070309020205020404" pitchFamily="49" charset="0"/>
              </a:rPr>
              <a:t>esp</a:t>
            </a:r>
            <a:r>
              <a:rPr lang="en-US" altLang="zh-CN" sz="2000" dirty="0"/>
              <a:t> </a:t>
            </a:r>
            <a:r>
              <a:rPr lang="zh-CN" altLang="en-US" sz="2000" dirty="0"/>
              <a:t>指示栈顶</a:t>
            </a:r>
            <a:endParaRPr lang="en-US" altLang="zh-CN" sz="2000" dirty="0"/>
          </a:p>
          <a:p>
            <a:pPr lvl="1"/>
            <a:endParaRPr lang="en-US" altLang="zh-CN" sz="2000" dirty="0"/>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3</a:t>
            </a:r>
            <a:r>
              <a:rPr lang="zh-CN" altLang="en-US" smtClean="0"/>
              <a:t>讲</a:t>
            </a:r>
            <a:endParaRPr lang="en-US" altLang="zh-CN"/>
          </a:p>
        </p:txBody>
      </p:sp>
      <p:sp>
        <p:nvSpPr>
          <p:cNvPr id="4" name="灯片编号占位符 3"/>
          <p:cNvSpPr>
            <a:spLocks noGrp="1"/>
          </p:cNvSpPr>
          <p:nvPr>
            <p:ph type="sldNum" sz="quarter" idx="12"/>
          </p:nvPr>
        </p:nvSpPr>
        <p:spPr>
          <a:xfrm>
            <a:off x="8976320" y="6459670"/>
            <a:ext cx="2844800" cy="268287"/>
          </a:xfrm>
        </p:spPr>
        <p:txBody>
          <a:bodyPr/>
          <a:lstStyle/>
          <a:p>
            <a:pPr>
              <a:defRPr/>
            </a:pPr>
            <a:fld id="{3B78F852-FEB5-4FC6-8012-DF6F33E7AD00}" type="slidenum">
              <a:rPr lang="en-US" altLang="zh-CN" smtClean="0"/>
              <a:pPr>
                <a:defRPr/>
              </a:pPr>
              <a:t>56</a:t>
            </a:fld>
            <a:endParaRPr lang="en-US" altLang="zh-CN"/>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088" y="116632"/>
            <a:ext cx="5108944" cy="5941108"/>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072" y="5476751"/>
            <a:ext cx="4917660" cy="1408633"/>
          </a:xfrm>
          <a:prstGeom prst="rect">
            <a:avLst/>
          </a:prstGeom>
        </p:spPr>
      </p:pic>
      <p:sp>
        <p:nvSpPr>
          <p:cNvPr id="7" name="矩形 6"/>
          <p:cNvSpPr/>
          <p:nvPr/>
        </p:nvSpPr>
        <p:spPr>
          <a:xfrm>
            <a:off x="7608168" y="0"/>
            <a:ext cx="4388864" cy="3356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1171" y="2458962"/>
            <a:ext cx="943942" cy="2837446"/>
          </a:xfrm>
          <a:prstGeom prst="rect">
            <a:avLst/>
          </a:prstGeom>
        </p:spPr>
      </p:pic>
    </p:spTree>
    <p:extLst>
      <p:ext uri="{BB962C8B-B14F-4D97-AF65-F5344CB8AC3E}">
        <p14:creationId xmlns:p14="http://schemas.microsoft.com/office/powerpoint/2010/main" val="3339098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60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60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60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60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6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79376" y="264217"/>
            <a:ext cx="9731424" cy="691067"/>
          </a:xfrm>
        </p:spPr>
        <p:txBody>
          <a:bodyPr/>
          <a:lstStyle/>
          <a:p>
            <a:r>
              <a:rPr lang="zh-CN" altLang="en-US" sz="3600" dirty="0" smtClean="0"/>
              <a:t>为什么一个简单</a:t>
            </a:r>
            <a:r>
              <a:rPr lang="zh-CN" altLang="en-US" sz="3600" dirty="0"/>
              <a:t>的</a:t>
            </a:r>
            <a:r>
              <a:rPr lang="zh-CN" altLang="en-US" sz="3600" dirty="0" smtClean="0"/>
              <a:t>过程调用被汇编为如此复杂？</a:t>
            </a:r>
            <a:endParaRPr lang="zh-CN" altLang="en-US" sz="3600" dirty="0"/>
          </a:p>
        </p:txBody>
      </p:sp>
      <p:sp>
        <p:nvSpPr>
          <p:cNvPr id="2" name="日期占位符 1"/>
          <p:cNvSpPr>
            <a:spLocks noGrp="1"/>
          </p:cNvSpPr>
          <p:nvPr>
            <p:ph type="dt" sz="half" idx="10"/>
          </p:nvPr>
        </p:nvSpPr>
        <p:spPr/>
        <p:txBody>
          <a:bodyPr/>
          <a:lstStyle/>
          <a:p>
            <a:pPr>
              <a:defRPr/>
            </a:pPr>
            <a:fld id="{CA4D42D7-5796-4557-8362-766E9E67AD2B}" type="datetime1">
              <a:rPr lang="zh-CN" altLang="en-US" smtClean="0"/>
              <a:t>2018/11/14</a:t>
            </a:fld>
            <a:endParaRPr lang="en-US" altLang="zh-CN" dirty="0"/>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57</a:t>
            </a:fld>
            <a:endParaRPr lang="en-US" altLang="zh-CN"/>
          </a:p>
        </p:txBody>
      </p:sp>
      <p:sp>
        <p:nvSpPr>
          <p:cNvPr id="779267" name="Rectangle 3"/>
          <p:cNvSpPr>
            <a:spLocks noChangeArrowheads="1"/>
          </p:cNvSpPr>
          <p:nvPr/>
        </p:nvSpPr>
        <p:spPr bwMode="auto">
          <a:xfrm>
            <a:off x="6240016" y="1130677"/>
            <a:ext cx="424847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dirty="0" smtClean="0">
                <a:solidFill>
                  <a:srgbClr val="3333CC"/>
                </a:solidFill>
                <a:latin typeface="微软雅黑" panose="020B0503020204020204" pitchFamily="34" charset="-122"/>
                <a:ea typeface="微软雅黑" panose="020B0503020204020204" pitchFamily="34" charset="-122"/>
              </a:rPr>
              <a:t>main</a:t>
            </a:r>
            <a:r>
              <a:rPr lang="zh-CN" altLang="en-US" dirty="0" smtClean="0">
                <a:solidFill>
                  <a:srgbClr val="3333CC"/>
                </a:solidFill>
                <a:latin typeface="微软雅黑" panose="020B0503020204020204" pitchFamily="34" charset="-122"/>
                <a:ea typeface="微软雅黑" panose="020B0503020204020204" pitchFamily="34" charset="-122"/>
              </a:rPr>
              <a:t>：</a:t>
            </a:r>
            <a:endParaRPr lang="zh-CN" altLang="en-US" dirty="0">
              <a:solidFill>
                <a:srgbClr val="3333CC"/>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dirty="0"/>
              <a:t> </a:t>
            </a:r>
            <a:r>
              <a:rPr lang="en-US" altLang="zh-CN" dirty="0" err="1" smtClean="0"/>
              <a:t>movl</a:t>
            </a:r>
            <a:r>
              <a:rPr lang="en-US" altLang="zh-CN" dirty="0" smtClean="0"/>
              <a:t> </a:t>
            </a:r>
            <a:r>
              <a:rPr lang="en-US" altLang="zh-CN" dirty="0"/>
              <a:t>	%</a:t>
            </a:r>
            <a:r>
              <a:rPr lang="en-US" altLang="zh-CN" dirty="0" err="1"/>
              <a:t>esp</a:t>
            </a:r>
            <a:r>
              <a:rPr lang="en-US" altLang="zh-CN" dirty="0"/>
              <a:t>, %</a:t>
            </a:r>
            <a:r>
              <a:rPr lang="en-US" altLang="zh-CN" dirty="0" err="1"/>
              <a:t>ebp</a:t>
            </a:r>
            <a:endParaRPr lang="en-US" altLang="zh-CN" dirty="0"/>
          </a:p>
          <a:p>
            <a:pPr eaLnBrk="1" hangingPunct="1">
              <a:lnSpc>
                <a:spcPct val="100000"/>
              </a:lnSpc>
              <a:spcBef>
                <a:spcPct val="0"/>
              </a:spcBef>
              <a:buFontTx/>
              <a:buNone/>
            </a:pPr>
            <a:r>
              <a:rPr lang="en-US" altLang="zh-CN" dirty="0"/>
              <a:t> </a:t>
            </a:r>
            <a:r>
              <a:rPr lang="en-US" altLang="zh-CN" dirty="0" err="1"/>
              <a:t>subl</a:t>
            </a:r>
            <a:r>
              <a:rPr lang="en-US" altLang="zh-CN" dirty="0"/>
              <a:t>	$24, %</a:t>
            </a:r>
            <a:r>
              <a:rPr lang="en-US" altLang="zh-CN" dirty="0" err="1"/>
              <a:t>esp</a:t>
            </a:r>
            <a:endParaRPr lang="en-US" altLang="zh-CN" dirty="0"/>
          </a:p>
          <a:p>
            <a:pPr eaLnBrk="1" hangingPunct="1">
              <a:lnSpc>
                <a:spcPct val="100000"/>
              </a:lnSpc>
              <a:spcBef>
                <a:spcPct val="0"/>
              </a:spcBef>
              <a:buFontTx/>
              <a:buNone/>
            </a:pPr>
            <a:r>
              <a:rPr lang="en-US" altLang="zh-CN" dirty="0"/>
              <a:t> </a:t>
            </a:r>
            <a:r>
              <a:rPr lang="en-US" altLang="zh-CN" dirty="0" err="1"/>
              <a:t>movl</a:t>
            </a:r>
            <a:r>
              <a:rPr lang="en-US" altLang="zh-CN" dirty="0"/>
              <a:t>	$125, -12(%</a:t>
            </a:r>
            <a:r>
              <a:rPr lang="en-US" altLang="zh-CN" dirty="0" err="1"/>
              <a:t>ebp</a:t>
            </a:r>
            <a:r>
              <a:rPr lang="en-US" altLang="zh-CN" dirty="0"/>
              <a:t>)	</a:t>
            </a:r>
          </a:p>
          <a:p>
            <a:pPr eaLnBrk="1" hangingPunct="1">
              <a:lnSpc>
                <a:spcPct val="100000"/>
              </a:lnSpc>
              <a:spcBef>
                <a:spcPct val="0"/>
              </a:spcBef>
              <a:buFontTx/>
              <a:buNone/>
            </a:pPr>
            <a:r>
              <a:rPr lang="en-US" altLang="zh-CN" dirty="0"/>
              <a:t> </a:t>
            </a:r>
            <a:r>
              <a:rPr lang="en-US" altLang="zh-CN" dirty="0" err="1"/>
              <a:t>movl</a:t>
            </a:r>
            <a:r>
              <a:rPr lang="en-US" altLang="zh-CN" dirty="0"/>
              <a:t>	$80, -8(%</a:t>
            </a:r>
            <a:r>
              <a:rPr lang="en-US" altLang="zh-CN" dirty="0" err="1"/>
              <a:t>ebp</a:t>
            </a:r>
            <a:r>
              <a:rPr lang="en-US" altLang="zh-CN" dirty="0"/>
              <a:t>) </a:t>
            </a:r>
          </a:p>
          <a:p>
            <a:pPr eaLnBrk="1" hangingPunct="1">
              <a:lnSpc>
                <a:spcPct val="100000"/>
              </a:lnSpc>
              <a:spcBef>
                <a:spcPct val="0"/>
              </a:spcBef>
              <a:buFontTx/>
              <a:buNone/>
            </a:pPr>
            <a:r>
              <a:rPr lang="en-US" altLang="zh-CN" dirty="0"/>
              <a:t> </a:t>
            </a:r>
            <a:r>
              <a:rPr lang="en-US" altLang="zh-CN" dirty="0" err="1"/>
              <a:t>movl</a:t>
            </a:r>
            <a:r>
              <a:rPr lang="en-US" altLang="zh-CN" dirty="0"/>
              <a:t>     -8(%</a:t>
            </a:r>
            <a:r>
              <a:rPr lang="en-US" altLang="zh-CN" dirty="0" err="1"/>
              <a:t>ebp</a:t>
            </a:r>
            <a:r>
              <a:rPr lang="en-US" altLang="zh-CN" dirty="0"/>
              <a:t>), %</a:t>
            </a:r>
            <a:r>
              <a:rPr lang="en-US" altLang="zh-CN" dirty="0" err="1"/>
              <a:t>eax</a:t>
            </a:r>
            <a:endParaRPr lang="en-US" altLang="zh-CN" dirty="0"/>
          </a:p>
          <a:p>
            <a:pPr eaLnBrk="1" hangingPunct="1">
              <a:lnSpc>
                <a:spcPct val="100000"/>
              </a:lnSpc>
              <a:spcBef>
                <a:spcPct val="0"/>
              </a:spcBef>
              <a:buFontTx/>
              <a:buNone/>
            </a:pPr>
            <a:r>
              <a:rPr lang="en-US" altLang="zh-CN" dirty="0"/>
              <a:t> </a:t>
            </a:r>
            <a:r>
              <a:rPr lang="en-US" altLang="zh-CN" dirty="0" err="1"/>
              <a:t>movl</a:t>
            </a:r>
            <a:r>
              <a:rPr lang="en-US" altLang="zh-CN" dirty="0"/>
              <a:t>	%</a:t>
            </a:r>
            <a:r>
              <a:rPr lang="en-US" altLang="zh-CN" dirty="0" err="1"/>
              <a:t>eax</a:t>
            </a:r>
            <a:r>
              <a:rPr lang="en-US" altLang="zh-CN" dirty="0"/>
              <a:t>, 4(%</a:t>
            </a:r>
            <a:r>
              <a:rPr lang="en-US" altLang="zh-CN" dirty="0" err="1"/>
              <a:t>esp</a:t>
            </a:r>
            <a:r>
              <a:rPr lang="en-US" altLang="zh-CN" dirty="0"/>
              <a:t>)</a:t>
            </a:r>
          </a:p>
          <a:p>
            <a:pPr eaLnBrk="1" hangingPunct="1">
              <a:lnSpc>
                <a:spcPct val="100000"/>
              </a:lnSpc>
              <a:spcBef>
                <a:spcPct val="0"/>
              </a:spcBef>
              <a:buFontTx/>
              <a:buNone/>
            </a:pPr>
            <a:r>
              <a:rPr lang="en-US" altLang="zh-CN" dirty="0"/>
              <a:t> </a:t>
            </a:r>
            <a:r>
              <a:rPr lang="en-US" altLang="zh-CN" dirty="0" err="1"/>
              <a:t>movl</a:t>
            </a:r>
            <a:r>
              <a:rPr lang="en-US" altLang="zh-CN" dirty="0"/>
              <a:t>	-12(%</a:t>
            </a:r>
            <a:r>
              <a:rPr lang="en-US" altLang="zh-CN" dirty="0" err="1"/>
              <a:t>ebp</a:t>
            </a:r>
            <a:r>
              <a:rPr lang="en-US" altLang="zh-CN" dirty="0"/>
              <a:t>), %</a:t>
            </a:r>
            <a:r>
              <a:rPr lang="en-US" altLang="zh-CN" dirty="0" err="1"/>
              <a:t>eax</a:t>
            </a:r>
            <a:r>
              <a:rPr lang="en-US" altLang="zh-CN" dirty="0"/>
              <a:t>	</a:t>
            </a:r>
          </a:p>
          <a:p>
            <a:pPr eaLnBrk="1" hangingPunct="1">
              <a:lnSpc>
                <a:spcPct val="100000"/>
              </a:lnSpc>
              <a:spcBef>
                <a:spcPct val="0"/>
              </a:spcBef>
              <a:buFontTx/>
              <a:buNone/>
            </a:pPr>
            <a:r>
              <a:rPr lang="en-US" altLang="zh-CN" dirty="0"/>
              <a:t> </a:t>
            </a:r>
            <a:r>
              <a:rPr lang="en-US" altLang="zh-CN" dirty="0" err="1"/>
              <a:t>movl</a:t>
            </a:r>
            <a:r>
              <a:rPr lang="en-US" altLang="zh-CN" dirty="0"/>
              <a:t>	%</a:t>
            </a:r>
            <a:r>
              <a:rPr lang="en-US" altLang="zh-CN" dirty="0" err="1"/>
              <a:t>eax</a:t>
            </a:r>
            <a:r>
              <a:rPr lang="en-US" altLang="zh-CN" dirty="0"/>
              <a:t>, (%</a:t>
            </a:r>
            <a:r>
              <a:rPr lang="en-US" altLang="zh-CN" dirty="0" err="1"/>
              <a:t>esp</a:t>
            </a:r>
            <a:r>
              <a:rPr lang="en-US" altLang="zh-CN" dirty="0"/>
              <a:t>)	</a:t>
            </a:r>
          </a:p>
          <a:p>
            <a:pPr eaLnBrk="1" hangingPunct="1">
              <a:lnSpc>
                <a:spcPct val="100000"/>
              </a:lnSpc>
              <a:spcBef>
                <a:spcPct val="0"/>
              </a:spcBef>
              <a:buFontTx/>
              <a:buNone/>
            </a:pPr>
            <a:r>
              <a:rPr lang="en-US" altLang="zh-CN" dirty="0"/>
              <a:t> call	add		</a:t>
            </a:r>
          </a:p>
          <a:p>
            <a:pPr eaLnBrk="1" hangingPunct="1">
              <a:lnSpc>
                <a:spcPct val="100000"/>
              </a:lnSpc>
              <a:spcBef>
                <a:spcPct val="0"/>
              </a:spcBef>
              <a:buFontTx/>
              <a:buNone/>
            </a:pPr>
            <a:r>
              <a:rPr lang="en-US" altLang="zh-CN" dirty="0"/>
              <a:t> </a:t>
            </a:r>
            <a:r>
              <a:rPr lang="en-US" altLang="zh-CN" dirty="0" err="1"/>
              <a:t>movl</a:t>
            </a:r>
            <a:r>
              <a:rPr lang="en-US" altLang="zh-CN" dirty="0"/>
              <a:t>	%</a:t>
            </a:r>
            <a:r>
              <a:rPr lang="en-US" altLang="zh-CN" dirty="0" err="1"/>
              <a:t>eax</a:t>
            </a:r>
            <a:r>
              <a:rPr lang="en-US" altLang="zh-CN" dirty="0"/>
              <a:t>, -4(%</a:t>
            </a:r>
            <a:r>
              <a:rPr lang="en-US" altLang="zh-CN" dirty="0" err="1"/>
              <a:t>ebp</a:t>
            </a:r>
            <a:r>
              <a:rPr lang="en-US" altLang="zh-CN" dirty="0"/>
              <a:t>) 	</a:t>
            </a:r>
          </a:p>
          <a:p>
            <a:pPr eaLnBrk="1" hangingPunct="1">
              <a:lnSpc>
                <a:spcPct val="100000"/>
              </a:lnSpc>
              <a:spcBef>
                <a:spcPct val="0"/>
              </a:spcBef>
              <a:buFontTx/>
              <a:buNone/>
            </a:pPr>
            <a:r>
              <a:rPr lang="en-US" altLang="zh-CN" dirty="0"/>
              <a:t> </a:t>
            </a:r>
            <a:r>
              <a:rPr lang="en-US" altLang="zh-CN" dirty="0" err="1"/>
              <a:t>movl</a:t>
            </a:r>
            <a:r>
              <a:rPr lang="en-US" altLang="zh-CN" dirty="0"/>
              <a:t>	-4(%</a:t>
            </a:r>
            <a:r>
              <a:rPr lang="en-US" altLang="zh-CN" dirty="0" err="1"/>
              <a:t>ebp</a:t>
            </a:r>
            <a:r>
              <a:rPr lang="en-US" altLang="zh-CN" dirty="0"/>
              <a:t>), %</a:t>
            </a:r>
            <a:r>
              <a:rPr lang="en-US" altLang="zh-CN" dirty="0" err="1"/>
              <a:t>eax</a:t>
            </a:r>
            <a:r>
              <a:rPr lang="en-US" altLang="zh-CN" dirty="0"/>
              <a:t>	</a:t>
            </a:r>
          </a:p>
          <a:p>
            <a:pPr eaLnBrk="1" hangingPunct="1">
              <a:lnSpc>
                <a:spcPct val="100000"/>
              </a:lnSpc>
              <a:spcBef>
                <a:spcPct val="0"/>
              </a:spcBef>
              <a:buFontTx/>
              <a:buNone/>
            </a:pPr>
            <a:r>
              <a:rPr lang="en-US" altLang="zh-CN" dirty="0"/>
              <a:t> leave	</a:t>
            </a:r>
          </a:p>
          <a:p>
            <a:pPr eaLnBrk="1" hangingPunct="1">
              <a:lnSpc>
                <a:spcPct val="100000"/>
              </a:lnSpc>
              <a:spcBef>
                <a:spcPct val="0"/>
              </a:spcBef>
              <a:buFontTx/>
              <a:buNone/>
            </a:pPr>
            <a:r>
              <a:rPr lang="en-US" altLang="zh-CN" dirty="0"/>
              <a:t> ret</a:t>
            </a:r>
            <a:r>
              <a:rPr lang="en-US" altLang="zh-CN" b="0" dirty="0"/>
              <a:t> </a:t>
            </a:r>
            <a:endParaRPr lang="zh-CN" altLang="en-US" b="0" dirty="0"/>
          </a:p>
        </p:txBody>
      </p:sp>
      <p:sp>
        <p:nvSpPr>
          <p:cNvPr id="54" name="Text Box 2"/>
          <p:cNvSpPr txBox="1">
            <a:spLocks noChangeArrowheads="1"/>
          </p:cNvSpPr>
          <p:nvPr/>
        </p:nvSpPr>
        <p:spPr bwMode="auto">
          <a:xfrm>
            <a:off x="646232" y="2276872"/>
            <a:ext cx="3825875" cy="3170099"/>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add (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x,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y ) {</a:t>
            </a: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	 return </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a:t>
            </a: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a:t>
            </a:r>
          </a:p>
          <a:p>
            <a:pPr>
              <a:lnSpc>
                <a:spcPct val="100000"/>
              </a:lnSpc>
              <a:spcBef>
                <a:spcPct val="0"/>
              </a:spcBef>
              <a:buFontTx/>
              <a:buNone/>
            </a:pPr>
            <a:endParaRPr lang="en-US" altLang="zh-CN" sz="2000"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main ( ) {	</a:t>
            </a: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t1 = 125;</a:t>
            </a: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t2 = 80;</a:t>
            </a:r>
          </a:p>
          <a:p>
            <a:pPr>
              <a:lnSpc>
                <a:spcPct val="100000"/>
              </a:lnSpc>
              <a:spcBef>
                <a:spcPct val="0"/>
              </a:spcBef>
              <a:buFontTx/>
              <a:buNone/>
            </a:pPr>
            <a:r>
              <a:rPr lang="en-US" altLang="zh-CN" sz="2000" dirty="0">
                <a:solidFill>
                  <a:srgbClr val="FF0000"/>
                </a:solidFill>
                <a:latin typeface="微软雅黑" panose="020B0503020204020204" pitchFamily="34" charset="-122"/>
                <a:ea typeface="微软雅黑" panose="020B0503020204020204" pitchFamily="34" charset="-122"/>
              </a:rPr>
              <a:t>	 </a:t>
            </a:r>
            <a:r>
              <a:rPr lang="en-US" altLang="zh-CN" sz="2000" dirty="0" err="1">
                <a:solidFill>
                  <a:srgbClr val="FF0000"/>
                </a:solidFill>
                <a:latin typeface="微软雅黑" panose="020B0503020204020204" pitchFamily="34" charset="-122"/>
                <a:ea typeface="微软雅黑" panose="020B0503020204020204" pitchFamily="34" charset="-122"/>
              </a:rPr>
              <a:t>int</a:t>
            </a:r>
            <a:r>
              <a:rPr lang="en-US" altLang="zh-CN" sz="2000" dirty="0">
                <a:solidFill>
                  <a:srgbClr val="FF0000"/>
                </a:solidFill>
                <a:latin typeface="微软雅黑" panose="020B0503020204020204" pitchFamily="34" charset="-122"/>
                <a:ea typeface="微软雅黑" panose="020B0503020204020204" pitchFamily="34" charset="-122"/>
              </a:rPr>
              <a:t>	sum = add (t1, t2</a:t>
            </a:r>
            <a:r>
              <a:rPr lang="en-US" altLang="zh-CN" sz="2000" dirty="0" smtClean="0">
                <a:solidFill>
                  <a:srgbClr val="FF0000"/>
                </a:solidFill>
                <a:latin typeface="微软雅黑" panose="020B0503020204020204" pitchFamily="34" charset="-122"/>
                <a:ea typeface="微软雅黑" panose="020B0503020204020204" pitchFamily="34" charset="-122"/>
              </a:rPr>
              <a:t>);</a:t>
            </a: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	 return sum;</a:t>
            </a:r>
            <a:endParaRPr lang="zh-CN" altLang="en-US" sz="2000"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12661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58</a:t>
            </a:fld>
            <a:endParaRPr lang="en-US" altLang="zh-CN"/>
          </a:p>
        </p:txBody>
      </p:sp>
      <p:sp>
        <p:nvSpPr>
          <p:cNvPr id="7" name="Rectangle 3"/>
          <p:cNvSpPr>
            <a:spLocks noChangeArrowheads="1"/>
          </p:cNvSpPr>
          <p:nvPr/>
        </p:nvSpPr>
        <p:spPr bwMode="auto">
          <a:xfrm>
            <a:off x="335360" y="260648"/>
            <a:ext cx="4896544"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800" dirty="0" smtClean="0">
                <a:solidFill>
                  <a:srgbClr val="3333CC"/>
                </a:solidFill>
                <a:latin typeface="微软雅黑" panose="020B0503020204020204" pitchFamily="34" charset="-122"/>
                <a:ea typeface="微软雅黑" panose="020B0503020204020204" pitchFamily="34" charset="-122"/>
              </a:rPr>
              <a:t>main</a:t>
            </a:r>
            <a:r>
              <a:rPr lang="zh-CN" altLang="en-US" sz="2800" dirty="0" smtClean="0">
                <a:solidFill>
                  <a:srgbClr val="3333CC"/>
                </a:solidFill>
                <a:latin typeface="微软雅黑" panose="020B0503020204020204" pitchFamily="34" charset="-122"/>
                <a:ea typeface="微软雅黑" panose="020B0503020204020204" pitchFamily="34" charset="-122"/>
              </a:rPr>
              <a:t>：</a:t>
            </a:r>
            <a:endParaRPr lang="zh-CN" altLang="en-US" sz="2800" dirty="0">
              <a:solidFill>
                <a:srgbClr val="3333CC"/>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800" dirty="0"/>
              <a:t> </a:t>
            </a:r>
            <a:r>
              <a:rPr lang="en-US" altLang="zh-CN" sz="2800" dirty="0" err="1" smtClean="0"/>
              <a:t>movl</a:t>
            </a:r>
            <a:r>
              <a:rPr lang="en-US" altLang="zh-CN" sz="2800" dirty="0" smtClean="0"/>
              <a:t> </a:t>
            </a:r>
            <a:r>
              <a:rPr lang="en-US" altLang="zh-CN" sz="2800" dirty="0"/>
              <a:t>	%</a:t>
            </a:r>
            <a:r>
              <a:rPr lang="en-US" altLang="zh-CN" sz="2800" dirty="0" err="1"/>
              <a:t>esp</a:t>
            </a:r>
            <a:r>
              <a:rPr lang="en-US" altLang="zh-CN" sz="2800" dirty="0"/>
              <a:t>, %</a:t>
            </a:r>
            <a:r>
              <a:rPr lang="en-US" altLang="zh-CN" sz="2800" dirty="0" err="1"/>
              <a:t>ebp</a:t>
            </a:r>
            <a:endParaRPr lang="en-US" altLang="zh-CN" sz="2800" dirty="0"/>
          </a:p>
          <a:p>
            <a:pPr eaLnBrk="1" hangingPunct="1">
              <a:lnSpc>
                <a:spcPct val="100000"/>
              </a:lnSpc>
              <a:spcBef>
                <a:spcPct val="0"/>
              </a:spcBef>
              <a:buFontTx/>
              <a:buNone/>
            </a:pPr>
            <a:r>
              <a:rPr lang="en-US" altLang="zh-CN" sz="2800" dirty="0"/>
              <a:t> </a:t>
            </a:r>
            <a:r>
              <a:rPr lang="en-US" altLang="zh-CN" sz="2800" dirty="0" err="1"/>
              <a:t>subl</a:t>
            </a:r>
            <a:r>
              <a:rPr lang="en-US" altLang="zh-CN" sz="2800" dirty="0"/>
              <a:t>	</a:t>
            </a:r>
            <a:r>
              <a:rPr lang="en-US" altLang="zh-CN" sz="2800" dirty="0" smtClean="0"/>
              <a:t>	$</a:t>
            </a:r>
            <a:r>
              <a:rPr lang="en-US" altLang="zh-CN" sz="2800" dirty="0"/>
              <a:t>24, %</a:t>
            </a:r>
            <a:r>
              <a:rPr lang="en-US" altLang="zh-CN" sz="2800" dirty="0" err="1"/>
              <a:t>esp</a:t>
            </a:r>
            <a:endParaRPr lang="en-US" altLang="zh-CN" sz="2800" dirty="0"/>
          </a:p>
          <a:p>
            <a:pPr eaLnBrk="1" hangingPunct="1">
              <a:lnSpc>
                <a:spcPct val="100000"/>
              </a:lnSpc>
              <a:spcBef>
                <a:spcPct val="0"/>
              </a:spcBef>
              <a:buFontTx/>
              <a:buNone/>
            </a:pPr>
            <a:r>
              <a:rPr lang="en-US" altLang="zh-CN" sz="2800" dirty="0"/>
              <a:t> </a:t>
            </a:r>
            <a:r>
              <a:rPr lang="en-US" altLang="zh-CN" sz="2800" dirty="0" err="1"/>
              <a:t>movl</a:t>
            </a:r>
            <a:r>
              <a:rPr lang="en-US" altLang="zh-CN" sz="2800" dirty="0"/>
              <a:t>	$125, -12(%</a:t>
            </a:r>
            <a:r>
              <a:rPr lang="en-US" altLang="zh-CN" sz="2800" dirty="0" err="1"/>
              <a:t>ebp</a:t>
            </a:r>
            <a:r>
              <a:rPr lang="en-US" altLang="zh-CN" sz="2800" dirty="0"/>
              <a:t>)	</a:t>
            </a:r>
          </a:p>
          <a:p>
            <a:pPr eaLnBrk="1" hangingPunct="1">
              <a:lnSpc>
                <a:spcPct val="100000"/>
              </a:lnSpc>
              <a:spcBef>
                <a:spcPct val="0"/>
              </a:spcBef>
              <a:buFontTx/>
              <a:buNone/>
            </a:pPr>
            <a:r>
              <a:rPr lang="en-US" altLang="zh-CN" sz="2800" dirty="0"/>
              <a:t> </a:t>
            </a:r>
            <a:r>
              <a:rPr lang="en-US" altLang="zh-CN" sz="2800" dirty="0" err="1"/>
              <a:t>movl</a:t>
            </a:r>
            <a:r>
              <a:rPr lang="en-US" altLang="zh-CN" sz="2800" dirty="0"/>
              <a:t>	$80, -8(%</a:t>
            </a:r>
            <a:r>
              <a:rPr lang="en-US" altLang="zh-CN" sz="2800" dirty="0" err="1"/>
              <a:t>ebp</a:t>
            </a:r>
            <a:r>
              <a:rPr lang="en-US" altLang="zh-CN" sz="2800" dirty="0"/>
              <a:t>) </a:t>
            </a:r>
          </a:p>
          <a:p>
            <a:pPr eaLnBrk="1" hangingPunct="1">
              <a:lnSpc>
                <a:spcPct val="100000"/>
              </a:lnSpc>
              <a:spcBef>
                <a:spcPct val="0"/>
              </a:spcBef>
              <a:buFontTx/>
              <a:buNone/>
            </a:pPr>
            <a:r>
              <a:rPr lang="en-US" altLang="zh-CN" sz="2800" dirty="0"/>
              <a:t> </a:t>
            </a:r>
            <a:r>
              <a:rPr lang="en-US" altLang="zh-CN" sz="2800" dirty="0" err="1"/>
              <a:t>movl</a:t>
            </a:r>
            <a:r>
              <a:rPr lang="en-US" altLang="zh-CN" sz="2800" dirty="0"/>
              <a:t>    </a:t>
            </a:r>
            <a:r>
              <a:rPr lang="en-US" altLang="zh-CN" sz="2800" dirty="0" smtClean="0"/>
              <a:t>	 </a:t>
            </a:r>
            <a:r>
              <a:rPr lang="en-US" altLang="zh-CN" sz="2800" dirty="0"/>
              <a:t>-8(%</a:t>
            </a:r>
            <a:r>
              <a:rPr lang="en-US" altLang="zh-CN" sz="2800" dirty="0" err="1"/>
              <a:t>ebp</a:t>
            </a:r>
            <a:r>
              <a:rPr lang="en-US" altLang="zh-CN" sz="2800" dirty="0"/>
              <a:t>), %</a:t>
            </a:r>
            <a:r>
              <a:rPr lang="en-US" altLang="zh-CN" sz="2800" dirty="0" err="1"/>
              <a:t>eax</a:t>
            </a:r>
            <a:endParaRPr lang="en-US" altLang="zh-CN" sz="2800" dirty="0"/>
          </a:p>
          <a:p>
            <a:pPr eaLnBrk="1" hangingPunct="1">
              <a:lnSpc>
                <a:spcPct val="100000"/>
              </a:lnSpc>
              <a:spcBef>
                <a:spcPct val="0"/>
              </a:spcBef>
              <a:buFontTx/>
              <a:buNone/>
            </a:pPr>
            <a:r>
              <a:rPr lang="en-US" altLang="zh-CN" sz="2800" dirty="0"/>
              <a:t> </a:t>
            </a:r>
            <a:r>
              <a:rPr lang="en-US" altLang="zh-CN" sz="2800" dirty="0" err="1"/>
              <a:t>movl</a:t>
            </a:r>
            <a:r>
              <a:rPr lang="en-US" altLang="zh-CN" sz="2800" dirty="0"/>
              <a:t>	%</a:t>
            </a:r>
            <a:r>
              <a:rPr lang="en-US" altLang="zh-CN" sz="2800" dirty="0" err="1"/>
              <a:t>eax</a:t>
            </a:r>
            <a:r>
              <a:rPr lang="en-US" altLang="zh-CN" sz="2800" dirty="0"/>
              <a:t>, 4(%</a:t>
            </a:r>
            <a:r>
              <a:rPr lang="en-US" altLang="zh-CN" sz="2800" dirty="0" err="1"/>
              <a:t>esp</a:t>
            </a:r>
            <a:r>
              <a:rPr lang="en-US" altLang="zh-CN" sz="2800" dirty="0"/>
              <a:t>)</a:t>
            </a:r>
          </a:p>
          <a:p>
            <a:pPr eaLnBrk="1" hangingPunct="1">
              <a:lnSpc>
                <a:spcPct val="100000"/>
              </a:lnSpc>
              <a:spcBef>
                <a:spcPct val="0"/>
              </a:spcBef>
              <a:buFontTx/>
              <a:buNone/>
            </a:pPr>
            <a:r>
              <a:rPr lang="en-US" altLang="zh-CN" sz="2800" dirty="0"/>
              <a:t> </a:t>
            </a:r>
            <a:r>
              <a:rPr lang="en-US" altLang="zh-CN" sz="2800" dirty="0" err="1"/>
              <a:t>movl</a:t>
            </a:r>
            <a:r>
              <a:rPr lang="en-US" altLang="zh-CN" sz="2800" dirty="0"/>
              <a:t>	-12(%</a:t>
            </a:r>
            <a:r>
              <a:rPr lang="en-US" altLang="zh-CN" sz="2800" dirty="0" err="1"/>
              <a:t>ebp</a:t>
            </a:r>
            <a:r>
              <a:rPr lang="en-US" altLang="zh-CN" sz="2800" dirty="0"/>
              <a:t>), %</a:t>
            </a:r>
            <a:r>
              <a:rPr lang="en-US" altLang="zh-CN" sz="2800" dirty="0" err="1" smtClean="0"/>
              <a:t>eax</a:t>
            </a:r>
            <a:endParaRPr lang="en-US" altLang="zh-CN" sz="2800" dirty="0"/>
          </a:p>
          <a:p>
            <a:pPr eaLnBrk="1" hangingPunct="1">
              <a:lnSpc>
                <a:spcPct val="100000"/>
              </a:lnSpc>
              <a:spcBef>
                <a:spcPct val="0"/>
              </a:spcBef>
              <a:buFontTx/>
              <a:buNone/>
            </a:pPr>
            <a:r>
              <a:rPr lang="en-US" altLang="zh-CN" sz="2800" dirty="0"/>
              <a:t> </a:t>
            </a:r>
            <a:r>
              <a:rPr lang="en-US" altLang="zh-CN" sz="2800" dirty="0" err="1"/>
              <a:t>movl</a:t>
            </a:r>
            <a:r>
              <a:rPr lang="en-US" altLang="zh-CN" sz="2800" dirty="0"/>
              <a:t>	%</a:t>
            </a:r>
            <a:r>
              <a:rPr lang="en-US" altLang="zh-CN" sz="2800" dirty="0" err="1"/>
              <a:t>eax</a:t>
            </a:r>
            <a:r>
              <a:rPr lang="en-US" altLang="zh-CN" sz="2800" dirty="0"/>
              <a:t>, (%</a:t>
            </a:r>
            <a:r>
              <a:rPr lang="en-US" altLang="zh-CN" sz="2800" dirty="0" err="1"/>
              <a:t>esp</a:t>
            </a:r>
            <a:r>
              <a:rPr lang="en-US" altLang="zh-CN" sz="2800" dirty="0"/>
              <a:t>)	</a:t>
            </a:r>
          </a:p>
          <a:p>
            <a:pPr eaLnBrk="1" hangingPunct="1">
              <a:lnSpc>
                <a:spcPct val="100000"/>
              </a:lnSpc>
              <a:spcBef>
                <a:spcPct val="0"/>
              </a:spcBef>
              <a:buFontTx/>
              <a:buNone/>
            </a:pPr>
            <a:r>
              <a:rPr lang="en-US" altLang="zh-CN" sz="2800" dirty="0"/>
              <a:t> call	</a:t>
            </a:r>
            <a:r>
              <a:rPr lang="en-US" altLang="zh-CN" sz="2800" dirty="0" smtClean="0"/>
              <a:t>	add</a:t>
            </a:r>
            <a:r>
              <a:rPr lang="en-US" altLang="zh-CN" sz="2800" dirty="0"/>
              <a:t>		</a:t>
            </a:r>
          </a:p>
          <a:p>
            <a:pPr eaLnBrk="1" hangingPunct="1">
              <a:lnSpc>
                <a:spcPct val="100000"/>
              </a:lnSpc>
              <a:spcBef>
                <a:spcPct val="0"/>
              </a:spcBef>
              <a:buFontTx/>
              <a:buNone/>
            </a:pPr>
            <a:r>
              <a:rPr lang="en-US" altLang="zh-CN" sz="2800" dirty="0"/>
              <a:t> </a:t>
            </a:r>
            <a:r>
              <a:rPr lang="en-US" altLang="zh-CN" sz="2800" dirty="0" err="1"/>
              <a:t>movl</a:t>
            </a:r>
            <a:r>
              <a:rPr lang="en-US" altLang="zh-CN" sz="2800" dirty="0"/>
              <a:t>	%</a:t>
            </a:r>
            <a:r>
              <a:rPr lang="en-US" altLang="zh-CN" sz="2800" dirty="0" err="1"/>
              <a:t>eax</a:t>
            </a:r>
            <a:r>
              <a:rPr lang="en-US" altLang="zh-CN" sz="2800" dirty="0"/>
              <a:t>, -4(%</a:t>
            </a:r>
            <a:r>
              <a:rPr lang="en-US" altLang="zh-CN" sz="2800" dirty="0" err="1"/>
              <a:t>ebp</a:t>
            </a:r>
            <a:r>
              <a:rPr lang="en-US" altLang="zh-CN" sz="2800" dirty="0"/>
              <a:t>) 	</a:t>
            </a:r>
          </a:p>
          <a:p>
            <a:pPr eaLnBrk="1" hangingPunct="1">
              <a:lnSpc>
                <a:spcPct val="100000"/>
              </a:lnSpc>
              <a:spcBef>
                <a:spcPct val="0"/>
              </a:spcBef>
              <a:buFontTx/>
              <a:buNone/>
            </a:pPr>
            <a:r>
              <a:rPr lang="en-US" altLang="zh-CN" sz="2800" dirty="0"/>
              <a:t> </a:t>
            </a:r>
            <a:r>
              <a:rPr lang="en-US" altLang="zh-CN" sz="2800" dirty="0" err="1"/>
              <a:t>movl</a:t>
            </a:r>
            <a:r>
              <a:rPr lang="en-US" altLang="zh-CN" sz="2800" dirty="0"/>
              <a:t>	-4(%</a:t>
            </a:r>
            <a:r>
              <a:rPr lang="en-US" altLang="zh-CN" sz="2800" dirty="0" err="1"/>
              <a:t>ebp</a:t>
            </a:r>
            <a:r>
              <a:rPr lang="en-US" altLang="zh-CN" sz="2800" dirty="0"/>
              <a:t>), %</a:t>
            </a:r>
            <a:r>
              <a:rPr lang="en-US" altLang="zh-CN" sz="2800" dirty="0" err="1"/>
              <a:t>eax</a:t>
            </a:r>
            <a:r>
              <a:rPr lang="en-US" altLang="zh-CN" sz="2800" dirty="0"/>
              <a:t>	</a:t>
            </a:r>
          </a:p>
          <a:p>
            <a:pPr eaLnBrk="1" hangingPunct="1">
              <a:lnSpc>
                <a:spcPct val="100000"/>
              </a:lnSpc>
              <a:spcBef>
                <a:spcPct val="0"/>
              </a:spcBef>
              <a:buFontTx/>
              <a:buNone/>
            </a:pPr>
            <a:r>
              <a:rPr lang="en-US" altLang="zh-CN" sz="2800" dirty="0"/>
              <a:t> leave	</a:t>
            </a:r>
          </a:p>
          <a:p>
            <a:pPr eaLnBrk="1" hangingPunct="1">
              <a:lnSpc>
                <a:spcPct val="100000"/>
              </a:lnSpc>
              <a:spcBef>
                <a:spcPct val="0"/>
              </a:spcBef>
              <a:buFontTx/>
              <a:buNone/>
            </a:pPr>
            <a:r>
              <a:rPr lang="en-US" altLang="zh-CN" sz="2800" dirty="0"/>
              <a:t> ret</a:t>
            </a:r>
            <a:r>
              <a:rPr lang="en-US" altLang="zh-CN" sz="2800" b="0" dirty="0"/>
              <a:t> </a:t>
            </a:r>
            <a:endParaRPr lang="zh-CN" altLang="en-US" sz="2800" b="0" dirty="0"/>
          </a:p>
        </p:txBody>
      </p:sp>
      <p:sp>
        <p:nvSpPr>
          <p:cNvPr id="10" name="文本框 9"/>
          <p:cNvSpPr txBox="1"/>
          <p:nvPr/>
        </p:nvSpPr>
        <p:spPr>
          <a:xfrm>
            <a:off x="6137176" y="251798"/>
            <a:ext cx="1649811" cy="369332"/>
          </a:xfrm>
          <a:prstGeom prst="rect">
            <a:avLst/>
          </a:prstGeom>
          <a:noFill/>
        </p:spPr>
        <p:txBody>
          <a:bodyPr wrap="none" rtlCol="0">
            <a:spAutoFit/>
          </a:bodyPr>
          <a:lstStyle/>
          <a:p>
            <a:r>
              <a:rPr lang="en-US" altLang="zh-CN" b="1" dirty="0" smtClean="0"/>
              <a:t>ESP/EBP</a:t>
            </a:r>
            <a:r>
              <a:rPr lang="zh-CN" altLang="en-US" b="1" dirty="0" smtClean="0"/>
              <a:t>指针</a:t>
            </a:r>
            <a:endParaRPr lang="zh-CN" altLang="en-US" b="1" dirty="0"/>
          </a:p>
        </p:txBody>
      </p:sp>
      <p:sp>
        <p:nvSpPr>
          <p:cNvPr id="11" name="右箭头 10"/>
          <p:cNvSpPr/>
          <p:nvPr/>
        </p:nvSpPr>
        <p:spPr>
          <a:xfrm>
            <a:off x="7770957" y="331190"/>
            <a:ext cx="310435" cy="270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153400" y="192404"/>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153400" y="753670"/>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153400" y="1301856"/>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53400" y="1834784"/>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153400" y="2382970"/>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153400" y="2915898"/>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153400" y="3482345"/>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53400" y="4048792"/>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153400" y="4596978"/>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153400" y="5141523"/>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153400" y="5672517"/>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7770957" y="3621131"/>
            <a:ext cx="310435" cy="270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137176" y="3571771"/>
            <a:ext cx="1111202" cy="369332"/>
          </a:xfrm>
          <a:prstGeom prst="rect">
            <a:avLst/>
          </a:prstGeom>
          <a:noFill/>
        </p:spPr>
        <p:txBody>
          <a:bodyPr wrap="none" rtlCol="0">
            <a:spAutoFit/>
          </a:bodyPr>
          <a:lstStyle/>
          <a:p>
            <a:r>
              <a:rPr lang="en-US" altLang="zh-CN" b="1" dirty="0" smtClean="0"/>
              <a:t>ESP</a:t>
            </a:r>
            <a:r>
              <a:rPr lang="zh-CN" altLang="en-US" b="1" dirty="0" smtClean="0"/>
              <a:t>指针</a:t>
            </a:r>
            <a:endParaRPr lang="zh-CN" altLang="en-US" b="1" dirty="0"/>
          </a:p>
        </p:txBody>
      </p:sp>
      <p:sp>
        <p:nvSpPr>
          <p:cNvPr id="25" name="右大括号 24"/>
          <p:cNvSpPr/>
          <p:nvPr/>
        </p:nvSpPr>
        <p:spPr>
          <a:xfrm>
            <a:off x="10992544" y="404664"/>
            <a:ext cx="361256" cy="3384376"/>
          </a:xfrm>
          <a:prstGeom prst="rightBrace">
            <a:avLst>
              <a:gd name="adj1" fmla="val 4964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11497816" y="1277020"/>
            <a:ext cx="430832" cy="1569660"/>
          </a:xfrm>
          <a:prstGeom prst="rect">
            <a:avLst/>
          </a:prstGeom>
          <a:noFill/>
        </p:spPr>
        <p:txBody>
          <a:bodyPr wrap="square" rtlCol="0">
            <a:spAutoFit/>
          </a:bodyPr>
          <a:lstStyle/>
          <a:p>
            <a:r>
              <a:rPr lang="zh-CN" altLang="en-US" sz="2400" dirty="0" smtClean="0"/>
              <a:t>当前栈帧</a:t>
            </a:r>
            <a:endParaRPr lang="zh-CN" altLang="en-US" sz="2400" dirty="0"/>
          </a:p>
        </p:txBody>
      </p:sp>
      <p:cxnSp>
        <p:nvCxnSpPr>
          <p:cNvPr id="28" name="直接箭头连接符 27"/>
          <p:cNvCxnSpPr>
            <a:endCxn id="10" idx="1"/>
          </p:cNvCxnSpPr>
          <p:nvPr/>
        </p:nvCxnSpPr>
        <p:spPr>
          <a:xfrm flipV="1">
            <a:off x="4410604" y="436464"/>
            <a:ext cx="1726572" cy="5206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986105" y="1374053"/>
            <a:ext cx="2393863" cy="22105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209184" y="232471"/>
            <a:ext cx="1444626" cy="369332"/>
          </a:xfrm>
          <a:prstGeom prst="rect">
            <a:avLst/>
          </a:prstGeom>
          <a:solidFill>
            <a:schemeClr val="bg1"/>
          </a:solidFill>
        </p:spPr>
        <p:txBody>
          <a:bodyPr wrap="none" rtlCol="0">
            <a:spAutoFit/>
          </a:bodyPr>
          <a:lstStyle/>
          <a:p>
            <a:r>
              <a:rPr lang="en-US" altLang="zh-CN" b="1" dirty="0"/>
              <a:t> </a:t>
            </a:r>
            <a:r>
              <a:rPr lang="en-US" altLang="zh-CN" b="1" dirty="0" smtClean="0"/>
              <a:t>  EBP</a:t>
            </a:r>
            <a:r>
              <a:rPr lang="zh-CN" altLang="en-US" b="1" dirty="0" smtClean="0"/>
              <a:t>指针  </a:t>
            </a:r>
            <a:endParaRPr lang="zh-CN" altLang="en-US" b="1" dirty="0"/>
          </a:p>
        </p:txBody>
      </p:sp>
      <p:cxnSp>
        <p:nvCxnSpPr>
          <p:cNvPr id="37" name="直接箭头连接符 36"/>
          <p:cNvCxnSpPr/>
          <p:nvPr/>
        </p:nvCxnSpPr>
        <p:spPr>
          <a:xfrm flipV="1">
            <a:off x="10416480" y="957145"/>
            <a:ext cx="0" cy="18123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0366538" y="1253768"/>
            <a:ext cx="553998" cy="1304203"/>
          </a:xfrm>
          <a:prstGeom prst="rect">
            <a:avLst/>
          </a:prstGeom>
          <a:noFill/>
        </p:spPr>
        <p:txBody>
          <a:bodyPr vert="eaVert" wrap="none" rtlCol="0">
            <a:spAutoFit/>
          </a:bodyPr>
          <a:lstStyle/>
          <a:p>
            <a:r>
              <a:rPr lang="zh-CN" altLang="en-US" sz="2400" b="1" dirty="0" smtClean="0"/>
              <a:t>地址递增</a:t>
            </a:r>
            <a:endParaRPr lang="zh-CN" altLang="en-US" sz="2400" b="1" dirty="0"/>
          </a:p>
        </p:txBody>
      </p:sp>
      <p:grpSp>
        <p:nvGrpSpPr>
          <p:cNvPr id="55" name="组合 54"/>
          <p:cNvGrpSpPr/>
          <p:nvPr/>
        </p:nvGrpSpPr>
        <p:grpSpPr>
          <a:xfrm>
            <a:off x="5015880" y="1812364"/>
            <a:ext cx="4755732" cy="467341"/>
            <a:chOff x="5015880" y="1812364"/>
            <a:chExt cx="4755732" cy="467341"/>
          </a:xfrm>
        </p:grpSpPr>
        <p:grpSp>
          <p:nvGrpSpPr>
            <p:cNvPr id="42" name="组合 41"/>
            <p:cNvGrpSpPr/>
            <p:nvPr/>
          </p:nvGrpSpPr>
          <p:grpSpPr>
            <a:xfrm>
              <a:off x="7511911" y="1901425"/>
              <a:ext cx="2259701" cy="378280"/>
              <a:chOff x="7511911" y="1901425"/>
              <a:chExt cx="2259701" cy="378280"/>
            </a:xfrm>
          </p:grpSpPr>
          <p:sp>
            <p:nvSpPr>
              <p:cNvPr id="40" name="文本框 39"/>
              <p:cNvSpPr txBox="1"/>
              <p:nvPr/>
            </p:nvSpPr>
            <p:spPr>
              <a:xfrm>
                <a:off x="8798269" y="1901425"/>
                <a:ext cx="973343" cy="369332"/>
              </a:xfrm>
              <a:prstGeom prst="rect">
                <a:avLst/>
              </a:prstGeom>
              <a:noFill/>
            </p:spPr>
            <p:txBody>
              <a:bodyPr wrap="none" rtlCol="0">
                <a:spAutoFit/>
              </a:bodyPr>
              <a:lstStyle/>
              <a:p>
                <a:r>
                  <a:rPr lang="en-US" altLang="zh-CN" dirty="0" smtClean="0"/>
                  <a:t>T1=125</a:t>
                </a:r>
                <a:endParaRPr lang="zh-CN" altLang="en-US" dirty="0"/>
              </a:p>
            </p:txBody>
          </p:sp>
          <p:sp>
            <p:nvSpPr>
              <p:cNvPr id="41" name="文本框 40"/>
              <p:cNvSpPr txBox="1"/>
              <p:nvPr/>
            </p:nvSpPr>
            <p:spPr>
              <a:xfrm>
                <a:off x="7511911" y="1910373"/>
                <a:ext cx="518091" cy="369332"/>
              </a:xfrm>
              <a:prstGeom prst="rect">
                <a:avLst/>
              </a:prstGeom>
              <a:noFill/>
            </p:spPr>
            <p:txBody>
              <a:bodyPr wrap="none" rtlCol="0">
                <a:spAutoFit/>
              </a:bodyPr>
              <a:lstStyle/>
              <a:p>
                <a:r>
                  <a:rPr lang="en-US" altLang="zh-CN" dirty="0" smtClean="0"/>
                  <a:t>-12</a:t>
                </a:r>
                <a:endParaRPr lang="zh-CN" altLang="en-US" dirty="0"/>
              </a:p>
            </p:txBody>
          </p:sp>
        </p:grpSp>
        <p:cxnSp>
          <p:nvCxnSpPr>
            <p:cNvPr id="43" name="直接箭头连接符 42"/>
            <p:cNvCxnSpPr/>
            <p:nvPr/>
          </p:nvCxnSpPr>
          <p:spPr>
            <a:xfrm>
              <a:off x="5015880" y="1812364"/>
              <a:ext cx="2376264" cy="273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4561985" y="1365105"/>
            <a:ext cx="5081387" cy="905652"/>
            <a:chOff x="4561985" y="1365105"/>
            <a:chExt cx="5081387" cy="905652"/>
          </a:xfrm>
        </p:grpSpPr>
        <p:cxnSp>
          <p:nvCxnSpPr>
            <p:cNvPr id="47" name="直接箭头连接符 46"/>
            <p:cNvCxnSpPr/>
            <p:nvPr/>
          </p:nvCxnSpPr>
          <p:spPr>
            <a:xfrm flipV="1">
              <a:off x="4561985" y="1547641"/>
              <a:ext cx="2805910" cy="7231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7511911" y="1365105"/>
              <a:ext cx="2131461" cy="378280"/>
              <a:chOff x="7511911" y="1365105"/>
              <a:chExt cx="2131461" cy="378280"/>
            </a:xfrm>
          </p:grpSpPr>
          <p:sp>
            <p:nvSpPr>
              <p:cNvPr id="52" name="文本框 51"/>
              <p:cNvSpPr txBox="1"/>
              <p:nvPr/>
            </p:nvSpPr>
            <p:spPr>
              <a:xfrm>
                <a:off x="8798269" y="1365105"/>
                <a:ext cx="845103" cy="369332"/>
              </a:xfrm>
              <a:prstGeom prst="rect">
                <a:avLst/>
              </a:prstGeom>
              <a:noFill/>
            </p:spPr>
            <p:txBody>
              <a:bodyPr wrap="none" rtlCol="0">
                <a:spAutoFit/>
              </a:bodyPr>
              <a:lstStyle/>
              <a:p>
                <a:r>
                  <a:rPr lang="en-US" altLang="zh-CN" dirty="0" smtClean="0"/>
                  <a:t>T2=80</a:t>
                </a:r>
                <a:endParaRPr lang="zh-CN" altLang="en-US" dirty="0"/>
              </a:p>
            </p:txBody>
          </p:sp>
          <p:sp>
            <p:nvSpPr>
              <p:cNvPr id="53" name="文本框 52"/>
              <p:cNvSpPr txBox="1"/>
              <p:nvPr/>
            </p:nvSpPr>
            <p:spPr>
              <a:xfrm>
                <a:off x="7511911" y="1374053"/>
                <a:ext cx="389850" cy="369332"/>
              </a:xfrm>
              <a:prstGeom prst="rect">
                <a:avLst/>
              </a:prstGeom>
              <a:noFill/>
            </p:spPr>
            <p:txBody>
              <a:bodyPr wrap="none" rtlCol="0">
                <a:spAutoFit/>
              </a:bodyPr>
              <a:lstStyle/>
              <a:p>
                <a:r>
                  <a:rPr lang="en-US" altLang="zh-CN" dirty="0" smtClean="0"/>
                  <a:t>-8</a:t>
                </a:r>
                <a:endParaRPr lang="zh-CN" altLang="en-US" dirty="0"/>
              </a:p>
            </p:txBody>
          </p:sp>
        </p:grpSp>
      </p:grpSp>
      <p:grpSp>
        <p:nvGrpSpPr>
          <p:cNvPr id="61" name="组合 60"/>
          <p:cNvGrpSpPr/>
          <p:nvPr/>
        </p:nvGrpSpPr>
        <p:grpSpPr>
          <a:xfrm>
            <a:off x="4715665" y="2983512"/>
            <a:ext cx="4523750" cy="378280"/>
            <a:chOff x="4715665" y="2983512"/>
            <a:chExt cx="4523750" cy="378280"/>
          </a:xfrm>
        </p:grpSpPr>
        <p:sp>
          <p:nvSpPr>
            <p:cNvPr id="57" name="文本框 56"/>
            <p:cNvSpPr txBox="1"/>
            <p:nvPr/>
          </p:nvSpPr>
          <p:spPr>
            <a:xfrm>
              <a:off x="8798269" y="2983512"/>
              <a:ext cx="441146" cy="369332"/>
            </a:xfrm>
            <a:prstGeom prst="rect">
              <a:avLst/>
            </a:prstGeom>
            <a:noFill/>
          </p:spPr>
          <p:txBody>
            <a:bodyPr wrap="none" rtlCol="0">
              <a:spAutoFit/>
            </a:bodyPr>
            <a:lstStyle/>
            <a:p>
              <a:r>
                <a:rPr lang="en-US" altLang="zh-CN" dirty="0" smtClean="0"/>
                <a:t>80</a:t>
              </a:r>
              <a:endParaRPr lang="zh-CN" altLang="en-US" dirty="0"/>
            </a:p>
          </p:txBody>
        </p:sp>
        <p:sp>
          <p:nvSpPr>
            <p:cNvPr id="58" name="文本框 57"/>
            <p:cNvSpPr txBox="1"/>
            <p:nvPr/>
          </p:nvSpPr>
          <p:spPr>
            <a:xfrm>
              <a:off x="7511911" y="2992460"/>
              <a:ext cx="447558" cy="369332"/>
            </a:xfrm>
            <a:prstGeom prst="rect">
              <a:avLst/>
            </a:prstGeom>
            <a:noFill/>
          </p:spPr>
          <p:txBody>
            <a:bodyPr wrap="none" rtlCol="0">
              <a:spAutoFit/>
            </a:bodyPr>
            <a:lstStyle/>
            <a:p>
              <a:r>
                <a:rPr lang="en-US" altLang="zh-CN" dirty="0" smtClean="0"/>
                <a:t>+4</a:t>
              </a:r>
              <a:endParaRPr lang="zh-CN" altLang="en-US" dirty="0"/>
            </a:p>
          </p:txBody>
        </p:sp>
        <p:cxnSp>
          <p:nvCxnSpPr>
            <p:cNvPr id="59" name="直接箭头连接符 58"/>
            <p:cNvCxnSpPr/>
            <p:nvPr/>
          </p:nvCxnSpPr>
          <p:spPr>
            <a:xfrm>
              <a:off x="4715665" y="3066409"/>
              <a:ext cx="2767329" cy="980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4499355" y="3549566"/>
            <a:ext cx="4871269" cy="383154"/>
            <a:chOff x="4499355" y="3549566"/>
            <a:chExt cx="4871269" cy="383154"/>
          </a:xfrm>
        </p:grpSpPr>
        <p:sp>
          <p:nvSpPr>
            <p:cNvPr id="62" name="文本框 61"/>
            <p:cNvSpPr txBox="1"/>
            <p:nvPr/>
          </p:nvSpPr>
          <p:spPr>
            <a:xfrm>
              <a:off x="8801237" y="3549566"/>
              <a:ext cx="569387" cy="369332"/>
            </a:xfrm>
            <a:prstGeom prst="rect">
              <a:avLst/>
            </a:prstGeom>
            <a:noFill/>
          </p:spPr>
          <p:txBody>
            <a:bodyPr wrap="none" rtlCol="0">
              <a:spAutoFit/>
            </a:bodyPr>
            <a:lstStyle/>
            <a:p>
              <a:r>
                <a:rPr lang="en-US" altLang="zh-CN" dirty="0" smtClean="0"/>
                <a:t>120</a:t>
              </a:r>
              <a:endParaRPr lang="zh-CN" altLang="en-US" dirty="0"/>
            </a:p>
          </p:txBody>
        </p:sp>
        <p:cxnSp>
          <p:nvCxnSpPr>
            <p:cNvPr id="64" name="直接箭头连接符 63"/>
            <p:cNvCxnSpPr/>
            <p:nvPr/>
          </p:nvCxnSpPr>
          <p:spPr>
            <a:xfrm flipV="1">
              <a:off x="4499355" y="3891744"/>
              <a:ext cx="3154455" cy="409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67" name="圆角矩形标注 66"/>
          <p:cNvSpPr/>
          <p:nvPr/>
        </p:nvSpPr>
        <p:spPr>
          <a:xfrm>
            <a:off x="4686304" y="5579904"/>
            <a:ext cx="2280007" cy="1175263"/>
          </a:xfrm>
          <a:prstGeom prst="wedgeRoundRectCallout">
            <a:avLst>
              <a:gd name="adj1" fmla="val -127414"/>
              <a:gd name="adj2" fmla="val -1548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chemeClr val="tx1"/>
                </a:solidFill>
              </a:rPr>
              <a:t>Call add</a:t>
            </a:r>
            <a:r>
              <a:rPr lang="zh-CN" altLang="en-US" sz="3200" b="1" dirty="0" smtClean="0">
                <a:solidFill>
                  <a:schemeClr val="tx1"/>
                </a:solidFill>
              </a:rPr>
              <a:t>是什么意思</a:t>
            </a:r>
            <a:endParaRPr lang="zh-CN" altLang="en-US" sz="3200" b="1" dirty="0">
              <a:solidFill>
                <a:schemeClr val="tx1"/>
              </a:solidFill>
            </a:endParaRPr>
          </a:p>
        </p:txBody>
      </p:sp>
    </p:spTree>
    <p:extLst>
      <p:ext uri="{BB962C8B-B14F-4D97-AF65-F5344CB8AC3E}">
        <p14:creationId xmlns:p14="http://schemas.microsoft.com/office/powerpoint/2010/main" val="179998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2" grpId="0" animBg="1"/>
      <p:bldP spid="23" grpId="0"/>
      <p:bldP spid="25" grpId="0" animBg="1"/>
      <p:bldP spid="26" grpId="0"/>
      <p:bldP spid="31" grpId="0" animBg="1"/>
      <p:bldP spid="6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p:cNvSpPr>
          <p:nvPr/>
        </p:nvSpPr>
        <p:spPr bwMode="auto">
          <a:xfrm>
            <a:off x="1631504" y="3537393"/>
            <a:ext cx="7560840" cy="683695"/>
          </a:xfrm>
          <a:prstGeom prst="rect">
            <a:avLst/>
          </a:prstGeom>
          <a:solidFill>
            <a:schemeClr val="accent5">
              <a:lumMod val="20000"/>
              <a:lumOff val="80000"/>
            </a:schemeClr>
          </a:solidFill>
          <a:ln w="12700" cap="flat">
            <a:solidFill>
              <a:schemeClr val="tx1"/>
            </a:solidFill>
            <a:prstDash val="solid"/>
            <a:round/>
            <a:headEnd type="none" w="med" len="med"/>
            <a:tailEnd type="triangle" w="med" len="med"/>
          </a:ln>
          <a:effectLst>
            <a:outerShdw blurRad="50800" dist="38100" dir="5400000" algn="t" rotWithShape="0">
              <a:prstClr val="black">
                <a:alpha val="40000"/>
              </a:prstClr>
            </a:outerShdw>
          </a:effectLst>
        </p:spPr>
        <p:txBody>
          <a:bodyPr lIns="0" tIns="0" rIns="0" bIns="0"/>
          <a:lstStyle/>
          <a:p>
            <a:endParaRPr lang="en-US" b="1" dirty="0"/>
          </a:p>
        </p:txBody>
      </p:sp>
      <p:sp>
        <p:nvSpPr>
          <p:cNvPr id="8195" name="Rectangle 3"/>
          <p:cNvSpPr>
            <a:spLocks noGrp="1" noChangeArrowheads="1"/>
          </p:cNvSpPr>
          <p:nvPr>
            <p:ph idx="1"/>
          </p:nvPr>
        </p:nvSpPr>
        <p:spPr>
          <a:xfrm>
            <a:off x="1127448" y="1124744"/>
            <a:ext cx="9937104" cy="4896544"/>
          </a:xfrm>
          <a:noFill/>
        </p:spPr>
        <p:txBody>
          <a:bodyPr vert="horz" wrap="square" lIns="90487" tIns="44450" rIns="90487" bIns="44450" numCol="1" anchor="t" anchorCtr="0" compatLnSpc="1">
            <a:prstTxWarp prst="textNoShape">
              <a:avLst/>
            </a:prstTxWarp>
            <a:normAutofit/>
          </a:bodyPr>
          <a:lstStyle/>
          <a:p>
            <a:pPr marL="223838" indent="-223838">
              <a:tabLst>
                <a:tab pos="977900" algn="l"/>
                <a:tab pos="1892300" algn="l"/>
                <a:tab pos="2286000" algn="l"/>
                <a:tab pos="4064000" algn="l"/>
              </a:tabLst>
            </a:pPr>
            <a:r>
              <a:rPr lang="en-US" altLang="zh-CN" sz="2800" b="1" dirty="0" smtClean="0">
                <a:latin typeface="Courier New" panose="02070309020205020404" pitchFamily="49" charset="0"/>
              </a:rPr>
              <a:t>call </a:t>
            </a:r>
            <a:r>
              <a:rPr lang="en-US" altLang="zh-CN" sz="2800" b="1" dirty="0">
                <a:latin typeface="Courier New" panose="02070309020205020404" pitchFamily="49" charset="0"/>
              </a:rPr>
              <a:t>label</a:t>
            </a:r>
            <a:r>
              <a:rPr lang="en-US" altLang="zh-CN" sz="2800" i="1" dirty="0">
                <a:latin typeface="Courier New" panose="02070309020205020404" pitchFamily="49" charset="0"/>
              </a:rPr>
              <a:t>	 </a:t>
            </a:r>
          </a:p>
          <a:p>
            <a:pPr marL="573088" lvl="1" indent="-223838">
              <a:tabLst>
                <a:tab pos="977900" algn="l"/>
                <a:tab pos="1892300" algn="l"/>
                <a:tab pos="2286000" algn="l"/>
                <a:tab pos="4064000" algn="l"/>
              </a:tabLst>
            </a:pPr>
            <a:r>
              <a:rPr lang="en-US" altLang="zh-CN" sz="2400" b="1" dirty="0" smtClean="0">
                <a:solidFill>
                  <a:srgbClr val="FF0000"/>
                </a:solidFill>
                <a:latin typeface="Courier New" panose="02070309020205020404" pitchFamily="49" charset="0"/>
              </a:rPr>
              <a:t>Label: </a:t>
            </a:r>
            <a:r>
              <a:rPr lang="zh-CN" altLang="en-US" sz="2400" b="1" dirty="0" smtClean="0">
                <a:solidFill>
                  <a:srgbClr val="FF0000"/>
                </a:solidFill>
                <a:latin typeface="Courier New" panose="02070309020205020404" pitchFamily="49" charset="0"/>
              </a:rPr>
              <a:t>被调用过程入口标号</a:t>
            </a:r>
            <a:endParaRPr lang="en-US" altLang="zh-CN" sz="2400" b="1" dirty="0" smtClean="0">
              <a:solidFill>
                <a:srgbClr val="FF0000"/>
              </a:solidFill>
              <a:latin typeface="Courier New" panose="02070309020205020404" pitchFamily="49" charset="0"/>
            </a:endParaRPr>
          </a:p>
          <a:p>
            <a:pPr marL="573088" lvl="1" indent="-223838">
              <a:tabLst>
                <a:tab pos="977900" algn="l"/>
                <a:tab pos="1892300" algn="l"/>
                <a:tab pos="2286000" algn="l"/>
                <a:tab pos="4064000" algn="l"/>
              </a:tabLst>
            </a:pPr>
            <a:r>
              <a:rPr lang="zh-CN" altLang="en-US" b="1" dirty="0" smtClean="0">
                <a:solidFill>
                  <a:srgbClr val="FF0000"/>
                </a:solidFill>
                <a:latin typeface="Courier New" panose="02070309020205020404" pitchFamily="49" charset="0"/>
              </a:rPr>
              <a:t>功能：</a:t>
            </a:r>
            <a:endParaRPr lang="en-US" altLang="zh-CN" b="1" dirty="0" smtClean="0">
              <a:solidFill>
                <a:srgbClr val="FF0000"/>
              </a:solidFill>
              <a:latin typeface="Courier New" panose="02070309020205020404" pitchFamily="49" charset="0"/>
            </a:endParaRPr>
          </a:p>
          <a:p>
            <a:pPr marL="1030288" lvl="2" indent="-223838">
              <a:tabLst>
                <a:tab pos="977900" algn="l"/>
                <a:tab pos="1892300" algn="l"/>
                <a:tab pos="2286000" algn="l"/>
                <a:tab pos="4064000" algn="l"/>
              </a:tabLst>
            </a:pPr>
            <a:r>
              <a:rPr lang="zh-CN" altLang="en-US" sz="2000" b="1" dirty="0" smtClean="0">
                <a:solidFill>
                  <a:srgbClr val="FF0000"/>
                </a:solidFill>
                <a:latin typeface="Courier New" panose="02070309020205020404" pitchFamily="49" charset="0"/>
              </a:rPr>
              <a:t>返回</a:t>
            </a:r>
            <a:r>
              <a:rPr lang="zh-CN" altLang="en-US" sz="2000" b="1" dirty="0">
                <a:solidFill>
                  <a:srgbClr val="FF0000"/>
                </a:solidFill>
                <a:latin typeface="Courier New" panose="02070309020205020404" pitchFamily="49" charset="0"/>
              </a:rPr>
              <a:t>地址</a:t>
            </a:r>
            <a:r>
              <a:rPr lang="zh-CN" altLang="en-US" sz="2000" b="1" dirty="0">
                <a:latin typeface="Courier New" panose="02070309020205020404" pitchFamily="49" charset="0"/>
              </a:rPr>
              <a:t>进栈</a:t>
            </a:r>
            <a:r>
              <a:rPr lang="en-US" altLang="zh-CN" sz="2000" dirty="0"/>
              <a:t>; </a:t>
            </a:r>
          </a:p>
          <a:p>
            <a:pPr marL="1030288" lvl="2" indent="-223838">
              <a:tabLst>
                <a:tab pos="977900" algn="l"/>
                <a:tab pos="1892300" algn="l"/>
                <a:tab pos="2286000" algn="l"/>
                <a:tab pos="4064000" algn="l"/>
              </a:tabLst>
            </a:pPr>
            <a:r>
              <a:rPr lang="zh-CN" altLang="en-US" sz="2000" dirty="0"/>
              <a:t>跳转到</a:t>
            </a:r>
            <a:r>
              <a:rPr lang="en-US" altLang="zh-CN" sz="2000" i="1" dirty="0">
                <a:latin typeface="Courier New" panose="02070309020205020404" pitchFamily="49" charset="0"/>
              </a:rPr>
              <a:t>label</a:t>
            </a:r>
            <a:r>
              <a:rPr lang="zh-CN" altLang="en-US" sz="2000" i="1" dirty="0">
                <a:latin typeface="Courier New" panose="02070309020205020404" pitchFamily="49" charset="0"/>
              </a:rPr>
              <a:t>处</a:t>
            </a:r>
            <a:endParaRPr lang="en-US" altLang="zh-CN" sz="1600" dirty="0"/>
          </a:p>
          <a:p>
            <a:pPr marL="223838" indent="-223838">
              <a:tabLst>
                <a:tab pos="977900" algn="l"/>
                <a:tab pos="1892300" algn="l"/>
                <a:tab pos="2286000" algn="l"/>
                <a:tab pos="4064000" algn="l"/>
              </a:tabLst>
            </a:pPr>
            <a:r>
              <a:rPr lang="zh-CN" altLang="en-US" sz="2800" dirty="0">
                <a:solidFill>
                  <a:srgbClr val="FF0000"/>
                </a:solidFill>
              </a:rPr>
              <a:t>返回地址</a:t>
            </a:r>
            <a:r>
              <a:rPr lang="zh-CN" altLang="en-US" sz="2800" dirty="0"/>
              <a:t>值：</a:t>
            </a:r>
            <a:r>
              <a:rPr lang="en-US" altLang="zh-CN" sz="2400" dirty="0"/>
              <a:t>Call</a:t>
            </a:r>
            <a:r>
              <a:rPr lang="zh-CN" altLang="en-US" sz="2400" dirty="0"/>
              <a:t>后面一条指令的</a:t>
            </a:r>
            <a:r>
              <a:rPr lang="zh-CN" altLang="en-US" sz="2400" dirty="0" smtClean="0"/>
              <a:t>地址（</a:t>
            </a:r>
            <a:r>
              <a:rPr lang="en-US" altLang="zh-CN" sz="2400" dirty="0" smtClean="0"/>
              <a:t>%</a:t>
            </a:r>
            <a:r>
              <a:rPr lang="en-US" altLang="zh-CN" sz="2400" dirty="0" err="1" smtClean="0"/>
              <a:t>eip</a:t>
            </a:r>
            <a:r>
              <a:rPr lang="zh-CN" altLang="en-US" sz="2400" dirty="0" smtClean="0"/>
              <a:t>）</a:t>
            </a:r>
            <a:endParaRPr lang="en-US" altLang="zh-CN" sz="2400" dirty="0"/>
          </a:p>
          <a:p>
            <a:pPr marL="338138" lvl="1" indent="0">
              <a:buNone/>
              <a:tabLst>
                <a:tab pos="977900" algn="l"/>
                <a:tab pos="1892300" algn="l"/>
                <a:tab pos="2286000" algn="l"/>
                <a:tab pos="4064000" algn="l"/>
              </a:tabLst>
            </a:pPr>
            <a:r>
              <a:rPr lang="en-US" altLang="zh-CN" sz="2000" dirty="0">
                <a:latin typeface="Courier New" panose="02070309020205020404" pitchFamily="49" charset="0"/>
              </a:rPr>
              <a:t> </a:t>
            </a:r>
            <a:r>
              <a:rPr lang="en-US" altLang="zh-CN" sz="2000" dirty="0" smtClean="0">
                <a:latin typeface="Courier New" panose="02070309020205020404" pitchFamily="49" charset="0"/>
              </a:rPr>
              <a:t> </a:t>
            </a:r>
            <a:r>
              <a:rPr lang="en-US" altLang="zh-CN" sz="2000" b="1" dirty="0" smtClean="0">
                <a:solidFill>
                  <a:srgbClr val="FF0000"/>
                </a:solidFill>
                <a:latin typeface="Courier New" panose="02070309020205020404" pitchFamily="49" charset="0"/>
              </a:rPr>
              <a:t>804854e</a:t>
            </a:r>
            <a:r>
              <a:rPr lang="en-US" altLang="zh-CN" sz="2000" b="1" dirty="0">
                <a:solidFill>
                  <a:srgbClr val="FF0000"/>
                </a:solidFill>
                <a:latin typeface="Courier New" panose="02070309020205020404" pitchFamily="49" charset="0"/>
              </a:rPr>
              <a:t>:	e8 3d 06 00 00 	call   8048b90 &lt;main&gt;</a:t>
            </a:r>
          </a:p>
          <a:p>
            <a:pPr marL="560388" lvl="1" indent="-222250">
              <a:buNone/>
              <a:tabLst>
                <a:tab pos="977900" algn="l"/>
                <a:tab pos="1892300" algn="l"/>
                <a:tab pos="2286000" algn="l"/>
                <a:tab pos="4064000" algn="l"/>
              </a:tabLst>
            </a:pPr>
            <a:r>
              <a:rPr lang="en-US" altLang="zh-CN" sz="2000" b="1" dirty="0">
                <a:solidFill>
                  <a:srgbClr val="FF0000"/>
                </a:solidFill>
                <a:latin typeface="Courier New" panose="02070309020205020404" pitchFamily="49" charset="0"/>
              </a:rPr>
              <a:t> </a:t>
            </a:r>
            <a:r>
              <a:rPr lang="en-US" altLang="zh-CN" sz="2000" b="1" dirty="0" smtClean="0">
                <a:solidFill>
                  <a:srgbClr val="FF0000"/>
                </a:solidFill>
                <a:latin typeface="Courier New" panose="02070309020205020404" pitchFamily="49" charset="0"/>
              </a:rPr>
              <a:t> 8048553</a:t>
            </a:r>
            <a:r>
              <a:rPr lang="en-US" altLang="zh-CN" sz="2000" b="1" dirty="0">
                <a:solidFill>
                  <a:srgbClr val="FF0000"/>
                </a:solidFill>
                <a:latin typeface="Courier New" panose="02070309020205020404" pitchFamily="49" charset="0"/>
              </a:rPr>
              <a:t>:	50             	</a:t>
            </a:r>
            <a:r>
              <a:rPr lang="en-US" altLang="zh-CN" sz="2000" b="1" dirty="0" err="1">
                <a:solidFill>
                  <a:srgbClr val="FF0000"/>
                </a:solidFill>
                <a:latin typeface="Courier New" panose="02070309020205020404" pitchFamily="49" charset="0"/>
              </a:rPr>
              <a:t>pushl</a:t>
            </a:r>
            <a:r>
              <a:rPr lang="en-US" altLang="zh-CN" sz="2000" b="1" dirty="0">
                <a:solidFill>
                  <a:srgbClr val="FF0000"/>
                </a:solidFill>
                <a:latin typeface="Courier New" panose="02070309020205020404" pitchFamily="49" charset="0"/>
              </a:rPr>
              <a:t>  %</a:t>
            </a:r>
            <a:r>
              <a:rPr lang="en-US" altLang="zh-CN" sz="2000" b="1" dirty="0" err="1">
                <a:solidFill>
                  <a:srgbClr val="FF0000"/>
                </a:solidFill>
                <a:latin typeface="Courier New" panose="02070309020205020404" pitchFamily="49" charset="0"/>
              </a:rPr>
              <a:t>eax</a:t>
            </a:r>
            <a:endParaRPr lang="en-US" altLang="zh-CN" sz="2400" b="1" dirty="0">
              <a:solidFill>
                <a:srgbClr val="FF0000"/>
              </a:solidFill>
            </a:endParaRPr>
          </a:p>
          <a:p>
            <a:pPr marL="839788" lvl="2" indent="-165100">
              <a:tabLst>
                <a:tab pos="977900" algn="l"/>
                <a:tab pos="1892300" algn="l"/>
                <a:tab pos="2286000" algn="l"/>
                <a:tab pos="4064000" algn="l"/>
              </a:tabLst>
            </a:pPr>
            <a:r>
              <a:rPr lang="zh-CN" altLang="en-US" sz="2400" dirty="0"/>
              <a:t>返回地址</a:t>
            </a:r>
            <a:r>
              <a:rPr lang="en-US" altLang="zh-CN" sz="2400" dirty="0"/>
              <a:t>= </a:t>
            </a:r>
            <a:r>
              <a:rPr lang="en-US" altLang="zh-CN" sz="2400" dirty="0">
                <a:latin typeface="Courier New" panose="02070309020205020404" pitchFamily="49" charset="0"/>
              </a:rPr>
              <a:t>0x8048553</a:t>
            </a:r>
            <a:endParaRPr lang="en-US" altLang="zh-CN" sz="2400" dirty="0"/>
          </a:p>
          <a:p>
            <a:pPr marL="223838" indent="-223838">
              <a:tabLst>
                <a:tab pos="977900" algn="l"/>
                <a:tab pos="1892300" algn="l"/>
                <a:tab pos="2286000" algn="l"/>
                <a:tab pos="4064000" algn="l"/>
              </a:tabLst>
            </a:pPr>
            <a:r>
              <a:rPr lang="zh-CN" altLang="en-US" sz="2800" dirty="0"/>
              <a:t>过程返回</a:t>
            </a:r>
            <a:r>
              <a:rPr lang="en-US" altLang="zh-CN" sz="2800" dirty="0"/>
              <a:t>:</a:t>
            </a:r>
            <a:r>
              <a:rPr lang="en-US" altLang="zh-CN" sz="2800" dirty="0">
                <a:solidFill>
                  <a:srgbClr val="FF0000"/>
                </a:solidFill>
                <a:latin typeface="Courier New" panose="02070309020205020404" pitchFamily="49" charset="0"/>
              </a:rPr>
              <a:t>ret</a:t>
            </a:r>
          </a:p>
          <a:p>
            <a:pPr marL="573088" lvl="1" indent="-223838">
              <a:tabLst>
                <a:tab pos="977900" algn="l"/>
                <a:tab pos="1892300" algn="l"/>
                <a:tab pos="2286000" algn="l"/>
                <a:tab pos="4064000" algn="l"/>
              </a:tabLst>
            </a:pPr>
            <a:r>
              <a:rPr lang="zh-CN" altLang="en-US" sz="2400" b="1" dirty="0">
                <a:solidFill>
                  <a:srgbClr val="FF0000"/>
                </a:solidFill>
                <a:latin typeface="Courier New" panose="02070309020205020404" pitchFamily="49" charset="0"/>
              </a:rPr>
              <a:t>返回地址</a:t>
            </a:r>
            <a:r>
              <a:rPr lang="zh-CN" altLang="en-US" sz="2400" b="1" dirty="0">
                <a:latin typeface="Courier New" panose="02070309020205020404" pitchFamily="49" charset="0"/>
              </a:rPr>
              <a:t>出栈</a:t>
            </a:r>
            <a:r>
              <a:rPr lang="en-US" altLang="zh-CN" sz="2400" dirty="0"/>
              <a:t>; </a:t>
            </a:r>
          </a:p>
          <a:p>
            <a:pPr marL="573088" lvl="1" indent="-223838">
              <a:tabLst>
                <a:tab pos="977900" algn="l"/>
                <a:tab pos="1892300" algn="l"/>
                <a:tab pos="2286000" algn="l"/>
                <a:tab pos="4064000" algn="l"/>
              </a:tabLst>
            </a:pPr>
            <a:r>
              <a:rPr lang="zh-CN" altLang="en-US" sz="2400" dirty="0"/>
              <a:t>跳转到地址处</a:t>
            </a:r>
            <a:endParaRPr lang="en-US" altLang="zh-CN" sz="2400" dirty="0">
              <a:latin typeface="Courier New" panose="02070309020205020404" pitchFamily="49" charset="0"/>
            </a:endParaRPr>
          </a:p>
        </p:txBody>
      </p:sp>
      <p:sp>
        <p:nvSpPr>
          <p:cNvPr id="4" name="Rectangle 23"/>
          <p:cNvSpPr>
            <a:spLocks noGrp="1" noChangeArrowheads="1"/>
          </p:cNvSpPr>
          <p:nvPr>
            <p:ph type="title"/>
          </p:nvPr>
        </p:nvSpPr>
        <p:spPr>
          <a:xfrm>
            <a:off x="1199456" y="342834"/>
            <a:ext cx="6395365" cy="541539"/>
          </a:xfrm>
        </p:spPr>
        <p:txBody>
          <a:bodyPr>
            <a:normAutofit fontScale="90000"/>
          </a:bodyPr>
          <a:lstStyle/>
          <a:p>
            <a:r>
              <a:rPr lang="zh-CN" altLang="en-US" sz="4400" dirty="0" smtClean="0"/>
              <a:t>控制转移：</a:t>
            </a:r>
            <a:r>
              <a:rPr lang="en-US" altLang="zh-CN" sz="4400" dirty="0" smtClean="0"/>
              <a:t>Call</a:t>
            </a:r>
          </a:p>
        </p:txBody>
      </p:sp>
      <p:sp>
        <p:nvSpPr>
          <p:cNvPr id="2" name="日期占位符 1"/>
          <p:cNvSpPr>
            <a:spLocks noGrp="1"/>
          </p:cNvSpPr>
          <p:nvPr>
            <p:ph type="dt" sz="half" idx="10"/>
          </p:nvPr>
        </p:nvSpPr>
        <p:spPr/>
        <p:txBody>
          <a:bodyPr/>
          <a:lstStyle/>
          <a:p>
            <a:pPr>
              <a:defRPr/>
            </a:pPr>
            <a:fld id="{4CE4DD30-2B22-49E8-87BE-0DB9E7AF7A16}" type="datetime1">
              <a:rPr lang="zh-CN" altLang="en-US" smtClean="0"/>
              <a:t>2018/11/14</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3</a:t>
            </a:r>
            <a:r>
              <a:rPr lang="zh-CN" altLang="en-US" smtClean="0"/>
              <a:t>讲</a:t>
            </a:r>
            <a:endParaRPr lang="en-US" altLang="zh-CN"/>
          </a:p>
        </p:txBody>
      </p:sp>
      <p:sp>
        <p:nvSpPr>
          <p:cNvPr id="5" name="灯片编号占位符 4"/>
          <p:cNvSpPr>
            <a:spLocks noGrp="1"/>
          </p:cNvSpPr>
          <p:nvPr>
            <p:ph type="sldNum" sz="quarter" idx="12"/>
          </p:nvPr>
        </p:nvSpPr>
        <p:spPr/>
        <p:txBody>
          <a:bodyPr/>
          <a:lstStyle/>
          <a:p>
            <a:pPr>
              <a:defRPr/>
            </a:pPr>
            <a:fld id="{3B78F852-FEB5-4FC6-8012-DF6F33E7AD00}" type="slidenum">
              <a:rPr lang="en-US" altLang="zh-CN" smtClean="0"/>
              <a:pPr>
                <a:defRPr/>
              </a:pPr>
              <a:t>59</a:t>
            </a:fld>
            <a:endParaRPr lang="en-US" altLang="zh-CN"/>
          </a:p>
        </p:txBody>
      </p:sp>
      <p:sp>
        <p:nvSpPr>
          <p:cNvPr id="8" name="Rectangle 34"/>
          <p:cNvSpPr>
            <a:spLocks noChangeArrowheads="1"/>
          </p:cNvSpPr>
          <p:nvPr/>
        </p:nvSpPr>
        <p:spPr bwMode="auto">
          <a:xfrm>
            <a:off x="6145808" y="1956482"/>
            <a:ext cx="4064993" cy="464406"/>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US" altLang="zh-CN" sz="2000" dirty="0" err="1">
                <a:latin typeface="宋体" panose="02010600030101010101" pitchFamily="2" charset="-122"/>
                <a:cs typeface="msgothic"/>
              </a:rPr>
              <a:t>pushl</a:t>
            </a:r>
            <a:r>
              <a:rPr lang="en-US" altLang="zh-CN" sz="2000" dirty="0">
                <a:latin typeface="宋体" panose="02010600030101010101" pitchFamily="2" charset="-122"/>
                <a:cs typeface="msgothic"/>
              </a:rPr>
              <a:t> </a:t>
            </a:r>
            <a:r>
              <a:rPr lang="zh-CN" altLang="en-US" sz="2000" dirty="0">
                <a:latin typeface="宋体" panose="02010600030101010101" pitchFamily="2" charset="-122"/>
                <a:cs typeface="msgothic"/>
              </a:rPr>
              <a:t>返回地址</a:t>
            </a:r>
            <a:endParaRPr lang="en-GB" altLang="zh-CN" dirty="0" smtClean="0">
              <a:latin typeface="宋体" panose="02010600030101010101" pitchFamily="2" charset="-122"/>
              <a:cs typeface="msgothic"/>
            </a:endParaRPr>
          </a:p>
        </p:txBody>
      </p:sp>
      <p:sp>
        <p:nvSpPr>
          <p:cNvPr id="9" name="Rectangle 34"/>
          <p:cNvSpPr>
            <a:spLocks noChangeArrowheads="1"/>
          </p:cNvSpPr>
          <p:nvPr/>
        </p:nvSpPr>
        <p:spPr bwMode="auto">
          <a:xfrm>
            <a:off x="6140016" y="2496542"/>
            <a:ext cx="4064993" cy="464406"/>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US" altLang="zh-CN" sz="2000" dirty="0">
                <a:latin typeface="宋体" panose="02010600030101010101" pitchFamily="2" charset="-122"/>
                <a:cs typeface="msgothic"/>
              </a:rPr>
              <a:t>%</a:t>
            </a:r>
            <a:r>
              <a:rPr lang="en-US" altLang="zh-CN" sz="2000" dirty="0" err="1">
                <a:latin typeface="宋体" panose="02010600030101010101" pitchFamily="2" charset="-122"/>
                <a:cs typeface="msgothic"/>
              </a:rPr>
              <a:t>eip</a:t>
            </a:r>
            <a:r>
              <a:rPr lang="zh-CN" altLang="en-US" sz="2000" dirty="0">
                <a:latin typeface="宋体" panose="02010600030101010101" pitchFamily="2" charset="-122"/>
                <a:cs typeface="msgothic"/>
              </a:rPr>
              <a:t>指令寄存器</a:t>
            </a:r>
            <a:r>
              <a:rPr lang="en-US" altLang="zh-CN" sz="2000" dirty="0">
                <a:latin typeface="宋体" panose="02010600030101010101" pitchFamily="2" charset="-122"/>
                <a:cs typeface="msgothic"/>
              </a:rPr>
              <a:t>=</a:t>
            </a:r>
            <a:r>
              <a:rPr lang="zh-CN" altLang="en-US" sz="2000" dirty="0">
                <a:latin typeface="宋体" panose="02010600030101010101" pitchFamily="2" charset="-122"/>
                <a:cs typeface="msgothic"/>
              </a:rPr>
              <a:t>被调用起始地址</a:t>
            </a:r>
            <a:endParaRPr lang="en-GB" altLang="zh-CN" dirty="0" smtClean="0">
              <a:latin typeface="宋体" panose="02010600030101010101" pitchFamily="2" charset="-122"/>
              <a:cs typeface="msgothic"/>
            </a:endParaRPr>
          </a:p>
        </p:txBody>
      </p:sp>
      <p:sp>
        <p:nvSpPr>
          <p:cNvPr id="10" name="Rectangle 34"/>
          <p:cNvSpPr>
            <a:spLocks noChangeArrowheads="1"/>
          </p:cNvSpPr>
          <p:nvPr/>
        </p:nvSpPr>
        <p:spPr bwMode="auto">
          <a:xfrm>
            <a:off x="6096001" y="5105165"/>
            <a:ext cx="4064993" cy="464406"/>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US" altLang="zh-CN" sz="2000" dirty="0" err="1">
                <a:latin typeface="宋体" panose="02010600030101010101" pitchFamily="2" charset="-122"/>
                <a:cs typeface="msgothic"/>
              </a:rPr>
              <a:t>popl</a:t>
            </a:r>
            <a:r>
              <a:rPr lang="en-US" altLang="zh-CN" sz="2000" dirty="0">
                <a:latin typeface="宋体" panose="02010600030101010101" pitchFamily="2" charset="-122"/>
                <a:cs typeface="msgothic"/>
              </a:rPr>
              <a:t> </a:t>
            </a:r>
            <a:r>
              <a:rPr lang="zh-CN" altLang="en-US" sz="2000" dirty="0">
                <a:latin typeface="宋体" panose="02010600030101010101" pitchFamily="2" charset="-122"/>
                <a:cs typeface="msgothic"/>
              </a:rPr>
              <a:t>返回地址；</a:t>
            </a:r>
            <a:endParaRPr lang="en-GB" altLang="zh-CN" dirty="0" smtClean="0">
              <a:latin typeface="宋体" panose="02010600030101010101" pitchFamily="2" charset="-122"/>
              <a:cs typeface="msgothic"/>
            </a:endParaRPr>
          </a:p>
        </p:txBody>
      </p:sp>
      <p:sp>
        <p:nvSpPr>
          <p:cNvPr id="11" name="Rectangle 34"/>
          <p:cNvSpPr>
            <a:spLocks noChangeArrowheads="1"/>
          </p:cNvSpPr>
          <p:nvPr/>
        </p:nvSpPr>
        <p:spPr bwMode="auto">
          <a:xfrm>
            <a:off x="6096001" y="5634243"/>
            <a:ext cx="4064993" cy="464406"/>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US" altLang="zh-CN" sz="2000" dirty="0">
                <a:latin typeface="宋体" panose="02010600030101010101" pitchFamily="2" charset="-122"/>
                <a:cs typeface="msgothic"/>
              </a:rPr>
              <a:t>%</a:t>
            </a:r>
            <a:r>
              <a:rPr lang="en-US" altLang="zh-CN" sz="2000" dirty="0" err="1">
                <a:latin typeface="宋体" panose="02010600030101010101" pitchFamily="2" charset="-122"/>
                <a:cs typeface="msgothic"/>
              </a:rPr>
              <a:t>eip</a:t>
            </a:r>
            <a:r>
              <a:rPr lang="zh-CN" altLang="en-US" sz="2000" dirty="0">
                <a:latin typeface="宋体" panose="02010600030101010101" pitchFamily="2" charset="-122"/>
                <a:cs typeface="msgothic"/>
              </a:rPr>
              <a:t>指令寄存器</a:t>
            </a:r>
            <a:r>
              <a:rPr lang="en-US" altLang="zh-CN" sz="2000" dirty="0">
                <a:latin typeface="宋体" panose="02010600030101010101" pitchFamily="2" charset="-122"/>
                <a:cs typeface="msgothic"/>
              </a:rPr>
              <a:t>=</a:t>
            </a:r>
            <a:r>
              <a:rPr lang="zh-CN" altLang="en-US" sz="2000" dirty="0">
                <a:latin typeface="宋体" panose="02010600030101010101" pitchFamily="2" charset="-122"/>
                <a:cs typeface="msgothic"/>
              </a:rPr>
              <a:t>返回地址</a:t>
            </a:r>
            <a:endParaRPr lang="en-US" altLang="zh-CN" sz="2000" dirty="0">
              <a:latin typeface="宋体" panose="02010600030101010101" pitchFamily="2" charset="-122"/>
              <a:cs typeface="msgothic"/>
            </a:endParaRPr>
          </a:p>
        </p:txBody>
      </p:sp>
    </p:spTree>
    <p:extLst>
      <p:ext uri="{BB962C8B-B14F-4D97-AF65-F5344CB8AC3E}">
        <p14:creationId xmlns:p14="http://schemas.microsoft.com/office/powerpoint/2010/main" val="1981940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632" y="926856"/>
            <a:ext cx="9001000" cy="577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pPr>
              <a:defRPr/>
            </a:pPr>
            <a:fld id="{4E4996C4-1008-46E4-A02A-274042C759A9}" type="datetime2">
              <a:rPr lang="zh-CN" altLang="en-US" smtClean="0"/>
              <a:t>2018年11月18日</a:t>
            </a:fld>
            <a:endParaRPr lang="en-US" altLang="zh-CN" dirty="0"/>
          </a:p>
        </p:txBody>
      </p:sp>
      <p:sp>
        <p:nvSpPr>
          <p:cNvPr id="5" name="灯片编号占位符 4"/>
          <p:cNvSpPr>
            <a:spLocks noGrp="1"/>
          </p:cNvSpPr>
          <p:nvPr>
            <p:ph type="sldNum" sz="quarter" idx="12"/>
          </p:nvPr>
        </p:nvSpPr>
        <p:spPr/>
        <p:txBody>
          <a:bodyPr/>
          <a:lstStyle/>
          <a:p>
            <a:pPr>
              <a:defRPr/>
            </a:pPr>
            <a:fld id="{FB0AE04F-CD08-4704-89E3-96C2657E3FF9}" type="slidenum">
              <a:rPr lang="en-US" altLang="zh-CN" smtClean="0"/>
              <a:pPr>
                <a:defRPr/>
              </a:pPr>
              <a:t>6</a:t>
            </a:fld>
            <a:endParaRPr lang="en-US" altLang="zh-CN"/>
          </a:p>
        </p:txBody>
      </p:sp>
      <p:sp>
        <p:nvSpPr>
          <p:cNvPr id="6" name="文本框 5"/>
          <p:cNvSpPr txBox="1"/>
          <p:nvPr/>
        </p:nvSpPr>
        <p:spPr>
          <a:xfrm>
            <a:off x="6744072" y="5710019"/>
            <a:ext cx="1723549" cy="461665"/>
          </a:xfrm>
          <a:prstGeom prst="rect">
            <a:avLst/>
          </a:prstGeom>
          <a:noFill/>
        </p:spPr>
        <p:txBody>
          <a:bodyPr wrap="none" rtlCol="0">
            <a:spAutoFit/>
          </a:bodyPr>
          <a:lstStyle/>
          <a:p>
            <a:r>
              <a:rPr lang="zh-CN" altLang="en-US" sz="2400" b="1" dirty="0" smtClean="0"/>
              <a:t>可执行代码</a:t>
            </a:r>
            <a:endParaRPr lang="zh-CN" altLang="en-US" sz="2400" b="1" dirty="0"/>
          </a:p>
        </p:txBody>
      </p:sp>
      <p:sp>
        <p:nvSpPr>
          <p:cNvPr id="74" name="Rectangle 2"/>
          <p:cNvSpPr txBox="1">
            <a:spLocks noChangeArrowheads="1"/>
          </p:cNvSpPr>
          <p:nvPr/>
        </p:nvSpPr>
        <p:spPr>
          <a:xfrm>
            <a:off x="114784" y="241052"/>
            <a:ext cx="12011023" cy="605294"/>
          </a:xfrm>
          <a:prstGeom prst="rect">
            <a:avLst/>
          </a:prstGeom>
        </p:spPr>
        <p:txBody>
          <a:bodyPr vert="horz" wrap="square" lIns="63500" tIns="25400" rIns="63500" bIns="25400" numCol="1" rtlCol="0" anchor="t"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4000" dirty="0" smtClean="0"/>
              <a:t>Hello</a:t>
            </a:r>
            <a:r>
              <a:rPr lang="zh-CN" altLang="en-US" sz="4000" dirty="0" smtClean="0"/>
              <a:t>程序启动</a:t>
            </a:r>
            <a:r>
              <a:rPr lang="zh-CN" altLang="en-US" sz="4000" dirty="0" smtClean="0"/>
              <a:t>后的</a:t>
            </a:r>
            <a:r>
              <a:rPr lang="zh-CN" altLang="en-US" sz="4000" dirty="0" smtClean="0"/>
              <a:t>“自动执行”：计算机的硬件成分</a:t>
            </a:r>
            <a:endParaRPr lang="zh-CN" altLang="en-US" sz="4000" dirty="0"/>
          </a:p>
        </p:txBody>
      </p:sp>
      <p:sp>
        <p:nvSpPr>
          <p:cNvPr id="2" name="文本框 1"/>
          <p:cNvSpPr txBox="1"/>
          <p:nvPr/>
        </p:nvSpPr>
        <p:spPr>
          <a:xfrm>
            <a:off x="409794" y="1416705"/>
            <a:ext cx="1895071" cy="707886"/>
          </a:xfrm>
          <a:prstGeom prst="rect">
            <a:avLst/>
          </a:prstGeom>
          <a:noFill/>
        </p:spPr>
        <p:txBody>
          <a:bodyPr wrap="none" rtlCol="0">
            <a:spAutoFit/>
          </a:bodyPr>
          <a:lstStyle/>
          <a:p>
            <a:r>
              <a:rPr lang="en-US" altLang="zh-CN" sz="4000" dirty="0" smtClean="0"/>
              <a:t>I/O</a:t>
            </a:r>
            <a:r>
              <a:rPr lang="zh-CN" altLang="en-US" sz="4000" dirty="0" smtClean="0"/>
              <a:t>总线</a:t>
            </a:r>
            <a:endParaRPr lang="zh-CN" altLang="en-US" sz="4000" dirty="0"/>
          </a:p>
        </p:txBody>
      </p:sp>
      <p:sp>
        <p:nvSpPr>
          <p:cNvPr id="30" name="文本框 29"/>
          <p:cNvSpPr txBox="1"/>
          <p:nvPr/>
        </p:nvSpPr>
        <p:spPr>
          <a:xfrm>
            <a:off x="409794" y="2241132"/>
            <a:ext cx="1895071" cy="707886"/>
          </a:xfrm>
          <a:prstGeom prst="rect">
            <a:avLst/>
          </a:prstGeom>
          <a:noFill/>
        </p:spPr>
        <p:txBody>
          <a:bodyPr wrap="none" rtlCol="0">
            <a:spAutoFit/>
          </a:bodyPr>
          <a:lstStyle/>
          <a:p>
            <a:r>
              <a:rPr lang="en-US" altLang="zh-CN" sz="4000" dirty="0" smtClean="0"/>
              <a:t>I/O</a:t>
            </a:r>
            <a:r>
              <a:rPr lang="zh-CN" altLang="en-US" sz="4000" dirty="0" smtClean="0"/>
              <a:t>设备</a:t>
            </a:r>
            <a:endParaRPr lang="zh-CN" altLang="en-US" sz="4000" dirty="0"/>
          </a:p>
        </p:txBody>
      </p:sp>
      <p:sp>
        <p:nvSpPr>
          <p:cNvPr id="31" name="文本框 30"/>
          <p:cNvSpPr txBox="1"/>
          <p:nvPr/>
        </p:nvSpPr>
        <p:spPr>
          <a:xfrm>
            <a:off x="409794" y="3014323"/>
            <a:ext cx="2291012" cy="1323439"/>
          </a:xfrm>
          <a:prstGeom prst="rect">
            <a:avLst/>
          </a:prstGeom>
          <a:noFill/>
        </p:spPr>
        <p:txBody>
          <a:bodyPr wrap="none" rtlCol="0">
            <a:spAutoFit/>
          </a:bodyPr>
          <a:lstStyle/>
          <a:p>
            <a:r>
              <a:rPr lang="zh-CN" altLang="en-US" sz="4000" dirty="0" smtClean="0"/>
              <a:t>存储器</a:t>
            </a:r>
            <a:endParaRPr lang="en-US" altLang="zh-CN" sz="4000" dirty="0" smtClean="0"/>
          </a:p>
          <a:p>
            <a:r>
              <a:rPr lang="en-US" altLang="zh-CN" sz="4000" dirty="0" smtClean="0"/>
              <a:t>    </a:t>
            </a:r>
            <a:r>
              <a:rPr lang="zh-CN" altLang="en-US" sz="2800" dirty="0" smtClean="0"/>
              <a:t>内存</a:t>
            </a:r>
            <a:r>
              <a:rPr lang="en-US" altLang="zh-CN" sz="2800" dirty="0" smtClean="0"/>
              <a:t>/</a:t>
            </a:r>
            <a:r>
              <a:rPr lang="zh-CN" altLang="en-US" sz="2800" dirty="0" smtClean="0"/>
              <a:t>外存</a:t>
            </a:r>
            <a:endParaRPr lang="zh-CN" altLang="en-US" sz="2800" dirty="0"/>
          </a:p>
        </p:txBody>
      </p:sp>
      <p:sp>
        <p:nvSpPr>
          <p:cNvPr id="32" name="文本框 31"/>
          <p:cNvSpPr txBox="1"/>
          <p:nvPr/>
        </p:nvSpPr>
        <p:spPr>
          <a:xfrm>
            <a:off x="423586" y="4219020"/>
            <a:ext cx="1758815" cy="2000548"/>
          </a:xfrm>
          <a:prstGeom prst="rect">
            <a:avLst/>
          </a:prstGeom>
          <a:noFill/>
        </p:spPr>
        <p:txBody>
          <a:bodyPr wrap="none" rtlCol="0">
            <a:spAutoFit/>
          </a:bodyPr>
          <a:lstStyle/>
          <a:p>
            <a:r>
              <a:rPr lang="en-US" altLang="zh-CN" sz="4000" dirty="0" smtClean="0"/>
              <a:t>CPU</a:t>
            </a:r>
          </a:p>
          <a:p>
            <a:r>
              <a:rPr lang="en-US" altLang="zh-CN" sz="2800" dirty="0"/>
              <a:t> </a:t>
            </a:r>
            <a:r>
              <a:rPr lang="en-US" altLang="zh-CN" sz="2800" dirty="0" smtClean="0"/>
              <a:t>    </a:t>
            </a:r>
            <a:r>
              <a:rPr lang="zh-CN" altLang="en-US" sz="2800" dirty="0" smtClean="0"/>
              <a:t>控制器</a:t>
            </a:r>
            <a:endParaRPr lang="en-US" altLang="zh-CN" sz="2800" dirty="0" smtClean="0"/>
          </a:p>
          <a:p>
            <a:r>
              <a:rPr lang="en-US" altLang="zh-CN" sz="2800" dirty="0" smtClean="0"/>
              <a:t>     </a:t>
            </a:r>
            <a:r>
              <a:rPr lang="zh-CN" altLang="en-US" sz="2800" dirty="0" smtClean="0"/>
              <a:t>运算器</a:t>
            </a:r>
            <a:endParaRPr lang="en-US" altLang="zh-CN" sz="2800" dirty="0" smtClean="0"/>
          </a:p>
          <a:p>
            <a:r>
              <a:rPr lang="en-US" altLang="zh-CN" sz="2800" dirty="0"/>
              <a:t> </a:t>
            </a:r>
            <a:r>
              <a:rPr lang="en-US" altLang="zh-CN" sz="2800" dirty="0" smtClean="0"/>
              <a:t>    </a:t>
            </a:r>
            <a:r>
              <a:rPr lang="zh-CN" altLang="en-US" sz="2800" dirty="0" smtClean="0"/>
              <a:t>寄存器</a:t>
            </a:r>
            <a:endParaRPr lang="zh-CN" altLang="en-US" sz="2800" dirty="0"/>
          </a:p>
        </p:txBody>
      </p:sp>
    </p:spTree>
    <p:extLst>
      <p:ext uri="{BB962C8B-B14F-4D97-AF65-F5344CB8AC3E}">
        <p14:creationId xmlns:p14="http://schemas.microsoft.com/office/powerpoint/2010/main" val="33496791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P spid="3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文本框 82"/>
          <p:cNvSpPr txBox="1"/>
          <p:nvPr/>
        </p:nvSpPr>
        <p:spPr>
          <a:xfrm>
            <a:off x="6552595" y="4404615"/>
            <a:ext cx="1111202" cy="369332"/>
          </a:xfrm>
          <a:prstGeom prst="rect">
            <a:avLst/>
          </a:prstGeom>
          <a:noFill/>
        </p:spPr>
        <p:txBody>
          <a:bodyPr wrap="none" rtlCol="0">
            <a:spAutoFit/>
          </a:bodyPr>
          <a:lstStyle/>
          <a:p>
            <a:r>
              <a:rPr lang="en-US" altLang="zh-CN" b="1" dirty="0" smtClean="0"/>
              <a:t>ESP</a:t>
            </a:r>
            <a:r>
              <a:rPr lang="zh-CN" altLang="en-US" b="1" dirty="0" smtClean="0"/>
              <a:t>指针</a:t>
            </a:r>
            <a:endParaRPr lang="zh-CN" altLang="en-US" b="1" dirty="0"/>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7" name="Rectangle 3"/>
          <p:cNvSpPr>
            <a:spLocks noChangeArrowheads="1"/>
          </p:cNvSpPr>
          <p:nvPr/>
        </p:nvSpPr>
        <p:spPr bwMode="auto">
          <a:xfrm>
            <a:off x="2279576" y="260648"/>
            <a:ext cx="4896544"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800" dirty="0" smtClean="0">
                <a:solidFill>
                  <a:srgbClr val="3333CC"/>
                </a:solidFill>
                <a:latin typeface="微软雅黑" panose="020B0503020204020204" pitchFamily="34" charset="-122"/>
                <a:ea typeface="微软雅黑" panose="020B0503020204020204" pitchFamily="34" charset="-122"/>
              </a:rPr>
              <a:t>add</a:t>
            </a:r>
            <a:r>
              <a:rPr lang="zh-CN" altLang="en-US" sz="2800" dirty="0" smtClean="0">
                <a:solidFill>
                  <a:srgbClr val="3333CC"/>
                </a:solidFill>
                <a:latin typeface="微软雅黑" panose="020B0503020204020204" pitchFamily="34" charset="-122"/>
                <a:ea typeface="微软雅黑" panose="020B0503020204020204" pitchFamily="34" charset="-122"/>
              </a:rPr>
              <a:t>：</a:t>
            </a:r>
            <a:endParaRPr lang="zh-CN" altLang="en-US" sz="2800" dirty="0">
              <a:solidFill>
                <a:srgbClr val="3333CC"/>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800" dirty="0"/>
              <a:t> </a:t>
            </a:r>
            <a:r>
              <a:rPr lang="en-US" altLang="zh-CN" sz="2800" dirty="0" err="1" smtClean="0"/>
              <a:t>pushl</a:t>
            </a:r>
            <a:r>
              <a:rPr lang="en-US" altLang="zh-CN" sz="2800" dirty="0" smtClean="0"/>
              <a:t>	%</a:t>
            </a:r>
            <a:r>
              <a:rPr lang="en-US" altLang="zh-CN" sz="2800" dirty="0" err="1" smtClean="0"/>
              <a:t>ebp</a:t>
            </a:r>
            <a:endParaRPr lang="en-US" altLang="zh-CN" sz="2800" dirty="0" smtClean="0"/>
          </a:p>
          <a:p>
            <a:pPr eaLnBrk="1" hangingPunct="1">
              <a:lnSpc>
                <a:spcPct val="100000"/>
              </a:lnSpc>
              <a:spcBef>
                <a:spcPct val="0"/>
              </a:spcBef>
              <a:buFontTx/>
              <a:buNone/>
            </a:pPr>
            <a:r>
              <a:rPr lang="en-US" altLang="zh-CN" sz="2800" dirty="0" smtClean="0"/>
              <a:t> </a:t>
            </a:r>
            <a:r>
              <a:rPr lang="en-US" altLang="zh-CN" sz="2800" dirty="0" err="1" smtClean="0"/>
              <a:t>movl</a:t>
            </a:r>
            <a:r>
              <a:rPr lang="en-US" altLang="zh-CN" sz="2800" dirty="0" smtClean="0"/>
              <a:t> </a:t>
            </a:r>
            <a:r>
              <a:rPr lang="en-US" altLang="zh-CN" sz="2800" dirty="0"/>
              <a:t>	%</a:t>
            </a:r>
            <a:r>
              <a:rPr lang="en-US" altLang="zh-CN" sz="2800" dirty="0" err="1"/>
              <a:t>esp</a:t>
            </a:r>
            <a:r>
              <a:rPr lang="en-US" altLang="zh-CN" sz="2800" dirty="0"/>
              <a:t>, %</a:t>
            </a:r>
            <a:r>
              <a:rPr lang="en-US" altLang="zh-CN" sz="2800" dirty="0" err="1"/>
              <a:t>ebp</a:t>
            </a:r>
            <a:endParaRPr lang="en-US" altLang="zh-CN" sz="2800" dirty="0"/>
          </a:p>
          <a:p>
            <a:pPr eaLnBrk="1" hangingPunct="1">
              <a:lnSpc>
                <a:spcPct val="100000"/>
              </a:lnSpc>
              <a:spcBef>
                <a:spcPct val="0"/>
              </a:spcBef>
              <a:buFontTx/>
              <a:buNone/>
            </a:pPr>
            <a:r>
              <a:rPr lang="en-US" altLang="zh-CN" sz="2800" dirty="0"/>
              <a:t> </a:t>
            </a:r>
            <a:r>
              <a:rPr lang="en-US" altLang="zh-CN" sz="2800" dirty="0" err="1"/>
              <a:t>subl</a:t>
            </a:r>
            <a:r>
              <a:rPr lang="en-US" altLang="zh-CN" sz="2800" dirty="0"/>
              <a:t>	</a:t>
            </a:r>
            <a:r>
              <a:rPr lang="en-US" altLang="zh-CN" sz="2800" dirty="0" smtClean="0"/>
              <a:t>	$12, </a:t>
            </a:r>
            <a:r>
              <a:rPr lang="en-US" altLang="zh-CN" sz="2800" dirty="0"/>
              <a:t>%</a:t>
            </a:r>
            <a:r>
              <a:rPr lang="en-US" altLang="zh-CN" sz="2800" dirty="0" err="1"/>
              <a:t>esp</a:t>
            </a:r>
            <a:endParaRPr lang="en-US" altLang="zh-CN" sz="2800" dirty="0"/>
          </a:p>
          <a:p>
            <a:pPr eaLnBrk="1" hangingPunct="1">
              <a:lnSpc>
                <a:spcPct val="100000"/>
              </a:lnSpc>
              <a:spcBef>
                <a:spcPct val="0"/>
              </a:spcBef>
              <a:buFontTx/>
              <a:buNone/>
            </a:pPr>
            <a:r>
              <a:rPr lang="en-US" altLang="zh-CN" sz="2800" dirty="0"/>
              <a:t> </a:t>
            </a:r>
            <a:r>
              <a:rPr lang="en-US" altLang="zh-CN" sz="2800" dirty="0" err="1"/>
              <a:t>movl</a:t>
            </a:r>
            <a:r>
              <a:rPr lang="en-US" altLang="zh-CN" sz="2800" dirty="0"/>
              <a:t>	</a:t>
            </a:r>
            <a:r>
              <a:rPr lang="en-US" altLang="zh-CN" sz="2800" dirty="0" smtClean="0"/>
              <a:t>8(%</a:t>
            </a:r>
            <a:r>
              <a:rPr lang="en-US" altLang="zh-CN" sz="2800" dirty="0" err="1"/>
              <a:t>ebp</a:t>
            </a:r>
            <a:r>
              <a:rPr lang="en-US" altLang="zh-CN" sz="2800" dirty="0" smtClean="0"/>
              <a:t>),%</a:t>
            </a:r>
            <a:r>
              <a:rPr lang="en-US" altLang="zh-CN" sz="2800" dirty="0" err="1" smtClean="0"/>
              <a:t>eax</a:t>
            </a:r>
            <a:r>
              <a:rPr lang="en-US" altLang="zh-CN" sz="2800" dirty="0"/>
              <a:t>	</a:t>
            </a:r>
          </a:p>
          <a:p>
            <a:pPr eaLnBrk="1" hangingPunct="1">
              <a:lnSpc>
                <a:spcPct val="100000"/>
              </a:lnSpc>
              <a:spcBef>
                <a:spcPct val="0"/>
              </a:spcBef>
              <a:buFontTx/>
              <a:buNone/>
            </a:pPr>
            <a:r>
              <a:rPr lang="en-US" altLang="zh-CN" sz="2800" dirty="0"/>
              <a:t> </a:t>
            </a:r>
            <a:r>
              <a:rPr lang="en-US" altLang="zh-CN" sz="2800" dirty="0" err="1"/>
              <a:t>movl</a:t>
            </a:r>
            <a:r>
              <a:rPr lang="en-US" altLang="zh-CN" sz="2800" dirty="0"/>
              <a:t>	</a:t>
            </a:r>
            <a:r>
              <a:rPr lang="en-US" altLang="zh-CN" sz="2800" dirty="0" smtClean="0"/>
              <a:t>12(%</a:t>
            </a:r>
            <a:r>
              <a:rPr lang="en-US" altLang="zh-CN" sz="2800" dirty="0" err="1"/>
              <a:t>ebp</a:t>
            </a:r>
            <a:r>
              <a:rPr lang="en-US" altLang="zh-CN" sz="2800" dirty="0"/>
              <a:t>) </a:t>
            </a:r>
            <a:r>
              <a:rPr lang="en-US" altLang="zh-CN" sz="2800" dirty="0" smtClean="0"/>
              <a:t>,%</a:t>
            </a:r>
            <a:r>
              <a:rPr lang="en-US" altLang="zh-CN" sz="2800" dirty="0" err="1" smtClean="0"/>
              <a:t>ebx</a:t>
            </a:r>
            <a:endParaRPr lang="en-US" altLang="zh-CN" sz="2800" dirty="0"/>
          </a:p>
          <a:p>
            <a:pPr eaLnBrk="1" hangingPunct="1">
              <a:lnSpc>
                <a:spcPct val="100000"/>
              </a:lnSpc>
              <a:spcBef>
                <a:spcPct val="0"/>
              </a:spcBef>
              <a:buFontTx/>
              <a:buNone/>
            </a:pPr>
            <a:r>
              <a:rPr lang="en-US" altLang="zh-CN" sz="2800" dirty="0"/>
              <a:t> </a:t>
            </a:r>
            <a:r>
              <a:rPr lang="en-US" altLang="zh-CN" sz="2800" dirty="0" err="1" smtClean="0"/>
              <a:t>addl</a:t>
            </a:r>
            <a:r>
              <a:rPr lang="en-US" altLang="zh-CN" sz="2800" dirty="0" smtClean="0"/>
              <a:t>    	%</a:t>
            </a:r>
            <a:r>
              <a:rPr lang="en-US" altLang="zh-CN" sz="2800" dirty="0" err="1" smtClean="0"/>
              <a:t>ebx</a:t>
            </a:r>
            <a:r>
              <a:rPr lang="en-US" altLang="zh-CN" sz="2800" dirty="0" smtClean="0"/>
              <a:t>, </a:t>
            </a:r>
            <a:r>
              <a:rPr lang="en-US" altLang="zh-CN" sz="2800" dirty="0"/>
              <a:t>%</a:t>
            </a:r>
            <a:r>
              <a:rPr lang="en-US" altLang="zh-CN" sz="2800" dirty="0" err="1"/>
              <a:t>eax</a:t>
            </a:r>
            <a:endParaRPr lang="en-US" altLang="zh-CN" sz="2800" dirty="0"/>
          </a:p>
          <a:p>
            <a:pPr eaLnBrk="1" hangingPunct="1">
              <a:lnSpc>
                <a:spcPct val="100000"/>
              </a:lnSpc>
              <a:spcBef>
                <a:spcPct val="0"/>
              </a:spcBef>
              <a:buFontTx/>
              <a:buNone/>
            </a:pPr>
            <a:r>
              <a:rPr lang="en-US" altLang="zh-CN" sz="2800" dirty="0" smtClean="0"/>
              <a:t> </a:t>
            </a:r>
            <a:r>
              <a:rPr lang="en-US" altLang="zh-CN" sz="2800" dirty="0"/>
              <a:t>ret</a:t>
            </a:r>
            <a:r>
              <a:rPr lang="en-US" altLang="zh-CN" sz="2800" b="0" dirty="0"/>
              <a:t> </a:t>
            </a:r>
            <a:endParaRPr lang="zh-CN" altLang="en-US" sz="2800" b="0" dirty="0"/>
          </a:p>
        </p:txBody>
      </p:sp>
      <p:sp>
        <p:nvSpPr>
          <p:cNvPr id="8" name="文本框 7"/>
          <p:cNvSpPr txBox="1"/>
          <p:nvPr/>
        </p:nvSpPr>
        <p:spPr>
          <a:xfrm>
            <a:off x="6137176" y="32010"/>
            <a:ext cx="1649811" cy="369332"/>
          </a:xfrm>
          <a:prstGeom prst="rect">
            <a:avLst/>
          </a:prstGeom>
          <a:noFill/>
        </p:spPr>
        <p:txBody>
          <a:bodyPr wrap="none" rtlCol="0">
            <a:spAutoFit/>
          </a:bodyPr>
          <a:lstStyle/>
          <a:p>
            <a:r>
              <a:rPr lang="en-US" altLang="zh-CN" b="1" dirty="0" smtClean="0"/>
              <a:t>ESP/EBP</a:t>
            </a:r>
            <a:r>
              <a:rPr lang="zh-CN" altLang="en-US" b="1" dirty="0" smtClean="0"/>
              <a:t>指针</a:t>
            </a:r>
            <a:endParaRPr lang="zh-CN" altLang="en-US" b="1" dirty="0"/>
          </a:p>
        </p:txBody>
      </p:sp>
      <p:sp>
        <p:nvSpPr>
          <p:cNvPr id="9" name="右箭头 8"/>
          <p:cNvSpPr/>
          <p:nvPr/>
        </p:nvSpPr>
        <p:spPr>
          <a:xfrm>
            <a:off x="7770957" y="111402"/>
            <a:ext cx="310435" cy="270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153400" y="-27384"/>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153400" y="533882"/>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153400" y="1082068"/>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153400" y="1614996"/>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153400" y="2163182"/>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153400" y="2696110"/>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153400" y="3262557"/>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153400" y="3829004"/>
            <a:ext cx="2695128" cy="5481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153400" y="4377190"/>
            <a:ext cx="2695128" cy="4431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153400" y="4797152"/>
            <a:ext cx="2695128" cy="391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153400" y="5182668"/>
            <a:ext cx="2695128" cy="4268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大括号 22"/>
          <p:cNvSpPr/>
          <p:nvPr/>
        </p:nvSpPr>
        <p:spPr>
          <a:xfrm>
            <a:off x="10992544" y="184876"/>
            <a:ext cx="361256" cy="3384376"/>
          </a:xfrm>
          <a:prstGeom prst="rightBrace">
            <a:avLst>
              <a:gd name="adj1" fmla="val 4964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p:cNvSpPr txBox="1"/>
          <p:nvPr/>
        </p:nvSpPr>
        <p:spPr>
          <a:xfrm>
            <a:off x="11497816" y="1057232"/>
            <a:ext cx="430832" cy="1938992"/>
          </a:xfrm>
          <a:prstGeom prst="rect">
            <a:avLst/>
          </a:prstGeom>
          <a:noFill/>
        </p:spPr>
        <p:txBody>
          <a:bodyPr wrap="square" rtlCol="0">
            <a:spAutoFit/>
          </a:bodyPr>
          <a:lstStyle/>
          <a:p>
            <a:r>
              <a:rPr lang="zh-CN" altLang="en-US" sz="2400" dirty="0" smtClean="0"/>
              <a:t>调用者栈帧</a:t>
            </a:r>
            <a:endParaRPr lang="zh-CN" altLang="en-US" sz="2400" dirty="0"/>
          </a:p>
        </p:txBody>
      </p:sp>
      <p:sp>
        <p:nvSpPr>
          <p:cNvPr id="25" name="文本框 24"/>
          <p:cNvSpPr txBox="1"/>
          <p:nvPr/>
        </p:nvSpPr>
        <p:spPr>
          <a:xfrm>
            <a:off x="6023992" y="12683"/>
            <a:ext cx="1677062" cy="369332"/>
          </a:xfrm>
          <a:prstGeom prst="rect">
            <a:avLst/>
          </a:prstGeom>
          <a:solidFill>
            <a:schemeClr val="bg1"/>
          </a:solidFill>
        </p:spPr>
        <p:txBody>
          <a:bodyPr wrap="none" rtlCol="0">
            <a:spAutoFit/>
          </a:bodyPr>
          <a:lstStyle/>
          <a:p>
            <a:r>
              <a:rPr lang="en-US" altLang="zh-CN" b="1" dirty="0"/>
              <a:t> </a:t>
            </a:r>
            <a:r>
              <a:rPr lang="en-US" altLang="zh-CN" b="1" dirty="0" smtClean="0"/>
              <a:t> </a:t>
            </a:r>
            <a:r>
              <a:rPr lang="zh-CN" altLang="en-US" b="1" dirty="0" smtClean="0"/>
              <a:t>老</a:t>
            </a:r>
            <a:r>
              <a:rPr lang="en-US" altLang="zh-CN" b="1" dirty="0" smtClean="0"/>
              <a:t> EBP</a:t>
            </a:r>
            <a:r>
              <a:rPr lang="zh-CN" altLang="en-US" b="1" dirty="0" smtClean="0"/>
              <a:t>指针  </a:t>
            </a:r>
            <a:endParaRPr lang="zh-CN" altLang="en-US" b="1" dirty="0"/>
          </a:p>
        </p:txBody>
      </p:sp>
      <p:cxnSp>
        <p:nvCxnSpPr>
          <p:cNvPr id="26" name="直接箭头连接符 25"/>
          <p:cNvCxnSpPr/>
          <p:nvPr/>
        </p:nvCxnSpPr>
        <p:spPr>
          <a:xfrm flipV="1">
            <a:off x="10416480" y="737357"/>
            <a:ext cx="0" cy="18123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0366538" y="1033980"/>
            <a:ext cx="553998" cy="1304203"/>
          </a:xfrm>
          <a:prstGeom prst="rect">
            <a:avLst/>
          </a:prstGeom>
          <a:noFill/>
        </p:spPr>
        <p:txBody>
          <a:bodyPr vert="eaVert" wrap="none" rtlCol="0">
            <a:spAutoFit/>
          </a:bodyPr>
          <a:lstStyle/>
          <a:p>
            <a:r>
              <a:rPr lang="zh-CN" altLang="en-US" sz="2400" b="1" dirty="0" smtClean="0"/>
              <a:t>地址递增</a:t>
            </a:r>
            <a:endParaRPr lang="zh-CN" altLang="en-US" sz="2400" b="1" dirty="0"/>
          </a:p>
        </p:txBody>
      </p:sp>
      <p:sp>
        <p:nvSpPr>
          <p:cNvPr id="28" name="文本框 27"/>
          <p:cNvSpPr txBox="1"/>
          <p:nvPr/>
        </p:nvSpPr>
        <p:spPr>
          <a:xfrm>
            <a:off x="8801237" y="3329778"/>
            <a:ext cx="569387" cy="369332"/>
          </a:xfrm>
          <a:prstGeom prst="rect">
            <a:avLst/>
          </a:prstGeom>
          <a:noFill/>
        </p:spPr>
        <p:txBody>
          <a:bodyPr wrap="none" rtlCol="0">
            <a:spAutoFit/>
          </a:bodyPr>
          <a:lstStyle/>
          <a:p>
            <a:r>
              <a:rPr lang="en-US" altLang="zh-CN" dirty="0" smtClean="0"/>
              <a:t>120</a:t>
            </a:r>
            <a:endParaRPr lang="zh-CN" altLang="en-US" dirty="0"/>
          </a:p>
        </p:txBody>
      </p:sp>
      <p:sp>
        <p:nvSpPr>
          <p:cNvPr id="29" name="文本框 28"/>
          <p:cNvSpPr txBox="1"/>
          <p:nvPr/>
        </p:nvSpPr>
        <p:spPr>
          <a:xfrm>
            <a:off x="8798269" y="1681637"/>
            <a:ext cx="973343" cy="369332"/>
          </a:xfrm>
          <a:prstGeom prst="rect">
            <a:avLst/>
          </a:prstGeom>
          <a:noFill/>
        </p:spPr>
        <p:txBody>
          <a:bodyPr wrap="none" rtlCol="0">
            <a:spAutoFit/>
          </a:bodyPr>
          <a:lstStyle/>
          <a:p>
            <a:r>
              <a:rPr lang="en-US" altLang="zh-CN" dirty="0" smtClean="0"/>
              <a:t>T1=125</a:t>
            </a:r>
            <a:endParaRPr lang="zh-CN" altLang="en-US" dirty="0"/>
          </a:p>
        </p:txBody>
      </p:sp>
      <p:sp>
        <p:nvSpPr>
          <p:cNvPr id="30" name="文本框 29"/>
          <p:cNvSpPr txBox="1"/>
          <p:nvPr/>
        </p:nvSpPr>
        <p:spPr>
          <a:xfrm>
            <a:off x="7511911" y="1690585"/>
            <a:ext cx="518091" cy="369332"/>
          </a:xfrm>
          <a:prstGeom prst="rect">
            <a:avLst/>
          </a:prstGeom>
          <a:noFill/>
        </p:spPr>
        <p:txBody>
          <a:bodyPr wrap="none" rtlCol="0">
            <a:spAutoFit/>
          </a:bodyPr>
          <a:lstStyle/>
          <a:p>
            <a:r>
              <a:rPr lang="en-US" altLang="zh-CN" dirty="0" smtClean="0"/>
              <a:t>-12</a:t>
            </a:r>
            <a:endParaRPr lang="zh-CN" altLang="en-US" dirty="0"/>
          </a:p>
        </p:txBody>
      </p:sp>
      <p:sp>
        <p:nvSpPr>
          <p:cNvPr id="31" name="文本框 30"/>
          <p:cNvSpPr txBox="1"/>
          <p:nvPr/>
        </p:nvSpPr>
        <p:spPr>
          <a:xfrm>
            <a:off x="8798269" y="1145317"/>
            <a:ext cx="845103" cy="369332"/>
          </a:xfrm>
          <a:prstGeom prst="rect">
            <a:avLst/>
          </a:prstGeom>
          <a:noFill/>
        </p:spPr>
        <p:txBody>
          <a:bodyPr wrap="none" rtlCol="0">
            <a:spAutoFit/>
          </a:bodyPr>
          <a:lstStyle/>
          <a:p>
            <a:r>
              <a:rPr lang="en-US" altLang="zh-CN" dirty="0" smtClean="0"/>
              <a:t>T2=80</a:t>
            </a:r>
            <a:endParaRPr lang="zh-CN" altLang="en-US" dirty="0"/>
          </a:p>
        </p:txBody>
      </p:sp>
      <p:sp>
        <p:nvSpPr>
          <p:cNvPr id="32" name="文本框 31"/>
          <p:cNvSpPr txBox="1"/>
          <p:nvPr/>
        </p:nvSpPr>
        <p:spPr>
          <a:xfrm>
            <a:off x="7511911" y="1154265"/>
            <a:ext cx="389850" cy="369332"/>
          </a:xfrm>
          <a:prstGeom prst="rect">
            <a:avLst/>
          </a:prstGeom>
          <a:noFill/>
        </p:spPr>
        <p:txBody>
          <a:bodyPr wrap="none" rtlCol="0">
            <a:spAutoFit/>
          </a:bodyPr>
          <a:lstStyle/>
          <a:p>
            <a:r>
              <a:rPr lang="en-US" altLang="zh-CN" dirty="0" smtClean="0"/>
              <a:t>-8</a:t>
            </a:r>
            <a:endParaRPr lang="zh-CN" altLang="en-US" dirty="0"/>
          </a:p>
        </p:txBody>
      </p:sp>
      <p:sp>
        <p:nvSpPr>
          <p:cNvPr id="33" name="文本框 32"/>
          <p:cNvSpPr txBox="1"/>
          <p:nvPr/>
        </p:nvSpPr>
        <p:spPr>
          <a:xfrm>
            <a:off x="8798269" y="2763724"/>
            <a:ext cx="441146" cy="369332"/>
          </a:xfrm>
          <a:prstGeom prst="rect">
            <a:avLst/>
          </a:prstGeom>
          <a:noFill/>
        </p:spPr>
        <p:txBody>
          <a:bodyPr wrap="none" rtlCol="0">
            <a:spAutoFit/>
          </a:bodyPr>
          <a:lstStyle/>
          <a:p>
            <a:r>
              <a:rPr lang="en-US" altLang="zh-CN" dirty="0" smtClean="0"/>
              <a:t>80</a:t>
            </a:r>
            <a:endParaRPr lang="zh-CN" altLang="en-US" dirty="0"/>
          </a:p>
        </p:txBody>
      </p:sp>
      <p:sp>
        <p:nvSpPr>
          <p:cNvPr id="34" name="文本框 33"/>
          <p:cNvSpPr txBox="1"/>
          <p:nvPr/>
        </p:nvSpPr>
        <p:spPr>
          <a:xfrm>
            <a:off x="7511911" y="2772672"/>
            <a:ext cx="447558" cy="369332"/>
          </a:xfrm>
          <a:prstGeom prst="rect">
            <a:avLst/>
          </a:prstGeom>
          <a:noFill/>
        </p:spPr>
        <p:txBody>
          <a:bodyPr wrap="none" rtlCol="0">
            <a:spAutoFit/>
          </a:bodyPr>
          <a:lstStyle/>
          <a:p>
            <a:r>
              <a:rPr lang="en-US" altLang="zh-CN" dirty="0" smtClean="0"/>
              <a:t>+4</a:t>
            </a:r>
            <a:endParaRPr lang="zh-CN" altLang="en-US" dirty="0"/>
          </a:p>
        </p:txBody>
      </p:sp>
      <p:sp>
        <p:nvSpPr>
          <p:cNvPr id="35" name="文本框 34"/>
          <p:cNvSpPr txBox="1"/>
          <p:nvPr/>
        </p:nvSpPr>
        <p:spPr>
          <a:xfrm>
            <a:off x="218128" y="420669"/>
            <a:ext cx="1739014" cy="707886"/>
          </a:xfrm>
          <a:prstGeom prst="rect">
            <a:avLst/>
          </a:prstGeom>
          <a:noFill/>
        </p:spPr>
        <p:txBody>
          <a:bodyPr wrap="square" rtlCol="0">
            <a:spAutoFit/>
          </a:bodyPr>
          <a:lstStyle/>
          <a:p>
            <a:r>
              <a:rPr lang="en-US" altLang="zh-CN" sz="2000" b="1" dirty="0" smtClean="0">
                <a:solidFill>
                  <a:srgbClr val="FF0000"/>
                </a:solidFill>
              </a:rPr>
              <a:t>Add</a:t>
            </a:r>
            <a:r>
              <a:rPr lang="zh-CN" altLang="en-US" sz="2000" b="1" dirty="0" smtClean="0">
                <a:solidFill>
                  <a:srgbClr val="FF0000"/>
                </a:solidFill>
              </a:rPr>
              <a:t>的第一句必须是什么？</a:t>
            </a:r>
            <a:endParaRPr lang="zh-CN" altLang="en-US" sz="2000" b="1" dirty="0">
              <a:solidFill>
                <a:srgbClr val="FF0000"/>
              </a:solidFill>
            </a:endParaRPr>
          </a:p>
        </p:txBody>
      </p:sp>
      <p:grpSp>
        <p:nvGrpSpPr>
          <p:cNvPr id="68" name="组合 67"/>
          <p:cNvGrpSpPr/>
          <p:nvPr/>
        </p:nvGrpSpPr>
        <p:grpSpPr>
          <a:xfrm>
            <a:off x="5238370" y="420669"/>
            <a:ext cx="4984907" cy="4336978"/>
            <a:chOff x="5238370" y="420669"/>
            <a:chExt cx="4984907" cy="4336978"/>
          </a:xfrm>
        </p:grpSpPr>
        <p:cxnSp>
          <p:nvCxnSpPr>
            <p:cNvPr id="36" name="直接箭头连接符 35"/>
            <p:cNvCxnSpPr/>
            <p:nvPr/>
          </p:nvCxnSpPr>
          <p:spPr>
            <a:xfrm>
              <a:off x="5238370" y="1033327"/>
              <a:ext cx="3721189" cy="36041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8778651" y="4388315"/>
              <a:ext cx="1444626" cy="369332"/>
            </a:xfrm>
            <a:prstGeom prst="rect">
              <a:avLst/>
            </a:prstGeom>
            <a:solidFill>
              <a:schemeClr val="bg1"/>
            </a:solidFill>
          </p:spPr>
          <p:txBody>
            <a:bodyPr wrap="none" rtlCol="0">
              <a:spAutoFit/>
            </a:bodyPr>
            <a:lstStyle/>
            <a:p>
              <a:r>
                <a:rPr lang="en-US" altLang="zh-CN" b="1" dirty="0"/>
                <a:t> </a:t>
              </a:r>
              <a:r>
                <a:rPr lang="en-US" altLang="zh-CN" b="1" dirty="0" smtClean="0"/>
                <a:t>  EBP</a:t>
              </a:r>
              <a:r>
                <a:rPr lang="zh-CN" altLang="en-US" b="1" dirty="0" smtClean="0"/>
                <a:t>指针  </a:t>
              </a:r>
              <a:endParaRPr lang="zh-CN" altLang="en-US" b="1" dirty="0"/>
            </a:p>
          </p:txBody>
        </p:sp>
        <p:cxnSp>
          <p:nvCxnSpPr>
            <p:cNvPr id="41" name="直接箭头连接符 40"/>
            <p:cNvCxnSpPr/>
            <p:nvPr/>
          </p:nvCxnSpPr>
          <p:spPr>
            <a:xfrm>
              <a:off x="7119185" y="420669"/>
              <a:ext cx="1840374" cy="42037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8153400" y="5611277"/>
            <a:ext cx="2695128" cy="424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8153400" y="6029138"/>
            <a:ext cx="2695128" cy="424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153400" y="6433477"/>
            <a:ext cx="2695128" cy="424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129415" y="1929950"/>
            <a:ext cx="2226202" cy="812080"/>
            <a:chOff x="129415" y="1929950"/>
            <a:chExt cx="2291179" cy="812080"/>
          </a:xfrm>
        </p:grpSpPr>
        <p:sp>
          <p:nvSpPr>
            <p:cNvPr id="54" name="文本框 53"/>
            <p:cNvSpPr txBox="1"/>
            <p:nvPr/>
          </p:nvSpPr>
          <p:spPr>
            <a:xfrm>
              <a:off x="129415" y="1929950"/>
              <a:ext cx="1901838" cy="707886"/>
            </a:xfrm>
            <a:prstGeom prst="rect">
              <a:avLst/>
            </a:prstGeom>
            <a:noFill/>
          </p:spPr>
          <p:txBody>
            <a:bodyPr wrap="square" rtlCol="0">
              <a:spAutoFit/>
            </a:bodyPr>
            <a:lstStyle/>
            <a:p>
              <a:r>
                <a:rPr lang="en-US" altLang="zh-CN" sz="2000" b="1" dirty="0" smtClean="0">
                  <a:solidFill>
                    <a:srgbClr val="FF0000"/>
                  </a:solidFill>
                </a:rPr>
                <a:t>Add</a:t>
              </a:r>
              <a:r>
                <a:rPr lang="zh-CN" altLang="en-US" sz="2000" b="1" dirty="0" smtClean="0">
                  <a:solidFill>
                    <a:srgbClr val="FF0000"/>
                  </a:solidFill>
                </a:rPr>
                <a:t>如何获得传入的参数呢？</a:t>
              </a:r>
              <a:endParaRPr lang="zh-CN" altLang="en-US" sz="2000" b="1" dirty="0">
                <a:solidFill>
                  <a:srgbClr val="FF0000"/>
                </a:solidFill>
              </a:endParaRPr>
            </a:p>
          </p:txBody>
        </p:sp>
        <p:sp>
          <p:nvSpPr>
            <p:cNvPr id="56" name="左大括号 55"/>
            <p:cNvSpPr/>
            <p:nvPr/>
          </p:nvSpPr>
          <p:spPr>
            <a:xfrm>
              <a:off x="2204570" y="2132540"/>
              <a:ext cx="216024" cy="609490"/>
            </a:xfrm>
            <a:prstGeom prst="leftBrace">
              <a:avLst>
                <a:gd name="adj1" fmla="val 3329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9" name="组合 88"/>
          <p:cNvGrpSpPr/>
          <p:nvPr/>
        </p:nvGrpSpPr>
        <p:grpSpPr>
          <a:xfrm>
            <a:off x="2194359" y="3142005"/>
            <a:ext cx="3652141" cy="1655147"/>
            <a:chOff x="2194359" y="3142005"/>
            <a:chExt cx="3652141" cy="1655147"/>
          </a:xfrm>
        </p:grpSpPr>
        <p:sp>
          <p:nvSpPr>
            <p:cNvPr id="61" name="文本框 60"/>
            <p:cNvSpPr txBox="1"/>
            <p:nvPr/>
          </p:nvSpPr>
          <p:spPr>
            <a:xfrm>
              <a:off x="2194359" y="4089266"/>
              <a:ext cx="1739913" cy="707886"/>
            </a:xfrm>
            <a:prstGeom prst="rect">
              <a:avLst/>
            </a:prstGeom>
            <a:noFill/>
          </p:spPr>
          <p:txBody>
            <a:bodyPr wrap="square" rtlCol="0">
              <a:spAutoFit/>
            </a:bodyPr>
            <a:lstStyle/>
            <a:p>
              <a:r>
                <a:rPr lang="en-US" altLang="zh-CN" sz="2000" b="1" dirty="0" smtClean="0">
                  <a:solidFill>
                    <a:srgbClr val="FF0000"/>
                  </a:solidFill>
                </a:rPr>
                <a:t>Add</a:t>
              </a:r>
              <a:r>
                <a:rPr lang="zh-CN" altLang="en-US" sz="2000" b="1" dirty="0" smtClean="0">
                  <a:solidFill>
                    <a:srgbClr val="FF0000"/>
                  </a:solidFill>
                </a:rPr>
                <a:t>如何传出计算的结果呢？</a:t>
              </a:r>
              <a:endParaRPr lang="zh-CN" altLang="en-US" sz="2000" b="1" dirty="0">
                <a:solidFill>
                  <a:srgbClr val="FF0000"/>
                </a:solidFill>
              </a:endParaRPr>
            </a:p>
          </p:txBody>
        </p:sp>
        <p:cxnSp>
          <p:nvCxnSpPr>
            <p:cNvPr id="62" name="直接箭头连接符 61"/>
            <p:cNvCxnSpPr/>
            <p:nvPr/>
          </p:nvCxnSpPr>
          <p:spPr>
            <a:xfrm flipV="1">
              <a:off x="3769163" y="3142005"/>
              <a:ext cx="2077337" cy="9365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66" name="文本框 65"/>
          <p:cNvSpPr txBox="1"/>
          <p:nvPr/>
        </p:nvSpPr>
        <p:spPr>
          <a:xfrm>
            <a:off x="204771" y="1159669"/>
            <a:ext cx="1739014" cy="707886"/>
          </a:xfrm>
          <a:prstGeom prst="rect">
            <a:avLst/>
          </a:prstGeom>
          <a:noFill/>
        </p:spPr>
        <p:txBody>
          <a:bodyPr wrap="square" rtlCol="0">
            <a:spAutoFit/>
          </a:bodyPr>
          <a:lstStyle/>
          <a:p>
            <a:r>
              <a:rPr lang="en-US" altLang="zh-CN" sz="2000" b="1" dirty="0" smtClean="0">
                <a:solidFill>
                  <a:srgbClr val="FF0000"/>
                </a:solidFill>
              </a:rPr>
              <a:t>Add</a:t>
            </a:r>
            <a:r>
              <a:rPr lang="zh-CN" altLang="en-US" sz="2000" b="1" dirty="0" smtClean="0">
                <a:solidFill>
                  <a:srgbClr val="FF0000"/>
                </a:solidFill>
              </a:rPr>
              <a:t>下一件事情是什么？</a:t>
            </a:r>
            <a:endParaRPr lang="zh-CN" altLang="en-US" sz="2000" b="1" dirty="0">
              <a:solidFill>
                <a:srgbClr val="FF0000"/>
              </a:solidFill>
            </a:endParaRPr>
          </a:p>
        </p:txBody>
      </p:sp>
      <p:grpSp>
        <p:nvGrpSpPr>
          <p:cNvPr id="75" name="组合 74"/>
          <p:cNvGrpSpPr/>
          <p:nvPr/>
        </p:nvGrpSpPr>
        <p:grpSpPr>
          <a:xfrm>
            <a:off x="5802148" y="1248138"/>
            <a:ext cx="6160326" cy="4751520"/>
            <a:chOff x="5802148" y="1248138"/>
            <a:chExt cx="6160326" cy="4751520"/>
          </a:xfrm>
        </p:grpSpPr>
        <p:sp>
          <p:nvSpPr>
            <p:cNvPr id="21" name="右箭头 20"/>
            <p:cNvSpPr/>
            <p:nvPr/>
          </p:nvSpPr>
          <p:spPr>
            <a:xfrm>
              <a:off x="7685237" y="5682452"/>
              <a:ext cx="310435" cy="270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右大括号 43"/>
            <p:cNvSpPr/>
            <p:nvPr/>
          </p:nvSpPr>
          <p:spPr>
            <a:xfrm>
              <a:off x="11060239" y="4624393"/>
              <a:ext cx="361256" cy="1180871"/>
            </a:xfrm>
            <a:prstGeom prst="rightBrace">
              <a:avLst>
                <a:gd name="adj1" fmla="val 4964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文本框 44"/>
            <p:cNvSpPr txBox="1"/>
            <p:nvPr/>
          </p:nvSpPr>
          <p:spPr>
            <a:xfrm>
              <a:off x="11531642" y="4429998"/>
              <a:ext cx="430832" cy="1569660"/>
            </a:xfrm>
            <a:prstGeom prst="rect">
              <a:avLst/>
            </a:prstGeom>
            <a:noFill/>
          </p:spPr>
          <p:txBody>
            <a:bodyPr wrap="square" rtlCol="0">
              <a:spAutoFit/>
            </a:bodyPr>
            <a:lstStyle/>
            <a:p>
              <a:r>
                <a:rPr lang="zh-CN" altLang="en-US" sz="2400" dirty="0" smtClean="0"/>
                <a:t>当前栈帧</a:t>
              </a:r>
              <a:endParaRPr lang="zh-CN" altLang="en-US" sz="2400" dirty="0"/>
            </a:p>
          </p:txBody>
        </p:sp>
        <p:sp>
          <p:nvSpPr>
            <p:cNvPr id="51" name="文本框 50"/>
            <p:cNvSpPr txBox="1"/>
            <p:nvPr/>
          </p:nvSpPr>
          <p:spPr>
            <a:xfrm>
              <a:off x="6500539" y="5581558"/>
              <a:ext cx="1111202" cy="369332"/>
            </a:xfrm>
            <a:prstGeom prst="rect">
              <a:avLst/>
            </a:prstGeom>
            <a:noFill/>
          </p:spPr>
          <p:txBody>
            <a:bodyPr wrap="none" rtlCol="0">
              <a:spAutoFit/>
            </a:bodyPr>
            <a:lstStyle/>
            <a:p>
              <a:r>
                <a:rPr lang="en-US" altLang="zh-CN" b="1" dirty="0" smtClean="0"/>
                <a:t>ESP</a:t>
              </a:r>
              <a:r>
                <a:rPr lang="zh-CN" altLang="en-US" b="1" dirty="0" smtClean="0"/>
                <a:t>指针</a:t>
              </a:r>
              <a:endParaRPr lang="zh-CN" altLang="en-US" b="1" dirty="0"/>
            </a:p>
          </p:txBody>
        </p:sp>
        <p:sp>
          <p:nvSpPr>
            <p:cNvPr id="70" name="右大括号 69"/>
            <p:cNvSpPr/>
            <p:nvPr/>
          </p:nvSpPr>
          <p:spPr>
            <a:xfrm>
              <a:off x="6423299" y="1248138"/>
              <a:ext cx="315541" cy="598795"/>
            </a:xfrm>
            <a:prstGeom prst="rightBrace">
              <a:avLst>
                <a:gd name="adj1" fmla="val 2421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1" name="直接箭头连接符 70"/>
            <p:cNvCxnSpPr/>
            <p:nvPr/>
          </p:nvCxnSpPr>
          <p:spPr>
            <a:xfrm>
              <a:off x="6980882" y="1554154"/>
              <a:ext cx="4192290" cy="362851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5802148" y="4387804"/>
              <a:ext cx="2319866" cy="369332"/>
            </a:xfrm>
            <a:prstGeom prst="rect">
              <a:avLst/>
            </a:prstGeom>
            <a:solidFill>
              <a:schemeClr val="bg2"/>
            </a:solidFill>
          </p:spPr>
          <p:txBody>
            <a:bodyPr wrap="none" rtlCol="0">
              <a:spAutoFit/>
            </a:bodyPr>
            <a:lstStyle/>
            <a:p>
              <a:r>
                <a:rPr lang="en-US" altLang="zh-CN" b="1" dirty="0"/>
                <a:t> </a:t>
              </a:r>
              <a:r>
                <a:rPr lang="en-US" altLang="zh-CN" b="1" dirty="0" smtClean="0"/>
                <a:t>  add</a:t>
              </a:r>
              <a:r>
                <a:rPr lang="zh-CN" altLang="en-US" b="1" dirty="0" smtClean="0"/>
                <a:t>栈帧</a:t>
              </a:r>
              <a:r>
                <a:rPr lang="en-US" altLang="zh-CN" b="1" dirty="0" smtClean="0"/>
                <a:t>EBP</a:t>
              </a:r>
              <a:r>
                <a:rPr lang="zh-CN" altLang="en-US" b="1" dirty="0" smtClean="0"/>
                <a:t>指针  </a:t>
              </a:r>
              <a:endParaRPr lang="zh-CN" altLang="en-US" b="1" dirty="0"/>
            </a:p>
          </p:txBody>
        </p:sp>
      </p:grpSp>
      <p:grpSp>
        <p:nvGrpSpPr>
          <p:cNvPr id="80" name="组合 79"/>
          <p:cNvGrpSpPr/>
          <p:nvPr/>
        </p:nvGrpSpPr>
        <p:grpSpPr>
          <a:xfrm>
            <a:off x="6500539" y="3893856"/>
            <a:ext cx="3865999" cy="404324"/>
            <a:chOff x="6500539" y="3893856"/>
            <a:chExt cx="3865999" cy="404324"/>
          </a:xfrm>
        </p:grpSpPr>
        <p:sp>
          <p:nvSpPr>
            <p:cNvPr id="39" name="文本框 38"/>
            <p:cNvSpPr txBox="1"/>
            <p:nvPr/>
          </p:nvSpPr>
          <p:spPr>
            <a:xfrm>
              <a:off x="8566045" y="3928848"/>
              <a:ext cx="1800493" cy="369332"/>
            </a:xfrm>
            <a:prstGeom prst="rect">
              <a:avLst/>
            </a:prstGeom>
            <a:noFill/>
          </p:spPr>
          <p:txBody>
            <a:bodyPr wrap="none" rtlCol="0">
              <a:spAutoFit/>
            </a:bodyPr>
            <a:lstStyle/>
            <a:p>
              <a:r>
                <a:rPr lang="zh-CN" altLang="en-US" b="1" dirty="0" smtClean="0">
                  <a:solidFill>
                    <a:srgbClr val="FF0000"/>
                  </a:solidFill>
                </a:rPr>
                <a:t>返回调用者地址</a:t>
              </a:r>
              <a:endParaRPr lang="zh-CN" altLang="en-US" b="1" dirty="0">
                <a:solidFill>
                  <a:srgbClr val="FF0000"/>
                </a:solidFill>
              </a:endParaRPr>
            </a:p>
          </p:txBody>
        </p:sp>
        <p:sp>
          <p:nvSpPr>
            <p:cNvPr id="78" name="右箭头 77"/>
            <p:cNvSpPr/>
            <p:nvPr/>
          </p:nvSpPr>
          <p:spPr>
            <a:xfrm>
              <a:off x="7685237" y="3994750"/>
              <a:ext cx="310435" cy="270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6500539" y="3893856"/>
              <a:ext cx="1111202" cy="369332"/>
            </a:xfrm>
            <a:prstGeom prst="rect">
              <a:avLst/>
            </a:prstGeom>
            <a:noFill/>
          </p:spPr>
          <p:txBody>
            <a:bodyPr wrap="none" rtlCol="0">
              <a:spAutoFit/>
            </a:bodyPr>
            <a:lstStyle/>
            <a:p>
              <a:r>
                <a:rPr lang="en-US" altLang="zh-CN" b="1" dirty="0" smtClean="0"/>
                <a:t>ESP</a:t>
              </a:r>
              <a:r>
                <a:rPr lang="zh-CN" altLang="en-US" b="1" dirty="0" smtClean="0"/>
                <a:t>指针</a:t>
              </a:r>
              <a:endParaRPr lang="zh-CN" altLang="en-US" b="1" dirty="0"/>
            </a:p>
          </p:txBody>
        </p:sp>
      </p:grpSp>
      <p:sp>
        <p:nvSpPr>
          <p:cNvPr id="82" name="矩形 81"/>
          <p:cNvSpPr/>
          <p:nvPr/>
        </p:nvSpPr>
        <p:spPr>
          <a:xfrm>
            <a:off x="6437107" y="3804211"/>
            <a:ext cx="1111202" cy="469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9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7" grpId="0" uiExpand="1" build="p" bldLvl="5"/>
      <p:bldP spid="35" grpId="0"/>
      <p:bldP spid="66" grpId="0"/>
      <p:bldP spid="8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639616" y="98426"/>
            <a:ext cx="6552728" cy="810295"/>
          </a:xfrm>
        </p:spPr>
        <p:txBody>
          <a:bodyPr/>
          <a:lstStyle/>
          <a:p>
            <a:r>
              <a:rPr lang="zh-CN" altLang="en-US" sz="3600" dirty="0"/>
              <a:t>过程（函数）的结构</a:t>
            </a:r>
          </a:p>
        </p:txBody>
      </p:sp>
      <p:sp>
        <p:nvSpPr>
          <p:cNvPr id="780291" name="Rectangle 3"/>
          <p:cNvSpPr>
            <a:spLocks noGrp="1" noChangeArrowheads="1"/>
          </p:cNvSpPr>
          <p:nvPr>
            <p:ph idx="1"/>
          </p:nvPr>
        </p:nvSpPr>
        <p:spPr>
          <a:xfrm>
            <a:off x="1763712" y="1124744"/>
            <a:ext cx="8796784" cy="5400328"/>
          </a:xfrm>
        </p:spPr>
        <p:txBody>
          <a:bodyPr/>
          <a:lstStyle/>
          <a:p>
            <a:r>
              <a:rPr lang="zh-CN" altLang="en-US" sz="2800" dirty="0">
                <a:latin typeface="宋体" panose="02010600030101010101" pitchFamily="2" charset="-122"/>
                <a:ea typeface="宋体" panose="02010600030101010101" pitchFamily="2" charset="-122"/>
              </a:rPr>
              <a:t>一个</a:t>
            </a:r>
            <a:r>
              <a:rPr lang="en-US" altLang="zh-CN" sz="2800" dirty="0">
                <a:latin typeface="宋体" panose="02010600030101010101" pitchFamily="2" charset="-122"/>
                <a:ea typeface="宋体" panose="02010600030101010101" pitchFamily="2" charset="-122"/>
              </a:rPr>
              <a:t>C</a:t>
            </a:r>
            <a:r>
              <a:rPr lang="zh-CN" altLang="en-US" sz="2800" dirty="0">
                <a:latin typeface="宋体" panose="02010600030101010101" pitchFamily="2" charset="-122"/>
                <a:ea typeface="宋体" panose="02010600030101010101" pitchFamily="2" charset="-122"/>
              </a:rPr>
              <a:t>过程的大致结构如下：</a:t>
            </a:r>
            <a:endParaRPr lang="zh-CN" altLang="en-US" sz="20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准备阶段</a:t>
            </a:r>
          </a:p>
          <a:p>
            <a:pPr lvl="2"/>
            <a:r>
              <a:rPr lang="zh-CN" altLang="en-US" sz="2000" dirty="0">
                <a:latin typeface="宋体" panose="02010600030101010101" pitchFamily="2" charset="-122"/>
                <a:ea typeface="宋体" panose="02010600030101010101" pitchFamily="2" charset="-122"/>
              </a:rPr>
              <a:t>形成帧底：</a:t>
            </a:r>
            <a:r>
              <a:rPr lang="en-US" altLang="zh-CN" sz="2000" dirty="0">
                <a:latin typeface="宋体" panose="02010600030101010101" pitchFamily="2" charset="-122"/>
                <a:ea typeface="宋体" panose="02010600030101010101" pitchFamily="2" charset="-122"/>
              </a:rPr>
              <a:t>push</a:t>
            </a:r>
            <a:r>
              <a:rPr lang="zh-CN" altLang="en-US" sz="2000" dirty="0">
                <a:latin typeface="宋体" panose="02010600030101010101" pitchFamily="2" charset="-122"/>
                <a:ea typeface="宋体" panose="02010600030101010101" pitchFamily="2" charset="-122"/>
              </a:rPr>
              <a:t>指令 和 </a:t>
            </a:r>
            <a:r>
              <a:rPr lang="en-US" altLang="zh-CN" sz="2000" dirty="0" err="1">
                <a:latin typeface="宋体" panose="02010600030101010101" pitchFamily="2" charset="-122"/>
                <a:ea typeface="宋体" panose="02010600030101010101" pitchFamily="2" charset="-122"/>
              </a:rPr>
              <a:t>mov</a:t>
            </a:r>
            <a:r>
              <a:rPr lang="zh-CN" altLang="en-US" sz="2000" dirty="0">
                <a:latin typeface="宋体" panose="02010600030101010101" pitchFamily="2" charset="-122"/>
                <a:ea typeface="宋体" panose="02010600030101010101" pitchFamily="2" charset="-122"/>
              </a:rPr>
              <a:t>指令</a:t>
            </a:r>
          </a:p>
          <a:p>
            <a:pPr lvl="2"/>
            <a:r>
              <a:rPr lang="zh-CN" altLang="en-US" sz="2000" dirty="0">
                <a:latin typeface="宋体" panose="02010600030101010101" pitchFamily="2" charset="-122"/>
                <a:ea typeface="宋体" panose="02010600030101010101" pitchFamily="2" charset="-122"/>
              </a:rPr>
              <a:t>生成栈帧（如果需要的话）：</a:t>
            </a:r>
            <a:r>
              <a:rPr lang="en-US" altLang="zh-CN" sz="2000" dirty="0">
                <a:latin typeface="宋体" panose="02010600030101010101" pitchFamily="2" charset="-122"/>
                <a:ea typeface="宋体" panose="02010600030101010101" pitchFamily="2" charset="-122"/>
              </a:rPr>
              <a:t>sub</a:t>
            </a:r>
            <a:r>
              <a:rPr lang="zh-CN" altLang="en-US" sz="2000" dirty="0">
                <a:latin typeface="宋体" panose="02010600030101010101" pitchFamily="2" charset="-122"/>
                <a:ea typeface="宋体" panose="02010600030101010101" pitchFamily="2" charset="-122"/>
              </a:rPr>
              <a:t>指令 或 </a:t>
            </a:r>
            <a:r>
              <a:rPr lang="en-US" altLang="zh-CN" sz="2000" dirty="0">
                <a:latin typeface="宋体" panose="02010600030101010101" pitchFamily="2" charset="-122"/>
                <a:ea typeface="宋体" panose="02010600030101010101" pitchFamily="2" charset="-122"/>
              </a:rPr>
              <a:t>and</a:t>
            </a:r>
            <a:r>
              <a:rPr lang="zh-CN" altLang="en-US" sz="2000" dirty="0">
                <a:latin typeface="宋体" panose="02010600030101010101" pitchFamily="2" charset="-122"/>
                <a:ea typeface="宋体" panose="02010600030101010101" pitchFamily="2" charset="-122"/>
              </a:rPr>
              <a:t>指令</a:t>
            </a:r>
          </a:p>
          <a:p>
            <a:pPr lvl="2"/>
            <a:r>
              <a:rPr lang="zh-CN" altLang="en-US" sz="2000" dirty="0">
                <a:latin typeface="宋体" panose="02010600030101010101" pitchFamily="2" charset="-122"/>
                <a:ea typeface="宋体" panose="02010600030101010101" pitchFamily="2" charset="-122"/>
              </a:rPr>
              <a:t>保存现场（如果有被调用者保存寄存器） ：</a:t>
            </a:r>
            <a:r>
              <a:rPr lang="en-US" altLang="zh-CN" sz="2000" dirty="0" err="1">
                <a:latin typeface="宋体" panose="02010600030101010101" pitchFamily="2" charset="-122"/>
                <a:ea typeface="宋体" panose="02010600030101010101" pitchFamily="2" charset="-122"/>
              </a:rPr>
              <a:t>mov</a:t>
            </a:r>
            <a:r>
              <a:rPr lang="zh-CN" altLang="en-US" sz="2000" dirty="0">
                <a:latin typeface="宋体" panose="02010600030101010101" pitchFamily="2" charset="-122"/>
                <a:ea typeface="宋体" panose="02010600030101010101" pitchFamily="2" charset="-122"/>
              </a:rPr>
              <a:t>指令</a:t>
            </a:r>
          </a:p>
          <a:p>
            <a:pPr lvl="1"/>
            <a:r>
              <a:rPr lang="zh-CN" altLang="en-US" sz="2400" dirty="0">
                <a:latin typeface="宋体" panose="02010600030101010101" pitchFamily="2" charset="-122"/>
                <a:ea typeface="宋体" panose="02010600030101010101" pitchFamily="2" charset="-122"/>
              </a:rPr>
              <a:t>过程（函数）体</a:t>
            </a:r>
          </a:p>
          <a:p>
            <a:pPr lvl="2"/>
            <a:r>
              <a:rPr lang="zh-CN" altLang="en-US" sz="2000" dirty="0">
                <a:latin typeface="宋体" panose="02010600030101010101" pitchFamily="2" charset="-122"/>
                <a:ea typeface="宋体" panose="02010600030101010101" pitchFamily="2" charset="-122"/>
              </a:rPr>
              <a:t>分配局部变量空间，并赋值</a:t>
            </a:r>
          </a:p>
          <a:p>
            <a:pPr lvl="2"/>
            <a:r>
              <a:rPr lang="zh-CN" altLang="en-US" sz="2000" dirty="0">
                <a:latin typeface="宋体" panose="02010600030101010101" pitchFamily="2" charset="-122"/>
                <a:ea typeface="宋体" panose="02010600030101010101" pitchFamily="2" charset="-122"/>
              </a:rPr>
              <a:t>具体处理逻辑，如果遇到函数调用时</a:t>
            </a:r>
          </a:p>
          <a:p>
            <a:pPr lvl="3"/>
            <a:r>
              <a:rPr lang="zh-CN" altLang="en-US" dirty="0">
                <a:latin typeface="宋体" panose="02010600030101010101" pitchFamily="2" charset="-122"/>
                <a:ea typeface="宋体" panose="02010600030101010101" pitchFamily="2" charset="-122"/>
              </a:rPr>
              <a:t>准备参数：将实参送栈帧入口参数处</a:t>
            </a:r>
          </a:p>
          <a:p>
            <a:pPr lvl="3"/>
            <a:r>
              <a:rPr lang="en-US" altLang="zh-CN" dirty="0">
                <a:latin typeface="宋体" panose="02010600030101010101" pitchFamily="2" charset="-122"/>
                <a:ea typeface="宋体" panose="02010600030101010101" pitchFamily="2" charset="-122"/>
              </a:rPr>
              <a:t>CALL</a:t>
            </a:r>
            <a:r>
              <a:rPr lang="zh-CN" altLang="en-US" dirty="0">
                <a:latin typeface="宋体" panose="02010600030101010101" pitchFamily="2" charset="-122"/>
                <a:ea typeface="宋体" panose="02010600030101010101" pitchFamily="2" charset="-122"/>
              </a:rPr>
              <a:t>指令：保存返回地址并转被调用函数</a:t>
            </a:r>
          </a:p>
          <a:p>
            <a:pPr lvl="2"/>
            <a:r>
              <a:rPr lang="zh-CN" altLang="en-US" sz="2000" dirty="0">
                <a:latin typeface="宋体" panose="02010600030101010101" pitchFamily="2" charset="-122"/>
                <a:ea typeface="宋体" panose="02010600030101010101" pitchFamily="2" charset="-122"/>
              </a:rPr>
              <a:t>在</a:t>
            </a:r>
            <a:r>
              <a:rPr lang="en-US" altLang="zh-CN" sz="2000" dirty="0">
                <a:solidFill>
                  <a:srgbClr val="FF0000"/>
                </a:solidFill>
                <a:latin typeface="宋体" panose="02010600030101010101" pitchFamily="2" charset="-122"/>
                <a:ea typeface="宋体" panose="02010600030101010101" pitchFamily="2" charset="-122"/>
              </a:rPr>
              <a:t>EAX</a:t>
            </a:r>
            <a:r>
              <a:rPr lang="zh-CN" altLang="en-US" sz="2000" dirty="0">
                <a:latin typeface="宋体" panose="02010600030101010101" pitchFamily="2" charset="-122"/>
                <a:ea typeface="宋体" panose="02010600030101010101" pitchFamily="2" charset="-122"/>
              </a:rPr>
              <a:t>中准备返回参数</a:t>
            </a:r>
          </a:p>
          <a:p>
            <a:pPr lvl="1"/>
            <a:r>
              <a:rPr lang="zh-CN" altLang="en-US" sz="2400" dirty="0">
                <a:latin typeface="宋体" panose="02010600030101010101" pitchFamily="2" charset="-122"/>
                <a:ea typeface="宋体" panose="02010600030101010101" pitchFamily="2" charset="-122"/>
              </a:rPr>
              <a:t>结束阶段</a:t>
            </a:r>
          </a:p>
          <a:p>
            <a:pPr lvl="2"/>
            <a:r>
              <a:rPr lang="zh-CN" altLang="en-US" sz="2000" dirty="0">
                <a:latin typeface="宋体" panose="02010600030101010101" pitchFamily="2" charset="-122"/>
                <a:ea typeface="宋体" panose="02010600030101010101" pitchFamily="2" charset="-122"/>
              </a:rPr>
              <a:t>退栈：</a:t>
            </a:r>
            <a:r>
              <a:rPr lang="en-US" altLang="zh-CN" sz="2000" dirty="0">
                <a:latin typeface="宋体" panose="02010600030101010101" pitchFamily="2" charset="-122"/>
                <a:ea typeface="宋体" panose="02010600030101010101" pitchFamily="2" charset="-122"/>
              </a:rPr>
              <a:t>leave</a:t>
            </a:r>
            <a:r>
              <a:rPr lang="zh-CN" altLang="en-US" sz="2000" dirty="0">
                <a:latin typeface="宋体" panose="02010600030101010101" pitchFamily="2" charset="-122"/>
                <a:ea typeface="宋体" panose="02010600030101010101" pitchFamily="2" charset="-122"/>
              </a:rPr>
              <a:t>指令 或 </a:t>
            </a:r>
            <a:r>
              <a:rPr lang="en-US" altLang="zh-CN" sz="2000" dirty="0">
                <a:latin typeface="宋体" panose="02010600030101010101" pitchFamily="2" charset="-122"/>
                <a:ea typeface="宋体" panose="02010600030101010101" pitchFamily="2" charset="-122"/>
              </a:rPr>
              <a:t>pop</a:t>
            </a:r>
            <a:r>
              <a:rPr lang="zh-CN" altLang="en-US" sz="2000" dirty="0">
                <a:latin typeface="宋体" panose="02010600030101010101" pitchFamily="2" charset="-122"/>
                <a:ea typeface="宋体" panose="02010600030101010101" pitchFamily="2" charset="-122"/>
              </a:rPr>
              <a:t>指令</a:t>
            </a:r>
          </a:p>
          <a:p>
            <a:pPr lvl="2"/>
            <a:r>
              <a:rPr lang="zh-CN" altLang="en-US" sz="2000" dirty="0">
                <a:latin typeface="宋体" panose="02010600030101010101" pitchFamily="2" charset="-122"/>
                <a:ea typeface="宋体" panose="02010600030101010101" pitchFamily="2" charset="-122"/>
              </a:rPr>
              <a:t>取返回地址返回：</a:t>
            </a:r>
            <a:r>
              <a:rPr lang="en-US" altLang="zh-CN" sz="2000" dirty="0">
                <a:latin typeface="宋体" panose="02010600030101010101" pitchFamily="2" charset="-122"/>
                <a:ea typeface="宋体" panose="02010600030101010101" pitchFamily="2" charset="-122"/>
              </a:rPr>
              <a:t>ret</a:t>
            </a:r>
            <a:r>
              <a:rPr lang="zh-CN" altLang="en-US" sz="2000" dirty="0">
                <a:latin typeface="宋体" panose="02010600030101010101" pitchFamily="2" charset="-122"/>
                <a:ea typeface="宋体" panose="02010600030101010101" pitchFamily="2" charset="-122"/>
              </a:rPr>
              <a:t>指令</a:t>
            </a:r>
          </a:p>
        </p:txBody>
      </p:sp>
      <p:sp>
        <p:nvSpPr>
          <p:cNvPr id="2" name="日期占位符 1"/>
          <p:cNvSpPr>
            <a:spLocks noGrp="1"/>
          </p:cNvSpPr>
          <p:nvPr>
            <p:ph type="dt" sz="half" idx="10"/>
          </p:nvPr>
        </p:nvSpPr>
        <p:spPr/>
        <p:txBody>
          <a:bodyPr/>
          <a:lstStyle/>
          <a:p>
            <a:pPr>
              <a:defRPr/>
            </a:pPr>
            <a:fld id="{9E195DE8-F3AD-4E5B-B115-E80AC2261989}" type="datetime1">
              <a:rPr lang="zh-CN" altLang="en-US" smtClean="0"/>
              <a:t>2018/11/14</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3</a:t>
            </a:r>
            <a:r>
              <a:rPr lang="zh-CN" altLang="en-US" smtClean="0"/>
              <a:t>讲</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61</a:t>
            </a:fld>
            <a:endParaRPr lang="en-US" altLang="zh-CN"/>
          </a:p>
        </p:txBody>
      </p:sp>
    </p:spTree>
    <p:extLst>
      <p:ext uri="{BB962C8B-B14F-4D97-AF65-F5344CB8AC3E}">
        <p14:creationId xmlns:p14="http://schemas.microsoft.com/office/powerpoint/2010/main" val="3025928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0291">
                                            <p:txEl>
                                              <p:pRg st="2" end="2"/>
                                            </p:txEl>
                                          </p:spTgt>
                                        </p:tgtEl>
                                        <p:attrNameLst>
                                          <p:attrName>style.visibility</p:attrName>
                                        </p:attrNameLst>
                                      </p:cBhvr>
                                      <p:to>
                                        <p:strVal val="visible"/>
                                      </p:to>
                                    </p:set>
                                    <p:animEffect transition="in" filter="blinds(horizontal)">
                                      <p:cBhvr>
                                        <p:cTn id="7" dur="500"/>
                                        <p:tgtEl>
                                          <p:spTgt spid="7802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0291">
                                            <p:txEl>
                                              <p:pRg st="3" end="3"/>
                                            </p:txEl>
                                          </p:spTgt>
                                        </p:tgtEl>
                                        <p:attrNameLst>
                                          <p:attrName>style.visibility</p:attrName>
                                        </p:attrNameLst>
                                      </p:cBhvr>
                                      <p:to>
                                        <p:strVal val="visible"/>
                                      </p:to>
                                    </p:set>
                                    <p:animEffect transition="in" filter="blinds(horizontal)">
                                      <p:cBhvr>
                                        <p:cTn id="10" dur="500"/>
                                        <p:tgtEl>
                                          <p:spTgt spid="7802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80291">
                                            <p:txEl>
                                              <p:pRg st="4" end="4"/>
                                            </p:txEl>
                                          </p:spTgt>
                                        </p:tgtEl>
                                        <p:attrNameLst>
                                          <p:attrName>style.visibility</p:attrName>
                                        </p:attrNameLst>
                                      </p:cBhvr>
                                      <p:to>
                                        <p:strVal val="visible"/>
                                      </p:to>
                                    </p:set>
                                    <p:animEffect transition="in" filter="blinds(horizontal)">
                                      <p:cBhvr>
                                        <p:cTn id="13" dur="500"/>
                                        <p:tgtEl>
                                          <p:spTgt spid="780291">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80291">
                                            <p:txEl>
                                              <p:pRg st="6" end="6"/>
                                            </p:txEl>
                                          </p:spTgt>
                                        </p:tgtEl>
                                        <p:attrNameLst>
                                          <p:attrName>style.visibility</p:attrName>
                                        </p:attrNameLst>
                                      </p:cBhvr>
                                      <p:to>
                                        <p:strVal val="visible"/>
                                      </p:to>
                                    </p:set>
                                    <p:animEffect transition="in" filter="blinds(horizontal)">
                                      <p:cBhvr>
                                        <p:cTn id="18" dur="500"/>
                                        <p:tgtEl>
                                          <p:spTgt spid="780291">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80291">
                                            <p:txEl>
                                              <p:pRg st="7" end="7"/>
                                            </p:txEl>
                                          </p:spTgt>
                                        </p:tgtEl>
                                        <p:attrNameLst>
                                          <p:attrName>style.visibility</p:attrName>
                                        </p:attrNameLst>
                                      </p:cBhvr>
                                      <p:to>
                                        <p:strVal val="visible"/>
                                      </p:to>
                                    </p:set>
                                    <p:animEffect transition="in" filter="blinds(horizontal)">
                                      <p:cBhvr>
                                        <p:cTn id="23" dur="500"/>
                                        <p:tgtEl>
                                          <p:spTgt spid="780291">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80291">
                                            <p:txEl>
                                              <p:pRg st="8" end="8"/>
                                            </p:txEl>
                                          </p:spTgt>
                                        </p:tgtEl>
                                        <p:attrNameLst>
                                          <p:attrName>style.visibility</p:attrName>
                                        </p:attrNameLst>
                                      </p:cBhvr>
                                      <p:to>
                                        <p:strVal val="visible"/>
                                      </p:to>
                                    </p:set>
                                    <p:animEffect transition="in" filter="blinds(horizontal)">
                                      <p:cBhvr>
                                        <p:cTn id="28" dur="500"/>
                                        <p:tgtEl>
                                          <p:spTgt spid="780291">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80291">
                                            <p:txEl>
                                              <p:pRg st="9" end="9"/>
                                            </p:txEl>
                                          </p:spTgt>
                                        </p:tgtEl>
                                        <p:attrNameLst>
                                          <p:attrName>style.visibility</p:attrName>
                                        </p:attrNameLst>
                                      </p:cBhvr>
                                      <p:to>
                                        <p:strVal val="visible"/>
                                      </p:to>
                                    </p:set>
                                    <p:animEffect transition="in" filter="blinds(horizontal)">
                                      <p:cBhvr>
                                        <p:cTn id="33" dur="500"/>
                                        <p:tgtEl>
                                          <p:spTgt spid="780291">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80291">
                                            <p:txEl>
                                              <p:pRg st="10" end="10"/>
                                            </p:txEl>
                                          </p:spTgt>
                                        </p:tgtEl>
                                        <p:attrNameLst>
                                          <p:attrName>style.visibility</p:attrName>
                                        </p:attrNameLst>
                                      </p:cBhvr>
                                      <p:to>
                                        <p:strVal val="visible"/>
                                      </p:to>
                                    </p:set>
                                    <p:animEffect transition="in" filter="blinds(horizontal)">
                                      <p:cBhvr>
                                        <p:cTn id="38" dur="500"/>
                                        <p:tgtEl>
                                          <p:spTgt spid="780291">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780291">
                                            <p:txEl>
                                              <p:pRg st="12" end="12"/>
                                            </p:txEl>
                                          </p:spTgt>
                                        </p:tgtEl>
                                        <p:attrNameLst>
                                          <p:attrName>style.visibility</p:attrName>
                                        </p:attrNameLst>
                                      </p:cBhvr>
                                      <p:to>
                                        <p:strVal val="visible"/>
                                      </p:to>
                                    </p:set>
                                    <p:animEffect transition="in" filter="blinds(horizontal)">
                                      <p:cBhvr>
                                        <p:cTn id="43" dur="500"/>
                                        <p:tgtEl>
                                          <p:spTgt spid="780291">
                                            <p:txEl>
                                              <p:pRg st="12" end="1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780291">
                                            <p:txEl>
                                              <p:pRg st="13" end="13"/>
                                            </p:txEl>
                                          </p:spTgt>
                                        </p:tgtEl>
                                        <p:attrNameLst>
                                          <p:attrName>style.visibility</p:attrName>
                                        </p:attrNameLst>
                                      </p:cBhvr>
                                      <p:to>
                                        <p:strVal val="visible"/>
                                      </p:to>
                                    </p:set>
                                    <p:animEffect transition="in" filter="blinds(horizontal)">
                                      <p:cBhvr>
                                        <p:cTn id="48" dur="500"/>
                                        <p:tgtEl>
                                          <p:spTgt spid="78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B0AE04F-CD08-4704-89E3-96C2657E3FF9}" type="slidenum">
              <a:rPr lang="en-US" altLang="zh-CN" smtClean="0"/>
              <a:pPr>
                <a:defRPr/>
              </a:pPr>
              <a:t>62</a:t>
            </a:fld>
            <a:endParaRPr lang="en-US" altLang="zh-CN"/>
          </a:p>
        </p:txBody>
      </p:sp>
      <p:sp>
        <p:nvSpPr>
          <p:cNvPr id="84994" name="Rectangle 3"/>
          <p:cNvSpPr>
            <a:spLocks noGrp="1" noChangeArrowheads="1"/>
          </p:cNvSpPr>
          <p:nvPr>
            <p:ph type="title" idx="4294967295"/>
          </p:nvPr>
        </p:nvSpPr>
        <p:spPr>
          <a:xfrm>
            <a:off x="0" y="128588"/>
            <a:ext cx="6859588" cy="561975"/>
          </a:xfrm>
        </p:spPr>
        <p:txBody>
          <a:bodyPr vert="horz" wrap="square" lIns="38100" tIns="38100" rIns="38100" bIns="38100" numCol="1" anchor="b" anchorCtr="0" compatLnSpc="1">
            <a:prstTxWarp prst="textNoShape">
              <a:avLst/>
            </a:prstTxWarp>
            <a:normAutofit fontScale="90000"/>
          </a:bodyPr>
          <a:lstStyle/>
          <a:p>
            <a:pPr marL="119063" indent="-119063"/>
            <a:r>
              <a:rPr lang="zh-CN" altLang="en-US" sz="3600" dirty="0"/>
              <a:t>过程调用的机器级表示</a:t>
            </a:r>
          </a:p>
        </p:txBody>
      </p:sp>
      <p:sp>
        <p:nvSpPr>
          <p:cNvPr id="774147" name="Rectangle 4"/>
          <p:cNvSpPr>
            <a:spLocks noGrp="1" noChangeArrowheads="1"/>
          </p:cNvSpPr>
          <p:nvPr>
            <p:ph type="body" idx="4294967295"/>
          </p:nvPr>
        </p:nvSpPr>
        <p:spPr>
          <a:xfrm>
            <a:off x="1802628" y="3877649"/>
            <a:ext cx="8686800" cy="3014662"/>
          </a:xfrm>
        </p:spPr>
        <p:txBody>
          <a:bodyPr vert="horz" wrap="square" lIns="38100" tIns="38100" rIns="38100" bIns="38100" numCol="1" anchor="t" anchorCtr="0" compatLnSpc="1">
            <a:prstTxWarp prst="textNoShape">
              <a:avLst/>
            </a:prstTxWarp>
          </a:bodyPr>
          <a:lstStyle/>
          <a:p>
            <a:pPr marL="254000" indent="-254000" algn="just">
              <a:spcBef>
                <a:spcPct val="40000"/>
              </a:spcBef>
              <a:buNone/>
            </a:pPr>
            <a:r>
              <a:rPr lang="zh-CN" altLang="en-US" sz="2200" dirty="0">
                <a:solidFill>
                  <a:srgbClr val="CC3300"/>
                </a:solidFill>
              </a:rPr>
              <a:t> </a:t>
            </a:r>
            <a:r>
              <a:rPr lang="zh-CN" altLang="en-US" sz="2000" dirty="0">
                <a:solidFill>
                  <a:srgbClr val="CC3300"/>
                </a:solidFill>
                <a:latin typeface="微软雅黑" panose="020B0503020204020204" pitchFamily="34" charset="-122"/>
                <a:ea typeface="微软雅黑" panose="020B0503020204020204" pitchFamily="34" charset="-122"/>
              </a:rPr>
              <a:t>过程调用的执行步骤</a:t>
            </a:r>
            <a:r>
              <a:rPr lang="en-US" altLang="zh-CN" sz="2000" dirty="0">
                <a:solidFill>
                  <a:srgbClr val="CC3300"/>
                </a:solidFill>
                <a:latin typeface="微软雅黑" panose="020B0503020204020204" pitchFamily="34" charset="-122"/>
                <a:ea typeface="微软雅黑" panose="020B0503020204020204" pitchFamily="34" charset="-122"/>
              </a:rPr>
              <a:t>(P</a:t>
            </a:r>
            <a:r>
              <a:rPr lang="zh-CN" altLang="en-US" sz="2000" dirty="0">
                <a:solidFill>
                  <a:srgbClr val="CC3300"/>
                </a:solidFill>
                <a:latin typeface="微软雅黑" panose="020B0503020204020204" pitchFamily="34" charset="-122"/>
                <a:ea typeface="微软雅黑" panose="020B0503020204020204" pitchFamily="34" charset="-122"/>
              </a:rPr>
              <a:t>为调用者，</a:t>
            </a:r>
            <a:r>
              <a:rPr lang="en-US" altLang="zh-CN" sz="2000" dirty="0">
                <a:solidFill>
                  <a:srgbClr val="CC3300"/>
                </a:solidFill>
                <a:latin typeface="微软雅黑" panose="020B0503020204020204" pitchFamily="34" charset="-122"/>
                <a:ea typeface="微软雅黑" panose="020B0503020204020204" pitchFamily="34" charset="-122"/>
              </a:rPr>
              <a:t>Q</a:t>
            </a:r>
            <a:r>
              <a:rPr lang="zh-CN" altLang="en-US" sz="2000" dirty="0">
                <a:solidFill>
                  <a:srgbClr val="CC3300"/>
                </a:solidFill>
                <a:latin typeface="微软雅黑" panose="020B0503020204020204" pitchFamily="34" charset="-122"/>
                <a:ea typeface="微软雅黑" panose="020B0503020204020204" pitchFamily="34" charset="-122"/>
              </a:rPr>
              <a:t>为被调用者</a:t>
            </a:r>
            <a:r>
              <a:rPr lang="en-US" altLang="zh-CN" sz="2000" dirty="0">
                <a:solidFill>
                  <a:srgbClr val="CC3300"/>
                </a:solidFill>
                <a:latin typeface="微软雅黑" panose="020B0503020204020204" pitchFamily="34" charset="-122"/>
                <a:ea typeface="微软雅黑" panose="020B0503020204020204" pitchFamily="34" charset="-122"/>
              </a:rPr>
              <a:t>)</a:t>
            </a:r>
          </a:p>
          <a:p>
            <a:pPr marL="552450" lvl="1" indent="-234950">
              <a:spcBef>
                <a:spcPct val="40000"/>
              </a:spcBef>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将入口参数（实参）放到</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能访问到的地方；</a:t>
            </a:r>
            <a:endParaRPr lang="en-US" altLang="zh-CN" sz="2000" dirty="0">
              <a:solidFill>
                <a:srgbClr val="996600"/>
              </a:solidFill>
              <a:latin typeface="微软雅黑" panose="020B0503020204020204" pitchFamily="34" charset="-122"/>
              <a:ea typeface="微软雅黑" panose="020B0503020204020204" pitchFamily="34" charset="-122"/>
            </a:endParaRPr>
          </a:p>
          <a:p>
            <a:pPr marL="552450" lvl="1" indent="-234950">
              <a:spcBef>
                <a:spcPct val="40000"/>
              </a:spcBef>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保存返回地址，然后将控制转移到</a:t>
            </a:r>
            <a:r>
              <a:rPr lang="en-US" altLang="zh-CN" sz="2000" dirty="0">
                <a:latin typeface="微软雅黑" panose="020B0503020204020204" pitchFamily="34" charset="-122"/>
                <a:ea typeface="微软雅黑" panose="020B0503020204020204" pitchFamily="34" charset="-122"/>
              </a:rPr>
              <a:t>Q</a:t>
            </a:r>
            <a:r>
              <a:rPr lang="zh-CN" altLang="en-US" sz="2000" dirty="0">
                <a:latin typeface="微软雅黑" panose="020B0503020204020204" pitchFamily="34" charset="-122"/>
                <a:ea typeface="微软雅黑" panose="020B0503020204020204" pitchFamily="34" charset="-122"/>
              </a:rPr>
              <a:t>；</a:t>
            </a:r>
            <a:endParaRPr lang="en-US" altLang="zh-CN" sz="2000" dirty="0">
              <a:solidFill>
                <a:srgbClr val="996600"/>
              </a:solidFill>
              <a:latin typeface="微软雅黑" panose="020B0503020204020204" pitchFamily="34" charset="-122"/>
              <a:ea typeface="微软雅黑" panose="020B0503020204020204" pitchFamily="34" charset="-122"/>
            </a:endParaRPr>
          </a:p>
          <a:p>
            <a:pPr marL="552450" lvl="1" indent="-234950">
              <a:spcBef>
                <a:spcPct val="40000"/>
              </a:spcBef>
              <a:buNone/>
            </a:pPr>
            <a:r>
              <a:rPr lang="zh-CN" altLang="en-US" sz="2000" dirty="0">
                <a:solidFill>
                  <a:srgbClr val="007635"/>
                </a:solidFill>
                <a:latin typeface="微软雅黑" panose="020B0503020204020204" pitchFamily="34" charset="-122"/>
                <a:ea typeface="微软雅黑" panose="020B0503020204020204" pitchFamily="34" charset="-122"/>
              </a:rPr>
              <a:t>（</a:t>
            </a:r>
            <a:r>
              <a:rPr lang="en-US" altLang="zh-CN" sz="2000" dirty="0">
                <a:solidFill>
                  <a:srgbClr val="007635"/>
                </a:solidFill>
                <a:latin typeface="微软雅黑" panose="020B0503020204020204" pitchFamily="34" charset="-122"/>
                <a:ea typeface="微软雅黑" panose="020B0503020204020204" pitchFamily="34" charset="-122"/>
              </a:rPr>
              <a:t>3</a:t>
            </a:r>
            <a:r>
              <a:rPr lang="zh-CN" altLang="en-US" sz="2000" dirty="0">
                <a:solidFill>
                  <a:srgbClr val="007635"/>
                </a:solidFill>
                <a:latin typeface="微软雅黑" panose="020B0503020204020204" pitchFamily="34" charset="-122"/>
                <a:ea typeface="微软雅黑" panose="020B0503020204020204" pitchFamily="34" charset="-122"/>
              </a:rPr>
              <a:t>）</a:t>
            </a:r>
            <a:r>
              <a:rPr lang="en-US" altLang="zh-CN" sz="2000" dirty="0">
                <a:solidFill>
                  <a:srgbClr val="007635"/>
                </a:solidFill>
                <a:latin typeface="微软雅黑" panose="020B0503020204020204" pitchFamily="34" charset="-122"/>
                <a:ea typeface="微软雅黑" panose="020B0503020204020204" pitchFamily="34" charset="-122"/>
              </a:rPr>
              <a:t>Q</a:t>
            </a:r>
            <a:r>
              <a:rPr lang="zh-CN" altLang="en-US" sz="2000" dirty="0">
                <a:solidFill>
                  <a:srgbClr val="007635"/>
                </a:solidFill>
                <a:latin typeface="微软雅黑" panose="020B0503020204020204" pitchFamily="34" charset="-122"/>
                <a:ea typeface="微软雅黑" panose="020B0503020204020204" pitchFamily="34" charset="-122"/>
              </a:rPr>
              <a:t>保存</a:t>
            </a:r>
            <a:r>
              <a:rPr lang="en-US" altLang="zh-CN" sz="2000" dirty="0">
                <a:solidFill>
                  <a:srgbClr val="CC6600"/>
                </a:solidFill>
                <a:latin typeface="微软雅黑" panose="020B0503020204020204" pitchFamily="34" charset="-122"/>
                <a:ea typeface="微软雅黑" panose="020B0503020204020204" pitchFamily="34" charset="-122"/>
              </a:rPr>
              <a:t>P</a:t>
            </a:r>
            <a:r>
              <a:rPr lang="zh-CN" altLang="en-US" sz="2000" dirty="0">
                <a:solidFill>
                  <a:srgbClr val="CC6600"/>
                </a:solidFill>
                <a:latin typeface="微软雅黑" panose="020B0503020204020204" pitchFamily="34" charset="-122"/>
                <a:ea typeface="微软雅黑" panose="020B0503020204020204" pitchFamily="34" charset="-122"/>
              </a:rPr>
              <a:t>的现场</a:t>
            </a:r>
            <a:r>
              <a:rPr lang="zh-CN" altLang="en-US" sz="2000" dirty="0">
                <a:solidFill>
                  <a:srgbClr val="007635"/>
                </a:solidFill>
                <a:latin typeface="微软雅黑" panose="020B0503020204020204" pitchFamily="34" charset="-122"/>
                <a:ea typeface="微软雅黑" panose="020B0503020204020204" pitchFamily="34" charset="-122"/>
              </a:rPr>
              <a:t>，并为自己的</a:t>
            </a:r>
            <a:r>
              <a:rPr lang="zh-CN" altLang="en-US" sz="2000" dirty="0">
                <a:solidFill>
                  <a:srgbClr val="FF0000"/>
                </a:solidFill>
                <a:latin typeface="微软雅黑" panose="020B0503020204020204" pitchFamily="34" charset="-122"/>
                <a:ea typeface="微软雅黑" panose="020B0503020204020204" pitchFamily="34" charset="-122"/>
              </a:rPr>
              <a:t>非静态局部变量</a:t>
            </a:r>
            <a:r>
              <a:rPr lang="zh-CN" altLang="en-US" sz="2000" dirty="0">
                <a:solidFill>
                  <a:srgbClr val="007635"/>
                </a:solidFill>
                <a:latin typeface="微软雅黑" panose="020B0503020204020204" pitchFamily="34" charset="-122"/>
                <a:ea typeface="微软雅黑" panose="020B0503020204020204" pitchFamily="34" charset="-122"/>
              </a:rPr>
              <a:t>分配空间；</a:t>
            </a:r>
          </a:p>
          <a:p>
            <a:pPr marL="552450" lvl="1" indent="-234950">
              <a:spcBef>
                <a:spcPct val="40000"/>
              </a:spcBef>
              <a:buNone/>
            </a:pPr>
            <a:r>
              <a:rPr lang="zh-CN" altLang="en-US" sz="2000" dirty="0">
                <a:solidFill>
                  <a:srgbClr val="FF3300"/>
                </a:solidFill>
                <a:latin typeface="微软雅黑" panose="020B0503020204020204" pitchFamily="34" charset="-122"/>
                <a:ea typeface="微软雅黑" panose="020B0503020204020204" pitchFamily="34" charset="-122"/>
              </a:rPr>
              <a:t>（</a:t>
            </a:r>
            <a:r>
              <a:rPr lang="en-US" altLang="zh-CN" sz="2000" dirty="0">
                <a:solidFill>
                  <a:srgbClr val="FF3300"/>
                </a:solidFill>
                <a:latin typeface="微软雅黑" panose="020B0503020204020204" pitchFamily="34" charset="-122"/>
                <a:ea typeface="微软雅黑" panose="020B0503020204020204" pitchFamily="34" charset="-122"/>
              </a:rPr>
              <a:t>4</a:t>
            </a:r>
            <a:r>
              <a:rPr lang="zh-CN" altLang="en-US" sz="2000" dirty="0">
                <a:solidFill>
                  <a:srgbClr val="FF3300"/>
                </a:solidFill>
                <a:latin typeface="微软雅黑" panose="020B0503020204020204" pitchFamily="34" charset="-122"/>
                <a:ea typeface="微软雅黑" panose="020B0503020204020204" pitchFamily="34" charset="-122"/>
              </a:rPr>
              <a:t>）执行</a:t>
            </a:r>
            <a:r>
              <a:rPr lang="en-US" altLang="zh-CN" sz="2000" dirty="0">
                <a:solidFill>
                  <a:srgbClr val="FF3300"/>
                </a:solidFill>
                <a:latin typeface="微软雅黑" panose="020B0503020204020204" pitchFamily="34" charset="-122"/>
                <a:ea typeface="微软雅黑" panose="020B0503020204020204" pitchFamily="34" charset="-122"/>
              </a:rPr>
              <a:t>Q</a:t>
            </a:r>
            <a:r>
              <a:rPr lang="zh-CN" altLang="en-US" sz="2000" dirty="0">
                <a:solidFill>
                  <a:srgbClr val="FF3300"/>
                </a:solidFill>
                <a:latin typeface="微软雅黑" panose="020B0503020204020204" pitchFamily="34" charset="-122"/>
                <a:ea typeface="微软雅黑" panose="020B0503020204020204" pitchFamily="34" charset="-122"/>
              </a:rPr>
              <a:t>的过程体（函数体）；</a:t>
            </a:r>
          </a:p>
          <a:p>
            <a:pPr marL="552450" lvl="1" indent="-234950">
              <a:spcBef>
                <a:spcPct val="40000"/>
              </a:spcBef>
              <a:buNone/>
            </a:pPr>
            <a:r>
              <a:rPr lang="zh-CN" altLang="en-US" sz="2000" dirty="0">
                <a:solidFill>
                  <a:srgbClr val="007635"/>
                </a:solidFill>
                <a:latin typeface="微软雅黑" panose="020B0503020204020204" pitchFamily="34" charset="-122"/>
                <a:ea typeface="微软雅黑" panose="020B0503020204020204" pitchFamily="34" charset="-122"/>
              </a:rPr>
              <a:t>（</a:t>
            </a:r>
            <a:r>
              <a:rPr lang="en-US" altLang="zh-CN" sz="2000" dirty="0">
                <a:solidFill>
                  <a:srgbClr val="007635"/>
                </a:solidFill>
                <a:latin typeface="微软雅黑" panose="020B0503020204020204" pitchFamily="34" charset="-122"/>
                <a:ea typeface="微软雅黑" panose="020B0503020204020204" pitchFamily="34" charset="-122"/>
              </a:rPr>
              <a:t>5</a:t>
            </a:r>
            <a:r>
              <a:rPr lang="zh-CN" altLang="en-US" sz="2000" dirty="0">
                <a:solidFill>
                  <a:srgbClr val="007635"/>
                </a:solidFill>
                <a:latin typeface="微软雅黑" panose="020B0503020204020204" pitchFamily="34" charset="-122"/>
                <a:ea typeface="微软雅黑" panose="020B0503020204020204" pitchFamily="34" charset="-122"/>
              </a:rPr>
              <a:t>）</a:t>
            </a:r>
            <a:r>
              <a:rPr lang="en-US" altLang="zh-CN" sz="2000" dirty="0">
                <a:solidFill>
                  <a:srgbClr val="007635"/>
                </a:solidFill>
                <a:latin typeface="微软雅黑" panose="020B0503020204020204" pitchFamily="34" charset="-122"/>
                <a:ea typeface="微软雅黑" panose="020B0503020204020204" pitchFamily="34" charset="-122"/>
              </a:rPr>
              <a:t>Q</a:t>
            </a:r>
            <a:r>
              <a:rPr lang="zh-CN" altLang="en-US" sz="2000" dirty="0">
                <a:solidFill>
                  <a:srgbClr val="007635"/>
                </a:solidFill>
                <a:latin typeface="微软雅黑" panose="020B0503020204020204" pitchFamily="34" charset="-122"/>
                <a:ea typeface="微软雅黑" panose="020B0503020204020204" pitchFamily="34" charset="-122"/>
              </a:rPr>
              <a:t>恢复</a:t>
            </a:r>
            <a:r>
              <a:rPr lang="en-US" altLang="zh-CN" sz="2000" dirty="0">
                <a:solidFill>
                  <a:srgbClr val="CC6600"/>
                </a:solidFill>
                <a:latin typeface="微软雅黑" panose="020B0503020204020204" pitchFamily="34" charset="-122"/>
                <a:ea typeface="微软雅黑" panose="020B0503020204020204" pitchFamily="34" charset="-122"/>
              </a:rPr>
              <a:t>P</a:t>
            </a:r>
            <a:r>
              <a:rPr lang="zh-CN" altLang="en-US" sz="2000" dirty="0">
                <a:solidFill>
                  <a:srgbClr val="CC6600"/>
                </a:solidFill>
                <a:latin typeface="微软雅黑" panose="020B0503020204020204" pitchFamily="34" charset="-122"/>
                <a:ea typeface="微软雅黑" panose="020B0503020204020204" pitchFamily="34" charset="-122"/>
              </a:rPr>
              <a:t>的现场</a:t>
            </a:r>
            <a:r>
              <a:rPr lang="zh-CN" altLang="en-US" sz="2000" dirty="0">
                <a:solidFill>
                  <a:srgbClr val="007635"/>
                </a:solidFill>
                <a:latin typeface="微软雅黑" panose="020B0503020204020204" pitchFamily="34" charset="-122"/>
                <a:ea typeface="微软雅黑" panose="020B0503020204020204" pitchFamily="34" charset="-122"/>
              </a:rPr>
              <a:t>，释放局部变量空间；</a:t>
            </a:r>
          </a:p>
          <a:p>
            <a:pPr marL="552450" lvl="1" indent="-234950">
              <a:spcBef>
                <a:spcPct val="40000"/>
              </a:spcBef>
              <a:buNone/>
            </a:pPr>
            <a:r>
              <a:rPr lang="zh-CN" altLang="en-US" sz="2000" dirty="0">
                <a:solidFill>
                  <a:srgbClr val="007635"/>
                </a:solidFill>
                <a:latin typeface="微软雅黑" panose="020B0503020204020204" pitchFamily="34" charset="-122"/>
                <a:ea typeface="微软雅黑" panose="020B0503020204020204" pitchFamily="34" charset="-122"/>
              </a:rPr>
              <a:t>（</a:t>
            </a:r>
            <a:r>
              <a:rPr lang="en-US" altLang="zh-CN" sz="2000" dirty="0">
                <a:solidFill>
                  <a:srgbClr val="007635"/>
                </a:solidFill>
                <a:latin typeface="微软雅黑" panose="020B0503020204020204" pitchFamily="34" charset="-122"/>
                <a:ea typeface="微软雅黑" panose="020B0503020204020204" pitchFamily="34" charset="-122"/>
              </a:rPr>
              <a:t>6</a:t>
            </a:r>
            <a:r>
              <a:rPr lang="zh-CN" altLang="en-US" sz="2000" dirty="0">
                <a:solidFill>
                  <a:srgbClr val="007635"/>
                </a:solidFill>
                <a:latin typeface="微软雅黑" panose="020B0503020204020204" pitchFamily="34" charset="-122"/>
                <a:ea typeface="微软雅黑" panose="020B0503020204020204" pitchFamily="34" charset="-122"/>
              </a:rPr>
              <a:t>）</a:t>
            </a:r>
            <a:r>
              <a:rPr lang="en-US" altLang="zh-CN" sz="2000" dirty="0">
                <a:solidFill>
                  <a:srgbClr val="007635"/>
                </a:solidFill>
                <a:latin typeface="微软雅黑" panose="020B0503020204020204" pitchFamily="34" charset="-122"/>
                <a:ea typeface="微软雅黑" panose="020B0503020204020204" pitchFamily="34" charset="-122"/>
              </a:rPr>
              <a:t>Q</a:t>
            </a:r>
            <a:r>
              <a:rPr lang="zh-CN" altLang="en-US" sz="2000" dirty="0">
                <a:solidFill>
                  <a:srgbClr val="007635"/>
                </a:solidFill>
                <a:latin typeface="微软雅黑" panose="020B0503020204020204" pitchFamily="34" charset="-122"/>
                <a:ea typeface="微软雅黑" panose="020B0503020204020204" pitchFamily="34" charset="-122"/>
              </a:rPr>
              <a:t>取出返回地址，将控制转移到</a:t>
            </a:r>
            <a:r>
              <a:rPr lang="en-US" altLang="zh-CN" sz="2000" dirty="0">
                <a:solidFill>
                  <a:srgbClr val="007635"/>
                </a:solidFill>
                <a:latin typeface="微软雅黑" panose="020B0503020204020204" pitchFamily="34" charset="-122"/>
                <a:ea typeface="微软雅黑" panose="020B0503020204020204" pitchFamily="34" charset="-122"/>
              </a:rPr>
              <a:t>P</a:t>
            </a:r>
            <a:r>
              <a:rPr lang="zh-CN" altLang="en-US" sz="2000" dirty="0">
                <a:solidFill>
                  <a:srgbClr val="007635"/>
                </a:solidFill>
                <a:latin typeface="微软雅黑" panose="020B0503020204020204" pitchFamily="34" charset="-122"/>
                <a:ea typeface="微软雅黑" panose="020B0503020204020204" pitchFamily="34" charset="-122"/>
              </a:rPr>
              <a:t>。</a:t>
            </a:r>
            <a:endParaRPr lang="en-US" altLang="zh-CN" sz="2000" dirty="0">
              <a:solidFill>
                <a:srgbClr val="007635"/>
              </a:solidFill>
              <a:latin typeface="微软雅黑" panose="020B0503020204020204" pitchFamily="34" charset="-122"/>
              <a:ea typeface="微软雅黑" panose="020B0503020204020204" pitchFamily="34" charset="-122"/>
            </a:endParaRPr>
          </a:p>
        </p:txBody>
      </p:sp>
      <p:grpSp>
        <p:nvGrpSpPr>
          <p:cNvPr id="774148" name="Group 4"/>
          <p:cNvGrpSpPr>
            <a:grpSpLocks/>
          </p:cNvGrpSpPr>
          <p:nvPr/>
        </p:nvGrpSpPr>
        <p:grpSpPr bwMode="auto">
          <a:xfrm>
            <a:off x="9039052" y="6034882"/>
            <a:ext cx="1574800" cy="630238"/>
            <a:chOff x="3816" y="2358"/>
            <a:chExt cx="992" cy="397"/>
          </a:xfrm>
        </p:grpSpPr>
        <p:sp>
          <p:nvSpPr>
            <p:cNvPr id="85018" name="AutoShape 5"/>
            <p:cNvSpPr>
              <a:spLocks/>
            </p:cNvSpPr>
            <p:nvPr/>
          </p:nvSpPr>
          <p:spPr bwMode="auto">
            <a:xfrm>
              <a:off x="3816" y="2358"/>
              <a:ext cx="84" cy="397"/>
            </a:xfrm>
            <a:prstGeom prst="rightBracket">
              <a:avLst>
                <a:gd name="adj" fmla="val 39385"/>
              </a:avLst>
            </a:prstGeom>
            <a:noFill/>
            <a:ln w="38100">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5019" name="Text Box 6"/>
            <p:cNvSpPr txBox="1">
              <a:spLocks noChangeArrowheads="1"/>
            </p:cNvSpPr>
            <p:nvPr/>
          </p:nvSpPr>
          <p:spPr bwMode="auto">
            <a:xfrm>
              <a:off x="3901" y="2415"/>
              <a:ext cx="907"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a:solidFill>
                    <a:srgbClr val="CC3300"/>
                  </a:solidFill>
                  <a:latin typeface="微软雅黑" panose="020B0503020204020204" pitchFamily="34" charset="-122"/>
                  <a:ea typeface="微软雅黑" panose="020B0503020204020204" pitchFamily="34" charset="-122"/>
                </a:rPr>
                <a:t>结束阶段</a:t>
              </a:r>
            </a:p>
          </p:txBody>
        </p:sp>
      </p:grpSp>
      <p:sp>
        <p:nvSpPr>
          <p:cNvPr id="774151" name="Text Box 7"/>
          <p:cNvSpPr txBox="1">
            <a:spLocks noChangeArrowheads="1"/>
          </p:cNvSpPr>
          <p:nvPr/>
        </p:nvSpPr>
        <p:spPr bwMode="auto">
          <a:xfrm>
            <a:off x="9190430" y="5060870"/>
            <a:ext cx="1214438"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a:solidFill>
                  <a:srgbClr val="CC3300"/>
                </a:solidFill>
                <a:latin typeface="微软雅黑" panose="020B0503020204020204" pitchFamily="34" charset="-122"/>
                <a:ea typeface="微软雅黑" panose="020B0503020204020204" pitchFamily="34" charset="-122"/>
              </a:rPr>
              <a:t>准备阶段</a:t>
            </a:r>
          </a:p>
        </p:txBody>
      </p:sp>
      <p:grpSp>
        <p:nvGrpSpPr>
          <p:cNvPr id="774152" name="Group 8"/>
          <p:cNvGrpSpPr>
            <a:grpSpLocks/>
          </p:cNvGrpSpPr>
          <p:nvPr/>
        </p:nvGrpSpPr>
        <p:grpSpPr bwMode="auto">
          <a:xfrm>
            <a:off x="10573988" y="5141590"/>
            <a:ext cx="1349375" cy="1574800"/>
            <a:chOff x="4666" y="1753"/>
            <a:chExt cx="850" cy="992"/>
          </a:xfrm>
        </p:grpSpPr>
        <p:sp>
          <p:nvSpPr>
            <p:cNvPr id="85016" name="AutoShape 9"/>
            <p:cNvSpPr>
              <a:spLocks/>
            </p:cNvSpPr>
            <p:nvPr/>
          </p:nvSpPr>
          <p:spPr bwMode="auto">
            <a:xfrm>
              <a:off x="4666" y="1753"/>
              <a:ext cx="227" cy="992"/>
            </a:xfrm>
            <a:prstGeom prst="rightBrace">
              <a:avLst>
                <a:gd name="adj1" fmla="val 36417"/>
                <a:gd name="adj2" fmla="val 50000"/>
              </a:avLst>
            </a:prstGeom>
            <a:noFill/>
            <a:ln w="3810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5017" name="Text Box 10"/>
            <p:cNvSpPr txBox="1">
              <a:spLocks noChangeArrowheads="1"/>
            </p:cNvSpPr>
            <p:nvPr/>
          </p:nvSpPr>
          <p:spPr bwMode="auto">
            <a:xfrm>
              <a:off x="4893" y="2132"/>
              <a:ext cx="6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a:solidFill>
                    <a:srgbClr val="FF3300"/>
                  </a:solidFill>
                  <a:latin typeface="微软雅黑" panose="020B0503020204020204" pitchFamily="34" charset="-122"/>
                  <a:ea typeface="微软雅黑" panose="020B0503020204020204" pitchFamily="34" charset="-122"/>
                </a:rPr>
                <a:t>Q</a:t>
              </a:r>
              <a:r>
                <a:rPr lang="zh-CN" altLang="en-US" sz="2000">
                  <a:solidFill>
                    <a:srgbClr val="FF3300"/>
                  </a:solidFill>
                  <a:latin typeface="微软雅黑" panose="020B0503020204020204" pitchFamily="34" charset="-122"/>
                  <a:ea typeface="微软雅黑" panose="020B0503020204020204" pitchFamily="34" charset="-122"/>
                </a:rPr>
                <a:t>过程</a:t>
              </a:r>
            </a:p>
          </p:txBody>
        </p:sp>
      </p:grpSp>
      <p:grpSp>
        <p:nvGrpSpPr>
          <p:cNvPr id="774155" name="Group 11"/>
          <p:cNvGrpSpPr>
            <a:grpSpLocks/>
          </p:cNvGrpSpPr>
          <p:nvPr/>
        </p:nvGrpSpPr>
        <p:grpSpPr bwMode="auto">
          <a:xfrm>
            <a:off x="9938371" y="4105276"/>
            <a:ext cx="1304925" cy="765175"/>
            <a:chOff x="4439" y="1026"/>
            <a:chExt cx="822" cy="482"/>
          </a:xfrm>
        </p:grpSpPr>
        <p:sp>
          <p:nvSpPr>
            <p:cNvPr id="85014" name="AutoShape 12"/>
            <p:cNvSpPr>
              <a:spLocks/>
            </p:cNvSpPr>
            <p:nvPr/>
          </p:nvSpPr>
          <p:spPr bwMode="auto">
            <a:xfrm>
              <a:off x="4439" y="1026"/>
              <a:ext cx="170" cy="482"/>
            </a:xfrm>
            <a:prstGeom prst="rightBrace">
              <a:avLst>
                <a:gd name="adj1" fmla="val 23627"/>
                <a:gd name="adj2" fmla="val 50000"/>
              </a:avLst>
            </a:prstGeom>
            <a:noFill/>
            <a:ln w="3810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85015" name="Text Box 13"/>
            <p:cNvSpPr txBox="1">
              <a:spLocks noChangeArrowheads="1"/>
            </p:cNvSpPr>
            <p:nvPr/>
          </p:nvSpPr>
          <p:spPr bwMode="auto">
            <a:xfrm>
              <a:off x="4638" y="1139"/>
              <a:ext cx="62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dirty="0">
                  <a:solidFill>
                    <a:srgbClr val="FF3300"/>
                  </a:solidFill>
                  <a:latin typeface="微软雅黑" panose="020B0503020204020204" pitchFamily="34" charset="-122"/>
                  <a:ea typeface="微软雅黑" panose="020B0503020204020204" pitchFamily="34" charset="-122"/>
                </a:rPr>
                <a:t>P</a:t>
              </a:r>
              <a:r>
                <a:rPr lang="zh-CN" altLang="en-US" sz="2000" dirty="0">
                  <a:solidFill>
                    <a:srgbClr val="FF3300"/>
                  </a:solidFill>
                  <a:latin typeface="微软雅黑" panose="020B0503020204020204" pitchFamily="34" charset="-122"/>
                  <a:ea typeface="微软雅黑" panose="020B0503020204020204" pitchFamily="34" charset="-122"/>
                </a:rPr>
                <a:t>过程</a:t>
              </a:r>
            </a:p>
          </p:txBody>
        </p:sp>
      </p:grpSp>
      <p:sp>
        <p:nvSpPr>
          <p:cNvPr id="774158" name="Text Box 14"/>
          <p:cNvSpPr txBox="1">
            <a:spLocks noChangeArrowheads="1"/>
          </p:cNvSpPr>
          <p:nvPr/>
        </p:nvSpPr>
        <p:spPr bwMode="auto">
          <a:xfrm>
            <a:off x="9173989" y="5555134"/>
            <a:ext cx="14398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a:solidFill>
                  <a:srgbClr val="CC3300"/>
                </a:solidFill>
                <a:latin typeface="微软雅黑" panose="020B0503020204020204" pitchFamily="34" charset="-122"/>
                <a:ea typeface="微软雅黑" panose="020B0503020204020204" pitchFamily="34" charset="-122"/>
              </a:rPr>
              <a:t>处理阶段</a:t>
            </a:r>
          </a:p>
        </p:txBody>
      </p:sp>
      <p:sp>
        <p:nvSpPr>
          <p:cNvPr id="774159" name="Text Box 15"/>
          <p:cNvSpPr txBox="1">
            <a:spLocks noChangeArrowheads="1"/>
          </p:cNvSpPr>
          <p:nvPr/>
        </p:nvSpPr>
        <p:spPr bwMode="auto">
          <a:xfrm>
            <a:off x="8454058" y="4554539"/>
            <a:ext cx="143986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a:solidFill>
                  <a:srgbClr val="CC3300"/>
                </a:solidFill>
                <a:latin typeface="微软雅黑" panose="020B0503020204020204" pitchFamily="34" charset="-122"/>
                <a:ea typeface="微软雅黑" panose="020B0503020204020204" pitchFamily="34" charset="-122"/>
              </a:rPr>
              <a:t>CALL</a:t>
            </a:r>
            <a:r>
              <a:rPr lang="zh-CN" altLang="en-US" sz="2000">
                <a:solidFill>
                  <a:srgbClr val="CC3300"/>
                </a:solidFill>
                <a:latin typeface="微软雅黑" panose="020B0503020204020204" pitchFamily="34" charset="-122"/>
                <a:ea typeface="微软雅黑" panose="020B0503020204020204" pitchFamily="34" charset="-122"/>
              </a:rPr>
              <a:t>指令</a:t>
            </a:r>
          </a:p>
        </p:txBody>
      </p:sp>
      <p:sp>
        <p:nvSpPr>
          <p:cNvPr id="774160" name="Text Box 16"/>
          <p:cNvSpPr txBox="1">
            <a:spLocks noChangeArrowheads="1"/>
          </p:cNvSpPr>
          <p:nvPr/>
        </p:nvSpPr>
        <p:spPr bwMode="auto">
          <a:xfrm>
            <a:off x="7241743" y="5952009"/>
            <a:ext cx="1439862" cy="861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dirty="0" smtClean="0">
                <a:solidFill>
                  <a:srgbClr val="CC3300"/>
                </a:solidFill>
                <a:latin typeface="微软雅黑" panose="020B0503020204020204" pitchFamily="34" charset="-122"/>
                <a:ea typeface="微软雅黑" panose="020B0503020204020204" pitchFamily="34" charset="-122"/>
              </a:rPr>
              <a:t>%</a:t>
            </a:r>
            <a:r>
              <a:rPr lang="en-US" altLang="zh-CN" sz="2000" dirty="0" err="1" smtClean="0">
                <a:solidFill>
                  <a:srgbClr val="CC3300"/>
                </a:solidFill>
                <a:latin typeface="微软雅黑" panose="020B0503020204020204" pitchFamily="34" charset="-122"/>
                <a:ea typeface="微软雅黑" panose="020B0503020204020204" pitchFamily="34" charset="-122"/>
              </a:rPr>
              <a:t>eax</a:t>
            </a:r>
            <a:endParaRPr lang="en-US" altLang="zh-CN" sz="2000" dirty="0" smtClean="0">
              <a:solidFill>
                <a:srgbClr val="CC3300"/>
              </a:solidFill>
              <a:latin typeface="微软雅黑" panose="020B0503020204020204" pitchFamily="34" charset="-122"/>
              <a:ea typeface="微软雅黑" panose="020B0503020204020204" pitchFamily="34" charset="-122"/>
            </a:endParaRPr>
          </a:p>
          <a:p>
            <a:pPr>
              <a:lnSpc>
                <a:spcPct val="100000"/>
              </a:lnSpc>
              <a:spcBef>
                <a:spcPct val="50000"/>
              </a:spcBef>
              <a:buFontTx/>
              <a:buNone/>
            </a:pPr>
            <a:r>
              <a:rPr lang="en-US" altLang="zh-CN" sz="2000" dirty="0" smtClean="0">
                <a:solidFill>
                  <a:srgbClr val="CC3300"/>
                </a:solidFill>
                <a:latin typeface="微软雅黑" panose="020B0503020204020204" pitchFamily="34" charset="-122"/>
                <a:ea typeface="微软雅黑" panose="020B0503020204020204" pitchFamily="34" charset="-122"/>
              </a:rPr>
              <a:t>RET</a:t>
            </a:r>
            <a:r>
              <a:rPr lang="zh-CN" altLang="en-US" sz="2000" dirty="0">
                <a:solidFill>
                  <a:srgbClr val="CC3300"/>
                </a:solidFill>
                <a:latin typeface="微软雅黑" panose="020B0503020204020204" pitchFamily="34" charset="-122"/>
                <a:ea typeface="微软雅黑" panose="020B0503020204020204" pitchFamily="34" charset="-122"/>
              </a:rPr>
              <a:t>指令</a:t>
            </a:r>
          </a:p>
        </p:txBody>
      </p:sp>
      <p:grpSp>
        <p:nvGrpSpPr>
          <p:cNvPr id="85003" name="Group 17"/>
          <p:cNvGrpSpPr>
            <a:grpSpLocks/>
          </p:cNvGrpSpPr>
          <p:nvPr/>
        </p:nvGrpSpPr>
        <p:grpSpPr bwMode="auto">
          <a:xfrm>
            <a:off x="1641476" y="667883"/>
            <a:ext cx="3960812" cy="2985867"/>
            <a:chOff x="2823" y="1763"/>
            <a:chExt cx="2495" cy="2178"/>
          </a:xfrm>
        </p:grpSpPr>
        <p:sp>
          <p:nvSpPr>
            <p:cNvPr id="85007" name="Text Box 18"/>
            <p:cNvSpPr txBox="1">
              <a:spLocks noChangeArrowheads="1"/>
            </p:cNvSpPr>
            <p:nvPr/>
          </p:nvSpPr>
          <p:spPr bwMode="auto">
            <a:xfrm>
              <a:off x="2823" y="1763"/>
              <a:ext cx="2495" cy="2178"/>
            </a:xfrm>
            <a:prstGeom prst="rect">
              <a:avLst/>
            </a:prstGeom>
            <a:solidFill>
              <a:schemeClr val="bg1"/>
            </a:solidFill>
            <a:ln w="9525" algn="ctr">
              <a:solidFill>
                <a:srgbClr val="92D05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4000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dirty="0">
                  <a:solidFill>
                    <a:schemeClr val="accent2"/>
                  </a:solidFill>
                  <a:latin typeface="微软雅黑" panose="020B0503020204020204" pitchFamily="34" charset="-122"/>
                  <a:ea typeface="微软雅黑" panose="020B0503020204020204" pitchFamily="34" charset="-122"/>
                </a:rPr>
                <a:t>main</a:t>
              </a:r>
              <a:r>
                <a:rPr lang="zh-CN" altLang="en-US" sz="2000" dirty="0">
                  <a:solidFill>
                    <a:schemeClr val="accent2"/>
                  </a:solidFill>
                  <a:latin typeface="微软雅黑" panose="020B0503020204020204" pitchFamily="34" charset="-122"/>
                  <a:ea typeface="微软雅黑" panose="020B0503020204020204" pitchFamily="34" charset="-122"/>
                </a:rPr>
                <a:t>：		</a:t>
              </a:r>
              <a:r>
                <a:rPr lang="en-US" altLang="zh-CN" sz="2000" dirty="0">
                  <a:solidFill>
                    <a:schemeClr val="accent2"/>
                  </a:solidFill>
                  <a:latin typeface="微软雅黑" panose="020B0503020204020204" pitchFamily="34" charset="-122"/>
                  <a:ea typeface="微软雅黑" panose="020B0503020204020204" pitchFamily="34" charset="-122"/>
                </a:rPr>
                <a:t>add</a:t>
              </a:r>
              <a:r>
                <a:rPr lang="zh-CN" altLang="en-US" sz="2000" dirty="0">
                  <a:solidFill>
                    <a:schemeClr val="accent2"/>
                  </a:solidFill>
                  <a:latin typeface="微软雅黑" panose="020B0503020204020204" pitchFamily="34" charset="-122"/>
                  <a:ea typeface="微软雅黑" panose="020B0503020204020204" pitchFamily="34" charset="-122"/>
                </a:rPr>
                <a:t>：</a:t>
              </a:r>
            </a:p>
            <a:p>
              <a:pPr>
                <a:lnSpc>
                  <a:spcPct val="100000"/>
                </a:lnSpc>
                <a:spcBef>
                  <a:spcPct val="40000"/>
                </a:spcBef>
                <a:buFontTx/>
                <a:buNone/>
              </a:pPr>
              <a:endParaRPr lang="zh-CN" altLang="en-US" sz="2000" dirty="0">
                <a:solidFill>
                  <a:schemeClr val="accent2"/>
                </a:solidFill>
                <a:latin typeface="微软雅黑" panose="020B0503020204020204" pitchFamily="34" charset="-122"/>
                <a:ea typeface="微软雅黑" panose="020B0503020204020204" pitchFamily="34" charset="-122"/>
              </a:endParaRPr>
            </a:p>
            <a:p>
              <a:pPr>
                <a:lnSpc>
                  <a:spcPct val="100000"/>
                </a:lnSpc>
                <a:spcBef>
                  <a:spcPct val="40000"/>
                </a:spcBef>
                <a:buFontTx/>
                <a:buNone/>
              </a:pPr>
              <a:r>
                <a:rPr lang="zh-CN" altLang="en-US" sz="2000" dirty="0">
                  <a:latin typeface="微软雅黑" panose="020B0503020204020204" pitchFamily="34" charset="-122"/>
                  <a:ea typeface="微软雅黑" panose="020B0503020204020204" pitchFamily="34" charset="-122"/>
                </a:rPr>
                <a:t>  存放参数	         </a:t>
              </a:r>
              <a:r>
                <a:rPr lang="zh-CN" altLang="en-US" sz="2000" dirty="0">
                  <a:solidFill>
                    <a:srgbClr val="FF3300"/>
                  </a:solidFill>
                  <a:latin typeface="微软雅黑" panose="020B0503020204020204" pitchFamily="34" charset="-122"/>
                  <a:ea typeface="微软雅黑" panose="020B0503020204020204" pitchFamily="34" charset="-122"/>
                </a:rPr>
                <a:t>取出参数</a:t>
              </a:r>
              <a:endParaRPr lang="en-US" altLang="zh-CN" sz="2000" dirty="0">
                <a:solidFill>
                  <a:srgbClr val="FF3300"/>
                </a:solidFill>
                <a:latin typeface="微软雅黑" panose="020B0503020204020204" pitchFamily="34" charset="-122"/>
                <a:ea typeface="微软雅黑" panose="020B0503020204020204" pitchFamily="34" charset="-122"/>
              </a:endParaRPr>
            </a:p>
            <a:p>
              <a:pPr>
                <a:lnSpc>
                  <a:spcPct val="100000"/>
                </a:lnSpc>
                <a:spcBef>
                  <a:spcPct val="40000"/>
                </a:spcBef>
                <a:buFontTx/>
                <a:buNone/>
              </a:pPr>
              <a:r>
                <a:rPr lang="zh-CN" altLang="en-US" sz="2000" dirty="0">
                  <a:latin typeface="微软雅黑" panose="020B0503020204020204" pitchFamily="34" charset="-122"/>
                  <a:ea typeface="微软雅黑" panose="020B0503020204020204" pitchFamily="34" charset="-122"/>
                </a:rPr>
                <a:t>调出</a:t>
              </a:r>
              <a:r>
                <a:rPr lang="en-US" altLang="zh-CN" sz="2000" dirty="0">
                  <a:latin typeface="微软雅黑" panose="020B0503020204020204" pitchFamily="34" charset="-122"/>
                  <a:ea typeface="微软雅黑" panose="020B0503020204020204" pitchFamily="34" charset="-122"/>
                </a:rPr>
                <a:t>add</a:t>
              </a:r>
              <a:r>
                <a:rPr lang="zh-CN" altLang="en-US" sz="2000" dirty="0">
                  <a:latin typeface="微软雅黑" panose="020B0503020204020204" pitchFamily="34" charset="-122"/>
                  <a:ea typeface="微软雅黑" panose="020B0503020204020204" pitchFamily="34" charset="-122"/>
                </a:rPr>
                <a:t>执行	            </a:t>
              </a:r>
              <a:r>
                <a:rPr lang="zh-CN" altLang="en-US" sz="2000" dirty="0">
                  <a:solidFill>
                    <a:srgbClr val="FF3300"/>
                  </a:solidFill>
                  <a:latin typeface="微软雅黑" panose="020B0503020204020204" pitchFamily="34" charset="-122"/>
                  <a:ea typeface="微软雅黑" panose="020B0503020204020204" pitchFamily="34" charset="-122"/>
                </a:rPr>
                <a:t>执行</a:t>
              </a:r>
            </a:p>
            <a:p>
              <a:pPr>
                <a:lnSpc>
                  <a:spcPct val="100000"/>
                </a:lnSpc>
                <a:spcBef>
                  <a:spcPct val="40000"/>
                </a:spcBef>
                <a:buFontTx/>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FF3300"/>
                  </a:solidFill>
                  <a:latin typeface="微软雅黑" panose="020B0503020204020204" pitchFamily="34" charset="-122"/>
                  <a:ea typeface="微软雅黑" panose="020B0503020204020204" pitchFamily="34" charset="-122"/>
                </a:rPr>
                <a:t>存返回结果</a:t>
              </a:r>
            </a:p>
            <a:p>
              <a:pPr>
                <a:lnSpc>
                  <a:spcPct val="100000"/>
                </a:lnSpc>
                <a:spcBef>
                  <a:spcPct val="40000"/>
                </a:spcBef>
                <a:buFontTx/>
                <a:buNone/>
              </a:pPr>
              <a:r>
                <a:rPr lang="zh-CN" altLang="en-US" sz="2000" dirty="0">
                  <a:latin typeface="微软雅黑" panose="020B0503020204020204" pitchFamily="34" charset="-122"/>
                  <a:ea typeface="微软雅黑" panose="020B0503020204020204" pitchFamily="34" charset="-122"/>
                </a:rPr>
                <a:t>                             </a:t>
              </a:r>
            </a:p>
            <a:p>
              <a:pPr>
                <a:lnSpc>
                  <a:spcPct val="100000"/>
                </a:lnSpc>
                <a:spcBef>
                  <a:spcPct val="40000"/>
                </a:spcBef>
                <a:buFontTx/>
                <a:buNone/>
              </a:pPr>
              <a:r>
                <a:rPr lang="en-US" altLang="zh-CN" sz="18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返回</a:t>
              </a:r>
              <a:r>
                <a:rPr lang="en-US" altLang="zh-CN" sz="2000" dirty="0" smtClean="0">
                  <a:latin typeface="微软雅黑" panose="020B0503020204020204" pitchFamily="34" charset="-122"/>
                  <a:ea typeface="微软雅黑" panose="020B0503020204020204" pitchFamily="34" charset="-122"/>
                </a:rPr>
                <a:t>main</a:t>
              </a:r>
              <a:endParaRPr lang="zh-CN" altLang="en-US" sz="2000" dirty="0">
                <a:latin typeface="微软雅黑" panose="020B0503020204020204" pitchFamily="34" charset="-122"/>
                <a:ea typeface="微软雅黑" panose="020B0503020204020204" pitchFamily="34" charset="-122"/>
              </a:endParaRPr>
            </a:p>
          </p:txBody>
        </p:sp>
        <p:sp>
          <p:nvSpPr>
            <p:cNvPr id="85008" name="Line 19"/>
            <p:cNvSpPr>
              <a:spLocks noChangeShapeType="1"/>
            </p:cNvSpPr>
            <p:nvPr/>
          </p:nvSpPr>
          <p:spPr bwMode="auto">
            <a:xfrm flipV="1">
              <a:off x="3844" y="2047"/>
              <a:ext cx="794" cy="65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09" name="Line 20"/>
            <p:cNvSpPr>
              <a:spLocks noChangeShapeType="1"/>
            </p:cNvSpPr>
            <p:nvPr/>
          </p:nvSpPr>
          <p:spPr bwMode="auto">
            <a:xfrm flipH="1" flipV="1">
              <a:off x="3475" y="2925"/>
              <a:ext cx="936" cy="56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0" name="Line 21"/>
            <p:cNvSpPr>
              <a:spLocks noChangeShapeType="1"/>
            </p:cNvSpPr>
            <p:nvPr/>
          </p:nvSpPr>
          <p:spPr bwMode="auto">
            <a:xfrm>
              <a:off x="3305" y="2047"/>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1" name="Line 22"/>
            <p:cNvSpPr>
              <a:spLocks noChangeShapeType="1"/>
            </p:cNvSpPr>
            <p:nvPr/>
          </p:nvSpPr>
          <p:spPr bwMode="auto">
            <a:xfrm>
              <a:off x="4779" y="2047"/>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2" name="Line 23"/>
            <p:cNvSpPr>
              <a:spLocks noChangeShapeType="1"/>
            </p:cNvSpPr>
            <p:nvPr/>
          </p:nvSpPr>
          <p:spPr bwMode="auto">
            <a:xfrm>
              <a:off x="3334" y="2897"/>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3" name="Line 24"/>
            <p:cNvSpPr>
              <a:spLocks noChangeShapeType="1"/>
            </p:cNvSpPr>
            <p:nvPr/>
          </p:nvSpPr>
          <p:spPr bwMode="auto">
            <a:xfrm>
              <a:off x="4808" y="3153"/>
              <a:ext cx="0" cy="19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74169" name="Text Box 25"/>
          <p:cNvSpPr txBox="1">
            <a:spLocks noChangeArrowheads="1"/>
          </p:cNvSpPr>
          <p:nvPr/>
        </p:nvSpPr>
        <p:spPr bwMode="auto">
          <a:xfrm>
            <a:off x="7699648" y="1218407"/>
            <a:ext cx="4095750" cy="1768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a:solidFill>
                  <a:srgbClr val="CC6600"/>
                </a:solidFill>
                <a:latin typeface="微软雅黑" panose="020B0503020204020204" pitchFamily="34" charset="-122"/>
                <a:ea typeface="微软雅黑" panose="020B0503020204020204" pitchFamily="34" charset="-122"/>
              </a:rPr>
              <a:t>何为现场？</a:t>
            </a:r>
          </a:p>
          <a:p>
            <a:pPr>
              <a:lnSpc>
                <a:spcPct val="100000"/>
              </a:lnSpc>
              <a:spcBef>
                <a:spcPct val="50000"/>
              </a:spcBef>
              <a:buFontTx/>
              <a:buNone/>
            </a:pPr>
            <a:r>
              <a:rPr lang="zh-CN" altLang="en-US" sz="2000" dirty="0">
                <a:solidFill>
                  <a:srgbClr val="008000"/>
                </a:solidFill>
                <a:latin typeface="微软雅黑" panose="020B0503020204020204" pitchFamily="34" charset="-122"/>
                <a:ea typeface="微软雅黑" panose="020B0503020204020204" pitchFamily="34" charset="-122"/>
              </a:rPr>
              <a:t>通用寄存器的内容！</a:t>
            </a:r>
          </a:p>
          <a:p>
            <a:pPr>
              <a:lnSpc>
                <a:spcPct val="100000"/>
              </a:lnSpc>
              <a:spcBef>
                <a:spcPct val="50000"/>
              </a:spcBef>
              <a:buFontTx/>
              <a:buNone/>
            </a:pPr>
            <a:r>
              <a:rPr lang="zh-CN" altLang="en-US" sz="2000" dirty="0">
                <a:solidFill>
                  <a:srgbClr val="CC6600"/>
                </a:solidFill>
                <a:latin typeface="微软雅黑" panose="020B0503020204020204" pitchFamily="34" charset="-122"/>
                <a:ea typeface="微软雅黑" panose="020B0503020204020204" pitchFamily="34" charset="-122"/>
              </a:rPr>
              <a:t>为何要保存现场？</a:t>
            </a:r>
          </a:p>
          <a:p>
            <a:pPr>
              <a:lnSpc>
                <a:spcPct val="100000"/>
              </a:lnSpc>
              <a:spcBef>
                <a:spcPct val="50000"/>
              </a:spcBef>
              <a:buFontTx/>
              <a:buNone/>
            </a:pPr>
            <a:r>
              <a:rPr lang="zh-CN" altLang="en-US" sz="2000" dirty="0">
                <a:solidFill>
                  <a:srgbClr val="008000"/>
                </a:solidFill>
                <a:latin typeface="微软雅黑" panose="020B0503020204020204" pitchFamily="34" charset="-122"/>
                <a:ea typeface="微软雅黑" panose="020B0503020204020204" pitchFamily="34" charset="-122"/>
              </a:rPr>
              <a:t>因为所有过程共享一套通用寄存器</a:t>
            </a:r>
          </a:p>
        </p:txBody>
      </p:sp>
      <p:sp>
        <p:nvSpPr>
          <p:cNvPr id="85006" name="Text Box 27"/>
          <p:cNvSpPr txBox="1">
            <a:spLocks noChangeArrowheads="1"/>
          </p:cNvSpPr>
          <p:nvPr/>
        </p:nvSpPr>
        <p:spPr bwMode="auto">
          <a:xfrm>
            <a:off x="2721770" y="1067139"/>
            <a:ext cx="18002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a:solidFill>
                  <a:srgbClr val="008000"/>
                </a:solidFill>
                <a:latin typeface="微软雅黑" panose="020B0503020204020204" pitchFamily="34" charset="-122"/>
                <a:ea typeface="微软雅黑" panose="020B0503020204020204" pitchFamily="34" charset="-122"/>
              </a:rPr>
              <a:t>add(t1,t2)</a:t>
            </a:r>
          </a:p>
        </p:txBody>
      </p:sp>
    </p:spTree>
    <p:extLst>
      <p:ext uri="{BB962C8B-B14F-4D97-AF65-F5344CB8AC3E}">
        <p14:creationId xmlns:p14="http://schemas.microsoft.com/office/powerpoint/2010/main" val="27465549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animEffect transition="in" filter="blinds(horizontal)">
                                      <p:cBhvr>
                                        <p:cTn id="7" dur="500"/>
                                        <p:tgtEl>
                                          <p:spTgt spid="77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4147">
                                            <p:txEl>
                                              <p:pRg st="1" end="1"/>
                                            </p:txEl>
                                          </p:spTgt>
                                        </p:tgtEl>
                                        <p:attrNameLst>
                                          <p:attrName>style.visibility</p:attrName>
                                        </p:attrNameLst>
                                      </p:cBhvr>
                                      <p:to>
                                        <p:strVal val="visible"/>
                                      </p:to>
                                    </p:set>
                                    <p:animEffect transition="in" filter="blinds(horizontal)">
                                      <p:cBhvr>
                                        <p:cTn id="12" dur="500"/>
                                        <p:tgtEl>
                                          <p:spTgt spid="7741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74147">
                                            <p:txEl>
                                              <p:pRg st="2" end="2"/>
                                            </p:txEl>
                                          </p:spTgt>
                                        </p:tgtEl>
                                        <p:attrNameLst>
                                          <p:attrName>style.visibility</p:attrName>
                                        </p:attrNameLst>
                                      </p:cBhvr>
                                      <p:to>
                                        <p:strVal val="visible"/>
                                      </p:to>
                                    </p:set>
                                    <p:animEffect transition="in" filter="blinds(horizontal)">
                                      <p:cBhvr>
                                        <p:cTn id="15" dur="500"/>
                                        <p:tgtEl>
                                          <p:spTgt spid="7741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74147">
                                            <p:txEl>
                                              <p:pRg st="3" end="3"/>
                                            </p:txEl>
                                          </p:spTgt>
                                        </p:tgtEl>
                                        <p:attrNameLst>
                                          <p:attrName>style.visibility</p:attrName>
                                        </p:attrNameLst>
                                      </p:cBhvr>
                                      <p:to>
                                        <p:strVal val="visible"/>
                                      </p:to>
                                    </p:set>
                                    <p:animEffect transition="in" filter="blinds(horizontal)">
                                      <p:cBhvr>
                                        <p:cTn id="20" dur="500"/>
                                        <p:tgtEl>
                                          <p:spTgt spid="7741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74147">
                                            <p:txEl>
                                              <p:pRg st="4" end="4"/>
                                            </p:txEl>
                                          </p:spTgt>
                                        </p:tgtEl>
                                        <p:attrNameLst>
                                          <p:attrName>style.visibility</p:attrName>
                                        </p:attrNameLst>
                                      </p:cBhvr>
                                      <p:to>
                                        <p:strVal val="visible"/>
                                      </p:to>
                                    </p:set>
                                    <p:animEffect transition="in" filter="blinds(horizontal)">
                                      <p:cBhvr>
                                        <p:cTn id="25" dur="500"/>
                                        <p:tgtEl>
                                          <p:spTgt spid="7741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74147">
                                            <p:txEl>
                                              <p:pRg st="5" end="5"/>
                                            </p:txEl>
                                          </p:spTgt>
                                        </p:tgtEl>
                                        <p:attrNameLst>
                                          <p:attrName>style.visibility</p:attrName>
                                        </p:attrNameLst>
                                      </p:cBhvr>
                                      <p:to>
                                        <p:strVal val="visible"/>
                                      </p:to>
                                    </p:set>
                                    <p:animEffect transition="in" filter="blinds(horizontal)">
                                      <p:cBhvr>
                                        <p:cTn id="30" dur="500"/>
                                        <p:tgtEl>
                                          <p:spTgt spid="774147">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74147">
                                            <p:txEl>
                                              <p:pRg st="6" end="6"/>
                                            </p:txEl>
                                          </p:spTgt>
                                        </p:tgtEl>
                                        <p:attrNameLst>
                                          <p:attrName>style.visibility</p:attrName>
                                        </p:attrNameLst>
                                      </p:cBhvr>
                                      <p:to>
                                        <p:strVal val="visible"/>
                                      </p:to>
                                    </p:set>
                                    <p:animEffect transition="in" filter="blinds(horizontal)">
                                      <p:cBhvr>
                                        <p:cTn id="33" dur="500"/>
                                        <p:tgtEl>
                                          <p:spTgt spid="774147">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74155"/>
                                        </p:tgtEl>
                                        <p:attrNameLst>
                                          <p:attrName>style.visibility</p:attrName>
                                        </p:attrNameLst>
                                      </p:cBhvr>
                                      <p:to>
                                        <p:strVal val="visible"/>
                                      </p:to>
                                    </p:set>
                                    <p:animEffect transition="in" filter="blinds(horizontal)">
                                      <p:cBhvr>
                                        <p:cTn id="38" dur="500"/>
                                        <p:tgtEl>
                                          <p:spTgt spid="77415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74159"/>
                                        </p:tgtEl>
                                        <p:attrNameLst>
                                          <p:attrName>style.visibility</p:attrName>
                                        </p:attrNameLst>
                                      </p:cBhvr>
                                      <p:to>
                                        <p:strVal val="visible"/>
                                      </p:to>
                                    </p:set>
                                    <p:animEffect transition="in" filter="blinds(horizontal)">
                                      <p:cBhvr>
                                        <p:cTn id="43" dur="500"/>
                                        <p:tgtEl>
                                          <p:spTgt spid="7741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774152"/>
                                        </p:tgtEl>
                                        <p:attrNameLst>
                                          <p:attrName>style.visibility</p:attrName>
                                        </p:attrNameLst>
                                      </p:cBhvr>
                                      <p:to>
                                        <p:strVal val="visible"/>
                                      </p:to>
                                    </p:set>
                                    <p:animEffect transition="in" filter="blinds(horizontal)">
                                      <p:cBhvr>
                                        <p:cTn id="48" dur="500"/>
                                        <p:tgtEl>
                                          <p:spTgt spid="77415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74151"/>
                                        </p:tgtEl>
                                        <p:attrNameLst>
                                          <p:attrName>style.visibility</p:attrName>
                                        </p:attrNameLst>
                                      </p:cBhvr>
                                      <p:to>
                                        <p:strVal val="visible"/>
                                      </p:to>
                                    </p:set>
                                    <p:animEffect transition="in" filter="blinds(horizontal)">
                                      <p:cBhvr>
                                        <p:cTn id="53" dur="500"/>
                                        <p:tgtEl>
                                          <p:spTgt spid="77415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74158"/>
                                        </p:tgtEl>
                                        <p:attrNameLst>
                                          <p:attrName>style.visibility</p:attrName>
                                        </p:attrNameLst>
                                      </p:cBhvr>
                                      <p:to>
                                        <p:strVal val="visible"/>
                                      </p:to>
                                    </p:set>
                                    <p:animEffect transition="in" filter="blinds(horizontal)">
                                      <p:cBhvr>
                                        <p:cTn id="58" dur="500"/>
                                        <p:tgtEl>
                                          <p:spTgt spid="7741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774148"/>
                                        </p:tgtEl>
                                        <p:attrNameLst>
                                          <p:attrName>style.visibility</p:attrName>
                                        </p:attrNameLst>
                                      </p:cBhvr>
                                      <p:to>
                                        <p:strVal val="visible"/>
                                      </p:to>
                                    </p:set>
                                    <p:animEffect transition="in" filter="blinds(horizontal)">
                                      <p:cBhvr>
                                        <p:cTn id="63" dur="500"/>
                                        <p:tgtEl>
                                          <p:spTgt spid="77414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74160"/>
                                        </p:tgtEl>
                                        <p:attrNameLst>
                                          <p:attrName>style.visibility</p:attrName>
                                        </p:attrNameLst>
                                      </p:cBhvr>
                                      <p:to>
                                        <p:strVal val="visible"/>
                                      </p:to>
                                    </p:set>
                                    <p:animEffect transition="in" filter="blinds(horizontal)">
                                      <p:cBhvr>
                                        <p:cTn id="68" dur="500"/>
                                        <p:tgtEl>
                                          <p:spTgt spid="77416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774169">
                                            <p:txEl>
                                              <p:pRg st="0" end="0"/>
                                            </p:txEl>
                                          </p:spTgt>
                                        </p:tgtEl>
                                        <p:attrNameLst>
                                          <p:attrName>style.visibility</p:attrName>
                                        </p:attrNameLst>
                                      </p:cBhvr>
                                      <p:to>
                                        <p:strVal val="visible"/>
                                      </p:to>
                                    </p:set>
                                    <p:animEffect transition="in" filter="blinds(horizontal)">
                                      <p:cBhvr>
                                        <p:cTn id="73" dur="500"/>
                                        <p:tgtEl>
                                          <p:spTgt spid="774169">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774169">
                                            <p:txEl>
                                              <p:pRg st="1" end="1"/>
                                            </p:txEl>
                                          </p:spTgt>
                                        </p:tgtEl>
                                        <p:attrNameLst>
                                          <p:attrName>style.visibility</p:attrName>
                                        </p:attrNameLst>
                                      </p:cBhvr>
                                      <p:to>
                                        <p:strVal val="visible"/>
                                      </p:to>
                                    </p:set>
                                    <p:animEffect transition="in" filter="blinds(horizontal)">
                                      <p:cBhvr>
                                        <p:cTn id="78" dur="500"/>
                                        <p:tgtEl>
                                          <p:spTgt spid="774169">
                                            <p:txEl>
                                              <p:pRg st="1" end="1"/>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774169">
                                            <p:txEl>
                                              <p:pRg st="2" end="2"/>
                                            </p:txEl>
                                          </p:spTgt>
                                        </p:tgtEl>
                                        <p:attrNameLst>
                                          <p:attrName>style.visibility</p:attrName>
                                        </p:attrNameLst>
                                      </p:cBhvr>
                                      <p:to>
                                        <p:strVal val="visible"/>
                                      </p:to>
                                    </p:set>
                                    <p:animEffect transition="in" filter="blinds(horizontal)">
                                      <p:cBhvr>
                                        <p:cTn id="83" dur="500"/>
                                        <p:tgtEl>
                                          <p:spTgt spid="774169">
                                            <p:txEl>
                                              <p:pRg st="2" end="2"/>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nodeType="clickEffect">
                                  <p:stCondLst>
                                    <p:cond delay="0"/>
                                  </p:stCondLst>
                                  <p:childTnLst>
                                    <p:set>
                                      <p:cBhvr>
                                        <p:cTn id="87" dur="1" fill="hold">
                                          <p:stCondLst>
                                            <p:cond delay="0"/>
                                          </p:stCondLst>
                                        </p:cTn>
                                        <p:tgtEl>
                                          <p:spTgt spid="774169">
                                            <p:txEl>
                                              <p:pRg st="3" end="3"/>
                                            </p:txEl>
                                          </p:spTgt>
                                        </p:tgtEl>
                                        <p:attrNameLst>
                                          <p:attrName>style.visibility</p:attrName>
                                        </p:attrNameLst>
                                      </p:cBhvr>
                                      <p:to>
                                        <p:strVal val="visible"/>
                                      </p:to>
                                    </p:set>
                                    <p:animEffect transition="in" filter="blinds(horizontal)">
                                      <p:cBhvr>
                                        <p:cTn id="88" dur="500"/>
                                        <p:tgtEl>
                                          <p:spTgt spid="7741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1" grpId="0"/>
      <p:bldP spid="774158" grpId="0"/>
      <p:bldP spid="774159" grpId="0"/>
      <p:bldP spid="77416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567608" y="98425"/>
            <a:ext cx="7643192" cy="719138"/>
          </a:xfrm>
        </p:spPr>
        <p:txBody>
          <a:bodyPr/>
          <a:lstStyle/>
          <a:p>
            <a:r>
              <a:rPr lang="zh-CN" altLang="en-US" sz="3600" dirty="0"/>
              <a:t>过程调用参数传递举例</a:t>
            </a:r>
          </a:p>
        </p:txBody>
      </p:sp>
      <p:sp>
        <p:nvSpPr>
          <p:cNvPr id="2" name="日期占位符 1"/>
          <p:cNvSpPr>
            <a:spLocks noGrp="1"/>
          </p:cNvSpPr>
          <p:nvPr>
            <p:ph type="dt" sz="half" idx="10"/>
          </p:nvPr>
        </p:nvSpPr>
        <p:spPr/>
        <p:txBody>
          <a:bodyPr/>
          <a:lstStyle/>
          <a:p>
            <a:pPr>
              <a:defRPr/>
            </a:pPr>
            <a:fld id="{E0628B85-3B71-4809-A62D-E9511D9D1737}" type="datetime1">
              <a:rPr lang="zh-CN" altLang="en-US" smtClean="0"/>
              <a:t>2018/11/14</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3</a:t>
            </a:r>
            <a:r>
              <a:rPr lang="zh-CN" altLang="en-US" smtClean="0"/>
              <a:t>讲</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63</a:t>
            </a:fld>
            <a:endParaRPr lang="en-US" altLang="zh-CN"/>
          </a:p>
        </p:txBody>
      </p:sp>
      <p:sp>
        <p:nvSpPr>
          <p:cNvPr id="782339" name="Text Box 3"/>
          <p:cNvSpPr txBox="1">
            <a:spLocks noChangeArrowheads="1"/>
          </p:cNvSpPr>
          <p:nvPr/>
        </p:nvSpPr>
        <p:spPr bwMode="auto">
          <a:xfrm>
            <a:off x="2270125" y="5753100"/>
            <a:ext cx="2338388"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2000" dirty="0">
                <a:latin typeface="微软雅黑" panose="020B0503020204020204" pitchFamily="34" charset="-122"/>
                <a:ea typeface="微软雅黑" panose="020B0503020204020204" pitchFamily="34" charset="-122"/>
              </a:rPr>
              <a:t>程序一的输出：</a:t>
            </a:r>
          </a:p>
          <a:p>
            <a:pPr algn="just" eaLnBrk="1" hangingPunct="1">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a=15	b=22</a:t>
            </a:r>
          </a:p>
          <a:p>
            <a:pPr algn="just" eaLnBrk="1" hangingPunct="1">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a=22	b=15</a:t>
            </a:r>
          </a:p>
        </p:txBody>
      </p:sp>
      <p:sp>
        <p:nvSpPr>
          <p:cNvPr id="782340" name="Text Box 4"/>
          <p:cNvSpPr txBox="1">
            <a:spLocks noChangeArrowheads="1"/>
          </p:cNvSpPr>
          <p:nvPr/>
        </p:nvSpPr>
        <p:spPr bwMode="auto">
          <a:xfrm>
            <a:off x="7221539" y="5724526"/>
            <a:ext cx="2212975" cy="900113"/>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程序二的输出：</a:t>
            </a:r>
          </a:p>
          <a:p>
            <a:pPr algn="just"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a=15	b=22</a:t>
            </a:r>
          </a:p>
          <a:p>
            <a:pPr algn="just"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a=15	b=22</a:t>
            </a:r>
          </a:p>
        </p:txBody>
      </p:sp>
      <p:sp>
        <p:nvSpPr>
          <p:cNvPr id="93189" name="Text Box 5"/>
          <p:cNvSpPr txBox="1">
            <a:spLocks noChangeArrowheads="1"/>
          </p:cNvSpPr>
          <p:nvPr/>
        </p:nvSpPr>
        <p:spPr bwMode="auto">
          <a:xfrm>
            <a:off x="1685925" y="908050"/>
            <a:ext cx="4184650" cy="472440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a:lnSpc>
                <a:spcPct val="100000"/>
              </a:lnSpc>
              <a:spcBef>
                <a:spcPct val="0"/>
              </a:spcBef>
              <a:buFontTx/>
              <a:buNone/>
            </a:pPr>
            <a:r>
              <a:rPr lang="zh-CN" altLang="en-US" sz="2000" dirty="0">
                <a:ea typeface="微软雅黑" panose="020B0503020204020204" pitchFamily="34" charset="-122"/>
              </a:rPr>
              <a:t>程序一</a:t>
            </a:r>
          </a:p>
          <a:p>
            <a:pPr algn="just">
              <a:lnSpc>
                <a:spcPct val="100000"/>
              </a:lnSpc>
              <a:spcBef>
                <a:spcPct val="0"/>
              </a:spcBef>
              <a:buFontTx/>
              <a:buNone/>
            </a:pPr>
            <a:r>
              <a:rPr lang="en-US" altLang="zh-CN" sz="2000" dirty="0">
                <a:ea typeface="微软雅黑" panose="020B0503020204020204" pitchFamily="34" charset="-122"/>
              </a:rPr>
              <a:t>#include &lt;</a:t>
            </a:r>
            <a:r>
              <a:rPr lang="en-US" altLang="zh-CN" sz="2000" dirty="0" err="1">
                <a:ea typeface="微软雅黑" panose="020B0503020204020204" pitchFamily="34" charset="-122"/>
              </a:rPr>
              <a:t>stdio.h</a:t>
            </a:r>
            <a:r>
              <a:rPr lang="en-US" altLang="zh-CN" sz="2000" dirty="0">
                <a:ea typeface="微软雅黑" panose="020B0503020204020204" pitchFamily="34" charset="-122"/>
              </a:rPr>
              <a:t>&gt;</a:t>
            </a:r>
          </a:p>
          <a:p>
            <a:pPr algn="just">
              <a:lnSpc>
                <a:spcPct val="100000"/>
              </a:lnSpc>
              <a:spcBef>
                <a:spcPct val="0"/>
              </a:spcBef>
              <a:buFontTx/>
              <a:buNone/>
            </a:pPr>
            <a:r>
              <a:rPr lang="en-US" altLang="zh-CN" sz="2000" dirty="0">
                <a:ea typeface="微软雅黑" panose="020B0503020204020204" pitchFamily="34" charset="-122"/>
              </a:rPr>
              <a:t>main ( )</a:t>
            </a:r>
          </a:p>
          <a:p>
            <a:pPr algn="just">
              <a:lnSpc>
                <a:spcPct val="100000"/>
              </a:lnSpc>
              <a:spcBef>
                <a:spcPct val="0"/>
              </a:spcBef>
              <a:buFontTx/>
              <a:buNone/>
            </a:pPr>
            <a:r>
              <a:rPr lang="en-US" altLang="zh-CN" sz="2000" dirty="0">
                <a:ea typeface="微软雅黑" panose="020B0503020204020204" pitchFamily="34" charset="-122"/>
              </a:rPr>
              <a:t>{ </a:t>
            </a:r>
          </a:p>
          <a:p>
            <a:pPr algn="just">
              <a:lnSpc>
                <a:spcPct val="100000"/>
              </a:lnSpc>
              <a:spcBef>
                <a:spcPct val="0"/>
              </a:spcBef>
              <a:buFontTx/>
              <a:buNone/>
            </a:pPr>
            <a:r>
              <a:rPr lang="en-US" altLang="zh-CN" sz="2000" dirty="0">
                <a:ea typeface="微软雅黑" panose="020B0503020204020204" pitchFamily="34" charset="-122"/>
              </a:rPr>
              <a:t>   </a:t>
            </a:r>
            <a:r>
              <a:rPr lang="en-US" altLang="zh-CN" sz="2000" dirty="0" err="1">
                <a:ea typeface="微软雅黑" panose="020B0503020204020204" pitchFamily="34" charset="-122"/>
              </a:rPr>
              <a:t>int</a:t>
            </a:r>
            <a:r>
              <a:rPr lang="en-US" altLang="zh-CN" sz="2000" dirty="0">
                <a:ea typeface="微软雅黑" panose="020B0503020204020204" pitchFamily="34" charset="-122"/>
              </a:rPr>
              <a:t> a=15, b=22;</a:t>
            </a:r>
          </a:p>
          <a:p>
            <a:pPr algn="just">
              <a:lnSpc>
                <a:spcPct val="100000"/>
              </a:lnSpc>
              <a:spcBef>
                <a:spcPct val="0"/>
              </a:spcBef>
              <a:buFontTx/>
              <a:buNone/>
            </a:pPr>
            <a:r>
              <a:rPr lang="en-US" altLang="zh-CN" sz="2000" dirty="0">
                <a:ea typeface="微软雅黑" panose="020B0503020204020204" pitchFamily="34" charset="-122"/>
              </a:rPr>
              <a:t>   </a:t>
            </a:r>
            <a:r>
              <a:rPr lang="en-US" altLang="zh-CN" sz="2000" dirty="0" err="1">
                <a:ea typeface="微软雅黑" panose="020B0503020204020204" pitchFamily="34" charset="-122"/>
              </a:rPr>
              <a:t>printf</a:t>
            </a:r>
            <a:r>
              <a:rPr lang="en-US" altLang="zh-CN" sz="2000" dirty="0">
                <a:ea typeface="微软雅黑" panose="020B0503020204020204" pitchFamily="34" charset="-122"/>
              </a:rPr>
              <a:t> (“a=%d\</a:t>
            </a:r>
            <a:r>
              <a:rPr lang="en-US" altLang="zh-CN" sz="2000" dirty="0" err="1">
                <a:ea typeface="微软雅黑" panose="020B0503020204020204" pitchFamily="34" charset="-122"/>
              </a:rPr>
              <a:t>tb</a:t>
            </a:r>
            <a:r>
              <a:rPr lang="en-US" altLang="zh-CN" sz="2000" dirty="0">
                <a:ea typeface="微软雅黑" panose="020B0503020204020204" pitchFamily="34" charset="-122"/>
              </a:rPr>
              <a:t>=%d\n”, a, b);</a:t>
            </a:r>
          </a:p>
          <a:p>
            <a:pPr algn="just">
              <a:lnSpc>
                <a:spcPct val="100000"/>
              </a:lnSpc>
              <a:spcBef>
                <a:spcPct val="0"/>
              </a:spcBef>
              <a:buFontTx/>
              <a:buNone/>
            </a:pPr>
            <a:r>
              <a:rPr lang="en-US" altLang="zh-CN" sz="2000" dirty="0">
                <a:ea typeface="微软雅黑" panose="020B0503020204020204" pitchFamily="34" charset="-122"/>
              </a:rPr>
              <a:t>   </a:t>
            </a:r>
            <a:r>
              <a:rPr lang="en-US" altLang="zh-CN" sz="2000" dirty="0">
                <a:solidFill>
                  <a:srgbClr val="FF3300"/>
                </a:solidFill>
                <a:ea typeface="微软雅黑" panose="020B0503020204020204" pitchFamily="34" charset="-122"/>
              </a:rPr>
              <a:t>swap (&amp;a, &amp;b);</a:t>
            </a:r>
          </a:p>
          <a:p>
            <a:pPr algn="just">
              <a:lnSpc>
                <a:spcPct val="100000"/>
              </a:lnSpc>
              <a:spcBef>
                <a:spcPct val="0"/>
              </a:spcBef>
              <a:buFontTx/>
              <a:buNone/>
            </a:pPr>
            <a:r>
              <a:rPr lang="en-US" altLang="zh-CN" sz="2000" dirty="0">
                <a:ea typeface="微软雅黑" panose="020B0503020204020204" pitchFamily="34" charset="-122"/>
              </a:rPr>
              <a:t>   </a:t>
            </a:r>
            <a:r>
              <a:rPr lang="en-US" altLang="zh-CN" sz="2000" dirty="0" err="1">
                <a:ea typeface="微软雅黑" panose="020B0503020204020204" pitchFamily="34" charset="-122"/>
              </a:rPr>
              <a:t>printf</a:t>
            </a:r>
            <a:r>
              <a:rPr lang="en-US" altLang="zh-CN" sz="2000" dirty="0">
                <a:ea typeface="微软雅黑" panose="020B0503020204020204" pitchFamily="34" charset="-122"/>
              </a:rPr>
              <a:t> (“a=%d\</a:t>
            </a:r>
            <a:r>
              <a:rPr lang="en-US" altLang="zh-CN" sz="2000" dirty="0" err="1">
                <a:ea typeface="微软雅黑" panose="020B0503020204020204" pitchFamily="34" charset="-122"/>
              </a:rPr>
              <a:t>tb</a:t>
            </a:r>
            <a:r>
              <a:rPr lang="en-US" altLang="zh-CN" sz="2000" dirty="0">
                <a:ea typeface="微软雅黑" panose="020B0503020204020204" pitchFamily="34" charset="-122"/>
              </a:rPr>
              <a:t>=%d\n”, a, b);</a:t>
            </a:r>
          </a:p>
          <a:p>
            <a:pPr algn="just">
              <a:lnSpc>
                <a:spcPct val="100000"/>
              </a:lnSpc>
              <a:spcBef>
                <a:spcPct val="0"/>
              </a:spcBef>
              <a:buFontTx/>
              <a:buNone/>
            </a:pPr>
            <a:r>
              <a:rPr lang="en-US" altLang="zh-CN" sz="2000" dirty="0">
                <a:ea typeface="微软雅黑" panose="020B0503020204020204" pitchFamily="34" charset="-122"/>
              </a:rPr>
              <a:t>}</a:t>
            </a:r>
          </a:p>
          <a:p>
            <a:pPr algn="just">
              <a:lnSpc>
                <a:spcPct val="100000"/>
              </a:lnSpc>
              <a:spcBef>
                <a:spcPct val="0"/>
              </a:spcBef>
              <a:buFontTx/>
              <a:buNone/>
            </a:pPr>
            <a:r>
              <a:rPr lang="en-US" altLang="zh-CN" sz="2000" dirty="0">
                <a:ea typeface="微软雅黑" panose="020B0503020204020204" pitchFamily="34" charset="-122"/>
              </a:rPr>
              <a:t>swap (</a:t>
            </a:r>
            <a:r>
              <a:rPr lang="en-US" altLang="zh-CN" sz="2000" dirty="0" err="1">
                <a:ea typeface="微软雅黑" panose="020B0503020204020204" pitchFamily="34" charset="-122"/>
              </a:rPr>
              <a:t>int</a:t>
            </a:r>
            <a:r>
              <a:rPr lang="en-US" altLang="zh-CN" sz="2000" dirty="0">
                <a:ea typeface="微软雅黑" panose="020B0503020204020204" pitchFamily="34" charset="-122"/>
              </a:rPr>
              <a:t> *x, </a:t>
            </a:r>
            <a:r>
              <a:rPr lang="en-US" altLang="zh-CN" sz="2000" dirty="0" err="1">
                <a:ea typeface="微软雅黑" panose="020B0503020204020204" pitchFamily="34" charset="-122"/>
              </a:rPr>
              <a:t>int</a:t>
            </a:r>
            <a:r>
              <a:rPr lang="en-US" altLang="zh-CN" sz="2000" dirty="0">
                <a:ea typeface="微软雅黑" panose="020B0503020204020204" pitchFamily="34" charset="-122"/>
              </a:rPr>
              <a:t> *y )</a:t>
            </a:r>
          </a:p>
          <a:p>
            <a:pPr algn="just">
              <a:lnSpc>
                <a:spcPct val="100000"/>
              </a:lnSpc>
              <a:spcBef>
                <a:spcPct val="0"/>
              </a:spcBef>
              <a:buFontTx/>
              <a:buNone/>
            </a:pPr>
            <a:r>
              <a:rPr lang="en-US" altLang="zh-CN" sz="2000" dirty="0">
                <a:ea typeface="微软雅黑" panose="020B0503020204020204" pitchFamily="34" charset="-122"/>
              </a:rPr>
              <a:t>{</a:t>
            </a:r>
          </a:p>
          <a:p>
            <a:pPr algn="just">
              <a:lnSpc>
                <a:spcPct val="100000"/>
              </a:lnSpc>
              <a:spcBef>
                <a:spcPct val="0"/>
              </a:spcBef>
              <a:buFontTx/>
              <a:buNone/>
            </a:pPr>
            <a:r>
              <a:rPr lang="en-US" altLang="zh-CN" sz="2000" dirty="0">
                <a:ea typeface="微软雅黑" panose="020B0503020204020204" pitchFamily="34" charset="-122"/>
              </a:rPr>
              <a:t>	</a:t>
            </a:r>
            <a:r>
              <a:rPr lang="en-US" altLang="zh-CN" sz="2000" dirty="0" err="1">
                <a:ea typeface="微软雅黑" panose="020B0503020204020204" pitchFamily="34" charset="-122"/>
              </a:rPr>
              <a:t>int</a:t>
            </a:r>
            <a:r>
              <a:rPr lang="en-US" altLang="zh-CN" sz="2000" dirty="0">
                <a:ea typeface="微软雅黑" panose="020B0503020204020204" pitchFamily="34" charset="-122"/>
              </a:rPr>
              <a:t> t=*x;</a:t>
            </a:r>
          </a:p>
          <a:p>
            <a:pPr algn="just">
              <a:lnSpc>
                <a:spcPct val="100000"/>
              </a:lnSpc>
              <a:spcBef>
                <a:spcPct val="0"/>
              </a:spcBef>
              <a:buFontTx/>
              <a:buNone/>
            </a:pPr>
            <a:r>
              <a:rPr lang="en-US" altLang="zh-CN" sz="2000" dirty="0">
                <a:ea typeface="微软雅黑" panose="020B0503020204020204" pitchFamily="34" charset="-122"/>
              </a:rPr>
              <a:t>	*x=*y;</a:t>
            </a:r>
          </a:p>
          <a:p>
            <a:pPr algn="just">
              <a:lnSpc>
                <a:spcPct val="100000"/>
              </a:lnSpc>
              <a:spcBef>
                <a:spcPct val="0"/>
              </a:spcBef>
              <a:buFontTx/>
              <a:buNone/>
            </a:pPr>
            <a:r>
              <a:rPr lang="en-US" altLang="zh-CN" sz="2000" dirty="0">
                <a:ea typeface="微软雅黑" panose="020B0503020204020204" pitchFamily="34" charset="-122"/>
              </a:rPr>
              <a:t>	*y=t;</a:t>
            </a:r>
          </a:p>
          <a:p>
            <a:pPr algn="just">
              <a:lnSpc>
                <a:spcPct val="100000"/>
              </a:lnSpc>
              <a:spcBef>
                <a:spcPct val="0"/>
              </a:spcBef>
              <a:buFontTx/>
              <a:buNone/>
            </a:pPr>
            <a:r>
              <a:rPr lang="en-US" altLang="zh-CN" sz="2000" dirty="0">
                <a:ea typeface="微软雅黑" panose="020B0503020204020204" pitchFamily="34" charset="-122"/>
              </a:rPr>
              <a:t>}</a:t>
            </a:r>
          </a:p>
          <a:p>
            <a:pPr>
              <a:lnSpc>
                <a:spcPct val="100000"/>
              </a:lnSpc>
              <a:spcBef>
                <a:spcPct val="0"/>
              </a:spcBef>
              <a:buFontTx/>
              <a:buNone/>
            </a:pPr>
            <a:endParaRPr lang="en-US" altLang="zh-CN" sz="2000" dirty="0">
              <a:ea typeface="微软雅黑" panose="020B0503020204020204" pitchFamily="34" charset="-122"/>
            </a:endParaRPr>
          </a:p>
        </p:txBody>
      </p:sp>
      <p:sp>
        <p:nvSpPr>
          <p:cNvPr id="93190" name="Text Box 6"/>
          <p:cNvSpPr txBox="1">
            <a:spLocks noChangeArrowheads="1"/>
          </p:cNvSpPr>
          <p:nvPr/>
        </p:nvSpPr>
        <p:spPr bwMode="auto">
          <a:xfrm>
            <a:off x="6275389" y="909638"/>
            <a:ext cx="4186237" cy="47244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a:lnSpc>
                <a:spcPct val="100000"/>
              </a:lnSpc>
              <a:spcBef>
                <a:spcPct val="0"/>
              </a:spcBef>
              <a:buFontTx/>
              <a:buNone/>
            </a:pPr>
            <a:r>
              <a:rPr lang="zh-CN" altLang="en-US" sz="2000">
                <a:ea typeface="微软雅黑" panose="020B0503020204020204" pitchFamily="34" charset="-122"/>
              </a:rPr>
              <a:t>程序二</a:t>
            </a:r>
          </a:p>
          <a:p>
            <a:pPr algn="just">
              <a:lnSpc>
                <a:spcPct val="100000"/>
              </a:lnSpc>
              <a:spcBef>
                <a:spcPct val="0"/>
              </a:spcBef>
              <a:buFontTx/>
              <a:buNone/>
            </a:pPr>
            <a:r>
              <a:rPr lang="en-US" altLang="zh-CN" sz="2000">
                <a:ea typeface="微软雅黑" panose="020B0503020204020204" pitchFamily="34" charset="-122"/>
              </a:rPr>
              <a:t>#include &lt;stdio.h&gt;</a:t>
            </a:r>
          </a:p>
          <a:p>
            <a:pPr algn="just">
              <a:lnSpc>
                <a:spcPct val="100000"/>
              </a:lnSpc>
              <a:spcBef>
                <a:spcPct val="0"/>
              </a:spcBef>
              <a:buFontTx/>
              <a:buNone/>
            </a:pPr>
            <a:r>
              <a:rPr lang="en-US" altLang="zh-CN" sz="2000">
                <a:ea typeface="微软雅黑" panose="020B0503020204020204" pitchFamily="34" charset="-122"/>
              </a:rPr>
              <a:t>main ( )</a:t>
            </a:r>
          </a:p>
          <a:p>
            <a:pPr algn="just">
              <a:lnSpc>
                <a:spcPct val="100000"/>
              </a:lnSpc>
              <a:spcBef>
                <a:spcPct val="0"/>
              </a:spcBef>
              <a:buFontTx/>
              <a:buNone/>
            </a:pPr>
            <a:r>
              <a:rPr lang="en-US" altLang="zh-CN" sz="2000">
                <a:ea typeface="微软雅黑" panose="020B0503020204020204" pitchFamily="34" charset="-122"/>
              </a:rPr>
              <a:t>{ </a:t>
            </a:r>
          </a:p>
          <a:p>
            <a:pPr algn="just">
              <a:lnSpc>
                <a:spcPct val="100000"/>
              </a:lnSpc>
              <a:spcBef>
                <a:spcPct val="0"/>
              </a:spcBef>
              <a:buFontTx/>
              <a:buNone/>
            </a:pPr>
            <a:r>
              <a:rPr lang="en-US" altLang="zh-CN" sz="2000">
                <a:ea typeface="微软雅黑" panose="020B0503020204020204" pitchFamily="34" charset="-122"/>
              </a:rPr>
              <a:t>   int a=15, b=22;</a:t>
            </a:r>
          </a:p>
          <a:p>
            <a:pPr algn="just">
              <a:lnSpc>
                <a:spcPct val="100000"/>
              </a:lnSpc>
              <a:spcBef>
                <a:spcPct val="0"/>
              </a:spcBef>
              <a:buFontTx/>
              <a:buNone/>
            </a:pPr>
            <a:r>
              <a:rPr lang="en-US" altLang="zh-CN" sz="2000">
                <a:ea typeface="微软雅黑" panose="020B0503020204020204" pitchFamily="34" charset="-122"/>
              </a:rPr>
              <a:t>   printf (“a=%d\tb=%d\n”, a, b);</a:t>
            </a:r>
          </a:p>
          <a:p>
            <a:pPr algn="just">
              <a:lnSpc>
                <a:spcPct val="100000"/>
              </a:lnSpc>
              <a:spcBef>
                <a:spcPct val="0"/>
              </a:spcBef>
              <a:buFontTx/>
              <a:buNone/>
            </a:pPr>
            <a:r>
              <a:rPr lang="en-US" altLang="zh-CN" sz="2000">
                <a:ea typeface="微软雅黑" panose="020B0503020204020204" pitchFamily="34" charset="-122"/>
              </a:rPr>
              <a:t>   </a:t>
            </a:r>
            <a:r>
              <a:rPr lang="en-US" altLang="zh-CN" sz="2000">
                <a:solidFill>
                  <a:srgbClr val="FF3300"/>
                </a:solidFill>
                <a:ea typeface="微软雅黑" panose="020B0503020204020204" pitchFamily="34" charset="-122"/>
              </a:rPr>
              <a:t>swap (a, b);</a:t>
            </a:r>
          </a:p>
          <a:p>
            <a:pPr algn="just">
              <a:lnSpc>
                <a:spcPct val="100000"/>
              </a:lnSpc>
              <a:spcBef>
                <a:spcPct val="0"/>
              </a:spcBef>
              <a:buFontTx/>
              <a:buNone/>
            </a:pPr>
            <a:r>
              <a:rPr lang="en-US" altLang="zh-CN" sz="2000">
                <a:ea typeface="微软雅黑" panose="020B0503020204020204" pitchFamily="34" charset="-122"/>
              </a:rPr>
              <a:t>   printf (“a=%d\tb=%d\n”, a, b);</a:t>
            </a:r>
          </a:p>
          <a:p>
            <a:pPr algn="just">
              <a:lnSpc>
                <a:spcPct val="100000"/>
              </a:lnSpc>
              <a:spcBef>
                <a:spcPct val="0"/>
              </a:spcBef>
              <a:buFontTx/>
              <a:buNone/>
            </a:pPr>
            <a:r>
              <a:rPr lang="en-US" altLang="zh-CN" sz="2000">
                <a:ea typeface="微软雅黑" panose="020B0503020204020204" pitchFamily="34" charset="-122"/>
              </a:rPr>
              <a:t>}</a:t>
            </a:r>
          </a:p>
          <a:p>
            <a:pPr algn="just">
              <a:lnSpc>
                <a:spcPct val="100000"/>
              </a:lnSpc>
              <a:spcBef>
                <a:spcPct val="0"/>
              </a:spcBef>
              <a:buFontTx/>
              <a:buNone/>
            </a:pPr>
            <a:r>
              <a:rPr lang="en-US" altLang="zh-CN" sz="2000">
                <a:ea typeface="微软雅黑" panose="020B0503020204020204" pitchFamily="34" charset="-122"/>
              </a:rPr>
              <a:t>swap (int x, int y )</a:t>
            </a:r>
          </a:p>
          <a:p>
            <a:pPr algn="just">
              <a:lnSpc>
                <a:spcPct val="100000"/>
              </a:lnSpc>
              <a:spcBef>
                <a:spcPct val="0"/>
              </a:spcBef>
              <a:buFontTx/>
              <a:buNone/>
            </a:pPr>
            <a:r>
              <a:rPr lang="en-US" altLang="zh-CN" sz="2000">
                <a:ea typeface="微软雅黑" panose="020B0503020204020204" pitchFamily="34" charset="-122"/>
              </a:rPr>
              <a:t>{</a:t>
            </a:r>
          </a:p>
          <a:p>
            <a:pPr algn="just">
              <a:lnSpc>
                <a:spcPct val="100000"/>
              </a:lnSpc>
              <a:spcBef>
                <a:spcPct val="0"/>
              </a:spcBef>
              <a:buFontTx/>
              <a:buNone/>
            </a:pPr>
            <a:r>
              <a:rPr lang="en-US" altLang="zh-CN" sz="2000">
                <a:ea typeface="微软雅黑" panose="020B0503020204020204" pitchFamily="34" charset="-122"/>
              </a:rPr>
              <a:t>	int t=x;</a:t>
            </a:r>
          </a:p>
          <a:p>
            <a:pPr algn="just">
              <a:lnSpc>
                <a:spcPct val="100000"/>
              </a:lnSpc>
              <a:spcBef>
                <a:spcPct val="0"/>
              </a:spcBef>
              <a:buFontTx/>
              <a:buNone/>
            </a:pPr>
            <a:r>
              <a:rPr lang="en-US" altLang="zh-CN" sz="2000">
                <a:ea typeface="微软雅黑" panose="020B0503020204020204" pitchFamily="34" charset="-122"/>
              </a:rPr>
              <a:t>	x=y;</a:t>
            </a:r>
          </a:p>
          <a:p>
            <a:pPr algn="just">
              <a:lnSpc>
                <a:spcPct val="100000"/>
              </a:lnSpc>
              <a:spcBef>
                <a:spcPct val="0"/>
              </a:spcBef>
              <a:buFontTx/>
              <a:buNone/>
            </a:pPr>
            <a:r>
              <a:rPr lang="en-US" altLang="zh-CN" sz="2000">
                <a:ea typeface="微软雅黑" panose="020B0503020204020204" pitchFamily="34" charset="-122"/>
              </a:rPr>
              <a:t>	y=t;</a:t>
            </a:r>
          </a:p>
          <a:p>
            <a:pPr algn="just">
              <a:lnSpc>
                <a:spcPct val="100000"/>
              </a:lnSpc>
              <a:spcBef>
                <a:spcPct val="0"/>
              </a:spcBef>
              <a:buFontTx/>
              <a:buNone/>
            </a:pPr>
            <a:r>
              <a:rPr lang="en-US" altLang="zh-CN" sz="2000">
                <a:ea typeface="微软雅黑" panose="020B0503020204020204" pitchFamily="34" charset="-122"/>
              </a:rPr>
              <a:t>}</a:t>
            </a:r>
          </a:p>
        </p:txBody>
      </p:sp>
      <p:sp>
        <p:nvSpPr>
          <p:cNvPr id="782343" name="Rectangle 7"/>
          <p:cNvSpPr>
            <a:spLocks noChangeArrowheads="1"/>
          </p:cNvSpPr>
          <p:nvPr/>
        </p:nvSpPr>
        <p:spPr bwMode="auto">
          <a:xfrm>
            <a:off x="3351213" y="4508500"/>
            <a:ext cx="2139950" cy="4270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200">
                <a:solidFill>
                  <a:srgbClr val="FF3300"/>
                </a:solidFill>
                <a:latin typeface="微软雅黑" panose="020B0503020204020204" pitchFamily="34" charset="-122"/>
                <a:ea typeface="微软雅黑" panose="020B0503020204020204" pitchFamily="34" charset="-122"/>
              </a:rPr>
              <a:t>按地址传递参数</a:t>
            </a:r>
          </a:p>
        </p:txBody>
      </p:sp>
      <p:sp>
        <p:nvSpPr>
          <p:cNvPr id="782344" name="Rectangle 8"/>
          <p:cNvSpPr>
            <a:spLocks noChangeArrowheads="1"/>
          </p:cNvSpPr>
          <p:nvPr/>
        </p:nvSpPr>
        <p:spPr bwMode="auto">
          <a:xfrm>
            <a:off x="8121650" y="4554539"/>
            <a:ext cx="1860550"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200">
                <a:solidFill>
                  <a:srgbClr val="FF3300"/>
                </a:solidFill>
                <a:latin typeface="微软雅黑" panose="020B0503020204020204" pitchFamily="34" charset="-122"/>
                <a:ea typeface="微软雅黑" panose="020B0503020204020204" pitchFamily="34" charset="-122"/>
              </a:rPr>
              <a:t>按值传递参数</a:t>
            </a:r>
          </a:p>
        </p:txBody>
      </p:sp>
      <p:sp>
        <p:nvSpPr>
          <p:cNvPr id="782345" name="Text Box 9"/>
          <p:cNvSpPr txBox="1">
            <a:spLocks noChangeArrowheads="1"/>
          </p:cNvSpPr>
          <p:nvPr/>
        </p:nvSpPr>
        <p:spPr bwMode="auto">
          <a:xfrm>
            <a:off x="3216275" y="5138739"/>
            <a:ext cx="2700338"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200">
                <a:solidFill>
                  <a:srgbClr val="3333CC"/>
                </a:solidFill>
                <a:latin typeface="微软雅黑" panose="020B0503020204020204" pitchFamily="34" charset="-122"/>
                <a:ea typeface="微软雅黑" panose="020B0503020204020204" pitchFamily="34" charset="-122"/>
              </a:rPr>
              <a:t>执行结果？为什么？</a:t>
            </a:r>
          </a:p>
        </p:txBody>
      </p:sp>
    </p:spTree>
    <p:extLst>
      <p:ext uri="{BB962C8B-B14F-4D97-AF65-F5344CB8AC3E}">
        <p14:creationId xmlns:p14="http://schemas.microsoft.com/office/powerpoint/2010/main" val="3162775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2344">
                                            <p:txEl>
                                              <p:pRg st="0" end="0"/>
                                            </p:txEl>
                                          </p:spTgt>
                                        </p:tgtEl>
                                        <p:attrNameLst>
                                          <p:attrName>style.visibility</p:attrName>
                                        </p:attrNameLst>
                                      </p:cBhvr>
                                      <p:to>
                                        <p:strVal val="visible"/>
                                      </p:to>
                                    </p:set>
                                    <p:animEffect transition="in" filter="blinds(horizontal)">
                                      <p:cBhvr>
                                        <p:cTn id="12" dur="500"/>
                                        <p:tgtEl>
                                          <p:spTgt spid="7823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45"/>
                                        </p:tgtEl>
                                        <p:attrNameLst>
                                          <p:attrName>style.visibility</p:attrName>
                                        </p:attrNameLst>
                                      </p:cBhvr>
                                      <p:to>
                                        <p:strVal val="visible"/>
                                      </p:to>
                                    </p:set>
                                    <p:animEffect transition="in" filter="blinds(horizontal)">
                                      <p:cBhvr>
                                        <p:cTn id="17" dur="500"/>
                                        <p:tgtEl>
                                          <p:spTgt spid="7823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2339"/>
                                        </p:tgtEl>
                                        <p:attrNameLst>
                                          <p:attrName>style.visibility</p:attrName>
                                        </p:attrNameLst>
                                      </p:cBhvr>
                                      <p:to>
                                        <p:strVal val="visible"/>
                                      </p:to>
                                    </p:set>
                                    <p:animEffect transition="in" filter="blinds(horizontal)">
                                      <p:cBhvr>
                                        <p:cTn id="22" dur="500"/>
                                        <p:tgtEl>
                                          <p:spTgt spid="7823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2340"/>
                                        </p:tgtEl>
                                        <p:attrNameLst>
                                          <p:attrName>style.visibility</p:attrName>
                                        </p:attrNameLst>
                                      </p:cBhvr>
                                      <p:to>
                                        <p:strVal val="visible"/>
                                      </p:to>
                                    </p:set>
                                    <p:animEffect transition="in" filter="blinds(horizontal)">
                                      <p:cBhvr>
                                        <p:cTn id="27" dur="500"/>
                                        <p:tgtEl>
                                          <p:spTgt spid="78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9" grpId="0"/>
      <p:bldP spid="782340" grpId="0" animBg="1"/>
      <p:bldP spid="782343" grpId="0"/>
      <p:bldP spid="78234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1639889" y="49214"/>
            <a:ext cx="3825875" cy="243143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1900">
                <a:solidFill>
                  <a:srgbClr val="CC3300"/>
                </a:solidFill>
                <a:latin typeface="微软雅黑" panose="020B0503020204020204" pitchFamily="34" charset="-122"/>
                <a:ea typeface="微软雅黑" panose="020B0503020204020204" pitchFamily="34" charset="-122"/>
              </a:rPr>
              <a:t>int  nn_sum ( int n) </a:t>
            </a:r>
          </a:p>
          <a:p>
            <a:pPr>
              <a:lnSpc>
                <a:spcPct val="90000"/>
              </a:lnSpc>
              <a:spcBef>
                <a:spcPct val="0"/>
              </a:spcBef>
              <a:buFontTx/>
              <a:buNone/>
            </a:pPr>
            <a:r>
              <a:rPr lang="en-US" altLang="zh-CN" sz="1900">
                <a:solidFill>
                  <a:srgbClr val="CC3300"/>
                </a:solidFill>
                <a:latin typeface="微软雅黑" panose="020B0503020204020204" pitchFamily="34" charset="-122"/>
                <a:ea typeface="微软雅黑" panose="020B0503020204020204" pitchFamily="34" charset="-122"/>
              </a:rPr>
              <a:t>{</a:t>
            </a:r>
          </a:p>
          <a:p>
            <a:pPr>
              <a:lnSpc>
                <a:spcPct val="90000"/>
              </a:lnSpc>
              <a:spcBef>
                <a:spcPct val="0"/>
              </a:spcBef>
              <a:buFontTx/>
              <a:buNone/>
            </a:pPr>
            <a:r>
              <a:rPr lang="en-US" altLang="zh-CN" sz="1900">
                <a:solidFill>
                  <a:srgbClr val="CC3300"/>
                </a:solidFill>
                <a:latin typeface="微软雅黑" panose="020B0503020204020204" pitchFamily="34" charset="-122"/>
                <a:ea typeface="微软雅黑" panose="020B0503020204020204" pitchFamily="34" charset="-122"/>
              </a:rPr>
              <a:t>	int result;	</a:t>
            </a:r>
          </a:p>
          <a:p>
            <a:pPr>
              <a:lnSpc>
                <a:spcPct val="90000"/>
              </a:lnSpc>
              <a:spcBef>
                <a:spcPct val="0"/>
              </a:spcBef>
              <a:buFontTx/>
              <a:buNone/>
            </a:pPr>
            <a:r>
              <a:rPr lang="en-US" altLang="zh-CN" sz="1900">
                <a:solidFill>
                  <a:srgbClr val="CC3300"/>
                </a:solidFill>
                <a:latin typeface="微软雅黑" panose="020B0503020204020204" pitchFamily="34" charset="-122"/>
                <a:ea typeface="微软雅黑" panose="020B0503020204020204" pitchFamily="34" charset="-122"/>
              </a:rPr>
              <a:t>	if  (n&lt;=0 )  </a:t>
            </a:r>
          </a:p>
          <a:p>
            <a:pPr>
              <a:lnSpc>
                <a:spcPct val="90000"/>
              </a:lnSpc>
              <a:spcBef>
                <a:spcPct val="0"/>
              </a:spcBef>
              <a:buFontTx/>
              <a:buNone/>
            </a:pPr>
            <a:r>
              <a:rPr lang="en-US" altLang="zh-CN" sz="1900">
                <a:solidFill>
                  <a:srgbClr val="CC3300"/>
                </a:solidFill>
                <a:latin typeface="微软雅黑" panose="020B0503020204020204" pitchFamily="34" charset="-122"/>
                <a:ea typeface="微软雅黑" panose="020B0503020204020204" pitchFamily="34" charset="-122"/>
              </a:rPr>
              <a:t>	    result=0;   </a:t>
            </a:r>
          </a:p>
          <a:p>
            <a:pPr>
              <a:lnSpc>
                <a:spcPct val="90000"/>
              </a:lnSpc>
              <a:spcBef>
                <a:spcPct val="0"/>
              </a:spcBef>
              <a:buFontTx/>
              <a:buNone/>
            </a:pPr>
            <a:r>
              <a:rPr lang="en-US" altLang="zh-CN" sz="1900">
                <a:solidFill>
                  <a:srgbClr val="CC3300"/>
                </a:solidFill>
                <a:latin typeface="微软雅黑" panose="020B0503020204020204" pitchFamily="34" charset="-122"/>
                <a:ea typeface="微软雅黑" panose="020B0503020204020204" pitchFamily="34" charset="-122"/>
              </a:rPr>
              <a:t>	else	</a:t>
            </a:r>
          </a:p>
          <a:p>
            <a:pPr>
              <a:lnSpc>
                <a:spcPct val="90000"/>
              </a:lnSpc>
              <a:spcBef>
                <a:spcPct val="0"/>
              </a:spcBef>
              <a:buFontTx/>
              <a:buNone/>
            </a:pPr>
            <a:r>
              <a:rPr lang="en-US" altLang="zh-CN" sz="1900">
                <a:solidFill>
                  <a:srgbClr val="CC3300"/>
                </a:solidFill>
                <a:latin typeface="微软雅黑" panose="020B0503020204020204" pitchFamily="34" charset="-122"/>
                <a:ea typeface="微软雅黑" panose="020B0503020204020204" pitchFamily="34" charset="-122"/>
              </a:rPr>
              <a:t>	    result=n+nn_sum(n-1); </a:t>
            </a:r>
          </a:p>
          <a:p>
            <a:pPr>
              <a:lnSpc>
                <a:spcPct val="90000"/>
              </a:lnSpc>
              <a:spcBef>
                <a:spcPct val="0"/>
              </a:spcBef>
              <a:buFontTx/>
              <a:buNone/>
            </a:pPr>
            <a:r>
              <a:rPr lang="en-US" altLang="zh-CN" sz="1900">
                <a:solidFill>
                  <a:srgbClr val="CC3300"/>
                </a:solidFill>
                <a:latin typeface="微软雅黑" panose="020B0503020204020204" pitchFamily="34" charset="-122"/>
                <a:ea typeface="微软雅黑" panose="020B0503020204020204" pitchFamily="34" charset="-122"/>
              </a:rPr>
              <a:t>	return  result</a:t>
            </a:r>
            <a:r>
              <a:rPr lang="zh-CN" altLang="en-US" sz="1900">
                <a:solidFill>
                  <a:srgbClr val="CC3300"/>
                </a:solidFill>
                <a:latin typeface="微软雅黑" panose="020B0503020204020204" pitchFamily="34" charset="-122"/>
                <a:ea typeface="微软雅黑" panose="020B0503020204020204" pitchFamily="34" charset="-122"/>
              </a:rPr>
              <a:t>；</a:t>
            </a:r>
          </a:p>
          <a:p>
            <a:pPr>
              <a:lnSpc>
                <a:spcPct val="80000"/>
              </a:lnSpc>
              <a:spcBef>
                <a:spcPct val="0"/>
              </a:spcBef>
              <a:buFontTx/>
              <a:buNone/>
            </a:pPr>
            <a:r>
              <a:rPr lang="en-US" altLang="zh-CN" sz="1900">
                <a:solidFill>
                  <a:srgbClr val="CC3300"/>
                </a:solidFill>
                <a:latin typeface="微软雅黑" panose="020B0503020204020204" pitchFamily="34" charset="-122"/>
                <a:ea typeface="微软雅黑" panose="020B0503020204020204" pitchFamily="34" charset="-122"/>
              </a:rPr>
              <a:t>}</a:t>
            </a:r>
          </a:p>
        </p:txBody>
      </p:sp>
      <p:pic>
        <p:nvPicPr>
          <p:cNvPr id="972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76" y="2393950"/>
            <a:ext cx="32670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4"/>
          <p:cNvSpPr>
            <a:spLocks noGrp="1" noChangeArrowheads="1"/>
          </p:cNvSpPr>
          <p:nvPr>
            <p:ph type="title"/>
          </p:nvPr>
        </p:nvSpPr>
        <p:spPr>
          <a:xfrm>
            <a:off x="2000250" y="1"/>
            <a:ext cx="8229600" cy="561975"/>
          </a:xfrm>
        </p:spPr>
        <p:txBody>
          <a:bodyPr>
            <a:normAutofit fontScale="90000"/>
          </a:bodyPr>
          <a:lstStyle/>
          <a:p>
            <a:pPr algn="r"/>
            <a:r>
              <a:rPr lang="zh-CN" altLang="en-US" sz="3600"/>
              <a:t>递归过程调用举例</a:t>
            </a:r>
          </a:p>
        </p:txBody>
      </p:sp>
      <p:sp>
        <p:nvSpPr>
          <p:cNvPr id="2" name="日期占位符 1"/>
          <p:cNvSpPr>
            <a:spLocks noGrp="1"/>
          </p:cNvSpPr>
          <p:nvPr>
            <p:ph type="dt" sz="half" idx="10"/>
          </p:nvPr>
        </p:nvSpPr>
        <p:spPr/>
        <p:txBody>
          <a:bodyPr/>
          <a:lstStyle/>
          <a:p>
            <a:pPr>
              <a:defRPr/>
            </a:pPr>
            <a:fld id="{4CC21EB9-3722-4390-AFA4-E560D4A86E88}" type="datetime1">
              <a:rPr lang="zh-CN" altLang="en-US" smtClean="0"/>
              <a:t>2018/11/14</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3</a:t>
            </a:r>
            <a:r>
              <a:rPr lang="zh-CN" altLang="en-US" smtClean="0"/>
              <a:t>讲</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64</a:t>
            </a:fld>
            <a:endParaRPr lang="en-US" altLang="zh-CN"/>
          </a:p>
        </p:txBody>
      </p:sp>
      <p:pic>
        <p:nvPicPr>
          <p:cNvPr id="786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239" y="90488"/>
            <a:ext cx="3419475"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6441" name="Group 9"/>
          <p:cNvGrpSpPr>
            <a:grpSpLocks/>
          </p:cNvGrpSpPr>
          <p:nvPr/>
        </p:nvGrpSpPr>
        <p:grpSpPr bwMode="auto">
          <a:xfrm>
            <a:off x="5105400" y="0"/>
            <a:ext cx="1665288" cy="2363788"/>
            <a:chOff x="2171" y="119"/>
            <a:chExt cx="681" cy="1343"/>
          </a:xfrm>
        </p:grpSpPr>
        <p:sp>
          <p:nvSpPr>
            <p:cNvPr id="97321" name="Text Box 10"/>
            <p:cNvSpPr txBox="1">
              <a:spLocks noChangeArrowheads="1"/>
            </p:cNvSpPr>
            <p:nvPr/>
          </p:nvSpPr>
          <p:spPr bwMode="auto">
            <a:xfrm>
              <a:off x="2171" y="119"/>
              <a:ext cx="681" cy="134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25000"/>
                </a:spcBef>
                <a:buFontTx/>
                <a:buNone/>
              </a:pPr>
              <a:r>
                <a:rPr lang="en-US" altLang="zh-CN" sz="1700">
                  <a:solidFill>
                    <a:srgbClr val="3333CC"/>
                  </a:solidFill>
                  <a:latin typeface="微软雅黑" panose="020B0503020204020204" pitchFamily="34" charset="-122"/>
                  <a:ea typeface="微软雅黑" panose="020B0503020204020204" pitchFamily="34" charset="-122"/>
                </a:rPr>
                <a:t>nn_sum(n-1)</a:t>
              </a:r>
            </a:p>
            <a:p>
              <a:pPr>
                <a:lnSpc>
                  <a:spcPct val="100000"/>
                </a:lnSpc>
                <a:spcBef>
                  <a:spcPct val="25000"/>
                </a:spcBef>
                <a:buFontTx/>
                <a:buNone/>
              </a:pPr>
              <a:endParaRPr lang="en-US" altLang="zh-CN" sz="1700">
                <a:solidFill>
                  <a:srgbClr val="3333CC"/>
                </a:solidFill>
                <a:latin typeface="微软雅黑" panose="020B0503020204020204" pitchFamily="34" charset="-122"/>
                <a:ea typeface="微软雅黑" panose="020B0503020204020204" pitchFamily="34" charset="-122"/>
              </a:endParaRPr>
            </a:p>
            <a:p>
              <a:pPr>
                <a:lnSpc>
                  <a:spcPct val="120000"/>
                </a:lnSpc>
                <a:spcBef>
                  <a:spcPct val="25000"/>
                </a:spcBef>
                <a:buFontTx/>
                <a:buNone/>
              </a:pPr>
              <a:r>
                <a:rPr lang="en-US" altLang="zh-CN" sz="1800">
                  <a:solidFill>
                    <a:srgbClr val="3333CC"/>
                  </a:solidFill>
                  <a:latin typeface="微软雅黑" panose="020B0503020204020204" pitchFamily="34" charset="-122"/>
                  <a:ea typeface="微软雅黑" panose="020B0503020204020204" pitchFamily="34" charset="-122"/>
                </a:rPr>
                <a:t>nn_sum(n)</a:t>
              </a:r>
            </a:p>
            <a:p>
              <a:pPr>
                <a:lnSpc>
                  <a:spcPct val="100000"/>
                </a:lnSpc>
                <a:spcBef>
                  <a:spcPct val="25000"/>
                </a:spcBef>
                <a:buFontTx/>
                <a:buNone/>
              </a:pPr>
              <a:endParaRPr lang="en-US" altLang="zh-CN" sz="1800">
                <a:solidFill>
                  <a:srgbClr val="3333CC"/>
                </a:solidFill>
                <a:latin typeface="微软雅黑" panose="020B0503020204020204" pitchFamily="34" charset="-122"/>
                <a:ea typeface="微软雅黑" panose="020B0503020204020204" pitchFamily="34" charset="-122"/>
              </a:endParaRPr>
            </a:p>
            <a:p>
              <a:pPr>
                <a:lnSpc>
                  <a:spcPct val="130000"/>
                </a:lnSpc>
                <a:spcBef>
                  <a:spcPct val="65000"/>
                </a:spcBef>
                <a:buFontTx/>
                <a:buNone/>
              </a:pPr>
              <a:r>
                <a:rPr lang="en-US" altLang="zh-CN" sz="1800">
                  <a:solidFill>
                    <a:srgbClr val="3333CC"/>
                  </a:solidFill>
                  <a:latin typeface="微软雅黑" panose="020B0503020204020204" pitchFamily="34" charset="-122"/>
                  <a:ea typeface="微软雅黑" panose="020B0503020204020204" pitchFamily="34" charset="-122"/>
                </a:rPr>
                <a:t>     P</a:t>
              </a:r>
            </a:p>
            <a:p>
              <a:pPr>
                <a:lnSpc>
                  <a:spcPct val="100000"/>
                </a:lnSpc>
                <a:spcBef>
                  <a:spcPct val="50000"/>
                </a:spcBef>
                <a:buFontTx/>
                <a:buNone/>
              </a:pPr>
              <a:endParaRPr lang="en-US" altLang="zh-CN" sz="1800">
                <a:latin typeface="微软雅黑" panose="020B0503020204020204" pitchFamily="34" charset="-122"/>
                <a:ea typeface="微软雅黑" panose="020B0503020204020204" pitchFamily="34" charset="-122"/>
              </a:endParaRPr>
            </a:p>
          </p:txBody>
        </p:sp>
        <p:sp>
          <p:nvSpPr>
            <p:cNvPr id="97322" name="Line 11"/>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23" name="Line 12"/>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86445" name="Group 13"/>
          <p:cNvGrpSpPr>
            <a:grpSpLocks/>
          </p:cNvGrpSpPr>
          <p:nvPr/>
        </p:nvGrpSpPr>
        <p:grpSpPr bwMode="auto">
          <a:xfrm>
            <a:off x="10128250" y="1584325"/>
            <a:ext cx="539750" cy="1371600"/>
            <a:chOff x="5290" y="1139"/>
            <a:chExt cx="340" cy="864"/>
          </a:xfrm>
        </p:grpSpPr>
        <p:sp>
          <p:nvSpPr>
            <p:cNvPr id="97319" name="AutoShape 14"/>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97320" name="Text Box 15"/>
            <p:cNvSpPr txBox="1">
              <a:spLocks noChangeArrowheads="1"/>
            </p:cNvSpPr>
            <p:nvPr/>
          </p:nvSpPr>
          <p:spPr bwMode="auto">
            <a:xfrm>
              <a:off x="5339" y="1253"/>
              <a:ext cx="291" cy="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00">
                  <a:solidFill>
                    <a:srgbClr val="FF3300"/>
                  </a:solidFill>
                  <a:latin typeface="微软雅黑" panose="020B0503020204020204" pitchFamily="34" charset="-122"/>
                  <a:ea typeface="微软雅黑" panose="020B0503020204020204" pitchFamily="34" charset="-122"/>
                </a:rPr>
                <a:t>Sum(n)</a:t>
              </a:r>
            </a:p>
          </p:txBody>
        </p:sp>
      </p:grpSp>
      <p:grpSp>
        <p:nvGrpSpPr>
          <p:cNvPr id="786448" name="Group 16"/>
          <p:cNvGrpSpPr>
            <a:grpSpLocks/>
          </p:cNvGrpSpPr>
          <p:nvPr/>
        </p:nvGrpSpPr>
        <p:grpSpPr bwMode="auto">
          <a:xfrm>
            <a:off x="10147300" y="2933701"/>
            <a:ext cx="539750" cy="1538187"/>
            <a:chOff x="5290" y="1139"/>
            <a:chExt cx="340" cy="923"/>
          </a:xfrm>
        </p:grpSpPr>
        <p:sp>
          <p:nvSpPr>
            <p:cNvPr id="97317" name="AutoShape 17"/>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97318" name="Text Box 18"/>
            <p:cNvSpPr txBox="1">
              <a:spLocks noChangeArrowheads="1"/>
            </p:cNvSpPr>
            <p:nvPr/>
          </p:nvSpPr>
          <p:spPr bwMode="auto">
            <a:xfrm>
              <a:off x="5339" y="1253"/>
              <a:ext cx="291" cy="8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squar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00" dirty="0">
                  <a:solidFill>
                    <a:srgbClr val="FF3300"/>
                  </a:solidFill>
                  <a:latin typeface="微软雅黑" panose="020B0503020204020204" pitchFamily="34" charset="-122"/>
                  <a:ea typeface="微软雅黑" panose="020B0503020204020204" pitchFamily="34" charset="-122"/>
                </a:rPr>
                <a:t>Sum(n-1)</a:t>
              </a:r>
            </a:p>
          </p:txBody>
        </p:sp>
      </p:grpSp>
      <p:sp>
        <p:nvSpPr>
          <p:cNvPr id="786459" name="Line 27"/>
          <p:cNvSpPr>
            <a:spLocks noChangeShapeType="1"/>
          </p:cNvSpPr>
          <p:nvPr/>
        </p:nvSpPr>
        <p:spPr bwMode="auto">
          <a:xfrm flipV="1">
            <a:off x="3756026" y="2393951"/>
            <a:ext cx="3014663" cy="243046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6460" name="Line 28"/>
          <p:cNvSpPr>
            <a:spLocks noChangeShapeType="1"/>
          </p:cNvSpPr>
          <p:nvPr/>
        </p:nvSpPr>
        <p:spPr bwMode="auto">
          <a:xfrm flipV="1">
            <a:off x="3935414" y="2754314"/>
            <a:ext cx="2835275" cy="2384425"/>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86461" name="Group 29"/>
          <p:cNvGrpSpPr>
            <a:grpSpLocks/>
          </p:cNvGrpSpPr>
          <p:nvPr/>
        </p:nvGrpSpPr>
        <p:grpSpPr bwMode="auto">
          <a:xfrm>
            <a:off x="1730376" y="2484439"/>
            <a:ext cx="269875" cy="2700337"/>
            <a:chOff x="130" y="1565"/>
            <a:chExt cx="170" cy="1701"/>
          </a:xfrm>
        </p:grpSpPr>
        <p:sp>
          <p:nvSpPr>
            <p:cNvPr id="97312" name="Line 30"/>
            <p:cNvSpPr>
              <a:spLocks noChangeShapeType="1"/>
            </p:cNvSpPr>
            <p:nvPr/>
          </p:nvSpPr>
          <p:spPr bwMode="auto">
            <a:xfrm>
              <a:off x="130" y="3266"/>
              <a:ext cx="17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13" name="Line 31"/>
            <p:cNvSpPr>
              <a:spLocks noChangeShapeType="1"/>
            </p:cNvSpPr>
            <p:nvPr/>
          </p:nvSpPr>
          <p:spPr bwMode="auto">
            <a:xfrm flipH="1">
              <a:off x="130" y="1565"/>
              <a:ext cx="0" cy="17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14" name="Line 3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86467" name="Line 35"/>
          <p:cNvSpPr>
            <a:spLocks noChangeShapeType="1"/>
          </p:cNvSpPr>
          <p:nvPr/>
        </p:nvSpPr>
        <p:spPr bwMode="auto">
          <a:xfrm flipV="1">
            <a:off x="3756026" y="3698875"/>
            <a:ext cx="2970213" cy="1125538"/>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6468" name="Line 36"/>
          <p:cNvSpPr>
            <a:spLocks noChangeShapeType="1"/>
          </p:cNvSpPr>
          <p:nvPr/>
        </p:nvSpPr>
        <p:spPr bwMode="auto">
          <a:xfrm flipV="1">
            <a:off x="3935413" y="4059238"/>
            <a:ext cx="2881312" cy="107950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6470" name="Text Box 38"/>
          <p:cNvSpPr txBox="1">
            <a:spLocks noChangeArrowheads="1"/>
          </p:cNvSpPr>
          <p:nvPr/>
        </p:nvSpPr>
        <p:spPr bwMode="auto">
          <a:xfrm>
            <a:off x="9715501" y="3203575"/>
            <a:ext cx="225425"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00">
                <a:solidFill>
                  <a:srgbClr val="FF3300"/>
                </a:solidFill>
                <a:latin typeface="微软雅黑" panose="020B0503020204020204" pitchFamily="34" charset="-122"/>
                <a:ea typeface="微软雅黑" panose="020B0503020204020204" pitchFamily="34" charset="-122"/>
              </a:rPr>
              <a:t>n</a:t>
            </a:r>
          </a:p>
        </p:txBody>
      </p:sp>
      <p:grpSp>
        <p:nvGrpSpPr>
          <p:cNvPr id="786471" name="Group 39"/>
          <p:cNvGrpSpPr>
            <a:grpSpLocks/>
          </p:cNvGrpSpPr>
          <p:nvPr/>
        </p:nvGrpSpPr>
        <p:grpSpPr bwMode="auto">
          <a:xfrm>
            <a:off x="1684338" y="5408613"/>
            <a:ext cx="271462" cy="1358900"/>
            <a:chOff x="130" y="1565"/>
            <a:chExt cx="170" cy="1701"/>
          </a:xfrm>
        </p:grpSpPr>
        <p:sp>
          <p:nvSpPr>
            <p:cNvPr id="97309" name="Line 40"/>
            <p:cNvSpPr>
              <a:spLocks noChangeShapeType="1"/>
            </p:cNvSpPr>
            <p:nvPr/>
          </p:nvSpPr>
          <p:spPr bwMode="auto">
            <a:xfrm>
              <a:off x="130" y="3266"/>
              <a:ext cx="17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10" name="Line 41"/>
            <p:cNvSpPr>
              <a:spLocks noChangeShapeType="1"/>
            </p:cNvSpPr>
            <p:nvPr/>
          </p:nvSpPr>
          <p:spPr bwMode="auto">
            <a:xfrm flipH="1">
              <a:off x="130" y="1565"/>
              <a:ext cx="0" cy="17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11" name="Line 4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86475" name="Text Box 43"/>
          <p:cNvSpPr txBox="1">
            <a:spLocks noChangeArrowheads="1"/>
          </p:cNvSpPr>
          <p:nvPr/>
        </p:nvSpPr>
        <p:spPr bwMode="auto">
          <a:xfrm>
            <a:off x="7851775" y="5118101"/>
            <a:ext cx="2565400"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每次递归调用都会增加一个栈帧（该例为</a:t>
            </a:r>
            <a:r>
              <a:rPr lang="en-US" altLang="zh-CN" sz="2000">
                <a:latin typeface="微软雅黑" panose="020B0503020204020204" pitchFamily="34" charset="-122"/>
                <a:ea typeface="微软雅黑" panose="020B0503020204020204" pitchFamily="34" charset="-122"/>
              </a:rPr>
              <a:t>16B</a:t>
            </a:r>
            <a:r>
              <a:rPr lang="zh-CN" altLang="en-US" sz="2000">
                <a:latin typeface="微软雅黑" panose="020B0503020204020204" pitchFamily="34" charset="-122"/>
                <a:ea typeface="微软雅黑" panose="020B0503020204020204" pitchFamily="34" charset="-122"/>
              </a:rPr>
              <a:t>），所以空间开销很大。</a:t>
            </a:r>
          </a:p>
        </p:txBody>
      </p:sp>
      <p:grpSp>
        <p:nvGrpSpPr>
          <p:cNvPr id="786438" name="Group 6"/>
          <p:cNvGrpSpPr>
            <a:grpSpLocks/>
          </p:cNvGrpSpPr>
          <p:nvPr/>
        </p:nvGrpSpPr>
        <p:grpSpPr bwMode="auto">
          <a:xfrm>
            <a:off x="10120313" y="368300"/>
            <a:ext cx="539750" cy="1125538"/>
            <a:chOff x="5290" y="374"/>
            <a:chExt cx="340" cy="680"/>
          </a:xfrm>
        </p:grpSpPr>
        <p:sp>
          <p:nvSpPr>
            <p:cNvPr id="97307" name="AutoShape 7"/>
            <p:cNvSpPr>
              <a:spLocks/>
            </p:cNvSpPr>
            <p:nvPr/>
          </p:nvSpPr>
          <p:spPr bwMode="auto">
            <a:xfrm>
              <a:off x="5290" y="374"/>
              <a:ext cx="113" cy="680"/>
            </a:xfrm>
            <a:prstGeom prst="rightBrace">
              <a:avLst>
                <a:gd name="adj1" fmla="val 50147"/>
                <a:gd name="adj2" fmla="val 50000"/>
              </a:avLst>
            </a:prstGeom>
            <a:solidFill>
              <a:schemeClr val="bg1"/>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97308" name="Text Box 8"/>
            <p:cNvSpPr txBox="1">
              <a:spLocks noChangeArrowheads="1"/>
            </p:cNvSpPr>
            <p:nvPr/>
          </p:nvSpPr>
          <p:spPr bwMode="auto">
            <a:xfrm>
              <a:off x="5403" y="601"/>
              <a:ext cx="227" cy="22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00">
                  <a:solidFill>
                    <a:srgbClr val="FF3300"/>
                  </a:solidFill>
                  <a:latin typeface="微软雅黑" panose="020B0503020204020204" pitchFamily="34" charset="-122"/>
                  <a:ea typeface="微软雅黑" panose="020B0503020204020204" pitchFamily="34" charset="-122"/>
                </a:rPr>
                <a:t>P</a:t>
              </a:r>
            </a:p>
          </p:txBody>
        </p:sp>
      </p:grpSp>
    </p:spTree>
    <p:extLst>
      <p:ext uri="{BB962C8B-B14F-4D97-AF65-F5344CB8AC3E}">
        <p14:creationId xmlns:p14="http://schemas.microsoft.com/office/powerpoint/2010/main" val="2165979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6441"/>
                                        </p:tgtEl>
                                        <p:attrNameLst>
                                          <p:attrName>style.visibility</p:attrName>
                                        </p:attrNameLst>
                                      </p:cBhvr>
                                      <p:to>
                                        <p:strVal val="visible"/>
                                      </p:to>
                                    </p:set>
                                    <p:animEffect transition="in" filter="blinds(horizontal)">
                                      <p:cBhvr>
                                        <p:cTn id="7" dur="500"/>
                                        <p:tgtEl>
                                          <p:spTgt spid="786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6437"/>
                                        </p:tgtEl>
                                        <p:attrNameLst>
                                          <p:attrName>style.visibility</p:attrName>
                                        </p:attrNameLst>
                                      </p:cBhvr>
                                      <p:to>
                                        <p:strVal val="visible"/>
                                      </p:to>
                                    </p:set>
                                    <p:animEffect transition="in" filter="blinds(horizontal)">
                                      <p:cBhvr>
                                        <p:cTn id="12" dur="500"/>
                                        <p:tgtEl>
                                          <p:spTgt spid="786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6438"/>
                                        </p:tgtEl>
                                        <p:attrNameLst>
                                          <p:attrName>style.visibility</p:attrName>
                                        </p:attrNameLst>
                                      </p:cBhvr>
                                      <p:to>
                                        <p:strVal val="visible"/>
                                      </p:to>
                                    </p:set>
                                    <p:animEffect transition="in" filter="blinds(horizontal)">
                                      <p:cBhvr>
                                        <p:cTn id="17" dur="500"/>
                                        <p:tgtEl>
                                          <p:spTgt spid="786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6445"/>
                                        </p:tgtEl>
                                        <p:attrNameLst>
                                          <p:attrName>style.visibility</p:attrName>
                                        </p:attrNameLst>
                                      </p:cBhvr>
                                      <p:to>
                                        <p:strVal val="visible"/>
                                      </p:to>
                                    </p:set>
                                    <p:animEffect transition="in" filter="blinds(horizontal)">
                                      <p:cBhvr>
                                        <p:cTn id="22" dur="500"/>
                                        <p:tgtEl>
                                          <p:spTgt spid="7864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6448"/>
                                        </p:tgtEl>
                                        <p:attrNameLst>
                                          <p:attrName>style.visibility</p:attrName>
                                        </p:attrNameLst>
                                      </p:cBhvr>
                                      <p:to>
                                        <p:strVal val="visible"/>
                                      </p:to>
                                    </p:set>
                                    <p:animEffect transition="in" filter="blinds(horizontal)">
                                      <p:cBhvr>
                                        <p:cTn id="27" dur="500"/>
                                        <p:tgtEl>
                                          <p:spTgt spid="7864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6459"/>
                                        </p:tgtEl>
                                        <p:attrNameLst>
                                          <p:attrName>style.visibility</p:attrName>
                                        </p:attrNameLst>
                                      </p:cBhvr>
                                      <p:to>
                                        <p:strVal val="visible"/>
                                      </p:to>
                                    </p:set>
                                    <p:animEffect transition="in" filter="blinds(horizontal)">
                                      <p:cBhvr>
                                        <p:cTn id="32" dur="500"/>
                                        <p:tgtEl>
                                          <p:spTgt spid="7864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86460"/>
                                        </p:tgtEl>
                                        <p:attrNameLst>
                                          <p:attrName>style.visibility</p:attrName>
                                        </p:attrNameLst>
                                      </p:cBhvr>
                                      <p:to>
                                        <p:strVal val="visible"/>
                                      </p:to>
                                    </p:set>
                                    <p:animEffect transition="in" filter="blinds(horizontal)">
                                      <p:cBhvr>
                                        <p:cTn id="37" dur="500"/>
                                        <p:tgtEl>
                                          <p:spTgt spid="7864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6461"/>
                                        </p:tgtEl>
                                        <p:attrNameLst>
                                          <p:attrName>style.visibility</p:attrName>
                                        </p:attrNameLst>
                                      </p:cBhvr>
                                      <p:to>
                                        <p:strVal val="visible"/>
                                      </p:to>
                                    </p:set>
                                    <p:animEffect transition="in" filter="blinds(horizontal)">
                                      <p:cBhvr>
                                        <p:cTn id="42" dur="500"/>
                                        <p:tgtEl>
                                          <p:spTgt spid="7864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6470"/>
                                        </p:tgtEl>
                                        <p:attrNameLst>
                                          <p:attrName>style.visibility</p:attrName>
                                        </p:attrNameLst>
                                      </p:cBhvr>
                                      <p:to>
                                        <p:strVal val="visible"/>
                                      </p:to>
                                    </p:set>
                                    <p:animEffect transition="in" filter="blinds(horizontal)">
                                      <p:cBhvr>
                                        <p:cTn id="47" dur="500"/>
                                        <p:tgtEl>
                                          <p:spTgt spid="7864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86467"/>
                                        </p:tgtEl>
                                        <p:attrNameLst>
                                          <p:attrName>style.visibility</p:attrName>
                                        </p:attrNameLst>
                                      </p:cBhvr>
                                      <p:to>
                                        <p:strVal val="visible"/>
                                      </p:to>
                                    </p:set>
                                    <p:animEffect transition="in" filter="blinds(horizontal)">
                                      <p:cBhvr>
                                        <p:cTn id="52" dur="500"/>
                                        <p:tgtEl>
                                          <p:spTgt spid="7864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6468"/>
                                        </p:tgtEl>
                                        <p:attrNameLst>
                                          <p:attrName>style.visibility</p:attrName>
                                        </p:attrNameLst>
                                      </p:cBhvr>
                                      <p:to>
                                        <p:strVal val="visible"/>
                                      </p:to>
                                    </p:set>
                                    <p:animEffect transition="in" filter="blinds(horizontal)">
                                      <p:cBhvr>
                                        <p:cTn id="57" dur="500"/>
                                        <p:tgtEl>
                                          <p:spTgt spid="78646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86471"/>
                                        </p:tgtEl>
                                        <p:attrNameLst>
                                          <p:attrName>style.visibility</p:attrName>
                                        </p:attrNameLst>
                                      </p:cBhvr>
                                      <p:to>
                                        <p:strVal val="visible"/>
                                      </p:to>
                                    </p:set>
                                    <p:animEffect transition="in" filter="blinds(horizontal)">
                                      <p:cBhvr>
                                        <p:cTn id="62" dur="500"/>
                                        <p:tgtEl>
                                          <p:spTgt spid="7864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86475"/>
                                        </p:tgtEl>
                                        <p:attrNameLst>
                                          <p:attrName>style.visibility</p:attrName>
                                        </p:attrNameLst>
                                      </p:cBhvr>
                                      <p:to>
                                        <p:strVal val="visible"/>
                                      </p:to>
                                    </p:set>
                                    <p:animEffect transition="in" filter="blinds(horizontal)">
                                      <p:cBhvr>
                                        <p:cTn id="67" dur="500"/>
                                        <p:tgtEl>
                                          <p:spTgt spid="786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9" grpId="0" animBg="1"/>
      <p:bldP spid="786460" grpId="0" animBg="1"/>
      <p:bldP spid="786467" grpId="0" animBg="1"/>
      <p:bldP spid="786468" grpId="0" animBg="1"/>
      <p:bldP spid="786470" grpId="0"/>
      <p:bldP spid="78647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567608" y="98426"/>
            <a:ext cx="7643192" cy="561975"/>
          </a:xfrm>
        </p:spPr>
        <p:txBody>
          <a:bodyPr>
            <a:normAutofit fontScale="90000"/>
          </a:bodyPr>
          <a:lstStyle/>
          <a:p>
            <a:r>
              <a:rPr lang="zh-CN" altLang="en-US" sz="3600" dirty="0"/>
              <a:t>过程调用的机器级表示</a:t>
            </a:r>
          </a:p>
        </p:txBody>
      </p:sp>
      <p:sp>
        <p:nvSpPr>
          <p:cNvPr id="98307" name="Rectangle 3"/>
          <p:cNvSpPr>
            <a:spLocks noGrp="1" noChangeArrowheads="1"/>
          </p:cNvSpPr>
          <p:nvPr>
            <p:ph idx="1"/>
          </p:nvPr>
        </p:nvSpPr>
        <p:spPr>
          <a:xfrm>
            <a:off x="1981200" y="881858"/>
            <a:ext cx="8229600" cy="477043"/>
          </a:xfrm>
          <a:solidFill>
            <a:schemeClr val="bg1"/>
          </a:solidFill>
        </p:spPr>
        <p:txBody>
          <a:bodyPr/>
          <a:lstStyle/>
          <a:p>
            <a:r>
              <a:rPr lang="zh-CN" altLang="en-US" sz="2400" dirty="0">
                <a:latin typeface="微软雅黑" panose="020B0503020204020204" pitchFamily="34" charset="-122"/>
                <a:ea typeface="微软雅黑" panose="020B0503020204020204" pitchFamily="34" charset="-122"/>
              </a:rPr>
              <a:t>递归函数</a:t>
            </a:r>
            <a:r>
              <a:rPr lang="en-US" altLang="zh-CN" sz="2400" dirty="0" err="1">
                <a:latin typeface="微软雅黑" panose="020B0503020204020204" pitchFamily="34" charset="-122"/>
                <a:ea typeface="微软雅黑" panose="020B0503020204020204" pitchFamily="34" charset="-122"/>
              </a:rPr>
              <a:t>nn_sum</a:t>
            </a:r>
            <a:r>
              <a:rPr lang="zh-CN" altLang="en-US" sz="2400" dirty="0">
                <a:latin typeface="微软雅黑" panose="020B0503020204020204" pitchFamily="34" charset="-122"/>
                <a:ea typeface="微软雅黑" panose="020B0503020204020204" pitchFamily="34" charset="-122"/>
              </a:rPr>
              <a:t>的执行流程</a:t>
            </a:r>
            <a:endParaRPr lang="en-US" altLang="zh-CN" sz="240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pPr>
              <a:defRPr/>
            </a:pPr>
            <a:fld id="{6FDED3A6-3AFB-4919-A501-4033A04C9B6F}" type="datetime1">
              <a:rPr lang="zh-CN" altLang="en-US" smtClean="0"/>
              <a:t>2018/11/14</a:t>
            </a:fld>
            <a:endParaRPr lang="en-US" altLang="zh-CN" dirty="0"/>
          </a:p>
        </p:txBody>
      </p:sp>
      <p:sp>
        <p:nvSpPr>
          <p:cNvPr id="3" name="页脚占位符 2"/>
          <p:cNvSpPr>
            <a:spLocks noGrp="1"/>
          </p:cNvSpPr>
          <p:nvPr>
            <p:ph type="ftr" sz="quarter" idx="11"/>
          </p:nvPr>
        </p:nvSpPr>
        <p:spPr/>
        <p:txBody>
          <a:bodyPr/>
          <a:lstStyle/>
          <a:p>
            <a:pPr>
              <a:defRPr/>
            </a:pPr>
            <a:r>
              <a:rPr lang="zh-CN" altLang="en-US" smtClean="0"/>
              <a:t>第</a:t>
            </a:r>
            <a:r>
              <a:rPr lang="en-US" altLang="zh-CN" smtClean="0"/>
              <a:t>3</a:t>
            </a:r>
            <a:r>
              <a:rPr lang="zh-CN" altLang="en-US" smtClean="0"/>
              <a:t>讲</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65</a:t>
            </a:fld>
            <a:endParaRPr lang="en-US" altLang="zh-CN"/>
          </a:p>
        </p:txBody>
      </p:sp>
      <p:sp>
        <p:nvSpPr>
          <p:cNvPr id="98308" name="Rectangle 4"/>
          <p:cNvSpPr>
            <a:spLocks noChangeArrowheads="1"/>
          </p:cNvSpPr>
          <p:nvPr/>
        </p:nvSpPr>
        <p:spPr bwMode="auto">
          <a:xfrm>
            <a:off x="1774825" y="5597526"/>
            <a:ext cx="88026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solidFill>
                  <a:srgbClr val="3333CC"/>
                </a:solidFill>
                <a:latin typeface="微软雅黑" panose="020B0503020204020204" pitchFamily="34" charset="-122"/>
                <a:ea typeface="微软雅黑" panose="020B0503020204020204" pitchFamily="34" charset="-122"/>
              </a:rPr>
              <a:t>为支持过程调用，每个过程包含准备阶段和结束阶段。因而</a:t>
            </a:r>
            <a:r>
              <a:rPr lang="zh-CN" altLang="en-US" sz="2000">
                <a:solidFill>
                  <a:srgbClr val="FF3300"/>
                </a:solidFill>
                <a:latin typeface="微软雅黑" panose="020B0503020204020204" pitchFamily="34" charset="-122"/>
                <a:ea typeface="微软雅黑" panose="020B0503020204020204" pitchFamily="34" charset="-122"/>
              </a:rPr>
              <a:t>每增加一次过程调用，就要增加许多条包含在准备阶段和结束阶段的额外指令</a:t>
            </a:r>
            <a:r>
              <a:rPr lang="zh-CN" altLang="en-US" sz="2000">
                <a:solidFill>
                  <a:srgbClr val="3333CC"/>
                </a:solidFill>
                <a:latin typeface="微软雅黑" panose="020B0503020204020204" pitchFamily="34" charset="-122"/>
                <a:ea typeface="微软雅黑" panose="020B0503020204020204" pitchFamily="34" charset="-122"/>
              </a:rPr>
              <a:t>，它们对程序性能影响很大，应尽量避免不必要的过程调用，特别是递归调用。</a:t>
            </a:r>
            <a:r>
              <a:rPr lang="zh-CN" altLang="en-US" sz="2000">
                <a:solidFill>
                  <a:srgbClr val="FF0000"/>
                </a:solidFill>
                <a:latin typeface="微软雅黑" panose="020B0503020204020204" pitchFamily="34" charset="-122"/>
                <a:ea typeface="微软雅黑" panose="020B0503020204020204" pitchFamily="34" charset="-122"/>
              </a:rPr>
              <a:t> </a:t>
            </a:r>
          </a:p>
        </p:txBody>
      </p:sp>
      <p:pic>
        <p:nvPicPr>
          <p:cNvPr id="983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76" y="1358900"/>
            <a:ext cx="8937625"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4618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计算机系统不同抽象层次</a:t>
            </a:r>
            <a:endParaRPr lang="zh-CN" altLang="en-US" dirty="0"/>
          </a:p>
        </p:txBody>
      </p:sp>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2018年11月14日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66</a:t>
            </a:fld>
            <a:endParaRPr lang="en-US" altLang="zh-CN"/>
          </a:p>
        </p:txBody>
      </p:sp>
      <p:sp>
        <p:nvSpPr>
          <p:cNvPr id="7" name="文本框 6"/>
          <p:cNvSpPr txBox="1"/>
          <p:nvPr/>
        </p:nvSpPr>
        <p:spPr>
          <a:xfrm>
            <a:off x="5192148" y="1857598"/>
            <a:ext cx="3208108"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dirty="0" smtClean="0"/>
              <a:t>应用问题</a:t>
            </a:r>
            <a:endParaRPr lang="zh-CN" altLang="en-US" sz="2400" dirty="0"/>
          </a:p>
        </p:txBody>
      </p:sp>
      <p:sp>
        <p:nvSpPr>
          <p:cNvPr id="8" name="文本框 7"/>
          <p:cNvSpPr txBox="1"/>
          <p:nvPr/>
        </p:nvSpPr>
        <p:spPr>
          <a:xfrm>
            <a:off x="5192148" y="2319263"/>
            <a:ext cx="3208108"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400" dirty="0" smtClean="0"/>
              <a:t>程序</a:t>
            </a:r>
            <a:r>
              <a:rPr lang="en-US" altLang="zh-CN" sz="2400" dirty="0" smtClean="0"/>
              <a:t>(</a:t>
            </a:r>
            <a:r>
              <a:rPr lang="zh-CN" altLang="en-US" sz="2400" dirty="0" smtClean="0"/>
              <a:t>软件</a:t>
            </a:r>
            <a:r>
              <a:rPr lang="en-US" altLang="zh-CN" sz="2400" dirty="0" smtClean="0"/>
              <a:t>)</a:t>
            </a:r>
            <a:endParaRPr lang="zh-CN" altLang="en-US" sz="2400" dirty="0"/>
          </a:p>
        </p:txBody>
      </p:sp>
      <p:sp>
        <p:nvSpPr>
          <p:cNvPr id="10" name="文本框 9"/>
          <p:cNvSpPr txBox="1"/>
          <p:nvPr/>
        </p:nvSpPr>
        <p:spPr>
          <a:xfrm>
            <a:off x="5192148" y="2797772"/>
            <a:ext cx="3208108"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400" dirty="0" smtClean="0"/>
              <a:t>操作系统</a:t>
            </a:r>
            <a:endParaRPr lang="zh-CN" altLang="en-US" sz="2400" dirty="0"/>
          </a:p>
        </p:txBody>
      </p:sp>
      <p:sp>
        <p:nvSpPr>
          <p:cNvPr id="11" name="文本框 10"/>
          <p:cNvSpPr txBox="1"/>
          <p:nvPr/>
        </p:nvSpPr>
        <p:spPr>
          <a:xfrm>
            <a:off x="5192147" y="3260732"/>
            <a:ext cx="3208108" cy="523220"/>
          </a:xfrm>
          <a:prstGeom prst="rect">
            <a:avLst/>
          </a:prstGeom>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800" b="1" dirty="0" smtClean="0"/>
              <a:t>指令集</a:t>
            </a:r>
            <a:r>
              <a:rPr lang="zh-CN" altLang="en-US" sz="2800" b="1" dirty="0"/>
              <a:t>系统</a:t>
            </a:r>
          </a:p>
        </p:txBody>
      </p:sp>
      <p:sp>
        <p:nvSpPr>
          <p:cNvPr id="13" name="文本框 12"/>
          <p:cNvSpPr txBox="1"/>
          <p:nvPr/>
        </p:nvSpPr>
        <p:spPr>
          <a:xfrm>
            <a:off x="5191270" y="3769114"/>
            <a:ext cx="3208108"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dirty="0"/>
              <a:t>功能部件</a:t>
            </a:r>
          </a:p>
        </p:txBody>
      </p:sp>
      <p:sp>
        <p:nvSpPr>
          <p:cNvPr id="14" name="文本框 13"/>
          <p:cNvSpPr txBox="1"/>
          <p:nvPr/>
        </p:nvSpPr>
        <p:spPr>
          <a:xfrm>
            <a:off x="5186974" y="4226909"/>
            <a:ext cx="3208108" cy="461665"/>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2400" dirty="0"/>
              <a:t>电路</a:t>
            </a:r>
          </a:p>
        </p:txBody>
      </p:sp>
      <p:sp>
        <p:nvSpPr>
          <p:cNvPr id="15" name="文本框 14"/>
          <p:cNvSpPr txBox="1"/>
          <p:nvPr/>
        </p:nvSpPr>
        <p:spPr>
          <a:xfrm>
            <a:off x="5186974" y="4695527"/>
            <a:ext cx="3208108" cy="46166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2400" dirty="0"/>
              <a:t>微电子</a:t>
            </a:r>
          </a:p>
        </p:txBody>
      </p:sp>
      <p:sp>
        <p:nvSpPr>
          <p:cNvPr id="18" name="上箭头 17"/>
          <p:cNvSpPr/>
          <p:nvPr/>
        </p:nvSpPr>
        <p:spPr>
          <a:xfrm>
            <a:off x="8390787" y="1340768"/>
            <a:ext cx="1223392" cy="2237612"/>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2400" dirty="0" smtClean="0"/>
              <a:t>软件</a:t>
            </a:r>
            <a:r>
              <a:rPr lang="zh-CN" altLang="en-US" sz="2400" dirty="0"/>
              <a:t>系统</a:t>
            </a:r>
          </a:p>
        </p:txBody>
      </p:sp>
      <p:sp>
        <p:nvSpPr>
          <p:cNvPr id="19" name="下箭头 18"/>
          <p:cNvSpPr/>
          <p:nvPr/>
        </p:nvSpPr>
        <p:spPr>
          <a:xfrm>
            <a:off x="8409591" y="3573016"/>
            <a:ext cx="1204587" cy="208823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smtClean="0"/>
              <a:t>硬件系统</a:t>
            </a:r>
            <a:endParaRPr lang="zh-CN" altLang="en-US" sz="2400" dirty="0"/>
          </a:p>
        </p:txBody>
      </p:sp>
      <p:sp>
        <p:nvSpPr>
          <p:cNvPr id="22" name="下箭头 21"/>
          <p:cNvSpPr/>
          <p:nvPr/>
        </p:nvSpPr>
        <p:spPr>
          <a:xfrm>
            <a:off x="10077287" y="1725412"/>
            <a:ext cx="1059273" cy="3860634"/>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400" dirty="0" smtClean="0"/>
              <a:t>计算机程序运行支撑</a:t>
            </a:r>
            <a:endParaRPr lang="zh-CN" altLang="en-US" sz="2400" dirty="0"/>
          </a:p>
        </p:txBody>
      </p:sp>
      <p:sp>
        <p:nvSpPr>
          <p:cNvPr id="23" name="矩形 22"/>
          <p:cNvSpPr/>
          <p:nvPr/>
        </p:nvSpPr>
        <p:spPr>
          <a:xfrm>
            <a:off x="1234918" y="2780169"/>
            <a:ext cx="3116496" cy="1815882"/>
          </a:xfrm>
          <a:prstGeom prst="rect">
            <a:avLst/>
          </a:prstGeom>
        </p:spPr>
        <p:txBody>
          <a:bodyPr wrap="square">
            <a:spAutoFit/>
          </a:bodyPr>
          <a:lstStyle/>
          <a:p>
            <a:pPr eaLnBrk="1" hangingPunct="1">
              <a:lnSpc>
                <a:spcPct val="100000"/>
              </a:lnSpc>
              <a:spcBef>
                <a:spcPct val="50000"/>
              </a:spcBef>
              <a:buFontTx/>
              <a:buNone/>
            </a:pPr>
            <a:r>
              <a:rPr lang="zh-CN" altLang="en-US" sz="2800" b="1" dirty="0">
                <a:latin typeface="+mn-ea"/>
                <a:ea typeface="+mn-ea"/>
              </a:rPr>
              <a:t>上层是下层的</a:t>
            </a:r>
            <a:r>
              <a:rPr lang="zh-CN" altLang="en-US" sz="2800" b="1" dirty="0">
                <a:solidFill>
                  <a:srgbClr val="FF0000"/>
                </a:solidFill>
                <a:latin typeface="+mn-ea"/>
                <a:ea typeface="+mn-ea"/>
              </a:rPr>
              <a:t>抽象</a:t>
            </a:r>
            <a:r>
              <a:rPr lang="zh-CN" altLang="en-US" sz="2800" b="1" dirty="0">
                <a:latin typeface="+mn-ea"/>
                <a:ea typeface="+mn-ea"/>
              </a:rPr>
              <a:t>，下层是上层的</a:t>
            </a:r>
            <a:r>
              <a:rPr lang="zh-CN" altLang="en-US" sz="2800" b="1" dirty="0">
                <a:solidFill>
                  <a:srgbClr val="FF0000"/>
                </a:solidFill>
                <a:latin typeface="+mn-ea"/>
                <a:ea typeface="+mn-ea"/>
              </a:rPr>
              <a:t>实现</a:t>
            </a:r>
            <a:r>
              <a:rPr lang="zh-CN" altLang="en-US" sz="2800" b="1" dirty="0">
                <a:latin typeface="+mn-ea"/>
                <a:ea typeface="+mn-ea"/>
              </a:rPr>
              <a:t>，</a:t>
            </a:r>
          </a:p>
          <a:p>
            <a:pPr eaLnBrk="1" hangingPunct="1">
              <a:lnSpc>
                <a:spcPct val="100000"/>
              </a:lnSpc>
              <a:buFontTx/>
              <a:buNone/>
            </a:pPr>
            <a:r>
              <a:rPr lang="zh-CN" altLang="en-US" sz="2800" b="1" dirty="0">
                <a:latin typeface="+mn-ea"/>
                <a:ea typeface="+mn-ea"/>
              </a:rPr>
              <a:t>下层为上层提供支撑环境！</a:t>
            </a:r>
          </a:p>
        </p:txBody>
      </p:sp>
    </p:spTree>
    <p:extLst>
      <p:ext uri="{BB962C8B-B14F-4D97-AF65-F5344CB8AC3E}">
        <p14:creationId xmlns:p14="http://schemas.microsoft.com/office/powerpoint/2010/main" val="218644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P spid="14" grpId="0" animBg="1"/>
      <p:bldP spid="15" grpId="0" animBg="1"/>
      <p:bldP spid="18" grpId="0" animBg="1"/>
      <p:bldP spid="19" grpId="0" animBg="1"/>
      <p:bldP spid="22" grpId="0" animBg="1"/>
      <p:bldP spid="2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a:t>
            </a:r>
            <a:r>
              <a:rPr lang="zh-CN" altLang="en-US" dirty="0" smtClean="0"/>
              <a:t>段形式不一样但是语义等价的“程序”</a:t>
            </a:r>
            <a:endParaRPr lang="zh-CN" altLang="en-US" dirty="0"/>
          </a:p>
        </p:txBody>
      </p:sp>
      <p:pic>
        <p:nvPicPr>
          <p:cNvPr id="7" name="内容占位符 6"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70" y="1988840"/>
            <a:ext cx="4750316" cy="3672408"/>
          </a:xfrm>
        </p:spPr>
      </p:pic>
      <p:sp>
        <p:nvSpPr>
          <p:cNvPr id="4" name="日期占位符 3"/>
          <p:cNvSpPr>
            <a:spLocks noGrp="1"/>
          </p:cNvSpPr>
          <p:nvPr>
            <p:ph type="dt" sz="half" idx="10"/>
          </p:nvPr>
        </p:nvSpPr>
        <p:spPr/>
        <p:txBody>
          <a:bodyPr/>
          <a:lstStyle/>
          <a:p>
            <a:pPr>
              <a:defRPr/>
            </a:pPr>
            <a:fld id="{C625E000-DB1D-40EE-80C5-AD420E47BB1C}" type="datetime2">
              <a:rPr lang="zh-CN" altLang="en-US" smtClean="0"/>
              <a:t>2018年11月18日</a:t>
            </a:fld>
            <a:endParaRPr lang="en-US" altLang="zh-CN"/>
          </a:p>
        </p:txBody>
      </p:sp>
      <p:sp>
        <p:nvSpPr>
          <p:cNvPr id="5" name="页脚占位符 4"/>
          <p:cNvSpPr>
            <a:spLocks noGrp="1"/>
          </p:cNvSpPr>
          <p:nvPr>
            <p:ph type="ftr" sz="quarter" idx="11"/>
          </p:nvPr>
        </p:nvSpPr>
        <p:spPr/>
        <p:txBody>
          <a:bodyPr/>
          <a:lstStyle/>
          <a:p>
            <a:pPr>
              <a:defRPr/>
            </a:pPr>
            <a:r>
              <a:rPr lang="zh-CN" altLang="en-US" smtClean="0"/>
              <a:t>引言</a:t>
            </a:r>
            <a:endParaRPr lang="en-US" altLang="zh-CN"/>
          </a:p>
        </p:txBody>
      </p:sp>
      <p:sp>
        <p:nvSpPr>
          <p:cNvPr id="6" name="灯片编号占位符 5"/>
          <p:cNvSpPr>
            <a:spLocks noGrp="1"/>
          </p:cNvSpPr>
          <p:nvPr>
            <p:ph type="sldNum" sz="quarter" idx="12"/>
          </p:nvPr>
        </p:nvSpPr>
        <p:spPr/>
        <p:txBody>
          <a:bodyPr/>
          <a:lstStyle/>
          <a:p>
            <a:pPr>
              <a:defRPr/>
            </a:pPr>
            <a:fld id="{3B78F852-FEB5-4FC6-8012-DF6F33E7AD00}" type="slidenum">
              <a:rPr lang="en-US" altLang="zh-CN" smtClean="0"/>
              <a:pPr>
                <a:defRPr/>
              </a:pPr>
              <a:t>67</a:t>
            </a:fld>
            <a:endParaRPr lang="en-US" altLang="zh-CN"/>
          </a:p>
        </p:txBody>
      </p:sp>
      <p:pic>
        <p:nvPicPr>
          <p:cNvPr id="8" name="图片 7"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64" y="2009462"/>
            <a:ext cx="4999938" cy="3701253"/>
          </a:xfrm>
          <a:prstGeom prst="rect">
            <a:avLst/>
          </a:prstGeom>
        </p:spPr>
      </p:pic>
    </p:spTree>
    <p:extLst>
      <p:ext uri="{BB962C8B-B14F-4D97-AF65-F5344CB8AC3E}">
        <p14:creationId xmlns:p14="http://schemas.microsoft.com/office/powerpoint/2010/main" val="24108949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551384" y="116632"/>
            <a:ext cx="10515600" cy="1325563"/>
          </a:xfrm>
        </p:spPr>
        <p:txBody>
          <a:bodyPr/>
          <a:lstStyle/>
          <a:p>
            <a:r>
              <a:rPr lang="en-US" altLang="zh-CN" dirty="0" smtClean="0">
                <a:ea typeface="宋体" panose="02010600030101010101" pitchFamily="2" charset="-122"/>
              </a:rPr>
              <a:t>AT&amp;T </a:t>
            </a:r>
            <a:r>
              <a:rPr lang="zh-CN" altLang="en-US" dirty="0" smtClean="0">
                <a:ea typeface="宋体" panose="02010600030101010101" pitchFamily="2" charset="-122"/>
              </a:rPr>
              <a:t>指令格式</a:t>
            </a:r>
            <a:endParaRPr lang="en-US" altLang="zh-CN" dirty="0">
              <a:ea typeface="宋体" panose="02010600030101010101" pitchFamily="2" charset="-122"/>
            </a:endParaRPr>
          </a:p>
        </p:txBody>
      </p:sp>
      <p:sp>
        <p:nvSpPr>
          <p:cNvPr id="169987" name="Rectangle 3" descr="Rectangle: Click to edit Master text styles&#10;Second level&#10;Third level&#10;Fourth level&#10;Fifth level"/>
          <p:cNvSpPr>
            <a:spLocks noGrp="1" noChangeArrowheads="1"/>
          </p:cNvSpPr>
          <p:nvPr>
            <p:ph idx="1"/>
          </p:nvPr>
        </p:nvSpPr>
        <p:spPr>
          <a:xfrm>
            <a:off x="494532" y="1451720"/>
            <a:ext cx="10515600" cy="4351338"/>
          </a:xfrm>
        </p:spPr>
        <p:txBody>
          <a:bodyPr>
            <a:noAutofit/>
          </a:bodyPr>
          <a:lstStyle/>
          <a:p>
            <a:r>
              <a:rPr lang="zh-CN" altLang="en-US" sz="2400" dirty="0"/>
              <a:t>基本操作</a:t>
            </a:r>
            <a:endParaRPr lang="en-US" altLang="zh-CN" sz="2400" dirty="0"/>
          </a:p>
          <a:p>
            <a:pPr lvl="1"/>
            <a:r>
              <a:rPr lang="zh-CN" altLang="en-US" sz="2000" dirty="0"/>
              <a:t>在</a:t>
            </a:r>
            <a:r>
              <a:rPr lang="zh-CN" altLang="en-US" sz="2000" dirty="0">
                <a:solidFill>
                  <a:srgbClr val="FF0000"/>
                </a:solidFill>
              </a:rPr>
              <a:t>寄存器或存储器</a:t>
            </a:r>
            <a:r>
              <a:rPr lang="zh-CN" altLang="en-US" sz="2000" dirty="0"/>
              <a:t>的数据</a:t>
            </a:r>
            <a:r>
              <a:rPr lang="zh-CN" altLang="en-US" sz="2000" dirty="0" smtClean="0"/>
              <a:t>上执行</a:t>
            </a:r>
            <a:r>
              <a:rPr lang="zh-CN" altLang="en-US" sz="2000" dirty="0"/>
              <a:t>算术操作</a:t>
            </a:r>
            <a:endParaRPr lang="en-US" altLang="zh-CN" sz="2000" dirty="0"/>
          </a:p>
          <a:p>
            <a:pPr lvl="1"/>
            <a:r>
              <a:rPr lang="zh-CN" altLang="en-US" sz="2000" dirty="0"/>
              <a:t>在存储器和寄存器间传送数据</a:t>
            </a:r>
            <a:endParaRPr lang="en-US" altLang="zh-CN" sz="2000" dirty="0"/>
          </a:p>
          <a:p>
            <a:pPr lvl="1"/>
            <a:r>
              <a:rPr lang="zh-CN" altLang="en-US" sz="2000" dirty="0" smtClean="0"/>
              <a:t>转移</a:t>
            </a:r>
            <a:r>
              <a:rPr lang="zh-CN" altLang="en-US" sz="2000" dirty="0"/>
              <a:t>控制</a:t>
            </a:r>
            <a:endParaRPr lang="en-US" altLang="zh-CN" sz="2000" dirty="0"/>
          </a:p>
          <a:p>
            <a:pPr lvl="2"/>
            <a:r>
              <a:rPr lang="zh-CN" altLang="en-US" dirty="0"/>
              <a:t>无条件跳转， 函数调用</a:t>
            </a:r>
            <a:r>
              <a:rPr lang="en-US" altLang="zh-CN" dirty="0"/>
              <a:t>/</a:t>
            </a:r>
            <a:r>
              <a:rPr lang="zh-CN" altLang="en-US" dirty="0" smtClean="0"/>
              <a:t>返回，条件</a:t>
            </a:r>
            <a:r>
              <a:rPr lang="zh-CN" altLang="en-US" dirty="0"/>
              <a:t>分支</a:t>
            </a:r>
            <a:endParaRPr lang="en-US" altLang="zh-CN" dirty="0"/>
          </a:p>
          <a:p>
            <a:pPr>
              <a:lnSpc>
                <a:spcPct val="90000"/>
              </a:lnSpc>
            </a:pPr>
            <a:r>
              <a:rPr lang="zh-CN" altLang="en-US" sz="2400" dirty="0" smtClean="0">
                <a:ea typeface="宋体" panose="02010600030101010101" pitchFamily="2" charset="-122"/>
              </a:rPr>
              <a:t>典型的指令格式</a:t>
            </a:r>
            <a:r>
              <a:rPr lang="en-US" altLang="zh-CN" sz="2400" dirty="0" smtClean="0">
                <a:ea typeface="宋体" panose="02010600030101010101" pitchFamily="2" charset="-122"/>
              </a:rPr>
              <a:t>:</a:t>
            </a:r>
          </a:p>
          <a:p>
            <a:pPr marL="0" indent="0">
              <a:lnSpc>
                <a:spcPct val="90000"/>
              </a:lnSpc>
              <a:buNone/>
            </a:pPr>
            <a:r>
              <a:rPr lang="en-US" altLang="zh-CN" dirty="0">
                <a:solidFill>
                  <a:schemeClr val="tx2"/>
                </a:solidFill>
                <a:latin typeface="Lucida Console" panose="020B0609040504020204" pitchFamily="49" charset="0"/>
                <a:ea typeface="宋体" panose="02010600030101010101" pitchFamily="2" charset="-122"/>
              </a:rPr>
              <a:t> </a:t>
            </a:r>
            <a:r>
              <a:rPr lang="zh-CN" altLang="en-US" sz="2000" dirty="0">
                <a:solidFill>
                  <a:schemeClr val="tx2"/>
                </a:solidFill>
                <a:latin typeface="Lucida Console" panose="020B0609040504020204" pitchFamily="49" charset="0"/>
                <a:ea typeface="宋体" panose="02010600030101010101" pitchFamily="2" charset="-122"/>
              </a:rPr>
              <a:t>操作符</a:t>
            </a:r>
            <a:r>
              <a:rPr lang="en-US" altLang="zh-CN" sz="2000" dirty="0">
                <a:solidFill>
                  <a:schemeClr val="tx2"/>
                </a:solidFill>
                <a:latin typeface="Lucida Console" panose="020B0609040504020204" pitchFamily="49" charset="0"/>
                <a:ea typeface="宋体" panose="02010600030101010101" pitchFamily="2" charset="-122"/>
              </a:rPr>
              <a:t>opcode </a:t>
            </a:r>
            <a:r>
              <a:rPr lang="zh-CN" altLang="en-US" sz="2000" dirty="0">
                <a:solidFill>
                  <a:schemeClr val="tx2"/>
                </a:solidFill>
                <a:latin typeface="Lucida Console" panose="020B0609040504020204" pitchFamily="49" charset="0"/>
                <a:ea typeface="宋体" panose="02010600030101010101" pitchFamily="2" charset="-122"/>
              </a:rPr>
              <a:t>源操作数</a:t>
            </a:r>
            <a:r>
              <a:rPr lang="en-US" altLang="zh-CN" sz="2000" dirty="0" err="1">
                <a:solidFill>
                  <a:schemeClr val="tx2"/>
                </a:solidFill>
                <a:latin typeface="Lucida Console" panose="020B0609040504020204" pitchFamily="49" charset="0"/>
                <a:ea typeface="宋体" panose="02010600030101010101" pitchFamily="2" charset="-122"/>
              </a:rPr>
              <a:t>src</a:t>
            </a:r>
            <a:r>
              <a:rPr lang="en-US" altLang="zh-CN" sz="2000" dirty="0">
                <a:solidFill>
                  <a:schemeClr val="tx2"/>
                </a:solidFill>
                <a:latin typeface="Lucida Console" panose="020B0609040504020204" pitchFamily="49" charset="0"/>
                <a:ea typeface="宋体" panose="02010600030101010101" pitchFamily="2" charset="-122"/>
              </a:rPr>
              <a:t>, </a:t>
            </a:r>
            <a:r>
              <a:rPr lang="zh-CN" altLang="en-US" sz="2000" dirty="0">
                <a:solidFill>
                  <a:srgbClr val="FF0000"/>
                </a:solidFill>
                <a:latin typeface="Lucida Console" panose="020B0609040504020204" pitchFamily="49" charset="0"/>
                <a:ea typeface="宋体" panose="02010600030101010101" pitchFamily="2" charset="-122"/>
              </a:rPr>
              <a:t>目标操作数</a:t>
            </a:r>
            <a:r>
              <a:rPr lang="en-US" altLang="zh-CN" sz="2000" dirty="0" err="1" smtClean="0">
                <a:solidFill>
                  <a:srgbClr val="FF0000"/>
                </a:solidFill>
                <a:latin typeface="Lucida Console" panose="020B0609040504020204" pitchFamily="49" charset="0"/>
                <a:ea typeface="宋体" panose="02010600030101010101" pitchFamily="2" charset="-122"/>
              </a:rPr>
              <a:t>dst</a:t>
            </a:r>
            <a:endParaRPr lang="en-US" altLang="zh-CN" sz="2000" dirty="0" smtClean="0">
              <a:solidFill>
                <a:srgbClr val="FF0000"/>
              </a:solidFill>
              <a:latin typeface="Lucida Console" panose="020B0609040504020204" pitchFamily="49" charset="0"/>
              <a:ea typeface="宋体" panose="02010600030101010101" pitchFamily="2" charset="-122"/>
            </a:endParaRPr>
          </a:p>
          <a:p>
            <a:pPr marL="0" indent="0">
              <a:lnSpc>
                <a:spcPct val="90000"/>
              </a:lnSpc>
              <a:buNone/>
            </a:pPr>
            <a:endParaRPr lang="en-US" altLang="zh-CN" sz="2400" dirty="0">
              <a:latin typeface="Lucida Console" panose="020B0609040504020204" pitchFamily="49" charset="0"/>
              <a:ea typeface="宋体" panose="02010600030101010101" pitchFamily="2" charset="-122"/>
            </a:endParaRPr>
          </a:p>
          <a:p>
            <a:pPr lvl="3">
              <a:lnSpc>
                <a:spcPct val="90000"/>
              </a:lnSpc>
              <a:buFont typeface="Wingdings" panose="05000000000000000000" pitchFamily="2" charset="2"/>
              <a:buNone/>
            </a:pPr>
            <a:endParaRPr lang="en-US" altLang="zh-CN" sz="2400" dirty="0">
              <a:latin typeface="Lucida Console" panose="020B0609040504020204" pitchFamily="49" charset="0"/>
              <a:ea typeface="宋体" panose="02010600030101010101" pitchFamily="2" charset="-122"/>
            </a:endParaRPr>
          </a:p>
          <a:p>
            <a:pPr>
              <a:lnSpc>
                <a:spcPct val="90000"/>
              </a:lnSpc>
            </a:pPr>
            <a:r>
              <a:rPr lang="zh-CN" altLang="en-US" sz="2400" dirty="0" smtClean="0">
                <a:ea typeface="宋体" panose="02010600030101010101" pitchFamily="2" charset="-122"/>
              </a:rPr>
              <a:t>操作符的后缀字母指明了操作数的长度</a:t>
            </a:r>
            <a:r>
              <a:rPr lang="en-US" altLang="zh-CN" sz="2400" dirty="0" smtClean="0">
                <a:ea typeface="宋体" panose="02010600030101010101" pitchFamily="2" charset="-122"/>
              </a:rPr>
              <a:t>:</a:t>
            </a:r>
            <a:endParaRPr lang="en-US" altLang="zh-CN" sz="2400" dirty="0">
              <a:ea typeface="宋体" panose="02010600030101010101" pitchFamily="2" charset="-122"/>
            </a:endParaRPr>
          </a:p>
          <a:p>
            <a:pPr marL="560388" lvl="1" indent="-222250" defTabSz="895350">
              <a:tabLst>
                <a:tab pos="3721100" algn="l"/>
              </a:tabLst>
            </a:pPr>
            <a:r>
              <a:rPr lang="zh-CN" altLang="en-US" sz="2000" dirty="0"/>
              <a:t>后缀</a:t>
            </a:r>
            <a:r>
              <a:rPr lang="en-US" altLang="zh-CN" sz="2000" dirty="0"/>
              <a:t>‘</a:t>
            </a:r>
            <a:r>
              <a:rPr lang="en-US" altLang="zh-CN" sz="2000" dirty="0">
                <a:solidFill>
                  <a:srgbClr val="FF0000"/>
                </a:solidFill>
              </a:rPr>
              <a:t>b</a:t>
            </a:r>
            <a:r>
              <a:rPr lang="en-US" altLang="zh-CN" sz="2000" dirty="0"/>
              <a:t>’</a:t>
            </a:r>
            <a:r>
              <a:rPr lang="zh-CN" altLang="en-US" sz="2000" dirty="0"/>
              <a:t>、</a:t>
            </a:r>
            <a:r>
              <a:rPr lang="en-US" altLang="zh-CN" sz="2000" dirty="0"/>
              <a:t>‘</a:t>
            </a:r>
            <a:r>
              <a:rPr lang="en-US" altLang="zh-CN" sz="2000" dirty="0">
                <a:solidFill>
                  <a:srgbClr val="FF0000"/>
                </a:solidFill>
              </a:rPr>
              <a:t>w</a:t>
            </a:r>
            <a:r>
              <a:rPr lang="en-US" altLang="zh-CN" sz="2000" dirty="0"/>
              <a:t>’</a:t>
            </a:r>
            <a:r>
              <a:rPr lang="zh-CN" altLang="en-US" sz="2000" dirty="0"/>
              <a:t>、</a:t>
            </a:r>
            <a:r>
              <a:rPr lang="en-US" altLang="zh-CN" sz="2000" dirty="0"/>
              <a:t>‘</a:t>
            </a:r>
            <a:r>
              <a:rPr lang="en-US" altLang="zh-CN" sz="2000" dirty="0">
                <a:solidFill>
                  <a:srgbClr val="FF0000"/>
                </a:solidFill>
              </a:rPr>
              <a:t>l</a:t>
            </a:r>
            <a:r>
              <a:rPr lang="en-US" altLang="zh-CN" sz="2000" dirty="0"/>
              <a:t>’</a:t>
            </a:r>
            <a:r>
              <a:rPr lang="zh-CN" altLang="en-US" sz="2000" dirty="0"/>
              <a:t>、</a:t>
            </a:r>
            <a:r>
              <a:rPr lang="en-US" altLang="zh-CN" sz="2000" dirty="0"/>
              <a:t>’</a:t>
            </a:r>
            <a:r>
              <a:rPr lang="en-US" altLang="zh-CN" sz="2000" dirty="0">
                <a:solidFill>
                  <a:srgbClr val="FF0000"/>
                </a:solidFill>
              </a:rPr>
              <a:t>q</a:t>
            </a:r>
            <a:r>
              <a:rPr lang="en-US" altLang="zh-CN" sz="2000" dirty="0"/>
              <a:t>’</a:t>
            </a:r>
            <a:r>
              <a:rPr lang="zh-CN" altLang="en-US" sz="2000" dirty="0"/>
              <a:t>分别表示字长为</a:t>
            </a:r>
            <a:r>
              <a:rPr lang="en-US" altLang="zh-CN" sz="2000" dirty="0"/>
              <a:t>8</a:t>
            </a:r>
            <a:r>
              <a:rPr lang="zh-CN" altLang="en-US" sz="2000" dirty="0"/>
              <a:t>、</a:t>
            </a:r>
            <a:r>
              <a:rPr lang="en-US" altLang="zh-CN" sz="2000" dirty="0"/>
              <a:t>16</a:t>
            </a:r>
            <a:r>
              <a:rPr lang="zh-CN" altLang="en-US" sz="2000" dirty="0"/>
              <a:t>、</a:t>
            </a:r>
            <a:r>
              <a:rPr lang="en-US" altLang="zh-CN" sz="2000" dirty="0"/>
              <a:t>32</a:t>
            </a:r>
            <a:r>
              <a:rPr lang="zh-CN" altLang="en-US" sz="2000" dirty="0"/>
              <a:t>、</a:t>
            </a:r>
            <a:r>
              <a:rPr lang="en-US" altLang="zh-CN" sz="2000" dirty="0"/>
              <a:t>64</a:t>
            </a:r>
            <a:r>
              <a:rPr lang="zh-CN" altLang="en-US" sz="2000" dirty="0"/>
              <a:t>位</a:t>
            </a:r>
            <a:endParaRPr lang="en-US" altLang="zh-CN" sz="2000" dirty="0"/>
          </a:p>
          <a:p>
            <a:pPr marL="560388" lvl="1" indent="-222250" defTabSz="895350">
              <a:tabLst>
                <a:tab pos="3721100" algn="l"/>
              </a:tabLst>
            </a:pPr>
            <a:r>
              <a:rPr lang="en-US" altLang="zh-CN" sz="2000" dirty="0"/>
              <a:t> </a:t>
            </a:r>
            <a:r>
              <a:rPr lang="zh-CN" altLang="en-US" sz="2000" dirty="0"/>
              <a:t>如</a:t>
            </a:r>
            <a:r>
              <a:rPr lang="en-US" altLang="zh-CN" dirty="0" err="1">
                <a:latin typeface="Courier New" panose="02070309020205020404" pitchFamily="49" charset="0"/>
              </a:rPr>
              <a:t>subl</a:t>
            </a:r>
            <a:r>
              <a:rPr lang="en-US" altLang="zh-CN" dirty="0">
                <a:latin typeface="Courier New" panose="02070309020205020404" pitchFamily="49" charset="0"/>
              </a:rPr>
              <a:t>	$8,%esp</a:t>
            </a:r>
          </a:p>
        </p:txBody>
      </p:sp>
      <p:sp>
        <p:nvSpPr>
          <p:cNvPr id="2" name="日期占位符 1"/>
          <p:cNvSpPr>
            <a:spLocks noGrp="1"/>
          </p:cNvSpPr>
          <p:nvPr>
            <p:ph type="dt" sz="half" idx="10"/>
          </p:nvPr>
        </p:nvSpPr>
        <p:spPr/>
        <p:txBody>
          <a:bodyPr/>
          <a:lstStyle/>
          <a:p>
            <a:pPr>
              <a:defRPr/>
            </a:pPr>
            <a:fld id="{1347AD35-1AEF-4A30-977A-9CE7E8E6C6FA}" type="datetime2">
              <a:rPr lang="zh-CN" altLang="en-US" smtClean="0"/>
              <a:t>2018年11月19日</a:t>
            </a:fld>
            <a:endParaRPr lang="en-US" altLang="zh-CN" dirty="0"/>
          </a:p>
        </p:txBody>
      </p:sp>
      <p:sp>
        <p:nvSpPr>
          <p:cNvPr id="3" name="页脚占位符 2"/>
          <p:cNvSpPr>
            <a:spLocks noGrp="1"/>
          </p:cNvSpPr>
          <p:nvPr>
            <p:ph type="ftr" sz="quarter" idx="11"/>
          </p:nvPr>
        </p:nvSpPr>
        <p:spPr/>
        <p:txBody>
          <a:bodyPr/>
          <a:lstStyle/>
          <a:p>
            <a:pPr>
              <a:defRPr/>
            </a:pPr>
            <a:r>
              <a:rPr lang="zh-CN" altLang="en-US" dirty="0" smtClean="0"/>
              <a:t>引言</a:t>
            </a:r>
            <a:endParaRPr lang="en-US" altLang="zh-CN" dirty="0"/>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68</a:t>
            </a:fld>
            <a:endParaRPr lang="en-US" altLang="zh-CN"/>
          </a:p>
        </p:txBody>
      </p:sp>
      <p:grpSp>
        <p:nvGrpSpPr>
          <p:cNvPr id="5" name="组合 4"/>
          <p:cNvGrpSpPr/>
          <p:nvPr/>
        </p:nvGrpSpPr>
        <p:grpSpPr>
          <a:xfrm>
            <a:off x="620688" y="4408921"/>
            <a:ext cx="6835824" cy="460239"/>
            <a:chOff x="412304" y="4886938"/>
            <a:chExt cx="7846640" cy="906272"/>
          </a:xfrm>
        </p:grpSpPr>
        <p:sp>
          <p:nvSpPr>
            <p:cNvPr id="169988" name="AutoShape 4"/>
            <p:cNvSpPr>
              <a:spLocks noChangeArrowheads="1"/>
            </p:cNvSpPr>
            <p:nvPr/>
          </p:nvSpPr>
          <p:spPr bwMode="auto">
            <a:xfrm>
              <a:off x="412304" y="4894312"/>
              <a:ext cx="1981200" cy="898898"/>
            </a:xfrm>
            <a:prstGeom prst="wedgeRectCallout">
              <a:avLst>
                <a:gd name="adj1" fmla="val 27083"/>
                <a:gd name="adj2" fmla="val -11502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latin typeface="Tahoma" panose="020B0604030504040204" pitchFamily="34" charset="0"/>
                </a:rPr>
                <a:t>what to </a:t>
              </a:r>
              <a:r>
                <a:rPr lang="en-US" altLang="zh-CN" dirty="0" smtClean="0">
                  <a:latin typeface="Tahoma" panose="020B0604030504040204" pitchFamily="34" charset="0"/>
                </a:rPr>
                <a:t>do</a:t>
              </a:r>
            </a:p>
          </p:txBody>
        </p:sp>
        <p:sp>
          <p:nvSpPr>
            <p:cNvPr id="169989" name="AutoShape 5"/>
            <p:cNvSpPr>
              <a:spLocks noChangeArrowheads="1"/>
            </p:cNvSpPr>
            <p:nvPr/>
          </p:nvSpPr>
          <p:spPr bwMode="auto">
            <a:xfrm>
              <a:off x="3144368" y="4886938"/>
              <a:ext cx="1981200" cy="906272"/>
            </a:xfrm>
            <a:prstGeom prst="wedgeRectCallout">
              <a:avLst>
                <a:gd name="adj1" fmla="val 11792"/>
                <a:gd name="adj2" fmla="val -10741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latin typeface="Tahoma" panose="020B0604030504040204" pitchFamily="34" charset="0"/>
                </a:rPr>
                <a:t>input source</a:t>
              </a:r>
            </a:p>
          </p:txBody>
        </p:sp>
        <p:sp>
          <p:nvSpPr>
            <p:cNvPr id="169990" name="AutoShape 6"/>
            <p:cNvSpPr>
              <a:spLocks noChangeArrowheads="1"/>
            </p:cNvSpPr>
            <p:nvPr/>
          </p:nvSpPr>
          <p:spPr bwMode="auto">
            <a:xfrm>
              <a:off x="5591944" y="5013175"/>
              <a:ext cx="2667000" cy="780035"/>
            </a:xfrm>
            <a:prstGeom prst="wedgeRectCallout">
              <a:avLst>
                <a:gd name="adj1" fmla="val -28430"/>
                <a:gd name="adj2" fmla="val -1271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latin typeface="Tahoma" panose="020B0604030504040204" pitchFamily="34" charset="0"/>
                </a:rPr>
                <a:t>result destination</a:t>
              </a:r>
            </a:p>
          </p:txBody>
        </p:sp>
      </p:grpSp>
      <p:grpSp>
        <p:nvGrpSpPr>
          <p:cNvPr id="8" name="组合 7"/>
          <p:cNvGrpSpPr/>
          <p:nvPr/>
        </p:nvGrpSpPr>
        <p:grpSpPr>
          <a:xfrm>
            <a:off x="7248128" y="1700808"/>
            <a:ext cx="3650026" cy="1584176"/>
            <a:chOff x="7248128" y="1700808"/>
            <a:chExt cx="3650026" cy="1584176"/>
          </a:xfrm>
        </p:grpSpPr>
        <p:sp>
          <p:nvSpPr>
            <p:cNvPr id="6" name="右大括号 5"/>
            <p:cNvSpPr/>
            <p:nvPr/>
          </p:nvSpPr>
          <p:spPr>
            <a:xfrm>
              <a:off x="7248128" y="1700808"/>
              <a:ext cx="576064" cy="1584176"/>
            </a:xfrm>
            <a:prstGeom prst="rightBrace">
              <a:avLst>
                <a:gd name="adj1" fmla="val 2903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8159418" y="1776432"/>
              <a:ext cx="2738736" cy="1384995"/>
            </a:xfrm>
            <a:prstGeom prst="rect">
              <a:avLst/>
            </a:prstGeom>
            <a:noFill/>
          </p:spPr>
          <p:txBody>
            <a:bodyPr wrap="square" rtlCol="0">
              <a:spAutoFit/>
            </a:bodyPr>
            <a:lstStyle/>
            <a:p>
              <a:r>
                <a:rPr lang="zh-CN" altLang="en-US" sz="2800" dirty="0" smtClean="0"/>
                <a:t>本质上，功能十分简单，指令条数不多</a:t>
              </a:r>
              <a:endParaRPr lang="zh-CN" altLang="en-US" sz="2800" dirty="0"/>
            </a:p>
          </p:txBody>
        </p:sp>
      </p:grpSp>
    </p:spTree>
    <p:extLst>
      <p:ext uri="{BB962C8B-B14F-4D97-AF65-F5344CB8AC3E}">
        <p14:creationId xmlns:p14="http://schemas.microsoft.com/office/powerpoint/2010/main" val="330000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27" y="1065039"/>
            <a:ext cx="8242564" cy="529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pPr>
              <a:defRPr/>
            </a:pPr>
            <a:fld id="{4E4996C4-1008-46E4-A02A-274042C759A9}" type="datetime2">
              <a:rPr lang="zh-CN" altLang="en-US" smtClean="0"/>
              <a:t>2018年11月14日</a:t>
            </a:fld>
            <a:endParaRPr lang="en-US" altLang="zh-CN"/>
          </a:p>
        </p:txBody>
      </p:sp>
      <p:sp>
        <p:nvSpPr>
          <p:cNvPr id="5" name="灯片编号占位符 4"/>
          <p:cNvSpPr>
            <a:spLocks noGrp="1"/>
          </p:cNvSpPr>
          <p:nvPr>
            <p:ph type="sldNum" sz="quarter" idx="12"/>
          </p:nvPr>
        </p:nvSpPr>
        <p:spPr/>
        <p:txBody>
          <a:bodyPr/>
          <a:lstStyle/>
          <a:p>
            <a:pPr>
              <a:defRPr/>
            </a:pPr>
            <a:fld id="{FB0AE04F-CD08-4704-89E3-96C2657E3FF9}" type="slidenum">
              <a:rPr lang="en-US" altLang="zh-CN" smtClean="0"/>
              <a:pPr>
                <a:defRPr/>
              </a:pPr>
              <a:t>7</a:t>
            </a:fld>
            <a:endParaRPr lang="en-US" altLang="zh-CN"/>
          </a:p>
        </p:txBody>
      </p:sp>
      <p:grpSp>
        <p:nvGrpSpPr>
          <p:cNvPr id="27" name="组合 26"/>
          <p:cNvGrpSpPr/>
          <p:nvPr/>
        </p:nvGrpSpPr>
        <p:grpSpPr>
          <a:xfrm>
            <a:off x="8256555" y="2911028"/>
            <a:ext cx="1609725" cy="698500"/>
            <a:chOff x="4295800" y="836762"/>
            <a:chExt cx="1609725" cy="698500"/>
          </a:xfrm>
        </p:grpSpPr>
        <p:sp>
          <p:nvSpPr>
            <p:cNvPr id="364569" name="Text Box 25"/>
            <p:cNvSpPr txBox="1">
              <a:spLocks noChangeArrowheads="1"/>
            </p:cNvSpPr>
            <p:nvPr/>
          </p:nvSpPr>
          <p:spPr bwMode="auto">
            <a:xfrm>
              <a:off x="4295800" y="836762"/>
              <a:ext cx="145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600" dirty="0">
                  <a:solidFill>
                    <a:srgbClr val="CC3300"/>
                  </a:solidFill>
                  <a:latin typeface="微软雅黑" panose="020B0503020204020204" pitchFamily="34" charset="-122"/>
                  <a:ea typeface="微软雅黑" panose="020B0503020204020204" pitchFamily="34" charset="-122"/>
                  <a:cs typeface="Arial" panose="020B0604020202020204" pitchFamily="34" charset="0"/>
                </a:rPr>
                <a:t>“./hello”</a:t>
              </a:r>
            </a:p>
          </p:txBody>
        </p:sp>
        <p:sp>
          <p:nvSpPr>
            <p:cNvPr id="364570" name="Text Box 26"/>
            <p:cNvSpPr txBox="1">
              <a:spLocks noChangeArrowheads="1"/>
            </p:cNvSpPr>
            <p:nvPr/>
          </p:nvSpPr>
          <p:spPr bwMode="auto">
            <a:xfrm>
              <a:off x="4295800" y="1198712"/>
              <a:ext cx="160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6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600" dirty="0" err="1">
                  <a:solidFill>
                    <a:schemeClr val="accent2"/>
                  </a:solidFill>
                  <a:latin typeface="微软雅黑" panose="020B0503020204020204" pitchFamily="34" charset="-122"/>
                  <a:ea typeface="微软雅黑" panose="020B0503020204020204" pitchFamily="34" charset="-122"/>
                  <a:cs typeface="Arial" panose="020B0604020202020204" pitchFamily="34" charset="0"/>
                </a:rPr>
                <a:t>hello,world</a:t>
              </a:r>
              <a:r>
                <a:rPr lang="en-US" altLang="zh-CN" sz="16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/n”</a:t>
              </a:r>
            </a:p>
          </p:txBody>
        </p:sp>
      </p:grpSp>
      <p:sp>
        <p:nvSpPr>
          <p:cNvPr id="6" name="文本框 5"/>
          <p:cNvSpPr txBox="1"/>
          <p:nvPr/>
        </p:nvSpPr>
        <p:spPr>
          <a:xfrm>
            <a:off x="6744072" y="5710019"/>
            <a:ext cx="1723549" cy="461665"/>
          </a:xfrm>
          <a:prstGeom prst="rect">
            <a:avLst/>
          </a:prstGeom>
          <a:noFill/>
        </p:spPr>
        <p:txBody>
          <a:bodyPr wrap="none" rtlCol="0">
            <a:spAutoFit/>
          </a:bodyPr>
          <a:lstStyle/>
          <a:p>
            <a:r>
              <a:rPr lang="zh-CN" altLang="en-US" sz="2400" b="1" dirty="0" smtClean="0"/>
              <a:t>可执行代码</a:t>
            </a:r>
            <a:endParaRPr lang="zh-CN" altLang="en-US" sz="2400" b="1" dirty="0"/>
          </a:p>
        </p:txBody>
      </p:sp>
      <p:pic>
        <p:nvPicPr>
          <p:cNvPr id="39" name="图片 38"/>
          <p:cNvPicPr>
            <a:picLocks noChangeAspect="1"/>
          </p:cNvPicPr>
          <p:nvPr/>
        </p:nvPicPr>
        <p:blipFill>
          <a:blip r:embed="rId4"/>
          <a:stretch>
            <a:fillRect/>
          </a:stretch>
        </p:blipFill>
        <p:spPr>
          <a:xfrm>
            <a:off x="8272696" y="646509"/>
            <a:ext cx="3600400" cy="1616270"/>
          </a:xfrm>
          <a:prstGeom prst="rect">
            <a:avLst/>
          </a:prstGeom>
        </p:spPr>
      </p:pic>
      <p:sp>
        <p:nvSpPr>
          <p:cNvPr id="40" name="Rectangle 41"/>
          <p:cNvSpPr>
            <a:spLocks noChangeArrowheads="1"/>
          </p:cNvSpPr>
          <p:nvPr/>
        </p:nvSpPr>
        <p:spPr bwMode="auto">
          <a:xfrm>
            <a:off x="8314895" y="894627"/>
            <a:ext cx="3502554" cy="1200329"/>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dirty="0">
                <a:solidFill>
                  <a:schemeClr val="bg1"/>
                </a:solidFill>
                <a:cs typeface="Arial" panose="020B0604020202020204" pitchFamily="34" charset="0"/>
              </a:rPr>
              <a:t>$ </a:t>
            </a:r>
            <a:r>
              <a:rPr lang="en-US" altLang="zh-CN" dirty="0" smtClean="0">
                <a:solidFill>
                  <a:schemeClr val="bg1"/>
                </a:solidFill>
                <a:cs typeface="Arial" panose="020B0604020202020204" pitchFamily="34" charset="0"/>
              </a:rPr>
              <a:t>&gt;./</a:t>
            </a:r>
            <a:r>
              <a:rPr lang="en-US" altLang="zh-CN" dirty="0">
                <a:solidFill>
                  <a:schemeClr val="bg1"/>
                </a:solidFill>
                <a:cs typeface="Arial" panose="020B0604020202020204" pitchFamily="34" charset="0"/>
              </a:rPr>
              <a:t>hello</a:t>
            </a:r>
          </a:p>
          <a:p>
            <a:pPr>
              <a:lnSpc>
                <a:spcPct val="100000"/>
              </a:lnSpc>
              <a:spcBef>
                <a:spcPct val="0"/>
              </a:spcBef>
              <a:buFontTx/>
              <a:buNone/>
            </a:pPr>
            <a:endParaRPr lang="en-US" altLang="zh-CN" dirty="0">
              <a:solidFill>
                <a:schemeClr val="bg1"/>
              </a:solidFill>
              <a:cs typeface="Arial" panose="020B0604020202020204" pitchFamily="34" charset="0"/>
            </a:endParaRPr>
          </a:p>
          <a:p>
            <a:pPr>
              <a:lnSpc>
                <a:spcPct val="100000"/>
              </a:lnSpc>
              <a:spcBef>
                <a:spcPct val="0"/>
              </a:spcBef>
              <a:buFontTx/>
              <a:buNone/>
            </a:pPr>
            <a:endParaRPr lang="en-US" altLang="zh-CN" dirty="0">
              <a:solidFill>
                <a:schemeClr val="bg1"/>
              </a:solidFill>
              <a:cs typeface="Arial" panose="020B0604020202020204" pitchFamily="34" charset="0"/>
            </a:endParaRPr>
          </a:p>
        </p:txBody>
      </p:sp>
      <p:sp>
        <p:nvSpPr>
          <p:cNvPr id="8" name="文本框 7"/>
          <p:cNvSpPr txBox="1"/>
          <p:nvPr/>
        </p:nvSpPr>
        <p:spPr>
          <a:xfrm>
            <a:off x="8212345" y="186896"/>
            <a:ext cx="1159292" cy="369332"/>
          </a:xfrm>
          <a:prstGeom prst="rect">
            <a:avLst/>
          </a:prstGeom>
          <a:noFill/>
        </p:spPr>
        <p:txBody>
          <a:bodyPr wrap="none" rtlCol="0">
            <a:spAutoFit/>
          </a:bodyPr>
          <a:lstStyle/>
          <a:p>
            <a:r>
              <a:rPr lang="en-US" altLang="zh-CN" dirty="0" smtClean="0"/>
              <a:t>Shell</a:t>
            </a:r>
            <a:r>
              <a:rPr lang="zh-CN" altLang="en-US" dirty="0" smtClean="0"/>
              <a:t>程序</a:t>
            </a:r>
            <a:endParaRPr lang="zh-CN" altLang="en-US" dirty="0"/>
          </a:p>
        </p:txBody>
      </p:sp>
      <p:grpSp>
        <p:nvGrpSpPr>
          <p:cNvPr id="26" name="组合 25"/>
          <p:cNvGrpSpPr/>
          <p:nvPr/>
        </p:nvGrpSpPr>
        <p:grpSpPr>
          <a:xfrm>
            <a:off x="1919536" y="1796052"/>
            <a:ext cx="5904656" cy="3841959"/>
            <a:chOff x="1919536" y="1796052"/>
            <a:chExt cx="5904656" cy="3841959"/>
          </a:xfrm>
        </p:grpSpPr>
        <p:cxnSp>
          <p:nvCxnSpPr>
            <p:cNvPr id="47" name="直接箭头连接符 46"/>
            <p:cNvCxnSpPr/>
            <p:nvPr/>
          </p:nvCxnSpPr>
          <p:spPr>
            <a:xfrm flipV="1">
              <a:off x="5077098" y="3212976"/>
              <a:ext cx="0" cy="9361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919536" y="1796052"/>
              <a:ext cx="5904656" cy="3841959"/>
              <a:chOff x="1919536" y="1796052"/>
              <a:chExt cx="5904656" cy="3841959"/>
            </a:xfrm>
          </p:grpSpPr>
          <p:cxnSp>
            <p:nvCxnSpPr>
              <p:cNvPr id="10" name="直接箭头连接符 9"/>
              <p:cNvCxnSpPr/>
              <p:nvPr/>
            </p:nvCxnSpPr>
            <p:spPr>
              <a:xfrm flipV="1">
                <a:off x="1919536" y="4149080"/>
                <a:ext cx="0" cy="14889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495600" y="1796052"/>
                <a:ext cx="0" cy="13449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2226172" y="1796052"/>
                <a:ext cx="0" cy="1488931"/>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2209800" y="3284983"/>
                <a:ext cx="286729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1921372" y="4149080"/>
                <a:ext cx="3179290"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2508646" y="3045446"/>
                <a:ext cx="5315546" cy="533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5378262" y="3322031"/>
            <a:ext cx="2445930" cy="2616265"/>
            <a:chOff x="5378262" y="3322031"/>
            <a:chExt cx="2445930" cy="2616265"/>
          </a:xfrm>
        </p:grpSpPr>
        <p:cxnSp>
          <p:nvCxnSpPr>
            <p:cNvPr id="58" name="直接箭头连接符 57"/>
            <p:cNvCxnSpPr/>
            <p:nvPr/>
          </p:nvCxnSpPr>
          <p:spPr>
            <a:xfrm flipV="1">
              <a:off x="5431310" y="4175936"/>
              <a:ext cx="1023467" cy="2"/>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378262" y="3322031"/>
              <a:ext cx="2445930" cy="2616265"/>
              <a:chOff x="5378262" y="3322031"/>
              <a:chExt cx="2445930" cy="2616265"/>
            </a:xfrm>
          </p:grpSpPr>
          <p:cxnSp>
            <p:nvCxnSpPr>
              <p:cNvPr id="57" name="直接箭头连接符 56"/>
              <p:cNvCxnSpPr/>
              <p:nvPr/>
            </p:nvCxnSpPr>
            <p:spPr>
              <a:xfrm>
                <a:off x="6384032" y="4175935"/>
                <a:ext cx="0" cy="1762361"/>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431310" y="3327116"/>
                <a:ext cx="0" cy="875032"/>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5378262" y="3322031"/>
                <a:ext cx="2445930" cy="5083"/>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73" name="文本框 72"/>
          <p:cNvSpPr txBox="1"/>
          <p:nvPr/>
        </p:nvSpPr>
        <p:spPr>
          <a:xfrm>
            <a:off x="8923165" y="4587380"/>
            <a:ext cx="2972410" cy="1077218"/>
          </a:xfrm>
          <a:prstGeom prst="rect">
            <a:avLst/>
          </a:prstGeom>
          <a:noFill/>
        </p:spPr>
        <p:txBody>
          <a:bodyPr wrap="square" rtlCol="0">
            <a:spAutoFit/>
          </a:bodyPr>
          <a:lstStyle/>
          <a:p>
            <a:r>
              <a:rPr lang="zh-CN" altLang="en-US" sz="3200" b="1" dirty="0">
                <a:solidFill>
                  <a:schemeClr val="accent1"/>
                </a:solidFill>
              </a:rPr>
              <a:t>蓝色</a:t>
            </a:r>
            <a:r>
              <a:rPr lang="en-US" altLang="zh-CN" sz="3200" b="1" dirty="0">
                <a:solidFill>
                  <a:schemeClr val="accent1"/>
                </a:solidFill>
              </a:rPr>
              <a:t>:Shell</a:t>
            </a:r>
            <a:r>
              <a:rPr lang="zh-CN" altLang="en-US" sz="3200" b="1" dirty="0">
                <a:solidFill>
                  <a:schemeClr val="accent1"/>
                </a:solidFill>
              </a:rPr>
              <a:t>程序</a:t>
            </a:r>
            <a:r>
              <a:rPr lang="zh-CN" altLang="en-US" sz="3200" b="1" dirty="0" smtClean="0">
                <a:solidFill>
                  <a:srgbClr val="FF0000"/>
                </a:solidFill>
              </a:rPr>
              <a:t>红色</a:t>
            </a:r>
            <a:r>
              <a:rPr lang="en-US" altLang="zh-CN" sz="3200" b="1" dirty="0" smtClean="0">
                <a:solidFill>
                  <a:srgbClr val="FF0000"/>
                </a:solidFill>
              </a:rPr>
              <a:t>:</a:t>
            </a:r>
            <a:r>
              <a:rPr lang="zh-CN" altLang="en-US" sz="3200" b="1" dirty="0" smtClean="0">
                <a:solidFill>
                  <a:srgbClr val="FF0000"/>
                </a:solidFill>
              </a:rPr>
              <a:t>代码</a:t>
            </a:r>
            <a:r>
              <a:rPr lang="zh-CN" altLang="en-US" sz="3200" b="1" dirty="0" smtClean="0">
                <a:solidFill>
                  <a:srgbClr val="FF0000"/>
                </a:solidFill>
              </a:rPr>
              <a:t>载入</a:t>
            </a:r>
            <a:endParaRPr lang="zh-CN" altLang="en-US" sz="3200" b="1" dirty="0">
              <a:solidFill>
                <a:schemeClr val="accent6">
                  <a:lumMod val="75000"/>
                </a:schemeClr>
              </a:solidFill>
            </a:endParaRPr>
          </a:p>
        </p:txBody>
      </p:sp>
      <p:sp>
        <p:nvSpPr>
          <p:cNvPr id="74" name="Rectangle 2"/>
          <p:cNvSpPr txBox="1">
            <a:spLocks noChangeArrowheads="1"/>
          </p:cNvSpPr>
          <p:nvPr/>
        </p:nvSpPr>
        <p:spPr>
          <a:xfrm>
            <a:off x="180977" y="262185"/>
            <a:ext cx="7017430" cy="605294"/>
          </a:xfrm>
          <a:prstGeom prst="rect">
            <a:avLst/>
          </a:prstGeom>
        </p:spPr>
        <p:txBody>
          <a:bodyPr vert="horz" wrap="square" lIns="63500" tIns="25400" rIns="63500" bIns="25400" numCol="1" rtlCol="0" anchor="t"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4000" dirty="0" smtClean="0"/>
              <a:t>Hello</a:t>
            </a:r>
            <a:r>
              <a:rPr lang="zh-CN" altLang="en-US" sz="4000" dirty="0" smtClean="0"/>
              <a:t>程序启动</a:t>
            </a:r>
            <a:r>
              <a:rPr lang="zh-CN" altLang="en-US" sz="4000" dirty="0" smtClean="0"/>
              <a:t>后的</a:t>
            </a:r>
            <a:r>
              <a:rPr lang="zh-CN" altLang="en-US" sz="4000" dirty="0" smtClean="0"/>
              <a:t>“自动执行”</a:t>
            </a:r>
            <a:endParaRPr lang="zh-CN" altLang="en-US" sz="4000" dirty="0"/>
          </a:p>
        </p:txBody>
      </p:sp>
    </p:spTree>
    <p:extLst>
      <p:ext uri="{BB962C8B-B14F-4D97-AF65-F5344CB8AC3E}">
        <p14:creationId xmlns:p14="http://schemas.microsoft.com/office/powerpoint/2010/main" val="1695878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bldLvl="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27" y="1065039"/>
            <a:ext cx="8242564" cy="529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pPr>
              <a:defRPr/>
            </a:pPr>
            <a:fld id="{4E4996C4-1008-46E4-A02A-274042C759A9}" type="datetime2">
              <a:rPr lang="zh-CN" altLang="en-US" smtClean="0"/>
              <a:t>2018年11月14日</a:t>
            </a:fld>
            <a:endParaRPr lang="en-US" altLang="zh-CN"/>
          </a:p>
        </p:txBody>
      </p:sp>
      <p:sp>
        <p:nvSpPr>
          <p:cNvPr id="5" name="灯片编号占位符 4"/>
          <p:cNvSpPr>
            <a:spLocks noGrp="1"/>
          </p:cNvSpPr>
          <p:nvPr>
            <p:ph type="sldNum" sz="quarter" idx="12"/>
          </p:nvPr>
        </p:nvSpPr>
        <p:spPr/>
        <p:txBody>
          <a:bodyPr/>
          <a:lstStyle/>
          <a:p>
            <a:pPr>
              <a:defRPr/>
            </a:pPr>
            <a:fld id="{FB0AE04F-CD08-4704-89E3-96C2657E3FF9}" type="slidenum">
              <a:rPr lang="en-US" altLang="zh-CN" smtClean="0"/>
              <a:pPr>
                <a:defRPr/>
              </a:pPr>
              <a:t>8</a:t>
            </a:fld>
            <a:endParaRPr lang="en-US" altLang="zh-CN"/>
          </a:p>
        </p:txBody>
      </p:sp>
      <p:grpSp>
        <p:nvGrpSpPr>
          <p:cNvPr id="27" name="组合 26"/>
          <p:cNvGrpSpPr/>
          <p:nvPr/>
        </p:nvGrpSpPr>
        <p:grpSpPr>
          <a:xfrm>
            <a:off x="8256555" y="2911028"/>
            <a:ext cx="1609725" cy="698500"/>
            <a:chOff x="4295800" y="836762"/>
            <a:chExt cx="1609725" cy="698500"/>
          </a:xfrm>
        </p:grpSpPr>
        <p:sp>
          <p:nvSpPr>
            <p:cNvPr id="364569" name="Text Box 25"/>
            <p:cNvSpPr txBox="1">
              <a:spLocks noChangeArrowheads="1"/>
            </p:cNvSpPr>
            <p:nvPr/>
          </p:nvSpPr>
          <p:spPr bwMode="auto">
            <a:xfrm>
              <a:off x="4295800" y="836762"/>
              <a:ext cx="1450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600" dirty="0">
                  <a:solidFill>
                    <a:srgbClr val="CC3300"/>
                  </a:solidFill>
                  <a:latin typeface="微软雅黑" panose="020B0503020204020204" pitchFamily="34" charset="-122"/>
                  <a:ea typeface="微软雅黑" panose="020B0503020204020204" pitchFamily="34" charset="-122"/>
                  <a:cs typeface="Arial" panose="020B0604020202020204" pitchFamily="34" charset="0"/>
                </a:rPr>
                <a:t>“./hello”</a:t>
              </a:r>
            </a:p>
          </p:txBody>
        </p:sp>
        <p:sp>
          <p:nvSpPr>
            <p:cNvPr id="364570" name="Text Box 26"/>
            <p:cNvSpPr txBox="1">
              <a:spLocks noChangeArrowheads="1"/>
            </p:cNvSpPr>
            <p:nvPr/>
          </p:nvSpPr>
          <p:spPr bwMode="auto">
            <a:xfrm>
              <a:off x="4295800" y="1198712"/>
              <a:ext cx="1609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6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600" dirty="0" err="1">
                  <a:solidFill>
                    <a:schemeClr val="accent2"/>
                  </a:solidFill>
                  <a:latin typeface="微软雅黑" panose="020B0503020204020204" pitchFamily="34" charset="-122"/>
                  <a:ea typeface="微软雅黑" panose="020B0503020204020204" pitchFamily="34" charset="-122"/>
                  <a:cs typeface="Arial" panose="020B0604020202020204" pitchFamily="34" charset="0"/>
                </a:rPr>
                <a:t>hello,world</a:t>
              </a:r>
              <a:r>
                <a:rPr lang="en-US" altLang="zh-CN" sz="16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/n”</a:t>
              </a:r>
            </a:p>
          </p:txBody>
        </p:sp>
      </p:grpSp>
      <p:sp>
        <p:nvSpPr>
          <p:cNvPr id="6" name="文本框 5"/>
          <p:cNvSpPr txBox="1"/>
          <p:nvPr/>
        </p:nvSpPr>
        <p:spPr>
          <a:xfrm>
            <a:off x="6744072" y="5710019"/>
            <a:ext cx="1723549" cy="461665"/>
          </a:xfrm>
          <a:prstGeom prst="rect">
            <a:avLst/>
          </a:prstGeom>
          <a:noFill/>
        </p:spPr>
        <p:txBody>
          <a:bodyPr wrap="none" rtlCol="0">
            <a:spAutoFit/>
          </a:bodyPr>
          <a:lstStyle/>
          <a:p>
            <a:r>
              <a:rPr lang="zh-CN" altLang="en-US" sz="2400" b="1" dirty="0" smtClean="0"/>
              <a:t>可执行代码</a:t>
            </a:r>
            <a:endParaRPr lang="zh-CN" altLang="en-US" sz="2400" b="1" dirty="0"/>
          </a:p>
        </p:txBody>
      </p:sp>
      <p:pic>
        <p:nvPicPr>
          <p:cNvPr id="39" name="图片 38"/>
          <p:cNvPicPr>
            <a:picLocks noChangeAspect="1"/>
          </p:cNvPicPr>
          <p:nvPr/>
        </p:nvPicPr>
        <p:blipFill>
          <a:blip r:embed="rId4"/>
          <a:stretch>
            <a:fillRect/>
          </a:stretch>
        </p:blipFill>
        <p:spPr>
          <a:xfrm>
            <a:off x="8272696" y="646509"/>
            <a:ext cx="3600400" cy="1616270"/>
          </a:xfrm>
          <a:prstGeom prst="rect">
            <a:avLst/>
          </a:prstGeom>
        </p:spPr>
      </p:pic>
      <p:sp>
        <p:nvSpPr>
          <p:cNvPr id="40" name="Rectangle 41"/>
          <p:cNvSpPr>
            <a:spLocks noChangeArrowheads="1"/>
          </p:cNvSpPr>
          <p:nvPr/>
        </p:nvSpPr>
        <p:spPr bwMode="auto">
          <a:xfrm>
            <a:off x="8314895" y="894627"/>
            <a:ext cx="3502554" cy="1200329"/>
          </a:xfrm>
          <a:prstGeom prst="rect">
            <a:avLst/>
          </a:prstGeom>
          <a:ln/>
          <a:extLst/>
        </p:spPr>
        <p:style>
          <a:lnRef idx="2">
            <a:schemeClr val="dk1">
              <a:shade val="50000"/>
            </a:schemeClr>
          </a:lnRef>
          <a:fillRef idx="1">
            <a:schemeClr val="dk1"/>
          </a:fillRef>
          <a:effectRef idx="0">
            <a:schemeClr val="dk1"/>
          </a:effectRef>
          <a:fontRef idx="minor">
            <a:schemeClr val="lt1"/>
          </a:fontRef>
        </p:style>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dirty="0">
                <a:solidFill>
                  <a:schemeClr val="bg1"/>
                </a:solidFill>
                <a:cs typeface="Arial" panose="020B0604020202020204" pitchFamily="34" charset="0"/>
              </a:rPr>
              <a:t>$ </a:t>
            </a:r>
            <a:r>
              <a:rPr lang="en-US" altLang="zh-CN" dirty="0">
                <a:solidFill>
                  <a:schemeClr val="bg1"/>
                </a:solidFill>
                <a:cs typeface="Arial" panose="020B0604020202020204" pitchFamily="34" charset="0"/>
              </a:rPr>
              <a:t>&gt;</a:t>
            </a:r>
            <a:r>
              <a:rPr lang="en-US" altLang="zh-CN" dirty="0" smtClean="0">
                <a:solidFill>
                  <a:schemeClr val="bg1"/>
                </a:solidFill>
                <a:cs typeface="Arial" panose="020B0604020202020204" pitchFamily="34" charset="0"/>
              </a:rPr>
              <a:t>./</a:t>
            </a:r>
            <a:r>
              <a:rPr lang="en-US" altLang="zh-CN" dirty="0">
                <a:solidFill>
                  <a:schemeClr val="bg1"/>
                </a:solidFill>
                <a:cs typeface="Arial" panose="020B0604020202020204" pitchFamily="34" charset="0"/>
              </a:rPr>
              <a:t>hello</a:t>
            </a:r>
          </a:p>
          <a:p>
            <a:pPr>
              <a:lnSpc>
                <a:spcPct val="100000"/>
              </a:lnSpc>
              <a:spcBef>
                <a:spcPct val="0"/>
              </a:spcBef>
              <a:buFontTx/>
              <a:buNone/>
            </a:pPr>
            <a:r>
              <a:rPr lang="en-US" altLang="zh-CN" dirty="0">
                <a:solidFill>
                  <a:schemeClr val="bg1"/>
                </a:solidFill>
                <a:cs typeface="Arial" panose="020B0604020202020204" pitchFamily="34" charset="0"/>
              </a:rPr>
              <a:t>hello, world</a:t>
            </a:r>
          </a:p>
          <a:p>
            <a:pPr>
              <a:lnSpc>
                <a:spcPct val="100000"/>
              </a:lnSpc>
              <a:spcBef>
                <a:spcPct val="0"/>
              </a:spcBef>
              <a:buFontTx/>
              <a:buNone/>
            </a:pPr>
            <a:r>
              <a:rPr lang="en-US" altLang="zh-CN" dirty="0" smtClean="0">
                <a:solidFill>
                  <a:schemeClr val="bg1"/>
                </a:solidFill>
                <a:cs typeface="Arial" panose="020B0604020202020204" pitchFamily="34" charset="0"/>
              </a:rPr>
              <a:t>$ &gt;</a:t>
            </a:r>
            <a:endParaRPr lang="en-US" altLang="zh-CN" dirty="0">
              <a:solidFill>
                <a:schemeClr val="bg1"/>
              </a:solidFill>
              <a:cs typeface="Arial" panose="020B0604020202020204" pitchFamily="34" charset="0"/>
            </a:endParaRPr>
          </a:p>
        </p:txBody>
      </p:sp>
      <p:sp>
        <p:nvSpPr>
          <p:cNvPr id="8" name="文本框 7"/>
          <p:cNvSpPr txBox="1"/>
          <p:nvPr/>
        </p:nvSpPr>
        <p:spPr>
          <a:xfrm>
            <a:off x="8212345" y="186896"/>
            <a:ext cx="1159292" cy="369332"/>
          </a:xfrm>
          <a:prstGeom prst="rect">
            <a:avLst/>
          </a:prstGeom>
          <a:noFill/>
        </p:spPr>
        <p:txBody>
          <a:bodyPr wrap="none" rtlCol="0">
            <a:spAutoFit/>
          </a:bodyPr>
          <a:lstStyle/>
          <a:p>
            <a:r>
              <a:rPr lang="en-US" altLang="zh-CN" dirty="0" smtClean="0"/>
              <a:t>Shell</a:t>
            </a:r>
            <a:r>
              <a:rPr lang="zh-CN" altLang="en-US" dirty="0" smtClean="0"/>
              <a:t>程序</a:t>
            </a:r>
            <a:endParaRPr lang="zh-CN" altLang="en-US" dirty="0"/>
          </a:p>
        </p:txBody>
      </p:sp>
      <p:grpSp>
        <p:nvGrpSpPr>
          <p:cNvPr id="26" name="组合 25"/>
          <p:cNvGrpSpPr/>
          <p:nvPr/>
        </p:nvGrpSpPr>
        <p:grpSpPr>
          <a:xfrm>
            <a:off x="2209800" y="1796052"/>
            <a:ext cx="5614392" cy="3668113"/>
            <a:chOff x="2209800" y="1796052"/>
            <a:chExt cx="5614392" cy="3668113"/>
          </a:xfrm>
        </p:grpSpPr>
        <p:cxnSp>
          <p:nvCxnSpPr>
            <p:cNvPr id="47" name="直接箭头连接符 46"/>
            <p:cNvCxnSpPr/>
            <p:nvPr/>
          </p:nvCxnSpPr>
          <p:spPr>
            <a:xfrm flipV="1">
              <a:off x="5077098" y="3212976"/>
              <a:ext cx="0" cy="936106"/>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2209800" y="1796052"/>
              <a:ext cx="5614392" cy="3668113"/>
              <a:chOff x="2209800" y="1796052"/>
              <a:chExt cx="5614392" cy="3668113"/>
            </a:xfrm>
          </p:grpSpPr>
          <p:cxnSp>
            <p:nvCxnSpPr>
              <p:cNvPr id="10" name="直接箭头连接符 9"/>
              <p:cNvCxnSpPr/>
              <p:nvPr/>
            </p:nvCxnSpPr>
            <p:spPr>
              <a:xfrm>
                <a:off x="3828604" y="4149082"/>
                <a:ext cx="0" cy="131508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495600" y="1796052"/>
                <a:ext cx="0" cy="1344916"/>
              </a:xfrm>
              <a:prstGeom prst="straightConnector1">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2226172" y="1796052"/>
                <a:ext cx="0" cy="1488931"/>
              </a:xfrm>
              <a:prstGeom prst="straightConnector1">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2209800" y="3284983"/>
                <a:ext cx="2867298" cy="1"/>
              </a:xfrm>
              <a:prstGeom prst="straightConnector1">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3863752" y="4149080"/>
                <a:ext cx="1236910" cy="1"/>
              </a:xfrm>
              <a:prstGeom prst="straightConnector1">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2508646" y="3045446"/>
                <a:ext cx="5315546" cy="53391"/>
              </a:xfrm>
              <a:prstGeom prst="straightConnector1">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3" name="文本框 22"/>
          <p:cNvSpPr txBox="1"/>
          <p:nvPr/>
        </p:nvSpPr>
        <p:spPr>
          <a:xfrm>
            <a:off x="8877810" y="4505652"/>
            <a:ext cx="2939639" cy="523220"/>
          </a:xfrm>
          <a:prstGeom prst="rect">
            <a:avLst/>
          </a:prstGeom>
          <a:noFill/>
        </p:spPr>
        <p:txBody>
          <a:bodyPr wrap="square" rtlCol="0">
            <a:spAutoFit/>
          </a:bodyPr>
          <a:lstStyle/>
          <a:p>
            <a:r>
              <a:rPr lang="zh-CN" altLang="en-US" sz="2800" b="1" dirty="0" smtClean="0">
                <a:solidFill>
                  <a:schemeClr val="accent6">
                    <a:lumMod val="75000"/>
                  </a:schemeClr>
                </a:solidFill>
              </a:rPr>
              <a:t>绿色</a:t>
            </a:r>
            <a:r>
              <a:rPr lang="en-US" altLang="zh-CN" sz="2800" b="1" dirty="0" smtClean="0">
                <a:solidFill>
                  <a:schemeClr val="accent6">
                    <a:lumMod val="75000"/>
                  </a:schemeClr>
                </a:solidFill>
              </a:rPr>
              <a:t>:hello</a:t>
            </a:r>
            <a:r>
              <a:rPr lang="zh-CN" altLang="en-US" sz="2800" b="1" dirty="0" smtClean="0">
                <a:solidFill>
                  <a:schemeClr val="accent6">
                    <a:lumMod val="75000"/>
                  </a:schemeClr>
                </a:solidFill>
              </a:rPr>
              <a:t>程序</a:t>
            </a:r>
            <a:endParaRPr lang="zh-CN" altLang="en-US" sz="2800" b="1" dirty="0">
              <a:solidFill>
                <a:schemeClr val="accent6">
                  <a:lumMod val="75000"/>
                </a:schemeClr>
              </a:solidFill>
            </a:endParaRPr>
          </a:p>
        </p:txBody>
      </p:sp>
      <p:sp>
        <p:nvSpPr>
          <p:cNvPr id="7" name="椭圆形标注 6"/>
          <p:cNvSpPr/>
          <p:nvPr/>
        </p:nvSpPr>
        <p:spPr>
          <a:xfrm>
            <a:off x="4389947" y="1196625"/>
            <a:ext cx="3096344" cy="1714276"/>
          </a:xfrm>
          <a:prstGeom prst="wedgeEllipseCallout">
            <a:avLst>
              <a:gd name="adj1" fmla="val -77025"/>
              <a:gd name="adj2" fmla="val 239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CPU</a:t>
            </a:r>
            <a:r>
              <a:rPr lang="zh-CN" altLang="en-US" sz="3200" dirty="0" smtClean="0"/>
              <a:t>里“执行”的是什么？</a:t>
            </a:r>
            <a:endParaRPr lang="zh-CN" altLang="en-US" sz="3200" dirty="0"/>
          </a:p>
        </p:txBody>
      </p:sp>
      <p:sp>
        <p:nvSpPr>
          <p:cNvPr id="24" name="Rectangle 2"/>
          <p:cNvSpPr txBox="1">
            <a:spLocks noChangeArrowheads="1"/>
          </p:cNvSpPr>
          <p:nvPr/>
        </p:nvSpPr>
        <p:spPr>
          <a:xfrm>
            <a:off x="180977" y="262185"/>
            <a:ext cx="7017430" cy="605294"/>
          </a:xfrm>
          <a:prstGeom prst="rect">
            <a:avLst/>
          </a:prstGeom>
        </p:spPr>
        <p:txBody>
          <a:bodyPr vert="horz" wrap="square" lIns="63500" tIns="25400" rIns="63500" bIns="25400" numCol="1" rtlCol="0" anchor="t" anchorCtr="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4000" dirty="0" smtClean="0"/>
              <a:t>Hello</a:t>
            </a:r>
            <a:r>
              <a:rPr lang="zh-CN" altLang="en-US" sz="4000" dirty="0" smtClean="0"/>
              <a:t>程序启动</a:t>
            </a:r>
            <a:r>
              <a:rPr lang="zh-CN" altLang="en-US" sz="4000" dirty="0" smtClean="0"/>
              <a:t>后的</a:t>
            </a:r>
            <a:r>
              <a:rPr lang="zh-CN" altLang="en-US" sz="4000" dirty="0" smtClean="0"/>
              <a:t>“自动执行”</a:t>
            </a:r>
            <a:endParaRPr lang="zh-CN" altLang="en-US" sz="4000" dirty="0"/>
          </a:p>
        </p:txBody>
      </p:sp>
    </p:spTree>
    <p:extLst>
      <p:ext uri="{BB962C8B-B14F-4D97-AF65-F5344CB8AC3E}">
        <p14:creationId xmlns:p14="http://schemas.microsoft.com/office/powerpoint/2010/main" val="2938648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
                                            <p:txEl>
                                              <p:pRg st="0" end="0"/>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xit" presetSubtype="0" fill="hold" nodeType="afterEffect">
                                  <p:stCondLst>
                                    <p:cond delay="0"/>
                                  </p:stCondLst>
                                  <p:childTnLst>
                                    <p:set>
                                      <p:cBhvr>
                                        <p:cTn id="23" dur="1" fill="hold">
                                          <p:stCondLst>
                                            <p:cond delay="0"/>
                                          </p:stCondLst>
                                        </p:cTn>
                                        <p:tgtEl>
                                          <p:spTgt spid="2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bldLvl="5"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67C366C4-553E-4756-98F1-9ADE05A893AD}" type="datetime2">
              <a:rPr lang="zh-CN" altLang="en-US" smtClean="0"/>
              <a:t>2018年11月18日</a:t>
            </a:fld>
            <a:endParaRPr lang="en-US" altLang="zh-CN"/>
          </a:p>
        </p:txBody>
      </p:sp>
      <p:sp>
        <p:nvSpPr>
          <p:cNvPr id="3" name="页脚占位符 2"/>
          <p:cNvSpPr>
            <a:spLocks noGrp="1"/>
          </p:cNvSpPr>
          <p:nvPr>
            <p:ph type="ftr" sz="quarter" idx="11"/>
          </p:nvPr>
        </p:nvSpPr>
        <p:spPr/>
        <p:txBody>
          <a:bodyPr/>
          <a:lstStyle/>
          <a:p>
            <a:pPr>
              <a:defRPr/>
            </a:pPr>
            <a:r>
              <a:rPr lang="zh-CN" altLang="en-US" smtClean="0"/>
              <a:t>引言</a:t>
            </a:r>
            <a:endParaRPr lang="en-US" altLang="zh-CN"/>
          </a:p>
        </p:txBody>
      </p:sp>
      <p:sp>
        <p:nvSpPr>
          <p:cNvPr id="4" name="灯片编号占位符 3"/>
          <p:cNvSpPr>
            <a:spLocks noGrp="1"/>
          </p:cNvSpPr>
          <p:nvPr>
            <p:ph type="sldNum" sz="quarter" idx="12"/>
          </p:nvPr>
        </p:nvSpPr>
        <p:spPr/>
        <p:txBody>
          <a:bodyPr/>
          <a:lstStyle/>
          <a:p>
            <a:pPr>
              <a:defRPr/>
            </a:pPr>
            <a:fld id="{3B78F852-FEB5-4FC6-8012-DF6F33E7AD00}" type="slidenum">
              <a:rPr lang="en-US" altLang="zh-CN" smtClean="0"/>
              <a:pPr>
                <a:defRPr/>
              </a:pPr>
              <a:t>9</a:t>
            </a:fld>
            <a:endParaRPr lang="en-US" altLang="zh-CN"/>
          </a:p>
        </p:txBody>
      </p:sp>
      <p:sp>
        <p:nvSpPr>
          <p:cNvPr id="52227" name="Rectangle 1"/>
          <p:cNvSpPr>
            <a:spLocks noChangeArrowheads="1"/>
          </p:cNvSpPr>
          <p:nvPr/>
        </p:nvSpPr>
        <p:spPr bwMode="auto">
          <a:xfrm>
            <a:off x="255236" y="84305"/>
            <a:ext cx="11098563" cy="842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119063" indent="-119063">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5762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10334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14906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1947863" indent="-119063"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None/>
            </a:pPr>
            <a:r>
              <a:rPr lang="zh-CN" altLang="en-US" sz="4000" dirty="0" smtClean="0"/>
              <a:t>可执行</a:t>
            </a:r>
            <a:r>
              <a:rPr lang="zh-CN" altLang="en-US" sz="4000" dirty="0"/>
              <a:t>代码：程序的最低</a:t>
            </a:r>
            <a:r>
              <a:rPr lang="zh-CN" altLang="en-US" sz="4000" dirty="0" smtClean="0"/>
              <a:t>“级别”</a:t>
            </a:r>
            <a:endParaRPr lang="zh-CN" altLang="en-GB" sz="4000" dirty="0">
              <a:solidFill>
                <a:srgbClr val="CC3300"/>
              </a:solidFill>
              <a:latin typeface="+mn-ea"/>
              <a:ea typeface="+mn-ea"/>
            </a:endParaRPr>
          </a:p>
          <a:p>
            <a:pPr eaLnBrk="1" hangingPunct="1">
              <a:lnSpc>
                <a:spcPct val="100000"/>
              </a:lnSpc>
              <a:spcBef>
                <a:spcPct val="0"/>
              </a:spcBef>
              <a:buFontTx/>
              <a:buNone/>
            </a:pPr>
            <a:r>
              <a:rPr lang="zh-CN" altLang="en-US" sz="3200" dirty="0" smtClean="0"/>
              <a:t>                                                   </a:t>
            </a:r>
            <a:r>
              <a:rPr lang="en-US" altLang="zh-CN" sz="3200" dirty="0" smtClean="0"/>
              <a:t>----</a:t>
            </a:r>
            <a:r>
              <a:rPr lang="zh-CN" altLang="en-US" sz="3200" dirty="0" smtClean="0"/>
              <a:t>机器</a:t>
            </a:r>
            <a:r>
              <a:rPr lang="zh-CN" altLang="en-US" sz="3200" dirty="0"/>
              <a:t>级操纵</a:t>
            </a:r>
            <a:r>
              <a:rPr lang="zh-CN" altLang="en-US" sz="3200" dirty="0" smtClean="0"/>
              <a:t>指令</a:t>
            </a:r>
            <a:r>
              <a:rPr lang="zh-CN" altLang="en-US" sz="3200" dirty="0" smtClean="0"/>
              <a:t>序列</a:t>
            </a:r>
            <a:endParaRPr lang="zh-CN" altLang="en-GB" sz="3200" dirty="0">
              <a:solidFill>
                <a:srgbClr val="CC3300"/>
              </a:solidFill>
              <a:latin typeface="+mn-ea"/>
              <a:ea typeface="+mn-ea"/>
            </a:endParaRPr>
          </a:p>
        </p:txBody>
      </p:sp>
      <p:sp>
        <p:nvSpPr>
          <p:cNvPr id="558088" name="Text Box 8"/>
          <p:cNvSpPr txBox="1">
            <a:spLocks noChangeArrowheads="1"/>
          </p:cNvSpPr>
          <p:nvPr/>
        </p:nvSpPr>
        <p:spPr bwMode="auto">
          <a:xfrm>
            <a:off x="6744072" y="1556792"/>
            <a:ext cx="415882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800" dirty="0">
                <a:latin typeface="微软雅黑" panose="020B0503020204020204" pitchFamily="34" charset="-122"/>
                <a:ea typeface="微软雅黑" panose="020B0503020204020204" pitchFamily="34" charset="-122"/>
              </a:rPr>
              <a:t>0</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0101 </a:t>
            </a:r>
            <a:r>
              <a:rPr lang="en-US" altLang="zh-CN" sz="2800" dirty="0" smtClean="0">
                <a:latin typeface="微软雅黑" panose="020B0503020204020204" pitchFamily="34" charset="-122"/>
                <a:ea typeface="微软雅黑" panose="020B0503020204020204" pitchFamily="34" charset="-122"/>
              </a:rPr>
              <a:t>  </a:t>
            </a:r>
            <a:r>
              <a:rPr lang="en-US" altLang="zh-CN" sz="2800" dirty="0" smtClean="0">
                <a:solidFill>
                  <a:srgbClr val="FF0000"/>
                </a:solidFill>
                <a:latin typeface="微软雅黑" panose="020B0503020204020204" pitchFamily="34" charset="-122"/>
                <a:ea typeface="微软雅黑" panose="020B0503020204020204" pitchFamily="34" charset="-122"/>
              </a:rPr>
              <a:t>0110</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en-US" altLang="zh-CN" sz="2800" dirty="0">
                <a:solidFill>
                  <a:srgbClr val="009242"/>
                </a:solidFill>
                <a:latin typeface="微软雅黑" panose="020B0503020204020204" pitchFamily="34" charset="-122"/>
                <a:ea typeface="微软雅黑" panose="020B0503020204020204" pitchFamily="34" charset="-122"/>
              </a:rPr>
              <a:t>0010</a:t>
            </a:r>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en-US" altLang="zh-CN" sz="2800" dirty="0" smtClean="0">
                <a:solidFill>
                  <a:srgbClr val="FF0000"/>
                </a:solidFill>
                <a:latin typeface="微软雅黑" panose="020B0503020204020204" pitchFamily="34" charset="-122"/>
                <a:ea typeface="微软雅黑" panose="020B0503020204020204" pitchFamily="34" charset="-122"/>
              </a:rPr>
              <a:t>0100</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0110 </a:t>
            </a:r>
            <a:r>
              <a:rPr lang="en-US" altLang="zh-CN" sz="2800" dirty="0" smtClean="0">
                <a:latin typeface="微软雅黑" panose="020B0503020204020204" pitchFamily="34" charset="-122"/>
                <a:ea typeface="微软雅黑" panose="020B0503020204020204" pitchFamily="34" charset="-122"/>
              </a:rPr>
              <a:t> </a:t>
            </a:r>
            <a:r>
              <a:rPr lang="en-US" altLang="zh-CN" sz="2800" dirty="0" smtClean="0">
                <a:solidFill>
                  <a:srgbClr val="FF0000"/>
                </a:solidFill>
                <a:latin typeface="微软雅黑" panose="020B0503020204020204" pitchFamily="34" charset="-122"/>
                <a:ea typeface="微软雅黑" panose="020B0503020204020204" pitchFamily="34" charset="-122"/>
              </a:rPr>
              <a:t>0111</a:t>
            </a:r>
            <a:endParaRPr lang="en-US" altLang="zh-CN" sz="2800" dirty="0">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800" dirty="0">
                <a:latin typeface="微软雅黑" panose="020B0503020204020204" pitchFamily="34" charset="-122"/>
                <a:ea typeface="微软雅黑" panose="020B0503020204020204" pitchFamily="34" charset="-122"/>
              </a:rPr>
              <a:t>6</a:t>
            </a:r>
            <a:r>
              <a:rPr lang="zh-CN" altLang="en-US"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800" dirty="0" smtClean="0">
                <a:latin typeface="微软雅黑" panose="020B0503020204020204" pitchFamily="34" charset="-122"/>
                <a:ea typeface="微软雅黑" panose="020B0503020204020204" pitchFamily="34" charset="-122"/>
              </a:rPr>
              <a:t>7</a:t>
            </a:r>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55236" y="1133229"/>
            <a:ext cx="5696748" cy="4401205"/>
          </a:xfrm>
          <a:prstGeom prst="rect">
            <a:avLst/>
          </a:prstGeom>
          <a:noFill/>
        </p:spPr>
        <p:txBody>
          <a:bodyPr wrap="square" rtlCol="0">
            <a:spAutoFit/>
          </a:bodyPr>
          <a:lstStyle/>
          <a:p>
            <a:pPr marL="342900" indent="-342900">
              <a:buFont typeface="Arial" panose="020B0604020202020204" pitchFamily="34" charset="0"/>
              <a:buChar char="•"/>
            </a:pPr>
            <a:r>
              <a:rPr lang="zh-CN" altLang="en-US" sz="4000" dirty="0">
                <a:solidFill>
                  <a:srgbClr val="FF0000"/>
                </a:solidFill>
              </a:rPr>
              <a:t>指令码：</a:t>
            </a:r>
            <a:r>
              <a:rPr lang="zh-CN" altLang="en-US" sz="4000" dirty="0"/>
              <a:t>处理器制造厂商在芯片内部</a:t>
            </a:r>
            <a:r>
              <a:rPr lang="zh-CN" altLang="en-US" sz="4000" b="1" dirty="0">
                <a:solidFill>
                  <a:srgbClr val="FF0000"/>
                </a:solidFill>
              </a:rPr>
              <a:t>预先定义</a:t>
            </a:r>
            <a:r>
              <a:rPr lang="zh-CN" altLang="en-US" sz="4000" dirty="0"/>
              <a:t>的一串二进制代码，它规定了</a:t>
            </a:r>
            <a:r>
              <a:rPr lang="zh-CN" altLang="en-US" sz="4000" b="1" dirty="0"/>
              <a:t>处理器</a:t>
            </a:r>
            <a:r>
              <a:rPr lang="zh-CN" altLang="en-US" sz="4000" dirty="0"/>
              <a:t>的功能和任务，也称为</a:t>
            </a:r>
            <a:r>
              <a:rPr lang="zh-CN" altLang="en-US" sz="4000" dirty="0" smtClean="0"/>
              <a:t>机器语言</a:t>
            </a:r>
            <a:endParaRPr lang="en-US" altLang="zh-CN" sz="4000" dirty="0" smtClean="0"/>
          </a:p>
          <a:p>
            <a:pPr marL="342900" indent="-342900">
              <a:buFont typeface="Arial" panose="020B0604020202020204" pitchFamily="34" charset="0"/>
              <a:buChar char="•"/>
            </a:pPr>
            <a:r>
              <a:rPr lang="zh-CN" altLang="en-US" sz="4000" dirty="0" smtClean="0">
                <a:solidFill>
                  <a:srgbClr val="FF0000"/>
                </a:solidFill>
                <a:latin typeface="+mn-ea"/>
              </a:rPr>
              <a:t>可执行程序</a:t>
            </a:r>
            <a:r>
              <a:rPr lang="zh-CN" altLang="en-US" sz="4000" dirty="0">
                <a:solidFill>
                  <a:srgbClr val="FF0000"/>
                </a:solidFill>
                <a:latin typeface="+mn-ea"/>
              </a:rPr>
              <a:t>以机器语言形式</a:t>
            </a:r>
            <a:r>
              <a:rPr lang="zh-CN" altLang="en-US" sz="4000" dirty="0" smtClean="0">
                <a:solidFill>
                  <a:srgbClr val="FF0000"/>
                </a:solidFill>
                <a:latin typeface="+mn-ea"/>
              </a:rPr>
              <a:t>存在</a:t>
            </a:r>
            <a:endParaRPr lang="en-US" altLang="zh-CN" sz="4000" dirty="0" smtClean="0">
              <a:solidFill>
                <a:srgbClr val="FF0000"/>
              </a:solidFill>
              <a:latin typeface="+mn-ea"/>
            </a:endParaRPr>
          </a:p>
        </p:txBody>
      </p:sp>
      <p:sp>
        <p:nvSpPr>
          <p:cNvPr id="19" name="Text Box 9"/>
          <p:cNvSpPr txBox="1">
            <a:spLocks noChangeArrowheads="1"/>
          </p:cNvSpPr>
          <p:nvPr/>
        </p:nvSpPr>
        <p:spPr bwMode="auto">
          <a:xfrm>
            <a:off x="9580583" y="4410878"/>
            <a:ext cx="253421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3200" dirty="0">
                <a:solidFill>
                  <a:srgbClr val="009242"/>
                </a:solidFill>
                <a:latin typeface="宋体" panose="02010600030101010101" pitchFamily="2" charset="-122"/>
              </a:rPr>
              <a:t> </a:t>
            </a:r>
            <a:r>
              <a:rPr lang="zh-CN" altLang="en-US" sz="3200" dirty="0" smtClean="0">
                <a:solidFill>
                  <a:srgbClr val="009242"/>
                </a:solidFill>
                <a:latin typeface="宋体" panose="02010600030101010101" pitchFamily="2" charset="-122"/>
              </a:rPr>
              <a:t>操作符：</a:t>
            </a:r>
            <a:endParaRPr lang="en-US" altLang="zh-CN" sz="3200" dirty="0" smtClean="0">
              <a:solidFill>
                <a:srgbClr val="009242"/>
              </a:solidFill>
              <a:latin typeface="宋体" panose="02010600030101010101" pitchFamily="2" charset="-122"/>
            </a:endParaRPr>
          </a:p>
          <a:p>
            <a:pPr eaLnBrk="1" hangingPunct="1">
              <a:lnSpc>
                <a:spcPct val="100000"/>
              </a:lnSpc>
              <a:spcBef>
                <a:spcPct val="0"/>
              </a:spcBef>
              <a:buFontTx/>
              <a:buNone/>
            </a:pPr>
            <a:r>
              <a:rPr lang="en-US" altLang="zh-CN" sz="3200" dirty="0">
                <a:solidFill>
                  <a:srgbClr val="009242"/>
                </a:solidFill>
                <a:latin typeface="宋体" panose="02010600030101010101" pitchFamily="2" charset="-122"/>
              </a:rPr>
              <a:t> </a:t>
            </a:r>
            <a:r>
              <a:rPr lang="en-US" altLang="zh-CN" sz="3200" dirty="0" smtClean="0">
                <a:solidFill>
                  <a:srgbClr val="009242"/>
                </a:solidFill>
                <a:latin typeface="宋体" panose="02010600030101010101" pitchFamily="2" charset="-122"/>
              </a:rPr>
              <a:t> 0010-</a:t>
            </a:r>
            <a:r>
              <a:rPr lang="zh-CN" altLang="en-US" sz="3200" dirty="0" smtClean="0">
                <a:solidFill>
                  <a:srgbClr val="009242"/>
                </a:solidFill>
                <a:latin typeface="宋体" panose="02010600030101010101" pitchFamily="2" charset="-122"/>
              </a:rPr>
              <a:t>跳转</a:t>
            </a:r>
            <a:r>
              <a:rPr lang="en-US" altLang="zh-CN" sz="3200" dirty="0" smtClean="0">
                <a:solidFill>
                  <a:srgbClr val="009242"/>
                </a:solidFill>
                <a:latin typeface="宋体" panose="02010600030101010101" pitchFamily="2" charset="-122"/>
              </a:rPr>
              <a:t>;  </a:t>
            </a:r>
            <a:endParaRPr lang="en-US" altLang="zh-CN" sz="3200" dirty="0" smtClean="0">
              <a:solidFill>
                <a:srgbClr val="009242"/>
              </a:solidFill>
              <a:latin typeface="宋体" panose="02010600030101010101" pitchFamily="2" charset="-122"/>
            </a:endParaRPr>
          </a:p>
          <a:p>
            <a:pPr eaLnBrk="1" hangingPunct="1">
              <a:lnSpc>
                <a:spcPct val="100000"/>
              </a:lnSpc>
              <a:spcBef>
                <a:spcPct val="0"/>
              </a:spcBef>
              <a:buFontTx/>
              <a:buNone/>
            </a:pPr>
            <a:r>
              <a:rPr lang="en-US" altLang="zh-CN" sz="3200" dirty="0" smtClean="0">
                <a:solidFill>
                  <a:srgbClr val="009242"/>
                </a:solidFill>
                <a:latin typeface="宋体" panose="02010600030101010101" pitchFamily="2" charset="-122"/>
              </a:rPr>
              <a:t>  </a:t>
            </a:r>
            <a:r>
              <a:rPr lang="en-US" altLang="zh-CN" sz="3200" dirty="0" smtClean="0">
                <a:solidFill>
                  <a:srgbClr val="009242"/>
                </a:solidFill>
                <a:latin typeface="宋体" panose="02010600030101010101" pitchFamily="2" charset="-122"/>
              </a:rPr>
              <a:t>0101-</a:t>
            </a:r>
            <a:r>
              <a:rPr lang="zh-CN" altLang="en-US" sz="3200" dirty="0" smtClean="0">
                <a:solidFill>
                  <a:srgbClr val="009242"/>
                </a:solidFill>
                <a:latin typeface="宋体" panose="02010600030101010101" pitchFamily="2" charset="-122"/>
              </a:rPr>
              <a:t>加法；</a:t>
            </a:r>
            <a:endParaRPr lang="en-US" altLang="zh-CN" sz="3200" dirty="0" smtClean="0">
              <a:solidFill>
                <a:srgbClr val="009242"/>
              </a:solidFill>
              <a:latin typeface="宋体" panose="02010600030101010101" pitchFamily="2" charset="-122"/>
            </a:endParaRPr>
          </a:p>
          <a:p>
            <a:pPr eaLnBrk="1" hangingPunct="1">
              <a:lnSpc>
                <a:spcPct val="100000"/>
              </a:lnSpc>
              <a:spcBef>
                <a:spcPct val="0"/>
              </a:spcBef>
              <a:buFontTx/>
              <a:buNone/>
            </a:pPr>
            <a:r>
              <a:rPr lang="en-US" altLang="zh-CN" sz="3200" dirty="0">
                <a:solidFill>
                  <a:srgbClr val="009242"/>
                </a:solidFill>
                <a:latin typeface="宋体" panose="02010600030101010101" pitchFamily="2" charset="-122"/>
              </a:rPr>
              <a:t> </a:t>
            </a:r>
            <a:r>
              <a:rPr lang="en-US" altLang="zh-CN" sz="3200" dirty="0" smtClean="0">
                <a:solidFill>
                  <a:srgbClr val="009242"/>
                </a:solidFill>
                <a:latin typeface="宋体" panose="02010600030101010101" pitchFamily="2" charset="-122"/>
              </a:rPr>
              <a:t> </a:t>
            </a:r>
            <a:r>
              <a:rPr lang="en-US" altLang="zh-CN" sz="3200" dirty="0" smtClean="0">
                <a:solidFill>
                  <a:srgbClr val="009242"/>
                </a:solidFill>
                <a:latin typeface="宋体" panose="02010600030101010101" pitchFamily="2" charset="-122"/>
              </a:rPr>
              <a:t>0110-</a:t>
            </a:r>
            <a:r>
              <a:rPr lang="zh-CN" altLang="en-US" sz="3200" dirty="0" smtClean="0">
                <a:solidFill>
                  <a:srgbClr val="009242"/>
                </a:solidFill>
                <a:latin typeface="宋体" panose="02010600030101010101" pitchFamily="2" charset="-122"/>
              </a:rPr>
              <a:t>减法；</a:t>
            </a:r>
            <a:endParaRPr lang="en-US" altLang="zh-CN" sz="3200" dirty="0">
              <a:solidFill>
                <a:srgbClr val="009242"/>
              </a:solidFill>
              <a:latin typeface="宋体" panose="02010600030101010101" pitchFamily="2" charset="-122"/>
            </a:endParaRPr>
          </a:p>
        </p:txBody>
      </p:sp>
      <p:sp>
        <p:nvSpPr>
          <p:cNvPr id="15" name="任意多边形 14"/>
          <p:cNvSpPr/>
          <p:nvPr/>
        </p:nvSpPr>
        <p:spPr>
          <a:xfrm>
            <a:off x="9634330" y="2186609"/>
            <a:ext cx="1179444" cy="1378226"/>
          </a:xfrm>
          <a:custGeom>
            <a:avLst/>
            <a:gdLst>
              <a:gd name="connsiteX0" fmla="*/ 0 w 1179444"/>
              <a:gd name="connsiteY0" fmla="*/ 0 h 1378226"/>
              <a:gd name="connsiteX1" fmla="*/ 1179444 w 1179444"/>
              <a:gd name="connsiteY1" fmla="*/ 13252 h 1378226"/>
              <a:gd name="connsiteX2" fmla="*/ 1179444 w 1179444"/>
              <a:gd name="connsiteY2" fmla="*/ 1378226 h 1378226"/>
              <a:gd name="connsiteX3" fmla="*/ 66261 w 1179444"/>
              <a:gd name="connsiteY3" fmla="*/ 1378226 h 1378226"/>
            </a:gdLst>
            <a:ahLst/>
            <a:cxnLst>
              <a:cxn ang="0">
                <a:pos x="connsiteX0" y="connsiteY0"/>
              </a:cxn>
              <a:cxn ang="0">
                <a:pos x="connsiteX1" y="connsiteY1"/>
              </a:cxn>
              <a:cxn ang="0">
                <a:pos x="connsiteX2" y="connsiteY2"/>
              </a:cxn>
              <a:cxn ang="0">
                <a:pos x="connsiteX3" y="connsiteY3"/>
              </a:cxn>
            </a:cxnLst>
            <a:rect l="l" t="t" r="r" b="b"/>
            <a:pathLst>
              <a:path w="1179444" h="1378226">
                <a:moveTo>
                  <a:pt x="0" y="0"/>
                </a:moveTo>
                <a:lnTo>
                  <a:pt x="1179444" y="13252"/>
                </a:lnTo>
                <a:lnTo>
                  <a:pt x="1179444" y="1378226"/>
                </a:lnTo>
                <a:lnTo>
                  <a:pt x="66261" y="1378226"/>
                </a:lnTo>
              </a:path>
            </a:pathLst>
          </a:custGeom>
          <a:noFill/>
          <a:ln w="5715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8499334" y="1441916"/>
            <a:ext cx="1154193" cy="4337893"/>
            <a:chOff x="8438560" y="1441916"/>
            <a:chExt cx="1154193" cy="4337893"/>
          </a:xfrm>
        </p:grpSpPr>
        <p:sp>
          <p:nvSpPr>
            <p:cNvPr id="16" name="文本框 15"/>
            <p:cNvSpPr txBox="1"/>
            <p:nvPr/>
          </p:nvSpPr>
          <p:spPr>
            <a:xfrm>
              <a:off x="8438561" y="5211098"/>
              <a:ext cx="1107996" cy="461665"/>
            </a:xfrm>
            <a:prstGeom prst="rect">
              <a:avLst/>
            </a:prstGeom>
            <a:noFill/>
          </p:spPr>
          <p:txBody>
            <a:bodyPr wrap="none" rtlCol="0">
              <a:spAutoFit/>
            </a:bodyPr>
            <a:lstStyle/>
            <a:p>
              <a:r>
                <a:rPr lang="zh-CN" altLang="en-US" sz="2400" dirty="0" smtClean="0"/>
                <a:t>操作数</a:t>
              </a:r>
              <a:endParaRPr lang="zh-CN" altLang="en-US" sz="2400" dirty="0"/>
            </a:p>
          </p:txBody>
        </p:sp>
        <p:sp>
          <p:nvSpPr>
            <p:cNvPr id="17" name="矩形 16"/>
            <p:cNvSpPr/>
            <p:nvPr/>
          </p:nvSpPr>
          <p:spPr>
            <a:xfrm>
              <a:off x="8438560" y="1441916"/>
              <a:ext cx="1154193" cy="4337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7307950" y="1441916"/>
            <a:ext cx="1154193" cy="4337893"/>
            <a:chOff x="8438560" y="1441916"/>
            <a:chExt cx="1154193" cy="4337893"/>
          </a:xfrm>
        </p:grpSpPr>
        <p:sp>
          <p:nvSpPr>
            <p:cNvPr id="33" name="文本框 32"/>
            <p:cNvSpPr txBox="1"/>
            <p:nvPr/>
          </p:nvSpPr>
          <p:spPr>
            <a:xfrm>
              <a:off x="8438561" y="5211098"/>
              <a:ext cx="1107996" cy="461665"/>
            </a:xfrm>
            <a:prstGeom prst="rect">
              <a:avLst/>
            </a:prstGeom>
            <a:noFill/>
          </p:spPr>
          <p:txBody>
            <a:bodyPr wrap="none" rtlCol="0">
              <a:spAutoFit/>
            </a:bodyPr>
            <a:lstStyle/>
            <a:p>
              <a:r>
                <a:rPr lang="zh-CN" altLang="en-US" sz="2400" dirty="0" smtClean="0"/>
                <a:t>操作符</a:t>
              </a:r>
              <a:endParaRPr lang="zh-CN" altLang="en-US" sz="2400" dirty="0"/>
            </a:p>
          </p:txBody>
        </p:sp>
        <p:sp>
          <p:nvSpPr>
            <p:cNvPr id="34" name="矩形 33"/>
            <p:cNvSpPr/>
            <p:nvPr/>
          </p:nvSpPr>
          <p:spPr>
            <a:xfrm>
              <a:off x="8438560" y="1441916"/>
              <a:ext cx="1154193" cy="4337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6326710" y="1441916"/>
            <a:ext cx="846415" cy="4337893"/>
            <a:chOff x="8832483" y="1441916"/>
            <a:chExt cx="846415" cy="4337893"/>
          </a:xfrm>
        </p:grpSpPr>
        <p:sp>
          <p:nvSpPr>
            <p:cNvPr id="36" name="文本框 35"/>
            <p:cNvSpPr txBox="1"/>
            <p:nvPr/>
          </p:nvSpPr>
          <p:spPr>
            <a:xfrm>
              <a:off x="8878679" y="5153660"/>
              <a:ext cx="800219" cy="461665"/>
            </a:xfrm>
            <a:prstGeom prst="rect">
              <a:avLst/>
            </a:prstGeom>
            <a:noFill/>
          </p:spPr>
          <p:txBody>
            <a:bodyPr wrap="none" rtlCol="0">
              <a:spAutoFit/>
            </a:bodyPr>
            <a:lstStyle/>
            <a:p>
              <a:r>
                <a:rPr lang="zh-CN" altLang="en-US" sz="2400" dirty="0" smtClean="0"/>
                <a:t>地址</a:t>
              </a:r>
              <a:endParaRPr lang="zh-CN" altLang="en-US" sz="2400" dirty="0"/>
            </a:p>
          </p:txBody>
        </p:sp>
        <p:sp>
          <p:nvSpPr>
            <p:cNvPr id="37" name="矩形 36"/>
            <p:cNvSpPr/>
            <p:nvPr/>
          </p:nvSpPr>
          <p:spPr>
            <a:xfrm>
              <a:off x="8832483" y="1441916"/>
              <a:ext cx="760270" cy="4337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42745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27111</TotalTime>
  <Words>7906</Words>
  <Application>Microsoft Office PowerPoint</Application>
  <PresentationFormat>宽屏</PresentationFormat>
  <Paragraphs>1191</Paragraphs>
  <Slides>68</Slides>
  <Notes>37</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7" baseType="lpstr">
      <vt:lpstr>Lucida Grande</vt:lpstr>
      <vt:lpstr>msgothic</vt:lpstr>
      <vt:lpstr>宋体</vt:lpstr>
      <vt:lpstr>微软雅黑</vt:lpstr>
      <vt:lpstr>Arial</vt:lpstr>
      <vt:lpstr>Arial Narrow Bold</vt:lpstr>
      <vt:lpstr>Calibri</vt:lpstr>
      <vt:lpstr>Calibri Bold</vt:lpstr>
      <vt:lpstr>Calibri Light</vt:lpstr>
      <vt:lpstr>Courier New</vt:lpstr>
      <vt:lpstr>Courier New Bold</vt:lpstr>
      <vt:lpstr>Helvetica</vt:lpstr>
      <vt:lpstr>Lucida Console</vt:lpstr>
      <vt:lpstr>Symbol</vt:lpstr>
      <vt:lpstr>Tahoma</vt:lpstr>
      <vt:lpstr>Times New Roman</vt:lpstr>
      <vt:lpstr>Wingdings</vt:lpstr>
      <vt:lpstr>Office 主题</vt:lpstr>
      <vt:lpstr>Microsoft Word 97 - 2003 文档</vt:lpstr>
      <vt:lpstr>如何支持计算的自动执行                             --单机系统</vt:lpstr>
      <vt:lpstr>Hello world</vt:lpstr>
      <vt:lpstr>高级语言程序转换为机器代码的过程 </vt:lpstr>
      <vt:lpstr>高级语言程序转换为机器代码的过程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汇编语言：</vt:lpstr>
      <vt:lpstr>两段形式不一样但是语义等价的“程序”</vt:lpstr>
      <vt:lpstr>其实，我们用汇编写代码吗？                 两段形式不一样但是语义等价的“程序”</vt:lpstr>
      <vt:lpstr>汇编语言简介</vt:lpstr>
      <vt:lpstr>运行时（runtime）的程序员可见状态</vt:lpstr>
      <vt:lpstr>寄存器：IA32寄存器组</vt:lpstr>
      <vt:lpstr>AT&amp;T 指令格式</vt:lpstr>
      <vt:lpstr>操作数</vt:lpstr>
      <vt:lpstr>PowerPoint 演示文稿</vt:lpstr>
      <vt:lpstr>操作符：助忆符形式的操作指令(基本功能)</vt:lpstr>
      <vt:lpstr>PowerPoint 演示文稿</vt:lpstr>
      <vt:lpstr>示例</vt:lpstr>
      <vt:lpstr>再看等价的汇编代码</vt:lpstr>
      <vt:lpstr>PowerPoint 演示文稿</vt:lpstr>
      <vt:lpstr>算术和逻辑操作符</vt:lpstr>
      <vt:lpstr>非常特殊的一种算术运算符</vt:lpstr>
      <vt:lpstr>控制转移指令</vt:lpstr>
      <vt:lpstr>极其特殊的计算状态标志：条件标志位</vt:lpstr>
      <vt:lpstr>两个特殊指令的条件标志位设置(续)</vt:lpstr>
      <vt:lpstr>常用控制转移指令</vt:lpstr>
      <vt:lpstr>常用指令</vt:lpstr>
      <vt:lpstr>面向Runtime可见的指令集架构ISA</vt:lpstr>
      <vt:lpstr>复杂指令集计算CISC</vt:lpstr>
      <vt:lpstr>精简指令集计算RISC</vt:lpstr>
      <vt:lpstr>PowerPoint 演示文稿</vt:lpstr>
      <vt:lpstr>我们到底是如何“支撑”一个程序的？</vt:lpstr>
      <vt:lpstr>简单的顺序结构</vt:lpstr>
      <vt:lpstr>然而，算法结构以及程序结构并非如此！</vt:lpstr>
      <vt:lpstr>算法结构的支撑：</vt:lpstr>
      <vt:lpstr>分支语句的通用转换模板</vt:lpstr>
      <vt:lpstr>示例说明</vt:lpstr>
      <vt:lpstr>循环结构</vt:lpstr>
      <vt:lpstr>“Do-While” 翻译</vt:lpstr>
      <vt:lpstr>“Do-While” 循环例子</vt:lpstr>
      <vt:lpstr> “While” 翻译</vt:lpstr>
      <vt:lpstr>For语句转换其它格式</vt:lpstr>
      <vt:lpstr>示例：求阶乘程序</vt:lpstr>
      <vt:lpstr>阶乘程序</vt:lpstr>
      <vt:lpstr>过程调用和递归支撑</vt:lpstr>
      <vt:lpstr>IA-32堆栈结构</vt:lpstr>
      <vt:lpstr>过程调用的机器级表示</vt:lpstr>
      <vt:lpstr>IA32/Linux 栈帧</vt:lpstr>
      <vt:lpstr>为什么一个简单的过程调用被汇编为如此复杂？</vt:lpstr>
      <vt:lpstr>PowerPoint 演示文稿</vt:lpstr>
      <vt:lpstr>控制转移：Call</vt:lpstr>
      <vt:lpstr>PowerPoint 演示文稿</vt:lpstr>
      <vt:lpstr>过程（函数）的结构</vt:lpstr>
      <vt:lpstr>过程调用的机器级表示</vt:lpstr>
      <vt:lpstr>过程调用参数传递举例</vt:lpstr>
      <vt:lpstr>递归过程调用举例</vt:lpstr>
      <vt:lpstr>过程调用的机器级表示</vt:lpstr>
      <vt:lpstr>计算机系统不同抽象层次</vt:lpstr>
      <vt:lpstr>两段形式不一样但是语义等价的“程序”</vt:lpstr>
      <vt:lpstr>AT&amp;T 指令格式</vt:lpstr>
    </vt:vector>
  </TitlesOfParts>
  <Company>Nanjing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汇编程序设计</dc:title>
  <dc:creator>Wu Haijun</dc:creator>
  <cp:lastModifiedBy>Lenovo</cp:lastModifiedBy>
  <cp:revision>819</cp:revision>
  <cp:lastPrinted>2013-02-25T11:41:47Z</cp:lastPrinted>
  <dcterms:created xsi:type="dcterms:W3CDTF">2006-07-10T13:07:00Z</dcterms:created>
  <dcterms:modified xsi:type="dcterms:W3CDTF">2018-11-19T09:38:40Z</dcterms:modified>
</cp:coreProperties>
</file>