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5"/>
  </p:notesMasterIdLst>
  <p:sldIdLst>
    <p:sldId id="256" r:id="rId2"/>
    <p:sldId id="257" r:id="rId3"/>
    <p:sldId id="261" r:id="rId4"/>
    <p:sldId id="262" r:id="rId5"/>
    <p:sldId id="258"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59" r:id="rId31"/>
    <p:sldId id="288" r:id="rId32"/>
    <p:sldId id="260"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6" r:id="rId58"/>
    <p:sldId id="317" r:id="rId59"/>
    <p:sldId id="318" r:id="rId60"/>
    <p:sldId id="313" r:id="rId61"/>
    <p:sldId id="314" r:id="rId62"/>
    <p:sldId id="315" r:id="rId63"/>
    <p:sldId id="319"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7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560784-CA13-4139-B4FC-32ABFD9259E2}" type="datetimeFigureOut">
              <a:rPr lang="zh-CN" altLang="en-US" smtClean="0"/>
              <a:t>2011/11/3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923E9F-0AEE-4CBB-8D8A-CEB6527A57BF}" type="slidenum">
              <a:rPr lang="zh-CN" altLang="en-US" smtClean="0"/>
              <a:t>‹#›</a:t>
            </a:fld>
            <a:endParaRPr lang="zh-CN" altLang="en-US"/>
          </a:p>
        </p:txBody>
      </p:sp>
    </p:spTree>
    <p:extLst>
      <p:ext uri="{BB962C8B-B14F-4D97-AF65-F5344CB8AC3E}">
        <p14:creationId xmlns:p14="http://schemas.microsoft.com/office/powerpoint/2010/main" val="848671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INSENSITIVE</a:t>
            </a:r>
            <a:r>
              <a:rPr lang="zh-CN" altLang="en-US" dirty="0" smtClean="0"/>
              <a:t>：定义一个游标，以创建将由该游标使用的数据的临时复本。对游标的所有请求都从</a:t>
            </a:r>
            <a:r>
              <a:rPr lang="en-US" altLang="zh-CN" b="1" dirty="0" err="1" smtClean="0"/>
              <a:t>tempdb</a:t>
            </a:r>
            <a:r>
              <a:rPr lang="zh-CN" altLang="en-US" dirty="0" smtClean="0"/>
              <a:t>中的该临时表中得到应答；因此，在对该游标进行提取操作时返回的数据中不反映对基表所做的修改，并且该游标不允许修改。使用 </a:t>
            </a:r>
            <a:r>
              <a:rPr lang="en-US" altLang="zh-CN" dirty="0" smtClean="0"/>
              <a:t>SQL-92</a:t>
            </a:r>
            <a:r>
              <a:rPr lang="zh-CN" altLang="en-US" dirty="0" smtClean="0"/>
              <a:t>语法时，如果省略</a:t>
            </a:r>
            <a:r>
              <a:rPr lang="en-US" altLang="zh-CN" dirty="0" smtClean="0"/>
              <a:t>INSENSITIVE</a:t>
            </a:r>
            <a:r>
              <a:rPr lang="zh-CN" altLang="en-US" dirty="0" smtClean="0"/>
              <a:t>，（任何用户）对基表提交的删除和更新都反映在后面的提取中。</a:t>
            </a:r>
          </a:p>
          <a:p>
            <a:endParaRPr lang="zh-CN" altLang="en-US" dirty="0"/>
          </a:p>
        </p:txBody>
      </p:sp>
      <p:sp>
        <p:nvSpPr>
          <p:cNvPr id="4" name="灯片编号占位符 3"/>
          <p:cNvSpPr>
            <a:spLocks noGrp="1"/>
          </p:cNvSpPr>
          <p:nvPr>
            <p:ph type="sldNum" sz="quarter" idx="10"/>
          </p:nvPr>
        </p:nvSpPr>
        <p:spPr/>
        <p:txBody>
          <a:bodyPr/>
          <a:lstStyle/>
          <a:p>
            <a:fld id="{DA923E9F-0AEE-4CBB-8D8A-CEB6527A57BF}" type="slidenum">
              <a:rPr lang="zh-CN" altLang="en-US" smtClean="0"/>
              <a:t>17</a:t>
            </a:fld>
            <a:endParaRPr lang="zh-CN" altLang="en-US"/>
          </a:p>
        </p:txBody>
      </p:sp>
    </p:spTree>
    <p:extLst>
      <p:ext uri="{BB962C8B-B14F-4D97-AF65-F5344CB8AC3E}">
        <p14:creationId xmlns:p14="http://schemas.microsoft.com/office/powerpoint/2010/main" val="2207861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BA5C7854-1559-4DE6-A783-4B092B7BA5E8}" type="datetime1">
              <a:rPr lang="zh-CN" altLang="en-US" smtClean="0"/>
              <a:t>2011/11/3</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3A3BFC3-C072-4682-BA37-3473ECA61A1D}" type="datetime1">
              <a:rPr lang="zh-CN" altLang="en-US" smtClean="0"/>
              <a:t>2011/11/3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84141DE3-FF62-4835-AF05-E7B52E015859}" type="datetime1">
              <a:rPr lang="zh-CN" altLang="en-US" smtClean="0"/>
              <a:t>2011/11/3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B34BE17-AE82-4D75-B31F-FF2264F61E2A}" type="datetime1">
              <a:rPr lang="zh-CN" altLang="en-US" smtClean="0"/>
              <a:t>2011/11/3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EFDA882-94E4-4B61-B0C6-7FF9344F45C6}" type="datetime1">
              <a:rPr lang="zh-CN" altLang="en-US" smtClean="0"/>
              <a:t>2011/11/3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A3600C3E-C037-4443-9535-461540E0A23B}" type="datetime1">
              <a:rPr lang="zh-CN" altLang="en-US" smtClean="0"/>
              <a:t>2011/11/3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62BFDB5-E2A8-4F00-BE60-F9E7003F33CF}" type="datetime1">
              <a:rPr lang="zh-CN" altLang="en-US" smtClean="0"/>
              <a:t>2011/11/3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A462DE80-08D6-4486-A6AA-EDB32CFEB7B3}" type="datetime1">
              <a:rPr lang="zh-CN" altLang="en-US" smtClean="0"/>
              <a:t>2011/11/3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5516DA-711A-42E6-BA94-C755A2CCA630}" type="datetime1">
              <a:rPr lang="zh-CN" altLang="en-US" smtClean="0"/>
              <a:t>2011/11/3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8A1B5B10-94DB-4F6F-98FF-5DFF6E9949EC}" type="datetime1">
              <a:rPr lang="zh-CN" altLang="en-US" smtClean="0"/>
              <a:t>2011/11/3</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FE8D609-FE1E-42FC-9E3A-9365C72F04B2}" type="datetime1">
              <a:rPr lang="zh-CN" altLang="en-US" smtClean="0"/>
              <a:t>2011/11/3</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C9A34D1D-A630-41AC-9CF4-85E3A248638B}" type="datetime1">
              <a:rPr lang="zh-CN" altLang="en-US" smtClean="0"/>
              <a:t>2011/11/3</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25000"/>
        </a:lnSpc>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lnSpc>
          <a:spcPct val="125000"/>
        </a:lnSpc>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lnSpc>
          <a:spcPct val="125000"/>
        </a:lnSpc>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lnSpc>
          <a:spcPct val="125000"/>
        </a:lnSpc>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lnSpc>
          <a:spcPct val="125000"/>
        </a:lnSpc>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t" anchorCtr="0"/>
          <a:lstStyle/>
          <a:p>
            <a:pPr>
              <a:lnSpc>
                <a:spcPct val="125000"/>
              </a:lnSpc>
            </a:pPr>
            <a:r>
              <a:rPr lang="zh-CN" altLang="en-US" b="1" dirty="0"/>
              <a:t>数据库中的数据交换</a:t>
            </a:r>
          </a:p>
        </p:txBody>
      </p:sp>
      <p:sp>
        <p:nvSpPr>
          <p:cNvPr id="3" name="副标题 2"/>
          <p:cNvSpPr>
            <a:spLocks noGrp="1"/>
          </p:cNvSpPr>
          <p:nvPr>
            <p:ph type="subTitle" idx="1"/>
          </p:nvPr>
        </p:nvSpPr>
        <p:spPr/>
        <p:txBody>
          <a:bodyPr>
            <a:normAutofit/>
          </a:bodyPr>
          <a:lstStyle/>
          <a:p>
            <a:r>
              <a:rPr lang="zh-CN" altLang="en-US" sz="2400" b="1" dirty="0">
                <a:solidFill>
                  <a:schemeClr val="tx1"/>
                </a:solidFill>
              </a:rPr>
              <a:t>胡</a:t>
            </a:r>
            <a:r>
              <a:rPr lang="zh-CN" altLang="en-US" sz="2400" b="1" dirty="0" smtClean="0">
                <a:solidFill>
                  <a:schemeClr val="tx1"/>
                </a:solidFill>
              </a:rPr>
              <a:t>伟</a:t>
            </a:r>
            <a:endParaRPr lang="en-US" altLang="zh-CN" sz="2400" b="1" dirty="0" smtClean="0">
              <a:solidFill>
                <a:schemeClr val="tx1"/>
              </a:solidFill>
            </a:endParaRPr>
          </a:p>
          <a:p>
            <a:r>
              <a:rPr lang="zh-CN" altLang="en-US" sz="2000" b="1" dirty="0">
                <a:solidFill>
                  <a:schemeClr val="tx1"/>
                </a:solidFill>
              </a:rPr>
              <a:t>拔尖班</a:t>
            </a:r>
            <a:endParaRPr lang="zh-CN" altLang="en-US" sz="2400" b="1" dirty="0">
              <a:solidFill>
                <a:schemeClr val="tx1"/>
              </a:solidFill>
            </a:endParaRPr>
          </a:p>
        </p:txBody>
      </p:sp>
    </p:spTree>
    <p:extLst>
      <p:ext uri="{BB962C8B-B14F-4D97-AF65-F5344CB8AC3E}">
        <p14:creationId xmlns:p14="http://schemas.microsoft.com/office/powerpoint/2010/main" val="4006506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2.3 </a:t>
            </a:r>
            <a:r>
              <a:rPr lang="zh-CN" altLang="en-US" b="1" dirty="0"/>
              <a:t>游标管理</a:t>
            </a:r>
            <a:endParaRPr lang="zh-CN" altLang="en-US" dirty="0"/>
          </a:p>
        </p:txBody>
      </p:sp>
      <p:sp>
        <p:nvSpPr>
          <p:cNvPr id="3" name="内容占位符 2"/>
          <p:cNvSpPr>
            <a:spLocks noGrp="1"/>
          </p:cNvSpPr>
          <p:nvPr>
            <p:ph idx="1"/>
          </p:nvPr>
        </p:nvSpPr>
        <p:spPr/>
        <p:txBody>
          <a:bodyPr>
            <a:normAutofit/>
          </a:bodyPr>
          <a:lstStyle/>
          <a:p>
            <a:r>
              <a:rPr lang="zh-CN" altLang="en-US" sz="1800" dirty="0"/>
              <a:t>游标</a:t>
            </a:r>
            <a:r>
              <a:rPr lang="zh-CN" altLang="en-US" sz="1800" dirty="0" smtClean="0"/>
              <a:t>（</a:t>
            </a:r>
            <a:r>
              <a:rPr lang="en-US" altLang="zh-CN" sz="1800" dirty="0" smtClean="0"/>
              <a:t>cursor</a:t>
            </a:r>
            <a:r>
              <a:rPr lang="zh-CN" altLang="en-US" sz="1800" dirty="0"/>
              <a:t>）操作</a:t>
            </a:r>
          </a:p>
          <a:p>
            <a:pPr lvl="1"/>
            <a:r>
              <a:rPr lang="en-US" altLang="zh-CN" sz="1600" dirty="0"/>
              <a:t>D</a:t>
            </a:r>
            <a:r>
              <a:rPr lang="en-US" altLang="zh-CN" sz="1600" dirty="0" smtClean="0"/>
              <a:t>eclare </a:t>
            </a:r>
            <a:r>
              <a:rPr lang="en-US" altLang="zh-CN" sz="1600" dirty="0"/>
              <a:t>a </a:t>
            </a:r>
            <a:r>
              <a:rPr lang="en-US" altLang="zh-CN" sz="1600" dirty="0" smtClean="0"/>
              <a:t>cursor</a:t>
            </a:r>
            <a:r>
              <a:rPr lang="zh-CN" altLang="en-US" sz="1600" dirty="0" smtClean="0"/>
              <a:t>：</a:t>
            </a:r>
            <a:r>
              <a:rPr lang="zh-CN" altLang="en-US" sz="1400" dirty="0" smtClean="0"/>
              <a:t>为</a:t>
            </a:r>
            <a:r>
              <a:rPr lang="zh-CN" altLang="en-US" sz="1400" dirty="0"/>
              <a:t>某一映像语句（可能返回多个结果元组）的结果集合定义一个命名的游标</a:t>
            </a:r>
          </a:p>
          <a:p>
            <a:pPr lvl="1"/>
            <a:r>
              <a:rPr lang="en-US" altLang="zh-CN" sz="1600" dirty="0"/>
              <a:t>O</a:t>
            </a:r>
            <a:r>
              <a:rPr lang="en-US" altLang="zh-CN" sz="1600" dirty="0" smtClean="0"/>
              <a:t>pen </a:t>
            </a:r>
            <a:r>
              <a:rPr lang="en-US" altLang="zh-CN" sz="1600" dirty="0"/>
              <a:t>the </a:t>
            </a:r>
            <a:r>
              <a:rPr lang="en-US" altLang="zh-CN" sz="1600" dirty="0" smtClean="0"/>
              <a:t>cursor</a:t>
            </a:r>
            <a:r>
              <a:rPr lang="zh-CN" altLang="en-US" sz="1600" dirty="0" smtClean="0"/>
              <a:t>：</a:t>
            </a:r>
            <a:r>
              <a:rPr lang="zh-CN" altLang="en-US" sz="1400" dirty="0" smtClean="0"/>
              <a:t>执行</a:t>
            </a:r>
            <a:r>
              <a:rPr lang="zh-CN" altLang="en-US" sz="1400" dirty="0"/>
              <a:t>相应的映像语句并打开获得的结果集，此时游标处于活动状态并指向结果集合的第一条记录的前面</a:t>
            </a:r>
          </a:p>
          <a:p>
            <a:pPr lvl="1"/>
            <a:r>
              <a:rPr lang="en-US" altLang="zh-CN" sz="1600" dirty="0"/>
              <a:t>F</a:t>
            </a:r>
            <a:r>
              <a:rPr lang="en-US" altLang="zh-CN" sz="1600" dirty="0" smtClean="0"/>
              <a:t>etch </a:t>
            </a:r>
            <a:r>
              <a:rPr lang="en-US" altLang="zh-CN" sz="1600" dirty="0"/>
              <a:t>a row by the </a:t>
            </a:r>
            <a:r>
              <a:rPr lang="en-US" altLang="zh-CN" sz="1600" dirty="0" smtClean="0"/>
              <a:t>cursor</a:t>
            </a:r>
            <a:r>
              <a:rPr lang="zh-CN" altLang="en-US" sz="1600" dirty="0" smtClean="0"/>
              <a:t>：</a:t>
            </a:r>
            <a:r>
              <a:rPr lang="zh-CN" altLang="en-US" sz="1400" dirty="0" smtClean="0"/>
              <a:t>将</a:t>
            </a:r>
            <a:r>
              <a:rPr lang="zh-CN" altLang="en-US" sz="1400" dirty="0"/>
              <a:t>游标推向结果集合中的下一条记录，读出游标所指向记录的值并赋给对应的主语言变量</a:t>
            </a:r>
          </a:p>
          <a:p>
            <a:pPr lvl="2"/>
            <a:r>
              <a:rPr lang="en-US" altLang="zh-CN" sz="1400" dirty="0"/>
              <a:t>One-Row-at-a-Time Principle</a:t>
            </a:r>
          </a:p>
          <a:p>
            <a:pPr lvl="1"/>
            <a:r>
              <a:rPr lang="en-US" altLang="zh-CN" sz="1600" dirty="0"/>
              <a:t>C</a:t>
            </a:r>
            <a:r>
              <a:rPr lang="en-US" altLang="zh-CN" sz="1600" dirty="0" smtClean="0"/>
              <a:t>lose </a:t>
            </a:r>
            <a:r>
              <a:rPr lang="en-US" altLang="zh-CN" sz="1600" dirty="0"/>
              <a:t>the </a:t>
            </a:r>
            <a:r>
              <a:rPr lang="en-US" altLang="zh-CN" sz="1600" dirty="0" smtClean="0"/>
              <a:t>cursor</a:t>
            </a:r>
            <a:r>
              <a:rPr lang="zh-CN" altLang="en-US" sz="1600" dirty="0" smtClean="0"/>
              <a:t>：</a:t>
            </a:r>
            <a:r>
              <a:rPr lang="zh-CN" altLang="en-US" sz="1400" dirty="0" smtClean="0"/>
              <a:t>关闭</a:t>
            </a:r>
            <a:r>
              <a:rPr lang="zh-CN" altLang="en-US" sz="1400" dirty="0"/>
              <a:t>所使用的游标，释放相关的系统</a:t>
            </a:r>
            <a:r>
              <a:rPr lang="zh-CN" altLang="en-US" sz="1400" dirty="0" smtClean="0"/>
              <a:t>资源</a:t>
            </a:r>
            <a:endParaRPr lang="zh-CN" altLang="en-US" sz="1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1186467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2.3 </a:t>
            </a:r>
            <a:r>
              <a:rPr lang="zh-CN" altLang="en-US" b="1" dirty="0"/>
              <a:t>游标管理</a:t>
            </a:r>
            <a:endParaRPr lang="zh-CN" altLang="en-US" dirty="0"/>
          </a:p>
        </p:txBody>
      </p:sp>
      <p:sp>
        <p:nvSpPr>
          <p:cNvPr id="3" name="内容占位符 2"/>
          <p:cNvSpPr>
            <a:spLocks noGrp="1"/>
          </p:cNvSpPr>
          <p:nvPr>
            <p:ph idx="1"/>
          </p:nvPr>
        </p:nvSpPr>
        <p:spPr/>
        <p:txBody>
          <a:bodyPr>
            <a:normAutofit/>
          </a:bodyPr>
          <a:lstStyle/>
          <a:p>
            <a:r>
              <a:rPr lang="en-US" altLang="zh-CN" sz="1600" dirty="0"/>
              <a:t>The </a:t>
            </a:r>
            <a:r>
              <a:rPr lang="en-US" altLang="zh-CN" sz="1600" dirty="0" smtClean="0"/>
              <a:t>declare </a:t>
            </a:r>
            <a:r>
              <a:rPr lang="en-US" altLang="zh-CN" sz="1600" dirty="0"/>
              <a:t>c</a:t>
            </a:r>
            <a:r>
              <a:rPr lang="en-US" altLang="zh-CN" sz="1600" dirty="0" smtClean="0"/>
              <a:t>ursor </a:t>
            </a:r>
            <a:r>
              <a:rPr lang="en-US" altLang="zh-CN" sz="1600" dirty="0"/>
              <a:t>s</a:t>
            </a:r>
            <a:r>
              <a:rPr lang="en-US" altLang="zh-CN" sz="1600" dirty="0" smtClean="0"/>
              <a:t>tatement</a:t>
            </a:r>
            <a:endParaRPr lang="en-US" altLang="zh-CN" sz="1600" dirty="0" smtClean="0"/>
          </a:p>
          <a:p>
            <a:endParaRPr lang="en-US" altLang="zh-CN" sz="1400" dirty="0"/>
          </a:p>
          <a:p>
            <a:pPr marL="365760" lvl="1" indent="0">
              <a:buNone/>
            </a:pPr>
            <a:endParaRPr lang="en-US" altLang="zh-CN" sz="1400" dirty="0" smtClean="0"/>
          </a:p>
          <a:p>
            <a:pPr marL="365760" lvl="1" indent="0">
              <a:buNone/>
            </a:pPr>
            <a:endParaRPr lang="en-US" altLang="zh-CN" sz="1400" dirty="0" smtClean="0"/>
          </a:p>
          <a:p>
            <a:pPr marL="365760" lvl="1" indent="0">
              <a:buNone/>
            </a:pPr>
            <a:endParaRPr lang="en-US" altLang="zh-CN" sz="1400" dirty="0"/>
          </a:p>
          <a:p>
            <a:pPr marL="365760" lvl="1" indent="0">
              <a:buNone/>
            </a:pPr>
            <a:endParaRPr lang="en-US" altLang="zh-CN" sz="1400" dirty="0" smtClean="0"/>
          </a:p>
          <a:p>
            <a:pPr marL="365760" lvl="1" indent="0">
              <a:buNone/>
            </a:pPr>
            <a:endParaRPr lang="en-US" altLang="zh-CN" sz="1400" dirty="0" smtClean="0"/>
          </a:p>
          <a:p>
            <a:pPr lvl="1"/>
            <a:r>
              <a:rPr lang="zh-CN" altLang="en-US" sz="1400" dirty="0" smtClean="0"/>
              <a:t>如果</a:t>
            </a:r>
            <a:r>
              <a:rPr lang="zh-CN" altLang="en-US" sz="1400" dirty="0"/>
              <a:t>查询语句的执行结果是一个元组的集合，那么需要使用游标来获取结果集合中的每一个元组</a:t>
            </a:r>
          </a:p>
          <a:p>
            <a:pPr lvl="1"/>
            <a:r>
              <a:rPr lang="zh-CN" altLang="en-US" sz="1400" dirty="0"/>
              <a:t>仅当用户确信只可能返回单个结果元组的情况下才可以使用</a:t>
            </a:r>
            <a:r>
              <a:rPr lang="en-US" altLang="zh-CN" sz="1400" dirty="0"/>
              <a:t>SELECT……INTO……</a:t>
            </a:r>
            <a:r>
              <a:rPr lang="zh-CN" altLang="en-US" sz="1400" dirty="0"/>
              <a:t>形式的嵌入式</a:t>
            </a:r>
            <a:r>
              <a:rPr lang="en-US" altLang="zh-CN" sz="1400" dirty="0"/>
              <a:t>SQL</a:t>
            </a:r>
            <a:r>
              <a:rPr lang="zh-CN" altLang="en-US" sz="1400" dirty="0"/>
              <a:t>查询</a:t>
            </a:r>
            <a:r>
              <a:rPr lang="zh-CN" altLang="en-US" sz="1400" dirty="0" smtClean="0"/>
              <a:t>语句</a:t>
            </a:r>
            <a:endParaRPr lang="zh-CN" altLang="en-US" sz="1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5" name="Text Box 4"/>
          <p:cNvSpPr txBox="1">
            <a:spLocks noChangeArrowheads="1"/>
          </p:cNvSpPr>
          <p:nvPr/>
        </p:nvSpPr>
        <p:spPr bwMode="auto">
          <a:xfrm>
            <a:off x="647700" y="2773260"/>
            <a:ext cx="7848600" cy="1615827"/>
          </a:xfrm>
          <a:prstGeom prst="rect">
            <a:avLst/>
          </a:prstGeom>
          <a:solidFill>
            <a:schemeClr val="accent6">
              <a:lumMod val="20000"/>
              <a:lumOff val="80000"/>
            </a:schemeClr>
          </a:solidFill>
          <a:ln>
            <a:noFill/>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125000"/>
              </a:lnSpc>
            </a:pPr>
            <a:r>
              <a:rPr kumimoji="0" lang="en-US" altLang="zh-CN" sz="1600" b="1" dirty="0">
                <a:solidFill>
                  <a:schemeClr val="tx2"/>
                </a:solidFill>
                <a:latin typeface="Courier New" pitchFamily="49" charset="0"/>
                <a:cs typeface="Courier New" pitchFamily="49" charset="0"/>
              </a:rPr>
              <a:t>EXEC SQL DECLARE cursor-name CURSOR FOR</a:t>
            </a:r>
          </a:p>
          <a:p>
            <a:pPr eaLnBrk="1" hangingPunct="1">
              <a:lnSpc>
                <a:spcPct val="125000"/>
              </a:lnSpc>
            </a:pPr>
            <a:r>
              <a:rPr kumimoji="0" lang="en-US" altLang="zh-CN" sz="1600" b="1" dirty="0">
                <a:solidFill>
                  <a:schemeClr val="tx2"/>
                </a:solidFill>
                <a:latin typeface="Courier New" pitchFamily="49" charset="0"/>
                <a:cs typeface="Courier New" pitchFamily="49" charset="0"/>
              </a:rPr>
              <a:t> </a:t>
            </a:r>
            <a:r>
              <a:rPr kumimoji="0" lang="en-US" altLang="zh-CN" sz="1600" b="1" dirty="0" smtClean="0">
                <a:solidFill>
                  <a:schemeClr val="tx2"/>
                </a:solidFill>
                <a:latin typeface="Courier New" pitchFamily="49" charset="0"/>
                <a:cs typeface="Courier New" pitchFamily="49" charset="0"/>
              </a:rPr>
              <a:t>        </a:t>
            </a:r>
            <a:r>
              <a:rPr kumimoji="0" lang="en-US" altLang="zh-CN" sz="1600" b="1" dirty="0" err="1" smtClean="0">
                <a:solidFill>
                  <a:schemeClr val="tx2"/>
                </a:solidFill>
                <a:latin typeface="Courier New" pitchFamily="49" charset="0"/>
                <a:cs typeface="Courier New" pitchFamily="49" charset="0"/>
              </a:rPr>
              <a:t>subquery</a:t>
            </a:r>
            <a:endParaRPr kumimoji="0" lang="en-US" altLang="zh-CN" sz="1600" b="1" dirty="0">
              <a:solidFill>
                <a:schemeClr val="tx2"/>
              </a:solidFill>
              <a:latin typeface="Courier New" pitchFamily="49" charset="0"/>
              <a:cs typeface="Courier New" pitchFamily="49" charset="0"/>
            </a:endParaRPr>
          </a:p>
          <a:p>
            <a:pPr eaLnBrk="1" hangingPunct="1">
              <a:lnSpc>
                <a:spcPct val="125000"/>
              </a:lnSpc>
            </a:pPr>
            <a:r>
              <a:rPr kumimoji="0" lang="en-US" altLang="zh-CN" sz="1600" b="1" dirty="0">
                <a:solidFill>
                  <a:schemeClr val="tx2"/>
                </a:solidFill>
                <a:latin typeface="Courier New" pitchFamily="49" charset="0"/>
                <a:cs typeface="Courier New" pitchFamily="49" charset="0"/>
              </a:rPr>
              <a:t> </a:t>
            </a:r>
            <a:r>
              <a:rPr kumimoji="0" lang="en-US" altLang="zh-CN" sz="1600" b="1" dirty="0" smtClean="0">
                <a:solidFill>
                  <a:schemeClr val="tx2"/>
                </a:solidFill>
                <a:latin typeface="Courier New" pitchFamily="49" charset="0"/>
                <a:cs typeface="Courier New" pitchFamily="49" charset="0"/>
              </a:rPr>
              <a:t>        </a:t>
            </a:r>
            <a:r>
              <a:rPr kumimoji="0" lang="en-US" altLang="zh-CN" sz="1600" b="1" dirty="0" smtClean="0">
                <a:solidFill>
                  <a:schemeClr val="tx2"/>
                </a:solidFill>
                <a:latin typeface="Courier New" pitchFamily="49" charset="0"/>
                <a:cs typeface="Courier New" pitchFamily="49" charset="0"/>
              </a:rPr>
              <a:t>[ </a:t>
            </a:r>
            <a:r>
              <a:rPr kumimoji="0" lang="en-US" altLang="zh-CN" sz="1600" b="1" dirty="0">
                <a:solidFill>
                  <a:schemeClr val="tx2"/>
                </a:solidFill>
                <a:latin typeface="Courier New" pitchFamily="49" charset="0"/>
                <a:cs typeface="Courier New" pitchFamily="49" charset="0"/>
              </a:rPr>
              <a:t>ORDER BY ...... ]</a:t>
            </a:r>
          </a:p>
          <a:p>
            <a:pPr eaLnBrk="1" hangingPunct="1">
              <a:lnSpc>
                <a:spcPct val="125000"/>
              </a:lnSpc>
            </a:pPr>
            <a:r>
              <a:rPr kumimoji="0" lang="en-US" altLang="zh-CN" sz="1600" b="1" dirty="0">
                <a:solidFill>
                  <a:schemeClr val="tx2"/>
                </a:solidFill>
                <a:latin typeface="Courier New" pitchFamily="49" charset="0"/>
                <a:cs typeface="Courier New" pitchFamily="49" charset="0"/>
              </a:rPr>
              <a:t> </a:t>
            </a:r>
            <a:r>
              <a:rPr kumimoji="0" lang="en-US" altLang="zh-CN" sz="1600" b="1" dirty="0" smtClean="0">
                <a:solidFill>
                  <a:schemeClr val="tx2"/>
                </a:solidFill>
                <a:latin typeface="Courier New" pitchFamily="49" charset="0"/>
                <a:cs typeface="Courier New" pitchFamily="49" charset="0"/>
              </a:rPr>
              <a:t>        </a:t>
            </a:r>
            <a:r>
              <a:rPr kumimoji="0" lang="en-US" altLang="zh-CN" sz="1600" b="1" dirty="0" smtClean="0">
                <a:solidFill>
                  <a:schemeClr val="tx2"/>
                </a:solidFill>
                <a:latin typeface="Courier New" pitchFamily="49" charset="0"/>
                <a:cs typeface="Courier New" pitchFamily="49" charset="0"/>
              </a:rPr>
              <a:t>[ </a:t>
            </a:r>
            <a:r>
              <a:rPr kumimoji="0" lang="en-US" altLang="zh-CN" sz="1600" b="1" dirty="0">
                <a:solidFill>
                  <a:schemeClr val="tx2"/>
                </a:solidFill>
                <a:latin typeface="Courier New" pitchFamily="49" charset="0"/>
                <a:cs typeface="Courier New" pitchFamily="49" charset="0"/>
              </a:rPr>
              <a:t>FOR {</a:t>
            </a:r>
            <a:r>
              <a:rPr kumimoji="0" lang="en-US" altLang="zh-CN" sz="1600" b="1" dirty="0">
                <a:solidFill>
                  <a:schemeClr val="accent2"/>
                </a:solidFill>
                <a:latin typeface="Courier New" pitchFamily="49" charset="0"/>
                <a:cs typeface="Courier New" pitchFamily="49" charset="0"/>
              </a:rPr>
              <a:t> </a:t>
            </a:r>
            <a:r>
              <a:rPr kumimoji="0" lang="en-US" altLang="zh-CN" sz="1600" b="1" dirty="0">
                <a:solidFill>
                  <a:srgbClr val="FF0066"/>
                </a:solidFill>
                <a:latin typeface="Courier New" pitchFamily="49" charset="0"/>
                <a:cs typeface="Courier New" pitchFamily="49" charset="0"/>
              </a:rPr>
              <a:t>READ ONLY</a:t>
            </a:r>
            <a:r>
              <a:rPr kumimoji="0" lang="en-US" altLang="zh-CN" sz="1600" b="1" dirty="0">
                <a:solidFill>
                  <a:schemeClr val="accent2"/>
                </a:solidFill>
                <a:latin typeface="Courier New" pitchFamily="49" charset="0"/>
                <a:cs typeface="Courier New" pitchFamily="49" charset="0"/>
              </a:rPr>
              <a:t> </a:t>
            </a:r>
            <a:r>
              <a:rPr kumimoji="0" lang="en-US" altLang="zh-CN" sz="1600" b="1" dirty="0">
                <a:solidFill>
                  <a:schemeClr val="tx2"/>
                </a:solidFill>
                <a:latin typeface="Courier New" pitchFamily="49" charset="0"/>
                <a:cs typeface="Courier New" pitchFamily="49" charset="0"/>
              </a:rPr>
              <a:t>|</a:t>
            </a:r>
          </a:p>
          <a:p>
            <a:pPr eaLnBrk="1" hangingPunct="1">
              <a:lnSpc>
                <a:spcPct val="125000"/>
              </a:lnSpc>
            </a:pPr>
            <a:r>
              <a:rPr kumimoji="0" lang="en-US" altLang="zh-CN" sz="1600" b="1" dirty="0">
                <a:solidFill>
                  <a:schemeClr val="accent2"/>
                </a:solidFill>
                <a:latin typeface="Courier New" pitchFamily="49" charset="0"/>
                <a:cs typeface="Courier New" pitchFamily="49" charset="0"/>
              </a:rPr>
              <a:t> </a:t>
            </a:r>
            <a:r>
              <a:rPr kumimoji="0" lang="en-US" altLang="zh-CN" sz="1600" b="1" dirty="0" smtClean="0">
                <a:solidFill>
                  <a:schemeClr val="accent2"/>
                </a:solidFill>
                <a:latin typeface="Courier New" pitchFamily="49" charset="0"/>
                <a:cs typeface="Courier New" pitchFamily="49" charset="0"/>
              </a:rPr>
              <a:t>                </a:t>
            </a:r>
            <a:r>
              <a:rPr kumimoji="0" lang="en-US" altLang="zh-CN" sz="1600" b="1" dirty="0" smtClean="0">
                <a:solidFill>
                  <a:srgbClr val="FF0066"/>
                </a:solidFill>
                <a:latin typeface="Courier New" pitchFamily="49" charset="0"/>
                <a:cs typeface="Courier New" pitchFamily="49" charset="0"/>
              </a:rPr>
              <a:t>UPDATE </a:t>
            </a:r>
            <a:r>
              <a:rPr kumimoji="0" lang="en-US" altLang="zh-CN" sz="1600" b="1" dirty="0">
                <a:solidFill>
                  <a:srgbClr val="FF0066"/>
                </a:solidFill>
                <a:latin typeface="Courier New" pitchFamily="49" charset="0"/>
                <a:cs typeface="Courier New" pitchFamily="49" charset="0"/>
              </a:rPr>
              <a:t>[ OF </a:t>
            </a:r>
            <a:r>
              <a:rPr kumimoji="0" lang="en-US" altLang="zh-CN" sz="1600" b="1" dirty="0" err="1">
                <a:solidFill>
                  <a:srgbClr val="FF0066"/>
                </a:solidFill>
                <a:latin typeface="Courier New" pitchFamily="49" charset="0"/>
                <a:cs typeface="Courier New" pitchFamily="49" charset="0"/>
              </a:rPr>
              <a:t>columnname</a:t>
            </a:r>
            <a:r>
              <a:rPr kumimoji="0" lang="en-US" altLang="zh-CN" sz="1600" b="1" dirty="0">
                <a:solidFill>
                  <a:srgbClr val="FF0066"/>
                </a:solidFill>
                <a:latin typeface="Courier New" pitchFamily="49" charset="0"/>
                <a:cs typeface="Courier New" pitchFamily="49" charset="0"/>
              </a:rPr>
              <a:t>, ...... ]</a:t>
            </a:r>
            <a:r>
              <a:rPr kumimoji="0" lang="en-US" altLang="zh-CN" sz="1600" b="1" dirty="0">
                <a:solidFill>
                  <a:schemeClr val="accent2"/>
                </a:solidFill>
                <a:latin typeface="Courier New" pitchFamily="49" charset="0"/>
                <a:cs typeface="Courier New" pitchFamily="49" charset="0"/>
              </a:rPr>
              <a:t> </a:t>
            </a:r>
            <a:r>
              <a:rPr kumimoji="0" lang="en-US" altLang="zh-CN" sz="1600" b="1" dirty="0">
                <a:solidFill>
                  <a:schemeClr val="tx2"/>
                </a:solidFill>
                <a:latin typeface="Courier New" pitchFamily="49" charset="0"/>
                <a:cs typeface="Courier New" pitchFamily="49" charset="0"/>
              </a:rPr>
              <a:t>} ] ;</a:t>
            </a:r>
          </a:p>
        </p:txBody>
      </p:sp>
    </p:spTree>
    <p:extLst>
      <p:ext uri="{BB962C8B-B14F-4D97-AF65-F5344CB8AC3E}">
        <p14:creationId xmlns:p14="http://schemas.microsoft.com/office/powerpoint/2010/main" val="666681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2.3 </a:t>
            </a:r>
            <a:r>
              <a:rPr lang="zh-CN" altLang="en-US" b="1" dirty="0"/>
              <a:t>游标</a:t>
            </a:r>
            <a:r>
              <a:rPr lang="zh-CN" altLang="en-US" b="1" dirty="0" smtClean="0"/>
              <a:t>管理 </a:t>
            </a:r>
            <a:r>
              <a:rPr lang="en-US" altLang="zh-CN" b="1" dirty="0" smtClean="0"/>
              <a:t>– </a:t>
            </a:r>
            <a:r>
              <a:rPr lang="zh-CN" altLang="en-US" b="1" dirty="0" smtClean="0"/>
              <a:t>定义游标</a:t>
            </a:r>
            <a:endParaRPr lang="zh-CN" altLang="en-US" dirty="0"/>
          </a:p>
        </p:txBody>
      </p:sp>
      <p:sp>
        <p:nvSpPr>
          <p:cNvPr id="3" name="内容占位符 2"/>
          <p:cNvSpPr>
            <a:spLocks noGrp="1"/>
          </p:cNvSpPr>
          <p:nvPr>
            <p:ph idx="1"/>
          </p:nvPr>
        </p:nvSpPr>
        <p:spPr/>
        <p:txBody>
          <a:bodyPr>
            <a:normAutofit/>
          </a:bodyPr>
          <a:lstStyle/>
          <a:p>
            <a:r>
              <a:rPr lang="en-US" altLang="zh-CN" sz="1800" dirty="0"/>
              <a:t>D</a:t>
            </a:r>
            <a:r>
              <a:rPr lang="en-US" altLang="zh-CN" sz="1800" dirty="0" smtClean="0"/>
              <a:t>eclare </a:t>
            </a:r>
            <a:r>
              <a:rPr lang="en-US" altLang="zh-CN" sz="1800" dirty="0"/>
              <a:t>a </a:t>
            </a:r>
            <a:r>
              <a:rPr lang="en-US" altLang="zh-CN" sz="1800" dirty="0" smtClean="0"/>
              <a:t>cursor</a:t>
            </a:r>
            <a:endParaRPr lang="en-US" altLang="zh-CN"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5" name="Text Box 4"/>
          <p:cNvSpPr txBox="1">
            <a:spLocks noChangeArrowheads="1"/>
          </p:cNvSpPr>
          <p:nvPr/>
        </p:nvSpPr>
        <p:spPr bwMode="auto">
          <a:xfrm>
            <a:off x="762000" y="3228769"/>
            <a:ext cx="7620000" cy="1618905"/>
          </a:xfrm>
          <a:prstGeom prst="rect">
            <a:avLst/>
          </a:prstGeom>
          <a:solidFill>
            <a:schemeClr val="accent6">
              <a:lumMod val="20000"/>
              <a:lumOff val="80000"/>
            </a:schemeClr>
          </a:solidFill>
          <a:ln>
            <a:noFill/>
          </a:ln>
          <a:effectLst/>
        </p:spPr>
        <p:txBody>
          <a:bodyPr>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125000"/>
              </a:lnSpc>
            </a:pPr>
            <a:r>
              <a:rPr kumimoji="0" lang="en-US" altLang="zh-CN" sz="1600" b="1" dirty="0">
                <a:solidFill>
                  <a:schemeClr val="tx2"/>
                </a:solidFill>
                <a:latin typeface="Courier New" pitchFamily="49" charset="0"/>
                <a:cs typeface="Courier New" pitchFamily="49" charset="0"/>
              </a:rPr>
              <a:t>EXEC SQL DECLARE </a:t>
            </a:r>
            <a:r>
              <a:rPr kumimoji="0" lang="en-US" altLang="zh-CN" sz="1600" b="1" dirty="0" err="1">
                <a:solidFill>
                  <a:schemeClr val="tx2"/>
                </a:solidFill>
                <a:latin typeface="Courier New" pitchFamily="49" charset="0"/>
                <a:cs typeface="Courier New" pitchFamily="49" charset="0"/>
              </a:rPr>
              <a:t>agent_dollars</a:t>
            </a:r>
            <a:r>
              <a:rPr kumimoji="0" lang="en-US" altLang="zh-CN" sz="1600" b="1" dirty="0">
                <a:solidFill>
                  <a:schemeClr val="tx2"/>
                </a:solidFill>
                <a:latin typeface="Courier New" pitchFamily="49" charset="0"/>
                <a:cs typeface="Courier New" pitchFamily="49" charset="0"/>
              </a:rPr>
              <a:t> CURSOR </a:t>
            </a:r>
            <a:r>
              <a:rPr kumimoji="0" lang="en-US" altLang="zh-CN" sz="1600" b="1" dirty="0" smtClean="0">
                <a:solidFill>
                  <a:schemeClr val="tx2"/>
                </a:solidFill>
                <a:latin typeface="Courier New" pitchFamily="49" charset="0"/>
                <a:cs typeface="Courier New" pitchFamily="49" charset="0"/>
              </a:rPr>
              <a:t>FOR</a:t>
            </a:r>
          </a:p>
          <a:p>
            <a:pPr eaLnBrk="1" hangingPunct="1">
              <a:lnSpc>
                <a:spcPct val="125000"/>
              </a:lnSpc>
            </a:pPr>
            <a:r>
              <a:rPr kumimoji="0" lang="en-US" altLang="zh-CN" sz="1600" b="1" dirty="0">
                <a:solidFill>
                  <a:schemeClr val="tx2"/>
                </a:solidFill>
                <a:latin typeface="Courier New" pitchFamily="49" charset="0"/>
                <a:cs typeface="Courier New" pitchFamily="49" charset="0"/>
              </a:rPr>
              <a:t> </a:t>
            </a:r>
            <a:r>
              <a:rPr kumimoji="0" lang="en-US" altLang="zh-CN" sz="1600" b="1" dirty="0" smtClean="0">
                <a:solidFill>
                  <a:schemeClr val="tx2"/>
                </a:solidFill>
                <a:latin typeface="Courier New" pitchFamily="49" charset="0"/>
                <a:cs typeface="Courier New" pitchFamily="49" charset="0"/>
              </a:rPr>
              <a:t>        </a:t>
            </a:r>
            <a:r>
              <a:rPr kumimoji="0" lang="en-US" altLang="zh-CN" sz="1600" b="1" dirty="0" smtClean="0">
                <a:solidFill>
                  <a:schemeClr val="tx2"/>
                </a:solidFill>
                <a:latin typeface="Courier New" pitchFamily="49" charset="0"/>
                <a:cs typeface="Courier New" pitchFamily="49" charset="0"/>
              </a:rPr>
              <a:t>select </a:t>
            </a:r>
            <a:r>
              <a:rPr kumimoji="0" lang="en-US" altLang="zh-CN" sz="1600" b="1" dirty="0" smtClean="0">
                <a:solidFill>
                  <a:schemeClr val="tx2"/>
                </a:solidFill>
                <a:latin typeface="Courier New" pitchFamily="49" charset="0"/>
                <a:cs typeface="Courier New" pitchFamily="49" charset="0"/>
              </a:rPr>
              <a:t>aid</a:t>
            </a:r>
            <a:r>
              <a:rPr kumimoji="0" lang="en-US" altLang="zh-CN" sz="1600" b="1" dirty="0">
                <a:solidFill>
                  <a:schemeClr val="tx2"/>
                </a:solidFill>
                <a:latin typeface="Courier New" pitchFamily="49" charset="0"/>
                <a:cs typeface="Courier New" pitchFamily="49" charset="0"/>
              </a:rPr>
              <a:t>, sum(dollars)</a:t>
            </a:r>
          </a:p>
          <a:p>
            <a:pPr lvl="1" eaLnBrk="1" hangingPunct="1">
              <a:lnSpc>
                <a:spcPct val="125000"/>
              </a:lnSpc>
            </a:pPr>
            <a:r>
              <a:rPr kumimoji="0" lang="en-US" altLang="zh-CN" sz="1600" b="1" dirty="0" smtClean="0">
                <a:solidFill>
                  <a:schemeClr val="tx2"/>
                </a:solidFill>
                <a:latin typeface="Courier New" pitchFamily="49" charset="0"/>
                <a:cs typeface="Courier New" pitchFamily="49" charset="0"/>
              </a:rPr>
              <a:t>    </a:t>
            </a:r>
            <a:r>
              <a:rPr kumimoji="0" lang="en-US" altLang="zh-CN" sz="1600" b="1" dirty="0" smtClean="0">
                <a:solidFill>
                  <a:schemeClr val="tx2"/>
                </a:solidFill>
                <a:latin typeface="Courier New" pitchFamily="49" charset="0"/>
                <a:cs typeface="Courier New" pitchFamily="49" charset="0"/>
              </a:rPr>
              <a:t>   from </a:t>
            </a:r>
            <a:r>
              <a:rPr kumimoji="0" lang="en-US" altLang="zh-CN" sz="1600" b="1" dirty="0" smtClean="0">
                <a:solidFill>
                  <a:schemeClr val="tx2"/>
                </a:solidFill>
                <a:latin typeface="Courier New" pitchFamily="49" charset="0"/>
                <a:cs typeface="Courier New" pitchFamily="49" charset="0"/>
              </a:rPr>
              <a:t>orders</a:t>
            </a:r>
            <a:endParaRPr kumimoji="0" lang="en-US" altLang="zh-CN" sz="1600" b="1" dirty="0">
              <a:solidFill>
                <a:schemeClr val="tx2"/>
              </a:solidFill>
              <a:latin typeface="Courier New" pitchFamily="49" charset="0"/>
              <a:cs typeface="Courier New" pitchFamily="49" charset="0"/>
            </a:endParaRPr>
          </a:p>
          <a:p>
            <a:pPr lvl="1" eaLnBrk="1" hangingPunct="1">
              <a:lnSpc>
                <a:spcPct val="125000"/>
              </a:lnSpc>
            </a:pPr>
            <a:r>
              <a:rPr kumimoji="0" lang="en-US" altLang="zh-CN" sz="1600" b="1" dirty="0" smtClean="0">
                <a:solidFill>
                  <a:schemeClr val="tx2"/>
                </a:solidFill>
                <a:latin typeface="Courier New" pitchFamily="49" charset="0"/>
                <a:cs typeface="Courier New" pitchFamily="49" charset="0"/>
              </a:rPr>
              <a:t>   </a:t>
            </a:r>
            <a:r>
              <a:rPr kumimoji="0" lang="en-US" altLang="zh-CN" sz="1600" b="1" dirty="0" smtClean="0">
                <a:solidFill>
                  <a:schemeClr val="tx2"/>
                </a:solidFill>
                <a:latin typeface="Courier New" pitchFamily="49" charset="0"/>
                <a:cs typeface="Courier New" pitchFamily="49" charset="0"/>
              </a:rPr>
              <a:t>   where </a:t>
            </a:r>
            <a:r>
              <a:rPr kumimoji="0" lang="en-US" altLang="zh-CN" sz="1600" b="1" dirty="0" err="1" smtClean="0">
                <a:solidFill>
                  <a:schemeClr val="tx2"/>
                </a:solidFill>
                <a:latin typeface="Courier New" pitchFamily="49" charset="0"/>
                <a:cs typeface="Courier New" pitchFamily="49" charset="0"/>
              </a:rPr>
              <a:t>cid</a:t>
            </a:r>
            <a:r>
              <a:rPr kumimoji="0" lang="en-US" altLang="zh-CN" sz="1600" b="1" dirty="0" smtClean="0">
                <a:solidFill>
                  <a:schemeClr val="tx2"/>
                </a:solidFill>
                <a:latin typeface="Courier New" pitchFamily="49" charset="0"/>
                <a:cs typeface="Courier New" pitchFamily="49" charset="0"/>
              </a:rPr>
              <a:t> </a:t>
            </a:r>
            <a:r>
              <a:rPr kumimoji="0" lang="en-US" altLang="zh-CN" sz="1600" b="1" dirty="0">
                <a:solidFill>
                  <a:schemeClr val="tx2"/>
                </a:solidFill>
                <a:latin typeface="Courier New" pitchFamily="49" charset="0"/>
                <a:cs typeface="Courier New" pitchFamily="49" charset="0"/>
              </a:rPr>
              <a:t>= :</a:t>
            </a:r>
            <a:r>
              <a:rPr kumimoji="0" lang="en-US" altLang="zh-CN" sz="1600" b="1" dirty="0" err="1">
                <a:solidFill>
                  <a:schemeClr val="tx2"/>
                </a:solidFill>
                <a:latin typeface="Courier New" pitchFamily="49" charset="0"/>
                <a:cs typeface="Courier New" pitchFamily="49" charset="0"/>
              </a:rPr>
              <a:t>cust_id</a:t>
            </a:r>
            <a:endParaRPr kumimoji="0" lang="en-US" altLang="zh-CN" sz="1600" b="1" dirty="0">
              <a:solidFill>
                <a:schemeClr val="tx2"/>
              </a:solidFill>
              <a:latin typeface="Courier New" pitchFamily="49" charset="0"/>
              <a:cs typeface="Courier New" pitchFamily="49" charset="0"/>
            </a:endParaRPr>
          </a:p>
          <a:p>
            <a:pPr lvl="1" eaLnBrk="1" hangingPunct="1">
              <a:lnSpc>
                <a:spcPct val="125000"/>
              </a:lnSpc>
            </a:pPr>
            <a:r>
              <a:rPr kumimoji="0" lang="en-US" altLang="zh-CN" sz="1600" b="1" dirty="0" smtClean="0">
                <a:solidFill>
                  <a:schemeClr val="tx2"/>
                </a:solidFill>
                <a:latin typeface="Courier New" pitchFamily="49" charset="0"/>
                <a:cs typeface="Courier New" pitchFamily="49" charset="0"/>
              </a:rPr>
              <a:t>   group </a:t>
            </a:r>
            <a:r>
              <a:rPr kumimoji="0" lang="en-US" altLang="zh-CN" sz="1600" b="1" dirty="0">
                <a:solidFill>
                  <a:schemeClr val="tx2"/>
                </a:solidFill>
                <a:latin typeface="Courier New" pitchFamily="49" charset="0"/>
                <a:cs typeface="Courier New" pitchFamily="49" charset="0"/>
              </a:rPr>
              <a:t>by </a:t>
            </a:r>
            <a:r>
              <a:rPr kumimoji="0" lang="en-US" altLang="zh-CN" sz="1600" b="1" dirty="0" smtClean="0">
                <a:solidFill>
                  <a:schemeClr val="tx2"/>
                </a:solidFill>
                <a:latin typeface="Courier New" pitchFamily="49" charset="0"/>
                <a:cs typeface="Courier New" pitchFamily="49" charset="0"/>
              </a:rPr>
              <a:t>aid </a:t>
            </a:r>
            <a:r>
              <a:rPr kumimoji="0" lang="en-US" altLang="zh-CN" sz="1600" b="1" dirty="0">
                <a:solidFill>
                  <a:schemeClr val="tx2"/>
                </a:solidFill>
                <a:latin typeface="Courier New" pitchFamily="49" charset="0"/>
                <a:cs typeface="Courier New" pitchFamily="49" charset="0"/>
              </a:rPr>
              <a:t>;</a:t>
            </a:r>
          </a:p>
        </p:txBody>
      </p:sp>
      <p:sp>
        <p:nvSpPr>
          <p:cNvPr id="6" name="AutoShape 5"/>
          <p:cNvSpPr>
            <a:spLocks/>
          </p:cNvSpPr>
          <p:nvPr/>
        </p:nvSpPr>
        <p:spPr bwMode="auto">
          <a:xfrm>
            <a:off x="2133600" y="5229200"/>
            <a:ext cx="5029200" cy="384721"/>
          </a:xfrm>
          <a:prstGeom prst="accentBorderCallout2">
            <a:avLst>
              <a:gd name="adj1" fmla="val 23685"/>
              <a:gd name="adj2" fmla="val -1514"/>
              <a:gd name="adj3" fmla="val 23685"/>
              <a:gd name="adj4" fmla="val -6472"/>
              <a:gd name="adj5" fmla="val -114144"/>
              <a:gd name="adj6" fmla="val -11458"/>
            </a:avLst>
          </a:prstGeom>
          <a:solidFill>
            <a:srgbClr val="EAEAEA"/>
          </a:solidFill>
          <a:ln w="25400">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kumimoji="0" lang="en-US" altLang="zh-CN" sz="1600" b="1" dirty="0">
                <a:solidFill>
                  <a:srgbClr val="FF0066"/>
                </a:solidFill>
                <a:latin typeface="Courier New" pitchFamily="49" charset="0"/>
                <a:cs typeface="Courier New" pitchFamily="49" charset="0"/>
              </a:rPr>
              <a:t>means multiple rows in result set </a:t>
            </a:r>
          </a:p>
        </p:txBody>
      </p:sp>
      <p:sp>
        <p:nvSpPr>
          <p:cNvPr id="7" name="AutoShape 6"/>
          <p:cNvSpPr>
            <a:spLocks/>
          </p:cNvSpPr>
          <p:nvPr/>
        </p:nvSpPr>
        <p:spPr bwMode="auto">
          <a:xfrm>
            <a:off x="516657" y="5775067"/>
            <a:ext cx="7151687" cy="692497"/>
          </a:xfrm>
          <a:prstGeom prst="accentBorderCallout3">
            <a:avLst>
              <a:gd name="adj1" fmla="val 9426"/>
              <a:gd name="adj2" fmla="val 101074"/>
              <a:gd name="adj3" fmla="val 9426"/>
              <a:gd name="adj4" fmla="val 104324"/>
              <a:gd name="adj5" fmla="val -109162"/>
              <a:gd name="adj6" fmla="val 104324"/>
              <a:gd name="adj7" fmla="val -229190"/>
              <a:gd name="adj8" fmla="val 56139"/>
            </a:avLst>
          </a:prstGeom>
          <a:solidFill>
            <a:srgbClr val="EAEAEA"/>
          </a:solidFill>
          <a:ln w="25400">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0" lang="en-US" altLang="zh-CN" sz="1600" b="1" dirty="0">
                <a:solidFill>
                  <a:srgbClr val="FF0066"/>
                </a:solidFill>
                <a:latin typeface="Courier New" pitchFamily="49" charset="0"/>
                <a:cs typeface="Courier New" pitchFamily="49" charset="0"/>
              </a:rPr>
              <a:t>search by customer’s id (</a:t>
            </a:r>
            <a:r>
              <a:rPr kumimoji="0" lang="en-US" altLang="zh-CN" sz="1600" b="1" dirty="0">
                <a:solidFill>
                  <a:schemeClr val="tx2"/>
                </a:solidFill>
                <a:latin typeface="Courier New" pitchFamily="49" charset="0"/>
                <a:cs typeface="Courier New" pitchFamily="49" charset="0"/>
              </a:rPr>
              <a:t>stored in host variable </a:t>
            </a:r>
            <a:r>
              <a:rPr kumimoji="0" lang="en-US" altLang="zh-CN" sz="1600" b="1" u="sng" dirty="0" err="1">
                <a:solidFill>
                  <a:schemeClr val="tx2"/>
                </a:solidFill>
                <a:latin typeface="Courier New" pitchFamily="49" charset="0"/>
                <a:cs typeface="Courier New" pitchFamily="49" charset="0"/>
              </a:rPr>
              <a:t>cust_id</a:t>
            </a:r>
            <a:r>
              <a:rPr kumimoji="0" lang="en-US" altLang="zh-CN" sz="1600" b="1" dirty="0">
                <a:solidFill>
                  <a:srgbClr val="FF0066"/>
                </a:solidFill>
                <a:latin typeface="Courier New" pitchFamily="49" charset="0"/>
                <a:cs typeface="Courier New" pitchFamily="49" charset="0"/>
              </a:rPr>
              <a:t>) when open the cursor </a:t>
            </a:r>
            <a:r>
              <a:rPr kumimoji="0" lang="en-US" altLang="zh-CN" sz="1600" b="1" dirty="0" err="1">
                <a:solidFill>
                  <a:srgbClr val="FF0066"/>
                </a:solidFill>
                <a:latin typeface="Courier New" pitchFamily="49" charset="0"/>
                <a:cs typeface="Courier New" pitchFamily="49" charset="0"/>
              </a:rPr>
              <a:t>agent_dollars</a:t>
            </a:r>
            <a:endParaRPr kumimoji="0" lang="en-US" altLang="zh-CN" sz="1600" b="1" dirty="0">
              <a:solidFill>
                <a:srgbClr val="FF0066"/>
              </a:solidFill>
              <a:latin typeface="Courier New" pitchFamily="49" charset="0"/>
              <a:cs typeface="Courier New" pitchFamily="49" charset="0"/>
            </a:endParaRPr>
          </a:p>
        </p:txBody>
      </p:sp>
      <p:sp>
        <p:nvSpPr>
          <p:cNvPr id="8" name="AutoShape 7"/>
          <p:cNvSpPr>
            <a:spLocks/>
          </p:cNvSpPr>
          <p:nvPr/>
        </p:nvSpPr>
        <p:spPr bwMode="auto">
          <a:xfrm>
            <a:off x="5076056" y="2708920"/>
            <a:ext cx="3581400" cy="384721"/>
          </a:xfrm>
          <a:prstGeom prst="accentBorderCallout2">
            <a:avLst>
              <a:gd name="adj1" fmla="val 23685"/>
              <a:gd name="adj2" fmla="val -2130"/>
              <a:gd name="adj3" fmla="val 23685"/>
              <a:gd name="adj4" fmla="val -5583"/>
              <a:gd name="adj5" fmla="val 170394"/>
              <a:gd name="adj6" fmla="val -14227"/>
            </a:avLst>
          </a:prstGeom>
          <a:solidFill>
            <a:srgbClr val="EAEAEA"/>
          </a:solidFill>
          <a:ln w="25400">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0" lang="en-US" altLang="zh-CN" sz="1600" b="1" dirty="0">
                <a:solidFill>
                  <a:srgbClr val="FF0066"/>
                </a:solidFill>
                <a:latin typeface="Courier New" pitchFamily="49" charset="0"/>
                <a:cs typeface="Courier New" pitchFamily="49" charset="0"/>
              </a:rPr>
              <a:t>define the cursor name </a:t>
            </a:r>
          </a:p>
        </p:txBody>
      </p:sp>
    </p:spTree>
    <p:extLst>
      <p:ext uri="{BB962C8B-B14F-4D97-AF65-F5344CB8AC3E}">
        <p14:creationId xmlns:p14="http://schemas.microsoft.com/office/powerpoint/2010/main" val="1661622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2.3 </a:t>
            </a:r>
            <a:r>
              <a:rPr lang="zh-CN" altLang="en-US" b="1" dirty="0"/>
              <a:t>游标管理 </a:t>
            </a:r>
            <a:r>
              <a:rPr lang="en-US" altLang="zh-CN" b="1" dirty="0"/>
              <a:t>– </a:t>
            </a:r>
            <a:r>
              <a:rPr lang="zh-CN" altLang="en-US" b="1" dirty="0" smtClean="0"/>
              <a:t>打开游标</a:t>
            </a:r>
            <a:endParaRPr lang="zh-CN" altLang="en-US" dirty="0"/>
          </a:p>
        </p:txBody>
      </p:sp>
      <p:sp>
        <p:nvSpPr>
          <p:cNvPr id="3" name="内容占位符 2"/>
          <p:cNvSpPr>
            <a:spLocks noGrp="1"/>
          </p:cNvSpPr>
          <p:nvPr>
            <p:ph idx="1"/>
          </p:nvPr>
        </p:nvSpPr>
        <p:spPr/>
        <p:txBody>
          <a:bodyPr/>
          <a:lstStyle/>
          <a:p>
            <a:r>
              <a:rPr lang="en-US" altLang="zh-CN" sz="1800" dirty="0"/>
              <a:t>O</a:t>
            </a:r>
            <a:r>
              <a:rPr lang="en-US" altLang="zh-CN" sz="1800" dirty="0" smtClean="0"/>
              <a:t>pen </a:t>
            </a:r>
            <a:r>
              <a:rPr lang="en-US" altLang="zh-CN" sz="1800" dirty="0"/>
              <a:t>the </a:t>
            </a:r>
            <a:r>
              <a:rPr lang="en-US" altLang="zh-CN" sz="1800" dirty="0" smtClean="0"/>
              <a:t>cursor</a:t>
            </a:r>
            <a:endParaRPr lang="en-US" altLang="zh-CN"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5" name="Text Box 4"/>
          <p:cNvSpPr txBox="1">
            <a:spLocks noChangeArrowheads="1"/>
          </p:cNvSpPr>
          <p:nvPr/>
        </p:nvSpPr>
        <p:spPr bwMode="auto">
          <a:xfrm>
            <a:off x="762000" y="3940894"/>
            <a:ext cx="7620000" cy="1000274"/>
          </a:xfrm>
          <a:prstGeom prst="rect">
            <a:avLst/>
          </a:prstGeom>
          <a:solidFill>
            <a:schemeClr val="accent6">
              <a:lumMod val="20000"/>
              <a:lumOff val="80000"/>
            </a:schemeClr>
          </a:solidFill>
          <a:ln>
            <a:noFill/>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125000"/>
              </a:lnSpc>
            </a:pPr>
            <a:r>
              <a:rPr kumimoji="0" lang="en-US" altLang="zh-CN" sz="1600" b="1" dirty="0" smtClean="0">
                <a:latin typeface="Courier New" pitchFamily="49" charset="0"/>
                <a:cs typeface="Courier New" pitchFamily="49" charset="0"/>
              </a:rPr>
              <a:t>......</a:t>
            </a:r>
            <a:endParaRPr kumimoji="0" lang="en-US" altLang="zh-CN" sz="1600" b="1" dirty="0">
              <a:latin typeface="Courier New" pitchFamily="49" charset="0"/>
              <a:cs typeface="Courier New" pitchFamily="49" charset="0"/>
            </a:endParaRPr>
          </a:p>
          <a:p>
            <a:pPr eaLnBrk="1" hangingPunct="1">
              <a:lnSpc>
                <a:spcPct val="125000"/>
              </a:lnSpc>
            </a:pPr>
            <a:r>
              <a:rPr kumimoji="0" lang="en-US" altLang="zh-CN" sz="1600" b="1" dirty="0">
                <a:latin typeface="Courier New" pitchFamily="49" charset="0"/>
                <a:cs typeface="Courier New" pitchFamily="49" charset="0"/>
              </a:rPr>
              <a:t>EXEC </a:t>
            </a:r>
            <a:r>
              <a:rPr kumimoji="0" lang="en-US" altLang="zh-CN" sz="1600" b="1" dirty="0" smtClean="0">
                <a:latin typeface="Courier New" pitchFamily="49" charset="0"/>
                <a:cs typeface="Courier New" pitchFamily="49" charset="0"/>
              </a:rPr>
              <a:t>SQL OPEN </a:t>
            </a:r>
            <a:r>
              <a:rPr kumimoji="0" lang="en-US" altLang="zh-CN" sz="1600" b="1" dirty="0" err="1">
                <a:latin typeface="Courier New" pitchFamily="49" charset="0"/>
                <a:cs typeface="Courier New" pitchFamily="49" charset="0"/>
              </a:rPr>
              <a:t>agent_dollars</a:t>
            </a:r>
            <a:r>
              <a:rPr kumimoji="0" lang="en-US" altLang="zh-CN" sz="1600" b="1" dirty="0">
                <a:latin typeface="Courier New" pitchFamily="49" charset="0"/>
                <a:cs typeface="Courier New" pitchFamily="49" charset="0"/>
              </a:rPr>
              <a:t> ;</a:t>
            </a:r>
          </a:p>
          <a:p>
            <a:pPr eaLnBrk="1" hangingPunct="1">
              <a:lnSpc>
                <a:spcPct val="125000"/>
              </a:lnSpc>
            </a:pPr>
            <a:r>
              <a:rPr kumimoji="0" lang="en-US" altLang="zh-CN" sz="1600" b="1" dirty="0">
                <a:latin typeface="Courier New" pitchFamily="49" charset="0"/>
                <a:cs typeface="Courier New" pitchFamily="49" charset="0"/>
              </a:rPr>
              <a:t>......</a:t>
            </a:r>
          </a:p>
        </p:txBody>
      </p:sp>
      <p:sp>
        <p:nvSpPr>
          <p:cNvPr id="6" name="AutoShape 5"/>
          <p:cNvSpPr>
            <a:spLocks/>
          </p:cNvSpPr>
          <p:nvPr/>
        </p:nvSpPr>
        <p:spPr bwMode="auto">
          <a:xfrm>
            <a:off x="3923928" y="5132511"/>
            <a:ext cx="4495800" cy="384721"/>
          </a:xfrm>
          <a:prstGeom prst="accentBorderCallout3">
            <a:avLst>
              <a:gd name="adj1" fmla="val 23685"/>
              <a:gd name="adj2" fmla="val 101694"/>
              <a:gd name="adj3" fmla="val 23685"/>
              <a:gd name="adj4" fmla="val 104412"/>
              <a:gd name="adj5" fmla="val -172042"/>
              <a:gd name="adj6" fmla="val 104412"/>
              <a:gd name="adj7" fmla="val -172574"/>
              <a:gd name="adj8" fmla="val 43026"/>
            </a:avLst>
          </a:prstGeom>
          <a:solidFill>
            <a:srgbClr val="EAEAEA"/>
          </a:solidFill>
          <a:ln w="25400">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0" lang="en-US" altLang="zh-CN" sz="1600" b="1" dirty="0">
                <a:solidFill>
                  <a:srgbClr val="FF0066"/>
                </a:solidFill>
                <a:latin typeface="Courier New" pitchFamily="49" charset="0"/>
                <a:cs typeface="Courier New" pitchFamily="49" charset="0"/>
              </a:rPr>
              <a:t>execute the select statement</a:t>
            </a:r>
          </a:p>
        </p:txBody>
      </p:sp>
      <p:sp>
        <p:nvSpPr>
          <p:cNvPr id="7" name="AutoShape 6"/>
          <p:cNvSpPr>
            <a:spLocks/>
          </p:cNvSpPr>
          <p:nvPr/>
        </p:nvSpPr>
        <p:spPr bwMode="auto">
          <a:xfrm>
            <a:off x="1600200" y="5741094"/>
            <a:ext cx="6934200" cy="1015663"/>
          </a:xfrm>
          <a:prstGeom prst="accentBorderCallout2">
            <a:avLst>
              <a:gd name="adj1" fmla="val 9426"/>
              <a:gd name="adj2" fmla="val -1097"/>
              <a:gd name="adj3" fmla="val 9426"/>
              <a:gd name="adj4" fmla="val -4051"/>
              <a:gd name="adj5" fmla="val -90574"/>
              <a:gd name="adj6" fmla="val -6889"/>
            </a:avLst>
          </a:prstGeom>
          <a:solidFill>
            <a:srgbClr val="EAEAEA"/>
          </a:solidFill>
          <a:ln w="25400">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0" lang="en-US" altLang="zh-CN" sz="1600" b="1" dirty="0">
                <a:solidFill>
                  <a:srgbClr val="FF0066"/>
                </a:solidFill>
                <a:latin typeface="Courier New" pitchFamily="49" charset="0"/>
                <a:cs typeface="Courier New" pitchFamily="49" charset="0"/>
              </a:rPr>
              <a:t>after open the cursor, the pointer of the cursor has been placed in the position before the first row in result </a:t>
            </a:r>
            <a:r>
              <a:rPr kumimoji="0" lang="en-US" altLang="zh-CN" sz="1600" b="1" dirty="0" smtClean="0">
                <a:solidFill>
                  <a:srgbClr val="FF0066"/>
                </a:solidFill>
                <a:latin typeface="Courier New" pitchFamily="49" charset="0"/>
                <a:cs typeface="Courier New" pitchFamily="49" charset="0"/>
              </a:rPr>
              <a:t>set </a:t>
            </a:r>
            <a:endParaRPr kumimoji="0" lang="en-US" altLang="zh-CN" sz="1600" b="1" dirty="0">
              <a:solidFill>
                <a:srgbClr val="FF0066"/>
              </a:solidFill>
              <a:latin typeface="Courier New" pitchFamily="49" charset="0"/>
              <a:cs typeface="Courier New" pitchFamily="49" charset="0"/>
            </a:endParaRPr>
          </a:p>
        </p:txBody>
      </p:sp>
      <p:sp>
        <p:nvSpPr>
          <p:cNvPr id="8" name="AutoShape 7"/>
          <p:cNvSpPr>
            <a:spLocks/>
          </p:cNvSpPr>
          <p:nvPr/>
        </p:nvSpPr>
        <p:spPr bwMode="auto">
          <a:xfrm>
            <a:off x="1547664" y="2852936"/>
            <a:ext cx="7543800" cy="1015663"/>
          </a:xfrm>
          <a:prstGeom prst="accentBorderCallout2">
            <a:avLst>
              <a:gd name="adj1" fmla="val 9426"/>
              <a:gd name="adj2" fmla="val -1009"/>
              <a:gd name="adj3" fmla="val 9426"/>
              <a:gd name="adj4" fmla="val -5093"/>
              <a:gd name="adj5" fmla="val 131676"/>
              <a:gd name="adj6" fmla="val -6125"/>
            </a:avLst>
          </a:prstGeom>
          <a:solidFill>
            <a:srgbClr val="EAEAEA"/>
          </a:solidFill>
          <a:ln w="25400">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0" lang="en-US" altLang="zh-CN" sz="1600" b="1" dirty="0">
                <a:solidFill>
                  <a:srgbClr val="FF0066"/>
                </a:solidFill>
                <a:latin typeface="Courier New" pitchFamily="49" charset="0"/>
                <a:cs typeface="Courier New" pitchFamily="49" charset="0"/>
              </a:rPr>
              <a:t>before open the cursor, you must place </a:t>
            </a:r>
            <a:r>
              <a:rPr kumimoji="0" lang="en-US" altLang="zh-CN" sz="1600" b="1" dirty="0" err="1">
                <a:solidFill>
                  <a:srgbClr val="FF0066"/>
                </a:solidFill>
                <a:latin typeface="Courier New" pitchFamily="49" charset="0"/>
                <a:cs typeface="Courier New" pitchFamily="49" charset="0"/>
              </a:rPr>
              <a:t>cno</a:t>
            </a:r>
            <a:r>
              <a:rPr kumimoji="0" lang="en-US" altLang="zh-CN" sz="1600" b="1" dirty="0">
                <a:solidFill>
                  <a:srgbClr val="FF0066"/>
                </a:solidFill>
                <a:latin typeface="Courier New" pitchFamily="49" charset="0"/>
                <a:cs typeface="Courier New" pitchFamily="49" charset="0"/>
              </a:rPr>
              <a:t> value of customer’s id in the host variable </a:t>
            </a:r>
            <a:r>
              <a:rPr kumimoji="0" lang="en-US" altLang="zh-CN" sz="1600" b="1" dirty="0" err="1">
                <a:solidFill>
                  <a:srgbClr val="FF0066"/>
                </a:solidFill>
                <a:latin typeface="Courier New" pitchFamily="49" charset="0"/>
                <a:cs typeface="Courier New" pitchFamily="49" charset="0"/>
              </a:rPr>
              <a:t>cust_id</a:t>
            </a:r>
            <a:r>
              <a:rPr kumimoji="0" lang="en-US" altLang="zh-CN" sz="1600" b="1" dirty="0">
                <a:solidFill>
                  <a:srgbClr val="FF0066"/>
                </a:solidFill>
                <a:latin typeface="Courier New" pitchFamily="49" charset="0"/>
                <a:cs typeface="Courier New" pitchFamily="49" charset="0"/>
              </a:rPr>
              <a:t> using in the declare statement of cursor </a:t>
            </a:r>
            <a:r>
              <a:rPr kumimoji="0" lang="en-US" altLang="zh-CN" sz="1600" b="1" dirty="0" err="1" smtClean="0">
                <a:solidFill>
                  <a:srgbClr val="FF0066"/>
                </a:solidFill>
                <a:latin typeface="Courier New" pitchFamily="49" charset="0"/>
                <a:cs typeface="Courier New" pitchFamily="49" charset="0"/>
              </a:rPr>
              <a:t>agent_dollars</a:t>
            </a:r>
            <a:endParaRPr kumimoji="0" lang="en-US" altLang="zh-CN" sz="1600" b="1" dirty="0">
              <a:solidFill>
                <a:srgbClr val="FF0066"/>
              </a:solidFill>
              <a:latin typeface="Courier New" pitchFamily="49" charset="0"/>
              <a:cs typeface="Courier New" pitchFamily="49" charset="0"/>
            </a:endParaRPr>
          </a:p>
        </p:txBody>
      </p:sp>
    </p:spTree>
    <p:extLst>
      <p:ext uri="{BB962C8B-B14F-4D97-AF65-F5344CB8AC3E}">
        <p14:creationId xmlns:p14="http://schemas.microsoft.com/office/powerpoint/2010/main" val="3041920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2.3 </a:t>
            </a:r>
            <a:r>
              <a:rPr lang="zh-CN" altLang="en-US" b="1" dirty="0"/>
              <a:t>游标管理 </a:t>
            </a:r>
            <a:r>
              <a:rPr lang="en-US" altLang="zh-CN" b="1" dirty="0"/>
              <a:t>– </a:t>
            </a:r>
            <a:r>
              <a:rPr lang="zh-CN" altLang="en-US" b="1" dirty="0" smtClean="0"/>
              <a:t>取游标</a:t>
            </a:r>
            <a:endParaRPr lang="zh-CN" altLang="en-US" dirty="0"/>
          </a:p>
        </p:txBody>
      </p:sp>
      <p:sp>
        <p:nvSpPr>
          <p:cNvPr id="3" name="内容占位符 2"/>
          <p:cNvSpPr>
            <a:spLocks noGrp="1"/>
          </p:cNvSpPr>
          <p:nvPr>
            <p:ph idx="1"/>
          </p:nvPr>
        </p:nvSpPr>
        <p:spPr/>
        <p:txBody>
          <a:bodyPr>
            <a:normAutofit/>
          </a:bodyPr>
          <a:lstStyle/>
          <a:p>
            <a:r>
              <a:rPr lang="en-US" altLang="zh-CN" sz="1800" dirty="0"/>
              <a:t>F</a:t>
            </a:r>
            <a:r>
              <a:rPr lang="en-US" altLang="zh-CN" sz="1800" dirty="0" smtClean="0"/>
              <a:t>etch </a:t>
            </a:r>
            <a:r>
              <a:rPr lang="en-US" altLang="zh-CN" sz="1800" dirty="0"/>
              <a:t>the result </a:t>
            </a:r>
            <a:r>
              <a:rPr lang="en-US" altLang="zh-CN" sz="1800" dirty="0" smtClean="0"/>
              <a:t>rows</a:t>
            </a:r>
            <a:endParaRPr lang="en-US" altLang="zh-CN"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sp>
        <p:nvSpPr>
          <p:cNvPr id="5" name="Text Box 4"/>
          <p:cNvSpPr txBox="1">
            <a:spLocks noChangeArrowheads="1"/>
          </p:cNvSpPr>
          <p:nvPr/>
        </p:nvSpPr>
        <p:spPr bwMode="auto">
          <a:xfrm>
            <a:off x="762000" y="2924944"/>
            <a:ext cx="7620000" cy="1938992"/>
          </a:xfrm>
          <a:prstGeom prst="rect">
            <a:avLst/>
          </a:prstGeom>
          <a:solidFill>
            <a:schemeClr val="accent6">
              <a:lumMod val="20000"/>
              <a:lumOff val="80000"/>
            </a:schemeClr>
          </a:solidFill>
          <a:ln>
            <a:noFill/>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125000"/>
              </a:lnSpc>
            </a:pPr>
            <a:r>
              <a:rPr kumimoji="0" lang="en-US" altLang="zh-CN" sz="1600" b="1" dirty="0">
                <a:latin typeface="Courier New" pitchFamily="49" charset="0"/>
                <a:cs typeface="Courier New" pitchFamily="49" charset="0"/>
              </a:rPr>
              <a:t>while (TRUE) {</a:t>
            </a:r>
            <a:r>
              <a:rPr kumimoji="0" lang="en-US" altLang="zh-CN" sz="1600" b="1" dirty="0">
                <a:solidFill>
                  <a:schemeClr val="accent2"/>
                </a:solidFill>
                <a:latin typeface="Courier New" pitchFamily="49" charset="0"/>
                <a:cs typeface="Courier New" pitchFamily="49" charset="0"/>
              </a:rPr>
              <a:t>		</a:t>
            </a:r>
            <a:r>
              <a:rPr kumimoji="0" lang="en-US" altLang="zh-CN" sz="1600" b="1" dirty="0" smtClean="0">
                <a:solidFill>
                  <a:schemeClr val="accent2"/>
                </a:solidFill>
                <a:latin typeface="Courier New" pitchFamily="49" charset="0"/>
                <a:cs typeface="Courier New" pitchFamily="49" charset="0"/>
              </a:rPr>
              <a:t>              </a:t>
            </a:r>
            <a:r>
              <a:rPr kumimoji="0" lang="en-US" altLang="zh-CN" sz="1600" b="1" dirty="0" smtClean="0">
                <a:solidFill>
                  <a:schemeClr val="accent1"/>
                </a:solidFill>
                <a:latin typeface="Courier New" pitchFamily="49" charset="0"/>
                <a:cs typeface="Courier New" pitchFamily="49" charset="0"/>
              </a:rPr>
              <a:t>/* </a:t>
            </a:r>
            <a:r>
              <a:rPr kumimoji="0" lang="en-US" altLang="zh-CN" sz="1600" b="1" dirty="0">
                <a:solidFill>
                  <a:schemeClr val="accent1"/>
                </a:solidFill>
                <a:latin typeface="Courier New" pitchFamily="49" charset="0"/>
                <a:cs typeface="Courier New" pitchFamily="49" charset="0"/>
              </a:rPr>
              <a:t>loop to fetch rows */</a:t>
            </a:r>
          </a:p>
          <a:p>
            <a:pPr eaLnBrk="1" hangingPunct="1">
              <a:lnSpc>
                <a:spcPct val="125000"/>
              </a:lnSpc>
            </a:pPr>
            <a:r>
              <a:rPr kumimoji="0" lang="en-US" altLang="zh-CN" sz="1600" b="1" dirty="0">
                <a:latin typeface="Courier New" pitchFamily="49" charset="0"/>
                <a:cs typeface="Courier New" pitchFamily="49" charset="0"/>
              </a:rPr>
              <a:t>    </a:t>
            </a:r>
            <a:r>
              <a:rPr kumimoji="0" lang="en-US" altLang="zh-CN" sz="1600" b="1" dirty="0" smtClean="0">
                <a:latin typeface="Courier New" pitchFamily="49" charset="0"/>
                <a:cs typeface="Courier New" pitchFamily="49" charset="0"/>
              </a:rPr>
              <a:t>exec </a:t>
            </a:r>
            <a:r>
              <a:rPr kumimoji="0" lang="en-US" altLang="zh-CN" sz="1600" b="1" dirty="0" err="1">
                <a:latin typeface="Courier New" pitchFamily="49" charset="0"/>
                <a:cs typeface="Courier New" pitchFamily="49" charset="0"/>
              </a:rPr>
              <a:t>sql</a:t>
            </a:r>
            <a:r>
              <a:rPr kumimoji="0" lang="en-US" altLang="zh-CN" sz="1600" b="1" dirty="0">
                <a:latin typeface="Courier New" pitchFamily="49" charset="0"/>
                <a:cs typeface="Courier New" pitchFamily="49" charset="0"/>
              </a:rPr>
              <a:t> </a:t>
            </a:r>
            <a:r>
              <a:rPr kumimoji="0" lang="en-US" altLang="zh-CN" sz="1600" b="1" dirty="0" smtClean="0">
                <a:latin typeface="Courier New" pitchFamily="49" charset="0"/>
                <a:cs typeface="Courier New" pitchFamily="49" charset="0"/>
              </a:rPr>
              <a:t>fetch </a:t>
            </a:r>
            <a:r>
              <a:rPr kumimoji="0" lang="en-US" altLang="zh-CN" sz="1600" b="1" dirty="0" err="1">
                <a:latin typeface="Courier New" pitchFamily="49" charset="0"/>
                <a:cs typeface="Courier New" pitchFamily="49" charset="0"/>
              </a:rPr>
              <a:t>agent_dollars</a:t>
            </a:r>
            <a:endParaRPr kumimoji="0" lang="en-US" altLang="zh-CN" sz="1600" b="1" dirty="0">
              <a:latin typeface="Courier New" pitchFamily="49" charset="0"/>
              <a:cs typeface="Courier New" pitchFamily="49" charset="0"/>
            </a:endParaRPr>
          </a:p>
          <a:p>
            <a:pPr eaLnBrk="1" hangingPunct="1">
              <a:lnSpc>
                <a:spcPct val="125000"/>
              </a:lnSpc>
            </a:pPr>
            <a:r>
              <a:rPr kumimoji="0" lang="en-US" altLang="zh-CN" sz="1600" b="1" dirty="0">
                <a:latin typeface="Courier New" pitchFamily="49" charset="0"/>
                <a:cs typeface="Courier New" pitchFamily="49" charset="0"/>
              </a:rPr>
              <a:t>              </a:t>
            </a:r>
            <a:r>
              <a:rPr kumimoji="0" lang="en-US" altLang="zh-CN" sz="1600" b="1" dirty="0" smtClean="0">
                <a:latin typeface="Courier New" pitchFamily="49" charset="0"/>
                <a:cs typeface="Courier New" pitchFamily="49" charset="0"/>
              </a:rPr>
              <a:t>into </a:t>
            </a:r>
            <a:r>
              <a:rPr kumimoji="0" lang="en-US" altLang="zh-CN" sz="1600" b="1" dirty="0">
                <a:latin typeface="Courier New" pitchFamily="49" charset="0"/>
                <a:cs typeface="Courier New" pitchFamily="49" charset="0"/>
              </a:rPr>
              <a:t>:</a:t>
            </a:r>
            <a:r>
              <a:rPr kumimoji="0" lang="en-US" altLang="zh-CN" sz="1600" b="1" dirty="0" err="1">
                <a:latin typeface="Courier New" pitchFamily="49" charset="0"/>
                <a:cs typeface="Courier New" pitchFamily="49" charset="0"/>
              </a:rPr>
              <a:t>agent_id</a:t>
            </a:r>
            <a:r>
              <a:rPr kumimoji="0" lang="en-US" altLang="zh-CN" sz="1600" b="1" dirty="0">
                <a:latin typeface="Courier New" pitchFamily="49" charset="0"/>
                <a:cs typeface="Courier New" pitchFamily="49" charset="0"/>
              </a:rPr>
              <a:t>, :</a:t>
            </a:r>
            <a:r>
              <a:rPr kumimoji="0" lang="en-US" altLang="zh-CN" sz="1600" b="1" dirty="0" err="1">
                <a:latin typeface="Courier New" pitchFamily="49" charset="0"/>
                <a:cs typeface="Courier New" pitchFamily="49" charset="0"/>
              </a:rPr>
              <a:t>dollar_sum</a:t>
            </a:r>
            <a:r>
              <a:rPr kumimoji="0" lang="en-US" altLang="zh-CN" sz="1600" b="1" dirty="0">
                <a:latin typeface="Courier New" pitchFamily="49" charset="0"/>
                <a:cs typeface="Courier New" pitchFamily="49" charset="0"/>
              </a:rPr>
              <a:t>;</a:t>
            </a:r>
          </a:p>
          <a:p>
            <a:pPr eaLnBrk="1" hangingPunct="1">
              <a:lnSpc>
                <a:spcPct val="125000"/>
              </a:lnSpc>
            </a:pPr>
            <a:endParaRPr kumimoji="0" lang="en-US" altLang="zh-CN" sz="1600" b="1" dirty="0">
              <a:latin typeface="Courier New" pitchFamily="49" charset="0"/>
              <a:cs typeface="Courier New" pitchFamily="49" charset="0"/>
            </a:endParaRPr>
          </a:p>
          <a:p>
            <a:pPr eaLnBrk="1" hangingPunct="1">
              <a:lnSpc>
                <a:spcPct val="125000"/>
              </a:lnSpc>
            </a:pPr>
            <a:r>
              <a:rPr kumimoji="0" lang="en-US" altLang="zh-CN" sz="1600" b="1" dirty="0">
                <a:latin typeface="Courier New" pitchFamily="49" charset="0"/>
                <a:cs typeface="Courier New" pitchFamily="49" charset="0"/>
              </a:rPr>
              <a:t>    </a:t>
            </a:r>
            <a:r>
              <a:rPr kumimoji="0" lang="en-US" altLang="zh-CN" sz="1600" b="1" dirty="0" err="1">
                <a:latin typeface="Courier New" pitchFamily="49" charset="0"/>
                <a:cs typeface="Courier New" pitchFamily="49" charset="0"/>
              </a:rPr>
              <a:t>printf</a:t>
            </a:r>
            <a:r>
              <a:rPr kumimoji="0" lang="en-US" altLang="zh-CN" sz="1600" b="1" dirty="0">
                <a:latin typeface="Courier New" pitchFamily="49" charset="0"/>
                <a:cs typeface="Courier New" pitchFamily="49" charset="0"/>
              </a:rPr>
              <a:t>("%s %11.2f\n", </a:t>
            </a:r>
            <a:r>
              <a:rPr kumimoji="0" lang="en-US" altLang="zh-CN" sz="1600" b="1" dirty="0" err="1">
                <a:latin typeface="Courier New" pitchFamily="49" charset="0"/>
                <a:cs typeface="Courier New" pitchFamily="49" charset="0"/>
              </a:rPr>
              <a:t>agent_id</a:t>
            </a:r>
            <a:r>
              <a:rPr kumimoji="0" lang="en-US" altLang="zh-CN" sz="1600" b="1" dirty="0">
                <a:latin typeface="Courier New" pitchFamily="49" charset="0"/>
                <a:cs typeface="Courier New" pitchFamily="49" charset="0"/>
              </a:rPr>
              <a:t>, </a:t>
            </a:r>
            <a:r>
              <a:rPr kumimoji="0" lang="en-US" altLang="zh-CN" sz="1600" b="1" dirty="0" err="1">
                <a:latin typeface="Courier New" pitchFamily="49" charset="0"/>
                <a:cs typeface="Courier New" pitchFamily="49" charset="0"/>
              </a:rPr>
              <a:t>dollar_sum</a:t>
            </a:r>
            <a:r>
              <a:rPr kumimoji="0" lang="en-US" altLang="zh-CN" sz="1600" b="1" dirty="0">
                <a:latin typeface="Courier New" pitchFamily="49" charset="0"/>
                <a:cs typeface="Courier New" pitchFamily="49" charset="0"/>
              </a:rPr>
              <a:t>);</a:t>
            </a:r>
          </a:p>
          <a:p>
            <a:pPr eaLnBrk="1" hangingPunct="1">
              <a:lnSpc>
                <a:spcPct val="125000"/>
              </a:lnSpc>
            </a:pPr>
            <a:r>
              <a:rPr kumimoji="0" lang="en-US" altLang="zh-CN" sz="1600" b="1" dirty="0">
                <a:latin typeface="Courier New" pitchFamily="49" charset="0"/>
                <a:cs typeface="Courier New" pitchFamily="49" charset="0"/>
              </a:rPr>
              <a:t>}</a:t>
            </a:r>
            <a:r>
              <a:rPr kumimoji="0" lang="en-US" altLang="zh-CN" sz="1600" b="1" dirty="0">
                <a:solidFill>
                  <a:schemeClr val="accent2"/>
                </a:solidFill>
                <a:latin typeface="Courier New" pitchFamily="49" charset="0"/>
                <a:cs typeface="Courier New" pitchFamily="49" charset="0"/>
              </a:rPr>
              <a:t>				</a:t>
            </a:r>
            <a:r>
              <a:rPr kumimoji="0" lang="en-US" altLang="zh-CN" sz="1600" b="1" dirty="0" smtClean="0">
                <a:solidFill>
                  <a:schemeClr val="accent2"/>
                </a:solidFill>
                <a:latin typeface="Courier New" pitchFamily="49" charset="0"/>
                <a:cs typeface="Courier New" pitchFamily="49" charset="0"/>
              </a:rPr>
              <a:t>          </a:t>
            </a:r>
            <a:r>
              <a:rPr kumimoji="0" lang="en-US" altLang="zh-CN" sz="1600" b="1" dirty="0" smtClean="0">
                <a:solidFill>
                  <a:schemeClr val="accent1"/>
                </a:solidFill>
                <a:latin typeface="Courier New" pitchFamily="49" charset="0"/>
                <a:cs typeface="Courier New" pitchFamily="49" charset="0"/>
              </a:rPr>
              <a:t>/* </a:t>
            </a:r>
            <a:r>
              <a:rPr kumimoji="0" lang="en-US" altLang="zh-CN" sz="1600" b="1" dirty="0">
                <a:solidFill>
                  <a:schemeClr val="accent1"/>
                </a:solidFill>
                <a:latin typeface="Courier New" pitchFamily="49" charset="0"/>
                <a:cs typeface="Courier New" pitchFamily="49" charset="0"/>
              </a:rPr>
              <a:t>end fetch loop */</a:t>
            </a:r>
          </a:p>
        </p:txBody>
      </p:sp>
      <p:sp>
        <p:nvSpPr>
          <p:cNvPr id="6" name="AutoShape 5"/>
          <p:cNvSpPr>
            <a:spLocks/>
          </p:cNvSpPr>
          <p:nvPr/>
        </p:nvSpPr>
        <p:spPr bwMode="auto">
          <a:xfrm>
            <a:off x="762000" y="4996046"/>
            <a:ext cx="7772400" cy="1308050"/>
          </a:xfrm>
          <a:prstGeom prst="accentBorderCallout3">
            <a:avLst>
              <a:gd name="adj1" fmla="val 5375"/>
              <a:gd name="adj2" fmla="val 100981"/>
              <a:gd name="adj3" fmla="val 5375"/>
              <a:gd name="adj4" fmla="val 103759"/>
              <a:gd name="adj5" fmla="val -87977"/>
              <a:gd name="adj6" fmla="val 103759"/>
              <a:gd name="adj7" fmla="val -128759"/>
              <a:gd name="adj8" fmla="val 68993"/>
            </a:avLst>
          </a:prstGeom>
          <a:solidFill>
            <a:srgbClr val="EAEAEA"/>
          </a:solidFill>
          <a:ln w="25400">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125000"/>
              </a:lnSpc>
              <a:buClr>
                <a:schemeClr val="tx1"/>
              </a:buClr>
              <a:buFont typeface="Wingdings" pitchFamily="2" charset="2"/>
              <a:buAutoNum type="arabicParenR"/>
            </a:pPr>
            <a:r>
              <a:rPr kumimoji="0" lang="en-US" altLang="zh-CN" sz="1600" b="1" dirty="0">
                <a:solidFill>
                  <a:srgbClr val="FF0066"/>
                </a:solidFill>
                <a:latin typeface="Courier New" pitchFamily="49" charset="0"/>
                <a:cs typeface="Courier New" pitchFamily="49" charset="0"/>
              </a:rPr>
              <a:t>move the pointer of cursor to the next row, then the next row is current row</a:t>
            </a:r>
          </a:p>
          <a:p>
            <a:pPr marL="457200" indent="-457200">
              <a:lnSpc>
                <a:spcPct val="125000"/>
              </a:lnSpc>
              <a:buClr>
                <a:schemeClr val="tx1"/>
              </a:buClr>
              <a:buFont typeface="Wingdings" pitchFamily="2" charset="2"/>
              <a:buAutoNum type="arabicParenR"/>
            </a:pPr>
            <a:r>
              <a:rPr kumimoji="0" lang="en-US" altLang="zh-CN" sz="1600" b="1" dirty="0">
                <a:solidFill>
                  <a:srgbClr val="FF0066"/>
                </a:solidFill>
                <a:latin typeface="Courier New" pitchFamily="49" charset="0"/>
                <a:cs typeface="Courier New" pitchFamily="49" charset="0"/>
              </a:rPr>
              <a:t>fetch the current row’s value into host variables: agent’s id to </a:t>
            </a:r>
            <a:r>
              <a:rPr kumimoji="0" lang="en-US" altLang="zh-CN" sz="1600" b="1" dirty="0" err="1">
                <a:solidFill>
                  <a:srgbClr val="FF0066"/>
                </a:solidFill>
                <a:latin typeface="Courier New" pitchFamily="49" charset="0"/>
                <a:cs typeface="Courier New" pitchFamily="49" charset="0"/>
              </a:rPr>
              <a:t>agent_id</a:t>
            </a:r>
            <a:r>
              <a:rPr kumimoji="0" lang="en-US" altLang="zh-CN" sz="1600" b="1" dirty="0">
                <a:solidFill>
                  <a:srgbClr val="FF0066"/>
                </a:solidFill>
                <a:latin typeface="Courier New" pitchFamily="49" charset="0"/>
                <a:cs typeface="Courier New" pitchFamily="49" charset="0"/>
              </a:rPr>
              <a:t>, summation of dollars to </a:t>
            </a:r>
            <a:r>
              <a:rPr kumimoji="0" lang="en-US" altLang="zh-CN" sz="1600" b="1" dirty="0" err="1">
                <a:solidFill>
                  <a:srgbClr val="FF0066"/>
                </a:solidFill>
                <a:latin typeface="Courier New" pitchFamily="49" charset="0"/>
                <a:cs typeface="Courier New" pitchFamily="49" charset="0"/>
              </a:rPr>
              <a:t>dollar_sum</a:t>
            </a:r>
            <a:endParaRPr kumimoji="0" lang="en-US" altLang="zh-CN" sz="1600" b="1" dirty="0">
              <a:solidFill>
                <a:srgbClr val="FF0066"/>
              </a:solidFill>
              <a:latin typeface="Courier New" pitchFamily="49" charset="0"/>
              <a:cs typeface="Courier New" pitchFamily="49" charset="0"/>
            </a:endParaRPr>
          </a:p>
        </p:txBody>
      </p:sp>
    </p:spTree>
    <p:extLst>
      <p:ext uri="{BB962C8B-B14F-4D97-AF65-F5344CB8AC3E}">
        <p14:creationId xmlns:p14="http://schemas.microsoft.com/office/powerpoint/2010/main" val="1122068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2.3 </a:t>
            </a:r>
            <a:r>
              <a:rPr lang="zh-CN" altLang="en-US" b="1" dirty="0"/>
              <a:t>游标管理 </a:t>
            </a:r>
            <a:r>
              <a:rPr lang="en-US" altLang="zh-CN" b="1" dirty="0"/>
              <a:t>– </a:t>
            </a:r>
            <a:r>
              <a:rPr lang="zh-CN" altLang="en-US" b="1" dirty="0"/>
              <a:t>取游标</a:t>
            </a:r>
            <a:endParaRPr lang="zh-CN" altLang="en-US" dirty="0"/>
          </a:p>
        </p:txBody>
      </p:sp>
      <p:sp>
        <p:nvSpPr>
          <p:cNvPr id="3" name="内容占位符 2"/>
          <p:cNvSpPr>
            <a:spLocks noGrp="1"/>
          </p:cNvSpPr>
          <p:nvPr>
            <p:ph idx="1"/>
          </p:nvPr>
        </p:nvSpPr>
        <p:spPr/>
        <p:txBody>
          <a:bodyPr>
            <a:normAutofit/>
          </a:bodyPr>
          <a:lstStyle/>
          <a:p>
            <a:r>
              <a:rPr lang="en-US" altLang="zh-CN" sz="1800" dirty="0" smtClean="0"/>
              <a:t>End </a:t>
            </a:r>
            <a:r>
              <a:rPr lang="en-US" altLang="zh-CN" sz="1800" dirty="0"/>
              <a:t>fetch </a:t>
            </a:r>
            <a:r>
              <a:rPr lang="en-US" altLang="zh-CN" sz="1800" dirty="0" smtClean="0"/>
              <a:t>loop</a:t>
            </a:r>
            <a:endParaRPr lang="en-US" altLang="zh-CN"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
        <p:nvSpPr>
          <p:cNvPr id="5" name="Text Box 4"/>
          <p:cNvSpPr txBox="1">
            <a:spLocks noChangeArrowheads="1"/>
          </p:cNvSpPr>
          <p:nvPr/>
        </p:nvSpPr>
        <p:spPr bwMode="auto">
          <a:xfrm>
            <a:off x="762000" y="2708920"/>
            <a:ext cx="7620000" cy="2539157"/>
          </a:xfrm>
          <a:prstGeom prst="rect">
            <a:avLst/>
          </a:prstGeom>
          <a:solidFill>
            <a:schemeClr val="accent6">
              <a:lumMod val="20000"/>
              <a:lumOff val="80000"/>
            </a:schemeClr>
          </a:solidFill>
          <a:ln>
            <a:noFill/>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125000"/>
              </a:lnSpc>
            </a:pPr>
            <a:r>
              <a:rPr kumimoji="0" lang="en-US" altLang="zh-CN" sz="1600" b="1" dirty="0" smtClean="0">
                <a:latin typeface="Courier New" pitchFamily="49" charset="0"/>
                <a:cs typeface="Courier New" pitchFamily="49" charset="0"/>
              </a:rPr>
              <a:t>exec </a:t>
            </a:r>
            <a:r>
              <a:rPr kumimoji="0" lang="en-US" altLang="zh-CN" sz="1600" b="1" dirty="0" err="1" smtClean="0">
                <a:latin typeface="Courier New" pitchFamily="49" charset="0"/>
                <a:cs typeface="Courier New" pitchFamily="49" charset="0"/>
              </a:rPr>
              <a:t>sql</a:t>
            </a:r>
            <a:r>
              <a:rPr kumimoji="0" lang="en-US" altLang="zh-CN" sz="1600" b="1" dirty="0" smtClean="0">
                <a:latin typeface="Courier New" pitchFamily="49" charset="0"/>
                <a:cs typeface="Courier New" pitchFamily="49" charset="0"/>
              </a:rPr>
              <a:t> whenever not </a:t>
            </a:r>
            <a:r>
              <a:rPr kumimoji="0" lang="en-US" altLang="zh-CN" sz="1600" b="1" dirty="0">
                <a:latin typeface="Courier New" pitchFamily="49" charset="0"/>
                <a:cs typeface="Courier New" pitchFamily="49" charset="0"/>
              </a:rPr>
              <a:t>found </a:t>
            </a:r>
            <a:r>
              <a:rPr kumimoji="0" lang="en-US" altLang="zh-CN" sz="1600" b="1" dirty="0" err="1" smtClean="0">
                <a:latin typeface="Courier New" pitchFamily="49" charset="0"/>
                <a:cs typeface="Courier New" pitchFamily="49" charset="0"/>
              </a:rPr>
              <a:t>goto</a:t>
            </a:r>
            <a:r>
              <a:rPr kumimoji="0" lang="en-US" altLang="zh-CN" sz="1600" b="1" dirty="0" smtClean="0">
                <a:latin typeface="Courier New" pitchFamily="49" charset="0"/>
                <a:cs typeface="Courier New" pitchFamily="49" charset="0"/>
              </a:rPr>
              <a:t> finish</a:t>
            </a:r>
            <a:r>
              <a:rPr kumimoji="0" lang="en-US" altLang="zh-CN" sz="1600" b="1" dirty="0">
                <a:latin typeface="Courier New" pitchFamily="49" charset="0"/>
                <a:cs typeface="Courier New" pitchFamily="49" charset="0"/>
              </a:rPr>
              <a:t>;</a:t>
            </a:r>
          </a:p>
          <a:p>
            <a:pPr eaLnBrk="1" hangingPunct="1">
              <a:lnSpc>
                <a:spcPct val="125000"/>
              </a:lnSpc>
            </a:pPr>
            <a:r>
              <a:rPr kumimoji="0" lang="en-US" altLang="zh-CN" sz="1600" b="1" dirty="0">
                <a:latin typeface="Courier New" pitchFamily="49" charset="0"/>
                <a:cs typeface="Courier New" pitchFamily="49" charset="0"/>
              </a:rPr>
              <a:t>    ......</a:t>
            </a:r>
          </a:p>
          <a:p>
            <a:pPr eaLnBrk="1" hangingPunct="1">
              <a:lnSpc>
                <a:spcPct val="125000"/>
              </a:lnSpc>
            </a:pPr>
            <a:r>
              <a:rPr kumimoji="0" lang="en-US" altLang="zh-CN" sz="1600" b="1" dirty="0">
                <a:latin typeface="Courier New" pitchFamily="49" charset="0"/>
                <a:cs typeface="Courier New" pitchFamily="49" charset="0"/>
              </a:rPr>
              <a:t>while (TRUE) {</a:t>
            </a:r>
          </a:p>
          <a:p>
            <a:pPr eaLnBrk="1" hangingPunct="1">
              <a:lnSpc>
                <a:spcPct val="125000"/>
              </a:lnSpc>
            </a:pPr>
            <a:r>
              <a:rPr kumimoji="0" lang="en-US" altLang="zh-CN" sz="1600" b="1" dirty="0">
                <a:latin typeface="Courier New" pitchFamily="49" charset="0"/>
                <a:cs typeface="Courier New" pitchFamily="49" charset="0"/>
              </a:rPr>
              <a:t>    exec </a:t>
            </a:r>
            <a:r>
              <a:rPr kumimoji="0" lang="en-US" altLang="zh-CN" sz="1600" b="1" dirty="0" err="1" smtClean="0">
                <a:latin typeface="Courier New" pitchFamily="49" charset="0"/>
                <a:cs typeface="Courier New" pitchFamily="49" charset="0"/>
              </a:rPr>
              <a:t>sql</a:t>
            </a:r>
            <a:r>
              <a:rPr kumimoji="0" lang="en-US" altLang="zh-CN" sz="1600" b="1" dirty="0" smtClean="0">
                <a:latin typeface="Courier New" pitchFamily="49" charset="0"/>
                <a:cs typeface="Courier New" pitchFamily="49" charset="0"/>
              </a:rPr>
              <a:t> </a:t>
            </a:r>
            <a:r>
              <a:rPr kumimoji="0" lang="en-US" altLang="zh-CN" sz="1600" b="1" dirty="0">
                <a:latin typeface="Courier New" pitchFamily="49" charset="0"/>
                <a:cs typeface="Courier New" pitchFamily="49" charset="0"/>
              </a:rPr>
              <a:t>fetch ...... into ......;</a:t>
            </a:r>
          </a:p>
          <a:p>
            <a:pPr eaLnBrk="1" hangingPunct="1">
              <a:lnSpc>
                <a:spcPct val="125000"/>
              </a:lnSpc>
            </a:pPr>
            <a:r>
              <a:rPr kumimoji="0" lang="en-US" altLang="zh-CN" sz="1600" b="1" dirty="0">
                <a:latin typeface="Courier New" pitchFamily="49" charset="0"/>
                <a:cs typeface="Courier New" pitchFamily="49" charset="0"/>
              </a:rPr>
              <a:t>        ......</a:t>
            </a:r>
          </a:p>
          <a:p>
            <a:pPr eaLnBrk="1" hangingPunct="1">
              <a:lnSpc>
                <a:spcPct val="125000"/>
              </a:lnSpc>
            </a:pPr>
            <a:r>
              <a:rPr kumimoji="0" lang="en-US" altLang="zh-CN" sz="1600" b="1" dirty="0">
                <a:latin typeface="Courier New" pitchFamily="49" charset="0"/>
                <a:cs typeface="Courier New" pitchFamily="49" charset="0"/>
              </a:rPr>
              <a:t>}</a:t>
            </a:r>
          </a:p>
          <a:p>
            <a:pPr eaLnBrk="1" hangingPunct="1">
              <a:lnSpc>
                <a:spcPct val="125000"/>
              </a:lnSpc>
            </a:pPr>
            <a:r>
              <a:rPr kumimoji="0" lang="en-US" altLang="zh-CN" sz="1600" b="1" dirty="0">
                <a:latin typeface="Courier New" pitchFamily="49" charset="0"/>
                <a:cs typeface="Courier New" pitchFamily="49" charset="0"/>
              </a:rPr>
              <a:t>    ......</a:t>
            </a:r>
          </a:p>
          <a:p>
            <a:pPr eaLnBrk="1" hangingPunct="1">
              <a:lnSpc>
                <a:spcPct val="125000"/>
              </a:lnSpc>
            </a:pPr>
            <a:r>
              <a:rPr kumimoji="0" lang="en-US" altLang="zh-CN" sz="1600" b="1" dirty="0">
                <a:latin typeface="Courier New" pitchFamily="49" charset="0"/>
                <a:cs typeface="Courier New" pitchFamily="49" charset="0"/>
              </a:rPr>
              <a:t>finish: </a:t>
            </a:r>
            <a:r>
              <a:rPr kumimoji="0" lang="en-US" altLang="zh-CN" sz="1600" b="1" dirty="0" smtClean="0">
                <a:latin typeface="Courier New" pitchFamily="49" charset="0"/>
                <a:cs typeface="Courier New" pitchFamily="49" charset="0"/>
              </a:rPr>
              <a:t>exec </a:t>
            </a:r>
            <a:r>
              <a:rPr kumimoji="0" lang="en-US" altLang="zh-CN" sz="1600" b="1" dirty="0" err="1" smtClean="0">
                <a:latin typeface="Courier New" pitchFamily="49" charset="0"/>
                <a:cs typeface="Courier New" pitchFamily="49" charset="0"/>
              </a:rPr>
              <a:t>sql</a:t>
            </a:r>
            <a:r>
              <a:rPr kumimoji="0" lang="en-US" altLang="zh-CN" sz="1600" b="1" dirty="0" smtClean="0">
                <a:latin typeface="Courier New" pitchFamily="49" charset="0"/>
                <a:cs typeface="Courier New" pitchFamily="49" charset="0"/>
              </a:rPr>
              <a:t> close </a:t>
            </a:r>
            <a:r>
              <a:rPr kumimoji="0" lang="en-US" altLang="zh-CN" sz="1600" b="1" dirty="0" err="1" smtClean="0">
                <a:latin typeface="Courier New" pitchFamily="49" charset="0"/>
                <a:cs typeface="Courier New" pitchFamily="49" charset="0"/>
              </a:rPr>
              <a:t>agent_dollars</a:t>
            </a:r>
            <a:r>
              <a:rPr kumimoji="0" lang="en-US" altLang="zh-CN" sz="1600" b="1" dirty="0">
                <a:latin typeface="Courier New" pitchFamily="49" charset="0"/>
                <a:cs typeface="Courier New" pitchFamily="49" charset="0"/>
              </a:rPr>
              <a:t>;</a:t>
            </a:r>
          </a:p>
        </p:txBody>
      </p:sp>
      <p:sp>
        <p:nvSpPr>
          <p:cNvPr id="6" name="AutoShape 5"/>
          <p:cNvSpPr>
            <a:spLocks/>
          </p:cNvSpPr>
          <p:nvPr/>
        </p:nvSpPr>
        <p:spPr bwMode="auto">
          <a:xfrm>
            <a:off x="2667000" y="5348535"/>
            <a:ext cx="5867400" cy="384721"/>
          </a:xfrm>
          <a:prstGeom prst="accentBorderCallout3">
            <a:avLst>
              <a:gd name="adj1" fmla="val 13481"/>
              <a:gd name="adj2" fmla="val 101301"/>
              <a:gd name="adj3" fmla="val 13481"/>
              <a:gd name="adj4" fmla="val 104977"/>
              <a:gd name="adj5" fmla="val -592694"/>
              <a:gd name="adj6" fmla="val 104977"/>
              <a:gd name="adj7" fmla="val -633406"/>
              <a:gd name="adj8" fmla="val 56793"/>
            </a:avLst>
          </a:prstGeom>
          <a:solidFill>
            <a:srgbClr val="EAEAEA"/>
          </a:solidFill>
          <a:ln w="25400">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125000"/>
              </a:lnSpc>
              <a:buClr>
                <a:schemeClr val="tx1"/>
              </a:buClr>
              <a:buFont typeface="Wingdings" pitchFamily="2" charset="2"/>
              <a:buNone/>
            </a:pPr>
            <a:r>
              <a:rPr kumimoji="0" lang="en-US" altLang="zh-CN" sz="1600" b="1" dirty="0">
                <a:solidFill>
                  <a:srgbClr val="FF0066"/>
                </a:solidFill>
                <a:latin typeface="Courier New" pitchFamily="49" charset="0"/>
                <a:cs typeface="Courier New" pitchFamily="49" charset="0"/>
              </a:rPr>
              <a:t>declare ‘not found’ event processing</a:t>
            </a:r>
          </a:p>
        </p:txBody>
      </p:sp>
      <p:sp>
        <p:nvSpPr>
          <p:cNvPr id="7" name="AutoShape 6"/>
          <p:cNvSpPr>
            <a:spLocks/>
          </p:cNvSpPr>
          <p:nvPr/>
        </p:nvSpPr>
        <p:spPr bwMode="auto">
          <a:xfrm>
            <a:off x="1600200" y="5805264"/>
            <a:ext cx="6934200" cy="692497"/>
          </a:xfrm>
          <a:prstGeom prst="accentBorderCallout2">
            <a:avLst>
              <a:gd name="adj1" fmla="val 13481"/>
              <a:gd name="adj2" fmla="val -1097"/>
              <a:gd name="adj3" fmla="val 13481"/>
              <a:gd name="adj4" fmla="val -2861"/>
              <a:gd name="adj5" fmla="val -98315"/>
              <a:gd name="adj6" fmla="val -7282"/>
            </a:avLst>
          </a:prstGeom>
          <a:solidFill>
            <a:srgbClr val="EAEAEA"/>
          </a:solidFill>
          <a:ln w="25400">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0" lang="en-US" altLang="zh-CN" sz="1600" b="1">
                <a:solidFill>
                  <a:srgbClr val="FF0066"/>
                </a:solidFill>
                <a:latin typeface="Courier New" pitchFamily="49" charset="0"/>
                <a:cs typeface="Courier New" pitchFamily="49" charset="0"/>
              </a:rPr>
              <a:t>execute this statement after fetch loop when ‘not found’ event is occur</a:t>
            </a:r>
          </a:p>
        </p:txBody>
      </p:sp>
    </p:spTree>
    <p:extLst>
      <p:ext uri="{BB962C8B-B14F-4D97-AF65-F5344CB8AC3E}">
        <p14:creationId xmlns:p14="http://schemas.microsoft.com/office/powerpoint/2010/main" val="4268763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2.3 </a:t>
            </a:r>
            <a:r>
              <a:rPr lang="zh-CN" altLang="en-US" b="1" dirty="0"/>
              <a:t>游标管理 </a:t>
            </a:r>
            <a:r>
              <a:rPr lang="en-US" altLang="zh-CN" b="1" dirty="0"/>
              <a:t>– </a:t>
            </a:r>
            <a:r>
              <a:rPr lang="zh-CN" altLang="en-US" b="1" dirty="0" smtClean="0"/>
              <a:t>关闭游标</a:t>
            </a:r>
            <a:endParaRPr lang="zh-CN" altLang="en-US" dirty="0"/>
          </a:p>
        </p:txBody>
      </p:sp>
      <p:sp>
        <p:nvSpPr>
          <p:cNvPr id="3" name="内容占位符 2"/>
          <p:cNvSpPr>
            <a:spLocks noGrp="1"/>
          </p:cNvSpPr>
          <p:nvPr>
            <p:ph idx="1"/>
          </p:nvPr>
        </p:nvSpPr>
        <p:spPr/>
        <p:txBody>
          <a:bodyPr>
            <a:normAutofit/>
          </a:bodyPr>
          <a:lstStyle/>
          <a:p>
            <a:r>
              <a:rPr lang="en-US" altLang="zh-CN" sz="1800" dirty="0"/>
              <a:t>C</a:t>
            </a:r>
            <a:r>
              <a:rPr lang="en-US" altLang="zh-CN" sz="1800" dirty="0" smtClean="0"/>
              <a:t>lose </a:t>
            </a:r>
            <a:r>
              <a:rPr lang="en-US" altLang="zh-CN" sz="1800" dirty="0"/>
              <a:t>the </a:t>
            </a:r>
            <a:r>
              <a:rPr lang="en-US" altLang="zh-CN" sz="1800" dirty="0" smtClean="0"/>
              <a:t>cursor</a:t>
            </a:r>
            <a:endParaRPr lang="en-US" altLang="zh-CN"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
        <p:nvSpPr>
          <p:cNvPr id="5" name="Text Box 4"/>
          <p:cNvSpPr txBox="1">
            <a:spLocks noChangeArrowheads="1"/>
          </p:cNvSpPr>
          <p:nvPr/>
        </p:nvSpPr>
        <p:spPr bwMode="auto">
          <a:xfrm>
            <a:off x="762000" y="2982665"/>
            <a:ext cx="7620000" cy="1000274"/>
          </a:xfrm>
          <a:prstGeom prst="rect">
            <a:avLst/>
          </a:prstGeom>
          <a:solidFill>
            <a:schemeClr val="accent6">
              <a:lumMod val="20000"/>
              <a:lumOff val="80000"/>
            </a:schemeClr>
          </a:solidFill>
          <a:ln>
            <a:noFill/>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125000"/>
              </a:lnSpc>
            </a:pPr>
            <a:r>
              <a:rPr kumimoji="0" lang="en-US" altLang="zh-CN" sz="1600" b="1" dirty="0">
                <a:latin typeface="Courier New" pitchFamily="49" charset="0"/>
                <a:cs typeface="Courier New" pitchFamily="49" charset="0"/>
              </a:rPr>
              <a:t>    </a:t>
            </a:r>
            <a:r>
              <a:rPr kumimoji="0" lang="en-US" altLang="zh-CN" sz="1600" b="1" dirty="0" smtClean="0">
                <a:latin typeface="Courier New" pitchFamily="49" charset="0"/>
                <a:cs typeface="Courier New" pitchFamily="49" charset="0"/>
              </a:rPr>
              <a:t>......</a:t>
            </a:r>
            <a:endParaRPr kumimoji="0" lang="en-US" altLang="zh-CN" sz="1600" b="1" dirty="0">
              <a:latin typeface="Courier New" pitchFamily="49" charset="0"/>
              <a:cs typeface="Courier New" pitchFamily="49" charset="0"/>
            </a:endParaRPr>
          </a:p>
          <a:p>
            <a:pPr eaLnBrk="1" hangingPunct="1">
              <a:lnSpc>
                <a:spcPct val="125000"/>
              </a:lnSpc>
            </a:pPr>
            <a:r>
              <a:rPr kumimoji="0" lang="en-US" altLang="zh-CN" sz="1600" b="1" dirty="0">
                <a:latin typeface="Courier New" pitchFamily="49" charset="0"/>
                <a:cs typeface="Courier New" pitchFamily="49" charset="0"/>
              </a:rPr>
              <a:t>EXEC </a:t>
            </a:r>
            <a:r>
              <a:rPr kumimoji="0" lang="en-US" altLang="zh-CN" sz="1600" b="1" dirty="0" smtClean="0">
                <a:latin typeface="Courier New" pitchFamily="49" charset="0"/>
                <a:cs typeface="Courier New" pitchFamily="49" charset="0"/>
              </a:rPr>
              <a:t>SQL CLOSE </a:t>
            </a:r>
            <a:r>
              <a:rPr kumimoji="0" lang="en-US" altLang="zh-CN" sz="1600" b="1" dirty="0" err="1">
                <a:latin typeface="Courier New" pitchFamily="49" charset="0"/>
                <a:cs typeface="Courier New" pitchFamily="49" charset="0"/>
              </a:rPr>
              <a:t>agent_dollars</a:t>
            </a:r>
            <a:r>
              <a:rPr kumimoji="0" lang="en-US" altLang="zh-CN" sz="1600" b="1" dirty="0">
                <a:latin typeface="Courier New" pitchFamily="49" charset="0"/>
                <a:cs typeface="Courier New" pitchFamily="49" charset="0"/>
              </a:rPr>
              <a:t> ;</a:t>
            </a:r>
          </a:p>
          <a:p>
            <a:pPr eaLnBrk="1" hangingPunct="1">
              <a:lnSpc>
                <a:spcPct val="125000"/>
              </a:lnSpc>
            </a:pPr>
            <a:r>
              <a:rPr kumimoji="0" lang="en-US" altLang="zh-CN" sz="1600" b="1" dirty="0">
                <a:latin typeface="Courier New" pitchFamily="49" charset="0"/>
                <a:cs typeface="Courier New" pitchFamily="49" charset="0"/>
              </a:rPr>
              <a:t>    ......</a:t>
            </a:r>
          </a:p>
        </p:txBody>
      </p:sp>
      <p:sp>
        <p:nvSpPr>
          <p:cNvPr id="6" name="AutoShape 5"/>
          <p:cNvSpPr>
            <a:spLocks/>
          </p:cNvSpPr>
          <p:nvPr/>
        </p:nvSpPr>
        <p:spPr bwMode="auto">
          <a:xfrm>
            <a:off x="899592" y="4149080"/>
            <a:ext cx="7315200" cy="1000274"/>
          </a:xfrm>
          <a:prstGeom prst="accentBorderCallout3">
            <a:avLst>
              <a:gd name="adj1" fmla="val 8190"/>
              <a:gd name="adj2" fmla="val 101042"/>
              <a:gd name="adj3" fmla="val 8190"/>
              <a:gd name="adj4" fmla="val 104796"/>
              <a:gd name="adj5" fmla="val -42281"/>
              <a:gd name="adj6" fmla="val 104609"/>
              <a:gd name="adj7" fmla="val -66276"/>
              <a:gd name="adj8" fmla="val 67871"/>
            </a:avLst>
          </a:prstGeom>
          <a:solidFill>
            <a:srgbClr val="EAEAEA"/>
          </a:solidFill>
          <a:ln w="25400">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125000"/>
              </a:lnSpc>
              <a:buClr>
                <a:schemeClr val="tx1"/>
              </a:buClr>
              <a:buFontTx/>
              <a:buAutoNum type="arabicParenR"/>
            </a:pPr>
            <a:r>
              <a:rPr kumimoji="0" lang="en-US" altLang="zh-CN" sz="1600" b="1" dirty="0">
                <a:solidFill>
                  <a:srgbClr val="FF0066"/>
                </a:solidFill>
                <a:latin typeface="Courier New" pitchFamily="49" charset="0"/>
                <a:cs typeface="Courier New" pitchFamily="49" charset="0"/>
              </a:rPr>
              <a:t>close the cursor, and release the result set and other resource in DBMS</a:t>
            </a:r>
          </a:p>
          <a:p>
            <a:pPr marL="457200" indent="-457200">
              <a:lnSpc>
                <a:spcPct val="125000"/>
              </a:lnSpc>
              <a:buClr>
                <a:schemeClr val="tx1"/>
              </a:buClr>
              <a:buFontTx/>
              <a:buAutoNum type="arabicParenR"/>
            </a:pPr>
            <a:r>
              <a:rPr kumimoji="0" lang="en-US" altLang="zh-CN" sz="1600" b="1" dirty="0">
                <a:solidFill>
                  <a:srgbClr val="FF0066"/>
                </a:solidFill>
                <a:latin typeface="Courier New" pitchFamily="49" charset="0"/>
                <a:cs typeface="Courier New" pitchFamily="49" charset="0"/>
              </a:rPr>
              <a:t>after close the cursor, it can be opened again</a:t>
            </a:r>
          </a:p>
        </p:txBody>
      </p:sp>
    </p:spTree>
    <p:extLst>
      <p:ext uri="{BB962C8B-B14F-4D97-AF65-F5344CB8AC3E}">
        <p14:creationId xmlns:p14="http://schemas.microsoft.com/office/powerpoint/2010/main" val="387225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2.3 </a:t>
            </a:r>
            <a:r>
              <a:rPr lang="zh-CN" altLang="en-US" b="1" dirty="0"/>
              <a:t>游标管理 </a:t>
            </a:r>
            <a:r>
              <a:rPr lang="en-US" altLang="zh-CN" b="1" dirty="0"/>
              <a:t>– </a:t>
            </a:r>
            <a:r>
              <a:rPr lang="zh-CN" altLang="en-US" b="1" dirty="0" smtClean="0"/>
              <a:t>可滚动游标</a:t>
            </a:r>
            <a:endParaRPr lang="zh-CN" altLang="en-US" dirty="0"/>
          </a:p>
        </p:txBody>
      </p:sp>
      <p:sp>
        <p:nvSpPr>
          <p:cNvPr id="3" name="内容占位符 2"/>
          <p:cNvSpPr>
            <a:spLocks noGrp="1"/>
          </p:cNvSpPr>
          <p:nvPr>
            <p:ph idx="1"/>
          </p:nvPr>
        </p:nvSpPr>
        <p:spPr/>
        <p:txBody>
          <a:bodyPr>
            <a:normAutofit/>
          </a:bodyPr>
          <a:lstStyle/>
          <a:p>
            <a:r>
              <a:rPr lang="en-US" altLang="zh-CN" sz="1800" dirty="0"/>
              <a:t>Scrollable </a:t>
            </a:r>
            <a:r>
              <a:rPr lang="en-US" altLang="zh-CN" sz="1800" dirty="0" smtClean="0"/>
              <a:t>cursors</a:t>
            </a:r>
            <a:endParaRPr lang="en-US" altLang="zh-CN"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sp>
        <p:nvSpPr>
          <p:cNvPr id="7" name="Text Box 4"/>
          <p:cNvSpPr txBox="1">
            <a:spLocks noChangeArrowheads="1"/>
          </p:cNvSpPr>
          <p:nvPr/>
        </p:nvSpPr>
        <p:spPr bwMode="auto">
          <a:xfrm>
            <a:off x="539552" y="2790644"/>
            <a:ext cx="8077200" cy="1977464"/>
          </a:xfrm>
          <a:prstGeom prst="rect">
            <a:avLst/>
          </a:prstGeom>
          <a:solidFill>
            <a:schemeClr val="accent6">
              <a:lumMod val="20000"/>
              <a:lumOff val="80000"/>
            </a:schemeClr>
          </a:solidFill>
          <a:ln>
            <a:noFill/>
          </a:ln>
          <a:effectLst/>
        </p:spPr>
        <p:txBody>
          <a:bodyPr>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125000"/>
              </a:lnSpc>
            </a:pPr>
            <a:r>
              <a:rPr kumimoji="0" lang="en-US" altLang="zh-CN" sz="1400" b="1" dirty="0">
                <a:latin typeface="Courier New" pitchFamily="49" charset="0"/>
                <a:cs typeface="Courier New" pitchFamily="49" charset="0"/>
              </a:rPr>
              <a:t>EXEC </a:t>
            </a:r>
            <a:r>
              <a:rPr kumimoji="0" lang="en-US" altLang="zh-CN" sz="1400" b="1" dirty="0" smtClean="0">
                <a:latin typeface="Courier New" pitchFamily="49" charset="0"/>
                <a:cs typeface="Courier New" pitchFamily="49" charset="0"/>
              </a:rPr>
              <a:t>SQL DECLARE </a:t>
            </a:r>
            <a:r>
              <a:rPr kumimoji="0" lang="en-US" altLang="zh-CN" sz="1400" b="1" dirty="0" err="1" smtClean="0">
                <a:latin typeface="Courier New" pitchFamily="49" charset="0"/>
                <a:cs typeface="Courier New" pitchFamily="49" charset="0"/>
              </a:rPr>
              <a:t>cursor_name</a:t>
            </a:r>
            <a:endParaRPr kumimoji="0" lang="en-US" altLang="zh-CN" sz="1400" b="1" dirty="0" smtClean="0">
              <a:latin typeface="Courier New" pitchFamily="49" charset="0"/>
              <a:cs typeface="Courier New" pitchFamily="49" charset="0"/>
            </a:endParaRPr>
          </a:p>
          <a:p>
            <a:pPr eaLnBrk="1" hangingPunct="1">
              <a:lnSpc>
                <a:spcPct val="125000"/>
              </a:lnSpc>
            </a:pPr>
            <a:r>
              <a:rPr kumimoji="0" lang="en-US" altLang="zh-CN" sz="1400" b="1" dirty="0">
                <a:latin typeface="Courier New" pitchFamily="49" charset="0"/>
                <a:cs typeface="Courier New" pitchFamily="49" charset="0"/>
              </a:rPr>
              <a:t> </a:t>
            </a:r>
            <a:r>
              <a:rPr kumimoji="0" lang="en-US" altLang="zh-CN" sz="1400" b="1" dirty="0" smtClean="0">
                <a:latin typeface="Courier New" pitchFamily="49" charset="0"/>
                <a:cs typeface="Courier New" pitchFamily="49" charset="0"/>
              </a:rPr>
              <a:t>                </a:t>
            </a:r>
            <a:r>
              <a:rPr kumimoji="0" lang="en-US" altLang="zh-CN" sz="1400" b="1" dirty="0" smtClean="0">
                <a:latin typeface="Courier New" pitchFamily="49" charset="0"/>
                <a:cs typeface="Courier New" pitchFamily="49" charset="0"/>
              </a:rPr>
              <a:t>[ INSENSITIVE ] [ SCROLL ]</a:t>
            </a:r>
          </a:p>
          <a:p>
            <a:pPr eaLnBrk="1" hangingPunct="1">
              <a:lnSpc>
                <a:spcPct val="125000"/>
              </a:lnSpc>
            </a:pPr>
            <a:r>
              <a:rPr kumimoji="0" lang="en-US" altLang="zh-CN" sz="1400" b="1" dirty="0">
                <a:latin typeface="Courier New" pitchFamily="49" charset="0"/>
                <a:cs typeface="Courier New" pitchFamily="49" charset="0"/>
              </a:rPr>
              <a:t> </a:t>
            </a:r>
            <a:r>
              <a:rPr kumimoji="0" lang="en-US" altLang="zh-CN" sz="1400" b="1" dirty="0" smtClean="0">
                <a:latin typeface="Courier New" pitchFamily="49" charset="0"/>
                <a:cs typeface="Courier New" pitchFamily="49" charset="0"/>
              </a:rPr>
              <a:t>        </a:t>
            </a:r>
            <a:r>
              <a:rPr kumimoji="0" lang="en-US" altLang="zh-CN" sz="1400" b="1" dirty="0" smtClean="0">
                <a:latin typeface="Courier New" pitchFamily="49" charset="0"/>
                <a:cs typeface="Courier New" pitchFamily="49" charset="0"/>
              </a:rPr>
              <a:t>CURSOR </a:t>
            </a:r>
            <a:r>
              <a:rPr kumimoji="0" lang="en-US" altLang="zh-CN" sz="1400" b="1" dirty="0" smtClean="0">
                <a:latin typeface="Courier New" pitchFamily="49" charset="0"/>
                <a:cs typeface="Courier New" pitchFamily="49" charset="0"/>
              </a:rPr>
              <a:t>[ </a:t>
            </a:r>
            <a:r>
              <a:rPr kumimoji="0" lang="en-US" altLang="zh-CN" sz="1400" b="1" dirty="0">
                <a:latin typeface="Courier New" pitchFamily="49" charset="0"/>
                <a:cs typeface="Courier New" pitchFamily="49" charset="0"/>
              </a:rPr>
              <a:t>WITH </a:t>
            </a:r>
            <a:r>
              <a:rPr kumimoji="0" lang="en-US" altLang="zh-CN" sz="1400" b="1" dirty="0" smtClean="0">
                <a:latin typeface="Courier New" pitchFamily="49" charset="0"/>
                <a:cs typeface="Courier New" pitchFamily="49" charset="0"/>
              </a:rPr>
              <a:t>HOLD </a:t>
            </a:r>
            <a:r>
              <a:rPr kumimoji="0" lang="en-US" altLang="zh-CN" sz="1400" b="1" dirty="0">
                <a:latin typeface="Courier New" pitchFamily="49" charset="0"/>
                <a:cs typeface="Courier New" pitchFamily="49" charset="0"/>
              </a:rPr>
              <a:t>] </a:t>
            </a:r>
            <a:r>
              <a:rPr kumimoji="0" lang="en-US" altLang="zh-CN" sz="1400" b="1" dirty="0" smtClean="0">
                <a:latin typeface="Courier New" pitchFamily="49" charset="0"/>
                <a:cs typeface="Courier New" pitchFamily="49" charset="0"/>
              </a:rPr>
              <a:t>FOR</a:t>
            </a:r>
            <a:endParaRPr kumimoji="0" lang="en-US" altLang="zh-CN" sz="1400" b="1" dirty="0">
              <a:latin typeface="Courier New" pitchFamily="49" charset="0"/>
              <a:cs typeface="Courier New" pitchFamily="49" charset="0"/>
            </a:endParaRPr>
          </a:p>
          <a:p>
            <a:pPr eaLnBrk="1" hangingPunct="1">
              <a:lnSpc>
                <a:spcPct val="125000"/>
              </a:lnSpc>
            </a:pPr>
            <a:r>
              <a:rPr kumimoji="0" lang="en-US" altLang="zh-CN" sz="1400" b="1" dirty="0" smtClean="0">
                <a:latin typeface="Courier New" pitchFamily="49" charset="0"/>
                <a:cs typeface="Courier New" pitchFamily="49" charset="0"/>
              </a:rPr>
              <a:t>         </a:t>
            </a:r>
            <a:r>
              <a:rPr kumimoji="0" lang="en-US" altLang="zh-CN" sz="1400" b="1" dirty="0" err="1" smtClean="0">
                <a:latin typeface="Courier New" pitchFamily="49" charset="0"/>
                <a:cs typeface="Courier New" pitchFamily="49" charset="0"/>
              </a:rPr>
              <a:t>subquery</a:t>
            </a:r>
            <a:r>
              <a:rPr kumimoji="0" lang="en-US" altLang="zh-CN" sz="1400" b="1" dirty="0" smtClean="0">
                <a:latin typeface="Courier New" pitchFamily="49" charset="0"/>
                <a:cs typeface="Courier New" pitchFamily="49" charset="0"/>
              </a:rPr>
              <a:t> </a:t>
            </a:r>
            <a:r>
              <a:rPr kumimoji="0" lang="en-US" altLang="zh-CN" sz="1400" b="1" dirty="0">
                <a:latin typeface="Courier New" pitchFamily="49" charset="0"/>
                <a:cs typeface="Courier New" pitchFamily="49" charset="0"/>
              </a:rPr>
              <a:t>{ </a:t>
            </a:r>
            <a:r>
              <a:rPr kumimoji="0" lang="en-US" altLang="zh-CN" sz="1400" b="1" dirty="0" smtClean="0">
                <a:latin typeface="Courier New" pitchFamily="49" charset="0"/>
                <a:cs typeface="Courier New" pitchFamily="49" charset="0"/>
              </a:rPr>
              <a:t>UNION </a:t>
            </a:r>
            <a:r>
              <a:rPr kumimoji="0" lang="en-US" altLang="zh-CN" sz="1400" b="1" dirty="0" err="1">
                <a:latin typeface="Courier New" pitchFamily="49" charset="0"/>
                <a:cs typeface="Courier New" pitchFamily="49" charset="0"/>
              </a:rPr>
              <a:t>subquery</a:t>
            </a:r>
            <a:r>
              <a:rPr kumimoji="0" lang="en-US" altLang="zh-CN" sz="1400" b="1" dirty="0">
                <a:latin typeface="Courier New" pitchFamily="49" charset="0"/>
                <a:cs typeface="Courier New" pitchFamily="49" charset="0"/>
              </a:rPr>
              <a:t> }</a:t>
            </a:r>
          </a:p>
          <a:p>
            <a:pPr eaLnBrk="1" hangingPunct="1">
              <a:lnSpc>
                <a:spcPct val="125000"/>
              </a:lnSpc>
            </a:pPr>
            <a:r>
              <a:rPr kumimoji="0" lang="en-US" altLang="zh-CN" sz="1400" b="1" dirty="0" smtClean="0">
                <a:latin typeface="Courier New" pitchFamily="49" charset="0"/>
                <a:cs typeface="Courier New" pitchFamily="49" charset="0"/>
              </a:rPr>
              <a:t>                  [ </a:t>
            </a:r>
            <a:r>
              <a:rPr kumimoji="0" lang="en-US" altLang="zh-CN" sz="1400" b="1" dirty="0">
                <a:latin typeface="Courier New" pitchFamily="49" charset="0"/>
                <a:cs typeface="Courier New" pitchFamily="49" charset="0"/>
              </a:rPr>
              <a:t>ORDER </a:t>
            </a:r>
            <a:r>
              <a:rPr kumimoji="0" lang="en-US" altLang="zh-CN" sz="1400" b="1" dirty="0" smtClean="0">
                <a:latin typeface="Courier New" pitchFamily="49" charset="0"/>
                <a:cs typeface="Courier New" pitchFamily="49" charset="0"/>
              </a:rPr>
              <a:t>BY </a:t>
            </a:r>
            <a:r>
              <a:rPr kumimoji="0" lang="en-US" altLang="zh-CN" sz="1400" b="1" dirty="0">
                <a:latin typeface="Courier New" pitchFamily="49" charset="0"/>
                <a:cs typeface="Courier New" pitchFamily="49" charset="0"/>
              </a:rPr>
              <a:t>...... ]</a:t>
            </a:r>
          </a:p>
          <a:p>
            <a:pPr eaLnBrk="1" hangingPunct="1">
              <a:lnSpc>
                <a:spcPct val="125000"/>
              </a:lnSpc>
            </a:pPr>
            <a:r>
              <a:rPr kumimoji="0" lang="en-US" altLang="zh-CN" sz="1400" b="1" dirty="0" smtClean="0">
                <a:latin typeface="Courier New" pitchFamily="49" charset="0"/>
                <a:cs typeface="Courier New" pitchFamily="49" charset="0"/>
              </a:rPr>
              <a:t>                  [ </a:t>
            </a:r>
            <a:r>
              <a:rPr kumimoji="0" lang="en-US" altLang="zh-CN" sz="1400" b="1" dirty="0">
                <a:latin typeface="Courier New" pitchFamily="49" charset="0"/>
                <a:cs typeface="Courier New" pitchFamily="49" charset="0"/>
              </a:rPr>
              <a:t>FOR </a:t>
            </a:r>
            <a:r>
              <a:rPr kumimoji="0" lang="en-US" altLang="zh-CN" sz="1400" b="1" dirty="0" smtClean="0">
                <a:latin typeface="Courier New" pitchFamily="49" charset="0"/>
                <a:cs typeface="Courier New" pitchFamily="49" charset="0"/>
              </a:rPr>
              <a:t>READ </a:t>
            </a:r>
            <a:r>
              <a:rPr kumimoji="0" lang="en-US" altLang="zh-CN" sz="1400" b="1" dirty="0">
                <a:latin typeface="Courier New" pitchFamily="49" charset="0"/>
                <a:cs typeface="Courier New" pitchFamily="49" charset="0"/>
              </a:rPr>
              <a:t>ONLY  |</a:t>
            </a:r>
          </a:p>
          <a:p>
            <a:pPr eaLnBrk="1" hangingPunct="1">
              <a:lnSpc>
                <a:spcPct val="125000"/>
              </a:lnSpc>
            </a:pPr>
            <a:r>
              <a:rPr kumimoji="0" lang="en-US" altLang="zh-CN" sz="1400" b="1" dirty="0" smtClean="0">
                <a:latin typeface="Courier New" pitchFamily="49" charset="0"/>
                <a:cs typeface="Courier New" pitchFamily="49" charset="0"/>
              </a:rPr>
              <a:t>                    FOR </a:t>
            </a:r>
            <a:r>
              <a:rPr kumimoji="0" lang="en-US" altLang="zh-CN" sz="1400" b="1" dirty="0" smtClean="0">
                <a:latin typeface="Courier New" pitchFamily="49" charset="0"/>
                <a:cs typeface="Courier New" pitchFamily="49" charset="0"/>
              </a:rPr>
              <a:t>UPDATE OF </a:t>
            </a:r>
            <a:r>
              <a:rPr kumimoji="0" lang="en-US" altLang="zh-CN" sz="1400" b="1" dirty="0" err="1" smtClean="0">
                <a:latin typeface="Courier New" pitchFamily="49" charset="0"/>
                <a:cs typeface="Courier New" pitchFamily="49" charset="0"/>
              </a:rPr>
              <a:t>columnname</a:t>
            </a:r>
            <a:r>
              <a:rPr kumimoji="0" lang="en-US" altLang="zh-CN" sz="1400" b="1" dirty="0" smtClean="0">
                <a:latin typeface="Courier New" pitchFamily="49" charset="0"/>
                <a:cs typeface="Courier New" pitchFamily="49" charset="0"/>
              </a:rPr>
              <a:t> </a:t>
            </a:r>
            <a:r>
              <a:rPr kumimoji="0" lang="en-US" altLang="zh-CN" sz="1400" b="1" dirty="0">
                <a:latin typeface="Courier New" pitchFamily="49" charset="0"/>
                <a:cs typeface="Courier New" pitchFamily="49" charset="0"/>
              </a:rPr>
              <a:t>...... ];</a:t>
            </a:r>
          </a:p>
        </p:txBody>
      </p:sp>
      <p:sp>
        <p:nvSpPr>
          <p:cNvPr id="8" name="Text Box 5"/>
          <p:cNvSpPr txBox="1">
            <a:spLocks noChangeArrowheads="1"/>
          </p:cNvSpPr>
          <p:nvPr/>
        </p:nvSpPr>
        <p:spPr bwMode="auto">
          <a:xfrm>
            <a:off x="539552" y="4923745"/>
            <a:ext cx="8077200" cy="1169551"/>
          </a:xfrm>
          <a:prstGeom prst="rect">
            <a:avLst/>
          </a:prstGeom>
          <a:solidFill>
            <a:schemeClr val="accent6">
              <a:lumMod val="20000"/>
              <a:lumOff val="80000"/>
            </a:schemeClr>
          </a:solidFill>
          <a:ln>
            <a:noFill/>
          </a:ln>
          <a:effectLst/>
        </p:spPr>
        <p:txBody>
          <a:bodyPr>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125000"/>
              </a:lnSpc>
            </a:pPr>
            <a:r>
              <a:rPr kumimoji="0" lang="en-US" altLang="zh-CN" sz="1400" b="1" dirty="0">
                <a:latin typeface="Courier New" pitchFamily="49" charset="0"/>
                <a:cs typeface="Courier New" pitchFamily="49" charset="0"/>
              </a:rPr>
              <a:t>EXEC </a:t>
            </a:r>
            <a:r>
              <a:rPr kumimoji="0" lang="en-US" altLang="zh-CN" sz="1400" b="1" dirty="0" smtClean="0">
                <a:latin typeface="Courier New" pitchFamily="49" charset="0"/>
                <a:cs typeface="Courier New" pitchFamily="49" charset="0"/>
              </a:rPr>
              <a:t>SQL FETCH</a:t>
            </a:r>
            <a:endParaRPr kumimoji="0" lang="en-US" altLang="zh-CN" sz="1400" b="1" dirty="0">
              <a:latin typeface="Courier New" pitchFamily="49" charset="0"/>
              <a:cs typeface="Courier New" pitchFamily="49" charset="0"/>
            </a:endParaRPr>
          </a:p>
          <a:p>
            <a:pPr eaLnBrk="1" hangingPunct="1">
              <a:lnSpc>
                <a:spcPct val="125000"/>
              </a:lnSpc>
            </a:pPr>
            <a:r>
              <a:rPr kumimoji="0" lang="en-US" altLang="zh-CN" sz="1400" b="1" dirty="0" smtClean="0">
                <a:latin typeface="Courier New" pitchFamily="49" charset="0"/>
                <a:cs typeface="Courier New" pitchFamily="49" charset="0"/>
              </a:rPr>
              <a:t>         [ </a:t>
            </a:r>
            <a:r>
              <a:rPr kumimoji="0" lang="en-US" altLang="zh-CN" sz="1400" b="1" dirty="0">
                <a:latin typeface="Courier New" pitchFamily="49" charset="0"/>
                <a:cs typeface="Courier New" pitchFamily="49" charset="0"/>
              </a:rPr>
              <a:t>{ NEXT | PRIOR | FIRST | LAST |</a:t>
            </a:r>
          </a:p>
          <a:p>
            <a:pPr eaLnBrk="1" hangingPunct="1">
              <a:lnSpc>
                <a:spcPct val="125000"/>
              </a:lnSpc>
            </a:pPr>
            <a:r>
              <a:rPr kumimoji="0" lang="en-US" altLang="zh-CN" sz="1400" b="1" dirty="0" smtClean="0">
                <a:latin typeface="Courier New" pitchFamily="49" charset="0"/>
                <a:cs typeface="Courier New" pitchFamily="49" charset="0"/>
              </a:rPr>
              <a:t>           { </a:t>
            </a:r>
            <a:r>
              <a:rPr kumimoji="0" lang="en-US" altLang="zh-CN" sz="1400" b="1" dirty="0">
                <a:latin typeface="Courier New" pitchFamily="49" charset="0"/>
                <a:cs typeface="Courier New" pitchFamily="49" charset="0"/>
              </a:rPr>
              <a:t>ABSOLUTE | RELATIVE } </a:t>
            </a:r>
            <a:r>
              <a:rPr kumimoji="0" lang="en-US" altLang="zh-CN" sz="1400" b="1" dirty="0" err="1">
                <a:latin typeface="Courier New" pitchFamily="49" charset="0"/>
                <a:cs typeface="Courier New" pitchFamily="49" charset="0"/>
              </a:rPr>
              <a:t>value_spec</a:t>
            </a:r>
            <a:r>
              <a:rPr kumimoji="0" lang="en-US" altLang="zh-CN" sz="1400" b="1" dirty="0">
                <a:latin typeface="Courier New" pitchFamily="49" charset="0"/>
                <a:cs typeface="Courier New" pitchFamily="49" charset="0"/>
              </a:rPr>
              <a:t> } FROM ]</a:t>
            </a:r>
          </a:p>
          <a:p>
            <a:pPr eaLnBrk="1" hangingPunct="1">
              <a:lnSpc>
                <a:spcPct val="125000"/>
              </a:lnSpc>
            </a:pPr>
            <a:r>
              <a:rPr kumimoji="0" lang="en-US" altLang="zh-CN" sz="1400" b="1" dirty="0" smtClean="0">
                <a:latin typeface="Courier New" pitchFamily="49" charset="0"/>
                <a:cs typeface="Courier New" pitchFamily="49" charset="0"/>
              </a:rPr>
              <a:t>           </a:t>
            </a:r>
            <a:r>
              <a:rPr kumimoji="0" lang="en-US" altLang="zh-CN" sz="1400" b="1" dirty="0" err="1" smtClean="0">
                <a:latin typeface="Courier New" pitchFamily="49" charset="0"/>
                <a:cs typeface="Courier New" pitchFamily="49" charset="0"/>
              </a:rPr>
              <a:t>cursor_name</a:t>
            </a:r>
            <a:r>
              <a:rPr kumimoji="0" lang="en-US" altLang="zh-CN" sz="1400" b="1" dirty="0" smtClean="0">
                <a:latin typeface="Courier New" pitchFamily="49" charset="0"/>
                <a:cs typeface="Courier New" pitchFamily="49" charset="0"/>
              </a:rPr>
              <a:t> </a:t>
            </a:r>
            <a:r>
              <a:rPr kumimoji="0" lang="en-US" altLang="zh-CN" sz="1400" b="1" dirty="0">
                <a:latin typeface="Courier New" pitchFamily="49" charset="0"/>
                <a:cs typeface="Courier New" pitchFamily="49" charset="0"/>
              </a:rPr>
              <a:t>INTO ......;</a:t>
            </a:r>
          </a:p>
        </p:txBody>
      </p:sp>
    </p:spTree>
    <p:extLst>
      <p:ext uri="{BB962C8B-B14F-4D97-AF65-F5344CB8AC3E}">
        <p14:creationId xmlns:p14="http://schemas.microsoft.com/office/powerpoint/2010/main" val="214947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2.4</a:t>
            </a:r>
            <a:r>
              <a:rPr lang="zh-CN" altLang="en-US" b="1" dirty="0" smtClean="0"/>
              <a:t> </a:t>
            </a:r>
            <a:r>
              <a:rPr lang="zh-CN" altLang="en-US" b="1" dirty="0"/>
              <a:t>诊断管理</a:t>
            </a:r>
          </a:p>
        </p:txBody>
      </p:sp>
      <p:sp>
        <p:nvSpPr>
          <p:cNvPr id="3" name="内容占位符 2"/>
          <p:cNvSpPr>
            <a:spLocks noGrp="1"/>
          </p:cNvSpPr>
          <p:nvPr>
            <p:ph idx="1"/>
          </p:nvPr>
        </p:nvSpPr>
        <p:spPr/>
        <p:txBody>
          <a:bodyPr>
            <a:normAutofit/>
          </a:bodyPr>
          <a:lstStyle/>
          <a:p>
            <a:r>
              <a:rPr lang="zh-CN" altLang="en-US" dirty="0"/>
              <a:t>在进行数据交换时，数据主体发出数据交换请求后，数据客体返回两种信息：</a:t>
            </a:r>
          </a:p>
          <a:p>
            <a:pPr lvl="1"/>
            <a:r>
              <a:rPr lang="zh-CN" altLang="en-US" sz="2000" dirty="0"/>
              <a:t>所请求的数据值</a:t>
            </a:r>
          </a:p>
          <a:p>
            <a:pPr lvl="1"/>
            <a:r>
              <a:rPr lang="zh-CN" altLang="en-US" sz="2000" dirty="0"/>
              <a:t>执行的状态值，而这种状态值又被称为诊断值，而生成、获取诊断值的管理称诊断管理</a:t>
            </a:r>
          </a:p>
          <a:p>
            <a:pPr marL="68580" indent="0">
              <a:buNone/>
            </a:pPr>
            <a:endParaRPr lang="zh-CN" altLang="en-US" sz="1000" dirty="0"/>
          </a:p>
          <a:p>
            <a:pPr marL="822960" lvl="1" indent="-457200">
              <a:buFont typeface="+mj-lt"/>
              <a:buAutoNum type="arabicPeriod"/>
            </a:pPr>
            <a:r>
              <a:rPr lang="zh-CN" altLang="en-US" sz="2000" dirty="0" smtClean="0"/>
              <a:t>诊断区域</a:t>
            </a:r>
            <a:endParaRPr lang="zh-CN" altLang="en-US" sz="2000" dirty="0"/>
          </a:p>
          <a:p>
            <a:pPr marL="822960" lvl="1" indent="-457200">
              <a:buFont typeface="+mj-lt"/>
              <a:buAutoNum type="arabicPeriod"/>
            </a:pPr>
            <a:r>
              <a:rPr lang="zh-CN" altLang="en-US" sz="2000" dirty="0" smtClean="0"/>
              <a:t>诊断操作</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1500404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2.5 </a:t>
            </a:r>
            <a:r>
              <a:rPr lang="zh-CN" altLang="en-US" b="1" dirty="0" smtClean="0"/>
              <a:t>动态</a:t>
            </a:r>
            <a:r>
              <a:rPr lang="en-US" altLang="zh-CN" b="1" dirty="0" smtClean="0"/>
              <a:t>SQL</a:t>
            </a:r>
            <a:endParaRPr lang="zh-CN" altLang="en-US" b="1" dirty="0"/>
          </a:p>
        </p:txBody>
      </p:sp>
      <p:sp>
        <p:nvSpPr>
          <p:cNvPr id="3" name="内容占位符 2"/>
          <p:cNvSpPr>
            <a:spLocks noGrp="1"/>
          </p:cNvSpPr>
          <p:nvPr>
            <p:ph idx="1"/>
          </p:nvPr>
        </p:nvSpPr>
        <p:spPr/>
        <p:txBody>
          <a:bodyPr/>
          <a:lstStyle/>
          <a:p>
            <a:r>
              <a:rPr lang="zh-CN" altLang="en-US" dirty="0" smtClean="0"/>
              <a:t>什么</a:t>
            </a:r>
            <a:r>
              <a:rPr lang="zh-CN" altLang="en-US" dirty="0"/>
              <a:t>是动态</a:t>
            </a:r>
            <a:r>
              <a:rPr lang="en-US" altLang="zh-CN" dirty="0"/>
              <a:t>SQL</a:t>
            </a:r>
            <a:r>
              <a:rPr lang="zh-CN" altLang="en-US" dirty="0"/>
              <a:t>？</a:t>
            </a:r>
          </a:p>
          <a:p>
            <a:pPr lvl="1"/>
            <a:r>
              <a:rPr lang="zh-CN" altLang="en-US" sz="2000" dirty="0"/>
              <a:t>在嵌入式</a:t>
            </a:r>
            <a:r>
              <a:rPr lang="en-US" altLang="zh-CN" sz="2000" dirty="0"/>
              <a:t>SQL</a:t>
            </a:r>
            <a:r>
              <a:rPr lang="zh-CN" altLang="en-US" sz="2000" dirty="0"/>
              <a:t>编程中，很多时候编程人员无法确定到底应该做什么工作，所使用的</a:t>
            </a:r>
            <a:r>
              <a:rPr lang="en-US" altLang="zh-CN" sz="2000" dirty="0"/>
              <a:t>SQL</a:t>
            </a:r>
            <a:r>
              <a:rPr lang="zh-CN" altLang="en-US" sz="2000" dirty="0"/>
              <a:t>语句也不能预先确定，需要根据程序的实际运行情况来决定，也就是根据实际情况来生成并调用</a:t>
            </a:r>
            <a:r>
              <a:rPr lang="en-US" altLang="zh-CN" sz="2000" dirty="0"/>
              <a:t>SQL</a:t>
            </a:r>
            <a:r>
              <a:rPr lang="zh-CN" altLang="en-US" sz="2000" dirty="0"/>
              <a:t>语句。这样的</a:t>
            </a:r>
            <a:r>
              <a:rPr lang="en-US" altLang="zh-CN" sz="2000" dirty="0"/>
              <a:t>SQL</a:t>
            </a:r>
            <a:r>
              <a:rPr lang="zh-CN" altLang="en-US" sz="2000" dirty="0"/>
              <a:t>语句被称为动态</a:t>
            </a:r>
            <a:r>
              <a:rPr lang="en-US" altLang="zh-CN" sz="2000" dirty="0"/>
              <a:t>SQL</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1545745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数据库中的数据交换</a:t>
            </a:r>
          </a:p>
        </p:txBody>
      </p:sp>
      <p:sp>
        <p:nvSpPr>
          <p:cNvPr id="3" name="内容占位符 2"/>
          <p:cNvSpPr>
            <a:spLocks noGrp="1"/>
          </p:cNvSpPr>
          <p:nvPr>
            <p:ph idx="1"/>
          </p:nvPr>
        </p:nvSpPr>
        <p:spPr/>
        <p:txBody>
          <a:bodyPr/>
          <a:lstStyle/>
          <a:p>
            <a:pPr marL="525780" indent="-457200">
              <a:buFont typeface="+mj-lt"/>
              <a:buAutoNum type="arabicPeriod"/>
            </a:pPr>
            <a:r>
              <a:rPr lang="zh-CN" altLang="en-US" b="1" dirty="0" smtClean="0">
                <a:solidFill>
                  <a:srgbClr val="FF0000"/>
                </a:solidFill>
              </a:rPr>
              <a:t>概述</a:t>
            </a:r>
            <a:endParaRPr lang="zh-CN" altLang="en-US" b="1" dirty="0">
              <a:solidFill>
                <a:srgbClr val="FF0000"/>
              </a:solidFill>
            </a:endParaRPr>
          </a:p>
          <a:p>
            <a:pPr marL="525780" indent="-457200">
              <a:buFont typeface="+mj-lt"/>
              <a:buAutoNum type="arabicPeriod"/>
            </a:pPr>
            <a:r>
              <a:rPr lang="zh-CN" altLang="en-US" dirty="0" smtClean="0"/>
              <a:t>数据</a:t>
            </a:r>
            <a:r>
              <a:rPr lang="zh-CN" altLang="en-US" dirty="0"/>
              <a:t>交换的管理</a:t>
            </a:r>
          </a:p>
          <a:p>
            <a:pPr marL="525780" indent="-457200">
              <a:buFont typeface="+mj-lt"/>
              <a:buAutoNum type="arabicPeriod"/>
            </a:pPr>
            <a:r>
              <a:rPr lang="zh-CN" altLang="en-US" dirty="0" smtClean="0"/>
              <a:t>数据</a:t>
            </a:r>
            <a:r>
              <a:rPr lang="zh-CN" altLang="en-US" dirty="0"/>
              <a:t>交换的流程</a:t>
            </a:r>
          </a:p>
          <a:p>
            <a:pPr marL="525780" indent="-457200">
              <a:buFont typeface="+mj-lt"/>
              <a:buAutoNum type="arabicPeriod"/>
            </a:pPr>
            <a:r>
              <a:rPr lang="zh-CN" altLang="en-US" dirty="0" smtClean="0"/>
              <a:t>数据</a:t>
            </a:r>
            <a:r>
              <a:rPr lang="zh-CN" altLang="en-US" dirty="0"/>
              <a:t>交换的四种</a:t>
            </a:r>
            <a:r>
              <a:rPr lang="zh-CN" altLang="en-US" dirty="0" smtClean="0"/>
              <a:t>方式</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3441075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2.5 </a:t>
            </a:r>
            <a:r>
              <a:rPr lang="zh-CN" altLang="en-US" b="1" dirty="0"/>
              <a:t>动态</a:t>
            </a:r>
            <a:r>
              <a:rPr lang="en-US" altLang="zh-CN" b="1" dirty="0"/>
              <a:t>SQL</a:t>
            </a:r>
            <a:endParaRPr lang="zh-CN" altLang="en-US" dirty="0"/>
          </a:p>
        </p:txBody>
      </p:sp>
      <p:sp>
        <p:nvSpPr>
          <p:cNvPr id="3" name="内容占位符 2"/>
          <p:cNvSpPr>
            <a:spLocks noGrp="1"/>
          </p:cNvSpPr>
          <p:nvPr>
            <p:ph idx="1"/>
          </p:nvPr>
        </p:nvSpPr>
        <p:spPr/>
        <p:txBody>
          <a:bodyPr>
            <a:normAutofit/>
          </a:bodyPr>
          <a:lstStyle/>
          <a:p>
            <a:r>
              <a:rPr lang="zh-CN" altLang="en-US" sz="2000" dirty="0"/>
              <a:t>动态</a:t>
            </a:r>
            <a:r>
              <a:rPr lang="en-US" altLang="zh-CN" sz="2000" dirty="0"/>
              <a:t>SQL</a:t>
            </a:r>
            <a:r>
              <a:rPr lang="zh-CN" altLang="en-US" sz="2000" dirty="0"/>
              <a:t>语句的可变性</a:t>
            </a:r>
          </a:p>
          <a:p>
            <a:pPr lvl="1"/>
            <a:r>
              <a:rPr lang="en-US" altLang="zh-CN" sz="1800" dirty="0"/>
              <a:t>SQL</a:t>
            </a:r>
            <a:r>
              <a:rPr lang="zh-CN" altLang="en-US" sz="1800" dirty="0"/>
              <a:t>语句正文动态可变</a:t>
            </a:r>
          </a:p>
          <a:p>
            <a:pPr lvl="1"/>
            <a:r>
              <a:rPr lang="zh-CN" altLang="en-US" sz="1800" dirty="0"/>
              <a:t>变量个数动态可变</a:t>
            </a:r>
          </a:p>
          <a:p>
            <a:pPr lvl="1"/>
            <a:r>
              <a:rPr lang="zh-CN" altLang="en-US" sz="1800" dirty="0"/>
              <a:t>类型动态可变</a:t>
            </a:r>
          </a:p>
          <a:p>
            <a:pPr lvl="1"/>
            <a:r>
              <a:rPr lang="en-US" altLang="zh-CN" sz="1800" dirty="0" smtClean="0"/>
              <a:t>SQL</a:t>
            </a:r>
            <a:r>
              <a:rPr lang="zh-CN" altLang="en-US" sz="1800" dirty="0"/>
              <a:t>语句引用对象动态可变</a:t>
            </a:r>
          </a:p>
          <a:p>
            <a:pPr marL="68580" indent="0">
              <a:buNone/>
            </a:pPr>
            <a:endParaRPr lang="zh-CN" altLang="en-US" sz="1000" dirty="0"/>
          </a:p>
          <a:p>
            <a:r>
              <a:rPr lang="zh-CN" altLang="en-US" sz="2000" dirty="0"/>
              <a:t>相对地，事先能够确定下来的嵌入式</a:t>
            </a:r>
            <a:r>
              <a:rPr lang="en-US" altLang="zh-CN" sz="2000" dirty="0"/>
              <a:t>SQL</a:t>
            </a:r>
            <a:r>
              <a:rPr lang="zh-CN" altLang="en-US" sz="2000" dirty="0"/>
              <a:t>语句又称为静态</a:t>
            </a:r>
            <a:r>
              <a:rPr lang="en-US" altLang="zh-CN" sz="2000" dirty="0" smtClean="0"/>
              <a:t>SQL</a:t>
            </a:r>
            <a:endParaRPr lang="en-US" altLang="zh-CN"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29912969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静态</a:t>
            </a:r>
            <a:r>
              <a:rPr lang="en-US" altLang="zh-CN" b="1" dirty="0"/>
              <a:t>SQL</a:t>
            </a:r>
            <a:r>
              <a:rPr lang="zh-CN" altLang="en-US" b="1" dirty="0"/>
              <a:t>与动态</a:t>
            </a:r>
            <a:r>
              <a:rPr lang="en-US" altLang="zh-CN" b="1" dirty="0"/>
              <a:t>SQL</a:t>
            </a:r>
            <a:r>
              <a:rPr lang="zh-CN" altLang="en-US" b="1" dirty="0"/>
              <a:t>的优缺点比较</a:t>
            </a:r>
          </a:p>
        </p:txBody>
      </p:sp>
      <p:sp>
        <p:nvSpPr>
          <p:cNvPr id="3" name="内容占位符 2"/>
          <p:cNvSpPr>
            <a:spLocks noGrp="1"/>
          </p:cNvSpPr>
          <p:nvPr>
            <p:ph idx="1"/>
          </p:nvPr>
        </p:nvSpPr>
        <p:spPr/>
        <p:txBody>
          <a:bodyPr>
            <a:normAutofit fontScale="92500"/>
          </a:bodyPr>
          <a:lstStyle/>
          <a:p>
            <a:r>
              <a:rPr lang="zh-CN" altLang="en-US" sz="1900" dirty="0"/>
              <a:t>静态</a:t>
            </a:r>
            <a:r>
              <a:rPr lang="en-US" altLang="zh-CN" sz="1900" dirty="0"/>
              <a:t>SQL</a:t>
            </a:r>
          </a:p>
          <a:p>
            <a:pPr lvl="1"/>
            <a:r>
              <a:rPr lang="zh-CN" altLang="en-US" sz="1700" dirty="0"/>
              <a:t>在通过预编译时，</a:t>
            </a:r>
            <a:r>
              <a:rPr lang="en-US" altLang="zh-CN" sz="1700" dirty="0"/>
              <a:t>SQL</a:t>
            </a:r>
            <a:r>
              <a:rPr lang="zh-CN" altLang="en-US" sz="1700" dirty="0"/>
              <a:t>命令就被分析并为它们的执行作好了相应的准备工作。在程序运行时，只需要调用预先优化好的访问路径</a:t>
            </a:r>
          </a:p>
          <a:p>
            <a:pPr lvl="2"/>
            <a:r>
              <a:rPr lang="zh-CN" altLang="en-US" sz="1500" dirty="0"/>
              <a:t>优点：性能好</a:t>
            </a:r>
          </a:p>
          <a:p>
            <a:pPr lvl="2"/>
            <a:r>
              <a:rPr lang="zh-CN" altLang="en-US" sz="1500" dirty="0"/>
              <a:t>缺点：只能根据缺省参数值进行优化，其访问路径并非是最优访问</a:t>
            </a:r>
            <a:r>
              <a:rPr lang="zh-CN" altLang="en-US" sz="1500" dirty="0" smtClean="0"/>
              <a:t>路径</a:t>
            </a:r>
            <a:endParaRPr lang="zh-CN" altLang="en-US" sz="1500" dirty="0"/>
          </a:p>
          <a:p>
            <a:r>
              <a:rPr lang="zh-CN" altLang="en-US" sz="1900" dirty="0"/>
              <a:t>动态</a:t>
            </a:r>
            <a:r>
              <a:rPr lang="en-US" altLang="zh-CN" sz="1900" dirty="0"/>
              <a:t>SQL</a:t>
            </a:r>
          </a:p>
          <a:p>
            <a:pPr lvl="1"/>
            <a:r>
              <a:rPr lang="zh-CN" altLang="en-US" sz="1700" dirty="0"/>
              <a:t>程序在运行时动态地</a:t>
            </a:r>
            <a:r>
              <a:rPr lang="zh-CN" altLang="en-US" sz="1700" dirty="0" smtClean="0"/>
              <a:t>生成</a:t>
            </a:r>
            <a:r>
              <a:rPr lang="en-US" altLang="zh-CN" sz="1700" dirty="0" smtClean="0"/>
              <a:t>SQL</a:t>
            </a:r>
            <a:r>
              <a:rPr lang="zh-CN" altLang="en-US" sz="1700" dirty="0"/>
              <a:t>命令</a:t>
            </a:r>
          </a:p>
          <a:p>
            <a:pPr lvl="2"/>
            <a:r>
              <a:rPr lang="zh-CN" altLang="en-US" sz="1500" dirty="0"/>
              <a:t>优点：可以根据运行时的数据库最新情况选择最优访问路径</a:t>
            </a:r>
          </a:p>
          <a:p>
            <a:pPr lvl="2"/>
            <a:r>
              <a:rPr lang="zh-CN" altLang="en-US" sz="1500" dirty="0"/>
              <a:t>缺点：动态地进行</a:t>
            </a:r>
            <a:r>
              <a:rPr lang="en-US" altLang="zh-CN" sz="1500" dirty="0"/>
              <a:t>SQL</a:t>
            </a:r>
            <a:r>
              <a:rPr lang="zh-CN" altLang="en-US" sz="1500" dirty="0"/>
              <a:t>语句的语法分析和访问</a:t>
            </a:r>
            <a:r>
              <a:rPr lang="zh-CN" altLang="en-US" sz="1500" dirty="0" smtClean="0"/>
              <a:t>路径选择</a:t>
            </a:r>
            <a:endParaRPr lang="zh-CN" altLang="en-US" sz="15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22789716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2.5 </a:t>
            </a:r>
            <a:r>
              <a:rPr lang="zh-CN" altLang="en-US" b="1" dirty="0"/>
              <a:t>动态</a:t>
            </a:r>
            <a:r>
              <a:rPr lang="en-US" altLang="zh-CN" b="1" dirty="0"/>
              <a:t>SQL</a:t>
            </a:r>
            <a:endParaRPr lang="zh-CN" altLang="en-US" dirty="0"/>
          </a:p>
        </p:txBody>
      </p:sp>
      <p:sp>
        <p:nvSpPr>
          <p:cNvPr id="3" name="内容占位符 2"/>
          <p:cNvSpPr>
            <a:spLocks noGrp="1"/>
          </p:cNvSpPr>
          <p:nvPr>
            <p:ph idx="1"/>
          </p:nvPr>
        </p:nvSpPr>
        <p:spPr/>
        <p:txBody>
          <a:bodyPr/>
          <a:lstStyle/>
          <a:p>
            <a:r>
              <a:rPr lang="zh-CN" altLang="en-US" dirty="0"/>
              <a:t>在什么情况下需要使用动态</a:t>
            </a:r>
            <a:r>
              <a:rPr lang="en-US" altLang="zh-CN" dirty="0"/>
              <a:t>SQL</a:t>
            </a:r>
            <a:r>
              <a:rPr lang="zh-CN" altLang="en-US" dirty="0"/>
              <a:t>？</a:t>
            </a:r>
          </a:p>
          <a:p>
            <a:pPr lvl="1"/>
            <a:r>
              <a:rPr lang="zh-CN" altLang="en-US" sz="2000" dirty="0"/>
              <a:t>应用程序需要在执行过程中生成</a:t>
            </a:r>
            <a:r>
              <a:rPr lang="en-US" altLang="zh-CN" sz="2000" dirty="0"/>
              <a:t>SQL</a:t>
            </a:r>
            <a:r>
              <a:rPr lang="zh-CN" altLang="en-US" sz="2000" dirty="0"/>
              <a:t>语句；</a:t>
            </a:r>
          </a:p>
          <a:p>
            <a:pPr lvl="1"/>
            <a:r>
              <a:rPr lang="en-US" altLang="zh-CN" sz="2000" dirty="0"/>
              <a:t>SQL</a:t>
            </a:r>
            <a:r>
              <a:rPr lang="zh-CN" altLang="en-US" sz="2000" dirty="0"/>
              <a:t>语句用到的对象在预编译时不存在；</a:t>
            </a:r>
          </a:p>
          <a:p>
            <a:pPr lvl="1"/>
            <a:r>
              <a:rPr lang="zh-CN" altLang="en-US" sz="2000" dirty="0"/>
              <a:t>希望</a:t>
            </a:r>
            <a:r>
              <a:rPr lang="en-US" altLang="zh-CN" sz="2000" dirty="0"/>
              <a:t>SQL</a:t>
            </a:r>
            <a:r>
              <a:rPr lang="zh-CN" altLang="en-US" sz="2000" dirty="0"/>
              <a:t>语句的执行能够根据执行时的数据库系统内部的统计信息来采用最优的访问</a:t>
            </a:r>
            <a:r>
              <a:rPr lang="zh-CN" altLang="en-US" sz="2000" dirty="0" smtClean="0"/>
              <a:t>策略</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34767067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2.5 </a:t>
            </a:r>
            <a:r>
              <a:rPr lang="zh-CN" altLang="en-US" b="1" dirty="0"/>
              <a:t>动态</a:t>
            </a:r>
            <a:r>
              <a:rPr lang="en-US" altLang="zh-CN" b="1" dirty="0"/>
              <a:t>SQL</a:t>
            </a:r>
            <a:endParaRPr lang="zh-CN" altLang="en-US" dirty="0"/>
          </a:p>
        </p:txBody>
      </p:sp>
      <p:sp>
        <p:nvSpPr>
          <p:cNvPr id="3" name="内容占位符 2"/>
          <p:cNvSpPr>
            <a:spLocks noGrp="1"/>
          </p:cNvSpPr>
          <p:nvPr>
            <p:ph idx="1"/>
          </p:nvPr>
        </p:nvSpPr>
        <p:spPr/>
        <p:txBody>
          <a:bodyPr/>
          <a:lstStyle/>
          <a:p>
            <a:r>
              <a:rPr lang="zh-CN" altLang="en-US" dirty="0" smtClean="0"/>
              <a:t>嵌入式</a:t>
            </a:r>
            <a:r>
              <a:rPr lang="zh-CN" altLang="en-US" dirty="0"/>
              <a:t>动态</a:t>
            </a:r>
            <a:r>
              <a:rPr lang="en-US" altLang="zh-CN" dirty="0"/>
              <a:t>SQL</a:t>
            </a:r>
            <a:r>
              <a:rPr lang="zh-CN" altLang="en-US" dirty="0"/>
              <a:t>的</a:t>
            </a:r>
            <a:r>
              <a:rPr lang="zh-CN" altLang="en-US" dirty="0" smtClean="0"/>
              <a:t>语句</a:t>
            </a:r>
            <a:endParaRPr lang="zh-CN" altLang="en-US" dirty="0"/>
          </a:p>
          <a:p>
            <a:pPr lvl="1"/>
            <a:r>
              <a:rPr lang="zh-CN" altLang="en-US" sz="2000" dirty="0"/>
              <a:t>有关描述符区的操作语句</a:t>
            </a:r>
          </a:p>
          <a:p>
            <a:pPr lvl="1"/>
            <a:r>
              <a:rPr lang="zh-CN" altLang="en-US" sz="2000" dirty="0"/>
              <a:t>有关动态</a:t>
            </a:r>
            <a:r>
              <a:rPr lang="en-US" altLang="zh-CN" sz="2000" dirty="0"/>
              <a:t>SQL</a:t>
            </a:r>
            <a:r>
              <a:rPr lang="zh-CN" altLang="en-US" sz="2000" dirty="0"/>
              <a:t>使用语句</a:t>
            </a:r>
          </a:p>
          <a:p>
            <a:pPr marL="68580" indent="0">
              <a:buNone/>
            </a:pPr>
            <a:endParaRPr lang="en-US" altLang="zh-CN" sz="1000" dirty="0" smtClean="0"/>
          </a:p>
          <a:p>
            <a:r>
              <a:rPr lang="zh-CN" altLang="en-US" dirty="0" smtClean="0"/>
              <a:t>描述符</a:t>
            </a:r>
            <a:r>
              <a:rPr lang="zh-CN" altLang="en-US" dirty="0"/>
              <a:t>区（</a:t>
            </a:r>
            <a:r>
              <a:rPr lang="en-US" altLang="zh-CN" dirty="0"/>
              <a:t>descriptor area</a:t>
            </a:r>
            <a:r>
              <a:rPr lang="zh-CN" altLang="en-US" dirty="0"/>
              <a:t>）</a:t>
            </a:r>
          </a:p>
          <a:p>
            <a:pPr lvl="1"/>
            <a:r>
              <a:rPr lang="zh-CN" altLang="en-US" sz="2000" dirty="0"/>
              <a:t>应用程序与数据库需进行信息交互的</a:t>
            </a:r>
            <a:r>
              <a:rPr lang="zh-CN" altLang="en-US" sz="2000" dirty="0" smtClean="0"/>
              <a:t>区域</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156869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2.5 </a:t>
            </a:r>
            <a:r>
              <a:rPr lang="zh-CN" altLang="en-US" b="1" dirty="0"/>
              <a:t>动态</a:t>
            </a:r>
            <a:r>
              <a:rPr lang="en-US" altLang="zh-CN" b="1" dirty="0"/>
              <a:t>SQL</a:t>
            </a:r>
            <a:endParaRPr lang="zh-CN" altLang="en-US" dirty="0"/>
          </a:p>
        </p:txBody>
      </p:sp>
      <p:sp>
        <p:nvSpPr>
          <p:cNvPr id="3" name="内容占位符 2"/>
          <p:cNvSpPr>
            <a:spLocks noGrp="1"/>
          </p:cNvSpPr>
          <p:nvPr>
            <p:ph idx="1"/>
          </p:nvPr>
        </p:nvSpPr>
        <p:spPr/>
        <p:txBody>
          <a:bodyPr>
            <a:normAutofit/>
          </a:bodyPr>
          <a:lstStyle/>
          <a:p>
            <a:r>
              <a:rPr lang="zh-CN" altLang="en-US" sz="2000" dirty="0"/>
              <a:t>有关动态</a:t>
            </a:r>
            <a:r>
              <a:rPr lang="en-US" altLang="zh-CN" sz="2000" dirty="0"/>
              <a:t>SQL</a:t>
            </a:r>
            <a:r>
              <a:rPr lang="zh-CN" altLang="en-US" sz="2000" dirty="0"/>
              <a:t>使用</a:t>
            </a:r>
            <a:r>
              <a:rPr lang="zh-CN" altLang="en-US" sz="2000" dirty="0" smtClean="0"/>
              <a:t>语句</a:t>
            </a:r>
            <a:endParaRPr lang="zh-CN" altLang="en-US" sz="2000" dirty="0"/>
          </a:p>
          <a:p>
            <a:pPr lvl="1"/>
            <a:r>
              <a:rPr lang="en-US" altLang="zh-CN" sz="1800" dirty="0"/>
              <a:t>Prepare</a:t>
            </a:r>
            <a:r>
              <a:rPr lang="zh-CN" altLang="en-US" sz="1800" dirty="0"/>
              <a:t>语句：为执行对数据库的访问操作而准备一个存储在主变量中的</a:t>
            </a:r>
            <a:r>
              <a:rPr lang="en-US" altLang="zh-CN" sz="1800" dirty="0"/>
              <a:t>SQL</a:t>
            </a:r>
            <a:r>
              <a:rPr lang="zh-CN" altLang="en-US" sz="1800" dirty="0"/>
              <a:t>语句</a:t>
            </a:r>
          </a:p>
          <a:p>
            <a:pPr lvl="2"/>
            <a:r>
              <a:rPr lang="en-US" altLang="zh-CN" sz="1600" dirty="0">
                <a:latin typeface="Courier New" pitchFamily="49" charset="0"/>
                <a:cs typeface="Courier New" pitchFamily="49" charset="0"/>
              </a:rPr>
              <a:t>Prepare &lt;</a:t>
            </a:r>
            <a:r>
              <a:rPr lang="zh-CN" altLang="en-US" sz="1600" dirty="0">
                <a:latin typeface="Courier New" pitchFamily="49" charset="0"/>
                <a:cs typeface="Courier New" pitchFamily="49" charset="0"/>
              </a:rPr>
              <a:t>语句名</a:t>
            </a:r>
            <a:r>
              <a:rPr lang="en-US" altLang="zh-CN" sz="1600" dirty="0">
                <a:latin typeface="Courier New" pitchFamily="49" charset="0"/>
                <a:cs typeface="Courier New" pitchFamily="49" charset="0"/>
              </a:rPr>
              <a:t>&gt; [into &lt;descriptor</a:t>
            </a:r>
            <a:r>
              <a:rPr lang="en-US" altLang="zh-CN" sz="1600" dirty="0" smtClean="0">
                <a:latin typeface="Courier New" pitchFamily="49" charset="0"/>
                <a:cs typeface="Courier New" pitchFamily="49" charset="0"/>
              </a:rPr>
              <a:t>&gt;]</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FROM </a:t>
            </a:r>
            <a:r>
              <a:rPr lang="en-US" altLang="zh-CN" sz="1600" dirty="0">
                <a:latin typeface="Courier New" pitchFamily="49" charset="0"/>
                <a:cs typeface="Courier New" pitchFamily="49" charset="0"/>
              </a:rPr>
              <a:t>&lt;</a:t>
            </a:r>
            <a:r>
              <a:rPr lang="zh-CN" altLang="en-US" sz="1600" dirty="0">
                <a:latin typeface="Courier New" pitchFamily="49" charset="0"/>
                <a:cs typeface="Courier New" pitchFamily="49" charset="0"/>
              </a:rPr>
              <a:t>主变量</a:t>
            </a:r>
            <a:r>
              <a:rPr lang="en-US" altLang="zh-CN" sz="1600" dirty="0">
                <a:latin typeface="Courier New" pitchFamily="49" charset="0"/>
                <a:cs typeface="Courier New" pitchFamily="49" charset="0"/>
              </a:rPr>
              <a:t>&gt;;</a:t>
            </a:r>
          </a:p>
          <a:p>
            <a:pPr marL="68580" indent="0">
              <a:buNone/>
            </a:pPr>
            <a:endParaRPr lang="en-US" altLang="zh-CN" sz="1000" dirty="0"/>
          </a:p>
          <a:p>
            <a:pPr marL="685800" lvl="2" indent="0">
              <a:buNone/>
            </a:pPr>
            <a:r>
              <a:rPr lang="en-US" altLang="zh-CN" sz="1600" dirty="0">
                <a:latin typeface="Courier New" pitchFamily="49" charset="0"/>
                <a:cs typeface="Courier New" pitchFamily="49" charset="0"/>
              </a:rPr>
              <a:t>【</a:t>
            </a:r>
            <a:r>
              <a:rPr lang="zh-CN" altLang="en-US" sz="1600" dirty="0" smtClean="0">
                <a:latin typeface="Courier New" pitchFamily="49" charset="0"/>
                <a:cs typeface="Courier New" pitchFamily="49" charset="0"/>
              </a:rPr>
              <a:t>例</a:t>
            </a:r>
            <a:r>
              <a:rPr lang="en-US" altLang="zh-CN" sz="1600" dirty="0">
                <a:latin typeface="Courier New" pitchFamily="49" charset="0"/>
                <a:cs typeface="Courier New" pitchFamily="49" charset="0"/>
              </a:rPr>
              <a:t>】</a:t>
            </a:r>
            <a:r>
              <a:rPr lang="en-US" altLang="zh-CN" sz="1600" dirty="0" smtClean="0">
                <a:latin typeface="Courier New" pitchFamily="49" charset="0"/>
                <a:cs typeface="Courier New" pitchFamily="49" charset="0"/>
              </a:rPr>
              <a:t>prepare </a:t>
            </a:r>
            <a:r>
              <a:rPr lang="en-US" altLang="zh-CN" sz="1600" dirty="0">
                <a:latin typeface="Courier New" pitchFamily="49" charset="0"/>
                <a:cs typeface="Courier New" pitchFamily="49" charset="0"/>
              </a:rPr>
              <a:t>s1 </a:t>
            </a:r>
            <a:r>
              <a:rPr lang="en-US" altLang="zh-CN" sz="1600" dirty="0" smtClean="0">
                <a:latin typeface="Courier New" pitchFamily="49" charset="0"/>
                <a:cs typeface="Courier New" pitchFamily="49" charset="0"/>
              </a:rPr>
              <a:t>from :</a:t>
            </a:r>
            <a:r>
              <a:rPr lang="en-US" altLang="zh-CN" sz="1600" dirty="0" err="1">
                <a:latin typeface="Courier New" pitchFamily="49" charset="0"/>
                <a:cs typeface="Courier New" pitchFamily="49" charset="0"/>
              </a:rPr>
              <a:t>mystatement</a:t>
            </a:r>
            <a:r>
              <a:rPr lang="en-US" altLang="zh-CN" sz="1600" dirty="0">
                <a:latin typeface="Courier New" pitchFamily="49" charset="0"/>
                <a:cs typeface="Courier New" pitchFamily="49" charset="0"/>
              </a:rPr>
              <a:t>;</a:t>
            </a:r>
          </a:p>
          <a:p>
            <a:pPr marL="685800" lvl="2" indent="0">
              <a:buNone/>
            </a:pPr>
            <a:r>
              <a:rPr lang="en-US" altLang="zh-CN" sz="1600" dirty="0" smtClean="0">
                <a:latin typeface="Courier New" pitchFamily="49" charset="0"/>
                <a:cs typeface="Courier New" pitchFamily="49" charset="0"/>
              </a:rPr>
              <a:t>【</a:t>
            </a:r>
            <a:r>
              <a:rPr lang="zh-CN" altLang="en-US" sz="1600" dirty="0" smtClean="0">
                <a:latin typeface="Courier New" pitchFamily="49" charset="0"/>
                <a:cs typeface="Courier New" pitchFamily="49" charset="0"/>
              </a:rPr>
              <a:t>例</a:t>
            </a:r>
            <a:r>
              <a:rPr lang="en-US" altLang="zh-CN" sz="1600" dirty="0">
                <a:latin typeface="Courier New" pitchFamily="49" charset="0"/>
                <a:cs typeface="Courier New" pitchFamily="49" charset="0"/>
              </a:rPr>
              <a:t>】</a:t>
            </a:r>
            <a:r>
              <a:rPr lang="en-US" altLang="zh-CN" sz="1600" dirty="0" smtClean="0">
                <a:latin typeface="Courier New" pitchFamily="49" charset="0"/>
                <a:cs typeface="Courier New" pitchFamily="49" charset="0"/>
              </a:rPr>
              <a:t>prepare </a:t>
            </a:r>
            <a:r>
              <a:rPr lang="en-US" altLang="zh-CN" sz="1600" dirty="0">
                <a:latin typeface="Courier New" pitchFamily="49" charset="0"/>
                <a:cs typeface="Courier New" pitchFamily="49" charset="0"/>
              </a:rPr>
              <a:t>s2 </a:t>
            </a:r>
            <a:r>
              <a:rPr lang="en-US" altLang="zh-CN" sz="1600" dirty="0" smtClean="0">
                <a:latin typeface="Courier New" pitchFamily="49" charset="0"/>
                <a:cs typeface="Courier New" pitchFamily="49" charset="0"/>
              </a:rPr>
              <a:t>into </a:t>
            </a:r>
            <a:r>
              <a:rPr lang="en-US" altLang="zh-CN" sz="1600" dirty="0">
                <a:latin typeface="Courier New" pitchFamily="49" charset="0"/>
                <a:cs typeface="Courier New" pitchFamily="49" charset="0"/>
              </a:rPr>
              <a:t>:</a:t>
            </a:r>
            <a:r>
              <a:rPr lang="en-US" altLang="zh-CN" sz="1600" dirty="0" err="1" smtClean="0">
                <a:latin typeface="Courier New" pitchFamily="49" charset="0"/>
                <a:cs typeface="Courier New" pitchFamily="49" charset="0"/>
              </a:rPr>
              <a:t>mysqlda</a:t>
            </a:r>
            <a:r>
              <a:rPr lang="en-US" altLang="zh-CN" sz="1600" dirty="0" smtClean="0">
                <a:latin typeface="Courier New" pitchFamily="49" charset="0"/>
                <a:cs typeface="Courier New" pitchFamily="49" charset="0"/>
              </a:rPr>
              <a:t> from :</a:t>
            </a:r>
            <a:r>
              <a:rPr lang="en-US" altLang="zh-CN" sz="1600" dirty="0" err="1">
                <a:latin typeface="Courier New" pitchFamily="49" charset="0"/>
                <a:cs typeface="Courier New" pitchFamily="49" charset="0"/>
              </a:rPr>
              <a:t>myquery</a:t>
            </a:r>
            <a:r>
              <a:rPr lang="en-US" altLang="zh-CN" sz="1600" dirty="0" smtClean="0">
                <a:latin typeface="Courier New" pitchFamily="49" charset="0"/>
                <a:cs typeface="Courier New" pitchFamily="49" charset="0"/>
              </a:rPr>
              <a:t>;</a:t>
            </a:r>
            <a:endParaRPr lang="en-US" altLang="zh-CN" sz="16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1340943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2.5 </a:t>
            </a:r>
            <a:r>
              <a:rPr lang="zh-CN" altLang="en-US" b="1" dirty="0"/>
              <a:t>动态</a:t>
            </a:r>
            <a:r>
              <a:rPr lang="en-US" altLang="zh-CN" b="1" dirty="0"/>
              <a:t>SQL</a:t>
            </a:r>
            <a:endParaRPr lang="zh-CN" altLang="en-US" dirty="0"/>
          </a:p>
        </p:txBody>
      </p:sp>
      <p:sp>
        <p:nvSpPr>
          <p:cNvPr id="3" name="内容占位符 2"/>
          <p:cNvSpPr>
            <a:spLocks noGrp="1"/>
          </p:cNvSpPr>
          <p:nvPr>
            <p:ph idx="1"/>
          </p:nvPr>
        </p:nvSpPr>
        <p:spPr/>
        <p:txBody>
          <a:bodyPr/>
          <a:lstStyle/>
          <a:p>
            <a:r>
              <a:rPr lang="en-US" altLang="zh-CN" sz="2000" dirty="0"/>
              <a:t>Describe</a:t>
            </a:r>
            <a:r>
              <a:rPr lang="zh-CN" altLang="en-US" sz="2000" dirty="0"/>
              <a:t>语句：获得一个已准备好的</a:t>
            </a:r>
            <a:r>
              <a:rPr lang="en-US" altLang="zh-CN" sz="2000" dirty="0"/>
              <a:t>SQL</a:t>
            </a:r>
            <a:r>
              <a:rPr lang="zh-CN" altLang="en-US" sz="2000" dirty="0"/>
              <a:t>语句的结果集的描述信息</a:t>
            </a:r>
          </a:p>
          <a:p>
            <a:pPr lvl="1"/>
            <a:r>
              <a:rPr lang="en-US" altLang="zh-CN" sz="1800" dirty="0">
                <a:latin typeface="Courier New" pitchFamily="49" charset="0"/>
                <a:cs typeface="Courier New" pitchFamily="49" charset="0"/>
              </a:rPr>
              <a:t>Describe &lt;</a:t>
            </a:r>
            <a:r>
              <a:rPr lang="zh-CN" altLang="en-US" sz="1800" dirty="0">
                <a:latin typeface="Courier New" pitchFamily="49" charset="0"/>
                <a:cs typeface="Courier New" pitchFamily="49" charset="0"/>
              </a:rPr>
              <a:t>语句名</a:t>
            </a:r>
            <a:r>
              <a:rPr lang="en-US" altLang="zh-CN" sz="1800" dirty="0">
                <a:latin typeface="Courier New" pitchFamily="49" charset="0"/>
                <a:cs typeface="Courier New" pitchFamily="49" charset="0"/>
              </a:rPr>
              <a:t>&gt; into &lt;</a:t>
            </a:r>
            <a:r>
              <a:rPr lang="zh-CN" altLang="en-US" sz="1800" dirty="0">
                <a:latin typeface="Courier New" pitchFamily="49" charset="0"/>
                <a:cs typeface="Courier New" pitchFamily="49" charset="0"/>
              </a:rPr>
              <a:t>主变量</a:t>
            </a:r>
            <a:r>
              <a:rPr lang="en-US" altLang="zh-CN" sz="1800" dirty="0">
                <a:latin typeface="Courier New" pitchFamily="49" charset="0"/>
                <a:cs typeface="Courier New" pitchFamily="49" charset="0"/>
              </a:rPr>
              <a:t>&gt;;</a:t>
            </a:r>
          </a:p>
          <a:p>
            <a:pPr marL="68580" indent="0">
              <a:buNone/>
            </a:pPr>
            <a:endParaRPr lang="en-US" altLang="zh-CN" sz="1000" dirty="0"/>
          </a:p>
          <a:p>
            <a:pPr marL="365760" lvl="1" indent="0">
              <a:buNone/>
            </a:pPr>
            <a:r>
              <a:rPr lang="en-US" altLang="zh-CN" sz="1800" dirty="0" smtClean="0">
                <a:latin typeface="Courier New" pitchFamily="49" charset="0"/>
                <a:cs typeface="Courier New" pitchFamily="49" charset="0"/>
              </a:rPr>
              <a:t>【</a:t>
            </a:r>
            <a:r>
              <a:rPr lang="zh-CN" altLang="en-US" sz="1800" dirty="0" smtClean="0">
                <a:latin typeface="Courier New" pitchFamily="49" charset="0"/>
                <a:cs typeface="Courier New" pitchFamily="49" charset="0"/>
              </a:rPr>
              <a:t>例</a:t>
            </a:r>
            <a:r>
              <a:rPr lang="en-US" altLang="zh-CN" sz="1800" dirty="0">
                <a:latin typeface="Courier New" pitchFamily="49" charset="0"/>
                <a:cs typeface="Courier New" pitchFamily="49" charset="0"/>
              </a:rPr>
              <a:t>】</a:t>
            </a:r>
            <a:r>
              <a:rPr lang="en-US" altLang="zh-CN" sz="1800" dirty="0" smtClean="0">
                <a:latin typeface="Courier New" pitchFamily="49" charset="0"/>
                <a:cs typeface="Courier New" pitchFamily="49" charset="0"/>
              </a:rPr>
              <a:t>describe s1 into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mysqlda</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6530960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2.5 </a:t>
            </a:r>
            <a:r>
              <a:rPr lang="zh-CN" altLang="en-US" b="1" dirty="0"/>
              <a:t>动态</a:t>
            </a:r>
            <a:r>
              <a:rPr lang="en-US" altLang="zh-CN" b="1" dirty="0"/>
              <a:t>SQL</a:t>
            </a:r>
            <a:endParaRPr lang="zh-CN" altLang="en-US" dirty="0"/>
          </a:p>
        </p:txBody>
      </p:sp>
      <p:sp>
        <p:nvSpPr>
          <p:cNvPr id="3" name="内容占位符 2"/>
          <p:cNvSpPr>
            <a:spLocks noGrp="1"/>
          </p:cNvSpPr>
          <p:nvPr>
            <p:ph idx="1"/>
          </p:nvPr>
        </p:nvSpPr>
        <p:spPr/>
        <p:txBody>
          <a:bodyPr>
            <a:normAutofit fontScale="92500"/>
          </a:bodyPr>
          <a:lstStyle/>
          <a:p>
            <a:r>
              <a:rPr lang="en-US" altLang="zh-CN" sz="1900" dirty="0"/>
              <a:t>Execute</a:t>
            </a:r>
            <a:r>
              <a:rPr lang="zh-CN" altLang="en-US" sz="1900" dirty="0"/>
              <a:t>语句：执行一个已准备过的</a:t>
            </a:r>
            <a:r>
              <a:rPr lang="en-US" altLang="zh-CN" sz="1900" dirty="0"/>
              <a:t>SQL</a:t>
            </a:r>
            <a:r>
              <a:rPr lang="zh-CN" altLang="en-US" sz="1900" dirty="0"/>
              <a:t>语句（非</a:t>
            </a:r>
            <a:r>
              <a:rPr lang="en-US" altLang="zh-CN" sz="1900" dirty="0"/>
              <a:t>select</a:t>
            </a:r>
            <a:r>
              <a:rPr lang="zh-CN" altLang="en-US" sz="1900" dirty="0"/>
              <a:t>语句）</a:t>
            </a:r>
          </a:p>
          <a:p>
            <a:pPr lvl="1"/>
            <a:r>
              <a:rPr lang="en-US" altLang="zh-CN" sz="1700" dirty="0"/>
              <a:t>Execute &lt;</a:t>
            </a:r>
            <a:r>
              <a:rPr lang="zh-CN" altLang="en-US" sz="1700" dirty="0"/>
              <a:t>语句名</a:t>
            </a:r>
            <a:r>
              <a:rPr lang="en-US" altLang="zh-CN" sz="1700" dirty="0"/>
              <a:t>&gt;  [ using &lt;</a:t>
            </a:r>
            <a:r>
              <a:rPr lang="zh-CN" altLang="en-US" sz="1700" dirty="0"/>
              <a:t>主变量列表</a:t>
            </a:r>
            <a:r>
              <a:rPr lang="en-US" altLang="zh-CN" sz="1700" dirty="0"/>
              <a:t>&gt; ]</a:t>
            </a:r>
          </a:p>
          <a:p>
            <a:pPr marL="68580" indent="0">
              <a:buNone/>
            </a:pPr>
            <a:endParaRPr lang="en-US" altLang="zh-CN" sz="1100" dirty="0"/>
          </a:p>
          <a:p>
            <a:pPr marL="365760" lvl="1" indent="0">
              <a:buNone/>
            </a:pPr>
            <a:r>
              <a:rPr lang="en-US" altLang="zh-CN" sz="1700" dirty="0" smtClean="0">
                <a:latin typeface="Courier New" pitchFamily="49" charset="0"/>
                <a:cs typeface="Courier New" pitchFamily="49" charset="0"/>
              </a:rPr>
              <a:t>【</a:t>
            </a:r>
            <a:r>
              <a:rPr lang="zh-CN" altLang="en-US" sz="1700" dirty="0" smtClean="0">
                <a:latin typeface="Courier New" pitchFamily="49" charset="0"/>
                <a:cs typeface="Courier New" pitchFamily="49" charset="0"/>
              </a:rPr>
              <a:t>例</a:t>
            </a:r>
            <a:r>
              <a:rPr lang="en-US" altLang="zh-CN" sz="1700" dirty="0">
                <a:latin typeface="Courier New" pitchFamily="49" charset="0"/>
                <a:cs typeface="Courier New" pitchFamily="49" charset="0"/>
              </a:rPr>
              <a:t>】</a:t>
            </a:r>
            <a:r>
              <a:rPr lang="en-US" altLang="zh-CN" sz="1700" dirty="0" smtClean="0">
                <a:latin typeface="Courier New" pitchFamily="49" charset="0"/>
                <a:cs typeface="Courier New" pitchFamily="49" charset="0"/>
              </a:rPr>
              <a:t>Execute s1</a:t>
            </a:r>
            <a:endParaRPr lang="en-US" altLang="zh-CN" sz="1700" dirty="0">
              <a:latin typeface="Courier New" pitchFamily="49" charset="0"/>
              <a:cs typeface="Courier New" pitchFamily="49" charset="0"/>
            </a:endParaRPr>
          </a:p>
          <a:p>
            <a:pPr marL="365760" lvl="1" indent="0">
              <a:buNone/>
            </a:pPr>
            <a:r>
              <a:rPr lang="en-US" altLang="zh-CN" sz="1700" dirty="0" smtClean="0">
                <a:latin typeface="Courier New" pitchFamily="49" charset="0"/>
                <a:cs typeface="Courier New" pitchFamily="49" charset="0"/>
              </a:rPr>
              <a:t>【</a:t>
            </a:r>
            <a:r>
              <a:rPr lang="zh-CN" altLang="en-US" sz="1700" dirty="0" smtClean="0">
                <a:latin typeface="Courier New" pitchFamily="49" charset="0"/>
                <a:cs typeface="Courier New" pitchFamily="49" charset="0"/>
              </a:rPr>
              <a:t>例</a:t>
            </a:r>
            <a:r>
              <a:rPr lang="en-US" altLang="zh-CN" sz="1700" dirty="0">
                <a:latin typeface="Courier New" pitchFamily="49" charset="0"/>
                <a:cs typeface="Courier New" pitchFamily="49" charset="0"/>
              </a:rPr>
              <a:t>】</a:t>
            </a:r>
            <a:r>
              <a:rPr lang="en-US" altLang="zh-CN" sz="1700" dirty="0" smtClean="0">
                <a:latin typeface="Courier New" pitchFamily="49" charset="0"/>
                <a:cs typeface="Courier New" pitchFamily="49" charset="0"/>
              </a:rPr>
              <a:t>Execute s1 </a:t>
            </a:r>
            <a:r>
              <a:rPr lang="en-US" altLang="zh-CN" sz="1700" dirty="0">
                <a:latin typeface="Courier New" pitchFamily="49" charset="0"/>
                <a:cs typeface="Courier New" pitchFamily="49" charset="0"/>
              </a:rPr>
              <a:t>using </a:t>
            </a:r>
            <a:r>
              <a:rPr lang="en-US" altLang="zh-CN" sz="1700" dirty="0" smtClean="0">
                <a:latin typeface="Courier New" pitchFamily="49" charset="0"/>
                <a:cs typeface="Courier New" pitchFamily="49" charset="0"/>
              </a:rPr>
              <a:t>:</a:t>
            </a:r>
            <a:r>
              <a:rPr lang="en-US" altLang="zh-CN" sz="1700" dirty="0">
                <a:latin typeface="Courier New" pitchFamily="49" charset="0"/>
                <a:cs typeface="Courier New" pitchFamily="49" charset="0"/>
              </a:rPr>
              <a:t>x, </a:t>
            </a:r>
            <a:r>
              <a:rPr lang="en-US" altLang="zh-CN" sz="1700" dirty="0" smtClean="0">
                <a:latin typeface="Courier New" pitchFamily="49" charset="0"/>
                <a:cs typeface="Courier New" pitchFamily="49" charset="0"/>
              </a:rPr>
              <a:t>:</a:t>
            </a:r>
            <a:r>
              <a:rPr lang="en-US" altLang="zh-CN" sz="1700" dirty="0">
                <a:latin typeface="Courier New" pitchFamily="49" charset="0"/>
                <a:cs typeface="Courier New" pitchFamily="49" charset="0"/>
              </a:rPr>
              <a:t>y</a:t>
            </a:r>
          </a:p>
          <a:p>
            <a:pPr marL="68580" indent="0">
              <a:buNone/>
            </a:pPr>
            <a:endParaRPr lang="en-US" altLang="zh-CN" sz="1100" dirty="0"/>
          </a:p>
          <a:p>
            <a:pPr lvl="1"/>
            <a:r>
              <a:rPr lang="zh-CN" altLang="en-US" sz="1900" dirty="0"/>
              <a:t>必需使用游标来处理动态</a:t>
            </a:r>
            <a:r>
              <a:rPr lang="en-US" altLang="zh-CN" sz="1900" dirty="0"/>
              <a:t>SQL</a:t>
            </a:r>
            <a:r>
              <a:rPr lang="zh-CN" altLang="en-US" sz="1900" dirty="0"/>
              <a:t>查询命令</a:t>
            </a:r>
          </a:p>
          <a:p>
            <a:pPr marL="68580" indent="0">
              <a:buNone/>
            </a:pPr>
            <a:endParaRPr lang="zh-CN" altLang="en-US" sz="1100" dirty="0"/>
          </a:p>
          <a:p>
            <a:r>
              <a:rPr lang="en-US" altLang="zh-CN" sz="1900" dirty="0"/>
              <a:t>Execute immediate</a:t>
            </a:r>
            <a:r>
              <a:rPr lang="zh-CN" altLang="en-US" sz="1900" dirty="0"/>
              <a:t>：立即执行一条</a:t>
            </a:r>
            <a:r>
              <a:rPr lang="en-US" altLang="zh-CN" sz="1900" dirty="0"/>
              <a:t>SQL</a:t>
            </a:r>
            <a:r>
              <a:rPr lang="zh-CN" altLang="en-US" sz="1900" dirty="0"/>
              <a:t>命令</a:t>
            </a:r>
          </a:p>
          <a:p>
            <a:pPr lvl="1"/>
            <a:r>
              <a:rPr lang="zh-CN" altLang="en-US" sz="1700" dirty="0"/>
              <a:t>等价于 </a:t>
            </a:r>
            <a:r>
              <a:rPr lang="en-US" altLang="zh-CN" sz="1700" dirty="0"/>
              <a:t>prepare + execute</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22558684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2.5 </a:t>
            </a:r>
            <a:r>
              <a:rPr lang="zh-CN" altLang="en-US" b="1" dirty="0"/>
              <a:t>动态</a:t>
            </a:r>
            <a:r>
              <a:rPr lang="en-US" altLang="zh-CN" b="1" dirty="0"/>
              <a:t>SQL</a:t>
            </a:r>
            <a:endParaRPr lang="zh-CN" altLang="en-US" dirty="0"/>
          </a:p>
        </p:txBody>
      </p:sp>
      <p:sp>
        <p:nvSpPr>
          <p:cNvPr id="3" name="内容占位符 2"/>
          <p:cNvSpPr>
            <a:spLocks noGrp="1"/>
          </p:cNvSpPr>
          <p:nvPr>
            <p:ph idx="1"/>
          </p:nvPr>
        </p:nvSpPr>
        <p:spPr/>
        <p:txBody>
          <a:bodyPr>
            <a:normAutofit fontScale="55000" lnSpcReduction="20000"/>
          </a:bodyPr>
          <a:lstStyle/>
          <a:p>
            <a:pPr>
              <a:lnSpc>
                <a:spcPct val="145000"/>
              </a:lnSpc>
            </a:pPr>
            <a:r>
              <a:rPr lang="zh-CN" altLang="en-US" sz="2900" dirty="0"/>
              <a:t>动态</a:t>
            </a:r>
            <a:r>
              <a:rPr lang="en-US" altLang="zh-CN" sz="2900" dirty="0"/>
              <a:t>SQL</a:t>
            </a:r>
            <a:r>
              <a:rPr lang="zh-CN" altLang="en-US" sz="2900" dirty="0"/>
              <a:t>的分类</a:t>
            </a:r>
          </a:p>
          <a:p>
            <a:pPr lvl="1">
              <a:lnSpc>
                <a:spcPct val="145000"/>
              </a:lnSpc>
            </a:pPr>
            <a:r>
              <a:rPr lang="zh-CN" altLang="en-US" sz="2500" dirty="0"/>
              <a:t>直接执行：不带参数的非查询类动态</a:t>
            </a:r>
            <a:r>
              <a:rPr lang="en-US" altLang="zh-CN" sz="2500" dirty="0"/>
              <a:t>SQL</a:t>
            </a:r>
            <a:r>
              <a:rPr lang="zh-CN" altLang="en-US" sz="2500" dirty="0"/>
              <a:t>的执行。例</a:t>
            </a:r>
            <a:r>
              <a:rPr lang="zh-CN" altLang="en-US" sz="2500" dirty="0" smtClean="0"/>
              <a:t>：</a:t>
            </a:r>
            <a:endParaRPr lang="en-US" altLang="zh-CN" sz="2200" dirty="0">
              <a:latin typeface="Courier New" pitchFamily="49" charset="0"/>
              <a:cs typeface="Courier New" pitchFamily="49" charset="0"/>
            </a:endParaRPr>
          </a:p>
          <a:p>
            <a:pPr marL="68580" indent="0">
              <a:lnSpc>
                <a:spcPct val="145000"/>
              </a:lnSpc>
              <a:buNone/>
            </a:pPr>
            <a:r>
              <a:rPr lang="en-US" altLang="zh-CN" sz="2200" dirty="0" smtClean="0">
                <a:latin typeface="Courier New" pitchFamily="49" charset="0"/>
                <a:cs typeface="Courier New" pitchFamily="49" charset="0"/>
              </a:rPr>
              <a:t>	EXEC </a:t>
            </a:r>
            <a:r>
              <a:rPr lang="en-US" altLang="zh-CN" sz="2200" dirty="0">
                <a:latin typeface="Courier New" pitchFamily="49" charset="0"/>
                <a:cs typeface="Courier New" pitchFamily="49" charset="0"/>
              </a:rPr>
              <a:t>SQL BEGIN DECLARE SECTION;</a:t>
            </a:r>
          </a:p>
          <a:p>
            <a:pPr marL="68580" indent="0">
              <a:lnSpc>
                <a:spcPct val="145000"/>
              </a:lnSpc>
              <a:buNone/>
            </a:pPr>
            <a:r>
              <a:rPr lang="en-US" altLang="zh-CN" sz="2200" dirty="0" smtClean="0">
                <a:latin typeface="Courier New" pitchFamily="49" charset="0"/>
                <a:cs typeface="Courier New" pitchFamily="49" charset="0"/>
              </a:rPr>
              <a:t>	Char </a:t>
            </a:r>
            <a:r>
              <a:rPr lang="en-US" altLang="zh-CN" sz="2200" dirty="0" err="1" smtClean="0">
                <a:latin typeface="Courier New" pitchFamily="49" charset="0"/>
                <a:cs typeface="Courier New" pitchFamily="49" charset="0"/>
              </a:rPr>
              <a:t>stmt</a:t>
            </a:r>
            <a:r>
              <a:rPr lang="en-US" altLang="zh-CN" sz="2200" dirty="0" smtClean="0">
                <a:latin typeface="Courier New" pitchFamily="49" charset="0"/>
                <a:cs typeface="Courier New" pitchFamily="49" charset="0"/>
              </a:rPr>
              <a:t>[1024</a:t>
            </a:r>
            <a:r>
              <a:rPr lang="en-US" altLang="zh-CN" sz="2200" dirty="0">
                <a:latin typeface="Courier New" pitchFamily="49" charset="0"/>
                <a:cs typeface="Courier New" pitchFamily="49" charset="0"/>
              </a:rPr>
              <a:t>];</a:t>
            </a:r>
          </a:p>
          <a:p>
            <a:pPr marL="68580" indent="0">
              <a:lnSpc>
                <a:spcPct val="145000"/>
              </a:lnSpc>
              <a:buNone/>
            </a:pPr>
            <a:r>
              <a:rPr lang="en-US" altLang="zh-CN" sz="2200" dirty="0" smtClean="0">
                <a:latin typeface="Courier New" pitchFamily="49" charset="0"/>
                <a:cs typeface="Courier New" pitchFamily="49" charset="0"/>
              </a:rPr>
              <a:t>	EXEC </a:t>
            </a:r>
            <a:r>
              <a:rPr lang="en-US" altLang="zh-CN" sz="2200" dirty="0">
                <a:latin typeface="Courier New" pitchFamily="49" charset="0"/>
                <a:cs typeface="Courier New" pitchFamily="49" charset="0"/>
              </a:rPr>
              <a:t>SQL END DECLARE SECTION;</a:t>
            </a:r>
          </a:p>
          <a:p>
            <a:pPr marL="68580" indent="0">
              <a:lnSpc>
                <a:spcPct val="145000"/>
              </a:lnSpc>
              <a:buNone/>
            </a:pPr>
            <a:r>
              <a:rPr lang="en-US" altLang="zh-CN" sz="2200" dirty="0" smtClean="0">
                <a:latin typeface="Courier New" pitchFamily="49" charset="0"/>
                <a:cs typeface="Courier New" pitchFamily="49" charset="0"/>
              </a:rPr>
              <a:t>	do </a:t>
            </a:r>
            <a:r>
              <a:rPr lang="en-US" altLang="zh-CN" sz="2200" dirty="0">
                <a:latin typeface="Courier New" pitchFamily="49" charset="0"/>
                <a:cs typeface="Courier New" pitchFamily="49" charset="0"/>
              </a:rPr>
              <a:t>{</a:t>
            </a:r>
          </a:p>
          <a:p>
            <a:pPr marL="68580" indent="0">
              <a:lnSpc>
                <a:spcPct val="145000"/>
              </a:lnSpc>
              <a:buNone/>
            </a:pPr>
            <a:r>
              <a:rPr lang="en-US" altLang="zh-CN" sz="2200" dirty="0" smtClean="0">
                <a:latin typeface="Courier New" pitchFamily="49" charset="0"/>
                <a:cs typeface="Courier New" pitchFamily="49" charset="0"/>
              </a:rPr>
              <a:t>	    </a:t>
            </a:r>
            <a:r>
              <a:rPr lang="en-US" altLang="zh-CN" sz="2200" dirty="0" err="1" smtClean="0">
                <a:latin typeface="Courier New" pitchFamily="49" charset="0"/>
                <a:cs typeface="Courier New" pitchFamily="49" charset="0"/>
              </a:rPr>
              <a:t>Printf</a:t>
            </a:r>
            <a:r>
              <a:rPr lang="en-US" altLang="zh-CN" sz="2200" dirty="0">
                <a:latin typeface="Courier New" pitchFamily="49" charset="0"/>
                <a:cs typeface="Courier New" pitchFamily="49" charset="0"/>
              </a:rPr>
              <a:t>(“</a:t>
            </a:r>
            <a:r>
              <a:rPr lang="zh-CN" altLang="en-US" sz="2200" dirty="0">
                <a:latin typeface="Courier New" pitchFamily="49" charset="0"/>
                <a:cs typeface="Courier New" pitchFamily="49" charset="0"/>
              </a:rPr>
              <a:t>请输入非查询类</a:t>
            </a:r>
            <a:r>
              <a:rPr lang="en-US" altLang="zh-CN" sz="2200" dirty="0">
                <a:latin typeface="Courier New" pitchFamily="49" charset="0"/>
                <a:cs typeface="Courier New" pitchFamily="49" charset="0"/>
              </a:rPr>
              <a:t>SQL</a:t>
            </a:r>
            <a:r>
              <a:rPr lang="zh-CN" altLang="en-US" sz="2200" dirty="0">
                <a:latin typeface="Courier New" pitchFamily="49" charset="0"/>
                <a:cs typeface="Courier New" pitchFamily="49" charset="0"/>
              </a:rPr>
              <a:t>语句：”</a:t>
            </a:r>
            <a:r>
              <a:rPr lang="en-US" altLang="zh-CN" sz="2200" dirty="0">
                <a:latin typeface="Courier New" pitchFamily="49" charset="0"/>
                <a:cs typeface="Courier New" pitchFamily="49" charset="0"/>
              </a:rPr>
              <a:t>);</a:t>
            </a:r>
          </a:p>
          <a:p>
            <a:pPr marL="68580" indent="0">
              <a:lnSpc>
                <a:spcPct val="145000"/>
              </a:lnSpc>
              <a:buNone/>
            </a:pPr>
            <a:r>
              <a:rPr lang="en-US" altLang="zh-CN" sz="2200" dirty="0" smtClean="0">
                <a:latin typeface="Courier New" pitchFamily="49" charset="0"/>
                <a:cs typeface="Courier New" pitchFamily="49" charset="0"/>
              </a:rPr>
              <a:t>	    </a:t>
            </a:r>
            <a:r>
              <a:rPr lang="en-US" altLang="zh-CN" sz="2200" dirty="0" err="1" smtClean="0">
                <a:latin typeface="Courier New" pitchFamily="49" charset="0"/>
                <a:cs typeface="Courier New" pitchFamily="49" charset="0"/>
              </a:rPr>
              <a:t>Scanf</a:t>
            </a:r>
            <a:r>
              <a:rPr lang="en-US" altLang="zh-CN" sz="2200" dirty="0">
                <a:latin typeface="Courier New" pitchFamily="49" charset="0"/>
                <a:cs typeface="Courier New" pitchFamily="49" charset="0"/>
              </a:rPr>
              <a:t>(“%s”, &amp;</a:t>
            </a:r>
            <a:r>
              <a:rPr lang="en-US" altLang="zh-CN" sz="2200" dirty="0" err="1">
                <a:latin typeface="Courier New" pitchFamily="49" charset="0"/>
                <a:cs typeface="Courier New" pitchFamily="49" charset="0"/>
              </a:rPr>
              <a:t>stmt</a:t>
            </a:r>
            <a:r>
              <a:rPr lang="en-US" altLang="zh-CN" sz="2200" dirty="0">
                <a:latin typeface="Courier New" pitchFamily="49" charset="0"/>
                <a:cs typeface="Courier New" pitchFamily="49" charset="0"/>
              </a:rPr>
              <a:t>);</a:t>
            </a:r>
          </a:p>
          <a:p>
            <a:pPr marL="68580" indent="0">
              <a:lnSpc>
                <a:spcPct val="145000"/>
              </a:lnSpc>
              <a:buNone/>
            </a:pPr>
            <a:r>
              <a:rPr lang="en-US" altLang="zh-CN" sz="2200" dirty="0" smtClean="0">
                <a:latin typeface="Courier New" pitchFamily="49" charset="0"/>
                <a:cs typeface="Courier New" pitchFamily="49" charset="0"/>
              </a:rPr>
              <a:t>	    If </a:t>
            </a:r>
            <a:r>
              <a:rPr lang="en-US" altLang="zh-CN" sz="2200" dirty="0">
                <a:latin typeface="Courier New" pitchFamily="49" charset="0"/>
                <a:cs typeface="Courier New" pitchFamily="49" charset="0"/>
              </a:rPr>
              <a:t>(</a:t>
            </a:r>
            <a:r>
              <a:rPr lang="en-US" altLang="zh-CN" sz="2200" dirty="0" err="1">
                <a:latin typeface="Courier New" pitchFamily="49" charset="0"/>
                <a:cs typeface="Courier New" pitchFamily="49" charset="0"/>
              </a:rPr>
              <a:t>strcmp</a:t>
            </a:r>
            <a:r>
              <a:rPr lang="en-US" altLang="zh-CN" sz="2200" dirty="0">
                <a:latin typeface="Courier New" pitchFamily="49" charset="0"/>
                <a:cs typeface="Courier New" pitchFamily="49" charset="0"/>
              </a:rPr>
              <a:t>(</a:t>
            </a:r>
            <a:r>
              <a:rPr lang="en-US" altLang="zh-CN" sz="2200" dirty="0" err="1">
                <a:latin typeface="Courier New" pitchFamily="49" charset="0"/>
                <a:cs typeface="Courier New" pitchFamily="49" charset="0"/>
              </a:rPr>
              <a:t>stmt</a:t>
            </a:r>
            <a:r>
              <a:rPr lang="en-US" altLang="zh-CN" sz="2200" dirty="0">
                <a:latin typeface="Courier New" pitchFamily="49" charset="0"/>
                <a:cs typeface="Courier New" pitchFamily="49" charset="0"/>
              </a:rPr>
              <a:t>, “quit”) == 0)  break;</a:t>
            </a:r>
          </a:p>
          <a:p>
            <a:pPr marL="68580" indent="0">
              <a:lnSpc>
                <a:spcPct val="145000"/>
              </a:lnSpc>
              <a:buNone/>
            </a:pPr>
            <a:r>
              <a:rPr lang="en-US" altLang="zh-CN" sz="2200" dirty="0" smtClean="0">
                <a:latin typeface="Courier New" pitchFamily="49" charset="0"/>
                <a:cs typeface="Courier New" pitchFamily="49" charset="0"/>
              </a:rPr>
              <a:t>	    EXEC </a:t>
            </a:r>
            <a:r>
              <a:rPr lang="en-US" altLang="zh-CN" sz="2200" dirty="0">
                <a:latin typeface="Courier New" pitchFamily="49" charset="0"/>
                <a:cs typeface="Courier New" pitchFamily="49" charset="0"/>
              </a:rPr>
              <a:t>SQL EXECUTE IMMEDIATE </a:t>
            </a:r>
            <a:r>
              <a:rPr lang="en-US" altLang="zh-CN" sz="2200" dirty="0" smtClean="0">
                <a:latin typeface="Courier New" pitchFamily="49" charset="0"/>
                <a:cs typeface="Courier New" pitchFamily="49" charset="0"/>
              </a:rPr>
              <a:t>:</a:t>
            </a:r>
            <a:r>
              <a:rPr lang="en-US" altLang="zh-CN" sz="2200" dirty="0" err="1">
                <a:latin typeface="Courier New" pitchFamily="49" charset="0"/>
                <a:cs typeface="Courier New" pitchFamily="49" charset="0"/>
              </a:rPr>
              <a:t>stmt</a:t>
            </a:r>
            <a:r>
              <a:rPr lang="en-US" altLang="zh-CN" sz="2200" dirty="0">
                <a:latin typeface="Courier New" pitchFamily="49" charset="0"/>
                <a:cs typeface="Courier New" pitchFamily="49" charset="0"/>
              </a:rPr>
              <a:t> ;</a:t>
            </a:r>
          </a:p>
          <a:p>
            <a:pPr marL="68580" indent="0">
              <a:lnSpc>
                <a:spcPct val="145000"/>
              </a:lnSpc>
              <a:buNone/>
            </a:pPr>
            <a:r>
              <a:rPr lang="en-US" altLang="zh-CN" sz="2200" dirty="0" smtClean="0">
                <a:latin typeface="Courier New" pitchFamily="49" charset="0"/>
                <a:cs typeface="Courier New" pitchFamily="49" charset="0"/>
              </a:rPr>
              <a:t>	} </a:t>
            </a:r>
            <a:r>
              <a:rPr lang="en-US" altLang="zh-CN" sz="2200" dirty="0">
                <a:latin typeface="Courier New" pitchFamily="49" charset="0"/>
                <a:cs typeface="Courier New" pitchFamily="49" charset="0"/>
              </a:rPr>
              <a:t>while (1</a:t>
            </a:r>
            <a:r>
              <a:rPr lang="en-US" altLang="zh-CN" sz="2200" dirty="0" smtClean="0">
                <a:latin typeface="Courier New" pitchFamily="49" charset="0"/>
                <a:cs typeface="Courier New" pitchFamily="49" charset="0"/>
              </a:rPr>
              <a:t>);</a:t>
            </a:r>
            <a:endParaRPr lang="en-US" altLang="zh-CN" sz="22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35791633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2.5 </a:t>
            </a:r>
            <a:r>
              <a:rPr lang="zh-CN" altLang="en-US" b="1" dirty="0"/>
              <a:t>动态</a:t>
            </a:r>
            <a:r>
              <a:rPr lang="en-US" altLang="zh-CN" b="1" dirty="0"/>
              <a:t>SQL</a:t>
            </a:r>
            <a:endParaRPr lang="zh-CN" altLang="en-US" dirty="0"/>
          </a:p>
        </p:txBody>
      </p:sp>
      <p:sp>
        <p:nvSpPr>
          <p:cNvPr id="3" name="内容占位符 2"/>
          <p:cNvSpPr>
            <a:spLocks noGrp="1"/>
          </p:cNvSpPr>
          <p:nvPr>
            <p:ph idx="1"/>
          </p:nvPr>
        </p:nvSpPr>
        <p:spPr/>
        <p:txBody>
          <a:bodyPr>
            <a:normAutofit/>
          </a:bodyPr>
          <a:lstStyle/>
          <a:p>
            <a:r>
              <a:rPr lang="zh-CN" altLang="en-US" sz="1800" dirty="0">
                <a:cs typeface="Times New Roman" pitchFamily="18" charset="0"/>
              </a:rPr>
              <a:t>带动态参数</a:t>
            </a:r>
            <a:r>
              <a:rPr lang="zh-CN" altLang="en-US" sz="1800" dirty="0">
                <a:solidFill>
                  <a:schemeClr val="tx1"/>
                </a:solidFill>
                <a:cs typeface="Times New Roman" pitchFamily="18" charset="0"/>
              </a:rPr>
              <a:t>：在非查询类</a:t>
            </a:r>
            <a:r>
              <a:rPr lang="en-US" altLang="zh-CN" sz="1800" dirty="0">
                <a:solidFill>
                  <a:schemeClr val="tx1"/>
                </a:solidFill>
                <a:cs typeface="Times New Roman" pitchFamily="18" charset="0"/>
              </a:rPr>
              <a:t>SQL</a:t>
            </a:r>
            <a:r>
              <a:rPr lang="zh-CN" altLang="en-US" sz="1800" dirty="0">
                <a:solidFill>
                  <a:schemeClr val="tx1"/>
                </a:solidFill>
                <a:cs typeface="Times New Roman" pitchFamily="18" charset="0"/>
              </a:rPr>
              <a:t>语句中使用到一些未确定的变量（带参数）</a:t>
            </a:r>
            <a:endParaRPr lang="zh-CN" altLang="en-US" sz="1800" dirty="0">
              <a:cs typeface="Times New Roman" pitchFamily="18" charset="0"/>
            </a:endParaRPr>
          </a:p>
          <a:p>
            <a:pPr lvl="1"/>
            <a:r>
              <a:rPr lang="zh-CN" altLang="en-US" sz="1600" dirty="0"/>
              <a:t>根据学生的姓名来删除</a:t>
            </a:r>
            <a:r>
              <a:rPr lang="zh-CN" altLang="en-US" sz="1600" dirty="0" smtClean="0"/>
              <a:t>学生</a:t>
            </a:r>
            <a:endParaRPr lang="en-US" altLang="zh-CN" sz="1600" dirty="0" smtClean="0"/>
          </a:p>
          <a:p>
            <a:pPr marL="68580" indent="0">
              <a:buNone/>
            </a:pPr>
            <a:r>
              <a:rPr lang="en-US" altLang="zh-CN" sz="1400" dirty="0"/>
              <a:t>	</a:t>
            </a:r>
            <a:r>
              <a:rPr lang="en-US" altLang="zh-CN" sz="1400" dirty="0" err="1">
                <a:latin typeface="Courier New" pitchFamily="49" charset="0"/>
                <a:cs typeface="Courier New" pitchFamily="49" charset="0"/>
              </a:rPr>
              <a:t>Strcpy</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stmt</a:t>
            </a:r>
            <a:r>
              <a:rPr lang="en-US" altLang="zh-CN" sz="1400" dirty="0">
                <a:latin typeface="Courier New" pitchFamily="49" charset="0"/>
                <a:cs typeface="Courier New" pitchFamily="49" charset="0"/>
              </a:rPr>
              <a:t>, “delete from S where </a:t>
            </a:r>
            <a:r>
              <a:rPr lang="en-US" altLang="zh-CN" sz="1400" dirty="0" err="1">
                <a:latin typeface="Courier New" pitchFamily="49" charset="0"/>
                <a:cs typeface="Courier New" pitchFamily="49" charset="0"/>
              </a:rPr>
              <a:t>Sn</a:t>
            </a:r>
            <a:r>
              <a:rPr lang="en-US" altLang="zh-CN" sz="1400" dirty="0">
                <a:latin typeface="Courier New" pitchFamily="49" charset="0"/>
                <a:cs typeface="Courier New" pitchFamily="49" charset="0"/>
              </a:rPr>
              <a:t> = ?”) </a:t>
            </a:r>
            <a:r>
              <a:rPr lang="en-US" altLang="zh-CN" sz="1400" dirty="0" smtClean="0">
                <a:latin typeface="Courier New" pitchFamily="49" charset="0"/>
                <a:cs typeface="Courier New" pitchFamily="49" charset="0"/>
              </a:rPr>
              <a:t>;       </a:t>
            </a:r>
          </a:p>
          <a:p>
            <a:pPr marL="68580" indent="0" algn="r">
              <a:buNone/>
            </a:pPr>
            <a:r>
              <a:rPr lang="en-US" altLang="zh-CN" sz="1400" dirty="0" smtClean="0">
                <a:latin typeface="Courier New" pitchFamily="49" charset="0"/>
                <a:cs typeface="Courier New" pitchFamily="49" charset="0"/>
              </a:rPr>
              <a:t>/* </a:t>
            </a:r>
            <a:r>
              <a:rPr lang="zh-CN" altLang="en-US" sz="1400" dirty="0">
                <a:latin typeface="Courier New" pitchFamily="49" charset="0"/>
                <a:cs typeface="Courier New" pitchFamily="49" charset="0"/>
              </a:rPr>
              <a:t>？代表命令参数 *</a:t>
            </a:r>
            <a:r>
              <a:rPr lang="en-US" altLang="zh-CN" sz="1400" dirty="0">
                <a:latin typeface="Courier New" pitchFamily="49" charset="0"/>
                <a:cs typeface="Courier New" pitchFamily="49" charset="0"/>
              </a:rPr>
              <a:t>/</a:t>
            </a:r>
          </a:p>
          <a:p>
            <a:pPr marL="68580" indent="0">
              <a:buNone/>
            </a:pPr>
            <a:r>
              <a:rPr lang="en-US" altLang="zh-CN" sz="1400" dirty="0" smtClean="0">
                <a:latin typeface="Courier New" pitchFamily="49" charset="0"/>
                <a:cs typeface="Courier New" pitchFamily="49" charset="0"/>
              </a:rPr>
              <a:t>	EXEC </a:t>
            </a:r>
            <a:r>
              <a:rPr lang="en-US" altLang="zh-CN" sz="1400" dirty="0">
                <a:latin typeface="Courier New" pitchFamily="49" charset="0"/>
                <a:cs typeface="Courier New" pitchFamily="49" charset="0"/>
              </a:rPr>
              <a:t>SQL </a:t>
            </a:r>
            <a:r>
              <a:rPr lang="en-US" altLang="zh-CN" sz="1400" dirty="0" smtClean="0">
                <a:latin typeface="Courier New" pitchFamily="49" charset="0"/>
                <a:cs typeface="Courier New" pitchFamily="49" charset="0"/>
              </a:rPr>
              <a:t>PREPARE s1 FROM </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stmt</a:t>
            </a:r>
            <a:r>
              <a:rPr lang="en-US" altLang="zh-CN" sz="1400" dirty="0">
                <a:latin typeface="Courier New" pitchFamily="49" charset="0"/>
                <a:cs typeface="Courier New" pitchFamily="49" charset="0"/>
              </a:rPr>
              <a:t> ;</a:t>
            </a:r>
          </a:p>
          <a:p>
            <a:pPr marL="68580" indent="0">
              <a:buNone/>
            </a:pPr>
            <a:r>
              <a:rPr lang="en-US" altLang="zh-CN" sz="1400" dirty="0" smtClean="0">
                <a:latin typeface="Courier New" pitchFamily="49" charset="0"/>
                <a:cs typeface="Courier New" pitchFamily="49" charset="0"/>
              </a:rPr>
              <a:t>	……</a:t>
            </a:r>
            <a:endParaRPr lang="en-US" altLang="zh-CN" sz="1400" dirty="0">
              <a:latin typeface="Courier New" pitchFamily="49" charset="0"/>
              <a:cs typeface="Courier New" pitchFamily="49" charset="0"/>
            </a:endParaRPr>
          </a:p>
          <a:p>
            <a:pPr marL="68580" indent="0" algn="r">
              <a:buNone/>
            </a:pPr>
            <a:r>
              <a:rPr lang="en-US" altLang="zh-CN" sz="1400" dirty="0" smtClean="0">
                <a:latin typeface="Courier New" pitchFamily="49" charset="0"/>
                <a:cs typeface="Courier New" pitchFamily="49" charset="0"/>
              </a:rPr>
              <a:t>	/* </a:t>
            </a:r>
            <a:r>
              <a:rPr lang="zh-CN" altLang="en-US" sz="1400" dirty="0">
                <a:latin typeface="Courier New" pitchFamily="49" charset="0"/>
                <a:cs typeface="Courier New" pitchFamily="49" charset="0"/>
              </a:rPr>
              <a:t>输入一个学生的姓名到主变量</a:t>
            </a:r>
            <a:r>
              <a:rPr lang="en-US" altLang="zh-CN" sz="1400" dirty="0" err="1">
                <a:latin typeface="Courier New" pitchFamily="49" charset="0"/>
                <a:cs typeface="Courier New" pitchFamily="49" charset="0"/>
              </a:rPr>
              <a:t>myname</a:t>
            </a:r>
            <a:r>
              <a:rPr lang="zh-CN" altLang="en-US" sz="1400" dirty="0">
                <a:latin typeface="Courier New" pitchFamily="49" charset="0"/>
                <a:cs typeface="Courier New" pitchFamily="49" charset="0"/>
              </a:rPr>
              <a:t>中 *</a:t>
            </a:r>
            <a:r>
              <a:rPr lang="en-US" altLang="zh-CN" sz="1400" dirty="0" smtClean="0">
                <a:latin typeface="Courier New" pitchFamily="49" charset="0"/>
                <a:cs typeface="Courier New" pitchFamily="49" charset="0"/>
              </a:rPr>
              <a:t>/</a:t>
            </a:r>
            <a:endParaRPr lang="en-US" altLang="zh-CN" sz="1400" dirty="0">
              <a:latin typeface="Courier New" pitchFamily="49" charset="0"/>
              <a:cs typeface="Courier New" pitchFamily="49" charset="0"/>
            </a:endParaRPr>
          </a:p>
          <a:p>
            <a:pPr marL="68580" indent="0">
              <a:buNone/>
            </a:pPr>
            <a:r>
              <a:rPr lang="en-US" altLang="zh-CN" sz="1400" dirty="0" smtClean="0">
                <a:latin typeface="Courier New" pitchFamily="49" charset="0"/>
                <a:cs typeface="Courier New" pitchFamily="49" charset="0"/>
              </a:rPr>
              <a:t>	EXEC </a:t>
            </a:r>
            <a:r>
              <a:rPr lang="en-US" altLang="zh-CN" sz="1400" dirty="0">
                <a:latin typeface="Courier New" pitchFamily="49" charset="0"/>
                <a:cs typeface="Courier New" pitchFamily="49" charset="0"/>
              </a:rPr>
              <a:t>SQL </a:t>
            </a:r>
            <a:r>
              <a:rPr lang="en-US" altLang="zh-CN" sz="1400" dirty="0" smtClean="0">
                <a:latin typeface="Courier New" pitchFamily="49" charset="0"/>
                <a:cs typeface="Courier New" pitchFamily="49" charset="0"/>
              </a:rPr>
              <a:t>EXECUTE s1 USING </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myname</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 </a:t>
            </a:r>
          </a:p>
          <a:p>
            <a:pPr marL="68580" indent="0" algn="r">
              <a:buNone/>
            </a:pP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 </a:t>
            </a:r>
            <a:r>
              <a:rPr lang="zh-CN" altLang="en-US" sz="1400" dirty="0">
                <a:latin typeface="Courier New" pitchFamily="49" charset="0"/>
                <a:cs typeface="Courier New" pitchFamily="49" charset="0"/>
              </a:rPr>
              <a:t>用主</a:t>
            </a:r>
            <a:r>
              <a:rPr lang="zh-CN" altLang="en-US" sz="1400" dirty="0" smtClean="0">
                <a:latin typeface="Courier New" pitchFamily="49" charset="0"/>
                <a:cs typeface="Courier New" pitchFamily="49" charset="0"/>
              </a:rPr>
              <a:t>变量</a:t>
            </a:r>
            <a:r>
              <a:rPr lang="en-US" altLang="zh-CN" sz="1400" dirty="0" err="1" smtClean="0">
                <a:latin typeface="Courier New" pitchFamily="49" charset="0"/>
                <a:cs typeface="Courier New" pitchFamily="49" charset="0"/>
              </a:rPr>
              <a:t>myname</a:t>
            </a:r>
            <a:r>
              <a:rPr lang="zh-CN" altLang="en-US" sz="1400" dirty="0" smtClean="0">
                <a:latin typeface="Courier New" pitchFamily="49" charset="0"/>
                <a:cs typeface="Courier New" pitchFamily="49" charset="0"/>
              </a:rPr>
              <a:t>的</a:t>
            </a:r>
            <a:r>
              <a:rPr lang="zh-CN" altLang="en-US" sz="1400" dirty="0">
                <a:latin typeface="Courier New" pitchFamily="49" charset="0"/>
                <a:cs typeface="Courier New" pitchFamily="49" charset="0"/>
              </a:rPr>
              <a:t>值代替原来的 ？*</a:t>
            </a:r>
            <a:r>
              <a:rPr lang="en-US" altLang="zh-CN" sz="1400" dirty="0" smtClean="0">
                <a:latin typeface="Courier New" pitchFamily="49" charset="0"/>
                <a:cs typeface="Courier New" pitchFamily="49" charset="0"/>
              </a:rPr>
              <a:t>/</a:t>
            </a:r>
            <a:endParaRPr lang="en-US" altLang="zh-CN" sz="14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7417169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2.5 </a:t>
            </a:r>
            <a:r>
              <a:rPr lang="zh-CN" altLang="en-US" b="1" dirty="0"/>
              <a:t>动态</a:t>
            </a:r>
            <a:r>
              <a:rPr lang="en-US" altLang="zh-CN" b="1" dirty="0"/>
              <a:t>SQL</a:t>
            </a:r>
            <a:endParaRPr lang="zh-CN" altLang="en-US" dirty="0"/>
          </a:p>
        </p:txBody>
      </p:sp>
      <p:sp>
        <p:nvSpPr>
          <p:cNvPr id="3" name="内容占位符 2"/>
          <p:cNvSpPr>
            <a:spLocks noGrp="1"/>
          </p:cNvSpPr>
          <p:nvPr>
            <p:ph idx="1"/>
          </p:nvPr>
        </p:nvSpPr>
        <p:spPr/>
        <p:txBody>
          <a:bodyPr>
            <a:normAutofit/>
          </a:bodyPr>
          <a:lstStyle/>
          <a:p>
            <a:r>
              <a:rPr lang="zh-CN" altLang="en-US" sz="1600" dirty="0"/>
              <a:t>动态查询：需要查询结果的动态查询类</a:t>
            </a:r>
            <a:r>
              <a:rPr lang="en-US" altLang="zh-CN" sz="1600" dirty="0"/>
              <a:t>SQL</a:t>
            </a:r>
            <a:r>
              <a:rPr lang="zh-CN" altLang="en-US" sz="1600" dirty="0"/>
              <a:t>语句，且查询的结果属性不确定，一般情况下需要结合游标来使用</a:t>
            </a:r>
          </a:p>
          <a:p>
            <a:pPr lvl="1"/>
            <a:r>
              <a:rPr lang="zh-CN" altLang="en-US" sz="1400" dirty="0"/>
              <a:t>用</a:t>
            </a:r>
            <a:r>
              <a:rPr lang="en-US" altLang="zh-CN" sz="1400" dirty="0"/>
              <a:t>prepare</a:t>
            </a:r>
            <a:r>
              <a:rPr lang="zh-CN" altLang="en-US" sz="1400" dirty="0"/>
              <a:t>语句准备一条动态查询类</a:t>
            </a:r>
            <a:r>
              <a:rPr lang="en-US" altLang="zh-CN" sz="1400" dirty="0"/>
              <a:t>SQL</a:t>
            </a:r>
            <a:r>
              <a:rPr lang="zh-CN" altLang="en-US" sz="1400" dirty="0"/>
              <a:t>语句</a:t>
            </a:r>
          </a:p>
          <a:p>
            <a:pPr lvl="1"/>
            <a:r>
              <a:rPr lang="zh-CN" altLang="en-US" sz="1400" dirty="0"/>
              <a:t>利用准备好的语句定义游标</a:t>
            </a:r>
          </a:p>
          <a:p>
            <a:pPr marL="68580" indent="0">
              <a:buNone/>
            </a:pPr>
            <a:r>
              <a:rPr lang="en-US" altLang="zh-CN" sz="1200" dirty="0" smtClean="0">
                <a:latin typeface="Courier New" pitchFamily="49" charset="0"/>
                <a:cs typeface="Courier New" pitchFamily="49" charset="0"/>
              </a:rPr>
              <a:t>	EXEC </a:t>
            </a:r>
            <a:r>
              <a:rPr lang="en-US" altLang="zh-CN" sz="1200" dirty="0">
                <a:latin typeface="Courier New" pitchFamily="49" charset="0"/>
                <a:cs typeface="Courier New" pitchFamily="49" charset="0"/>
              </a:rPr>
              <a:t>SQL DECLARE &lt;</a:t>
            </a:r>
            <a:r>
              <a:rPr lang="zh-CN" altLang="en-US" sz="1200" dirty="0">
                <a:latin typeface="Courier New" pitchFamily="49" charset="0"/>
                <a:cs typeface="Courier New" pitchFamily="49" charset="0"/>
              </a:rPr>
              <a:t>游标名</a:t>
            </a:r>
            <a:r>
              <a:rPr lang="en-US" altLang="zh-CN" sz="1200" dirty="0">
                <a:latin typeface="Courier New" pitchFamily="49" charset="0"/>
                <a:cs typeface="Courier New" pitchFamily="49" charset="0"/>
              </a:rPr>
              <a:t>&gt; CURSOR FOR &lt;</a:t>
            </a:r>
            <a:r>
              <a:rPr lang="zh-CN" altLang="en-US" sz="1200" dirty="0">
                <a:latin typeface="Courier New" pitchFamily="49" charset="0"/>
                <a:cs typeface="Courier New" pitchFamily="49" charset="0"/>
              </a:rPr>
              <a:t>语句名</a:t>
            </a:r>
            <a:r>
              <a:rPr lang="en-US" altLang="zh-CN" sz="1200" dirty="0">
                <a:latin typeface="Courier New" pitchFamily="49" charset="0"/>
                <a:cs typeface="Courier New" pitchFamily="49" charset="0"/>
              </a:rPr>
              <a:t>&gt; </a:t>
            </a:r>
            <a:r>
              <a:rPr lang="en-US" altLang="zh-CN" sz="1200" dirty="0" smtClean="0">
                <a:latin typeface="Courier New" pitchFamily="49" charset="0"/>
                <a:cs typeface="Courier New" pitchFamily="49" charset="0"/>
              </a:rPr>
              <a:t>;</a:t>
            </a:r>
            <a:endParaRPr lang="en-US" altLang="zh-CN" sz="1200" dirty="0">
              <a:latin typeface="Courier New" pitchFamily="49" charset="0"/>
              <a:cs typeface="Courier New" pitchFamily="49" charset="0"/>
            </a:endParaRPr>
          </a:p>
          <a:p>
            <a:pPr lvl="1"/>
            <a:r>
              <a:rPr lang="zh-CN" altLang="en-US" sz="1400" dirty="0"/>
              <a:t>打开游标</a:t>
            </a:r>
          </a:p>
          <a:p>
            <a:pPr lvl="2"/>
            <a:r>
              <a:rPr lang="en-US" altLang="zh-CN" sz="1200" dirty="0">
                <a:latin typeface="Courier New" pitchFamily="49" charset="0"/>
                <a:cs typeface="Courier New" pitchFamily="49" charset="0"/>
              </a:rPr>
              <a:t>EXEC SQL OPEN &lt;</a:t>
            </a:r>
            <a:r>
              <a:rPr lang="zh-CN" altLang="en-US" sz="1200" dirty="0">
                <a:latin typeface="Courier New" pitchFamily="49" charset="0"/>
                <a:cs typeface="Courier New" pitchFamily="49" charset="0"/>
              </a:rPr>
              <a:t>游标名</a:t>
            </a:r>
            <a:r>
              <a:rPr lang="en-US" altLang="zh-CN" sz="1200" dirty="0">
                <a:latin typeface="Courier New" pitchFamily="49" charset="0"/>
                <a:cs typeface="Courier New" pitchFamily="49" charset="0"/>
              </a:rPr>
              <a:t>&gt; [ USING &lt;</a:t>
            </a:r>
            <a:r>
              <a:rPr lang="zh-CN" altLang="en-US" sz="1200" dirty="0">
                <a:latin typeface="Courier New" pitchFamily="49" charset="0"/>
                <a:cs typeface="Courier New" pitchFamily="49" charset="0"/>
              </a:rPr>
              <a:t>主变量列表</a:t>
            </a:r>
            <a:r>
              <a:rPr lang="en-US" altLang="zh-CN" sz="1200" dirty="0">
                <a:latin typeface="Courier New" pitchFamily="49" charset="0"/>
                <a:cs typeface="Courier New" pitchFamily="49" charset="0"/>
              </a:rPr>
              <a:t>&gt; ] </a:t>
            </a:r>
            <a:r>
              <a:rPr lang="en-US" altLang="zh-CN" sz="1200" dirty="0" smtClean="0">
                <a:latin typeface="Courier New" pitchFamily="49" charset="0"/>
                <a:cs typeface="Courier New" pitchFamily="49" charset="0"/>
              </a:rPr>
              <a:t>;</a:t>
            </a:r>
            <a:endParaRPr lang="en-US" altLang="zh-CN" sz="1200" dirty="0">
              <a:latin typeface="Courier New" pitchFamily="49" charset="0"/>
              <a:cs typeface="Courier New" pitchFamily="49" charset="0"/>
            </a:endParaRPr>
          </a:p>
          <a:p>
            <a:pPr lvl="1"/>
            <a:r>
              <a:rPr lang="zh-CN" altLang="en-US" sz="1400" dirty="0"/>
              <a:t>推进游标</a:t>
            </a:r>
          </a:p>
          <a:p>
            <a:pPr lvl="2"/>
            <a:r>
              <a:rPr lang="en-US" altLang="zh-CN" sz="1200" dirty="0">
                <a:latin typeface="Courier New" pitchFamily="49" charset="0"/>
                <a:cs typeface="Courier New" pitchFamily="49" charset="0"/>
              </a:rPr>
              <a:t>EXEC SQL FETCH </a:t>
            </a:r>
            <a:r>
              <a:rPr lang="en-US" altLang="zh-CN" sz="1200" dirty="0" smtClean="0">
                <a:latin typeface="Courier New" pitchFamily="49" charset="0"/>
                <a:cs typeface="Courier New" pitchFamily="49" charset="0"/>
              </a:rPr>
              <a:t>INTO </a:t>
            </a:r>
            <a:r>
              <a:rPr lang="en-US" altLang="zh-CN" sz="1200" dirty="0">
                <a:latin typeface="Courier New" pitchFamily="49" charset="0"/>
                <a:cs typeface="Courier New" pitchFamily="49" charset="0"/>
              </a:rPr>
              <a:t>&lt;</a:t>
            </a:r>
            <a:r>
              <a:rPr lang="zh-CN" altLang="en-US" sz="1200" dirty="0">
                <a:latin typeface="Courier New" pitchFamily="49" charset="0"/>
                <a:cs typeface="Courier New" pitchFamily="49" charset="0"/>
              </a:rPr>
              <a:t>主变量列表</a:t>
            </a:r>
            <a:r>
              <a:rPr lang="en-US" altLang="zh-CN" sz="1200" dirty="0">
                <a:latin typeface="Courier New" pitchFamily="49" charset="0"/>
                <a:cs typeface="Courier New" pitchFamily="49" charset="0"/>
              </a:rPr>
              <a:t>&gt; | USING DESCRIPTOR &lt;</a:t>
            </a:r>
            <a:r>
              <a:rPr lang="zh-CN" altLang="en-US" sz="1200" dirty="0">
                <a:latin typeface="Courier New" pitchFamily="49" charset="0"/>
                <a:cs typeface="Courier New" pitchFamily="49" charset="0"/>
              </a:rPr>
              <a:t>主变量</a:t>
            </a:r>
            <a:r>
              <a:rPr lang="en-US" altLang="zh-CN" sz="1200" dirty="0" smtClean="0">
                <a:latin typeface="Courier New" pitchFamily="49" charset="0"/>
                <a:cs typeface="Courier New" pitchFamily="49" charset="0"/>
              </a:rPr>
              <a:t>&gt;;</a:t>
            </a:r>
            <a:endParaRPr lang="en-US" altLang="zh-CN" sz="1200" dirty="0">
              <a:latin typeface="Courier New" pitchFamily="49" charset="0"/>
              <a:cs typeface="Courier New" pitchFamily="49" charset="0"/>
            </a:endParaRPr>
          </a:p>
          <a:p>
            <a:pPr lvl="1"/>
            <a:r>
              <a:rPr lang="zh-CN" altLang="en-US" sz="1400" dirty="0"/>
              <a:t>关闭</a:t>
            </a:r>
            <a:r>
              <a:rPr lang="zh-CN" altLang="en-US" sz="1400" dirty="0" smtClean="0"/>
              <a:t>游标</a:t>
            </a:r>
            <a:endParaRPr lang="zh-CN" altLang="en-US" sz="1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3662112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mn-lt"/>
                <a:cs typeface="Times New Roman" pitchFamily="18" charset="0"/>
              </a:rPr>
              <a:t>1. </a:t>
            </a:r>
            <a:r>
              <a:rPr lang="zh-CN" altLang="en-US" b="1" dirty="0">
                <a:latin typeface="+mn-lt"/>
                <a:cs typeface="Times New Roman" pitchFamily="18" charset="0"/>
              </a:rPr>
              <a:t>概述</a:t>
            </a:r>
            <a:endParaRPr lang="zh-CN" altLang="en-US" b="1" dirty="0">
              <a:latin typeface="+mn-lt"/>
            </a:endParaRPr>
          </a:p>
        </p:txBody>
      </p:sp>
      <p:sp>
        <p:nvSpPr>
          <p:cNvPr id="3" name="内容占位符 2"/>
          <p:cNvSpPr>
            <a:spLocks noGrp="1"/>
          </p:cNvSpPr>
          <p:nvPr>
            <p:ph idx="1"/>
          </p:nvPr>
        </p:nvSpPr>
        <p:spPr/>
        <p:txBody>
          <a:bodyPr>
            <a:normAutofit/>
          </a:bodyPr>
          <a:lstStyle/>
          <a:p>
            <a:r>
              <a:rPr lang="zh-CN" altLang="en-US" sz="2000" dirty="0"/>
              <a:t>何为数据库中的</a:t>
            </a:r>
            <a:r>
              <a:rPr lang="zh-CN" altLang="en-US" sz="2000" dirty="0">
                <a:latin typeface="Times New Roman" pitchFamily="18" charset="0"/>
              </a:rPr>
              <a:t>‘</a:t>
            </a:r>
            <a:r>
              <a:rPr lang="zh-CN" altLang="en-US" sz="2000" dirty="0"/>
              <a:t>数据交换</a:t>
            </a:r>
            <a:r>
              <a:rPr lang="zh-CN" altLang="en-US" sz="2000" dirty="0">
                <a:latin typeface="Times New Roman" pitchFamily="18" charset="0"/>
              </a:rPr>
              <a:t>’</a:t>
            </a:r>
            <a:r>
              <a:rPr lang="zh-CN" altLang="en-US" sz="2000" dirty="0"/>
              <a:t>？</a:t>
            </a:r>
          </a:p>
          <a:p>
            <a:pPr marL="68580" indent="0">
              <a:buNone/>
            </a:pPr>
            <a:endParaRPr lang="en-US" altLang="zh-CN" sz="2000" dirty="0" smtClean="0"/>
          </a:p>
          <a:p>
            <a:pPr marL="68580" indent="0">
              <a:buNone/>
            </a:pPr>
            <a:endParaRPr lang="en-US" altLang="zh-CN" sz="2000" dirty="0"/>
          </a:p>
          <a:p>
            <a:pPr marL="68580" indent="0">
              <a:buNone/>
            </a:pPr>
            <a:endParaRPr lang="en-US" altLang="zh-CN" sz="2000" dirty="0" smtClean="0"/>
          </a:p>
          <a:p>
            <a:r>
              <a:rPr lang="zh-CN" altLang="en-US" sz="2000" dirty="0" smtClean="0"/>
              <a:t>数据</a:t>
            </a:r>
            <a:r>
              <a:rPr lang="zh-CN" altLang="en-US" sz="2000" dirty="0"/>
              <a:t>交换模型</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5" name="Text Box 4"/>
          <p:cNvSpPr txBox="1">
            <a:spLocks noChangeArrowheads="1"/>
          </p:cNvSpPr>
          <p:nvPr/>
        </p:nvSpPr>
        <p:spPr bwMode="auto">
          <a:xfrm>
            <a:off x="1143000" y="2836912"/>
            <a:ext cx="2057400" cy="6623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19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r>
              <a:rPr lang="zh-CN" altLang="en-US" sz="1800" b="1" dirty="0">
                <a:latin typeface="+mn-ea"/>
                <a:ea typeface="+mn-ea"/>
              </a:rPr>
              <a:t>数据库使用者</a:t>
            </a:r>
          </a:p>
        </p:txBody>
      </p:sp>
      <p:sp>
        <p:nvSpPr>
          <p:cNvPr id="6" name="AutoShape 5"/>
          <p:cNvSpPr>
            <a:spLocks noChangeArrowheads="1"/>
          </p:cNvSpPr>
          <p:nvPr/>
        </p:nvSpPr>
        <p:spPr bwMode="auto">
          <a:xfrm>
            <a:off x="5943600" y="2619424"/>
            <a:ext cx="1447800" cy="1053059"/>
          </a:xfrm>
          <a:prstGeom prst="can">
            <a:avLst>
              <a:gd name="adj" fmla="val 25000"/>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190800">
            <a:spAutoFit/>
          </a:bodyPr>
          <a:lstStyle/>
          <a:p>
            <a:pPr algn="ctr">
              <a:spcBef>
                <a:spcPct val="50000"/>
              </a:spcBef>
            </a:pPr>
            <a:r>
              <a:rPr lang="zh-CN" altLang="en-US" b="1">
                <a:latin typeface="+mn-ea"/>
              </a:rPr>
              <a:t>数据库</a:t>
            </a:r>
          </a:p>
        </p:txBody>
      </p:sp>
      <p:grpSp>
        <p:nvGrpSpPr>
          <p:cNvPr id="7" name="Group 8"/>
          <p:cNvGrpSpPr>
            <a:grpSpLocks/>
          </p:cNvGrpSpPr>
          <p:nvPr/>
        </p:nvGrpSpPr>
        <p:grpSpPr bwMode="auto">
          <a:xfrm>
            <a:off x="3276600" y="3217915"/>
            <a:ext cx="2590800" cy="369888"/>
            <a:chOff x="2064" y="1392"/>
            <a:chExt cx="1632" cy="233"/>
          </a:xfrm>
        </p:grpSpPr>
        <p:sp>
          <p:nvSpPr>
            <p:cNvPr id="8" name="Line 6"/>
            <p:cNvSpPr>
              <a:spLocks noChangeShapeType="1"/>
            </p:cNvSpPr>
            <p:nvPr/>
          </p:nvSpPr>
          <p:spPr bwMode="auto">
            <a:xfrm>
              <a:off x="2064" y="1392"/>
              <a:ext cx="1632" cy="0"/>
            </a:xfrm>
            <a:prstGeom prst="line">
              <a:avLst/>
            </a:prstGeom>
            <a:noFill/>
            <a:ln w="635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ea"/>
              </a:endParaRPr>
            </a:p>
          </p:txBody>
        </p:sp>
        <p:sp>
          <p:nvSpPr>
            <p:cNvPr id="9" name="Text Box 7"/>
            <p:cNvSpPr txBox="1">
              <a:spLocks noChangeArrowheads="1"/>
            </p:cNvSpPr>
            <p:nvPr/>
          </p:nvSpPr>
          <p:spPr bwMode="auto">
            <a:xfrm>
              <a:off x="2256" y="1392"/>
              <a:ext cx="12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r>
                <a:rPr lang="zh-CN" altLang="en-US" sz="1800" b="1">
                  <a:solidFill>
                    <a:srgbClr val="FF0066"/>
                  </a:solidFill>
                  <a:latin typeface="+mn-ea"/>
                  <a:ea typeface="+mn-ea"/>
                </a:rPr>
                <a:t>数据交换</a:t>
              </a:r>
            </a:p>
          </p:txBody>
        </p:sp>
      </p:grpSp>
      <p:sp>
        <p:nvSpPr>
          <p:cNvPr id="10" name="Text Box 10"/>
          <p:cNvSpPr txBox="1">
            <a:spLocks noChangeArrowheads="1"/>
          </p:cNvSpPr>
          <p:nvPr/>
        </p:nvSpPr>
        <p:spPr bwMode="auto">
          <a:xfrm>
            <a:off x="1219200" y="3707740"/>
            <a:ext cx="662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r>
              <a:rPr lang="zh-CN" altLang="en-US" sz="1800" b="1" dirty="0">
                <a:latin typeface="+mn-ea"/>
                <a:ea typeface="+mn-ea"/>
              </a:rPr>
              <a:t>是数据库与其使用者间的数据交互过程</a:t>
            </a:r>
            <a:endParaRPr lang="zh-CN" altLang="en-US" sz="1800" dirty="0">
              <a:latin typeface="+mn-ea"/>
              <a:ea typeface="+mn-ea"/>
            </a:endParaRPr>
          </a:p>
        </p:txBody>
      </p:sp>
      <p:sp>
        <p:nvSpPr>
          <p:cNvPr id="11" name="Text Box 21"/>
          <p:cNvSpPr txBox="1">
            <a:spLocks noChangeArrowheads="1"/>
          </p:cNvSpPr>
          <p:nvPr/>
        </p:nvSpPr>
        <p:spPr bwMode="auto">
          <a:xfrm>
            <a:off x="1143000" y="4913292"/>
            <a:ext cx="1600200" cy="110799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endParaRPr lang="en-US" altLang="zh-CN" sz="1800" b="1">
              <a:latin typeface="+mn-lt"/>
              <a:ea typeface="+mn-ea"/>
            </a:endParaRPr>
          </a:p>
          <a:p>
            <a:pPr algn="ctr" eaLnBrk="1" hangingPunct="1">
              <a:spcBef>
                <a:spcPct val="50000"/>
              </a:spcBef>
            </a:pPr>
            <a:r>
              <a:rPr lang="zh-CN" altLang="en-US" sz="1800" b="1">
                <a:latin typeface="+mn-lt"/>
                <a:ea typeface="+mn-ea"/>
              </a:rPr>
              <a:t>数据主体</a:t>
            </a:r>
          </a:p>
          <a:p>
            <a:pPr algn="ctr" eaLnBrk="1" hangingPunct="1">
              <a:spcBef>
                <a:spcPct val="50000"/>
              </a:spcBef>
            </a:pPr>
            <a:endParaRPr lang="en-US" altLang="zh-CN" sz="1800" b="1">
              <a:latin typeface="+mn-lt"/>
              <a:ea typeface="+mn-ea"/>
            </a:endParaRPr>
          </a:p>
        </p:txBody>
      </p:sp>
      <p:sp>
        <p:nvSpPr>
          <p:cNvPr id="12" name="AutoShape 22"/>
          <p:cNvSpPr>
            <a:spLocks noChangeArrowheads="1"/>
          </p:cNvSpPr>
          <p:nvPr/>
        </p:nvSpPr>
        <p:spPr bwMode="auto">
          <a:xfrm>
            <a:off x="6477000" y="4466659"/>
            <a:ext cx="1600200" cy="1986677"/>
          </a:xfrm>
          <a:prstGeom prst="can">
            <a:avLst>
              <a:gd name="adj" fmla="val 36905"/>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ctr">
              <a:spcBef>
                <a:spcPct val="50000"/>
              </a:spcBef>
            </a:pPr>
            <a:endParaRPr lang="en-US" altLang="zh-CN" b="1"/>
          </a:p>
          <a:p>
            <a:pPr algn="ctr">
              <a:spcBef>
                <a:spcPct val="50000"/>
              </a:spcBef>
            </a:pPr>
            <a:r>
              <a:rPr lang="zh-CN" altLang="en-US" b="1"/>
              <a:t>数据客体</a:t>
            </a:r>
          </a:p>
          <a:p>
            <a:pPr algn="ctr">
              <a:spcBef>
                <a:spcPct val="50000"/>
              </a:spcBef>
            </a:pPr>
            <a:endParaRPr lang="en-US" altLang="zh-CN" b="1"/>
          </a:p>
        </p:txBody>
      </p:sp>
      <p:grpSp>
        <p:nvGrpSpPr>
          <p:cNvPr id="13" name="Group 29"/>
          <p:cNvGrpSpPr>
            <a:grpSpLocks/>
          </p:cNvGrpSpPr>
          <p:nvPr/>
        </p:nvGrpSpPr>
        <p:grpSpPr bwMode="auto">
          <a:xfrm>
            <a:off x="2819400" y="4868438"/>
            <a:ext cx="3581400" cy="369888"/>
            <a:chOff x="1776" y="2880"/>
            <a:chExt cx="2256" cy="233"/>
          </a:xfrm>
        </p:grpSpPr>
        <p:sp>
          <p:nvSpPr>
            <p:cNvPr id="14" name="Line 23"/>
            <p:cNvSpPr>
              <a:spLocks noChangeShapeType="1"/>
            </p:cNvSpPr>
            <p:nvPr/>
          </p:nvSpPr>
          <p:spPr bwMode="auto">
            <a:xfrm>
              <a:off x="1776" y="2880"/>
              <a:ext cx="2256" cy="0"/>
            </a:xfrm>
            <a:prstGeom prst="line">
              <a:avLst/>
            </a:prstGeom>
            <a:noFill/>
            <a:ln w="38100">
              <a:solidFill>
                <a:schemeClr val="tx2"/>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Text Box 24"/>
            <p:cNvSpPr txBox="1">
              <a:spLocks noChangeArrowheads="1"/>
            </p:cNvSpPr>
            <p:nvPr/>
          </p:nvSpPr>
          <p:spPr bwMode="auto">
            <a:xfrm>
              <a:off x="2208" y="2880"/>
              <a:ext cx="12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r>
                <a:rPr lang="en-US" altLang="zh-CN" sz="1800" b="1">
                  <a:latin typeface="+mn-lt"/>
                  <a:ea typeface="+mn-ea"/>
                  <a:cs typeface="Times New Roman" pitchFamily="18" charset="0"/>
                </a:rPr>
                <a:t>SQL</a:t>
              </a:r>
              <a:r>
                <a:rPr lang="zh-CN" altLang="en-US" sz="1800" b="1">
                  <a:latin typeface="+mn-lt"/>
                  <a:ea typeface="+mn-ea"/>
                </a:rPr>
                <a:t>语句</a:t>
              </a:r>
            </a:p>
          </p:txBody>
        </p:sp>
      </p:grpSp>
      <p:grpSp>
        <p:nvGrpSpPr>
          <p:cNvPr id="16" name="Group 30"/>
          <p:cNvGrpSpPr>
            <a:grpSpLocks/>
          </p:cNvGrpSpPr>
          <p:nvPr/>
        </p:nvGrpSpPr>
        <p:grpSpPr bwMode="auto">
          <a:xfrm>
            <a:off x="2819400" y="5478039"/>
            <a:ext cx="3581400" cy="369888"/>
            <a:chOff x="1776" y="3264"/>
            <a:chExt cx="2256" cy="233"/>
          </a:xfrm>
        </p:grpSpPr>
        <p:sp>
          <p:nvSpPr>
            <p:cNvPr id="17" name="Line 25"/>
            <p:cNvSpPr>
              <a:spLocks noChangeShapeType="1"/>
            </p:cNvSpPr>
            <p:nvPr/>
          </p:nvSpPr>
          <p:spPr bwMode="auto">
            <a:xfrm>
              <a:off x="1776" y="3264"/>
              <a:ext cx="2256" cy="0"/>
            </a:xfrm>
            <a:prstGeom prst="line">
              <a:avLst/>
            </a:prstGeom>
            <a:noFill/>
            <a:ln w="38100">
              <a:solidFill>
                <a:schemeClr val="tx2"/>
              </a:solidFill>
              <a:miter lim="800000"/>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Text Box 26"/>
            <p:cNvSpPr txBox="1">
              <a:spLocks noChangeArrowheads="1"/>
            </p:cNvSpPr>
            <p:nvPr/>
          </p:nvSpPr>
          <p:spPr bwMode="auto">
            <a:xfrm>
              <a:off x="2208" y="3264"/>
              <a:ext cx="13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r>
                <a:rPr lang="zh-CN" altLang="en-US" sz="1800" b="1">
                  <a:latin typeface="+mn-lt"/>
                  <a:ea typeface="+mn-ea"/>
                </a:rPr>
                <a:t>执行结果代码</a:t>
              </a:r>
            </a:p>
          </p:txBody>
        </p:sp>
      </p:grpSp>
      <p:grpSp>
        <p:nvGrpSpPr>
          <p:cNvPr id="19" name="Group 31"/>
          <p:cNvGrpSpPr>
            <a:grpSpLocks/>
          </p:cNvGrpSpPr>
          <p:nvPr/>
        </p:nvGrpSpPr>
        <p:grpSpPr bwMode="auto">
          <a:xfrm>
            <a:off x="2819400" y="6011440"/>
            <a:ext cx="3581400" cy="369888"/>
            <a:chOff x="1776" y="3600"/>
            <a:chExt cx="2256" cy="233"/>
          </a:xfrm>
        </p:grpSpPr>
        <p:sp>
          <p:nvSpPr>
            <p:cNvPr id="20" name="Line 27"/>
            <p:cNvSpPr>
              <a:spLocks noChangeShapeType="1"/>
            </p:cNvSpPr>
            <p:nvPr/>
          </p:nvSpPr>
          <p:spPr bwMode="auto">
            <a:xfrm>
              <a:off x="1776" y="3600"/>
              <a:ext cx="2256" cy="0"/>
            </a:xfrm>
            <a:prstGeom prst="line">
              <a:avLst/>
            </a:prstGeom>
            <a:noFill/>
            <a:ln w="38100">
              <a:solidFill>
                <a:schemeClr val="tx2"/>
              </a:solidFill>
              <a:miter lim="800000"/>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Text Box 28"/>
            <p:cNvSpPr txBox="1">
              <a:spLocks noChangeArrowheads="1"/>
            </p:cNvSpPr>
            <p:nvPr/>
          </p:nvSpPr>
          <p:spPr bwMode="auto">
            <a:xfrm>
              <a:off x="2208" y="3600"/>
              <a:ext cx="13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r>
                <a:rPr lang="zh-CN" altLang="en-US" sz="1800" b="1">
                  <a:latin typeface="+mn-lt"/>
                  <a:ea typeface="+mn-ea"/>
                </a:rPr>
                <a:t>数据值</a:t>
              </a:r>
            </a:p>
          </p:txBody>
        </p:sp>
      </p:grpSp>
    </p:spTree>
    <p:extLst>
      <p:ext uri="{BB962C8B-B14F-4D97-AF65-F5344CB8AC3E}">
        <p14:creationId xmlns:p14="http://schemas.microsoft.com/office/powerpoint/2010/main" val="154165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childTnLst>
                          </p:cTn>
                        </p:par>
                        <p:par>
                          <p:cTn id="15" fill="hold">
                            <p:stCondLst>
                              <p:cond delay="500"/>
                            </p:stCondLst>
                            <p:childTnLst>
                              <p:par>
                                <p:cTn id="16" presetID="3" presetClass="entr" presetSubtype="1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ppt_x</p:attrName>
                                        </p:attrNameLst>
                                      </p:cBhvr>
                                      <p:tavLst>
                                        <p:tav tm="0">
                                          <p:val>
                                            <p:strVal val="#ppt_x-#ppt_w/2"/>
                                          </p:val>
                                        </p:tav>
                                        <p:tav tm="100000">
                                          <p:val>
                                            <p:strVal val="#ppt_x"/>
                                          </p:val>
                                        </p:tav>
                                      </p:tavLst>
                                    </p:anim>
                                    <p:anim calcmode="lin" valueType="num">
                                      <p:cBhvr>
                                        <p:cTn id="31" dur="500" fill="hold"/>
                                        <p:tgtEl>
                                          <p:spTgt spid="13"/>
                                        </p:tgtEl>
                                        <p:attrNameLst>
                                          <p:attrName>ppt_y</p:attrName>
                                        </p:attrNameLst>
                                      </p:cBhvr>
                                      <p:tavLst>
                                        <p:tav tm="0">
                                          <p:val>
                                            <p:strVal val="#ppt_y"/>
                                          </p:val>
                                        </p:tav>
                                        <p:tav tm="100000">
                                          <p:val>
                                            <p:strVal val="#ppt_y"/>
                                          </p:val>
                                        </p:tav>
                                      </p:tavLst>
                                    </p:anim>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7" presetClass="entr" presetSubtype="2"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ppt_x</p:attrName>
                                        </p:attrNameLst>
                                      </p:cBhvr>
                                      <p:tavLst>
                                        <p:tav tm="0">
                                          <p:val>
                                            <p:strVal val="#ppt_x+#ppt_w/2"/>
                                          </p:val>
                                        </p:tav>
                                        <p:tav tm="100000">
                                          <p:val>
                                            <p:strVal val="#ppt_x"/>
                                          </p:val>
                                        </p:tav>
                                      </p:tavLst>
                                    </p:anim>
                                    <p:anim calcmode="lin" valueType="num">
                                      <p:cBhvr>
                                        <p:cTn id="39" dur="500" fill="hold"/>
                                        <p:tgtEl>
                                          <p:spTgt spid="16"/>
                                        </p:tgtEl>
                                        <p:attrNameLst>
                                          <p:attrName>ppt_y</p:attrName>
                                        </p:attrNameLst>
                                      </p:cBhvr>
                                      <p:tavLst>
                                        <p:tav tm="0">
                                          <p:val>
                                            <p:strVal val="#ppt_y"/>
                                          </p:val>
                                        </p:tav>
                                        <p:tav tm="100000">
                                          <p:val>
                                            <p:strVal val="#ppt_y"/>
                                          </p:val>
                                        </p:tav>
                                      </p:tavLst>
                                    </p:anim>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2"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p:cTn id="46" dur="500" fill="hold"/>
                                        <p:tgtEl>
                                          <p:spTgt spid="19"/>
                                        </p:tgtEl>
                                        <p:attrNameLst>
                                          <p:attrName>ppt_x</p:attrName>
                                        </p:attrNameLst>
                                      </p:cBhvr>
                                      <p:tavLst>
                                        <p:tav tm="0">
                                          <p:val>
                                            <p:strVal val="#ppt_x+#ppt_w/2"/>
                                          </p:val>
                                        </p:tav>
                                        <p:tav tm="100000">
                                          <p:val>
                                            <p:strVal val="#ppt_x"/>
                                          </p:val>
                                        </p:tav>
                                      </p:tavLst>
                                    </p:anim>
                                    <p:anim calcmode="lin" valueType="num">
                                      <p:cBhvr>
                                        <p:cTn id="47" dur="500" fill="hold"/>
                                        <p:tgtEl>
                                          <p:spTgt spid="19"/>
                                        </p:tgtEl>
                                        <p:attrNameLst>
                                          <p:attrName>ppt_y</p:attrName>
                                        </p:attrNameLst>
                                      </p:cBhvr>
                                      <p:tavLst>
                                        <p:tav tm="0">
                                          <p:val>
                                            <p:strVal val="#ppt_y"/>
                                          </p:val>
                                        </p:tav>
                                        <p:tav tm="100000">
                                          <p:val>
                                            <p:strVal val="#ppt_y"/>
                                          </p:val>
                                        </p:tav>
                                      </p:tavLst>
                                    </p:anim>
                                    <p:anim calcmode="lin" valueType="num">
                                      <p:cBhvr>
                                        <p:cTn id="48" dur="500" fill="hold"/>
                                        <p:tgtEl>
                                          <p:spTgt spid="19"/>
                                        </p:tgtEl>
                                        <p:attrNameLst>
                                          <p:attrName>ppt_w</p:attrName>
                                        </p:attrNameLst>
                                      </p:cBhvr>
                                      <p:tavLst>
                                        <p:tav tm="0">
                                          <p:val>
                                            <p:fltVal val="0"/>
                                          </p:val>
                                        </p:tav>
                                        <p:tav tm="100000">
                                          <p:val>
                                            <p:strVal val="#ppt_w"/>
                                          </p:val>
                                        </p:tav>
                                      </p:tavLst>
                                    </p:anim>
                                    <p:anim calcmode="lin" valueType="num">
                                      <p:cBhvr>
                                        <p:cTn id="49" dur="5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10" grpId="0" autoUpdateAnimBg="0"/>
      <p:bldP spid="11" grpId="0" animBg="1" autoUpdateAnimBg="0"/>
      <p:bldP spid="12"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数据库中的数据交换</a:t>
            </a:r>
          </a:p>
        </p:txBody>
      </p:sp>
      <p:sp>
        <p:nvSpPr>
          <p:cNvPr id="3" name="内容占位符 2"/>
          <p:cNvSpPr>
            <a:spLocks noGrp="1"/>
          </p:cNvSpPr>
          <p:nvPr>
            <p:ph idx="1"/>
          </p:nvPr>
        </p:nvSpPr>
        <p:spPr/>
        <p:txBody>
          <a:bodyPr/>
          <a:lstStyle/>
          <a:p>
            <a:pPr marL="525780" indent="-457200">
              <a:buFont typeface="+mj-lt"/>
              <a:buAutoNum type="arabicPeriod"/>
            </a:pPr>
            <a:r>
              <a:rPr lang="zh-CN" altLang="en-US" dirty="0" smtClean="0"/>
              <a:t>概述</a:t>
            </a:r>
            <a:endParaRPr lang="zh-CN" altLang="en-US" dirty="0"/>
          </a:p>
          <a:p>
            <a:pPr marL="525780" indent="-457200">
              <a:buFont typeface="+mj-lt"/>
              <a:buAutoNum type="arabicPeriod"/>
            </a:pPr>
            <a:r>
              <a:rPr lang="zh-CN" altLang="en-US" dirty="0" smtClean="0"/>
              <a:t>数据</a:t>
            </a:r>
            <a:r>
              <a:rPr lang="zh-CN" altLang="en-US" dirty="0"/>
              <a:t>交换的管理</a:t>
            </a:r>
          </a:p>
          <a:p>
            <a:pPr marL="525780" indent="-457200">
              <a:buFont typeface="+mj-lt"/>
              <a:buAutoNum type="arabicPeriod"/>
            </a:pPr>
            <a:r>
              <a:rPr lang="zh-CN" altLang="en-US" b="1" dirty="0" smtClean="0">
                <a:solidFill>
                  <a:srgbClr val="FF0000"/>
                </a:solidFill>
              </a:rPr>
              <a:t>数据</a:t>
            </a:r>
            <a:r>
              <a:rPr lang="zh-CN" altLang="en-US" b="1" dirty="0">
                <a:solidFill>
                  <a:srgbClr val="FF0000"/>
                </a:solidFill>
              </a:rPr>
              <a:t>交换的流程</a:t>
            </a:r>
          </a:p>
          <a:p>
            <a:pPr marL="525780" indent="-457200">
              <a:buFont typeface="+mj-lt"/>
              <a:buAutoNum type="arabicPeriod"/>
            </a:pPr>
            <a:r>
              <a:rPr lang="zh-CN" altLang="en-US" dirty="0" smtClean="0"/>
              <a:t>数据</a:t>
            </a:r>
            <a:r>
              <a:rPr lang="zh-CN" altLang="en-US" dirty="0"/>
              <a:t>交换的四种</a:t>
            </a:r>
            <a:r>
              <a:rPr lang="zh-CN" altLang="en-US" dirty="0" smtClean="0"/>
              <a:t>方式</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10893986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mn-lt"/>
                <a:cs typeface="Times New Roman" pitchFamily="18" charset="0"/>
              </a:rPr>
              <a:t>3. </a:t>
            </a:r>
            <a:r>
              <a:rPr lang="zh-CN" altLang="en-US" b="1" dirty="0" smtClean="0">
                <a:latin typeface="+mn-lt"/>
                <a:cs typeface="Times New Roman" pitchFamily="18" charset="0"/>
              </a:rPr>
              <a:t>数据</a:t>
            </a:r>
            <a:r>
              <a:rPr lang="zh-CN" altLang="en-US" b="1" dirty="0">
                <a:latin typeface="+mn-lt"/>
                <a:cs typeface="Times New Roman" pitchFamily="18" charset="0"/>
              </a:rPr>
              <a:t>交换的流程</a:t>
            </a:r>
            <a:endParaRPr lang="zh-CN" altLang="en-US" b="1" dirty="0">
              <a:latin typeface="+mn-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31</a:t>
            </a:fld>
            <a:endParaRPr lang="zh-CN" altLang="en-US"/>
          </a:p>
        </p:txBody>
      </p:sp>
      <p:graphicFrame>
        <p:nvGraphicFramePr>
          <p:cNvPr id="5" name="内容占位符 4"/>
          <p:cNvGraphicFramePr>
            <a:graphicFrameLocks noGrp="1" noChangeAspect="1"/>
          </p:cNvGraphicFramePr>
          <p:nvPr>
            <p:ph idx="1"/>
            <p:extLst>
              <p:ext uri="{D42A27DB-BD31-4B8C-83A1-F6EECF244321}">
                <p14:modId xmlns:p14="http://schemas.microsoft.com/office/powerpoint/2010/main" val="3141715975"/>
              </p:ext>
            </p:extLst>
          </p:nvPr>
        </p:nvGraphicFramePr>
        <p:xfrm>
          <a:off x="3275856" y="2420888"/>
          <a:ext cx="2563174" cy="3600000"/>
        </p:xfrm>
        <a:graphic>
          <a:graphicData uri="http://schemas.openxmlformats.org/presentationml/2006/ole">
            <mc:AlternateContent xmlns:mc="http://schemas.openxmlformats.org/markup-compatibility/2006">
              <mc:Choice xmlns:v="urn:schemas-microsoft-com:vml" Requires="v">
                <p:oleObj spid="_x0000_s1071" name="Picture" r:id="rId3" imgW="1828800" imgH="2568600" progId="Word.Picture.8">
                  <p:embed/>
                </p:oleObj>
              </mc:Choice>
              <mc:Fallback>
                <p:oleObj name="Picture" r:id="rId3" imgW="1828800" imgH="2568600" progId="Word.Picture.8">
                  <p:embed/>
                  <p:pic>
                    <p:nvPicPr>
                      <p:cNvPr id="0" name="Object 4"/>
                      <p:cNvPicPr>
                        <a:picLocks noChangeAspect="1" noChangeArrowheads="1"/>
                      </p:cNvPicPr>
                      <p:nvPr/>
                    </p:nvPicPr>
                    <p:blipFill>
                      <a:blip r:embed="rId4"/>
                      <a:srcRect/>
                      <a:stretch>
                        <a:fillRect/>
                      </a:stretch>
                    </p:blipFill>
                    <p:spPr bwMode="auto">
                      <a:xfrm>
                        <a:off x="3275856" y="2420888"/>
                        <a:ext cx="2563174" cy="360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904352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数据库中的数据交换</a:t>
            </a:r>
          </a:p>
        </p:txBody>
      </p:sp>
      <p:sp>
        <p:nvSpPr>
          <p:cNvPr id="3" name="内容占位符 2"/>
          <p:cNvSpPr>
            <a:spLocks noGrp="1"/>
          </p:cNvSpPr>
          <p:nvPr>
            <p:ph idx="1"/>
          </p:nvPr>
        </p:nvSpPr>
        <p:spPr/>
        <p:txBody>
          <a:bodyPr/>
          <a:lstStyle/>
          <a:p>
            <a:pPr marL="525780" indent="-457200">
              <a:buFont typeface="+mj-lt"/>
              <a:buAutoNum type="arabicPeriod"/>
            </a:pPr>
            <a:r>
              <a:rPr lang="zh-CN" altLang="en-US" dirty="0" smtClean="0"/>
              <a:t>概述</a:t>
            </a:r>
            <a:endParaRPr lang="zh-CN" altLang="en-US" dirty="0"/>
          </a:p>
          <a:p>
            <a:pPr marL="525780" indent="-457200">
              <a:buFont typeface="+mj-lt"/>
              <a:buAutoNum type="arabicPeriod"/>
            </a:pPr>
            <a:r>
              <a:rPr lang="zh-CN" altLang="en-US" dirty="0" smtClean="0"/>
              <a:t>数据</a:t>
            </a:r>
            <a:r>
              <a:rPr lang="zh-CN" altLang="en-US" dirty="0"/>
              <a:t>交换的管理</a:t>
            </a:r>
          </a:p>
          <a:p>
            <a:pPr marL="525780" indent="-457200">
              <a:buFont typeface="+mj-lt"/>
              <a:buAutoNum type="arabicPeriod"/>
            </a:pPr>
            <a:r>
              <a:rPr lang="zh-CN" altLang="en-US" dirty="0" smtClean="0"/>
              <a:t>数据</a:t>
            </a:r>
            <a:r>
              <a:rPr lang="zh-CN" altLang="en-US" dirty="0"/>
              <a:t>交换的流程</a:t>
            </a:r>
          </a:p>
          <a:p>
            <a:pPr marL="525780" indent="-457200">
              <a:buFont typeface="+mj-lt"/>
              <a:buAutoNum type="arabicPeriod"/>
            </a:pPr>
            <a:r>
              <a:rPr lang="zh-CN" altLang="en-US" b="1" dirty="0" smtClean="0">
                <a:solidFill>
                  <a:srgbClr val="FF0000"/>
                </a:solidFill>
              </a:rPr>
              <a:t>数据</a:t>
            </a:r>
            <a:r>
              <a:rPr lang="zh-CN" altLang="en-US" b="1" dirty="0">
                <a:solidFill>
                  <a:srgbClr val="FF0000"/>
                </a:solidFill>
              </a:rPr>
              <a:t>交换的四种</a:t>
            </a:r>
            <a:r>
              <a:rPr lang="zh-CN" altLang="en-US" b="1" dirty="0" smtClean="0">
                <a:solidFill>
                  <a:srgbClr val="FF0000"/>
                </a:solidFill>
              </a:rPr>
              <a:t>方式</a:t>
            </a:r>
            <a:endParaRPr lang="zh-CN" altLang="en-US" b="1"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38320400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4. </a:t>
            </a:r>
            <a:r>
              <a:rPr lang="zh-CN" altLang="en-US" b="1" dirty="0" smtClean="0">
                <a:latin typeface="Times New Roman" pitchFamily="18" charset="0"/>
                <a:cs typeface="Times New Roman" pitchFamily="18" charset="0"/>
              </a:rPr>
              <a:t>数据</a:t>
            </a:r>
            <a:r>
              <a:rPr lang="zh-CN" altLang="en-US" b="1" dirty="0">
                <a:latin typeface="Times New Roman" pitchFamily="18" charset="0"/>
                <a:cs typeface="Times New Roman" pitchFamily="18" charset="0"/>
              </a:rPr>
              <a:t>交换的四种方式</a:t>
            </a:r>
            <a:endParaRPr lang="zh-CN" altLang="en-US" b="1" dirty="0"/>
          </a:p>
        </p:txBody>
      </p:sp>
      <p:sp>
        <p:nvSpPr>
          <p:cNvPr id="3" name="内容占位符 2"/>
          <p:cNvSpPr>
            <a:spLocks noGrp="1"/>
          </p:cNvSpPr>
          <p:nvPr>
            <p:ph idx="1"/>
          </p:nvPr>
        </p:nvSpPr>
        <p:spPr/>
        <p:txBody>
          <a:bodyPr/>
          <a:lstStyle/>
          <a:p>
            <a:pPr marL="525780" indent="-457200">
              <a:buFont typeface="+mj-lt"/>
              <a:buAutoNum type="arabicPeriod"/>
            </a:pPr>
            <a:r>
              <a:rPr lang="zh-CN" altLang="en-US" dirty="0" smtClean="0"/>
              <a:t>嵌入式</a:t>
            </a:r>
            <a:r>
              <a:rPr lang="en-US" altLang="zh-CN" dirty="0"/>
              <a:t>SQL</a:t>
            </a:r>
          </a:p>
          <a:p>
            <a:pPr marL="525780" indent="-457200">
              <a:buFont typeface="+mj-lt"/>
              <a:buAutoNum type="arabicPeriod"/>
            </a:pPr>
            <a:r>
              <a:rPr lang="zh-CN" altLang="en-US" dirty="0" smtClean="0"/>
              <a:t>自</a:t>
            </a:r>
            <a:r>
              <a:rPr lang="zh-CN" altLang="en-US" dirty="0"/>
              <a:t>含式</a:t>
            </a:r>
            <a:r>
              <a:rPr lang="en-US" altLang="zh-CN" dirty="0"/>
              <a:t>SQL</a:t>
            </a:r>
          </a:p>
          <a:p>
            <a:pPr marL="525780" indent="-457200">
              <a:buFont typeface="+mj-lt"/>
              <a:buAutoNum type="arabicPeriod"/>
            </a:pPr>
            <a:r>
              <a:rPr lang="zh-CN" altLang="en-US" dirty="0" smtClean="0"/>
              <a:t>调用</a:t>
            </a:r>
            <a:r>
              <a:rPr lang="zh-CN" altLang="en-US" dirty="0"/>
              <a:t>层接口</a:t>
            </a:r>
          </a:p>
          <a:p>
            <a:pPr marL="525780" indent="-457200">
              <a:buFont typeface="+mj-lt"/>
              <a:buAutoNum type="arabicPeriod"/>
            </a:pPr>
            <a:r>
              <a:rPr lang="en-US" altLang="zh-CN" dirty="0" smtClean="0"/>
              <a:t>Web</a:t>
            </a:r>
            <a:r>
              <a:rPr lang="zh-CN" altLang="en-US" dirty="0"/>
              <a:t>方式</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7620644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mn-lt"/>
              </a:rPr>
              <a:t>4.1 </a:t>
            </a:r>
            <a:r>
              <a:rPr lang="zh-CN" altLang="en-US" b="1" dirty="0" smtClean="0">
                <a:latin typeface="+mn-lt"/>
                <a:cs typeface="Times New Roman" pitchFamily="18" charset="0"/>
              </a:rPr>
              <a:t>嵌入式</a:t>
            </a:r>
            <a:r>
              <a:rPr lang="en-US" altLang="zh-CN" b="1" dirty="0">
                <a:latin typeface="+mn-lt"/>
                <a:cs typeface="Times New Roman" pitchFamily="18" charset="0"/>
              </a:rPr>
              <a:t>SQL</a:t>
            </a:r>
            <a:endParaRPr lang="zh-CN" altLang="en-US" b="1" dirty="0">
              <a:latin typeface="+mn-lt"/>
            </a:endParaRPr>
          </a:p>
        </p:txBody>
      </p:sp>
      <p:sp>
        <p:nvSpPr>
          <p:cNvPr id="3" name="内容占位符 2"/>
          <p:cNvSpPr>
            <a:spLocks noGrp="1"/>
          </p:cNvSpPr>
          <p:nvPr>
            <p:ph idx="1"/>
          </p:nvPr>
        </p:nvSpPr>
        <p:spPr/>
        <p:txBody>
          <a:bodyPr>
            <a:normAutofit/>
          </a:bodyPr>
          <a:lstStyle/>
          <a:p>
            <a:r>
              <a:rPr lang="en-US" altLang="zh-CN" sz="1800" dirty="0"/>
              <a:t>SQL</a:t>
            </a:r>
            <a:r>
              <a:rPr lang="zh-CN" altLang="en-US" sz="1800" dirty="0"/>
              <a:t>语言的使用方式</a:t>
            </a:r>
          </a:p>
          <a:p>
            <a:pPr lvl="1"/>
            <a:r>
              <a:rPr lang="zh-CN" altLang="en-US" sz="1600" dirty="0"/>
              <a:t>交互式</a:t>
            </a:r>
            <a:r>
              <a:rPr lang="en-US" altLang="zh-CN" sz="1600" dirty="0"/>
              <a:t>SQL</a:t>
            </a:r>
          </a:p>
          <a:p>
            <a:pPr lvl="2"/>
            <a:r>
              <a:rPr lang="zh-CN" altLang="en-US" sz="1400" dirty="0"/>
              <a:t>可独立运行，一般供临时用户操作访问数据库用</a:t>
            </a:r>
          </a:p>
          <a:p>
            <a:pPr lvl="1"/>
            <a:r>
              <a:rPr lang="zh-CN" altLang="en-US" sz="1600" dirty="0"/>
              <a:t>嵌入式</a:t>
            </a:r>
            <a:r>
              <a:rPr lang="en-US" altLang="zh-CN" sz="1600" dirty="0"/>
              <a:t>SQL</a:t>
            </a:r>
          </a:p>
          <a:p>
            <a:pPr lvl="2"/>
            <a:r>
              <a:rPr lang="en-US" altLang="zh-CN" sz="1400" dirty="0">
                <a:latin typeface="+mn-ea"/>
              </a:rPr>
              <a:t>‘</a:t>
            </a:r>
            <a:r>
              <a:rPr lang="en-US" altLang="zh-CN" sz="1400" dirty="0"/>
              <a:t>SQL</a:t>
            </a:r>
            <a:r>
              <a:rPr lang="en-US" altLang="zh-CN" sz="1400" dirty="0">
                <a:latin typeface="+mn-ea"/>
              </a:rPr>
              <a:t>+</a:t>
            </a:r>
            <a:r>
              <a:rPr lang="zh-CN" altLang="en-US" sz="1400" dirty="0">
                <a:latin typeface="+mn-ea"/>
              </a:rPr>
              <a:t>主语言’ </a:t>
            </a:r>
            <a:r>
              <a:rPr lang="zh-CN" altLang="en-US" sz="1400" dirty="0"/>
              <a:t>的应用开发模式</a:t>
            </a:r>
          </a:p>
          <a:p>
            <a:pPr lvl="1"/>
            <a:r>
              <a:rPr lang="zh-CN" altLang="en-US" sz="1600" dirty="0"/>
              <a:t>自含式</a:t>
            </a:r>
            <a:r>
              <a:rPr lang="en-US" altLang="zh-CN" sz="1600" dirty="0"/>
              <a:t>SQL</a:t>
            </a:r>
          </a:p>
          <a:p>
            <a:pPr lvl="2"/>
            <a:r>
              <a:rPr lang="zh-CN" altLang="en-US" sz="1400" dirty="0"/>
              <a:t>兼有</a:t>
            </a:r>
            <a:r>
              <a:rPr lang="en-US" altLang="zh-CN" sz="1400" dirty="0"/>
              <a:t>SQL</a:t>
            </a:r>
            <a:r>
              <a:rPr lang="zh-CN" altLang="en-US" sz="1400" dirty="0"/>
              <a:t>数据访问和高级程序设计语言的流程控制、简单数值处理功能</a:t>
            </a:r>
          </a:p>
          <a:p>
            <a:pPr lvl="2"/>
            <a:r>
              <a:rPr lang="zh-CN" altLang="en-US" sz="1400" dirty="0"/>
              <a:t>可在数据库服务器中独立运行</a:t>
            </a:r>
          </a:p>
          <a:p>
            <a:pPr lvl="2"/>
            <a:r>
              <a:rPr lang="zh-CN" altLang="en-US" sz="1400" dirty="0"/>
              <a:t>常用于编写存储过程，存储函数，</a:t>
            </a:r>
            <a:r>
              <a:rPr lang="zh-CN" altLang="en-US" sz="1400" dirty="0" smtClean="0"/>
              <a:t>触发器</a:t>
            </a:r>
            <a:endParaRPr lang="zh-CN" altLang="en-US" sz="1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40906998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4.1 </a:t>
            </a:r>
            <a:r>
              <a:rPr lang="zh-CN" altLang="en-US" b="1" dirty="0">
                <a:cs typeface="Times New Roman" pitchFamily="18" charset="0"/>
              </a:rPr>
              <a:t>嵌入式</a:t>
            </a:r>
            <a:r>
              <a:rPr lang="en-US" altLang="zh-CN" b="1" dirty="0">
                <a:cs typeface="Times New Roman" pitchFamily="18" charset="0"/>
              </a:rPr>
              <a:t>SQL</a:t>
            </a:r>
            <a:endParaRPr lang="zh-CN" altLang="en-US" dirty="0"/>
          </a:p>
        </p:txBody>
      </p:sp>
      <p:sp>
        <p:nvSpPr>
          <p:cNvPr id="3" name="内容占位符 2"/>
          <p:cNvSpPr>
            <a:spLocks noGrp="1"/>
          </p:cNvSpPr>
          <p:nvPr>
            <p:ph idx="1"/>
          </p:nvPr>
        </p:nvSpPr>
        <p:spPr/>
        <p:txBody>
          <a:bodyPr/>
          <a:lstStyle/>
          <a:p>
            <a:r>
              <a:rPr lang="zh-CN" altLang="en-US" dirty="0"/>
              <a:t>在嵌入式</a:t>
            </a:r>
            <a:r>
              <a:rPr lang="en-US" altLang="zh-CN" dirty="0"/>
              <a:t>SQL</a:t>
            </a:r>
            <a:r>
              <a:rPr lang="zh-CN" altLang="en-US" dirty="0"/>
              <a:t>中需要解决下面的四个问题</a:t>
            </a:r>
            <a:r>
              <a:rPr lang="zh-CN" altLang="en-US" dirty="0" smtClean="0"/>
              <a:t>：</a:t>
            </a:r>
            <a:endParaRPr lang="zh-CN" altLang="en-US" dirty="0"/>
          </a:p>
          <a:p>
            <a:pPr lvl="1"/>
            <a:r>
              <a:rPr lang="zh-CN" altLang="en-US" sz="2000" dirty="0"/>
              <a:t>主语言语句与</a:t>
            </a:r>
            <a:r>
              <a:rPr lang="en-US" altLang="zh-CN" sz="2000" dirty="0"/>
              <a:t>SQL</a:t>
            </a:r>
            <a:r>
              <a:rPr lang="zh-CN" altLang="en-US" sz="2000" dirty="0"/>
              <a:t>语句的区别</a:t>
            </a:r>
          </a:p>
          <a:p>
            <a:pPr lvl="1"/>
            <a:r>
              <a:rPr lang="zh-CN" altLang="en-US" sz="2000" dirty="0"/>
              <a:t>主语言程序与嵌入式</a:t>
            </a:r>
            <a:r>
              <a:rPr lang="en-US" altLang="zh-CN" sz="2000" dirty="0"/>
              <a:t>SQL</a:t>
            </a:r>
            <a:r>
              <a:rPr lang="zh-CN" altLang="en-US" sz="2000" dirty="0"/>
              <a:t>间的通讯</a:t>
            </a:r>
          </a:p>
          <a:p>
            <a:pPr lvl="1"/>
            <a:r>
              <a:rPr lang="zh-CN" altLang="en-US" sz="2000" dirty="0"/>
              <a:t>主语言变量与</a:t>
            </a:r>
            <a:r>
              <a:rPr lang="en-US" altLang="zh-CN" sz="2000" dirty="0"/>
              <a:t>SQL</a:t>
            </a:r>
            <a:r>
              <a:rPr lang="zh-CN" altLang="en-US" sz="2000" dirty="0"/>
              <a:t>变量的区别</a:t>
            </a:r>
          </a:p>
          <a:p>
            <a:pPr lvl="1"/>
            <a:r>
              <a:rPr lang="zh-CN" altLang="en-US" sz="2000" dirty="0"/>
              <a:t>主语言语句与</a:t>
            </a:r>
            <a:r>
              <a:rPr lang="en-US" altLang="zh-CN" sz="2000" dirty="0"/>
              <a:t>SQL</a:t>
            </a:r>
            <a:r>
              <a:rPr lang="zh-CN" altLang="en-US" sz="2000" dirty="0"/>
              <a:t>语句的数据</a:t>
            </a:r>
            <a:r>
              <a:rPr lang="zh-CN" altLang="en-US" sz="2000" dirty="0" smtClean="0"/>
              <a:t>交换</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23391160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4.1 </a:t>
            </a:r>
            <a:r>
              <a:rPr lang="zh-CN" altLang="en-US" b="1" dirty="0">
                <a:cs typeface="Times New Roman" pitchFamily="18" charset="0"/>
              </a:rPr>
              <a:t>嵌入式</a:t>
            </a:r>
            <a:r>
              <a:rPr lang="en-US" altLang="zh-CN" b="1" dirty="0">
                <a:cs typeface="Times New Roman" pitchFamily="18" charset="0"/>
              </a:rPr>
              <a:t>SQL</a:t>
            </a:r>
            <a:endParaRPr lang="zh-CN" altLang="en-US" dirty="0"/>
          </a:p>
        </p:txBody>
      </p:sp>
      <p:sp>
        <p:nvSpPr>
          <p:cNvPr id="3" name="内容占位符 2"/>
          <p:cNvSpPr>
            <a:spLocks noGrp="1"/>
          </p:cNvSpPr>
          <p:nvPr>
            <p:ph idx="1"/>
          </p:nvPr>
        </p:nvSpPr>
        <p:spPr/>
        <p:txBody>
          <a:bodyPr>
            <a:normAutofit/>
          </a:bodyPr>
          <a:lstStyle/>
          <a:p>
            <a:r>
              <a:rPr lang="zh-CN" altLang="en-US" sz="2000" dirty="0"/>
              <a:t>主语言语句与</a:t>
            </a:r>
            <a:r>
              <a:rPr lang="en-US" altLang="zh-CN" sz="2000" dirty="0"/>
              <a:t>SQL</a:t>
            </a:r>
            <a:r>
              <a:rPr lang="zh-CN" altLang="en-US" sz="2000" dirty="0"/>
              <a:t>语句的区别？</a:t>
            </a:r>
          </a:p>
          <a:p>
            <a:pPr lvl="1"/>
            <a:r>
              <a:rPr lang="zh-CN" altLang="en-US" sz="1800" dirty="0"/>
              <a:t>对嵌入在主语言中的</a:t>
            </a:r>
            <a:r>
              <a:rPr lang="en-US" altLang="zh-CN" sz="1800" dirty="0"/>
              <a:t>SQL</a:t>
            </a:r>
            <a:r>
              <a:rPr lang="zh-CN" altLang="en-US" sz="1800" dirty="0"/>
              <a:t>语句加前缀（</a:t>
            </a:r>
            <a:r>
              <a:rPr lang="en-US" altLang="zh-CN" sz="1800" dirty="0"/>
              <a:t>EXEC  SQL</a:t>
            </a:r>
            <a:r>
              <a:rPr lang="zh-CN" altLang="en-US" sz="1800" dirty="0"/>
              <a:t>）和后缀（</a:t>
            </a:r>
            <a:r>
              <a:rPr lang="en-US" altLang="zh-CN" sz="1800" dirty="0"/>
              <a:t>END_EXEC</a:t>
            </a:r>
            <a:r>
              <a:rPr lang="zh-CN" altLang="en-US" sz="1800" dirty="0"/>
              <a:t>或；）</a:t>
            </a:r>
          </a:p>
          <a:p>
            <a:pPr marL="68580" indent="0">
              <a:buNone/>
            </a:pPr>
            <a:endParaRPr lang="en-US" altLang="zh-CN" sz="1000" dirty="0" smtClean="0"/>
          </a:p>
          <a:p>
            <a:r>
              <a:rPr lang="zh-CN" altLang="en-US" sz="2000" dirty="0"/>
              <a:t>主语言程序与</a:t>
            </a:r>
            <a:r>
              <a:rPr lang="en-US" altLang="zh-CN" sz="2000" dirty="0"/>
              <a:t>ESQL</a:t>
            </a:r>
            <a:r>
              <a:rPr lang="zh-CN" altLang="en-US" sz="2000" dirty="0"/>
              <a:t>间的通讯</a:t>
            </a:r>
          </a:p>
          <a:p>
            <a:pPr lvl="1"/>
            <a:r>
              <a:rPr lang="en-US" altLang="zh-CN" sz="1800" dirty="0">
                <a:latin typeface="Courier New" pitchFamily="49" charset="0"/>
                <a:cs typeface="Courier New" pitchFamily="49" charset="0"/>
              </a:rPr>
              <a:t>EXEC SQL INCLUDE SQLCA;</a:t>
            </a:r>
          </a:p>
          <a:p>
            <a:pPr lvl="1"/>
            <a:r>
              <a:rPr lang="en-US" altLang="zh-CN" sz="1800" dirty="0"/>
              <a:t>SQLCA</a:t>
            </a:r>
            <a:r>
              <a:rPr lang="zh-CN" altLang="en-US" sz="1800" dirty="0"/>
              <a:t>是一个系统定义的全局变量，用于返回嵌入式</a:t>
            </a:r>
            <a:r>
              <a:rPr lang="en-US" altLang="zh-CN" sz="1800" dirty="0"/>
              <a:t>SQL</a:t>
            </a:r>
            <a:r>
              <a:rPr lang="zh-CN" altLang="en-US" sz="1800" dirty="0"/>
              <a:t>命令的执行状态及其结果信息。如：命令的执行是否成功？执行结果是否为空？</a:t>
            </a:r>
            <a:r>
              <a:rPr lang="zh-CN" altLang="en-US" sz="1800" dirty="0" smtClean="0"/>
              <a:t>等等</a:t>
            </a:r>
            <a:endParaRPr lang="zh-CN" alt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4139396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4.1 </a:t>
            </a:r>
            <a:r>
              <a:rPr lang="zh-CN" altLang="en-US" b="1" dirty="0">
                <a:cs typeface="Times New Roman" pitchFamily="18" charset="0"/>
              </a:rPr>
              <a:t>嵌入式</a:t>
            </a:r>
            <a:r>
              <a:rPr lang="en-US" altLang="zh-CN" b="1" dirty="0">
                <a:cs typeface="Times New Roman" pitchFamily="18" charset="0"/>
              </a:rPr>
              <a:t>SQL</a:t>
            </a:r>
            <a:endParaRPr lang="zh-CN" altLang="en-US" dirty="0"/>
          </a:p>
        </p:txBody>
      </p:sp>
      <p:sp>
        <p:nvSpPr>
          <p:cNvPr id="3" name="内容占位符 2"/>
          <p:cNvSpPr>
            <a:spLocks noGrp="1"/>
          </p:cNvSpPr>
          <p:nvPr>
            <p:ph idx="1"/>
          </p:nvPr>
        </p:nvSpPr>
        <p:spPr/>
        <p:txBody>
          <a:bodyPr>
            <a:normAutofit fontScale="92500"/>
          </a:bodyPr>
          <a:lstStyle/>
          <a:p>
            <a:r>
              <a:rPr lang="zh-CN" altLang="en-US" sz="1900" dirty="0"/>
              <a:t>主语言变量与</a:t>
            </a:r>
            <a:r>
              <a:rPr lang="en-US" altLang="zh-CN" sz="1900" dirty="0"/>
              <a:t>SQL</a:t>
            </a:r>
            <a:r>
              <a:rPr lang="zh-CN" altLang="en-US" sz="1900" dirty="0"/>
              <a:t>变量的区别？</a:t>
            </a:r>
          </a:p>
          <a:p>
            <a:pPr lvl="1"/>
            <a:r>
              <a:rPr lang="zh-CN" altLang="en-US" sz="1700" dirty="0"/>
              <a:t>主变量</a:t>
            </a:r>
          </a:p>
          <a:p>
            <a:pPr lvl="2"/>
            <a:r>
              <a:rPr lang="zh-CN" altLang="en-US" sz="1500" dirty="0"/>
              <a:t>在嵌入式</a:t>
            </a:r>
            <a:r>
              <a:rPr lang="en-US" altLang="zh-CN" sz="1500" dirty="0"/>
              <a:t>SQL</a:t>
            </a:r>
            <a:r>
              <a:rPr lang="zh-CN" altLang="en-US" sz="1500" dirty="0"/>
              <a:t>语句中使用的主语言变量</a:t>
            </a:r>
          </a:p>
          <a:p>
            <a:pPr lvl="1"/>
            <a:r>
              <a:rPr lang="en-US" altLang="zh-CN" sz="1700" dirty="0"/>
              <a:t>SQL</a:t>
            </a:r>
            <a:r>
              <a:rPr lang="zh-CN" altLang="en-US" sz="1700" dirty="0"/>
              <a:t>变量</a:t>
            </a:r>
          </a:p>
          <a:p>
            <a:pPr lvl="2"/>
            <a:r>
              <a:rPr lang="en-US" altLang="zh-CN" sz="1500" dirty="0"/>
              <a:t>SQL</a:t>
            </a:r>
            <a:r>
              <a:rPr lang="zh-CN" altLang="en-US" sz="1500" dirty="0"/>
              <a:t>语句中的表名或属性名也可以看成是一个变量，我们称其为</a:t>
            </a:r>
            <a:r>
              <a:rPr lang="en-US" altLang="zh-CN" sz="1500" dirty="0"/>
              <a:t>SQL</a:t>
            </a:r>
            <a:r>
              <a:rPr lang="zh-CN" altLang="en-US" sz="1500" dirty="0"/>
              <a:t>变量</a:t>
            </a:r>
          </a:p>
          <a:p>
            <a:pPr marL="68580" indent="0">
              <a:buNone/>
            </a:pPr>
            <a:endParaRPr lang="zh-CN" altLang="en-US" sz="1100" dirty="0"/>
          </a:p>
          <a:p>
            <a:pPr lvl="1"/>
            <a:r>
              <a:rPr lang="zh-CN" altLang="en-US" sz="1700" dirty="0"/>
              <a:t>主变量是标量变量，而</a:t>
            </a:r>
            <a:r>
              <a:rPr lang="en-US" altLang="zh-CN" sz="1700" dirty="0"/>
              <a:t>SQL</a:t>
            </a:r>
            <a:r>
              <a:rPr lang="zh-CN" altLang="en-US" sz="1700" dirty="0"/>
              <a:t>变量则是集合</a:t>
            </a:r>
            <a:r>
              <a:rPr lang="zh-CN" altLang="en-US" sz="1700" dirty="0" smtClean="0"/>
              <a:t>变量</a:t>
            </a:r>
            <a:endParaRPr lang="zh-CN" altLang="en-US" sz="1700" dirty="0"/>
          </a:p>
          <a:p>
            <a:pPr lvl="1"/>
            <a:r>
              <a:rPr lang="zh-CN" altLang="en-US" sz="1700" dirty="0"/>
              <a:t>可以在嵌入式</a:t>
            </a:r>
            <a:r>
              <a:rPr lang="en-US" altLang="zh-CN" sz="1700" dirty="0"/>
              <a:t>SQL</a:t>
            </a:r>
            <a:r>
              <a:rPr lang="zh-CN" altLang="en-US" sz="1700" dirty="0"/>
              <a:t>语句中使用主语言变量，但必需在主语言变量前面加上一个前缀</a:t>
            </a:r>
            <a:r>
              <a:rPr lang="zh-CN" altLang="en-US" sz="1700" dirty="0">
                <a:latin typeface="+mn-ea"/>
              </a:rPr>
              <a:t>‘</a:t>
            </a:r>
            <a:r>
              <a:rPr lang="en-US" altLang="zh-CN" sz="1700" dirty="0">
                <a:latin typeface="+mn-ea"/>
              </a:rPr>
              <a:t>:’</a:t>
            </a:r>
            <a:r>
              <a:rPr lang="zh-CN" altLang="en-US" sz="1700" dirty="0"/>
              <a:t>，以便与</a:t>
            </a:r>
            <a:r>
              <a:rPr lang="en-US" altLang="zh-CN" sz="1700" dirty="0"/>
              <a:t>SQL</a:t>
            </a:r>
            <a:r>
              <a:rPr lang="zh-CN" altLang="en-US" sz="1700" dirty="0"/>
              <a:t>语句中的表名或属性名区别开来</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28415925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4.1 </a:t>
            </a:r>
            <a:r>
              <a:rPr lang="zh-CN" altLang="en-US" b="1" dirty="0">
                <a:cs typeface="Times New Roman" pitchFamily="18" charset="0"/>
              </a:rPr>
              <a:t>嵌入式</a:t>
            </a:r>
            <a:r>
              <a:rPr lang="en-US" altLang="zh-CN" b="1" dirty="0">
                <a:cs typeface="Times New Roman" pitchFamily="18" charset="0"/>
              </a:rPr>
              <a:t>SQL</a:t>
            </a:r>
            <a:endParaRPr lang="zh-CN" altLang="en-US" dirty="0"/>
          </a:p>
        </p:txBody>
      </p:sp>
      <p:sp>
        <p:nvSpPr>
          <p:cNvPr id="3" name="内容占位符 2"/>
          <p:cNvSpPr>
            <a:spLocks noGrp="1"/>
          </p:cNvSpPr>
          <p:nvPr>
            <p:ph idx="1"/>
          </p:nvPr>
        </p:nvSpPr>
        <p:spPr/>
        <p:txBody>
          <a:bodyPr/>
          <a:lstStyle/>
          <a:p>
            <a:r>
              <a:rPr lang="zh-CN" altLang="en-US" sz="2000" dirty="0"/>
              <a:t>可以通过主语言变量在嵌入式</a:t>
            </a:r>
            <a:r>
              <a:rPr lang="en-US" altLang="zh-CN" sz="2000" dirty="0"/>
              <a:t>SQL</a:t>
            </a:r>
            <a:r>
              <a:rPr lang="zh-CN" altLang="en-US" sz="2000" dirty="0"/>
              <a:t>语句与主语言语句之间交换数据。但一个主语言变量一次只能存储一个值</a:t>
            </a:r>
          </a:p>
          <a:p>
            <a:pPr lvl="1"/>
            <a:r>
              <a:rPr lang="zh-CN" altLang="en-US" sz="1800" dirty="0"/>
              <a:t>可以通过主语言变量获取查询结果值，并用于主语言语句中</a:t>
            </a:r>
          </a:p>
          <a:p>
            <a:pPr lvl="1"/>
            <a:r>
              <a:rPr lang="zh-CN" altLang="en-US" sz="1800" dirty="0"/>
              <a:t>也可以将保存在主语言变量中的值用于</a:t>
            </a:r>
            <a:r>
              <a:rPr lang="en-US" altLang="zh-CN" sz="1800" dirty="0"/>
              <a:t>SQL</a:t>
            </a:r>
            <a:r>
              <a:rPr lang="zh-CN" altLang="en-US" sz="1800" dirty="0"/>
              <a:t>语句的执行</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24856142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4.1 </a:t>
            </a:r>
            <a:r>
              <a:rPr lang="zh-CN" altLang="en-US" b="1" dirty="0">
                <a:cs typeface="Times New Roman" pitchFamily="18" charset="0"/>
              </a:rPr>
              <a:t>嵌入式</a:t>
            </a:r>
            <a:r>
              <a:rPr lang="en-US" altLang="zh-CN" b="1" dirty="0">
                <a:cs typeface="Times New Roman" pitchFamily="18" charset="0"/>
              </a:rPr>
              <a:t>SQL</a:t>
            </a:r>
            <a:endParaRPr lang="zh-CN" altLang="en-US" dirty="0"/>
          </a:p>
        </p:txBody>
      </p:sp>
      <p:sp>
        <p:nvSpPr>
          <p:cNvPr id="3" name="内容占位符 2"/>
          <p:cNvSpPr>
            <a:spLocks noGrp="1"/>
          </p:cNvSpPr>
          <p:nvPr>
            <p:ph idx="1"/>
          </p:nvPr>
        </p:nvSpPr>
        <p:spPr/>
        <p:txBody>
          <a:bodyPr>
            <a:normAutofit/>
          </a:bodyPr>
          <a:lstStyle/>
          <a:p>
            <a:r>
              <a:rPr lang="zh-CN" altLang="en-US" sz="1800" dirty="0"/>
              <a:t>在嵌入式</a:t>
            </a:r>
            <a:r>
              <a:rPr lang="en-US" altLang="zh-CN" sz="1800" dirty="0"/>
              <a:t>SQL</a:t>
            </a:r>
            <a:r>
              <a:rPr lang="zh-CN" altLang="en-US" sz="1800" dirty="0"/>
              <a:t>语句中使用的主语言变量必需预先在</a:t>
            </a:r>
            <a:r>
              <a:rPr lang="en-US" altLang="zh-CN" sz="1800" dirty="0"/>
              <a:t>DECLARE</a:t>
            </a:r>
            <a:r>
              <a:rPr lang="zh-CN" altLang="en-US" sz="1800" dirty="0"/>
              <a:t>语句段中定义</a:t>
            </a:r>
          </a:p>
          <a:p>
            <a:pPr marL="68580" indent="0">
              <a:buNone/>
            </a:pPr>
            <a:endParaRPr lang="zh-CN" altLang="en-US" sz="1000" dirty="0"/>
          </a:p>
          <a:p>
            <a:pPr marL="68580" indent="0">
              <a:buNone/>
            </a:pPr>
            <a:r>
              <a:rPr lang="en-US" altLang="zh-CN" sz="1600" dirty="0" smtClean="0">
                <a:latin typeface="Courier New" pitchFamily="49" charset="0"/>
                <a:cs typeface="Courier New" pitchFamily="49" charset="0"/>
              </a:rPr>
              <a:t>	EXEC </a:t>
            </a:r>
            <a:r>
              <a:rPr lang="en-US" altLang="zh-CN" sz="1600" dirty="0">
                <a:latin typeface="Courier New" pitchFamily="49" charset="0"/>
                <a:cs typeface="Courier New" pitchFamily="49" charset="0"/>
              </a:rPr>
              <a:t>SQL BEGIN DECLARE SECTION;</a:t>
            </a:r>
          </a:p>
          <a:p>
            <a:pPr marL="68580" indent="0">
              <a:buNone/>
            </a:pPr>
            <a:r>
              <a:rPr lang="en-US" altLang="zh-CN" sz="1600" dirty="0" smtClean="0">
                <a:latin typeface="Courier New" pitchFamily="49" charset="0"/>
                <a:cs typeface="Courier New" pitchFamily="49" charset="0"/>
              </a:rPr>
              <a:t>	…</a:t>
            </a:r>
            <a:endParaRPr lang="en-US" altLang="zh-CN" sz="1600" dirty="0">
              <a:latin typeface="Courier New" pitchFamily="49" charset="0"/>
              <a:cs typeface="Courier New" pitchFamily="49" charset="0"/>
            </a:endParaRPr>
          </a:p>
          <a:p>
            <a:pPr marL="68580" indent="0">
              <a:buNone/>
            </a:pPr>
            <a:r>
              <a:rPr lang="en-US" altLang="zh-CN" sz="1600" dirty="0" smtClean="0">
                <a:latin typeface="Courier New" pitchFamily="49" charset="0"/>
                <a:cs typeface="Courier New" pitchFamily="49" charset="0"/>
              </a:rPr>
              <a:t>	…  </a:t>
            </a:r>
            <a:r>
              <a:rPr lang="en-US" altLang="zh-CN" sz="1600" dirty="0">
                <a:latin typeface="Courier New" pitchFamily="49" charset="0"/>
                <a:cs typeface="Courier New" pitchFamily="49" charset="0"/>
              </a:rPr>
              <a:t>/* </a:t>
            </a:r>
            <a:r>
              <a:rPr lang="zh-CN" altLang="en-US" sz="1600" dirty="0">
                <a:latin typeface="Courier New" pitchFamily="49" charset="0"/>
                <a:cs typeface="Courier New" pitchFamily="49" charset="0"/>
              </a:rPr>
              <a:t>定义在嵌入式</a:t>
            </a:r>
            <a:r>
              <a:rPr lang="en-US" altLang="zh-CN" sz="1600" dirty="0">
                <a:latin typeface="Courier New" pitchFamily="49" charset="0"/>
                <a:cs typeface="Courier New" pitchFamily="49" charset="0"/>
              </a:rPr>
              <a:t>SQL</a:t>
            </a:r>
            <a:r>
              <a:rPr lang="zh-CN" altLang="en-US" sz="1600" dirty="0">
                <a:latin typeface="Courier New" pitchFamily="49" charset="0"/>
                <a:cs typeface="Courier New" pitchFamily="49" charset="0"/>
              </a:rPr>
              <a:t>语句中使用的主语言变量 *</a:t>
            </a:r>
            <a:r>
              <a:rPr lang="en-US" altLang="zh-CN" sz="1600" dirty="0">
                <a:latin typeface="Courier New" pitchFamily="49" charset="0"/>
                <a:cs typeface="Courier New" pitchFamily="49" charset="0"/>
              </a:rPr>
              <a:t>/</a:t>
            </a:r>
          </a:p>
          <a:p>
            <a:pPr marL="68580" indent="0">
              <a:buNone/>
            </a:pPr>
            <a:r>
              <a:rPr lang="en-US" altLang="zh-CN" sz="1600" dirty="0" smtClean="0">
                <a:latin typeface="Courier New" pitchFamily="49" charset="0"/>
                <a:cs typeface="Courier New" pitchFamily="49" charset="0"/>
              </a:rPr>
              <a:t>	…</a:t>
            </a:r>
            <a:endParaRPr lang="en-US" altLang="zh-CN" sz="1600" dirty="0">
              <a:latin typeface="Courier New" pitchFamily="49" charset="0"/>
              <a:cs typeface="Courier New" pitchFamily="49" charset="0"/>
            </a:endParaRPr>
          </a:p>
          <a:p>
            <a:pPr marL="68580" indent="0">
              <a:buNone/>
            </a:pPr>
            <a:r>
              <a:rPr lang="en-US" altLang="zh-CN" sz="1600" dirty="0" smtClean="0">
                <a:latin typeface="Courier New" pitchFamily="49" charset="0"/>
                <a:cs typeface="Courier New" pitchFamily="49" charset="0"/>
              </a:rPr>
              <a:t>	EXEC </a:t>
            </a:r>
            <a:r>
              <a:rPr lang="en-US" altLang="zh-CN" sz="1600" dirty="0">
                <a:latin typeface="Courier New" pitchFamily="49" charset="0"/>
                <a:cs typeface="Courier New" pitchFamily="49" charset="0"/>
              </a:rPr>
              <a:t>SQL END DECLARE SECTION;</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2493508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Times New Roman" pitchFamily="18" charset="0"/>
                <a:cs typeface="Times New Roman" pitchFamily="18" charset="0"/>
              </a:rPr>
              <a:t>数据</a:t>
            </a:r>
            <a:r>
              <a:rPr lang="zh-CN" altLang="en-US" b="1" dirty="0">
                <a:latin typeface="Times New Roman" pitchFamily="18" charset="0"/>
                <a:cs typeface="Times New Roman" pitchFamily="18" charset="0"/>
              </a:rPr>
              <a:t>交换的五种方式</a:t>
            </a:r>
            <a:endParaRPr lang="zh-CN" altLang="en-US" b="1" dirty="0"/>
          </a:p>
        </p:txBody>
      </p:sp>
      <p:sp>
        <p:nvSpPr>
          <p:cNvPr id="3" name="内容占位符 2"/>
          <p:cNvSpPr>
            <a:spLocks noGrp="1"/>
          </p:cNvSpPr>
          <p:nvPr>
            <p:ph idx="1"/>
          </p:nvPr>
        </p:nvSpPr>
        <p:spPr/>
        <p:txBody>
          <a:bodyPr>
            <a:normAutofit/>
          </a:bodyPr>
          <a:lstStyle/>
          <a:p>
            <a:r>
              <a:rPr lang="zh-CN" altLang="en-US" sz="2000" dirty="0">
                <a:cs typeface="Times New Roman" pitchFamily="18" charset="0"/>
              </a:rPr>
              <a:t>初级阶段</a:t>
            </a:r>
          </a:p>
          <a:p>
            <a:pPr lvl="1"/>
            <a:r>
              <a:rPr lang="zh-CN" altLang="en-US" sz="1800" dirty="0">
                <a:cs typeface="Times New Roman" pitchFamily="18" charset="0"/>
              </a:rPr>
              <a:t>人机对话方式，</a:t>
            </a:r>
            <a:r>
              <a:rPr lang="zh-CN" altLang="en-US" sz="1800" dirty="0" smtClean="0">
                <a:cs typeface="Times New Roman" pitchFamily="18" charset="0"/>
              </a:rPr>
              <a:t>交互方式</a:t>
            </a:r>
            <a:endParaRPr lang="zh-CN" altLang="en-US" sz="1800" dirty="0">
              <a:cs typeface="Times New Roman" pitchFamily="18" charset="0"/>
            </a:endParaRPr>
          </a:p>
          <a:p>
            <a:r>
              <a:rPr lang="zh-CN" altLang="en-US" sz="2000" dirty="0">
                <a:cs typeface="Times New Roman" pitchFamily="18" charset="0"/>
              </a:rPr>
              <a:t>中级阶段</a:t>
            </a:r>
          </a:p>
          <a:p>
            <a:pPr lvl="1"/>
            <a:r>
              <a:rPr lang="zh-CN" altLang="en-US" sz="1800" dirty="0">
                <a:cs typeface="Times New Roman" pitchFamily="18" charset="0"/>
              </a:rPr>
              <a:t>嵌入式方式</a:t>
            </a:r>
          </a:p>
          <a:p>
            <a:pPr lvl="1"/>
            <a:r>
              <a:rPr lang="zh-CN" altLang="en-US" sz="1800" dirty="0">
                <a:cs typeface="Times New Roman" pitchFamily="18" charset="0"/>
              </a:rPr>
              <a:t>自含方式</a:t>
            </a:r>
          </a:p>
          <a:p>
            <a:pPr lvl="1"/>
            <a:r>
              <a:rPr lang="zh-CN" altLang="en-US" sz="1800" dirty="0">
                <a:cs typeface="Times New Roman" pitchFamily="18" charset="0"/>
              </a:rPr>
              <a:t>调用层接口（</a:t>
            </a:r>
            <a:r>
              <a:rPr lang="en-US" altLang="zh-CN" sz="1800" dirty="0">
                <a:cs typeface="Times New Roman" pitchFamily="18" charset="0"/>
              </a:rPr>
              <a:t>call level </a:t>
            </a:r>
            <a:r>
              <a:rPr lang="en-US" altLang="zh-CN" sz="1800" dirty="0" smtClean="0">
                <a:cs typeface="Times New Roman" pitchFamily="18" charset="0"/>
              </a:rPr>
              <a:t>interface</a:t>
            </a:r>
            <a:r>
              <a:rPr lang="zh-CN" altLang="en-US" sz="1800" dirty="0" smtClean="0">
                <a:cs typeface="Times New Roman" pitchFamily="18" charset="0"/>
              </a:rPr>
              <a:t>，</a:t>
            </a:r>
            <a:r>
              <a:rPr lang="en-US" altLang="zh-CN" sz="1800" dirty="0" smtClean="0">
                <a:cs typeface="Times New Roman" pitchFamily="18" charset="0"/>
              </a:rPr>
              <a:t>CLI</a:t>
            </a:r>
            <a:r>
              <a:rPr lang="zh-CN" altLang="en-US" sz="1800" dirty="0" smtClean="0">
                <a:cs typeface="Times New Roman" pitchFamily="18" charset="0"/>
              </a:rPr>
              <a:t>）</a:t>
            </a:r>
            <a:r>
              <a:rPr lang="zh-CN" altLang="en-US" sz="1800" dirty="0">
                <a:cs typeface="Times New Roman" pitchFamily="18" charset="0"/>
              </a:rPr>
              <a:t>方式</a:t>
            </a:r>
          </a:p>
          <a:p>
            <a:r>
              <a:rPr lang="zh-CN" altLang="en-US" sz="2000" dirty="0" smtClean="0">
                <a:cs typeface="Times New Roman" pitchFamily="18" charset="0"/>
              </a:rPr>
              <a:t>近期</a:t>
            </a:r>
            <a:r>
              <a:rPr lang="zh-CN" altLang="en-US" sz="2000" dirty="0">
                <a:cs typeface="Times New Roman" pitchFamily="18" charset="0"/>
              </a:rPr>
              <a:t>阶段</a:t>
            </a:r>
          </a:p>
          <a:p>
            <a:pPr lvl="1"/>
            <a:r>
              <a:rPr lang="en-US" altLang="zh-CN" sz="1800" dirty="0">
                <a:cs typeface="Times New Roman" pitchFamily="18" charset="0"/>
              </a:rPr>
              <a:t>Web</a:t>
            </a:r>
            <a:r>
              <a:rPr lang="zh-CN" altLang="en-US" sz="1800" dirty="0" smtClean="0">
                <a:cs typeface="Times New Roman" pitchFamily="18" charset="0"/>
              </a:rPr>
              <a:t>方式</a:t>
            </a:r>
            <a:endParaRPr lang="zh-CN" altLang="en-US" sz="1800" dirty="0">
              <a:cs typeface="Times New Roman" pitchFamily="18"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33034142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4.1 </a:t>
            </a:r>
            <a:r>
              <a:rPr lang="zh-CN" altLang="en-US" b="1" dirty="0">
                <a:cs typeface="Times New Roman" pitchFamily="18" charset="0"/>
              </a:rPr>
              <a:t>嵌入式</a:t>
            </a:r>
            <a:r>
              <a:rPr lang="en-US" altLang="zh-CN" b="1" dirty="0">
                <a:cs typeface="Times New Roman" pitchFamily="18" charset="0"/>
              </a:rPr>
              <a:t>SQL</a:t>
            </a:r>
            <a:endParaRPr lang="zh-CN" altLang="en-US" dirty="0"/>
          </a:p>
        </p:txBody>
      </p:sp>
      <p:sp>
        <p:nvSpPr>
          <p:cNvPr id="3" name="内容占位符 2"/>
          <p:cNvSpPr>
            <a:spLocks noGrp="1"/>
          </p:cNvSpPr>
          <p:nvPr>
            <p:ph idx="1"/>
          </p:nvPr>
        </p:nvSpPr>
        <p:spPr/>
        <p:txBody>
          <a:bodyPr>
            <a:normAutofit/>
          </a:bodyPr>
          <a:lstStyle/>
          <a:p>
            <a:r>
              <a:rPr lang="zh-CN" altLang="en-US" sz="2000" dirty="0"/>
              <a:t>主语言语句与</a:t>
            </a:r>
            <a:r>
              <a:rPr lang="en-US" altLang="zh-CN" sz="2000" dirty="0"/>
              <a:t>SQL</a:t>
            </a:r>
            <a:r>
              <a:rPr lang="zh-CN" altLang="en-US" sz="2000" dirty="0"/>
              <a:t>语句的数据交换？</a:t>
            </a:r>
          </a:p>
          <a:p>
            <a:pPr lvl="1"/>
            <a:r>
              <a:rPr lang="en-US" altLang="zh-CN" sz="1800" dirty="0"/>
              <a:t>SQL</a:t>
            </a:r>
            <a:r>
              <a:rPr lang="zh-CN" altLang="en-US" sz="1800" dirty="0"/>
              <a:t>语句的处理对象与处理结果都是集合量，而主语言的语句只能处理标量值。因此在这两者之间需要有特殊的数据交换手段</a:t>
            </a:r>
          </a:p>
          <a:p>
            <a:pPr lvl="2"/>
            <a:r>
              <a:rPr lang="zh-CN" altLang="en-US" sz="1600" dirty="0"/>
              <a:t>游标（</a:t>
            </a:r>
            <a:r>
              <a:rPr lang="en-US" altLang="zh-CN" sz="1600" dirty="0"/>
              <a:t>cursor</a:t>
            </a:r>
            <a:r>
              <a:rPr lang="zh-CN" altLang="en-US" sz="1600" dirty="0"/>
              <a:t>）</a:t>
            </a:r>
          </a:p>
          <a:p>
            <a:pPr marL="68580" indent="0">
              <a:buNone/>
            </a:pPr>
            <a:endParaRPr lang="zh-CN" altLang="en-US" sz="1000" dirty="0"/>
          </a:p>
          <a:p>
            <a:pPr lvl="1"/>
            <a:r>
              <a:rPr lang="zh-CN" altLang="en-US" sz="1800" dirty="0"/>
              <a:t>通过游标机制可以将</a:t>
            </a:r>
            <a:r>
              <a:rPr lang="en-US" altLang="zh-CN" sz="1800" dirty="0"/>
              <a:t>SQL</a:t>
            </a:r>
            <a:r>
              <a:rPr lang="zh-CN" altLang="en-US" sz="1800" dirty="0"/>
              <a:t>变量中的集合量逐个取出送入主变量内，再供主程序使用。从而完成主语言程序与</a:t>
            </a:r>
            <a:r>
              <a:rPr lang="en-US" altLang="zh-CN" sz="1800" dirty="0"/>
              <a:t>SQL</a:t>
            </a:r>
            <a:r>
              <a:rPr lang="zh-CN" altLang="en-US" sz="1800" dirty="0"/>
              <a:t>语句之间的数据交换</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27798863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嵌入式</a:t>
            </a:r>
            <a:r>
              <a:rPr lang="en-US" altLang="zh-CN" b="1" dirty="0"/>
              <a:t>SQL</a:t>
            </a:r>
            <a:r>
              <a:rPr lang="zh-CN" altLang="en-US" b="1" dirty="0"/>
              <a:t>语句的例子（</a:t>
            </a:r>
            <a:r>
              <a:rPr lang="en-US" altLang="zh-CN" b="1" dirty="0"/>
              <a:t>1</a:t>
            </a:r>
            <a:r>
              <a:rPr lang="zh-CN" altLang="en-US" b="1" dirty="0"/>
              <a:t>）</a:t>
            </a:r>
          </a:p>
        </p:txBody>
      </p:sp>
      <p:sp>
        <p:nvSpPr>
          <p:cNvPr id="3" name="内容占位符 2"/>
          <p:cNvSpPr>
            <a:spLocks noGrp="1"/>
          </p:cNvSpPr>
          <p:nvPr>
            <p:ph idx="1"/>
          </p:nvPr>
        </p:nvSpPr>
        <p:spPr/>
        <p:txBody>
          <a:bodyPr>
            <a:normAutofit/>
          </a:bodyPr>
          <a:lstStyle/>
          <a:p>
            <a:pPr marL="68580" indent="0">
              <a:buNone/>
            </a:pPr>
            <a:endParaRPr lang="en-US" altLang="zh-CN" sz="1600" dirty="0" smtClean="0"/>
          </a:p>
          <a:p>
            <a:pPr marL="68580" indent="0">
              <a:buNone/>
            </a:pPr>
            <a:endParaRPr lang="en-US" altLang="zh-CN" sz="1600" dirty="0"/>
          </a:p>
          <a:p>
            <a:pPr marL="68580" indent="0">
              <a:buNone/>
            </a:pPr>
            <a:endParaRPr lang="en-US" altLang="zh-CN" sz="1600" dirty="0" smtClean="0"/>
          </a:p>
          <a:p>
            <a:pPr marL="68580" indent="0">
              <a:buNone/>
            </a:pPr>
            <a:endParaRPr lang="en-US" altLang="zh-CN" sz="1600" dirty="0"/>
          </a:p>
          <a:p>
            <a:pPr>
              <a:defRPr/>
            </a:pPr>
            <a:r>
              <a:rPr lang="zh-CN" altLang="en-US" sz="1600" dirty="0">
                <a:latin typeface="Times New Roman" pitchFamily="18" charset="0"/>
                <a:cs typeface="Times New Roman" pitchFamily="18" charset="0"/>
              </a:rPr>
              <a:t>与交互式</a:t>
            </a:r>
            <a:r>
              <a:rPr lang="en-US" altLang="zh-CN" sz="1600" dirty="0">
                <a:latin typeface="Times New Roman" pitchFamily="18" charset="0"/>
                <a:cs typeface="Times New Roman" pitchFamily="18" charset="0"/>
              </a:rPr>
              <a:t>SQL</a:t>
            </a:r>
            <a:r>
              <a:rPr lang="zh-CN" altLang="en-US" sz="1600" dirty="0">
                <a:latin typeface="Times New Roman" pitchFamily="18" charset="0"/>
                <a:cs typeface="Times New Roman" pitchFamily="18" charset="0"/>
              </a:rPr>
              <a:t>的区别</a:t>
            </a:r>
          </a:p>
          <a:p>
            <a:pPr lvl="1">
              <a:defRPr/>
            </a:pPr>
            <a:r>
              <a:rPr lang="zh-CN" altLang="en-US" sz="1400" dirty="0">
                <a:latin typeface="Times New Roman" pitchFamily="18" charset="0"/>
                <a:cs typeface="Times New Roman" pitchFamily="18" charset="0"/>
              </a:rPr>
              <a:t>带有前缀‘</a:t>
            </a:r>
            <a:r>
              <a:rPr lang="en-US" altLang="zh-CN" sz="1400" dirty="0">
                <a:latin typeface="Times New Roman" pitchFamily="18" charset="0"/>
                <a:cs typeface="Times New Roman" pitchFamily="18" charset="0"/>
              </a:rPr>
              <a:t>EXEC SQL</a:t>
            </a:r>
            <a:r>
              <a:rPr lang="zh-CN" altLang="en-US" sz="1400" dirty="0">
                <a:latin typeface="Times New Roman" pitchFamily="18" charset="0"/>
                <a:cs typeface="Times New Roman" pitchFamily="18" charset="0"/>
              </a:rPr>
              <a:t>’和后缀‘</a:t>
            </a:r>
            <a:r>
              <a:rPr lang="en-US" altLang="zh-CN" sz="1400" dirty="0">
                <a:latin typeface="Times New Roman" pitchFamily="18" charset="0"/>
                <a:cs typeface="Times New Roman" pitchFamily="18" charset="0"/>
              </a:rPr>
              <a:t>;</a:t>
            </a:r>
            <a:r>
              <a:rPr lang="zh-CN" altLang="en-US" sz="1400" dirty="0">
                <a:latin typeface="Times New Roman" pitchFamily="18" charset="0"/>
                <a:cs typeface="Times New Roman" pitchFamily="18" charset="0"/>
              </a:rPr>
              <a:t>’</a:t>
            </a:r>
            <a:endParaRPr lang="en-US" altLang="zh-CN" sz="1400" dirty="0">
              <a:latin typeface="Times New Roman" pitchFamily="18" charset="0"/>
              <a:cs typeface="Times New Roman" pitchFamily="18" charset="0"/>
            </a:endParaRPr>
          </a:p>
          <a:p>
            <a:pPr lvl="1">
              <a:defRPr/>
            </a:pPr>
            <a:r>
              <a:rPr lang="zh-CN" altLang="en-US" sz="1400" dirty="0">
                <a:latin typeface="Times New Roman" pitchFamily="18" charset="0"/>
                <a:cs typeface="Times New Roman" pitchFamily="18" charset="0"/>
              </a:rPr>
              <a:t>使用</a:t>
            </a:r>
            <a:r>
              <a:rPr lang="en-US" altLang="zh-CN" sz="1400" dirty="0">
                <a:latin typeface="Times New Roman" pitchFamily="18" charset="0"/>
                <a:cs typeface="Times New Roman" pitchFamily="18" charset="0"/>
              </a:rPr>
              <a:t>into</a:t>
            </a:r>
            <a:r>
              <a:rPr lang="zh-CN" altLang="en-US" sz="1400" dirty="0">
                <a:latin typeface="Times New Roman" pitchFamily="18" charset="0"/>
                <a:cs typeface="Times New Roman" pitchFamily="18" charset="0"/>
              </a:rPr>
              <a:t>子句来获取结果元组值</a:t>
            </a:r>
          </a:p>
          <a:p>
            <a:pPr lvl="2">
              <a:defRPr/>
            </a:pPr>
            <a:r>
              <a:rPr lang="zh-CN" altLang="en-US" sz="1200" dirty="0">
                <a:latin typeface="Times New Roman" pitchFamily="18" charset="0"/>
                <a:cs typeface="Times New Roman" pitchFamily="18" charset="0"/>
              </a:rPr>
              <a:t>该查询的结果集中只含有单个结果</a:t>
            </a:r>
            <a:r>
              <a:rPr lang="zh-CN" altLang="en-US" sz="1200" dirty="0" smtClean="0">
                <a:latin typeface="Times New Roman" pitchFamily="18" charset="0"/>
                <a:cs typeface="Times New Roman" pitchFamily="18" charset="0"/>
              </a:rPr>
              <a:t>元组</a:t>
            </a:r>
            <a:endParaRPr lang="zh-CN" altLang="en-US" sz="1200" dirty="0">
              <a:latin typeface="Times New Roman" pitchFamily="18" charset="0"/>
              <a:cs typeface="Times New Roman" pitchFamily="18" charset="0"/>
            </a:endParaRPr>
          </a:p>
          <a:p>
            <a:pPr lvl="1">
              <a:defRPr/>
            </a:pPr>
            <a:r>
              <a:rPr lang="zh-CN" altLang="en-US" sz="1400" dirty="0">
                <a:latin typeface="Times New Roman" pitchFamily="18" charset="0"/>
                <a:cs typeface="Times New Roman" pitchFamily="18" charset="0"/>
              </a:rPr>
              <a:t>用主语言变量‘</a:t>
            </a:r>
            <a:r>
              <a:rPr lang="en-US" altLang="zh-CN" sz="1400" dirty="0">
                <a:latin typeface="Times New Roman" pitchFamily="18" charset="0"/>
                <a:cs typeface="Times New Roman" pitchFamily="18" charset="0"/>
              </a:rPr>
              <a:t>:</a:t>
            </a:r>
            <a:r>
              <a:rPr lang="en-US" altLang="zh-CN" sz="1400" dirty="0" err="1">
                <a:latin typeface="Times New Roman" pitchFamily="18" charset="0"/>
                <a:cs typeface="Times New Roman" pitchFamily="18" charset="0"/>
              </a:rPr>
              <a:t>host_var</a:t>
            </a:r>
            <a:r>
              <a:rPr lang="zh-CN" altLang="en-US" sz="1400" dirty="0">
                <a:latin typeface="Times New Roman" pitchFamily="18" charset="0"/>
                <a:cs typeface="Times New Roman" pitchFamily="18" charset="0"/>
              </a:rPr>
              <a:t>’保存结果元组中的属性值</a:t>
            </a:r>
          </a:p>
          <a:p>
            <a:pPr lvl="2">
              <a:defRPr/>
            </a:pPr>
            <a:r>
              <a:rPr lang="zh-CN" altLang="en-US" sz="1200" dirty="0">
                <a:latin typeface="Times New Roman" pitchFamily="18" charset="0"/>
                <a:cs typeface="Times New Roman" pitchFamily="18" charset="0"/>
              </a:rPr>
              <a:t>通过前缀‘</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’来区分主语言变量和</a:t>
            </a:r>
            <a:r>
              <a:rPr lang="en-US" altLang="zh-CN" sz="1200" dirty="0">
                <a:latin typeface="Times New Roman" pitchFamily="18" charset="0"/>
                <a:cs typeface="Times New Roman" pitchFamily="18" charset="0"/>
              </a:rPr>
              <a:t>SQL</a:t>
            </a:r>
            <a:r>
              <a:rPr lang="zh-CN" altLang="en-US" sz="1200" dirty="0">
                <a:latin typeface="Times New Roman" pitchFamily="18" charset="0"/>
                <a:cs typeface="Times New Roman" pitchFamily="18" charset="0"/>
              </a:rPr>
              <a:t>中的表名或属性</a:t>
            </a:r>
            <a:r>
              <a:rPr lang="zh-CN" altLang="en-US" sz="1200" dirty="0" smtClean="0">
                <a:latin typeface="Times New Roman" pitchFamily="18" charset="0"/>
                <a:cs typeface="Times New Roman" pitchFamily="18" charset="0"/>
              </a:rPr>
              <a:t>名</a:t>
            </a:r>
            <a:endParaRPr lang="zh-CN" altLang="en-US" sz="1200"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41</a:t>
            </a:fld>
            <a:endParaRPr lang="zh-CN" altLang="en-US"/>
          </a:p>
        </p:txBody>
      </p:sp>
      <p:sp>
        <p:nvSpPr>
          <p:cNvPr id="5" name="Text Box 4"/>
          <p:cNvSpPr txBox="1">
            <a:spLocks noChangeArrowheads="1"/>
          </p:cNvSpPr>
          <p:nvPr/>
        </p:nvSpPr>
        <p:spPr bwMode="auto">
          <a:xfrm>
            <a:off x="1409700" y="2578259"/>
            <a:ext cx="6324600" cy="1131079"/>
          </a:xfrm>
          <a:prstGeom prst="rect">
            <a:avLst/>
          </a:prstGeom>
          <a:solidFill>
            <a:schemeClr val="accent6">
              <a:lumMod val="20000"/>
              <a:lumOff val="80000"/>
            </a:schemeClr>
          </a:solidFill>
          <a:ln w="9525">
            <a:solidFill>
              <a:schemeClr val="tx1"/>
            </a:solidFill>
            <a:miter lim="800000"/>
            <a:headEnd/>
            <a:tailEnd/>
          </a:ln>
          <a:effectLst/>
        </p:spPr>
        <p:txBody>
          <a:bodyPr>
            <a:spAutoFit/>
          </a:bodyPr>
          <a:lstStyle>
            <a:lvl1pPr marL="342900" indent="-342900"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lvl="1" eaLnBrk="1" hangingPunct="1">
              <a:lnSpc>
                <a:spcPct val="125000"/>
              </a:lnSpc>
              <a:buClr>
                <a:schemeClr val="accent2"/>
              </a:buClr>
              <a:buFont typeface="Wingdings" pitchFamily="2" charset="2"/>
              <a:buNone/>
            </a:pPr>
            <a:r>
              <a:rPr kumimoji="0" lang="en-US" altLang="zh-CN" sz="1800" b="1" dirty="0">
                <a:solidFill>
                  <a:srgbClr val="FF0000"/>
                </a:solidFill>
                <a:latin typeface="Courier New" pitchFamily="49" charset="0"/>
                <a:cs typeface="Courier New" pitchFamily="49" charset="0"/>
              </a:rPr>
              <a:t>EXEC SQL</a:t>
            </a:r>
            <a:r>
              <a:rPr kumimoji="0" lang="en-US" altLang="zh-CN" sz="1800" b="1" dirty="0">
                <a:solidFill>
                  <a:schemeClr val="accent2"/>
                </a:solidFill>
                <a:latin typeface="Courier New" pitchFamily="49" charset="0"/>
                <a:cs typeface="Courier New" pitchFamily="49" charset="0"/>
              </a:rPr>
              <a:t> </a:t>
            </a:r>
            <a:r>
              <a:rPr kumimoji="0" lang="en-US" altLang="zh-CN" sz="1800" b="1" dirty="0" smtClean="0">
                <a:latin typeface="Courier New" pitchFamily="49" charset="0"/>
                <a:cs typeface="Courier New" pitchFamily="49" charset="0"/>
              </a:rPr>
              <a:t>select count</a:t>
            </a:r>
            <a:r>
              <a:rPr kumimoji="0" lang="en-US" altLang="zh-CN" sz="1800" b="1" dirty="0">
                <a:latin typeface="Courier New" pitchFamily="49" charset="0"/>
                <a:cs typeface="Courier New" pitchFamily="49" charset="0"/>
              </a:rPr>
              <a:t>(*)</a:t>
            </a:r>
          </a:p>
          <a:p>
            <a:pPr lvl="1" eaLnBrk="1" hangingPunct="1">
              <a:lnSpc>
                <a:spcPct val="125000"/>
              </a:lnSpc>
              <a:buClr>
                <a:schemeClr val="accent2"/>
              </a:buClr>
              <a:buFont typeface="Wingdings" pitchFamily="2" charset="2"/>
              <a:buNone/>
            </a:pPr>
            <a:r>
              <a:rPr kumimoji="0" lang="en-US" altLang="zh-CN" sz="1800" b="1" dirty="0">
                <a:latin typeface="Courier New" pitchFamily="49" charset="0"/>
                <a:cs typeface="Courier New" pitchFamily="49" charset="0"/>
              </a:rPr>
              <a:t>		</a:t>
            </a:r>
            <a:r>
              <a:rPr kumimoji="0" lang="en-US" altLang="zh-CN" sz="1800" b="1" dirty="0" smtClean="0">
                <a:latin typeface="Courier New" pitchFamily="49" charset="0"/>
                <a:cs typeface="Courier New" pitchFamily="49" charset="0"/>
              </a:rPr>
              <a:t> into :</a:t>
            </a:r>
            <a:r>
              <a:rPr kumimoji="0" lang="en-US" altLang="zh-CN" sz="1800" b="1" dirty="0" err="1">
                <a:latin typeface="Courier New" pitchFamily="49" charset="0"/>
                <a:cs typeface="Courier New" pitchFamily="49" charset="0"/>
              </a:rPr>
              <a:t>host_var</a:t>
            </a:r>
            <a:endParaRPr kumimoji="0" lang="en-US" altLang="zh-CN" sz="1800" b="1" dirty="0">
              <a:latin typeface="Courier New" pitchFamily="49" charset="0"/>
              <a:cs typeface="Courier New" pitchFamily="49" charset="0"/>
            </a:endParaRPr>
          </a:p>
          <a:p>
            <a:pPr lvl="1" eaLnBrk="1" hangingPunct="1">
              <a:lnSpc>
                <a:spcPct val="125000"/>
              </a:lnSpc>
              <a:buClr>
                <a:schemeClr val="accent2"/>
              </a:buClr>
              <a:buFont typeface="Wingdings" pitchFamily="2" charset="2"/>
              <a:buNone/>
            </a:pPr>
            <a:r>
              <a:rPr kumimoji="0" lang="en-US" altLang="zh-CN" sz="1800" b="1" dirty="0">
                <a:latin typeface="Courier New" pitchFamily="49" charset="0"/>
                <a:cs typeface="Courier New" pitchFamily="49" charset="0"/>
              </a:rPr>
              <a:t>		</a:t>
            </a:r>
            <a:r>
              <a:rPr kumimoji="0" lang="en-US" altLang="zh-CN" sz="1800" b="1" dirty="0" smtClean="0">
                <a:latin typeface="Courier New" pitchFamily="49" charset="0"/>
                <a:cs typeface="Courier New" pitchFamily="49" charset="0"/>
              </a:rPr>
              <a:t> from customers</a:t>
            </a:r>
            <a:r>
              <a:rPr kumimoji="0" lang="en-US" altLang="zh-CN" sz="1800" b="1" dirty="0" smtClean="0">
                <a:solidFill>
                  <a:srgbClr val="FF0000"/>
                </a:solidFill>
                <a:latin typeface="Courier New" pitchFamily="49" charset="0"/>
                <a:cs typeface="Courier New" pitchFamily="49" charset="0"/>
              </a:rPr>
              <a:t> </a:t>
            </a:r>
            <a:r>
              <a:rPr kumimoji="0" lang="en-US" altLang="zh-CN" sz="1800" b="1" dirty="0">
                <a:solidFill>
                  <a:srgbClr val="FF0000"/>
                </a:solidFill>
                <a:latin typeface="Courier New" pitchFamily="49" charset="0"/>
                <a:cs typeface="Courier New" pitchFamily="49" charset="0"/>
              </a:rPr>
              <a:t>;</a:t>
            </a:r>
          </a:p>
        </p:txBody>
      </p:sp>
    </p:spTree>
    <p:extLst>
      <p:ext uri="{BB962C8B-B14F-4D97-AF65-F5344CB8AC3E}">
        <p14:creationId xmlns:p14="http://schemas.microsoft.com/office/powerpoint/2010/main" val="36153819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嵌入式</a:t>
            </a:r>
            <a:r>
              <a:rPr lang="en-US" altLang="zh-CN" b="1" dirty="0"/>
              <a:t>SQL</a:t>
            </a:r>
            <a:r>
              <a:rPr lang="zh-CN" altLang="en-US" b="1" dirty="0"/>
              <a:t>语句的例子（</a:t>
            </a:r>
            <a:r>
              <a:rPr lang="en-US" altLang="zh-CN" b="1" dirty="0"/>
              <a:t>2</a:t>
            </a:r>
            <a:r>
              <a:rPr lang="zh-CN" altLang="en-US" b="1" dirty="0"/>
              <a:t>）</a:t>
            </a:r>
          </a:p>
        </p:txBody>
      </p:sp>
      <p:sp>
        <p:nvSpPr>
          <p:cNvPr id="3" name="内容占位符 2"/>
          <p:cNvSpPr>
            <a:spLocks noGrp="1"/>
          </p:cNvSpPr>
          <p:nvPr>
            <p:ph idx="1"/>
          </p:nvPr>
        </p:nvSpPr>
        <p:spPr/>
        <p:txBody>
          <a:bodyPr/>
          <a:lstStyle/>
          <a:p>
            <a:pPr marL="68580" indent="0">
              <a:buNone/>
            </a:pPr>
            <a:endParaRPr lang="en-US" altLang="zh-CN" sz="1600" dirty="0" smtClean="0"/>
          </a:p>
          <a:p>
            <a:pPr marL="68580" indent="0">
              <a:buNone/>
            </a:pPr>
            <a:endParaRPr lang="en-US" altLang="zh-CN" sz="1600" dirty="0"/>
          </a:p>
          <a:p>
            <a:pPr marL="68580" indent="0">
              <a:buNone/>
            </a:pPr>
            <a:endParaRPr lang="en-US" altLang="zh-CN" sz="1600" dirty="0" smtClean="0"/>
          </a:p>
          <a:p>
            <a:pPr marL="68580" indent="0">
              <a:buNone/>
            </a:pPr>
            <a:endParaRPr lang="en-US" altLang="zh-CN" sz="1600" dirty="0" smtClean="0"/>
          </a:p>
          <a:p>
            <a:pPr marL="68580" indent="0">
              <a:buNone/>
            </a:pPr>
            <a:endParaRPr lang="en-US" altLang="zh-CN" sz="1600" dirty="0"/>
          </a:p>
          <a:p>
            <a:pPr lvl="1"/>
            <a:r>
              <a:rPr lang="zh-CN" altLang="en-US" sz="1400" dirty="0"/>
              <a:t>为了使用这些主语言变量，必须首先在</a:t>
            </a:r>
            <a:r>
              <a:rPr lang="en-US" altLang="zh-CN" sz="1400" dirty="0"/>
              <a:t>DECLARE SECTION</a:t>
            </a:r>
            <a:r>
              <a:rPr lang="zh-CN" altLang="en-US" sz="1400" dirty="0"/>
              <a:t>部分声明这些变量，</a:t>
            </a:r>
            <a:r>
              <a:rPr lang="en-US" altLang="zh-CN" sz="1400" dirty="0"/>
              <a:t>Why</a:t>
            </a:r>
            <a:r>
              <a:rPr lang="zh-CN" altLang="en-US" sz="1400" dirty="0"/>
              <a:t>？</a:t>
            </a:r>
          </a:p>
          <a:p>
            <a:r>
              <a:rPr lang="zh-CN" altLang="en-US" sz="1600" dirty="0"/>
              <a:t>主语言变量声明语句（</a:t>
            </a:r>
            <a:r>
              <a:rPr lang="en-US" altLang="zh-CN" sz="1600" dirty="0"/>
              <a:t>DECLARE SECTION</a:t>
            </a:r>
            <a:r>
              <a:rPr lang="zh-CN" altLang="en-US" sz="1600" dirty="0"/>
              <a:t>）作用</a:t>
            </a:r>
          </a:p>
          <a:p>
            <a:pPr lvl="1"/>
            <a:r>
              <a:rPr lang="zh-CN" altLang="en-US" sz="1400" dirty="0"/>
              <a:t>在编译时就可以检查主语言变量及其所对应的属性的数据类型是否一致</a:t>
            </a:r>
          </a:p>
          <a:p>
            <a:pPr lvl="1"/>
            <a:r>
              <a:rPr lang="zh-CN" altLang="en-US" sz="1400" dirty="0"/>
              <a:t>为接收从数据库返回的结果值而预先申请内存</a:t>
            </a:r>
            <a:r>
              <a:rPr lang="zh-CN" altLang="en-US" sz="1400" dirty="0" smtClean="0"/>
              <a:t>空间</a:t>
            </a:r>
            <a:endParaRPr lang="en-US" altLang="zh-CN" sz="1400" dirty="0" smtClean="0"/>
          </a:p>
          <a:p>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a:p>
        </p:txBody>
      </p:sp>
      <p:sp>
        <p:nvSpPr>
          <p:cNvPr id="5" name="Text Box 4"/>
          <p:cNvSpPr txBox="1">
            <a:spLocks noChangeArrowheads="1"/>
          </p:cNvSpPr>
          <p:nvPr/>
        </p:nvSpPr>
        <p:spPr bwMode="auto">
          <a:xfrm>
            <a:off x="838200" y="2420888"/>
            <a:ext cx="7467600" cy="1477328"/>
          </a:xfrm>
          <a:prstGeom prst="rect">
            <a:avLst/>
          </a:prstGeom>
          <a:solidFill>
            <a:schemeClr val="accent6">
              <a:lumMod val="20000"/>
              <a:lumOff val="80000"/>
            </a:schemeClr>
          </a:solidFill>
          <a:ln w="9525">
            <a:solidFill>
              <a:schemeClr val="tx1"/>
            </a:solidFill>
            <a:miter lim="800000"/>
            <a:headEnd/>
            <a:tailEnd/>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125000"/>
              </a:lnSpc>
              <a:buClr>
                <a:schemeClr val="accent2"/>
              </a:buClr>
              <a:buFont typeface="Wingdings" pitchFamily="2" charset="2"/>
              <a:buNone/>
            </a:pPr>
            <a:r>
              <a:rPr kumimoji="0" lang="en-US" altLang="zh-CN" sz="1800" b="1" dirty="0">
                <a:solidFill>
                  <a:srgbClr val="FF0000"/>
                </a:solidFill>
                <a:latin typeface="Courier New" pitchFamily="49" charset="0"/>
                <a:cs typeface="Courier New" pitchFamily="49" charset="0"/>
              </a:rPr>
              <a:t>EXEC SQL</a:t>
            </a:r>
            <a:r>
              <a:rPr kumimoji="0" lang="en-US" altLang="zh-CN" sz="1800" b="1" dirty="0">
                <a:solidFill>
                  <a:schemeClr val="accent2"/>
                </a:solidFill>
                <a:latin typeface="Courier New" pitchFamily="49" charset="0"/>
                <a:cs typeface="Courier New" pitchFamily="49" charset="0"/>
              </a:rPr>
              <a:t> </a:t>
            </a:r>
            <a:r>
              <a:rPr kumimoji="0" lang="en-US" altLang="zh-CN" sz="1800" b="1" dirty="0" smtClean="0">
                <a:latin typeface="Courier New" pitchFamily="49" charset="0"/>
                <a:cs typeface="Courier New" pitchFamily="49" charset="0"/>
              </a:rPr>
              <a:t>select </a:t>
            </a:r>
            <a:r>
              <a:rPr kumimoji="0" lang="en-US" altLang="zh-CN" sz="1800" b="1" dirty="0" err="1" smtClean="0">
                <a:latin typeface="Courier New" pitchFamily="49" charset="0"/>
                <a:cs typeface="Courier New" pitchFamily="49" charset="0"/>
              </a:rPr>
              <a:t>cname</a:t>
            </a:r>
            <a:r>
              <a:rPr kumimoji="0" lang="en-US" altLang="zh-CN" sz="1800" b="1" dirty="0">
                <a:latin typeface="Courier New" pitchFamily="49" charset="0"/>
                <a:cs typeface="Courier New" pitchFamily="49" charset="0"/>
              </a:rPr>
              <a:t>, </a:t>
            </a:r>
            <a:r>
              <a:rPr kumimoji="0" lang="en-US" altLang="zh-CN" sz="1800" b="1" dirty="0" err="1">
                <a:latin typeface="Courier New" pitchFamily="49" charset="0"/>
                <a:cs typeface="Courier New" pitchFamily="49" charset="0"/>
              </a:rPr>
              <a:t>discnt</a:t>
            </a:r>
            <a:endParaRPr kumimoji="0" lang="en-US" altLang="zh-CN" sz="1800" b="1" dirty="0">
              <a:latin typeface="Courier New" pitchFamily="49" charset="0"/>
              <a:cs typeface="Courier New" pitchFamily="49" charset="0"/>
            </a:endParaRPr>
          </a:p>
          <a:p>
            <a:pPr eaLnBrk="1" hangingPunct="1">
              <a:lnSpc>
                <a:spcPct val="125000"/>
              </a:lnSpc>
            </a:pPr>
            <a:r>
              <a:rPr kumimoji="0" lang="en-US" altLang="zh-CN" sz="1800" b="1" dirty="0" smtClean="0">
                <a:latin typeface="Courier New" pitchFamily="49" charset="0"/>
                <a:cs typeface="Courier New" pitchFamily="49" charset="0"/>
              </a:rPr>
              <a:t>	    into :</a:t>
            </a:r>
            <a:r>
              <a:rPr kumimoji="0" lang="en-US" altLang="zh-CN" sz="1800" b="1" dirty="0" err="1">
                <a:latin typeface="Courier New" pitchFamily="49" charset="0"/>
                <a:cs typeface="Courier New" pitchFamily="49" charset="0"/>
              </a:rPr>
              <a:t>cust_name</a:t>
            </a:r>
            <a:r>
              <a:rPr kumimoji="0" lang="en-US" altLang="zh-CN" sz="1800" b="1" dirty="0">
                <a:latin typeface="Courier New" pitchFamily="49" charset="0"/>
                <a:cs typeface="Courier New" pitchFamily="49" charset="0"/>
              </a:rPr>
              <a:t>, :</a:t>
            </a:r>
            <a:r>
              <a:rPr kumimoji="0" lang="en-US" altLang="zh-CN" sz="1800" b="1" dirty="0" err="1">
                <a:latin typeface="Courier New" pitchFamily="49" charset="0"/>
                <a:cs typeface="Courier New" pitchFamily="49" charset="0"/>
              </a:rPr>
              <a:t>cust_discnt</a:t>
            </a:r>
            <a:endParaRPr kumimoji="0" lang="en-US" altLang="zh-CN" sz="1800" b="1" dirty="0">
              <a:latin typeface="Courier New" pitchFamily="49" charset="0"/>
              <a:cs typeface="Courier New" pitchFamily="49" charset="0"/>
            </a:endParaRPr>
          </a:p>
          <a:p>
            <a:pPr eaLnBrk="1" hangingPunct="1">
              <a:lnSpc>
                <a:spcPct val="125000"/>
              </a:lnSpc>
            </a:pPr>
            <a:r>
              <a:rPr kumimoji="0" lang="en-US" altLang="zh-CN" sz="1800" b="1" dirty="0" smtClean="0">
                <a:latin typeface="Courier New" pitchFamily="49" charset="0"/>
                <a:cs typeface="Courier New" pitchFamily="49" charset="0"/>
              </a:rPr>
              <a:t>	    from customers</a:t>
            </a:r>
            <a:endParaRPr kumimoji="0" lang="en-US" altLang="zh-CN" sz="1800" b="1" dirty="0">
              <a:latin typeface="Courier New" pitchFamily="49" charset="0"/>
              <a:cs typeface="Courier New" pitchFamily="49" charset="0"/>
            </a:endParaRPr>
          </a:p>
          <a:p>
            <a:pPr eaLnBrk="1" hangingPunct="1">
              <a:lnSpc>
                <a:spcPct val="125000"/>
              </a:lnSpc>
            </a:pPr>
            <a:r>
              <a:rPr kumimoji="0" lang="en-US" altLang="zh-CN" sz="1800" b="1" dirty="0" smtClean="0">
                <a:latin typeface="Courier New" pitchFamily="49" charset="0"/>
                <a:cs typeface="Courier New" pitchFamily="49" charset="0"/>
              </a:rPr>
              <a:t>	   where </a:t>
            </a:r>
            <a:r>
              <a:rPr kumimoji="0" lang="en-US" altLang="zh-CN" sz="1800" b="1" dirty="0" err="1" smtClean="0">
                <a:latin typeface="Courier New" pitchFamily="49" charset="0"/>
                <a:cs typeface="Courier New" pitchFamily="49" charset="0"/>
              </a:rPr>
              <a:t>cid</a:t>
            </a:r>
            <a:r>
              <a:rPr kumimoji="0" lang="en-US" altLang="zh-CN" sz="1800" b="1" dirty="0" smtClean="0">
                <a:latin typeface="Courier New" pitchFamily="49" charset="0"/>
                <a:cs typeface="Courier New" pitchFamily="49" charset="0"/>
              </a:rPr>
              <a:t> </a:t>
            </a:r>
            <a:r>
              <a:rPr kumimoji="0" lang="en-US" altLang="zh-CN" sz="1800" b="1" dirty="0">
                <a:latin typeface="Courier New" pitchFamily="49" charset="0"/>
                <a:cs typeface="Courier New" pitchFamily="49" charset="0"/>
              </a:rPr>
              <a:t>= :</a:t>
            </a:r>
            <a:r>
              <a:rPr kumimoji="0" lang="en-US" altLang="zh-CN" sz="1800" b="1" dirty="0" err="1">
                <a:latin typeface="Courier New" pitchFamily="49" charset="0"/>
                <a:cs typeface="Courier New" pitchFamily="49" charset="0"/>
              </a:rPr>
              <a:t>cust_id</a:t>
            </a:r>
            <a:r>
              <a:rPr kumimoji="0" lang="en-US" altLang="zh-CN" sz="1800" b="1" dirty="0">
                <a:solidFill>
                  <a:schemeClr val="accent2"/>
                </a:solidFill>
                <a:latin typeface="Courier New" pitchFamily="49" charset="0"/>
                <a:cs typeface="Courier New" pitchFamily="49" charset="0"/>
              </a:rPr>
              <a:t> </a:t>
            </a:r>
            <a:r>
              <a:rPr kumimoji="0" lang="en-US" altLang="zh-CN" sz="1800" b="1" dirty="0">
                <a:solidFill>
                  <a:srgbClr val="FF0000"/>
                </a:solidFill>
                <a:latin typeface="Courier New" pitchFamily="49" charset="0"/>
                <a:cs typeface="Courier New" pitchFamily="49" charset="0"/>
              </a:rPr>
              <a:t>;</a:t>
            </a:r>
          </a:p>
        </p:txBody>
      </p:sp>
    </p:spTree>
    <p:extLst>
      <p:ext uri="{BB962C8B-B14F-4D97-AF65-F5344CB8AC3E}">
        <p14:creationId xmlns:p14="http://schemas.microsoft.com/office/powerpoint/2010/main" val="2032475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嵌入式</a:t>
            </a:r>
            <a:r>
              <a:rPr lang="en-US" altLang="zh-CN" b="1" dirty="0"/>
              <a:t>SQL</a:t>
            </a:r>
            <a:r>
              <a:rPr lang="zh-CN" altLang="en-US" b="1" dirty="0"/>
              <a:t>程序的编制 </a:t>
            </a:r>
          </a:p>
        </p:txBody>
      </p:sp>
      <p:sp>
        <p:nvSpPr>
          <p:cNvPr id="3" name="内容占位符 2"/>
          <p:cNvSpPr>
            <a:spLocks noGrp="1"/>
          </p:cNvSpPr>
          <p:nvPr>
            <p:ph idx="1"/>
          </p:nvPr>
        </p:nvSpPr>
        <p:spPr/>
        <p:txBody>
          <a:bodyPr>
            <a:normAutofit fontScale="92500"/>
          </a:bodyPr>
          <a:lstStyle/>
          <a:p>
            <a:r>
              <a:rPr lang="zh-CN" altLang="en-US" sz="1500" dirty="0" smtClean="0"/>
              <a:t>程序结构</a:t>
            </a:r>
            <a:endParaRPr lang="en-US" altLang="zh-CN" sz="1500" dirty="0" smtClean="0"/>
          </a:p>
          <a:p>
            <a:pPr lvl="1"/>
            <a:r>
              <a:rPr lang="en-US" altLang="zh-CN" sz="1500" dirty="0"/>
              <a:t>The Declare Section</a:t>
            </a:r>
          </a:p>
          <a:p>
            <a:pPr lvl="2"/>
            <a:r>
              <a:rPr lang="zh-CN" altLang="en-US" sz="1300" dirty="0"/>
              <a:t>定义主语言变量</a:t>
            </a:r>
          </a:p>
          <a:p>
            <a:pPr lvl="1"/>
            <a:r>
              <a:rPr lang="en-US" altLang="zh-CN" sz="1500" dirty="0"/>
              <a:t>Condition Handling</a:t>
            </a:r>
          </a:p>
          <a:p>
            <a:pPr lvl="2"/>
            <a:r>
              <a:rPr lang="zh-CN" altLang="en-US" sz="1300" dirty="0"/>
              <a:t>在嵌入式</a:t>
            </a:r>
            <a:r>
              <a:rPr lang="en-US" altLang="zh-CN" sz="1300" dirty="0"/>
              <a:t>SQL</a:t>
            </a:r>
            <a:r>
              <a:rPr lang="zh-CN" altLang="en-US" sz="1300" dirty="0"/>
              <a:t>语句执行出错或发生异常的情况下，对应用程序的执行流程进行控制</a:t>
            </a:r>
          </a:p>
          <a:p>
            <a:pPr lvl="1"/>
            <a:r>
              <a:rPr lang="en-US" altLang="zh-CN" sz="1500" dirty="0"/>
              <a:t>SQL Connect to Database</a:t>
            </a:r>
          </a:p>
          <a:p>
            <a:pPr lvl="2"/>
            <a:r>
              <a:rPr lang="zh-CN" altLang="en-US" sz="1300" dirty="0"/>
              <a:t>连接数据库</a:t>
            </a:r>
          </a:p>
          <a:p>
            <a:pPr lvl="1"/>
            <a:r>
              <a:rPr lang="en-US" altLang="zh-CN" sz="1500" dirty="0"/>
              <a:t>Main Body of Application Program</a:t>
            </a:r>
          </a:p>
          <a:p>
            <a:pPr lvl="2"/>
            <a:r>
              <a:rPr lang="zh-CN" altLang="en-US" sz="1300" dirty="0"/>
              <a:t>用主语言编写的应用程序，包括界面和数据处理过程</a:t>
            </a:r>
          </a:p>
          <a:p>
            <a:pPr lvl="2"/>
            <a:r>
              <a:rPr lang="zh-CN" altLang="en-US" sz="1300" dirty="0"/>
              <a:t>用</a:t>
            </a:r>
            <a:r>
              <a:rPr lang="en-US" altLang="zh-CN" sz="1300" dirty="0"/>
              <a:t>ESQL</a:t>
            </a:r>
            <a:r>
              <a:rPr lang="zh-CN" altLang="en-US" sz="1300" dirty="0"/>
              <a:t>编写的数据库访问语句</a:t>
            </a:r>
          </a:p>
          <a:p>
            <a:pPr lvl="1"/>
            <a:r>
              <a:rPr lang="en-US" altLang="zh-CN" sz="1500" dirty="0"/>
              <a:t>SQL Disconnect</a:t>
            </a:r>
          </a:p>
          <a:p>
            <a:pPr lvl="2"/>
            <a:r>
              <a:rPr lang="zh-CN" altLang="en-US" sz="1300" dirty="0"/>
              <a:t>撤消与数据库的连接</a:t>
            </a:r>
          </a:p>
          <a:p>
            <a:pPr lvl="1"/>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38558345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The Declare Section</a:t>
            </a:r>
            <a:endParaRPr lang="zh-CN" altLang="en-US"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44</a:t>
            </a:fld>
            <a:endParaRPr lang="zh-CN" altLang="en-US"/>
          </a:p>
        </p:txBody>
      </p:sp>
      <p:sp>
        <p:nvSpPr>
          <p:cNvPr id="5" name="Text Box 3"/>
          <p:cNvSpPr txBox="1">
            <a:spLocks noChangeArrowheads="1"/>
          </p:cNvSpPr>
          <p:nvPr/>
        </p:nvSpPr>
        <p:spPr bwMode="auto">
          <a:xfrm>
            <a:off x="-3448" y="2924944"/>
            <a:ext cx="5943600" cy="2152512"/>
          </a:xfrm>
          <a:prstGeom prst="rect">
            <a:avLst/>
          </a:prstGeom>
          <a:solidFill>
            <a:schemeClr val="accent6">
              <a:lumMod val="20000"/>
              <a:lumOff val="80000"/>
            </a:schemeClr>
          </a:solidFill>
          <a:ln>
            <a:noFill/>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125000"/>
              </a:lnSpc>
            </a:pPr>
            <a:r>
              <a:rPr kumimoji="0" lang="en-US" altLang="zh-CN" sz="1800" b="1" dirty="0">
                <a:solidFill>
                  <a:schemeClr val="tx2"/>
                </a:solidFill>
                <a:latin typeface="Courier New" pitchFamily="49" charset="0"/>
                <a:cs typeface="Courier New" pitchFamily="49" charset="0"/>
              </a:rPr>
              <a:t>exec </a:t>
            </a:r>
            <a:r>
              <a:rPr kumimoji="0" lang="en-US" altLang="zh-CN" sz="1800" b="1" dirty="0" err="1">
                <a:solidFill>
                  <a:schemeClr val="tx2"/>
                </a:solidFill>
                <a:latin typeface="Courier New" pitchFamily="49" charset="0"/>
                <a:cs typeface="Courier New" pitchFamily="49" charset="0"/>
              </a:rPr>
              <a:t>sql</a:t>
            </a:r>
            <a:r>
              <a:rPr kumimoji="0" lang="en-US" altLang="zh-CN" sz="1800" b="1" dirty="0">
                <a:solidFill>
                  <a:schemeClr val="tx2"/>
                </a:solidFill>
                <a:latin typeface="Courier New" pitchFamily="49" charset="0"/>
                <a:cs typeface="Courier New" pitchFamily="49" charset="0"/>
              </a:rPr>
              <a:t> begin declare section;</a:t>
            </a:r>
          </a:p>
          <a:p>
            <a:pPr eaLnBrk="1" hangingPunct="1">
              <a:lnSpc>
                <a:spcPct val="125000"/>
              </a:lnSpc>
            </a:pPr>
            <a:r>
              <a:rPr kumimoji="0" lang="en-US" altLang="zh-CN" sz="1800" b="1" dirty="0">
                <a:latin typeface="Courier New" pitchFamily="49" charset="0"/>
                <a:cs typeface="Courier New" pitchFamily="49" charset="0"/>
              </a:rPr>
              <a:t>        char </a:t>
            </a:r>
            <a:r>
              <a:rPr kumimoji="0" lang="en-US" altLang="zh-CN" sz="1800" b="1" dirty="0" err="1">
                <a:latin typeface="Courier New" pitchFamily="49" charset="0"/>
                <a:cs typeface="Courier New" pitchFamily="49" charset="0"/>
              </a:rPr>
              <a:t>cust_id</a:t>
            </a:r>
            <a:r>
              <a:rPr kumimoji="0" lang="en-US" altLang="zh-CN" sz="1800" b="1" dirty="0">
                <a:latin typeface="Courier New" pitchFamily="49" charset="0"/>
                <a:cs typeface="Courier New" pitchFamily="49" charset="0"/>
              </a:rPr>
              <a:t>[5];</a:t>
            </a:r>
          </a:p>
          <a:p>
            <a:pPr eaLnBrk="1" hangingPunct="1">
              <a:lnSpc>
                <a:spcPct val="125000"/>
              </a:lnSpc>
            </a:pPr>
            <a:r>
              <a:rPr kumimoji="0" lang="en-US" altLang="zh-CN" sz="1800" b="1" dirty="0">
                <a:latin typeface="Courier New" pitchFamily="49" charset="0"/>
                <a:cs typeface="Courier New" pitchFamily="49" charset="0"/>
              </a:rPr>
              <a:t>        char </a:t>
            </a:r>
            <a:r>
              <a:rPr kumimoji="0" lang="en-US" altLang="zh-CN" sz="1800" b="1" dirty="0" err="1">
                <a:latin typeface="Courier New" pitchFamily="49" charset="0"/>
                <a:cs typeface="Courier New" pitchFamily="49" charset="0"/>
              </a:rPr>
              <a:t>cust_name</a:t>
            </a:r>
            <a:r>
              <a:rPr kumimoji="0" lang="en-US" altLang="zh-CN" sz="1800" b="1" dirty="0">
                <a:latin typeface="Courier New" pitchFamily="49" charset="0"/>
                <a:cs typeface="Courier New" pitchFamily="49" charset="0"/>
              </a:rPr>
              <a:t>[14];</a:t>
            </a:r>
          </a:p>
          <a:p>
            <a:pPr eaLnBrk="1" hangingPunct="1">
              <a:lnSpc>
                <a:spcPct val="125000"/>
              </a:lnSpc>
            </a:pPr>
            <a:r>
              <a:rPr kumimoji="0" lang="en-US" altLang="zh-CN" sz="1800" b="1" dirty="0">
                <a:latin typeface="Courier New" pitchFamily="49" charset="0"/>
                <a:cs typeface="Courier New" pitchFamily="49" charset="0"/>
              </a:rPr>
              <a:t>        float </a:t>
            </a:r>
            <a:r>
              <a:rPr kumimoji="0" lang="en-US" altLang="zh-CN" sz="1800" b="1" dirty="0" err="1">
                <a:latin typeface="Courier New" pitchFamily="49" charset="0"/>
                <a:cs typeface="Courier New" pitchFamily="49" charset="0"/>
              </a:rPr>
              <a:t>cust_discnt</a:t>
            </a:r>
            <a:r>
              <a:rPr kumimoji="0" lang="en-US" altLang="zh-CN" sz="1800" b="1" dirty="0">
                <a:latin typeface="Courier New" pitchFamily="49" charset="0"/>
                <a:cs typeface="Courier New" pitchFamily="49" charset="0"/>
              </a:rPr>
              <a:t>;</a:t>
            </a:r>
          </a:p>
          <a:p>
            <a:pPr eaLnBrk="1" hangingPunct="1">
              <a:lnSpc>
                <a:spcPct val="125000"/>
              </a:lnSpc>
            </a:pPr>
            <a:r>
              <a:rPr kumimoji="0" lang="en-US" altLang="zh-CN" sz="1800" b="1" dirty="0">
                <a:latin typeface="Courier New" pitchFamily="49" charset="0"/>
                <a:cs typeface="Courier New" pitchFamily="49" charset="0"/>
              </a:rPr>
              <a:t>        char </a:t>
            </a:r>
            <a:r>
              <a:rPr kumimoji="0" lang="en-US" altLang="zh-CN" sz="1800" b="1" dirty="0" err="1">
                <a:latin typeface="Courier New" pitchFamily="49" charset="0"/>
                <a:cs typeface="Courier New" pitchFamily="49" charset="0"/>
              </a:rPr>
              <a:t>user_name</a:t>
            </a:r>
            <a:r>
              <a:rPr kumimoji="0" lang="en-US" altLang="zh-CN" sz="1800" b="1" dirty="0">
                <a:latin typeface="Courier New" pitchFamily="49" charset="0"/>
                <a:cs typeface="Courier New" pitchFamily="49" charset="0"/>
              </a:rPr>
              <a:t>[20], </a:t>
            </a:r>
            <a:r>
              <a:rPr kumimoji="0" lang="en-US" altLang="zh-CN" sz="1800" b="1" dirty="0" err="1">
                <a:latin typeface="Courier New" pitchFamily="49" charset="0"/>
                <a:cs typeface="Courier New" pitchFamily="49" charset="0"/>
              </a:rPr>
              <a:t>user_pwd</a:t>
            </a:r>
            <a:r>
              <a:rPr kumimoji="0" lang="en-US" altLang="zh-CN" sz="1800" b="1" dirty="0">
                <a:latin typeface="Courier New" pitchFamily="49" charset="0"/>
                <a:cs typeface="Courier New" pitchFamily="49" charset="0"/>
              </a:rPr>
              <a:t>[20];</a:t>
            </a:r>
          </a:p>
          <a:p>
            <a:pPr eaLnBrk="1" hangingPunct="1">
              <a:lnSpc>
                <a:spcPct val="125000"/>
              </a:lnSpc>
            </a:pPr>
            <a:r>
              <a:rPr kumimoji="0" lang="en-US" altLang="zh-CN" sz="1800" b="1" dirty="0">
                <a:solidFill>
                  <a:schemeClr val="tx2"/>
                </a:solidFill>
                <a:latin typeface="Courier New" pitchFamily="49" charset="0"/>
                <a:cs typeface="Courier New" pitchFamily="49" charset="0"/>
              </a:rPr>
              <a:t>exec </a:t>
            </a:r>
            <a:r>
              <a:rPr kumimoji="0" lang="en-US" altLang="zh-CN" sz="1800" b="1" dirty="0" err="1">
                <a:solidFill>
                  <a:schemeClr val="tx2"/>
                </a:solidFill>
                <a:latin typeface="Courier New" pitchFamily="49" charset="0"/>
                <a:cs typeface="Courier New" pitchFamily="49" charset="0"/>
              </a:rPr>
              <a:t>sql</a:t>
            </a:r>
            <a:r>
              <a:rPr kumimoji="0" lang="en-US" altLang="zh-CN" sz="1800" b="1" dirty="0">
                <a:solidFill>
                  <a:schemeClr val="tx2"/>
                </a:solidFill>
                <a:latin typeface="Courier New" pitchFamily="49" charset="0"/>
                <a:cs typeface="Courier New" pitchFamily="49" charset="0"/>
              </a:rPr>
              <a:t> end declare section;</a:t>
            </a:r>
          </a:p>
        </p:txBody>
      </p:sp>
      <p:sp>
        <p:nvSpPr>
          <p:cNvPr id="6" name="AutoShape 4"/>
          <p:cNvSpPr>
            <a:spLocks/>
          </p:cNvSpPr>
          <p:nvPr/>
        </p:nvSpPr>
        <p:spPr bwMode="auto">
          <a:xfrm>
            <a:off x="6084168" y="2628201"/>
            <a:ext cx="2482850" cy="692497"/>
          </a:xfrm>
          <a:prstGeom prst="accentCallout2">
            <a:avLst>
              <a:gd name="adj1" fmla="val 9426"/>
              <a:gd name="adj2" fmla="val -3069"/>
              <a:gd name="adj3" fmla="val 9426"/>
              <a:gd name="adj4" fmla="val -16944"/>
              <a:gd name="adj5" fmla="val 83639"/>
              <a:gd name="adj6" fmla="val -62532"/>
            </a:avLst>
          </a:prstGeom>
          <a:solidFill>
            <a:srgbClr val="EAEAEA"/>
          </a:solidFill>
          <a:ln w="25400">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0" lang="en-US" altLang="zh-CN" sz="1600" b="1" dirty="0">
                <a:solidFill>
                  <a:srgbClr val="FF0066"/>
                </a:solidFill>
                <a:latin typeface="Courier New" pitchFamily="49" charset="0"/>
                <a:cs typeface="Courier New" pitchFamily="49" charset="0"/>
              </a:rPr>
              <a:t>Begin declare SQL host variables </a:t>
            </a:r>
          </a:p>
        </p:txBody>
      </p:sp>
      <p:sp>
        <p:nvSpPr>
          <p:cNvPr id="7" name="AutoShape 5"/>
          <p:cNvSpPr>
            <a:spLocks/>
          </p:cNvSpPr>
          <p:nvPr/>
        </p:nvSpPr>
        <p:spPr bwMode="auto">
          <a:xfrm>
            <a:off x="304800" y="5661248"/>
            <a:ext cx="2438400" cy="692497"/>
          </a:xfrm>
          <a:prstGeom prst="accentBorderCallout2">
            <a:avLst>
              <a:gd name="adj1" fmla="val 13481"/>
              <a:gd name="adj2" fmla="val 103125"/>
              <a:gd name="adj3" fmla="val 13481"/>
              <a:gd name="adj4" fmla="val 114972"/>
              <a:gd name="adj5" fmla="val -96440"/>
              <a:gd name="adj6" fmla="val 117056"/>
            </a:avLst>
          </a:prstGeom>
          <a:solidFill>
            <a:srgbClr val="EAEAEA"/>
          </a:solidFill>
          <a:ln w="25400">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0" lang="en-US" altLang="zh-CN" sz="1600" b="1" dirty="0">
                <a:solidFill>
                  <a:srgbClr val="FF0066"/>
                </a:solidFill>
                <a:latin typeface="Courier New" pitchFamily="49" charset="0"/>
                <a:cs typeface="Courier New" pitchFamily="49" charset="0"/>
              </a:rPr>
              <a:t>End of declare section </a:t>
            </a:r>
          </a:p>
        </p:txBody>
      </p:sp>
      <p:sp>
        <p:nvSpPr>
          <p:cNvPr id="8" name="AutoShape 6"/>
          <p:cNvSpPr>
            <a:spLocks/>
          </p:cNvSpPr>
          <p:nvPr/>
        </p:nvSpPr>
        <p:spPr bwMode="auto">
          <a:xfrm>
            <a:off x="6553200" y="3777134"/>
            <a:ext cx="2590800" cy="1308050"/>
          </a:xfrm>
          <a:prstGeom prst="accentCallout2">
            <a:avLst>
              <a:gd name="adj1" fmla="val 5884"/>
              <a:gd name="adj2" fmla="val -2940"/>
              <a:gd name="adj3" fmla="val 5884"/>
              <a:gd name="adj4" fmla="val -29287"/>
              <a:gd name="adj5" fmla="val -21241"/>
              <a:gd name="adj6" fmla="val -115870"/>
            </a:avLst>
          </a:prstGeom>
          <a:solidFill>
            <a:srgbClr val="EAEAEA"/>
          </a:solidFill>
          <a:ln w="25400">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0" lang="en-US" altLang="zh-CN" sz="1600" b="1" dirty="0">
                <a:solidFill>
                  <a:srgbClr val="FF0066"/>
                </a:solidFill>
                <a:latin typeface="Courier New" pitchFamily="49" charset="0"/>
                <a:cs typeface="Courier New" pitchFamily="49" charset="0"/>
              </a:rPr>
              <a:t>host variables for </a:t>
            </a:r>
            <a:r>
              <a:rPr kumimoji="0" lang="en-US" altLang="zh-CN" sz="1600" b="1" dirty="0" err="1">
                <a:solidFill>
                  <a:srgbClr val="FF0066"/>
                </a:solidFill>
                <a:latin typeface="Courier New" pitchFamily="49" charset="0"/>
                <a:cs typeface="Courier New" pitchFamily="49" charset="0"/>
              </a:rPr>
              <a:t>cno</a:t>
            </a:r>
            <a:r>
              <a:rPr kumimoji="0" lang="en-US" altLang="zh-CN" sz="1600" b="1" dirty="0">
                <a:solidFill>
                  <a:srgbClr val="FF0066"/>
                </a:solidFill>
                <a:latin typeface="Courier New" pitchFamily="49" charset="0"/>
                <a:cs typeface="Courier New" pitchFamily="49" charset="0"/>
              </a:rPr>
              <a:t>, </a:t>
            </a:r>
            <a:r>
              <a:rPr kumimoji="0" lang="en-US" altLang="zh-CN" sz="1600" b="1" dirty="0" smtClean="0">
                <a:solidFill>
                  <a:srgbClr val="FF0066"/>
                </a:solidFill>
                <a:latin typeface="Courier New" pitchFamily="49" charset="0"/>
                <a:cs typeface="Courier New" pitchFamily="49" charset="0"/>
              </a:rPr>
              <a:t>four characters </a:t>
            </a:r>
            <a:r>
              <a:rPr kumimoji="0" lang="en-US" altLang="zh-CN" sz="1600" b="1" dirty="0">
                <a:solidFill>
                  <a:srgbClr val="FF0066"/>
                </a:solidFill>
                <a:latin typeface="Courier New" pitchFamily="49" charset="0"/>
                <a:cs typeface="Courier New" pitchFamily="49" charset="0"/>
              </a:rPr>
              <a:t>and a null terminator </a:t>
            </a:r>
          </a:p>
        </p:txBody>
      </p:sp>
      <p:sp>
        <p:nvSpPr>
          <p:cNvPr id="9" name="AutoShape 7"/>
          <p:cNvSpPr>
            <a:spLocks/>
          </p:cNvSpPr>
          <p:nvPr/>
        </p:nvSpPr>
        <p:spPr bwMode="auto">
          <a:xfrm>
            <a:off x="3429000" y="5381054"/>
            <a:ext cx="2787650" cy="1000274"/>
          </a:xfrm>
          <a:prstGeom prst="accentBorderCallout3">
            <a:avLst>
              <a:gd name="adj1" fmla="val 5884"/>
              <a:gd name="adj2" fmla="val 102731"/>
              <a:gd name="adj3" fmla="val 5884"/>
              <a:gd name="adj4" fmla="val 103588"/>
              <a:gd name="adj5" fmla="val -39218"/>
              <a:gd name="adj6" fmla="val 103588"/>
              <a:gd name="adj7" fmla="val -84394"/>
              <a:gd name="adj8" fmla="val 80468"/>
            </a:avLst>
          </a:prstGeom>
          <a:solidFill>
            <a:srgbClr val="EAEAEA"/>
          </a:solidFill>
          <a:ln w="25400">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0" lang="en-US" altLang="zh-CN" sz="1600" b="1" dirty="0">
                <a:solidFill>
                  <a:srgbClr val="FF0066"/>
                </a:solidFill>
                <a:latin typeface="Courier New" pitchFamily="49" charset="0"/>
                <a:cs typeface="Courier New" pitchFamily="49" charset="0"/>
              </a:rPr>
              <a:t>host variables for user name and password </a:t>
            </a:r>
          </a:p>
        </p:txBody>
      </p:sp>
    </p:spTree>
    <p:extLst>
      <p:ext uri="{BB962C8B-B14F-4D97-AF65-F5344CB8AC3E}">
        <p14:creationId xmlns:p14="http://schemas.microsoft.com/office/powerpoint/2010/main" val="159701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Condition Handling</a:t>
            </a:r>
            <a:endParaRPr lang="zh-CN" altLang="en-US"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a:p>
        </p:txBody>
      </p:sp>
      <p:sp>
        <p:nvSpPr>
          <p:cNvPr id="5" name="Text Box 3"/>
          <p:cNvSpPr txBox="1">
            <a:spLocks noChangeArrowheads="1"/>
          </p:cNvSpPr>
          <p:nvPr/>
        </p:nvSpPr>
        <p:spPr bwMode="auto">
          <a:xfrm>
            <a:off x="607640" y="3847922"/>
            <a:ext cx="7924800" cy="767518"/>
          </a:xfrm>
          <a:prstGeom prst="rect">
            <a:avLst/>
          </a:prstGeom>
          <a:solidFill>
            <a:schemeClr val="accent6">
              <a:lumMod val="20000"/>
              <a:lumOff val="80000"/>
            </a:schemeClr>
          </a:solidFill>
          <a:ln>
            <a:noFill/>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125000"/>
              </a:lnSpc>
            </a:pPr>
            <a:r>
              <a:rPr kumimoji="0" lang="en-US" altLang="zh-CN" sz="1800" b="1" dirty="0">
                <a:solidFill>
                  <a:schemeClr val="tx2"/>
                </a:solidFill>
                <a:latin typeface="Courier New" pitchFamily="49" charset="0"/>
                <a:ea typeface="+mn-ea"/>
                <a:cs typeface="Courier New" pitchFamily="49" charset="0"/>
              </a:rPr>
              <a:t>exec </a:t>
            </a:r>
            <a:r>
              <a:rPr kumimoji="0" lang="en-US" altLang="zh-CN" sz="1800" b="1" dirty="0" err="1">
                <a:solidFill>
                  <a:schemeClr val="tx2"/>
                </a:solidFill>
                <a:latin typeface="Courier New" pitchFamily="49" charset="0"/>
                <a:ea typeface="+mn-ea"/>
                <a:cs typeface="Courier New" pitchFamily="49" charset="0"/>
              </a:rPr>
              <a:t>sql</a:t>
            </a:r>
            <a:r>
              <a:rPr kumimoji="0" lang="en-US" altLang="zh-CN" sz="1800" b="1" dirty="0">
                <a:solidFill>
                  <a:schemeClr val="tx2"/>
                </a:solidFill>
                <a:latin typeface="Courier New" pitchFamily="49" charset="0"/>
                <a:ea typeface="+mn-ea"/>
                <a:cs typeface="Courier New" pitchFamily="49" charset="0"/>
              </a:rPr>
              <a:t> whenever </a:t>
            </a:r>
            <a:r>
              <a:rPr kumimoji="0" lang="en-US" altLang="zh-CN" sz="1800" b="1" dirty="0" err="1">
                <a:solidFill>
                  <a:schemeClr val="tx2"/>
                </a:solidFill>
                <a:latin typeface="Courier New" pitchFamily="49" charset="0"/>
                <a:ea typeface="+mn-ea"/>
                <a:cs typeface="Courier New" pitchFamily="49" charset="0"/>
              </a:rPr>
              <a:t>sqlerror</a:t>
            </a:r>
            <a:r>
              <a:rPr kumimoji="0" lang="en-US" altLang="zh-CN" sz="1800" b="1" dirty="0">
                <a:solidFill>
                  <a:schemeClr val="tx2"/>
                </a:solidFill>
                <a:latin typeface="Courier New" pitchFamily="49" charset="0"/>
                <a:ea typeface="+mn-ea"/>
                <a:cs typeface="Courier New" pitchFamily="49" charset="0"/>
              </a:rPr>
              <a:t> </a:t>
            </a:r>
            <a:r>
              <a:rPr kumimoji="0" lang="en-US" altLang="zh-CN" sz="1800" b="1" dirty="0" err="1">
                <a:solidFill>
                  <a:schemeClr val="tx2"/>
                </a:solidFill>
                <a:latin typeface="Courier New" pitchFamily="49" charset="0"/>
                <a:ea typeface="+mn-ea"/>
                <a:cs typeface="Courier New" pitchFamily="49" charset="0"/>
              </a:rPr>
              <a:t>goto</a:t>
            </a:r>
            <a:r>
              <a:rPr kumimoji="0" lang="en-US" altLang="zh-CN" sz="1800" b="1" dirty="0">
                <a:solidFill>
                  <a:schemeClr val="accent2"/>
                </a:solidFill>
                <a:latin typeface="Courier New" pitchFamily="49" charset="0"/>
                <a:ea typeface="+mn-ea"/>
                <a:cs typeface="Courier New" pitchFamily="49" charset="0"/>
              </a:rPr>
              <a:t> </a:t>
            </a:r>
            <a:r>
              <a:rPr kumimoji="0" lang="en-US" altLang="zh-CN" sz="1800" b="1" dirty="0" err="1">
                <a:solidFill>
                  <a:srgbClr val="FF0000"/>
                </a:solidFill>
                <a:latin typeface="Courier New" pitchFamily="49" charset="0"/>
                <a:ea typeface="+mn-ea"/>
                <a:cs typeface="Courier New" pitchFamily="49" charset="0"/>
              </a:rPr>
              <a:t>report_error</a:t>
            </a:r>
            <a:r>
              <a:rPr kumimoji="0" lang="en-US" altLang="zh-CN" sz="1800" b="1" dirty="0">
                <a:solidFill>
                  <a:schemeClr val="accent2"/>
                </a:solidFill>
                <a:latin typeface="Courier New" pitchFamily="49" charset="0"/>
                <a:ea typeface="+mn-ea"/>
                <a:cs typeface="Courier New" pitchFamily="49" charset="0"/>
              </a:rPr>
              <a:t>;</a:t>
            </a:r>
          </a:p>
          <a:p>
            <a:pPr eaLnBrk="1" hangingPunct="1">
              <a:lnSpc>
                <a:spcPct val="125000"/>
              </a:lnSpc>
            </a:pPr>
            <a:r>
              <a:rPr kumimoji="0" lang="en-US" altLang="zh-CN" sz="1800" b="1" dirty="0">
                <a:solidFill>
                  <a:schemeClr val="tx2"/>
                </a:solidFill>
                <a:latin typeface="Courier New" pitchFamily="49" charset="0"/>
                <a:ea typeface="+mn-ea"/>
                <a:cs typeface="Courier New" pitchFamily="49" charset="0"/>
              </a:rPr>
              <a:t>exec </a:t>
            </a:r>
            <a:r>
              <a:rPr kumimoji="0" lang="en-US" altLang="zh-CN" sz="1800" b="1" dirty="0" err="1">
                <a:solidFill>
                  <a:schemeClr val="tx2"/>
                </a:solidFill>
                <a:latin typeface="Courier New" pitchFamily="49" charset="0"/>
                <a:ea typeface="+mn-ea"/>
                <a:cs typeface="Courier New" pitchFamily="49" charset="0"/>
              </a:rPr>
              <a:t>sql</a:t>
            </a:r>
            <a:r>
              <a:rPr kumimoji="0" lang="en-US" altLang="zh-CN" sz="1800" b="1" dirty="0">
                <a:solidFill>
                  <a:schemeClr val="tx2"/>
                </a:solidFill>
                <a:latin typeface="Courier New" pitchFamily="49" charset="0"/>
                <a:ea typeface="+mn-ea"/>
                <a:cs typeface="Courier New" pitchFamily="49" charset="0"/>
              </a:rPr>
              <a:t> whenever not found </a:t>
            </a:r>
            <a:r>
              <a:rPr kumimoji="0" lang="en-US" altLang="zh-CN" sz="1800" b="1" dirty="0" err="1">
                <a:solidFill>
                  <a:schemeClr val="tx2"/>
                </a:solidFill>
                <a:latin typeface="Courier New" pitchFamily="49" charset="0"/>
                <a:ea typeface="+mn-ea"/>
                <a:cs typeface="Courier New" pitchFamily="49" charset="0"/>
              </a:rPr>
              <a:t>goto</a:t>
            </a:r>
            <a:r>
              <a:rPr kumimoji="0" lang="en-US" altLang="zh-CN" sz="1800" b="1" dirty="0">
                <a:solidFill>
                  <a:schemeClr val="accent2"/>
                </a:solidFill>
                <a:latin typeface="Courier New" pitchFamily="49" charset="0"/>
                <a:ea typeface="+mn-ea"/>
                <a:cs typeface="Courier New" pitchFamily="49" charset="0"/>
              </a:rPr>
              <a:t> </a:t>
            </a:r>
            <a:r>
              <a:rPr kumimoji="0" lang="en-US" altLang="zh-CN" sz="1800" b="1" dirty="0" err="1">
                <a:solidFill>
                  <a:srgbClr val="FF0000"/>
                </a:solidFill>
                <a:latin typeface="Courier New" pitchFamily="49" charset="0"/>
                <a:ea typeface="+mn-ea"/>
                <a:cs typeface="Courier New" pitchFamily="49" charset="0"/>
              </a:rPr>
              <a:t>notfound</a:t>
            </a:r>
            <a:r>
              <a:rPr kumimoji="0" lang="en-US" altLang="zh-CN" sz="1800" b="1" dirty="0">
                <a:solidFill>
                  <a:schemeClr val="accent2"/>
                </a:solidFill>
                <a:latin typeface="Courier New" pitchFamily="49" charset="0"/>
                <a:ea typeface="+mn-ea"/>
                <a:cs typeface="Courier New" pitchFamily="49" charset="0"/>
              </a:rPr>
              <a:t>;</a:t>
            </a:r>
          </a:p>
        </p:txBody>
      </p:sp>
      <p:sp>
        <p:nvSpPr>
          <p:cNvPr id="6" name="AutoShape 4"/>
          <p:cNvSpPr>
            <a:spLocks/>
          </p:cNvSpPr>
          <p:nvPr/>
        </p:nvSpPr>
        <p:spPr bwMode="auto">
          <a:xfrm>
            <a:off x="3839790" y="5210616"/>
            <a:ext cx="4692650" cy="438582"/>
          </a:xfrm>
          <a:prstGeom prst="accentBorderCallout3">
            <a:avLst>
              <a:gd name="adj1" fmla="val 23685"/>
              <a:gd name="adj2" fmla="val 101625"/>
              <a:gd name="adj3" fmla="val 23685"/>
              <a:gd name="adj4" fmla="val 102435"/>
              <a:gd name="adj5" fmla="val -124671"/>
              <a:gd name="adj6" fmla="val 102435"/>
              <a:gd name="adj7" fmla="val -274014"/>
              <a:gd name="adj8" fmla="val 88398"/>
            </a:avLst>
          </a:prstGeom>
          <a:solidFill>
            <a:srgbClr val="EAEAEA"/>
          </a:solidFill>
          <a:ln w="25400">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5000"/>
              </a:lnSpc>
            </a:pPr>
            <a:r>
              <a:rPr kumimoji="0" lang="en-US" altLang="zh-CN" b="1" dirty="0" smtClean="0">
                <a:solidFill>
                  <a:srgbClr val="FF0066"/>
                </a:solidFill>
                <a:latin typeface="Courier New" pitchFamily="49" charset="0"/>
                <a:cs typeface="Courier New" pitchFamily="49" charset="0"/>
              </a:rPr>
              <a:t>error </a:t>
            </a:r>
            <a:r>
              <a:rPr kumimoji="0" lang="en-US" altLang="zh-CN" b="1" dirty="0">
                <a:solidFill>
                  <a:srgbClr val="FF0066"/>
                </a:solidFill>
                <a:latin typeface="Courier New" pitchFamily="49" charset="0"/>
                <a:cs typeface="Courier New" pitchFamily="49" charset="0"/>
              </a:rPr>
              <a:t>trap </a:t>
            </a:r>
            <a:r>
              <a:rPr kumimoji="0" lang="en-US" altLang="zh-CN" b="1" dirty="0" smtClean="0">
                <a:solidFill>
                  <a:srgbClr val="FF0066"/>
                </a:solidFill>
                <a:latin typeface="Courier New" pitchFamily="49" charset="0"/>
                <a:cs typeface="Courier New" pitchFamily="49" charset="0"/>
              </a:rPr>
              <a:t>condition </a:t>
            </a:r>
            <a:endParaRPr kumimoji="0" lang="en-US" altLang="zh-CN" b="1" dirty="0">
              <a:solidFill>
                <a:srgbClr val="FF0066"/>
              </a:solidFill>
              <a:latin typeface="Courier New" pitchFamily="49" charset="0"/>
              <a:cs typeface="Courier New" pitchFamily="49" charset="0"/>
            </a:endParaRPr>
          </a:p>
        </p:txBody>
      </p:sp>
      <p:sp>
        <p:nvSpPr>
          <p:cNvPr id="7" name="AutoShape 5"/>
          <p:cNvSpPr>
            <a:spLocks/>
          </p:cNvSpPr>
          <p:nvPr/>
        </p:nvSpPr>
        <p:spPr bwMode="auto">
          <a:xfrm>
            <a:off x="1905000" y="5960059"/>
            <a:ext cx="4724400" cy="421269"/>
          </a:xfrm>
          <a:prstGeom prst="accentBorderCallout2">
            <a:avLst>
              <a:gd name="adj1" fmla="val 23685"/>
              <a:gd name="adj2" fmla="val -1611"/>
              <a:gd name="adj3" fmla="val 23685"/>
              <a:gd name="adj4" fmla="val -9171"/>
              <a:gd name="adj5" fmla="val -334208"/>
              <a:gd name="adj6" fmla="val -16769"/>
            </a:avLst>
          </a:prstGeom>
          <a:solidFill>
            <a:srgbClr val="EAEAEA"/>
          </a:solidFill>
          <a:ln w="25400">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5000"/>
              </a:lnSpc>
            </a:pPr>
            <a:r>
              <a:rPr kumimoji="0" lang="en-US" altLang="zh-CN" b="1" dirty="0">
                <a:solidFill>
                  <a:srgbClr val="FF0066"/>
                </a:solidFill>
                <a:latin typeface="Courier New" pitchFamily="49" charset="0"/>
                <a:cs typeface="Courier New" pitchFamily="49" charset="0"/>
              </a:rPr>
              <a:t>not </a:t>
            </a:r>
            <a:r>
              <a:rPr kumimoji="0" lang="en-US" altLang="zh-CN" b="1" dirty="0" smtClean="0">
                <a:solidFill>
                  <a:srgbClr val="FF0066"/>
                </a:solidFill>
                <a:latin typeface="Courier New" pitchFamily="49" charset="0"/>
                <a:cs typeface="Courier New" pitchFamily="49" charset="0"/>
              </a:rPr>
              <a:t>found condition </a:t>
            </a:r>
            <a:endParaRPr kumimoji="0" lang="en-US" altLang="zh-CN" b="1" dirty="0">
              <a:solidFill>
                <a:srgbClr val="FF0066"/>
              </a:solidFill>
              <a:latin typeface="Courier New" pitchFamily="49" charset="0"/>
              <a:cs typeface="Courier New" pitchFamily="49" charset="0"/>
            </a:endParaRPr>
          </a:p>
        </p:txBody>
      </p:sp>
      <p:grpSp>
        <p:nvGrpSpPr>
          <p:cNvPr id="8" name="Group 6"/>
          <p:cNvGrpSpPr>
            <a:grpSpLocks/>
          </p:cNvGrpSpPr>
          <p:nvPr/>
        </p:nvGrpSpPr>
        <p:grpSpPr bwMode="auto">
          <a:xfrm>
            <a:off x="4499992" y="2483604"/>
            <a:ext cx="2209800" cy="1914525"/>
            <a:chOff x="3648" y="618"/>
            <a:chExt cx="1392" cy="1206"/>
          </a:xfrm>
        </p:grpSpPr>
        <p:sp>
          <p:nvSpPr>
            <p:cNvPr id="9" name="Text Box 7"/>
            <p:cNvSpPr txBox="1">
              <a:spLocks noChangeArrowheads="1"/>
            </p:cNvSpPr>
            <p:nvPr/>
          </p:nvSpPr>
          <p:spPr bwMode="auto">
            <a:xfrm>
              <a:off x="3648" y="618"/>
              <a:ext cx="1392" cy="263"/>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lnSpc>
                  <a:spcPct val="125000"/>
                </a:lnSpc>
              </a:pPr>
              <a:r>
                <a:rPr lang="zh-CN" altLang="en-US" sz="1800" b="1">
                  <a:latin typeface="Courier New" pitchFamily="49" charset="0"/>
                  <a:ea typeface="+mn-ea"/>
                  <a:cs typeface="Courier New" pitchFamily="49" charset="0"/>
                </a:rPr>
                <a:t>语句标号</a:t>
              </a:r>
            </a:p>
          </p:txBody>
        </p:sp>
        <p:sp>
          <p:nvSpPr>
            <p:cNvPr id="10" name="Line 8"/>
            <p:cNvSpPr>
              <a:spLocks noChangeShapeType="1"/>
            </p:cNvSpPr>
            <p:nvPr/>
          </p:nvSpPr>
          <p:spPr bwMode="auto">
            <a:xfrm>
              <a:off x="4128" y="912"/>
              <a:ext cx="0" cy="48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5000"/>
                </a:lnSpc>
              </a:pPr>
              <a:endParaRPr lang="zh-CN" altLang="en-US">
                <a:latin typeface="Courier New" pitchFamily="49" charset="0"/>
                <a:cs typeface="Courier New" pitchFamily="49" charset="0"/>
              </a:endParaRPr>
            </a:p>
          </p:txBody>
        </p:sp>
        <p:sp>
          <p:nvSpPr>
            <p:cNvPr id="11" name="Line 9"/>
            <p:cNvSpPr>
              <a:spLocks noChangeShapeType="1"/>
            </p:cNvSpPr>
            <p:nvPr/>
          </p:nvSpPr>
          <p:spPr bwMode="auto">
            <a:xfrm>
              <a:off x="4560" y="912"/>
              <a:ext cx="0" cy="9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5000"/>
                </a:lnSpc>
              </a:pPr>
              <a:endParaRPr lang="zh-CN" altLang="en-US">
                <a:latin typeface="Courier New" pitchFamily="49" charset="0"/>
                <a:cs typeface="Courier New" pitchFamily="49" charset="0"/>
              </a:endParaRPr>
            </a:p>
          </p:txBody>
        </p:sp>
      </p:grpSp>
    </p:spTree>
    <p:extLst>
      <p:ext uri="{BB962C8B-B14F-4D97-AF65-F5344CB8AC3E}">
        <p14:creationId xmlns:p14="http://schemas.microsoft.com/office/powerpoint/2010/main" val="48210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SQL Connect Statement</a:t>
            </a:r>
            <a:endParaRPr lang="zh-CN" altLang="en-US" b="1" dirty="0"/>
          </a:p>
        </p:txBody>
      </p:sp>
      <p:sp>
        <p:nvSpPr>
          <p:cNvPr id="3" name="内容占位符 2"/>
          <p:cNvSpPr>
            <a:spLocks noGrp="1"/>
          </p:cNvSpPr>
          <p:nvPr>
            <p:ph idx="1"/>
          </p:nvPr>
        </p:nvSpPr>
        <p:spPr/>
        <p:txBody>
          <a:bodyPr>
            <a:normAutofit/>
          </a:bodyPr>
          <a:lstStyle/>
          <a:p>
            <a:r>
              <a:rPr lang="en-US" altLang="zh-CN" sz="1600" dirty="0"/>
              <a:t>SQL99</a:t>
            </a:r>
          </a:p>
          <a:p>
            <a:pPr marL="68580" indent="0">
              <a:buNone/>
            </a:pPr>
            <a:endParaRPr lang="en-US" altLang="zh-CN" sz="1600" dirty="0" smtClean="0"/>
          </a:p>
          <a:p>
            <a:pPr marL="68580" indent="0">
              <a:buNone/>
            </a:pPr>
            <a:endParaRPr lang="en-US" altLang="zh-CN" sz="1600" dirty="0"/>
          </a:p>
          <a:p>
            <a:pPr marL="68580" indent="0">
              <a:buNone/>
            </a:pPr>
            <a:endParaRPr lang="en-US" altLang="zh-CN" sz="1600" dirty="0" smtClean="0"/>
          </a:p>
          <a:p>
            <a:pPr lvl="1"/>
            <a:r>
              <a:rPr lang="en-US" altLang="zh-CN" sz="1400" dirty="0"/>
              <a:t>target-server</a:t>
            </a:r>
          </a:p>
          <a:p>
            <a:pPr lvl="2"/>
            <a:r>
              <a:rPr lang="zh-CN" altLang="en-US" sz="1200" dirty="0"/>
              <a:t>数据库名</a:t>
            </a:r>
          </a:p>
          <a:p>
            <a:pPr lvl="1"/>
            <a:r>
              <a:rPr lang="en-US" altLang="zh-CN" sz="1400" dirty="0"/>
              <a:t>connect-name</a:t>
            </a:r>
          </a:p>
          <a:p>
            <a:pPr lvl="2"/>
            <a:r>
              <a:rPr lang="zh-CN" altLang="en-US" sz="1200" dirty="0"/>
              <a:t>本次连接（</a:t>
            </a:r>
            <a:r>
              <a:rPr lang="en-US" altLang="zh-CN" sz="1200" dirty="0"/>
              <a:t>connect session</a:t>
            </a:r>
            <a:r>
              <a:rPr lang="zh-CN" altLang="en-US" sz="1200" dirty="0"/>
              <a:t>）的名称</a:t>
            </a:r>
          </a:p>
          <a:p>
            <a:pPr lvl="2"/>
            <a:r>
              <a:rPr lang="zh-CN" altLang="en-US" sz="1200" dirty="0"/>
              <a:t>在一个程序中可以同时维持多个连接</a:t>
            </a:r>
          </a:p>
          <a:p>
            <a:pPr lvl="1"/>
            <a:r>
              <a:rPr lang="en-US" altLang="zh-CN" sz="1400" dirty="0"/>
              <a:t>username</a:t>
            </a:r>
          </a:p>
          <a:p>
            <a:pPr lvl="2"/>
            <a:r>
              <a:rPr lang="zh-CN" altLang="en-US" sz="1200" dirty="0"/>
              <a:t>本次连接所使用的数据库用户的</a:t>
            </a:r>
            <a:r>
              <a:rPr lang="zh-CN" altLang="en-US" sz="1200" dirty="0" smtClean="0"/>
              <a:t>用户名</a:t>
            </a:r>
            <a:endParaRPr lang="zh-CN" altLang="en-US" sz="1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a:p>
        </p:txBody>
      </p:sp>
      <p:sp>
        <p:nvSpPr>
          <p:cNvPr id="5" name="Text Box 4"/>
          <p:cNvSpPr txBox="1">
            <a:spLocks noChangeArrowheads="1"/>
          </p:cNvSpPr>
          <p:nvPr/>
        </p:nvSpPr>
        <p:spPr bwMode="auto">
          <a:xfrm>
            <a:off x="800100" y="2636912"/>
            <a:ext cx="7543800" cy="717119"/>
          </a:xfrm>
          <a:prstGeom prst="rect">
            <a:avLst/>
          </a:prstGeom>
          <a:solidFill>
            <a:schemeClr val="accent6">
              <a:lumMod val="20000"/>
              <a:lumOff val="80000"/>
            </a:schemeClr>
          </a:solidFill>
          <a:ln>
            <a:noFill/>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125000"/>
              </a:lnSpc>
            </a:pPr>
            <a:r>
              <a:rPr kumimoji="0" lang="en-US" altLang="zh-CN" sz="1600" b="1" dirty="0">
                <a:solidFill>
                  <a:srgbClr val="FF0000"/>
                </a:solidFill>
                <a:latin typeface="Courier New" pitchFamily="49" charset="0"/>
                <a:cs typeface="Courier New" pitchFamily="49" charset="0"/>
              </a:rPr>
              <a:t>EXEC SQL CONNECT TO target-server</a:t>
            </a:r>
          </a:p>
          <a:p>
            <a:pPr eaLnBrk="1" hangingPunct="1">
              <a:lnSpc>
                <a:spcPct val="125000"/>
              </a:lnSpc>
            </a:pPr>
            <a:r>
              <a:rPr kumimoji="0" lang="en-US" altLang="zh-CN" sz="1600" b="1" dirty="0">
                <a:solidFill>
                  <a:srgbClr val="FF0000"/>
                </a:solidFill>
                <a:latin typeface="Courier New" pitchFamily="49" charset="0"/>
                <a:cs typeface="Courier New" pitchFamily="49" charset="0"/>
              </a:rPr>
              <a:t>	[AS connect-name] [USER username] ;</a:t>
            </a:r>
          </a:p>
        </p:txBody>
      </p:sp>
      <p:sp>
        <p:nvSpPr>
          <p:cNvPr id="6" name="Text Box 5"/>
          <p:cNvSpPr txBox="1">
            <a:spLocks noChangeArrowheads="1"/>
          </p:cNvSpPr>
          <p:nvPr/>
        </p:nvSpPr>
        <p:spPr bwMode="auto">
          <a:xfrm>
            <a:off x="800100" y="3429000"/>
            <a:ext cx="7543800" cy="384721"/>
          </a:xfrm>
          <a:prstGeom prst="rect">
            <a:avLst/>
          </a:prstGeom>
          <a:solidFill>
            <a:schemeClr val="accent6">
              <a:lumMod val="20000"/>
              <a:lumOff val="80000"/>
            </a:schemeClr>
          </a:solidFill>
          <a:ln>
            <a:noFill/>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125000"/>
              </a:lnSpc>
            </a:pPr>
            <a:r>
              <a:rPr kumimoji="0" lang="en-US" altLang="zh-CN" sz="1600" b="1" dirty="0">
                <a:solidFill>
                  <a:srgbClr val="FF0000"/>
                </a:solidFill>
                <a:latin typeface="Courier New" pitchFamily="49" charset="0"/>
                <a:cs typeface="Courier New" pitchFamily="49" charset="0"/>
              </a:rPr>
              <a:t>EXEC SQL CONNECT TO DEFAULT ;</a:t>
            </a:r>
          </a:p>
        </p:txBody>
      </p:sp>
    </p:spTree>
    <p:extLst>
      <p:ext uri="{BB962C8B-B14F-4D97-AF65-F5344CB8AC3E}">
        <p14:creationId xmlns:p14="http://schemas.microsoft.com/office/powerpoint/2010/main" val="10937769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交互式访问数据库的程序段</a:t>
            </a:r>
          </a:p>
        </p:txBody>
      </p:sp>
      <p:sp>
        <p:nvSpPr>
          <p:cNvPr id="3" name="内容占位符 2"/>
          <p:cNvSpPr>
            <a:spLocks noGrp="1"/>
          </p:cNvSpPr>
          <p:nvPr>
            <p:ph idx="1"/>
          </p:nvPr>
        </p:nvSpPr>
        <p:spPr/>
        <p:txBody>
          <a:bodyPr>
            <a:noAutofit/>
          </a:bodyPr>
          <a:lstStyle/>
          <a:p>
            <a:pPr marL="68580" indent="0">
              <a:buNone/>
            </a:pPr>
            <a:r>
              <a:rPr lang="en-US" altLang="zh-CN" sz="1400" dirty="0">
                <a:latin typeface="Courier New" pitchFamily="49" charset="0"/>
                <a:cs typeface="Courier New" pitchFamily="49" charset="0"/>
              </a:rPr>
              <a:t>while (prompt(</a:t>
            </a:r>
            <a:r>
              <a:rPr lang="en-US" altLang="zh-CN" sz="1400" dirty="0" err="1">
                <a:latin typeface="Courier New" pitchFamily="49" charset="0"/>
                <a:cs typeface="Courier New" pitchFamily="49" charset="0"/>
              </a:rPr>
              <a:t>cid_prompt</a:t>
            </a:r>
            <a:r>
              <a:rPr lang="en-US" altLang="zh-CN" sz="1400" dirty="0">
                <a:latin typeface="Courier New" pitchFamily="49" charset="0"/>
                <a:cs typeface="Courier New" pitchFamily="49" charset="0"/>
              </a:rPr>
              <a:t>, 1, </a:t>
            </a:r>
            <a:r>
              <a:rPr lang="en-US" altLang="zh-CN" sz="1400" dirty="0" err="1">
                <a:latin typeface="Courier New" pitchFamily="49" charset="0"/>
                <a:cs typeface="Courier New" pitchFamily="49" charset="0"/>
              </a:rPr>
              <a:t>cust_id</a:t>
            </a:r>
            <a:r>
              <a:rPr lang="en-US" altLang="zh-CN" sz="1400" dirty="0">
                <a:latin typeface="Courier New" pitchFamily="49" charset="0"/>
                <a:cs typeface="Courier New" pitchFamily="49" charset="0"/>
              </a:rPr>
              <a:t>, 4) &gt;= 0</a:t>
            </a:r>
            <a:r>
              <a:rPr lang="en-US" altLang="zh-CN" sz="1400" dirty="0" smtClean="0">
                <a:latin typeface="Courier New" pitchFamily="49" charset="0"/>
                <a:cs typeface="Courier New" pitchFamily="49" charset="0"/>
              </a:rPr>
              <a:t>) {</a:t>
            </a:r>
            <a:endParaRPr lang="en-US" altLang="zh-CN" sz="1400" dirty="0">
              <a:latin typeface="Courier New" pitchFamily="49" charset="0"/>
              <a:cs typeface="Courier New" pitchFamily="49" charset="0"/>
            </a:endParaRPr>
          </a:p>
          <a:p>
            <a:pPr marL="68580" indent="0">
              <a:buNone/>
            </a:pP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   exec </a:t>
            </a:r>
            <a:r>
              <a:rPr lang="en-US" altLang="zh-CN" sz="1400" dirty="0" err="1" smtClean="0">
                <a:latin typeface="Courier New" pitchFamily="49" charset="0"/>
                <a:cs typeface="Courier New" pitchFamily="49" charset="0"/>
              </a:rPr>
              <a:t>sql</a:t>
            </a:r>
            <a:r>
              <a:rPr lang="en-US" altLang="zh-CN" sz="1400" dirty="0" smtClean="0">
                <a:latin typeface="Courier New" pitchFamily="49" charset="0"/>
                <a:cs typeface="Courier New" pitchFamily="49" charset="0"/>
              </a:rPr>
              <a:t> select </a:t>
            </a:r>
            <a:r>
              <a:rPr lang="en-US" altLang="zh-CN" sz="1400" dirty="0" err="1">
                <a:latin typeface="Courier New" pitchFamily="49" charset="0"/>
                <a:cs typeface="Courier New" pitchFamily="49" charset="0"/>
              </a:rPr>
              <a:t>cname</a:t>
            </a:r>
            <a:r>
              <a:rPr lang="en-US" altLang="zh-CN" sz="1400" dirty="0" smtClean="0">
                <a:latin typeface="Courier New" pitchFamily="49" charset="0"/>
                <a:cs typeface="Courier New" pitchFamily="49" charset="0"/>
              </a:rPr>
              <a:t>, </a:t>
            </a:r>
            <a:r>
              <a:rPr lang="en-US" altLang="zh-CN" sz="1400" dirty="0" err="1">
                <a:latin typeface="Courier New" pitchFamily="49" charset="0"/>
                <a:cs typeface="Courier New" pitchFamily="49" charset="0"/>
              </a:rPr>
              <a:t>discnt</a:t>
            </a:r>
            <a:endParaRPr lang="en-US" altLang="zh-CN" sz="1400" dirty="0">
              <a:latin typeface="Courier New" pitchFamily="49" charset="0"/>
              <a:cs typeface="Courier New" pitchFamily="49" charset="0"/>
            </a:endParaRPr>
          </a:p>
          <a:p>
            <a:pPr marL="68580" indent="0">
              <a:buNone/>
            </a:pPr>
            <a:r>
              <a:rPr lang="en-US" altLang="zh-CN" sz="1400" dirty="0" smtClean="0">
                <a:latin typeface="Courier New" pitchFamily="49" charset="0"/>
                <a:cs typeface="Courier New" pitchFamily="49" charset="0"/>
              </a:rPr>
              <a:t>               into </a:t>
            </a:r>
            <a:r>
              <a:rPr lang="en-US" altLang="zh-CN" sz="1400" dirty="0" smtClean="0">
                <a:latin typeface="Courier New" pitchFamily="49" charset="0"/>
                <a:cs typeface="Courier New" pitchFamily="49" charset="0"/>
              </a:rPr>
              <a:t>:</a:t>
            </a:r>
            <a:r>
              <a:rPr lang="en-US" altLang="zh-CN" sz="1400" dirty="0" err="1">
                <a:latin typeface="Courier New" pitchFamily="49" charset="0"/>
                <a:cs typeface="Courier New" pitchFamily="49" charset="0"/>
              </a:rPr>
              <a:t>cust_name</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cust_discnt</a:t>
            </a:r>
            <a:endParaRPr lang="en-US" altLang="zh-CN" sz="1400" dirty="0">
              <a:latin typeface="Courier New" pitchFamily="49" charset="0"/>
              <a:cs typeface="Courier New" pitchFamily="49" charset="0"/>
            </a:endParaRPr>
          </a:p>
          <a:p>
            <a:pPr marL="68580" indent="0">
              <a:buNone/>
            </a:pPr>
            <a:r>
              <a:rPr lang="en-US" altLang="zh-CN" sz="1400" dirty="0" smtClean="0">
                <a:latin typeface="Courier New" pitchFamily="49" charset="0"/>
                <a:cs typeface="Courier New" pitchFamily="49" charset="0"/>
              </a:rPr>
              <a:t>               from </a:t>
            </a:r>
            <a:r>
              <a:rPr lang="en-US" altLang="zh-CN" sz="1400" dirty="0" smtClean="0">
                <a:latin typeface="Courier New" pitchFamily="49" charset="0"/>
                <a:cs typeface="Courier New" pitchFamily="49" charset="0"/>
              </a:rPr>
              <a:t>customers </a:t>
            </a:r>
            <a:r>
              <a:rPr lang="en-US" altLang="zh-CN" sz="1400" dirty="0" smtClean="0">
                <a:latin typeface="Courier New" pitchFamily="49" charset="0"/>
                <a:cs typeface="Courier New" pitchFamily="49" charset="0"/>
              </a:rPr>
              <a:t>where </a:t>
            </a:r>
            <a:r>
              <a:rPr lang="en-US" altLang="zh-CN" sz="1400" dirty="0" err="1" smtClean="0">
                <a:latin typeface="Courier New" pitchFamily="49" charset="0"/>
                <a:cs typeface="Courier New" pitchFamily="49" charset="0"/>
              </a:rPr>
              <a:t>cid</a:t>
            </a: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cust_id</a:t>
            </a:r>
            <a:r>
              <a:rPr lang="en-US" altLang="zh-CN" sz="1400" dirty="0">
                <a:latin typeface="Courier New" pitchFamily="49" charset="0"/>
                <a:cs typeface="Courier New" pitchFamily="49" charset="0"/>
              </a:rPr>
              <a:t>;</a:t>
            </a:r>
          </a:p>
          <a:p>
            <a:pPr marL="68580" indent="0">
              <a:buNone/>
            </a:pPr>
            <a:r>
              <a:rPr lang="en-US" altLang="zh-CN" sz="1400" dirty="0">
                <a:latin typeface="Courier New" pitchFamily="49" charset="0"/>
                <a:cs typeface="Courier New" pitchFamily="49" charset="0"/>
              </a:rPr>
              <a:t>    exec </a:t>
            </a:r>
            <a:r>
              <a:rPr lang="en-US" altLang="zh-CN" sz="1400" dirty="0" err="1">
                <a:latin typeface="Courier New" pitchFamily="49" charset="0"/>
                <a:cs typeface="Courier New" pitchFamily="49" charset="0"/>
              </a:rPr>
              <a:t>sql</a:t>
            </a:r>
            <a:r>
              <a:rPr lang="en-US" altLang="zh-CN" sz="1400" dirty="0">
                <a:latin typeface="Courier New" pitchFamily="49" charset="0"/>
                <a:cs typeface="Courier New" pitchFamily="49" charset="0"/>
              </a:rPr>
              <a:t> commit </a:t>
            </a:r>
            <a:r>
              <a:rPr lang="en-US" altLang="zh-CN" sz="1400" dirty="0" smtClean="0">
                <a:latin typeface="Courier New" pitchFamily="49" charset="0"/>
                <a:cs typeface="Courier New" pitchFamily="49" charset="0"/>
              </a:rPr>
              <a:t>work;</a:t>
            </a:r>
          </a:p>
          <a:p>
            <a:pPr marL="68580" indent="0">
              <a:buNone/>
            </a:pP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   </a:t>
            </a:r>
            <a:r>
              <a:rPr lang="en-US" altLang="zh-CN" sz="1400" dirty="0" err="1" smtClean="0">
                <a:latin typeface="Courier New" pitchFamily="49" charset="0"/>
                <a:cs typeface="Courier New" pitchFamily="49" charset="0"/>
              </a:rPr>
              <a:t>printf</a:t>
            </a:r>
            <a:r>
              <a:rPr lang="en-US" altLang="zh-CN" sz="1400" dirty="0">
                <a:latin typeface="Courier New" pitchFamily="49" charset="0"/>
                <a:cs typeface="Courier New" pitchFamily="49" charset="0"/>
              </a:rPr>
              <a:t>("CUSTOMER'S NAME IS  %s AND DISCNT IS  %5.1f\n",</a:t>
            </a:r>
          </a:p>
          <a:p>
            <a:pPr marL="68580" indent="0">
              <a:buNone/>
            </a:pP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cust_name</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cust_discnt</a:t>
            </a:r>
            <a:r>
              <a:rPr lang="en-US" altLang="zh-CN" sz="1400" dirty="0">
                <a:latin typeface="Courier New" pitchFamily="49" charset="0"/>
                <a:cs typeface="Courier New" pitchFamily="49" charset="0"/>
              </a:rPr>
              <a:t>);</a:t>
            </a:r>
          </a:p>
          <a:p>
            <a:pPr marL="68580" indent="0">
              <a:buNone/>
            </a:pPr>
            <a:r>
              <a:rPr lang="en-US" altLang="zh-CN" sz="1400" dirty="0">
                <a:latin typeface="Courier New" pitchFamily="49" charset="0"/>
                <a:cs typeface="Courier New" pitchFamily="49" charset="0"/>
              </a:rPr>
              <a:t>    continue</a:t>
            </a:r>
            <a:r>
              <a:rPr lang="en-US" altLang="zh-CN" sz="1400" dirty="0" smtClean="0">
                <a:latin typeface="Courier New" pitchFamily="49" charset="0"/>
                <a:cs typeface="Courier New" pitchFamily="49" charset="0"/>
              </a:rPr>
              <a:t>;</a:t>
            </a:r>
            <a:endParaRPr lang="en-US" altLang="zh-CN" sz="200" dirty="0">
              <a:latin typeface="Courier New" pitchFamily="49" charset="0"/>
              <a:cs typeface="Courier New" pitchFamily="49" charset="0"/>
            </a:endParaRPr>
          </a:p>
          <a:p>
            <a:pPr marL="68580" indent="0">
              <a:buNone/>
            </a:pPr>
            <a:r>
              <a:rPr lang="en-US" altLang="zh-CN" sz="1400" dirty="0" err="1">
                <a:latin typeface="Courier New" pitchFamily="49" charset="0"/>
                <a:cs typeface="Courier New" pitchFamily="49" charset="0"/>
              </a:rPr>
              <a:t>notfound</a:t>
            </a:r>
            <a:r>
              <a:rPr lang="en-US" altLang="zh-CN" sz="1400" dirty="0">
                <a:latin typeface="Courier New" pitchFamily="49" charset="0"/>
                <a:cs typeface="Courier New" pitchFamily="49" charset="0"/>
              </a:rPr>
              <a:t>:</a:t>
            </a:r>
          </a:p>
          <a:p>
            <a:pPr marL="68580" indent="0">
              <a:buNone/>
            </a:pPr>
            <a:r>
              <a:rPr lang="en-US" altLang="zh-CN" sz="1400" dirty="0" smtClean="0">
                <a:latin typeface="Courier New" pitchFamily="49" charset="0"/>
                <a:cs typeface="Courier New" pitchFamily="49" charset="0"/>
              </a:rPr>
              <a:t>    </a:t>
            </a:r>
            <a:r>
              <a:rPr lang="en-US" altLang="zh-CN" sz="1400" dirty="0" err="1" smtClean="0">
                <a:latin typeface="Courier New" pitchFamily="49" charset="0"/>
                <a:cs typeface="Courier New" pitchFamily="49" charset="0"/>
              </a:rPr>
              <a:t>printf</a:t>
            </a:r>
            <a:r>
              <a:rPr lang="en-US" altLang="zh-CN" sz="1400" dirty="0">
                <a:latin typeface="Courier New" pitchFamily="49" charset="0"/>
                <a:cs typeface="Courier New" pitchFamily="49" charset="0"/>
              </a:rPr>
              <a:t>("Can't find customer %s, continuing\n", </a:t>
            </a:r>
            <a:r>
              <a:rPr lang="en-US" altLang="zh-CN" sz="1400" dirty="0" err="1">
                <a:latin typeface="Courier New" pitchFamily="49" charset="0"/>
                <a:cs typeface="Courier New" pitchFamily="49" charset="0"/>
              </a:rPr>
              <a:t>cust_id</a:t>
            </a:r>
            <a:r>
              <a:rPr lang="en-US" altLang="zh-CN" sz="1400" dirty="0">
                <a:latin typeface="Courier New" pitchFamily="49" charset="0"/>
                <a:cs typeface="Courier New" pitchFamily="49" charset="0"/>
              </a:rPr>
              <a:t>);</a:t>
            </a:r>
          </a:p>
          <a:p>
            <a:pPr marL="68580" indent="0">
              <a:buNone/>
            </a:pPr>
            <a:r>
              <a:rPr lang="en-US" altLang="zh-CN" sz="1400" dirty="0" smtClean="0">
                <a:latin typeface="Courier New" pitchFamily="49" charset="0"/>
                <a:cs typeface="Courier New" pitchFamily="49" charset="0"/>
              </a:rPr>
              <a:t>}</a:t>
            </a:r>
            <a:endParaRPr lang="en-US" altLang="zh-CN" sz="14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a:p>
        </p:txBody>
      </p:sp>
      <p:sp>
        <p:nvSpPr>
          <p:cNvPr id="5" name="AutoShape 5"/>
          <p:cNvSpPr>
            <a:spLocks noChangeArrowheads="1"/>
          </p:cNvSpPr>
          <p:nvPr/>
        </p:nvSpPr>
        <p:spPr bwMode="auto">
          <a:xfrm>
            <a:off x="6660232" y="2636912"/>
            <a:ext cx="2497138" cy="665218"/>
          </a:xfrm>
          <a:prstGeom prst="wedgeRoundRectCallout">
            <a:avLst>
              <a:gd name="adj1" fmla="val -158139"/>
              <a:gd name="adj2" fmla="val -54255"/>
              <a:gd name="adj3" fmla="val 16667"/>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1400" b="1" dirty="0"/>
              <a:t>获取用户输入的客户编号，并存储在主变量</a:t>
            </a:r>
            <a:r>
              <a:rPr lang="en-US" altLang="zh-CN" sz="1400" b="1" dirty="0" err="1"/>
              <a:t>cust_id</a:t>
            </a:r>
            <a:r>
              <a:rPr lang="zh-CN" altLang="en-US" sz="1400" b="1" dirty="0"/>
              <a:t>中</a:t>
            </a:r>
          </a:p>
        </p:txBody>
      </p:sp>
      <p:sp>
        <p:nvSpPr>
          <p:cNvPr id="6" name="AutoShape 8"/>
          <p:cNvSpPr>
            <a:spLocks noChangeArrowheads="1"/>
          </p:cNvSpPr>
          <p:nvPr/>
        </p:nvSpPr>
        <p:spPr bwMode="auto">
          <a:xfrm>
            <a:off x="6683374" y="3635965"/>
            <a:ext cx="2497138" cy="657131"/>
          </a:xfrm>
          <a:prstGeom prst="wedgeRoundRectCallout">
            <a:avLst>
              <a:gd name="adj1" fmla="val -125523"/>
              <a:gd name="adj2" fmla="val -110681"/>
              <a:gd name="adj3" fmla="val 16667"/>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1400" b="1" dirty="0">
                <a:latin typeface="+mn-ea"/>
              </a:rPr>
              <a:t>通过给定的主变量接收可能的单个结果元组中的属性值</a:t>
            </a:r>
          </a:p>
        </p:txBody>
      </p:sp>
    </p:spTree>
    <p:extLst>
      <p:ext uri="{BB962C8B-B14F-4D97-AF65-F5344CB8AC3E}">
        <p14:creationId xmlns:p14="http://schemas.microsoft.com/office/powerpoint/2010/main" val="22702209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SQL Disconnect Statement</a:t>
            </a:r>
            <a:endParaRPr lang="zh-CN" altLang="en-US" b="1" dirty="0"/>
          </a:p>
        </p:txBody>
      </p:sp>
      <p:sp>
        <p:nvSpPr>
          <p:cNvPr id="3" name="内容占位符 2"/>
          <p:cNvSpPr>
            <a:spLocks noGrp="1"/>
          </p:cNvSpPr>
          <p:nvPr>
            <p:ph idx="1"/>
          </p:nvPr>
        </p:nvSpPr>
        <p:spPr/>
        <p:txBody>
          <a:bodyPr>
            <a:normAutofit/>
          </a:bodyPr>
          <a:lstStyle/>
          <a:p>
            <a:r>
              <a:rPr lang="en-US" altLang="zh-CN" sz="1800" dirty="0"/>
              <a:t>SQL99</a:t>
            </a:r>
          </a:p>
          <a:p>
            <a:pPr marL="365760" lvl="1" indent="0">
              <a:buNone/>
            </a:pPr>
            <a:endParaRPr lang="en-US" altLang="zh-CN" sz="1600" dirty="0" smtClean="0"/>
          </a:p>
          <a:p>
            <a:pPr marL="68580" indent="0" algn="ctr">
              <a:buNone/>
            </a:pPr>
            <a:r>
              <a:rPr lang="en-US" altLang="zh-CN" sz="1200" dirty="0" smtClean="0"/>
              <a:t>OR</a:t>
            </a:r>
            <a:endParaRPr lang="en-US" altLang="zh-CN" sz="1400" dirty="0" smtClean="0"/>
          </a:p>
          <a:p>
            <a:pPr marL="365760" lvl="1" indent="0">
              <a:buNone/>
            </a:pPr>
            <a:endParaRPr lang="en-US" altLang="zh-CN" sz="1200" dirty="0" smtClean="0"/>
          </a:p>
          <a:p>
            <a:pPr marL="365760" lvl="1" indent="0">
              <a:buNone/>
            </a:pPr>
            <a:endParaRPr lang="en-US" altLang="zh-CN" sz="1200" dirty="0" smtClean="0"/>
          </a:p>
          <a:p>
            <a:pPr lvl="1"/>
            <a:r>
              <a:rPr lang="zh-CN" altLang="en-US" sz="1600" dirty="0">
                <a:cs typeface="Times New Roman" pitchFamily="18" charset="0"/>
              </a:rPr>
              <a:t>在撤消与数据库的连接之前，用户需要通过事务提交命令（</a:t>
            </a:r>
            <a:r>
              <a:rPr lang="en-US" altLang="zh-CN" sz="1600" dirty="0">
                <a:cs typeface="Times New Roman" pitchFamily="18" charset="0"/>
              </a:rPr>
              <a:t>Commit</a:t>
            </a:r>
            <a:r>
              <a:rPr lang="zh-CN" altLang="en-US" sz="1600" dirty="0">
                <a:cs typeface="Times New Roman" pitchFamily="18" charset="0"/>
              </a:rPr>
              <a:t>）来确认本次运行所执行的操作，也可以通过事务回滚（</a:t>
            </a:r>
            <a:r>
              <a:rPr lang="en-US" altLang="zh-CN" sz="1600" dirty="0">
                <a:cs typeface="Times New Roman" pitchFamily="18" charset="0"/>
              </a:rPr>
              <a:t>Rollback</a:t>
            </a:r>
            <a:r>
              <a:rPr lang="zh-CN" altLang="en-US" sz="1600" dirty="0">
                <a:cs typeface="Times New Roman" pitchFamily="18" charset="0"/>
              </a:rPr>
              <a:t>）命令来放弃本次运行已执行的</a:t>
            </a:r>
            <a:r>
              <a:rPr lang="zh-CN" altLang="en-US" sz="1600" dirty="0" smtClean="0">
                <a:cs typeface="Times New Roman" pitchFamily="18" charset="0"/>
              </a:rPr>
              <a:t>操作</a:t>
            </a:r>
            <a:endParaRPr lang="zh-CN" altLang="en-US" sz="1600" dirty="0">
              <a:cs typeface="Times New Roman" pitchFamily="18"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48</a:t>
            </a:fld>
            <a:endParaRPr lang="zh-CN" altLang="en-US"/>
          </a:p>
        </p:txBody>
      </p:sp>
      <p:sp>
        <p:nvSpPr>
          <p:cNvPr id="5" name="Text Box 4"/>
          <p:cNvSpPr txBox="1">
            <a:spLocks noChangeArrowheads="1"/>
          </p:cNvSpPr>
          <p:nvPr/>
        </p:nvSpPr>
        <p:spPr bwMode="auto">
          <a:xfrm>
            <a:off x="1333500" y="2774394"/>
            <a:ext cx="6477000" cy="438582"/>
          </a:xfrm>
          <a:prstGeom prst="rect">
            <a:avLst/>
          </a:prstGeom>
          <a:solidFill>
            <a:schemeClr val="accent6">
              <a:lumMod val="20000"/>
              <a:lumOff val="80000"/>
            </a:schemeClr>
          </a:solidFill>
          <a:ln>
            <a:noFill/>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125000"/>
              </a:lnSpc>
            </a:pPr>
            <a:r>
              <a:rPr kumimoji="0" lang="en-US" altLang="zh-CN" sz="1800" b="1" dirty="0">
                <a:solidFill>
                  <a:srgbClr val="FF0000"/>
                </a:solidFill>
                <a:latin typeface="Courier New" pitchFamily="49" charset="0"/>
                <a:cs typeface="Courier New" pitchFamily="49" charset="0"/>
              </a:rPr>
              <a:t>EXEC SQL DISCONNECT connect-name ;</a:t>
            </a:r>
          </a:p>
        </p:txBody>
      </p:sp>
      <p:sp>
        <p:nvSpPr>
          <p:cNvPr id="6" name="Text Box 5"/>
          <p:cNvSpPr txBox="1">
            <a:spLocks noChangeArrowheads="1"/>
          </p:cNvSpPr>
          <p:nvPr/>
        </p:nvSpPr>
        <p:spPr bwMode="auto">
          <a:xfrm>
            <a:off x="1333500" y="3356992"/>
            <a:ext cx="6477000" cy="421269"/>
          </a:xfrm>
          <a:prstGeom prst="rect">
            <a:avLst/>
          </a:prstGeom>
          <a:solidFill>
            <a:schemeClr val="accent6">
              <a:lumMod val="20000"/>
              <a:lumOff val="80000"/>
            </a:schemeClr>
          </a:solidFill>
          <a:ln>
            <a:noFill/>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125000"/>
              </a:lnSpc>
            </a:pPr>
            <a:r>
              <a:rPr kumimoji="0" lang="en-US" altLang="zh-CN" sz="1800" b="1" dirty="0">
                <a:solidFill>
                  <a:srgbClr val="FF0000"/>
                </a:solidFill>
                <a:latin typeface="Courier New" pitchFamily="49" charset="0"/>
                <a:cs typeface="Courier New" pitchFamily="49" charset="0"/>
              </a:rPr>
              <a:t>EXEC SQL DISCONNECT CURRENT ;</a:t>
            </a:r>
          </a:p>
        </p:txBody>
      </p:sp>
      <p:sp>
        <p:nvSpPr>
          <p:cNvPr id="7" name="Text Box 7"/>
          <p:cNvSpPr txBox="1">
            <a:spLocks noChangeArrowheads="1"/>
          </p:cNvSpPr>
          <p:nvPr/>
        </p:nvSpPr>
        <p:spPr bwMode="auto">
          <a:xfrm>
            <a:off x="2057400" y="4931876"/>
            <a:ext cx="5029200" cy="421269"/>
          </a:xfrm>
          <a:prstGeom prst="rect">
            <a:avLst/>
          </a:prstGeom>
          <a:solidFill>
            <a:schemeClr val="accent6">
              <a:lumMod val="20000"/>
              <a:lumOff val="80000"/>
            </a:schemeClr>
          </a:solidFill>
          <a:ln>
            <a:noFill/>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125000"/>
              </a:lnSpc>
            </a:pPr>
            <a:r>
              <a:rPr kumimoji="0" lang="en-US" altLang="zh-CN" sz="1800" b="1" dirty="0">
                <a:solidFill>
                  <a:srgbClr val="FF0000"/>
                </a:solidFill>
                <a:latin typeface="Courier New" pitchFamily="49" charset="0"/>
                <a:cs typeface="Courier New" pitchFamily="49" charset="0"/>
              </a:rPr>
              <a:t>EXEC SQL COMMIT WORK ;</a:t>
            </a:r>
          </a:p>
        </p:txBody>
      </p:sp>
      <p:sp>
        <p:nvSpPr>
          <p:cNvPr id="8" name="Text Box 8"/>
          <p:cNvSpPr txBox="1">
            <a:spLocks noChangeArrowheads="1"/>
          </p:cNvSpPr>
          <p:nvPr/>
        </p:nvSpPr>
        <p:spPr bwMode="auto">
          <a:xfrm>
            <a:off x="2057400" y="5435932"/>
            <a:ext cx="5029200" cy="421269"/>
          </a:xfrm>
          <a:prstGeom prst="rect">
            <a:avLst/>
          </a:prstGeom>
          <a:solidFill>
            <a:schemeClr val="accent6">
              <a:lumMod val="20000"/>
              <a:lumOff val="80000"/>
            </a:schemeClr>
          </a:solidFill>
          <a:ln>
            <a:noFill/>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125000"/>
              </a:lnSpc>
            </a:pPr>
            <a:r>
              <a:rPr kumimoji="0" lang="en-US" altLang="zh-CN" sz="1800" b="1" dirty="0">
                <a:solidFill>
                  <a:srgbClr val="FF0000"/>
                </a:solidFill>
                <a:latin typeface="Courier New" pitchFamily="49" charset="0"/>
                <a:cs typeface="Courier New" pitchFamily="49" charset="0"/>
              </a:rPr>
              <a:t>EXEC SQL ROLLBACK WORK ;</a:t>
            </a:r>
          </a:p>
        </p:txBody>
      </p:sp>
    </p:spTree>
    <p:extLst>
      <p:ext uri="{BB962C8B-B14F-4D97-AF65-F5344CB8AC3E}">
        <p14:creationId xmlns:p14="http://schemas.microsoft.com/office/powerpoint/2010/main" val="31705306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Times New Roman" pitchFamily="18" charset="0"/>
                <a:cs typeface="Times New Roman" pitchFamily="18" charset="0"/>
              </a:rPr>
              <a:t>嵌入式</a:t>
            </a:r>
            <a:r>
              <a:rPr lang="en-US" altLang="zh-CN" b="1" dirty="0">
                <a:latin typeface="Times New Roman" pitchFamily="18" charset="0"/>
                <a:cs typeface="Times New Roman" pitchFamily="18" charset="0"/>
              </a:rPr>
              <a:t>SQL</a:t>
            </a:r>
            <a:r>
              <a:rPr lang="zh-CN" altLang="en-US" b="1" dirty="0">
                <a:latin typeface="Times New Roman" pitchFamily="18" charset="0"/>
                <a:cs typeface="Times New Roman" pitchFamily="18" charset="0"/>
              </a:rPr>
              <a:t>的编译</a:t>
            </a:r>
            <a:endParaRPr lang="zh-CN" altLang="en-US" b="1" dirty="0"/>
          </a:p>
        </p:txBody>
      </p:sp>
      <p:sp>
        <p:nvSpPr>
          <p:cNvPr id="3" name="内容占位符 2"/>
          <p:cNvSpPr>
            <a:spLocks noGrp="1"/>
          </p:cNvSpPr>
          <p:nvPr>
            <p:ph idx="1"/>
          </p:nvPr>
        </p:nvSpPr>
        <p:spPr/>
        <p:txBody>
          <a:bodyPr>
            <a:normAutofit/>
          </a:bodyPr>
          <a:lstStyle/>
          <a:p>
            <a:r>
              <a:rPr lang="zh-CN" altLang="en-US" sz="2000" dirty="0"/>
              <a:t>嵌入式</a:t>
            </a:r>
            <a:r>
              <a:rPr lang="en-US" altLang="zh-CN" sz="2000" dirty="0"/>
              <a:t>SQL</a:t>
            </a:r>
            <a:r>
              <a:rPr lang="zh-CN" altLang="en-US" sz="2000" dirty="0"/>
              <a:t>应用程序的编译流程</a:t>
            </a:r>
          </a:p>
          <a:p>
            <a:pPr lvl="1"/>
            <a:r>
              <a:rPr lang="zh-CN" altLang="en-US" sz="1800" dirty="0"/>
              <a:t>预编译（</a:t>
            </a:r>
            <a:r>
              <a:rPr lang="en-US" altLang="zh-CN" sz="1800" dirty="0" err="1"/>
              <a:t>Precompiler</a:t>
            </a:r>
            <a:r>
              <a:rPr lang="zh-CN" altLang="en-US" sz="1800" dirty="0"/>
              <a:t>）</a:t>
            </a:r>
          </a:p>
          <a:p>
            <a:pPr lvl="2"/>
            <a:r>
              <a:rPr lang="zh-CN" altLang="en-US" sz="1600" dirty="0"/>
              <a:t>使用</a:t>
            </a:r>
            <a:r>
              <a:rPr lang="en-US" altLang="zh-CN" sz="1600" dirty="0"/>
              <a:t>DBMS</a:t>
            </a:r>
            <a:r>
              <a:rPr lang="zh-CN" altLang="en-US" sz="1600" dirty="0"/>
              <a:t>所提供的预编译程序，将应用程序中的嵌入式</a:t>
            </a:r>
            <a:r>
              <a:rPr lang="en-US" altLang="zh-CN" sz="1600" dirty="0"/>
              <a:t>SQL</a:t>
            </a:r>
            <a:r>
              <a:rPr lang="zh-CN" altLang="en-US" sz="1600" dirty="0"/>
              <a:t>语句转换成相应的主语言调用</a:t>
            </a:r>
            <a:r>
              <a:rPr lang="zh-CN" altLang="en-US" sz="1600" dirty="0" smtClean="0"/>
              <a:t>函数</a:t>
            </a:r>
            <a:endParaRPr lang="zh-CN" altLang="en-US" sz="1600" dirty="0"/>
          </a:p>
          <a:p>
            <a:pPr lvl="1"/>
            <a:r>
              <a:rPr lang="zh-CN" altLang="en-US" sz="1800" dirty="0"/>
              <a:t>编译（</a:t>
            </a:r>
            <a:r>
              <a:rPr lang="en-US" altLang="zh-CN" sz="1800" dirty="0"/>
              <a:t>Compiler</a:t>
            </a:r>
            <a:r>
              <a:rPr lang="zh-CN" altLang="en-US" sz="1800" dirty="0"/>
              <a:t>）</a:t>
            </a:r>
          </a:p>
          <a:p>
            <a:pPr lvl="2"/>
            <a:r>
              <a:rPr lang="zh-CN" altLang="en-US" sz="1600" dirty="0"/>
              <a:t>使用主语言的编译程序编译转换后的</a:t>
            </a:r>
            <a:r>
              <a:rPr lang="zh-CN" altLang="en-US" sz="1600" dirty="0" smtClean="0"/>
              <a:t>源程序</a:t>
            </a:r>
            <a:endParaRPr lang="zh-CN" altLang="en-US" sz="1600" dirty="0"/>
          </a:p>
          <a:p>
            <a:pPr lvl="1"/>
            <a:r>
              <a:rPr lang="zh-CN" altLang="en-US" sz="1800" dirty="0"/>
              <a:t>链接</a:t>
            </a:r>
          </a:p>
          <a:p>
            <a:pPr lvl="2"/>
            <a:r>
              <a:rPr lang="zh-CN" altLang="en-US" sz="1600" dirty="0"/>
              <a:t>生成可执行</a:t>
            </a:r>
            <a:r>
              <a:rPr lang="zh-CN" altLang="en-US" sz="1600" dirty="0" smtClean="0"/>
              <a:t>程序</a:t>
            </a:r>
            <a:endParaRPr lang="zh-CN" altLang="en-US" sz="1600" dirty="0"/>
          </a:p>
          <a:p>
            <a:pPr lvl="1"/>
            <a:r>
              <a:rPr lang="zh-CN" altLang="en-US" sz="1800" dirty="0" smtClean="0"/>
              <a:t>执行</a:t>
            </a:r>
            <a:endParaRPr lang="zh-CN" alt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49</a:t>
            </a:fld>
            <a:endParaRPr lang="zh-CN" altLang="en-US"/>
          </a:p>
        </p:txBody>
      </p:sp>
    </p:spTree>
    <p:extLst>
      <p:ext uri="{BB962C8B-B14F-4D97-AF65-F5344CB8AC3E}">
        <p14:creationId xmlns:p14="http://schemas.microsoft.com/office/powerpoint/2010/main" val="2641687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数据库中的数据交换</a:t>
            </a:r>
          </a:p>
        </p:txBody>
      </p:sp>
      <p:sp>
        <p:nvSpPr>
          <p:cNvPr id="3" name="内容占位符 2"/>
          <p:cNvSpPr>
            <a:spLocks noGrp="1"/>
          </p:cNvSpPr>
          <p:nvPr>
            <p:ph idx="1"/>
          </p:nvPr>
        </p:nvSpPr>
        <p:spPr/>
        <p:txBody>
          <a:bodyPr/>
          <a:lstStyle/>
          <a:p>
            <a:pPr marL="525780" indent="-457200">
              <a:buFont typeface="+mj-lt"/>
              <a:buAutoNum type="arabicPeriod"/>
            </a:pPr>
            <a:r>
              <a:rPr lang="zh-CN" altLang="en-US" dirty="0" smtClean="0"/>
              <a:t>概述</a:t>
            </a:r>
            <a:endParaRPr lang="zh-CN" altLang="en-US" dirty="0"/>
          </a:p>
          <a:p>
            <a:pPr marL="525780" indent="-457200">
              <a:buFont typeface="+mj-lt"/>
              <a:buAutoNum type="arabicPeriod"/>
            </a:pPr>
            <a:r>
              <a:rPr lang="zh-CN" altLang="en-US" b="1" dirty="0" smtClean="0">
                <a:solidFill>
                  <a:srgbClr val="FF0000"/>
                </a:solidFill>
              </a:rPr>
              <a:t>数据</a:t>
            </a:r>
            <a:r>
              <a:rPr lang="zh-CN" altLang="en-US" b="1" dirty="0">
                <a:solidFill>
                  <a:srgbClr val="FF0000"/>
                </a:solidFill>
              </a:rPr>
              <a:t>交换的管理</a:t>
            </a:r>
          </a:p>
          <a:p>
            <a:pPr marL="525780" indent="-457200">
              <a:buFont typeface="+mj-lt"/>
              <a:buAutoNum type="arabicPeriod"/>
            </a:pPr>
            <a:r>
              <a:rPr lang="zh-CN" altLang="en-US" dirty="0" smtClean="0"/>
              <a:t>数据</a:t>
            </a:r>
            <a:r>
              <a:rPr lang="zh-CN" altLang="en-US" dirty="0"/>
              <a:t>交换的流程</a:t>
            </a:r>
          </a:p>
          <a:p>
            <a:pPr marL="525780" indent="-457200">
              <a:buFont typeface="+mj-lt"/>
              <a:buAutoNum type="arabicPeriod"/>
            </a:pPr>
            <a:r>
              <a:rPr lang="zh-CN" altLang="en-US" dirty="0" smtClean="0"/>
              <a:t>数据</a:t>
            </a:r>
            <a:r>
              <a:rPr lang="zh-CN" altLang="en-US" dirty="0"/>
              <a:t>交换的四种</a:t>
            </a:r>
            <a:r>
              <a:rPr lang="zh-CN" altLang="en-US" dirty="0" smtClean="0"/>
              <a:t>方式</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10470830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mn-lt"/>
              </a:rPr>
              <a:t>4.2 </a:t>
            </a:r>
            <a:r>
              <a:rPr lang="zh-CN" altLang="en-US" b="1" dirty="0" smtClean="0">
                <a:latin typeface="+mn-lt"/>
              </a:rPr>
              <a:t>自</a:t>
            </a:r>
            <a:r>
              <a:rPr lang="zh-CN" altLang="en-US" b="1" dirty="0">
                <a:latin typeface="+mn-lt"/>
              </a:rPr>
              <a:t>含式</a:t>
            </a:r>
            <a:r>
              <a:rPr lang="en-US" altLang="zh-CN" b="1" dirty="0">
                <a:latin typeface="+mn-lt"/>
              </a:rPr>
              <a:t>SQL</a:t>
            </a:r>
            <a:endParaRPr lang="zh-CN" altLang="en-US" b="1" dirty="0">
              <a:latin typeface="+mn-lt"/>
            </a:endParaRPr>
          </a:p>
        </p:txBody>
      </p:sp>
      <p:sp>
        <p:nvSpPr>
          <p:cNvPr id="3" name="内容占位符 2"/>
          <p:cNvSpPr>
            <a:spLocks noGrp="1"/>
          </p:cNvSpPr>
          <p:nvPr>
            <p:ph idx="1"/>
          </p:nvPr>
        </p:nvSpPr>
        <p:spPr/>
        <p:txBody>
          <a:bodyPr>
            <a:normAutofit/>
          </a:bodyPr>
          <a:lstStyle/>
          <a:p>
            <a:r>
              <a:rPr lang="zh-CN" altLang="en-US" sz="2000" dirty="0"/>
              <a:t>服务器内的数据交换</a:t>
            </a:r>
          </a:p>
          <a:p>
            <a:pPr marL="68580" indent="0">
              <a:buNone/>
            </a:pPr>
            <a:endParaRPr lang="en-US" altLang="zh-CN" sz="1000" dirty="0" smtClean="0"/>
          </a:p>
          <a:p>
            <a:r>
              <a:rPr lang="zh-CN" altLang="en-US" sz="2000" dirty="0" smtClean="0"/>
              <a:t>自</a:t>
            </a:r>
            <a:r>
              <a:rPr lang="zh-CN" altLang="en-US" sz="2000" dirty="0"/>
              <a:t>含式</a:t>
            </a:r>
            <a:r>
              <a:rPr lang="en-US" altLang="zh-CN" sz="2000" dirty="0"/>
              <a:t>SQL</a:t>
            </a:r>
            <a:r>
              <a:rPr lang="zh-CN" altLang="en-US" sz="2000" dirty="0"/>
              <a:t>的内容</a:t>
            </a:r>
          </a:p>
          <a:p>
            <a:pPr lvl="1"/>
            <a:r>
              <a:rPr lang="zh-CN" altLang="en-US" sz="1800" dirty="0"/>
              <a:t>传统的</a:t>
            </a:r>
            <a:r>
              <a:rPr lang="en-US" altLang="zh-CN" sz="1800" dirty="0"/>
              <a:t>SQL</a:t>
            </a:r>
          </a:p>
          <a:p>
            <a:pPr lvl="1"/>
            <a:r>
              <a:rPr lang="zh-CN" altLang="en-US" sz="1800" dirty="0"/>
              <a:t>传统程序设计语言的主要成份，包括流程控制及循环语句、输出语句、调用语句以及服务性的函数库、类库等</a:t>
            </a:r>
          </a:p>
          <a:p>
            <a:pPr lvl="1"/>
            <a:r>
              <a:rPr lang="en-US" altLang="zh-CN" sz="1800" dirty="0" smtClean="0"/>
              <a:t>SQL</a:t>
            </a:r>
            <a:r>
              <a:rPr lang="zh-CN" altLang="en-US" sz="1800" dirty="0"/>
              <a:t>中的数据交换，包括游标、诊断及动态</a:t>
            </a:r>
            <a:r>
              <a:rPr lang="en-US" altLang="zh-CN" sz="1800" dirty="0"/>
              <a:t>SQL</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50</a:t>
            </a:fld>
            <a:endParaRPr lang="zh-CN" altLang="en-US"/>
          </a:p>
        </p:txBody>
      </p:sp>
    </p:spTree>
    <p:extLst>
      <p:ext uri="{BB962C8B-B14F-4D97-AF65-F5344CB8AC3E}">
        <p14:creationId xmlns:p14="http://schemas.microsoft.com/office/powerpoint/2010/main" val="9512384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自含式</a:t>
            </a:r>
            <a:r>
              <a:rPr lang="en-US" altLang="zh-CN" b="1" dirty="0"/>
              <a:t>SQL</a:t>
            </a:r>
            <a:r>
              <a:rPr lang="zh-CN" altLang="en-US" b="1" dirty="0"/>
              <a:t>的编程</a:t>
            </a:r>
          </a:p>
        </p:txBody>
      </p:sp>
      <p:sp>
        <p:nvSpPr>
          <p:cNvPr id="3" name="内容占位符 2"/>
          <p:cNvSpPr>
            <a:spLocks noGrp="1"/>
          </p:cNvSpPr>
          <p:nvPr>
            <p:ph idx="1"/>
          </p:nvPr>
        </p:nvSpPr>
        <p:spPr/>
        <p:txBody>
          <a:bodyPr>
            <a:normAutofit/>
          </a:bodyPr>
          <a:lstStyle/>
          <a:p>
            <a:r>
              <a:rPr lang="zh-CN" altLang="en-US" sz="1800" dirty="0"/>
              <a:t>自含式</a:t>
            </a:r>
            <a:r>
              <a:rPr lang="en-US" altLang="zh-CN" sz="1800" dirty="0"/>
              <a:t>SQL</a:t>
            </a:r>
            <a:r>
              <a:rPr lang="zh-CN" altLang="en-US" sz="1800" dirty="0"/>
              <a:t>编程的结构单位是‘块’，一个块一般包括三部分内容</a:t>
            </a:r>
          </a:p>
          <a:p>
            <a:pPr marL="68580" indent="0">
              <a:buNone/>
            </a:pPr>
            <a:endParaRPr lang="zh-CN" altLang="en-US" sz="1000" dirty="0"/>
          </a:p>
          <a:p>
            <a:pPr marL="365760" lvl="1" indent="0">
              <a:buNone/>
            </a:pPr>
            <a:r>
              <a:rPr lang="en-US" altLang="zh-CN" sz="1600" dirty="0" smtClean="0"/>
              <a:t>	DECLARE</a:t>
            </a:r>
            <a:endParaRPr lang="en-US" altLang="zh-CN" sz="1600" dirty="0"/>
          </a:p>
          <a:p>
            <a:pPr marL="365760" lvl="1" indent="0">
              <a:buNone/>
            </a:pPr>
            <a:r>
              <a:rPr lang="en-US" altLang="zh-CN" sz="1600" dirty="0" smtClean="0"/>
              <a:t>	……</a:t>
            </a:r>
            <a:r>
              <a:rPr lang="en-US" altLang="zh-CN" sz="1600" dirty="0"/>
              <a:t>	/* </a:t>
            </a:r>
            <a:r>
              <a:rPr lang="zh-CN" altLang="en-US" sz="1600" dirty="0"/>
              <a:t>声明部分 *</a:t>
            </a:r>
            <a:r>
              <a:rPr lang="en-US" altLang="zh-CN" sz="1600" dirty="0"/>
              <a:t>/</a:t>
            </a:r>
          </a:p>
          <a:p>
            <a:pPr marL="365760" lvl="1" indent="0">
              <a:buNone/>
            </a:pPr>
            <a:r>
              <a:rPr lang="en-US" altLang="zh-CN" sz="1600" dirty="0" smtClean="0"/>
              <a:t>	BEGIN</a:t>
            </a:r>
            <a:endParaRPr lang="en-US" altLang="zh-CN" sz="1600" dirty="0"/>
          </a:p>
          <a:p>
            <a:pPr marL="365760" lvl="1" indent="0">
              <a:buNone/>
            </a:pPr>
            <a:r>
              <a:rPr lang="en-US" altLang="zh-CN" sz="1600" dirty="0" smtClean="0"/>
              <a:t>	……</a:t>
            </a:r>
            <a:r>
              <a:rPr lang="en-US" altLang="zh-CN" sz="1600" dirty="0"/>
              <a:t>					</a:t>
            </a:r>
          </a:p>
          <a:p>
            <a:pPr marL="365760" lvl="1" indent="0">
              <a:buNone/>
            </a:pPr>
            <a:r>
              <a:rPr lang="en-US" altLang="zh-CN" sz="1600" dirty="0" smtClean="0"/>
              <a:t>	EXCEPTION</a:t>
            </a:r>
            <a:endParaRPr lang="en-US" altLang="zh-CN" sz="1600" dirty="0"/>
          </a:p>
          <a:p>
            <a:pPr marL="365760" lvl="1" indent="0">
              <a:buNone/>
            </a:pPr>
            <a:r>
              <a:rPr lang="en-US" altLang="zh-CN" sz="1600" dirty="0" smtClean="0"/>
              <a:t>	……	/* </a:t>
            </a:r>
            <a:r>
              <a:rPr lang="zh-CN" altLang="en-US" sz="1600" dirty="0"/>
              <a:t>例外部分 *</a:t>
            </a:r>
            <a:r>
              <a:rPr lang="en-US" altLang="zh-CN" sz="1600" dirty="0"/>
              <a:t>/</a:t>
            </a:r>
          </a:p>
          <a:p>
            <a:pPr marL="365760" lvl="1" indent="0">
              <a:buNone/>
            </a:pPr>
            <a:r>
              <a:rPr lang="en-US" altLang="zh-CN" sz="1600" dirty="0" smtClean="0"/>
              <a:t>	END</a:t>
            </a:r>
            <a:endParaRPr lang="en-US" altLang="zh-CN" sz="1600" dirty="0"/>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51</a:t>
            </a:fld>
            <a:endParaRPr lang="zh-CN" altLang="en-US"/>
          </a:p>
        </p:txBody>
      </p:sp>
      <p:grpSp>
        <p:nvGrpSpPr>
          <p:cNvPr id="5" name="Group 6"/>
          <p:cNvGrpSpPr>
            <a:grpSpLocks/>
          </p:cNvGrpSpPr>
          <p:nvPr/>
        </p:nvGrpSpPr>
        <p:grpSpPr bwMode="auto">
          <a:xfrm>
            <a:off x="4427984" y="4077072"/>
            <a:ext cx="3200400" cy="1620000"/>
            <a:chOff x="3408" y="1920"/>
            <a:chExt cx="2016" cy="1248"/>
          </a:xfrm>
        </p:grpSpPr>
        <p:sp>
          <p:nvSpPr>
            <p:cNvPr id="6" name="AutoShape 4"/>
            <p:cNvSpPr>
              <a:spLocks/>
            </p:cNvSpPr>
            <p:nvPr/>
          </p:nvSpPr>
          <p:spPr bwMode="auto">
            <a:xfrm>
              <a:off x="3408" y="1920"/>
              <a:ext cx="192" cy="1248"/>
            </a:xfrm>
            <a:prstGeom prst="rightBrace">
              <a:avLst>
                <a:gd name="adj1" fmla="val 54167"/>
                <a:gd name="adj2" fmla="val 50000"/>
              </a:avLst>
            </a:prstGeom>
            <a:noFill/>
            <a:ln w="317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mn-ea"/>
              </a:endParaRPr>
            </a:p>
          </p:txBody>
        </p:sp>
        <p:sp>
          <p:nvSpPr>
            <p:cNvPr id="7" name="Text Box 5"/>
            <p:cNvSpPr txBox="1">
              <a:spLocks noChangeArrowheads="1"/>
            </p:cNvSpPr>
            <p:nvPr/>
          </p:nvSpPr>
          <p:spPr bwMode="auto">
            <a:xfrm>
              <a:off x="3648" y="2412"/>
              <a:ext cx="1776"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1800" b="1" dirty="0">
                  <a:solidFill>
                    <a:schemeClr val="tx2"/>
                  </a:solidFill>
                  <a:latin typeface="+mn-ea"/>
                  <a:ea typeface="+mn-ea"/>
                </a:rPr>
                <a:t>/* </a:t>
              </a:r>
              <a:r>
                <a:rPr lang="zh-CN" altLang="en-US" sz="1800" b="1" dirty="0">
                  <a:solidFill>
                    <a:schemeClr val="tx2"/>
                  </a:solidFill>
                  <a:latin typeface="+mn-ea"/>
                  <a:ea typeface="+mn-ea"/>
                </a:rPr>
                <a:t>主体部分 *</a:t>
              </a:r>
              <a:r>
                <a:rPr lang="en-US" altLang="zh-CN" sz="1800" b="1" dirty="0">
                  <a:solidFill>
                    <a:schemeClr val="tx2"/>
                  </a:solidFill>
                  <a:latin typeface="+mn-ea"/>
                  <a:ea typeface="+mn-ea"/>
                </a:rPr>
                <a:t>/</a:t>
              </a:r>
            </a:p>
          </p:txBody>
        </p:sp>
      </p:grpSp>
    </p:spTree>
    <p:extLst>
      <p:ext uri="{BB962C8B-B14F-4D97-AF65-F5344CB8AC3E}">
        <p14:creationId xmlns:p14="http://schemas.microsoft.com/office/powerpoint/2010/main" val="25999993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自含式</a:t>
            </a:r>
            <a:r>
              <a:rPr lang="en-US" altLang="zh-CN" b="1" dirty="0"/>
              <a:t>SQL</a:t>
            </a:r>
            <a:r>
              <a:rPr lang="zh-CN" altLang="en-US" b="1" dirty="0"/>
              <a:t>的编程</a:t>
            </a:r>
          </a:p>
        </p:txBody>
      </p:sp>
      <p:sp>
        <p:nvSpPr>
          <p:cNvPr id="3" name="内容占位符 2"/>
          <p:cNvSpPr>
            <a:spLocks noGrp="1"/>
          </p:cNvSpPr>
          <p:nvPr>
            <p:ph idx="1"/>
          </p:nvPr>
        </p:nvSpPr>
        <p:spPr/>
        <p:txBody>
          <a:bodyPr/>
          <a:lstStyle/>
          <a:p>
            <a:r>
              <a:rPr lang="zh-CN" altLang="en-US" dirty="0"/>
              <a:t>自含式</a:t>
            </a:r>
            <a:r>
              <a:rPr lang="en-US" altLang="zh-CN" dirty="0"/>
              <a:t>SQL</a:t>
            </a:r>
            <a:r>
              <a:rPr lang="zh-CN" altLang="en-US" dirty="0"/>
              <a:t>相对于嵌入式</a:t>
            </a:r>
            <a:r>
              <a:rPr lang="en-US" altLang="zh-CN" dirty="0"/>
              <a:t>SQL</a:t>
            </a:r>
            <a:r>
              <a:rPr lang="zh-CN" altLang="en-US" dirty="0"/>
              <a:t>的优势</a:t>
            </a:r>
          </a:p>
          <a:p>
            <a:pPr lvl="1"/>
            <a:r>
              <a:rPr lang="zh-CN" altLang="en-US" sz="2000" dirty="0"/>
              <a:t>不需要区分主变量与</a:t>
            </a:r>
            <a:r>
              <a:rPr lang="en-US" altLang="zh-CN" sz="2000" dirty="0"/>
              <a:t>SQL</a:t>
            </a:r>
            <a:r>
              <a:rPr lang="zh-CN" altLang="en-US" sz="2000" dirty="0"/>
              <a:t>变量</a:t>
            </a:r>
          </a:p>
          <a:p>
            <a:pPr lvl="1"/>
            <a:r>
              <a:rPr lang="zh-CN" altLang="en-US" sz="2000" dirty="0"/>
              <a:t>编译过程极为</a:t>
            </a:r>
            <a:r>
              <a:rPr lang="zh-CN" altLang="en-US" sz="2000" dirty="0" smtClean="0"/>
              <a:t>简单</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52</a:t>
            </a:fld>
            <a:endParaRPr lang="zh-CN" altLang="en-US"/>
          </a:p>
        </p:txBody>
      </p:sp>
    </p:spTree>
    <p:extLst>
      <p:ext uri="{BB962C8B-B14F-4D97-AF65-F5344CB8AC3E}">
        <p14:creationId xmlns:p14="http://schemas.microsoft.com/office/powerpoint/2010/main" val="18991450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4.3 </a:t>
            </a:r>
            <a:r>
              <a:rPr lang="zh-CN" altLang="en-US" b="1" dirty="0" smtClean="0"/>
              <a:t>调用</a:t>
            </a:r>
            <a:r>
              <a:rPr lang="zh-CN" altLang="en-US" b="1" dirty="0"/>
              <a:t>层接口</a:t>
            </a:r>
          </a:p>
        </p:txBody>
      </p:sp>
      <p:sp>
        <p:nvSpPr>
          <p:cNvPr id="3" name="内容占位符 2"/>
          <p:cNvSpPr>
            <a:spLocks noGrp="1"/>
          </p:cNvSpPr>
          <p:nvPr>
            <p:ph idx="1"/>
          </p:nvPr>
        </p:nvSpPr>
        <p:spPr/>
        <p:txBody>
          <a:bodyPr>
            <a:normAutofit/>
          </a:bodyPr>
          <a:lstStyle/>
          <a:p>
            <a:r>
              <a:rPr lang="en-US" altLang="zh-CN" sz="1800" dirty="0"/>
              <a:t>C/S</a:t>
            </a:r>
            <a:r>
              <a:rPr lang="zh-CN" altLang="en-US" sz="1800" dirty="0"/>
              <a:t>方式下的数据库访问接口</a:t>
            </a:r>
          </a:p>
          <a:p>
            <a:pPr lvl="1"/>
            <a:r>
              <a:rPr lang="en-US" altLang="zh-CN" sz="1600" dirty="0"/>
              <a:t>ISO</a:t>
            </a:r>
            <a:r>
              <a:rPr lang="zh-CN" altLang="en-US" sz="1600" dirty="0"/>
              <a:t>接口：</a:t>
            </a:r>
            <a:r>
              <a:rPr lang="en-US" altLang="zh-CN" sz="1600" dirty="0"/>
              <a:t>SQL/CLI</a:t>
            </a:r>
          </a:p>
          <a:p>
            <a:pPr lvl="1"/>
            <a:r>
              <a:rPr lang="zh-CN" altLang="en-US" sz="1600" dirty="0"/>
              <a:t>微软接口：</a:t>
            </a:r>
            <a:r>
              <a:rPr lang="en-US" altLang="zh-CN" sz="1600" dirty="0"/>
              <a:t>ODBC</a:t>
            </a:r>
          </a:p>
          <a:p>
            <a:pPr lvl="1"/>
            <a:r>
              <a:rPr lang="en-US" altLang="zh-CN" sz="1600" dirty="0"/>
              <a:t>SUN</a:t>
            </a:r>
            <a:r>
              <a:rPr lang="zh-CN" altLang="en-US" sz="1600" dirty="0"/>
              <a:t>接口：</a:t>
            </a:r>
            <a:r>
              <a:rPr lang="en-US" altLang="zh-CN" sz="1600" dirty="0"/>
              <a:t>JDBC</a:t>
            </a:r>
          </a:p>
          <a:p>
            <a:pPr marL="68580" indent="0">
              <a:buNone/>
            </a:pPr>
            <a:endParaRPr lang="en-US" altLang="zh-CN" sz="1000" dirty="0"/>
          </a:p>
          <a:p>
            <a:r>
              <a:rPr lang="zh-CN" altLang="en-US" sz="1800" dirty="0"/>
              <a:t>数据交换的流程</a:t>
            </a:r>
          </a:p>
          <a:p>
            <a:pPr lvl="1"/>
            <a:r>
              <a:rPr lang="zh-CN" altLang="en-US" sz="1600" dirty="0"/>
              <a:t>连接阶段</a:t>
            </a:r>
          </a:p>
          <a:p>
            <a:pPr lvl="1"/>
            <a:r>
              <a:rPr lang="zh-CN" altLang="en-US" sz="1600" dirty="0"/>
              <a:t>数据交换阶段</a:t>
            </a:r>
          </a:p>
          <a:p>
            <a:pPr lvl="1"/>
            <a:r>
              <a:rPr lang="zh-CN" altLang="en-US" sz="1600" dirty="0"/>
              <a:t>断开连接</a:t>
            </a:r>
            <a:r>
              <a:rPr lang="zh-CN" altLang="en-US" sz="1600" dirty="0" smtClean="0"/>
              <a:t>阶段</a:t>
            </a:r>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53</a:t>
            </a:fld>
            <a:endParaRPr lang="zh-CN" altLang="en-US"/>
          </a:p>
        </p:txBody>
      </p:sp>
    </p:spTree>
    <p:extLst>
      <p:ext uri="{BB962C8B-B14F-4D97-AF65-F5344CB8AC3E}">
        <p14:creationId xmlns:p14="http://schemas.microsoft.com/office/powerpoint/2010/main" val="28182003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4.3 </a:t>
            </a:r>
            <a:r>
              <a:rPr lang="zh-CN" altLang="en-US" b="1" dirty="0"/>
              <a:t>调用层接口</a:t>
            </a:r>
            <a:endParaRPr lang="zh-CN" altLang="en-US" dirty="0"/>
          </a:p>
        </p:txBody>
      </p:sp>
      <p:sp>
        <p:nvSpPr>
          <p:cNvPr id="3" name="内容占位符 2"/>
          <p:cNvSpPr>
            <a:spLocks noGrp="1"/>
          </p:cNvSpPr>
          <p:nvPr>
            <p:ph idx="1"/>
          </p:nvPr>
        </p:nvSpPr>
        <p:spPr/>
        <p:txBody>
          <a:bodyPr>
            <a:normAutofit/>
          </a:bodyPr>
          <a:lstStyle/>
          <a:p>
            <a:r>
              <a:rPr lang="zh-CN" altLang="en-US" sz="2000" dirty="0"/>
              <a:t>连接阶段</a:t>
            </a:r>
          </a:p>
          <a:p>
            <a:pPr lvl="1"/>
            <a:r>
              <a:rPr lang="zh-CN" altLang="en-US" sz="1800" dirty="0"/>
              <a:t>负责资源分配和建立连接</a:t>
            </a:r>
          </a:p>
          <a:p>
            <a:pPr marL="68580" indent="0">
              <a:buNone/>
            </a:pPr>
            <a:endParaRPr lang="zh-CN" altLang="en-US" sz="1000" dirty="0"/>
          </a:p>
          <a:p>
            <a:pPr lvl="1"/>
            <a:r>
              <a:rPr lang="zh-CN" altLang="en-US" sz="1800" dirty="0"/>
              <a:t>相关函数</a:t>
            </a:r>
          </a:p>
          <a:p>
            <a:pPr lvl="2"/>
            <a:r>
              <a:rPr lang="en-US" altLang="zh-CN" sz="1600" dirty="0" err="1"/>
              <a:t>AlloEnv</a:t>
            </a:r>
            <a:r>
              <a:rPr lang="en-US" altLang="zh-CN" sz="1600" dirty="0"/>
              <a:t>		</a:t>
            </a:r>
            <a:r>
              <a:rPr lang="zh-CN" altLang="en-US" sz="1600" dirty="0"/>
              <a:t>分配</a:t>
            </a:r>
            <a:r>
              <a:rPr lang="en-US" altLang="zh-CN" sz="1600" dirty="0"/>
              <a:t>SQL</a:t>
            </a:r>
            <a:r>
              <a:rPr lang="zh-CN" altLang="en-US" sz="1600" dirty="0"/>
              <a:t>环境</a:t>
            </a:r>
          </a:p>
          <a:p>
            <a:pPr lvl="2"/>
            <a:r>
              <a:rPr lang="en-US" altLang="zh-CN" sz="1600" dirty="0" err="1"/>
              <a:t>AlloStmt</a:t>
            </a:r>
            <a:r>
              <a:rPr lang="en-US" altLang="zh-CN" sz="1600" dirty="0"/>
              <a:t>		</a:t>
            </a:r>
            <a:r>
              <a:rPr lang="zh-CN" altLang="en-US" sz="1600" dirty="0"/>
              <a:t>分配</a:t>
            </a:r>
            <a:r>
              <a:rPr lang="en-US" altLang="zh-CN" sz="1600" dirty="0"/>
              <a:t>SQL</a:t>
            </a:r>
            <a:r>
              <a:rPr lang="zh-CN" altLang="en-US" sz="1600" dirty="0"/>
              <a:t>语句</a:t>
            </a:r>
          </a:p>
          <a:p>
            <a:pPr lvl="2"/>
            <a:r>
              <a:rPr lang="en-US" altLang="zh-CN" sz="1600" dirty="0" err="1"/>
              <a:t>AlloHandle</a:t>
            </a:r>
            <a:r>
              <a:rPr lang="en-US" altLang="zh-CN" sz="1600" dirty="0"/>
              <a:t>	</a:t>
            </a:r>
            <a:r>
              <a:rPr lang="zh-CN" altLang="en-US" sz="1600" dirty="0"/>
              <a:t>分配</a:t>
            </a:r>
            <a:r>
              <a:rPr lang="en-US" altLang="zh-CN" sz="1600" dirty="0"/>
              <a:t>SQL</a:t>
            </a:r>
            <a:r>
              <a:rPr lang="zh-CN" altLang="en-US" sz="1600" dirty="0"/>
              <a:t>资源</a:t>
            </a:r>
          </a:p>
          <a:p>
            <a:pPr lvl="2"/>
            <a:r>
              <a:rPr lang="en-US" altLang="zh-CN" sz="1600" dirty="0" err="1"/>
              <a:t>AlloConnect</a:t>
            </a:r>
            <a:r>
              <a:rPr lang="en-US" altLang="zh-CN" sz="1600" dirty="0"/>
              <a:t>	</a:t>
            </a:r>
            <a:r>
              <a:rPr lang="zh-CN" altLang="en-US" sz="1600" dirty="0"/>
              <a:t>分配</a:t>
            </a:r>
            <a:r>
              <a:rPr lang="en-US" altLang="zh-CN" sz="1600" dirty="0"/>
              <a:t>SQL</a:t>
            </a:r>
            <a:r>
              <a:rPr lang="zh-CN" altLang="en-US" sz="1600" dirty="0"/>
              <a:t>连接</a:t>
            </a:r>
          </a:p>
          <a:p>
            <a:pPr lvl="2"/>
            <a:r>
              <a:rPr lang="en-US" altLang="zh-CN" sz="1600" dirty="0"/>
              <a:t>Connect		</a:t>
            </a:r>
            <a:r>
              <a:rPr lang="zh-CN" altLang="en-US" sz="1600" dirty="0"/>
              <a:t>创建连接</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54</a:t>
            </a:fld>
            <a:endParaRPr lang="zh-CN" altLang="en-US"/>
          </a:p>
        </p:txBody>
      </p:sp>
    </p:spTree>
    <p:extLst>
      <p:ext uri="{BB962C8B-B14F-4D97-AF65-F5344CB8AC3E}">
        <p14:creationId xmlns:p14="http://schemas.microsoft.com/office/powerpoint/2010/main" val="16252887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4.3 </a:t>
            </a:r>
            <a:r>
              <a:rPr lang="zh-CN" altLang="en-US" b="1" dirty="0"/>
              <a:t>调用层接口</a:t>
            </a:r>
            <a:endParaRPr lang="zh-CN" altLang="en-US" dirty="0"/>
          </a:p>
        </p:txBody>
      </p:sp>
      <p:sp>
        <p:nvSpPr>
          <p:cNvPr id="3" name="内容占位符 2"/>
          <p:cNvSpPr>
            <a:spLocks noGrp="1"/>
          </p:cNvSpPr>
          <p:nvPr>
            <p:ph idx="1"/>
          </p:nvPr>
        </p:nvSpPr>
        <p:spPr/>
        <p:txBody>
          <a:bodyPr>
            <a:normAutofit/>
          </a:bodyPr>
          <a:lstStyle/>
          <a:p>
            <a:r>
              <a:rPr lang="zh-CN" altLang="en-US" dirty="0"/>
              <a:t>数据交换阶段</a:t>
            </a:r>
          </a:p>
          <a:p>
            <a:pPr lvl="1"/>
            <a:r>
              <a:rPr lang="zh-CN" altLang="en-US" sz="2000" dirty="0"/>
              <a:t>主要的函数</a:t>
            </a:r>
          </a:p>
          <a:p>
            <a:pPr lvl="2"/>
            <a:r>
              <a:rPr lang="zh-CN" altLang="en-US" sz="1800" dirty="0"/>
              <a:t>有关游标的函数</a:t>
            </a:r>
          </a:p>
          <a:p>
            <a:pPr lvl="2"/>
            <a:r>
              <a:rPr lang="zh-CN" altLang="en-US" sz="1800" dirty="0"/>
              <a:t>有关诊断的函数</a:t>
            </a:r>
          </a:p>
          <a:p>
            <a:pPr lvl="2"/>
            <a:r>
              <a:rPr lang="zh-CN" altLang="en-US" sz="1800" dirty="0"/>
              <a:t>有关动态</a:t>
            </a:r>
            <a:r>
              <a:rPr lang="en-US" altLang="zh-CN" sz="1800" dirty="0"/>
              <a:t>SQL</a:t>
            </a:r>
            <a:r>
              <a:rPr lang="zh-CN" altLang="en-US" sz="1800" dirty="0"/>
              <a:t>的函数</a:t>
            </a:r>
          </a:p>
          <a:p>
            <a:pPr lvl="2"/>
            <a:r>
              <a:rPr lang="zh-CN" altLang="en-US" sz="1800" dirty="0"/>
              <a:t>有关数据获取的函数</a:t>
            </a:r>
          </a:p>
          <a:p>
            <a:pPr lvl="2"/>
            <a:r>
              <a:rPr lang="zh-CN" altLang="en-US" sz="1800" dirty="0"/>
              <a:t>其它</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55</a:t>
            </a:fld>
            <a:endParaRPr lang="zh-CN" altLang="en-US"/>
          </a:p>
        </p:txBody>
      </p:sp>
    </p:spTree>
    <p:extLst>
      <p:ext uri="{BB962C8B-B14F-4D97-AF65-F5344CB8AC3E}">
        <p14:creationId xmlns:p14="http://schemas.microsoft.com/office/powerpoint/2010/main" val="34569690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4.3 </a:t>
            </a:r>
            <a:r>
              <a:rPr lang="zh-CN" altLang="en-US" b="1" dirty="0"/>
              <a:t>调用层接口</a:t>
            </a:r>
            <a:endParaRPr lang="zh-CN" altLang="en-US" dirty="0"/>
          </a:p>
        </p:txBody>
      </p:sp>
      <p:sp>
        <p:nvSpPr>
          <p:cNvPr id="3" name="内容占位符 2"/>
          <p:cNvSpPr>
            <a:spLocks noGrp="1"/>
          </p:cNvSpPr>
          <p:nvPr>
            <p:ph idx="1"/>
          </p:nvPr>
        </p:nvSpPr>
        <p:spPr/>
        <p:txBody>
          <a:bodyPr/>
          <a:lstStyle/>
          <a:p>
            <a:r>
              <a:rPr lang="zh-CN" altLang="en-US" dirty="0"/>
              <a:t>断开连接阶段</a:t>
            </a:r>
          </a:p>
          <a:p>
            <a:pPr lvl="1"/>
            <a:r>
              <a:rPr lang="zh-CN" altLang="en-US" sz="2000" dirty="0"/>
              <a:t>断开连接并释放</a:t>
            </a:r>
            <a:r>
              <a:rPr lang="zh-CN" altLang="en-US" sz="2000" dirty="0" smtClean="0"/>
              <a:t>资源</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56</a:t>
            </a:fld>
            <a:endParaRPr lang="zh-CN" altLang="en-US"/>
          </a:p>
        </p:txBody>
      </p:sp>
    </p:spTree>
    <p:extLst>
      <p:ext uri="{BB962C8B-B14F-4D97-AF65-F5344CB8AC3E}">
        <p14:creationId xmlns:p14="http://schemas.microsoft.com/office/powerpoint/2010/main" val="36442578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JDBC API</a:t>
            </a:r>
            <a:endParaRPr lang="zh-CN" altLang="en-US" b="1" dirty="0"/>
          </a:p>
        </p:txBody>
      </p:sp>
      <p:sp>
        <p:nvSpPr>
          <p:cNvPr id="3" name="内容占位符 2"/>
          <p:cNvSpPr>
            <a:spLocks noGrp="1"/>
          </p:cNvSpPr>
          <p:nvPr>
            <p:ph idx="1"/>
          </p:nvPr>
        </p:nvSpPr>
        <p:spPr/>
        <p:txBody>
          <a:bodyPr>
            <a:normAutofit/>
          </a:bodyPr>
          <a:lstStyle/>
          <a:p>
            <a:r>
              <a:rPr lang="zh-CN" altLang="en-US" sz="1600" dirty="0"/>
              <a:t>与所有</a:t>
            </a:r>
            <a:r>
              <a:rPr lang="en-US" altLang="zh-CN" sz="1600" dirty="0"/>
              <a:t>Java API</a:t>
            </a:r>
            <a:r>
              <a:rPr lang="zh-CN" altLang="en-US" sz="1600" dirty="0"/>
              <a:t>一样，</a:t>
            </a:r>
            <a:r>
              <a:rPr lang="en-US" altLang="zh-CN" sz="1600" dirty="0"/>
              <a:t>JDBC</a:t>
            </a:r>
            <a:r>
              <a:rPr lang="zh-CN" altLang="en-US" sz="1600" dirty="0"/>
              <a:t>是一组类和接口，它们一同支持一组特定的功能</a:t>
            </a:r>
          </a:p>
          <a:p>
            <a:r>
              <a:rPr lang="zh-CN" altLang="en-US" sz="1600" dirty="0"/>
              <a:t>组成</a:t>
            </a:r>
            <a:r>
              <a:rPr lang="en-US" altLang="zh-CN" sz="1600" dirty="0"/>
              <a:t>JDBC API</a:t>
            </a:r>
            <a:r>
              <a:rPr lang="zh-CN" altLang="en-US" sz="1600" dirty="0"/>
              <a:t>的类和接口是适合于任何类型数据库访问的抽象概念</a:t>
            </a:r>
          </a:p>
          <a:p>
            <a:pPr lvl="2"/>
            <a:r>
              <a:rPr lang="en-US" altLang="zh-CN" sz="1400" dirty="0"/>
              <a:t>Connection</a:t>
            </a:r>
            <a:r>
              <a:rPr lang="zh-CN" altLang="en-US" sz="1400" dirty="0"/>
              <a:t>是表示数据库连接的</a:t>
            </a:r>
            <a:r>
              <a:rPr lang="en-US" altLang="zh-CN" sz="1400" dirty="0"/>
              <a:t>Java</a:t>
            </a:r>
            <a:r>
              <a:rPr lang="zh-CN" altLang="en-US" sz="1400" dirty="0"/>
              <a:t>接口</a:t>
            </a:r>
          </a:p>
          <a:p>
            <a:pPr lvl="2"/>
            <a:r>
              <a:rPr lang="en-US" altLang="zh-CN" sz="1400" dirty="0" err="1"/>
              <a:t>ResultSet</a:t>
            </a:r>
            <a:r>
              <a:rPr lang="zh-CN" altLang="en-US" sz="1400" dirty="0"/>
              <a:t>是表示由</a:t>
            </a:r>
            <a:r>
              <a:rPr lang="en-US" altLang="zh-CN" sz="1400" dirty="0"/>
              <a:t>SQL SELECT</a:t>
            </a:r>
            <a:r>
              <a:rPr lang="zh-CN" altLang="en-US" sz="1400" dirty="0"/>
              <a:t>返回的数据结果集合</a:t>
            </a:r>
          </a:p>
          <a:p>
            <a:pPr lvl="1"/>
            <a:r>
              <a:rPr lang="en-US" altLang="zh-CN" sz="1600" dirty="0"/>
              <a:t>Java</a:t>
            </a:r>
            <a:r>
              <a:rPr lang="zh-CN" altLang="en-US" sz="1600" dirty="0"/>
              <a:t>将组成</a:t>
            </a:r>
            <a:r>
              <a:rPr lang="en-US" altLang="zh-CN" sz="1600" dirty="0"/>
              <a:t>JDBC API</a:t>
            </a:r>
            <a:r>
              <a:rPr lang="zh-CN" altLang="en-US" sz="1600" dirty="0"/>
              <a:t>的类融合在</a:t>
            </a:r>
            <a:r>
              <a:rPr lang="en-US" altLang="zh-CN" sz="1600" dirty="0" err="1"/>
              <a:t>java.sql</a:t>
            </a:r>
            <a:r>
              <a:rPr lang="zh-CN" altLang="en-US" sz="1600" dirty="0"/>
              <a:t>包中</a:t>
            </a:r>
          </a:p>
          <a:p>
            <a:r>
              <a:rPr lang="zh-CN" altLang="en-US" sz="1600" dirty="0"/>
              <a:t>数据库访问的底层细节随着不同的销售商而不同</a:t>
            </a:r>
          </a:p>
          <a:p>
            <a:pPr lvl="1"/>
            <a:r>
              <a:rPr lang="en-US" altLang="zh-CN" sz="1600" dirty="0"/>
              <a:t>JDBC</a:t>
            </a:r>
            <a:r>
              <a:rPr lang="zh-CN" altLang="en-US" sz="1600" dirty="0"/>
              <a:t>不处理这些细节，由每个销售商提供这些接口的实现，这种形式称为</a:t>
            </a:r>
            <a:r>
              <a:rPr lang="en-US" altLang="zh-CN" sz="1600" dirty="0"/>
              <a:t>JDBC</a:t>
            </a:r>
            <a:r>
              <a:rPr lang="zh-CN" altLang="en-US" sz="1600" dirty="0"/>
              <a:t>驱动程序</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57</a:t>
            </a:fld>
            <a:endParaRPr lang="zh-CN" altLang="en-US"/>
          </a:p>
        </p:txBody>
      </p:sp>
    </p:spTree>
    <p:extLst>
      <p:ext uri="{BB962C8B-B14F-4D97-AF65-F5344CB8AC3E}">
        <p14:creationId xmlns:p14="http://schemas.microsoft.com/office/powerpoint/2010/main" val="30142535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JDBC</a:t>
            </a:r>
            <a:r>
              <a:rPr lang="zh-CN" altLang="en-US" b="1" dirty="0"/>
              <a:t>驱动程序类别</a:t>
            </a:r>
          </a:p>
        </p:txBody>
      </p:sp>
      <p:sp>
        <p:nvSpPr>
          <p:cNvPr id="3" name="内容占位符 2"/>
          <p:cNvSpPr>
            <a:spLocks noGrp="1"/>
          </p:cNvSpPr>
          <p:nvPr>
            <p:ph idx="1"/>
          </p:nvPr>
        </p:nvSpPr>
        <p:spPr/>
        <p:txBody>
          <a:bodyPr>
            <a:normAutofit/>
          </a:bodyPr>
          <a:lstStyle/>
          <a:p>
            <a:r>
              <a:rPr lang="zh-CN" altLang="en-US" sz="1600" dirty="0"/>
              <a:t>类型</a:t>
            </a:r>
            <a:r>
              <a:rPr lang="en-US" altLang="zh-CN" sz="1600" dirty="0"/>
              <a:t>1</a:t>
            </a:r>
          </a:p>
          <a:p>
            <a:pPr lvl="1"/>
            <a:r>
              <a:rPr lang="zh-CN" altLang="en-US" sz="1400" dirty="0"/>
              <a:t>使用桥 </a:t>
            </a:r>
            <a:r>
              <a:rPr lang="en-US" altLang="zh-CN" sz="1400" dirty="0"/>
              <a:t>(bridging) </a:t>
            </a:r>
            <a:r>
              <a:rPr lang="zh-CN" altLang="en-US" sz="1400" dirty="0"/>
              <a:t>技术访问数据库，</a:t>
            </a:r>
            <a:r>
              <a:rPr lang="en-US" altLang="zh-CN" sz="1400" dirty="0"/>
              <a:t>JDBC-ODBC</a:t>
            </a:r>
          </a:p>
          <a:p>
            <a:r>
              <a:rPr lang="zh-CN" altLang="en-US" sz="1600" dirty="0"/>
              <a:t>类型</a:t>
            </a:r>
            <a:r>
              <a:rPr lang="en-US" altLang="zh-CN" sz="1600" dirty="0"/>
              <a:t>2 √</a:t>
            </a:r>
          </a:p>
          <a:p>
            <a:pPr lvl="1"/>
            <a:r>
              <a:rPr lang="zh-CN" altLang="en-US" sz="1400" dirty="0"/>
              <a:t>调用本地</a:t>
            </a:r>
            <a:r>
              <a:rPr lang="en-US" altLang="zh-CN" sz="1400" dirty="0"/>
              <a:t>C</a:t>
            </a:r>
            <a:r>
              <a:rPr lang="zh-CN" altLang="en-US" sz="1400" dirty="0"/>
              <a:t>或</a:t>
            </a:r>
            <a:r>
              <a:rPr lang="en-US" altLang="zh-CN" sz="1400" dirty="0"/>
              <a:t>C++</a:t>
            </a:r>
            <a:r>
              <a:rPr lang="zh-CN" altLang="en-US" sz="1400" dirty="0"/>
              <a:t>方法，能提供最佳的性能，但是需在访问数据库的客户机器上安装本地函数库，移植性差</a:t>
            </a:r>
          </a:p>
          <a:p>
            <a:r>
              <a:rPr lang="zh-CN" altLang="en-US" sz="1600" dirty="0"/>
              <a:t>类型</a:t>
            </a:r>
            <a:r>
              <a:rPr lang="en-US" altLang="zh-CN" sz="1600" dirty="0"/>
              <a:t>3</a:t>
            </a:r>
          </a:p>
          <a:p>
            <a:pPr lvl="1"/>
            <a:r>
              <a:rPr lang="zh-CN" altLang="en-US" sz="1400" dirty="0"/>
              <a:t>使用网络协议与服务器上的中间件进行通信，再由中间件进行实际的数据库访问。性能不高，无法预计稳定性</a:t>
            </a:r>
          </a:p>
          <a:p>
            <a:r>
              <a:rPr lang="zh-CN" altLang="en-US" sz="1600" dirty="0"/>
              <a:t>类型</a:t>
            </a:r>
            <a:r>
              <a:rPr lang="en-US" altLang="zh-CN" sz="1600" dirty="0"/>
              <a:t>4 √</a:t>
            </a:r>
          </a:p>
          <a:p>
            <a:pPr lvl="1"/>
            <a:r>
              <a:rPr lang="zh-CN" altLang="en-US" sz="1400" dirty="0"/>
              <a:t>使用</a:t>
            </a:r>
            <a:r>
              <a:rPr lang="en-US" altLang="zh-CN" sz="1400" dirty="0"/>
              <a:t>Java</a:t>
            </a:r>
            <a:r>
              <a:rPr lang="zh-CN" altLang="en-US" sz="1400" dirty="0"/>
              <a:t>套接字直接与数据库通信，来自销售商</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58</a:t>
            </a:fld>
            <a:endParaRPr lang="zh-CN" altLang="en-US"/>
          </a:p>
        </p:txBody>
      </p:sp>
    </p:spTree>
    <p:extLst>
      <p:ext uri="{BB962C8B-B14F-4D97-AF65-F5344CB8AC3E}">
        <p14:creationId xmlns:p14="http://schemas.microsoft.com/office/powerpoint/2010/main" val="34819696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2.5 </a:t>
            </a:r>
            <a:r>
              <a:rPr lang="zh-CN" altLang="en-US" b="1" dirty="0"/>
              <a:t>动态</a:t>
            </a:r>
            <a:r>
              <a:rPr lang="en-US" altLang="zh-CN" b="1" dirty="0"/>
              <a:t>SQL</a:t>
            </a:r>
            <a:endParaRPr lang="zh-CN" altLang="en-US" dirty="0"/>
          </a:p>
        </p:txBody>
      </p:sp>
      <p:sp>
        <p:nvSpPr>
          <p:cNvPr id="3" name="内容占位符 2"/>
          <p:cNvSpPr>
            <a:spLocks noGrp="1"/>
          </p:cNvSpPr>
          <p:nvPr>
            <p:ph idx="1"/>
          </p:nvPr>
        </p:nvSpPr>
        <p:spPr/>
        <p:txBody>
          <a:bodyPr>
            <a:noAutofit/>
          </a:bodyPr>
          <a:lstStyle/>
          <a:p>
            <a:pPr marL="68580" indent="0">
              <a:buNone/>
            </a:pPr>
            <a:r>
              <a:rPr lang="en-US" altLang="zh-CN" sz="1600" dirty="0" err="1">
                <a:latin typeface="Courier New" pitchFamily="49" charset="0"/>
                <a:cs typeface="Courier New" pitchFamily="49" charset="0"/>
              </a:rPr>
              <a:t>Class.forName</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com.mysql.jdbc.Driver</a:t>
            </a:r>
            <a:r>
              <a:rPr lang="en-US" altLang="zh-CN" sz="1600" dirty="0">
                <a:latin typeface="Courier New" pitchFamily="49" charset="0"/>
                <a:cs typeface="Courier New" pitchFamily="49" charset="0"/>
              </a:rPr>
              <a:t>”);</a:t>
            </a:r>
            <a:br>
              <a:rPr lang="en-US" altLang="zh-CN" sz="1600" dirty="0">
                <a:latin typeface="Courier New" pitchFamily="49" charset="0"/>
                <a:cs typeface="Courier New" pitchFamily="49" charset="0"/>
              </a:rPr>
            </a:br>
            <a:r>
              <a:rPr lang="en-US" altLang="zh-CN" sz="1600" dirty="0">
                <a:latin typeface="Courier New" pitchFamily="49" charset="0"/>
                <a:cs typeface="Courier New" pitchFamily="49" charset="0"/>
              </a:rPr>
              <a:t>Connection conn = </a:t>
            </a:r>
            <a:r>
              <a:rPr lang="en-US" altLang="zh-CN" sz="1600" dirty="0" smtClean="0">
                <a:latin typeface="Courier New" pitchFamily="49" charset="0"/>
                <a:cs typeface="Courier New" pitchFamily="49" charset="0"/>
              </a:rPr>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smtClean="0">
                <a:latin typeface="Courier New" pitchFamily="49" charset="0"/>
                <a:cs typeface="Courier New" pitchFamily="49" charset="0"/>
              </a:rPr>
              <a:t>Driver.Manager.getConnection</a:t>
            </a:r>
            <a:r>
              <a:rPr lang="en-US" altLang="zh-CN" sz="1600" dirty="0" smtClean="0">
                <a:latin typeface="Courier New" pitchFamily="49" charset="0"/>
                <a:cs typeface="Courier New" pitchFamily="49" charset="0"/>
              </a:rPr>
              <a:t>(“</a:t>
            </a:r>
            <a:r>
              <a:rPr lang="en-US" altLang="zh-CN" sz="1600" dirty="0" err="1">
                <a:latin typeface="Courier New" pitchFamily="49" charset="0"/>
                <a:cs typeface="Courier New" pitchFamily="49" charset="0"/>
              </a:rPr>
              <a:t>url</a:t>
            </a:r>
            <a:r>
              <a:rPr lang="en-US" altLang="zh-CN" sz="1600" dirty="0">
                <a:latin typeface="Courier New" pitchFamily="49" charset="0"/>
                <a:cs typeface="Courier New" pitchFamily="49" charset="0"/>
              </a:rPr>
              <a:t>”, “</a:t>
            </a:r>
            <a:r>
              <a:rPr lang="en-US" altLang="zh-CN" sz="1600" dirty="0" err="1" smtClean="0">
                <a:latin typeface="Courier New" pitchFamily="49" charset="0"/>
                <a:cs typeface="Courier New" pitchFamily="49" charset="0"/>
              </a:rPr>
              <a:t>usr</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pwd</a:t>
            </a:r>
            <a:r>
              <a:rPr lang="en-US" altLang="zh-CN" sz="1600" dirty="0">
                <a:latin typeface="Courier New" pitchFamily="49" charset="0"/>
                <a:cs typeface="Courier New" pitchFamily="49" charset="0"/>
              </a:rPr>
              <a:t>”);</a:t>
            </a:r>
            <a:br>
              <a:rPr lang="en-US" altLang="zh-CN" sz="1600" dirty="0">
                <a:latin typeface="Courier New" pitchFamily="49" charset="0"/>
                <a:cs typeface="Courier New" pitchFamily="49" charset="0"/>
              </a:rPr>
            </a:br>
            <a:r>
              <a:rPr lang="en-US" altLang="zh-CN" sz="1600" dirty="0" smtClean="0">
                <a:latin typeface="Courier New" pitchFamily="49" charset="0"/>
                <a:cs typeface="Courier New" pitchFamily="49" charset="0"/>
              </a:rPr>
              <a:t>Statement</a:t>
            </a: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PreparedStatement</a:t>
            </a:r>
            <a:r>
              <a:rPr lang="en-US" altLang="zh-CN" sz="1600" dirty="0">
                <a:latin typeface="Courier New" pitchFamily="49" charset="0"/>
                <a:cs typeface="Courier New" pitchFamily="49" charset="0"/>
              </a:rPr>
              <a:t> &amp; </a:t>
            </a:r>
            <a:r>
              <a:rPr lang="en-US" altLang="zh-CN" sz="1600" dirty="0" err="1">
                <a:latin typeface="Courier New" pitchFamily="49" charset="0"/>
                <a:cs typeface="Courier New" pitchFamily="49" charset="0"/>
              </a:rPr>
              <a:t>addBatch</a:t>
            </a:r>
            <a:r>
              <a:rPr lang="en-US" altLang="zh-CN" sz="1600" dirty="0">
                <a:latin typeface="Courier New" pitchFamily="49" charset="0"/>
                <a:cs typeface="Courier New" pitchFamily="49" charset="0"/>
              </a:rPr>
              <a:t>()</a:t>
            </a:r>
          </a:p>
          <a:p>
            <a:pPr marL="68580" indent="0">
              <a:buNone/>
            </a:pPr>
            <a:r>
              <a:rPr lang="en-US" altLang="zh-CN" sz="1600" dirty="0" err="1">
                <a:latin typeface="Courier New" pitchFamily="49" charset="0"/>
                <a:cs typeface="Courier New" pitchFamily="49" charset="0"/>
              </a:rPr>
              <a:t>ResultSet</a:t>
            </a:r>
            <a:r>
              <a:rPr lang="en-US" altLang="zh-CN" sz="1600" dirty="0">
                <a:latin typeface="Courier New" pitchFamily="49" charset="0"/>
                <a:cs typeface="Courier New" pitchFamily="49" charset="0"/>
              </a:rPr>
              <a:t> &amp; </a:t>
            </a:r>
            <a:r>
              <a:rPr lang="en-US" altLang="zh-CN" sz="1600" dirty="0" err="1" smtClean="0">
                <a:latin typeface="Courier New" pitchFamily="49" charset="0"/>
                <a:cs typeface="Courier New" pitchFamily="49" charset="0"/>
              </a:rPr>
              <a:t>ResultSetMetaData</a:t>
            </a:r>
            <a:endParaRPr lang="en-US" altLang="zh-CN" sz="1600" dirty="0" smtClean="0">
              <a:latin typeface="Courier New" pitchFamily="49" charset="0"/>
              <a:cs typeface="Courier New" pitchFamily="49" charset="0"/>
            </a:endParaRPr>
          </a:p>
          <a:p>
            <a:pPr marL="68580" indent="0">
              <a:buNone/>
            </a:pPr>
            <a:r>
              <a:rPr lang="en-US" altLang="zh-CN" sz="1600" dirty="0" err="1">
                <a:latin typeface="Courier New" pitchFamily="49" charset="0"/>
                <a:cs typeface="Courier New" pitchFamily="49" charset="0"/>
              </a:rPr>
              <a:t>conn.close</a:t>
            </a:r>
            <a:r>
              <a:rPr lang="en-US" altLang="zh-CN" sz="1600" dirty="0" smtClean="0">
                <a:latin typeface="Courier New" pitchFamily="49" charset="0"/>
                <a:cs typeface="Courier New" pitchFamily="49" charset="0"/>
              </a:rPr>
              <a:t>();</a:t>
            </a:r>
            <a:endParaRPr lang="en-US" altLang="zh-CN" sz="1600" dirty="0">
              <a:latin typeface="Courier New" pitchFamily="49" charset="0"/>
              <a:cs typeface="Courier New" pitchFamily="49" charset="0"/>
            </a:endParaRPr>
          </a:p>
          <a:p>
            <a:pPr marL="68580" indent="0">
              <a:buNone/>
            </a:pPr>
            <a:r>
              <a:rPr lang="en-US" altLang="zh-CN" sz="1600" dirty="0" err="1" smtClean="0">
                <a:latin typeface="Courier New" pitchFamily="49" charset="0"/>
                <a:cs typeface="Courier New" pitchFamily="49" charset="0"/>
              </a:rPr>
              <a:t>SQLException</a:t>
            </a:r>
            <a:endParaRPr lang="en-US" altLang="zh-CN" sz="16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59</a:t>
            </a:fld>
            <a:endParaRPr lang="zh-CN" altLang="en-US"/>
          </a:p>
        </p:txBody>
      </p:sp>
    </p:spTree>
    <p:extLst>
      <p:ext uri="{BB962C8B-B14F-4D97-AF65-F5344CB8AC3E}">
        <p14:creationId xmlns:p14="http://schemas.microsoft.com/office/powerpoint/2010/main" val="3516362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 </a:t>
            </a:r>
            <a:r>
              <a:rPr lang="zh-CN" altLang="en-US" b="1" dirty="0" smtClean="0">
                <a:latin typeface="Times New Roman" pitchFamily="18" charset="0"/>
                <a:cs typeface="Times New Roman" pitchFamily="18" charset="0"/>
              </a:rPr>
              <a:t>数据</a:t>
            </a:r>
            <a:r>
              <a:rPr lang="zh-CN" altLang="en-US" b="1" dirty="0">
                <a:latin typeface="Times New Roman" pitchFamily="18" charset="0"/>
                <a:cs typeface="Times New Roman" pitchFamily="18" charset="0"/>
              </a:rPr>
              <a:t>交换的管理</a:t>
            </a:r>
            <a:endParaRPr lang="zh-CN" altLang="en-US" b="1" dirty="0"/>
          </a:p>
        </p:txBody>
      </p:sp>
      <p:sp>
        <p:nvSpPr>
          <p:cNvPr id="3" name="内容占位符 2"/>
          <p:cNvSpPr>
            <a:spLocks noGrp="1"/>
          </p:cNvSpPr>
          <p:nvPr>
            <p:ph idx="1"/>
          </p:nvPr>
        </p:nvSpPr>
        <p:spPr/>
        <p:txBody>
          <a:bodyPr/>
          <a:lstStyle/>
          <a:p>
            <a:r>
              <a:rPr lang="zh-CN" altLang="en-US" dirty="0">
                <a:cs typeface="Times New Roman" pitchFamily="18" charset="0"/>
              </a:rPr>
              <a:t>数据交换的管理包括如下内容</a:t>
            </a:r>
            <a:r>
              <a:rPr lang="zh-CN" altLang="en-US" dirty="0" smtClean="0">
                <a:cs typeface="Times New Roman" pitchFamily="18" charset="0"/>
              </a:rPr>
              <a:t>：</a:t>
            </a:r>
            <a:endParaRPr lang="en-US" altLang="zh-CN" dirty="0" smtClean="0">
              <a:cs typeface="Times New Roman" pitchFamily="18" charset="0"/>
            </a:endParaRPr>
          </a:p>
          <a:p>
            <a:pPr marL="822960" lvl="1" indent="-457200">
              <a:buFont typeface="+mj-lt"/>
              <a:buAutoNum type="arabicPeriod"/>
            </a:pPr>
            <a:r>
              <a:rPr lang="zh-CN" altLang="en-US" sz="2000" dirty="0" smtClean="0">
                <a:cs typeface="Times New Roman" pitchFamily="18" charset="0"/>
              </a:rPr>
              <a:t>会话管理</a:t>
            </a:r>
            <a:endParaRPr lang="en-US" altLang="zh-CN" sz="2000" dirty="0" smtClean="0">
              <a:cs typeface="Times New Roman" pitchFamily="18" charset="0"/>
            </a:endParaRPr>
          </a:p>
          <a:p>
            <a:pPr marL="822960" lvl="1" indent="-457200">
              <a:buFont typeface="+mj-lt"/>
              <a:buAutoNum type="arabicPeriod"/>
            </a:pPr>
            <a:r>
              <a:rPr lang="zh-CN" altLang="en-US" sz="2000" dirty="0" smtClean="0">
                <a:cs typeface="Times New Roman" pitchFamily="18" charset="0"/>
              </a:rPr>
              <a:t>连接管理</a:t>
            </a:r>
            <a:endParaRPr lang="en-US" altLang="zh-CN" sz="2000" dirty="0" smtClean="0">
              <a:cs typeface="Times New Roman" pitchFamily="18" charset="0"/>
            </a:endParaRPr>
          </a:p>
          <a:p>
            <a:pPr marL="822960" lvl="1" indent="-457200">
              <a:buFont typeface="+mj-lt"/>
              <a:buAutoNum type="arabicPeriod"/>
            </a:pPr>
            <a:r>
              <a:rPr lang="zh-CN" altLang="en-US" sz="2000" dirty="0" smtClean="0">
                <a:cs typeface="Times New Roman" pitchFamily="18" charset="0"/>
              </a:rPr>
              <a:t>游标管理</a:t>
            </a:r>
            <a:endParaRPr lang="en-US" altLang="zh-CN" sz="2000" dirty="0" smtClean="0">
              <a:cs typeface="Times New Roman" pitchFamily="18" charset="0"/>
            </a:endParaRPr>
          </a:p>
          <a:p>
            <a:pPr marL="822960" lvl="1" indent="-457200">
              <a:buFont typeface="+mj-lt"/>
              <a:buAutoNum type="arabicPeriod"/>
            </a:pPr>
            <a:r>
              <a:rPr lang="zh-CN" altLang="en-US" sz="2000" dirty="0" smtClean="0">
                <a:cs typeface="Times New Roman" pitchFamily="18" charset="0"/>
              </a:rPr>
              <a:t>诊断管理</a:t>
            </a:r>
            <a:endParaRPr lang="en-US" altLang="zh-CN" sz="2000" dirty="0" smtClean="0">
              <a:cs typeface="Times New Roman" pitchFamily="18" charset="0"/>
            </a:endParaRPr>
          </a:p>
          <a:p>
            <a:pPr marL="822960" lvl="1" indent="-457200">
              <a:buFont typeface="+mj-lt"/>
              <a:buAutoNum type="arabicPeriod"/>
            </a:pPr>
            <a:r>
              <a:rPr lang="zh-CN" altLang="en-US" sz="2000" dirty="0" smtClean="0">
                <a:cs typeface="Times New Roman" pitchFamily="18" charset="0"/>
              </a:rPr>
              <a:t>动态</a:t>
            </a:r>
            <a:r>
              <a:rPr lang="en-US" altLang="zh-CN" sz="2000" dirty="0" smtClean="0">
                <a:cs typeface="Times New Roman" pitchFamily="18" charset="0"/>
              </a:rPr>
              <a:t>SQL</a:t>
            </a:r>
            <a:endParaRPr lang="en-US" altLang="zh-CN" sz="2000" dirty="0">
              <a:cs typeface="Times New Roman" pitchFamily="18"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16827209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4.4 Web</a:t>
            </a:r>
            <a:r>
              <a:rPr lang="zh-CN" altLang="en-US" b="1" dirty="0"/>
              <a:t>方式</a:t>
            </a:r>
          </a:p>
        </p:txBody>
      </p:sp>
      <p:sp>
        <p:nvSpPr>
          <p:cNvPr id="3" name="内容占位符 2"/>
          <p:cNvSpPr>
            <a:spLocks noGrp="1"/>
          </p:cNvSpPr>
          <p:nvPr>
            <p:ph idx="1"/>
          </p:nvPr>
        </p:nvSpPr>
        <p:spPr/>
        <p:txBody>
          <a:bodyPr/>
          <a:lstStyle/>
          <a:p>
            <a:r>
              <a:rPr lang="en-US" altLang="zh-CN" dirty="0"/>
              <a:t>ASP</a:t>
            </a:r>
          </a:p>
          <a:p>
            <a:r>
              <a:rPr lang="en-US" altLang="zh-CN" dirty="0"/>
              <a:t>JSP</a:t>
            </a:r>
          </a:p>
          <a:p>
            <a:r>
              <a:rPr lang="en-US" altLang="zh-CN" dirty="0" smtClean="0"/>
              <a:t>XML</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60</a:t>
            </a:fld>
            <a:endParaRPr lang="zh-CN" altLang="en-US"/>
          </a:p>
        </p:txBody>
      </p:sp>
    </p:spTree>
    <p:extLst>
      <p:ext uri="{BB962C8B-B14F-4D97-AF65-F5344CB8AC3E}">
        <p14:creationId xmlns:p14="http://schemas.microsoft.com/office/powerpoint/2010/main" val="4722876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数据库连接池</a:t>
            </a:r>
          </a:p>
        </p:txBody>
      </p:sp>
      <p:sp>
        <p:nvSpPr>
          <p:cNvPr id="3" name="内容占位符 2"/>
          <p:cNvSpPr>
            <a:spLocks noGrp="1"/>
          </p:cNvSpPr>
          <p:nvPr>
            <p:ph idx="1"/>
          </p:nvPr>
        </p:nvSpPr>
        <p:spPr/>
        <p:txBody>
          <a:bodyPr>
            <a:normAutofit/>
          </a:bodyPr>
          <a:lstStyle/>
          <a:p>
            <a:r>
              <a:rPr lang="zh-CN" altLang="en-US" sz="2000" dirty="0"/>
              <a:t>数据库连接是一种关键的有限的昂贵的资源，这一点在多用户的网页应用程序中体现得尤为突出</a:t>
            </a:r>
          </a:p>
          <a:p>
            <a:r>
              <a:rPr lang="zh-CN" altLang="en-US" sz="2000" dirty="0"/>
              <a:t>对数据库连接的管理能显著影响到整个应用程序的伸缩性和健壮性，影响到程序的性能指标</a:t>
            </a:r>
          </a:p>
          <a:p>
            <a:r>
              <a:rPr lang="zh-CN" altLang="en-US" sz="2000" dirty="0"/>
              <a:t>数据库连接池正是针对这个问题提出来</a:t>
            </a:r>
            <a:r>
              <a:rPr lang="zh-CN" altLang="en-US" sz="2000" dirty="0" smtClean="0"/>
              <a:t>的</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61</a:t>
            </a:fld>
            <a:endParaRPr lang="zh-CN" altLang="en-US"/>
          </a:p>
        </p:txBody>
      </p:sp>
    </p:spTree>
    <p:extLst>
      <p:ext uri="{BB962C8B-B14F-4D97-AF65-F5344CB8AC3E}">
        <p14:creationId xmlns:p14="http://schemas.microsoft.com/office/powerpoint/2010/main" val="30545508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数据库连接池</a:t>
            </a:r>
          </a:p>
        </p:txBody>
      </p:sp>
      <p:sp>
        <p:nvSpPr>
          <p:cNvPr id="3" name="内容占位符 2"/>
          <p:cNvSpPr>
            <a:spLocks noGrp="1"/>
          </p:cNvSpPr>
          <p:nvPr>
            <p:ph idx="1"/>
          </p:nvPr>
        </p:nvSpPr>
        <p:spPr/>
        <p:txBody>
          <a:bodyPr>
            <a:normAutofit/>
          </a:bodyPr>
          <a:lstStyle/>
          <a:p>
            <a:r>
              <a:rPr lang="zh-CN" altLang="en-US" sz="2000" dirty="0"/>
              <a:t>数据库连接池负责分配、管理和释放数据库连接，它允许应用程序重复使用一个现有的数据库连接，而再不是重新建立一个</a:t>
            </a:r>
          </a:p>
          <a:p>
            <a:r>
              <a:rPr lang="zh-CN" altLang="en-US" sz="2000" dirty="0"/>
              <a:t>释放空闲时间超过最大空闲时间的数据库连接来避免因为没有释放数据库连接而引起的数据库连接遗漏</a:t>
            </a:r>
          </a:p>
          <a:p>
            <a:r>
              <a:rPr lang="zh-CN" altLang="en-US" sz="2000" dirty="0"/>
              <a:t>这项技术能明显提高对数据库操作的</a:t>
            </a:r>
            <a:r>
              <a:rPr lang="zh-CN" altLang="en-US" sz="2000" dirty="0" smtClean="0"/>
              <a:t>性能</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62</a:t>
            </a:fld>
            <a:endParaRPr lang="zh-CN" altLang="en-US"/>
          </a:p>
        </p:txBody>
      </p:sp>
    </p:spTree>
    <p:extLst>
      <p:ext uri="{BB962C8B-B14F-4D97-AF65-F5344CB8AC3E}">
        <p14:creationId xmlns:p14="http://schemas.microsoft.com/office/powerpoint/2010/main" val="9271040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The End</a:t>
            </a:r>
            <a:endParaRPr lang="zh-CN" altLang="en-US" b="1" dirty="0"/>
          </a:p>
        </p:txBody>
      </p:sp>
    </p:spTree>
    <p:extLst>
      <p:ext uri="{BB962C8B-B14F-4D97-AF65-F5344CB8AC3E}">
        <p14:creationId xmlns:p14="http://schemas.microsoft.com/office/powerpoint/2010/main" val="1198185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2.1 </a:t>
            </a:r>
            <a:r>
              <a:rPr lang="zh-CN" altLang="en-US" b="1" dirty="0" smtClean="0"/>
              <a:t>会话管理</a:t>
            </a:r>
            <a:endParaRPr lang="zh-CN" altLang="en-US" b="1" dirty="0"/>
          </a:p>
        </p:txBody>
      </p:sp>
      <p:sp>
        <p:nvSpPr>
          <p:cNvPr id="3" name="内容占位符 2"/>
          <p:cNvSpPr>
            <a:spLocks noGrp="1"/>
          </p:cNvSpPr>
          <p:nvPr>
            <p:ph idx="1"/>
          </p:nvPr>
        </p:nvSpPr>
        <p:spPr/>
        <p:txBody>
          <a:bodyPr>
            <a:normAutofit/>
          </a:bodyPr>
          <a:lstStyle/>
          <a:p>
            <a:r>
              <a:rPr lang="zh-CN" altLang="en-US" sz="2000" dirty="0"/>
              <a:t>数据交换是两个数据体之间的会话过程，会话的进行须预先作环境的设定，这就是会话</a:t>
            </a:r>
            <a:r>
              <a:rPr lang="zh-CN" altLang="en-US" sz="2000" dirty="0" smtClean="0"/>
              <a:t>管理</a:t>
            </a:r>
            <a:endParaRPr lang="zh-CN" altLang="en-US" sz="2000" dirty="0"/>
          </a:p>
          <a:p>
            <a:r>
              <a:rPr lang="zh-CN" altLang="en-US" sz="2000" dirty="0"/>
              <a:t>会话管理的内容包括：</a:t>
            </a:r>
          </a:p>
          <a:p>
            <a:pPr lvl="1"/>
            <a:r>
              <a:rPr lang="zh-CN" altLang="en-US" sz="1800" dirty="0"/>
              <a:t>会话的数据客体模式设定</a:t>
            </a:r>
          </a:p>
          <a:p>
            <a:pPr lvl="1"/>
            <a:r>
              <a:rPr lang="zh-CN" altLang="en-US" sz="1800" dirty="0"/>
              <a:t>会话的语言模式设定（字符集）</a:t>
            </a:r>
          </a:p>
          <a:p>
            <a:pPr lvl="1"/>
            <a:r>
              <a:rPr lang="zh-CN" altLang="en-US" sz="1800" dirty="0"/>
              <a:t>会话的时间模式设定（包括时区）</a:t>
            </a:r>
          </a:p>
          <a:p>
            <a:pPr lvl="1"/>
            <a:r>
              <a:rPr lang="zh-CN" altLang="en-US" sz="1800" dirty="0"/>
              <a:t>会话的标识符设定（对所建立的‘会话’进行命名）</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15044611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2.2 </a:t>
            </a:r>
            <a:r>
              <a:rPr lang="zh-CN" altLang="en-US" b="1" dirty="0" smtClean="0"/>
              <a:t>连接管理</a:t>
            </a:r>
            <a:endParaRPr lang="zh-CN" altLang="en-US" b="1" dirty="0"/>
          </a:p>
        </p:txBody>
      </p:sp>
      <p:sp>
        <p:nvSpPr>
          <p:cNvPr id="3" name="内容占位符 2"/>
          <p:cNvSpPr>
            <a:spLocks noGrp="1"/>
          </p:cNvSpPr>
          <p:nvPr>
            <p:ph idx="1"/>
          </p:nvPr>
        </p:nvSpPr>
        <p:spPr/>
        <p:txBody>
          <a:bodyPr>
            <a:normAutofit fontScale="85000" lnSpcReduction="10000"/>
          </a:bodyPr>
          <a:lstStyle/>
          <a:p>
            <a:r>
              <a:rPr lang="zh-CN" altLang="en-US" dirty="0" smtClean="0"/>
              <a:t>负责</a:t>
            </a:r>
            <a:r>
              <a:rPr lang="zh-CN" altLang="en-US" dirty="0"/>
              <a:t>在数据主、客体间建立实质性的关联，包括服务器指定、内存区域分配等。也可以断开两者之间的</a:t>
            </a:r>
            <a:r>
              <a:rPr lang="zh-CN" altLang="en-US" dirty="0" smtClean="0"/>
              <a:t>关联</a:t>
            </a:r>
            <a:endParaRPr lang="zh-CN" altLang="en-US" dirty="0"/>
          </a:p>
          <a:p>
            <a:pPr lvl="1"/>
            <a:r>
              <a:rPr lang="zh-CN" altLang="en-US" sz="2100" dirty="0"/>
              <a:t>连接语句</a:t>
            </a:r>
          </a:p>
          <a:p>
            <a:pPr lvl="2"/>
            <a:r>
              <a:rPr lang="en-US" altLang="zh-CN" sz="1900" dirty="0">
                <a:latin typeface="Courier New" pitchFamily="49" charset="0"/>
                <a:cs typeface="Courier New" pitchFamily="49" charset="0"/>
              </a:rPr>
              <a:t>CONNECT TO &lt;</a:t>
            </a:r>
            <a:r>
              <a:rPr lang="zh-CN" altLang="en-US" sz="1900" dirty="0">
                <a:latin typeface="Courier New" pitchFamily="49" charset="0"/>
                <a:cs typeface="Courier New" pitchFamily="49" charset="0"/>
              </a:rPr>
              <a:t>连接目标</a:t>
            </a:r>
            <a:r>
              <a:rPr lang="en-US" altLang="zh-CN" sz="1900" dirty="0">
                <a:latin typeface="Courier New" pitchFamily="49" charset="0"/>
                <a:cs typeface="Courier New" pitchFamily="49" charset="0"/>
              </a:rPr>
              <a:t>&gt;</a:t>
            </a:r>
          </a:p>
          <a:p>
            <a:pPr lvl="2"/>
            <a:r>
              <a:rPr lang="en-US" altLang="zh-CN" sz="1900" dirty="0">
                <a:latin typeface="Courier New" pitchFamily="49" charset="0"/>
                <a:cs typeface="Courier New" pitchFamily="49" charset="0"/>
              </a:rPr>
              <a:t>&lt;</a:t>
            </a:r>
            <a:r>
              <a:rPr lang="zh-CN" altLang="en-US" sz="1900" dirty="0">
                <a:latin typeface="Courier New" pitchFamily="49" charset="0"/>
                <a:cs typeface="Courier New" pitchFamily="49" charset="0"/>
              </a:rPr>
              <a:t>连接目标</a:t>
            </a:r>
            <a:r>
              <a:rPr lang="en-US" altLang="zh-CN" sz="1900" dirty="0">
                <a:latin typeface="Courier New" pitchFamily="49" charset="0"/>
                <a:cs typeface="Courier New" pitchFamily="49" charset="0"/>
              </a:rPr>
              <a:t>&gt;∷</a:t>
            </a:r>
            <a:r>
              <a:rPr lang="zh-CN" altLang="en-US" sz="1900" dirty="0">
                <a:latin typeface="Courier New" pitchFamily="49" charset="0"/>
                <a:cs typeface="Courier New" pitchFamily="49" charset="0"/>
              </a:rPr>
              <a:t>＝</a:t>
            </a:r>
            <a:r>
              <a:rPr lang="en-US" altLang="zh-CN" sz="1900" dirty="0">
                <a:latin typeface="Courier New" pitchFamily="49" charset="0"/>
                <a:cs typeface="Courier New" pitchFamily="49" charset="0"/>
              </a:rPr>
              <a:t>&lt;</a:t>
            </a:r>
            <a:r>
              <a:rPr lang="zh-CN" altLang="en-US" sz="1900" dirty="0">
                <a:latin typeface="Courier New" pitchFamily="49" charset="0"/>
                <a:cs typeface="Courier New" pitchFamily="49" charset="0"/>
              </a:rPr>
              <a:t>服务器名</a:t>
            </a:r>
            <a:r>
              <a:rPr lang="en-US" altLang="zh-CN" sz="1900" dirty="0">
                <a:latin typeface="Courier New" pitchFamily="49" charset="0"/>
                <a:cs typeface="Courier New" pitchFamily="49" charset="0"/>
              </a:rPr>
              <a:t>&gt; [AS&lt;</a:t>
            </a:r>
            <a:r>
              <a:rPr lang="zh-CN" altLang="en-US" sz="1900" dirty="0">
                <a:latin typeface="Courier New" pitchFamily="49" charset="0"/>
                <a:cs typeface="Courier New" pitchFamily="49" charset="0"/>
              </a:rPr>
              <a:t>连接名</a:t>
            </a:r>
            <a:r>
              <a:rPr lang="en-US" altLang="zh-CN" sz="1900" dirty="0">
                <a:latin typeface="Courier New" pitchFamily="49" charset="0"/>
                <a:cs typeface="Courier New" pitchFamily="49" charset="0"/>
              </a:rPr>
              <a:t>&gt;][USER&lt;</a:t>
            </a:r>
            <a:r>
              <a:rPr lang="zh-CN" altLang="en-US" sz="1900" dirty="0">
                <a:latin typeface="Courier New" pitchFamily="49" charset="0"/>
                <a:cs typeface="Courier New" pitchFamily="49" charset="0"/>
              </a:rPr>
              <a:t>用户名</a:t>
            </a:r>
            <a:r>
              <a:rPr lang="en-US" altLang="zh-CN" sz="1900" dirty="0" smtClean="0">
                <a:latin typeface="Courier New" pitchFamily="49" charset="0"/>
                <a:cs typeface="Courier New" pitchFamily="49" charset="0"/>
              </a:rPr>
              <a:t>&gt;]</a:t>
            </a:r>
            <a:endParaRPr lang="en-US" altLang="zh-CN" sz="1900" dirty="0">
              <a:latin typeface="Courier New" pitchFamily="49" charset="0"/>
              <a:cs typeface="Courier New" pitchFamily="49" charset="0"/>
            </a:endParaRPr>
          </a:p>
          <a:p>
            <a:pPr lvl="1"/>
            <a:r>
              <a:rPr lang="zh-CN" altLang="en-US" sz="2100" dirty="0"/>
              <a:t>断开连接语句</a:t>
            </a:r>
          </a:p>
          <a:p>
            <a:pPr lvl="2"/>
            <a:r>
              <a:rPr lang="en-US" altLang="zh-CN" sz="1900" dirty="0">
                <a:latin typeface="Courier New" pitchFamily="49" charset="0"/>
                <a:cs typeface="Courier New" pitchFamily="49" charset="0"/>
              </a:rPr>
              <a:t>DISCONNECT &lt;</a:t>
            </a:r>
            <a:r>
              <a:rPr lang="zh-CN" altLang="en-US" sz="1900" dirty="0">
                <a:latin typeface="Courier New" pitchFamily="49" charset="0"/>
                <a:cs typeface="Courier New" pitchFamily="49" charset="0"/>
              </a:rPr>
              <a:t>断开对象</a:t>
            </a:r>
            <a:r>
              <a:rPr lang="en-US" altLang="zh-CN" sz="1900" dirty="0">
                <a:latin typeface="Courier New" pitchFamily="49" charset="0"/>
                <a:cs typeface="Courier New" pitchFamily="49" charset="0"/>
              </a:rPr>
              <a:t>&gt;</a:t>
            </a:r>
          </a:p>
          <a:p>
            <a:pPr lvl="2"/>
            <a:r>
              <a:rPr lang="en-US" altLang="zh-CN" sz="1900" dirty="0">
                <a:latin typeface="Courier New" pitchFamily="49" charset="0"/>
                <a:cs typeface="Courier New" pitchFamily="49" charset="0"/>
              </a:rPr>
              <a:t>&lt;</a:t>
            </a:r>
            <a:r>
              <a:rPr lang="zh-CN" altLang="en-US" sz="1900" dirty="0">
                <a:latin typeface="Courier New" pitchFamily="49" charset="0"/>
                <a:cs typeface="Courier New" pitchFamily="49" charset="0"/>
              </a:rPr>
              <a:t>断开对象</a:t>
            </a:r>
            <a:r>
              <a:rPr lang="en-US" altLang="zh-CN" sz="1900" dirty="0">
                <a:latin typeface="Courier New" pitchFamily="49" charset="0"/>
                <a:cs typeface="Courier New" pitchFamily="49" charset="0"/>
              </a:rPr>
              <a:t>&gt;∷</a:t>
            </a:r>
            <a:r>
              <a:rPr lang="zh-CN" altLang="en-US" sz="1900" dirty="0">
                <a:latin typeface="Courier New" pitchFamily="49" charset="0"/>
                <a:cs typeface="Courier New" pitchFamily="49" charset="0"/>
              </a:rPr>
              <a:t>＝</a:t>
            </a:r>
            <a:r>
              <a:rPr lang="en-US" altLang="zh-CN" sz="1900" dirty="0">
                <a:latin typeface="Courier New" pitchFamily="49" charset="0"/>
                <a:cs typeface="Courier New" pitchFamily="49" charset="0"/>
              </a:rPr>
              <a:t>&lt;</a:t>
            </a:r>
            <a:r>
              <a:rPr lang="zh-CN" altLang="en-US" sz="1900" dirty="0">
                <a:latin typeface="Courier New" pitchFamily="49" charset="0"/>
                <a:cs typeface="Courier New" pitchFamily="49" charset="0"/>
              </a:rPr>
              <a:t>连接名</a:t>
            </a:r>
            <a:r>
              <a:rPr lang="en-US" altLang="zh-CN" sz="1900" dirty="0">
                <a:latin typeface="Courier New" pitchFamily="49" charset="0"/>
                <a:cs typeface="Courier New" pitchFamily="49" charset="0"/>
              </a:rPr>
              <a:t>&gt;|ALL|CURRENT</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2598922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2.3 </a:t>
            </a:r>
            <a:r>
              <a:rPr lang="zh-CN" altLang="en-US" b="1" dirty="0" smtClean="0"/>
              <a:t>游标管理</a:t>
            </a:r>
            <a:endParaRPr lang="zh-CN" altLang="en-US" b="1" dirty="0"/>
          </a:p>
        </p:txBody>
      </p:sp>
      <p:sp>
        <p:nvSpPr>
          <p:cNvPr id="3" name="内容占位符 2"/>
          <p:cNvSpPr>
            <a:spLocks noGrp="1"/>
          </p:cNvSpPr>
          <p:nvPr>
            <p:ph idx="1"/>
          </p:nvPr>
        </p:nvSpPr>
        <p:spPr/>
        <p:txBody>
          <a:bodyPr>
            <a:normAutofit/>
          </a:bodyPr>
          <a:lstStyle/>
          <a:p>
            <a:r>
              <a:rPr lang="zh-CN" altLang="en-US" sz="2000" dirty="0">
                <a:cs typeface="Times New Roman" pitchFamily="18" charset="0"/>
              </a:rPr>
              <a:t>在数据交换中，数据库</a:t>
            </a:r>
            <a:r>
              <a:rPr lang="en-US" altLang="zh-CN" sz="2000" dirty="0">
                <a:cs typeface="Times New Roman" pitchFamily="18" charset="0"/>
              </a:rPr>
              <a:t>SQL</a:t>
            </a:r>
            <a:r>
              <a:rPr lang="zh-CN" altLang="en-US" sz="2000" dirty="0">
                <a:cs typeface="Times New Roman" pitchFamily="18" charset="0"/>
              </a:rPr>
              <a:t>中的变量是集合</a:t>
            </a:r>
            <a:r>
              <a:rPr lang="zh-CN" altLang="en-US" sz="2000" dirty="0" smtClean="0">
                <a:cs typeface="Times New Roman" pitchFamily="18" charset="0"/>
              </a:rPr>
              <a:t>型，而</a:t>
            </a:r>
            <a:r>
              <a:rPr lang="zh-CN" altLang="en-US" sz="2000" dirty="0">
                <a:cs typeface="Times New Roman" pitchFamily="18" charset="0"/>
              </a:rPr>
              <a:t>应用程序的程序设计语言中的变量则是标量型，因此数据库中</a:t>
            </a:r>
            <a:r>
              <a:rPr lang="en-US" altLang="zh-CN" sz="2000" dirty="0">
                <a:cs typeface="Times New Roman" pitchFamily="18" charset="0"/>
              </a:rPr>
              <a:t>SQL</a:t>
            </a:r>
            <a:r>
              <a:rPr lang="zh-CN" altLang="en-US" sz="2000" dirty="0">
                <a:cs typeface="Times New Roman" pitchFamily="18" charset="0"/>
              </a:rPr>
              <a:t>变量不能直接供程序设计语言使用，而需要有一种机制将</a:t>
            </a:r>
            <a:r>
              <a:rPr lang="en-US" altLang="zh-CN" sz="2000" dirty="0">
                <a:cs typeface="Times New Roman" pitchFamily="18" charset="0"/>
              </a:rPr>
              <a:t>SQL</a:t>
            </a:r>
            <a:r>
              <a:rPr lang="zh-CN" altLang="en-US" sz="2000" dirty="0">
                <a:cs typeface="Times New Roman" pitchFamily="18" charset="0"/>
              </a:rPr>
              <a:t>变量中的集合量逐个取出后送入应用程序变量内供其使用，而提供此种机制方法是增加游标（</a:t>
            </a:r>
            <a:r>
              <a:rPr lang="en-US" altLang="zh-CN" sz="2000" dirty="0">
                <a:cs typeface="Times New Roman" pitchFamily="18" charset="0"/>
              </a:rPr>
              <a:t>cursor</a:t>
            </a:r>
            <a:r>
              <a:rPr lang="zh-CN" altLang="en-US" sz="2000" dirty="0">
                <a:cs typeface="Times New Roman" pitchFamily="18" charset="0"/>
              </a:rPr>
              <a:t>）</a:t>
            </a:r>
            <a:r>
              <a:rPr lang="zh-CN" altLang="en-US" sz="2000" dirty="0" smtClean="0">
                <a:cs typeface="Times New Roman" pitchFamily="18" charset="0"/>
              </a:rPr>
              <a:t>语句</a:t>
            </a:r>
            <a:endParaRPr lang="zh-CN" altLang="en-US" sz="2000" dirty="0">
              <a:cs typeface="Times New Roman" pitchFamily="18"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16778900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853</TotalTime>
  <Words>3338</Words>
  <Application>Microsoft Office PowerPoint</Application>
  <PresentationFormat>全屏显示(4:3)</PresentationFormat>
  <Paragraphs>563</Paragraphs>
  <Slides>63</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65" baseType="lpstr">
      <vt:lpstr>奥斯汀</vt:lpstr>
      <vt:lpstr>Picture</vt:lpstr>
      <vt:lpstr>数据库中的数据交换</vt:lpstr>
      <vt:lpstr>数据库中的数据交换</vt:lpstr>
      <vt:lpstr>1. 概述</vt:lpstr>
      <vt:lpstr>数据交换的五种方式</vt:lpstr>
      <vt:lpstr>数据库中的数据交换</vt:lpstr>
      <vt:lpstr>2. 数据交换的管理</vt:lpstr>
      <vt:lpstr>2.1 会话管理</vt:lpstr>
      <vt:lpstr>2.2 连接管理</vt:lpstr>
      <vt:lpstr>2.3 游标管理</vt:lpstr>
      <vt:lpstr>2.3 游标管理</vt:lpstr>
      <vt:lpstr>2.3 游标管理</vt:lpstr>
      <vt:lpstr>2.3 游标管理 – 定义游标</vt:lpstr>
      <vt:lpstr>2.3 游标管理 – 打开游标</vt:lpstr>
      <vt:lpstr>2.3 游标管理 – 取游标</vt:lpstr>
      <vt:lpstr>2.3 游标管理 – 取游标</vt:lpstr>
      <vt:lpstr>2.3 游标管理 – 关闭游标</vt:lpstr>
      <vt:lpstr>2.3 游标管理 – 可滚动游标</vt:lpstr>
      <vt:lpstr>2.4 诊断管理</vt:lpstr>
      <vt:lpstr>2.5 动态SQL</vt:lpstr>
      <vt:lpstr>2.5 动态SQL</vt:lpstr>
      <vt:lpstr>静态SQL与动态SQL的优缺点比较</vt:lpstr>
      <vt:lpstr>2.5 动态SQL</vt:lpstr>
      <vt:lpstr>2.5 动态SQL</vt:lpstr>
      <vt:lpstr>2.5 动态SQL</vt:lpstr>
      <vt:lpstr>2.5 动态SQL</vt:lpstr>
      <vt:lpstr>2.5 动态SQL</vt:lpstr>
      <vt:lpstr>2.5 动态SQL</vt:lpstr>
      <vt:lpstr>2.5 动态SQL</vt:lpstr>
      <vt:lpstr>2.5 动态SQL</vt:lpstr>
      <vt:lpstr>数据库中的数据交换</vt:lpstr>
      <vt:lpstr>3. 数据交换的流程</vt:lpstr>
      <vt:lpstr>数据库中的数据交换</vt:lpstr>
      <vt:lpstr>4. 数据交换的四种方式</vt:lpstr>
      <vt:lpstr>4.1 嵌入式SQL</vt:lpstr>
      <vt:lpstr>4.1 嵌入式SQL</vt:lpstr>
      <vt:lpstr>4.1 嵌入式SQL</vt:lpstr>
      <vt:lpstr>4.1 嵌入式SQL</vt:lpstr>
      <vt:lpstr>4.1 嵌入式SQL</vt:lpstr>
      <vt:lpstr>4.1 嵌入式SQL</vt:lpstr>
      <vt:lpstr>4.1 嵌入式SQL</vt:lpstr>
      <vt:lpstr>嵌入式SQL语句的例子（1）</vt:lpstr>
      <vt:lpstr>嵌入式SQL语句的例子（2）</vt:lpstr>
      <vt:lpstr>嵌入式SQL程序的编制 </vt:lpstr>
      <vt:lpstr>The Declare Section</vt:lpstr>
      <vt:lpstr>Condition Handling</vt:lpstr>
      <vt:lpstr>SQL Connect Statement</vt:lpstr>
      <vt:lpstr>交互式访问数据库的程序段</vt:lpstr>
      <vt:lpstr>SQL Disconnect Statement</vt:lpstr>
      <vt:lpstr>嵌入式SQL的编译</vt:lpstr>
      <vt:lpstr>4.2 自含式SQL</vt:lpstr>
      <vt:lpstr>自含式SQL的编程</vt:lpstr>
      <vt:lpstr>自含式SQL的编程</vt:lpstr>
      <vt:lpstr>4.3 调用层接口</vt:lpstr>
      <vt:lpstr>4.3 调用层接口</vt:lpstr>
      <vt:lpstr>4.3 调用层接口</vt:lpstr>
      <vt:lpstr>4.3 调用层接口</vt:lpstr>
      <vt:lpstr>JDBC API</vt:lpstr>
      <vt:lpstr>JDBC驱动程序类别</vt:lpstr>
      <vt:lpstr>2.5 动态SQL</vt:lpstr>
      <vt:lpstr>4.4 Web方式</vt:lpstr>
      <vt:lpstr>数据库连接池</vt:lpstr>
      <vt:lpstr>数据库连接池</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数据库中的数据交换</dc:title>
  <dc:creator>whu</dc:creator>
  <cp:lastModifiedBy>whu</cp:lastModifiedBy>
  <cp:revision>75</cp:revision>
  <dcterms:created xsi:type="dcterms:W3CDTF">2011-10-28T00:51:40Z</dcterms:created>
  <dcterms:modified xsi:type="dcterms:W3CDTF">2011-11-03T07:53:29Z</dcterms:modified>
</cp:coreProperties>
</file>