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9"/>
  </p:notesMasterIdLst>
  <p:sldIdLst>
    <p:sldId id="256" r:id="rId2"/>
    <p:sldId id="257" r:id="rId3"/>
    <p:sldId id="265" r:id="rId4"/>
    <p:sldId id="259" r:id="rId5"/>
    <p:sldId id="266" r:id="rId6"/>
    <p:sldId id="267" r:id="rId7"/>
    <p:sldId id="268" r:id="rId8"/>
    <p:sldId id="264" r:id="rId9"/>
    <p:sldId id="269" r:id="rId10"/>
    <p:sldId id="270" r:id="rId11"/>
    <p:sldId id="271" r:id="rId12"/>
    <p:sldId id="272" r:id="rId13"/>
    <p:sldId id="274" r:id="rId14"/>
    <p:sldId id="275" r:id="rId15"/>
    <p:sldId id="276" r:id="rId16"/>
    <p:sldId id="277" r:id="rId17"/>
    <p:sldId id="263" r:id="rId18"/>
    <p:sldId id="278" r:id="rId19"/>
    <p:sldId id="279" r:id="rId20"/>
    <p:sldId id="280" r:id="rId21"/>
    <p:sldId id="281" r:id="rId22"/>
    <p:sldId id="282" r:id="rId23"/>
    <p:sldId id="283" r:id="rId24"/>
    <p:sldId id="284" r:id="rId25"/>
    <p:sldId id="285" r:id="rId26"/>
    <p:sldId id="262" r:id="rId27"/>
    <p:sldId id="286" r:id="rId28"/>
    <p:sldId id="261" r:id="rId29"/>
    <p:sldId id="287"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43" r:id="rId71"/>
    <p:sldId id="335" r:id="rId72"/>
    <p:sldId id="336" r:id="rId73"/>
    <p:sldId id="337" r:id="rId74"/>
    <p:sldId id="338" r:id="rId75"/>
    <p:sldId id="339" r:id="rId76"/>
    <p:sldId id="340" r:id="rId77"/>
    <p:sldId id="341" r:id="rId78"/>
    <p:sldId id="342" r:id="rId79"/>
    <p:sldId id="260" r:id="rId80"/>
    <p:sldId id="258" r:id="rId81"/>
    <p:sldId id="288" r:id="rId82"/>
    <p:sldId id="289" r:id="rId83"/>
    <p:sldId id="290" r:id="rId84"/>
    <p:sldId id="291" r:id="rId85"/>
    <p:sldId id="292" r:id="rId86"/>
    <p:sldId id="293" r:id="rId87"/>
    <p:sldId id="294"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52A62-05A4-4C9F-AEA0-A6D8FA0A7E2F}" type="datetimeFigureOut">
              <a:rPr lang="zh-CN" altLang="en-US" smtClean="0"/>
              <a:t>2011/11/7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EEDBDD-E22B-42E1-9A0E-3D5237926E48}" type="slidenum">
              <a:rPr lang="zh-CN" altLang="en-US" smtClean="0"/>
              <a:t>‹#›</a:t>
            </a:fld>
            <a:endParaRPr lang="zh-CN" altLang="en-US"/>
          </a:p>
        </p:txBody>
      </p:sp>
    </p:spTree>
    <p:extLst>
      <p:ext uri="{BB962C8B-B14F-4D97-AF65-F5344CB8AC3E}">
        <p14:creationId xmlns:p14="http://schemas.microsoft.com/office/powerpoint/2010/main" val="419214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7F867C3-E097-491F-99D6-E75EB25797EF}" type="datetime1">
              <a:rPr lang="zh-CN" altLang="en-US" smtClean="0"/>
              <a:t>2011/11/7</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3A3053B-87C5-4CC1-B04A-39044E3953EC}" type="datetime1">
              <a:rPr lang="zh-CN" altLang="en-US" smtClean="0"/>
              <a:t>2011/11/7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38591DE7-6454-415C-85A3-FAE99C96E385}" type="datetime1">
              <a:rPr lang="zh-CN" altLang="en-US" smtClean="0"/>
              <a:t>2011/11/7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CF98BC-04C1-4F19-B027-8A8EEB519601}" type="datetime1">
              <a:rPr lang="zh-CN" altLang="en-US" smtClean="0"/>
              <a:t>2011/11/7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80389-FDAE-478A-BC72-3D5A0E9048DD}" type="datetime1">
              <a:rPr lang="zh-CN" altLang="en-US" smtClean="0"/>
              <a:t>2011/11/7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1736F15B-8655-4C49-9F15-DDF0A2D84927}" type="datetime1">
              <a:rPr lang="zh-CN" altLang="en-US" smtClean="0"/>
              <a:t>2011/11/7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0982469-0908-4C90-B237-4AEAD77D2F4A}" type="datetime1">
              <a:rPr lang="zh-CN" altLang="en-US" smtClean="0"/>
              <a:t>2011/11/7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0804746-FF7B-4029-B66B-ADC268F420DB}" type="datetime1">
              <a:rPr lang="zh-CN" altLang="en-US" smtClean="0"/>
              <a:t>2011/11/7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A6AA4-2B3D-4C3D-9822-D5C8C4C98F2B}" type="datetime1">
              <a:rPr lang="zh-CN" altLang="en-US" smtClean="0"/>
              <a:t>2011/11/7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B995B92-511C-44BB-A5D1-CE3469217E26}" type="datetime1">
              <a:rPr lang="zh-CN" altLang="en-US" smtClean="0"/>
              <a:t>2011/11/7</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E1085F-D685-4D58-A044-CD095A63EFB9}" type="datetime1">
              <a:rPr lang="zh-CN" altLang="en-US" smtClean="0"/>
              <a:t>2011/11/7</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8971C45-971C-400E-9B6A-126B3E3220E5}" type="datetime1">
              <a:rPr lang="zh-CN" altLang="en-US" smtClean="0"/>
              <a:t>2011/11/7</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25000"/>
        </a:lnSpc>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lnSpc>
          <a:spcPct val="125000"/>
        </a:lnSpc>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2pPr>
      <a:lvl3pPr marL="914400" indent="-228600" algn="l" defTabSz="914400" rtl="0" eaLnBrk="1" latinLnBrk="0" hangingPunct="1">
        <a:lnSpc>
          <a:spcPct val="125000"/>
        </a:lnSpc>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3pPr>
      <a:lvl4pPr marL="1124712" indent="-228600" algn="l" defTabSz="914400" rtl="0" eaLnBrk="1" latinLnBrk="0" hangingPunct="1">
        <a:lnSpc>
          <a:spcPct val="125000"/>
        </a:lnSpc>
        <a:spcBef>
          <a:spcPct val="20000"/>
        </a:spcBef>
        <a:buClr>
          <a:schemeClr val="accent1"/>
        </a:buClr>
        <a:buSzPct val="76000"/>
        <a:buFont typeface="Wingdings 2" pitchFamily="18" charset="2"/>
        <a:buChar char=""/>
        <a:defRPr sz="1600" kern="1200">
          <a:solidFill>
            <a:schemeClr val="tx2"/>
          </a:solidFill>
          <a:latin typeface="+mn-lt"/>
          <a:ea typeface="+mn-ea"/>
          <a:cs typeface="+mn-cs"/>
        </a:defRPr>
      </a:lvl4pPr>
      <a:lvl5pPr marL="1325880" indent="-228600" algn="l" defTabSz="914400" rtl="0" eaLnBrk="1" latinLnBrk="0" hangingPunct="1">
        <a:lnSpc>
          <a:spcPct val="125000"/>
        </a:lnSpc>
        <a:spcBef>
          <a:spcPct val="20000"/>
        </a:spcBef>
        <a:buClr>
          <a:schemeClr val="accent1"/>
        </a:buClr>
        <a:buSzPct val="76000"/>
        <a:buFont typeface="Wingdings 2" pitchFamily="18" charset="2"/>
        <a:buChar char=""/>
        <a:defRPr sz="14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4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4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8.bin"/></Relationships>
</file>

<file path=ppt/slides/_rels/slide7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t" anchorCtr="0"/>
          <a:lstStyle/>
          <a:p>
            <a:pPr>
              <a:lnSpc>
                <a:spcPct val="125000"/>
              </a:lnSpc>
            </a:pPr>
            <a:r>
              <a:rPr lang="zh-CN" altLang="en-US" b="1" dirty="0">
                <a:latin typeface="Times New Roman" pitchFamily="18" charset="0"/>
                <a:cs typeface="Times New Roman" pitchFamily="18" charset="0"/>
              </a:rPr>
              <a:t>数据库的物理组织</a:t>
            </a:r>
            <a:endParaRPr lang="zh-CN" altLang="en-US" b="1" dirty="0"/>
          </a:p>
        </p:txBody>
      </p:sp>
      <p:sp>
        <p:nvSpPr>
          <p:cNvPr id="3" name="副标题 2"/>
          <p:cNvSpPr>
            <a:spLocks noGrp="1"/>
          </p:cNvSpPr>
          <p:nvPr>
            <p:ph type="subTitle" idx="1"/>
          </p:nvPr>
        </p:nvSpPr>
        <p:spPr/>
        <p:txBody>
          <a:bodyPr>
            <a:normAutofit/>
          </a:bodyPr>
          <a:lstStyle/>
          <a:p>
            <a:pPr>
              <a:lnSpc>
                <a:spcPct val="125000"/>
              </a:lnSpc>
            </a:pPr>
            <a:r>
              <a:rPr lang="zh-CN" altLang="en-US" sz="2400" b="1" dirty="0" smtClean="0">
                <a:solidFill>
                  <a:schemeClr val="tx1"/>
                </a:solidFill>
              </a:rPr>
              <a:t>胡伟</a:t>
            </a:r>
            <a:endParaRPr lang="en-US" altLang="zh-CN" sz="2400" b="1" dirty="0" smtClean="0">
              <a:solidFill>
                <a:schemeClr val="tx1"/>
              </a:solidFill>
            </a:endParaRPr>
          </a:p>
          <a:p>
            <a:pPr>
              <a:lnSpc>
                <a:spcPct val="125000"/>
              </a:lnSpc>
            </a:pPr>
            <a:r>
              <a:rPr lang="zh-CN" altLang="en-US" sz="2000" b="1" dirty="0">
                <a:solidFill>
                  <a:schemeClr val="tx1"/>
                </a:solidFill>
              </a:rPr>
              <a:t>拔尖班</a:t>
            </a:r>
          </a:p>
        </p:txBody>
      </p:sp>
    </p:spTree>
    <p:extLst>
      <p:ext uri="{BB962C8B-B14F-4D97-AF65-F5344CB8AC3E}">
        <p14:creationId xmlns:p14="http://schemas.microsoft.com/office/powerpoint/2010/main" val="186348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磁盘存储器及其结构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5" name="内容占位符 4"/>
          <p:cNvSpPr>
            <a:spLocks noGrp="1"/>
          </p:cNvSpPr>
          <p:nvPr>
            <p:ph sz="quarter" idx="13"/>
          </p:nvPr>
        </p:nvSpPr>
        <p:spPr/>
        <p:txBody>
          <a:bodyPr>
            <a:normAutofit/>
          </a:bodyPr>
          <a:lstStyle/>
          <a:p>
            <a:pPr marL="525780" indent="-457200">
              <a:buFont typeface="+mj-lt"/>
              <a:buAutoNum type="arabicPeriod"/>
            </a:pPr>
            <a:r>
              <a:rPr lang="zh-CN" altLang="en-US" sz="1600" dirty="0" smtClean="0"/>
              <a:t>磁盘</a:t>
            </a:r>
            <a:r>
              <a:rPr lang="zh-CN" altLang="en-US" sz="1600" dirty="0"/>
              <a:t>盘片</a:t>
            </a:r>
          </a:p>
          <a:p>
            <a:pPr lvl="1"/>
            <a:r>
              <a:rPr lang="zh-CN" altLang="en-US" sz="1400" dirty="0"/>
              <a:t>盘片分上下两面</a:t>
            </a:r>
          </a:p>
          <a:p>
            <a:pPr lvl="1"/>
            <a:r>
              <a:rPr lang="zh-CN" altLang="en-US" sz="1400" dirty="0"/>
              <a:t>每一面又被划分成若干个磁道（</a:t>
            </a:r>
            <a:r>
              <a:rPr lang="en-US" altLang="zh-CN" sz="1400" dirty="0"/>
              <a:t>track</a:t>
            </a:r>
            <a:r>
              <a:rPr lang="zh-CN" altLang="en-US" sz="1400" dirty="0"/>
              <a:t>）</a:t>
            </a:r>
          </a:p>
          <a:p>
            <a:pPr lvl="1"/>
            <a:r>
              <a:rPr lang="zh-CN" altLang="en-US" sz="1400" dirty="0"/>
              <a:t>每个磁道是一个由两个半径不等的同心圆所构成的区域</a:t>
            </a:r>
          </a:p>
          <a:p>
            <a:pPr marL="68580" indent="0">
              <a:buNone/>
            </a:pPr>
            <a:endParaRPr lang="zh-CN" altLang="en-US" sz="100" dirty="0"/>
          </a:p>
          <a:p>
            <a:pPr lvl="1"/>
            <a:r>
              <a:rPr lang="zh-CN" altLang="en-US" sz="1400" dirty="0"/>
              <a:t>每个磁道又分为若干个等长的扇区（</a:t>
            </a:r>
            <a:r>
              <a:rPr lang="en-US" altLang="zh-CN" sz="1400" dirty="0"/>
              <a:t>sector</a:t>
            </a:r>
            <a:r>
              <a:rPr lang="zh-CN" altLang="en-US" sz="1400" dirty="0"/>
              <a:t>），又称磁盘块（</a:t>
            </a:r>
            <a:r>
              <a:rPr lang="en-US" altLang="zh-CN" sz="1400" dirty="0"/>
              <a:t>block</a:t>
            </a:r>
            <a:r>
              <a:rPr lang="zh-CN" altLang="en-US" sz="1400" dirty="0"/>
              <a:t>）</a:t>
            </a:r>
          </a:p>
          <a:p>
            <a:pPr lvl="1"/>
            <a:r>
              <a:rPr lang="zh-CN" altLang="en-US" sz="1400" dirty="0"/>
              <a:t>磁盘块是磁盘与内存进行数据交换的</a:t>
            </a:r>
            <a:r>
              <a:rPr lang="zh-CN" altLang="en-US" sz="1400" dirty="0" smtClean="0"/>
              <a:t>基本单位</a:t>
            </a:r>
            <a:endParaRPr lang="zh-CN" altLang="en-US" sz="1400" dirty="0"/>
          </a:p>
        </p:txBody>
      </p:sp>
      <p:grpSp>
        <p:nvGrpSpPr>
          <p:cNvPr id="7" name="Group 4"/>
          <p:cNvGrpSpPr>
            <a:grpSpLocks noChangeAspect="1"/>
          </p:cNvGrpSpPr>
          <p:nvPr/>
        </p:nvGrpSpPr>
        <p:grpSpPr bwMode="auto">
          <a:xfrm>
            <a:off x="4787088" y="2420888"/>
            <a:ext cx="3169288" cy="2880000"/>
            <a:chOff x="3283" y="10593"/>
            <a:chExt cx="5220" cy="3561"/>
          </a:xfrm>
        </p:grpSpPr>
        <p:sp>
          <p:nvSpPr>
            <p:cNvPr id="8" name="Oval 5"/>
            <p:cNvSpPr>
              <a:spLocks noChangeArrowheads="1"/>
            </p:cNvSpPr>
            <p:nvPr/>
          </p:nvSpPr>
          <p:spPr bwMode="auto">
            <a:xfrm>
              <a:off x="3283" y="10593"/>
              <a:ext cx="5220" cy="3561"/>
            </a:xfrm>
            <a:prstGeom prst="ellipse">
              <a:avLst/>
            </a:prstGeom>
            <a:solidFill>
              <a:srgbClr val="FFFFFF"/>
            </a:solidFill>
            <a:ln w="6350">
              <a:solidFill>
                <a:srgbClr val="000000"/>
              </a:solidFill>
              <a:round/>
              <a:headEnd/>
              <a:tailEnd/>
            </a:ln>
          </p:spPr>
          <p:txBody>
            <a:bodyPr tIns="0" bIns="0"/>
            <a:lstStyle/>
            <a:p>
              <a:endParaRPr lang="zh-CN" altLang="en-US"/>
            </a:p>
          </p:txBody>
        </p:sp>
        <p:grpSp>
          <p:nvGrpSpPr>
            <p:cNvPr id="9" name="Group 6"/>
            <p:cNvGrpSpPr>
              <a:grpSpLocks/>
            </p:cNvGrpSpPr>
            <p:nvPr/>
          </p:nvGrpSpPr>
          <p:grpSpPr bwMode="auto">
            <a:xfrm>
              <a:off x="3656" y="11039"/>
              <a:ext cx="4506" cy="2723"/>
              <a:chOff x="4125" y="3780"/>
              <a:chExt cx="4350" cy="2028"/>
            </a:xfrm>
          </p:grpSpPr>
          <p:sp>
            <p:nvSpPr>
              <p:cNvPr id="63" name="Oval 7"/>
              <p:cNvSpPr>
                <a:spLocks noChangeArrowheads="1"/>
              </p:cNvSpPr>
              <p:nvPr/>
            </p:nvSpPr>
            <p:spPr bwMode="auto">
              <a:xfrm>
                <a:off x="4140" y="3780"/>
                <a:ext cx="4320" cy="2028"/>
              </a:xfrm>
              <a:prstGeom prst="ellipse">
                <a:avLst/>
              </a:prstGeom>
              <a:solidFill>
                <a:srgbClr val="FFFFFF"/>
              </a:solidFill>
              <a:ln w="6350">
                <a:solidFill>
                  <a:srgbClr val="000000"/>
                </a:solidFill>
                <a:round/>
                <a:headEnd/>
                <a:tailEnd/>
              </a:ln>
            </p:spPr>
            <p:txBody>
              <a:bodyPr tIns="0" bIns="0"/>
              <a:lstStyle/>
              <a:p>
                <a:endParaRPr lang="zh-CN" altLang="en-US"/>
              </a:p>
            </p:txBody>
          </p:sp>
          <p:sp>
            <p:nvSpPr>
              <p:cNvPr id="64" name="Oval 8"/>
              <p:cNvSpPr>
                <a:spLocks noChangeArrowheads="1"/>
              </p:cNvSpPr>
              <p:nvPr/>
            </p:nvSpPr>
            <p:spPr bwMode="auto">
              <a:xfrm>
                <a:off x="4320" y="3936"/>
                <a:ext cx="3900" cy="1716"/>
              </a:xfrm>
              <a:prstGeom prst="ellipse">
                <a:avLst/>
              </a:prstGeom>
              <a:solidFill>
                <a:srgbClr val="FFFFFF"/>
              </a:solidFill>
              <a:ln w="6350">
                <a:solidFill>
                  <a:srgbClr val="000000"/>
                </a:solidFill>
                <a:round/>
                <a:headEnd/>
                <a:tailEnd/>
              </a:ln>
            </p:spPr>
            <p:txBody>
              <a:bodyPr tIns="0" bIns="0"/>
              <a:lstStyle/>
              <a:p>
                <a:endParaRPr lang="zh-CN" altLang="en-US"/>
              </a:p>
            </p:txBody>
          </p:sp>
          <p:sp>
            <p:nvSpPr>
              <p:cNvPr id="65" name="Line 9"/>
              <p:cNvSpPr>
                <a:spLocks noChangeShapeType="1"/>
              </p:cNvSpPr>
              <p:nvPr/>
            </p:nvSpPr>
            <p:spPr bwMode="auto">
              <a:xfrm>
                <a:off x="630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6" name="Line 10"/>
              <p:cNvSpPr>
                <a:spLocks noChangeShapeType="1"/>
              </p:cNvSpPr>
              <p:nvPr/>
            </p:nvSpPr>
            <p:spPr bwMode="auto">
              <a:xfrm>
                <a:off x="666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7" name="Line 11"/>
              <p:cNvSpPr>
                <a:spLocks noChangeShapeType="1"/>
              </p:cNvSpPr>
              <p:nvPr/>
            </p:nvSpPr>
            <p:spPr bwMode="auto">
              <a:xfrm>
                <a:off x="576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68" name="Freeform 12"/>
              <p:cNvSpPr>
                <a:spLocks/>
              </p:cNvSpPr>
              <p:nvPr/>
            </p:nvSpPr>
            <p:spPr bwMode="auto">
              <a:xfrm>
                <a:off x="7125" y="5580"/>
                <a:ext cx="1" cy="165"/>
              </a:xfrm>
              <a:custGeom>
                <a:avLst/>
                <a:gdLst>
                  <a:gd name="T0" fmla="*/ 0 w 1"/>
                  <a:gd name="T1" fmla="*/ 0 h 165"/>
                  <a:gd name="T2" fmla="*/ 0 w 1"/>
                  <a:gd name="T3" fmla="*/ 165 h 165"/>
                  <a:gd name="T4" fmla="*/ 0 60000 65536"/>
                  <a:gd name="T5" fmla="*/ 0 60000 65536"/>
                </a:gdLst>
                <a:ahLst/>
                <a:cxnLst>
                  <a:cxn ang="T4">
                    <a:pos x="T0" y="T1"/>
                  </a:cxn>
                  <a:cxn ang="T5">
                    <a:pos x="T2" y="T3"/>
                  </a:cxn>
                </a:cxnLst>
                <a:rect l="0" t="0" r="r" b="b"/>
                <a:pathLst>
                  <a:path w="1" h="165">
                    <a:moveTo>
                      <a:pt x="0" y="0"/>
                    </a:moveTo>
                    <a:cubicBezTo>
                      <a:pt x="0" y="55"/>
                      <a:pt x="0" y="110"/>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69" name="Freeform 13"/>
              <p:cNvSpPr>
                <a:spLocks/>
              </p:cNvSpPr>
              <p:nvPr/>
            </p:nvSpPr>
            <p:spPr bwMode="auto">
              <a:xfrm>
                <a:off x="7470" y="5490"/>
                <a:ext cx="1" cy="165"/>
              </a:xfrm>
              <a:custGeom>
                <a:avLst/>
                <a:gdLst>
                  <a:gd name="T0" fmla="*/ 0 w 1"/>
                  <a:gd name="T1" fmla="*/ 0 h 165"/>
                  <a:gd name="T2" fmla="*/ 0 w 1"/>
                  <a:gd name="T3" fmla="*/ 165 h 165"/>
                  <a:gd name="T4" fmla="*/ 0 60000 65536"/>
                  <a:gd name="T5" fmla="*/ 0 60000 65536"/>
                </a:gdLst>
                <a:ahLst/>
                <a:cxnLst>
                  <a:cxn ang="T4">
                    <a:pos x="T0" y="T1"/>
                  </a:cxn>
                  <a:cxn ang="T5">
                    <a:pos x="T2" y="T3"/>
                  </a:cxn>
                </a:cxnLst>
                <a:rect l="0" t="0" r="r" b="b"/>
                <a:pathLst>
                  <a:path w="1" h="165">
                    <a:moveTo>
                      <a:pt x="0" y="0"/>
                    </a:moveTo>
                    <a:cubicBezTo>
                      <a:pt x="0" y="55"/>
                      <a:pt x="0" y="110"/>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0" name="Freeform 14"/>
              <p:cNvSpPr>
                <a:spLocks/>
              </p:cNvSpPr>
              <p:nvPr/>
            </p:nvSpPr>
            <p:spPr bwMode="auto">
              <a:xfrm>
                <a:off x="7815" y="5325"/>
                <a:ext cx="1" cy="195"/>
              </a:xfrm>
              <a:custGeom>
                <a:avLst/>
                <a:gdLst>
                  <a:gd name="T0" fmla="*/ 0 w 1"/>
                  <a:gd name="T1" fmla="*/ 0 h 195"/>
                  <a:gd name="T2" fmla="*/ 0 w 1"/>
                  <a:gd name="T3" fmla="*/ 195 h 195"/>
                  <a:gd name="T4" fmla="*/ 0 60000 65536"/>
                  <a:gd name="T5" fmla="*/ 0 60000 65536"/>
                </a:gdLst>
                <a:ahLst/>
                <a:cxnLst>
                  <a:cxn ang="T4">
                    <a:pos x="T0" y="T1"/>
                  </a:cxn>
                  <a:cxn ang="T5">
                    <a:pos x="T2" y="T3"/>
                  </a:cxn>
                </a:cxnLst>
                <a:rect l="0" t="0" r="r" b="b"/>
                <a:pathLst>
                  <a:path w="1" h="195">
                    <a:moveTo>
                      <a:pt x="0" y="0"/>
                    </a:moveTo>
                    <a:cubicBezTo>
                      <a:pt x="0" y="65"/>
                      <a:pt x="0" y="130"/>
                      <a:pt x="0" y="19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1" name="Freeform 15"/>
              <p:cNvSpPr>
                <a:spLocks/>
              </p:cNvSpPr>
              <p:nvPr/>
            </p:nvSpPr>
            <p:spPr bwMode="auto">
              <a:xfrm>
                <a:off x="8100" y="5100"/>
                <a:ext cx="1" cy="270"/>
              </a:xfrm>
              <a:custGeom>
                <a:avLst/>
                <a:gdLst>
                  <a:gd name="T0" fmla="*/ 0 w 1"/>
                  <a:gd name="T1" fmla="*/ 0 h 270"/>
                  <a:gd name="T2" fmla="*/ 0 w 1"/>
                  <a:gd name="T3" fmla="*/ 270 h 270"/>
                  <a:gd name="T4" fmla="*/ 0 60000 65536"/>
                  <a:gd name="T5" fmla="*/ 0 60000 65536"/>
                </a:gdLst>
                <a:ahLst/>
                <a:cxnLst>
                  <a:cxn ang="T4">
                    <a:pos x="T0" y="T1"/>
                  </a:cxn>
                  <a:cxn ang="T5">
                    <a:pos x="T2" y="T3"/>
                  </a:cxn>
                </a:cxnLst>
                <a:rect l="0" t="0" r="r" b="b"/>
                <a:pathLst>
                  <a:path w="1" h="270">
                    <a:moveTo>
                      <a:pt x="0" y="0"/>
                    </a:moveTo>
                    <a:cubicBezTo>
                      <a:pt x="0" y="90"/>
                      <a:pt x="0" y="180"/>
                      <a:pt x="0" y="27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2" name="Freeform 16"/>
              <p:cNvSpPr>
                <a:spLocks/>
              </p:cNvSpPr>
              <p:nvPr/>
            </p:nvSpPr>
            <p:spPr bwMode="auto">
              <a:xfrm>
                <a:off x="5295" y="5550"/>
                <a:ext cx="45" cy="150"/>
              </a:xfrm>
              <a:custGeom>
                <a:avLst/>
                <a:gdLst>
                  <a:gd name="T0" fmla="*/ 45 w 45"/>
                  <a:gd name="T1" fmla="*/ 0 h 150"/>
                  <a:gd name="T2" fmla="*/ 0 w 45"/>
                  <a:gd name="T3" fmla="*/ 150 h 150"/>
                  <a:gd name="T4" fmla="*/ 0 60000 65536"/>
                  <a:gd name="T5" fmla="*/ 0 60000 65536"/>
                </a:gdLst>
                <a:ahLst/>
                <a:cxnLst>
                  <a:cxn ang="T4">
                    <a:pos x="T0" y="T1"/>
                  </a:cxn>
                  <a:cxn ang="T5">
                    <a:pos x="T2" y="T3"/>
                  </a:cxn>
                </a:cxnLst>
                <a:rect l="0" t="0" r="r" b="b"/>
                <a:pathLst>
                  <a:path w="45" h="150">
                    <a:moveTo>
                      <a:pt x="45" y="0"/>
                    </a:moveTo>
                    <a:cubicBezTo>
                      <a:pt x="32" y="40"/>
                      <a:pt x="0" y="103"/>
                      <a:pt x="0" y="15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3" name="Freeform 17"/>
              <p:cNvSpPr>
                <a:spLocks/>
              </p:cNvSpPr>
              <p:nvPr/>
            </p:nvSpPr>
            <p:spPr bwMode="auto">
              <a:xfrm>
                <a:off x="4815" y="5415"/>
                <a:ext cx="90" cy="120"/>
              </a:xfrm>
              <a:custGeom>
                <a:avLst/>
                <a:gdLst>
                  <a:gd name="T0" fmla="*/ 90 w 90"/>
                  <a:gd name="T1" fmla="*/ 0 h 120"/>
                  <a:gd name="T2" fmla="*/ 45 w 90"/>
                  <a:gd name="T3" fmla="*/ 15 h 120"/>
                  <a:gd name="T4" fmla="*/ 15 w 90"/>
                  <a:gd name="T5" fmla="*/ 105 h 120"/>
                  <a:gd name="T6" fmla="*/ 0 w 90"/>
                  <a:gd name="T7" fmla="*/ 120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20">
                    <a:moveTo>
                      <a:pt x="90" y="0"/>
                    </a:moveTo>
                    <a:cubicBezTo>
                      <a:pt x="75" y="5"/>
                      <a:pt x="54" y="2"/>
                      <a:pt x="45" y="15"/>
                    </a:cubicBezTo>
                    <a:cubicBezTo>
                      <a:pt x="27" y="41"/>
                      <a:pt x="37" y="83"/>
                      <a:pt x="15" y="105"/>
                    </a:cubicBezTo>
                    <a:cubicBezTo>
                      <a:pt x="10" y="110"/>
                      <a:pt x="5" y="115"/>
                      <a:pt x="0"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4" name="Freeform 18"/>
              <p:cNvSpPr>
                <a:spLocks/>
              </p:cNvSpPr>
              <p:nvPr/>
            </p:nvSpPr>
            <p:spPr bwMode="auto">
              <a:xfrm>
                <a:off x="4425" y="5190"/>
                <a:ext cx="105" cy="105"/>
              </a:xfrm>
              <a:custGeom>
                <a:avLst/>
                <a:gdLst>
                  <a:gd name="T0" fmla="*/ 105 w 105"/>
                  <a:gd name="T1" fmla="*/ 0 h 105"/>
                  <a:gd name="T2" fmla="*/ 0 w 105"/>
                  <a:gd name="T3" fmla="*/ 105 h 105"/>
                  <a:gd name="T4" fmla="*/ 0 60000 65536"/>
                  <a:gd name="T5" fmla="*/ 0 60000 65536"/>
                </a:gdLst>
                <a:ahLst/>
                <a:cxnLst>
                  <a:cxn ang="T4">
                    <a:pos x="T0" y="T1"/>
                  </a:cxn>
                  <a:cxn ang="T5">
                    <a:pos x="T2" y="T3"/>
                  </a:cxn>
                </a:cxnLst>
                <a:rect l="0" t="0" r="r" b="b"/>
                <a:pathLst>
                  <a:path w="105" h="105">
                    <a:moveTo>
                      <a:pt x="105" y="0"/>
                    </a:moveTo>
                    <a:cubicBezTo>
                      <a:pt x="69" y="36"/>
                      <a:pt x="45" y="83"/>
                      <a:pt x="0" y="10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5" name="Freeform 19"/>
              <p:cNvSpPr>
                <a:spLocks/>
              </p:cNvSpPr>
              <p:nvPr/>
            </p:nvSpPr>
            <p:spPr bwMode="auto">
              <a:xfrm>
                <a:off x="4215" y="4965"/>
                <a:ext cx="135" cy="120"/>
              </a:xfrm>
              <a:custGeom>
                <a:avLst/>
                <a:gdLst>
                  <a:gd name="T0" fmla="*/ 135 w 135"/>
                  <a:gd name="T1" fmla="*/ 0 h 120"/>
                  <a:gd name="T2" fmla="*/ 0 w 135"/>
                  <a:gd name="T3" fmla="*/ 120 h 120"/>
                  <a:gd name="T4" fmla="*/ 0 60000 65536"/>
                  <a:gd name="T5" fmla="*/ 0 60000 65536"/>
                </a:gdLst>
                <a:ahLst/>
                <a:cxnLst>
                  <a:cxn ang="T4">
                    <a:pos x="T0" y="T1"/>
                  </a:cxn>
                  <a:cxn ang="T5">
                    <a:pos x="T2" y="T3"/>
                  </a:cxn>
                </a:cxnLst>
                <a:rect l="0" t="0" r="r" b="b"/>
                <a:pathLst>
                  <a:path w="135" h="120">
                    <a:moveTo>
                      <a:pt x="135" y="0"/>
                    </a:moveTo>
                    <a:cubicBezTo>
                      <a:pt x="109" y="77"/>
                      <a:pt x="65" y="88"/>
                      <a:pt x="0"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6" name="Freeform 20"/>
              <p:cNvSpPr>
                <a:spLocks/>
              </p:cNvSpPr>
              <p:nvPr/>
            </p:nvSpPr>
            <p:spPr bwMode="auto">
              <a:xfrm>
                <a:off x="4125" y="4677"/>
                <a:ext cx="210" cy="18"/>
              </a:xfrm>
              <a:custGeom>
                <a:avLst/>
                <a:gdLst>
                  <a:gd name="T0" fmla="*/ 210 w 210"/>
                  <a:gd name="T1" fmla="*/ 18 h 18"/>
                  <a:gd name="T2" fmla="*/ 0 w 210"/>
                  <a:gd name="T3" fmla="*/ 3 h 18"/>
                  <a:gd name="T4" fmla="*/ 0 60000 65536"/>
                  <a:gd name="T5" fmla="*/ 0 60000 65536"/>
                </a:gdLst>
                <a:ahLst/>
                <a:cxnLst>
                  <a:cxn ang="T4">
                    <a:pos x="T0" y="T1"/>
                  </a:cxn>
                  <a:cxn ang="T5">
                    <a:pos x="T2" y="T3"/>
                  </a:cxn>
                </a:cxnLst>
                <a:rect l="0" t="0" r="r" b="b"/>
                <a:pathLst>
                  <a:path w="210" h="18">
                    <a:moveTo>
                      <a:pt x="210" y="18"/>
                    </a:moveTo>
                    <a:cubicBezTo>
                      <a:pt x="50" y="0"/>
                      <a:pt x="120" y="3"/>
                      <a:pt x="0" y="3"/>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7" name="Freeform 21"/>
              <p:cNvSpPr>
                <a:spLocks/>
              </p:cNvSpPr>
              <p:nvPr/>
            </p:nvSpPr>
            <p:spPr bwMode="auto">
              <a:xfrm>
                <a:off x="4410" y="4290"/>
                <a:ext cx="165" cy="105"/>
              </a:xfrm>
              <a:custGeom>
                <a:avLst/>
                <a:gdLst>
                  <a:gd name="T0" fmla="*/ 0 w 165"/>
                  <a:gd name="T1" fmla="*/ 0 h 105"/>
                  <a:gd name="T2" fmla="*/ 165 w 165"/>
                  <a:gd name="T3" fmla="*/ 105 h 105"/>
                  <a:gd name="T4" fmla="*/ 0 60000 65536"/>
                  <a:gd name="T5" fmla="*/ 0 60000 65536"/>
                </a:gdLst>
                <a:ahLst/>
                <a:cxnLst>
                  <a:cxn ang="T4">
                    <a:pos x="T0" y="T1"/>
                  </a:cxn>
                  <a:cxn ang="T5">
                    <a:pos x="T2" y="T3"/>
                  </a:cxn>
                </a:cxnLst>
                <a:rect l="0" t="0" r="r" b="b"/>
                <a:pathLst>
                  <a:path w="165" h="105">
                    <a:moveTo>
                      <a:pt x="0" y="0"/>
                    </a:moveTo>
                    <a:cubicBezTo>
                      <a:pt x="75" y="25"/>
                      <a:pt x="100" y="73"/>
                      <a:pt x="165" y="10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8" name="Freeform 22"/>
              <p:cNvSpPr>
                <a:spLocks/>
              </p:cNvSpPr>
              <p:nvPr/>
            </p:nvSpPr>
            <p:spPr bwMode="auto">
              <a:xfrm>
                <a:off x="4875" y="4020"/>
                <a:ext cx="60" cy="165"/>
              </a:xfrm>
              <a:custGeom>
                <a:avLst/>
                <a:gdLst>
                  <a:gd name="T0" fmla="*/ 0 w 60"/>
                  <a:gd name="T1" fmla="*/ 0 h 165"/>
                  <a:gd name="T2" fmla="*/ 60 w 60"/>
                  <a:gd name="T3" fmla="*/ 165 h 165"/>
                  <a:gd name="T4" fmla="*/ 0 60000 65536"/>
                  <a:gd name="T5" fmla="*/ 0 60000 65536"/>
                </a:gdLst>
                <a:ahLst/>
                <a:cxnLst>
                  <a:cxn ang="T4">
                    <a:pos x="T0" y="T1"/>
                  </a:cxn>
                  <a:cxn ang="T5">
                    <a:pos x="T2" y="T3"/>
                  </a:cxn>
                </a:cxnLst>
                <a:rect l="0" t="0" r="r" b="b"/>
                <a:pathLst>
                  <a:path w="60" h="165">
                    <a:moveTo>
                      <a:pt x="0" y="0"/>
                    </a:moveTo>
                    <a:cubicBezTo>
                      <a:pt x="7" y="36"/>
                      <a:pt x="9" y="165"/>
                      <a:pt x="6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79" name="Freeform 23"/>
              <p:cNvSpPr>
                <a:spLocks/>
              </p:cNvSpPr>
              <p:nvPr/>
            </p:nvSpPr>
            <p:spPr bwMode="auto">
              <a:xfrm>
                <a:off x="5340" y="3885"/>
                <a:ext cx="1" cy="135"/>
              </a:xfrm>
              <a:custGeom>
                <a:avLst/>
                <a:gdLst>
                  <a:gd name="T0" fmla="*/ 0 w 1"/>
                  <a:gd name="T1" fmla="*/ 0 h 135"/>
                  <a:gd name="T2" fmla="*/ 0 w 1"/>
                  <a:gd name="T3" fmla="*/ 135 h 135"/>
                  <a:gd name="T4" fmla="*/ 0 60000 65536"/>
                  <a:gd name="T5" fmla="*/ 0 60000 65536"/>
                </a:gdLst>
                <a:ahLst/>
                <a:cxnLst>
                  <a:cxn ang="T4">
                    <a:pos x="T0" y="T1"/>
                  </a:cxn>
                  <a:cxn ang="T5">
                    <a:pos x="T2" y="T3"/>
                  </a:cxn>
                </a:cxnLst>
                <a:rect l="0" t="0" r="r" b="b"/>
                <a:pathLst>
                  <a:path w="1" h="135">
                    <a:moveTo>
                      <a:pt x="0" y="0"/>
                    </a:moveTo>
                    <a:cubicBezTo>
                      <a:pt x="0" y="45"/>
                      <a:pt x="0" y="90"/>
                      <a:pt x="0" y="13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0" name="Freeform 24"/>
              <p:cNvSpPr>
                <a:spLocks/>
              </p:cNvSpPr>
              <p:nvPr/>
            </p:nvSpPr>
            <p:spPr bwMode="auto">
              <a:xfrm>
                <a:off x="5750" y="3810"/>
                <a:ext cx="55" cy="180"/>
              </a:xfrm>
              <a:custGeom>
                <a:avLst/>
                <a:gdLst>
                  <a:gd name="T0" fmla="*/ 55 w 55"/>
                  <a:gd name="T1" fmla="*/ 0 h 180"/>
                  <a:gd name="T2" fmla="*/ 25 w 55"/>
                  <a:gd name="T3" fmla="*/ 180 h 180"/>
                  <a:gd name="T4" fmla="*/ 0 60000 65536"/>
                  <a:gd name="T5" fmla="*/ 0 60000 65536"/>
                </a:gdLst>
                <a:ahLst/>
                <a:cxnLst>
                  <a:cxn ang="T4">
                    <a:pos x="T0" y="T1"/>
                  </a:cxn>
                  <a:cxn ang="T5">
                    <a:pos x="T2" y="T3"/>
                  </a:cxn>
                </a:cxnLst>
                <a:rect l="0" t="0" r="r" b="b"/>
                <a:pathLst>
                  <a:path w="55" h="180">
                    <a:moveTo>
                      <a:pt x="55" y="0"/>
                    </a:moveTo>
                    <a:cubicBezTo>
                      <a:pt x="0" y="82"/>
                      <a:pt x="25" y="27"/>
                      <a:pt x="25" y="18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1" name="Freeform 25"/>
              <p:cNvSpPr>
                <a:spLocks/>
              </p:cNvSpPr>
              <p:nvPr/>
            </p:nvSpPr>
            <p:spPr bwMode="auto">
              <a:xfrm>
                <a:off x="6317" y="3780"/>
                <a:ext cx="28" cy="165"/>
              </a:xfrm>
              <a:custGeom>
                <a:avLst/>
                <a:gdLst>
                  <a:gd name="T0" fmla="*/ 28 w 28"/>
                  <a:gd name="T1" fmla="*/ 0 h 165"/>
                  <a:gd name="T2" fmla="*/ 13 w 28"/>
                  <a:gd name="T3" fmla="*/ 165 h 165"/>
                  <a:gd name="T4" fmla="*/ 0 60000 65536"/>
                  <a:gd name="T5" fmla="*/ 0 60000 65536"/>
                </a:gdLst>
                <a:ahLst/>
                <a:cxnLst>
                  <a:cxn ang="T4">
                    <a:pos x="T0" y="T1"/>
                  </a:cxn>
                  <a:cxn ang="T5">
                    <a:pos x="T2" y="T3"/>
                  </a:cxn>
                </a:cxnLst>
                <a:rect l="0" t="0" r="r" b="b"/>
                <a:pathLst>
                  <a:path w="28" h="165">
                    <a:moveTo>
                      <a:pt x="28" y="0"/>
                    </a:moveTo>
                    <a:cubicBezTo>
                      <a:pt x="0" y="83"/>
                      <a:pt x="13" y="29"/>
                      <a:pt x="13"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2" name="Freeform 26"/>
              <p:cNvSpPr>
                <a:spLocks/>
              </p:cNvSpPr>
              <p:nvPr/>
            </p:nvSpPr>
            <p:spPr bwMode="auto">
              <a:xfrm>
                <a:off x="6885" y="3825"/>
                <a:ext cx="15" cy="180"/>
              </a:xfrm>
              <a:custGeom>
                <a:avLst/>
                <a:gdLst>
                  <a:gd name="T0" fmla="*/ 15 w 15"/>
                  <a:gd name="T1" fmla="*/ 0 h 180"/>
                  <a:gd name="T2" fmla="*/ 0 w 15"/>
                  <a:gd name="T3" fmla="*/ 180 h 180"/>
                  <a:gd name="T4" fmla="*/ 0 60000 65536"/>
                  <a:gd name="T5" fmla="*/ 0 60000 65536"/>
                </a:gdLst>
                <a:ahLst/>
                <a:cxnLst>
                  <a:cxn ang="T4">
                    <a:pos x="T0" y="T1"/>
                  </a:cxn>
                  <a:cxn ang="T5">
                    <a:pos x="T2" y="T3"/>
                  </a:cxn>
                </a:cxnLst>
                <a:rect l="0" t="0" r="r" b="b"/>
                <a:pathLst>
                  <a:path w="15" h="180">
                    <a:moveTo>
                      <a:pt x="15" y="0"/>
                    </a:moveTo>
                    <a:cubicBezTo>
                      <a:pt x="0" y="170"/>
                      <a:pt x="0" y="110"/>
                      <a:pt x="0" y="18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3" name="Freeform 27"/>
              <p:cNvSpPr>
                <a:spLocks/>
              </p:cNvSpPr>
              <p:nvPr/>
            </p:nvSpPr>
            <p:spPr bwMode="auto">
              <a:xfrm>
                <a:off x="7362" y="3945"/>
                <a:ext cx="126" cy="162"/>
              </a:xfrm>
              <a:custGeom>
                <a:avLst/>
                <a:gdLst>
                  <a:gd name="T0" fmla="*/ 123 w 126"/>
                  <a:gd name="T1" fmla="*/ 0 h 162"/>
                  <a:gd name="T2" fmla="*/ 78 w 126"/>
                  <a:gd name="T3" fmla="*/ 45 h 162"/>
                  <a:gd name="T4" fmla="*/ 33 w 126"/>
                  <a:gd name="T5" fmla="*/ 120 h 162"/>
                  <a:gd name="T6" fmla="*/ 0 60000 65536"/>
                  <a:gd name="T7" fmla="*/ 0 60000 65536"/>
                  <a:gd name="T8" fmla="*/ 0 60000 65536"/>
                </a:gdLst>
                <a:ahLst/>
                <a:cxnLst>
                  <a:cxn ang="T6">
                    <a:pos x="T0" y="T1"/>
                  </a:cxn>
                  <a:cxn ang="T7">
                    <a:pos x="T2" y="T3"/>
                  </a:cxn>
                  <a:cxn ang="T8">
                    <a:pos x="T4" y="T5"/>
                  </a:cxn>
                </a:cxnLst>
                <a:rect l="0" t="0" r="r" b="b"/>
                <a:pathLst>
                  <a:path w="126" h="162">
                    <a:moveTo>
                      <a:pt x="123" y="0"/>
                    </a:moveTo>
                    <a:cubicBezTo>
                      <a:pt x="108" y="15"/>
                      <a:pt x="90" y="27"/>
                      <a:pt x="78" y="45"/>
                    </a:cubicBezTo>
                    <a:cubicBezTo>
                      <a:pt x="0" y="162"/>
                      <a:pt x="126" y="27"/>
                      <a:pt x="33"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4" name="Freeform 28"/>
              <p:cNvSpPr>
                <a:spLocks/>
              </p:cNvSpPr>
              <p:nvPr/>
            </p:nvSpPr>
            <p:spPr bwMode="auto">
              <a:xfrm>
                <a:off x="7815" y="4110"/>
                <a:ext cx="90" cy="165"/>
              </a:xfrm>
              <a:custGeom>
                <a:avLst/>
                <a:gdLst>
                  <a:gd name="T0" fmla="*/ 90 w 90"/>
                  <a:gd name="T1" fmla="*/ 0 h 165"/>
                  <a:gd name="T2" fmla="*/ 0 w 90"/>
                  <a:gd name="T3" fmla="*/ 165 h 165"/>
                  <a:gd name="T4" fmla="*/ 0 60000 65536"/>
                  <a:gd name="T5" fmla="*/ 0 60000 65536"/>
                </a:gdLst>
                <a:ahLst/>
                <a:cxnLst>
                  <a:cxn ang="T4">
                    <a:pos x="T0" y="T1"/>
                  </a:cxn>
                  <a:cxn ang="T5">
                    <a:pos x="T2" y="T3"/>
                  </a:cxn>
                </a:cxnLst>
                <a:rect l="0" t="0" r="r" b="b"/>
                <a:pathLst>
                  <a:path w="90" h="165">
                    <a:moveTo>
                      <a:pt x="90" y="0"/>
                    </a:moveTo>
                    <a:cubicBezTo>
                      <a:pt x="64" y="77"/>
                      <a:pt x="56" y="109"/>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5" name="Freeform 29"/>
              <p:cNvSpPr>
                <a:spLocks/>
              </p:cNvSpPr>
              <p:nvPr/>
            </p:nvSpPr>
            <p:spPr bwMode="auto">
              <a:xfrm>
                <a:off x="8130" y="4470"/>
                <a:ext cx="210" cy="90"/>
              </a:xfrm>
              <a:custGeom>
                <a:avLst/>
                <a:gdLst>
                  <a:gd name="T0" fmla="*/ 210 w 210"/>
                  <a:gd name="T1" fmla="*/ 0 h 90"/>
                  <a:gd name="T2" fmla="*/ 0 w 210"/>
                  <a:gd name="T3" fmla="*/ 90 h 90"/>
                  <a:gd name="T4" fmla="*/ 0 60000 65536"/>
                  <a:gd name="T5" fmla="*/ 0 60000 65536"/>
                </a:gdLst>
                <a:ahLst/>
                <a:cxnLst>
                  <a:cxn ang="T4">
                    <a:pos x="T0" y="T1"/>
                  </a:cxn>
                  <a:cxn ang="T5">
                    <a:pos x="T2" y="T3"/>
                  </a:cxn>
                </a:cxnLst>
                <a:rect l="0" t="0" r="r" b="b"/>
                <a:pathLst>
                  <a:path w="210" h="90">
                    <a:moveTo>
                      <a:pt x="210" y="0"/>
                    </a:moveTo>
                    <a:cubicBezTo>
                      <a:pt x="135" y="25"/>
                      <a:pt x="70" y="55"/>
                      <a:pt x="0" y="9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6" name="Freeform 30"/>
              <p:cNvSpPr>
                <a:spLocks/>
              </p:cNvSpPr>
              <p:nvPr/>
            </p:nvSpPr>
            <p:spPr bwMode="auto">
              <a:xfrm>
                <a:off x="8205" y="4875"/>
                <a:ext cx="270" cy="90"/>
              </a:xfrm>
              <a:custGeom>
                <a:avLst/>
                <a:gdLst>
                  <a:gd name="T0" fmla="*/ 0 w 270"/>
                  <a:gd name="T1" fmla="*/ 0 h 90"/>
                  <a:gd name="T2" fmla="*/ 135 w 270"/>
                  <a:gd name="T3" fmla="*/ 30 h 90"/>
                  <a:gd name="T4" fmla="*/ 225 w 270"/>
                  <a:gd name="T5" fmla="*/ 60 h 90"/>
                  <a:gd name="T6" fmla="*/ 270 w 270"/>
                  <a:gd name="T7" fmla="*/ 75 h 90"/>
                  <a:gd name="T8" fmla="*/ 210 w 270"/>
                  <a:gd name="T9" fmla="*/ 9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0" h="90">
                    <a:moveTo>
                      <a:pt x="0" y="0"/>
                    </a:moveTo>
                    <a:cubicBezTo>
                      <a:pt x="43" y="9"/>
                      <a:pt x="93" y="17"/>
                      <a:pt x="135" y="30"/>
                    </a:cubicBezTo>
                    <a:cubicBezTo>
                      <a:pt x="165" y="39"/>
                      <a:pt x="195" y="50"/>
                      <a:pt x="225" y="60"/>
                    </a:cubicBezTo>
                    <a:cubicBezTo>
                      <a:pt x="240" y="65"/>
                      <a:pt x="270" y="75"/>
                      <a:pt x="270" y="75"/>
                    </a:cubicBezTo>
                    <a:cubicBezTo>
                      <a:pt x="250" y="80"/>
                      <a:pt x="210" y="90"/>
                      <a:pt x="210" y="9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grpSp>
        <p:grpSp>
          <p:nvGrpSpPr>
            <p:cNvPr id="10" name="Group 31"/>
            <p:cNvGrpSpPr>
              <a:grpSpLocks/>
            </p:cNvGrpSpPr>
            <p:nvPr/>
          </p:nvGrpSpPr>
          <p:grpSpPr bwMode="auto">
            <a:xfrm>
              <a:off x="4402" y="11571"/>
              <a:ext cx="2982" cy="1563"/>
              <a:chOff x="4125" y="3780"/>
              <a:chExt cx="4350" cy="2028"/>
            </a:xfrm>
          </p:grpSpPr>
          <p:sp>
            <p:nvSpPr>
              <p:cNvPr id="39" name="Oval 32"/>
              <p:cNvSpPr>
                <a:spLocks noChangeArrowheads="1"/>
              </p:cNvSpPr>
              <p:nvPr/>
            </p:nvSpPr>
            <p:spPr bwMode="auto">
              <a:xfrm>
                <a:off x="4140" y="3780"/>
                <a:ext cx="4320" cy="2028"/>
              </a:xfrm>
              <a:prstGeom prst="ellipse">
                <a:avLst/>
              </a:prstGeom>
              <a:solidFill>
                <a:srgbClr val="FFFFFF"/>
              </a:solidFill>
              <a:ln w="6350">
                <a:solidFill>
                  <a:srgbClr val="000000"/>
                </a:solidFill>
                <a:round/>
                <a:headEnd/>
                <a:tailEnd/>
              </a:ln>
            </p:spPr>
            <p:txBody>
              <a:bodyPr tIns="0" bIns="0"/>
              <a:lstStyle/>
              <a:p>
                <a:endParaRPr lang="zh-CN" altLang="en-US"/>
              </a:p>
            </p:txBody>
          </p:sp>
          <p:sp>
            <p:nvSpPr>
              <p:cNvPr id="40" name="Oval 33"/>
              <p:cNvSpPr>
                <a:spLocks noChangeArrowheads="1"/>
              </p:cNvSpPr>
              <p:nvPr/>
            </p:nvSpPr>
            <p:spPr bwMode="auto">
              <a:xfrm>
                <a:off x="4320" y="3936"/>
                <a:ext cx="3900" cy="1716"/>
              </a:xfrm>
              <a:prstGeom prst="ellipse">
                <a:avLst/>
              </a:prstGeom>
              <a:solidFill>
                <a:srgbClr val="FFFFFF"/>
              </a:solidFill>
              <a:ln w="6350">
                <a:solidFill>
                  <a:srgbClr val="000000"/>
                </a:solidFill>
                <a:round/>
                <a:headEnd/>
                <a:tailEnd/>
              </a:ln>
            </p:spPr>
            <p:txBody>
              <a:bodyPr tIns="0" bIns="0"/>
              <a:lstStyle/>
              <a:p>
                <a:endParaRPr lang="zh-CN" altLang="en-US"/>
              </a:p>
            </p:txBody>
          </p:sp>
          <p:sp>
            <p:nvSpPr>
              <p:cNvPr id="41" name="Line 34"/>
              <p:cNvSpPr>
                <a:spLocks noChangeShapeType="1"/>
              </p:cNvSpPr>
              <p:nvPr/>
            </p:nvSpPr>
            <p:spPr bwMode="auto">
              <a:xfrm>
                <a:off x="630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42" name="Line 35"/>
              <p:cNvSpPr>
                <a:spLocks noChangeShapeType="1"/>
              </p:cNvSpPr>
              <p:nvPr/>
            </p:nvSpPr>
            <p:spPr bwMode="auto">
              <a:xfrm>
                <a:off x="666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43" name="Line 36"/>
              <p:cNvSpPr>
                <a:spLocks noChangeShapeType="1"/>
              </p:cNvSpPr>
              <p:nvPr/>
            </p:nvSpPr>
            <p:spPr bwMode="auto">
              <a:xfrm>
                <a:off x="576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44" name="Freeform 37"/>
              <p:cNvSpPr>
                <a:spLocks/>
              </p:cNvSpPr>
              <p:nvPr/>
            </p:nvSpPr>
            <p:spPr bwMode="auto">
              <a:xfrm>
                <a:off x="7125" y="5580"/>
                <a:ext cx="1" cy="165"/>
              </a:xfrm>
              <a:custGeom>
                <a:avLst/>
                <a:gdLst>
                  <a:gd name="T0" fmla="*/ 0 w 1"/>
                  <a:gd name="T1" fmla="*/ 0 h 165"/>
                  <a:gd name="T2" fmla="*/ 0 w 1"/>
                  <a:gd name="T3" fmla="*/ 165 h 165"/>
                  <a:gd name="T4" fmla="*/ 0 60000 65536"/>
                  <a:gd name="T5" fmla="*/ 0 60000 65536"/>
                </a:gdLst>
                <a:ahLst/>
                <a:cxnLst>
                  <a:cxn ang="T4">
                    <a:pos x="T0" y="T1"/>
                  </a:cxn>
                  <a:cxn ang="T5">
                    <a:pos x="T2" y="T3"/>
                  </a:cxn>
                </a:cxnLst>
                <a:rect l="0" t="0" r="r" b="b"/>
                <a:pathLst>
                  <a:path w="1" h="165">
                    <a:moveTo>
                      <a:pt x="0" y="0"/>
                    </a:moveTo>
                    <a:cubicBezTo>
                      <a:pt x="0" y="55"/>
                      <a:pt x="0" y="110"/>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45" name="Freeform 38"/>
              <p:cNvSpPr>
                <a:spLocks/>
              </p:cNvSpPr>
              <p:nvPr/>
            </p:nvSpPr>
            <p:spPr bwMode="auto">
              <a:xfrm>
                <a:off x="7470" y="5490"/>
                <a:ext cx="1" cy="165"/>
              </a:xfrm>
              <a:custGeom>
                <a:avLst/>
                <a:gdLst>
                  <a:gd name="T0" fmla="*/ 0 w 1"/>
                  <a:gd name="T1" fmla="*/ 0 h 165"/>
                  <a:gd name="T2" fmla="*/ 0 w 1"/>
                  <a:gd name="T3" fmla="*/ 165 h 165"/>
                  <a:gd name="T4" fmla="*/ 0 60000 65536"/>
                  <a:gd name="T5" fmla="*/ 0 60000 65536"/>
                </a:gdLst>
                <a:ahLst/>
                <a:cxnLst>
                  <a:cxn ang="T4">
                    <a:pos x="T0" y="T1"/>
                  </a:cxn>
                  <a:cxn ang="T5">
                    <a:pos x="T2" y="T3"/>
                  </a:cxn>
                </a:cxnLst>
                <a:rect l="0" t="0" r="r" b="b"/>
                <a:pathLst>
                  <a:path w="1" h="165">
                    <a:moveTo>
                      <a:pt x="0" y="0"/>
                    </a:moveTo>
                    <a:cubicBezTo>
                      <a:pt x="0" y="55"/>
                      <a:pt x="0" y="110"/>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46" name="Freeform 39"/>
              <p:cNvSpPr>
                <a:spLocks/>
              </p:cNvSpPr>
              <p:nvPr/>
            </p:nvSpPr>
            <p:spPr bwMode="auto">
              <a:xfrm>
                <a:off x="7815" y="5325"/>
                <a:ext cx="1" cy="195"/>
              </a:xfrm>
              <a:custGeom>
                <a:avLst/>
                <a:gdLst>
                  <a:gd name="T0" fmla="*/ 0 w 1"/>
                  <a:gd name="T1" fmla="*/ 0 h 195"/>
                  <a:gd name="T2" fmla="*/ 0 w 1"/>
                  <a:gd name="T3" fmla="*/ 195 h 195"/>
                  <a:gd name="T4" fmla="*/ 0 60000 65536"/>
                  <a:gd name="T5" fmla="*/ 0 60000 65536"/>
                </a:gdLst>
                <a:ahLst/>
                <a:cxnLst>
                  <a:cxn ang="T4">
                    <a:pos x="T0" y="T1"/>
                  </a:cxn>
                  <a:cxn ang="T5">
                    <a:pos x="T2" y="T3"/>
                  </a:cxn>
                </a:cxnLst>
                <a:rect l="0" t="0" r="r" b="b"/>
                <a:pathLst>
                  <a:path w="1" h="195">
                    <a:moveTo>
                      <a:pt x="0" y="0"/>
                    </a:moveTo>
                    <a:cubicBezTo>
                      <a:pt x="0" y="65"/>
                      <a:pt x="0" y="130"/>
                      <a:pt x="0" y="19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47" name="Freeform 40"/>
              <p:cNvSpPr>
                <a:spLocks/>
              </p:cNvSpPr>
              <p:nvPr/>
            </p:nvSpPr>
            <p:spPr bwMode="auto">
              <a:xfrm>
                <a:off x="8100" y="5100"/>
                <a:ext cx="1" cy="270"/>
              </a:xfrm>
              <a:custGeom>
                <a:avLst/>
                <a:gdLst>
                  <a:gd name="T0" fmla="*/ 0 w 1"/>
                  <a:gd name="T1" fmla="*/ 0 h 270"/>
                  <a:gd name="T2" fmla="*/ 0 w 1"/>
                  <a:gd name="T3" fmla="*/ 270 h 270"/>
                  <a:gd name="T4" fmla="*/ 0 60000 65536"/>
                  <a:gd name="T5" fmla="*/ 0 60000 65536"/>
                </a:gdLst>
                <a:ahLst/>
                <a:cxnLst>
                  <a:cxn ang="T4">
                    <a:pos x="T0" y="T1"/>
                  </a:cxn>
                  <a:cxn ang="T5">
                    <a:pos x="T2" y="T3"/>
                  </a:cxn>
                </a:cxnLst>
                <a:rect l="0" t="0" r="r" b="b"/>
                <a:pathLst>
                  <a:path w="1" h="270">
                    <a:moveTo>
                      <a:pt x="0" y="0"/>
                    </a:moveTo>
                    <a:cubicBezTo>
                      <a:pt x="0" y="90"/>
                      <a:pt x="0" y="180"/>
                      <a:pt x="0" y="27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48" name="Freeform 41"/>
              <p:cNvSpPr>
                <a:spLocks/>
              </p:cNvSpPr>
              <p:nvPr/>
            </p:nvSpPr>
            <p:spPr bwMode="auto">
              <a:xfrm>
                <a:off x="5295" y="5550"/>
                <a:ext cx="45" cy="150"/>
              </a:xfrm>
              <a:custGeom>
                <a:avLst/>
                <a:gdLst>
                  <a:gd name="T0" fmla="*/ 45 w 45"/>
                  <a:gd name="T1" fmla="*/ 0 h 150"/>
                  <a:gd name="T2" fmla="*/ 0 w 45"/>
                  <a:gd name="T3" fmla="*/ 150 h 150"/>
                  <a:gd name="T4" fmla="*/ 0 60000 65536"/>
                  <a:gd name="T5" fmla="*/ 0 60000 65536"/>
                </a:gdLst>
                <a:ahLst/>
                <a:cxnLst>
                  <a:cxn ang="T4">
                    <a:pos x="T0" y="T1"/>
                  </a:cxn>
                  <a:cxn ang="T5">
                    <a:pos x="T2" y="T3"/>
                  </a:cxn>
                </a:cxnLst>
                <a:rect l="0" t="0" r="r" b="b"/>
                <a:pathLst>
                  <a:path w="45" h="150">
                    <a:moveTo>
                      <a:pt x="45" y="0"/>
                    </a:moveTo>
                    <a:cubicBezTo>
                      <a:pt x="32" y="40"/>
                      <a:pt x="0" y="103"/>
                      <a:pt x="0" y="15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49" name="Freeform 42"/>
              <p:cNvSpPr>
                <a:spLocks/>
              </p:cNvSpPr>
              <p:nvPr/>
            </p:nvSpPr>
            <p:spPr bwMode="auto">
              <a:xfrm>
                <a:off x="4815" y="5415"/>
                <a:ext cx="90" cy="120"/>
              </a:xfrm>
              <a:custGeom>
                <a:avLst/>
                <a:gdLst>
                  <a:gd name="T0" fmla="*/ 90 w 90"/>
                  <a:gd name="T1" fmla="*/ 0 h 120"/>
                  <a:gd name="T2" fmla="*/ 45 w 90"/>
                  <a:gd name="T3" fmla="*/ 15 h 120"/>
                  <a:gd name="T4" fmla="*/ 15 w 90"/>
                  <a:gd name="T5" fmla="*/ 105 h 120"/>
                  <a:gd name="T6" fmla="*/ 0 w 90"/>
                  <a:gd name="T7" fmla="*/ 120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20">
                    <a:moveTo>
                      <a:pt x="90" y="0"/>
                    </a:moveTo>
                    <a:cubicBezTo>
                      <a:pt x="75" y="5"/>
                      <a:pt x="54" y="2"/>
                      <a:pt x="45" y="15"/>
                    </a:cubicBezTo>
                    <a:cubicBezTo>
                      <a:pt x="27" y="41"/>
                      <a:pt x="37" y="83"/>
                      <a:pt x="15" y="105"/>
                    </a:cubicBezTo>
                    <a:cubicBezTo>
                      <a:pt x="10" y="110"/>
                      <a:pt x="5" y="115"/>
                      <a:pt x="0"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0" name="Freeform 43"/>
              <p:cNvSpPr>
                <a:spLocks/>
              </p:cNvSpPr>
              <p:nvPr/>
            </p:nvSpPr>
            <p:spPr bwMode="auto">
              <a:xfrm>
                <a:off x="4425" y="5190"/>
                <a:ext cx="105" cy="105"/>
              </a:xfrm>
              <a:custGeom>
                <a:avLst/>
                <a:gdLst>
                  <a:gd name="T0" fmla="*/ 105 w 105"/>
                  <a:gd name="T1" fmla="*/ 0 h 105"/>
                  <a:gd name="T2" fmla="*/ 0 w 105"/>
                  <a:gd name="T3" fmla="*/ 105 h 105"/>
                  <a:gd name="T4" fmla="*/ 0 60000 65536"/>
                  <a:gd name="T5" fmla="*/ 0 60000 65536"/>
                </a:gdLst>
                <a:ahLst/>
                <a:cxnLst>
                  <a:cxn ang="T4">
                    <a:pos x="T0" y="T1"/>
                  </a:cxn>
                  <a:cxn ang="T5">
                    <a:pos x="T2" y="T3"/>
                  </a:cxn>
                </a:cxnLst>
                <a:rect l="0" t="0" r="r" b="b"/>
                <a:pathLst>
                  <a:path w="105" h="105">
                    <a:moveTo>
                      <a:pt x="105" y="0"/>
                    </a:moveTo>
                    <a:cubicBezTo>
                      <a:pt x="69" y="36"/>
                      <a:pt x="45" y="83"/>
                      <a:pt x="0" y="10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1" name="Freeform 44"/>
              <p:cNvSpPr>
                <a:spLocks/>
              </p:cNvSpPr>
              <p:nvPr/>
            </p:nvSpPr>
            <p:spPr bwMode="auto">
              <a:xfrm>
                <a:off x="4215" y="4965"/>
                <a:ext cx="135" cy="120"/>
              </a:xfrm>
              <a:custGeom>
                <a:avLst/>
                <a:gdLst>
                  <a:gd name="T0" fmla="*/ 135 w 135"/>
                  <a:gd name="T1" fmla="*/ 0 h 120"/>
                  <a:gd name="T2" fmla="*/ 0 w 135"/>
                  <a:gd name="T3" fmla="*/ 120 h 120"/>
                  <a:gd name="T4" fmla="*/ 0 60000 65536"/>
                  <a:gd name="T5" fmla="*/ 0 60000 65536"/>
                </a:gdLst>
                <a:ahLst/>
                <a:cxnLst>
                  <a:cxn ang="T4">
                    <a:pos x="T0" y="T1"/>
                  </a:cxn>
                  <a:cxn ang="T5">
                    <a:pos x="T2" y="T3"/>
                  </a:cxn>
                </a:cxnLst>
                <a:rect l="0" t="0" r="r" b="b"/>
                <a:pathLst>
                  <a:path w="135" h="120">
                    <a:moveTo>
                      <a:pt x="135" y="0"/>
                    </a:moveTo>
                    <a:cubicBezTo>
                      <a:pt x="109" y="77"/>
                      <a:pt x="65" y="88"/>
                      <a:pt x="0"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2" name="Freeform 45"/>
              <p:cNvSpPr>
                <a:spLocks/>
              </p:cNvSpPr>
              <p:nvPr/>
            </p:nvSpPr>
            <p:spPr bwMode="auto">
              <a:xfrm>
                <a:off x="4125" y="4677"/>
                <a:ext cx="210" cy="18"/>
              </a:xfrm>
              <a:custGeom>
                <a:avLst/>
                <a:gdLst>
                  <a:gd name="T0" fmla="*/ 210 w 210"/>
                  <a:gd name="T1" fmla="*/ 18 h 18"/>
                  <a:gd name="T2" fmla="*/ 0 w 210"/>
                  <a:gd name="T3" fmla="*/ 3 h 18"/>
                  <a:gd name="T4" fmla="*/ 0 60000 65536"/>
                  <a:gd name="T5" fmla="*/ 0 60000 65536"/>
                </a:gdLst>
                <a:ahLst/>
                <a:cxnLst>
                  <a:cxn ang="T4">
                    <a:pos x="T0" y="T1"/>
                  </a:cxn>
                  <a:cxn ang="T5">
                    <a:pos x="T2" y="T3"/>
                  </a:cxn>
                </a:cxnLst>
                <a:rect l="0" t="0" r="r" b="b"/>
                <a:pathLst>
                  <a:path w="210" h="18">
                    <a:moveTo>
                      <a:pt x="210" y="18"/>
                    </a:moveTo>
                    <a:cubicBezTo>
                      <a:pt x="50" y="0"/>
                      <a:pt x="120" y="3"/>
                      <a:pt x="0" y="3"/>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3" name="Freeform 46"/>
              <p:cNvSpPr>
                <a:spLocks/>
              </p:cNvSpPr>
              <p:nvPr/>
            </p:nvSpPr>
            <p:spPr bwMode="auto">
              <a:xfrm>
                <a:off x="4410" y="4290"/>
                <a:ext cx="165" cy="105"/>
              </a:xfrm>
              <a:custGeom>
                <a:avLst/>
                <a:gdLst>
                  <a:gd name="T0" fmla="*/ 0 w 165"/>
                  <a:gd name="T1" fmla="*/ 0 h 105"/>
                  <a:gd name="T2" fmla="*/ 165 w 165"/>
                  <a:gd name="T3" fmla="*/ 105 h 105"/>
                  <a:gd name="T4" fmla="*/ 0 60000 65536"/>
                  <a:gd name="T5" fmla="*/ 0 60000 65536"/>
                </a:gdLst>
                <a:ahLst/>
                <a:cxnLst>
                  <a:cxn ang="T4">
                    <a:pos x="T0" y="T1"/>
                  </a:cxn>
                  <a:cxn ang="T5">
                    <a:pos x="T2" y="T3"/>
                  </a:cxn>
                </a:cxnLst>
                <a:rect l="0" t="0" r="r" b="b"/>
                <a:pathLst>
                  <a:path w="165" h="105">
                    <a:moveTo>
                      <a:pt x="0" y="0"/>
                    </a:moveTo>
                    <a:cubicBezTo>
                      <a:pt x="75" y="25"/>
                      <a:pt x="100" y="73"/>
                      <a:pt x="165" y="10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4" name="Freeform 47"/>
              <p:cNvSpPr>
                <a:spLocks/>
              </p:cNvSpPr>
              <p:nvPr/>
            </p:nvSpPr>
            <p:spPr bwMode="auto">
              <a:xfrm>
                <a:off x="4875" y="4020"/>
                <a:ext cx="60" cy="165"/>
              </a:xfrm>
              <a:custGeom>
                <a:avLst/>
                <a:gdLst>
                  <a:gd name="T0" fmla="*/ 0 w 60"/>
                  <a:gd name="T1" fmla="*/ 0 h 165"/>
                  <a:gd name="T2" fmla="*/ 60 w 60"/>
                  <a:gd name="T3" fmla="*/ 165 h 165"/>
                  <a:gd name="T4" fmla="*/ 0 60000 65536"/>
                  <a:gd name="T5" fmla="*/ 0 60000 65536"/>
                </a:gdLst>
                <a:ahLst/>
                <a:cxnLst>
                  <a:cxn ang="T4">
                    <a:pos x="T0" y="T1"/>
                  </a:cxn>
                  <a:cxn ang="T5">
                    <a:pos x="T2" y="T3"/>
                  </a:cxn>
                </a:cxnLst>
                <a:rect l="0" t="0" r="r" b="b"/>
                <a:pathLst>
                  <a:path w="60" h="165">
                    <a:moveTo>
                      <a:pt x="0" y="0"/>
                    </a:moveTo>
                    <a:cubicBezTo>
                      <a:pt x="7" y="36"/>
                      <a:pt x="9" y="165"/>
                      <a:pt x="6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5" name="Freeform 48"/>
              <p:cNvSpPr>
                <a:spLocks/>
              </p:cNvSpPr>
              <p:nvPr/>
            </p:nvSpPr>
            <p:spPr bwMode="auto">
              <a:xfrm>
                <a:off x="5340" y="3885"/>
                <a:ext cx="1" cy="135"/>
              </a:xfrm>
              <a:custGeom>
                <a:avLst/>
                <a:gdLst>
                  <a:gd name="T0" fmla="*/ 0 w 1"/>
                  <a:gd name="T1" fmla="*/ 0 h 135"/>
                  <a:gd name="T2" fmla="*/ 0 w 1"/>
                  <a:gd name="T3" fmla="*/ 135 h 135"/>
                  <a:gd name="T4" fmla="*/ 0 60000 65536"/>
                  <a:gd name="T5" fmla="*/ 0 60000 65536"/>
                </a:gdLst>
                <a:ahLst/>
                <a:cxnLst>
                  <a:cxn ang="T4">
                    <a:pos x="T0" y="T1"/>
                  </a:cxn>
                  <a:cxn ang="T5">
                    <a:pos x="T2" y="T3"/>
                  </a:cxn>
                </a:cxnLst>
                <a:rect l="0" t="0" r="r" b="b"/>
                <a:pathLst>
                  <a:path w="1" h="135">
                    <a:moveTo>
                      <a:pt x="0" y="0"/>
                    </a:moveTo>
                    <a:cubicBezTo>
                      <a:pt x="0" y="45"/>
                      <a:pt x="0" y="90"/>
                      <a:pt x="0" y="13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6" name="Freeform 49"/>
              <p:cNvSpPr>
                <a:spLocks/>
              </p:cNvSpPr>
              <p:nvPr/>
            </p:nvSpPr>
            <p:spPr bwMode="auto">
              <a:xfrm>
                <a:off x="5750" y="3810"/>
                <a:ext cx="55" cy="180"/>
              </a:xfrm>
              <a:custGeom>
                <a:avLst/>
                <a:gdLst>
                  <a:gd name="T0" fmla="*/ 55 w 55"/>
                  <a:gd name="T1" fmla="*/ 0 h 180"/>
                  <a:gd name="T2" fmla="*/ 25 w 55"/>
                  <a:gd name="T3" fmla="*/ 180 h 180"/>
                  <a:gd name="T4" fmla="*/ 0 60000 65536"/>
                  <a:gd name="T5" fmla="*/ 0 60000 65536"/>
                </a:gdLst>
                <a:ahLst/>
                <a:cxnLst>
                  <a:cxn ang="T4">
                    <a:pos x="T0" y="T1"/>
                  </a:cxn>
                  <a:cxn ang="T5">
                    <a:pos x="T2" y="T3"/>
                  </a:cxn>
                </a:cxnLst>
                <a:rect l="0" t="0" r="r" b="b"/>
                <a:pathLst>
                  <a:path w="55" h="180">
                    <a:moveTo>
                      <a:pt x="55" y="0"/>
                    </a:moveTo>
                    <a:cubicBezTo>
                      <a:pt x="0" y="82"/>
                      <a:pt x="25" y="27"/>
                      <a:pt x="25" y="18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7" name="Freeform 50"/>
              <p:cNvSpPr>
                <a:spLocks/>
              </p:cNvSpPr>
              <p:nvPr/>
            </p:nvSpPr>
            <p:spPr bwMode="auto">
              <a:xfrm>
                <a:off x="6317" y="3780"/>
                <a:ext cx="28" cy="165"/>
              </a:xfrm>
              <a:custGeom>
                <a:avLst/>
                <a:gdLst>
                  <a:gd name="T0" fmla="*/ 28 w 28"/>
                  <a:gd name="T1" fmla="*/ 0 h 165"/>
                  <a:gd name="T2" fmla="*/ 13 w 28"/>
                  <a:gd name="T3" fmla="*/ 165 h 165"/>
                  <a:gd name="T4" fmla="*/ 0 60000 65536"/>
                  <a:gd name="T5" fmla="*/ 0 60000 65536"/>
                </a:gdLst>
                <a:ahLst/>
                <a:cxnLst>
                  <a:cxn ang="T4">
                    <a:pos x="T0" y="T1"/>
                  </a:cxn>
                  <a:cxn ang="T5">
                    <a:pos x="T2" y="T3"/>
                  </a:cxn>
                </a:cxnLst>
                <a:rect l="0" t="0" r="r" b="b"/>
                <a:pathLst>
                  <a:path w="28" h="165">
                    <a:moveTo>
                      <a:pt x="28" y="0"/>
                    </a:moveTo>
                    <a:cubicBezTo>
                      <a:pt x="0" y="83"/>
                      <a:pt x="13" y="29"/>
                      <a:pt x="13"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8" name="Freeform 51"/>
              <p:cNvSpPr>
                <a:spLocks/>
              </p:cNvSpPr>
              <p:nvPr/>
            </p:nvSpPr>
            <p:spPr bwMode="auto">
              <a:xfrm>
                <a:off x="6885" y="3825"/>
                <a:ext cx="15" cy="180"/>
              </a:xfrm>
              <a:custGeom>
                <a:avLst/>
                <a:gdLst>
                  <a:gd name="T0" fmla="*/ 15 w 15"/>
                  <a:gd name="T1" fmla="*/ 0 h 180"/>
                  <a:gd name="T2" fmla="*/ 0 w 15"/>
                  <a:gd name="T3" fmla="*/ 180 h 180"/>
                  <a:gd name="T4" fmla="*/ 0 60000 65536"/>
                  <a:gd name="T5" fmla="*/ 0 60000 65536"/>
                </a:gdLst>
                <a:ahLst/>
                <a:cxnLst>
                  <a:cxn ang="T4">
                    <a:pos x="T0" y="T1"/>
                  </a:cxn>
                  <a:cxn ang="T5">
                    <a:pos x="T2" y="T3"/>
                  </a:cxn>
                </a:cxnLst>
                <a:rect l="0" t="0" r="r" b="b"/>
                <a:pathLst>
                  <a:path w="15" h="180">
                    <a:moveTo>
                      <a:pt x="15" y="0"/>
                    </a:moveTo>
                    <a:cubicBezTo>
                      <a:pt x="0" y="170"/>
                      <a:pt x="0" y="110"/>
                      <a:pt x="0" y="18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59" name="Freeform 52"/>
              <p:cNvSpPr>
                <a:spLocks/>
              </p:cNvSpPr>
              <p:nvPr/>
            </p:nvSpPr>
            <p:spPr bwMode="auto">
              <a:xfrm>
                <a:off x="7362" y="3945"/>
                <a:ext cx="126" cy="162"/>
              </a:xfrm>
              <a:custGeom>
                <a:avLst/>
                <a:gdLst>
                  <a:gd name="T0" fmla="*/ 123 w 126"/>
                  <a:gd name="T1" fmla="*/ 0 h 162"/>
                  <a:gd name="T2" fmla="*/ 78 w 126"/>
                  <a:gd name="T3" fmla="*/ 45 h 162"/>
                  <a:gd name="T4" fmla="*/ 33 w 126"/>
                  <a:gd name="T5" fmla="*/ 120 h 162"/>
                  <a:gd name="T6" fmla="*/ 0 60000 65536"/>
                  <a:gd name="T7" fmla="*/ 0 60000 65536"/>
                  <a:gd name="T8" fmla="*/ 0 60000 65536"/>
                </a:gdLst>
                <a:ahLst/>
                <a:cxnLst>
                  <a:cxn ang="T6">
                    <a:pos x="T0" y="T1"/>
                  </a:cxn>
                  <a:cxn ang="T7">
                    <a:pos x="T2" y="T3"/>
                  </a:cxn>
                  <a:cxn ang="T8">
                    <a:pos x="T4" y="T5"/>
                  </a:cxn>
                </a:cxnLst>
                <a:rect l="0" t="0" r="r" b="b"/>
                <a:pathLst>
                  <a:path w="126" h="162">
                    <a:moveTo>
                      <a:pt x="123" y="0"/>
                    </a:moveTo>
                    <a:cubicBezTo>
                      <a:pt x="108" y="15"/>
                      <a:pt x="90" y="27"/>
                      <a:pt x="78" y="45"/>
                    </a:cubicBezTo>
                    <a:cubicBezTo>
                      <a:pt x="0" y="162"/>
                      <a:pt x="126" y="27"/>
                      <a:pt x="33"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60" name="Freeform 53"/>
              <p:cNvSpPr>
                <a:spLocks/>
              </p:cNvSpPr>
              <p:nvPr/>
            </p:nvSpPr>
            <p:spPr bwMode="auto">
              <a:xfrm>
                <a:off x="7815" y="4110"/>
                <a:ext cx="90" cy="165"/>
              </a:xfrm>
              <a:custGeom>
                <a:avLst/>
                <a:gdLst>
                  <a:gd name="T0" fmla="*/ 90 w 90"/>
                  <a:gd name="T1" fmla="*/ 0 h 165"/>
                  <a:gd name="T2" fmla="*/ 0 w 90"/>
                  <a:gd name="T3" fmla="*/ 165 h 165"/>
                  <a:gd name="T4" fmla="*/ 0 60000 65536"/>
                  <a:gd name="T5" fmla="*/ 0 60000 65536"/>
                </a:gdLst>
                <a:ahLst/>
                <a:cxnLst>
                  <a:cxn ang="T4">
                    <a:pos x="T0" y="T1"/>
                  </a:cxn>
                  <a:cxn ang="T5">
                    <a:pos x="T2" y="T3"/>
                  </a:cxn>
                </a:cxnLst>
                <a:rect l="0" t="0" r="r" b="b"/>
                <a:pathLst>
                  <a:path w="90" h="165">
                    <a:moveTo>
                      <a:pt x="90" y="0"/>
                    </a:moveTo>
                    <a:cubicBezTo>
                      <a:pt x="64" y="77"/>
                      <a:pt x="56" y="109"/>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61" name="Freeform 54"/>
              <p:cNvSpPr>
                <a:spLocks/>
              </p:cNvSpPr>
              <p:nvPr/>
            </p:nvSpPr>
            <p:spPr bwMode="auto">
              <a:xfrm>
                <a:off x="8130" y="4470"/>
                <a:ext cx="210" cy="90"/>
              </a:xfrm>
              <a:custGeom>
                <a:avLst/>
                <a:gdLst>
                  <a:gd name="T0" fmla="*/ 210 w 210"/>
                  <a:gd name="T1" fmla="*/ 0 h 90"/>
                  <a:gd name="T2" fmla="*/ 0 w 210"/>
                  <a:gd name="T3" fmla="*/ 90 h 90"/>
                  <a:gd name="T4" fmla="*/ 0 60000 65536"/>
                  <a:gd name="T5" fmla="*/ 0 60000 65536"/>
                </a:gdLst>
                <a:ahLst/>
                <a:cxnLst>
                  <a:cxn ang="T4">
                    <a:pos x="T0" y="T1"/>
                  </a:cxn>
                  <a:cxn ang="T5">
                    <a:pos x="T2" y="T3"/>
                  </a:cxn>
                </a:cxnLst>
                <a:rect l="0" t="0" r="r" b="b"/>
                <a:pathLst>
                  <a:path w="210" h="90">
                    <a:moveTo>
                      <a:pt x="210" y="0"/>
                    </a:moveTo>
                    <a:cubicBezTo>
                      <a:pt x="135" y="25"/>
                      <a:pt x="70" y="55"/>
                      <a:pt x="0" y="9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62" name="Freeform 55"/>
              <p:cNvSpPr>
                <a:spLocks/>
              </p:cNvSpPr>
              <p:nvPr/>
            </p:nvSpPr>
            <p:spPr bwMode="auto">
              <a:xfrm>
                <a:off x="8205" y="4875"/>
                <a:ext cx="270" cy="90"/>
              </a:xfrm>
              <a:custGeom>
                <a:avLst/>
                <a:gdLst>
                  <a:gd name="T0" fmla="*/ 0 w 270"/>
                  <a:gd name="T1" fmla="*/ 0 h 90"/>
                  <a:gd name="T2" fmla="*/ 135 w 270"/>
                  <a:gd name="T3" fmla="*/ 30 h 90"/>
                  <a:gd name="T4" fmla="*/ 225 w 270"/>
                  <a:gd name="T5" fmla="*/ 60 h 90"/>
                  <a:gd name="T6" fmla="*/ 270 w 270"/>
                  <a:gd name="T7" fmla="*/ 75 h 90"/>
                  <a:gd name="T8" fmla="*/ 210 w 270"/>
                  <a:gd name="T9" fmla="*/ 9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0" h="90">
                    <a:moveTo>
                      <a:pt x="0" y="0"/>
                    </a:moveTo>
                    <a:cubicBezTo>
                      <a:pt x="43" y="9"/>
                      <a:pt x="93" y="17"/>
                      <a:pt x="135" y="30"/>
                    </a:cubicBezTo>
                    <a:cubicBezTo>
                      <a:pt x="165" y="39"/>
                      <a:pt x="195" y="50"/>
                      <a:pt x="225" y="60"/>
                    </a:cubicBezTo>
                    <a:cubicBezTo>
                      <a:pt x="240" y="65"/>
                      <a:pt x="270" y="75"/>
                      <a:pt x="270" y="75"/>
                    </a:cubicBezTo>
                    <a:cubicBezTo>
                      <a:pt x="250" y="80"/>
                      <a:pt x="210" y="90"/>
                      <a:pt x="210" y="9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grpSp>
        <p:sp>
          <p:nvSpPr>
            <p:cNvPr id="11" name="Text Box 56"/>
            <p:cNvSpPr txBox="1">
              <a:spLocks noChangeArrowheads="1"/>
            </p:cNvSpPr>
            <p:nvPr/>
          </p:nvSpPr>
          <p:spPr bwMode="auto">
            <a:xfrm>
              <a:off x="6945" y="11787"/>
              <a:ext cx="1011" cy="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t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2000" b="1" dirty="0">
                  <a:solidFill>
                    <a:srgbClr val="FF0000"/>
                  </a:solidFill>
                  <a:latin typeface="+mn-ea"/>
                  <a:ea typeface="+mn-ea"/>
                </a:rPr>
                <a:t>磁</a:t>
              </a:r>
            </a:p>
            <a:p>
              <a:pPr algn="just"/>
              <a:r>
                <a:rPr kumimoji="0" lang="zh-CN" altLang="en-US" sz="2000" b="1" dirty="0">
                  <a:solidFill>
                    <a:srgbClr val="FF0000"/>
                  </a:solidFill>
                  <a:latin typeface="+mn-ea"/>
                  <a:ea typeface="+mn-ea"/>
                </a:rPr>
                <a:t>道</a:t>
              </a:r>
            </a:p>
          </p:txBody>
        </p:sp>
        <p:sp>
          <p:nvSpPr>
            <p:cNvPr id="12" name="Text Box 57"/>
            <p:cNvSpPr txBox="1">
              <a:spLocks noChangeArrowheads="1"/>
            </p:cNvSpPr>
            <p:nvPr/>
          </p:nvSpPr>
          <p:spPr bwMode="auto">
            <a:xfrm>
              <a:off x="5263" y="13431"/>
              <a:ext cx="1119"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t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endParaRPr kumimoji="0" lang="zh-CN" altLang="en-US" b="1">
                <a:solidFill>
                  <a:srgbClr val="FF0000"/>
                </a:solidFill>
              </a:endParaRPr>
            </a:p>
          </p:txBody>
        </p:sp>
        <p:grpSp>
          <p:nvGrpSpPr>
            <p:cNvPr id="13" name="Group 58"/>
            <p:cNvGrpSpPr>
              <a:grpSpLocks/>
            </p:cNvGrpSpPr>
            <p:nvPr/>
          </p:nvGrpSpPr>
          <p:grpSpPr bwMode="auto">
            <a:xfrm>
              <a:off x="4961" y="11877"/>
              <a:ext cx="1864" cy="838"/>
              <a:chOff x="4125" y="3780"/>
              <a:chExt cx="4350" cy="2028"/>
            </a:xfrm>
          </p:grpSpPr>
          <p:sp>
            <p:nvSpPr>
              <p:cNvPr id="15" name="Oval 59"/>
              <p:cNvSpPr>
                <a:spLocks noChangeArrowheads="1"/>
              </p:cNvSpPr>
              <p:nvPr/>
            </p:nvSpPr>
            <p:spPr bwMode="auto">
              <a:xfrm>
                <a:off x="4140" y="3780"/>
                <a:ext cx="4320" cy="2028"/>
              </a:xfrm>
              <a:prstGeom prst="ellipse">
                <a:avLst/>
              </a:prstGeom>
              <a:solidFill>
                <a:srgbClr val="FFFFFF"/>
              </a:solidFill>
              <a:ln w="6350">
                <a:solidFill>
                  <a:srgbClr val="000000"/>
                </a:solidFill>
                <a:round/>
                <a:headEnd/>
                <a:tailEnd/>
              </a:ln>
            </p:spPr>
            <p:txBody>
              <a:bodyPr tIns="0" bIns="0"/>
              <a:lstStyle/>
              <a:p>
                <a:endParaRPr lang="zh-CN" altLang="en-US"/>
              </a:p>
            </p:txBody>
          </p:sp>
          <p:sp>
            <p:nvSpPr>
              <p:cNvPr id="16" name="Oval 60"/>
              <p:cNvSpPr>
                <a:spLocks noChangeArrowheads="1"/>
              </p:cNvSpPr>
              <p:nvPr/>
            </p:nvSpPr>
            <p:spPr bwMode="auto">
              <a:xfrm>
                <a:off x="4320" y="3936"/>
                <a:ext cx="3900" cy="1716"/>
              </a:xfrm>
              <a:prstGeom prst="ellipse">
                <a:avLst/>
              </a:prstGeom>
              <a:solidFill>
                <a:srgbClr val="FFFFFF"/>
              </a:solidFill>
              <a:ln w="6350">
                <a:solidFill>
                  <a:srgbClr val="000000"/>
                </a:solidFill>
                <a:round/>
                <a:headEnd/>
                <a:tailEnd/>
              </a:ln>
            </p:spPr>
            <p:txBody>
              <a:bodyPr tIns="0" bIns="0"/>
              <a:lstStyle/>
              <a:p>
                <a:endParaRPr lang="zh-CN" altLang="en-US"/>
              </a:p>
            </p:txBody>
          </p:sp>
          <p:sp>
            <p:nvSpPr>
              <p:cNvPr id="17" name="Line 61"/>
              <p:cNvSpPr>
                <a:spLocks noChangeShapeType="1"/>
              </p:cNvSpPr>
              <p:nvPr/>
            </p:nvSpPr>
            <p:spPr bwMode="auto">
              <a:xfrm>
                <a:off x="630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18" name="Line 62"/>
              <p:cNvSpPr>
                <a:spLocks noChangeShapeType="1"/>
              </p:cNvSpPr>
              <p:nvPr/>
            </p:nvSpPr>
            <p:spPr bwMode="auto">
              <a:xfrm>
                <a:off x="666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19" name="Line 63"/>
              <p:cNvSpPr>
                <a:spLocks noChangeShapeType="1"/>
              </p:cNvSpPr>
              <p:nvPr/>
            </p:nvSpPr>
            <p:spPr bwMode="auto">
              <a:xfrm>
                <a:off x="5760" y="5652"/>
                <a:ext cx="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20" name="Freeform 64"/>
              <p:cNvSpPr>
                <a:spLocks/>
              </p:cNvSpPr>
              <p:nvPr/>
            </p:nvSpPr>
            <p:spPr bwMode="auto">
              <a:xfrm>
                <a:off x="7125" y="5580"/>
                <a:ext cx="1" cy="165"/>
              </a:xfrm>
              <a:custGeom>
                <a:avLst/>
                <a:gdLst>
                  <a:gd name="T0" fmla="*/ 0 w 1"/>
                  <a:gd name="T1" fmla="*/ 0 h 165"/>
                  <a:gd name="T2" fmla="*/ 0 w 1"/>
                  <a:gd name="T3" fmla="*/ 165 h 165"/>
                  <a:gd name="T4" fmla="*/ 0 60000 65536"/>
                  <a:gd name="T5" fmla="*/ 0 60000 65536"/>
                </a:gdLst>
                <a:ahLst/>
                <a:cxnLst>
                  <a:cxn ang="T4">
                    <a:pos x="T0" y="T1"/>
                  </a:cxn>
                  <a:cxn ang="T5">
                    <a:pos x="T2" y="T3"/>
                  </a:cxn>
                </a:cxnLst>
                <a:rect l="0" t="0" r="r" b="b"/>
                <a:pathLst>
                  <a:path w="1" h="165">
                    <a:moveTo>
                      <a:pt x="0" y="0"/>
                    </a:moveTo>
                    <a:cubicBezTo>
                      <a:pt x="0" y="55"/>
                      <a:pt x="0" y="110"/>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1" name="Freeform 65"/>
              <p:cNvSpPr>
                <a:spLocks/>
              </p:cNvSpPr>
              <p:nvPr/>
            </p:nvSpPr>
            <p:spPr bwMode="auto">
              <a:xfrm>
                <a:off x="7470" y="5490"/>
                <a:ext cx="1" cy="165"/>
              </a:xfrm>
              <a:custGeom>
                <a:avLst/>
                <a:gdLst>
                  <a:gd name="T0" fmla="*/ 0 w 1"/>
                  <a:gd name="T1" fmla="*/ 0 h 165"/>
                  <a:gd name="T2" fmla="*/ 0 w 1"/>
                  <a:gd name="T3" fmla="*/ 165 h 165"/>
                  <a:gd name="T4" fmla="*/ 0 60000 65536"/>
                  <a:gd name="T5" fmla="*/ 0 60000 65536"/>
                </a:gdLst>
                <a:ahLst/>
                <a:cxnLst>
                  <a:cxn ang="T4">
                    <a:pos x="T0" y="T1"/>
                  </a:cxn>
                  <a:cxn ang="T5">
                    <a:pos x="T2" y="T3"/>
                  </a:cxn>
                </a:cxnLst>
                <a:rect l="0" t="0" r="r" b="b"/>
                <a:pathLst>
                  <a:path w="1" h="165">
                    <a:moveTo>
                      <a:pt x="0" y="0"/>
                    </a:moveTo>
                    <a:cubicBezTo>
                      <a:pt x="0" y="55"/>
                      <a:pt x="0" y="110"/>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2" name="Freeform 66"/>
              <p:cNvSpPr>
                <a:spLocks/>
              </p:cNvSpPr>
              <p:nvPr/>
            </p:nvSpPr>
            <p:spPr bwMode="auto">
              <a:xfrm>
                <a:off x="7815" y="5325"/>
                <a:ext cx="1" cy="195"/>
              </a:xfrm>
              <a:custGeom>
                <a:avLst/>
                <a:gdLst>
                  <a:gd name="T0" fmla="*/ 0 w 1"/>
                  <a:gd name="T1" fmla="*/ 0 h 195"/>
                  <a:gd name="T2" fmla="*/ 0 w 1"/>
                  <a:gd name="T3" fmla="*/ 195 h 195"/>
                  <a:gd name="T4" fmla="*/ 0 60000 65536"/>
                  <a:gd name="T5" fmla="*/ 0 60000 65536"/>
                </a:gdLst>
                <a:ahLst/>
                <a:cxnLst>
                  <a:cxn ang="T4">
                    <a:pos x="T0" y="T1"/>
                  </a:cxn>
                  <a:cxn ang="T5">
                    <a:pos x="T2" y="T3"/>
                  </a:cxn>
                </a:cxnLst>
                <a:rect l="0" t="0" r="r" b="b"/>
                <a:pathLst>
                  <a:path w="1" h="195">
                    <a:moveTo>
                      <a:pt x="0" y="0"/>
                    </a:moveTo>
                    <a:cubicBezTo>
                      <a:pt x="0" y="65"/>
                      <a:pt x="0" y="130"/>
                      <a:pt x="0" y="19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3" name="Freeform 67"/>
              <p:cNvSpPr>
                <a:spLocks/>
              </p:cNvSpPr>
              <p:nvPr/>
            </p:nvSpPr>
            <p:spPr bwMode="auto">
              <a:xfrm>
                <a:off x="8100" y="5100"/>
                <a:ext cx="1" cy="270"/>
              </a:xfrm>
              <a:custGeom>
                <a:avLst/>
                <a:gdLst>
                  <a:gd name="T0" fmla="*/ 0 w 1"/>
                  <a:gd name="T1" fmla="*/ 0 h 270"/>
                  <a:gd name="T2" fmla="*/ 0 w 1"/>
                  <a:gd name="T3" fmla="*/ 270 h 270"/>
                  <a:gd name="T4" fmla="*/ 0 60000 65536"/>
                  <a:gd name="T5" fmla="*/ 0 60000 65536"/>
                </a:gdLst>
                <a:ahLst/>
                <a:cxnLst>
                  <a:cxn ang="T4">
                    <a:pos x="T0" y="T1"/>
                  </a:cxn>
                  <a:cxn ang="T5">
                    <a:pos x="T2" y="T3"/>
                  </a:cxn>
                </a:cxnLst>
                <a:rect l="0" t="0" r="r" b="b"/>
                <a:pathLst>
                  <a:path w="1" h="270">
                    <a:moveTo>
                      <a:pt x="0" y="0"/>
                    </a:moveTo>
                    <a:cubicBezTo>
                      <a:pt x="0" y="90"/>
                      <a:pt x="0" y="180"/>
                      <a:pt x="0" y="27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4" name="Freeform 68"/>
              <p:cNvSpPr>
                <a:spLocks/>
              </p:cNvSpPr>
              <p:nvPr/>
            </p:nvSpPr>
            <p:spPr bwMode="auto">
              <a:xfrm>
                <a:off x="5295" y="5550"/>
                <a:ext cx="45" cy="150"/>
              </a:xfrm>
              <a:custGeom>
                <a:avLst/>
                <a:gdLst>
                  <a:gd name="T0" fmla="*/ 45 w 45"/>
                  <a:gd name="T1" fmla="*/ 0 h 150"/>
                  <a:gd name="T2" fmla="*/ 0 w 45"/>
                  <a:gd name="T3" fmla="*/ 150 h 150"/>
                  <a:gd name="T4" fmla="*/ 0 60000 65536"/>
                  <a:gd name="T5" fmla="*/ 0 60000 65536"/>
                </a:gdLst>
                <a:ahLst/>
                <a:cxnLst>
                  <a:cxn ang="T4">
                    <a:pos x="T0" y="T1"/>
                  </a:cxn>
                  <a:cxn ang="T5">
                    <a:pos x="T2" y="T3"/>
                  </a:cxn>
                </a:cxnLst>
                <a:rect l="0" t="0" r="r" b="b"/>
                <a:pathLst>
                  <a:path w="45" h="150">
                    <a:moveTo>
                      <a:pt x="45" y="0"/>
                    </a:moveTo>
                    <a:cubicBezTo>
                      <a:pt x="32" y="40"/>
                      <a:pt x="0" y="103"/>
                      <a:pt x="0" y="15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5" name="Freeform 69"/>
              <p:cNvSpPr>
                <a:spLocks/>
              </p:cNvSpPr>
              <p:nvPr/>
            </p:nvSpPr>
            <p:spPr bwMode="auto">
              <a:xfrm>
                <a:off x="4815" y="5415"/>
                <a:ext cx="90" cy="120"/>
              </a:xfrm>
              <a:custGeom>
                <a:avLst/>
                <a:gdLst>
                  <a:gd name="T0" fmla="*/ 90 w 90"/>
                  <a:gd name="T1" fmla="*/ 0 h 120"/>
                  <a:gd name="T2" fmla="*/ 45 w 90"/>
                  <a:gd name="T3" fmla="*/ 15 h 120"/>
                  <a:gd name="T4" fmla="*/ 15 w 90"/>
                  <a:gd name="T5" fmla="*/ 105 h 120"/>
                  <a:gd name="T6" fmla="*/ 0 w 90"/>
                  <a:gd name="T7" fmla="*/ 120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20">
                    <a:moveTo>
                      <a:pt x="90" y="0"/>
                    </a:moveTo>
                    <a:cubicBezTo>
                      <a:pt x="75" y="5"/>
                      <a:pt x="54" y="2"/>
                      <a:pt x="45" y="15"/>
                    </a:cubicBezTo>
                    <a:cubicBezTo>
                      <a:pt x="27" y="41"/>
                      <a:pt x="37" y="83"/>
                      <a:pt x="15" y="105"/>
                    </a:cubicBezTo>
                    <a:cubicBezTo>
                      <a:pt x="10" y="110"/>
                      <a:pt x="5" y="115"/>
                      <a:pt x="0"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6" name="Freeform 70"/>
              <p:cNvSpPr>
                <a:spLocks/>
              </p:cNvSpPr>
              <p:nvPr/>
            </p:nvSpPr>
            <p:spPr bwMode="auto">
              <a:xfrm>
                <a:off x="4425" y="5190"/>
                <a:ext cx="105" cy="105"/>
              </a:xfrm>
              <a:custGeom>
                <a:avLst/>
                <a:gdLst>
                  <a:gd name="T0" fmla="*/ 105 w 105"/>
                  <a:gd name="T1" fmla="*/ 0 h 105"/>
                  <a:gd name="T2" fmla="*/ 0 w 105"/>
                  <a:gd name="T3" fmla="*/ 105 h 105"/>
                  <a:gd name="T4" fmla="*/ 0 60000 65536"/>
                  <a:gd name="T5" fmla="*/ 0 60000 65536"/>
                </a:gdLst>
                <a:ahLst/>
                <a:cxnLst>
                  <a:cxn ang="T4">
                    <a:pos x="T0" y="T1"/>
                  </a:cxn>
                  <a:cxn ang="T5">
                    <a:pos x="T2" y="T3"/>
                  </a:cxn>
                </a:cxnLst>
                <a:rect l="0" t="0" r="r" b="b"/>
                <a:pathLst>
                  <a:path w="105" h="105">
                    <a:moveTo>
                      <a:pt x="105" y="0"/>
                    </a:moveTo>
                    <a:cubicBezTo>
                      <a:pt x="69" y="36"/>
                      <a:pt x="45" y="83"/>
                      <a:pt x="0" y="10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7" name="Freeform 71"/>
              <p:cNvSpPr>
                <a:spLocks/>
              </p:cNvSpPr>
              <p:nvPr/>
            </p:nvSpPr>
            <p:spPr bwMode="auto">
              <a:xfrm>
                <a:off x="4215" y="4965"/>
                <a:ext cx="135" cy="120"/>
              </a:xfrm>
              <a:custGeom>
                <a:avLst/>
                <a:gdLst>
                  <a:gd name="T0" fmla="*/ 135 w 135"/>
                  <a:gd name="T1" fmla="*/ 0 h 120"/>
                  <a:gd name="T2" fmla="*/ 0 w 135"/>
                  <a:gd name="T3" fmla="*/ 120 h 120"/>
                  <a:gd name="T4" fmla="*/ 0 60000 65536"/>
                  <a:gd name="T5" fmla="*/ 0 60000 65536"/>
                </a:gdLst>
                <a:ahLst/>
                <a:cxnLst>
                  <a:cxn ang="T4">
                    <a:pos x="T0" y="T1"/>
                  </a:cxn>
                  <a:cxn ang="T5">
                    <a:pos x="T2" y="T3"/>
                  </a:cxn>
                </a:cxnLst>
                <a:rect l="0" t="0" r="r" b="b"/>
                <a:pathLst>
                  <a:path w="135" h="120">
                    <a:moveTo>
                      <a:pt x="135" y="0"/>
                    </a:moveTo>
                    <a:cubicBezTo>
                      <a:pt x="109" y="77"/>
                      <a:pt x="65" y="88"/>
                      <a:pt x="0"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8" name="Freeform 72"/>
              <p:cNvSpPr>
                <a:spLocks/>
              </p:cNvSpPr>
              <p:nvPr/>
            </p:nvSpPr>
            <p:spPr bwMode="auto">
              <a:xfrm>
                <a:off x="4125" y="4677"/>
                <a:ext cx="210" cy="18"/>
              </a:xfrm>
              <a:custGeom>
                <a:avLst/>
                <a:gdLst>
                  <a:gd name="T0" fmla="*/ 210 w 210"/>
                  <a:gd name="T1" fmla="*/ 18 h 18"/>
                  <a:gd name="T2" fmla="*/ 0 w 210"/>
                  <a:gd name="T3" fmla="*/ 3 h 18"/>
                  <a:gd name="T4" fmla="*/ 0 60000 65536"/>
                  <a:gd name="T5" fmla="*/ 0 60000 65536"/>
                </a:gdLst>
                <a:ahLst/>
                <a:cxnLst>
                  <a:cxn ang="T4">
                    <a:pos x="T0" y="T1"/>
                  </a:cxn>
                  <a:cxn ang="T5">
                    <a:pos x="T2" y="T3"/>
                  </a:cxn>
                </a:cxnLst>
                <a:rect l="0" t="0" r="r" b="b"/>
                <a:pathLst>
                  <a:path w="210" h="18">
                    <a:moveTo>
                      <a:pt x="210" y="18"/>
                    </a:moveTo>
                    <a:cubicBezTo>
                      <a:pt x="50" y="0"/>
                      <a:pt x="120" y="3"/>
                      <a:pt x="0" y="3"/>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29" name="Freeform 73"/>
              <p:cNvSpPr>
                <a:spLocks/>
              </p:cNvSpPr>
              <p:nvPr/>
            </p:nvSpPr>
            <p:spPr bwMode="auto">
              <a:xfrm>
                <a:off x="4410" y="4290"/>
                <a:ext cx="165" cy="105"/>
              </a:xfrm>
              <a:custGeom>
                <a:avLst/>
                <a:gdLst>
                  <a:gd name="T0" fmla="*/ 0 w 165"/>
                  <a:gd name="T1" fmla="*/ 0 h 105"/>
                  <a:gd name="T2" fmla="*/ 165 w 165"/>
                  <a:gd name="T3" fmla="*/ 105 h 105"/>
                  <a:gd name="T4" fmla="*/ 0 60000 65536"/>
                  <a:gd name="T5" fmla="*/ 0 60000 65536"/>
                </a:gdLst>
                <a:ahLst/>
                <a:cxnLst>
                  <a:cxn ang="T4">
                    <a:pos x="T0" y="T1"/>
                  </a:cxn>
                  <a:cxn ang="T5">
                    <a:pos x="T2" y="T3"/>
                  </a:cxn>
                </a:cxnLst>
                <a:rect l="0" t="0" r="r" b="b"/>
                <a:pathLst>
                  <a:path w="165" h="105">
                    <a:moveTo>
                      <a:pt x="0" y="0"/>
                    </a:moveTo>
                    <a:cubicBezTo>
                      <a:pt x="75" y="25"/>
                      <a:pt x="100" y="73"/>
                      <a:pt x="165" y="10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0" name="Freeform 74"/>
              <p:cNvSpPr>
                <a:spLocks/>
              </p:cNvSpPr>
              <p:nvPr/>
            </p:nvSpPr>
            <p:spPr bwMode="auto">
              <a:xfrm>
                <a:off x="4875" y="4020"/>
                <a:ext cx="60" cy="165"/>
              </a:xfrm>
              <a:custGeom>
                <a:avLst/>
                <a:gdLst>
                  <a:gd name="T0" fmla="*/ 0 w 60"/>
                  <a:gd name="T1" fmla="*/ 0 h 165"/>
                  <a:gd name="T2" fmla="*/ 60 w 60"/>
                  <a:gd name="T3" fmla="*/ 165 h 165"/>
                  <a:gd name="T4" fmla="*/ 0 60000 65536"/>
                  <a:gd name="T5" fmla="*/ 0 60000 65536"/>
                </a:gdLst>
                <a:ahLst/>
                <a:cxnLst>
                  <a:cxn ang="T4">
                    <a:pos x="T0" y="T1"/>
                  </a:cxn>
                  <a:cxn ang="T5">
                    <a:pos x="T2" y="T3"/>
                  </a:cxn>
                </a:cxnLst>
                <a:rect l="0" t="0" r="r" b="b"/>
                <a:pathLst>
                  <a:path w="60" h="165">
                    <a:moveTo>
                      <a:pt x="0" y="0"/>
                    </a:moveTo>
                    <a:cubicBezTo>
                      <a:pt x="7" y="36"/>
                      <a:pt x="9" y="165"/>
                      <a:pt x="6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1" name="Freeform 75"/>
              <p:cNvSpPr>
                <a:spLocks/>
              </p:cNvSpPr>
              <p:nvPr/>
            </p:nvSpPr>
            <p:spPr bwMode="auto">
              <a:xfrm>
                <a:off x="5340" y="3885"/>
                <a:ext cx="1" cy="135"/>
              </a:xfrm>
              <a:custGeom>
                <a:avLst/>
                <a:gdLst>
                  <a:gd name="T0" fmla="*/ 0 w 1"/>
                  <a:gd name="T1" fmla="*/ 0 h 135"/>
                  <a:gd name="T2" fmla="*/ 0 w 1"/>
                  <a:gd name="T3" fmla="*/ 135 h 135"/>
                  <a:gd name="T4" fmla="*/ 0 60000 65536"/>
                  <a:gd name="T5" fmla="*/ 0 60000 65536"/>
                </a:gdLst>
                <a:ahLst/>
                <a:cxnLst>
                  <a:cxn ang="T4">
                    <a:pos x="T0" y="T1"/>
                  </a:cxn>
                  <a:cxn ang="T5">
                    <a:pos x="T2" y="T3"/>
                  </a:cxn>
                </a:cxnLst>
                <a:rect l="0" t="0" r="r" b="b"/>
                <a:pathLst>
                  <a:path w="1" h="135">
                    <a:moveTo>
                      <a:pt x="0" y="0"/>
                    </a:moveTo>
                    <a:cubicBezTo>
                      <a:pt x="0" y="45"/>
                      <a:pt x="0" y="90"/>
                      <a:pt x="0" y="13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2" name="Freeform 76"/>
              <p:cNvSpPr>
                <a:spLocks/>
              </p:cNvSpPr>
              <p:nvPr/>
            </p:nvSpPr>
            <p:spPr bwMode="auto">
              <a:xfrm>
                <a:off x="5750" y="3810"/>
                <a:ext cx="55" cy="180"/>
              </a:xfrm>
              <a:custGeom>
                <a:avLst/>
                <a:gdLst>
                  <a:gd name="T0" fmla="*/ 55 w 55"/>
                  <a:gd name="T1" fmla="*/ 0 h 180"/>
                  <a:gd name="T2" fmla="*/ 25 w 55"/>
                  <a:gd name="T3" fmla="*/ 180 h 180"/>
                  <a:gd name="T4" fmla="*/ 0 60000 65536"/>
                  <a:gd name="T5" fmla="*/ 0 60000 65536"/>
                </a:gdLst>
                <a:ahLst/>
                <a:cxnLst>
                  <a:cxn ang="T4">
                    <a:pos x="T0" y="T1"/>
                  </a:cxn>
                  <a:cxn ang="T5">
                    <a:pos x="T2" y="T3"/>
                  </a:cxn>
                </a:cxnLst>
                <a:rect l="0" t="0" r="r" b="b"/>
                <a:pathLst>
                  <a:path w="55" h="180">
                    <a:moveTo>
                      <a:pt x="55" y="0"/>
                    </a:moveTo>
                    <a:cubicBezTo>
                      <a:pt x="0" y="82"/>
                      <a:pt x="25" y="27"/>
                      <a:pt x="25" y="18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3" name="Freeform 77"/>
              <p:cNvSpPr>
                <a:spLocks/>
              </p:cNvSpPr>
              <p:nvPr/>
            </p:nvSpPr>
            <p:spPr bwMode="auto">
              <a:xfrm>
                <a:off x="6317" y="3780"/>
                <a:ext cx="28" cy="165"/>
              </a:xfrm>
              <a:custGeom>
                <a:avLst/>
                <a:gdLst>
                  <a:gd name="T0" fmla="*/ 28 w 28"/>
                  <a:gd name="T1" fmla="*/ 0 h 165"/>
                  <a:gd name="T2" fmla="*/ 13 w 28"/>
                  <a:gd name="T3" fmla="*/ 165 h 165"/>
                  <a:gd name="T4" fmla="*/ 0 60000 65536"/>
                  <a:gd name="T5" fmla="*/ 0 60000 65536"/>
                </a:gdLst>
                <a:ahLst/>
                <a:cxnLst>
                  <a:cxn ang="T4">
                    <a:pos x="T0" y="T1"/>
                  </a:cxn>
                  <a:cxn ang="T5">
                    <a:pos x="T2" y="T3"/>
                  </a:cxn>
                </a:cxnLst>
                <a:rect l="0" t="0" r="r" b="b"/>
                <a:pathLst>
                  <a:path w="28" h="165">
                    <a:moveTo>
                      <a:pt x="28" y="0"/>
                    </a:moveTo>
                    <a:cubicBezTo>
                      <a:pt x="0" y="83"/>
                      <a:pt x="13" y="29"/>
                      <a:pt x="13"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4" name="Freeform 78"/>
              <p:cNvSpPr>
                <a:spLocks/>
              </p:cNvSpPr>
              <p:nvPr/>
            </p:nvSpPr>
            <p:spPr bwMode="auto">
              <a:xfrm>
                <a:off x="6885" y="3825"/>
                <a:ext cx="15" cy="180"/>
              </a:xfrm>
              <a:custGeom>
                <a:avLst/>
                <a:gdLst>
                  <a:gd name="T0" fmla="*/ 15 w 15"/>
                  <a:gd name="T1" fmla="*/ 0 h 180"/>
                  <a:gd name="T2" fmla="*/ 0 w 15"/>
                  <a:gd name="T3" fmla="*/ 180 h 180"/>
                  <a:gd name="T4" fmla="*/ 0 60000 65536"/>
                  <a:gd name="T5" fmla="*/ 0 60000 65536"/>
                </a:gdLst>
                <a:ahLst/>
                <a:cxnLst>
                  <a:cxn ang="T4">
                    <a:pos x="T0" y="T1"/>
                  </a:cxn>
                  <a:cxn ang="T5">
                    <a:pos x="T2" y="T3"/>
                  </a:cxn>
                </a:cxnLst>
                <a:rect l="0" t="0" r="r" b="b"/>
                <a:pathLst>
                  <a:path w="15" h="180">
                    <a:moveTo>
                      <a:pt x="15" y="0"/>
                    </a:moveTo>
                    <a:cubicBezTo>
                      <a:pt x="0" y="170"/>
                      <a:pt x="0" y="110"/>
                      <a:pt x="0" y="18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5" name="Freeform 79"/>
              <p:cNvSpPr>
                <a:spLocks/>
              </p:cNvSpPr>
              <p:nvPr/>
            </p:nvSpPr>
            <p:spPr bwMode="auto">
              <a:xfrm>
                <a:off x="7362" y="3945"/>
                <a:ext cx="126" cy="162"/>
              </a:xfrm>
              <a:custGeom>
                <a:avLst/>
                <a:gdLst>
                  <a:gd name="T0" fmla="*/ 123 w 126"/>
                  <a:gd name="T1" fmla="*/ 0 h 162"/>
                  <a:gd name="T2" fmla="*/ 78 w 126"/>
                  <a:gd name="T3" fmla="*/ 45 h 162"/>
                  <a:gd name="T4" fmla="*/ 33 w 126"/>
                  <a:gd name="T5" fmla="*/ 120 h 162"/>
                  <a:gd name="T6" fmla="*/ 0 60000 65536"/>
                  <a:gd name="T7" fmla="*/ 0 60000 65536"/>
                  <a:gd name="T8" fmla="*/ 0 60000 65536"/>
                </a:gdLst>
                <a:ahLst/>
                <a:cxnLst>
                  <a:cxn ang="T6">
                    <a:pos x="T0" y="T1"/>
                  </a:cxn>
                  <a:cxn ang="T7">
                    <a:pos x="T2" y="T3"/>
                  </a:cxn>
                  <a:cxn ang="T8">
                    <a:pos x="T4" y="T5"/>
                  </a:cxn>
                </a:cxnLst>
                <a:rect l="0" t="0" r="r" b="b"/>
                <a:pathLst>
                  <a:path w="126" h="162">
                    <a:moveTo>
                      <a:pt x="123" y="0"/>
                    </a:moveTo>
                    <a:cubicBezTo>
                      <a:pt x="108" y="15"/>
                      <a:pt x="90" y="27"/>
                      <a:pt x="78" y="45"/>
                    </a:cubicBezTo>
                    <a:cubicBezTo>
                      <a:pt x="0" y="162"/>
                      <a:pt x="126" y="27"/>
                      <a:pt x="33" y="12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6" name="Freeform 80"/>
              <p:cNvSpPr>
                <a:spLocks/>
              </p:cNvSpPr>
              <p:nvPr/>
            </p:nvSpPr>
            <p:spPr bwMode="auto">
              <a:xfrm>
                <a:off x="7815" y="4110"/>
                <a:ext cx="90" cy="165"/>
              </a:xfrm>
              <a:custGeom>
                <a:avLst/>
                <a:gdLst>
                  <a:gd name="T0" fmla="*/ 90 w 90"/>
                  <a:gd name="T1" fmla="*/ 0 h 165"/>
                  <a:gd name="T2" fmla="*/ 0 w 90"/>
                  <a:gd name="T3" fmla="*/ 165 h 165"/>
                  <a:gd name="T4" fmla="*/ 0 60000 65536"/>
                  <a:gd name="T5" fmla="*/ 0 60000 65536"/>
                </a:gdLst>
                <a:ahLst/>
                <a:cxnLst>
                  <a:cxn ang="T4">
                    <a:pos x="T0" y="T1"/>
                  </a:cxn>
                  <a:cxn ang="T5">
                    <a:pos x="T2" y="T3"/>
                  </a:cxn>
                </a:cxnLst>
                <a:rect l="0" t="0" r="r" b="b"/>
                <a:pathLst>
                  <a:path w="90" h="165">
                    <a:moveTo>
                      <a:pt x="90" y="0"/>
                    </a:moveTo>
                    <a:cubicBezTo>
                      <a:pt x="64" y="77"/>
                      <a:pt x="56" y="109"/>
                      <a:pt x="0" y="165"/>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7" name="Freeform 81"/>
              <p:cNvSpPr>
                <a:spLocks/>
              </p:cNvSpPr>
              <p:nvPr/>
            </p:nvSpPr>
            <p:spPr bwMode="auto">
              <a:xfrm>
                <a:off x="8130" y="4470"/>
                <a:ext cx="210" cy="90"/>
              </a:xfrm>
              <a:custGeom>
                <a:avLst/>
                <a:gdLst>
                  <a:gd name="T0" fmla="*/ 210 w 210"/>
                  <a:gd name="T1" fmla="*/ 0 h 90"/>
                  <a:gd name="T2" fmla="*/ 0 w 210"/>
                  <a:gd name="T3" fmla="*/ 90 h 90"/>
                  <a:gd name="T4" fmla="*/ 0 60000 65536"/>
                  <a:gd name="T5" fmla="*/ 0 60000 65536"/>
                </a:gdLst>
                <a:ahLst/>
                <a:cxnLst>
                  <a:cxn ang="T4">
                    <a:pos x="T0" y="T1"/>
                  </a:cxn>
                  <a:cxn ang="T5">
                    <a:pos x="T2" y="T3"/>
                  </a:cxn>
                </a:cxnLst>
                <a:rect l="0" t="0" r="r" b="b"/>
                <a:pathLst>
                  <a:path w="210" h="90">
                    <a:moveTo>
                      <a:pt x="210" y="0"/>
                    </a:moveTo>
                    <a:cubicBezTo>
                      <a:pt x="135" y="25"/>
                      <a:pt x="70" y="55"/>
                      <a:pt x="0" y="9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38" name="Freeform 82"/>
              <p:cNvSpPr>
                <a:spLocks/>
              </p:cNvSpPr>
              <p:nvPr/>
            </p:nvSpPr>
            <p:spPr bwMode="auto">
              <a:xfrm>
                <a:off x="8205" y="4875"/>
                <a:ext cx="270" cy="90"/>
              </a:xfrm>
              <a:custGeom>
                <a:avLst/>
                <a:gdLst>
                  <a:gd name="T0" fmla="*/ 0 w 270"/>
                  <a:gd name="T1" fmla="*/ 0 h 90"/>
                  <a:gd name="T2" fmla="*/ 135 w 270"/>
                  <a:gd name="T3" fmla="*/ 30 h 90"/>
                  <a:gd name="T4" fmla="*/ 225 w 270"/>
                  <a:gd name="T5" fmla="*/ 60 h 90"/>
                  <a:gd name="T6" fmla="*/ 270 w 270"/>
                  <a:gd name="T7" fmla="*/ 75 h 90"/>
                  <a:gd name="T8" fmla="*/ 210 w 270"/>
                  <a:gd name="T9" fmla="*/ 9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0" h="90">
                    <a:moveTo>
                      <a:pt x="0" y="0"/>
                    </a:moveTo>
                    <a:cubicBezTo>
                      <a:pt x="43" y="9"/>
                      <a:pt x="93" y="17"/>
                      <a:pt x="135" y="30"/>
                    </a:cubicBezTo>
                    <a:cubicBezTo>
                      <a:pt x="165" y="39"/>
                      <a:pt x="195" y="50"/>
                      <a:pt x="225" y="60"/>
                    </a:cubicBezTo>
                    <a:cubicBezTo>
                      <a:pt x="240" y="65"/>
                      <a:pt x="270" y="75"/>
                      <a:pt x="270" y="75"/>
                    </a:cubicBezTo>
                    <a:cubicBezTo>
                      <a:pt x="250" y="80"/>
                      <a:pt x="210" y="90"/>
                      <a:pt x="210" y="9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grpSp>
        <p:sp>
          <p:nvSpPr>
            <p:cNvPr id="14" name="Oval 83"/>
            <p:cNvSpPr>
              <a:spLocks noChangeArrowheads="1"/>
            </p:cNvSpPr>
            <p:nvPr/>
          </p:nvSpPr>
          <p:spPr bwMode="auto">
            <a:xfrm>
              <a:off x="5510" y="12045"/>
              <a:ext cx="858" cy="473"/>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pPr algn="ctr" eaLnBrk="0" hangingPunct="0"/>
              <a:r>
                <a:rPr kumimoji="0" lang="zh-CN" altLang="en-US" b="1" dirty="0">
                  <a:solidFill>
                    <a:srgbClr val="FF0000"/>
                  </a:solidFill>
                </a:rPr>
                <a:t>轴</a:t>
              </a:r>
            </a:p>
          </p:txBody>
        </p:sp>
      </p:grpSp>
      <p:sp>
        <p:nvSpPr>
          <p:cNvPr id="87" name="Text Box 84"/>
          <p:cNvSpPr txBox="1">
            <a:spLocks noChangeAspect="1" noChangeArrowheads="1"/>
          </p:cNvSpPr>
          <p:nvPr/>
        </p:nvSpPr>
        <p:spPr bwMode="auto">
          <a:xfrm>
            <a:off x="6858000" y="563880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000" b="1" dirty="0">
                <a:solidFill>
                  <a:srgbClr val="FF0000"/>
                </a:solidFill>
                <a:latin typeface="+mn-ea"/>
                <a:ea typeface="+mn-ea"/>
              </a:rPr>
              <a:t>磁盘块</a:t>
            </a:r>
          </a:p>
        </p:txBody>
      </p:sp>
      <p:sp>
        <p:nvSpPr>
          <p:cNvPr id="88" name="Line 85"/>
          <p:cNvSpPr>
            <a:spLocks noChangeAspect="1" noChangeShapeType="1"/>
          </p:cNvSpPr>
          <p:nvPr/>
        </p:nvSpPr>
        <p:spPr bwMode="auto">
          <a:xfrm flipH="1" flipV="1">
            <a:off x="7020272" y="4724400"/>
            <a:ext cx="152400" cy="838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24899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磁盘存储器及其结构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5" name="内容占位符 4"/>
          <p:cNvSpPr>
            <a:spLocks noGrp="1"/>
          </p:cNvSpPr>
          <p:nvPr>
            <p:ph sz="quarter" idx="13"/>
          </p:nvPr>
        </p:nvSpPr>
        <p:spPr/>
        <p:txBody>
          <a:bodyPr>
            <a:normAutofit/>
          </a:bodyPr>
          <a:lstStyle/>
          <a:p>
            <a:r>
              <a:rPr lang="zh-CN" altLang="en-US" sz="1600" dirty="0"/>
              <a:t>一个磁盘存储器往往由若干个盘片组成一个盘片组，固定在同一个主轴</a:t>
            </a:r>
            <a:r>
              <a:rPr lang="zh-CN" altLang="en-US" sz="1600" dirty="0" smtClean="0"/>
              <a:t>上</a:t>
            </a:r>
            <a:endParaRPr lang="zh-CN" altLang="en-US" sz="1600" dirty="0"/>
          </a:p>
          <a:p>
            <a:r>
              <a:rPr lang="zh-CN" altLang="en-US" sz="1600" dirty="0"/>
              <a:t>由具有相同半径的若干个磁道可以构成－个无形的同心圆柱体，我们称其为柱面 （</a:t>
            </a:r>
            <a:r>
              <a:rPr lang="en-US" altLang="zh-CN" sz="1600" dirty="0"/>
              <a:t>cylinder</a:t>
            </a:r>
            <a:r>
              <a:rPr lang="zh-CN" altLang="en-US" sz="1600" dirty="0" smtClean="0"/>
              <a:t>）</a:t>
            </a:r>
            <a:endParaRPr lang="zh-CN" altLang="en-US" sz="1600" dirty="0"/>
          </a:p>
          <a:p>
            <a:r>
              <a:rPr lang="zh-CN" altLang="en-US" sz="1600" dirty="0"/>
              <a:t>磁盘盘片的每一面有多少条磁道，该磁盘存储器就有多少个柱面</a:t>
            </a:r>
          </a:p>
          <a:p>
            <a:endParaRPr lang="zh-CN" altLang="en-US" dirty="0"/>
          </a:p>
        </p:txBody>
      </p:sp>
      <p:grpSp>
        <p:nvGrpSpPr>
          <p:cNvPr id="39" name="Group 4"/>
          <p:cNvGrpSpPr>
            <a:grpSpLocks noChangeAspect="1"/>
          </p:cNvGrpSpPr>
          <p:nvPr/>
        </p:nvGrpSpPr>
        <p:grpSpPr bwMode="auto">
          <a:xfrm>
            <a:off x="5634608" y="2618184"/>
            <a:ext cx="2286565" cy="3240000"/>
            <a:chOff x="4438" y="3921"/>
            <a:chExt cx="3105" cy="3372"/>
          </a:xfrm>
        </p:grpSpPr>
        <p:grpSp>
          <p:nvGrpSpPr>
            <p:cNvPr id="40" name="Group 5"/>
            <p:cNvGrpSpPr>
              <a:grpSpLocks/>
            </p:cNvGrpSpPr>
            <p:nvPr/>
          </p:nvGrpSpPr>
          <p:grpSpPr bwMode="auto">
            <a:xfrm>
              <a:off x="4438" y="3921"/>
              <a:ext cx="3105" cy="3372"/>
              <a:chOff x="4860" y="3156"/>
              <a:chExt cx="3600" cy="4056"/>
            </a:xfrm>
          </p:grpSpPr>
          <p:sp>
            <p:nvSpPr>
              <p:cNvPr id="54" name="AutoShape 6"/>
              <p:cNvSpPr>
                <a:spLocks noChangeArrowheads="1"/>
              </p:cNvSpPr>
              <p:nvPr/>
            </p:nvSpPr>
            <p:spPr bwMode="auto">
              <a:xfrm>
                <a:off x="4860" y="3156"/>
                <a:ext cx="3600" cy="4056"/>
              </a:xfrm>
              <a:prstGeom prst="flowChartMagneticDisk">
                <a:avLst/>
              </a:prstGeom>
              <a:solidFill>
                <a:srgbClr val="FFFFFF"/>
              </a:solidFill>
              <a:ln w="6350">
                <a:solidFill>
                  <a:srgbClr val="000000"/>
                </a:solidFill>
                <a:round/>
                <a:headEnd/>
                <a:tailEnd/>
              </a:ln>
            </p:spPr>
            <p:txBody>
              <a:bodyPr/>
              <a:lstStyle/>
              <a:p>
                <a:endParaRPr lang="zh-CN" altLang="en-US"/>
              </a:p>
            </p:txBody>
          </p:sp>
          <p:grpSp>
            <p:nvGrpSpPr>
              <p:cNvPr id="55" name="Group 7"/>
              <p:cNvGrpSpPr>
                <a:grpSpLocks/>
              </p:cNvGrpSpPr>
              <p:nvPr/>
            </p:nvGrpSpPr>
            <p:grpSpPr bwMode="auto">
              <a:xfrm>
                <a:off x="4860" y="6276"/>
                <a:ext cx="3600" cy="468"/>
                <a:chOff x="4680" y="11840"/>
                <a:chExt cx="3240" cy="858"/>
              </a:xfrm>
            </p:grpSpPr>
            <p:sp>
              <p:nvSpPr>
                <p:cNvPr id="62" name="Freeform 8"/>
                <p:cNvSpPr>
                  <a:spLocks/>
                </p:cNvSpPr>
                <p:nvPr/>
              </p:nvSpPr>
              <p:spPr bwMode="auto">
                <a:xfrm>
                  <a:off x="4680" y="11840"/>
                  <a:ext cx="3240" cy="364"/>
                </a:xfrm>
                <a:custGeom>
                  <a:avLst/>
                  <a:gdLst>
                    <a:gd name="T0" fmla="*/ 0 w 3240"/>
                    <a:gd name="T1" fmla="*/ 364 h 364"/>
                    <a:gd name="T2" fmla="*/ 1080 w 3240"/>
                    <a:gd name="T3" fmla="*/ 52 h 364"/>
                    <a:gd name="T4" fmla="*/ 1980 w 3240"/>
                    <a:gd name="T5" fmla="*/ 52 h 364"/>
                    <a:gd name="T6" fmla="*/ 3240 w 3240"/>
                    <a:gd name="T7" fmla="*/ 364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364">
                      <a:moveTo>
                        <a:pt x="0" y="364"/>
                      </a:moveTo>
                      <a:cubicBezTo>
                        <a:pt x="375" y="234"/>
                        <a:pt x="750" y="104"/>
                        <a:pt x="1080" y="52"/>
                      </a:cubicBezTo>
                      <a:cubicBezTo>
                        <a:pt x="1410" y="0"/>
                        <a:pt x="1620" y="0"/>
                        <a:pt x="1980" y="52"/>
                      </a:cubicBezTo>
                      <a:cubicBezTo>
                        <a:pt x="2340" y="104"/>
                        <a:pt x="3030" y="312"/>
                        <a:pt x="3240" y="364"/>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9"/>
                <p:cNvSpPr>
                  <a:spLocks/>
                </p:cNvSpPr>
                <p:nvPr/>
              </p:nvSpPr>
              <p:spPr bwMode="auto">
                <a:xfrm>
                  <a:off x="4680" y="12204"/>
                  <a:ext cx="3240" cy="494"/>
                </a:xfrm>
                <a:custGeom>
                  <a:avLst/>
                  <a:gdLst>
                    <a:gd name="T0" fmla="*/ 0 w 3240"/>
                    <a:gd name="T1" fmla="*/ 0 h 494"/>
                    <a:gd name="T2" fmla="*/ 540 w 3240"/>
                    <a:gd name="T3" fmla="*/ 312 h 494"/>
                    <a:gd name="T4" fmla="*/ 1260 w 3240"/>
                    <a:gd name="T5" fmla="*/ 468 h 494"/>
                    <a:gd name="T6" fmla="*/ 1800 w 3240"/>
                    <a:gd name="T7" fmla="*/ 468 h 494"/>
                    <a:gd name="T8" fmla="*/ 2160 w 3240"/>
                    <a:gd name="T9" fmla="*/ 468 h 494"/>
                    <a:gd name="T10" fmla="*/ 2700 w 3240"/>
                    <a:gd name="T11" fmla="*/ 312 h 494"/>
                    <a:gd name="T12" fmla="*/ 3240 w 3240"/>
                    <a:gd name="T13" fmla="*/ 0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0" h="494">
                      <a:moveTo>
                        <a:pt x="0" y="0"/>
                      </a:moveTo>
                      <a:cubicBezTo>
                        <a:pt x="165" y="117"/>
                        <a:pt x="330" y="234"/>
                        <a:pt x="540" y="312"/>
                      </a:cubicBezTo>
                      <a:cubicBezTo>
                        <a:pt x="750" y="390"/>
                        <a:pt x="1050" y="442"/>
                        <a:pt x="1260" y="468"/>
                      </a:cubicBezTo>
                      <a:cubicBezTo>
                        <a:pt x="1470" y="494"/>
                        <a:pt x="1650" y="468"/>
                        <a:pt x="1800" y="468"/>
                      </a:cubicBezTo>
                      <a:cubicBezTo>
                        <a:pt x="1950" y="468"/>
                        <a:pt x="2010" y="494"/>
                        <a:pt x="2160" y="468"/>
                      </a:cubicBezTo>
                      <a:cubicBezTo>
                        <a:pt x="2310" y="442"/>
                        <a:pt x="2520" y="390"/>
                        <a:pt x="2700" y="312"/>
                      </a:cubicBezTo>
                      <a:cubicBezTo>
                        <a:pt x="2880" y="234"/>
                        <a:pt x="3060" y="117"/>
                        <a:pt x="3240" y="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6" name="Group 10"/>
              <p:cNvGrpSpPr>
                <a:grpSpLocks/>
              </p:cNvGrpSpPr>
              <p:nvPr/>
            </p:nvGrpSpPr>
            <p:grpSpPr bwMode="auto">
              <a:xfrm>
                <a:off x="4860" y="5496"/>
                <a:ext cx="3600" cy="468"/>
                <a:chOff x="4680" y="11840"/>
                <a:chExt cx="3240" cy="858"/>
              </a:xfrm>
            </p:grpSpPr>
            <p:sp>
              <p:nvSpPr>
                <p:cNvPr id="60" name="Freeform 11"/>
                <p:cNvSpPr>
                  <a:spLocks/>
                </p:cNvSpPr>
                <p:nvPr/>
              </p:nvSpPr>
              <p:spPr bwMode="auto">
                <a:xfrm>
                  <a:off x="4680" y="11840"/>
                  <a:ext cx="3240" cy="364"/>
                </a:xfrm>
                <a:custGeom>
                  <a:avLst/>
                  <a:gdLst>
                    <a:gd name="T0" fmla="*/ 0 w 3240"/>
                    <a:gd name="T1" fmla="*/ 364 h 364"/>
                    <a:gd name="T2" fmla="*/ 1080 w 3240"/>
                    <a:gd name="T3" fmla="*/ 52 h 364"/>
                    <a:gd name="T4" fmla="*/ 1980 w 3240"/>
                    <a:gd name="T5" fmla="*/ 52 h 364"/>
                    <a:gd name="T6" fmla="*/ 3240 w 3240"/>
                    <a:gd name="T7" fmla="*/ 364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364">
                      <a:moveTo>
                        <a:pt x="0" y="364"/>
                      </a:moveTo>
                      <a:cubicBezTo>
                        <a:pt x="375" y="234"/>
                        <a:pt x="750" y="104"/>
                        <a:pt x="1080" y="52"/>
                      </a:cubicBezTo>
                      <a:cubicBezTo>
                        <a:pt x="1410" y="0"/>
                        <a:pt x="1620" y="0"/>
                        <a:pt x="1980" y="52"/>
                      </a:cubicBezTo>
                      <a:cubicBezTo>
                        <a:pt x="2340" y="104"/>
                        <a:pt x="3030" y="312"/>
                        <a:pt x="3240" y="364"/>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12"/>
                <p:cNvSpPr>
                  <a:spLocks/>
                </p:cNvSpPr>
                <p:nvPr/>
              </p:nvSpPr>
              <p:spPr bwMode="auto">
                <a:xfrm>
                  <a:off x="4680" y="12204"/>
                  <a:ext cx="3240" cy="494"/>
                </a:xfrm>
                <a:custGeom>
                  <a:avLst/>
                  <a:gdLst>
                    <a:gd name="T0" fmla="*/ 0 w 3240"/>
                    <a:gd name="T1" fmla="*/ 0 h 494"/>
                    <a:gd name="T2" fmla="*/ 540 w 3240"/>
                    <a:gd name="T3" fmla="*/ 312 h 494"/>
                    <a:gd name="T4" fmla="*/ 1260 w 3240"/>
                    <a:gd name="T5" fmla="*/ 468 h 494"/>
                    <a:gd name="T6" fmla="*/ 1800 w 3240"/>
                    <a:gd name="T7" fmla="*/ 468 h 494"/>
                    <a:gd name="T8" fmla="*/ 2160 w 3240"/>
                    <a:gd name="T9" fmla="*/ 468 h 494"/>
                    <a:gd name="T10" fmla="*/ 2700 w 3240"/>
                    <a:gd name="T11" fmla="*/ 312 h 494"/>
                    <a:gd name="T12" fmla="*/ 3240 w 3240"/>
                    <a:gd name="T13" fmla="*/ 0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0" h="494">
                      <a:moveTo>
                        <a:pt x="0" y="0"/>
                      </a:moveTo>
                      <a:cubicBezTo>
                        <a:pt x="165" y="117"/>
                        <a:pt x="330" y="234"/>
                        <a:pt x="540" y="312"/>
                      </a:cubicBezTo>
                      <a:cubicBezTo>
                        <a:pt x="750" y="390"/>
                        <a:pt x="1050" y="442"/>
                        <a:pt x="1260" y="468"/>
                      </a:cubicBezTo>
                      <a:cubicBezTo>
                        <a:pt x="1470" y="494"/>
                        <a:pt x="1650" y="468"/>
                        <a:pt x="1800" y="468"/>
                      </a:cubicBezTo>
                      <a:cubicBezTo>
                        <a:pt x="1950" y="468"/>
                        <a:pt x="2010" y="494"/>
                        <a:pt x="2160" y="468"/>
                      </a:cubicBezTo>
                      <a:cubicBezTo>
                        <a:pt x="2310" y="442"/>
                        <a:pt x="2520" y="390"/>
                        <a:pt x="2700" y="312"/>
                      </a:cubicBezTo>
                      <a:cubicBezTo>
                        <a:pt x="2880" y="234"/>
                        <a:pt x="3060" y="117"/>
                        <a:pt x="3240" y="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 name="Group 13"/>
              <p:cNvGrpSpPr>
                <a:grpSpLocks/>
              </p:cNvGrpSpPr>
              <p:nvPr/>
            </p:nvGrpSpPr>
            <p:grpSpPr bwMode="auto">
              <a:xfrm>
                <a:off x="4860" y="4716"/>
                <a:ext cx="3600" cy="468"/>
                <a:chOff x="4680" y="11840"/>
                <a:chExt cx="3240" cy="858"/>
              </a:xfrm>
            </p:grpSpPr>
            <p:sp>
              <p:nvSpPr>
                <p:cNvPr id="58" name="Freeform 14"/>
                <p:cNvSpPr>
                  <a:spLocks/>
                </p:cNvSpPr>
                <p:nvPr/>
              </p:nvSpPr>
              <p:spPr bwMode="auto">
                <a:xfrm>
                  <a:off x="4680" y="11840"/>
                  <a:ext cx="3240" cy="364"/>
                </a:xfrm>
                <a:custGeom>
                  <a:avLst/>
                  <a:gdLst>
                    <a:gd name="T0" fmla="*/ 0 w 3240"/>
                    <a:gd name="T1" fmla="*/ 364 h 364"/>
                    <a:gd name="T2" fmla="*/ 1080 w 3240"/>
                    <a:gd name="T3" fmla="*/ 52 h 364"/>
                    <a:gd name="T4" fmla="*/ 1980 w 3240"/>
                    <a:gd name="T5" fmla="*/ 52 h 364"/>
                    <a:gd name="T6" fmla="*/ 3240 w 3240"/>
                    <a:gd name="T7" fmla="*/ 364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364">
                      <a:moveTo>
                        <a:pt x="0" y="364"/>
                      </a:moveTo>
                      <a:cubicBezTo>
                        <a:pt x="375" y="234"/>
                        <a:pt x="750" y="104"/>
                        <a:pt x="1080" y="52"/>
                      </a:cubicBezTo>
                      <a:cubicBezTo>
                        <a:pt x="1410" y="0"/>
                        <a:pt x="1620" y="0"/>
                        <a:pt x="1980" y="52"/>
                      </a:cubicBezTo>
                      <a:cubicBezTo>
                        <a:pt x="2340" y="104"/>
                        <a:pt x="3030" y="312"/>
                        <a:pt x="3240" y="364"/>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15"/>
                <p:cNvSpPr>
                  <a:spLocks/>
                </p:cNvSpPr>
                <p:nvPr/>
              </p:nvSpPr>
              <p:spPr bwMode="auto">
                <a:xfrm>
                  <a:off x="4680" y="12204"/>
                  <a:ext cx="3240" cy="494"/>
                </a:xfrm>
                <a:custGeom>
                  <a:avLst/>
                  <a:gdLst>
                    <a:gd name="T0" fmla="*/ 0 w 3240"/>
                    <a:gd name="T1" fmla="*/ 0 h 494"/>
                    <a:gd name="T2" fmla="*/ 540 w 3240"/>
                    <a:gd name="T3" fmla="*/ 312 h 494"/>
                    <a:gd name="T4" fmla="*/ 1260 w 3240"/>
                    <a:gd name="T5" fmla="*/ 468 h 494"/>
                    <a:gd name="T6" fmla="*/ 1800 w 3240"/>
                    <a:gd name="T7" fmla="*/ 468 h 494"/>
                    <a:gd name="T8" fmla="*/ 2160 w 3240"/>
                    <a:gd name="T9" fmla="*/ 468 h 494"/>
                    <a:gd name="T10" fmla="*/ 2700 w 3240"/>
                    <a:gd name="T11" fmla="*/ 312 h 494"/>
                    <a:gd name="T12" fmla="*/ 3240 w 3240"/>
                    <a:gd name="T13" fmla="*/ 0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0" h="494">
                      <a:moveTo>
                        <a:pt x="0" y="0"/>
                      </a:moveTo>
                      <a:cubicBezTo>
                        <a:pt x="165" y="117"/>
                        <a:pt x="330" y="234"/>
                        <a:pt x="540" y="312"/>
                      </a:cubicBezTo>
                      <a:cubicBezTo>
                        <a:pt x="750" y="390"/>
                        <a:pt x="1050" y="442"/>
                        <a:pt x="1260" y="468"/>
                      </a:cubicBezTo>
                      <a:cubicBezTo>
                        <a:pt x="1470" y="494"/>
                        <a:pt x="1650" y="468"/>
                        <a:pt x="1800" y="468"/>
                      </a:cubicBezTo>
                      <a:cubicBezTo>
                        <a:pt x="1950" y="468"/>
                        <a:pt x="2010" y="494"/>
                        <a:pt x="2160" y="468"/>
                      </a:cubicBezTo>
                      <a:cubicBezTo>
                        <a:pt x="2310" y="442"/>
                        <a:pt x="2520" y="390"/>
                        <a:pt x="2700" y="312"/>
                      </a:cubicBezTo>
                      <a:cubicBezTo>
                        <a:pt x="2880" y="234"/>
                        <a:pt x="3060" y="117"/>
                        <a:pt x="3240" y="0"/>
                      </a:cubicBez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41" name="Group 16"/>
            <p:cNvGrpSpPr>
              <a:grpSpLocks/>
            </p:cNvGrpSpPr>
            <p:nvPr/>
          </p:nvGrpSpPr>
          <p:grpSpPr bwMode="auto">
            <a:xfrm>
              <a:off x="4943" y="3936"/>
              <a:ext cx="2125" cy="3348"/>
              <a:chOff x="2340" y="3780"/>
              <a:chExt cx="2340" cy="3432"/>
            </a:xfrm>
          </p:grpSpPr>
          <p:sp>
            <p:nvSpPr>
              <p:cNvPr id="42" name="Line 17"/>
              <p:cNvSpPr>
                <a:spLocks noChangeShapeType="1"/>
              </p:cNvSpPr>
              <p:nvPr/>
            </p:nvSpPr>
            <p:spPr bwMode="auto">
              <a:xfrm>
                <a:off x="3510" y="4295"/>
                <a:ext cx="0" cy="2574"/>
              </a:xfrm>
              <a:prstGeom prst="line">
                <a:avLst/>
              </a:prstGeom>
              <a:noFill/>
              <a:ln w="6350">
                <a:solidFill>
                  <a:srgbClr val="000000"/>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3" name="Freeform 18"/>
              <p:cNvSpPr>
                <a:spLocks/>
              </p:cNvSpPr>
              <p:nvPr/>
            </p:nvSpPr>
            <p:spPr bwMode="auto">
              <a:xfrm>
                <a:off x="2574" y="6744"/>
                <a:ext cx="1926" cy="156"/>
              </a:xfrm>
              <a:custGeom>
                <a:avLst/>
                <a:gdLst>
                  <a:gd name="T0" fmla="*/ 0 w 3240"/>
                  <a:gd name="T1" fmla="*/ 5 h 364"/>
                  <a:gd name="T2" fmla="*/ 80 w 3240"/>
                  <a:gd name="T3" fmla="*/ 1 h 364"/>
                  <a:gd name="T4" fmla="*/ 147 w 3240"/>
                  <a:gd name="T5" fmla="*/ 1 h 364"/>
                  <a:gd name="T6" fmla="*/ 241 w 3240"/>
                  <a:gd name="T7" fmla="*/ 5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364">
                    <a:moveTo>
                      <a:pt x="0" y="364"/>
                    </a:moveTo>
                    <a:cubicBezTo>
                      <a:pt x="375" y="234"/>
                      <a:pt x="750" y="104"/>
                      <a:pt x="1080" y="52"/>
                    </a:cubicBezTo>
                    <a:cubicBezTo>
                      <a:pt x="1410" y="0"/>
                      <a:pt x="1620" y="0"/>
                      <a:pt x="1980" y="52"/>
                    </a:cubicBezTo>
                    <a:cubicBezTo>
                      <a:pt x="2340" y="104"/>
                      <a:pt x="3030" y="312"/>
                      <a:pt x="3240" y="364"/>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4" name="Group 19"/>
              <p:cNvGrpSpPr>
                <a:grpSpLocks/>
              </p:cNvGrpSpPr>
              <p:nvPr/>
            </p:nvGrpSpPr>
            <p:grpSpPr bwMode="auto">
              <a:xfrm>
                <a:off x="2340" y="6182"/>
                <a:ext cx="2340" cy="344"/>
                <a:chOff x="4680" y="11840"/>
                <a:chExt cx="3240" cy="858"/>
              </a:xfrm>
            </p:grpSpPr>
            <p:sp>
              <p:nvSpPr>
                <p:cNvPr id="52" name="Freeform 20"/>
                <p:cNvSpPr>
                  <a:spLocks/>
                </p:cNvSpPr>
                <p:nvPr/>
              </p:nvSpPr>
              <p:spPr bwMode="auto">
                <a:xfrm>
                  <a:off x="4680" y="11840"/>
                  <a:ext cx="3240" cy="364"/>
                </a:xfrm>
                <a:custGeom>
                  <a:avLst/>
                  <a:gdLst>
                    <a:gd name="T0" fmla="*/ 0 w 3240"/>
                    <a:gd name="T1" fmla="*/ 364 h 364"/>
                    <a:gd name="T2" fmla="*/ 1080 w 3240"/>
                    <a:gd name="T3" fmla="*/ 52 h 364"/>
                    <a:gd name="T4" fmla="*/ 1980 w 3240"/>
                    <a:gd name="T5" fmla="*/ 52 h 364"/>
                    <a:gd name="T6" fmla="*/ 3240 w 3240"/>
                    <a:gd name="T7" fmla="*/ 364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364">
                      <a:moveTo>
                        <a:pt x="0" y="364"/>
                      </a:moveTo>
                      <a:cubicBezTo>
                        <a:pt x="375" y="234"/>
                        <a:pt x="750" y="104"/>
                        <a:pt x="1080" y="52"/>
                      </a:cubicBezTo>
                      <a:cubicBezTo>
                        <a:pt x="1410" y="0"/>
                        <a:pt x="1620" y="0"/>
                        <a:pt x="1980" y="52"/>
                      </a:cubicBezTo>
                      <a:cubicBezTo>
                        <a:pt x="2340" y="104"/>
                        <a:pt x="3030" y="312"/>
                        <a:pt x="3240" y="364"/>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21"/>
                <p:cNvSpPr>
                  <a:spLocks/>
                </p:cNvSpPr>
                <p:nvPr/>
              </p:nvSpPr>
              <p:spPr bwMode="auto">
                <a:xfrm>
                  <a:off x="4680" y="12204"/>
                  <a:ext cx="3240" cy="494"/>
                </a:xfrm>
                <a:custGeom>
                  <a:avLst/>
                  <a:gdLst>
                    <a:gd name="T0" fmla="*/ 0 w 3240"/>
                    <a:gd name="T1" fmla="*/ 0 h 494"/>
                    <a:gd name="T2" fmla="*/ 540 w 3240"/>
                    <a:gd name="T3" fmla="*/ 312 h 494"/>
                    <a:gd name="T4" fmla="*/ 1260 w 3240"/>
                    <a:gd name="T5" fmla="*/ 468 h 494"/>
                    <a:gd name="T6" fmla="*/ 1800 w 3240"/>
                    <a:gd name="T7" fmla="*/ 468 h 494"/>
                    <a:gd name="T8" fmla="*/ 2160 w 3240"/>
                    <a:gd name="T9" fmla="*/ 468 h 494"/>
                    <a:gd name="T10" fmla="*/ 2700 w 3240"/>
                    <a:gd name="T11" fmla="*/ 312 h 494"/>
                    <a:gd name="T12" fmla="*/ 3240 w 3240"/>
                    <a:gd name="T13" fmla="*/ 0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0" h="494">
                      <a:moveTo>
                        <a:pt x="0" y="0"/>
                      </a:moveTo>
                      <a:cubicBezTo>
                        <a:pt x="165" y="117"/>
                        <a:pt x="330" y="234"/>
                        <a:pt x="540" y="312"/>
                      </a:cubicBezTo>
                      <a:cubicBezTo>
                        <a:pt x="750" y="390"/>
                        <a:pt x="1050" y="442"/>
                        <a:pt x="1260" y="468"/>
                      </a:cubicBezTo>
                      <a:cubicBezTo>
                        <a:pt x="1470" y="494"/>
                        <a:pt x="1650" y="468"/>
                        <a:pt x="1800" y="468"/>
                      </a:cubicBezTo>
                      <a:cubicBezTo>
                        <a:pt x="1950" y="468"/>
                        <a:pt x="2010" y="494"/>
                        <a:pt x="2160" y="468"/>
                      </a:cubicBezTo>
                      <a:cubicBezTo>
                        <a:pt x="2310" y="442"/>
                        <a:pt x="2520" y="390"/>
                        <a:pt x="2700" y="312"/>
                      </a:cubicBezTo>
                      <a:cubicBezTo>
                        <a:pt x="2880" y="234"/>
                        <a:pt x="3060" y="117"/>
                        <a:pt x="3240" y="0"/>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 name="Group 22"/>
              <p:cNvGrpSpPr>
                <a:grpSpLocks/>
              </p:cNvGrpSpPr>
              <p:nvPr/>
            </p:nvGrpSpPr>
            <p:grpSpPr bwMode="auto">
              <a:xfrm>
                <a:off x="2340" y="5496"/>
                <a:ext cx="2340" cy="343"/>
                <a:chOff x="4680" y="11840"/>
                <a:chExt cx="3240" cy="858"/>
              </a:xfrm>
            </p:grpSpPr>
            <p:sp>
              <p:nvSpPr>
                <p:cNvPr id="50" name="Freeform 23"/>
                <p:cNvSpPr>
                  <a:spLocks/>
                </p:cNvSpPr>
                <p:nvPr/>
              </p:nvSpPr>
              <p:spPr bwMode="auto">
                <a:xfrm>
                  <a:off x="4680" y="11840"/>
                  <a:ext cx="3240" cy="364"/>
                </a:xfrm>
                <a:custGeom>
                  <a:avLst/>
                  <a:gdLst>
                    <a:gd name="T0" fmla="*/ 0 w 3240"/>
                    <a:gd name="T1" fmla="*/ 364 h 364"/>
                    <a:gd name="T2" fmla="*/ 1080 w 3240"/>
                    <a:gd name="T3" fmla="*/ 52 h 364"/>
                    <a:gd name="T4" fmla="*/ 1980 w 3240"/>
                    <a:gd name="T5" fmla="*/ 52 h 364"/>
                    <a:gd name="T6" fmla="*/ 3240 w 3240"/>
                    <a:gd name="T7" fmla="*/ 364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364">
                      <a:moveTo>
                        <a:pt x="0" y="364"/>
                      </a:moveTo>
                      <a:cubicBezTo>
                        <a:pt x="375" y="234"/>
                        <a:pt x="750" y="104"/>
                        <a:pt x="1080" y="52"/>
                      </a:cubicBezTo>
                      <a:cubicBezTo>
                        <a:pt x="1410" y="0"/>
                        <a:pt x="1620" y="0"/>
                        <a:pt x="1980" y="52"/>
                      </a:cubicBezTo>
                      <a:cubicBezTo>
                        <a:pt x="2340" y="104"/>
                        <a:pt x="3030" y="312"/>
                        <a:pt x="3240" y="364"/>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Freeform 24"/>
                <p:cNvSpPr>
                  <a:spLocks/>
                </p:cNvSpPr>
                <p:nvPr/>
              </p:nvSpPr>
              <p:spPr bwMode="auto">
                <a:xfrm>
                  <a:off x="4680" y="12204"/>
                  <a:ext cx="3240" cy="494"/>
                </a:xfrm>
                <a:custGeom>
                  <a:avLst/>
                  <a:gdLst>
                    <a:gd name="T0" fmla="*/ 0 w 3240"/>
                    <a:gd name="T1" fmla="*/ 0 h 494"/>
                    <a:gd name="T2" fmla="*/ 540 w 3240"/>
                    <a:gd name="T3" fmla="*/ 312 h 494"/>
                    <a:gd name="T4" fmla="*/ 1260 w 3240"/>
                    <a:gd name="T5" fmla="*/ 468 h 494"/>
                    <a:gd name="T6" fmla="*/ 1800 w 3240"/>
                    <a:gd name="T7" fmla="*/ 468 h 494"/>
                    <a:gd name="T8" fmla="*/ 2160 w 3240"/>
                    <a:gd name="T9" fmla="*/ 468 h 494"/>
                    <a:gd name="T10" fmla="*/ 2700 w 3240"/>
                    <a:gd name="T11" fmla="*/ 312 h 494"/>
                    <a:gd name="T12" fmla="*/ 3240 w 3240"/>
                    <a:gd name="T13" fmla="*/ 0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0" h="494">
                      <a:moveTo>
                        <a:pt x="0" y="0"/>
                      </a:moveTo>
                      <a:cubicBezTo>
                        <a:pt x="165" y="117"/>
                        <a:pt x="330" y="234"/>
                        <a:pt x="540" y="312"/>
                      </a:cubicBezTo>
                      <a:cubicBezTo>
                        <a:pt x="750" y="390"/>
                        <a:pt x="1050" y="442"/>
                        <a:pt x="1260" y="468"/>
                      </a:cubicBezTo>
                      <a:cubicBezTo>
                        <a:pt x="1470" y="494"/>
                        <a:pt x="1650" y="468"/>
                        <a:pt x="1800" y="468"/>
                      </a:cubicBezTo>
                      <a:cubicBezTo>
                        <a:pt x="1950" y="468"/>
                        <a:pt x="2010" y="494"/>
                        <a:pt x="2160" y="468"/>
                      </a:cubicBezTo>
                      <a:cubicBezTo>
                        <a:pt x="2310" y="442"/>
                        <a:pt x="2520" y="390"/>
                        <a:pt x="2700" y="312"/>
                      </a:cubicBezTo>
                      <a:cubicBezTo>
                        <a:pt x="2880" y="234"/>
                        <a:pt x="3060" y="117"/>
                        <a:pt x="3240" y="0"/>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6" name="Group 25"/>
              <p:cNvGrpSpPr>
                <a:grpSpLocks/>
              </p:cNvGrpSpPr>
              <p:nvPr/>
            </p:nvGrpSpPr>
            <p:grpSpPr bwMode="auto">
              <a:xfrm>
                <a:off x="2340" y="4981"/>
                <a:ext cx="2340" cy="343"/>
                <a:chOff x="4680" y="11840"/>
                <a:chExt cx="3240" cy="858"/>
              </a:xfrm>
            </p:grpSpPr>
            <p:sp>
              <p:nvSpPr>
                <p:cNvPr id="48" name="Freeform 26"/>
                <p:cNvSpPr>
                  <a:spLocks/>
                </p:cNvSpPr>
                <p:nvPr/>
              </p:nvSpPr>
              <p:spPr bwMode="auto">
                <a:xfrm>
                  <a:off x="4680" y="11840"/>
                  <a:ext cx="3240" cy="364"/>
                </a:xfrm>
                <a:custGeom>
                  <a:avLst/>
                  <a:gdLst>
                    <a:gd name="T0" fmla="*/ 0 w 3240"/>
                    <a:gd name="T1" fmla="*/ 364 h 364"/>
                    <a:gd name="T2" fmla="*/ 1080 w 3240"/>
                    <a:gd name="T3" fmla="*/ 52 h 364"/>
                    <a:gd name="T4" fmla="*/ 1980 w 3240"/>
                    <a:gd name="T5" fmla="*/ 52 h 364"/>
                    <a:gd name="T6" fmla="*/ 3240 w 3240"/>
                    <a:gd name="T7" fmla="*/ 364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364">
                      <a:moveTo>
                        <a:pt x="0" y="364"/>
                      </a:moveTo>
                      <a:cubicBezTo>
                        <a:pt x="375" y="234"/>
                        <a:pt x="750" y="104"/>
                        <a:pt x="1080" y="52"/>
                      </a:cubicBezTo>
                      <a:cubicBezTo>
                        <a:pt x="1410" y="0"/>
                        <a:pt x="1620" y="0"/>
                        <a:pt x="1980" y="52"/>
                      </a:cubicBezTo>
                      <a:cubicBezTo>
                        <a:pt x="2340" y="104"/>
                        <a:pt x="3030" y="312"/>
                        <a:pt x="3240" y="364"/>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Freeform 27"/>
                <p:cNvSpPr>
                  <a:spLocks/>
                </p:cNvSpPr>
                <p:nvPr/>
              </p:nvSpPr>
              <p:spPr bwMode="auto">
                <a:xfrm>
                  <a:off x="4680" y="12204"/>
                  <a:ext cx="3240" cy="494"/>
                </a:xfrm>
                <a:custGeom>
                  <a:avLst/>
                  <a:gdLst>
                    <a:gd name="T0" fmla="*/ 0 w 3240"/>
                    <a:gd name="T1" fmla="*/ 0 h 494"/>
                    <a:gd name="T2" fmla="*/ 540 w 3240"/>
                    <a:gd name="T3" fmla="*/ 312 h 494"/>
                    <a:gd name="T4" fmla="*/ 1260 w 3240"/>
                    <a:gd name="T5" fmla="*/ 468 h 494"/>
                    <a:gd name="T6" fmla="*/ 1800 w 3240"/>
                    <a:gd name="T7" fmla="*/ 468 h 494"/>
                    <a:gd name="T8" fmla="*/ 2160 w 3240"/>
                    <a:gd name="T9" fmla="*/ 468 h 494"/>
                    <a:gd name="T10" fmla="*/ 2700 w 3240"/>
                    <a:gd name="T11" fmla="*/ 312 h 494"/>
                    <a:gd name="T12" fmla="*/ 3240 w 3240"/>
                    <a:gd name="T13" fmla="*/ 0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0" h="494">
                      <a:moveTo>
                        <a:pt x="0" y="0"/>
                      </a:moveTo>
                      <a:cubicBezTo>
                        <a:pt x="165" y="117"/>
                        <a:pt x="330" y="234"/>
                        <a:pt x="540" y="312"/>
                      </a:cubicBezTo>
                      <a:cubicBezTo>
                        <a:pt x="750" y="390"/>
                        <a:pt x="1050" y="442"/>
                        <a:pt x="1260" y="468"/>
                      </a:cubicBezTo>
                      <a:cubicBezTo>
                        <a:pt x="1470" y="494"/>
                        <a:pt x="1650" y="468"/>
                        <a:pt x="1800" y="468"/>
                      </a:cubicBezTo>
                      <a:cubicBezTo>
                        <a:pt x="1950" y="468"/>
                        <a:pt x="2010" y="494"/>
                        <a:pt x="2160" y="468"/>
                      </a:cubicBezTo>
                      <a:cubicBezTo>
                        <a:pt x="2310" y="442"/>
                        <a:pt x="2520" y="390"/>
                        <a:pt x="2700" y="312"/>
                      </a:cubicBezTo>
                      <a:cubicBezTo>
                        <a:pt x="2880" y="234"/>
                        <a:pt x="3060" y="117"/>
                        <a:pt x="3240" y="0"/>
                      </a:cubicBezTo>
                    </a:path>
                  </a:pathLst>
                </a:custGeom>
                <a:noFill/>
                <a:ln w="63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AutoShape 28"/>
              <p:cNvSpPr>
                <a:spLocks noChangeArrowheads="1"/>
              </p:cNvSpPr>
              <p:nvPr/>
            </p:nvSpPr>
            <p:spPr bwMode="auto">
              <a:xfrm>
                <a:off x="2340" y="3780"/>
                <a:ext cx="2340" cy="3432"/>
              </a:xfrm>
              <a:prstGeom prst="flowChartMagneticDisk">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4" name="Text Box 29"/>
          <p:cNvSpPr txBox="1">
            <a:spLocks noChangeArrowheads="1"/>
          </p:cNvSpPr>
          <p:nvPr/>
        </p:nvSpPr>
        <p:spPr bwMode="auto">
          <a:xfrm>
            <a:off x="4644008" y="6068144"/>
            <a:ext cx="152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000" b="1" dirty="0">
                <a:solidFill>
                  <a:srgbClr val="FF0000"/>
                </a:solidFill>
                <a:latin typeface="+mn-ea"/>
                <a:ea typeface="+mn-ea"/>
              </a:rPr>
              <a:t>柱面</a:t>
            </a:r>
          </a:p>
        </p:txBody>
      </p:sp>
      <p:sp>
        <p:nvSpPr>
          <p:cNvPr id="65" name="Text Box 30"/>
          <p:cNvSpPr txBox="1">
            <a:spLocks noChangeArrowheads="1"/>
          </p:cNvSpPr>
          <p:nvPr/>
        </p:nvSpPr>
        <p:spPr bwMode="auto">
          <a:xfrm>
            <a:off x="5253608" y="2107704"/>
            <a:ext cx="83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000" b="1" dirty="0">
                <a:solidFill>
                  <a:srgbClr val="FF0000"/>
                </a:solidFill>
                <a:latin typeface="+mn-ea"/>
                <a:ea typeface="+mn-ea"/>
              </a:rPr>
              <a:t>磁道</a:t>
            </a:r>
          </a:p>
        </p:txBody>
      </p:sp>
      <p:sp>
        <p:nvSpPr>
          <p:cNvPr id="66" name="Text Box 31"/>
          <p:cNvSpPr txBox="1">
            <a:spLocks noChangeArrowheads="1"/>
          </p:cNvSpPr>
          <p:nvPr/>
        </p:nvSpPr>
        <p:spPr bwMode="auto">
          <a:xfrm>
            <a:off x="6701408" y="1703784"/>
            <a:ext cx="152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000" b="1" dirty="0">
                <a:solidFill>
                  <a:srgbClr val="FF0000"/>
                </a:solidFill>
                <a:latin typeface="+mn-ea"/>
                <a:ea typeface="+mn-ea"/>
              </a:rPr>
              <a:t>磁盘轴</a:t>
            </a:r>
          </a:p>
        </p:txBody>
      </p:sp>
      <p:sp>
        <p:nvSpPr>
          <p:cNvPr id="67" name="Line 32"/>
          <p:cNvSpPr>
            <a:spLocks noChangeShapeType="1"/>
          </p:cNvSpPr>
          <p:nvPr/>
        </p:nvSpPr>
        <p:spPr bwMode="auto">
          <a:xfrm flipH="1">
            <a:off x="6804248" y="2160984"/>
            <a:ext cx="152400" cy="914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3"/>
          <p:cNvSpPr>
            <a:spLocks noChangeShapeType="1"/>
          </p:cNvSpPr>
          <p:nvPr/>
        </p:nvSpPr>
        <p:spPr bwMode="auto">
          <a:xfrm flipV="1">
            <a:off x="5275312" y="5157192"/>
            <a:ext cx="304800" cy="914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34"/>
          <p:cNvSpPr>
            <a:spLocks noChangeShapeType="1"/>
          </p:cNvSpPr>
          <p:nvPr/>
        </p:nvSpPr>
        <p:spPr bwMode="auto">
          <a:xfrm flipV="1">
            <a:off x="5436096" y="5229200"/>
            <a:ext cx="533400" cy="914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35"/>
          <p:cNvSpPr>
            <a:spLocks noChangeShapeType="1"/>
          </p:cNvSpPr>
          <p:nvPr/>
        </p:nvSpPr>
        <p:spPr bwMode="auto">
          <a:xfrm>
            <a:off x="5558408" y="2564904"/>
            <a:ext cx="228600" cy="156565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36"/>
          <p:cNvSpPr>
            <a:spLocks noChangeShapeType="1"/>
          </p:cNvSpPr>
          <p:nvPr/>
        </p:nvSpPr>
        <p:spPr bwMode="auto">
          <a:xfrm>
            <a:off x="5748908" y="2564904"/>
            <a:ext cx="571500" cy="1458035"/>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98856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磁盘存储器及其结构</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4" name="内容占位符 3"/>
          <p:cNvSpPr>
            <a:spLocks noGrp="1"/>
          </p:cNvSpPr>
          <p:nvPr>
            <p:ph sz="quarter" idx="13"/>
          </p:nvPr>
        </p:nvSpPr>
        <p:spPr/>
        <p:txBody>
          <a:bodyPr>
            <a:normAutofit fontScale="70000" lnSpcReduction="20000"/>
          </a:bodyPr>
          <a:lstStyle/>
          <a:p>
            <a:pPr marL="525780" indent="-457200">
              <a:lnSpc>
                <a:spcPct val="145000"/>
              </a:lnSpc>
              <a:buFont typeface="+mj-lt"/>
              <a:buAutoNum type="arabicPeriod" startAt="2"/>
            </a:pPr>
            <a:r>
              <a:rPr lang="zh-CN" altLang="en-US" sz="2300" dirty="0" smtClean="0"/>
              <a:t>磁盘驱动器</a:t>
            </a:r>
            <a:endParaRPr lang="zh-CN" altLang="en-US" sz="2300" dirty="0"/>
          </a:p>
          <a:p>
            <a:pPr lvl="1">
              <a:lnSpc>
                <a:spcPct val="145000"/>
              </a:lnSpc>
            </a:pPr>
            <a:r>
              <a:rPr lang="zh-CN" altLang="en-US" dirty="0" smtClean="0"/>
              <a:t>由</a:t>
            </a:r>
            <a:r>
              <a:rPr lang="zh-CN" altLang="en-US" dirty="0"/>
              <a:t>活动臂和读写头组成</a:t>
            </a:r>
          </a:p>
          <a:p>
            <a:pPr lvl="1">
              <a:lnSpc>
                <a:spcPct val="145000"/>
              </a:lnSpc>
            </a:pPr>
            <a:r>
              <a:rPr lang="zh-CN" altLang="en-US" dirty="0"/>
              <a:t>每个盘片有两个活动臂，分别对应上、下两面，每个活动臂的尽头有一个读</a:t>
            </a:r>
            <a:r>
              <a:rPr lang="en-US" altLang="zh-CN" dirty="0"/>
              <a:t>/</a:t>
            </a:r>
            <a:r>
              <a:rPr lang="zh-CN" altLang="en-US" dirty="0"/>
              <a:t>写头（或称磁头），用它可以读取</a:t>
            </a:r>
            <a:r>
              <a:rPr lang="en-US" altLang="zh-CN" dirty="0"/>
              <a:t>/</a:t>
            </a:r>
            <a:r>
              <a:rPr lang="zh-CN" altLang="en-US" dirty="0"/>
              <a:t>写盘片中的数据</a:t>
            </a:r>
          </a:p>
          <a:p>
            <a:pPr lvl="1">
              <a:lnSpc>
                <a:spcPct val="145000"/>
              </a:lnSpc>
            </a:pPr>
            <a:r>
              <a:rPr lang="zh-CN" altLang="en-US" dirty="0" smtClean="0"/>
              <a:t>所有活动</a:t>
            </a:r>
            <a:r>
              <a:rPr lang="zh-CN" altLang="en-US" dirty="0"/>
              <a:t>臂都被固定在同一个活动臂组合件上，并可以通过移动活动臂组合件来使固定在活动臂上的磁头在不同的磁道之间移动，从而完成对于柱面的定位</a:t>
            </a:r>
            <a:r>
              <a:rPr lang="zh-CN" altLang="en-US" dirty="0" smtClean="0"/>
              <a:t>操作</a:t>
            </a:r>
            <a:endParaRPr lang="zh-CN" altLang="en-US" dirty="0"/>
          </a:p>
        </p:txBody>
      </p:sp>
      <p:grpSp>
        <p:nvGrpSpPr>
          <p:cNvPr id="6" name="Group 4"/>
          <p:cNvGrpSpPr>
            <a:grpSpLocks noChangeAspect="1"/>
          </p:cNvGrpSpPr>
          <p:nvPr/>
        </p:nvGrpSpPr>
        <p:grpSpPr bwMode="auto">
          <a:xfrm>
            <a:off x="4932040" y="2493296"/>
            <a:ext cx="3120000" cy="3600000"/>
            <a:chOff x="4108" y="9978"/>
            <a:chExt cx="3705" cy="4098"/>
          </a:xfrm>
        </p:grpSpPr>
        <p:sp>
          <p:nvSpPr>
            <p:cNvPr id="7" name="Rectangle 5"/>
            <p:cNvSpPr>
              <a:spLocks noChangeArrowheads="1"/>
            </p:cNvSpPr>
            <p:nvPr/>
          </p:nvSpPr>
          <p:spPr bwMode="auto">
            <a:xfrm>
              <a:off x="6103" y="10863"/>
              <a:ext cx="835" cy="147"/>
            </a:xfrm>
            <a:prstGeom prst="rect">
              <a:avLst/>
            </a:prstGeom>
            <a:solidFill>
              <a:srgbClr val="FFFFFF"/>
            </a:solidFill>
            <a:ln w="6350">
              <a:solidFill>
                <a:srgbClr val="000000"/>
              </a:solidFill>
              <a:miter lim="800000"/>
              <a:headEnd/>
              <a:tailEnd/>
            </a:ln>
          </p:spPr>
          <p:txBody>
            <a:bodyPr lIns="54000" rIns="54000"/>
            <a:lstStyle/>
            <a:p>
              <a:endParaRPr lang="zh-CN" altLang="en-US" sz="1400">
                <a:latin typeface="+mn-ea"/>
              </a:endParaRPr>
            </a:p>
          </p:txBody>
        </p:sp>
        <p:sp>
          <p:nvSpPr>
            <p:cNvPr id="8" name="Rectangle 6"/>
            <p:cNvSpPr>
              <a:spLocks noChangeArrowheads="1"/>
            </p:cNvSpPr>
            <p:nvPr/>
          </p:nvSpPr>
          <p:spPr bwMode="auto">
            <a:xfrm>
              <a:off x="6103" y="12984"/>
              <a:ext cx="834" cy="146"/>
            </a:xfrm>
            <a:prstGeom prst="rect">
              <a:avLst/>
            </a:prstGeom>
            <a:solidFill>
              <a:srgbClr val="FFFFFF"/>
            </a:solidFill>
            <a:ln w="6350">
              <a:solidFill>
                <a:srgbClr val="000000"/>
              </a:solidFill>
              <a:miter lim="800000"/>
              <a:headEnd/>
              <a:tailEnd/>
            </a:ln>
          </p:spPr>
          <p:txBody>
            <a:bodyPr lIns="54000" rIns="54000"/>
            <a:lstStyle/>
            <a:p>
              <a:endParaRPr lang="zh-CN" altLang="en-US" sz="1400">
                <a:latin typeface="+mn-ea"/>
              </a:endParaRPr>
            </a:p>
          </p:txBody>
        </p:sp>
        <p:sp>
          <p:nvSpPr>
            <p:cNvPr id="9" name="Rectangle 7"/>
            <p:cNvSpPr>
              <a:spLocks noChangeArrowheads="1"/>
            </p:cNvSpPr>
            <p:nvPr/>
          </p:nvSpPr>
          <p:spPr bwMode="auto">
            <a:xfrm>
              <a:off x="6103" y="11652"/>
              <a:ext cx="834" cy="147"/>
            </a:xfrm>
            <a:prstGeom prst="rect">
              <a:avLst/>
            </a:prstGeom>
            <a:solidFill>
              <a:srgbClr val="FFFFFF"/>
            </a:solidFill>
            <a:ln w="6350">
              <a:solidFill>
                <a:srgbClr val="000000"/>
              </a:solidFill>
              <a:miter lim="800000"/>
              <a:headEnd/>
              <a:tailEnd/>
            </a:ln>
          </p:spPr>
          <p:txBody>
            <a:bodyPr lIns="54000" rIns="54000"/>
            <a:lstStyle/>
            <a:p>
              <a:endParaRPr lang="zh-CN" altLang="en-US" sz="1400">
                <a:latin typeface="+mn-ea"/>
              </a:endParaRPr>
            </a:p>
          </p:txBody>
        </p:sp>
        <p:grpSp>
          <p:nvGrpSpPr>
            <p:cNvPr id="10" name="Group 8"/>
            <p:cNvGrpSpPr>
              <a:grpSpLocks/>
            </p:cNvGrpSpPr>
            <p:nvPr/>
          </p:nvGrpSpPr>
          <p:grpSpPr bwMode="auto">
            <a:xfrm>
              <a:off x="4108" y="9978"/>
              <a:ext cx="3705" cy="4098"/>
              <a:chOff x="4009" y="10206"/>
              <a:chExt cx="3876" cy="4326"/>
            </a:xfrm>
          </p:grpSpPr>
          <p:sp>
            <p:nvSpPr>
              <p:cNvPr id="11" name="Line 9"/>
              <p:cNvSpPr>
                <a:spLocks noChangeShapeType="1"/>
              </p:cNvSpPr>
              <p:nvPr/>
            </p:nvSpPr>
            <p:spPr bwMode="auto">
              <a:xfrm flipV="1">
                <a:off x="6403" y="10596"/>
                <a:ext cx="0" cy="29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grpSp>
            <p:nvGrpSpPr>
              <p:cNvPr id="12" name="Group 10"/>
              <p:cNvGrpSpPr>
                <a:grpSpLocks/>
              </p:cNvGrpSpPr>
              <p:nvPr/>
            </p:nvGrpSpPr>
            <p:grpSpPr bwMode="auto">
              <a:xfrm>
                <a:off x="4009" y="10206"/>
                <a:ext cx="3876" cy="4326"/>
                <a:chOff x="4009" y="9963"/>
                <a:chExt cx="4332" cy="4554"/>
              </a:xfrm>
            </p:grpSpPr>
            <p:sp>
              <p:nvSpPr>
                <p:cNvPr id="13" name="Text Box 11"/>
                <p:cNvSpPr txBox="1">
                  <a:spLocks noChangeArrowheads="1"/>
                </p:cNvSpPr>
                <p:nvPr/>
              </p:nvSpPr>
              <p:spPr bwMode="auto">
                <a:xfrm>
                  <a:off x="5791" y="14093"/>
                  <a:ext cx="83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54000" tIns="0" rIns="5400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1600">
                      <a:latin typeface="+mn-ea"/>
                      <a:ea typeface="+mn-ea"/>
                    </a:rPr>
                    <a:t>旋 转</a:t>
                  </a:r>
                </a:p>
              </p:txBody>
            </p:sp>
            <p:grpSp>
              <p:nvGrpSpPr>
                <p:cNvPr id="14" name="Group 12"/>
                <p:cNvGrpSpPr>
                  <a:grpSpLocks/>
                </p:cNvGrpSpPr>
                <p:nvPr/>
              </p:nvGrpSpPr>
              <p:grpSpPr bwMode="auto">
                <a:xfrm>
                  <a:off x="4009" y="9963"/>
                  <a:ext cx="4332" cy="4554"/>
                  <a:chOff x="4009" y="9963"/>
                  <a:chExt cx="4332" cy="4554"/>
                </a:xfrm>
              </p:grpSpPr>
              <p:grpSp>
                <p:nvGrpSpPr>
                  <p:cNvPr id="15" name="Group 13"/>
                  <p:cNvGrpSpPr>
                    <a:grpSpLocks/>
                  </p:cNvGrpSpPr>
                  <p:nvPr/>
                </p:nvGrpSpPr>
                <p:grpSpPr bwMode="auto">
                  <a:xfrm>
                    <a:off x="4009" y="9963"/>
                    <a:ext cx="4332" cy="4554"/>
                    <a:chOff x="4009" y="9963"/>
                    <a:chExt cx="4332" cy="4554"/>
                  </a:xfrm>
                </p:grpSpPr>
                <p:sp>
                  <p:nvSpPr>
                    <p:cNvPr id="19" name="Text Box 14"/>
                    <p:cNvSpPr txBox="1">
                      <a:spLocks noChangeArrowheads="1"/>
                    </p:cNvSpPr>
                    <p:nvPr/>
                  </p:nvSpPr>
                  <p:spPr bwMode="auto">
                    <a:xfrm>
                      <a:off x="6289" y="10020"/>
                      <a:ext cx="10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54000" tIns="0" rIns="5400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1600" b="1">
                          <a:solidFill>
                            <a:srgbClr val="FF0000"/>
                          </a:solidFill>
                          <a:latin typeface="+mn-ea"/>
                          <a:ea typeface="+mn-ea"/>
                        </a:rPr>
                        <a:t>活动臂</a:t>
                      </a:r>
                    </a:p>
                  </p:txBody>
                </p:sp>
                <p:grpSp>
                  <p:nvGrpSpPr>
                    <p:cNvPr id="20" name="Group 15"/>
                    <p:cNvGrpSpPr>
                      <a:grpSpLocks/>
                    </p:cNvGrpSpPr>
                    <p:nvPr/>
                  </p:nvGrpSpPr>
                  <p:grpSpPr bwMode="auto">
                    <a:xfrm>
                      <a:off x="4009" y="9963"/>
                      <a:ext cx="3003" cy="4554"/>
                      <a:chOff x="4140" y="1440"/>
                      <a:chExt cx="3240" cy="4839"/>
                    </a:xfrm>
                  </p:grpSpPr>
                  <p:grpSp>
                    <p:nvGrpSpPr>
                      <p:cNvPr id="29" name="Group 16"/>
                      <p:cNvGrpSpPr>
                        <a:grpSpLocks/>
                      </p:cNvGrpSpPr>
                      <p:nvPr/>
                    </p:nvGrpSpPr>
                    <p:grpSpPr bwMode="auto">
                      <a:xfrm>
                        <a:off x="4140" y="1908"/>
                        <a:ext cx="3240" cy="3588"/>
                        <a:chOff x="4860" y="12360"/>
                        <a:chExt cx="3240" cy="3588"/>
                      </a:xfrm>
                    </p:grpSpPr>
                    <p:sp>
                      <p:nvSpPr>
                        <p:cNvPr id="38" name="Oval 17"/>
                        <p:cNvSpPr>
                          <a:spLocks noChangeArrowheads="1"/>
                        </p:cNvSpPr>
                        <p:nvPr/>
                      </p:nvSpPr>
                      <p:spPr bwMode="auto">
                        <a:xfrm>
                          <a:off x="4860" y="14856"/>
                          <a:ext cx="2700" cy="1092"/>
                        </a:xfrm>
                        <a:prstGeom prst="ellipse">
                          <a:avLst/>
                        </a:prstGeom>
                        <a:solidFill>
                          <a:srgbClr val="FFFFFF"/>
                        </a:solidFill>
                        <a:ln w="6350">
                          <a:solidFill>
                            <a:srgbClr val="000000"/>
                          </a:solidFill>
                          <a:round/>
                          <a:headEnd/>
                          <a:tailEnd/>
                        </a:ln>
                      </p:spPr>
                      <p:txBody>
                        <a:bodyPr lIns="54000" tIns="0" rIns="54000" bIns="0"/>
                        <a:lstStyle/>
                        <a:p>
                          <a:endParaRPr lang="zh-CN" altLang="en-US" sz="1400">
                            <a:latin typeface="+mn-ea"/>
                          </a:endParaRPr>
                        </a:p>
                      </p:txBody>
                    </p:sp>
                    <p:sp>
                      <p:nvSpPr>
                        <p:cNvPr id="39" name="Oval 18"/>
                        <p:cNvSpPr>
                          <a:spLocks noChangeArrowheads="1"/>
                        </p:cNvSpPr>
                        <p:nvPr/>
                      </p:nvSpPr>
                      <p:spPr bwMode="auto">
                        <a:xfrm>
                          <a:off x="4860" y="12360"/>
                          <a:ext cx="2700" cy="936"/>
                        </a:xfrm>
                        <a:prstGeom prst="ellipse">
                          <a:avLst/>
                        </a:prstGeom>
                        <a:solidFill>
                          <a:srgbClr val="FFFFFF"/>
                        </a:solidFill>
                        <a:ln w="6350">
                          <a:solidFill>
                            <a:srgbClr val="000000"/>
                          </a:solidFill>
                          <a:round/>
                          <a:headEnd/>
                          <a:tailEnd/>
                        </a:ln>
                      </p:spPr>
                      <p:txBody>
                        <a:bodyPr lIns="54000" tIns="0" rIns="54000" bIns="0"/>
                        <a:lstStyle/>
                        <a:p>
                          <a:endParaRPr lang="zh-CN" altLang="en-US" sz="1400">
                            <a:latin typeface="+mn-ea"/>
                          </a:endParaRPr>
                        </a:p>
                      </p:txBody>
                    </p:sp>
                    <p:sp>
                      <p:nvSpPr>
                        <p:cNvPr id="40" name="Oval 19"/>
                        <p:cNvSpPr>
                          <a:spLocks noChangeArrowheads="1"/>
                        </p:cNvSpPr>
                        <p:nvPr/>
                      </p:nvSpPr>
                      <p:spPr bwMode="auto">
                        <a:xfrm>
                          <a:off x="4860" y="13452"/>
                          <a:ext cx="2700" cy="936"/>
                        </a:xfrm>
                        <a:prstGeom prst="ellipse">
                          <a:avLst/>
                        </a:prstGeom>
                        <a:solidFill>
                          <a:srgbClr val="FFFFFF"/>
                        </a:solidFill>
                        <a:ln w="6350">
                          <a:solidFill>
                            <a:srgbClr val="000000"/>
                          </a:solidFill>
                          <a:round/>
                          <a:headEnd/>
                          <a:tailEnd/>
                        </a:ln>
                      </p:spPr>
                      <p:txBody>
                        <a:bodyPr lIns="54000" tIns="0" rIns="54000" bIns="0"/>
                        <a:lstStyle/>
                        <a:p>
                          <a:endParaRPr lang="zh-CN" altLang="en-US" sz="1400">
                            <a:latin typeface="+mn-ea"/>
                          </a:endParaRPr>
                        </a:p>
                      </p:txBody>
                    </p:sp>
                    <p:sp>
                      <p:nvSpPr>
                        <p:cNvPr id="41" name="Text Box 20"/>
                        <p:cNvSpPr txBox="1">
                          <a:spLocks noChangeArrowheads="1"/>
                        </p:cNvSpPr>
                        <p:nvPr/>
                      </p:nvSpPr>
                      <p:spPr bwMode="auto">
                        <a:xfrm>
                          <a:off x="7020" y="1314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54000" tIns="0" rIns="5400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1600" b="1">
                              <a:solidFill>
                                <a:srgbClr val="FF0000"/>
                              </a:solidFill>
                              <a:latin typeface="+mn-ea"/>
                              <a:ea typeface="+mn-ea"/>
                            </a:rPr>
                            <a:t>磁道</a:t>
                          </a:r>
                        </a:p>
                      </p:txBody>
                    </p:sp>
                    <p:sp>
                      <p:nvSpPr>
                        <p:cNvPr id="42" name="Line 21"/>
                        <p:cNvSpPr>
                          <a:spLocks noChangeShapeType="1"/>
                        </p:cNvSpPr>
                        <p:nvPr/>
                      </p:nvSpPr>
                      <p:spPr bwMode="auto">
                        <a:xfrm flipH="1">
                          <a:off x="6660" y="13452"/>
                          <a:ext cx="54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sp>
                      <p:nvSpPr>
                        <p:cNvPr id="43" name="Text Box 22"/>
                        <p:cNvSpPr txBox="1">
                          <a:spLocks noChangeArrowheads="1"/>
                        </p:cNvSpPr>
                        <p:nvPr/>
                      </p:nvSpPr>
                      <p:spPr bwMode="auto">
                        <a:xfrm>
                          <a:off x="7020" y="14388"/>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54000" tIns="0" rIns="5400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1600" b="1">
                              <a:solidFill>
                                <a:srgbClr val="FF0000"/>
                              </a:solidFill>
                              <a:latin typeface="+mn-ea"/>
                              <a:ea typeface="+mn-ea"/>
                            </a:rPr>
                            <a:t>柱面</a:t>
                          </a:r>
                        </a:p>
                      </p:txBody>
                    </p:sp>
                    <p:grpSp>
                      <p:nvGrpSpPr>
                        <p:cNvPr id="44" name="Group 23"/>
                        <p:cNvGrpSpPr>
                          <a:grpSpLocks/>
                        </p:cNvGrpSpPr>
                        <p:nvPr/>
                      </p:nvGrpSpPr>
                      <p:grpSpPr bwMode="auto">
                        <a:xfrm>
                          <a:off x="5400" y="12516"/>
                          <a:ext cx="1620" cy="3276"/>
                          <a:chOff x="5400" y="12516"/>
                          <a:chExt cx="1800" cy="3276"/>
                        </a:xfrm>
                      </p:grpSpPr>
                      <p:sp>
                        <p:nvSpPr>
                          <p:cNvPr id="46" name="AutoShape 24"/>
                          <p:cNvSpPr>
                            <a:spLocks noChangeArrowheads="1"/>
                          </p:cNvSpPr>
                          <p:nvPr/>
                        </p:nvSpPr>
                        <p:spPr bwMode="auto">
                          <a:xfrm>
                            <a:off x="5400" y="12516"/>
                            <a:ext cx="1800" cy="6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8 w 21600"/>
                              <a:gd name="T25" fmla="*/ 3150 h 21600"/>
                              <a:gd name="T26" fmla="*/ 18432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0" y="10800"/>
                                </a:moveTo>
                                <a:cubicBezTo>
                                  <a:pt x="3000" y="15108"/>
                                  <a:pt x="6492" y="18600"/>
                                  <a:pt x="10800" y="18600"/>
                                </a:cubicBezTo>
                                <a:cubicBezTo>
                                  <a:pt x="15108" y="18600"/>
                                  <a:pt x="18600" y="15108"/>
                                  <a:pt x="18600" y="10800"/>
                                </a:cubicBezTo>
                                <a:cubicBezTo>
                                  <a:pt x="18600" y="6492"/>
                                  <a:pt x="15108" y="3000"/>
                                  <a:pt x="10800" y="3000"/>
                                </a:cubicBezTo>
                                <a:cubicBezTo>
                                  <a:pt x="6492" y="3000"/>
                                  <a:pt x="3000" y="6492"/>
                                  <a:pt x="3000" y="10800"/>
                                </a:cubicBezTo>
                                <a:close/>
                              </a:path>
                            </a:pathLst>
                          </a:custGeom>
                          <a:solidFill>
                            <a:srgbClr val="FFFFFF"/>
                          </a:solidFill>
                          <a:ln w="6350">
                            <a:solidFill>
                              <a:srgbClr val="000000"/>
                            </a:solidFill>
                            <a:round/>
                            <a:headEnd/>
                            <a:tailEnd/>
                          </a:ln>
                        </p:spPr>
                        <p:txBody>
                          <a:bodyPr lIns="54000" tIns="0" rIns="54000" bIns="0"/>
                          <a:lstStyle/>
                          <a:p>
                            <a:endParaRPr lang="zh-CN" altLang="en-US" sz="1400">
                              <a:latin typeface="+mn-ea"/>
                            </a:endParaRPr>
                          </a:p>
                        </p:txBody>
                      </p:sp>
                      <p:sp>
                        <p:nvSpPr>
                          <p:cNvPr id="47" name="AutoShape 25"/>
                          <p:cNvSpPr>
                            <a:spLocks noChangeArrowheads="1"/>
                          </p:cNvSpPr>
                          <p:nvPr/>
                        </p:nvSpPr>
                        <p:spPr bwMode="auto">
                          <a:xfrm>
                            <a:off x="5400" y="13608"/>
                            <a:ext cx="1800" cy="6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8 w 21600"/>
                              <a:gd name="T25" fmla="*/ 3150 h 21600"/>
                              <a:gd name="T26" fmla="*/ 18432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0" y="10800"/>
                                </a:moveTo>
                                <a:cubicBezTo>
                                  <a:pt x="3200" y="14997"/>
                                  <a:pt x="6603" y="18400"/>
                                  <a:pt x="10800" y="18400"/>
                                </a:cubicBezTo>
                                <a:cubicBezTo>
                                  <a:pt x="14997" y="18400"/>
                                  <a:pt x="18400" y="14997"/>
                                  <a:pt x="18400" y="10800"/>
                                </a:cubicBezTo>
                                <a:cubicBezTo>
                                  <a:pt x="18400" y="6603"/>
                                  <a:pt x="14997" y="3200"/>
                                  <a:pt x="10800" y="3200"/>
                                </a:cubicBezTo>
                                <a:cubicBezTo>
                                  <a:pt x="6603" y="3200"/>
                                  <a:pt x="3200" y="6603"/>
                                  <a:pt x="3200" y="10800"/>
                                </a:cubicBezTo>
                                <a:close/>
                              </a:path>
                            </a:pathLst>
                          </a:custGeom>
                          <a:solidFill>
                            <a:srgbClr val="FFFFFF"/>
                          </a:solidFill>
                          <a:ln w="6350">
                            <a:solidFill>
                              <a:srgbClr val="000000"/>
                            </a:solidFill>
                            <a:round/>
                            <a:headEnd/>
                            <a:tailEnd/>
                          </a:ln>
                        </p:spPr>
                        <p:txBody>
                          <a:bodyPr lIns="54000" tIns="0" rIns="54000" bIns="0"/>
                          <a:lstStyle/>
                          <a:p>
                            <a:endParaRPr lang="zh-CN" altLang="en-US" sz="1400">
                              <a:latin typeface="+mn-ea"/>
                            </a:endParaRPr>
                          </a:p>
                        </p:txBody>
                      </p:sp>
                      <p:sp>
                        <p:nvSpPr>
                          <p:cNvPr id="48" name="AutoShape 26"/>
                          <p:cNvSpPr>
                            <a:spLocks noChangeArrowheads="1"/>
                          </p:cNvSpPr>
                          <p:nvPr/>
                        </p:nvSpPr>
                        <p:spPr bwMode="auto">
                          <a:xfrm>
                            <a:off x="5400" y="15012"/>
                            <a:ext cx="1800" cy="7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8 w 21600"/>
                              <a:gd name="T25" fmla="*/ 3157 h 21600"/>
                              <a:gd name="T26" fmla="*/ 18432 w 21600"/>
                              <a:gd name="T27" fmla="*/ 1844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6350">
                            <a:solidFill>
                              <a:srgbClr val="000000"/>
                            </a:solidFill>
                            <a:round/>
                            <a:headEnd/>
                            <a:tailEnd/>
                          </a:ln>
                        </p:spPr>
                        <p:txBody>
                          <a:bodyPr lIns="54000" tIns="0" rIns="54000" bIns="0"/>
                          <a:lstStyle/>
                          <a:p>
                            <a:endParaRPr lang="zh-CN" altLang="en-US" sz="1400">
                              <a:latin typeface="+mn-ea"/>
                            </a:endParaRPr>
                          </a:p>
                        </p:txBody>
                      </p:sp>
                      <p:sp>
                        <p:nvSpPr>
                          <p:cNvPr id="49" name="Line 27"/>
                          <p:cNvSpPr>
                            <a:spLocks noChangeShapeType="1"/>
                          </p:cNvSpPr>
                          <p:nvPr/>
                        </p:nvSpPr>
                        <p:spPr bwMode="auto">
                          <a:xfrm>
                            <a:off x="5400" y="12828"/>
                            <a:ext cx="0" cy="2652"/>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sp>
                        <p:nvSpPr>
                          <p:cNvPr id="50" name="Line 28"/>
                          <p:cNvSpPr>
                            <a:spLocks noChangeShapeType="1"/>
                          </p:cNvSpPr>
                          <p:nvPr/>
                        </p:nvSpPr>
                        <p:spPr bwMode="auto">
                          <a:xfrm>
                            <a:off x="7200" y="12828"/>
                            <a:ext cx="0" cy="2652"/>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grpSp>
                    <p:sp>
                      <p:nvSpPr>
                        <p:cNvPr id="45" name="Line 29"/>
                        <p:cNvSpPr>
                          <a:spLocks noChangeShapeType="1"/>
                        </p:cNvSpPr>
                        <p:nvPr/>
                      </p:nvSpPr>
                      <p:spPr bwMode="auto">
                        <a:xfrm flipV="1">
                          <a:off x="7020" y="14544"/>
                          <a:ext cx="180" cy="15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grpSp>
                  <p:sp>
                    <p:nvSpPr>
                      <p:cNvPr id="30" name="Rectangle 30"/>
                      <p:cNvSpPr>
                        <a:spLocks noChangeArrowheads="1"/>
                      </p:cNvSpPr>
                      <p:nvPr/>
                    </p:nvSpPr>
                    <p:spPr bwMode="auto">
                      <a:xfrm>
                        <a:off x="5400" y="5496"/>
                        <a:ext cx="180" cy="624"/>
                      </a:xfrm>
                      <a:prstGeom prst="rect">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grpSp>
                    <p:nvGrpSpPr>
                      <p:cNvPr id="31" name="Group 31"/>
                      <p:cNvGrpSpPr>
                        <a:grpSpLocks/>
                      </p:cNvGrpSpPr>
                      <p:nvPr/>
                    </p:nvGrpSpPr>
                    <p:grpSpPr bwMode="auto">
                      <a:xfrm>
                        <a:off x="5400" y="1440"/>
                        <a:ext cx="900" cy="3588"/>
                        <a:chOff x="6120" y="11892"/>
                        <a:chExt cx="900" cy="3588"/>
                      </a:xfrm>
                    </p:grpSpPr>
                    <p:sp>
                      <p:nvSpPr>
                        <p:cNvPr id="33" name="Rectangle 32"/>
                        <p:cNvSpPr>
                          <a:spLocks noChangeArrowheads="1"/>
                        </p:cNvSpPr>
                        <p:nvPr/>
                      </p:nvSpPr>
                      <p:spPr bwMode="auto">
                        <a:xfrm>
                          <a:off x="6120" y="12048"/>
                          <a:ext cx="180" cy="936"/>
                        </a:xfrm>
                        <a:prstGeom prst="rect">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sp>
                      <p:nvSpPr>
                        <p:cNvPr id="34" name="Line 33"/>
                        <p:cNvSpPr>
                          <a:spLocks noChangeShapeType="1"/>
                        </p:cNvSpPr>
                        <p:nvPr/>
                      </p:nvSpPr>
                      <p:spPr bwMode="auto">
                        <a:xfrm>
                          <a:off x="6300" y="12204"/>
                          <a:ext cx="36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sp>
                      <p:nvSpPr>
                        <p:cNvPr id="35" name="Text Box 34"/>
                        <p:cNvSpPr txBox="1">
                          <a:spLocks noChangeArrowheads="1"/>
                        </p:cNvSpPr>
                        <p:nvPr/>
                      </p:nvSpPr>
                      <p:spPr bwMode="auto">
                        <a:xfrm>
                          <a:off x="6480" y="1189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54000" tIns="0" rIns="5400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1600" b="1">
                              <a:solidFill>
                                <a:srgbClr val="FF0000"/>
                              </a:solidFill>
                              <a:latin typeface="+mn-ea"/>
                              <a:ea typeface="+mn-ea"/>
                            </a:rPr>
                            <a:t>轴</a:t>
                          </a:r>
                        </a:p>
                      </p:txBody>
                    </p:sp>
                    <p:sp>
                      <p:nvSpPr>
                        <p:cNvPr id="36" name="Rectangle 35"/>
                        <p:cNvSpPr>
                          <a:spLocks noChangeArrowheads="1"/>
                        </p:cNvSpPr>
                        <p:nvPr/>
                      </p:nvSpPr>
                      <p:spPr bwMode="auto">
                        <a:xfrm>
                          <a:off x="6120" y="13296"/>
                          <a:ext cx="180" cy="780"/>
                        </a:xfrm>
                        <a:prstGeom prst="rect">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sp>
                      <p:nvSpPr>
                        <p:cNvPr id="37" name="Rectangle 36"/>
                        <p:cNvSpPr>
                          <a:spLocks noChangeArrowheads="1"/>
                        </p:cNvSpPr>
                        <p:nvPr/>
                      </p:nvSpPr>
                      <p:spPr bwMode="auto">
                        <a:xfrm>
                          <a:off x="6120" y="14388"/>
                          <a:ext cx="180" cy="1092"/>
                        </a:xfrm>
                        <a:prstGeom prst="rect">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grpSp>
                  <p:sp>
                    <p:nvSpPr>
                      <p:cNvPr id="32" name="Arc 37"/>
                      <p:cNvSpPr>
                        <a:spLocks/>
                      </p:cNvSpPr>
                      <p:nvPr/>
                    </p:nvSpPr>
                    <p:spPr bwMode="auto">
                      <a:xfrm>
                        <a:off x="4863" y="5972"/>
                        <a:ext cx="1260" cy="307"/>
                      </a:xfrm>
                      <a:custGeom>
                        <a:avLst/>
                        <a:gdLst>
                          <a:gd name="T0" fmla="*/ 0 w 43200"/>
                          <a:gd name="T1" fmla="*/ 0 h 42720"/>
                          <a:gd name="T2" fmla="*/ 0 w 43200"/>
                          <a:gd name="T3" fmla="*/ 0 h 42720"/>
                          <a:gd name="T4" fmla="*/ 0 w 43200"/>
                          <a:gd name="T5" fmla="*/ 0 h 42720"/>
                          <a:gd name="T6" fmla="*/ 0 60000 65536"/>
                          <a:gd name="T7" fmla="*/ 0 60000 65536"/>
                          <a:gd name="T8" fmla="*/ 0 60000 65536"/>
                        </a:gdLst>
                        <a:ahLst/>
                        <a:cxnLst>
                          <a:cxn ang="T6">
                            <a:pos x="T0" y="T1"/>
                          </a:cxn>
                          <a:cxn ang="T7">
                            <a:pos x="T2" y="T3"/>
                          </a:cxn>
                          <a:cxn ang="T8">
                            <a:pos x="T4" y="T5"/>
                          </a:cxn>
                        </a:cxnLst>
                        <a:rect l="0" t="0" r="r" b="b"/>
                        <a:pathLst>
                          <a:path w="43200" h="42720" fill="none" extrusionOk="0">
                            <a:moveTo>
                              <a:pt x="26126" y="-1"/>
                            </a:moveTo>
                            <a:cubicBezTo>
                              <a:pt x="36085" y="2133"/>
                              <a:pt x="43200" y="10934"/>
                              <a:pt x="43200" y="21120"/>
                            </a:cubicBezTo>
                            <a:cubicBezTo>
                              <a:pt x="43200" y="33049"/>
                              <a:pt x="33529" y="42720"/>
                              <a:pt x="21600" y="42720"/>
                            </a:cubicBezTo>
                            <a:cubicBezTo>
                              <a:pt x="9670" y="42720"/>
                              <a:pt x="0" y="33049"/>
                              <a:pt x="0" y="21120"/>
                            </a:cubicBezTo>
                            <a:cubicBezTo>
                              <a:pt x="-1" y="11232"/>
                              <a:pt x="6713" y="2607"/>
                              <a:pt x="16298" y="180"/>
                            </a:cubicBezTo>
                          </a:path>
                          <a:path w="43200" h="42720" stroke="0" extrusionOk="0">
                            <a:moveTo>
                              <a:pt x="26126" y="-1"/>
                            </a:moveTo>
                            <a:cubicBezTo>
                              <a:pt x="36085" y="2133"/>
                              <a:pt x="43200" y="10934"/>
                              <a:pt x="43200" y="21120"/>
                            </a:cubicBezTo>
                            <a:cubicBezTo>
                              <a:pt x="43200" y="33049"/>
                              <a:pt x="33529" y="42720"/>
                              <a:pt x="21600" y="42720"/>
                            </a:cubicBezTo>
                            <a:cubicBezTo>
                              <a:pt x="9670" y="42720"/>
                              <a:pt x="0" y="33049"/>
                              <a:pt x="0" y="21120"/>
                            </a:cubicBezTo>
                            <a:cubicBezTo>
                              <a:pt x="-1" y="11232"/>
                              <a:pt x="6713" y="2607"/>
                              <a:pt x="16298" y="180"/>
                            </a:cubicBezTo>
                            <a:lnTo>
                              <a:pt x="21600" y="21120"/>
                            </a:lnTo>
                            <a:lnTo>
                              <a:pt x="26126" y="-1"/>
                            </a:lnTo>
                            <a:close/>
                          </a:path>
                        </a:pathLst>
                      </a:custGeom>
                      <a:noFill/>
                      <a:ln w="635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lIns="54000" tIns="0" rIns="54000" bIns="0"/>
                      <a:lstStyle/>
                      <a:p>
                        <a:endParaRPr lang="zh-CN" altLang="en-US" sz="1400">
                          <a:latin typeface="+mn-ea"/>
                        </a:endParaRPr>
                      </a:p>
                    </p:txBody>
                  </p:sp>
                </p:grpSp>
                <p:sp>
                  <p:nvSpPr>
                    <p:cNvPr id="21" name="Text Box 38"/>
                    <p:cNvSpPr txBox="1">
                      <a:spLocks noChangeArrowheads="1"/>
                    </p:cNvSpPr>
                    <p:nvPr/>
                  </p:nvSpPr>
                  <p:spPr bwMode="auto">
                    <a:xfrm>
                      <a:off x="6439" y="12591"/>
                      <a:ext cx="100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54000" rIns="5400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1600" b="1">
                          <a:solidFill>
                            <a:srgbClr val="FF0000"/>
                          </a:solidFill>
                          <a:latin typeface="+mn-ea"/>
                          <a:ea typeface="+mn-ea"/>
                        </a:rPr>
                        <a:t>磁头</a:t>
                      </a:r>
                    </a:p>
                  </p:txBody>
                </p:sp>
                <p:sp>
                  <p:nvSpPr>
                    <p:cNvPr id="22" name="Text Box 39"/>
                    <p:cNvSpPr txBox="1">
                      <a:spLocks noChangeArrowheads="1"/>
                    </p:cNvSpPr>
                    <p:nvPr/>
                  </p:nvSpPr>
                  <p:spPr bwMode="auto">
                    <a:xfrm>
                      <a:off x="7929" y="10697"/>
                      <a:ext cx="412" cy="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54000" tIns="0" rIns="5400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endParaRPr kumimoji="0" lang="zh-CN" altLang="en-US" sz="1600" b="1">
                        <a:solidFill>
                          <a:srgbClr val="FF0000"/>
                        </a:solidFill>
                        <a:latin typeface="+mn-ea"/>
                        <a:ea typeface="+mn-ea"/>
                      </a:endParaRPr>
                    </a:p>
                    <a:p>
                      <a:pPr algn="just"/>
                      <a:r>
                        <a:rPr kumimoji="0" lang="zh-CN" altLang="en-US" sz="1600" b="1">
                          <a:solidFill>
                            <a:srgbClr val="FF0000"/>
                          </a:solidFill>
                          <a:latin typeface="+mn-ea"/>
                          <a:ea typeface="+mn-ea"/>
                        </a:rPr>
                        <a:t>活动臂组合件</a:t>
                      </a:r>
                    </a:p>
                  </p:txBody>
                </p:sp>
                <p:sp>
                  <p:nvSpPr>
                    <p:cNvPr id="23" name="AutoShape 40"/>
                    <p:cNvSpPr>
                      <a:spLocks noChangeArrowheads="1"/>
                    </p:cNvSpPr>
                    <p:nvPr/>
                  </p:nvSpPr>
                  <p:spPr bwMode="auto">
                    <a:xfrm>
                      <a:off x="7179" y="10285"/>
                      <a:ext cx="500" cy="3670"/>
                    </a:xfrm>
                    <a:prstGeom prst="cube">
                      <a:avLst>
                        <a:gd name="adj" fmla="val 25000"/>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sp>
                  <p:nvSpPr>
                    <p:cNvPr id="24" name="Line 41"/>
                    <p:cNvSpPr>
                      <a:spLocks noChangeShapeType="1"/>
                    </p:cNvSpPr>
                    <p:nvPr/>
                  </p:nvSpPr>
                  <p:spPr bwMode="auto">
                    <a:xfrm>
                      <a:off x="7679" y="11578"/>
                      <a:ext cx="334"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sp>
                  <p:nvSpPr>
                    <p:cNvPr id="25" name="Line 42"/>
                    <p:cNvSpPr>
                      <a:spLocks noChangeShapeType="1"/>
                    </p:cNvSpPr>
                    <p:nvPr/>
                  </p:nvSpPr>
                  <p:spPr bwMode="auto">
                    <a:xfrm flipH="1">
                      <a:off x="6344" y="12899"/>
                      <a:ext cx="167" cy="1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54000" tIns="0" rIns="54000" bIns="0"/>
                    <a:lstStyle/>
                    <a:p>
                      <a:endParaRPr lang="zh-CN" altLang="en-US" sz="1400">
                        <a:latin typeface="+mn-ea"/>
                      </a:endParaRPr>
                    </a:p>
                  </p:txBody>
                </p:sp>
                <p:sp>
                  <p:nvSpPr>
                    <p:cNvPr id="26" name="Rectangle 43"/>
                    <p:cNvSpPr>
                      <a:spLocks noChangeArrowheads="1"/>
                    </p:cNvSpPr>
                    <p:nvPr/>
                  </p:nvSpPr>
                  <p:spPr bwMode="auto">
                    <a:xfrm>
                      <a:off x="6344" y="10697"/>
                      <a:ext cx="835" cy="147"/>
                    </a:xfrm>
                    <a:prstGeom prst="rect">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sp>
                  <p:nvSpPr>
                    <p:cNvPr id="27" name="Rectangle 44"/>
                    <p:cNvSpPr>
                      <a:spLocks noChangeArrowheads="1"/>
                    </p:cNvSpPr>
                    <p:nvPr/>
                  </p:nvSpPr>
                  <p:spPr bwMode="auto">
                    <a:xfrm>
                      <a:off x="6344" y="11578"/>
                      <a:ext cx="835" cy="147"/>
                    </a:xfrm>
                    <a:prstGeom prst="rect">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sp>
                  <p:nvSpPr>
                    <p:cNvPr id="28" name="Rectangle 45"/>
                    <p:cNvSpPr>
                      <a:spLocks noChangeArrowheads="1"/>
                    </p:cNvSpPr>
                    <p:nvPr/>
                  </p:nvSpPr>
                  <p:spPr bwMode="auto">
                    <a:xfrm>
                      <a:off x="6344" y="13046"/>
                      <a:ext cx="835" cy="147"/>
                    </a:xfrm>
                    <a:prstGeom prst="rect">
                      <a:avLst/>
                    </a:prstGeom>
                    <a:solidFill>
                      <a:srgbClr val="FFFFFF"/>
                    </a:solidFill>
                    <a:ln w="6350">
                      <a:solidFill>
                        <a:srgbClr val="000000"/>
                      </a:solidFill>
                      <a:miter lim="800000"/>
                      <a:headEnd/>
                      <a:tailEnd/>
                    </a:ln>
                  </p:spPr>
                  <p:txBody>
                    <a:bodyPr lIns="54000" tIns="0" rIns="54000" bIns="0"/>
                    <a:lstStyle/>
                    <a:p>
                      <a:endParaRPr lang="zh-CN" altLang="en-US" sz="1400">
                        <a:latin typeface="+mn-ea"/>
                      </a:endParaRPr>
                    </a:p>
                  </p:txBody>
                </p:sp>
              </p:grpSp>
              <p:sp>
                <p:nvSpPr>
                  <p:cNvPr id="16" name="Oval 46"/>
                  <p:cNvSpPr>
                    <a:spLocks noChangeArrowheads="1"/>
                  </p:cNvSpPr>
                  <p:nvPr/>
                </p:nvSpPr>
                <p:spPr bwMode="auto">
                  <a:xfrm>
                    <a:off x="6333" y="10663"/>
                    <a:ext cx="53" cy="54"/>
                  </a:xfrm>
                  <a:prstGeom prst="ellipse">
                    <a:avLst/>
                  </a:prstGeom>
                  <a:solidFill>
                    <a:srgbClr val="000000"/>
                  </a:solidFill>
                  <a:ln w="6350">
                    <a:solidFill>
                      <a:srgbClr val="000000"/>
                    </a:solidFill>
                    <a:round/>
                    <a:headEnd/>
                    <a:tailEnd/>
                  </a:ln>
                </p:spPr>
                <p:txBody>
                  <a:bodyPr lIns="54000" rIns="54000"/>
                  <a:lstStyle/>
                  <a:p>
                    <a:endParaRPr lang="zh-CN" altLang="en-US" sz="1400">
                      <a:latin typeface="+mn-ea"/>
                    </a:endParaRPr>
                  </a:p>
                </p:txBody>
              </p:sp>
              <p:sp>
                <p:nvSpPr>
                  <p:cNvPr id="17" name="Oval 47"/>
                  <p:cNvSpPr>
                    <a:spLocks noChangeArrowheads="1"/>
                  </p:cNvSpPr>
                  <p:nvPr/>
                </p:nvSpPr>
                <p:spPr bwMode="auto">
                  <a:xfrm>
                    <a:off x="6333" y="11558"/>
                    <a:ext cx="53" cy="54"/>
                  </a:xfrm>
                  <a:prstGeom prst="ellipse">
                    <a:avLst/>
                  </a:prstGeom>
                  <a:solidFill>
                    <a:srgbClr val="000000"/>
                  </a:solidFill>
                  <a:ln w="6350">
                    <a:solidFill>
                      <a:srgbClr val="000000"/>
                    </a:solidFill>
                    <a:round/>
                    <a:headEnd/>
                    <a:tailEnd/>
                  </a:ln>
                </p:spPr>
                <p:txBody>
                  <a:bodyPr lIns="54000" rIns="54000"/>
                  <a:lstStyle/>
                  <a:p>
                    <a:endParaRPr lang="zh-CN" altLang="en-US" sz="1400">
                      <a:latin typeface="+mn-ea"/>
                    </a:endParaRPr>
                  </a:p>
                </p:txBody>
              </p:sp>
              <p:sp>
                <p:nvSpPr>
                  <p:cNvPr id="18" name="Oval 48"/>
                  <p:cNvSpPr>
                    <a:spLocks noChangeArrowheads="1"/>
                  </p:cNvSpPr>
                  <p:nvPr/>
                </p:nvSpPr>
                <p:spPr bwMode="auto">
                  <a:xfrm>
                    <a:off x="6333" y="13046"/>
                    <a:ext cx="53" cy="53"/>
                  </a:xfrm>
                  <a:prstGeom prst="ellipse">
                    <a:avLst/>
                  </a:prstGeom>
                  <a:solidFill>
                    <a:srgbClr val="000000"/>
                  </a:solidFill>
                  <a:ln w="6350">
                    <a:solidFill>
                      <a:srgbClr val="000000"/>
                    </a:solidFill>
                    <a:round/>
                    <a:headEnd/>
                    <a:tailEnd/>
                  </a:ln>
                </p:spPr>
                <p:txBody>
                  <a:bodyPr lIns="54000" rIns="54000"/>
                  <a:lstStyle/>
                  <a:p>
                    <a:endParaRPr lang="zh-CN" altLang="en-US" sz="1400">
                      <a:latin typeface="+mn-ea"/>
                    </a:endParaRPr>
                  </a:p>
                </p:txBody>
              </p:sp>
            </p:grpSp>
          </p:grpSp>
        </p:grpSp>
      </p:grpSp>
    </p:spTree>
    <p:extLst>
      <p:ext uri="{BB962C8B-B14F-4D97-AF65-F5344CB8AC3E}">
        <p14:creationId xmlns:p14="http://schemas.microsoft.com/office/powerpoint/2010/main" val="2251187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磁盘存储器及其结构</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startAt="3"/>
            </a:pPr>
            <a:r>
              <a:rPr lang="zh-CN" altLang="en-US" sz="1800" dirty="0"/>
              <a:t>磁盘存储器</a:t>
            </a:r>
          </a:p>
          <a:p>
            <a:pPr lvl="1"/>
            <a:r>
              <a:rPr lang="zh-CN" altLang="en-US" sz="1600" dirty="0"/>
              <a:t>一个磁盘存储器是由盘片组以及磁盘驱动器所组成的，其中盘片组以轴为核心作不间断的旋转，而活动臂组合件则以柱面为单位做前进或后退</a:t>
            </a:r>
            <a:r>
              <a:rPr lang="zh-CN" altLang="en-US" sz="1600" dirty="0" smtClean="0"/>
              <a:t>操作</a:t>
            </a:r>
            <a:endParaRPr lang="zh-CN" altLang="en-US" sz="1600" dirty="0"/>
          </a:p>
          <a:p>
            <a:pPr lvl="1"/>
            <a:r>
              <a:rPr lang="zh-CN" altLang="en-US" sz="1600" dirty="0"/>
              <a:t>磁盘块（扇区）的定位操作</a:t>
            </a:r>
          </a:p>
          <a:p>
            <a:pPr lvl="2"/>
            <a:r>
              <a:rPr lang="zh-CN" altLang="en-US" sz="1400" dirty="0"/>
              <a:t>选择柱面：通过移动活动臂组合件来进行定位</a:t>
            </a:r>
          </a:p>
          <a:p>
            <a:pPr lvl="2"/>
            <a:r>
              <a:rPr lang="zh-CN" altLang="en-US" sz="1400" dirty="0"/>
              <a:t>选择磁道：选择活动臂（读</a:t>
            </a:r>
            <a:r>
              <a:rPr lang="en-US" altLang="zh-CN" sz="1400" dirty="0"/>
              <a:t>/</a:t>
            </a:r>
            <a:r>
              <a:rPr lang="zh-CN" altLang="en-US" sz="1400" dirty="0"/>
              <a:t>写头）</a:t>
            </a:r>
          </a:p>
          <a:p>
            <a:pPr lvl="2"/>
            <a:r>
              <a:rPr lang="zh-CN" altLang="en-US" sz="1400" dirty="0"/>
              <a:t>选择磁盘块：根据盘片组的旋转</a:t>
            </a:r>
            <a:r>
              <a:rPr lang="zh-CN" altLang="en-US" sz="1400" dirty="0" smtClean="0"/>
              <a:t>定位</a:t>
            </a:r>
            <a:endParaRPr lang="zh-CN" altLang="en-US" sz="1400" dirty="0"/>
          </a:p>
          <a:p>
            <a:pPr lvl="1"/>
            <a:r>
              <a:rPr lang="zh-CN" altLang="en-US" sz="1600" dirty="0"/>
              <a:t>因此，每个磁盘块的物理地址由三个部分组成：</a:t>
            </a:r>
          </a:p>
          <a:p>
            <a:pPr lvl="2"/>
            <a:r>
              <a:rPr lang="zh-CN" altLang="en-US" sz="1400" dirty="0"/>
              <a:t>柱面号 </a:t>
            </a:r>
            <a:r>
              <a:rPr lang="en-US" altLang="zh-CN" sz="1400" dirty="0"/>
              <a:t>+ </a:t>
            </a:r>
            <a:r>
              <a:rPr lang="zh-CN" altLang="en-US" sz="1400" dirty="0"/>
              <a:t>磁道号 </a:t>
            </a:r>
            <a:r>
              <a:rPr lang="en-US" altLang="zh-CN" sz="1400" dirty="0"/>
              <a:t>+ </a:t>
            </a:r>
            <a:r>
              <a:rPr lang="zh-CN" altLang="en-US" sz="1400" dirty="0"/>
              <a:t>磁盘块号</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428145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磁盘存储器及其结构</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startAt="4"/>
            </a:pPr>
            <a:r>
              <a:rPr lang="zh-CN" altLang="en-US" sz="1800" dirty="0" smtClean="0"/>
              <a:t>磁盘</a:t>
            </a:r>
            <a:r>
              <a:rPr lang="zh-CN" altLang="en-US" sz="1800" dirty="0"/>
              <a:t>存储器的</a:t>
            </a:r>
            <a:r>
              <a:rPr lang="en-US" altLang="zh-CN" sz="1800" dirty="0"/>
              <a:t>I/O</a:t>
            </a:r>
            <a:r>
              <a:rPr lang="zh-CN" altLang="en-US" sz="1800" dirty="0"/>
              <a:t>操作</a:t>
            </a:r>
          </a:p>
          <a:p>
            <a:pPr lvl="1"/>
            <a:r>
              <a:rPr lang="zh-CN" altLang="en-US" sz="1600" dirty="0"/>
              <a:t>编码方式：设一个磁盘存储器有</a:t>
            </a:r>
            <a:r>
              <a:rPr lang="en-US" altLang="zh-CN" sz="1600" dirty="0"/>
              <a:t>n</a:t>
            </a:r>
            <a:r>
              <a:rPr lang="zh-CN" altLang="en-US" sz="1600" dirty="0"/>
              <a:t>个柱面，每个柱面有</a:t>
            </a:r>
            <a:r>
              <a:rPr lang="en-US" altLang="zh-CN" sz="1600" dirty="0"/>
              <a:t>m</a:t>
            </a:r>
            <a:r>
              <a:rPr lang="zh-CN" altLang="en-US" sz="1600" dirty="0"/>
              <a:t>个磁道，每个磁道有</a:t>
            </a:r>
            <a:r>
              <a:rPr lang="en-US" altLang="zh-CN" sz="1600" dirty="0"/>
              <a:t>r</a:t>
            </a:r>
            <a:r>
              <a:rPr lang="zh-CN" altLang="en-US" sz="1600" dirty="0"/>
              <a:t>个磁盘块。则编码规则如下：</a:t>
            </a:r>
          </a:p>
          <a:p>
            <a:pPr lvl="2"/>
            <a:r>
              <a:rPr lang="zh-CN" altLang="en-US" sz="1400" dirty="0"/>
              <a:t>柱面号：由外层到内层分别为（</a:t>
            </a:r>
            <a:r>
              <a:rPr lang="en-US" altLang="zh-CN" sz="1400" dirty="0"/>
              <a:t>0</a:t>
            </a:r>
            <a:r>
              <a:rPr lang="zh-CN" altLang="en-US" sz="1400" dirty="0"/>
              <a:t>号柱面，</a:t>
            </a:r>
            <a:r>
              <a:rPr lang="en-US" altLang="zh-CN" sz="1400" dirty="0"/>
              <a:t>1</a:t>
            </a:r>
            <a:r>
              <a:rPr lang="zh-CN" altLang="en-US" sz="1400" dirty="0"/>
              <a:t>号柱面，</a:t>
            </a:r>
            <a:r>
              <a:rPr lang="en-US" altLang="zh-CN" sz="1400" dirty="0"/>
              <a:t>……</a:t>
            </a:r>
            <a:r>
              <a:rPr lang="zh-CN" altLang="en-US" sz="1400" dirty="0"/>
              <a:t>，</a:t>
            </a:r>
            <a:r>
              <a:rPr lang="en-US" altLang="zh-CN" sz="1400" dirty="0"/>
              <a:t>n-1</a:t>
            </a:r>
            <a:r>
              <a:rPr lang="zh-CN" altLang="en-US" sz="1400" dirty="0"/>
              <a:t>号柱面）</a:t>
            </a:r>
          </a:p>
          <a:p>
            <a:pPr lvl="2"/>
            <a:r>
              <a:rPr lang="zh-CN" altLang="en-US" sz="1400" dirty="0"/>
              <a:t>磁道号：每个柱面中的磁道从上到下分别为（</a:t>
            </a:r>
            <a:r>
              <a:rPr lang="en-US" altLang="zh-CN" sz="1400" dirty="0"/>
              <a:t>0</a:t>
            </a:r>
            <a:r>
              <a:rPr lang="zh-CN" altLang="en-US" sz="1400" dirty="0"/>
              <a:t>号磁道， </a:t>
            </a:r>
            <a:r>
              <a:rPr lang="en-US" altLang="zh-CN" sz="1400" dirty="0"/>
              <a:t>1</a:t>
            </a:r>
            <a:r>
              <a:rPr lang="zh-CN" altLang="en-US" sz="1400" dirty="0"/>
              <a:t>号磁道，</a:t>
            </a:r>
            <a:r>
              <a:rPr lang="en-US" altLang="zh-CN" sz="1400" dirty="0"/>
              <a:t>……</a:t>
            </a:r>
            <a:r>
              <a:rPr lang="zh-CN" altLang="en-US" sz="1400" dirty="0"/>
              <a:t>， </a:t>
            </a:r>
            <a:r>
              <a:rPr lang="en-US" altLang="zh-CN" sz="1400" dirty="0"/>
              <a:t>m-1</a:t>
            </a:r>
            <a:r>
              <a:rPr lang="zh-CN" altLang="en-US" sz="1400" dirty="0"/>
              <a:t>号磁道）</a:t>
            </a:r>
          </a:p>
          <a:p>
            <a:pPr lvl="2"/>
            <a:r>
              <a:rPr lang="zh-CN" altLang="en-US" sz="1400" dirty="0"/>
              <a:t>磁盘块号：每个磁道中的磁盘块按照旋转的方向分别为（</a:t>
            </a:r>
            <a:r>
              <a:rPr lang="en-US" altLang="zh-CN" sz="1400" dirty="0"/>
              <a:t>0</a:t>
            </a:r>
            <a:r>
              <a:rPr lang="zh-CN" altLang="en-US" sz="1400" dirty="0"/>
              <a:t>号磁盘块，</a:t>
            </a:r>
            <a:r>
              <a:rPr lang="en-US" altLang="zh-CN" sz="1400" dirty="0"/>
              <a:t>1</a:t>
            </a:r>
            <a:r>
              <a:rPr lang="zh-CN" altLang="en-US" sz="1400" dirty="0"/>
              <a:t>号磁盘块，</a:t>
            </a:r>
            <a:r>
              <a:rPr lang="en-US" altLang="zh-CN" sz="1400" dirty="0"/>
              <a:t>……</a:t>
            </a:r>
            <a:r>
              <a:rPr lang="zh-CN" altLang="en-US" sz="1400" dirty="0"/>
              <a:t>，</a:t>
            </a:r>
            <a:r>
              <a:rPr lang="en-US" altLang="zh-CN" sz="1400" dirty="0"/>
              <a:t>r-1</a:t>
            </a:r>
            <a:r>
              <a:rPr lang="zh-CN" altLang="en-US" sz="1400" dirty="0"/>
              <a:t>号磁盘块</a:t>
            </a:r>
            <a:r>
              <a:rPr lang="zh-CN" altLang="en-US" sz="1400" dirty="0" smtClean="0"/>
              <a:t>）</a:t>
            </a:r>
            <a:endParaRPr lang="zh-CN" altLang="en-US" sz="1400" dirty="0"/>
          </a:p>
          <a:p>
            <a:pPr lvl="1"/>
            <a:r>
              <a:rPr lang="zh-CN" altLang="en-US" sz="1600" dirty="0"/>
              <a:t>因此，该磁盘存储器中共有</a:t>
            </a:r>
            <a:r>
              <a:rPr lang="en-US" altLang="zh-CN" sz="1600" dirty="0"/>
              <a:t>m*n*r</a:t>
            </a:r>
            <a:r>
              <a:rPr lang="zh-CN" altLang="en-US" sz="1600" dirty="0"/>
              <a:t>个磁盘块，其中</a:t>
            </a:r>
            <a:r>
              <a:rPr lang="en-US" altLang="zh-CN" sz="1600" dirty="0"/>
              <a:t>x</a:t>
            </a:r>
            <a:r>
              <a:rPr lang="zh-CN" altLang="en-US" sz="1600" dirty="0"/>
              <a:t>号柱面的</a:t>
            </a:r>
            <a:r>
              <a:rPr lang="en-US" altLang="zh-CN" sz="1600" dirty="0"/>
              <a:t>y</a:t>
            </a:r>
            <a:r>
              <a:rPr lang="zh-CN" altLang="en-US" sz="1600" dirty="0"/>
              <a:t>号磁道的</a:t>
            </a:r>
            <a:r>
              <a:rPr lang="en-US" altLang="zh-CN" sz="1600" dirty="0"/>
              <a:t>z</a:t>
            </a:r>
            <a:r>
              <a:rPr lang="zh-CN" altLang="en-US" sz="1600" dirty="0"/>
              <a:t>号磁盘块的编号是</a:t>
            </a:r>
            <a:r>
              <a:rPr lang="zh-CN" altLang="en-US" sz="1600" dirty="0" smtClean="0"/>
              <a:t>：</a:t>
            </a:r>
            <a:r>
              <a:rPr lang="en-US" altLang="zh-CN" sz="1600" dirty="0" smtClean="0"/>
              <a:t>x * m * </a:t>
            </a:r>
            <a:r>
              <a:rPr lang="en-US" altLang="zh-CN" sz="1600" dirty="0"/>
              <a:t>r </a:t>
            </a:r>
            <a:r>
              <a:rPr lang="en-US" altLang="zh-CN" sz="1600" dirty="0" smtClean="0"/>
              <a:t>+ y * r + z</a:t>
            </a:r>
            <a:endParaRPr lang="en-US" altLang="zh-CN"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215846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磁盘存储器及其结构</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startAt="4"/>
            </a:pPr>
            <a:r>
              <a:rPr lang="zh-CN" altLang="en-US" sz="1600" dirty="0"/>
              <a:t>磁盘存储器的</a:t>
            </a:r>
            <a:r>
              <a:rPr lang="en-US" altLang="zh-CN" sz="1600" dirty="0"/>
              <a:t>I/O</a:t>
            </a:r>
            <a:r>
              <a:rPr lang="zh-CN" altLang="en-US" sz="1600" dirty="0"/>
              <a:t>操作</a:t>
            </a:r>
          </a:p>
          <a:p>
            <a:pPr lvl="1"/>
            <a:r>
              <a:rPr lang="zh-CN" altLang="en-US" sz="1400" dirty="0"/>
              <a:t>磁盘的格式化</a:t>
            </a:r>
          </a:p>
          <a:p>
            <a:pPr lvl="2"/>
            <a:r>
              <a:rPr lang="zh-CN" altLang="en-US" sz="1200" dirty="0"/>
              <a:t>在每个磁盘块的头部写入：</a:t>
            </a:r>
          </a:p>
          <a:p>
            <a:pPr lvl="2"/>
            <a:r>
              <a:rPr lang="zh-CN" altLang="en-US" sz="1200" dirty="0"/>
              <a:t>该磁盘块的地址，包括：柱面号，磁道号（读</a:t>
            </a:r>
            <a:r>
              <a:rPr lang="en-US" altLang="zh-CN" sz="1200" dirty="0"/>
              <a:t>/</a:t>
            </a:r>
            <a:r>
              <a:rPr lang="zh-CN" altLang="en-US" sz="1200" dirty="0"/>
              <a:t>写头号），磁盘块号</a:t>
            </a:r>
          </a:p>
          <a:p>
            <a:pPr lvl="2"/>
            <a:r>
              <a:rPr lang="zh-CN" altLang="en-US" sz="1200" dirty="0"/>
              <a:t>有关该磁盘块的状态</a:t>
            </a:r>
            <a:r>
              <a:rPr lang="zh-CN" altLang="en-US" sz="1200" dirty="0" smtClean="0"/>
              <a:t>信息</a:t>
            </a:r>
            <a:endParaRPr lang="zh-CN" altLang="en-US" sz="1200" dirty="0"/>
          </a:p>
          <a:p>
            <a:pPr lvl="1"/>
            <a:r>
              <a:rPr lang="zh-CN" altLang="en-US" sz="1400" dirty="0"/>
              <a:t>在同一个磁道的相邻磁盘块之间会留有一定的空隙，以利于对相邻磁盘块的顺序</a:t>
            </a:r>
            <a:r>
              <a:rPr lang="zh-CN" altLang="en-US" sz="1400" dirty="0" smtClean="0"/>
              <a:t>访问</a:t>
            </a:r>
            <a:endParaRPr lang="zh-CN" altLang="en-US" sz="1400" dirty="0"/>
          </a:p>
          <a:p>
            <a:pPr lvl="1"/>
            <a:r>
              <a:rPr lang="zh-CN" altLang="en-US" sz="1400" dirty="0"/>
              <a:t>磁盘的</a:t>
            </a:r>
            <a:r>
              <a:rPr lang="en-US" altLang="zh-CN" sz="1400" dirty="0"/>
              <a:t>I/O</a:t>
            </a:r>
            <a:r>
              <a:rPr lang="zh-CN" altLang="en-US" sz="1400" dirty="0"/>
              <a:t>操作：首先根据给出的磁盘块地址定位，然后读</a:t>
            </a:r>
            <a:r>
              <a:rPr lang="en-US" altLang="zh-CN" sz="1400" dirty="0"/>
              <a:t>/</a:t>
            </a:r>
            <a:r>
              <a:rPr lang="zh-CN" altLang="en-US" sz="1400" dirty="0"/>
              <a:t>写指定磁盘块上的数据，其时间开销是：</a:t>
            </a:r>
          </a:p>
          <a:p>
            <a:pPr lvl="2"/>
            <a:r>
              <a:rPr lang="zh-CN" altLang="en-US" sz="1200" dirty="0"/>
              <a:t>活动臂组合件的移动时间</a:t>
            </a:r>
          </a:p>
          <a:p>
            <a:pPr lvl="2"/>
            <a:r>
              <a:rPr lang="zh-CN" altLang="en-US" sz="1200" dirty="0"/>
              <a:t>磁盘片的旋转定位时间</a:t>
            </a:r>
          </a:p>
          <a:p>
            <a:pPr lvl="2"/>
            <a:r>
              <a:rPr lang="zh-CN" altLang="en-US" sz="1200" dirty="0"/>
              <a:t>读</a:t>
            </a:r>
            <a:r>
              <a:rPr lang="en-US" altLang="zh-CN" sz="1200" dirty="0"/>
              <a:t>/</a:t>
            </a:r>
            <a:r>
              <a:rPr lang="zh-CN" altLang="en-US" sz="1200" dirty="0"/>
              <a:t>写数据时间</a:t>
            </a:r>
          </a:p>
          <a:p>
            <a:pPr lvl="1"/>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1376447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磁盘存储器及其结构</a:t>
            </a:r>
            <a:endParaRPr lang="zh-CN" altLang="en-US" dirty="0"/>
          </a:p>
        </p:txBody>
      </p:sp>
      <p:sp>
        <p:nvSpPr>
          <p:cNvPr id="3" name="内容占位符 2"/>
          <p:cNvSpPr>
            <a:spLocks noGrp="1"/>
          </p:cNvSpPr>
          <p:nvPr>
            <p:ph idx="1"/>
          </p:nvPr>
        </p:nvSpPr>
        <p:spPr/>
        <p:txBody>
          <a:bodyPr>
            <a:noAutofit/>
          </a:bodyPr>
          <a:lstStyle/>
          <a:p>
            <a:r>
              <a:rPr lang="zh-CN" altLang="en-US" sz="1600" dirty="0" smtClean="0"/>
              <a:t>固态硬盘</a:t>
            </a:r>
            <a:endParaRPr lang="en-US" altLang="zh-CN" sz="1600" dirty="0" smtClean="0"/>
          </a:p>
          <a:p>
            <a:pPr lvl="1"/>
            <a:r>
              <a:rPr lang="zh-CN" altLang="en-US" sz="1400" dirty="0"/>
              <a:t>固态硬盘（</a:t>
            </a:r>
            <a:r>
              <a:rPr lang="en-US" altLang="zh-CN" sz="1400" dirty="0"/>
              <a:t>Solid State Disk</a:t>
            </a:r>
            <a:r>
              <a:rPr lang="zh-CN" altLang="en-US" sz="1400" dirty="0"/>
              <a:t>、簡稱</a:t>
            </a:r>
            <a:r>
              <a:rPr lang="en-US" altLang="zh-CN" sz="1400" dirty="0"/>
              <a:t>SSD</a:t>
            </a:r>
            <a:r>
              <a:rPr lang="zh-CN" altLang="en-US" sz="1400" dirty="0"/>
              <a:t>，准确的技术称呼应为固态驱动器）是一种基于永久性存储器，如闪存，或非永久性存储器，同步动态随机存取存储器（</a:t>
            </a:r>
            <a:r>
              <a:rPr lang="en-US" altLang="zh-CN" sz="1400" dirty="0"/>
              <a:t>SDRAM</a:t>
            </a:r>
            <a:r>
              <a:rPr lang="zh-CN" altLang="en-US" sz="1400" dirty="0"/>
              <a:t>）的计算机外部存储设备。固态硬盘用来在便携式计算机中代替常规硬盘。虽然在固态硬盘中已经没有可以旋转的盘状机构，但是依照人们的命名习惯，这类存储器仍然被称为“硬盘”</a:t>
            </a:r>
          </a:p>
          <a:p>
            <a:pPr lvl="1"/>
            <a:r>
              <a:rPr lang="zh-CN" altLang="en-US" sz="1400" dirty="0"/>
              <a:t>和常規硬盘相比，固態硬碟具有低功耗、无噪音、抗震动、低热量的特点。这些特点不仅使得数据能更加安全地得到保存，而且也延长了靠电池供电的设备的连续运转时间</a:t>
            </a:r>
          </a:p>
          <a:p>
            <a:pPr lvl="1"/>
            <a:r>
              <a:rPr lang="zh-CN" altLang="en-US" sz="1400" dirty="0"/>
              <a:t>目前固态硬盘普及的最大问题仍然是成本和写入</a:t>
            </a:r>
            <a:r>
              <a:rPr lang="zh-CN" altLang="en-US" sz="1400" dirty="0" smtClean="0"/>
              <a:t>次数</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62250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数据库的物理组织</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smtClean="0"/>
              <a:t>概论</a:t>
            </a:r>
            <a:endParaRPr lang="zh-CN" altLang="en-US" sz="2000" dirty="0"/>
          </a:p>
          <a:p>
            <a:pPr marL="525780" indent="-457200">
              <a:buFont typeface="+mj-lt"/>
              <a:buAutoNum type="arabicPeriod"/>
            </a:pPr>
            <a:r>
              <a:rPr lang="zh-CN" altLang="en-US" sz="2000" dirty="0" smtClean="0"/>
              <a:t>数据库</a:t>
            </a:r>
            <a:r>
              <a:rPr lang="zh-CN" altLang="en-US" sz="2000" dirty="0"/>
              <a:t>的物理存储介质</a:t>
            </a:r>
          </a:p>
          <a:p>
            <a:pPr marL="525780" indent="-457200">
              <a:buFont typeface="+mj-lt"/>
              <a:buAutoNum type="arabicPeriod"/>
            </a:pPr>
            <a:r>
              <a:rPr lang="zh-CN" altLang="en-US" sz="2000" dirty="0" smtClean="0"/>
              <a:t>磁盘</a:t>
            </a:r>
            <a:r>
              <a:rPr lang="zh-CN" altLang="en-US" sz="2000" dirty="0"/>
              <a:t>存储器及其结构</a:t>
            </a:r>
          </a:p>
          <a:p>
            <a:pPr marL="525780" indent="-457200">
              <a:buFont typeface="+mj-lt"/>
              <a:buAutoNum type="arabicPeriod"/>
            </a:pPr>
            <a:r>
              <a:rPr lang="zh-CN" altLang="en-US" sz="2000" b="1" dirty="0" smtClean="0">
                <a:solidFill>
                  <a:srgbClr val="FF0000"/>
                </a:solidFill>
              </a:rPr>
              <a:t>文件组织</a:t>
            </a:r>
            <a:endParaRPr lang="zh-CN" altLang="en-US" sz="2000" b="1" dirty="0">
              <a:solidFill>
                <a:srgbClr val="FF0000"/>
              </a:solidFill>
            </a:endParaRPr>
          </a:p>
          <a:p>
            <a:pPr marL="525780" indent="-457200">
              <a:buFont typeface="+mj-lt"/>
              <a:buAutoNum type="arabicPeriod"/>
            </a:pPr>
            <a:r>
              <a:rPr lang="zh-CN" altLang="en-US" sz="2000" dirty="0" smtClean="0"/>
              <a:t>文件</a:t>
            </a:r>
            <a:r>
              <a:rPr lang="zh-CN" altLang="en-US" sz="2000" dirty="0"/>
              <a:t>记录组织</a:t>
            </a:r>
          </a:p>
          <a:p>
            <a:pPr marL="525780" indent="-457200">
              <a:buFont typeface="+mj-lt"/>
              <a:buAutoNum type="arabicPeriod"/>
            </a:pPr>
            <a:r>
              <a:rPr lang="zh-CN" altLang="en-US" sz="2000" dirty="0" smtClean="0"/>
              <a:t>索引</a:t>
            </a:r>
            <a:r>
              <a:rPr lang="zh-CN" altLang="en-US" sz="2000" dirty="0"/>
              <a:t>技术与散列技术</a:t>
            </a:r>
          </a:p>
          <a:p>
            <a:pPr marL="525780" indent="-457200">
              <a:buFont typeface="+mj-lt"/>
              <a:buAutoNum type="arabicPeriod"/>
            </a:pPr>
            <a:r>
              <a:rPr lang="zh-CN" altLang="en-US" sz="2000" dirty="0" smtClean="0"/>
              <a:t>数据库</a:t>
            </a:r>
            <a:r>
              <a:rPr lang="zh-CN" altLang="en-US" sz="2000" dirty="0"/>
              <a:t>与</a:t>
            </a:r>
            <a:r>
              <a:rPr lang="zh-CN" altLang="en-US" sz="2000" dirty="0" smtClean="0"/>
              <a:t>文件</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721851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 </a:t>
            </a:r>
            <a:r>
              <a:rPr lang="zh-CN" altLang="en-US" b="1" dirty="0" smtClean="0"/>
              <a:t>文件组织</a:t>
            </a:r>
            <a:endParaRPr lang="zh-CN" altLang="en-US" b="1" dirty="0"/>
          </a:p>
        </p:txBody>
      </p:sp>
      <p:sp>
        <p:nvSpPr>
          <p:cNvPr id="3" name="内容占位符 2"/>
          <p:cNvSpPr>
            <a:spLocks noGrp="1"/>
          </p:cNvSpPr>
          <p:nvPr>
            <p:ph idx="1"/>
          </p:nvPr>
        </p:nvSpPr>
        <p:spPr/>
        <p:txBody>
          <a:bodyPr>
            <a:normAutofit/>
          </a:bodyPr>
          <a:lstStyle/>
          <a:p>
            <a:r>
              <a:rPr lang="zh-CN" altLang="en-US" sz="2000" dirty="0"/>
              <a:t>数据库中的数据被组织成若干个数据文件</a:t>
            </a:r>
          </a:p>
          <a:p>
            <a:pPr lvl="1"/>
            <a:r>
              <a:rPr lang="zh-CN" altLang="en-US" sz="1800" dirty="0"/>
              <a:t>文件是记录的集合，记录是项的集合</a:t>
            </a:r>
          </a:p>
          <a:p>
            <a:pPr lvl="2"/>
            <a:r>
              <a:rPr lang="zh-CN" altLang="en-US" sz="1600" dirty="0"/>
              <a:t>记录的‘型’与‘值’</a:t>
            </a:r>
          </a:p>
          <a:p>
            <a:pPr lvl="3"/>
            <a:r>
              <a:rPr lang="zh-CN" altLang="en-US" sz="1400" dirty="0"/>
              <a:t>一个记录中所含有的项的描述信息被称为记录的型</a:t>
            </a:r>
          </a:p>
          <a:p>
            <a:pPr lvl="3"/>
            <a:r>
              <a:rPr lang="zh-CN" altLang="en-US" sz="1400" dirty="0"/>
              <a:t>记录值则是符合记录型要求的项值的集合，通常也简称为</a:t>
            </a:r>
            <a:r>
              <a:rPr lang="zh-CN" altLang="en-US" sz="1400" dirty="0" smtClean="0"/>
              <a:t>记录</a:t>
            </a:r>
            <a:endParaRPr lang="zh-CN" altLang="en-US" sz="1400" dirty="0"/>
          </a:p>
          <a:p>
            <a:pPr lvl="2"/>
            <a:r>
              <a:rPr lang="zh-CN" altLang="en-US" sz="1600" dirty="0"/>
              <a:t>‘记录’是文件中的一个逻辑单位，在实现时‘记录’必须被分配存储到具体磁盘块中去，从而构成一条物理记录（通常也简称为记录</a:t>
            </a:r>
            <a:r>
              <a:rPr lang="zh-CN" altLang="en-US" sz="1600" dirty="0" smtClean="0"/>
              <a:t>）</a:t>
            </a:r>
            <a:endParaRPr lang="zh-CN" altLang="en-US" sz="1600" dirty="0"/>
          </a:p>
          <a:p>
            <a:pPr lvl="2"/>
            <a:r>
              <a:rPr lang="zh-CN" altLang="en-US" sz="1600" dirty="0"/>
              <a:t>记录的大小往往与磁盘块的大小不一致，因此记录在磁盘块上的存储可以有多种方式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2272003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文件组织</a:t>
            </a:r>
            <a:endParaRPr lang="zh-CN" altLang="en-US" dirty="0"/>
          </a:p>
        </p:txBody>
      </p:sp>
      <p:sp>
        <p:nvSpPr>
          <p:cNvPr id="3" name="内容占位符 2"/>
          <p:cNvSpPr>
            <a:spLocks noGrp="1"/>
          </p:cNvSpPr>
          <p:nvPr>
            <p:ph idx="1"/>
          </p:nvPr>
        </p:nvSpPr>
        <p:spPr/>
        <p:txBody>
          <a:bodyPr>
            <a:normAutofit/>
          </a:bodyPr>
          <a:lstStyle/>
          <a:p>
            <a:r>
              <a:rPr lang="zh-CN" altLang="en-US" sz="2000" dirty="0"/>
              <a:t>记录在磁盘块中的分配</a:t>
            </a:r>
            <a:r>
              <a:rPr lang="zh-CN" altLang="en-US" sz="2000" dirty="0" smtClean="0"/>
              <a:t>方式</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grpSp>
        <p:nvGrpSpPr>
          <p:cNvPr id="5" name="Group 47"/>
          <p:cNvGrpSpPr>
            <a:grpSpLocks/>
          </p:cNvGrpSpPr>
          <p:nvPr/>
        </p:nvGrpSpPr>
        <p:grpSpPr bwMode="auto">
          <a:xfrm>
            <a:off x="381000" y="3125688"/>
            <a:ext cx="7772400" cy="533400"/>
            <a:chOff x="240" y="1104"/>
            <a:chExt cx="4896" cy="336"/>
          </a:xfrm>
        </p:grpSpPr>
        <p:sp>
          <p:nvSpPr>
            <p:cNvPr id="6" name="Rectangle 10"/>
            <p:cNvSpPr>
              <a:spLocks noChangeArrowheads="1"/>
            </p:cNvSpPr>
            <p:nvPr/>
          </p:nvSpPr>
          <p:spPr bwMode="auto">
            <a:xfrm>
              <a:off x="240" y="1104"/>
              <a:ext cx="196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spcBef>
                  <a:spcPct val="20000"/>
                </a:spcBef>
                <a:buFont typeface="Wingdings" pitchFamily="2" charset="2"/>
                <a:buChar char="§"/>
              </a:pPr>
              <a:r>
                <a:rPr lang="zh-CN" altLang="en-US" sz="1600" b="1" dirty="0">
                  <a:cs typeface="Times New Roman" pitchFamily="18" charset="0"/>
                </a:rPr>
                <a:t>单块单记录</a:t>
              </a:r>
            </a:p>
          </p:txBody>
        </p:sp>
        <p:sp>
          <p:nvSpPr>
            <p:cNvPr id="7" name="Text Box 32"/>
            <p:cNvSpPr txBox="1">
              <a:spLocks noChangeArrowheads="1"/>
            </p:cNvSpPr>
            <p:nvPr/>
          </p:nvSpPr>
          <p:spPr bwMode="auto">
            <a:xfrm>
              <a:off x="2064" y="1104"/>
              <a:ext cx="211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cs typeface="Times New Roman" pitchFamily="18" charset="0"/>
                </a:rPr>
                <a:t>记  录</a:t>
              </a:r>
            </a:p>
          </p:txBody>
        </p:sp>
        <p:sp>
          <p:nvSpPr>
            <p:cNvPr id="8" name="Text Box 34"/>
            <p:cNvSpPr txBox="1">
              <a:spLocks noChangeArrowheads="1"/>
            </p:cNvSpPr>
            <p:nvPr/>
          </p:nvSpPr>
          <p:spPr bwMode="auto">
            <a:xfrm>
              <a:off x="4176" y="1104"/>
              <a:ext cx="960" cy="21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endParaRPr lang="zh-CN" altLang="en-US" sz="1600">
                <a:latin typeface="+mn-lt"/>
                <a:ea typeface="+mn-ea"/>
                <a:cs typeface="Times New Roman" pitchFamily="18" charset="0"/>
              </a:endParaRPr>
            </a:p>
          </p:txBody>
        </p:sp>
      </p:grpSp>
      <p:grpSp>
        <p:nvGrpSpPr>
          <p:cNvPr id="9" name="Group 48"/>
          <p:cNvGrpSpPr>
            <a:grpSpLocks/>
          </p:cNvGrpSpPr>
          <p:nvPr/>
        </p:nvGrpSpPr>
        <p:grpSpPr bwMode="auto">
          <a:xfrm>
            <a:off x="5791200" y="3294757"/>
            <a:ext cx="1676400" cy="782316"/>
            <a:chOff x="3648" y="1296"/>
            <a:chExt cx="1056" cy="741"/>
          </a:xfrm>
        </p:grpSpPr>
        <p:sp>
          <p:nvSpPr>
            <p:cNvPr id="10" name="Text Box 35"/>
            <p:cNvSpPr txBox="1">
              <a:spLocks noChangeArrowheads="1"/>
            </p:cNvSpPr>
            <p:nvPr/>
          </p:nvSpPr>
          <p:spPr bwMode="auto">
            <a:xfrm>
              <a:off x="3648" y="1824"/>
              <a:ext cx="100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dirty="0">
                  <a:solidFill>
                    <a:srgbClr val="FF0000"/>
                  </a:solidFill>
                  <a:latin typeface="+mn-lt"/>
                  <a:ea typeface="+mn-ea"/>
                  <a:cs typeface="Times New Roman" pitchFamily="18" charset="0"/>
                </a:rPr>
                <a:t>无用部分</a:t>
              </a:r>
            </a:p>
          </p:txBody>
        </p:sp>
        <p:sp>
          <p:nvSpPr>
            <p:cNvPr id="11" name="Line 36"/>
            <p:cNvSpPr>
              <a:spLocks noChangeShapeType="1"/>
            </p:cNvSpPr>
            <p:nvPr/>
          </p:nvSpPr>
          <p:spPr bwMode="auto">
            <a:xfrm flipV="1">
              <a:off x="4272" y="1296"/>
              <a:ext cx="432" cy="48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12" name="Group 49"/>
          <p:cNvGrpSpPr>
            <a:grpSpLocks/>
          </p:cNvGrpSpPr>
          <p:nvPr/>
        </p:nvGrpSpPr>
        <p:grpSpPr bwMode="auto">
          <a:xfrm>
            <a:off x="381000" y="4619600"/>
            <a:ext cx="7772400" cy="609600"/>
            <a:chOff x="240" y="2544"/>
            <a:chExt cx="4896" cy="384"/>
          </a:xfrm>
        </p:grpSpPr>
        <p:sp>
          <p:nvSpPr>
            <p:cNvPr id="13" name="Rectangle 11"/>
            <p:cNvSpPr>
              <a:spLocks noChangeArrowheads="1"/>
            </p:cNvSpPr>
            <p:nvPr/>
          </p:nvSpPr>
          <p:spPr bwMode="auto">
            <a:xfrm>
              <a:off x="240" y="2544"/>
              <a:ext cx="17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spcBef>
                  <a:spcPct val="20000"/>
                </a:spcBef>
                <a:buFont typeface="Wingdings" pitchFamily="2" charset="2"/>
                <a:buChar char="§"/>
              </a:pPr>
              <a:r>
                <a:rPr lang="zh-CN" altLang="en-US" sz="1600" b="1">
                  <a:cs typeface="Times New Roman" pitchFamily="18" charset="0"/>
                </a:rPr>
                <a:t>单块多记录</a:t>
              </a:r>
            </a:p>
          </p:txBody>
        </p:sp>
        <p:sp>
          <p:nvSpPr>
            <p:cNvPr id="14" name="Text Box 37"/>
            <p:cNvSpPr txBox="1">
              <a:spLocks noChangeArrowheads="1"/>
            </p:cNvSpPr>
            <p:nvPr/>
          </p:nvSpPr>
          <p:spPr bwMode="auto">
            <a:xfrm>
              <a:off x="2064" y="2544"/>
              <a:ext cx="67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dirty="0">
                  <a:latin typeface="+mn-lt"/>
                  <a:ea typeface="+mn-ea"/>
                  <a:cs typeface="Times New Roman" pitchFamily="18" charset="0"/>
                </a:rPr>
                <a:t>记录1</a:t>
              </a:r>
            </a:p>
          </p:txBody>
        </p:sp>
        <p:sp>
          <p:nvSpPr>
            <p:cNvPr id="15" name="Text Box 38"/>
            <p:cNvSpPr txBox="1">
              <a:spLocks noChangeArrowheads="1"/>
            </p:cNvSpPr>
            <p:nvPr/>
          </p:nvSpPr>
          <p:spPr bwMode="auto">
            <a:xfrm>
              <a:off x="2736" y="2544"/>
              <a:ext cx="67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cs typeface="Times New Roman" pitchFamily="18" charset="0"/>
                </a:rPr>
                <a:t>记录2</a:t>
              </a:r>
            </a:p>
          </p:txBody>
        </p:sp>
        <p:sp>
          <p:nvSpPr>
            <p:cNvPr id="16" name="Text Box 39"/>
            <p:cNvSpPr txBox="1">
              <a:spLocks noChangeArrowheads="1"/>
            </p:cNvSpPr>
            <p:nvPr/>
          </p:nvSpPr>
          <p:spPr bwMode="auto">
            <a:xfrm>
              <a:off x="3408" y="2544"/>
              <a:ext cx="67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cs typeface="Times New Roman" pitchFamily="18" charset="0"/>
                </a:rPr>
                <a:t>……</a:t>
              </a:r>
            </a:p>
          </p:txBody>
        </p:sp>
        <p:sp>
          <p:nvSpPr>
            <p:cNvPr id="17" name="Text Box 40"/>
            <p:cNvSpPr txBox="1">
              <a:spLocks noChangeArrowheads="1"/>
            </p:cNvSpPr>
            <p:nvPr/>
          </p:nvSpPr>
          <p:spPr bwMode="auto">
            <a:xfrm>
              <a:off x="4080" y="2544"/>
              <a:ext cx="67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cs typeface="Times New Roman" pitchFamily="18" charset="0"/>
                </a:rPr>
                <a:t>记录</a:t>
              </a:r>
              <a:r>
                <a:rPr lang="en-US" altLang="zh-CN" sz="1600" b="1">
                  <a:latin typeface="+mn-lt"/>
                  <a:ea typeface="+mn-ea"/>
                  <a:cs typeface="Times New Roman" pitchFamily="18" charset="0"/>
                </a:rPr>
                <a:t>n</a:t>
              </a:r>
            </a:p>
          </p:txBody>
        </p:sp>
        <p:sp>
          <p:nvSpPr>
            <p:cNvPr id="18" name="Text Box 42"/>
            <p:cNvSpPr txBox="1">
              <a:spLocks noChangeArrowheads="1"/>
            </p:cNvSpPr>
            <p:nvPr/>
          </p:nvSpPr>
          <p:spPr bwMode="auto">
            <a:xfrm>
              <a:off x="4752" y="2544"/>
              <a:ext cx="384" cy="21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endParaRPr lang="zh-CN" altLang="en-US" sz="1600">
                <a:latin typeface="+mn-lt"/>
                <a:ea typeface="+mn-ea"/>
                <a:cs typeface="Times New Roman" pitchFamily="18" charset="0"/>
              </a:endParaRPr>
            </a:p>
          </p:txBody>
        </p:sp>
      </p:grpSp>
      <p:sp>
        <p:nvSpPr>
          <p:cNvPr id="19" name="Line 44"/>
          <p:cNvSpPr>
            <a:spLocks noChangeShapeType="1"/>
          </p:cNvSpPr>
          <p:nvPr/>
        </p:nvSpPr>
        <p:spPr bwMode="auto">
          <a:xfrm>
            <a:off x="6781800" y="4221088"/>
            <a:ext cx="1066800" cy="567581"/>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 name="Rectangle 45"/>
          <p:cNvSpPr>
            <a:spLocks noChangeArrowheads="1"/>
          </p:cNvSpPr>
          <p:nvPr/>
        </p:nvSpPr>
        <p:spPr bwMode="auto">
          <a:xfrm>
            <a:off x="612440" y="5410200"/>
            <a:ext cx="7920000" cy="467072"/>
          </a:xfrm>
          <a:prstGeom prst="rect">
            <a:avLst/>
          </a:prstGeom>
          <a:solidFill>
            <a:schemeClr val="accent6">
              <a:lumMod val="20000"/>
              <a:lumOff val="80000"/>
            </a:schemeClr>
          </a:solidFill>
          <a:ln>
            <a:noFill/>
          </a:ln>
          <a:effectLst/>
        </p:spPr>
        <p:txBody>
          <a:bodyPr/>
          <a:lstStyle/>
          <a:p>
            <a:pPr marL="1309688" lvl="1" indent="-852488" algn="l">
              <a:lnSpc>
                <a:spcPct val="125000"/>
              </a:lnSpc>
              <a:buFont typeface="Wingdings" pitchFamily="2" charset="2"/>
              <a:buNone/>
            </a:pPr>
            <a:r>
              <a:rPr lang="zh-CN" altLang="en-US" sz="1600" b="1" dirty="0">
                <a:cs typeface="Times New Roman" pitchFamily="18" charset="0"/>
              </a:rPr>
              <a:t>特点：在上述两种存储方式中，记录不能跨块存储，都存在存储空间浪费现象</a:t>
            </a:r>
          </a:p>
        </p:txBody>
      </p:sp>
    </p:spTree>
    <p:extLst>
      <p:ext uri="{BB962C8B-B14F-4D97-AF65-F5344CB8AC3E}">
        <p14:creationId xmlns:p14="http://schemas.microsoft.com/office/powerpoint/2010/main" val="13339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outHorizont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数据库的物理组织</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b="1" dirty="0" smtClean="0">
                <a:solidFill>
                  <a:srgbClr val="FF0000"/>
                </a:solidFill>
              </a:rPr>
              <a:t>概论</a:t>
            </a:r>
            <a:endParaRPr lang="zh-CN" altLang="en-US" sz="2000" b="1" dirty="0">
              <a:solidFill>
                <a:srgbClr val="FF0000"/>
              </a:solidFill>
            </a:endParaRPr>
          </a:p>
          <a:p>
            <a:pPr marL="525780" indent="-457200">
              <a:buFont typeface="+mj-lt"/>
              <a:buAutoNum type="arabicPeriod"/>
            </a:pPr>
            <a:r>
              <a:rPr lang="zh-CN" altLang="en-US" sz="2000" dirty="0" smtClean="0"/>
              <a:t>数据库</a:t>
            </a:r>
            <a:r>
              <a:rPr lang="zh-CN" altLang="en-US" sz="2000" dirty="0"/>
              <a:t>的物理存储介质</a:t>
            </a:r>
          </a:p>
          <a:p>
            <a:pPr marL="525780" indent="-457200">
              <a:buFont typeface="+mj-lt"/>
              <a:buAutoNum type="arabicPeriod"/>
            </a:pPr>
            <a:r>
              <a:rPr lang="zh-CN" altLang="en-US" sz="2000" dirty="0" smtClean="0"/>
              <a:t>磁盘</a:t>
            </a:r>
            <a:r>
              <a:rPr lang="zh-CN" altLang="en-US" sz="2000" dirty="0"/>
              <a:t>存储器及其结构</a:t>
            </a:r>
          </a:p>
          <a:p>
            <a:pPr marL="525780" indent="-457200">
              <a:buFont typeface="+mj-lt"/>
              <a:buAutoNum type="arabicPeriod"/>
            </a:pPr>
            <a:r>
              <a:rPr lang="zh-CN" altLang="en-US" sz="2000" dirty="0" smtClean="0"/>
              <a:t>文件组织</a:t>
            </a:r>
            <a:endParaRPr lang="zh-CN" altLang="en-US" sz="2000" dirty="0"/>
          </a:p>
          <a:p>
            <a:pPr marL="525780" indent="-457200">
              <a:buFont typeface="+mj-lt"/>
              <a:buAutoNum type="arabicPeriod"/>
            </a:pPr>
            <a:r>
              <a:rPr lang="zh-CN" altLang="en-US" sz="2000" dirty="0" smtClean="0"/>
              <a:t>文件</a:t>
            </a:r>
            <a:r>
              <a:rPr lang="zh-CN" altLang="en-US" sz="2000" dirty="0"/>
              <a:t>记录组织</a:t>
            </a:r>
          </a:p>
          <a:p>
            <a:pPr marL="525780" indent="-457200">
              <a:buFont typeface="+mj-lt"/>
              <a:buAutoNum type="arabicPeriod"/>
            </a:pPr>
            <a:r>
              <a:rPr lang="zh-CN" altLang="en-US" sz="2000" dirty="0" smtClean="0"/>
              <a:t>索引</a:t>
            </a:r>
            <a:r>
              <a:rPr lang="zh-CN" altLang="en-US" sz="2000" dirty="0"/>
              <a:t>技术与散列技术</a:t>
            </a:r>
          </a:p>
          <a:p>
            <a:pPr marL="525780" indent="-457200">
              <a:buFont typeface="+mj-lt"/>
              <a:buAutoNum type="arabicPeriod"/>
            </a:pPr>
            <a:r>
              <a:rPr lang="zh-CN" altLang="en-US" sz="2000" dirty="0" smtClean="0"/>
              <a:t>数据库</a:t>
            </a:r>
            <a:r>
              <a:rPr lang="zh-CN" altLang="en-US" sz="2000" dirty="0"/>
              <a:t>与</a:t>
            </a:r>
            <a:r>
              <a:rPr lang="zh-CN" altLang="en-US" sz="2000" dirty="0" smtClean="0"/>
              <a:t>文件</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105382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文件组织</a:t>
            </a:r>
            <a:endParaRPr lang="zh-CN" altLang="en-US" dirty="0"/>
          </a:p>
        </p:txBody>
      </p:sp>
      <p:sp>
        <p:nvSpPr>
          <p:cNvPr id="3" name="内容占位符 2"/>
          <p:cNvSpPr>
            <a:spLocks noGrp="1"/>
          </p:cNvSpPr>
          <p:nvPr>
            <p:ph idx="1"/>
          </p:nvPr>
        </p:nvSpPr>
        <p:spPr/>
        <p:txBody>
          <a:bodyPr>
            <a:normAutofit/>
          </a:bodyPr>
          <a:lstStyle/>
          <a:p>
            <a:r>
              <a:rPr lang="zh-CN" altLang="en-US" sz="2000" dirty="0"/>
              <a:t>记录在磁盘块中的分配方式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grpSp>
        <p:nvGrpSpPr>
          <p:cNvPr id="5" name="Group 35"/>
          <p:cNvGrpSpPr>
            <a:grpSpLocks/>
          </p:cNvGrpSpPr>
          <p:nvPr/>
        </p:nvGrpSpPr>
        <p:grpSpPr bwMode="auto">
          <a:xfrm>
            <a:off x="107504" y="2852936"/>
            <a:ext cx="8077200" cy="1243013"/>
            <a:chOff x="240" y="912"/>
            <a:chExt cx="5088" cy="783"/>
          </a:xfrm>
        </p:grpSpPr>
        <p:sp>
          <p:nvSpPr>
            <p:cNvPr id="6" name="Rectangle 4"/>
            <p:cNvSpPr>
              <a:spLocks noChangeArrowheads="1"/>
            </p:cNvSpPr>
            <p:nvPr/>
          </p:nvSpPr>
          <p:spPr bwMode="auto">
            <a:xfrm>
              <a:off x="240" y="912"/>
              <a:ext cx="196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spcBef>
                  <a:spcPct val="20000"/>
                </a:spcBef>
                <a:buFont typeface="Wingdings" pitchFamily="2" charset="2"/>
                <a:buChar char="§"/>
              </a:pPr>
              <a:r>
                <a:rPr lang="zh-CN" altLang="en-US" sz="1600" b="1"/>
                <a:t>多块单记录</a:t>
              </a:r>
            </a:p>
          </p:txBody>
        </p:sp>
        <p:sp>
          <p:nvSpPr>
            <p:cNvPr id="7" name="Text Box 6"/>
            <p:cNvSpPr txBox="1">
              <a:spLocks noChangeArrowheads="1"/>
            </p:cNvSpPr>
            <p:nvPr/>
          </p:nvSpPr>
          <p:spPr bwMode="auto">
            <a:xfrm>
              <a:off x="2064" y="1482"/>
              <a:ext cx="211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rPr>
                <a:t>记  录  1</a:t>
              </a:r>
            </a:p>
          </p:txBody>
        </p:sp>
        <p:sp>
          <p:nvSpPr>
            <p:cNvPr id="8" name="Text Box 7"/>
            <p:cNvSpPr txBox="1">
              <a:spLocks noChangeArrowheads="1"/>
            </p:cNvSpPr>
            <p:nvPr/>
          </p:nvSpPr>
          <p:spPr bwMode="auto">
            <a:xfrm>
              <a:off x="4176" y="1482"/>
              <a:ext cx="960" cy="21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dirty="0">
                  <a:solidFill>
                    <a:srgbClr val="FF0000"/>
                  </a:solidFill>
                  <a:latin typeface="+mn-lt"/>
                  <a:ea typeface="+mn-ea"/>
                </a:rPr>
                <a:t>无用部分</a:t>
              </a:r>
            </a:p>
          </p:txBody>
        </p:sp>
        <p:sp>
          <p:nvSpPr>
            <p:cNvPr id="9" name="Text Box 17"/>
            <p:cNvSpPr txBox="1">
              <a:spLocks noChangeArrowheads="1"/>
            </p:cNvSpPr>
            <p:nvPr/>
          </p:nvSpPr>
          <p:spPr bwMode="auto">
            <a:xfrm>
              <a:off x="2064" y="954"/>
              <a:ext cx="307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dirty="0">
                  <a:latin typeface="+mn-lt"/>
                  <a:ea typeface="+mn-ea"/>
                </a:rPr>
                <a:t>记  录  1</a:t>
              </a:r>
            </a:p>
          </p:txBody>
        </p:sp>
        <p:sp>
          <p:nvSpPr>
            <p:cNvPr id="10" name="Line 18"/>
            <p:cNvSpPr>
              <a:spLocks noChangeShapeType="1"/>
            </p:cNvSpPr>
            <p:nvPr/>
          </p:nvSpPr>
          <p:spPr bwMode="auto">
            <a:xfrm>
              <a:off x="5136" y="110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 name="Line 19"/>
            <p:cNvSpPr>
              <a:spLocks noChangeShapeType="1"/>
            </p:cNvSpPr>
            <p:nvPr/>
          </p:nvSpPr>
          <p:spPr bwMode="auto">
            <a:xfrm>
              <a:off x="5328" y="11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 name="Line 20"/>
            <p:cNvSpPr>
              <a:spLocks noChangeShapeType="1"/>
            </p:cNvSpPr>
            <p:nvPr/>
          </p:nvSpPr>
          <p:spPr bwMode="auto">
            <a:xfrm flipH="1">
              <a:off x="1824" y="1344"/>
              <a:ext cx="35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 name="Line 21"/>
            <p:cNvSpPr>
              <a:spLocks noChangeShapeType="1"/>
            </p:cNvSpPr>
            <p:nvPr/>
          </p:nvSpPr>
          <p:spPr bwMode="auto">
            <a:xfrm>
              <a:off x="1824" y="13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 name="Line 22"/>
            <p:cNvSpPr>
              <a:spLocks noChangeShapeType="1"/>
            </p:cNvSpPr>
            <p:nvPr/>
          </p:nvSpPr>
          <p:spPr bwMode="auto">
            <a:xfrm>
              <a:off x="1824" y="163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15" name="Group 36"/>
          <p:cNvGrpSpPr>
            <a:grpSpLocks/>
          </p:cNvGrpSpPr>
          <p:nvPr/>
        </p:nvGrpSpPr>
        <p:grpSpPr bwMode="auto">
          <a:xfrm>
            <a:off x="107504" y="4221088"/>
            <a:ext cx="8458200" cy="1252538"/>
            <a:chOff x="240" y="2256"/>
            <a:chExt cx="5328" cy="789"/>
          </a:xfrm>
        </p:grpSpPr>
        <p:sp>
          <p:nvSpPr>
            <p:cNvPr id="16" name="Rectangle 5"/>
            <p:cNvSpPr>
              <a:spLocks noChangeArrowheads="1"/>
            </p:cNvSpPr>
            <p:nvPr/>
          </p:nvSpPr>
          <p:spPr bwMode="auto">
            <a:xfrm>
              <a:off x="240" y="2256"/>
              <a:ext cx="17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spcBef>
                  <a:spcPct val="20000"/>
                </a:spcBef>
                <a:buFont typeface="Wingdings" pitchFamily="2" charset="2"/>
                <a:buChar char="§"/>
              </a:pPr>
              <a:r>
                <a:rPr lang="zh-CN" altLang="en-US" sz="1600" b="1"/>
                <a:t>多块多记录</a:t>
              </a:r>
            </a:p>
          </p:txBody>
        </p:sp>
        <p:sp>
          <p:nvSpPr>
            <p:cNvPr id="17" name="Text Box 10"/>
            <p:cNvSpPr txBox="1">
              <a:spLocks noChangeArrowheads="1"/>
            </p:cNvSpPr>
            <p:nvPr/>
          </p:nvSpPr>
          <p:spPr bwMode="auto">
            <a:xfrm>
              <a:off x="1872" y="2304"/>
              <a:ext cx="1200"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600" b="1" dirty="0">
                  <a:latin typeface="+mn-lt"/>
                  <a:ea typeface="+mn-ea"/>
                </a:rPr>
                <a:t>R</a:t>
              </a:r>
              <a:r>
                <a:rPr lang="en-US" altLang="zh-CN" sz="1600" b="1" baseline="-25000" dirty="0">
                  <a:latin typeface="+mn-lt"/>
                  <a:ea typeface="+mn-ea"/>
                </a:rPr>
                <a:t>1</a:t>
              </a:r>
            </a:p>
          </p:txBody>
        </p:sp>
        <p:sp>
          <p:nvSpPr>
            <p:cNvPr id="18" name="Text Box 11"/>
            <p:cNvSpPr txBox="1">
              <a:spLocks noChangeArrowheads="1"/>
            </p:cNvSpPr>
            <p:nvPr/>
          </p:nvSpPr>
          <p:spPr bwMode="auto">
            <a:xfrm>
              <a:off x="3072" y="2304"/>
              <a:ext cx="1200"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600" b="1">
                  <a:latin typeface="+mn-lt"/>
                  <a:ea typeface="+mn-ea"/>
                </a:rPr>
                <a:t>R</a:t>
              </a:r>
              <a:r>
                <a:rPr lang="en-US" altLang="zh-CN" sz="1600" b="1" baseline="-25000">
                  <a:latin typeface="+mn-lt"/>
                  <a:ea typeface="+mn-ea"/>
                </a:rPr>
                <a:t>2</a:t>
              </a:r>
            </a:p>
          </p:txBody>
        </p:sp>
        <p:sp>
          <p:nvSpPr>
            <p:cNvPr id="19" name="Text Box 12"/>
            <p:cNvSpPr txBox="1">
              <a:spLocks noChangeArrowheads="1"/>
            </p:cNvSpPr>
            <p:nvPr/>
          </p:nvSpPr>
          <p:spPr bwMode="auto">
            <a:xfrm>
              <a:off x="4272" y="2304"/>
              <a:ext cx="528"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rPr>
                <a:t>…</a:t>
              </a:r>
            </a:p>
          </p:txBody>
        </p:sp>
        <p:sp>
          <p:nvSpPr>
            <p:cNvPr id="20" name="Text Box 13"/>
            <p:cNvSpPr txBox="1">
              <a:spLocks noChangeArrowheads="1"/>
            </p:cNvSpPr>
            <p:nvPr/>
          </p:nvSpPr>
          <p:spPr bwMode="auto">
            <a:xfrm>
              <a:off x="4800" y="2304"/>
              <a:ext cx="672"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600" b="1">
                  <a:latin typeface="+mn-lt"/>
                  <a:ea typeface="+mn-ea"/>
                </a:rPr>
                <a:t>R</a:t>
              </a:r>
              <a:r>
                <a:rPr lang="en-US" altLang="zh-CN" sz="1600" b="1" baseline="-25000">
                  <a:latin typeface="+mn-lt"/>
                  <a:ea typeface="+mn-ea"/>
                </a:rPr>
                <a:t>k</a:t>
              </a:r>
            </a:p>
          </p:txBody>
        </p:sp>
        <p:sp>
          <p:nvSpPr>
            <p:cNvPr id="21" name="Text Box 23"/>
            <p:cNvSpPr txBox="1">
              <a:spLocks noChangeArrowheads="1"/>
            </p:cNvSpPr>
            <p:nvPr/>
          </p:nvSpPr>
          <p:spPr bwMode="auto">
            <a:xfrm>
              <a:off x="1872" y="2832"/>
              <a:ext cx="528"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600" b="1">
                  <a:latin typeface="+mn-lt"/>
                  <a:ea typeface="+mn-ea"/>
                </a:rPr>
                <a:t>R</a:t>
              </a:r>
              <a:r>
                <a:rPr lang="en-US" altLang="zh-CN" sz="1600" b="1" baseline="-25000">
                  <a:latin typeface="+mn-lt"/>
                  <a:ea typeface="+mn-ea"/>
                </a:rPr>
                <a:t>k</a:t>
              </a:r>
            </a:p>
          </p:txBody>
        </p:sp>
        <p:sp>
          <p:nvSpPr>
            <p:cNvPr id="22" name="Text Box 27"/>
            <p:cNvSpPr txBox="1">
              <a:spLocks noChangeArrowheads="1"/>
            </p:cNvSpPr>
            <p:nvPr/>
          </p:nvSpPr>
          <p:spPr bwMode="auto">
            <a:xfrm>
              <a:off x="2928" y="2832"/>
              <a:ext cx="1200"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600" b="1">
                  <a:latin typeface="+mn-lt"/>
                  <a:ea typeface="+mn-ea"/>
                </a:rPr>
                <a:t>R</a:t>
              </a:r>
              <a:r>
                <a:rPr lang="en-US" altLang="zh-CN" sz="1600" b="1" baseline="-25000">
                  <a:latin typeface="+mn-lt"/>
                  <a:ea typeface="+mn-ea"/>
                </a:rPr>
                <a:t>n</a:t>
              </a:r>
            </a:p>
          </p:txBody>
        </p:sp>
        <p:sp>
          <p:nvSpPr>
            <p:cNvPr id="23" name="Text Box 28"/>
            <p:cNvSpPr txBox="1">
              <a:spLocks noChangeArrowheads="1"/>
            </p:cNvSpPr>
            <p:nvPr/>
          </p:nvSpPr>
          <p:spPr bwMode="auto">
            <a:xfrm>
              <a:off x="2400" y="2832"/>
              <a:ext cx="528" cy="2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rPr>
                <a:t>…</a:t>
              </a:r>
            </a:p>
          </p:txBody>
        </p:sp>
        <p:sp>
          <p:nvSpPr>
            <p:cNvPr id="24" name="Text Box 29"/>
            <p:cNvSpPr txBox="1">
              <a:spLocks noChangeArrowheads="1"/>
            </p:cNvSpPr>
            <p:nvPr/>
          </p:nvSpPr>
          <p:spPr bwMode="auto">
            <a:xfrm>
              <a:off x="4128" y="2832"/>
              <a:ext cx="1344" cy="2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600" b="1">
                  <a:latin typeface="+mn-lt"/>
                  <a:ea typeface="+mn-ea"/>
                </a:rPr>
                <a:t>空闲部分</a:t>
              </a:r>
            </a:p>
          </p:txBody>
        </p:sp>
        <p:sp>
          <p:nvSpPr>
            <p:cNvPr id="25" name="Line 30"/>
            <p:cNvSpPr>
              <a:spLocks noChangeShapeType="1"/>
            </p:cNvSpPr>
            <p:nvPr/>
          </p:nvSpPr>
          <p:spPr bwMode="auto">
            <a:xfrm>
              <a:off x="5472" y="244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6" name="Line 31"/>
            <p:cNvSpPr>
              <a:spLocks noChangeShapeType="1"/>
            </p:cNvSpPr>
            <p:nvPr/>
          </p:nvSpPr>
          <p:spPr bwMode="auto">
            <a:xfrm>
              <a:off x="5568" y="24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7" name="Line 32"/>
            <p:cNvSpPr>
              <a:spLocks noChangeShapeType="1"/>
            </p:cNvSpPr>
            <p:nvPr/>
          </p:nvSpPr>
          <p:spPr bwMode="auto">
            <a:xfrm flipH="1">
              <a:off x="1680" y="2688"/>
              <a:ext cx="38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8" name="Line 33"/>
            <p:cNvSpPr>
              <a:spLocks noChangeShapeType="1"/>
            </p:cNvSpPr>
            <p:nvPr/>
          </p:nvSpPr>
          <p:spPr bwMode="auto">
            <a:xfrm>
              <a:off x="1680" y="26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9" name="Line 34"/>
            <p:cNvSpPr>
              <a:spLocks noChangeShapeType="1"/>
            </p:cNvSpPr>
            <p:nvPr/>
          </p:nvSpPr>
          <p:spPr bwMode="auto">
            <a:xfrm>
              <a:off x="1680" y="29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30" name="Rectangle 16"/>
          <p:cNvSpPr>
            <a:spLocks noChangeArrowheads="1"/>
          </p:cNvSpPr>
          <p:nvPr/>
        </p:nvSpPr>
        <p:spPr bwMode="auto">
          <a:xfrm>
            <a:off x="611560" y="5661992"/>
            <a:ext cx="7920000" cy="791344"/>
          </a:xfrm>
          <a:prstGeom prst="rect">
            <a:avLst/>
          </a:prstGeom>
          <a:solidFill>
            <a:schemeClr val="accent6">
              <a:lumMod val="20000"/>
              <a:lumOff val="80000"/>
            </a:schemeClr>
          </a:solidFill>
          <a:ln>
            <a:noFill/>
          </a:ln>
          <a:effectLst/>
        </p:spPr>
        <p:txBody>
          <a:bodyPr/>
          <a:lstStyle/>
          <a:p>
            <a:pPr>
              <a:lnSpc>
                <a:spcPct val="125000"/>
              </a:lnSpc>
              <a:buFont typeface="Wingdings" pitchFamily="2" charset="2"/>
              <a:buNone/>
            </a:pPr>
            <a:r>
              <a:rPr lang="zh-CN" altLang="en-US" b="1" dirty="0"/>
              <a:t>特点：在上述两种存储方式中，允许记录跨块存储。在多块单记录方式下</a:t>
            </a:r>
            <a:r>
              <a:rPr lang="zh-CN" altLang="en-US" b="1" dirty="0" smtClean="0"/>
              <a:t>仍然有空间</a:t>
            </a:r>
            <a:r>
              <a:rPr lang="zh-CN" altLang="en-US" b="1" dirty="0"/>
              <a:t>浪费现象，在多块多记录方式中则不存在空间浪费现象</a:t>
            </a:r>
          </a:p>
        </p:txBody>
      </p:sp>
    </p:spTree>
    <p:extLst>
      <p:ext uri="{BB962C8B-B14F-4D97-AF65-F5344CB8AC3E}">
        <p14:creationId xmlns:p14="http://schemas.microsoft.com/office/powerpoint/2010/main" val="283523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文件组织</a:t>
            </a:r>
            <a:endParaRPr lang="zh-CN" altLang="en-US" dirty="0"/>
          </a:p>
        </p:txBody>
      </p:sp>
      <p:sp>
        <p:nvSpPr>
          <p:cNvPr id="3" name="内容占位符 2"/>
          <p:cNvSpPr>
            <a:spLocks noGrp="1"/>
          </p:cNvSpPr>
          <p:nvPr>
            <p:ph idx="1"/>
          </p:nvPr>
        </p:nvSpPr>
        <p:spPr/>
        <p:txBody>
          <a:bodyPr>
            <a:normAutofit/>
          </a:bodyPr>
          <a:lstStyle/>
          <a:p>
            <a:r>
              <a:rPr lang="zh-CN" altLang="en-US" sz="2000" dirty="0"/>
              <a:t>不同类型的应用可以采用不同的记录分配方式。较常用的有两种方式</a:t>
            </a:r>
            <a:r>
              <a:rPr lang="zh-CN" altLang="en-US" sz="2000" dirty="0" smtClean="0"/>
              <a:t>：</a:t>
            </a:r>
            <a:endParaRPr lang="zh-CN" altLang="en-US" sz="2000" dirty="0"/>
          </a:p>
          <a:p>
            <a:pPr lvl="1"/>
            <a:r>
              <a:rPr lang="zh-CN" altLang="en-US" sz="1800" dirty="0"/>
              <a:t>单块多记录</a:t>
            </a:r>
          </a:p>
          <a:p>
            <a:pPr lvl="2"/>
            <a:r>
              <a:rPr lang="zh-CN" altLang="en-US" sz="1600" dirty="0"/>
              <a:t>当记录的长度远远小于磁盘块的大小</a:t>
            </a:r>
            <a:r>
              <a:rPr lang="zh-CN" altLang="en-US" sz="1600" dirty="0" smtClean="0"/>
              <a:t>时</a:t>
            </a:r>
            <a:endParaRPr lang="zh-CN" altLang="en-US" sz="1600" dirty="0"/>
          </a:p>
          <a:p>
            <a:pPr lvl="1"/>
            <a:r>
              <a:rPr lang="zh-CN" altLang="en-US" sz="1800" dirty="0"/>
              <a:t>多块单记录</a:t>
            </a:r>
          </a:p>
          <a:p>
            <a:pPr lvl="2"/>
            <a:r>
              <a:rPr lang="zh-CN" altLang="en-US" sz="1600" dirty="0"/>
              <a:t>当记录的长度接近或大于磁盘块的大小时</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011800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文件组织</a:t>
            </a:r>
            <a:endParaRPr lang="zh-CN" altLang="en-US" dirty="0"/>
          </a:p>
        </p:txBody>
      </p:sp>
      <p:sp>
        <p:nvSpPr>
          <p:cNvPr id="3" name="内容占位符 2"/>
          <p:cNvSpPr>
            <a:spLocks noGrp="1"/>
          </p:cNvSpPr>
          <p:nvPr>
            <p:ph idx="1"/>
          </p:nvPr>
        </p:nvSpPr>
        <p:spPr/>
        <p:txBody>
          <a:bodyPr>
            <a:normAutofit/>
          </a:bodyPr>
          <a:lstStyle/>
          <a:p>
            <a:r>
              <a:rPr lang="zh-CN" altLang="en-US" sz="2000" dirty="0"/>
              <a:t>磁盘块在磁盘上的分配</a:t>
            </a:r>
          </a:p>
          <a:p>
            <a:pPr lvl="1"/>
            <a:r>
              <a:rPr lang="zh-CN" altLang="en-US" sz="1800" dirty="0"/>
              <a:t>数据库系统使用的磁盘块有两种申请与使用方式：</a:t>
            </a:r>
          </a:p>
          <a:p>
            <a:pPr marL="1028700" lvl="2" indent="-342900">
              <a:buFont typeface="+mj-lt"/>
              <a:buAutoNum type="arabicPeriod"/>
            </a:pPr>
            <a:r>
              <a:rPr lang="zh-CN" altLang="en-US" sz="1600" dirty="0"/>
              <a:t>由文件系统负责磁盘块的申请与分配</a:t>
            </a:r>
          </a:p>
          <a:p>
            <a:pPr lvl="3"/>
            <a:r>
              <a:rPr lang="zh-CN" altLang="en-US" sz="1400" dirty="0"/>
              <a:t>采用文件系统中的数据文件来负责数据库中数据的存储，文件所需要的磁盘空间由文件系统来申请和分配使用</a:t>
            </a:r>
          </a:p>
          <a:p>
            <a:pPr lvl="3"/>
            <a:r>
              <a:rPr lang="zh-CN" altLang="en-US" sz="1400" dirty="0"/>
              <a:t>在此种方式下不存在真正意义上的磁盘</a:t>
            </a:r>
            <a:r>
              <a:rPr lang="zh-CN" altLang="en-US" sz="1400" dirty="0" smtClean="0"/>
              <a:t>管理</a:t>
            </a:r>
            <a:endParaRPr lang="zh-CN" altLang="en-US" sz="1800" dirty="0"/>
          </a:p>
          <a:p>
            <a:pPr marL="1028700" lvl="2" indent="-342900">
              <a:buFont typeface="+mj-lt"/>
              <a:buAutoNum type="arabicPeriod"/>
            </a:pPr>
            <a:r>
              <a:rPr lang="zh-CN" altLang="en-US" sz="1600" dirty="0"/>
              <a:t>由</a:t>
            </a:r>
            <a:r>
              <a:rPr lang="en-US" altLang="zh-CN" sz="1600" dirty="0"/>
              <a:t>DBMS</a:t>
            </a:r>
            <a:r>
              <a:rPr lang="zh-CN" altLang="en-US" sz="1600" dirty="0"/>
              <a:t>负责磁盘块的申请与分配</a:t>
            </a:r>
          </a:p>
          <a:p>
            <a:pPr lvl="3"/>
            <a:r>
              <a:rPr lang="en-US" altLang="zh-CN" sz="1400" dirty="0"/>
              <a:t>DBMS</a:t>
            </a:r>
            <a:r>
              <a:rPr lang="zh-CN" altLang="en-US" sz="1400" dirty="0"/>
              <a:t>在一开始就申请所有供数据库系统使用的磁盘块，并负责这些磁盘块的分配与使用管理</a:t>
            </a:r>
          </a:p>
          <a:p>
            <a:pPr lvl="1"/>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4114756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文件组织</a:t>
            </a:r>
            <a:endParaRPr lang="zh-CN" altLang="en-US" dirty="0"/>
          </a:p>
        </p:txBody>
      </p:sp>
      <p:sp>
        <p:nvSpPr>
          <p:cNvPr id="3" name="内容占位符 2"/>
          <p:cNvSpPr>
            <a:spLocks noGrp="1"/>
          </p:cNvSpPr>
          <p:nvPr>
            <p:ph idx="1"/>
          </p:nvPr>
        </p:nvSpPr>
        <p:spPr/>
        <p:txBody>
          <a:bodyPr/>
          <a:lstStyle/>
          <a:p>
            <a:r>
              <a:rPr lang="zh-CN" altLang="en-US" sz="2000" dirty="0"/>
              <a:t>常用的磁盘块的分配</a:t>
            </a:r>
            <a:r>
              <a:rPr lang="zh-CN" altLang="en-US" sz="2000" dirty="0" smtClean="0"/>
              <a:t>方式</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grpSp>
        <p:nvGrpSpPr>
          <p:cNvPr id="6" name="Group 64"/>
          <p:cNvGrpSpPr>
            <a:grpSpLocks/>
          </p:cNvGrpSpPr>
          <p:nvPr/>
        </p:nvGrpSpPr>
        <p:grpSpPr bwMode="auto">
          <a:xfrm>
            <a:off x="612440" y="2852936"/>
            <a:ext cx="7920000" cy="3592939"/>
            <a:chOff x="0" y="0"/>
            <a:chExt cx="3753" cy="3050"/>
          </a:xfrm>
        </p:grpSpPr>
        <p:grpSp>
          <p:nvGrpSpPr>
            <p:cNvPr id="8" name="Group 25"/>
            <p:cNvGrpSpPr>
              <a:grpSpLocks/>
            </p:cNvGrpSpPr>
            <p:nvPr/>
          </p:nvGrpSpPr>
          <p:grpSpPr bwMode="auto">
            <a:xfrm>
              <a:off x="0" y="0"/>
              <a:ext cx="938" cy="403"/>
              <a:chOff x="0" y="0"/>
              <a:chExt cx="938" cy="403"/>
            </a:xfrm>
          </p:grpSpPr>
          <p:sp>
            <p:nvSpPr>
              <p:cNvPr id="66" name="Rectangle 4"/>
              <p:cNvSpPr>
                <a:spLocks noChangeArrowheads="1"/>
              </p:cNvSpPr>
              <p:nvPr/>
            </p:nvSpPr>
            <p:spPr bwMode="auto">
              <a:xfrm>
                <a:off x="43" y="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t> </a:t>
                </a:r>
              </a:p>
              <a:p>
                <a:pPr eaLnBrk="0" hangingPunct="0"/>
                <a:endParaRPr lang="zh-CN" altLang="en-US" sz="1600"/>
              </a:p>
            </p:txBody>
          </p:sp>
          <p:sp>
            <p:nvSpPr>
              <p:cNvPr id="67" name="Rectangle 24"/>
              <p:cNvSpPr>
                <a:spLocks noChangeArrowheads="1"/>
              </p:cNvSpPr>
              <p:nvPr/>
            </p:nvSpPr>
            <p:spPr bwMode="auto">
              <a:xfrm>
                <a:off x="0" y="0"/>
                <a:ext cx="9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 name="Group 27"/>
            <p:cNvGrpSpPr>
              <a:grpSpLocks/>
            </p:cNvGrpSpPr>
            <p:nvPr/>
          </p:nvGrpSpPr>
          <p:grpSpPr bwMode="auto">
            <a:xfrm>
              <a:off x="938" y="0"/>
              <a:ext cx="1149" cy="403"/>
              <a:chOff x="938" y="0"/>
              <a:chExt cx="1149" cy="403"/>
            </a:xfrm>
          </p:grpSpPr>
          <p:sp>
            <p:nvSpPr>
              <p:cNvPr id="64" name="Rectangle 5"/>
              <p:cNvSpPr>
                <a:spLocks noChangeArrowheads="1"/>
              </p:cNvSpPr>
              <p:nvPr/>
            </p:nvSpPr>
            <p:spPr bwMode="auto">
              <a:xfrm>
                <a:off x="981" y="0"/>
                <a:ext cx="106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chemeClr val="accent2"/>
                    </a:solidFill>
                  </a:rPr>
                  <a:t>分配方式</a:t>
                </a:r>
              </a:p>
            </p:txBody>
          </p:sp>
          <p:sp>
            <p:nvSpPr>
              <p:cNvPr id="65" name="Rectangle 26"/>
              <p:cNvSpPr>
                <a:spLocks noChangeArrowheads="1"/>
              </p:cNvSpPr>
              <p:nvPr/>
            </p:nvSpPr>
            <p:spPr bwMode="auto">
              <a:xfrm>
                <a:off x="938" y="0"/>
                <a:ext cx="114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0" name="Group 29"/>
            <p:cNvGrpSpPr>
              <a:grpSpLocks/>
            </p:cNvGrpSpPr>
            <p:nvPr/>
          </p:nvGrpSpPr>
          <p:grpSpPr bwMode="auto">
            <a:xfrm>
              <a:off x="2087" y="0"/>
              <a:ext cx="833" cy="403"/>
              <a:chOff x="2087" y="0"/>
              <a:chExt cx="833" cy="403"/>
            </a:xfrm>
          </p:grpSpPr>
          <p:sp>
            <p:nvSpPr>
              <p:cNvPr id="62" name="Rectangle 6"/>
              <p:cNvSpPr>
                <a:spLocks noChangeArrowheads="1"/>
              </p:cNvSpPr>
              <p:nvPr/>
            </p:nvSpPr>
            <p:spPr bwMode="auto">
              <a:xfrm>
                <a:off x="2130" y="0"/>
                <a:ext cx="74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chemeClr val="accent2"/>
                    </a:solidFill>
                  </a:rPr>
                  <a:t>优点</a:t>
                </a:r>
              </a:p>
            </p:txBody>
          </p:sp>
          <p:sp>
            <p:nvSpPr>
              <p:cNvPr id="63" name="Rectangle 28"/>
              <p:cNvSpPr>
                <a:spLocks noChangeArrowheads="1"/>
              </p:cNvSpPr>
              <p:nvPr/>
            </p:nvSpPr>
            <p:spPr bwMode="auto">
              <a:xfrm>
                <a:off x="2087" y="0"/>
                <a:ext cx="83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1" name="Group 31"/>
            <p:cNvGrpSpPr>
              <a:grpSpLocks/>
            </p:cNvGrpSpPr>
            <p:nvPr/>
          </p:nvGrpSpPr>
          <p:grpSpPr bwMode="auto">
            <a:xfrm>
              <a:off x="2920" y="0"/>
              <a:ext cx="833" cy="403"/>
              <a:chOff x="2920" y="0"/>
              <a:chExt cx="833" cy="403"/>
            </a:xfrm>
          </p:grpSpPr>
          <p:sp>
            <p:nvSpPr>
              <p:cNvPr id="60" name="Rectangle 7"/>
              <p:cNvSpPr>
                <a:spLocks noChangeArrowheads="1"/>
              </p:cNvSpPr>
              <p:nvPr/>
            </p:nvSpPr>
            <p:spPr bwMode="auto">
              <a:xfrm>
                <a:off x="2963" y="0"/>
                <a:ext cx="74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chemeClr val="accent2"/>
                    </a:solidFill>
                  </a:rPr>
                  <a:t>缺点</a:t>
                </a:r>
              </a:p>
            </p:txBody>
          </p:sp>
          <p:sp>
            <p:nvSpPr>
              <p:cNvPr id="61" name="Rectangle 30"/>
              <p:cNvSpPr>
                <a:spLocks noChangeArrowheads="1"/>
              </p:cNvSpPr>
              <p:nvPr/>
            </p:nvSpPr>
            <p:spPr bwMode="auto">
              <a:xfrm>
                <a:off x="2920" y="0"/>
                <a:ext cx="83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2" name="Group 33"/>
            <p:cNvGrpSpPr>
              <a:grpSpLocks/>
            </p:cNvGrpSpPr>
            <p:nvPr/>
          </p:nvGrpSpPr>
          <p:grpSpPr bwMode="auto">
            <a:xfrm>
              <a:off x="0" y="403"/>
              <a:ext cx="938" cy="633"/>
              <a:chOff x="0" y="403"/>
              <a:chExt cx="938" cy="633"/>
            </a:xfrm>
          </p:grpSpPr>
          <p:sp>
            <p:nvSpPr>
              <p:cNvPr id="58" name="Rectangle 8"/>
              <p:cNvSpPr>
                <a:spLocks noChangeArrowheads="1"/>
              </p:cNvSpPr>
              <p:nvPr/>
            </p:nvSpPr>
            <p:spPr bwMode="auto">
              <a:xfrm>
                <a:off x="43" y="403"/>
                <a:ext cx="852"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连续分配法</a:t>
                </a:r>
              </a:p>
            </p:txBody>
          </p:sp>
          <p:sp>
            <p:nvSpPr>
              <p:cNvPr id="59" name="Rectangle 32"/>
              <p:cNvSpPr>
                <a:spLocks noChangeArrowheads="1"/>
              </p:cNvSpPr>
              <p:nvPr/>
            </p:nvSpPr>
            <p:spPr bwMode="auto">
              <a:xfrm>
                <a:off x="0" y="403"/>
                <a:ext cx="938"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3" name="Group 35"/>
            <p:cNvGrpSpPr>
              <a:grpSpLocks/>
            </p:cNvGrpSpPr>
            <p:nvPr/>
          </p:nvGrpSpPr>
          <p:grpSpPr bwMode="auto">
            <a:xfrm>
              <a:off x="938" y="403"/>
              <a:ext cx="1149" cy="633"/>
              <a:chOff x="938" y="403"/>
              <a:chExt cx="1149" cy="633"/>
            </a:xfrm>
          </p:grpSpPr>
          <p:sp>
            <p:nvSpPr>
              <p:cNvPr id="56" name="Rectangle 9"/>
              <p:cNvSpPr>
                <a:spLocks noChangeArrowheads="1"/>
              </p:cNvSpPr>
              <p:nvPr/>
            </p:nvSpPr>
            <p:spPr bwMode="auto">
              <a:xfrm>
                <a:off x="981" y="403"/>
                <a:ext cx="106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按连续物理地址分配</a:t>
                </a:r>
              </a:p>
            </p:txBody>
          </p:sp>
          <p:sp>
            <p:nvSpPr>
              <p:cNvPr id="57" name="Rectangle 34"/>
              <p:cNvSpPr>
                <a:spLocks noChangeArrowheads="1"/>
              </p:cNvSpPr>
              <p:nvPr/>
            </p:nvSpPr>
            <p:spPr bwMode="auto">
              <a:xfrm>
                <a:off x="938" y="403"/>
                <a:ext cx="114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4" name="Group 37"/>
            <p:cNvGrpSpPr>
              <a:grpSpLocks/>
            </p:cNvGrpSpPr>
            <p:nvPr/>
          </p:nvGrpSpPr>
          <p:grpSpPr bwMode="auto">
            <a:xfrm>
              <a:off x="2087" y="403"/>
              <a:ext cx="833" cy="633"/>
              <a:chOff x="2087" y="403"/>
              <a:chExt cx="833" cy="633"/>
            </a:xfrm>
          </p:grpSpPr>
          <p:sp>
            <p:nvSpPr>
              <p:cNvPr id="54" name="Rectangle 10"/>
              <p:cNvSpPr>
                <a:spLocks noChangeArrowheads="1"/>
              </p:cNvSpPr>
              <p:nvPr/>
            </p:nvSpPr>
            <p:spPr bwMode="auto">
              <a:xfrm>
                <a:off x="2130" y="403"/>
                <a:ext cx="74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有利于文件的顺序访问</a:t>
                </a:r>
              </a:p>
            </p:txBody>
          </p:sp>
          <p:sp>
            <p:nvSpPr>
              <p:cNvPr id="55" name="Rectangle 36"/>
              <p:cNvSpPr>
                <a:spLocks noChangeArrowheads="1"/>
              </p:cNvSpPr>
              <p:nvPr/>
            </p:nvSpPr>
            <p:spPr bwMode="auto">
              <a:xfrm>
                <a:off x="2087" y="403"/>
                <a:ext cx="83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5" name="Group 39"/>
            <p:cNvGrpSpPr>
              <a:grpSpLocks/>
            </p:cNvGrpSpPr>
            <p:nvPr/>
          </p:nvGrpSpPr>
          <p:grpSpPr bwMode="auto">
            <a:xfrm>
              <a:off x="2920" y="403"/>
              <a:ext cx="833" cy="633"/>
              <a:chOff x="2920" y="403"/>
              <a:chExt cx="833" cy="633"/>
            </a:xfrm>
          </p:grpSpPr>
          <p:sp>
            <p:nvSpPr>
              <p:cNvPr id="52" name="Rectangle 11"/>
              <p:cNvSpPr>
                <a:spLocks noChangeArrowheads="1"/>
              </p:cNvSpPr>
              <p:nvPr/>
            </p:nvSpPr>
            <p:spPr bwMode="auto">
              <a:xfrm>
                <a:off x="2963" y="403"/>
                <a:ext cx="74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无法扩充文件所使用的存储空间</a:t>
                </a:r>
              </a:p>
            </p:txBody>
          </p:sp>
          <p:sp>
            <p:nvSpPr>
              <p:cNvPr id="53" name="Rectangle 38"/>
              <p:cNvSpPr>
                <a:spLocks noChangeArrowheads="1"/>
              </p:cNvSpPr>
              <p:nvPr/>
            </p:nvSpPr>
            <p:spPr bwMode="auto">
              <a:xfrm>
                <a:off x="2920" y="403"/>
                <a:ext cx="83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6" name="Group 41"/>
            <p:cNvGrpSpPr>
              <a:grpSpLocks/>
            </p:cNvGrpSpPr>
            <p:nvPr/>
          </p:nvGrpSpPr>
          <p:grpSpPr bwMode="auto">
            <a:xfrm>
              <a:off x="0" y="1036"/>
              <a:ext cx="938" cy="633"/>
              <a:chOff x="0" y="1036"/>
              <a:chExt cx="938" cy="633"/>
            </a:xfrm>
          </p:grpSpPr>
          <p:sp>
            <p:nvSpPr>
              <p:cNvPr id="50" name="Rectangle 12"/>
              <p:cNvSpPr>
                <a:spLocks noChangeArrowheads="1"/>
              </p:cNvSpPr>
              <p:nvPr/>
            </p:nvSpPr>
            <p:spPr bwMode="auto">
              <a:xfrm>
                <a:off x="43" y="1036"/>
                <a:ext cx="852"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链接分配法</a:t>
                </a:r>
              </a:p>
            </p:txBody>
          </p:sp>
          <p:sp>
            <p:nvSpPr>
              <p:cNvPr id="51" name="Rectangle 40"/>
              <p:cNvSpPr>
                <a:spLocks noChangeArrowheads="1"/>
              </p:cNvSpPr>
              <p:nvPr/>
            </p:nvSpPr>
            <p:spPr bwMode="auto">
              <a:xfrm>
                <a:off x="0" y="1036"/>
                <a:ext cx="938"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7" name="Group 43"/>
            <p:cNvGrpSpPr>
              <a:grpSpLocks/>
            </p:cNvGrpSpPr>
            <p:nvPr/>
          </p:nvGrpSpPr>
          <p:grpSpPr bwMode="auto">
            <a:xfrm>
              <a:off x="938" y="1036"/>
              <a:ext cx="1149" cy="633"/>
              <a:chOff x="938" y="1036"/>
              <a:chExt cx="1149" cy="633"/>
            </a:xfrm>
          </p:grpSpPr>
          <p:sp>
            <p:nvSpPr>
              <p:cNvPr id="48" name="Rectangle 13"/>
              <p:cNvSpPr>
                <a:spLocks noChangeArrowheads="1"/>
              </p:cNvSpPr>
              <p:nvPr/>
            </p:nvSpPr>
            <p:spPr bwMode="auto">
              <a:xfrm>
                <a:off x="981" y="1036"/>
                <a:ext cx="106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随机分配，磁盘块之间通过指针链接在一起</a:t>
                </a:r>
              </a:p>
            </p:txBody>
          </p:sp>
          <p:sp>
            <p:nvSpPr>
              <p:cNvPr id="49" name="Rectangle 42"/>
              <p:cNvSpPr>
                <a:spLocks noChangeArrowheads="1"/>
              </p:cNvSpPr>
              <p:nvPr/>
            </p:nvSpPr>
            <p:spPr bwMode="auto">
              <a:xfrm>
                <a:off x="938" y="1036"/>
                <a:ext cx="114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8" name="Group 45"/>
            <p:cNvGrpSpPr>
              <a:grpSpLocks/>
            </p:cNvGrpSpPr>
            <p:nvPr/>
          </p:nvGrpSpPr>
          <p:grpSpPr bwMode="auto">
            <a:xfrm>
              <a:off x="2087" y="1036"/>
              <a:ext cx="833" cy="633"/>
              <a:chOff x="2087" y="1036"/>
              <a:chExt cx="833" cy="633"/>
            </a:xfrm>
          </p:grpSpPr>
          <p:sp>
            <p:nvSpPr>
              <p:cNvPr id="46" name="Rectangle 14"/>
              <p:cNvSpPr>
                <a:spLocks noChangeArrowheads="1"/>
              </p:cNvSpPr>
              <p:nvPr/>
            </p:nvSpPr>
            <p:spPr bwMode="auto">
              <a:xfrm>
                <a:off x="2130" y="1036"/>
                <a:ext cx="74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dirty="0" smtClean="0"/>
                  <a:t>有利于</a:t>
                </a:r>
                <a:r>
                  <a:rPr lang="zh-CN" altLang="en-US" sz="1600" b="1" dirty="0"/>
                  <a:t>文件存储空间的</a:t>
                </a:r>
                <a:r>
                  <a:rPr lang="zh-CN" altLang="en-US" sz="1600" b="1" dirty="0" smtClean="0"/>
                  <a:t>扩充</a:t>
                </a:r>
                <a:endParaRPr lang="zh-CN" altLang="en-US" sz="1600" b="1" dirty="0"/>
              </a:p>
            </p:txBody>
          </p:sp>
          <p:sp>
            <p:nvSpPr>
              <p:cNvPr id="47" name="Rectangle 44"/>
              <p:cNvSpPr>
                <a:spLocks noChangeArrowheads="1"/>
              </p:cNvSpPr>
              <p:nvPr/>
            </p:nvSpPr>
            <p:spPr bwMode="auto">
              <a:xfrm>
                <a:off x="2087" y="1036"/>
                <a:ext cx="83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9" name="Group 47"/>
            <p:cNvGrpSpPr>
              <a:grpSpLocks/>
            </p:cNvGrpSpPr>
            <p:nvPr/>
          </p:nvGrpSpPr>
          <p:grpSpPr bwMode="auto">
            <a:xfrm>
              <a:off x="2920" y="1036"/>
              <a:ext cx="833" cy="633"/>
              <a:chOff x="2920" y="1036"/>
              <a:chExt cx="833" cy="633"/>
            </a:xfrm>
          </p:grpSpPr>
          <p:sp>
            <p:nvSpPr>
              <p:cNvPr id="44" name="Rectangle 15"/>
              <p:cNvSpPr>
                <a:spLocks noChangeArrowheads="1"/>
              </p:cNvSpPr>
              <p:nvPr/>
            </p:nvSpPr>
            <p:spPr bwMode="auto">
              <a:xfrm>
                <a:off x="2963" y="1036"/>
                <a:ext cx="74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b="1" dirty="0"/>
              </a:p>
            </p:txBody>
          </p:sp>
          <p:sp>
            <p:nvSpPr>
              <p:cNvPr id="45" name="Rectangle 46"/>
              <p:cNvSpPr>
                <a:spLocks noChangeArrowheads="1"/>
              </p:cNvSpPr>
              <p:nvPr/>
            </p:nvSpPr>
            <p:spPr bwMode="auto">
              <a:xfrm>
                <a:off x="2920" y="1036"/>
                <a:ext cx="83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0" name="Group 49"/>
            <p:cNvGrpSpPr>
              <a:grpSpLocks/>
            </p:cNvGrpSpPr>
            <p:nvPr/>
          </p:nvGrpSpPr>
          <p:grpSpPr bwMode="auto">
            <a:xfrm>
              <a:off x="0" y="1669"/>
              <a:ext cx="938" cy="748"/>
              <a:chOff x="0" y="1669"/>
              <a:chExt cx="938" cy="748"/>
            </a:xfrm>
          </p:grpSpPr>
          <p:sp>
            <p:nvSpPr>
              <p:cNvPr id="42" name="Rectangle 16"/>
              <p:cNvSpPr>
                <a:spLocks noChangeArrowheads="1"/>
              </p:cNvSpPr>
              <p:nvPr/>
            </p:nvSpPr>
            <p:spPr bwMode="auto">
              <a:xfrm>
                <a:off x="43" y="1669"/>
                <a:ext cx="85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索引分配法</a:t>
                </a:r>
              </a:p>
            </p:txBody>
          </p:sp>
          <p:sp>
            <p:nvSpPr>
              <p:cNvPr id="43" name="Rectangle 48"/>
              <p:cNvSpPr>
                <a:spLocks noChangeArrowheads="1"/>
              </p:cNvSpPr>
              <p:nvPr/>
            </p:nvSpPr>
            <p:spPr bwMode="auto">
              <a:xfrm>
                <a:off x="0" y="1669"/>
                <a:ext cx="938"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1" name="Group 51"/>
            <p:cNvGrpSpPr>
              <a:grpSpLocks/>
            </p:cNvGrpSpPr>
            <p:nvPr/>
          </p:nvGrpSpPr>
          <p:grpSpPr bwMode="auto">
            <a:xfrm>
              <a:off x="938" y="1669"/>
              <a:ext cx="1149" cy="748"/>
              <a:chOff x="938" y="1669"/>
              <a:chExt cx="1149" cy="748"/>
            </a:xfrm>
          </p:grpSpPr>
          <p:sp>
            <p:nvSpPr>
              <p:cNvPr id="40" name="Rectangle 17"/>
              <p:cNvSpPr>
                <a:spLocks noChangeArrowheads="1"/>
              </p:cNvSpPr>
              <p:nvPr/>
            </p:nvSpPr>
            <p:spPr bwMode="auto">
              <a:xfrm>
                <a:off x="981" y="1669"/>
                <a:ext cx="106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通过一个逻辑块号与磁盘块地址之间的索引来维护所使用的磁盘块</a:t>
                </a:r>
              </a:p>
            </p:txBody>
          </p:sp>
          <p:sp>
            <p:nvSpPr>
              <p:cNvPr id="41" name="Rectangle 50"/>
              <p:cNvSpPr>
                <a:spLocks noChangeArrowheads="1"/>
              </p:cNvSpPr>
              <p:nvPr/>
            </p:nvSpPr>
            <p:spPr bwMode="auto">
              <a:xfrm>
                <a:off x="938" y="1669"/>
                <a:ext cx="1149"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2" name="Group 53"/>
            <p:cNvGrpSpPr>
              <a:grpSpLocks/>
            </p:cNvGrpSpPr>
            <p:nvPr/>
          </p:nvGrpSpPr>
          <p:grpSpPr bwMode="auto">
            <a:xfrm>
              <a:off x="2087" y="1669"/>
              <a:ext cx="833" cy="748"/>
              <a:chOff x="2087" y="1669"/>
              <a:chExt cx="833" cy="748"/>
            </a:xfrm>
          </p:grpSpPr>
          <p:sp>
            <p:nvSpPr>
              <p:cNvPr id="38" name="Rectangle 18"/>
              <p:cNvSpPr>
                <a:spLocks noChangeArrowheads="1"/>
              </p:cNvSpPr>
              <p:nvPr/>
            </p:nvSpPr>
            <p:spPr bwMode="auto">
              <a:xfrm>
                <a:off x="2130" y="1669"/>
                <a:ext cx="74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空间的使用较灵活</a:t>
                </a:r>
              </a:p>
            </p:txBody>
          </p:sp>
          <p:sp>
            <p:nvSpPr>
              <p:cNvPr id="39" name="Rectangle 52"/>
              <p:cNvSpPr>
                <a:spLocks noChangeArrowheads="1"/>
              </p:cNvSpPr>
              <p:nvPr/>
            </p:nvSpPr>
            <p:spPr bwMode="auto">
              <a:xfrm>
                <a:off x="2087" y="1669"/>
                <a:ext cx="833"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3" name="Group 55"/>
            <p:cNvGrpSpPr>
              <a:grpSpLocks/>
            </p:cNvGrpSpPr>
            <p:nvPr/>
          </p:nvGrpSpPr>
          <p:grpSpPr bwMode="auto">
            <a:xfrm>
              <a:off x="2920" y="1669"/>
              <a:ext cx="833" cy="748"/>
              <a:chOff x="2920" y="1669"/>
              <a:chExt cx="833" cy="748"/>
            </a:xfrm>
          </p:grpSpPr>
          <p:sp>
            <p:nvSpPr>
              <p:cNvPr id="36" name="Rectangle 19"/>
              <p:cNvSpPr>
                <a:spLocks noChangeArrowheads="1"/>
              </p:cNvSpPr>
              <p:nvPr/>
            </p:nvSpPr>
            <p:spPr bwMode="auto">
              <a:xfrm>
                <a:off x="2963" y="1669"/>
                <a:ext cx="74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索引文件需要额外的存储空间</a:t>
                </a:r>
              </a:p>
            </p:txBody>
          </p:sp>
          <p:sp>
            <p:nvSpPr>
              <p:cNvPr id="37" name="Rectangle 54"/>
              <p:cNvSpPr>
                <a:spLocks noChangeArrowheads="1"/>
              </p:cNvSpPr>
              <p:nvPr/>
            </p:nvSpPr>
            <p:spPr bwMode="auto">
              <a:xfrm>
                <a:off x="2920" y="1669"/>
                <a:ext cx="833"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4" name="Group 57"/>
            <p:cNvGrpSpPr>
              <a:grpSpLocks/>
            </p:cNvGrpSpPr>
            <p:nvPr/>
          </p:nvGrpSpPr>
          <p:grpSpPr bwMode="auto">
            <a:xfrm>
              <a:off x="0" y="2417"/>
              <a:ext cx="938" cy="633"/>
              <a:chOff x="0" y="2417"/>
              <a:chExt cx="938" cy="633"/>
            </a:xfrm>
          </p:grpSpPr>
          <p:sp>
            <p:nvSpPr>
              <p:cNvPr id="34" name="Rectangle 20"/>
              <p:cNvSpPr>
                <a:spLocks noChangeArrowheads="1"/>
              </p:cNvSpPr>
              <p:nvPr/>
            </p:nvSpPr>
            <p:spPr bwMode="auto">
              <a:xfrm>
                <a:off x="43" y="2417"/>
                <a:ext cx="852"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集簇分配法</a:t>
                </a:r>
              </a:p>
            </p:txBody>
          </p:sp>
          <p:sp>
            <p:nvSpPr>
              <p:cNvPr id="35" name="Rectangle 56"/>
              <p:cNvSpPr>
                <a:spLocks noChangeArrowheads="1"/>
              </p:cNvSpPr>
              <p:nvPr/>
            </p:nvSpPr>
            <p:spPr bwMode="auto">
              <a:xfrm>
                <a:off x="0" y="2417"/>
                <a:ext cx="938"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5" name="Group 59"/>
            <p:cNvGrpSpPr>
              <a:grpSpLocks/>
            </p:cNvGrpSpPr>
            <p:nvPr/>
          </p:nvGrpSpPr>
          <p:grpSpPr bwMode="auto">
            <a:xfrm>
              <a:off x="938" y="2417"/>
              <a:ext cx="1149" cy="633"/>
              <a:chOff x="938" y="2417"/>
              <a:chExt cx="1149" cy="633"/>
            </a:xfrm>
          </p:grpSpPr>
          <p:sp>
            <p:nvSpPr>
              <p:cNvPr id="32" name="Rectangle 21"/>
              <p:cNvSpPr>
                <a:spLocks noChangeArrowheads="1"/>
              </p:cNvSpPr>
              <p:nvPr/>
            </p:nvSpPr>
            <p:spPr bwMode="auto">
              <a:xfrm>
                <a:off x="981" y="2417"/>
                <a:ext cx="1063"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局部是物理上连续的，又可以通过指针链接新的磁盘块</a:t>
                </a:r>
              </a:p>
            </p:txBody>
          </p:sp>
          <p:sp>
            <p:nvSpPr>
              <p:cNvPr id="33" name="Rectangle 58"/>
              <p:cNvSpPr>
                <a:spLocks noChangeArrowheads="1"/>
              </p:cNvSpPr>
              <p:nvPr/>
            </p:nvSpPr>
            <p:spPr bwMode="auto">
              <a:xfrm>
                <a:off x="938" y="2417"/>
                <a:ext cx="1149"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6" name="Group 61"/>
            <p:cNvGrpSpPr>
              <a:grpSpLocks/>
            </p:cNvGrpSpPr>
            <p:nvPr/>
          </p:nvGrpSpPr>
          <p:grpSpPr bwMode="auto">
            <a:xfrm>
              <a:off x="2087" y="2417"/>
              <a:ext cx="833" cy="633"/>
              <a:chOff x="2087" y="2417"/>
              <a:chExt cx="833" cy="633"/>
            </a:xfrm>
          </p:grpSpPr>
          <p:sp>
            <p:nvSpPr>
              <p:cNvPr id="30" name="Rectangle 22"/>
              <p:cNvSpPr>
                <a:spLocks noChangeArrowheads="1"/>
              </p:cNvSpPr>
              <p:nvPr/>
            </p:nvSpPr>
            <p:spPr bwMode="auto">
              <a:xfrm>
                <a:off x="2130" y="2417"/>
                <a:ext cx="74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综合了连续分配法和链接分配法的优点</a:t>
                </a:r>
              </a:p>
            </p:txBody>
          </p:sp>
          <p:sp>
            <p:nvSpPr>
              <p:cNvPr id="31" name="Rectangle 60"/>
              <p:cNvSpPr>
                <a:spLocks noChangeArrowheads="1"/>
              </p:cNvSpPr>
              <p:nvPr/>
            </p:nvSpPr>
            <p:spPr bwMode="auto">
              <a:xfrm>
                <a:off x="2087" y="2417"/>
                <a:ext cx="83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27" name="Group 63"/>
            <p:cNvGrpSpPr>
              <a:grpSpLocks/>
            </p:cNvGrpSpPr>
            <p:nvPr/>
          </p:nvGrpSpPr>
          <p:grpSpPr bwMode="auto">
            <a:xfrm>
              <a:off x="2920" y="2417"/>
              <a:ext cx="833" cy="633"/>
              <a:chOff x="2920" y="2417"/>
              <a:chExt cx="833" cy="633"/>
            </a:xfrm>
          </p:grpSpPr>
          <p:sp>
            <p:nvSpPr>
              <p:cNvPr id="28" name="Rectangle 23"/>
              <p:cNvSpPr>
                <a:spLocks noChangeArrowheads="1"/>
              </p:cNvSpPr>
              <p:nvPr/>
            </p:nvSpPr>
            <p:spPr bwMode="auto">
              <a:xfrm>
                <a:off x="2963" y="2417"/>
                <a:ext cx="74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1600"/>
                  <a:t> </a:t>
                </a:r>
              </a:p>
              <a:p>
                <a:pPr algn="l" eaLnBrk="0" hangingPunct="0"/>
                <a:endParaRPr lang="zh-CN" altLang="en-US" sz="1600"/>
              </a:p>
            </p:txBody>
          </p:sp>
          <p:sp>
            <p:nvSpPr>
              <p:cNvPr id="29" name="Rectangle 62"/>
              <p:cNvSpPr>
                <a:spLocks noChangeArrowheads="1"/>
              </p:cNvSpPr>
              <p:nvPr/>
            </p:nvSpPr>
            <p:spPr bwMode="auto">
              <a:xfrm>
                <a:off x="2920" y="2417"/>
                <a:ext cx="833"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sp>
        <p:nvSpPr>
          <p:cNvPr id="5" name="矩形 4"/>
          <p:cNvSpPr/>
          <p:nvPr/>
        </p:nvSpPr>
        <p:spPr>
          <a:xfrm>
            <a:off x="6881154" y="4221088"/>
            <a:ext cx="1579278" cy="369332"/>
          </a:xfrm>
          <a:prstGeom prst="rect">
            <a:avLst/>
          </a:prstGeom>
        </p:spPr>
        <p:txBody>
          <a:bodyPr wrap="none">
            <a:spAutoFit/>
          </a:bodyPr>
          <a:lstStyle/>
          <a:p>
            <a:r>
              <a:rPr lang="zh-CN" altLang="en-US" b="1" dirty="0"/>
              <a:t>存取效率较差</a:t>
            </a:r>
            <a:endParaRPr lang="zh-CN" altLang="en-US" dirty="0"/>
          </a:p>
        </p:txBody>
      </p:sp>
    </p:spTree>
    <p:extLst>
      <p:ext uri="{BB962C8B-B14F-4D97-AF65-F5344CB8AC3E}">
        <p14:creationId xmlns:p14="http://schemas.microsoft.com/office/powerpoint/2010/main" val="1569090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文件组织</a:t>
            </a:r>
            <a:endParaRPr lang="zh-CN" altLang="en-US" dirty="0"/>
          </a:p>
        </p:txBody>
      </p:sp>
      <p:sp>
        <p:nvSpPr>
          <p:cNvPr id="3" name="内容占位符 2"/>
          <p:cNvSpPr>
            <a:spLocks noGrp="1"/>
          </p:cNvSpPr>
          <p:nvPr>
            <p:ph idx="1"/>
          </p:nvPr>
        </p:nvSpPr>
        <p:spPr/>
        <p:txBody>
          <a:bodyPr>
            <a:normAutofit fontScale="92500"/>
          </a:bodyPr>
          <a:lstStyle/>
          <a:p>
            <a:r>
              <a:rPr lang="zh-CN" altLang="en-US" sz="2200" dirty="0"/>
              <a:t>文件中的定长记录与变长记录</a:t>
            </a:r>
          </a:p>
          <a:p>
            <a:pPr lvl="1"/>
            <a:r>
              <a:rPr lang="zh-CN" altLang="en-US" sz="1900" dirty="0"/>
              <a:t>在数据库系统中，文件中的记录有定长与变长两种组织方式</a:t>
            </a:r>
          </a:p>
          <a:p>
            <a:pPr lvl="2"/>
            <a:r>
              <a:rPr lang="zh-CN" altLang="en-US" sz="1700" dirty="0"/>
              <a:t>定长记录：所有属性值都是定长的</a:t>
            </a:r>
            <a:r>
              <a:rPr lang="zh-CN" altLang="en-US" sz="1700" dirty="0" smtClean="0"/>
              <a:t>，占用</a:t>
            </a:r>
            <a:r>
              <a:rPr lang="zh-CN" altLang="en-US" sz="1700" dirty="0"/>
              <a:t>固定大小的</a:t>
            </a:r>
            <a:r>
              <a:rPr lang="zh-CN" altLang="en-US" sz="1700" dirty="0" smtClean="0"/>
              <a:t>存储空间</a:t>
            </a:r>
            <a:endParaRPr lang="zh-CN" altLang="en-US" sz="1700" dirty="0"/>
          </a:p>
          <a:p>
            <a:pPr lvl="2"/>
            <a:r>
              <a:rPr lang="zh-CN" altLang="en-US" sz="1700" dirty="0"/>
              <a:t>变长记录：记录占用的存储空间是不断变化的。变长记录的组织方式主要适合于下述几种情况：</a:t>
            </a:r>
          </a:p>
          <a:p>
            <a:pPr lvl="3"/>
            <a:r>
              <a:rPr lang="zh-CN" altLang="en-US" sz="1500" dirty="0"/>
              <a:t>数据项所占用的存储空间大小变化较大</a:t>
            </a:r>
          </a:p>
          <a:p>
            <a:pPr lvl="3"/>
            <a:r>
              <a:rPr lang="zh-CN" altLang="en-US" sz="1500" dirty="0" smtClean="0"/>
              <a:t>含有</a:t>
            </a:r>
            <a:r>
              <a:rPr lang="zh-CN" altLang="en-US" sz="1500" dirty="0"/>
              <a:t>需要重复存储的字段值</a:t>
            </a:r>
          </a:p>
          <a:p>
            <a:pPr lvl="3"/>
            <a:r>
              <a:rPr lang="zh-CN" altLang="en-US" sz="1500" dirty="0"/>
              <a:t>含有数据量极大的字段值</a:t>
            </a:r>
          </a:p>
          <a:p>
            <a:pPr lvl="3"/>
            <a:r>
              <a:rPr lang="zh-CN" altLang="en-US" sz="1500" dirty="0"/>
              <a:t>含有可变格式的记录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4008562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4. </a:t>
            </a:r>
            <a:r>
              <a:rPr lang="zh-CN" altLang="en-US" b="1" dirty="0"/>
              <a:t>文件组织</a:t>
            </a:r>
            <a:endParaRPr lang="zh-CN" altLang="en-US" dirty="0"/>
          </a:p>
        </p:txBody>
      </p:sp>
      <p:sp>
        <p:nvSpPr>
          <p:cNvPr id="3" name="内容占位符 2"/>
          <p:cNvSpPr>
            <a:spLocks noGrp="1"/>
          </p:cNvSpPr>
          <p:nvPr>
            <p:ph idx="1"/>
          </p:nvPr>
        </p:nvSpPr>
        <p:spPr/>
        <p:txBody>
          <a:bodyPr>
            <a:normAutofit/>
          </a:bodyPr>
          <a:lstStyle/>
          <a:p>
            <a:r>
              <a:rPr lang="zh-CN" altLang="en-US" sz="1800" dirty="0"/>
              <a:t>变长记录组织方式</a:t>
            </a:r>
          </a:p>
          <a:p>
            <a:pPr lvl="1"/>
            <a:r>
              <a:rPr lang="zh-CN" altLang="en-US" sz="1600" dirty="0"/>
              <a:t>在文件中的记录有时其长度是可以变化的，如一个文件中允许存在不同记录型的记录，或允许记录型记录可以是变长的，以及记录中某些项是变长的等</a:t>
            </a:r>
          </a:p>
          <a:p>
            <a:pPr lvl="1"/>
            <a:r>
              <a:rPr lang="zh-CN" altLang="en-US" sz="1600" dirty="0"/>
              <a:t>变长记录的表示有两种形式：</a:t>
            </a:r>
          </a:p>
          <a:p>
            <a:pPr lvl="2"/>
            <a:r>
              <a:rPr lang="zh-CN" altLang="en-US" sz="1400" dirty="0"/>
              <a:t>变长记录的字节串表示形式</a:t>
            </a:r>
          </a:p>
          <a:p>
            <a:pPr lvl="3"/>
            <a:r>
              <a:rPr lang="zh-CN" altLang="en-US" sz="1200" dirty="0"/>
              <a:t>将每个记录看成连续字节串，然后在每个记录尾部附加特殊的标志符叫“记录尾标识符”，用以区别不同的</a:t>
            </a:r>
            <a:r>
              <a:rPr lang="zh-CN" altLang="en-US" sz="1200" dirty="0" smtClean="0"/>
              <a:t>记录</a:t>
            </a:r>
            <a:endParaRPr lang="zh-CN" altLang="en-US" sz="1200" dirty="0"/>
          </a:p>
          <a:p>
            <a:pPr lvl="2"/>
            <a:r>
              <a:rPr lang="zh-CN" altLang="en-US" sz="1400" dirty="0"/>
              <a:t>变长记录的定长表示形式</a:t>
            </a:r>
          </a:p>
          <a:p>
            <a:pPr lvl="3"/>
            <a:r>
              <a:rPr lang="zh-CN" altLang="en-US" sz="1200" dirty="0"/>
              <a:t>在文件中往往使用一个或多个定长记录来表示变长记录的</a:t>
            </a:r>
            <a:r>
              <a:rPr lang="zh-CN" altLang="en-US" sz="1200" dirty="0" smtClean="0"/>
              <a:t>方法：</a:t>
            </a:r>
            <a:endParaRPr lang="zh-CN" altLang="en-US" sz="1200" dirty="0"/>
          </a:p>
          <a:p>
            <a:pPr lvl="4"/>
            <a:r>
              <a:rPr lang="zh-CN" altLang="en-US" sz="1200" dirty="0"/>
              <a:t>预留</a:t>
            </a:r>
            <a:r>
              <a:rPr lang="zh-CN" altLang="en-US" sz="1200" dirty="0" smtClean="0"/>
              <a:t>空间、指针技术</a:t>
            </a:r>
            <a:endParaRPr lang="zh-CN" altLang="en-US" sz="1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274872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数据库的物理组织</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smtClean="0"/>
              <a:t>概论</a:t>
            </a:r>
            <a:endParaRPr lang="zh-CN" altLang="en-US" sz="2000" dirty="0"/>
          </a:p>
          <a:p>
            <a:pPr marL="525780" indent="-457200">
              <a:buFont typeface="+mj-lt"/>
              <a:buAutoNum type="arabicPeriod"/>
            </a:pPr>
            <a:r>
              <a:rPr lang="zh-CN" altLang="en-US" sz="2000" dirty="0" smtClean="0"/>
              <a:t>数据库</a:t>
            </a:r>
            <a:r>
              <a:rPr lang="zh-CN" altLang="en-US" sz="2000" dirty="0"/>
              <a:t>的物理存储介质</a:t>
            </a:r>
          </a:p>
          <a:p>
            <a:pPr marL="525780" indent="-457200">
              <a:buFont typeface="+mj-lt"/>
              <a:buAutoNum type="arabicPeriod"/>
            </a:pPr>
            <a:r>
              <a:rPr lang="zh-CN" altLang="en-US" sz="2000" dirty="0" smtClean="0"/>
              <a:t>磁盘</a:t>
            </a:r>
            <a:r>
              <a:rPr lang="zh-CN" altLang="en-US" sz="2000" dirty="0"/>
              <a:t>存储器及其结构</a:t>
            </a:r>
          </a:p>
          <a:p>
            <a:pPr marL="525780" indent="-457200">
              <a:buFont typeface="+mj-lt"/>
              <a:buAutoNum type="arabicPeriod"/>
            </a:pPr>
            <a:r>
              <a:rPr lang="zh-CN" altLang="en-US" sz="2000" dirty="0" smtClean="0"/>
              <a:t>文件组织</a:t>
            </a:r>
            <a:endParaRPr lang="zh-CN" altLang="en-US" sz="2000" dirty="0"/>
          </a:p>
          <a:p>
            <a:pPr marL="525780" indent="-457200">
              <a:buFont typeface="+mj-lt"/>
              <a:buAutoNum type="arabicPeriod"/>
            </a:pPr>
            <a:r>
              <a:rPr lang="zh-CN" altLang="en-US" sz="2000" b="1" dirty="0" smtClean="0">
                <a:solidFill>
                  <a:srgbClr val="FF0000"/>
                </a:solidFill>
              </a:rPr>
              <a:t>文件</a:t>
            </a:r>
            <a:r>
              <a:rPr lang="zh-CN" altLang="en-US" sz="2000" b="1" dirty="0">
                <a:solidFill>
                  <a:srgbClr val="FF0000"/>
                </a:solidFill>
              </a:rPr>
              <a:t>记录组织</a:t>
            </a:r>
          </a:p>
          <a:p>
            <a:pPr marL="525780" indent="-457200">
              <a:buFont typeface="+mj-lt"/>
              <a:buAutoNum type="arabicPeriod"/>
            </a:pPr>
            <a:r>
              <a:rPr lang="zh-CN" altLang="en-US" sz="2000" dirty="0" smtClean="0"/>
              <a:t>索引</a:t>
            </a:r>
            <a:r>
              <a:rPr lang="zh-CN" altLang="en-US" sz="2000" dirty="0"/>
              <a:t>技术与散列技术</a:t>
            </a:r>
          </a:p>
          <a:p>
            <a:pPr marL="525780" indent="-457200">
              <a:buFont typeface="+mj-lt"/>
              <a:buAutoNum type="arabicPeriod"/>
            </a:pPr>
            <a:r>
              <a:rPr lang="zh-CN" altLang="en-US" sz="2000" dirty="0" smtClean="0"/>
              <a:t>数据库</a:t>
            </a:r>
            <a:r>
              <a:rPr lang="zh-CN" altLang="en-US" sz="2000" dirty="0"/>
              <a:t>与</a:t>
            </a:r>
            <a:r>
              <a:rPr lang="zh-CN" altLang="en-US" sz="2000" dirty="0" smtClean="0"/>
              <a:t>文件</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3690299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 </a:t>
            </a:r>
            <a:r>
              <a:rPr lang="zh-CN" altLang="en-US" b="1" dirty="0" smtClean="0"/>
              <a:t>文件记录组织</a:t>
            </a:r>
            <a:endParaRPr lang="zh-CN" altLang="en-US" b="1" dirty="0"/>
          </a:p>
        </p:txBody>
      </p:sp>
      <p:sp>
        <p:nvSpPr>
          <p:cNvPr id="3" name="内容占位符 2"/>
          <p:cNvSpPr>
            <a:spLocks noGrp="1"/>
          </p:cNvSpPr>
          <p:nvPr>
            <p:ph idx="1"/>
          </p:nvPr>
        </p:nvSpPr>
        <p:spPr/>
        <p:txBody>
          <a:bodyPr>
            <a:normAutofit/>
          </a:bodyPr>
          <a:lstStyle/>
          <a:p>
            <a:r>
              <a:rPr lang="zh-CN" altLang="en-US" sz="1600" dirty="0"/>
              <a:t>堆</a:t>
            </a:r>
            <a:r>
              <a:rPr lang="zh-CN" altLang="en-US" sz="1600" dirty="0" smtClean="0"/>
              <a:t>文件组织（</a:t>
            </a:r>
            <a:r>
              <a:rPr lang="en-US" altLang="zh-CN" sz="1600" dirty="0" smtClean="0"/>
              <a:t>Heap file</a:t>
            </a:r>
            <a:r>
              <a:rPr lang="zh-CN" altLang="en-US" sz="1600" dirty="0" smtClean="0"/>
              <a:t>）</a:t>
            </a:r>
            <a:endParaRPr lang="en-US" altLang="zh-CN" sz="1600" dirty="0"/>
          </a:p>
          <a:p>
            <a:pPr lvl="1"/>
            <a:r>
              <a:rPr lang="zh-CN" altLang="en-US" sz="1400" dirty="0"/>
              <a:t>记录可以放在文件的任何位置上，一般以记录录入时间先后为序组织</a:t>
            </a:r>
            <a:r>
              <a:rPr lang="zh-CN" altLang="en-US" sz="1400" dirty="0" smtClean="0"/>
              <a:t>存储</a:t>
            </a:r>
            <a:endParaRPr lang="zh-CN" altLang="en-US" sz="1400" dirty="0"/>
          </a:p>
          <a:p>
            <a:r>
              <a:rPr lang="zh-CN" altLang="en-US" sz="1600" dirty="0"/>
              <a:t>顺序文件</a:t>
            </a:r>
            <a:r>
              <a:rPr lang="zh-CN" altLang="en-US" sz="1600" dirty="0" smtClean="0"/>
              <a:t>组织（</a:t>
            </a:r>
            <a:r>
              <a:rPr lang="en-US" altLang="zh-CN" sz="1600" dirty="0" smtClean="0"/>
              <a:t>Sequential file</a:t>
            </a:r>
            <a:r>
              <a:rPr lang="zh-CN" altLang="en-US" sz="1600" dirty="0" smtClean="0"/>
              <a:t>）</a:t>
            </a:r>
            <a:endParaRPr lang="en-US" altLang="zh-CN" sz="1600" dirty="0"/>
          </a:p>
          <a:p>
            <a:pPr lvl="1"/>
            <a:r>
              <a:rPr lang="zh-CN" altLang="en-US" sz="1400" dirty="0"/>
              <a:t>记录是按其项值的升序或降序存储</a:t>
            </a:r>
            <a:r>
              <a:rPr lang="zh-CN" altLang="en-US" sz="1400" dirty="0" smtClean="0"/>
              <a:t>的</a:t>
            </a:r>
            <a:endParaRPr lang="zh-CN" altLang="en-US" sz="1400" dirty="0"/>
          </a:p>
          <a:p>
            <a:r>
              <a:rPr lang="zh-CN" altLang="en-US" sz="1600" dirty="0"/>
              <a:t>散列</a:t>
            </a:r>
            <a:r>
              <a:rPr lang="zh-CN" altLang="en-US" sz="1600" dirty="0" smtClean="0"/>
              <a:t>文件组织（</a:t>
            </a:r>
            <a:r>
              <a:rPr lang="en-US" altLang="zh-CN" sz="1600" dirty="0" smtClean="0"/>
              <a:t>Hashing file</a:t>
            </a:r>
            <a:r>
              <a:rPr lang="zh-CN" altLang="en-US" sz="1600" dirty="0" smtClean="0"/>
              <a:t>）</a:t>
            </a:r>
            <a:endParaRPr lang="en-US" altLang="zh-CN" sz="1600" dirty="0"/>
          </a:p>
          <a:p>
            <a:pPr lvl="1"/>
            <a:r>
              <a:rPr lang="zh-CN" altLang="en-US" sz="1400" dirty="0"/>
              <a:t>根据记录中的某个项值通过散列函数求得的值作为记录的存储</a:t>
            </a:r>
            <a:r>
              <a:rPr lang="zh-CN" altLang="en-US" sz="1400" dirty="0" smtClean="0"/>
              <a:t>地址</a:t>
            </a:r>
            <a:endParaRPr lang="zh-CN" altLang="en-US" sz="1400" dirty="0"/>
          </a:p>
          <a:p>
            <a:r>
              <a:rPr lang="zh-CN" altLang="en-US" sz="1600" dirty="0"/>
              <a:t>聚集</a:t>
            </a:r>
            <a:r>
              <a:rPr lang="zh-CN" altLang="en-US" sz="1600" dirty="0" smtClean="0"/>
              <a:t>文件组织（</a:t>
            </a:r>
            <a:r>
              <a:rPr lang="en-US" altLang="zh-CN" sz="1600" dirty="0" smtClean="0"/>
              <a:t>Clustering file</a:t>
            </a:r>
            <a:r>
              <a:rPr lang="zh-CN" altLang="en-US" sz="1600" dirty="0" smtClean="0"/>
              <a:t>）</a:t>
            </a:r>
            <a:endParaRPr lang="en-US" altLang="zh-CN" sz="1600" dirty="0"/>
          </a:p>
          <a:p>
            <a:pPr lvl="1"/>
            <a:r>
              <a:rPr lang="zh-CN" altLang="en-US" sz="1400" dirty="0"/>
              <a:t>一个文件可以存储多个关系的记录，不同关系中有联系的记录存储在一起可以提高查找速度</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171865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数据库的物理组织</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smtClean="0"/>
              <a:t>概论</a:t>
            </a:r>
            <a:endParaRPr lang="zh-CN" altLang="en-US" sz="2000" dirty="0"/>
          </a:p>
          <a:p>
            <a:pPr marL="525780" indent="-457200">
              <a:buFont typeface="+mj-lt"/>
              <a:buAutoNum type="arabicPeriod"/>
            </a:pPr>
            <a:r>
              <a:rPr lang="zh-CN" altLang="en-US" sz="2000" dirty="0" smtClean="0"/>
              <a:t>数据库</a:t>
            </a:r>
            <a:r>
              <a:rPr lang="zh-CN" altLang="en-US" sz="2000" dirty="0"/>
              <a:t>的物理存储介质</a:t>
            </a:r>
          </a:p>
          <a:p>
            <a:pPr marL="525780" indent="-457200">
              <a:buFont typeface="+mj-lt"/>
              <a:buAutoNum type="arabicPeriod"/>
            </a:pPr>
            <a:r>
              <a:rPr lang="zh-CN" altLang="en-US" sz="2000" dirty="0" smtClean="0"/>
              <a:t>磁盘</a:t>
            </a:r>
            <a:r>
              <a:rPr lang="zh-CN" altLang="en-US" sz="2000" dirty="0"/>
              <a:t>存储器及其结构</a:t>
            </a:r>
          </a:p>
          <a:p>
            <a:pPr marL="525780" indent="-457200">
              <a:buFont typeface="+mj-lt"/>
              <a:buAutoNum type="arabicPeriod"/>
            </a:pPr>
            <a:r>
              <a:rPr lang="zh-CN" altLang="en-US" sz="2000" dirty="0" smtClean="0"/>
              <a:t>文件组织</a:t>
            </a:r>
            <a:endParaRPr lang="zh-CN" altLang="en-US" sz="2000" dirty="0"/>
          </a:p>
          <a:p>
            <a:pPr marL="525780" indent="-457200">
              <a:buFont typeface="+mj-lt"/>
              <a:buAutoNum type="arabicPeriod"/>
            </a:pPr>
            <a:r>
              <a:rPr lang="zh-CN" altLang="en-US" sz="2000" dirty="0" smtClean="0"/>
              <a:t>文件</a:t>
            </a:r>
            <a:r>
              <a:rPr lang="zh-CN" altLang="en-US" sz="2000" dirty="0"/>
              <a:t>记录组织</a:t>
            </a:r>
          </a:p>
          <a:p>
            <a:pPr marL="525780" indent="-457200">
              <a:buFont typeface="+mj-lt"/>
              <a:buAutoNum type="arabicPeriod"/>
            </a:pPr>
            <a:r>
              <a:rPr lang="zh-CN" altLang="en-US" sz="2000" b="1" dirty="0" smtClean="0">
                <a:solidFill>
                  <a:srgbClr val="FF0000"/>
                </a:solidFill>
              </a:rPr>
              <a:t>索引</a:t>
            </a:r>
            <a:r>
              <a:rPr lang="zh-CN" altLang="en-US" sz="2000" b="1" dirty="0">
                <a:solidFill>
                  <a:srgbClr val="FF0000"/>
                </a:solidFill>
              </a:rPr>
              <a:t>技术与散列技术</a:t>
            </a:r>
          </a:p>
          <a:p>
            <a:pPr marL="525780" indent="-457200">
              <a:buFont typeface="+mj-lt"/>
              <a:buAutoNum type="arabicPeriod"/>
            </a:pPr>
            <a:r>
              <a:rPr lang="zh-CN" altLang="en-US" sz="2000" dirty="0" smtClean="0"/>
              <a:t>数据库</a:t>
            </a:r>
            <a:r>
              <a:rPr lang="zh-CN" altLang="en-US" sz="2000" dirty="0"/>
              <a:t>与</a:t>
            </a:r>
            <a:r>
              <a:rPr lang="zh-CN" altLang="en-US" sz="2000" dirty="0" smtClean="0"/>
              <a:t>文件</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1665149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6. </a:t>
            </a:r>
            <a:r>
              <a:rPr lang="zh-CN" altLang="en-US" b="1" dirty="0" smtClean="0"/>
              <a:t>索引</a:t>
            </a:r>
            <a:r>
              <a:rPr lang="zh-CN" altLang="en-US" b="1" dirty="0"/>
              <a:t>技术与散列技术</a:t>
            </a:r>
          </a:p>
        </p:txBody>
      </p:sp>
      <p:sp>
        <p:nvSpPr>
          <p:cNvPr id="3" name="内容占位符 2"/>
          <p:cNvSpPr>
            <a:spLocks noGrp="1"/>
          </p:cNvSpPr>
          <p:nvPr>
            <p:ph idx="1"/>
          </p:nvPr>
        </p:nvSpPr>
        <p:spPr/>
        <p:txBody>
          <a:bodyPr>
            <a:normAutofit/>
          </a:bodyPr>
          <a:lstStyle/>
          <a:p>
            <a:r>
              <a:rPr lang="zh-CN" altLang="en-US" sz="1600" dirty="0"/>
              <a:t>在数据库中数据查找的速度是至关重要的，但是当数据库中数据量增大时，数据查找速度就会受到影响，当数据量极大时，查找速度将会受到严重影响，为解决此问题需引入“索引技术”与“散列技术”</a:t>
            </a:r>
          </a:p>
          <a:p>
            <a:r>
              <a:rPr lang="zh-CN" altLang="en-US" sz="1600" dirty="0"/>
              <a:t>内容</a:t>
            </a:r>
          </a:p>
          <a:p>
            <a:pPr lvl="1"/>
            <a:r>
              <a:rPr lang="zh-CN" altLang="en-US" sz="1400" dirty="0"/>
              <a:t>顺序文件</a:t>
            </a:r>
          </a:p>
          <a:p>
            <a:pPr lvl="1"/>
            <a:r>
              <a:rPr lang="zh-CN" altLang="en-US" sz="1400" dirty="0"/>
              <a:t>索引文件</a:t>
            </a:r>
          </a:p>
          <a:p>
            <a:pPr lvl="2"/>
            <a:r>
              <a:rPr lang="zh-CN" altLang="en-US" sz="1200" dirty="0"/>
              <a:t>在顺序文件上的索引</a:t>
            </a:r>
            <a:r>
              <a:rPr lang="zh-CN" altLang="en-US" sz="1200" dirty="0" smtClean="0"/>
              <a:t>技术：稠密</a:t>
            </a:r>
            <a:r>
              <a:rPr lang="zh-CN" altLang="en-US" sz="1200" dirty="0"/>
              <a:t>索引、稀疏索引、多级索引</a:t>
            </a:r>
          </a:p>
          <a:p>
            <a:pPr lvl="2"/>
            <a:r>
              <a:rPr lang="zh-CN" altLang="en-US" sz="1200" dirty="0"/>
              <a:t>非顺序文件中的索引技术</a:t>
            </a:r>
          </a:p>
          <a:p>
            <a:pPr lvl="2"/>
            <a:r>
              <a:rPr lang="zh-CN" altLang="en-US" sz="1200" dirty="0"/>
              <a:t>多维索引</a:t>
            </a:r>
          </a:p>
          <a:p>
            <a:pPr lvl="1"/>
            <a:r>
              <a:rPr lang="en-US" altLang="zh-CN" sz="1400" dirty="0"/>
              <a:t>B/B+</a:t>
            </a:r>
            <a:r>
              <a:rPr lang="zh-CN" altLang="en-US" sz="1400" dirty="0"/>
              <a:t>树文件</a:t>
            </a:r>
          </a:p>
          <a:p>
            <a:pPr lvl="1"/>
            <a:r>
              <a:rPr lang="en-US" altLang="zh-CN" sz="1400" dirty="0"/>
              <a:t>HASH</a:t>
            </a:r>
            <a:r>
              <a:rPr lang="zh-CN" altLang="en-US" sz="1400" dirty="0" smtClean="0"/>
              <a:t>文件</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3482022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t>
            </a:r>
            <a:r>
              <a:rPr lang="zh-CN" altLang="en-US" b="1" dirty="0" smtClean="0"/>
              <a:t>概论</a:t>
            </a:r>
            <a:endParaRPr lang="zh-CN" altLang="en-US" b="1" dirty="0"/>
          </a:p>
        </p:txBody>
      </p:sp>
      <p:sp>
        <p:nvSpPr>
          <p:cNvPr id="3" name="内容占位符 2"/>
          <p:cNvSpPr>
            <a:spLocks noGrp="1"/>
          </p:cNvSpPr>
          <p:nvPr>
            <p:ph idx="1"/>
          </p:nvPr>
        </p:nvSpPr>
        <p:spPr/>
        <p:txBody>
          <a:bodyPr>
            <a:normAutofit/>
          </a:bodyPr>
          <a:lstStyle/>
          <a:p>
            <a:r>
              <a:rPr lang="zh-CN" altLang="en-US" sz="2000" dirty="0"/>
              <a:t>研究目的</a:t>
            </a:r>
          </a:p>
          <a:p>
            <a:pPr lvl="1"/>
            <a:r>
              <a:rPr lang="zh-CN" altLang="en-US" sz="1800" dirty="0"/>
              <a:t>提高存储效率，加快存取速度 </a:t>
            </a:r>
          </a:p>
          <a:p>
            <a:r>
              <a:rPr lang="zh-CN" altLang="en-US" sz="2000" dirty="0"/>
              <a:t>研究内容</a:t>
            </a:r>
          </a:p>
          <a:p>
            <a:pPr lvl="1"/>
            <a:r>
              <a:rPr lang="zh-CN" altLang="en-US" sz="1800" dirty="0"/>
              <a:t>磁盘的物理结构</a:t>
            </a:r>
          </a:p>
          <a:p>
            <a:pPr lvl="1"/>
            <a:r>
              <a:rPr lang="zh-CN" altLang="en-US" sz="1800" dirty="0"/>
              <a:t>文件的组织与</a:t>
            </a:r>
            <a:r>
              <a:rPr lang="zh-CN" altLang="en-US" sz="1800" dirty="0" smtClean="0"/>
              <a:t>设计</a:t>
            </a:r>
            <a:endParaRPr lang="zh-CN" altLang="en-US" sz="1800" dirty="0"/>
          </a:p>
          <a:p>
            <a:r>
              <a:rPr lang="zh-CN" altLang="en-US" sz="2000" dirty="0"/>
              <a:t>主要技术</a:t>
            </a:r>
          </a:p>
          <a:p>
            <a:pPr lvl="1"/>
            <a:r>
              <a:rPr lang="zh-CN" altLang="en-US" sz="1800" dirty="0"/>
              <a:t>索引技术</a:t>
            </a:r>
          </a:p>
          <a:p>
            <a:pPr lvl="1"/>
            <a:r>
              <a:rPr lang="zh-CN" altLang="en-US" sz="1800" dirty="0"/>
              <a:t>散列技术</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571927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lstStyle/>
          <a:p>
            <a:pPr marL="525780" indent="-457200">
              <a:buFont typeface="+mj-lt"/>
              <a:buAutoNum type="arabicPeriod"/>
            </a:pPr>
            <a:r>
              <a:rPr lang="zh-CN" altLang="en-US" sz="1800" dirty="0"/>
              <a:t>顺序文件</a:t>
            </a:r>
          </a:p>
          <a:p>
            <a:pPr lvl="2"/>
            <a:r>
              <a:rPr lang="zh-CN" altLang="en-US" sz="1600" dirty="0"/>
              <a:t>按照某个属性</a:t>
            </a:r>
            <a:r>
              <a:rPr lang="en-US" altLang="zh-CN" sz="1600" dirty="0"/>
              <a:t>(</a:t>
            </a:r>
            <a:r>
              <a:rPr lang="zh-CN" altLang="en-US" sz="1600" dirty="0"/>
              <a:t>项</a:t>
            </a:r>
            <a:r>
              <a:rPr lang="en-US" altLang="zh-CN" sz="1600" dirty="0"/>
              <a:t>)</a:t>
            </a:r>
            <a:r>
              <a:rPr lang="zh-CN" altLang="en-US" sz="1600" dirty="0"/>
              <a:t>的取值进行排序而构成的数据文件被称为顺序文件</a:t>
            </a:r>
          </a:p>
          <a:p>
            <a:pPr marL="685800" lvl="2" indent="0">
              <a:buNone/>
            </a:pPr>
            <a:r>
              <a:rPr lang="en-US" altLang="zh-CN" sz="1600" dirty="0" smtClean="0"/>
              <a:t>【</a:t>
            </a:r>
            <a:r>
              <a:rPr lang="zh-CN" altLang="en-US" sz="1600" dirty="0" smtClean="0"/>
              <a:t>例</a:t>
            </a:r>
            <a:r>
              <a:rPr lang="en-US" altLang="zh-CN" sz="1600" dirty="0" smtClean="0"/>
              <a:t>】</a:t>
            </a:r>
            <a:r>
              <a:rPr lang="zh-CN" altLang="en-US" sz="1600" dirty="0" smtClean="0"/>
              <a:t>假设</a:t>
            </a:r>
            <a:r>
              <a:rPr lang="zh-CN" altLang="en-US" sz="1600" dirty="0"/>
              <a:t>每个磁盘块可以存放</a:t>
            </a:r>
            <a:r>
              <a:rPr lang="en-US" altLang="zh-CN" sz="1600" dirty="0"/>
              <a:t>2</a:t>
            </a:r>
            <a:r>
              <a:rPr lang="zh-CN" altLang="en-US" sz="1600" dirty="0"/>
              <a:t>条</a:t>
            </a:r>
            <a:r>
              <a:rPr lang="zh-CN" altLang="en-US" sz="1600" dirty="0" smtClean="0"/>
              <a:t>记录</a:t>
            </a:r>
            <a:endParaRPr lang="zh-CN" altLang="en-US" sz="1600" dirty="0"/>
          </a:p>
          <a:p>
            <a:pPr marL="685800" lvl="2"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99437229"/>
              </p:ext>
            </p:extLst>
          </p:nvPr>
        </p:nvGraphicFramePr>
        <p:xfrm>
          <a:off x="1490663" y="3789040"/>
          <a:ext cx="6175375" cy="2881313"/>
        </p:xfrm>
        <a:graphic>
          <a:graphicData uri="http://schemas.openxmlformats.org/presentationml/2006/ole">
            <mc:AlternateContent xmlns:mc="http://schemas.openxmlformats.org/markup-compatibility/2006">
              <mc:Choice xmlns:v="urn:schemas-microsoft-com:vml" Requires="v">
                <p:oleObj spid="_x0000_s1085" name="Picture" r:id="rId3" imgW="4568760" imgH="2172960" progId="Word.Picture.8">
                  <p:embed/>
                </p:oleObj>
              </mc:Choice>
              <mc:Fallback>
                <p:oleObj name="Picture" r:id="rId3" imgW="4568760" imgH="2172960" progId="Word.Picture.8">
                  <p:embed/>
                  <p:pic>
                    <p:nvPicPr>
                      <p:cNvPr id="0" name="Object 8"/>
                      <p:cNvPicPr>
                        <a:picLocks noChangeAspect="1" noChangeArrowheads="1"/>
                      </p:cNvPicPr>
                      <p:nvPr/>
                    </p:nvPicPr>
                    <p:blipFill>
                      <a:blip r:embed="rId4"/>
                      <a:srcRect/>
                      <a:stretch>
                        <a:fillRect/>
                      </a:stretch>
                    </p:blipFill>
                    <p:spPr bwMode="auto">
                      <a:xfrm>
                        <a:off x="1490663" y="3789040"/>
                        <a:ext cx="61753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8972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顺序文件</a:t>
            </a:r>
          </a:p>
        </p:txBody>
      </p:sp>
      <p:sp>
        <p:nvSpPr>
          <p:cNvPr id="3" name="内容占位符 2"/>
          <p:cNvSpPr>
            <a:spLocks noGrp="1"/>
          </p:cNvSpPr>
          <p:nvPr>
            <p:ph idx="1"/>
          </p:nvPr>
        </p:nvSpPr>
        <p:spPr/>
        <p:txBody>
          <a:bodyPr>
            <a:normAutofit/>
          </a:bodyPr>
          <a:lstStyle/>
          <a:p>
            <a:pPr marL="68580" indent="0">
              <a:buNone/>
            </a:pPr>
            <a:r>
              <a:rPr lang="en-US" altLang="zh-CN" sz="1800" dirty="0" smtClean="0"/>
              <a:t>【</a:t>
            </a:r>
            <a:r>
              <a:rPr lang="zh-CN" altLang="en-US" sz="1800" dirty="0" smtClean="0"/>
              <a:t>例</a:t>
            </a:r>
            <a:r>
              <a:rPr lang="en-US" altLang="zh-CN" sz="1800" dirty="0" smtClean="0"/>
              <a:t>1】</a:t>
            </a:r>
          </a:p>
          <a:p>
            <a:pPr lvl="1"/>
            <a:r>
              <a:rPr lang="zh-CN" altLang="en-US" sz="1600" dirty="0"/>
              <a:t>设一个关系有</a:t>
            </a:r>
            <a:r>
              <a:rPr lang="en-US" altLang="zh-CN" sz="1600" dirty="0"/>
              <a:t>10</a:t>
            </a:r>
            <a:r>
              <a:rPr lang="en-US" altLang="zh-CN" sz="1600" baseline="30000" dirty="0"/>
              <a:t>6</a:t>
            </a:r>
            <a:r>
              <a:rPr lang="zh-CN" altLang="en-US" sz="1600" dirty="0"/>
              <a:t>个元组，在每个磁盘块（大小为</a:t>
            </a:r>
            <a:r>
              <a:rPr lang="en-US" altLang="zh-CN" sz="1600" dirty="0"/>
              <a:t>4KB</a:t>
            </a:r>
            <a:r>
              <a:rPr lang="zh-CN" altLang="en-US" sz="1600" dirty="0"/>
              <a:t>）中可存放</a:t>
            </a:r>
            <a:r>
              <a:rPr lang="en-US" altLang="zh-CN" sz="1600" dirty="0"/>
              <a:t>10</a:t>
            </a:r>
            <a:r>
              <a:rPr lang="zh-CN" altLang="en-US" sz="1600" dirty="0"/>
              <a:t>个这样的元组，则该关系大约占用：</a:t>
            </a:r>
          </a:p>
          <a:p>
            <a:pPr marL="68580" indent="0" algn="ctr">
              <a:buNone/>
            </a:pPr>
            <a:r>
              <a:rPr lang="en-US" altLang="zh-CN" sz="1600" dirty="0"/>
              <a:t>10</a:t>
            </a:r>
            <a:r>
              <a:rPr lang="en-US" altLang="zh-CN" sz="1600" baseline="30000" dirty="0"/>
              <a:t>5</a:t>
            </a:r>
            <a:r>
              <a:rPr lang="zh-CN" altLang="en-US" sz="1600" dirty="0"/>
              <a:t>个磁盘块（约</a:t>
            </a:r>
            <a:r>
              <a:rPr lang="en-US" altLang="zh-CN" sz="1600" dirty="0"/>
              <a:t>400MB</a:t>
            </a:r>
            <a:r>
              <a:rPr lang="zh-CN" altLang="en-US" sz="1600" dirty="0" smtClean="0"/>
              <a:t>）</a:t>
            </a:r>
            <a:endParaRPr lang="zh-CN" altLang="en-US" sz="1600" dirty="0"/>
          </a:p>
          <a:p>
            <a:pPr lvl="1"/>
            <a:r>
              <a:rPr lang="zh-CN" altLang="en-US" sz="1600" dirty="0"/>
              <a:t>设该关系中的元组已经按照主关键字值从小到大的顺序构成了一个顺序文件，因此可以采用二分查找法来根据主关键字值进行记录定位</a:t>
            </a:r>
          </a:p>
          <a:p>
            <a:pPr lvl="1"/>
            <a:r>
              <a:rPr lang="zh-CN" altLang="en-US" sz="1600" dirty="0"/>
              <a:t>按照一个主关键字值进行记录定位所需要的磁盘</a:t>
            </a:r>
            <a:r>
              <a:rPr lang="en-US" altLang="zh-CN" sz="1600" dirty="0"/>
              <a:t>I/O</a:t>
            </a:r>
            <a:r>
              <a:rPr lang="zh-CN" altLang="en-US" sz="1600" dirty="0"/>
              <a:t>次数为：</a:t>
            </a:r>
          </a:p>
          <a:p>
            <a:pPr marL="68580" indent="0" algn="ctr">
              <a:buNone/>
            </a:pPr>
            <a:r>
              <a:rPr lang="en-US" altLang="zh-CN" sz="1600" dirty="0"/>
              <a:t>Log</a:t>
            </a:r>
            <a:r>
              <a:rPr lang="en-US" altLang="zh-CN" sz="1600" baseline="-25000" dirty="0"/>
              <a:t>2</a:t>
            </a:r>
            <a:r>
              <a:rPr lang="en-US" altLang="zh-CN" sz="1600" dirty="0"/>
              <a:t>10</a:t>
            </a:r>
            <a:r>
              <a:rPr lang="en-US" altLang="zh-CN" sz="1600" baseline="30000" dirty="0"/>
              <a:t>5</a:t>
            </a:r>
            <a:r>
              <a:rPr lang="en-US" altLang="zh-CN" sz="1600" dirty="0"/>
              <a:t> ≈16.6≈17</a:t>
            </a:r>
          </a:p>
          <a:p>
            <a:pPr lvl="1"/>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2539573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startAt="2"/>
            </a:pPr>
            <a:r>
              <a:rPr lang="zh-CN" altLang="en-US" sz="1800" dirty="0" smtClean="0"/>
              <a:t>索引</a:t>
            </a:r>
            <a:r>
              <a:rPr lang="zh-CN" altLang="en-US" sz="1800" dirty="0"/>
              <a:t>文件</a:t>
            </a:r>
          </a:p>
          <a:p>
            <a:pPr lvl="1"/>
            <a:r>
              <a:rPr lang="zh-CN" altLang="en-US" sz="1600" dirty="0"/>
              <a:t>建立索引文件的目的：以记录的特征值（通常是一个或多个字段的值）为输入，能够快速地找出具有该特征的记录</a:t>
            </a:r>
          </a:p>
          <a:p>
            <a:pPr lvl="1"/>
            <a:r>
              <a:rPr lang="zh-CN" altLang="en-US" sz="1600" dirty="0"/>
              <a:t>利用索引文件进行记录查找的过程：首先在索引文件中按照特征字段的值进行查找，找出具有该特征的记录的记录指针（即记录在数据文件中的存储地址），从而可以在数据文件中进行直接定位，读出所需要的记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08321488"/>
              </p:ext>
            </p:extLst>
          </p:nvPr>
        </p:nvGraphicFramePr>
        <p:xfrm>
          <a:off x="1477963" y="4651375"/>
          <a:ext cx="6151562" cy="1804988"/>
        </p:xfrm>
        <a:graphic>
          <a:graphicData uri="http://schemas.openxmlformats.org/presentationml/2006/ole">
            <mc:AlternateContent xmlns:mc="http://schemas.openxmlformats.org/markup-compatibility/2006">
              <mc:Choice xmlns:v="urn:schemas-microsoft-com:vml" Requires="v">
                <p:oleObj spid="_x0000_s2107" name="Picture" r:id="rId3" imgW="4797360" imgH="1184400" progId="Word.Picture.8">
                  <p:embed/>
                </p:oleObj>
              </mc:Choice>
              <mc:Fallback>
                <p:oleObj name="Picture" r:id="rId3" imgW="4797360" imgH="1184400" progId="Word.Picture.8">
                  <p:embed/>
                  <p:pic>
                    <p:nvPicPr>
                      <p:cNvPr id="0" name="Object 6"/>
                      <p:cNvPicPr>
                        <a:picLocks noChangeAspect="1" noChangeArrowheads="1"/>
                      </p:cNvPicPr>
                      <p:nvPr/>
                    </p:nvPicPr>
                    <p:blipFill>
                      <a:blip r:embed="rId4"/>
                      <a:srcRect/>
                      <a:stretch>
                        <a:fillRect/>
                      </a:stretch>
                    </p:blipFill>
                    <p:spPr bwMode="auto">
                      <a:xfrm>
                        <a:off x="1477963" y="4651375"/>
                        <a:ext cx="6151562"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6439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索引文件</a:t>
            </a:r>
            <a:endParaRPr lang="zh-CN" altLang="en-US" b="1" dirty="0"/>
          </a:p>
        </p:txBody>
      </p:sp>
      <p:sp>
        <p:nvSpPr>
          <p:cNvPr id="3" name="内容占位符 2"/>
          <p:cNvSpPr>
            <a:spLocks noGrp="1"/>
          </p:cNvSpPr>
          <p:nvPr>
            <p:ph idx="1"/>
          </p:nvPr>
        </p:nvSpPr>
        <p:spPr/>
        <p:txBody>
          <a:bodyPr>
            <a:noAutofit/>
          </a:bodyPr>
          <a:lstStyle/>
          <a:p>
            <a:r>
              <a:rPr lang="zh-CN" altLang="en-US" sz="1600" dirty="0"/>
              <a:t>通过建立索引文件可以大大提高在数据文件上的记录查找定位速度</a:t>
            </a:r>
          </a:p>
          <a:p>
            <a:pPr lvl="1"/>
            <a:r>
              <a:rPr lang="zh-CN" altLang="en-US" sz="1400" dirty="0"/>
              <a:t>索引文件的大小一般都大大小于数据文件的大小</a:t>
            </a:r>
          </a:p>
          <a:p>
            <a:pPr lvl="2"/>
            <a:r>
              <a:rPr lang="zh-CN" altLang="en-US" sz="1200" dirty="0"/>
              <a:t>索引文件主要用于记录的快速定位操作，在索引文件中一般只含有特征字段（即索引属性）上的值和记录指针。如：</a:t>
            </a:r>
          </a:p>
          <a:p>
            <a:pPr marL="68580" indent="0">
              <a:buNone/>
            </a:pPr>
            <a:endParaRPr lang="zh-CN" altLang="en-US" sz="1800" dirty="0"/>
          </a:p>
          <a:p>
            <a:pPr marL="68580" indent="0">
              <a:buNone/>
            </a:pPr>
            <a:endParaRPr lang="en-US" altLang="zh-CN" sz="1800" dirty="0" smtClean="0"/>
          </a:p>
          <a:p>
            <a:pPr marL="68580" indent="0">
              <a:buNone/>
            </a:pPr>
            <a:endParaRPr lang="en-US" altLang="zh-CN" sz="1800" dirty="0"/>
          </a:p>
          <a:p>
            <a:pPr marL="68580" indent="0">
              <a:buNone/>
            </a:pPr>
            <a:endParaRPr lang="zh-CN" altLang="en-US" sz="1800" dirty="0"/>
          </a:p>
          <a:p>
            <a:pPr lvl="1"/>
            <a:r>
              <a:rPr lang="zh-CN" altLang="en-US" sz="1400" dirty="0"/>
              <a:t>索引文件采用便于查找的特殊组织结构</a:t>
            </a:r>
            <a:r>
              <a:rPr lang="en-US" altLang="zh-CN" sz="1400" dirty="0"/>
              <a:t>(</a:t>
            </a:r>
            <a:r>
              <a:rPr lang="zh-CN" altLang="en-US" sz="1400" dirty="0"/>
              <a:t>如</a:t>
            </a:r>
            <a:r>
              <a:rPr lang="en-US" altLang="zh-CN" sz="1400" dirty="0"/>
              <a:t>B</a:t>
            </a:r>
            <a:r>
              <a:rPr lang="zh-CN" altLang="en-US" sz="1400" dirty="0"/>
              <a:t>或</a:t>
            </a:r>
            <a:r>
              <a:rPr lang="en-US" altLang="zh-CN" sz="1400" dirty="0"/>
              <a:t>B+</a:t>
            </a:r>
            <a:r>
              <a:rPr lang="zh-CN" altLang="en-US" sz="1400" dirty="0"/>
              <a:t>树</a:t>
            </a:r>
            <a:r>
              <a:rPr lang="en-US" altLang="zh-CN" sz="1400" dirty="0" smtClean="0"/>
              <a:t>)</a:t>
            </a:r>
            <a:endParaRPr lang="en-US" altLang="zh-CN" sz="1400" dirty="0"/>
          </a:p>
          <a:p>
            <a:r>
              <a:rPr lang="zh-CN" altLang="en-US" sz="1600" dirty="0"/>
              <a:t>在不同类型的数据文件上我们可以建立不同的索引</a:t>
            </a:r>
            <a:r>
              <a:rPr lang="zh-CN" altLang="en-US" sz="1600" dirty="0" smtClean="0"/>
              <a:t>文件</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grpSp>
        <p:nvGrpSpPr>
          <p:cNvPr id="5" name="Group 171"/>
          <p:cNvGrpSpPr>
            <a:grpSpLocks/>
          </p:cNvGrpSpPr>
          <p:nvPr/>
        </p:nvGrpSpPr>
        <p:grpSpPr bwMode="auto">
          <a:xfrm>
            <a:off x="2339752" y="3645024"/>
            <a:ext cx="4419600" cy="1296000"/>
            <a:chOff x="2400" y="2160"/>
            <a:chExt cx="2784" cy="1077"/>
          </a:xfrm>
        </p:grpSpPr>
        <p:sp>
          <p:nvSpPr>
            <p:cNvPr id="6" name="Rectangle 12"/>
            <p:cNvSpPr>
              <a:spLocks noChangeArrowheads="1"/>
            </p:cNvSpPr>
            <p:nvPr/>
          </p:nvSpPr>
          <p:spPr bwMode="auto">
            <a:xfrm>
              <a:off x="3408" y="2988"/>
              <a:ext cx="17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a:t>
              </a:r>
            </a:p>
          </p:txBody>
        </p:sp>
        <p:sp>
          <p:nvSpPr>
            <p:cNvPr id="7" name="Rectangle 11"/>
            <p:cNvSpPr>
              <a:spLocks noChangeArrowheads="1"/>
            </p:cNvSpPr>
            <p:nvPr/>
          </p:nvSpPr>
          <p:spPr bwMode="auto">
            <a:xfrm>
              <a:off x="2400" y="2988"/>
              <a:ext cx="10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a:t>
              </a:r>
            </a:p>
          </p:txBody>
        </p:sp>
        <p:sp>
          <p:nvSpPr>
            <p:cNvPr id="8" name="Rectangle 10"/>
            <p:cNvSpPr>
              <a:spLocks noChangeArrowheads="1"/>
            </p:cNvSpPr>
            <p:nvPr/>
          </p:nvSpPr>
          <p:spPr bwMode="auto">
            <a:xfrm>
              <a:off x="3408" y="2712"/>
              <a:ext cx="17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对应记录3的指针</a:t>
              </a:r>
            </a:p>
          </p:txBody>
        </p:sp>
        <p:sp>
          <p:nvSpPr>
            <p:cNvPr id="9" name="Rectangle 9"/>
            <p:cNvSpPr>
              <a:spLocks noChangeArrowheads="1"/>
            </p:cNvSpPr>
            <p:nvPr/>
          </p:nvSpPr>
          <p:spPr bwMode="auto">
            <a:xfrm>
              <a:off x="2400" y="2712"/>
              <a:ext cx="100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属性值3</a:t>
              </a:r>
            </a:p>
          </p:txBody>
        </p:sp>
        <p:sp>
          <p:nvSpPr>
            <p:cNvPr id="10" name="Rectangle 8"/>
            <p:cNvSpPr>
              <a:spLocks noChangeArrowheads="1"/>
            </p:cNvSpPr>
            <p:nvPr/>
          </p:nvSpPr>
          <p:spPr bwMode="auto">
            <a:xfrm>
              <a:off x="3408" y="2436"/>
              <a:ext cx="17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对应记录2的指针</a:t>
              </a:r>
            </a:p>
          </p:txBody>
        </p:sp>
        <p:sp>
          <p:nvSpPr>
            <p:cNvPr id="11" name="Rectangle 7"/>
            <p:cNvSpPr>
              <a:spLocks noChangeArrowheads="1"/>
            </p:cNvSpPr>
            <p:nvPr/>
          </p:nvSpPr>
          <p:spPr bwMode="auto">
            <a:xfrm>
              <a:off x="2400" y="2436"/>
              <a:ext cx="100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属性值2</a:t>
              </a:r>
            </a:p>
          </p:txBody>
        </p:sp>
        <p:sp>
          <p:nvSpPr>
            <p:cNvPr id="12" name="Rectangle 6"/>
            <p:cNvSpPr>
              <a:spLocks noChangeArrowheads="1"/>
            </p:cNvSpPr>
            <p:nvPr/>
          </p:nvSpPr>
          <p:spPr bwMode="auto">
            <a:xfrm>
              <a:off x="3408" y="2160"/>
              <a:ext cx="17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对应记录1的指针</a:t>
              </a:r>
            </a:p>
          </p:txBody>
        </p:sp>
        <p:sp>
          <p:nvSpPr>
            <p:cNvPr id="13" name="Rectangle 5"/>
            <p:cNvSpPr>
              <a:spLocks noChangeArrowheads="1"/>
            </p:cNvSpPr>
            <p:nvPr/>
          </p:nvSpPr>
          <p:spPr bwMode="auto">
            <a:xfrm>
              <a:off x="2400" y="2160"/>
              <a:ext cx="100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zh-CN" altLang="en-US" sz="1400" b="1">
                  <a:solidFill>
                    <a:srgbClr val="FF0000"/>
                  </a:solidFill>
                  <a:latin typeface="Arial" charset="0"/>
                </a:rPr>
                <a:t>属性值1</a:t>
              </a:r>
            </a:p>
          </p:txBody>
        </p:sp>
        <p:sp>
          <p:nvSpPr>
            <p:cNvPr id="14" name="Line 13"/>
            <p:cNvSpPr>
              <a:spLocks noChangeShapeType="1"/>
            </p:cNvSpPr>
            <p:nvPr/>
          </p:nvSpPr>
          <p:spPr bwMode="auto">
            <a:xfrm>
              <a:off x="2400" y="2160"/>
              <a:ext cx="27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5" name="Line 14"/>
            <p:cNvSpPr>
              <a:spLocks noChangeShapeType="1"/>
            </p:cNvSpPr>
            <p:nvPr/>
          </p:nvSpPr>
          <p:spPr bwMode="auto">
            <a:xfrm>
              <a:off x="2400" y="2436"/>
              <a:ext cx="27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 name="Line 15"/>
            <p:cNvSpPr>
              <a:spLocks noChangeShapeType="1"/>
            </p:cNvSpPr>
            <p:nvPr/>
          </p:nvSpPr>
          <p:spPr bwMode="auto">
            <a:xfrm>
              <a:off x="2400" y="2712"/>
              <a:ext cx="27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7" name="Line 16"/>
            <p:cNvSpPr>
              <a:spLocks noChangeShapeType="1"/>
            </p:cNvSpPr>
            <p:nvPr/>
          </p:nvSpPr>
          <p:spPr bwMode="auto">
            <a:xfrm>
              <a:off x="2400" y="2988"/>
              <a:ext cx="27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8" name="Line 17"/>
            <p:cNvSpPr>
              <a:spLocks noChangeShapeType="1"/>
            </p:cNvSpPr>
            <p:nvPr/>
          </p:nvSpPr>
          <p:spPr bwMode="auto">
            <a:xfrm>
              <a:off x="2400" y="3237"/>
              <a:ext cx="27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9" name="Line 18"/>
            <p:cNvSpPr>
              <a:spLocks noChangeShapeType="1"/>
            </p:cNvSpPr>
            <p:nvPr/>
          </p:nvSpPr>
          <p:spPr bwMode="auto">
            <a:xfrm>
              <a:off x="2400" y="2160"/>
              <a:ext cx="0" cy="107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0" name="Line 19"/>
            <p:cNvSpPr>
              <a:spLocks noChangeShapeType="1"/>
            </p:cNvSpPr>
            <p:nvPr/>
          </p:nvSpPr>
          <p:spPr bwMode="auto">
            <a:xfrm>
              <a:off x="3408" y="2160"/>
              <a:ext cx="0" cy="10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1" name="Line 20"/>
            <p:cNvSpPr>
              <a:spLocks noChangeShapeType="1"/>
            </p:cNvSpPr>
            <p:nvPr/>
          </p:nvSpPr>
          <p:spPr bwMode="auto">
            <a:xfrm>
              <a:off x="5184" y="2160"/>
              <a:ext cx="0" cy="107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spTree>
    <p:extLst>
      <p:ext uri="{BB962C8B-B14F-4D97-AF65-F5344CB8AC3E}">
        <p14:creationId xmlns:p14="http://schemas.microsoft.com/office/powerpoint/2010/main" val="441418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a:t>在顺序文件上的索引</a:t>
            </a:r>
          </a:p>
          <a:p>
            <a:pPr lvl="1"/>
            <a:r>
              <a:rPr lang="zh-CN" altLang="en-US" sz="1800" dirty="0"/>
              <a:t>稠密索引</a:t>
            </a:r>
          </a:p>
          <a:p>
            <a:pPr lvl="1"/>
            <a:r>
              <a:rPr lang="zh-CN" altLang="en-US" sz="1800" dirty="0"/>
              <a:t>稀疏索引</a:t>
            </a:r>
          </a:p>
          <a:p>
            <a:pPr lvl="1"/>
            <a:r>
              <a:rPr lang="zh-CN" altLang="en-US" sz="1800" dirty="0"/>
              <a:t>多级索引</a:t>
            </a:r>
          </a:p>
          <a:p>
            <a:pPr lvl="2"/>
            <a:r>
              <a:rPr lang="zh-CN" altLang="en-US" sz="1600" dirty="0"/>
              <a:t>在讨论上述的三种索引文件时，我们假设其索引属性的值具有唯一性。否则我们可以使用：</a:t>
            </a:r>
          </a:p>
          <a:p>
            <a:pPr lvl="1"/>
            <a:r>
              <a:rPr lang="zh-CN" altLang="en-US" sz="1800" dirty="0"/>
              <a:t>具有重复键值的索引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263709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sz="2000" dirty="0"/>
              <a:t>稠密索引</a:t>
            </a:r>
          </a:p>
          <a:p>
            <a:pPr lvl="1"/>
            <a:r>
              <a:rPr lang="zh-CN" altLang="en-US" sz="1800" dirty="0"/>
              <a:t>索引文件</a:t>
            </a:r>
          </a:p>
          <a:p>
            <a:pPr lvl="2"/>
            <a:r>
              <a:rPr lang="zh-CN" altLang="en-US" sz="1600" dirty="0"/>
              <a:t>存放记录的关键字值以及指向记录本身的指针</a:t>
            </a:r>
            <a:r>
              <a:rPr lang="en-US" altLang="zh-CN" sz="1600" dirty="0"/>
              <a:t>(</a:t>
            </a:r>
            <a:r>
              <a:rPr lang="zh-CN" altLang="en-US" sz="1600" dirty="0"/>
              <a:t>记录的存储地址</a:t>
            </a:r>
            <a:r>
              <a:rPr lang="en-US" altLang="zh-CN" sz="1600" dirty="0"/>
              <a:t>)</a:t>
            </a:r>
            <a:r>
              <a:rPr lang="zh-CN" altLang="en-US" sz="1600" dirty="0"/>
              <a:t>，并且按照关键字值的顺序进行排序</a:t>
            </a:r>
          </a:p>
          <a:p>
            <a:pPr lvl="2"/>
            <a:r>
              <a:rPr lang="zh-CN" altLang="en-US" sz="1600" dirty="0"/>
              <a:t>一个关键字值和一个记录指针构成的键</a:t>
            </a:r>
            <a:r>
              <a:rPr lang="en-US" altLang="zh-CN" sz="1600" dirty="0"/>
              <a:t>-</a:t>
            </a:r>
            <a:r>
              <a:rPr lang="zh-CN" altLang="en-US" sz="1600" dirty="0"/>
              <a:t>指针对我们称为一个索引</a:t>
            </a:r>
            <a:r>
              <a:rPr lang="zh-CN" altLang="en-US" sz="1600" dirty="0" smtClean="0"/>
              <a:t>项：</a:t>
            </a:r>
            <a:endParaRPr lang="en-US" altLang="zh-CN" sz="1600" dirty="0"/>
          </a:p>
          <a:p>
            <a:pPr lvl="1"/>
            <a:r>
              <a:rPr lang="zh-CN" altLang="en-US" sz="1800" dirty="0"/>
              <a:t>稠密索引</a:t>
            </a:r>
          </a:p>
          <a:p>
            <a:pPr lvl="2"/>
            <a:r>
              <a:rPr lang="zh-CN" altLang="en-US" sz="1600" dirty="0"/>
              <a:t>如果数据文件中的每条记录在索引文件中都存在一个相对应的索引项，则该索引被成为稠密</a:t>
            </a:r>
            <a:r>
              <a:rPr lang="zh-CN" altLang="en-US" sz="1600" dirty="0" smtClean="0"/>
              <a:t>索引</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5" name="Text Box 6"/>
          <p:cNvSpPr txBox="1">
            <a:spLocks noChangeArrowheads="1"/>
          </p:cNvSpPr>
          <p:nvPr/>
        </p:nvSpPr>
        <p:spPr bwMode="auto">
          <a:xfrm>
            <a:off x="2638400" y="4190891"/>
            <a:ext cx="1371600" cy="24622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600" b="1">
                <a:latin typeface="+mn-lt"/>
                <a:ea typeface="+mn-ea"/>
              </a:rPr>
              <a:t>关键字</a:t>
            </a:r>
            <a:r>
              <a:rPr lang="en-US" altLang="zh-CN" sz="1600" b="1">
                <a:latin typeface="+mn-lt"/>
                <a:ea typeface="+mn-ea"/>
              </a:rPr>
              <a:t>K</a:t>
            </a:r>
          </a:p>
        </p:txBody>
      </p:sp>
      <p:sp>
        <p:nvSpPr>
          <p:cNvPr id="6" name="Text Box 7"/>
          <p:cNvSpPr txBox="1">
            <a:spLocks noChangeArrowheads="1"/>
          </p:cNvSpPr>
          <p:nvPr/>
        </p:nvSpPr>
        <p:spPr bwMode="auto">
          <a:xfrm>
            <a:off x="4010000" y="4190891"/>
            <a:ext cx="2362200" cy="24622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600" b="1">
                <a:latin typeface="+mn-lt"/>
                <a:ea typeface="+mn-ea"/>
              </a:rPr>
              <a:t>记录指针</a:t>
            </a:r>
            <a:r>
              <a:rPr lang="en-US" altLang="zh-CN" sz="1600" b="1">
                <a:latin typeface="+mn-lt"/>
                <a:ea typeface="+mn-ea"/>
              </a:rPr>
              <a:t>P</a:t>
            </a:r>
          </a:p>
        </p:txBody>
      </p:sp>
    </p:spTree>
    <p:extLst>
      <p:ext uri="{BB962C8B-B14F-4D97-AF65-F5344CB8AC3E}">
        <p14:creationId xmlns:p14="http://schemas.microsoft.com/office/powerpoint/2010/main" val="4080328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grpSp>
        <p:nvGrpSpPr>
          <p:cNvPr id="218" name="Group 167"/>
          <p:cNvGrpSpPr>
            <a:grpSpLocks/>
          </p:cNvGrpSpPr>
          <p:nvPr/>
        </p:nvGrpSpPr>
        <p:grpSpPr bwMode="auto">
          <a:xfrm>
            <a:off x="3054152" y="1268760"/>
            <a:ext cx="5149850" cy="4267200"/>
            <a:chOff x="-3" y="-3"/>
            <a:chExt cx="3244" cy="3462"/>
          </a:xfrm>
        </p:grpSpPr>
        <p:grpSp>
          <p:nvGrpSpPr>
            <p:cNvPr id="219" name="Group 165"/>
            <p:cNvGrpSpPr>
              <a:grpSpLocks/>
            </p:cNvGrpSpPr>
            <p:nvPr/>
          </p:nvGrpSpPr>
          <p:grpSpPr bwMode="auto">
            <a:xfrm>
              <a:off x="0" y="0"/>
              <a:ext cx="3238" cy="3456"/>
              <a:chOff x="0" y="0"/>
              <a:chExt cx="3238" cy="3456"/>
            </a:xfrm>
          </p:grpSpPr>
          <p:grpSp>
            <p:nvGrpSpPr>
              <p:cNvPr id="221" name="Group 76"/>
              <p:cNvGrpSpPr>
                <a:grpSpLocks/>
              </p:cNvGrpSpPr>
              <p:nvPr/>
            </p:nvGrpSpPr>
            <p:grpSpPr bwMode="auto">
              <a:xfrm>
                <a:off x="0" y="0"/>
                <a:ext cx="580" cy="384"/>
                <a:chOff x="0" y="0"/>
                <a:chExt cx="580" cy="384"/>
              </a:xfrm>
            </p:grpSpPr>
            <p:sp>
              <p:nvSpPr>
                <p:cNvPr id="354" name="Rectangle 29"/>
                <p:cNvSpPr>
                  <a:spLocks noChangeArrowheads="1"/>
                </p:cNvSpPr>
                <p:nvPr/>
              </p:nvSpPr>
              <p:spPr bwMode="auto">
                <a:xfrm>
                  <a:off x="43" y="0"/>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a:t>
                  </a:r>
                  <a:r>
                    <a:rPr lang="en-US" altLang="zh-CN" b="1" baseline="30000">
                      <a:solidFill>
                        <a:srgbClr val="FF0000"/>
                      </a:solidFill>
                    </a:rPr>
                    <a:t>#</a:t>
                  </a:r>
                  <a:endParaRPr lang="en-US" altLang="zh-CN" b="1">
                    <a:solidFill>
                      <a:srgbClr val="FF0000"/>
                    </a:solidFill>
                  </a:endParaRPr>
                </a:p>
              </p:txBody>
            </p:sp>
            <p:sp>
              <p:nvSpPr>
                <p:cNvPr id="355" name="Rectangle 75"/>
                <p:cNvSpPr>
                  <a:spLocks noChangeArrowheads="1"/>
                </p:cNvSpPr>
                <p:nvPr/>
              </p:nvSpPr>
              <p:spPr bwMode="auto">
                <a:xfrm>
                  <a:off x="0" y="0"/>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2" name="Group 78"/>
              <p:cNvGrpSpPr>
                <a:grpSpLocks/>
              </p:cNvGrpSpPr>
              <p:nvPr/>
            </p:nvGrpSpPr>
            <p:grpSpPr bwMode="auto">
              <a:xfrm>
                <a:off x="580" y="0"/>
                <a:ext cx="768" cy="384"/>
                <a:chOff x="580" y="0"/>
                <a:chExt cx="768" cy="384"/>
              </a:xfrm>
            </p:grpSpPr>
            <p:sp>
              <p:nvSpPr>
                <p:cNvPr id="352" name="Rectangle 30"/>
                <p:cNvSpPr>
                  <a:spLocks noChangeArrowheads="1"/>
                </p:cNvSpPr>
                <p:nvPr/>
              </p:nvSpPr>
              <p:spPr bwMode="auto">
                <a:xfrm>
                  <a:off x="623"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SN</a:t>
                  </a:r>
                </a:p>
              </p:txBody>
            </p:sp>
            <p:sp>
              <p:nvSpPr>
                <p:cNvPr id="353" name="Rectangle 77"/>
                <p:cNvSpPr>
                  <a:spLocks noChangeArrowheads="1"/>
                </p:cNvSpPr>
                <p:nvPr/>
              </p:nvSpPr>
              <p:spPr bwMode="auto">
                <a:xfrm>
                  <a:off x="580"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3" name="Group 80"/>
              <p:cNvGrpSpPr>
                <a:grpSpLocks/>
              </p:cNvGrpSpPr>
              <p:nvPr/>
            </p:nvGrpSpPr>
            <p:grpSpPr bwMode="auto">
              <a:xfrm>
                <a:off x="1348" y="0"/>
                <a:ext cx="768" cy="384"/>
                <a:chOff x="1348" y="0"/>
                <a:chExt cx="768" cy="384"/>
              </a:xfrm>
            </p:grpSpPr>
            <p:sp>
              <p:nvSpPr>
                <p:cNvPr id="350" name="Rectangle 31"/>
                <p:cNvSpPr>
                  <a:spLocks noChangeArrowheads="1"/>
                </p:cNvSpPr>
                <p:nvPr/>
              </p:nvSpPr>
              <p:spPr bwMode="auto">
                <a:xfrm>
                  <a:off x="1391"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SD</a:t>
                  </a:r>
                </a:p>
              </p:txBody>
            </p:sp>
            <p:sp>
              <p:nvSpPr>
                <p:cNvPr id="351" name="Rectangle 79"/>
                <p:cNvSpPr>
                  <a:spLocks noChangeArrowheads="1"/>
                </p:cNvSpPr>
                <p:nvPr/>
              </p:nvSpPr>
              <p:spPr bwMode="auto">
                <a:xfrm>
                  <a:off x="1348"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 name="Group 82"/>
              <p:cNvGrpSpPr>
                <a:grpSpLocks/>
              </p:cNvGrpSpPr>
              <p:nvPr/>
            </p:nvGrpSpPr>
            <p:grpSpPr bwMode="auto">
              <a:xfrm>
                <a:off x="2116" y="0"/>
                <a:ext cx="768" cy="384"/>
                <a:chOff x="2116" y="0"/>
                <a:chExt cx="768" cy="384"/>
              </a:xfrm>
            </p:grpSpPr>
            <p:sp>
              <p:nvSpPr>
                <p:cNvPr id="348" name="Rectangle 32"/>
                <p:cNvSpPr>
                  <a:spLocks noChangeArrowheads="1"/>
                </p:cNvSpPr>
                <p:nvPr/>
              </p:nvSpPr>
              <p:spPr bwMode="auto">
                <a:xfrm>
                  <a:off x="2159"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SA</a:t>
                  </a:r>
                </a:p>
              </p:txBody>
            </p:sp>
            <p:sp>
              <p:nvSpPr>
                <p:cNvPr id="349" name="Rectangle 81"/>
                <p:cNvSpPr>
                  <a:spLocks noChangeArrowheads="1"/>
                </p:cNvSpPr>
                <p:nvPr/>
              </p:nvSpPr>
              <p:spPr bwMode="auto">
                <a:xfrm>
                  <a:off x="2116"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 name="Group 84"/>
              <p:cNvGrpSpPr>
                <a:grpSpLocks/>
              </p:cNvGrpSpPr>
              <p:nvPr/>
            </p:nvGrpSpPr>
            <p:grpSpPr bwMode="auto">
              <a:xfrm>
                <a:off x="2884" y="0"/>
                <a:ext cx="354" cy="384"/>
                <a:chOff x="2884" y="0"/>
                <a:chExt cx="354" cy="384"/>
              </a:xfrm>
            </p:grpSpPr>
            <p:sp>
              <p:nvSpPr>
                <p:cNvPr id="346" name="Rectangle 33"/>
                <p:cNvSpPr>
                  <a:spLocks noChangeArrowheads="1"/>
                </p:cNvSpPr>
                <p:nvPr/>
              </p:nvSpPr>
              <p:spPr bwMode="auto">
                <a:xfrm>
                  <a:off x="2927" y="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7" name="Rectangle 83"/>
                <p:cNvSpPr>
                  <a:spLocks noChangeArrowheads="1"/>
                </p:cNvSpPr>
                <p:nvPr/>
              </p:nvSpPr>
              <p:spPr bwMode="auto">
                <a:xfrm>
                  <a:off x="2884" y="0"/>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 name="Group 86"/>
              <p:cNvGrpSpPr>
                <a:grpSpLocks/>
              </p:cNvGrpSpPr>
              <p:nvPr/>
            </p:nvGrpSpPr>
            <p:grpSpPr bwMode="auto">
              <a:xfrm>
                <a:off x="0" y="384"/>
                <a:ext cx="580" cy="384"/>
                <a:chOff x="0" y="384"/>
                <a:chExt cx="580" cy="384"/>
              </a:xfrm>
            </p:grpSpPr>
            <p:sp>
              <p:nvSpPr>
                <p:cNvPr id="344" name="Rectangle 35"/>
                <p:cNvSpPr>
                  <a:spLocks noChangeArrowheads="1"/>
                </p:cNvSpPr>
                <p:nvPr/>
              </p:nvSpPr>
              <p:spPr bwMode="auto">
                <a:xfrm>
                  <a:off x="43" y="384"/>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1</a:t>
                  </a:r>
                  <a:endParaRPr lang="en-US" altLang="zh-CN"/>
                </a:p>
              </p:txBody>
            </p:sp>
            <p:sp>
              <p:nvSpPr>
                <p:cNvPr id="345" name="Rectangle 85"/>
                <p:cNvSpPr>
                  <a:spLocks noChangeArrowheads="1"/>
                </p:cNvSpPr>
                <p:nvPr/>
              </p:nvSpPr>
              <p:spPr bwMode="auto">
                <a:xfrm>
                  <a:off x="0" y="384"/>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7" name="Group 88"/>
              <p:cNvGrpSpPr>
                <a:grpSpLocks/>
              </p:cNvGrpSpPr>
              <p:nvPr/>
            </p:nvGrpSpPr>
            <p:grpSpPr bwMode="auto">
              <a:xfrm>
                <a:off x="580" y="384"/>
                <a:ext cx="768" cy="384"/>
                <a:chOff x="580" y="384"/>
                <a:chExt cx="768" cy="384"/>
              </a:xfrm>
            </p:grpSpPr>
            <p:sp>
              <p:nvSpPr>
                <p:cNvPr id="342" name="Rectangle 36"/>
                <p:cNvSpPr>
                  <a:spLocks noChangeArrowheads="1"/>
                </p:cNvSpPr>
                <p:nvPr/>
              </p:nvSpPr>
              <p:spPr bwMode="auto">
                <a:xfrm>
                  <a:off x="623"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LU</a:t>
                  </a:r>
                </a:p>
              </p:txBody>
            </p:sp>
            <p:sp>
              <p:nvSpPr>
                <p:cNvPr id="343" name="Rectangle 87"/>
                <p:cNvSpPr>
                  <a:spLocks noChangeArrowheads="1"/>
                </p:cNvSpPr>
                <p:nvPr/>
              </p:nvSpPr>
              <p:spPr bwMode="auto">
                <a:xfrm>
                  <a:off x="580"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8" name="Group 90"/>
              <p:cNvGrpSpPr>
                <a:grpSpLocks/>
              </p:cNvGrpSpPr>
              <p:nvPr/>
            </p:nvGrpSpPr>
            <p:grpSpPr bwMode="auto">
              <a:xfrm>
                <a:off x="1348" y="384"/>
                <a:ext cx="768" cy="384"/>
                <a:chOff x="1348" y="384"/>
                <a:chExt cx="768" cy="384"/>
              </a:xfrm>
            </p:grpSpPr>
            <p:sp>
              <p:nvSpPr>
                <p:cNvPr id="340" name="Rectangle 37"/>
                <p:cNvSpPr>
                  <a:spLocks noChangeArrowheads="1"/>
                </p:cNvSpPr>
                <p:nvPr/>
              </p:nvSpPr>
              <p:spPr bwMode="auto">
                <a:xfrm>
                  <a:off x="1391"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341" name="Rectangle 89"/>
                <p:cNvSpPr>
                  <a:spLocks noChangeArrowheads="1"/>
                </p:cNvSpPr>
                <p:nvPr/>
              </p:nvSpPr>
              <p:spPr bwMode="auto">
                <a:xfrm>
                  <a:off x="1348"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9" name="Group 92"/>
              <p:cNvGrpSpPr>
                <a:grpSpLocks/>
              </p:cNvGrpSpPr>
              <p:nvPr/>
            </p:nvGrpSpPr>
            <p:grpSpPr bwMode="auto">
              <a:xfrm>
                <a:off x="2116" y="384"/>
                <a:ext cx="768" cy="384"/>
                <a:chOff x="2116" y="384"/>
                <a:chExt cx="768" cy="384"/>
              </a:xfrm>
            </p:grpSpPr>
            <p:sp>
              <p:nvSpPr>
                <p:cNvPr id="338" name="Rectangle 38"/>
                <p:cNvSpPr>
                  <a:spLocks noChangeArrowheads="1"/>
                </p:cNvSpPr>
                <p:nvPr/>
              </p:nvSpPr>
              <p:spPr bwMode="auto">
                <a:xfrm>
                  <a:off x="2159"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339" name="Rectangle 91"/>
                <p:cNvSpPr>
                  <a:spLocks noChangeArrowheads="1"/>
                </p:cNvSpPr>
                <p:nvPr/>
              </p:nvSpPr>
              <p:spPr bwMode="auto">
                <a:xfrm>
                  <a:off x="2116"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0" name="Group 94"/>
              <p:cNvGrpSpPr>
                <a:grpSpLocks/>
              </p:cNvGrpSpPr>
              <p:nvPr/>
            </p:nvGrpSpPr>
            <p:grpSpPr bwMode="auto">
              <a:xfrm>
                <a:off x="2884" y="384"/>
                <a:ext cx="354" cy="384"/>
                <a:chOff x="2884" y="384"/>
                <a:chExt cx="354" cy="384"/>
              </a:xfrm>
            </p:grpSpPr>
            <p:sp>
              <p:nvSpPr>
                <p:cNvPr id="336" name="Rectangle 39"/>
                <p:cNvSpPr>
                  <a:spLocks noChangeArrowheads="1"/>
                </p:cNvSpPr>
                <p:nvPr/>
              </p:nvSpPr>
              <p:spPr bwMode="auto">
                <a:xfrm>
                  <a:off x="2927" y="384"/>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337" name="Rectangle 93"/>
                <p:cNvSpPr>
                  <a:spLocks noChangeArrowheads="1"/>
                </p:cNvSpPr>
                <p:nvPr/>
              </p:nvSpPr>
              <p:spPr bwMode="auto">
                <a:xfrm>
                  <a:off x="2884" y="384"/>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1" name="Group 96"/>
              <p:cNvGrpSpPr>
                <a:grpSpLocks/>
              </p:cNvGrpSpPr>
              <p:nvPr/>
            </p:nvGrpSpPr>
            <p:grpSpPr bwMode="auto">
              <a:xfrm>
                <a:off x="0" y="768"/>
                <a:ext cx="580" cy="384"/>
                <a:chOff x="0" y="768"/>
                <a:chExt cx="580" cy="384"/>
              </a:xfrm>
            </p:grpSpPr>
            <p:sp>
              <p:nvSpPr>
                <p:cNvPr id="334" name="Rectangle 40"/>
                <p:cNvSpPr>
                  <a:spLocks noChangeArrowheads="1"/>
                </p:cNvSpPr>
                <p:nvPr/>
              </p:nvSpPr>
              <p:spPr bwMode="auto">
                <a:xfrm>
                  <a:off x="43" y="768"/>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2</a:t>
                  </a:r>
                  <a:endParaRPr lang="en-US" altLang="zh-CN"/>
                </a:p>
              </p:txBody>
            </p:sp>
            <p:sp>
              <p:nvSpPr>
                <p:cNvPr id="335" name="Rectangle 95"/>
                <p:cNvSpPr>
                  <a:spLocks noChangeArrowheads="1"/>
                </p:cNvSpPr>
                <p:nvPr/>
              </p:nvSpPr>
              <p:spPr bwMode="auto">
                <a:xfrm>
                  <a:off x="0" y="768"/>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2" name="Group 98"/>
              <p:cNvGrpSpPr>
                <a:grpSpLocks/>
              </p:cNvGrpSpPr>
              <p:nvPr/>
            </p:nvGrpSpPr>
            <p:grpSpPr bwMode="auto">
              <a:xfrm>
                <a:off x="580" y="768"/>
                <a:ext cx="768" cy="384"/>
                <a:chOff x="580" y="768"/>
                <a:chExt cx="768" cy="384"/>
              </a:xfrm>
            </p:grpSpPr>
            <p:sp>
              <p:nvSpPr>
                <p:cNvPr id="332" name="Rectangle 41"/>
                <p:cNvSpPr>
                  <a:spLocks noChangeArrowheads="1"/>
                </p:cNvSpPr>
                <p:nvPr/>
              </p:nvSpPr>
              <p:spPr bwMode="auto">
                <a:xfrm>
                  <a:off x="623"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LI</a:t>
                  </a:r>
                </a:p>
              </p:txBody>
            </p:sp>
            <p:sp>
              <p:nvSpPr>
                <p:cNvPr id="333" name="Rectangle 97"/>
                <p:cNvSpPr>
                  <a:spLocks noChangeArrowheads="1"/>
                </p:cNvSpPr>
                <p:nvPr/>
              </p:nvSpPr>
              <p:spPr bwMode="auto">
                <a:xfrm>
                  <a:off x="580"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3" name="Group 100"/>
              <p:cNvGrpSpPr>
                <a:grpSpLocks/>
              </p:cNvGrpSpPr>
              <p:nvPr/>
            </p:nvGrpSpPr>
            <p:grpSpPr bwMode="auto">
              <a:xfrm>
                <a:off x="1348" y="768"/>
                <a:ext cx="768" cy="384"/>
                <a:chOff x="1348" y="768"/>
                <a:chExt cx="768" cy="384"/>
              </a:xfrm>
            </p:grpSpPr>
            <p:sp>
              <p:nvSpPr>
                <p:cNvPr id="330" name="Rectangle 42"/>
                <p:cNvSpPr>
                  <a:spLocks noChangeArrowheads="1"/>
                </p:cNvSpPr>
                <p:nvPr/>
              </p:nvSpPr>
              <p:spPr bwMode="auto">
                <a:xfrm>
                  <a:off x="1391"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331" name="Rectangle 99"/>
                <p:cNvSpPr>
                  <a:spLocks noChangeArrowheads="1"/>
                </p:cNvSpPr>
                <p:nvPr/>
              </p:nvSpPr>
              <p:spPr bwMode="auto">
                <a:xfrm>
                  <a:off x="1348"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 name="Group 102"/>
              <p:cNvGrpSpPr>
                <a:grpSpLocks/>
              </p:cNvGrpSpPr>
              <p:nvPr/>
            </p:nvGrpSpPr>
            <p:grpSpPr bwMode="auto">
              <a:xfrm>
                <a:off x="2116" y="768"/>
                <a:ext cx="768" cy="384"/>
                <a:chOff x="2116" y="768"/>
                <a:chExt cx="768" cy="384"/>
              </a:xfrm>
            </p:grpSpPr>
            <p:sp>
              <p:nvSpPr>
                <p:cNvPr id="328" name="Rectangle 43"/>
                <p:cNvSpPr>
                  <a:spLocks noChangeArrowheads="1"/>
                </p:cNvSpPr>
                <p:nvPr/>
              </p:nvSpPr>
              <p:spPr bwMode="auto">
                <a:xfrm>
                  <a:off x="2159"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p>
              </p:txBody>
            </p:sp>
            <p:sp>
              <p:nvSpPr>
                <p:cNvPr id="329" name="Rectangle 101"/>
                <p:cNvSpPr>
                  <a:spLocks noChangeArrowheads="1"/>
                </p:cNvSpPr>
                <p:nvPr/>
              </p:nvSpPr>
              <p:spPr bwMode="auto">
                <a:xfrm>
                  <a:off x="2116"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 name="Group 104"/>
              <p:cNvGrpSpPr>
                <a:grpSpLocks/>
              </p:cNvGrpSpPr>
              <p:nvPr/>
            </p:nvGrpSpPr>
            <p:grpSpPr bwMode="auto">
              <a:xfrm>
                <a:off x="2884" y="768"/>
                <a:ext cx="354" cy="384"/>
                <a:chOff x="2884" y="768"/>
                <a:chExt cx="354" cy="384"/>
              </a:xfrm>
            </p:grpSpPr>
            <p:sp>
              <p:nvSpPr>
                <p:cNvPr id="326" name="Rectangle 44"/>
                <p:cNvSpPr>
                  <a:spLocks noChangeArrowheads="1"/>
                </p:cNvSpPr>
                <p:nvPr/>
              </p:nvSpPr>
              <p:spPr bwMode="auto">
                <a:xfrm>
                  <a:off x="2927" y="768"/>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327" name="Rectangle 103"/>
                <p:cNvSpPr>
                  <a:spLocks noChangeArrowheads="1"/>
                </p:cNvSpPr>
                <p:nvPr/>
              </p:nvSpPr>
              <p:spPr bwMode="auto">
                <a:xfrm>
                  <a:off x="2884" y="768"/>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6" name="Group 106"/>
              <p:cNvGrpSpPr>
                <a:grpSpLocks/>
              </p:cNvGrpSpPr>
              <p:nvPr/>
            </p:nvGrpSpPr>
            <p:grpSpPr bwMode="auto">
              <a:xfrm>
                <a:off x="0" y="1152"/>
                <a:ext cx="580" cy="384"/>
                <a:chOff x="0" y="1152"/>
                <a:chExt cx="580" cy="384"/>
              </a:xfrm>
            </p:grpSpPr>
            <p:sp>
              <p:nvSpPr>
                <p:cNvPr id="324" name="Rectangle 45"/>
                <p:cNvSpPr>
                  <a:spLocks noChangeArrowheads="1"/>
                </p:cNvSpPr>
                <p:nvPr/>
              </p:nvSpPr>
              <p:spPr bwMode="auto">
                <a:xfrm>
                  <a:off x="43" y="1152"/>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3</a:t>
                  </a:r>
                  <a:endParaRPr lang="en-US" altLang="zh-CN"/>
                </a:p>
              </p:txBody>
            </p:sp>
            <p:sp>
              <p:nvSpPr>
                <p:cNvPr id="325" name="Rectangle 105"/>
                <p:cNvSpPr>
                  <a:spLocks noChangeArrowheads="1"/>
                </p:cNvSpPr>
                <p:nvPr/>
              </p:nvSpPr>
              <p:spPr bwMode="auto">
                <a:xfrm>
                  <a:off x="0" y="1152"/>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 name="Group 108"/>
              <p:cNvGrpSpPr>
                <a:grpSpLocks/>
              </p:cNvGrpSpPr>
              <p:nvPr/>
            </p:nvGrpSpPr>
            <p:grpSpPr bwMode="auto">
              <a:xfrm>
                <a:off x="580" y="1152"/>
                <a:ext cx="768" cy="384"/>
                <a:chOff x="580" y="1152"/>
                <a:chExt cx="768" cy="384"/>
              </a:xfrm>
            </p:grpSpPr>
            <p:sp>
              <p:nvSpPr>
                <p:cNvPr id="322" name="Rectangle 46"/>
                <p:cNvSpPr>
                  <a:spLocks noChangeArrowheads="1"/>
                </p:cNvSpPr>
                <p:nvPr/>
              </p:nvSpPr>
              <p:spPr bwMode="auto">
                <a:xfrm>
                  <a:off x="623"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XU</a:t>
                  </a:r>
                </a:p>
              </p:txBody>
            </p:sp>
            <p:sp>
              <p:nvSpPr>
                <p:cNvPr id="323" name="Rectangle 107"/>
                <p:cNvSpPr>
                  <a:spLocks noChangeArrowheads="1"/>
                </p:cNvSpPr>
                <p:nvPr/>
              </p:nvSpPr>
              <p:spPr bwMode="auto">
                <a:xfrm>
                  <a:off x="580"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8" name="Group 110"/>
              <p:cNvGrpSpPr>
                <a:grpSpLocks/>
              </p:cNvGrpSpPr>
              <p:nvPr/>
            </p:nvGrpSpPr>
            <p:grpSpPr bwMode="auto">
              <a:xfrm>
                <a:off x="1348" y="1152"/>
                <a:ext cx="768" cy="384"/>
                <a:chOff x="1348" y="1152"/>
                <a:chExt cx="768" cy="384"/>
              </a:xfrm>
            </p:grpSpPr>
            <p:sp>
              <p:nvSpPr>
                <p:cNvPr id="320" name="Rectangle 47"/>
                <p:cNvSpPr>
                  <a:spLocks noChangeArrowheads="1"/>
                </p:cNvSpPr>
                <p:nvPr/>
              </p:nvSpPr>
              <p:spPr bwMode="auto">
                <a:xfrm>
                  <a:off x="1391"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MA</a:t>
                  </a:r>
                </a:p>
              </p:txBody>
            </p:sp>
            <p:sp>
              <p:nvSpPr>
                <p:cNvPr id="321" name="Rectangle 109"/>
                <p:cNvSpPr>
                  <a:spLocks noChangeArrowheads="1"/>
                </p:cNvSpPr>
                <p:nvPr/>
              </p:nvSpPr>
              <p:spPr bwMode="auto">
                <a:xfrm>
                  <a:off x="1348"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9" name="Group 112"/>
              <p:cNvGrpSpPr>
                <a:grpSpLocks/>
              </p:cNvGrpSpPr>
              <p:nvPr/>
            </p:nvGrpSpPr>
            <p:grpSpPr bwMode="auto">
              <a:xfrm>
                <a:off x="2116" y="1152"/>
                <a:ext cx="768" cy="384"/>
                <a:chOff x="2116" y="1152"/>
                <a:chExt cx="768" cy="384"/>
              </a:xfrm>
            </p:grpSpPr>
            <p:sp>
              <p:nvSpPr>
                <p:cNvPr id="318" name="Rectangle 48"/>
                <p:cNvSpPr>
                  <a:spLocks noChangeArrowheads="1"/>
                </p:cNvSpPr>
                <p:nvPr/>
              </p:nvSpPr>
              <p:spPr bwMode="auto">
                <a:xfrm>
                  <a:off x="2159"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319" name="Rectangle 111"/>
                <p:cNvSpPr>
                  <a:spLocks noChangeArrowheads="1"/>
                </p:cNvSpPr>
                <p:nvPr/>
              </p:nvSpPr>
              <p:spPr bwMode="auto">
                <a:xfrm>
                  <a:off x="2116"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0" name="Group 114"/>
              <p:cNvGrpSpPr>
                <a:grpSpLocks/>
              </p:cNvGrpSpPr>
              <p:nvPr/>
            </p:nvGrpSpPr>
            <p:grpSpPr bwMode="auto">
              <a:xfrm>
                <a:off x="2884" y="1152"/>
                <a:ext cx="354" cy="384"/>
                <a:chOff x="2884" y="1152"/>
                <a:chExt cx="354" cy="384"/>
              </a:xfrm>
            </p:grpSpPr>
            <p:sp>
              <p:nvSpPr>
                <p:cNvPr id="316" name="Rectangle 49"/>
                <p:cNvSpPr>
                  <a:spLocks noChangeArrowheads="1"/>
                </p:cNvSpPr>
                <p:nvPr/>
              </p:nvSpPr>
              <p:spPr bwMode="auto">
                <a:xfrm>
                  <a:off x="2927" y="1152"/>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317" name="Rectangle 113"/>
                <p:cNvSpPr>
                  <a:spLocks noChangeArrowheads="1"/>
                </p:cNvSpPr>
                <p:nvPr/>
              </p:nvSpPr>
              <p:spPr bwMode="auto">
                <a:xfrm>
                  <a:off x="2884" y="1152"/>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 name="Group 116"/>
              <p:cNvGrpSpPr>
                <a:grpSpLocks/>
              </p:cNvGrpSpPr>
              <p:nvPr/>
            </p:nvGrpSpPr>
            <p:grpSpPr bwMode="auto">
              <a:xfrm>
                <a:off x="0" y="1536"/>
                <a:ext cx="580" cy="384"/>
                <a:chOff x="0" y="1536"/>
                <a:chExt cx="580" cy="384"/>
              </a:xfrm>
            </p:grpSpPr>
            <p:sp>
              <p:nvSpPr>
                <p:cNvPr id="314" name="Rectangle 50"/>
                <p:cNvSpPr>
                  <a:spLocks noChangeArrowheads="1"/>
                </p:cNvSpPr>
                <p:nvPr/>
              </p:nvSpPr>
              <p:spPr bwMode="auto">
                <a:xfrm>
                  <a:off x="43" y="1536"/>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4</a:t>
                  </a:r>
                  <a:endParaRPr lang="en-US" altLang="zh-CN"/>
                </a:p>
              </p:txBody>
            </p:sp>
            <p:sp>
              <p:nvSpPr>
                <p:cNvPr id="315" name="Rectangle 115"/>
                <p:cNvSpPr>
                  <a:spLocks noChangeArrowheads="1"/>
                </p:cNvSpPr>
                <p:nvPr/>
              </p:nvSpPr>
              <p:spPr bwMode="auto">
                <a:xfrm>
                  <a:off x="0" y="1536"/>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2" name="Group 118"/>
              <p:cNvGrpSpPr>
                <a:grpSpLocks/>
              </p:cNvGrpSpPr>
              <p:nvPr/>
            </p:nvGrpSpPr>
            <p:grpSpPr bwMode="auto">
              <a:xfrm>
                <a:off x="580" y="1536"/>
                <a:ext cx="768" cy="384"/>
                <a:chOff x="580" y="1536"/>
                <a:chExt cx="768" cy="384"/>
              </a:xfrm>
            </p:grpSpPr>
            <p:sp>
              <p:nvSpPr>
                <p:cNvPr id="312" name="Rectangle 51"/>
                <p:cNvSpPr>
                  <a:spLocks noChangeArrowheads="1"/>
                </p:cNvSpPr>
                <p:nvPr/>
              </p:nvSpPr>
              <p:spPr bwMode="auto">
                <a:xfrm>
                  <a:off x="623"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LO</a:t>
                  </a:r>
                </a:p>
              </p:txBody>
            </p:sp>
            <p:sp>
              <p:nvSpPr>
                <p:cNvPr id="313" name="Rectangle 117"/>
                <p:cNvSpPr>
                  <a:spLocks noChangeArrowheads="1"/>
                </p:cNvSpPr>
                <p:nvPr/>
              </p:nvSpPr>
              <p:spPr bwMode="auto">
                <a:xfrm>
                  <a:off x="580"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3" name="Group 120"/>
              <p:cNvGrpSpPr>
                <a:grpSpLocks/>
              </p:cNvGrpSpPr>
              <p:nvPr/>
            </p:nvGrpSpPr>
            <p:grpSpPr bwMode="auto">
              <a:xfrm>
                <a:off x="1348" y="1536"/>
                <a:ext cx="768" cy="384"/>
                <a:chOff x="1348" y="1536"/>
                <a:chExt cx="768" cy="384"/>
              </a:xfrm>
            </p:grpSpPr>
            <p:sp>
              <p:nvSpPr>
                <p:cNvPr id="310" name="Rectangle 52"/>
                <p:cNvSpPr>
                  <a:spLocks noChangeArrowheads="1"/>
                </p:cNvSpPr>
                <p:nvPr/>
              </p:nvSpPr>
              <p:spPr bwMode="auto">
                <a:xfrm>
                  <a:off x="1391"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311" name="Rectangle 119"/>
                <p:cNvSpPr>
                  <a:spLocks noChangeArrowheads="1"/>
                </p:cNvSpPr>
                <p:nvPr/>
              </p:nvSpPr>
              <p:spPr bwMode="auto">
                <a:xfrm>
                  <a:off x="1348"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4" name="Group 122"/>
              <p:cNvGrpSpPr>
                <a:grpSpLocks/>
              </p:cNvGrpSpPr>
              <p:nvPr/>
            </p:nvGrpSpPr>
            <p:grpSpPr bwMode="auto">
              <a:xfrm>
                <a:off x="2116" y="1536"/>
                <a:ext cx="768" cy="384"/>
                <a:chOff x="2116" y="1536"/>
                <a:chExt cx="768" cy="384"/>
              </a:xfrm>
            </p:grpSpPr>
            <p:sp>
              <p:nvSpPr>
                <p:cNvPr id="308" name="Rectangle 53"/>
                <p:cNvSpPr>
                  <a:spLocks noChangeArrowheads="1"/>
                </p:cNvSpPr>
                <p:nvPr/>
              </p:nvSpPr>
              <p:spPr bwMode="auto">
                <a:xfrm>
                  <a:off x="2159"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309" name="Rectangle 121"/>
                <p:cNvSpPr>
                  <a:spLocks noChangeArrowheads="1"/>
                </p:cNvSpPr>
                <p:nvPr/>
              </p:nvSpPr>
              <p:spPr bwMode="auto">
                <a:xfrm>
                  <a:off x="2116"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5" name="Group 124"/>
              <p:cNvGrpSpPr>
                <a:grpSpLocks/>
              </p:cNvGrpSpPr>
              <p:nvPr/>
            </p:nvGrpSpPr>
            <p:grpSpPr bwMode="auto">
              <a:xfrm>
                <a:off x="2884" y="1536"/>
                <a:ext cx="354" cy="384"/>
                <a:chOff x="2884" y="1536"/>
                <a:chExt cx="354" cy="384"/>
              </a:xfrm>
            </p:grpSpPr>
            <p:sp>
              <p:nvSpPr>
                <p:cNvPr id="306" name="Rectangle 54"/>
                <p:cNvSpPr>
                  <a:spLocks noChangeArrowheads="1"/>
                </p:cNvSpPr>
                <p:nvPr/>
              </p:nvSpPr>
              <p:spPr bwMode="auto">
                <a:xfrm>
                  <a:off x="2927" y="1536"/>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307" name="Rectangle 123"/>
                <p:cNvSpPr>
                  <a:spLocks noChangeArrowheads="1"/>
                </p:cNvSpPr>
                <p:nvPr/>
              </p:nvSpPr>
              <p:spPr bwMode="auto">
                <a:xfrm>
                  <a:off x="2884" y="1536"/>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6" name="Group 126"/>
              <p:cNvGrpSpPr>
                <a:grpSpLocks/>
              </p:cNvGrpSpPr>
              <p:nvPr/>
            </p:nvGrpSpPr>
            <p:grpSpPr bwMode="auto">
              <a:xfrm>
                <a:off x="0" y="1920"/>
                <a:ext cx="580" cy="384"/>
                <a:chOff x="0" y="1920"/>
                <a:chExt cx="580" cy="384"/>
              </a:xfrm>
            </p:grpSpPr>
            <p:sp>
              <p:nvSpPr>
                <p:cNvPr id="304" name="Rectangle 55"/>
                <p:cNvSpPr>
                  <a:spLocks noChangeArrowheads="1"/>
                </p:cNvSpPr>
                <p:nvPr/>
              </p:nvSpPr>
              <p:spPr bwMode="auto">
                <a:xfrm>
                  <a:off x="43" y="1920"/>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5</a:t>
                  </a:r>
                  <a:endParaRPr lang="en-US" altLang="zh-CN"/>
                </a:p>
              </p:txBody>
            </p:sp>
            <p:sp>
              <p:nvSpPr>
                <p:cNvPr id="305" name="Rectangle 125"/>
                <p:cNvSpPr>
                  <a:spLocks noChangeArrowheads="1"/>
                </p:cNvSpPr>
                <p:nvPr/>
              </p:nvSpPr>
              <p:spPr bwMode="auto">
                <a:xfrm>
                  <a:off x="0" y="1920"/>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7" name="Group 128"/>
              <p:cNvGrpSpPr>
                <a:grpSpLocks/>
              </p:cNvGrpSpPr>
              <p:nvPr/>
            </p:nvGrpSpPr>
            <p:grpSpPr bwMode="auto">
              <a:xfrm>
                <a:off x="580" y="1920"/>
                <a:ext cx="768" cy="384"/>
                <a:chOff x="580" y="1920"/>
                <a:chExt cx="768" cy="384"/>
              </a:xfrm>
            </p:grpSpPr>
            <p:sp>
              <p:nvSpPr>
                <p:cNvPr id="302" name="Rectangle 56"/>
                <p:cNvSpPr>
                  <a:spLocks noChangeArrowheads="1"/>
                </p:cNvSpPr>
                <p:nvPr/>
              </p:nvSpPr>
              <p:spPr bwMode="auto">
                <a:xfrm>
                  <a:off x="623"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LIN</a:t>
                  </a:r>
                </a:p>
              </p:txBody>
            </p:sp>
            <p:sp>
              <p:nvSpPr>
                <p:cNvPr id="303" name="Rectangle 127"/>
                <p:cNvSpPr>
                  <a:spLocks noChangeArrowheads="1"/>
                </p:cNvSpPr>
                <p:nvPr/>
              </p:nvSpPr>
              <p:spPr bwMode="auto">
                <a:xfrm>
                  <a:off x="580"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8" name="Group 130"/>
              <p:cNvGrpSpPr>
                <a:grpSpLocks/>
              </p:cNvGrpSpPr>
              <p:nvPr/>
            </p:nvGrpSpPr>
            <p:grpSpPr bwMode="auto">
              <a:xfrm>
                <a:off x="1348" y="1920"/>
                <a:ext cx="768" cy="384"/>
                <a:chOff x="1348" y="1920"/>
                <a:chExt cx="768" cy="384"/>
              </a:xfrm>
            </p:grpSpPr>
            <p:sp>
              <p:nvSpPr>
                <p:cNvPr id="300" name="Rectangle 57"/>
                <p:cNvSpPr>
                  <a:spLocks noChangeArrowheads="1"/>
                </p:cNvSpPr>
                <p:nvPr/>
              </p:nvSpPr>
              <p:spPr bwMode="auto">
                <a:xfrm>
                  <a:off x="1391"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PH</a:t>
                  </a:r>
                </a:p>
              </p:txBody>
            </p:sp>
            <p:sp>
              <p:nvSpPr>
                <p:cNvPr id="301" name="Rectangle 129"/>
                <p:cNvSpPr>
                  <a:spLocks noChangeArrowheads="1"/>
                </p:cNvSpPr>
                <p:nvPr/>
              </p:nvSpPr>
              <p:spPr bwMode="auto">
                <a:xfrm>
                  <a:off x="1348"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9" name="Group 132"/>
              <p:cNvGrpSpPr>
                <a:grpSpLocks/>
              </p:cNvGrpSpPr>
              <p:nvPr/>
            </p:nvGrpSpPr>
            <p:grpSpPr bwMode="auto">
              <a:xfrm>
                <a:off x="2116" y="1920"/>
                <a:ext cx="768" cy="384"/>
                <a:chOff x="2116" y="1920"/>
                <a:chExt cx="768" cy="384"/>
              </a:xfrm>
            </p:grpSpPr>
            <p:sp>
              <p:nvSpPr>
                <p:cNvPr id="298" name="Rectangle 58"/>
                <p:cNvSpPr>
                  <a:spLocks noChangeArrowheads="1"/>
                </p:cNvSpPr>
                <p:nvPr/>
              </p:nvSpPr>
              <p:spPr bwMode="auto">
                <a:xfrm>
                  <a:off x="2159"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19</a:t>
                  </a:r>
                </a:p>
              </p:txBody>
            </p:sp>
            <p:sp>
              <p:nvSpPr>
                <p:cNvPr id="299" name="Rectangle 131"/>
                <p:cNvSpPr>
                  <a:spLocks noChangeArrowheads="1"/>
                </p:cNvSpPr>
                <p:nvPr/>
              </p:nvSpPr>
              <p:spPr bwMode="auto">
                <a:xfrm>
                  <a:off x="2116"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0" name="Group 134"/>
              <p:cNvGrpSpPr>
                <a:grpSpLocks/>
              </p:cNvGrpSpPr>
              <p:nvPr/>
            </p:nvGrpSpPr>
            <p:grpSpPr bwMode="auto">
              <a:xfrm>
                <a:off x="2884" y="1920"/>
                <a:ext cx="354" cy="384"/>
                <a:chOff x="2884" y="1920"/>
                <a:chExt cx="354" cy="384"/>
              </a:xfrm>
            </p:grpSpPr>
            <p:sp>
              <p:nvSpPr>
                <p:cNvPr id="296" name="Rectangle 59"/>
                <p:cNvSpPr>
                  <a:spLocks noChangeArrowheads="1"/>
                </p:cNvSpPr>
                <p:nvPr/>
              </p:nvSpPr>
              <p:spPr bwMode="auto">
                <a:xfrm>
                  <a:off x="2927" y="192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297" name="Rectangle 133"/>
                <p:cNvSpPr>
                  <a:spLocks noChangeArrowheads="1"/>
                </p:cNvSpPr>
                <p:nvPr/>
              </p:nvSpPr>
              <p:spPr bwMode="auto">
                <a:xfrm>
                  <a:off x="2884" y="1920"/>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 name="Group 136"/>
              <p:cNvGrpSpPr>
                <a:grpSpLocks/>
              </p:cNvGrpSpPr>
              <p:nvPr/>
            </p:nvGrpSpPr>
            <p:grpSpPr bwMode="auto">
              <a:xfrm>
                <a:off x="0" y="2304"/>
                <a:ext cx="580" cy="384"/>
                <a:chOff x="0" y="2304"/>
                <a:chExt cx="580" cy="384"/>
              </a:xfrm>
            </p:grpSpPr>
            <p:sp>
              <p:nvSpPr>
                <p:cNvPr id="294" name="Rectangle 60"/>
                <p:cNvSpPr>
                  <a:spLocks noChangeArrowheads="1"/>
                </p:cNvSpPr>
                <p:nvPr/>
              </p:nvSpPr>
              <p:spPr bwMode="auto">
                <a:xfrm>
                  <a:off x="43" y="2304"/>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6</a:t>
                  </a:r>
                  <a:endParaRPr lang="en-US" altLang="zh-CN"/>
                </a:p>
              </p:txBody>
            </p:sp>
            <p:sp>
              <p:nvSpPr>
                <p:cNvPr id="295" name="Rectangle 135"/>
                <p:cNvSpPr>
                  <a:spLocks noChangeArrowheads="1"/>
                </p:cNvSpPr>
                <p:nvPr/>
              </p:nvSpPr>
              <p:spPr bwMode="auto">
                <a:xfrm>
                  <a:off x="0" y="2304"/>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2" name="Group 138"/>
              <p:cNvGrpSpPr>
                <a:grpSpLocks/>
              </p:cNvGrpSpPr>
              <p:nvPr/>
            </p:nvGrpSpPr>
            <p:grpSpPr bwMode="auto">
              <a:xfrm>
                <a:off x="580" y="2304"/>
                <a:ext cx="768" cy="384"/>
                <a:chOff x="580" y="2304"/>
                <a:chExt cx="768" cy="384"/>
              </a:xfrm>
            </p:grpSpPr>
            <p:sp>
              <p:nvSpPr>
                <p:cNvPr id="292" name="Rectangle 61"/>
                <p:cNvSpPr>
                  <a:spLocks noChangeArrowheads="1"/>
                </p:cNvSpPr>
                <p:nvPr/>
              </p:nvSpPr>
              <p:spPr bwMode="auto">
                <a:xfrm>
                  <a:off x="623"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t>WANG</a:t>
                  </a:r>
                </a:p>
              </p:txBody>
            </p:sp>
            <p:sp>
              <p:nvSpPr>
                <p:cNvPr id="293" name="Rectangle 137"/>
                <p:cNvSpPr>
                  <a:spLocks noChangeArrowheads="1"/>
                </p:cNvSpPr>
                <p:nvPr/>
              </p:nvSpPr>
              <p:spPr bwMode="auto">
                <a:xfrm>
                  <a:off x="580"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3" name="Group 140"/>
              <p:cNvGrpSpPr>
                <a:grpSpLocks/>
              </p:cNvGrpSpPr>
              <p:nvPr/>
            </p:nvGrpSpPr>
            <p:grpSpPr bwMode="auto">
              <a:xfrm>
                <a:off x="1348" y="2304"/>
                <a:ext cx="768" cy="384"/>
                <a:chOff x="1348" y="2304"/>
                <a:chExt cx="768" cy="384"/>
              </a:xfrm>
            </p:grpSpPr>
            <p:sp>
              <p:nvSpPr>
                <p:cNvPr id="290" name="Rectangle 62"/>
                <p:cNvSpPr>
                  <a:spLocks noChangeArrowheads="1"/>
                </p:cNvSpPr>
                <p:nvPr/>
              </p:nvSpPr>
              <p:spPr bwMode="auto">
                <a:xfrm>
                  <a:off x="1391"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291" name="Rectangle 139"/>
                <p:cNvSpPr>
                  <a:spLocks noChangeArrowheads="1"/>
                </p:cNvSpPr>
                <p:nvPr/>
              </p:nvSpPr>
              <p:spPr bwMode="auto">
                <a:xfrm>
                  <a:off x="1348"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4" name="Group 142"/>
              <p:cNvGrpSpPr>
                <a:grpSpLocks/>
              </p:cNvGrpSpPr>
              <p:nvPr/>
            </p:nvGrpSpPr>
            <p:grpSpPr bwMode="auto">
              <a:xfrm>
                <a:off x="2116" y="2304"/>
                <a:ext cx="768" cy="384"/>
                <a:chOff x="2116" y="2304"/>
                <a:chExt cx="768" cy="384"/>
              </a:xfrm>
            </p:grpSpPr>
            <p:sp>
              <p:nvSpPr>
                <p:cNvPr id="288" name="Rectangle 63"/>
                <p:cNvSpPr>
                  <a:spLocks noChangeArrowheads="1"/>
                </p:cNvSpPr>
                <p:nvPr/>
              </p:nvSpPr>
              <p:spPr bwMode="auto">
                <a:xfrm>
                  <a:off x="2159"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endParaRPr lang="zh-CN" altLang="en-US"/>
                </a:p>
              </p:txBody>
            </p:sp>
            <p:sp>
              <p:nvSpPr>
                <p:cNvPr id="289" name="Rectangle 141"/>
                <p:cNvSpPr>
                  <a:spLocks noChangeArrowheads="1"/>
                </p:cNvSpPr>
                <p:nvPr/>
              </p:nvSpPr>
              <p:spPr bwMode="auto">
                <a:xfrm>
                  <a:off x="2116"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5" name="Group 144"/>
              <p:cNvGrpSpPr>
                <a:grpSpLocks/>
              </p:cNvGrpSpPr>
              <p:nvPr/>
            </p:nvGrpSpPr>
            <p:grpSpPr bwMode="auto">
              <a:xfrm>
                <a:off x="2884" y="2304"/>
                <a:ext cx="354" cy="384"/>
                <a:chOff x="2884" y="2304"/>
                <a:chExt cx="354" cy="384"/>
              </a:xfrm>
            </p:grpSpPr>
            <p:sp>
              <p:nvSpPr>
                <p:cNvPr id="286" name="Rectangle 64"/>
                <p:cNvSpPr>
                  <a:spLocks noChangeArrowheads="1"/>
                </p:cNvSpPr>
                <p:nvPr/>
              </p:nvSpPr>
              <p:spPr bwMode="auto">
                <a:xfrm>
                  <a:off x="2927" y="2304"/>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287" name="Rectangle 143"/>
                <p:cNvSpPr>
                  <a:spLocks noChangeArrowheads="1"/>
                </p:cNvSpPr>
                <p:nvPr/>
              </p:nvSpPr>
              <p:spPr bwMode="auto">
                <a:xfrm>
                  <a:off x="2884" y="2304"/>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6" name="Group 146"/>
              <p:cNvGrpSpPr>
                <a:grpSpLocks/>
              </p:cNvGrpSpPr>
              <p:nvPr/>
            </p:nvGrpSpPr>
            <p:grpSpPr bwMode="auto">
              <a:xfrm>
                <a:off x="0" y="2688"/>
                <a:ext cx="580" cy="384"/>
                <a:chOff x="0" y="2688"/>
                <a:chExt cx="580" cy="384"/>
              </a:xfrm>
            </p:grpSpPr>
            <p:sp>
              <p:nvSpPr>
                <p:cNvPr id="284" name="Rectangle 65"/>
                <p:cNvSpPr>
                  <a:spLocks noChangeArrowheads="1"/>
                </p:cNvSpPr>
                <p:nvPr/>
              </p:nvSpPr>
              <p:spPr bwMode="auto">
                <a:xfrm>
                  <a:off x="43" y="2688"/>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7</a:t>
                  </a:r>
                  <a:endParaRPr lang="en-US" altLang="zh-CN"/>
                </a:p>
              </p:txBody>
            </p:sp>
            <p:sp>
              <p:nvSpPr>
                <p:cNvPr id="285" name="Rectangle 145"/>
                <p:cNvSpPr>
                  <a:spLocks noChangeArrowheads="1"/>
                </p:cNvSpPr>
                <p:nvPr/>
              </p:nvSpPr>
              <p:spPr bwMode="auto">
                <a:xfrm>
                  <a:off x="0" y="2688"/>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7" name="Group 148"/>
              <p:cNvGrpSpPr>
                <a:grpSpLocks/>
              </p:cNvGrpSpPr>
              <p:nvPr/>
            </p:nvGrpSpPr>
            <p:grpSpPr bwMode="auto">
              <a:xfrm>
                <a:off x="580" y="2688"/>
                <a:ext cx="768" cy="384"/>
                <a:chOff x="580" y="2688"/>
                <a:chExt cx="768" cy="384"/>
              </a:xfrm>
            </p:grpSpPr>
            <p:sp>
              <p:nvSpPr>
                <p:cNvPr id="282" name="Rectangle 66"/>
                <p:cNvSpPr>
                  <a:spLocks noChangeArrowheads="1"/>
                </p:cNvSpPr>
                <p:nvPr/>
              </p:nvSpPr>
              <p:spPr bwMode="auto">
                <a:xfrm>
                  <a:off x="623"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SEN</a:t>
                  </a:r>
                </a:p>
              </p:txBody>
            </p:sp>
            <p:sp>
              <p:nvSpPr>
                <p:cNvPr id="283" name="Rectangle 147"/>
                <p:cNvSpPr>
                  <a:spLocks noChangeArrowheads="1"/>
                </p:cNvSpPr>
                <p:nvPr/>
              </p:nvSpPr>
              <p:spPr bwMode="auto">
                <a:xfrm>
                  <a:off x="580"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8" name="Group 150"/>
              <p:cNvGrpSpPr>
                <a:grpSpLocks/>
              </p:cNvGrpSpPr>
              <p:nvPr/>
            </p:nvGrpSpPr>
            <p:grpSpPr bwMode="auto">
              <a:xfrm>
                <a:off x="1348" y="2688"/>
                <a:ext cx="768" cy="384"/>
                <a:chOff x="1348" y="2688"/>
                <a:chExt cx="768" cy="384"/>
              </a:xfrm>
            </p:grpSpPr>
            <p:sp>
              <p:nvSpPr>
                <p:cNvPr id="280" name="Rectangle 67"/>
                <p:cNvSpPr>
                  <a:spLocks noChangeArrowheads="1"/>
                </p:cNvSpPr>
                <p:nvPr/>
              </p:nvSpPr>
              <p:spPr bwMode="auto">
                <a:xfrm>
                  <a:off x="1391"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MA</a:t>
                  </a:r>
                </a:p>
              </p:txBody>
            </p:sp>
            <p:sp>
              <p:nvSpPr>
                <p:cNvPr id="281" name="Rectangle 149"/>
                <p:cNvSpPr>
                  <a:spLocks noChangeArrowheads="1"/>
                </p:cNvSpPr>
                <p:nvPr/>
              </p:nvSpPr>
              <p:spPr bwMode="auto">
                <a:xfrm>
                  <a:off x="1348"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9" name="Group 152"/>
              <p:cNvGrpSpPr>
                <a:grpSpLocks/>
              </p:cNvGrpSpPr>
              <p:nvPr/>
            </p:nvGrpSpPr>
            <p:grpSpPr bwMode="auto">
              <a:xfrm>
                <a:off x="2116" y="2688"/>
                <a:ext cx="768" cy="384"/>
                <a:chOff x="2116" y="2688"/>
                <a:chExt cx="768" cy="384"/>
              </a:xfrm>
            </p:grpSpPr>
            <p:sp>
              <p:nvSpPr>
                <p:cNvPr id="278" name="Rectangle 68"/>
                <p:cNvSpPr>
                  <a:spLocks noChangeArrowheads="1"/>
                </p:cNvSpPr>
                <p:nvPr/>
              </p:nvSpPr>
              <p:spPr bwMode="auto">
                <a:xfrm>
                  <a:off x="2159"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p>
              </p:txBody>
            </p:sp>
            <p:sp>
              <p:nvSpPr>
                <p:cNvPr id="279" name="Rectangle 151"/>
                <p:cNvSpPr>
                  <a:spLocks noChangeArrowheads="1"/>
                </p:cNvSpPr>
                <p:nvPr/>
              </p:nvSpPr>
              <p:spPr bwMode="auto">
                <a:xfrm>
                  <a:off x="2116"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0" name="Group 154"/>
              <p:cNvGrpSpPr>
                <a:grpSpLocks/>
              </p:cNvGrpSpPr>
              <p:nvPr/>
            </p:nvGrpSpPr>
            <p:grpSpPr bwMode="auto">
              <a:xfrm>
                <a:off x="2884" y="2688"/>
                <a:ext cx="354" cy="384"/>
                <a:chOff x="2884" y="2688"/>
                <a:chExt cx="354" cy="384"/>
              </a:xfrm>
            </p:grpSpPr>
            <p:sp>
              <p:nvSpPr>
                <p:cNvPr id="276" name="Rectangle 69"/>
                <p:cNvSpPr>
                  <a:spLocks noChangeArrowheads="1"/>
                </p:cNvSpPr>
                <p:nvPr/>
              </p:nvSpPr>
              <p:spPr bwMode="auto">
                <a:xfrm>
                  <a:off x="2927" y="2688"/>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277" name="Rectangle 153"/>
                <p:cNvSpPr>
                  <a:spLocks noChangeArrowheads="1"/>
                </p:cNvSpPr>
                <p:nvPr/>
              </p:nvSpPr>
              <p:spPr bwMode="auto">
                <a:xfrm>
                  <a:off x="2884" y="2688"/>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1" name="Group 156"/>
              <p:cNvGrpSpPr>
                <a:grpSpLocks/>
              </p:cNvGrpSpPr>
              <p:nvPr/>
            </p:nvGrpSpPr>
            <p:grpSpPr bwMode="auto">
              <a:xfrm>
                <a:off x="0" y="3072"/>
                <a:ext cx="580" cy="384"/>
                <a:chOff x="0" y="3072"/>
                <a:chExt cx="580" cy="384"/>
              </a:xfrm>
            </p:grpSpPr>
            <p:sp>
              <p:nvSpPr>
                <p:cNvPr id="274" name="Rectangle 70"/>
                <p:cNvSpPr>
                  <a:spLocks noChangeArrowheads="1"/>
                </p:cNvSpPr>
                <p:nvPr/>
              </p:nvSpPr>
              <p:spPr bwMode="auto">
                <a:xfrm>
                  <a:off x="43" y="3072"/>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8</a:t>
                  </a:r>
                  <a:endParaRPr lang="en-US" altLang="zh-CN"/>
                </a:p>
              </p:txBody>
            </p:sp>
            <p:sp>
              <p:nvSpPr>
                <p:cNvPr id="275" name="Rectangle 155"/>
                <p:cNvSpPr>
                  <a:spLocks noChangeArrowheads="1"/>
                </p:cNvSpPr>
                <p:nvPr/>
              </p:nvSpPr>
              <p:spPr bwMode="auto">
                <a:xfrm>
                  <a:off x="0" y="3072"/>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2" name="Group 158"/>
              <p:cNvGrpSpPr>
                <a:grpSpLocks/>
              </p:cNvGrpSpPr>
              <p:nvPr/>
            </p:nvGrpSpPr>
            <p:grpSpPr bwMode="auto">
              <a:xfrm>
                <a:off x="580" y="3072"/>
                <a:ext cx="768" cy="384"/>
                <a:chOff x="580" y="3072"/>
                <a:chExt cx="768" cy="384"/>
              </a:xfrm>
            </p:grpSpPr>
            <p:sp>
              <p:nvSpPr>
                <p:cNvPr id="272" name="Rectangle 71"/>
                <p:cNvSpPr>
                  <a:spLocks noChangeArrowheads="1"/>
                </p:cNvSpPr>
                <p:nvPr/>
              </p:nvSpPr>
              <p:spPr bwMode="auto">
                <a:xfrm>
                  <a:off x="623"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EHEN</a:t>
                  </a:r>
                </a:p>
              </p:txBody>
            </p:sp>
            <p:sp>
              <p:nvSpPr>
                <p:cNvPr id="273" name="Rectangle 157"/>
                <p:cNvSpPr>
                  <a:spLocks noChangeArrowheads="1"/>
                </p:cNvSpPr>
                <p:nvPr/>
              </p:nvSpPr>
              <p:spPr bwMode="auto">
                <a:xfrm>
                  <a:off x="580"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3" name="Group 160"/>
              <p:cNvGrpSpPr>
                <a:grpSpLocks/>
              </p:cNvGrpSpPr>
              <p:nvPr/>
            </p:nvGrpSpPr>
            <p:grpSpPr bwMode="auto">
              <a:xfrm>
                <a:off x="1348" y="3072"/>
                <a:ext cx="768" cy="384"/>
                <a:chOff x="1348" y="3072"/>
                <a:chExt cx="768" cy="384"/>
              </a:xfrm>
            </p:grpSpPr>
            <p:sp>
              <p:nvSpPr>
                <p:cNvPr id="270" name="Rectangle 72"/>
                <p:cNvSpPr>
                  <a:spLocks noChangeArrowheads="1"/>
                </p:cNvSpPr>
                <p:nvPr/>
              </p:nvSpPr>
              <p:spPr bwMode="auto">
                <a:xfrm>
                  <a:off x="1391"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PH</a:t>
                  </a:r>
                </a:p>
              </p:txBody>
            </p:sp>
            <p:sp>
              <p:nvSpPr>
                <p:cNvPr id="271" name="Rectangle 159"/>
                <p:cNvSpPr>
                  <a:spLocks noChangeArrowheads="1"/>
                </p:cNvSpPr>
                <p:nvPr/>
              </p:nvSpPr>
              <p:spPr bwMode="auto">
                <a:xfrm>
                  <a:off x="1348"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4" name="Group 162"/>
              <p:cNvGrpSpPr>
                <a:grpSpLocks/>
              </p:cNvGrpSpPr>
              <p:nvPr/>
            </p:nvGrpSpPr>
            <p:grpSpPr bwMode="auto">
              <a:xfrm>
                <a:off x="2116" y="3072"/>
                <a:ext cx="768" cy="384"/>
                <a:chOff x="2116" y="3072"/>
                <a:chExt cx="768" cy="384"/>
              </a:xfrm>
            </p:grpSpPr>
            <p:sp>
              <p:nvSpPr>
                <p:cNvPr id="268" name="Rectangle 73"/>
                <p:cNvSpPr>
                  <a:spLocks noChangeArrowheads="1"/>
                </p:cNvSpPr>
                <p:nvPr/>
              </p:nvSpPr>
              <p:spPr bwMode="auto">
                <a:xfrm>
                  <a:off x="2159"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269" name="Rectangle 161"/>
                <p:cNvSpPr>
                  <a:spLocks noChangeArrowheads="1"/>
                </p:cNvSpPr>
                <p:nvPr/>
              </p:nvSpPr>
              <p:spPr bwMode="auto">
                <a:xfrm>
                  <a:off x="2116"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5" name="Group 164"/>
              <p:cNvGrpSpPr>
                <a:grpSpLocks/>
              </p:cNvGrpSpPr>
              <p:nvPr/>
            </p:nvGrpSpPr>
            <p:grpSpPr bwMode="auto">
              <a:xfrm>
                <a:off x="2884" y="3072"/>
                <a:ext cx="354" cy="384"/>
                <a:chOff x="2884" y="3072"/>
                <a:chExt cx="354" cy="384"/>
              </a:xfrm>
            </p:grpSpPr>
            <p:sp>
              <p:nvSpPr>
                <p:cNvPr id="266" name="Rectangle 74"/>
                <p:cNvSpPr>
                  <a:spLocks noChangeArrowheads="1"/>
                </p:cNvSpPr>
                <p:nvPr/>
              </p:nvSpPr>
              <p:spPr bwMode="auto">
                <a:xfrm>
                  <a:off x="2927" y="3072"/>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267" name="Rectangle 163"/>
                <p:cNvSpPr>
                  <a:spLocks noChangeArrowheads="1"/>
                </p:cNvSpPr>
                <p:nvPr/>
              </p:nvSpPr>
              <p:spPr bwMode="auto">
                <a:xfrm>
                  <a:off x="2884" y="3072"/>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0" name="Rectangle 166"/>
            <p:cNvSpPr>
              <a:spLocks noChangeArrowheads="1"/>
            </p:cNvSpPr>
            <p:nvPr/>
          </p:nvSpPr>
          <p:spPr bwMode="auto">
            <a:xfrm>
              <a:off x="-3" y="-3"/>
              <a:ext cx="3244" cy="34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6" name="Group 234"/>
          <p:cNvGrpSpPr>
            <a:grpSpLocks/>
          </p:cNvGrpSpPr>
          <p:nvPr/>
        </p:nvGrpSpPr>
        <p:grpSpPr bwMode="auto">
          <a:xfrm>
            <a:off x="539552" y="1268760"/>
            <a:ext cx="2057400" cy="4267200"/>
            <a:chOff x="-3" y="-3"/>
            <a:chExt cx="528" cy="3462"/>
          </a:xfrm>
        </p:grpSpPr>
        <p:grpSp>
          <p:nvGrpSpPr>
            <p:cNvPr id="357" name="Group 232"/>
            <p:cNvGrpSpPr>
              <a:grpSpLocks/>
            </p:cNvGrpSpPr>
            <p:nvPr/>
          </p:nvGrpSpPr>
          <p:grpSpPr bwMode="auto">
            <a:xfrm>
              <a:off x="0" y="0"/>
              <a:ext cx="522" cy="3456"/>
              <a:chOff x="0" y="0"/>
              <a:chExt cx="522" cy="3456"/>
            </a:xfrm>
          </p:grpSpPr>
          <p:grpSp>
            <p:nvGrpSpPr>
              <p:cNvPr id="359" name="Group 197"/>
              <p:cNvGrpSpPr>
                <a:grpSpLocks/>
              </p:cNvGrpSpPr>
              <p:nvPr/>
            </p:nvGrpSpPr>
            <p:grpSpPr bwMode="auto">
              <a:xfrm>
                <a:off x="0" y="0"/>
                <a:ext cx="228" cy="384"/>
                <a:chOff x="0" y="0"/>
                <a:chExt cx="228" cy="384"/>
              </a:xfrm>
            </p:grpSpPr>
            <p:sp>
              <p:nvSpPr>
                <p:cNvPr id="411" name="Rectangle 177"/>
                <p:cNvSpPr>
                  <a:spLocks noChangeArrowheads="1"/>
                </p:cNvSpPr>
                <p:nvPr/>
              </p:nvSpPr>
              <p:spPr bwMode="auto">
                <a:xfrm>
                  <a:off x="43" y="0"/>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a:t>
                  </a:r>
                  <a:r>
                    <a:rPr lang="en-US" altLang="zh-CN" b="1" baseline="30000">
                      <a:solidFill>
                        <a:srgbClr val="FF0000"/>
                      </a:solidFill>
                    </a:rPr>
                    <a:t>#</a:t>
                  </a:r>
                  <a:endParaRPr lang="en-US" altLang="zh-CN" b="1">
                    <a:solidFill>
                      <a:srgbClr val="FF0000"/>
                    </a:solidFill>
                  </a:endParaRPr>
                </a:p>
              </p:txBody>
            </p:sp>
            <p:sp>
              <p:nvSpPr>
                <p:cNvPr id="412" name="Rectangle 196"/>
                <p:cNvSpPr>
                  <a:spLocks noChangeArrowheads="1"/>
                </p:cNvSpPr>
                <p:nvPr/>
              </p:nvSpPr>
              <p:spPr bwMode="auto">
                <a:xfrm>
                  <a:off x="0" y="0"/>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0" name="Group 199"/>
              <p:cNvGrpSpPr>
                <a:grpSpLocks/>
              </p:cNvGrpSpPr>
              <p:nvPr/>
            </p:nvGrpSpPr>
            <p:grpSpPr bwMode="auto">
              <a:xfrm>
                <a:off x="228" y="0"/>
                <a:ext cx="294" cy="384"/>
                <a:chOff x="228" y="0"/>
                <a:chExt cx="294" cy="384"/>
              </a:xfrm>
            </p:grpSpPr>
            <p:sp>
              <p:nvSpPr>
                <p:cNvPr id="409" name="Rectangle 178"/>
                <p:cNvSpPr>
                  <a:spLocks noChangeArrowheads="1"/>
                </p:cNvSpPr>
                <p:nvPr/>
              </p:nvSpPr>
              <p:spPr bwMode="auto">
                <a:xfrm>
                  <a:off x="271" y="0"/>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rgbClr val="FF0000"/>
                      </a:solidFill>
                    </a:rPr>
                    <a:t>指针</a:t>
                  </a:r>
                  <a:endParaRPr lang="zh-CN" altLang="en-US"/>
                </a:p>
              </p:txBody>
            </p:sp>
            <p:sp>
              <p:nvSpPr>
                <p:cNvPr id="410" name="Rectangle 198"/>
                <p:cNvSpPr>
                  <a:spLocks noChangeArrowheads="1"/>
                </p:cNvSpPr>
                <p:nvPr/>
              </p:nvSpPr>
              <p:spPr bwMode="auto">
                <a:xfrm>
                  <a:off x="228" y="0"/>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1" name="Group 201"/>
              <p:cNvGrpSpPr>
                <a:grpSpLocks/>
              </p:cNvGrpSpPr>
              <p:nvPr/>
            </p:nvGrpSpPr>
            <p:grpSpPr bwMode="auto">
              <a:xfrm>
                <a:off x="0" y="384"/>
                <a:ext cx="228" cy="384"/>
                <a:chOff x="0" y="384"/>
                <a:chExt cx="228" cy="384"/>
              </a:xfrm>
            </p:grpSpPr>
            <p:sp>
              <p:nvSpPr>
                <p:cNvPr id="407" name="Rectangle 179"/>
                <p:cNvSpPr>
                  <a:spLocks noChangeArrowheads="1"/>
                </p:cNvSpPr>
                <p:nvPr/>
              </p:nvSpPr>
              <p:spPr bwMode="auto">
                <a:xfrm>
                  <a:off x="43" y="384"/>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1</a:t>
                  </a:r>
                  <a:endParaRPr lang="en-US" altLang="zh-CN" b="1"/>
                </a:p>
              </p:txBody>
            </p:sp>
            <p:sp>
              <p:nvSpPr>
                <p:cNvPr id="408" name="Rectangle 200"/>
                <p:cNvSpPr>
                  <a:spLocks noChangeArrowheads="1"/>
                </p:cNvSpPr>
                <p:nvPr/>
              </p:nvSpPr>
              <p:spPr bwMode="auto">
                <a:xfrm>
                  <a:off x="0" y="384"/>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2" name="Group 203"/>
              <p:cNvGrpSpPr>
                <a:grpSpLocks/>
              </p:cNvGrpSpPr>
              <p:nvPr/>
            </p:nvGrpSpPr>
            <p:grpSpPr bwMode="auto">
              <a:xfrm>
                <a:off x="228" y="384"/>
                <a:ext cx="294" cy="384"/>
                <a:chOff x="228" y="384"/>
                <a:chExt cx="294" cy="384"/>
              </a:xfrm>
            </p:grpSpPr>
            <p:sp>
              <p:nvSpPr>
                <p:cNvPr id="405" name="Rectangle 180"/>
                <p:cNvSpPr>
                  <a:spLocks noChangeArrowheads="1"/>
                </p:cNvSpPr>
                <p:nvPr/>
              </p:nvSpPr>
              <p:spPr bwMode="auto">
                <a:xfrm>
                  <a:off x="271" y="384"/>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6" name="Rectangle 202"/>
                <p:cNvSpPr>
                  <a:spLocks noChangeArrowheads="1"/>
                </p:cNvSpPr>
                <p:nvPr/>
              </p:nvSpPr>
              <p:spPr bwMode="auto">
                <a:xfrm>
                  <a:off x="228" y="384"/>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3" name="Group 205"/>
              <p:cNvGrpSpPr>
                <a:grpSpLocks/>
              </p:cNvGrpSpPr>
              <p:nvPr/>
            </p:nvGrpSpPr>
            <p:grpSpPr bwMode="auto">
              <a:xfrm>
                <a:off x="0" y="768"/>
                <a:ext cx="228" cy="384"/>
                <a:chOff x="0" y="768"/>
                <a:chExt cx="228" cy="384"/>
              </a:xfrm>
            </p:grpSpPr>
            <p:sp>
              <p:nvSpPr>
                <p:cNvPr id="403" name="Rectangle 182"/>
                <p:cNvSpPr>
                  <a:spLocks noChangeArrowheads="1"/>
                </p:cNvSpPr>
                <p:nvPr/>
              </p:nvSpPr>
              <p:spPr bwMode="auto">
                <a:xfrm>
                  <a:off x="43" y="768"/>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2</a:t>
                  </a:r>
                  <a:endParaRPr lang="en-US" altLang="zh-CN" b="1"/>
                </a:p>
              </p:txBody>
            </p:sp>
            <p:sp>
              <p:nvSpPr>
                <p:cNvPr id="404" name="Rectangle 204"/>
                <p:cNvSpPr>
                  <a:spLocks noChangeArrowheads="1"/>
                </p:cNvSpPr>
                <p:nvPr/>
              </p:nvSpPr>
              <p:spPr bwMode="auto">
                <a:xfrm>
                  <a:off x="0" y="768"/>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4" name="Group 207"/>
              <p:cNvGrpSpPr>
                <a:grpSpLocks/>
              </p:cNvGrpSpPr>
              <p:nvPr/>
            </p:nvGrpSpPr>
            <p:grpSpPr bwMode="auto">
              <a:xfrm>
                <a:off x="228" y="768"/>
                <a:ext cx="294" cy="384"/>
                <a:chOff x="228" y="768"/>
                <a:chExt cx="294" cy="384"/>
              </a:xfrm>
            </p:grpSpPr>
            <p:sp>
              <p:nvSpPr>
                <p:cNvPr id="401" name="Rectangle 183"/>
                <p:cNvSpPr>
                  <a:spLocks noChangeArrowheads="1"/>
                </p:cNvSpPr>
                <p:nvPr/>
              </p:nvSpPr>
              <p:spPr bwMode="auto">
                <a:xfrm>
                  <a:off x="271" y="768"/>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402" name="Rectangle 206"/>
                <p:cNvSpPr>
                  <a:spLocks noChangeArrowheads="1"/>
                </p:cNvSpPr>
                <p:nvPr/>
              </p:nvSpPr>
              <p:spPr bwMode="auto">
                <a:xfrm>
                  <a:off x="228" y="768"/>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5" name="Group 209"/>
              <p:cNvGrpSpPr>
                <a:grpSpLocks/>
              </p:cNvGrpSpPr>
              <p:nvPr/>
            </p:nvGrpSpPr>
            <p:grpSpPr bwMode="auto">
              <a:xfrm>
                <a:off x="0" y="1152"/>
                <a:ext cx="228" cy="384"/>
                <a:chOff x="0" y="1152"/>
                <a:chExt cx="228" cy="384"/>
              </a:xfrm>
            </p:grpSpPr>
            <p:sp>
              <p:nvSpPr>
                <p:cNvPr id="399" name="Rectangle 184"/>
                <p:cNvSpPr>
                  <a:spLocks noChangeArrowheads="1"/>
                </p:cNvSpPr>
                <p:nvPr/>
              </p:nvSpPr>
              <p:spPr bwMode="auto">
                <a:xfrm>
                  <a:off x="43" y="1152"/>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3</a:t>
                  </a:r>
                  <a:endParaRPr lang="en-US" altLang="zh-CN" b="1"/>
                </a:p>
              </p:txBody>
            </p:sp>
            <p:sp>
              <p:nvSpPr>
                <p:cNvPr id="400" name="Rectangle 208"/>
                <p:cNvSpPr>
                  <a:spLocks noChangeArrowheads="1"/>
                </p:cNvSpPr>
                <p:nvPr/>
              </p:nvSpPr>
              <p:spPr bwMode="auto">
                <a:xfrm>
                  <a:off x="0" y="1152"/>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6" name="Group 211"/>
              <p:cNvGrpSpPr>
                <a:grpSpLocks/>
              </p:cNvGrpSpPr>
              <p:nvPr/>
            </p:nvGrpSpPr>
            <p:grpSpPr bwMode="auto">
              <a:xfrm>
                <a:off x="228" y="1152"/>
                <a:ext cx="294" cy="384"/>
                <a:chOff x="228" y="1152"/>
                <a:chExt cx="294" cy="384"/>
              </a:xfrm>
            </p:grpSpPr>
            <p:sp>
              <p:nvSpPr>
                <p:cNvPr id="397" name="Rectangle 185"/>
                <p:cNvSpPr>
                  <a:spLocks noChangeArrowheads="1"/>
                </p:cNvSpPr>
                <p:nvPr/>
              </p:nvSpPr>
              <p:spPr bwMode="auto">
                <a:xfrm>
                  <a:off x="271" y="1152"/>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398" name="Rectangle 210"/>
                <p:cNvSpPr>
                  <a:spLocks noChangeArrowheads="1"/>
                </p:cNvSpPr>
                <p:nvPr/>
              </p:nvSpPr>
              <p:spPr bwMode="auto">
                <a:xfrm>
                  <a:off x="228" y="1152"/>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7" name="Group 213"/>
              <p:cNvGrpSpPr>
                <a:grpSpLocks/>
              </p:cNvGrpSpPr>
              <p:nvPr/>
            </p:nvGrpSpPr>
            <p:grpSpPr bwMode="auto">
              <a:xfrm>
                <a:off x="0" y="1536"/>
                <a:ext cx="228" cy="384"/>
                <a:chOff x="0" y="1536"/>
                <a:chExt cx="228" cy="384"/>
              </a:xfrm>
            </p:grpSpPr>
            <p:sp>
              <p:nvSpPr>
                <p:cNvPr id="395" name="Rectangle 186"/>
                <p:cNvSpPr>
                  <a:spLocks noChangeArrowheads="1"/>
                </p:cNvSpPr>
                <p:nvPr/>
              </p:nvSpPr>
              <p:spPr bwMode="auto">
                <a:xfrm>
                  <a:off x="43" y="1536"/>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4</a:t>
                  </a:r>
                  <a:endParaRPr lang="en-US" altLang="zh-CN" b="1"/>
                </a:p>
              </p:txBody>
            </p:sp>
            <p:sp>
              <p:nvSpPr>
                <p:cNvPr id="396" name="Rectangle 212"/>
                <p:cNvSpPr>
                  <a:spLocks noChangeArrowheads="1"/>
                </p:cNvSpPr>
                <p:nvPr/>
              </p:nvSpPr>
              <p:spPr bwMode="auto">
                <a:xfrm>
                  <a:off x="0" y="1536"/>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 name="Group 215"/>
              <p:cNvGrpSpPr>
                <a:grpSpLocks/>
              </p:cNvGrpSpPr>
              <p:nvPr/>
            </p:nvGrpSpPr>
            <p:grpSpPr bwMode="auto">
              <a:xfrm>
                <a:off x="228" y="1536"/>
                <a:ext cx="294" cy="384"/>
                <a:chOff x="228" y="1536"/>
                <a:chExt cx="294" cy="384"/>
              </a:xfrm>
            </p:grpSpPr>
            <p:sp>
              <p:nvSpPr>
                <p:cNvPr id="393" name="Rectangle 187"/>
                <p:cNvSpPr>
                  <a:spLocks noChangeArrowheads="1"/>
                </p:cNvSpPr>
                <p:nvPr/>
              </p:nvSpPr>
              <p:spPr bwMode="auto">
                <a:xfrm>
                  <a:off x="271" y="1536"/>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394" name="Rectangle 214"/>
                <p:cNvSpPr>
                  <a:spLocks noChangeArrowheads="1"/>
                </p:cNvSpPr>
                <p:nvPr/>
              </p:nvSpPr>
              <p:spPr bwMode="auto">
                <a:xfrm>
                  <a:off x="228" y="1536"/>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9" name="Group 217"/>
              <p:cNvGrpSpPr>
                <a:grpSpLocks/>
              </p:cNvGrpSpPr>
              <p:nvPr/>
            </p:nvGrpSpPr>
            <p:grpSpPr bwMode="auto">
              <a:xfrm>
                <a:off x="0" y="1920"/>
                <a:ext cx="228" cy="384"/>
                <a:chOff x="0" y="1920"/>
                <a:chExt cx="228" cy="384"/>
              </a:xfrm>
            </p:grpSpPr>
            <p:sp>
              <p:nvSpPr>
                <p:cNvPr id="391" name="Rectangle 188"/>
                <p:cNvSpPr>
                  <a:spLocks noChangeArrowheads="1"/>
                </p:cNvSpPr>
                <p:nvPr/>
              </p:nvSpPr>
              <p:spPr bwMode="auto">
                <a:xfrm>
                  <a:off x="43" y="1920"/>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5</a:t>
                  </a:r>
                  <a:endParaRPr lang="en-US" altLang="zh-CN" b="1"/>
                </a:p>
              </p:txBody>
            </p:sp>
            <p:sp>
              <p:nvSpPr>
                <p:cNvPr id="392" name="Rectangle 216"/>
                <p:cNvSpPr>
                  <a:spLocks noChangeArrowheads="1"/>
                </p:cNvSpPr>
                <p:nvPr/>
              </p:nvSpPr>
              <p:spPr bwMode="auto">
                <a:xfrm>
                  <a:off x="0" y="1920"/>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0" name="Group 219"/>
              <p:cNvGrpSpPr>
                <a:grpSpLocks/>
              </p:cNvGrpSpPr>
              <p:nvPr/>
            </p:nvGrpSpPr>
            <p:grpSpPr bwMode="auto">
              <a:xfrm>
                <a:off x="228" y="1920"/>
                <a:ext cx="294" cy="384"/>
                <a:chOff x="228" y="1920"/>
                <a:chExt cx="294" cy="384"/>
              </a:xfrm>
            </p:grpSpPr>
            <p:sp>
              <p:nvSpPr>
                <p:cNvPr id="389" name="Rectangle 189"/>
                <p:cNvSpPr>
                  <a:spLocks noChangeArrowheads="1"/>
                </p:cNvSpPr>
                <p:nvPr/>
              </p:nvSpPr>
              <p:spPr bwMode="auto">
                <a:xfrm>
                  <a:off x="271" y="1920"/>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390" name="Rectangle 218"/>
                <p:cNvSpPr>
                  <a:spLocks noChangeArrowheads="1"/>
                </p:cNvSpPr>
                <p:nvPr/>
              </p:nvSpPr>
              <p:spPr bwMode="auto">
                <a:xfrm>
                  <a:off x="228" y="1920"/>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1" name="Group 221"/>
              <p:cNvGrpSpPr>
                <a:grpSpLocks/>
              </p:cNvGrpSpPr>
              <p:nvPr/>
            </p:nvGrpSpPr>
            <p:grpSpPr bwMode="auto">
              <a:xfrm>
                <a:off x="0" y="2304"/>
                <a:ext cx="228" cy="384"/>
                <a:chOff x="0" y="2304"/>
                <a:chExt cx="228" cy="384"/>
              </a:xfrm>
            </p:grpSpPr>
            <p:sp>
              <p:nvSpPr>
                <p:cNvPr id="387" name="Rectangle 190"/>
                <p:cNvSpPr>
                  <a:spLocks noChangeArrowheads="1"/>
                </p:cNvSpPr>
                <p:nvPr/>
              </p:nvSpPr>
              <p:spPr bwMode="auto">
                <a:xfrm>
                  <a:off x="43" y="2304"/>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6</a:t>
                  </a:r>
                  <a:endParaRPr lang="en-US" altLang="zh-CN" b="1"/>
                </a:p>
              </p:txBody>
            </p:sp>
            <p:sp>
              <p:nvSpPr>
                <p:cNvPr id="388" name="Rectangle 220"/>
                <p:cNvSpPr>
                  <a:spLocks noChangeArrowheads="1"/>
                </p:cNvSpPr>
                <p:nvPr/>
              </p:nvSpPr>
              <p:spPr bwMode="auto">
                <a:xfrm>
                  <a:off x="0" y="2304"/>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2" name="Group 223"/>
              <p:cNvGrpSpPr>
                <a:grpSpLocks/>
              </p:cNvGrpSpPr>
              <p:nvPr/>
            </p:nvGrpSpPr>
            <p:grpSpPr bwMode="auto">
              <a:xfrm>
                <a:off x="228" y="2304"/>
                <a:ext cx="294" cy="384"/>
                <a:chOff x="228" y="2304"/>
                <a:chExt cx="294" cy="384"/>
              </a:xfrm>
            </p:grpSpPr>
            <p:sp>
              <p:nvSpPr>
                <p:cNvPr id="385" name="Rectangle 191"/>
                <p:cNvSpPr>
                  <a:spLocks noChangeArrowheads="1"/>
                </p:cNvSpPr>
                <p:nvPr/>
              </p:nvSpPr>
              <p:spPr bwMode="auto">
                <a:xfrm>
                  <a:off x="271" y="2304"/>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386" name="Rectangle 222"/>
                <p:cNvSpPr>
                  <a:spLocks noChangeArrowheads="1"/>
                </p:cNvSpPr>
                <p:nvPr/>
              </p:nvSpPr>
              <p:spPr bwMode="auto">
                <a:xfrm>
                  <a:off x="228" y="2304"/>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3" name="Group 225"/>
              <p:cNvGrpSpPr>
                <a:grpSpLocks/>
              </p:cNvGrpSpPr>
              <p:nvPr/>
            </p:nvGrpSpPr>
            <p:grpSpPr bwMode="auto">
              <a:xfrm>
                <a:off x="0" y="2688"/>
                <a:ext cx="228" cy="384"/>
                <a:chOff x="0" y="2688"/>
                <a:chExt cx="228" cy="384"/>
              </a:xfrm>
            </p:grpSpPr>
            <p:sp>
              <p:nvSpPr>
                <p:cNvPr id="383" name="Rectangle 192"/>
                <p:cNvSpPr>
                  <a:spLocks noChangeArrowheads="1"/>
                </p:cNvSpPr>
                <p:nvPr/>
              </p:nvSpPr>
              <p:spPr bwMode="auto">
                <a:xfrm>
                  <a:off x="43" y="2688"/>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7</a:t>
                  </a:r>
                  <a:endParaRPr lang="en-US" altLang="zh-CN" b="1"/>
                </a:p>
              </p:txBody>
            </p:sp>
            <p:sp>
              <p:nvSpPr>
                <p:cNvPr id="384" name="Rectangle 224"/>
                <p:cNvSpPr>
                  <a:spLocks noChangeArrowheads="1"/>
                </p:cNvSpPr>
                <p:nvPr/>
              </p:nvSpPr>
              <p:spPr bwMode="auto">
                <a:xfrm>
                  <a:off x="0" y="2688"/>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4" name="Group 227"/>
              <p:cNvGrpSpPr>
                <a:grpSpLocks/>
              </p:cNvGrpSpPr>
              <p:nvPr/>
            </p:nvGrpSpPr>
            <p:grpSpPr bwMode="auto">
              <a:xfrm>
                <a:off x="228" y="2688"/>
                <a:ext cx="294" cy="384"/>
                <a:chOff x="228" y="2688"/>
                <a:chExt cx="294" cy="384"/>
              </a:xfrm>
            </p:grpSpPr>
            <p:sp>
              <p:nvSpPr>
                <p:cNvPr id="381" name="Rectangle 193"/>
                <p:cNvSpPr>
                  <a:spLocks noChangeArrowheads="1"/>
                </p:cNvSpPr>
                <p:nvPr/>
              </p:nvSpPr>
              <p:spPr bwMode="auto">
                <a:xfrm>
                  <a:off x="271" y="2688"/>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382" name="Rectangle 226"/>
                <p:cNvSpPr>
                  <a:spLocks noChangeArrowheads="1"/>
                </p:cNvSpPr>
                <p:nvPr/>
              </p:nvSpPr>
              <p:spPr bwMode="auto">
                <a:xfrm>
                  <a:off x="228" y="2688"/>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5" name="Group 229"/>
              <p:cNvGrpSpPr>
                <a:grpSpLocks/>
              </p:cNvGrpSpPr>
              <p:nvPr/>
            </p:nvGrpSpPr>
            <p:grpSpPr bwMode="auto">
              <a:xfrm>
                <a:off x="0" y="3072"/>
                <a:ext cx="228" cy="384"/>
                <a:chOff x="0" y="3072"/>
                <a:chExt cx="228" cy="384"/>
              </a:xfrm>
            </p:grpSpPr>
            <p:sp>
              <p:nvSpPr>
                <p:cNvPr id="379" name="Rectangle 194"/>
                <p:cNvSpPr>
                  <a:spLocks noChangeArrowheads="1"/>
                </p:cNvSpPr>
                <p:nvPr/>
              </p:nvSpPr>
              <p:spPr bwMode="auto">
                <a:xfrm>
                  <a:off x="43" y="3072"/>
                  <a:ext cx="1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a:t>
                  </a:r>
                  <a:r>
                    <a:rPr lang="en-US" altLang="zh-CN" b="1" baseline="-30000"/>
                    <a:t>8</a:t>
                  </a:r>
                  <a:endParaRPr lang="en-US" altLang="zh-CN" b="1"/>
                </a:p>
              </p:txBody>
            </p:sp>
            <p:sp>
              <p:nvSpPr>
                <p:cNvPr id="380" name="Rectangle 228"/>
                <p:cNvSpPr>
                  <a:spLocks noChangeArrowheads="1"/>
                </p:cNvSpPr>
                <p:nvPr/>
              </p:nvSpPr>
              <p:spPr bwMode="auto">
                <a:xfrm>
                  <a:off x="0" y="3072"/>
                  <a:ext cx="2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6" name="Group 231"/>
              <p:cNvGrpSpPr>
                <a:grpSpLocks/>
              </p:cNvGrpSpPr>
              <p:nvPr/>
            </p:nvGrpSpPr>
            <p:grpSpPr bwMode="auto">
              <a:xfrm>
                <a:off x="228" y="3072"/>
                <a:ext cx="294" cy="384"/>
                <a:chOff x="228" y="3072"/>
                <a:chExt cx="294" cy="384"/>
              </a:xfrm>
            </p:grpSpPr>
            <p:sp>
              <p:nvSpPr>
                <p:cNvPr id="377" name="Rectangle 195"/>
                <p:cNvSpPr>
                  <a:spLocks noChangeArrowheads="1"/>
                </p:cNvSpPr>
                <p:nvPr/>
              </p:nvSpPr>
              <p:spPr bwMode="auto">
                <a:xfrm>
                  <a:off x="271" y="3072"/>
                  <a:ext cx="2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378" name="Rectangle 230"/>
                <p:cNvSpPr>
                  <a:spLocks noChangeArrowheads="1"/>
                </p:cNvSpPr>
                <p:nvPr/>
              </p:nvSpPr>
              <p:spPr bwMode="auto">
                <a:xfrm>
                  <a:off x="228" y="3072"/>
                  <a:ext cx="29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58" name="Rectangle 233"/>
            <p:cNvSpPr>
              <a:spLocks noChangeArrowheads="1"/>
            </p:cNvSpPr>
            <p:nvPr/>
          </p:nvSpPr>
          <p:spPr bwMode="auto">
            <a:xfrm>
              <a:off x="-3" y="-3"/>
              <a:ext cx="528" cy="34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3" name="Line 235"/>
          <p:cNvSpPr>
            <a:spLocks noChangeShapeType="1"/>
          </p:cNvSpPr>
          <p:nvPr/>
        </p:nvSpPr>
        <p:spPr bwMode="auto">
          <a:xfrm>
            <a:off x="1987352" y="19545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4" name="Line 236"/>
          <p:cNvSpPr>
            <a:spLocks noChangeShapeType="1"/>
          </p:cNvSpPr>
          <p:nvPr/>
        </p:nvSpPr>
        <p:spPr bwMode="auto">
          <a:xfrm>
            <a:off x="1987352" y="24879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5" name="Line 237"/>
          <p:cNvSpPr>
            <a:spLocks noChangeShapeType="1"/>
          </p:cNvSpPr>
          <p:nvPr/>
        </p:nvSpPr>
        <p:spPr bwMode="auto">
          <a:xfrm>
            <a:off x="1987352" y="29451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6" name="Line 238"/>
          <p:cNvSpPr>
            <a:spLocks noChangeShapeType="1"/>
          </p:cNvSpPr>
          <p:nvPr/>
        </p:nvSpPr>
        <p:spPr bwMode="auto">
          <a:xfrm>
            <a:off x="1987352" y="34023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 name="Line 239"/>
          <p:cNvSpPr>
            <a:spLocks noChangeShapeType="1"/>
          </p:cNvSpPr>
          <p:nvPr/>
        </p:nvSpPr>
        <p:spPr bwMode="auto">
          <a:xfrm>
            <a:off x="1987352" y="38595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 name="Line 240"/>
          <p:cNvSpPr>
            <a:spLocks noChangeShapeType="1"/>
          </p:cNvSpPr>
          <p:nvPr/>
        </p:nvSpPr>
        <p:spPr bwMode="auto">
          <a:xfrm>
            <a:off x="1987352" y="43929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 name="Line 241"/>
          <p:cNvSpPr>
            <a:spLocks noChangeShapeType="1"/>
          </p:cNvSpPr>
          <p:nvPr/>
        </p:nvSpPr>
        <p:spPr bwMode="auto">
          <a:xfrm>
            <a:off x="1987352" y="48501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 name="Line 242"/>
          <p:cNvSpPr>
            <a:spLocks noChangeShapeType="1"/>
          </p:cNvSpPr>
          <p:nvPr/>
        </p:nvSpPr>
        <p:spPr bwMode="auto">
          <a:xfrm>
            <a:off x="1987352" y="5307360"/>
            <a:ext cx="1066800"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 name="AutoShape 243"/>
          <p:cNvSpPr>
            <a:spLocks noChangeArrowheads="1"/>
          </p:cNvSpPr>
          <p:nvPr/>
        </p:nvSpPr>
        <p:spPr bwMode="auto">
          <a:xfrm>
            <a:off x="8083352" y="1878360"/>
            <a:ext cx="533400" cy="533400"/>
          </a:xfrm>
          <a:prstGeom prst="curvedLeftArrow">
            <a:avLst>
              <a:gd name="adj1" fmla="val 20000"/>
              <a:gd name="adj2" fmla="val 4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 name="AutoShape 244"/>
          <p:cNvSpPr>
            <a:spLocks noChangeArrowheads="1"/>
          </p:cNvSpPr>
          <p:nvPr/>
        </p:nvSpPr>
        <p:spPr bwMode="auto">
          <a:xfrm>
            <a:off x="8083352" y="2411760"/>
            <a:ext cx="533400" cy="533400"/>
          </a:xfrm>
          <a:prstGeom prst="curvedLeftArrow">
            <a:avLst>
              <a:gd name="adj1" fmla="val 28231"/>
              <a:gd name="adj2" fmla="val 4823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 name="AutoShape 245"/>
          <p:cNvSpPr>
            <a:spLocks noChangeArrowheads="1"/>
          </p:cNvSpPr>
          <p:nvPr/>
        </p:nvSpPr>
        <p:spPr bwMode="auto">
          <a:xfrm>
            <a:off x="8083352" y="2945160"/>
            <a:ext cx="533400" cy="533400"/>
          </a:xfrm>
          <a:prstGeom prst="curvedLeftArrow">
            <a:avLst>
              <a:gd name="adj1" fmla="val 28231"/>
              <a:gd name="adj2" fmla="val 4823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 name="AutoShape 246"/>
          <p:cNvSpPr>
            <a:spLocks noChangeArrowheads="1"/>
          </p:cNvSpPr>
          <p:nvPr/>
        </p:nvSpPr>
        <p:spPr bwMode="auto">
          <a:xfrm>
            <a:off x="8083352" y="3402360"/>
            <a:ext cx="533400" cy="533400"/>
          </a:xfrm>
          <a:prstGeom prst="curvedLeftArrow">
            <a:avLst>
              <a:gd name="adj1" fmla="val 28231"/>
              <a:gd name="adj2" fmla="val 4823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 name="AutoShape 247"/>
          <p:cNvSpPr>
            <a:spLocks noChangeArrowheads="1"/>
          </p:cNvSpPr>
          <p:nvPr/>
        </p:nvSpPr>
        <p:spPr bwMode="auto">
          <a:xfrm>
            <a:off x="8083352" y="3935760"/>
            <a:ext cx="533400" cy="533400"/>
          </a:xfrm>
          <a:prstGeom prst="curvedLeftArrow">
            <a:avLst>
              <a:gd name="adj1" fmla="val 28231"/>
              <a:gd name="adj2" fmla="val 4823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 name="AutoShape 248"/>
          <p:cNvSpPr>
            <a:spLocks noChangeArrowheads="1"/>
          </p:cNvSpPr>
          <p:nvPr/>
        </p:nvSpPr>
        <p:spPr bwMode="auto">
          <a:xfrm>
            <a:off x="8083352" y="4392960"/>
            <a:ext cx="533400" cy="533400"/>
          </a:xfrm>
          <a:prstGeom prst="curvedLeftArrow">
            <a:avLst>
              <a:gd name="adj1" fmla="val 28231"/>
              <a:gd name="adj2" fmla="val 4823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7" name="AutoShape 249"/>
          <p:cNvSpPr>
            <a:spLocks noChangeArrowheads="1"/>
          </p:cNvSpPr>
          <p:nvPr/>
        </p:nvSpPr>
        <p:spPr bwMode="auto">
          <a:xfrm>
            <a:off x="8083352" y="4926360"/>
            <a:ext cx="533400" cy="457200"/>
          </a:xfrm>
          <a:prstGeom prst="curvedLeftArrow">
            <a:avLst>
              <a:gd name="adj1" fmla="val 20000"/>
              <a:gd name="adj2" fmla="val 40000"/>
              <a:gd name="adj3" fmla="val 388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 name="Text Box 250"/>
          <p:cNvSpPr txBox="1">
            <a:spLocks noChangeArrowheads="1"/>
          </p:cNvSpPr>
          <p:nvPr/>
        </p:nvSpPr>
        <p:spPr bwMode="auto">
          <a:xfrm>
            <a:off x="3892352" y="5688360"/>
            <a:ext cx="304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ea"/>
                <a:ea typeface="+mn-ea"/>
              </a:rPr>
              <a:t>数据文件（主文件）</a:t>
            </a:r>
          </a:p>
        </p:txBody>
      </p:sp>
      <p:sp>
        <p:nvSpPr>
          <p:cNvPr id="429" name="Text Box 251"/>
          <p:cNvSpPr txBox="1">
            <a:spLocks noChangeArrowheads="1"/>
          </p:cNvSpPr>
          <p:nvPr/>
        </p:nvSpPr>
        <p:spPr bwMode="auto">
          <a:xfrm>
            <a:off x="539552" y="5688360"/>
            <a:ext cx="2057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ea"/>
                <a:ea typeface="+mn-ea"/>
              </a:rPr>
              <a:t>稠密索引</a:t>
            </a:r>
          </a:p>
        </p:txBody>
      </p:sp>
    </p:spTree>
    <p:extLst>
      <p:ext uri="{BB962C8B-B14F-4D97-AF65-F5344CB8AC3E}">
        <p14:creationId xmlns:p14="http://schemas.microsoft.com/office/powerpoint/2010/main" val="1946246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稠密索引</a:t>
            </a:r>
            <a:endParaRPr lang="zh-CN" altLang="en-US" b="1" dirty="0"/>
          </a:p>
        </p:txBody>
      </p:sp>
      <p:sp>
        <p:nvSpPr>
          <p:cNvPr id="3" name="内容占位符 2"/>
          <p:cNvSpPr>
            <a:spLocks noGrp="1"/>
          </p:cNvSpPr>
          <p:nvPr>
            <p:ph idx="1"/>
          </p:nvPr>
        </p:nvSpPr>
        <p:spPr/>
        <p:txBody>
          <a:bodyPr>
            <a:normAutofit fontScale="92500"/>
          </a:bodyPr>
          <a:lstStyle/>
          <a:p>
            <a:r>
              <a:rPr lang="zh-CN" altLang="en-US" sz="1900" dirty="0"/>
              <a:t>利用稠密索引进行数据查找要比直接在数据文件上进行数据查找的速度快。其原因是：</a:t>
            </a:r>
          </a:p>
          <a:p>
            <a:pPr lvl="1"/>
            <a:r>
              <a:rPr lang="zh-CN" altLang="en-US" sz="1700" dirty="0"/>
              <a:t>索引文件使用的磁盘块比数据文件的少，因此磁盘</a:t>
            </a:r>
            <a:r>
              <a:rPr lang="en-US" altLang="zh-CN" sz="1700" dirty="0"/>
              <a:t>I/O</a:t>
            </a:r>
            <a:r>
              <a:rPr lang="zh-CN" altLang="en-US" sz="1700" dirty="0"/>
              <a:t>的时间开销小</a:t>
            </a:r>
          </a:p>
          <a:p>
            <a:pPr lvl="2"/>
            <a:r>
              <a:rPr lang="zh-CN" altLang="en-US" sz="1500" dirty="0"/>
              <a:t>一般情况下，一个磁盘块中可以存放的索引项的个数要远远大于可以存放的记录</a:t>
            </a:r>
            <a:r>
              <a:rPr lang="zh-CN" altLang="en-US" sz="1500" dirty="0" smtClean="0"/>
              <a:t>数</a:t>
            </a:r>
            <a:endParaRPr lang="zh-CN" altLang="en-US" sz="1500" dirty="0"/>
          </a:p>
          <a:p>
            <a:pPr lvl="1"/>
            <a:r>
              <a:rPr lang="zh-CN" altLang="en-US" sz="1700" dirty="0"/>
              <a:t>索引文件中的索引项被按照索引关键字的值进行了排序，因此在索引文件中可采用二分查找法来提高查找速度</a:t>
            </a:r>
          </a:p>
          <a:p>
            <a:pPr lvl="2"/>
            <a:r>
              <a:rPr lang="zh-CN" altLang="en-US" sz="1500" dirty="0"/>
              <a:t>这在无序的数据文件</a:t>
            </a:r>
            <a:r>
              <a:rPr lang="en-US" altLang="zh-CN" sz="1500" dirty="0"/>
              <a:t>(</a:t>
            </a:r>
            <a:r>
              <a:rPr lang="zh-CN" altLang="en-US" sz="1500" dirty="0"/>
              <a:t>堆文件</a:t>
            </a:r>
            <a:r>
              <a:rPr lang="en-US" altLang="zh-CN" sz="1500" dirty="0"/>
              <a:t>)</a:t>
            </a:r>
            <a:r>
              <a:rPr lang="zh-CN" altLang="en-US" sz="1500" dirty="0"/>
              <a:t>中是无法做到</a:t>
            </a:r>
            <a:r>
              <a:rPr lang="zh-CN" altLang="en-US" sz="1500" dirty="0" smtClean="0"/>
              <a:t>的</a:t>
            </a:r>
            <a:endParaRPr lang="zh-CN" altLang="en-US" sz="1500" dirty="0"/>
          </a:p>
          <a:p>
            <a:pPr lvl="1"/>
            <a:r>
              <a:rPr lang="zh-CN" altLang="en-US" sz="1700" dirty="0"/>
              <a:t>索引文件可能足够小，可以放在内存中操作，从而不必访问磁盘</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907529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稠密索引</a:t>
            </a:r>
            <a:endParaRPr lang="zh-CN" altLang="en-US" dirty="0"/>
          </a:p>
        </p:txBody>
      </p:sp>
      <p:sp>
        <p:nvSpPr>
          <p:cNvPr id="3" name="内容占位符 2"/>
          <p:cNvSpPr>
            <a:spLocks noGrp="1"/>
          </p:cNvSpPr>
          <p:nvPr>
            <p:ph idx="1"/>
          </p:nvPr>
        </p:nvSpPr>
        <p:spPr/>
        <p:txBody>
          <a:bodyPr>
            <a:normAutofit/>
          </a:bodyPr>
          <a:lstStyle/>
          <a:p>
            <a:r>
              <a:rPr lang="zh-CN" altLang="en-US" sz="2000" dirty="0"/>
              <a:t>利用稠密索引查找关键字值为</a:t>
            </a:r>
            <a:r>
              <a:rPr lang="en-US" altLang="zh-CN" sz="2000" dirty="0"/>
              <a:t>K</a:t>
            </a:r>
            <a:r>
              <a:rPr lang="zh-CN" altLang="en-US" sz="2000" dirty="0"/>
              <a:t>的记录的算法如下</a:t>
            </a:r>
            <a:r>
              <a:rPr lang="zh-CN" altLang="en-US" sz="2000" dirty="0" smtClean="0"/>
              <a:t>：</a:t>
            </a:r>
            <a:endParaRPr lang="zh-CN" altLang="en-US" sz="2000" dirty="0"/>
          </a:p>
          <a:p>
            <a:pPr marL="708660" lvl="1" indent="-342900">
              <a:buFont typeface="+mj-lt"/>
              <a:buAutoNum type="arabicPeriod"/>
            </a:pPr>
            <a:r>
              <a:rPr lang="zh-CN" altLang="en-US" sz="1800" dirty="0"/>
              <a:t>采用二分查找法在索引文件中查找是否存在关键字值为</a:t>
            </a:r>
            <a:r>
              <a:rPr lang="en-US" altLang="zh-CN" sz="1800" dirty="0"/>
              <a:t>K</a:t>
            </a:r>
            <a:r>
              <a:rPr lang="zh-CN" altLang="en-US" sz="1800" dirty="0"/>
              <a:t>的索引项；</a:t>
            </a:r>
          </a:p>
          <a:p>
            <a:pPr marL="708660" lvl="1" indent="-342900">
              <a:buFont typeface="+mj-lt"/>
              <a:buAutoNum type="arabicPeriod"/>
            </a:pPr>
            <a:r>
              <a:rPr lang="zh-CN" altLang="en-US" sz="1800" dirty="0"/>
              <a:t>如果不存在相关的索引项，则表示关键字值为</a:t>
            </a:r>
            <a:r>
              <a:rPr lang="en-US" altLang="zh-CN" sz="1800" dirty="0"/>
              <a:t>K</a:t>
            </a:r>
            <a:r>
              <a:rPr lang="zh-CN" altLang="en-US" sz="1800" dirty="0"/>
              <a:t>的记录不存在，查找失败。否则：</a:t>
            </a:r>
          </a:p>
          <a:p>
            <a:pPr marL="708660" lvl="1" indent="-342900">
              <a:buFont typeface="+mj-lt"/>
              <a:buAutoNum type="arabicPeriod"/>
            </a:pPr>
            <a:r>
              <a:rPr lang="zh-CN" altLang="en-US" sz="1800" dirty="0"/>
              <a:t>根据找到的索引项中的记录指针到数据文件中进行直接定位，读取相应的记录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714209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稠密索引</a:t>
            </a:r>
            <a:endParaRPr lang="zh-CN" altLang="en-US" b="1" dirty="0"/>
          </a:p>
        </p:txBody>
      </p:sp>
      <p:sp>
        <p:nvSpPr>
          <p:cNvPr id="3" name="内容占位符 2"/>
          <p:cNvSpPr>
            <a:spLocks noGrp="1"/>
          </p:cNvSpPr>
          <p:nvPr>
            <p:ph idx="1"/>
          </p:nvPr>
        </p:nvSpPr>
        <p:spPr/>
        <p:txBody>
          <a:bodyPr>
            <a:normAutofit/>
          </a:bodyPr>
          <a:lstStyle/>
          <a:p>
            <a:pPr marL="68580" indent="0">
              <a:buNone/>
            </a:pPr>
            <a:r>
              <a:rPr lang="en-US" altLang="zh-CN" sz="1800" dirty="0" smtClean="0"/>
              <a:t>【</a:t>
            </a:r>
            <a:r>
              <a:rPr lang="zh-CN" altLang="en-US" sz="1800" dirty="0" smtClean="0"/>
              <a:t>例</a:t>
            </a:r>
            <a:r>
              <a:rPr lang="en-US" altLang="zh-CN" sz="1800" dirty="0" smtClean="0"/>
              <a:t>2】</a:t>
            </a:r>
            <a:r>
              <a:rPr lang="zh-CN" altLang="en-US" sz="1800" dirty="0" smtClean="0"/>
              <a:t>为</a:t>
            </a:r>
            <a:r>
              <a:rPr lang="en-US" altLang="zh-CN" sz="1800" dirty="0" smtClean="0"/>
              <a:t>【</a:t>
            </a:r>
            <a:r>
              <a:rPr lang="zh-CN" altLang="en-US" sz="1800" dirty="0" smtClean="0"/>
              <a:t>例</a:t>
            </a:r>
            <a:r>
              <a:rPr lang="en-US" altLang="zh-CN" sz="1800" dirty="0" smtClean="0"/>
              <a:t>1】</a:t>
            </a:r>
            <a:r>
              <a:rPr lang="zh-CN" altLang="en-US" sz="1800" dirty="0" smtClean="0"/>
              <a:t>中</a:t>
            </a:r>
            <a:r>
              <a:rPr lang="zh-CN" altLang="en-US" sz="1800" dirty="0"/>
              <a:t>的顺序数据文件建立一个稠密索引。假设每个磁盘块可以存放</a:t>
            </a:r>
            <a:r>
              <a:rPr lang="en-US" altLang="zh-CN" sz="1800" dirty="0"/>
              <a:t>100</a:t>
            </a:r>
            <a:r>
              <a:rPr lang="zh-CN" altLang="en-US" sz="1800" dirty="0"/>
              <a:t>个索引项，则该稠密索引共有</a:t>
            </a:r>
            <a:r>
              <a:rPr lang="en-US" altLang="zh-CN" sz="1800" dirty="0"/>
              <a:t>10</a:t>
            </a:r>
            <a:r>
              <a:rPr lang="en-US" altLang="zh-CN" sz="1800" baseline="30000" dirty="0"/>
              <a:t>6</a:t>
            </a:r>
            <a:r>
              <a:rPr lang="zh-CN" altLang="en-US" sz="1800" dirty="0"/>
              <a:t>个索引项，需要占用：</a:t>
            </a:r>
          </a:p>
          <a:p>
            <a:pPr marL="68580" indent="0" algn="ctr">
              <a:buNone/>
            </a:pPr>
            <a:r>
              <a:rPr lang="en-US" altLang="zh-CN" sz="1800" dirty="0"/>
              <a:t>10</a:t>
            </a:r>
            <a:r>
              <a:rPr lang="en-US" altLang="zh-CN" sz="1800" baseline="30000" dirty="0"/>
              <a:t>4</a:t>
            </a:r>
            <a:r>
              <a:rPr lang="zh-CN" altLang="en-US" sz="1800" dirty="0"/>
              <a:t>个磁盘块（约</a:t>
            </a:r>
            <a:r>
              <a:rPr lang="en-US" altLang="zh-CN" sz="1800" dirty="0"/>
              <a:t>40MB</a:t>
            </a:r>
            <a:r>
              <a:rPr lang="zh-CN" altLang="en-US" sz="1800" dirty="0" smtClean="0"/>
              <a:t>）</a:t>
            </a:r>
            <a:endParaRPr lang="zh-CN" altLang="en-US" sz="1800" dirty="0"/>
          </a:p>
          <a:p>
            <a:r>
              <a:rPr lang="zh-CN" altLang="en-US" sz="1800" dirty="0"/>
              <a:t>利用该稠密索引进行记录定位需要的磁盘</a:t>
            </a:r>
            <a:r>
              <a:rPr lang="en-US" altLang="zh-CN" sz="1800" dirty="0"/>
              <a:t>I/O</a:t>
            </a:r>
            <a:r>
              <a:rPr lang="zh-CN" altLang="en-US" sz="1800" dirty="0"/>
              <a:t>次数为：</a:t>
            </a:r>
          </a:p>
          <a:p>
            <a:pPr marL="68580" indent="0" algn="ctr">
              <a:buNone/>
            </a:pPr>
            <a:r>
              <a:rPr lang="en-US" altLang="zh-CN" sz="1800" dirty="0" smtClean="0"/>
              <a:t>Log</a:t>
            </a:r>
            <a:r>
              <a:rPr lang="en-US" altLang="zh-CN" sz="1800" baseline="-25000" dirty="0" smtClean="0"/>
              <a:t>2</a:t>
            </a:r>
            <a:r>
              <a:rPr lang="en-US" altLang="zh-CN" sz="1800" dirty="0" smtClean="0"/>
              <a:t>10</a:t>
            </a:r>
            <a:r>
              <a:rPr lang="en-US" altLang="zh-CN" sz="1800" baseline="30000" dirty="0" smtClean="0"/>
              <a:t>4</a:t>
            </a:r>
            <a:r>
              <a:rPr lang="en-US" altLang="zh-CN" sz="1800" dirty="0" smtClean="0"/>
              <a:t> </a:t>
            </a:r>
            <a:r>
              <a:rPr lang="en-US" altLang="zh-CN" sz="1800" dirty="0"/>
              <a:t>+ 1≈13.3 + 1≈</a:t>
            </a:r>
            <a:r>
              <a:rPr lang="en-US" altLang="zh-CN" sz="1800" dirty="0" smtClean="0"/>
              <a:t>15</a:t>
            </a:r>
            <a:endParaRPr lang="en-US" altLang="zh-CN" sz="1800" dirty="0"/>
          </a:p>
          <a:p>
            <a:pPr lvl="1"/>
            <a:r>
              <a:rPr lang="zh-CN" altLang="en-US" sz="1400" dirty="0"/>
              <a:t>其中的</a:t>
            </a:r>
            <a:r>
              <a:rPr lang="en-US" altLang="zh-CN" sz="1400" dirty="0"/>
              <a:t>1</a:t>
            </a:r>
            <a:r>
              <a:rPr lang="zh-CN" altLang="en-US" sz="1400" dirty="0"/>
              <a:t>是访问数据文件的磁盘</a:t>
            </a:r>
            <a:r>
              <a:rPr lang="en-US" altLang="zh-CN" sz="1400" dirty="0"/>
              <a:t>I/O</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12639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数据库的物理组织</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smtClean="0"/>
              <a:t>概论</a:t>
            </a:r>
            <a:endParaRPr lang="zh-CN" altLang="en-US" sz="2000" dirty="0"/>
          </a:p>
          <a:p>
            <a:pPr marL="525780" indent="-457200">
              <a:buFont typeface="+mj-lt"/>
              <a:buAutoNum type="arabicPeriod"/>
            </a:pPr>
            <a:r>
              <a:rPr lang="zh-CN" altLang="en-US" sz="2000" b="1" dirty="0" smtClean="0">
                <a:solidFill>
                  <a:srgbClr val="FF0000"/>
                </a:solidFill>
              </a:rPr>
              <a:t>数据库</a:t>
            </a:r>
            <a:r>
              <a:rPr lang="zh-CN" altLang="en-US" sz="2000" b="1" dirty="0">
                <a:solidFill>
                  <a:srgbClr val="FF0000"/>
                </a:solidFill>
              </a:rPr>
              <a:t>的物理存储介质</a:t>
            </a:r>
          </a:p>
          <a:p>
            <a:pPr marL="525780" indent="-457200">
              <a:buFont typeface="+mj-lt"/>
              <a:buAutoNum type="arabicPeriod"/>
            </a:pPr>
            <a:r>
              <a:rPr lang="zh-CN" altLang="en-US" sz="2000" dirty="0" smtClean="0"/>
              <a:t>磁盘</a:t>
            </a:r>
            <a:r>
              <a:rPr lang="zh-CN" altLang="en-US" sz="2000" dirty="0"/>
              <a:t>存储器及其结构</a:t>
            </a:r>
          </a:p>
          <a:p>
            <a:pPr marL="525780" indent="-457200">
              <a:buFont typeface="+mj-lt"/>
              <a:buAutoNum type="arabicPeriod"/>
            </a:pPr>
            <a:r>
              <a:rPr lang="zh-CN" altLang="en-US" sz="2000" dirty="0" smtClean="0"/>
              <a:t>文件组织</a:t>
            </a:r>
            <a:endParaRPr lang="zh-CN" altLang="en-US" sz="2000" dirty="0"/>
          </a:p>
          <a:p>
            <a:pPr marL="525780" indent="-457200">
              <a:buFont typeface="+mj-lt"/>
              <a:buAutoNum type="arabicPeriod"/>
            </a:pPr>
            <a:r>
              <a:rPr lang="zh-CN" altLang="en-US" sz="2000" dirty="0" smtClean="0"/>
              <a:t>文件</a:t>
            </a:r>
            <a:r>
              <a:rPr lang="zh-CN" altLang="en-US" sz="2000" dirty="0"/>
              <a:t>记录组织</a:t>
            </a:r>
          </a:p>
          <a:p>
            <a:pPr marL="525780" indent="-457200">
              <a:buFont typeface="+mj-lt"/>
              <a:buAutoNum type="arabicPeriod"/>
            </a:pPr>
            <a:r>
              <a:rPr lang="zh-CN" altLang="en-US" sz="2000" dirty="0" smtClean="0"/>
              <a:t>索引</a:t>
            </a:r>
            <a:r>
              <a:rPr lang="zh-CN" altLang="en-US" sz="2000" dirty="0"/>
              <a:t>技术与散列技术</a:t>
            </a:r>
          </a:p>
          <a:p>
            <a:pPr marL="525780" indent="-457200">
              <a:buFont typeface="+mj-lt"/>
              <a:buAutoNum type="arabicPeriod"/>
            </a:pPr>
            <a:r>
              <a:rPr lang="zh-CN" altLang="en-US" sz="2000" dirty="0" smtClean="0"/>
              <a:t>数据库</a:t>
            </a:r>
            <a:r>
              <a:rPr lang="zh-CN" altLang="en-US" sz="2000" dirty="0"/>
              <a:t>与</a:t>
            </a:r>
            <a:r>
              <a:rPr lang="zh-CN" altLang="en-US" sz="2000" dirty="0" smtClean="0"/>
              <a:t>文件</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180023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lstStyle/>
          <a:p>
            <a:r>
              <a:rPr lang="zh-CN" altLang="en-US" sz="2000" dirty="0"/>
              <a:t>稀疏索引</a:t>
            </a:r>
          </a:p>
          <a:p>
            <a:pPr lvl="1"/>
            <a:r>
              <a:rPr lang="zh-CN" altLang="en-US" sz="1800" dirty="0"/>
              <a:t>如果数据文件是顺序文件，我们可以在索引文件中只为数据文件的每个磁盘块设一个索引项，记录该磁盘块中第一条数据记录的关键字值及该磁盘块的首地址</a:t>
            </a:r>
          </a:p>
          <a:p>
            <a:pPr lvl="1"/>
            <a:r>
              <a:rPr lang="zh-CN" altLang="en-US" sz="1800" dirty="0"/>
              <a:t>这样建立起来的索引文件被称为稀疏索引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4074941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5" name="Rectangle 267"/>
          <p:cNvSpPr>
            <a:spLocks noChangeArrowheads="1"/>
          </p:cNvSpPr>
          <p:nvPr/>
        </p:nvSpPr>
        <p:spPr bwMode="auto">
          <a:xfrm>
            <a:off x="4283968" y="2636912"/>
            <a:ext cx="2438400" cy="7620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6" name="Rectangle 268"/>
          <p:cNvSpPr>
            <a:spLocks noChangeArrowheads="1"/>
          </p:cNvSpPr>
          <p:nvPr/>
        </p:nvSpPr>
        <p:spPr bwMode="auto">
          <a:xfrm>
            <a:off x="4283968" y="4179168"/>
            <a:ext cx="2438400" cy="7620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7" name="Rectangle 266"/>
          <p:cNvSpPr>
            <a:spLocks noChangeArrowheads="1"/>
          </p:cNvSpPr>
          <p:nvPr/>
        </p:nvSpPr>
        <p:spPr bwMode="auto">
          <a:xfrm>
            <a:off x="4293840" y="1082824"/>
            <a:ext cx="2438400" cy="7620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aphicFrame>
        <p:nvGraphicFramePr>
          <p:cNvPr id="9" name="Object 259"/>
          <p:cNvGraphicFramePr>
            <a:graphicFrameLocks noChangeAspect="1"/>
          </p:cNvGraphicFramePr>
          <p:nvPr>
            <p:extLst>
              <p:ext uri="{D42A27DB-BD31-4B8C-83A1-F6EECF244321}">
                <p14:modId xmlns:p14="http://schemas.microsoft.com/office/powerpoint/2010/main" val="1355807149"/>
              </p:ext>
            </p:extLst>
          </p:nvPr>
        </p:nvGraphicFramePr>
        <p:xfrm>
          <a:off x="323528" y="1077243"/>
          <a:ext cx="3424237" cy="4340225"/>
        </p:xfrm>
        <a:graphic>
          <a:graphicData uri="http://schemas.openxmlformats.org/presentationml/2006/ole">
            <mc:AlternateContent xmlns:mc="http://schemas.openxmlformats.org/markup-compatibility/2006">
              <mc:Choice xmlns:v="urn:schemas-microsoft-com:vml" Requires="v">
                <p:oleObj spid="_x0000_s3170" name="Picture" r:id="rId3" imgW="2511360" imgH="2370600" progId="Word.Picture.8">
                  <p:embed/>
                </p:oleObj>
              </mc:Choice>
              <mc:Fallback>
                <p:oleObj name="Picture" r:id="rId3" imgW="2511360" imgH="2370600" progId="Word.Picture.8">
                  <p:embed/>
                  <p:pic>
                    <p:nvPicPr>
                      <p:cNvPr id="0" name=""/>
                      <p:cNvPicPr>
                        <a:picLocks noChangeAspect="1" noChangeArrowheads="1"/>
                      </p:cNvPicPr>
                      <p:nvPr/>
                    </p:nvPicPr>
                    <p:blipFill>
                      <a:blip r:embed="rId4"/>
                      <a:srcRect/>
                      <a:stretch>
                        <a:fillRect/>
                      </a:stretch>
                    </p:blipFill>
                    <p:spPr bwMode="auto">
                      <a:xfrm>
                        <a:off x="323528" y="1077243"/>
                        <a:ext cx="3424237"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Line 200"/>
          <p:cNvSpPr>
            <a:spLocks noChangeShapeType="1"/>
          </p:cNvSpPr>
          <p:nvPr/>
        </p:nvSpPr>
        <p:spPr bwMode="auto">
          <a:xfrm>
            <a:off x="3388296" y="1143000"/>
            <a:ext cx="8382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 name="Line 201"/>
          <p:cNvSpPr>
            <a:spLocks noChangeShapeType="1"/>
          </p:cNvSpPr>
          <p:nvPr/>
        </p:nvSpPr>
        <p:spPr bwMode="auto">
          <a:xfrm>
            <a:off x="3388296" y="1524000"/>
            <a:ext cx="838200" cy="381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 name="Line 202"/>
          <p:cNvSpPr>
            <a:spLocks noChangeShapeType="1"/>
          </p:cNvSpPr>
          <p:nvPr/>
        </p:nvSpPr>
        <p:spPr bwMode="auto">
          <a:xfrm>
            <a:off x="3388296" y="1828800"/>
            <a:ext cx="838200" cy="762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 name="Text Box 215"/>
          <p:cNvSpPr txBox="1">
            <a:spLocks noChangeArrowheads="1"/>
          </p:cNvSpPr>
          <p:nvPr/>
        </p:nvSpPr>
        <p:spPr bwMode="auto">
          <a:xfrm>
            <a:off x="3972272" y="5517232"/>
            <a:ext cx="304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ea"/>
                <a:ea typeface="+mn-ea"/>
              </a:rPr>
              <a:t>数据文件（主文件）</a:t>
            </a:r>
          </a:p>
        </p:txBody>
      </p:sp>
      <p:sp>
        <p:nvSpPr>
          <p:cNvPr id="14" name="Text Box 216"/>
          <p:cNvSpPr txBox="1">
            <a:spLocks noChangeArrowheads="1"/>
          </p:cNvSpPr>
          <p:nvPr/>
        </p:nvSpPr>
        <p:spPr bwMode="auto">
          <a:xfrm>
            <a:off x="1751856" y="4973106"/>
            <a:ext cx="152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ea"/>
                <a:ea typeface="+mn-ea"/>
              </a:rPr>
              <a:t>稀疏索引</a:t>
            </a:r>
          </a:p>
        </p:txBody>
      </p:sp>
      <p:sp>
        <p:nvSpPr>
          <p:cNvPr id="15" name="Line 261"/>
          <p:cNvSpPr>
            <a:spLocks noChangeShapeType="1"/>
          </p:cNvSpPr>
          <p:nvPr/>
        </p:nvSpPr>
        <p:spPr bwMode="auto">
          <a:xfrm>
            <a:off x="3388296" y="2209800"/>
            <a:ext cx="838200" cy="1219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 name="Line 262"/>
          <p:cNvSpPr>
            <a:spLocks noChangeShapeType="1"/>
          </p:cNvSpPr>
          <p:nvPr/>
        </p:nvSpPr>
        <p:spPr bwMode="auto">
          <a:xfrm>
            <a:off x="3388296" y="2590800"/>
            <a:ext cx="838200" cy="1600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 name="Line 263"/>
          <p:cNvSpPr>
            <a:spLocks noChangeShapeType="1"/>
          </p:cNvSpPr>
          <p:nvPr/>
        </p:nvSpPr>
        <p:spPr bwMode="auto">
          <a:xfrm>
            <a:off x="3388296" y="2971800"/>
            <a:ext cx="685800" cy="1524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 name="Line 264"/>
          <p:cNvSpPr>
            <a:spLocks noChangeShapeType="1"/>
          </p:cNvSpPr>
          <p:nvPr/>
        </p:nvSpPr>
        <p:spPr bwMode="auto">
          <a:xfrm>
            <a:off x="3388296" y="3352800"/>
            <a:ext cx="685800" cy="1524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 name="Line 265"/>
          <p:cNvSpPr>
            <a:spLocks noChangeShapeType="1"/>
          </p:cNvSpPr>
          <p:nvPr/>
        </p:nvSpPr>
        <p:spPr bwMode="auto">
          <a:xfrm>
            <a:off x="3388296" y="3733800"/>
            <a:ext cx="685800" cy="1524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 name="Text Box 269"/>
          <p:cNvSpPr txBox="1">
            <a:spLocks noChangeArrowheads="1"/>
          </p:cNvSpPr>
          <p:nvPr/>
        </p:nvSpPr>
        <p:spPr bwMode="auto">
          <a:xfrm>
            <a:off x="612000" y="5981218"/>
            <a:ext cx="7920000" cy="40011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a:solidFill>
                  <a:schemeClr val="accent2"/>
                </a:solidFill>
                <a:latin typeface="+mn-lt"/>
                <a:ea typeface="+mn-ea"/>
              </a:rPr>
              <a:t>假设每个磁盘块可以存放2条数据记录或4条索引项</a:t>
            </a:r>
          </a:p>
        </p:txBody>
      </p:sp>
      <p:graphicFrame>
        <p:nvGraphicFramePr>
          <p:cNvPr id="8" name="Object 255"/>
          <p:cNvGraphicFramePr>
            <a:graphicFrameLocks noChangeAspect="1"/>
          </p:cNvGraphicFramePr>
          <p:nvPr>
            <p:extLst>
              <p:ext uri="{D42A27DB-BD31-4B8C-83A1-F6EECF244321}">
                <p14:modId xmlns:p14="http://schemas.microsoft.com/office/powerpoint/2010/main" val="1921814950"/>
              </p:ext>
            </p:extLst>
          </p:nvPr>
        </p:nvGraphicFramePr>
        <p:xfrm>
          <a:off x="3906515" y="1078830"/>
          <a:ext cx="5060950" cy="4870450"/>
        </p:xfrm>
        <a:graphic>
          <a:graphicData uri="http://schemas.openxmlformats.org/presentationml/2006/ole">
            <mc:AlternateContent xmlns:mc="http://schemas.openxmlformats.org/markup-compatibility/2006">
              <mc:Choice xmlns:v="urn:schemas-microsoft-com:vml" Requires="v">
                <p:oleObj spid="_x0000_s3171" name="Picture" r:id="rId5" imgW="3083040" imgH="2568600" progId="Word.Picture.8">
                  <p:embed/>
                </p:oleObj>
              </mc:Choice>
              <mc:Fallback>
                <p:oleObj name="Picture" r:id="rId5" imgW="3083040" imgH="2568600" progId="Word.Picture.8">
                  <p:embed/>
                  <p:pic>
                    <p:nvPicPr>
                      <p:cNvPr id="0" name=""/>
                      <p:cNvPicPr>
                        <a:picLocks noChangeAspect="1" noChangeArrowheads="1"/>
                      </p:cNvPicPr>
                      <p:nvPr/>
                    </p:nvPicPr>
                    <p:blipFill>
                      <a:blip r:embed="rId6"/>
                      <a:srcRect/>
                      <a:stretch>
                        <a:fillRect/>
                      </a:stretch>
                    </p:blipFill>
                    <p:spPr bwMode="auto">
                      <a:xfrm>
                        <a:off x="3906515" y="1078830"/>
                        <a:ext cx="5060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2551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稀疏索引</a:t>
            </a:r>
            <a:endParaRPr lang="zh-CN" altLang="en-US" b="1" dirty="0"/>
          </a:p>
        </p:txBody>
      </p:sp>
      <p:sp>
        <p:nvSpPr>
          <p:cNvPr id="3" name="内容占位符 2"/>
          <p:cNvSpPr>
            <a:spLocks noGrp="1"/>
          </p:cNvSpPr>
          <p:nvPr>
            <p:ph idx="1"/>
          </p:nvPr>
        </p:nvSpPr>
        <p:spPr/>
        <p:txBody>
          <a:bodyPr>
            <a:normAutofit/>
          </a:bodyPr>
          <a:lstStyle/>
          <a:p>
            <a:r>
              <a:rPr lang="zh-CN" altLang="en-US" sz="2000" dirty="0"/>
              <a:t>利用稀疏索引查找关键字值为</a:t>
            </a:r>
            <a:r>
              <a:rPr lang="en-US" altLang="zh-CN" sz="2000" dirty="0"/>
              <a:t>K</a:t>
            </a:r>
            <a:r>
              <a:rPr lang="zh-CN" altLang="en-US" sz="2000" dirty="0"/>
              <a:t>的记录的算法如下：</a:t>
            </a:r>
          </a:p>
          <a:p>
            <a:pPr marL="822960" lvl="1" indent="-457200">
              <a:buFont typeface="+mj-lt"/>
              <a:buAutoNum type="arabicPeriod"/>
            </a:pPr>
            <a:r>
              <a:rPr lang="zh-CN" altLang="en-US" sz="1800" dirty="0"/>
              <a:t>采用二分查找法在索引文件中查找关键字值小于或等于</a:t>
            </a:r>
            <a:r>
              <a:rPr lang="en-US" altLang="zh-CN" sz="1800" dirty="0"/>
              <a:t>K</a:t>
            </a:r>
            <a:r>
              <a:rPr lang="zh-CN" altLang="en-US" sz="1800" dirty="0"/>
              <a:t>，且最接近</a:t>
            </a:r>
            <a:r>
              <a:rPr lang="en-US" altLang="zh-CN" sz="1800" dirty="0"/>
              <a:t>K</a:t>
            </a:r>
            <a:r>
              <a:rPr lang="zh-CN" altLang="en-US" sz="1800" dirty="0"/>
              <a:t>的索引项；</a:t>
            </a:r>
          </a:p>
          <a:p>
            <a:pPr marL="822960" lvl="1" indent="-457200">
              <a:buFont typeface="+mj-lt"/>
              <a:buAutoNum type="arabicPeriod"/>
            </a:pPr>
            <a:r>
              <a:rPr lang="zh-CN" altLang="en-US" sz="1800" dirty="0"/>
              <a:t>如果不存在相关的索引项，则表示关键字值为</a:t>
            </a:r>
            <a:r>
              <a:rPr lang="en-US" altLang="zh-CN" sz="1800" dirty="0"/>
              <a:t>K</a:t>
            </a:r>
            <a:r>
              <a:rPr lang="zh-CN" altLang="en-US" sz="1800" dirty="0"/>
              <a:t>的记录不存在</a:t>
            </a:r>
            <a:r>
              <a:rPr lang="en-US" altLang="zh-CN" sz="1800" dirty="0"/>
              <a:t>(</a:t>
            </a:r>
            <a:r>
              <a:rPr lang="zh-CN" altLang="en-US" sz="1800" dirty="0"/>
              <a:t>所有记录的索引关键字的值均大于</a:t>
            </a:r>
            <a:r>
              <a:rPr lang="en-US" altLang="zh-CN" sz="1800" dirty="0"/>
              <a:t>K)</a:t>
            </a:r>
            <a:r>
              <a:rPr lang="zh-CN" altLang="en-US" sz="1800" dirty="0"/>
              <a:t>，查找失败。否则：</a:t>
            </a:r>
          </a:p>
          <a:p>
            <a:pPr marL="822960" lvl="1" indent="-457200">
              <a:buFont typeface="+mj-lt"/>
              <a:buAutoNum type="arabicPeriod"/>
            </a:pPr>
            <a:r>
              <a:rPr lang="zh-CN" altLang="en-US" sz="1800" dirty="0"/>
              <a:t>根据找到的索引项中的记录指针到数据文件中读取相应的磁盘块 </a:t>
            </a:r>
            <a:r>
              <a:rPr lang="en-US" altLang="zh-CN" sz="1800" dirty="0"/>
              <a:t>D</a:t>
            </a:r>
            <a:r>
              <a:rPr lang="zh-CN" altLang="en-US" sz="1800" dirty="0"/>
              <a:t>；</a:t>
            </a:r>
          </a:p>
          <a:p>
            <a:pPr marL="822960" lvl="1" indent="-457200">
              <a:buFont typeface="+mj-lt"/>
              <a:buAutoNum type="arabicPeriod"/>
            </a:pPr>
            <a:r>
              <a:rPr lang="zh-CN" altLang="en-US" sz="1800" dirty="0"/>
              <a:t>在磁盘块 </a:t>
            </a:r>
            <a:r>
              <a:rPr lang="en-US" altLang="zh-CN" sz="1800" dirty="0"/>
              <a:t>D </a:t>
            </a:r>
            <a:r>
              <a:rPr lang="zh-CN" altLang="en-US" sz="1800" dirty="0"/>
              <a:t>中利用二分查找法查找关键字值为</a:t>
            </a:r>
            <a:r>
              <a:rPr lang="en-US" altLang="zh-CN" sz="1800" dirty="0"/>
              <a:t>K</a:t>
            </a:r>
            <a:r>
              <a:rPr lang="zh-CN" altLang="en-US" sz="1800" dirty="0"/>
              <a:t>的记录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899077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稀疏索引</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800" dirty="0" smtClean="0"/>
              <a:t>【</a:t>
            </a:r>
            <a:r>
              <a:rPr lang="zh-CN" altLang="en-US" sz="1800" dirty="0" smtClean="0"/>
              <a:t>例</a:t>
            </a:r>
            <a:r>
              <a:rPr lang="en-US" altLang="zh-CN" sz="1800" dirty="0" smtClean="0"/>
              <a:t>3】</a:t>
            </a:r>
            <a:r>
              <a:rPr lang="zh-CN" altLang="en-US" sz="1800" dirty="0" smtClean="0"/>
              <a:t>为</a:t>
            </a:r>
            <a:r>
              <a:rPr lang="zh-CN" altLang="en-US" sz="1800" dirty="0"/>
              <a:t>例</a:t>
            </a:r>
            <a:r>
              <a:rPr lang="en-US" altLang="zh-CN" sz="1800" dirty="0"/>
              <a:t>1</a:t>
            </a:r>
            <a:r>
              <a:rPr lang="zh-CN" altLang="en-US" sz="1800" dirty="0"/>
              <a:t>中的顺序数据文件再建立一个稀疏索引。由于该数据文件共占用</a:t>
            </a:r>
            <a:r>
              <a:rPr lang="en-US" altLang="zh-CN" sz="1800" dirty="0"/>
              <a:t>10</a:t>
            </a:r>
            <a:r>
              <a:rPr lang="en-US" altLang="zh-CN" sz="1800" baseline="30000" dirty="0"/>
              <a:t>5</a:t>
            </a:r>
            <a:r>
              <a:rPr lang="zh-CN" altLang="en-US" sz="1800" dirty="0"/>
              <a:t>个磁盘块，因此稀疏索引文件中有</a:t>
            </a:r>
            <a:r>
              <a:rPr lang="en-US" altLang="zh-CN" sz="1800" dirty="0"/>
              <a:t>10</a:t>
            </a:r>
            <a:r>
              <a:rPr lang="en-US" altLang="zh-CN" sz="1800" baseline="30000" dirty="0"/>
              <a:t>5</a:t>
            </a:r>
            <a:r>
              <a:rPr lang="zh-CN" altLang="en-US" sz="1800" dirty="0"/>
              <a:t>个索引项，需要占用：</a:t>
            </a:r>
          </a:p>
          <a:p>
            <a:pPr marL="68580" indent="0" algn="ctr">
              <a:buNone/>
            </a:pPr>
            <a:r>
              <a:rPr lang="en-US" altLang="zh-CN" sz="1800" dirty="0"/>
              <a:t>10</a:t>
            </a:r>
            <a:r>
              <a:rPr lang="en-US" altLang="zh-CN" sz="1800" baseline="30000" dirty="0"/>
              <a:t>3</a:t>
            </a:r>
            <a:r>
              <a:rPr lang="zh-CN" altLang="en-US" sz="1800" dirty="0"/>
              <a:t>个磁盘块（约</a:t>
            </a:r>
            <a:r>
              <a:rPr lang="en-US" altLang="zh-CN" sz="1800" dirty="0"/>
              <a:t>4MB</a:t>
            </a:r>
            <a:r>
              <a:rPr lang="zh-CN" altLang="en-US" sz="1800" dirty="0" smtClean="0"/>
              <a:t>）</a:t>
            </a:r>
            <a:endParaRPr lang="zh-CN" altLang="en-US" sz="1800" dirty="0"/>
          </a:p>
          <a:p>
            <a:r>
              <a:rPr lang="zh-CN" altLang="en-US" sz="1800" dirty="0"/>
              <a:t>利用该稀疏索引进行记录定位需要的磁盘</a:t>
            </a:r>
            <a:r>
              <a:rPr lang="en-US" altLang="zh-CN" sz="1800" dirty="0"/>
              <a:t>I/O</a:t>
            </a:r>
            <a:r>
              <a:rPr lang="zh-CN" altLang="en-US" sz="1800" dirty="0"/>
              <a:t>次数为：</a:t>
            </a:r>
          </a:p>
          <a:p>
            <a:pPr marL="68580" indent="0" algn="ctr">
              <a:buNone/>
            </a:pPr>
            <a:r>
              <a:rPr lang="zh-CN" altLang="en-US" sz="1800" dirty="0"/>
              <a:t> </a:t>
            </a:r>
            <a:r>
              <a:rPr lang="en-US" altLang="zh-CN" sz="1800" dirty="0"/>
              <a:t>log</a:t>
            </a:r>
            <a:r>
              <a:rPr lang="en-US" altLang="zh-CN" sz="1800" baseline="-25000" dirty="0"/>
              <a:t>2</a:t>
            </a:r>
            <a:r>
              <a:rPr lang="en-US" altLang="zh-CN" sz="1800" dirty="0"/>
              <a:t>10</a:t>
            </a:r>
            <a:r>
              <a:rPr lang="en-US" altLang="zh-CN" sz="1800" baseline="30000" dirty="0"/>
              <a:t>3</a:t>
            </a:r>
            <a:r>
              <a:rPr lang="en-US" altLang="zh-CN" sz="1800" dirty="0"/>
              <a:t> + 1≈9.97 + 1≈11</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71495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稠密</a:t>
            </a:r>
            <a:r>
              <a:rPr lang="zh-CN" altLang="en-US" b="1" dirty="0" smtClean="0"/>
              <a:t>索引与稀疏索引的区别</a:t>
            </a:r>
            <a:endParaRPr lang="zh-CN" altLang="en-US" b="1" dirty="0"/>
          </a:p>
        </p:txBody>
      </p:sp>
      <p:sp>
        <p:nvSpPr>
          <p:cNvPr id="3" name="内容占位符 2"/>
          <p:cNvSpPr>
            <a:spLocks noGrp="1"/>
          </p:cNvSpPr>
          <p:nvPr>
            <p:ph idx="1"/>
          </p:nvPr>
        </p:nvSpPr>
        <p:spPr/>
        <p:txBody>
          <a:bodyPr>
            <a:normAutofit/>
          </a:bodyPr>
          <a:lstStyle/>
          <a:p>
            <a:r>
              <a:rPr lang="zh-CN" altLang="en-US" sz="1800" dirty="0"/>
              <a:t>索引文件的定义不同</a:t>
            </a:r>
          </a:p>
          <a:p>
            <a:pPr lvl="1"/>
            <a:r>
              <a:rPr lang="zh-CN" altLang="en-US" sz="1600" dirty="0"/>
              <a:t>稀疏索引只能用于顺序文件上的索引组织</a:t>
            </a:r>
          </a:p>
          <a:p>
            <a:pPr lvl="1"/>
            <a:r>
              <a:rPr lang="zh-CN" altLang="en-US" sz="1600" dirty="0"/>
              <a:t>稠密索引中的每个索引项对应数据文件中的一条记录，而稀疏索引中的每个索引项则对应数据文件中的一个磁盘块</a:t>
            </a:r>
          </a:p>
          <a:p>
            <a:r>
              <a:rPr lang="zh-CN" altLang="en-US" sz="1800" dirty="0"/>
              <a:t>需要的磁盘空间大小不同</a:t>
            </a:r>
          </a:p>
          <a:p>
            <a:r>
              <a:rPr lang="zh-CN" altLang="en-US" sz="1800" dirty="0"/>
              <a:t>在记录的查找定位功能上存在差别：</a:t>
            </a:r>
          </a:p>
          <a:p>
            <a:pPr lvl="1"/>
            <a:r>
              <a:rPr lang="zh-CN" altLang="en-US" sz="1600" dirty="0"/>
              <a:t>稠密索引：可以直接回答是否存在键值为</a:t>
            </a:r>
            <a:r>
              <a:rPr lang="en-US" altLang="zh-CN" sz="1600" dirty="0"/>
              <a:t>K</a:t>
            </a:r>
            <a:r>
              <a:rPr lang="zh-CN" altLang="en-US" sz="1600" dirty="0"/>
              <a:t>的记录</a:t>
            </a:r>
          </a:p>
          <a:p>
            <a:pPr lvl="1"/>
            <a:r>
              <a:rPr lang="zh-CN" altLang="en-US" sz="1600" dirty="0"/>
              <a:t>稀疏索引：需要额外的磁盘</a:t>
            </a:r>
            <a:r>
              <a:rPr lang="en-US" altLang="zh-CN" sz="1600" dirty="0"/>
              <a:t>I/O</a:t>
            </a:r>
            <a:r>
              <a:rPr lang="zh-CN" altLang="en-US" sz="1600" dirty="0"/>
              <a:t>操作，即需要将相应的数据文件中的磁盘块读入内存后才能判别该记录是否存在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277418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多级索引</a:t>
            </a:r>
            <a:endParaRPr lang="en-US" altLang="zh-CN" sz="1800" dirty="0" smtClean="0"/>
          </a:p>
          <a:p>
            <a:pPr lvl="1"/>
            <a:r>
              <a:rPr lang="zh-CN" altLang="en-US" sz="1600" dirty="0"/>
              <a:t>索引文件本身也可能占据多个存储块，为了能够快速找到这些索引块在磁盘中的存储位置，需要引入新的索引结构，即在索引文件上再建立索引，从而构成了多级索引</a:t>
            </a:r>
          </a:p>
          <a:p>
            <a:pPr lvl="2"/>
            <a:r>
              <a:rPr lang="zh-CN" altLang="en-US" sz="1400" dirty="0" smtClean="0"/>
              <a:t>由于索引文件是</a:t>
            </a:r>
            <a:r>
              <a:rPr lang="zh-CN" altLang="en-US" sz="1400" dirty="0"/>
              <a:t>顺序文件</a:t>
            </a:r>
            <a:r>
              <a:rPr lang="zh-CN" altLang="en-US" sz="1400" dirty="0" smtClean="0"/>
              <a:t>，索引文件的</a:t>
            </a:r>
            <a:r>
              <a:rPr lang="zh-CN" altLang="en-US" sz="1400" dirty="0"/>
              <a:t>索引组织方法采用的是稀疏</a:t>
            </a:r>
            <a:r>
              <a:rPr lang="zh-CN" altLang="en-US" sz="1400" dirty="0" smtClean="0"/>
              <a:t>索引</a:t>
            </a:r>
            <a:endParaRPr lang="zh-CN" altLang="en-US" sz="1400" dirty="0"/>
          </a:p>
          <a:p>
            <a:pPr lvl="1"/>
            <a:r>
              <a:rPr lang="zh-CN" altLang="en-US" sz="1600" dirty="0"/>
              <a:t>我们将直接建立在数据文件上的索引（例</a:t>
            </a:r>
            <a:r>
              <a:rPr lang="en-US" altLang="zh-CN" sz="1600" dirty="0"/>
              <a:t>2</a:t>
            </a:r>
            <a:r>
              <a:rPr lang="zh-CN" altLang="en-US" sz="1600" dirty="0"/>
              <a:t>、例</a:t>
            </a:r>
            <a:r>
              <a:rPr lang="en-US" altLang="zh-CN" sz="1600" dirty="0"/>
              <a:t>3</a:t>
            </a:r>
            <a:r>
              <a:rPr lang="zh-CN" altLang="en-US" sz="1600" dirty="0"/>
              <a:t>中建立的索引）称为第一级索引，根据第一级索引文件建立的索引称为第二级索引，依此类推，从而可以建立一个多级索引结构</a:t>
            </a:r>
          </a:p>
          <a:p>
            <a:pPr lvl="2"/>
            <a:r>
              <a:rPr lang="zh-CN" altLang="en-US" sz="1400" dirty="0" smtClean="0"/>
              <a:t>多级</a:t>
            </a:r>
            <a:r>
              <a:rPr lang="zh-CN" altLang="en-US" sz="1400" dirty="0"/>
              <a:t>索引组织结构中，第一级索引可以是稠密索引，也可以是稀疏索引</a:t>
            </a:r>
          </a:p>
          <a:p>
            <a:pPr lvl="2"/>
            <a:r>
              <a:rPr lang="zh-CN" altLang="en-US" sz="1400" dirty="0"/>
              <a:t>从第二级索引开始建立的都是稀疏索引</a:t>
            </a: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3083450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3215737138"/>
              </p:ext>
            </p:extLst>
          </p:nvPr>
        </p:nvGraphicFramePr>
        <p:xfrm>
          <a:off x="2808288" y="917575"/>
          <a:ext cx="1714500" cy="4337050"/>
        </p:xfrm>
        <a:graphic>
          <a:graphicData uri="http://schemas.openxmlformats.org/presentationml/2006/ole">
            <mc:AlternateContent xmlns:mc="http://schemas.openxmlformats.org/markup-compatibility/2006">
              <mc:Choice xmlns:v="urn:schemas-microsoft-com:vml" Requires="v">
                <p:oleObj spid="_x0000_s4233" name="Picture" r:id="rId3" imgW="1257480" imgH="2370600" progId="Word.Picture.8">
                  <p:embed/>
                </p:oleObj>
              </mc:Choice>
              <mc:Fallback>
                <p:oleObj name="Picture" r:id="rId3" imgW="1257480" imgH="2370600" progId="Word.Picture.8">
                  <p:embed/>
                  <p:pic>
                    <p:nvPicPr>
                      <p:cNvPr id="0" name=""/>
                      <p:cNvPicPr>
                        <a:picLocks noChangeAspect="1" noChangeArrowheads="1"/>
                      </p:cNvPicPr>
                      <p:nvPr/>
                    </p:nvPicPr>
                    <p:blipFill>
                      <a:blip r:embed="rId4"/>
                      <a:srcRect/>
                      <a:stretch>
                        <a:fillRect/>
                      </a:stretch>
                    </p:blipFill>
                    <p:spPr bwMode="auto">
                      <a:xfrm>
                        <a:off x="2808288" y="917575"/>
                        <a:ext cx="17145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6"/>
          <p:cNvSpPr>
            <a:spLocks noChangeShapeType="1"/>
          </p:cNvSpPr>
          <p:nvPr/>
        </p:nvSpPr>
        <p:spPr bwMode="auto">
          <a:xfrm>
            <a:off x="4180656" y="11430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a:off x="4180656" y="15240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a:off x="4180656" y="18288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p:cNvSpPr txBox="1">
            <a:spLocks noChangeArrowheads="1"/>
          </p:cNvSpPr>
          <p:nvPr/>
        </p:nvSpPr>
        <p:spPr bwMode="auto">
          <a:xfrm>
            <a:off x="5471120" y="5346681"/>
            <a:ext cx="19812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数据文件</a:t>
            </a:r>
          </a:p>
          <a:p>
            <a:pPr algn="ctr" eaLnBrk="1" hangingPunct="1">
              <a:lnSpc>
                <a:spcPct val="125000"/>
              </a:lnSpc>
            </a:pPr>
            <a:r>
              <a:rPr lang="zh-CN" altLang="en-US" sz="1800" b="1" dirty="0">
                <a:latin typeface="+mn-lt"/>
                <a:ea typeface="+mn-ea"/>
              </a:rPr>
              <a:t>（顺序文件）</a:t>
            </a:r>
          </a:p>
        </p:txBody>
      </p:sp>
      <p:sp>
        <p:nvSpPr>
          <p:cNvPr id="10" name="Text Box 10"/>
          <p:cNvSpPr txBox="1">
            <a:spLocks noChangeArrowheads="1"/>
          </p:cNvSpPr>
          <p:nvPr/>
        </p:nvSpPr>
        <p:spPr bwMode="auto">
          <a:xfrm>
            <a:off x="2961456" y="4876418"/>
            <a:ext cx="1524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第1级</a:t>
            </a:r>
          </a:p>
          <a:p>
            <a:pPr algn="ctr" eaLnBrk="1" hangingPunct="1">
              <a:lnSpc>
                <a:spcPct val="125000"/>
              </a:lnSpc>
            </a:pPr>
            <a:r>
              <a:rPr lang="zh-CN" altLang="en-US" sz="1800" b="1" dirty="0">
                <a:latin typeface="+mn-lt"/>
                <a:ea typeface="+mn-ea"/>
              </a:rPr>
              <a:t>稠密索引</a:t>
            </a:r>
          </a:p>
        </p:txBody>
      </p:sp>
      <p:graphicFrame>
        <p:nvGraphicFramePr>
          <p:cNvPr id="11" name="Object 13"/>
          <p:cNvGraphicFramePr>
            <a:graphicFrameLocks noChangeAspect="1"/>
          </p:cNvGraphicFramePr>
          <p:nvPr>
            <p:extLst>
              <p:ext uri="{D42A27DB-BD31-4B8C-83A1-F6EECF244321}">
                <p14:modId xmlns:p14="http://schemas.microsoft.com/office/powerpoint/2010/main" val="3605361498"/>
              </p:ext>
            </p:extLst>
          </p:nvPr>
        </p:nvGraphicFramePr>
        <p:xfrm>
          <a:off x="5118100" y="923925"/>
          <a:ext cx="3554413" cy="4864100"/>
        </p:xfrm>
        <a:graphic>
          <a:graphicData uri="http://schemas.openxmlformats.org/presentationml/2006/ole">
            <mc:AlternateContent xmlns:mc="http://schemas.openxmlformats.org/markup-compatibility/2006">
              <mc:Choice xmlns:v="urn:schemas-microsoft-com:vml" Requires="v">
                <p:oleObj spid="_x0000_s4234" name="Picture" r:id="rId5" imgW="2168640" imgH="2568600" progId="Word.Picture.8">
                  <p:embed/>
                </p:oleObj>
              </mc:Choice>
              <mc:Fallback>
                <p:oleObj name="Picture" r:id="rId5" imgW="2168640" imgH="2568600" progId="Word.Picture.8">
                  <p:embed/>
                  <p:pic>
                    <p:nvPicPr>
                      <p:cNvPr id="0" name=""/>
                      <p:cNvPicPr>
                        <a:picLocks noChangeAspect="1" noChangeArrowheads="1"/>
                      </p:cNvPicPr>
                      <p:nvPr/>
                    </p:nvPicPr>
                    <p:blipFill>
                      <a:blip r:embed="rId6"/>
                      <a:srcRect/>
                      <a:stretch>
                        <a:fillRect/>
                      </a:stretch>
                    </p:blipFill>
                    <p:spPr bwMode="auto">
                      <a:xfrm>
                        <a:off x="5118100" y="923925"/>
                        <a:ext cx="3554413"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Line 15"/>
          <p:cNvSpPr>
            <a:spLocks noChangeShapeType="1"/>
          </p:cNvSpPr>
          <p:nvPr/>
        </p:nvSpPr>
        <p:spPr bwMode="auto">
          <a:xfrm>
            <a:off x="4180656" y="22098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6"/>
          <p:cNvSpPr>
            <a:spLocks noChangeShapeType="1"/>
          </p:cNvSpPr>
          <p:nvPr/>
        </p:nvSpPr>
        <p:spPr bwMode="auto">
          <a:xfrm>
            <a:off x="4180656" y="25908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7"/>
          <p:cNvSpPr>
            <a:spLocks noChangeShapeType="1"/>
          </p:cNvSpPr>
          <p:nvPr/>
        </p:nvSpPr>
        <p:spPr bwMode="auto">
          <a:xfrm>
            <a:off x="4180656" y="29718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8"/>
          <p:cNvSpPr>
            <a:spLocks noChangeShapeType="1"/>
          </p:cNvSpPr>
          <p:nvPr/>
        </p:nvSpPr>
        <p:spPr bwMode="auto">
          <a:xfrm>
            <a:off x="4180656" y="33528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9"/>
          <p:cNvSpPr>
            <a:spLocks noChangeShapeType="1"/>
          </p:cNvSpPr>
          <p:nvPr/>
        </p:nvSpPr>
        <p:spPr bwMode="auto">
          <a:xfrm>
            <a:off x="4180656" y="37338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20"/>
          <p:cNvGraphicFramePr>
            <a:graphicFrameLocks noChangeAspect="1"/>
          </p:cNvGraphicFramePr>
          <p:nvPr>
            <p:extLst>
              <p:ext uri="{D42A27DB-BD31-4B8C-83A1-F6EECF244321}">
                <p14:modId xmlns:p14="http://schemas.microsoft.com/office/powerpoint/2010/main" val="1813889354"/>
              </p:ext>
            </p:extLst>
          </p:nvPr>
        </p:nvGraphicFramePr>
        <p:xfrm>
          <a:off x="522288" y="915988"/>
          <a:ext cx="1714500" cy="4337050"/>
        </p:xfrm>
        <a:graphic>
          <a:graphicData uri="http://schemas.openxmlformats.org/presentationml/2006/ole">
            <mc:AlternateContent xmlns:mc="http://schemas.openxmlformats.org/markup-compatibility/2006">
              <mc:Choice xmlns:v="urn:schemas-microsoft-com:vml" Requires="v">
                <p:oleObj spid="_x0000_s4235" name="Picture" r:id="rId7" imgW="1257480" imgH="2370600" progId="Word.Picture.8">
                  <p:embed/>
                </p:oleObj>
              </mc:Choice>
              <mc:Fallback>
                <p:oleObj name="Picture" r:id="rId7" imgW="1257480" imgH="2370600" progId="Word.Picture.8">
                  <p:embed/>
                  <p:pic>
                    <p:nvPicPr>
                      <p:cNvPr id="0" name=""/>
                      <p:cNvPicPr>
                        <a:picLocks noChangeAspect="1" noChangeArrowheads="1"/>
                      </p:cNvPicPr>
                      <p:nvPr/>
                    </p:nvPicPr>
                    <p:blipFill>
                      <a:blip r:embed="rId8"/>
                      <a:srcRect/>
                      <a:stretch>
                        <a:fillRect/>
                      </a:stretch>
                    </p:blipFill>
                    <p:spPr bwMode="auto">
                      <a:xfrm>
                        <a:off x="522288" y="915988"/>
                        <a:ext cx="17145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Line 21"/>
          <p:cNvSpPr>
            <a:spLocks noChangeShapeType="1"/>
          </p:cNvSpPr>
          <p:nvPr/>
        </p:nvSpPr>
        <p:spPr bwMode="auto">
          <a:xfrm>
            <a:off x="1818456" y="1143000"/>
            <a:ext cx="1295400" cy="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2"/>
          <p:cNvSpPr>
            <a:spLocks noChangeShapeType="1"/>
          </p:cNvSpPr>
          <p:nvPr/>
        </p:nvSpPr>
        <p:spPr bwMode="auto">
          <a:xfrm>
            <a:off x="1818456" y="1447800"/>
            <a:ext cx="1295400" cy="1143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3"/>
          <p:cNvSpPr>
            <a:spLocks noChangeShapeType="1"/>
          </p:cNvSpPr>
          <p:nvPr/>
        </p:nvSpPr>
        <p:spPr bwMode="auto">
          <a:xfrm>
            <a:off x="1818456" y="1905000"/>
            <a:ext cx="1219200" cy="21336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4"/>
          <p:cNvSpPr>
            <a:spLocks noChangeShapeType="1"/>
          </p:cNvSpPr>
          <p:nvPr/>
        </p:nvSpPr>
        <p:spPr bwMode="auto">
          <a:xfrm>
            <a:off x="1818456" y="2286000"/>
            <a:ext cx="1066800" cy="2286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8"/>
          <p:cNvSpPr txBox="1">
            <a:spLocks noChangeArrowheads="1"/>
          </p:cNvSpPr>
          <p:nvPr/>
        </p:nvSpPr>
        <p:spPr bwMode="auto">
          <a:xfrm>
            <a:off x="675456" y="4842625"/>
            <a:ext cx="15240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第2级</a:t>
            </a:r>
          </a:p>
          <a:p>
            <a:pPr algn="ctr" eaLnBrk="1" hangingPunct="1">
              <a:lnSpc>
                <a:spcPct val="125000"/>
              </a:lnSpc>
            </a:pPr>
            <a:r>
              <a:rPr lang="zh-CN" altLang="en-US" sz="1800" b="1" dirty="0">
                <a:latin typeface="+mn-lt"/>
                <a:ea typeface="+mn-ea"/>
              </a:rPr>
              <a:t>稀疏索引</a:t>
            </a:r>
          </a:p>
        </p:txBody>
      </p:sp>
    </p:spTree>
    <p:extLst>
      <p:ext uri="{BB962C8B-B14F-4D97-AF65-F5344CB8AC3E}">
        <p14:creationId xmlns:p14="http://schemas.microsoft.com/office/powerpoint/2010/main" val="2733340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690895431"/>
              </p:ext>
            </p:extLst>
          </p:nvPr>
        </p:nvGraphicFramePr>
        <p:xfrm>
          <a:off x="2812231" y="917575"/>
          <a:ext cx="1714500" cy="4337050"/>
        </p:xfrm>
        <a:graphic>
          <a:graphicData uri="http://schemas.openxmlformats.org/presentationml/2006/ole">
            <mc:AlternateContent xmlns:mc="http://schemas.openxmlformats.org/markup-compatibility/2006">
              <mc:Choice xmlns:v="urn:schemas-microsoft-com:vml" Requires="v">
                <p:oleObj spid="_x0000_s5254" name="Picture" r:id="rId3" imgW="1257480" imgH="2370600" progId="Word.Picture.8">
                  <p:embed/>
                </p:oleObj>
              </mc:Choice>
              <mc:Fallback>
                <p:oleObj name="Picture" r:id="rId3" imgW="1257480" imgH="2370600" progId="Word.Picture.8">
                  <p:embed/>
                  <p:pic>
                    <p:nvPicPr>
                      <p:cNvPr id="0" name=""/>
                      <p:cNvPicPr>
                        <a:picLocks noChangeAspect="1" noChangeArrowheads="1"/>
                      </p:cNvPicPr>
                      <p:nvPr/>
                    </p:nvPicPr>
                    <p:blipFill>
                      <a:blip r:embed="rId4"/>
                      <a:srcRect/>
                      <a:stretch>
                        <a:fillRect/>
                      </a:stretch>
                    </p:blipFill>
                    <p:spPr bwMode="auto">
                      <a:xfrm>
                        <a:off x="2812231" y="917575"/>
                        <a:ext cx="17145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6"/>
          <p:cNvSpPr>
            <a:spLocks noChangeShapeType="1"/>
          </p:cNvSpPr>
          <p:nvPr/>
        </p:nvSpPr>
        <p:spPr bwMode="auto">
          <a:xfrm>
            <a:off x="4183831" y="1143000"/>
            <a:ext cx="1295400" cy="381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a:off x="4183831" y="1524000"/>
            <a:ext cx="1295400" cy="1905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V="1">
            <a:off x="4183831" y="1143000"/>
            <a:ext cx="1295400" cy="6858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p:cNvSpPr txBox="1">
            <a:spLocks noChangeArrowheads="1"/>
          </p:cNvSpPr>
          <p:nvPr/>
        </p:nvSpPr>
        <p:spPr bwMode="auto">
          <a:xfrm>
            <a:off x="5508104" y="5346681"/>
            <a:ext cx="18288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数据文件</a:t>
            </a:r>
          </a:p>
          <a:p>
            <a:pPr algn="ctr" eaLnBrk="1" hangingPunct="1">
              <a:lnSpc>
                <a:spcPct val="125000"/>
              </a:lnSpc>
            </a:pPr>
            <a:r>
              <a:rPr lang="zh-CN" altLang="en-US" sz="1800" b="1" dirty="0">
                <a:latin typeface="+mn-lt"/>
                <a:ea typeface="+mn-ea"/>
              </a:rPr>
              <a:t>（堆文件）</a:t>
            </a:r>
          </a:p>
        </p:txBody>
      </p:sp>
      <p:sp>
        <p:nvSpPr>
          <p:cNvPr id="10" name="Text Box 10"/>
          <p:cNvSpPr txBox="1">
            <a:spLocks noChangeArrowheads="1"/>
          </p:cNvSpPr>
          <p:nvPr/>
        </p:nvSpPr>
        <p:spPr bwMode="auto">
          <a:xfrm>
            <a:off x="2964631" y="4842625"/>
            <a:ext cx="15240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第1级</a:t>
            </a:r>
          </a:p>
          <a:p>
            <a:pPr algn="ctr" eaLnBrk="1" hangingPunct="1">
              <a:lnSpc>
                <a:spcPct val="125000"/>
              </a:lnSpc>
            </a:pPr>
            <a:r>
              <a:rPr lang="zh-CN" altLang="en-US" sz="1800" b="1" dirty="0">
                <a:latin typeface="+mn-lt"/>
                <a:ea typeface="+mn-ea"/>
              </a:rPr>
              <a:t>稠密索引</a:t>
            </a:r>
          </a:p>
        </p:txBody>
      </p:sp>
      <p:graphicFrame>
        <p:nvGraphicFramePr>
          <p:cNvPr id="11" name="Object 12"/>
          <p:cNvGraphicFramePr>
            <a:graphicFrameLocks noChangeAspect="1"/>
          </p:cNvGraphicFramePr>
          <p:nvPr>
            <p:extLst>
              <p:ext uri="{D42A27DB-BD31-4B8C-83A1-F6EECF244321}">
                <p14:modId xmlns:p14="http://schemas.microsoft.com/office/powerpoint/2010/main" val="2322714994"/>
              </p:ext>
            </p:extLst>
          </p:nvPr>
        </p:nvGraphicFramePr>
        <p:xfrm>
          <a:off x="5122044" y="923925"/>
          <a:ext cx="3554412" cy="4864100"/>
        </p:xfrm>
        <a:graphic>
          <a:graphicData uri="http://schemas.openxmlformats.org/presentationml/2006/ole">
            <mc:AlternateContent xmlns:mc="http://schemas.openxmlformats.org/markup-compatibility/2006">
              <mc:Choice xmlns:v="urn:schemas-microsoft-com:vml" Requires="v">
                <p:oleObj spid="_x0000_s5255" name="Picture" r:id="rId5" imgW="2168640" imgH="2568600" progId="Word.Picture.8">
                  <p:embed/>
                </p:oleObj>
              </mc:Choice>
              <mc:Fallback>
                <p:oleObj name="Picture" r:id="rId5" imgW="2168640" imgH="2568600" progId="Word.Picture.8">
                  <p:embed/>
                  <p:pic>
                    <p:nvPicPr>
                      <p:cNvPr id="0" name=""/>
                      <p:cNvPicPr>
                        <a:picLocks noChangeAspect="1" noChangeArrowheads="1"/>
                      </p:cNvPicPr>
                      <p:nvPr/>
                    </p:nvPicPr>
                    <p:blipFill>
                      <a:blip r:embed="rId6"/>
                      <a:srcRect/>
                      <a:stretch>
                        <a:fillRect/>
                      </a:stretch>
                    </p:blipFill>
                    <p:spPr bwMode="auto">
                      <a:xfrm>
                        <a:off x="5122044" y="923925"/>
                        <a:ext cx="3554412"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Line 13"/>
          <p:cNvSpPr>
            <a:spLocks noChangeShapeType="1"/>
          </p:cNvSpPr>
          <p:nvPr/>
        </p:nvSpPr>
        <p:spPr bwMode="auto">
          <a:xfrm>
            <a:off x="4183831" y="2209800"/>
            <a:ext cx="1295400" cy="1600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flipV="1">
            <a:off x="4183831" y="1905000"/>
            <a:ext cx="1295400" cy="6858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4183831" y="2971800"/>
            <a:ext cx="1295400" cy="76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flipV="1">
            <a:off x="4183831" y="2667000"/>
            <a:ext cx="1295400" cy="6858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7"/>
          <p:cNvSpPr>
            <a:spLocks noChangeShapeType="1"/>
          </p:cNvSpPr>
          <p:nvPr/>
        </p:nvSpPr>
        <p:spPr bwMode="auto">
          <a:xfrm flipV="1">
            <a:off x="4183831" y="2286000"/>
            <a:ext cx="1295400" cy="14478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18"/>
          <p:cNvGraphicFramePr>
            <a:graphicFrameLocks noChangeAspect="1"/>
          </p:cNvGraphicFramePr>
          <p:nvPr>
            <p:extLst>
              <p:ext uri="{D42A27DB-BD31-4B8C-83A1-F6EECF244321}">
                <p14:modId xmlns:p14="http://schemas.microsoft.com/office/powerpoint/2010/main" val="3524961322"/>
              </p:ext>
            </p:extLst>
          </p:nvPr>
        </p:nvGraphicFramePr>
        <p:xfrm>
          <a:off x="526231" y="915988"/>
          <a:ext cx="1714500" cy="4337050"/>
        </p:xfrm>
        <a:graphic>
          <a:graphicData uri="http://schemas.openxmlformats.org/presentationml/2006/ole">
            <mc:AlternateContent xmlns:mc="http://schemas.openxmlformats.org/markup-compatibility/2006">
              <mc:Choice xmlns:v="urn:schemas-microsoft-com:vml" Requires="v">
                <p:oleObj spid="_x0000_s5256" name="Picture" r:id="rId7" imgW="1257480" imgH="2370600" progId="Word.Picture.8">
                  <p:embed/>
                </p:oleObj>
              </mc:Choice>
              <mc:Fallback>
                <p:oleObj name="Picture" r:id="rId7" imgW="1257480" imgH="2370600" progId="Word.Picture.8">
                  <p:embed/>
                  <p:pic>
                    <p:nvPicPr>
                      <p:cNvPr id="0" name=""/>
                      <p:cNvPicPr>
                        <a:picLocks noChangeAspect="1" noChangeArrowheads="1"/>
                      </p:cNvPicPr>
                      <p:nvPr/>
                    </p:nvPicPr>
                    <p:blipFill>
                      <a:blip r:embed="rId8"/>
                      <a:srcRect/>
                      <a:stretch>
                        <a:fillRect/>
                      </a:stretch>
                    </p:blipFill>
                    <p:spPr bwMode="auto">
                      <a:xfrm>
                        <a:off x="526231" y="915988"/>
                        <a:ext cx="17145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Line 19"/>
          <p:cNvSpPr>
            <a:spLocks noChangeShapeType="1"/>
          </p:cNvSpPr>
          <p:nvPr/>
        </p:nvSpPr>
        <p:spPr bwMode="auto">
          <a:xfrm>
            <a:off x="1821631" y="1143000"/>
            <a:ext cx="1295400" cy="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0"/>
          <p:cNvSpPr>
            <a:spLocks noChangeShapeType="1"/>
          </p:cNvSpPr>
          <p:nvPr/>
        </p:nvSpPr>
        <p:spPr bwMode="auto">
          <a:xfrm>
            <a:off x="1821631" y="1447800"/>
            <a:ext cx="1295400" cy="1143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1"/>
          <p:cNvSpPr>
            <a:spLocks noChangeShapeType="1"/>
          </p:cNvSpPr>
          <p:nvPr/>
        </p:nvSpPr>
        <p:spPr bwMode="auto">
          <a:xfrm>
            <a:off x="1821631" y="1905000"/>
            <a:ext cx="1219200" cy="21336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
          <p:cNvSpPr>
            <a:spLocks noChangeShapeType="1"/>
          </p:cNvSpPr>
          <p:nvPr/>
        </p:nvSpPr>
        <p:spPr bwMode="auto">
          <a:xfrm>
            <a:off x="1821631" y="2286000"/>
            <a:ext cx="1066800" cy="2286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3"/>
          <p:cNvSpPr txBox="1">
            <a:spLocks noChangeArrowheads="1"/>
          </p:cNvSpPr>
          <p:nvPr/>
        </p:nvSpPr>
        <p:spPr bwMode="auto">
          <a:xfrm>
            <a:off x="678631" y="4842625"/>
            <a:ext cx="15240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第2级</a:t>
            </a:r>
          </a:p>
          <a:p>
            <a:pPr algn="ctr" eaLnBrk="1" hangingPunct="1">
              <a:lnSpc>
                <a:spcPct val="125000"/>
              </a:lnSpc>
            </a:pPr>
            <a:r>
              <a:rPr lang="zh-CN" altLang="en-US" sz="1800" b="1" dirty="0">
                <a:latin typeface="+mn-lt"/>
                <a:ea typeface="+mn-ea"/>
              </a:rPr>
              <a:t>稀疏索引</a:t>
            </a:r>
          </a:p>
        </p:txBody>
      </p:sp>
    </p:spTree>
    <p:extLst>
      <p:ext uri="{BB962C8B-B14F-4D97-AF65-F5344CB8AC3E}">
        <p14:creationId xmlns:p14="http://schemas.microsoft.com/office/powerpoint/2010/main" val="326617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2763464370"/>
              </p:ext>
            </p:extLst>
          </p:nvPr>
        </p:nvGraphicFramePr>
        <p:xfrm>
          <a:off x="2808288" y="917575"/>
          <a:ext cx="1714500" cy="4337050"/>
        </p:xfrm>
        <a:graphic>
          <a:graphicData uri="http://schemas.openxmlformats.org/presentationml/2006/ole">
            <mc:AlternateContent xmlns:mc="http://schemas.openxmlformats.org/markup-compatibility/2006">
              <mc:Choice xmlns:v="urn:schemas-microsoft-com:vml" Requires="v">
                <p:oleObj spid="_x0000_s6275" name="Picture" r:id="rId3" imgW="1257480" imgH="2370600" progId="Word.Picture.8">
                  <p:embed/>
                </p:oleObj>
              </mc:Choice>
              <mc:Fallback>
                <p:oleObj name="Picture" r:id="rId3" imgW="1257480" imgH="2370600" progId="Word.Picture.8">
                  <p:embed/>
                  <p:pic>
                    <p:nvPicPr>
                      <p:cNvPr id="0" name=""/>
                      <p:cNvPicPr>
                        <a:picLocks noChangeAspect="1" noChangeArrowheads="1"/>
                      </p:cNvPicPr>
                      <p:nvPr/>
                    </p:nvPicPr>
                    <p:blipFill>
                      <a:blip r:embed="rId4"/>
                      <a:srcRect/>
                      <a:stretch>
                        <a:fillRect/>
                      </a:stretch>
                    </p:blipFill>
                    <p:spPr bwMode="auto">
                      <a:xfrm>
                        <a:off x="2808288" y="917575"/>
                        <a:ext cx="17145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6"/>
          <p:cNvSpPr>
            <a:spLocks noChangeShapeType="1"/>
          </p:cNvSpPr>
          <p:nvPr/>
        </p:nvSpPr>
        <p:spPr bwMode="auto">
          <a:xfrm>
            <a:off x="4180656" y="1143000"/>
            <a:ext cx="12954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a:off x="4180656" y="1524000"/>
            <a:ext cx="1295400" cy="381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a:off x="4180656" y="1828800"/>
            <a:ext cx="1295400" cy="838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p:cNvSpPr txBox="1">
            <a:spLocks noChangeArrowheads="1"/>
          </p:cNvSpPr>
          <p:nvPr/>
        </p:nvSpPr>
        <p:spPr bwMode="auto">
          <a:xfrm>
            <a:off x="5471120" y="5346681"/>
            <a:ext cx="19812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数据文件</a:t>
            </a:r>
          </a:p>
          <a:p>
            <a:pPr algn="ctr" eaLnBrk="1" hangingPunct="1">
              <a:lnSpc>
                <a:spcPct val="125000"/>
              </a:lnSpc>
            </a:pPr>
            <a:r>
              <a:rPr lang="zh-CN" altLang="en-US" sz="1800" b="1" dirty="0">
                <a:latin typeface="+mn-lt"/>
                <a:ea typeface="+mn-ea"/>
              </a:rPr>
              <a:t>（顺序文件）</a:t>
            </a:r>
          </a:p>
        </p:txBody>
      </p:sp>
      <p:sp>
        <p:nvSpPr>
          <p:cNvPr id="10" name="Text Box 10"/>
          <p:cNvSpPr txBox="1">
            <a:spLocks noChangeArrowheads="1"/>
          </p:cNvSpPr>
          <p:nvPr/>
        </p:nvSpPr>
        <p:spPr bwMode="auto">
          <a:xfrm>
            <a:off x="2961456" y="4842625"/>
            <a:ext cx="15240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第1级</a:t>
            </a:r>
          </a:p>
          <a:p>
            <a:pPr algn="ctr" eaLnBrk="1" hangingPunct="1">
              <a:lnSpc>
                <a:spcPct val="125000"/>
              </a:lnSpc>
            </a:pPr>
            <a:r>
              <a:rPr lang="zh-CN" altLang="en-US" sz="1800" b="1" dirty="0">
                <a:latin typeface="+mn-lt"/>
                <a:ea typeface="+mn-ea"/>
              </a:rPr>
              <a:t>稀疏索引</a:t>
            </a:r>
          </a:p>
        </p:txBody>
      </p:sp>
      <p:graphicFrame>
        <p:nvGraphicFramePr>
          <p:cNvPr id="11" name="Object 12"/>
          <p:cNvGraphicFramePr>
            <a:graphicFrameLocks noChangeAspect="1"/>
          </p:cNvGraphicFramePr>
          <p:nvPr>
            <p:extLst>
              <p:ext uri="{D42A27DB-BD31-4B8C-83A1-F6EECF244321}">
                <p14:modId xmlns:p14="http://schemas.microsoft.com/office/powerpoint/2010/main" val="2237930983"/>
              </p:ext>
            </p:extLst>
          </p:nvPr>
        </p:nvGraphicFramePr>
        <p:xfrm>
          <a:off x="5118100" y="923925"/>
          <a:ext cx="3554413" cy="4864100"/>
        </p:xfrm>
        <a:graphic>
          <a:graphicData uri="http://schemas.openxmlformats.org/presentationml/2006/ole">
            <mc:AlternateContent xmlns:mc="http://schemas.openxmlformats.org/markup-compatibility/2006">
              <mc:Choice xmlns:v="urn:schemas-microsoft-com:vml" Requires="v">
                <p:oleObj spid="_x0000_s6276" name="Picture" r:id="rId5" imgW="2168640" imgH="2568600" progId="Word.Picture.8">
                  <p:embed/>
                </p:oleObj>
              </mc:Choice>
              <mc:Fallback>
                <p:oleObj name="Picture" r:id="rId5" imgW="2168640" imgH="2568600" progId="Word.Picture.8">
                  <p:embed/>
                  <p:pic>
                    <p:nvPicPr>
                      <p:cNvPr id="0" name=""/>
                      <p:cNvPicPr>
                        <a:picLocks noChangeAspect="1" noChangeArrowheads="1"/>
                      </p:cNvPicPr>
                      <p:nvPr/>
                    </p:nvPicPr>
                    <p:blipFill>
                      <a:blip r:embed="rId6"/>
                      <a:srcRect/>
                      <a:stretch>
                        <a:fillRect/>
                      </a:stretch>
                    </p:blipFill>
                    <p:spPr bwMode="auto">
                      <a:xfrm>
                        <a:off x="5118100" y="923925"/>
                        <a:ext cx="3554413"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Line 13"/>
          <p:cNvSpPr>
            <a:spLocks noChangeShapeType="1"/>
          </p:cNvSpPr>
          <p:nvPr/>
        </p:nvSpPr>
        <p:spPr bwMode="auto">
          <a:xfrm>
            <a:off x="4180656" y="2209800"/>
            <a:ext cx="1295400" cy="1219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4180656" y="2590800"/>
            <a:ext cx="1295400" cy="16764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4180656" y="2971800"/>
            <a:ext cx="1066800" cy="1524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4180656" y="3352800"/>
            <a:ext cx="1066800" cy="14478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7"/>
          <p:cNvSpPr>
            <a:spLocks noChangeShapeType="1"/>
          </p:cNvSpPr>
          <p:nvPr/>
        </p:nvSpPr>
        <p:spPr bwMode="auto">
          <a:xfrm>
            <a:off x="4180656" y="3733800"/>
            <a:ext cx="990600" cy="13716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18"/>
          <p:cNvGraphicFramePr>
            <a:graphicFrameLocks noChangeAspect="1"/>
          </p:cNvGraphicFramePr>
          <p:nvPr>
            <p:extLst>
              <p:ext uri="{D42A27DB-BD31-4B8C-83A1-F6EECF244321}">
                <p14:modId xmlns:p14="http://schemas.microsoft.com/office/powerpoint/2010/main" val="2235756841"/>
              </p:ext>
            </p:extLst>
          </p:nvPr>
        </p:nvGraphicFramePr>
        <p:xfrm>
          <a:off x="522288" y="915988"/>
          <a:ext cx="1714500" cy="4337050"/>
        </p:xfrm>
        <a:graphic>
          <a:graphicData uri="http://schemas.openxmlformats.org/presentationml/2006/ole">
            <mc:AlternateContent xmlns:mc="http://schemas.openxmlformats.org/markup-compatibility/2006">
              <mc:Choice xmlns:v="urn:schemas-microsoft-com:vml" Requires="v">
                <p:oleObj spid="_x0000_s6277" name="Picture" r:id="rId7" imgW="1257480" imgH="2370600" progId="Word.Picture.8">
                  <p:embed/>
                </p:oleObj>
              </mc:Choice>
              <mc:Fallback>
                <p:oleObj name="Picture" r:id="rId7" imgW="1257480" imgH="2370600" progId="Word.Picture.8">
                  <p:embed/>
                  <p:pic>
                    <p:nvPicPr>
                      <p:cNvPr id="0" name=""/>
                      <p:cNvPicPr>
                        <a:picLocks noChangeAspect="1" noChangeArrowheads="1"/>
                      </p:cNvPicPr>
                      <p:nvPr/>
                    </p:nvPicPr>
                    <p:blipFill>
                      <a:blip r:embed="rId8"/>
                      <a:srcRect/>
                      <a:stretch>
                        <a:fillRect/>
                      </a:stretch>
                    </p:blipFill>
                    <p:spPr bwMode="auto">
                      <a:xfrm>
                        <a:off x="522288" y="915988"/>
                        <a:ext cx="17145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Line 19"/>
          <p:cNvSpPr>
            <a:spLocks noChangeShapeType="1"/>
          </p:cNvSpPr>
          <p:nvPr/>
        </p:nvSpPr>
        <p:spPr bwMode="auto">
          <a:xfrm>
            <a:off x="1818456" y="1143000"/>
            <a:ext cx="1295400" cy="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0"/>
          <p:cNvSpPr>
            <a:spLocks noChangeShapeType="1"/>
          </p:cNvSpPr>
          <p:nvPr/>
        </p:nvSpPr>
        <p:spPr bwMode="auto">
          <a:xfrm>
            <a:off x="1818456" y="1447800"/>
            <a:ext cx="1295400" cy="1143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1"/>
          <p:cNvSpPr>
            <a:spLocks noChangeShapeType="1"/>
          </p:cNvSpPr>
          <p:nvPr/>
        </p:nvSpPr>
        <p:spPr bwMode="auto">
          <a:xfrm>
            <a:off x="1818456" y="1905000"/>
            <a:ext cx="1219200" cy="21336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
          <p:cNvSpPr>
            <a:spLocks noChangeShapeType="1"/>
          </p:cNvSpPr>
          <p:nvPr/>
        </p:nvSpPr>
        <p:spPr bwMode="auto">
          <a:xfrm>
            <a:off x="1818456" y="2286000"/>
            <a:ext cx="1066800" cy="2286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3"/>
          <p:cNvSpPr txBox="1">
            <a:spLocks noChangeArrowheads="1"/>
          </p:cNvSpPr>
          <p:nvPr/>
        </p:nvSpPr>
        <p:spPr bwMode="auto">
          <a:xfrm>
            <a:off x="675456" y="4842625"/>
            <a:ext cx="1524000" cy="74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pPr>
            <a:r>
              <a:rPr lang="zh-CN" altLang="en-US" sz="1800" b="1" dirty="0">
                <a:latin typeface="+mn-lt"/>
                <a:ea typeface="+mn-ea"/>
              </a:rPr>
              <a:t>第2级</a:t>
            </a:r>
          </a:p>
          <a:p>
            <a:pPr algn="ctr" eaLnBrk="1" hangingPunct="1">
              <a:lnSpc>
                <a:spcPct val="125000"/>
              </a:lnSpc>
            </a:pPr>
            <a:r>
              <a:rPr lang="zh-CN" altLang="en-US" sz="1800" b="1" dirty="0">
                <a:latin typeface="+mn-lt"/>
                <a:ea typeface="+mn-ea"/>
              </a:rPr>
              <a:t>稀疏索引</a:t>
            </a:r>
          </a:p>
        </p:txBody>
      </p:sp>
    </p:spTree>
    <p:extLst>
      <p:ext uri="{BB962C8B-B14F-4D97-AF65-F5344CB8AC3E}">
        <p14:creationId xmlns:p14="http://schemas.microsoft.com/office/powerpoint/2010/main" val="235383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多级索引</a:t>
            </a:r>
          </a:p>
        </p:txBody>
      </p:sp>
      <p:sp>
        <p:nvSpPr>
          <p:cNvPr id="3" name="内容占位符 2"/>
          <p:cNvSpPr>
            <a:spLocks noGrp="1"/>
          </p:cNvSpPr>
          <p:nvPr>
            <p:ph idx="1"/>
          </p:nvPr>
        </p:nvSpPr>
        <p:spPr/>
        <p:txBody>
          <a:bodyPr>
            <a:normAutofit fontScale="92500" lnSpcReduction="10000"/>
          </a:bodyPr>
          <a:lstStyle/>
          <a:p>
            <a:pPr marL="68580" indent="0">
              <a:buNone/>
            </a:pPr>
            <a:r>
              <a:rPr lang="en-US" altLang="zh-CN" sz="1900" dirty="0"/>
              <a:t>【</a:t>
            </a:r>
            <a:r>
              <a:rPr lang="zh-CN" altLang="en-US" sz="1900" dirty="0" smtClean="0"/>
              <a:t>例</a:t>
            </a:r>
            <a:r>
              <a:rPr lang="en-US" altLang="zh-CN" sz="1900" dirty="0" smtClean="0"/>
              <a:t>4】</a:t>
            </a:r>
            <a:endParaRPr lang="en-US" altLang="zh-CN" sz="1900" dirty="0"/>
          </a:p>
          <a:p>
            <a:r>
              <a:rPr lang="zh-CN" altLang="en-US" sz="1700" dirty="0"/>
              <a:t>在例</a:t>
            </a:r>
            <a:r>
              <a:rPr lang="en-US" altLang="zh-CN" sz="1700" dirty="0"/>
              <a:t>2</a:t>
            </a:r>
            <a:r>
              <a:rPr lang="zh-CN" altLang="en-US" sz="1700" dirty="0"/>
              <a:t>中的稠密索引文件上再建立一个稀疏索引</a:t>
            </a:r>
          </a:p>
          <a:p>
            <a:r>
              <a:rPr lang="zh-CN" altLang="en-US" sz="1700" dirty="0"/>
              <a:t>由于例</a:t>
            </a:r>
            <a:r>
              <a:rPr lang="en-US" altLang="zh-CN" sz="1700" dirty="0"/>
              <a:t>2</a:t>
            </a:r>
            <a:r>
              <a:rPr lang="zh-CN" altLang="en-US" sz="1700" dirty="0"/>
              <a:t>中的稠密索引文件共占用</a:t>
            </a:r>
            <a:r>
              <a:rPr lang="en-US" altLang="zh-CN" sz="1700" dirty="0"/>
              <a:t>10</a:t>
            </a:r>
            <a:r>
              <a:rPr lang="en-US" altLang="zh-CN" sz="1700" baseline="30000" dirty="0"/>
              <a:t>4</a:t>
            </a:r>
            <a:r>
              <a:rPr lang="zh-CN" altLang="en-US" sz="1700" dirty="0"/>
              <a:t>个磁盘块，因此新建立的稀疏索引文件中有</a:t>
            </a:r>
            <a:r>
              <a:rPr lang="en-US" altLang="zh-CN" sz="1700" dirty="0"/>
              <a:t>10</a:t>
            </a:r>
            <a:r>
              <a:rPr lang="en-US" altLang="zh-CN" sz="1700" baseline="30000" dirty="0"/>
              <a:t>4</a:t>
            </a:r>
            <a:r>
              <a:rPr lang="zh-CN" altLang="en-US" sz="1700" dirty="0"/>
              <a:t>个索引项，需要占用：</a:t>
            </a:r>
          </a:p>
          <a:p>
            <a:pPr marL="68580" indent="0" algn="ctr">
              <a:buNone/>
            </a:pPr>
            <a:r>
              <a:rPr lang="en-US" altLang="zh-CN" sz="1700" dirty="0"/>
              <a:t>100</a:t>
            </a:r>
            <a:r>
              <a:rPr lang="zh-CN" altLang="en-US" sz="1700" dirty="0"/>
              <a:t>个磁盘块（约</a:t>
            </a:r>
            <a:r>
              <a:rPr lang="en-US" altLang="zh-CN" sz="1700" dirty="0"/>
              <a:t>400KB</a:t>
            </a:r>
            <a:r>
              <a:rPr lang="zh-CN" altLang="en-US" sz="1700" dirty="0" smtClean="0"/>
              <a:t>）</a:t>
            </a:r>
            <a:endParaRPr lang="zh-CN" altLang="en-US" sz="1700" dirty="0"/>
          </a:p>
          <a:p>
            <a:pPr marL="68580" indent="0">
              <a:buNone/>
            </a:pPr>
            <a:r>
              <a:rPr lang="en-US" altLang="zh-CN" sz="1900" dirty="0" smtClean="0"/>
              <a:t>【</a:t>
            </a:r>
            <a:r>
              <a:rPr lang="zh-CN" altLang="en-US" sz="1900" dirty="0" smtClean="0"/>
              <a:t>例</a:t>
            </a:r>
            <a:r>
              <a:rPr lang="en-US" altLang="zh-CN" sz="1900" dirty="0" smtClean="0"/>
              <a:t>5】</a:t>
            </a:r>
            <a:endParaRPr lang="en-US" altLang="zh-CN" sz="1900" dirty="0"/>
          </a:p>
          <a:p>
            <a:r>
              <a:rPr lang="zh-CN" altLang="en-US" sz="1700" dirty="0"/>
              <a:t>在例</a:t>
            </a:r>
            <a:r>
              <a:rPr lang="en-US" altLang="zh-CN" sz="1700" dirty="0"/>
              <a:t>3</a:t>
            </a:r>
            <a:r>
              <a:rPr lang="zh-CN" altLang="en-US" sz="1700" dirty="0"/>
              <a:t>中的稀疏索引文件上也可以再建立一个稀疏索引</a:t>
            </a:r>
          </a:p>
          <a:p>
            <a:r>
              <a:rPr lang="zh-CN" altLang="en-US" sz="1700" dirty="0"/>
              <a:t>由于例</a:t>
            </a:r>
            <a:r>
              <a:rPr lang="en-US" altLang="zh-CN" sz="1700" dirty="0"/>
              <a:t>3</a:t>
            </a:r>
            <a:r>
              <a:rPr lang="zh-CN" altLang="en-US" sz="1700" dirty="0"/>
              <a:t>中的稀疏索引文件共占用</a:t>
            </a:r>
            <a:r>
              <a:rPr lang="en-US" altLang="zh-CN" sz="1700" dirty="0"/>
              <a:t>10</a:t>
            </a:r>
            <a:r>
              <a:rPr lang="en-US" altLang="zh-CN" sz="1700" baseline="30000" dirty="0"/>
              <a:t>3</a:t>
            </a:r>
            <a:r>
              <a:rPr lang="zh-CN" altLang="en-US" sz="1700" dirty="0"/>
              <a:t>个磁盘块，因此新建立的稀疏索引文件中有</a:t>
            </a:r>
            <a:r>
              <a:rPr lang="en-US" altLang="zh-CN" sz="1700" dirty="0"/>
              <a:t>10</a:t>
            </a:r>
            <a:r>
              <a:rPr lang="en-US" altLang="zh-CN" sz="1700" baseline="30000" dirty="0"/>
              <a:t>3</a:t>
            </a:r>
            <a:r>
              <a:rPr lang="zh-CN" altLang="en-US" sz="1700" dirty="0"/>
              <a:t>个索引项，只需要占用：</a:t>
            </a:r>
          </a:p>
          <a:p>
            <a:pPr marL="68580" indent="0" algn="ctr">
              <a:buNone/>
            </a:pPr>
            <a:r>
              <a:rPr lang="en-US" altLang="zh-CN" sz="1700" dirty="0"/>
              <a:t>10</a:t>
            </a:r>
            <a:r>
              <a:rPr lang="zh-CN" altLang="en-US" sz="1700" dirty="0"/>
              <a:t>个磁盘块（约</a:t>
            </a:r>
            <a:r>
              <a:rPr lang="en-US" altLang="zh-CN" sz="1700" dirty="0"/>
              <a:t>40KB</a:t>
            </a:r>
            <a:r>
              <a:rPr lang="zh-CN" altLang="en-US" sz="1700" dirty="0"/>
              <a:t>）</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49404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zh-CN" altLang="en-US" b="1" dirty="0" smtClean="0">
                <a:latin typeface="Times New Roman" pitchFamily="18" charset="0"/>
                <a:cs typeface="Times New Roman" pitchFamily="18" charset="0"/>
              </a:rPr>
              <a:t>数据库</a:t>
            </a:r>
            <a:r>
              <a:rPr lang="zh-CN" altLang="en-US" b="1" dirty="0">
                <a:latin typeface="Times New Roman" pitchFamily="18" charset="0"/>
                <a:cs typeface="Times New Roman" pitchFamily="18" charset="0"/>
              </a:rPr>
              <a:t>的物理存储介质</a:t>
            </a:r>
            <a:endParaRPr lang="zh-CN" altLang="en-US" b="1" dirty="0"/>
          </a:p>
        </p:txBody>
      </p:sp>
      <p:sp>
        <p:nvSpPr>
          <p:cNvPr id="3" name="内容占位符 2"/>
          <p:cNvSpPr>
            <a:spLocks noGrp="1"/>
          </p:cNvSpPr>
          <p:nvPr>
            <p:ph idx="1"/>
          </p:nvPr>
        </p:nvSpPr>
        <p:spPr/>
        <p:txBody>
          <a:bodyPr>
            <a:normAutofit/>
          </a:bodyPr>
          <a:lstStyle/>
          <a:p>
            <a:r>
              <a:rPr lang="zh-CN" altLang="en-US" sz="2000" dirty="0"/>
              <a:t>三级存储器结构</a:t>
            </a:r>
          </a:p>
          <a:p>
            <a:pPr lvl="1"/>
            <a:r>
              <a:rPr lang="zh-CN" altLang="en-US" sz="1800" dirty="0"/>
              <a:t>第一级：主存储器 （</a:t>
            </a:r>
            <a:r>
              <a:rPr lang="en-US" altLang="zh-CN" sz="1800" dirty="0"/>
              <a:t>main memory</a:t>
            </a:r>
            <a:r>
              <a:rPr lang="zh-CN" altLang="en-US" sz="1800" dirty="0" smtClean="0"/>
              <a:t>）</a:t>
            </a:r>
            <a:endParaRPr lang="en-US" altLang="zh-CN" sz="2400" dirty="0" smtClean="0"/>
          </a:p>
          <a:p>
            <a:pPr lvl="2"/>
            <a:r>
              <a:rPr lang="zh-CN" altLang="en-US" sz="1600" dirty="0"/>
              <a:t>包括</a:t>
            </a:r>
            <a:r>
              <a:rPr lang="zh-CN" altLang="en-US" sz="1600" dirty="0" smtClean="0"/>
              <a:t>：</a:t>
            </a:r>
            <a:r>
              <a:rPr lang="zh-CN" altLang="en-US" sz="1400" dirty="0" smtClean="0"/>
              <a:t>高速缓冲存储器</a:t>
            </a:r>
            <a:r>
              <a:rPr lang="zh-CN" altLang="en-US" sz="1400" dirty="0"/>
              <a:t>（</a:t>
            </a:r>
            <a:r>
              <a:rPr lang="en-US" altLang="zh-CN" sz="1400" dirty="0"/>
              <a:t>cache</a:t>
            </a:r>
            <a:r>
              <a:rPr lang="zh-CN" altLang="en-US" sz="1400" dirty="0" smtClean="0"/>
              <a:t>）、主存储器</a:t>
            </a:r>
            <a:r>
              <a:rPr lang="zh-CN" altLang="en-US" sz="1400" dirty="0"/>
              <a:t>（</a:t>
            </a:r>
            <a:r>
              <a:rPr lang="en-US" altLang="zh-CN" sz="1400" dirty="0"/>
              <a:t>memory</a:t>
            </a:r>
            <a:r>
              <a:rPr lang="zh-CN" altLang="en-US" sz="1400" dirty="0" smtClean="0"/>
              <a:t>）</a:t>
            </a:r>
            <a:endParaRPr lang="en-US" altLang="zh-CN" sz="1600" dirty="0"/>
          </a:p>
          <a:p>
            <a:pPr lvl="1"/>
            <a:r>
              <a:rPr lang="zh-CN" altLang="en-US" sz="1800" dirty="0"/>
              <a:t>第二级：磁盘存储器 （</a:t>
            </a:r>
            <a:r>
              <a:rPr lang="en-US" altLang="zh-CN" sz="1800" dirty="0"/>
              <a:t>secondary storage</a:t>
            </a:r>
            <a:r>
              <a:rPr lang="zh-CN" altLang="en-US" sz="1800" dirty="0"/>
              <a:t>）</a:t>
            </a:r>
          </a:p>
          <a:p>
            <a:pPr lvl="2"/>
            <a:r>
              <a:rPr lang="zh-CN" altLang="en-US" sz="1600" dirty="0"/>
              <a:t>也称为：二级存储器或次级</a:t>
            </a:r>
            <a:r>
              <a:rPr lang="zh-CN" altLang="en-US" sz="1600" dirty="0" smtClean="0"/>
              <a:t>存储器</a:t>
            </a:r>
            <a:endParaRPr lang="en-US" altLang="zh-CN" sz="1600" dirty="0" smtClean="0"/>
          </a:p>
          <a:p>
            <a:pPr lvl="1"/>
            <a:r>
              <a:rPr lang="zh-CN" altLang="en-US" sz="1800" dirty="0"/>
              <a:t>第三级：辅助存储器 （</a:t>
            </a:r>
            <a:r>
              <a:rPr lang="en-US" altLang="zh-CN" sz="1800" dirty="0"/>
              <a:t>tertiary storage</a:t>
            </a:r>
            <a:r>
              <a:rPr lang="zh-CN" altLang="en-US" sz="1800" dirty="0"/>
              <a:t>）</a:t>
            </a:r>
          </a:p>
          <a:p>
            <a:pPr lvl="2"/>
            <a:r>
              <a:rPr lang="zh-CN" altLang="en-US" sz="1600" dirty="0"/>
              <a:t>包括</a:t>
            </a:r>
            <a:r>
              <a:rPr lang="zh-CN" altLang="en-US" sz="1600" dirty="0" smtClean="0"/>
              <a:t>：磁带存储器、自动</a:t>
            </a:r>
            <a:r>
              <a:rPr lang="zh-CN" altLang="en-US" sz="1600" dirty="0"/>
              <a:t>光盘</a:t>
            </a:r>
            <a:r>
              <a:rPr lang="zh-CN" altLang="en-US" sz="1600" dirty="0" smtClean="0"/>
              <a:t>机，是</a:t>
            </a:r>
            <a:r>
              <a:rPr lang="zh-CN" altLang="en-US" sz="1600" dirty="0"/>
              <a:t>一种辅助存储设备，也称三级</a:t>
            </a:r>
            <a:r>
              <a:rPr lang="zh-CN" altLang="en-US" sz="1600" dirty="0" smtClean="0"/>
              <a:t>存储器</a:t>
            </a:r>
            <a:endParaRPr lang="en-US" altLang="zh-CN" sz="1600" dirty="0" smtClean="0"/>
          </a:p>
          <a:p>
            <a:pPr lvl="1"/>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9381961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多级索引</a:t>
            </a:r>
            <a:endParaRPr lang="zh-CN" altLang="en-US" b="1" dirty="0"/>
          </a:p>
        </p:txBody>
      </p:sp>
      <p:sp>
        <p:nvSpPr>
          <p:cNvPr id="3" name="内容占位符 2"/>
          <p:cNvSpPr>
            <a:spLocks noGrp="1"/>
          </p:cNvSpPr>
          <p:nvPr>
            <p:ph idx="1"/>
          </p:nvPr>
        </p:nvSpPr>
        <p:spPr/>
        <p:txBody>
          <a:bodyPr>
            <a:normAutofit/>
          </a:bodyPr>
          <a:lstStyle/>
          <a:p>
            <a:r>
              <a:rPr lang="zh-CN" altLang="en-US" sz="1600" dirty="0"/>
              <a:t>考虑在例</a:t>
            </a:r>
            <a:r>
              <a:rPr lang="en-US" altLang="zh-CN" sz="1600" dirty="0"/>
              <a:t>4</a:t>
            </a:r>
            <a:r>
              <a:rPr lang="zh-CN" altLang="en-US" sz="1600" dirty="0"/>
              <a:t>和例</a:t>
            </a:r>
            <a:r>
              <a:rPr lang="en-US" altLang="zh-CN" sz="1600" dirty="0"/>
              <a:t>5</a:t>
            </a:r>
            <a:r>
              <a:rPr lang="zh-CN" altLang="en-US" sz="1600" dirty="0"/>
              <a:t>中所建立的第二级索引文件，由于它们只分别占用</a:t>
            </a:r>
            <a:r>
              <a:rPr lang="en-US" altLang="zh-CN" sz="1600" dirty="0"/>
              <a:t>400KB</a:t>
            </a:r>
            <a:r>
              <a:rPr lang="zh-CN" altLang="en-US" sz="1600" dirty="0"/>
              <a:t>和</a:t>
            </a:r>
            <a:r>
              <a:rPr lang="en-US" altLang="zh-CN" sz="1600" dirty="0"/>
              <a:t>40KB</a:t>
            </a:r>
            <a:r>
              <a:rPr lang="zh-CN" altLang="en-US" sz="1600" dirty="0"/>
              <a:t>的存储空间，这样的索引文件完全可以全部放在内存中</a:t>
            </a:r>
          </a:p>
          <a:p>
            <a:r>
              <a:rPr lang="zh-CN" altLang="en-US" sz="1600" dirty="0"/>
              <a:t>在这样的二级索引文件上进行搜索定位不需要索引文件上的磁盘</a:t>
            </a:r>
            <a:r>
              <a:rPr lang="en-US" altLang="zh-CN" sz="1600" dirty="0"/>
              <a:t>I/O</a:t>
            </a:r>
            <a:r>
              <a:rPr lang="zh-CN" altLang="en-US" sz="1600" dirty="0"/>
              <a:t>操作，我们只要根据在二级索引中查找到的索引项到第一级索引文件中直接读取相应的索引磁盘块，并根据在该磁盘块中所找到的索引项到数据文件中直接读取相应的数据文件磁盘块或记录</a:t>
            </a:r>
          </a:p>
          <a:p>
            <a:r>
              <a:rPr lang="zh-CN" altLang="en-US" sz="1600" dirty="0"/>
              <a:t>因此，根据这样的两级索引结构进行记录的查找定位只需要</a:t>
            </a:r>
            <a:r>
              <a:rPr lang="en-US" altLang="zh-CN" sz="1600" dirty="0"/>
              <a:t>2</a:t>
            </a:r>
            <a:r>
              <a:rPr lang="zh-CN" altLang="en-US" sz="1600" dirty="0"/>
              <a:t>次磁盘</a:t>
            </a:r>
            <a:r>
              <a:rPr lang="en-US" altLang="zh-CN" sz="1600" dirty="0"/>
              <a:t>I/O</a:t>
            </a:r>
            <a:r>
              <a:rPr lang="zh-CN" altLang="en-US" sz="1600" dirty="0"/>
              <a:t>操作，大大低于我们在例</a:t>
            </a:r>
            <a:r>
              <a:rPr lang="en-US" altLang="zh-CN" sz="1600" dirty="0"/>
              <a:t>2</a:t>
            </a:r>
            <a:r>
              <a:rPr lang="zh-CN" altLang="en-US" sz="1600" dirty="0"/>
              <a:t>和例</a:t>
            </a:r>
            <a:r>
              <a:rPr lang="en-US" altLang="zh-CN" sz="1600" dirty="0"/>
              <a:t>3</a:t>
            </a:r>
            <a:r>
              <a:rPr lang="zh-CN" altLang="en-US" sz="1600" dirty="0"/>
              <a:t>中所需的磁盘</a:t>
            </a:r>
            <a:r>
              <a:rPr lang="en-US" altLang="zh-CN" sz="1600" dirty="0"/>
              <a:t>I/O</a:t>
            </a:r>
            <a:r>
              <a:rPr lang="zh-CN" altLang="en-US" sz="1600" dirty="0"/>
              <a:t>次数（见下表</a:t>
            </a:r>
            <a:r>
              <a:rPr lang="zh-CN" altLang="en-US" sz="1600" dirty="0" smtClean="0"/>
              <a:t>）</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1104746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多级索引与单级索引的性能</a:t>
            </a:r>
            <a:r>
              <a:rPr lang="zh-CN" altLang="en-US" b="1" dirty="0" smtClean="0"/>
              <a:t>比较</a:t>
            </a: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grpSp>
        <p:nvGrpSpPr>
          <p:cNvPr id="5" name="Group 94"/>
          <p:cNvGrpSpPr>
            <a:grpSpLocks/>
          </p:cNvGrpSpPr>
          <p:nvPr/>
        </p:nvGrpSpPr>
        <p:grpSpPr bwMode="auto">
          <a:xfrm>
            <a:off x="539552" y="2348880"/>
            <a:ext cx="8103763" cy="4104456"/>
            <a:chOff x="-3" y="-3"/>
            <a:chExt cx="3759" cy="3229"/>
          </a:xfrm>
        </p:grpSpPr>
        <p:grpSp>
          <p:nvGrpSpPr>
            <p:cNvPr id="6" name="Group 92"/>
            <p:cNvGrpSpPr>
              <a:grpSpLocks/>
            </p:cNvGrpSpPr>
            <p:nvPr/>
          </p:nvGrpSpPr>
          <p:grpSpPr bwMode="auto">
            <a:xfrm>
              <a:off x="0" y="0"/>
              <a:ext cx="3753" cy="3223"/>
              <a:chOff x="0" y="0"/>
              <a:chExt cx="3753" cy="3223"/>
            </a:xfrm>
          </p:grpSpPr>
          <p:grpSp>
            <p:nvGrpSpPr>
              <p:cNvPr id="8" name="Group 29"/>
              <p:cNvGrpSpPr>
                <a:grpSpLocks/>
              </p:cNvGrpSpPr>
              <p:nvPr/>
            </p:nvGrpSpPr>
            <p:grpSpPr bwMode="auto">
              <a:xfrm>
                <a:off x="0" y="0"/>
                <a:ext cx="345" cy="633"/>
                <a:chOff x="0" y="0"/>
                <a:chExt cx="345" cy="633"/>
              </a:xfrm>
            </p:grpSpPr>
            <p:sp>
              <p:nvSpPr>
                <p:cNvPr id="94" name="Rectangle 4"/>
                <p:cNvSpPr>
                  <a:spLocks noChangeArrowheads="1"/>
                </p:cNvSpPr>
                <p:nvPr/>
              </p:nvSpPr>
              <p:spPr bwMode="auto">
                <a:xfrm>
                  <a:off x="43" y="0"/>
                  <a:ext cx="25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a:t> </a:t>
                  </a:r>
                </a:p>
                <a:p>
                  <a:pPr eaLnBrk="0" hangingPunct="0"/>
                  <a:endParaRPr lang="zh-CN" altLang="en-US" sz="1600"/>
                </a:p>
              </p:txBody>
            </p:sp>
            <p:sp>
              <p:nvSpPr>
                <p:cNvPr id="95" name="Rectangle 28"/>
                <p:cNvSpPr>
                  <a:spLocks noChangeArrowheads="1"/>
                </p:cNvSpPr>
                <p:nvPr/>
              </p:nvSpPr>
              <p:spPr bwMode="auto">
                <a:xfrm>
                  <a:off x="0" y="0"/>
                  <a:ext cx="345"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9" name="Group 33"/>
              <p:cNvGrpSpPr>
                <a:grpSpLocks/>
              </p:cNvGrpSpPr>
              <p:nvPr/>
            </p:nvGrpSpPr>
            <p:grpSpPr bwMode="auto">
              <a:xfrm>
                <a:off x="345" y="0"/>
                <a:ext cx="1454" cy="633"/>
                <a:chOff x="345" y="0"/>
                <a:chExt cx="1454" cy="633"/>
              </a:xfrm>
            </p:grpSpPr>
            <p:sp>
              <p:nvSpPr>
                <p:cNvPr id="90" name="Rectangle 32"/>
                <p:cNvSpPr>
                  <a:spLocks noChangeArrowheads="1"/>
                </p:cNvSpPr>
                <p:nvPr/>
              </p:nvSpPr>
              <p:spPr bwMode="auto">
                <a:xfrm>
                  <a:off x="345" y="0"/>
                  <a:ext cx="1454" cy="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91" name="Group 31"/>
                <p:cNvGrpSpPr>
                  <a:grpSpLocks/>
                </p:cNvGrpSpPr>
                <p:nvPr/>
              </p:nvGrpSpPr>
              <p:grpSpPr bwMode="auto">
                <a:xfrm>
                  <a:off x="345" y="0"/>
                  <a:ext cx="1454" cy="633"/>
                  <a:chOff x="345" y="0"/>
                  <a:chExt cx="1454" cy="633"/>
                </a:xfrm>
              </p:grpSpPr>
              <p:sp>
                <p:nvSpPr>
                  <p:cNvPr id="92" name="Rectangle 5"/>
                  <p:cNvSpPr>
                    <a:spLocks noChangeArrowheads="1"/>
                  </p:cNvSpPr>
                  <p:nvPr/>
                </p:nvSpPr>
                <p:spPr bwMode="auto">
                  <a:xfrm>
                    <a:off x="388" y="0"/>
                    <a:ext cx="1368" cy="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dirty="0">
                        <a:solidFill>
                          <a:srgbClr val="FF0000"/>
                        </a:solidFill>
                        <a:ea typeface="黑体" pitchFamily="49" charset="-122"/>
                      </a:rPr>
                      <a:t>索引类型</a:t>
                    </a:r>
                    <a:endParaRPr lang="zh-CN" altLang="en-US" sz="1600" b="1" dirty="0">
                      <a:solidFill>
                        <a:srgbClr val="FF0000"/>
                      </a:solidFill>
                    </a:endParaRPr>
                  </a:p>
                </p:txBody>
              </p:sp>
              <p:sp>
                <p:nvSpPr>
                  <p:cNvPr id="93" name="Rectangle 30"/>
                  <p:cNvSpPr>
                    <a:spLocks noChangeArrowheads="1"/>
                  </p:cNvSpPr>
                  <p:nvPr/>
                </p:nvSpPr>
                <p:spPr bwMode="auto">
                  <a:xfrm>
                    <a:off x="345" y="0"/>
                    <a:ext cx="1454"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10" name="Group 37"/>
              <p:cNvGrpSpPr>
                <a:grpSpLocks/>
              </p:cNvGrpSpPr>
              <p:nvPr/>
            </p:nvGrpSpPr>
            <p:grpSpPr bwMode="auto">
              <a:xfrm>
                <a:off x="1799" y="0"/>
                <a:ext cx="1094" cy="633"/>
                <a:chOff x="1799" y="0"/>
                <a:chExt cx="1094" cy="633"/>
              </a:xfrm>
            </p:grpSpPr>
            <p:sp>
              <p:nvSpPr>
                <p:cNvPr id="86" name="Rectangle 36"/>
                <p:cNvSpPr>
                  <a:spLocks noChangeArrowheads="1"/>
                </p:cNvSpPr>
                <p:nvPr/>
              </p:nvSpPr>
              <p:spPr bwMode="auto">
                <a:xfrm>
                  <a:off x="1799" y="0"/>
                  <a:ext cx="1094" cy="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87" name="Group 35"/>
                <p:cNvGrpSpPr>
                  <a:grpSpLocks/>
                </p:cNvGrpSpPr>
                <p:nvPr/>
              </p:nvGrpSpPr>
              <p:grpSpPr bwMode="auto">
                <a:xfrm>
                  <a:off x="1799" y="0"/>
                  <a:ext cx="1094" cy="633"/>
                  <a:chOff x="1799" y="0"/>
                  <a:chExt cx="1094" cy="633"/>
                </a:xfrm>
              </p:grpSpPr>
              <p:sp>
                <p:nvSpPr>
                  <p:cNvPr id="88" name="Rectangle 6"/>
                  <p:cNvSpPr>
                    <a:spLocks noChangeArrowheads="1"/>
                  </p:cNvSpPr>
                  <p:nvPr/>
                </p:nvSpPr>
                <p:spPr bwMode="auto">
                  <a:xfrm>
                    <a:off x="1842" y="0"/>
                    <a:ext cx="1008" cy="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solidFill>
                          <a:srgbClr val="FF0000"/>
                        </a:solidFill>
                        <a:ea typeface="黑体" pitchFamily="49" charset="-122"/>
                      </a:rPr>
                      <a:t>需要的磁盘空间（包括数据文件和索引文件）</a:t>
                    </a:r>
                    <a:endParaRPr lang="zh-CN" altLang="en-US" sz="1600">
                      <a:solidFill>
                        <a:srgbClr val="FF0000"/>
                      </a:solidFill>
                    </a:endParaRPr>
                  </a:p>
                </p:txBody>
              </p:sp>
              <p:sp>
                <p:nvSpPr>
                  <p:cNvPr id="89" name="Rectangle 34"/>
                  <p:cNvSpPr>
                    <a:spLocks noChangeArrowheads="1"/>
                  </p:cNvSpPr>
                  <p:nvPr/>
                </p:nvSpPr>
                <p:spPr bwMode="auto">
                  <a:xfrm>
                    <a:off x="1799" y="0"/>
                    <a:ext cx="1094"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11" name="Group 41"/>
              <p:cNvGrpSpPr>
                <a:grpSpLocks/>
              </p:cNvGrpSpPr>
              <p:nvPr/>
            </p:nvGrpSpPr>
            <p:grpSpPr bwMode="auto">
              <a:xfrm>
                <a:off x="2893" y="0"/>
                <a:ext cx="860" cy="633"/>
                <a:chOff x="2893" y="0"/>
                <a:chExt cx="860" cy="633"/>
              </a:xfrm>
            </p:grpSpPr>
            <p:sp>
              <p:nvSpPr>
                <p:cNvPr id="82" name="Rectangle 40"/>
                <p:cNvSpPr>
                  <a:spLocks noChangeArrowheads="1"/>
                </p:cNvSpPr>
                <p:nvPr/>
              </p:nvSpPr>
              <p:spPr bwMode="auto">
                <a:xfrm>
                  <a:off x="2893" y="0"/>
                  <a:ext cx="860" cy="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83" name="Group 39"/>
                <p:cNvGrpSpPr>
                  <a:grpSpLocks/>
                </p:cNvGrpSpPr>
                <p:nvPr/>
              </p:nvGrpSpPr>
              <p:grpSpPr bwMode="auto">
                <a:xfrm>
                  <a:off x="2893" y="0"/>
                  <a:ext cx="860" cy="633"/>
                  <a:chOff x="2893" y="0"/>
                  <a:chExt cx="860" cy="633"/>
                </a:xfrm>
              </p:grpSpPr>
              <p:sp>
                <p:nvSpPr>
                  <p:cNvPr id="84" name="Rectangle 7"/>
                  <p:cNvSpPr>
                    <a:spLocks noChangeArrowheads="1"/>
                  </p:cNvSpPr>
                  <p:nvPr/>
                </p:nvSpPr>
                <p:spPr bwMode="auto">
                  <a:xfrm>
                    <a:off x="2936" y="0"/>
                    <a:ext cx="774" cy="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solidFill>
                          <a:srgbClr val="FF0000"/>
                        </a:solidFill>
                        <a:ea typeface="黑体" pitchFamily="49" charset="-122"/>
                      </a:rPr>
                      <a:t>记录查找需要的磁盘</a:t>
                    </a:r>
                    <a:r>
                      <a:rPr lang="en-US" altLang="zh-CN" sz="1600" b="1">
                        <a:solidFill>
                          <a:srgbClr val="FF0000"/>
                        </a:solidFill>
                        <a:ea typeface="黑体" pitchFamily="49" charset="-122"/>
                      </a:rPr>
                      <a:t>I/O</a:t>
                    </a:r>
                    <a:r>
                      <a:rPr lang="zh-CN" altLang="en-US" sz="1600" b="1">
                        <a:solidFill>
                          <a:srgbClr val="FF0000"/>
                        </a:solidFill>
                        <a:ea typeface="黑体" pitchFamily="49" charset="-122"/>
                      </a:rPr>
                      <a:t>次数</a:t>
                    </a:r>
                    <a:endParaRPr lang="zh-CN" altLang="en-US" sz="1600" b="1">
                      <a:solidFill>
                        <a:srgbClr val="FF0000"/>
                      </a:solidFill>
                    </a:endParaRPr>
                  </a:p>
                </p:txBody>
              </p:sp>
              <p:sp>
                <p:nvSpPr>
                  <p:cNvPr id="85" name="Rectangle 38"/>
                  <p:cNvSpPr>
                    <a:spLocks noChangeArrowheads="1"/>
                  </p:cNvSpPr>
                  <p:nvPr/>
                </p:nvSpPr>
                <p:spPr bwMode="auto">
                  <a:xfrm>
                    <a:off x="2893" y="0"/>
                    <a:ext cx="860" cy="63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12" name="Group 45"/>
              <p:cNvGrpSpPr>
                <a:grpSpLocks/>
              </p:cNvGrpSpPr>
              <p:nvPr/>
            </p:nvGrpSpPr>
            <p:grpSpPr bwMode="auto">
              <a:xfrm>
                <a:off x="0" y="633"/>
                <a:ext cx="345" cy="518"/>
                <a:chOff x="0" y="633"/>
                <a:chExt cx="345" cy="518"/>
              </a:xfrm>
            </p:grpSpPr>
            <p:sp>
              <p:nvSpPr>
                <p:cNvPr id="78" name="Rectangle 44"/>
                <p:cNvSpPr>
                  <a:spLocks noChangeArrowheads="1"/>
                </p:cNvSpPr>
                <p:nvPr/>
              </p:nvSpPr>
              <p:spPr bwMode="auto">
                <a:xfrm>
                  <a:off x="0" y="633"/>
                  <a:ext cx="345"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79" name="Group 43"/>
                <p:cNvGrpSpPr>
                  <a:grpSpLocks/>
                </p:cNvGrpSpPr>
                <p:nvPr/>
              </p:nvGrpSpPr>
              <p:grpSpPr bwMode="auto">
                <a:xfrm>
                  <a:off x="0" y="633"/>
                  <a:ext cx="345" cy="518"/>
                  <a:chOff x="0" y="633"/>
                  <a:chExt cx="345" cy="518"/>
                </a:xfrm>
              </p:grpSpPr>
              <p:sp>
                <p:nvSpPr>
                  <p:cNvPr id="80" name="Rectangle 8"/>
                  <p:cNvSpPr>
                    <a:spLocks noChangeArrowheads="1"/>
                  </p:cNvSpPr>
                  <p:nvPr/>
                </p:nvSpPr>
                <p:spPr bwMode="auto">
                  <a:xfrm>
                    <a:off x="43" y="633"/>
                    <a:ext cx="259"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solidFill>
                          <a:srgbClr val="FF0000"/>
                        </a:solidFill>
                        <a:ea typeface="黑体" pitchFamily="49" charset="-122"/>
                      </a:rPr>
                      <a:t>例1</a:t>
                    </a:r>
                    <a:endParaRPr lang="zh-CN" altLang="en-US" sz="1600">
                      <a:solidFill>
                        <a:srgbClr val="FF0000"/>
                      </a:solidFill>
                    </a:endParaRPr>
                  </a:p>
                </p:txBody>
              </p:sp>
              <p:sp>
                <p:nvSpPr>
                  <p:cNvPr id="81" name="Rectangle 42"/>
                  <p:cNvSpPr>
                    <a:spLocks noChangeArrowheads="1"/>
                  </p:cNvSpPr>
                  <p:nvPr/>
                </p:nvSpPr>
                <p:spPr bwMode="auto">
                  <a:xfrm>
                    <a:off x="0" y="633"/>
                    <a:ext cx="34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13" name="Group 47"/>
              <p:cNvGrpSpPr>
                <a:grpSpLocks/>
              </p:cNvGrpSpPr>
              <p:nvPr/>
            </p:nvGrpSpPr>
            <p:grpSpPr bwMode="auto">
              <a:xfrm>
                <a:off x="345" y="633"/>
                <a:ext cx="1454" cy="518"/>
                <a:chOff x="345" y="633"/>
                <a:chExt cx="1454" cy="518"/>
              </a:xfrm>
            </p:grpSpPr>
            <p:sp>
              <p:nvSpPr>
                <p:cNvPr id="76" name="Rectangle 9"/>
                <p:cNvSpPr>
                  <a:spLocks noChangeArrowheads="1"/>
                </p:cNvSpPr>
                <p:nvPr/>
              </p:nvSpPr>
              <p:spPr bwMode="auto">
                <a:xfrm>
                  <a:off x="388" y="633"/>
                  <a:ext cx="13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dirty="0"/>
                    <a:t>无索引，直接在顺序数据文件上进行记录的查找</a:t>
                  </a:r>
                </a:p>
              </p:txBody>
            </p:sp>
            <p:sp>
              <p:nvSpPr>
                <p:cNvPr id="77" name="Rectangle 46"/>
                <p:cNvSpPr>
                  <a:spLocks noChangeArrowheads="1"/>
                </p:cNvSpPr>
                <p:nvPr/>
              </p:nvSpPr>
              <p:spPr bwMode="auto">
                <a:xfrm>
                  <a:off x="345" y="633"/>
                  <a:ext cx="145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14" name="Group 49"/>
              <p:cNvGrpSpPr>
                <a:grpSpLocks/>
              </p:cNvGrpSpPr>
              <p:nvPr/>
            </p:nvGrpSpPr>
            <p:grpSpPr bwMode="auto">
              <a:xfrm>
                <a:off x="1799" y="633"/>
                <a:ext cx="1094" cy="518"/>
                <a:chOff x="1799" y="633"/>
                <a:chExt cx="1094" cy="518"/>
              </a:xfrm>
            </p:grpSpPr>
            <p:sp>
              <p:nvSpPr>
                <p:cNvPr id="74" name="Rectangle 10"/>
                <p:cNvSpPr>
                  <a:spLocks noChangeArrowheads="1"/>
                </p:cNvSpPr>
                <p:nvPr/>
              </p:nvSpPr>
              <p:spPr bwMode="auto">
                <a:xfrm>
                  <a:off x="1842" y="633"/>
                  <a:ext cx="10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10</a:t>
                  </a:r>
                  <a:r>
                    <a:rPr lang="zh-CN" altLang="en-US" sz="1600" b="1" baseline="30000"/>
                    <a:t>5</a:t>
                  </a:r>
                </a:p>
              </p:txBody>
            </p:sp>
            <p:sp>
              <p:nvSpPr>
                <p:cNvPr id="75" name="Rectangle 48"/>
                <p:cNvSpPr>
                  <a:spLocks noChangeArrowheads="1"/>
                </p:cNvSpPr>
                <p:nvPr/>
              </p:nvSpPr>
              <p:spPr bwMode="auto">
                <a:xfrm>
                  <a:off x="1799" y="633"/>
                  <a:ext cx="109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15" name="Group 51"/>
              <p:cNvGrpSpPr>
                <a:grpSpLocks/>
              </p:cNvGrpSpPr>
              <p:nvPr/>
            </p:nvGrpSpPr>
            <p:grpSpPr bwMode="auto">
              <a:xfrm>
                <a:off x="2893" y="633"/>
                <a:ext cx="860" cy="518"/>
                <a:chOff x="2893" y="633"/>
                <a:chExt cx="860" cy="518"/>
              </a:xfrm>
            </p:grpSpPr>
            <p:sp>
              <p:nvSpPr>
                <p:cNvPr id="72" name="Rectangle 11"/>
                <p:cNvSpPr>
                  <a:spLocks noChangeArrowheads="1"/>
                </p:cNvSpPr>
                <p:nvPr/>
              </p:nvSpPr>
              <p:spPr bwMode="auto">
                <a:xfrm>
                  <a:off x="2936" y="633"/>
                  <a:ext cx="77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17</a:t>
                  </a:r>
                </a:p>
              </p:txBody>
            </p:sp>
            <p:sp>
              <p:nvSpPr>
                <p:cNvPr id="73" name="Rectangle 50"/>
                <p:cNvSpPr>
                  <a:spLocks noChangeArrowheads="1"/>
                </p:cNvSpPr>
                <p:nvPr/>
              </p:nvSpPr>
              <p:spPr bwMode="auto">
                <a:xfrm>
                  <a:off x="2893" y="633"/>
                  <a:ext cx="86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16" name="Group 55"/>
              <p:cNvGrpSpPr>
                <a:grpSpLocks/>
              </p:cNvGrpSpPr>
              <p:nvPr/>
            </p:nvGrpSpPr>
            <p:grpSpPr bwMode="auto">
              <a:xfrm>
                <a:off x="0" y="1151"/>
                <a:ext cx="345" cy="518"/>
                <a:chOff x="0" y="1151"/>
                <a:chExt cx="345" cy="518"/>
              </a:xfrm>
            </p:grpSpPr>
            <p:sp>
              <p:nvSpPr>
                <p:cNvPr id="68" name="Rectangle 54"/>
                <p:cNvSpPr>
                  <a:spLocks noChangeArrowheads="1"/>
                </p:cNvSpPr>
                <p:nvPr/>
              </p:nvSpPr>
              <p:spPr bwMode="auto">
                <a:xfrm>
                  <a:off x="0" y="1151"/>
                  <a:ext cx="345"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69" name="Group 53"/>
                <p:cNvGrpSpPr>
                  <a:grpSpLocks/>
                </p:cNvGrpSpPr>
                <p:nvPr/>
              </p:nvGrpSpPr>
              <p:grpSpPr bwMode="auto">
                <a:xfrm>
                  <a:off x="0" y="1151"/>
                  <a:ext cx="345" cy="518"/>
                  <a:chOff x="0" y="1151"/>
                  <a:chExt cx="345" cy="518"/>
                </a:xfrm>
              </p:grpSpPr>
              <p:sp>
                <p:nvSpPr>
                  <p:cNvPr id="70" name="Rectangle 12"/>
                  <p:cNvSpPr>
                    <a:spLocks noChangeArrowheads="1"/>
                  </p:cNvSpPr>
                  <p:nvPr/>
                </p:nvSpPr>
                <p:spPr bwMode="auto">
                  <a:xfrm>
                    <a:off x="43" y="1151"/>
                    <a:ext cx="259"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solidFill>
                          <a:srgbClr val="FF0000"/>
                        </a:solidFill>
                        <a:ea typeface="黑体" pitchFamily="49" charset="-122"/>
                      </a:rPr>
                      <a:t>例2</a:t>
                    </a:r>
                    <a:endParaRPr lang="zh-CN" altLang="en-US" sz="1600">
                      <a:solidFill>
                        <a:srgbClr val="FF0000"/>
                      </a:solidFill>
                    </a:endParaRPr>
                  </a:p>
                </p:txBody>
              </p:sp>
              <p:sp>
                <p:nvSpPr>
                  <p:cNvPr id="71" name="Rectangle 52"/>
                  <p:cNvSpPr>
                    <a:spLocks noChangeArrowheads="1"/>
                  </p:cNvSpPr>
                  <p:nvPr/>
                </p:nvSpPr>
                <p:spPr bwMode="auto">
                  <a:xfrm>
                    <a:off x="0" y="1151"/>
                    <a:ext cx="34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17" name="Group 57"/>
              <p:cNvGrpSpPr>
                <a:grpSpLocks/>
              </p:cNvGrpSpPr>
              <p:nvPr/>
            </p:nvGrpSpPr>
            <p:grpSpPr bwMode="auto">
              <a:xfrm>
                <a:off x="345" y="1151"/>
                <a:ext cx="1454" cy="518"/>
                <a:chOff x="345" y="1151"/>
                <a:chExt cx="1454" cy="518"/>
              </a:xfrm>
            </p:grpSpPr>
            <p:sp>
              <p:nvSpPr>
                <p:cNvPr id="66" name="Rectangle 13"/>
                <p:cNvSpPr>
                  <a:spLocks noChangeArrowheads="1"/>
                </p:cNvSpPr>
                <p:nvPr/>
              </p:nvSpPr>
              <p:spPr bwMode="auto">
                <a:xfrm>
                  <a:off x="388" y="1151"/>
                  <a:ext cx="13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一级稠密索引</a:t>
                  </a:r>
                </a:p>
              </p:txBody>
            </p:sp>
            <p:sp>
              <p:nvSpPr>
                <p:cNvPr id="67" name="Rectangle 56"/>
                <p:cNvSpPr>
                  <a:spLocks noChangeArrowheads="1"/>
                </p:cNvSpPr>
                <p:nvPr/>
              </p:nvSpPr>
              <p:spPr bwMode="auto">
                <a:xfrm>
                  <a:off x="345" y="1151"/>
                  <a:ext cx="145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18" name="Group 59"/>
              <p:cNvGrpSpPr>
                <a:grpSpLocks/>
              </p:cNvGrpSpPr>
              <p:nvPr/>
            </p:nvGrpSpPr>
            <p:grpSpPr bwMode="auto">
              <a:xfrm>
                <a:off x="1799" y="1151"/>
                <a:ext cx="1094" cy="518"/>
                <a:chOff x="1799" y="1151"/>
                <a:chExt cx="1094" cy="518"/>
              </a:xfrm>
            </p:grpSpPr>
            <p:sp>
              <p:nvSpPr>
                <p:cNvPr id="64" name="Rectangle 14"/>
                <p:cNvSpPr>
                  <a:spLocks noChangeArrowheads="1"/>
                </p:cNvSpPr>
                <p:nvPr/>
              </p:nvSpPr>
              <p:spPr bwMode="auto">
                <a:xfrm>
                  <a:off x="1842" y="1151"/>
                  <a:ext cx="10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10</a:t>
                  </a:r>
                  <a:r>
                    <a:rPr lang="zh-CN" altLang="en-US" sz="1600" b="1" baseline="30000"/>
                    <a:t>5</a:t>
                  </a:r>
                  <a:r>
                    <a:rPr lang="zh-CN" altLang="en-US" sz="1600" b="1"/>
                    <a:t> + 10</a:t>
                  </a:r>
                  <a:r>
                    <a:rPr lang="zh-CN" altLang="en-US" sz="1600" b="1" baseline="30000"/>
                    <a:t>4</a:t>
                  </a:r>
                </a:p>
              </p:txBody>
            </p:sp>
            <p:sp>
              <p:nvSpPr>
                <p:cNvPr id="65" name="Rectangle 58"/>
                <p:cNvSpPr>
                  <a:spLocks noChangeArrowheads="1"/>
                </p:cNvSpPr>
                <p:nvPr/>
              </p:nvSpPr>
              <p:spPr bwMode="auto">
                <a:xfrm>
                  <a:off x="1799" y="1151"/>
                  <a:ext cx="109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19" name="Group 61"/>
              <p:cNvGrpSpPr>
                <a:grpSpLocks/>
              </p:cNvGrpSpPr>
              <p:nvPr/>
            </p:nvGrpSpPr>
            <p:grpSpPr bwMode="auto">
              <a:xfrm>
                <a:off x="2893" y="1151"/>
                <a:ext cx="860" cy="518"/>
                <a:chOff x="2893" y="1151"/>
                <a:chExt cx="860" cy="518"/>
              </a:xfrm>
            </p:grpSpPr>
            <p:sp>
              <p:nvSpPr>
                <p:cNvPr id="62" name="Rectangle 15"/>
                <p:cNvSpPr>
                  <a:spLocks noChangeArrowheads="1"/>
                </p:cNvSpPr>
                <p:nvPr/>
              </p:nvSpPr>
              <p:spPr bwMode="auto">
                <a:xfrm>
                  <a:off x="2936" y="1151"/>
                  <a:ext cx="77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15</a:t>
                  </a:r>
                </a:p>
              </p:txBody>
            </p:sp>
            <p:sp>
              <p:nvSpPr>
                <p:cNvPr id="63" name="Rectangle 60"/>
                <p:cNvSpPr>
                  <a:spLocks noChangeArrowheads="1"/>
                </p:cNvSpPr>
                <p:nvPr/>
              </p:nvSpPr>
              <p:spPr bwMode="auto">
                <a:xfrm>
                  <a:off x="2893" y="1151"/>
                  <a:ext cx="86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20" name="Group 65"/>
              <p:cNvGrpSpPr>
                <a:grpSpLocks/>
              </p:cNvGrpSpPr>
              <p:nvPr/>
            </p:nvGrpSpPr>
            <p:grpSpPr bwMode="auto">
              <a:xfrm>
                <a:off x="0" y="1669"/>
                <a:ext cx="345" cy="518"/>
                <a:chOff x="0" y="1669"/>
                <a:chExt cx="345" cy="518"/>
              </a:xfrm>
            </p:grpSpPr>
            <p:sp>
              <p:nvSpPr>
                <p:cNvPr id="58" name="Rectangle 64"/>
                <p:cNvSpPr>
                  <a:spLocks noChangeArrowheads="1"/>
                </p:cNvSpPr>
                <p:nvPr/>
              </p:nvSpPr>
              <p:spPr bwMode="auto">
                <a:xfrm>
                  <a:off x="0" y="1669"/>
                  <a:ext cx="345"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59" name="Group 63"/>
                <p:cNvGrpSpPr>
                  <a:grpSpLocks/>
                </p:cNvGrpSpPr>
                <p:nvPr/>
              </p:nvGrpSpPr>
              <p:grpSpPr bwMode="auto">
                <a:xfrm>
                  <a:off x="0" y="1669"/>
                  <a:ext cx="345" cy="518"/>
                  <a:chOff x="0" y="1669"/>
                  <a:chExt cx="345" cy="518"/>
                </a:xfrm>
              </p:grpSpPr>
              <p:sp>
                <p:nvSpPr>
                  <p:cNvPr id="60" name="Rectangle 16"/>
                  <p:cNvSpPr>
                    <a:spLocks noChangeArrowheads="1"/>
                  </p:cNvSpPr>
                  <p:nvPr/>
                </p:nvSpPr>
                <p:spPr bwMode="auto">
                  <a:xfrm>
                    <a:off x="43" y="1669"/>
                    <a:ext cx="259"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solidFill>
                          <a:srgbClr val="FF0000"/>
                        </a:solidFill>
                        <a:ea typeface="黑体" pitchFamily="49" charset="-122"/>
                      </a:rPr>
                      <a:t>例3</a:t>
                    </a:r>
                    <a:endParaRPr lang="zh-CN" altLang="en-US" sz="1600">
                      <a:solidFill>
                        <a:srgbClr val="FF0000"/>
                      </a:solidFill>
                    </a:endParaRPr>
                  </a:p>
                </p:txBody>
              </p:sp>
              <p:sp>
                <p:nvSpPr>
                  <p:cNvPr id="61" name="Rectangle 62"/>
                  <p:cNvSpPr>
                    <a:spLocks noChangeArrowheads="1"/>
                  </p:cNvSpPr>
                  <p:nvPr/>
                </p:nvSpPr>
                <p:spPr bwMode="auto">
                  <a:xfrm>
                    <a:off x="0" y="1669"/>
                    <a:ext cx="34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21" name="Group 67"/>
              <p:cNvGrpSpPr>
                <a:grpSpLocks/>
              </p:cNvGrpSpPr>
              <p:nvPr/>
            </p:nvGrpSpPr>
            <p:grpSpPr bwMode="auto">
              <a:xfrm>
                <a:off x="345" y="1669"/>
                <a:ext cx="1454" cy="518"/>
                <a:chOff x="345" y="1669"/>
                <a:chExt cx="1454" cy="518"/>
              </a:xfrm>
            </p:grpSpPr>
            <p:sp>
              <p:nvSpPr>
                <p:cNvPr id="56" name="Rectangle 17"/>
                <p:cNvSpPr>
                  <a:spLocks noChangeArrowheads="1"/>
                </p:cNvSpPr>
                <p:nvPr/>
              </p:nvSpPr>
              <p:spPr bwMode="auto">
                <a:xfrm>
                  <a:off x="388" y="1669"/>
                  <a:ext cx="13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一级稀疏索引</a:t>
                  </a:r>
                </a:p>
              </p:txBody>
            </p:sp>
            <p:sp>
              <p:nvSpPr>
                <p:cNvPr id="57" name="Rectangle 66"/>
                <p:cNvSpPr>
                  <a:spLocks noChangeArrowheads="1"/>
                </p:cNvSpPr>
                <p:nvPr/>
              </p:nvSpPr>
              <p:spPr bwMode="auto">
                <a:xfrm>
                  <a:off x="345" y="1669"/>
                  <a:ext cx="145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22" name="Group 69"/>
              <p:cNvGrpSpPr>
                <a:grpSpLocks/>
              </p:cNvGrpSpPr>
              <p:nvPr/>
            </p:nvGrpSpPr>
            <p:grpSpPr bwMode="auto">
              <a:xfrm>
                <a:off x="1799" y="1669"/>
                <a:ext cx="1094" cy="518"/>
                <a:chOff x="1799" y="1669"/>
                <a:chExt cx="1094" cy="518"/>
              </a:xfrm>
            </p:grpSpPr>
            <p:sp>
              <p:nvSpPr>
                <p:cNvPr id="54" name="Rectangle 18"/>
                <p:cNvSpPr>
                  <a:spLocks noChangeArrowheads="1"/>
                </p:cNvSpPr>
                <p:nvPr/>
              </p:nvSpPr>
              <p:spPr bwMode="auto">
                <a:xfrm>
                  <a:off x="1842" y="1669"/>
                  <a:ext cx="10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10</a:t>
                  </a:r>
                  <a:r>
                    <a:rPr lang="zh-CN" altLang="en-US" sz="1600" b="1" baseline="30000"/>
                    <a:t>5</a:t>
                  </a:r>
                  <a:r>
                    <a:rPr lang="zh-CN" altLang="en-US" sz="1600" b="1"/>
                    <a:t> + 10</a:t>
                  </a:r>
                  <a:r>
                    <a:rPr lang="zh-CN" altLang="en-US" sz="1600" b="1" baseline="30000"/>
                    <a:t>3</a:t>
                  </a:r>
                </a:p>
              </p:txBody>
            </p:sp>
            <p:sp>
              <p:nvSpPr>
                <p:cNvPr id="55" name="Rectangle 68"/>
                <p:cNvSpPr>
                  <a:spLocks noChangeArrowheads="1"/>
                </p:cNvSpPr>
                <p:nvPr/>
              </p:nvSpPr>
              <p:spPr bwMode="auto">
                <a:xfrm>
                  <a:off x="1799" y="1669"/>
                  <a:ext cx="109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23" name="Group 71"/>
              <p:cNvGrpSpPr>
                <a:grpSpLocks/>
              </p:cNvGrpSpPr>
              <p:nvPr/>
            </p:nvGrpSpPr>
            <p:grpSpPr bwMode="auto">
              <a:xfrm>
                <a:off x="2893" y="1669"/>
                <a:ext cx="860" cy="518"/>
                <a:chOff x="2893" y="1669"/>
                <a:chExt cx="860" cy="518"/>
              </a:xfrm>
            </p:grpSpPr>
            <p:sp>
              <p:nvSpPr>
                <p:cNvPr id="52" name="Rectangle 19"/>
                <p:cNvSpPr>
                  <a:spLocks noChangeArrowheads="1"/>
                </p:cNvSpPr>
                <p:nvPr/>
              </p:nvSpPr>
              <p:spPr bwMode="auto">
                <a:xfrm>
                  <a:off x="2936" y="1669"/>
                  <a:ext cx="77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11</a:t>
                  </a:r>
                </a:p>
              </p:txBody>
            </p:sp>
            <p:sp>
              <p:nvSpPr>
                <p:cNvPr id="53" name="Rectangle 70"/>
                <p:cNvSpPr>
                  <a:spLocks noChangeArrowheads="1"/>
                </p:cNvSpPr>
                <p:nvPr/>
              </p:nvSpPr>
              <p:spPr bwMode="auto">
                <a:xfrm>
                  <a:off x="2893" y="1669"/>
                  <a:ext cx="86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24" name="Group 75"/>
              <p:cNvGrpSpPr>
                <a:grpSpLocks/>
              </p:cNvGrpSpPr>
              <p:nvPr/>
            </p:nvGrpSpPr>
            <p:grpSpPr bwMode="auto">
              <a:xfrm>
                <a:off x="0" y="2187"/>
                <a:ext cx="345" cy="518"/>
                <a:chOff x="0" y="2187"/>
                <a:chExt cx="345" cy="518"/>
              </a:xfrm>
            </p:grpSpPr>
            <p:sp>
              <p:nvSpPr>
                <p:cNvPr id="48" name="Rectangle 74"/>
                <p:cNvSpPr>
                  <a:spLocks noChangeArrowheads="1"/>
                </p:cNvSpPr>
                <p:nvPr/>
              </p:nvSpPr>
              <p:spPr bwMode="auto">
                <a:xfrm>
                  <a:off x="0" y="2187"/>
                  <a:ext cx="345"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49" name="Group 73"/>
                <p:cNvGrpSpPr>
                  <a:grpSpLocks/>
                </p:cNvGrpSpPr>
                <p:nvPr/>
              </p:nvGrpSpPr>
              <p:grpSpPr bwMode="auto">
                <a:xfrm>
                  <a:off x="0" y="2187"/>
                  <a:ext cx="345" cy="518"/>
                  <a:chOff x="0" y="2187"/>
                  <a:chExt cx="345" cy="518"/>
                </a:xfrm>
              </p:grpSpPr>
              <p:sp>
                <p:nvSpPr>
                  <p:cNvPr id="50" name="Rectangle 20"/>
                  <p:cNvSpPr>
                    <a:spLocks noChangeArrowheads="1"/>
                  </p:cNvSpPr>
                  <p:nvPr/>
                </p:nvSpPr>
                <p:spPr bwMode="auto">
                  <a:xfrm>
                    <a:off x="43" y="2187"/>
                    <a:ext cx="259"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solidFill>
                          <a:srgbClr val="FF0000"/>
                        </a:solidFill>
                        <a:ea typeface="黑体" pitchFamily="49" charset="-122"/>
                      </a:rPr>
                      <a:t>例4</a:t>
                    </a:r>
                    <a:endParaRPr lang="zh-CN" altLang="en-US" sz="1600">
                      <a:solidFill>
                        <a:srgbClr val="FF0000"/>
                      </a:solidFill>
                    </a:endParaRPr>
                  </a:p>
                </p:txBody>
              </p:sp>
              <p:sp>
                <p:nvSpPr>
                  <p:cNvPr id="51" name="Rectangle 72"/>
                  <p:cNvSpPr>
                    <a:spLocks noChangeArrowheads="1"/>
                  </p:cNvSpPr>
                  <p:nvPr/>
                </p:nvSpPr>
                <p:spPr bwMode="auto">
                  <a:xfrm>
                    <a:off x="0" y="2187"/>
                    <a:ext cx="34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25" name="Group 77"/>
              <p:cNvGrpSpPr>
                <a:grpSpLocks/>
              </p:cNvGrpSpPr>
              <p:nvPr/>
            </p:nvGrpSpPr>
            <p:grpSpPr bwMode="auto">
              <a:xfrm>
                <a:off x="345" y="2187"/>
                <a:ext cx="1454" cy="518"/>
                <a:chOff x="345" y="2187"/>
                <a:chExt cx="1454" cy="518"/>
              </a:xfrm>
            </p:grpSpPr>
            <p:sp>
              <p:nvSpPr>
                <p:cNvPr id="46" name="Rectangle 21"/>
                <p:cNvSpPr>
                  <a:spLocks noChangeArrowheads="1"/>
                </p:cNvSpPr>
                <p:nvPr/>
              </p:nvSpPr>
              <p:spPr bwMode="auto">
                <a:xfrm>
                  <a:off x="388" y="2187"/>
                  <a:ext cx="13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基于一级稠密索引的二级索引</a:t>
                  </a:r>
                </a:p>
              </p:txBody>
            </p:sp>
            <p:sp>
              <p:nvSpPr>
                <p:cNvPr id="47" name="Rectangle 76"/>
                <p:cNvSpPr>
                  <a:spLocks noChangeArrowheads="1"/>
                </p:cNvSpPr>
                <p:nvPr/>
              </p:nvSpPr>
              <p:spPr bwMode="auto">
                <a:xfrm>
                  <a:off x="345" y="2187"/>
                  <a:ext cx="145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26" name="Group 79"/>
              <p:cNvGrpSpPr>
                <a:grpSpLocks/>
              </p:cNvGrpSpPr>
              <p:nvPr/>
            </p:nvGrpSpPr>
            <p:grpSpPr bwMode="auto">
              <a:xfrm>
                <a:off x="1799" y="2187"/>
                <a:ext cx="1094" cy="518"/>
                <a:chOff x="1799" y="2187"/>
                <a:chExt cx="1094" cy="518"/>
              </a:xfrm>
            </p:grpSpPr>
            <p:sp>
              <p:nvSpPr>
                <p:cNvPr id="44" name="Rectangle 22"/>
                <p:cNvSpPr>
                  <a:spLocks noChangeArrowheads="1"/>
                </p:cNvSpPr>
                <p:nvPr/>
              </p:nvSpPr>
              <p:spPr bwMode="auto">
                <a:xfrm>
                  <a:off x="1842" y="2187"/>
                  <a:ext cx="10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10</a:t>
                  </a:r>
                  <a:r>
                    <a:rPr lang="zh-CN" altLang="en-US" sz="1600" b="1" baseline="30000"/>
                    <a:t>5</a:t>
                  </a:r>
                  <a:r>
                    <a:rPr lang="zh-CN" altLang="en-US" sz="1600" b="1"/>
                    <a:t> + 10</a:t>
                  </a:r>
                  <a:r>
                    <a:rPr lang="zh-CN" altLang="en-US" sz="1600" b="1" baseline="30000"/>
                    <a:t>4 </a:t>
                  </a:r>
                  <a:r>
                    <a:rPr lang="zh-CN" altLang="en-US" sz="1600" b="1"/>
                    <a:t>+ 10</a:t>
                  </a:r>
                  <a:r>
                    <a:rPr lang="zh-CN" altLang="en-US" sz="1600" b="1" baseline="30000"/>
                    <a:t>2</a:t>
                  </a:r>
                </a:p>
              </p:txBody>
            </p:sp>
            <p:sp>
              <p:nvSpPr>
                <p:cNvPr id="45" name="Rectangle 78"/>
                <p:cNvSpPr>
                  <a:spLocks noChangeArrowheads="1"/>
                </p:cNvSpPr>
                <p:nvPr/>
              </p:nvSpPr>
              <p:spPr bwMode="auto">
                <a:xfrm>
                  <a:off x="1799" y="2187"/>
                  <a:ext cx="109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27" name="Group 81"/>
              <p:cNvGrpSpPr>
                <a:grpSpLocks/>
              </p:cNvGrpSpPr>
              <p:nvPr/>
            </p:nvGrpSpPr>
            <p:grpSpPr bwMode="auto">
              <a:xfrm>
                <a:off x="2893" y="2187"/>
                <a:ext cx="860" cy="518"/>
                <a:chOff x="2893" y="2187"/>
                <a:chExt cx="860" cy="518"/>
              </a:xfrm>
            </p:grpSpPr>
            <p:sp>
              <p:nvSpPr>
                <p:cNvPr id="42" name="Rectangle 23"/>
                <p:cNvSpPr>
                  <a:spLocks noChangeArrowheads="1"/>
                </p:cNvSpPr>
                <p:nvPr/>
              </p:nvSpPr>
              <p:spPr bwMode="auto">
                <a:xfrm>
                  <a:off x="2936" y="2187"/>
                  <a:ext cx="77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2</a:t>
                  </a:r>
                </a:p>
              </p:txBody>
            </p:sp>
            <p:sp>
              <p:nvSpPr>
                <p:cNvPr id="43" name="Rectangle 80"/>
                <p:cNvSpPr>
                  <a:spLocks noChangeArrowheads="1"/>
                </p:cNvSpPr>
                <p:nvPr/>
              </p:nvSpPr>
              <p:spPr bwMode="auto">
                <a:xfrm>
                  <a:off x="2893" y="2187"/>
                  <a:ext cx="86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28" name="Group 85"/>
              <p:cNvGrpSpPr>
                <a:grpSpLocks/>
              </p:cNvGrpSpPr>
              <p:nvPr/>
            </p:nvGrpSpPr>
            <p:grpSpPr bwMode="auto">
              <a:xfrm>
                <a:off x="0" y="2705"/>
                <a:ext cx="345" cy="518"/>
                <a:chOff x="0" y="2705"/>
                <a:chExt cx="345" cy="518"/>
              </a:xfrm>
            </p:grpSpPr>
            <p:sp>
              <p:nvSpPr>
                <p:cNvPr id="38" name="Rectangle 84"/>
                <p:cNvSpPr>
                  <a:spLocks noChangeArrowheads="1"/>
                </p:cNvSpPr>
                <p:nvPr/>
              </p:nvSpPr>
              <p:spPr bwMode="auto">
                <a:xfrm>
                  <a:off x="0" y="2705"/>
                  <a:ext cx="345"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nvGrpSpPr>
                <p:cNvPr id="39" name="Group 83"/>
                <p:cNvGrpSpPr>
                  <a:grpSpLocks/>
                </p:cNvGrpSpPr>
                <p:nvPr/>
              </p:nvGrpSpPr>
              <p:grpSpPr bwMode="auto">
                <a:xfrm>
                  <a:off x="0" y="2705"/>
                  <a:ext cx="345" cy="518"/>
                  <a:chOff x="0" y="2705"/>
                  <a:chExt cx="345" cy="518"/>
                </a:xfrm>
              </p:grpSpPr>
              <p:sp>
                <p:nvSpPr>
                  <p:cNvPr id="40" name="Rectangle 24"/>
                  <p:cNvSpPr>
                    <a:spLocks noChangeArrowheads="1"/>
                  </p:cNvSpPr>
                  <p:nvPr/>
                </p:nvSpPr>
                <p:spPr bwMode="auto">
                  <a:xfrm>
                    <a:off x="43" y="2705"/>
                    <a:ext cx="259" cy="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solidFill>
                          <a:srgbClr val="FF0000"/>
                        </a:solidFill>
                        <a:ea typeface="黑体" pitchFamily="49" charset="-122"/>
                      </a:rPr>
                      <a:t>例5</a:t>
                    </a:r>
                    <a:endParaRPr lang="zh-CN" altLang="en-US" sz="1600" b="1">
                      <a:solidFill>
                        <a:srgbClr val="FF0000"/>
                      </a:solidFill>
                    </a:endParaRPr>
                  </a:p>
                </p:txBody>
              </p:sp>
              <p:sp>
                <p:nvSpPr>
                  <p:cNvPr id="41" name="Rectangle 82"/>
                  <p:cNvSpPr>
                    <a:spLocks noChangeArrowheads="1"/>
                  </p:cNvSpPr>
                  <p:nvPr/>
                </p:nvSpPr>
                <p:spPr bwMode="auto">
                  <a:xfrm>
                    <a:off x="0" y="2705"/>
                    <a:ext cx="345"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grpSp>
            <p:nvGrpSpPr>
              <p:cNvPr id="29" name="Group 87"/>
              <p:cNvGrpSpPr>
                <a:grpSpLocks/>
              </p:cNvGrpSpPr>
              <p:nvPr/>
            </p:nvGrpSpPr>
            <p:grpSpPr bwMode="auto">
              <a:xfrm>
                <a:off x="345" y="2705"/>
                <a:ext cx="1454" cy="518"/>
                <a:chOff x="345" y="2705"/>
                <a:chExt cx="1454" cy="518"/>
              </a:xfrm>
            </p:grpSpPr>
            <p:sp>
              <p:nvSpPr>
                <p:cNvPr id="36" name="Rectangle 25"/>
                <p:cNvSpPr>
                  <a:spLocks noChangeArrowheads="1"/>
                </p:cNvSpPr>
                <p:nvPr/>
              </p:nvSpPr>
              <p:spPr bwMode="auto">
                <a:xfrm>
                  <a:off x="388" y="2705"/>
                  <a:ext cx="13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基于一级稀疏索引的二级索引</a:t>
                  </a:r>
                </a:p>
              </p:txBody>
            </p:sp>
            <p:sp>
              <p:nvSpPr>
                <p:cNvPr id="37" name="Rectangle 86"/>
                <p:cNvSpPr>
                  <a:spLocks noChangeArrowheads="1"/>
                </p:cNvSpPr>
                <p:nvPr/>
              </p:nvSpPr>
              <p:spPr bwMode="auto">
                <a:xfrm>
                  <a:off x="345" y="2705"/>
                  <a:ext cx="145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30" name="Group 89"/>
              <p:cNvGrpSpPr>
                <a:grpSpLocks/>
              </p:cNvGrpSpPr>
              <p:nvPr/>
            </p:nvGrpSpPr>
            <p:grpSpPr bwMode="auto">
              <a:xfrm>
                <a:off x="1799" y="2705"/>
                <a:ext cx="1094" cy="518"/>
                <a:chOff x="1799" y="2705"/>
                <a:chExt cx="1094" cy="518"/>
              </a:xfrm>
            </p:grpSpPr>
            <p:sp>
              <p:nvSpPr>
                <p:cNvPr id="34" name="Rectangle 26"/>
                <p:cNvSpPr>
                  <a:spLocks noChangeArrowheads="1"/>
                </p:cNvSpPr>
                <p:nvPr/>
              </p:nvSpPr>
              <p:spPr bwMode="auto">
                <a:xfrm>
                  <a:off x="1842" y="2705"/>
                  <a:ext cx="10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10</a:t>
                  </a:r>
                  <a:r>
                    <a:rPr lang="zh-CN" altLang="en-US" sz="1600" b="1" baseline="30000"/>
                    <a:t>5</a:t>
                  </a:r>
                  <a:r>
                    <a:rPr lang="zh-CN" altLang="en-US" sz="1600" b="1"/>
                    <a:t> + 10</a:t>
                  </a:r>
                  <a:r>
                    <a:rPr lang="zh-CN" altLang="en-US" sz="1600" b="1" baseline="30000"/>
                    <a:t>3 </a:t>
                  </a:r>
                  <a:r>
                    <a:rPr lang="zh-CN" altLang="en-US" sz="1600" b="1"/>
                    <a:t>+ 10</a:t>
                  </a:r>
                  <a:r>
                    <a:rPr lang="zh-CN" altLang="en-US" sz="1600" b="1" baseline="30000"/>
                    <a:t>1</a:t>
                  </a:r>
                </a:p>
              </p:txBody>
            </p:sp>
            <p:sp>
              <p:nvSpPr>
                <p:cNvPr id="35" name="Rectangle 88"/>
                <p:cNvSpPr>
                  <a:spLocks noChangeArrowheads="1"/>
                </p:cNvSpPr>
                <p:nvPr/>
              </p:nvSpPr>
              <p:spPr bwMode="auto">
                <a:xfrm>
                  <a:off x="1799" y="2705"/>
                  <a:ext cx="109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nvGrpSpPr>
              <p:cNvPr id="31" name="Group 91"/>
              <p:cNvGrpSpPr>
                <a:grpSpLocks/>
              </p:cNvGrpSpPr>
              <p:nvPr/>
            </p:nvGrpSpPr>
            <p:grpSpPr bwMode="auto">
              <a:xfrm>
                <a:off x="2893" y="2705"/>
                <a:ext cx="860" cy="518"/>
                <a:chOff x="2893" y="2705"/>
                <a:chExt cx="860" cy="518"/>
              </a:xfrm>
            </p:grpSpPr>
            <p:sp>
              <p:nvSpPr>
                <p:cNvPr id="32" name="Rectangle 27"/>
                <p:cNvSpPr>
                  <a:spLocks noChangeArrowheads="1"/>
                </p:cNvSpPr>
                <p:nvPr/>
              </p:nvSpPr>
              <p:spPr bwMode="auto">
                <a:xfrm>
                  <a:off x="2936" y="2705"/>
                  <a:ext cx="77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r>
                    <a:rPr lang="zh-CN" altLang="en-US" sz="1600" b="1"/>
                    <a:t>2</a:t>
                  </a:r>
                </a:p>
              </p:txBody>
            </p:sp>
            <p:sp>
              <p:nvSpPr>
                <p:cNvPr id="33" name="Rectangle 90"/>
                <p:cNvSpPr>
                  <a:spLocks noChangeArrowheads="1"/>
                </p:cNvSpPr>
                <p:nvPr/>
              </p:nvSpPr>
              <p:spPr bwMode="auto">
                <a:xfrm>
                  <a:off x="2893" y="2705"/>
                  <a:ext cx="86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grpSp>
        <p:sp>
          <p:nvSpPr>
            <p:cNvPr id="7" name="Rectangle 93"/>
            <p:cNvSpPr>
              <a:spLocks noChangeArrowheads="1"/>
            </p:cNvSpPr>
            <p:nvPr/>
          </p:nvSpPr>
          <p:spPr bwMode="auto">
            <a:xfrm>
              <a:off x="-3" y="-3"/>
              <a:ext cx="3759" cy="322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sz="1600"/>
            </a:p>
          </p:txBody>
        </p:sp>
      </p:grpSp>
    </p:spTree>
    <p:extLst>
      <p:ext uri="{BB962C8B-B14F-4D97-AF65-F5344CB8AC3E}">
        <p14:creationId xmlns:p14="http://schemas.microsoft.com/office/powerpoint/2010/main" val="3833536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sz="1800" dirty="0"/>
              <a:t>到此为止，我们介绍了基于顺序文件的稠密索引、稀疏索引和多级索引，并且索引属性是关系的关键字，具有唯一性。以此为基础，我们可以构造出索引属性不唯一以及非顺序文件上的</a:t>
            </a:r>
            <a:r>
              <a:rPr lang="zh-CN" altLang="en-US" sz="1800" dirty="0" smtClean="0"/>
              <a:t>索引</a:t>
            </a:r>
            <a:endParaRPr lang="en-US" altLang="zh-CN" sz="1800" dirty="0" smtClean="0"/>
          </a:p>
          <a:p>
            <a:r>
              <a:rPr lang="zh-CN" altLang="en-US" sz="1800" dirty="0"/>
              <a:t>在顺序数据文件中建立具有重复键值的索引</a:t>
            </a:r>
          </a:p>
          <a:p>
            <a:pPr lvl="1"/>
            <a:r>
              <a:rPr lang="zh-CN" altLang="en-US" sz="1600" dirty="0"/>
              <a:t>在数据文件中索引关键字的值是不唯一的，即一个索引关键字值对应着若干条记录。</a:t>
            </a:r>
          </a:p>
          <a:p>
            <a:pPr lvl="1"/>
            <a:r>
              <a:rPr lang="zh-CN" altLang="en-US" sz="1600" dirty="0"/>
              <a:t>具有重复键值的索引文件可以采用以下的组织方法：</a:t>
            </a:r>
          </a:p>
          <a:p>
            <a:pPr lvl="2"/>
            <a:r>
              <a:rPr lang="zh-CN" altLang="en-US" sz="1400" dirty="0" smtClean="0"/>
              <a:t>稠密</a:t>
            </a:r>
            <a:r>
              <a:rPr lang="zh-CN" altLang="en-US" sz="1400" dirty="0"/>
              <a:t>索引</a:t>
            </a:r>
          </a:p>
          <a:p>
            <a:pPr lvl="2"/>
            <a:r>
              <a:rPr lang="zh-CN" altLang="en-US" sz="1400" dirty="0" smtClean="0"/>
              <a:t>稀疏索引</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1849245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sz="1800" dirty="0"/>
              <a:t>具有重复键值的索引文件组织</a:t>
            </a:r>
          </a:p>
          <a:p>
            <a:pPr lvl="1"/>
            <a:r>
              <a:rPr lang="zh-CN" altLang="en-US" sz="1600" dirty="0"/>
              <a:t>具有重复键值的稠密索引</a:t>
            </a:r>
          </a:p>
          <a:p>
            <a:pPr lvl="2"/>
            <a:r>
              <a:rPr lang="zh-CN" altLang="en-US" sz="1400" dirty="0"/>
              <a:t>为数据文件中的每一个索引关键字值 </a:t>
            </a:r>
            <a:r>
              <a:rPr lang="en-US" altLang="zh-CN" sz="1400" dirty="0"/>
              <a:t>K </a:t>
            </a:r>
            <a:r>
              <a:rPr lang="zh-CN" altLang="en-US" sz="1400" dirty="0"/>
              <a:t>定义一个索引项，其中的记录指针指向索引关键字值等于 </a:t>
            </a:r>
            <a:r>
              <a:rPr lang="en-US" altLang="zh-CN" sz="1400" dirty="0"/>
              <a:t>K </a:t>
            </a:r>
            <a:r>
              <a:rPr lang="zh-CN" altLang="en-US" sz="1400" dirty="0"/>
              <a:t>的第一条</a:t>
            </a:r>
            <a:r>
              <a:rPr lang="zh-CN" altLang="en-US" sz="1400" dirty="0" smtClean="0"/>
              <a:t>记录</a:t>
            </a:r>
            <a:endParaRPr lang="zh-CN" altLang="en-US" sz="1400" dirty="0"/>
          </a:p>
          <a:p>
            <a:pPr lvl="3"/>
            <a:r>
              <a:rPr lang="zh-CN" altLang="en-US" sz="1200" dirty="0"/>
              <a:t>在索引文件中索引关键字的值是唯一</a:t>
            </a:r>
            <a:r>
              <a:rPr lang="zh-CN" altLang="en-US" sz="1200" dirty="0" smtClean="0"/>
              <a:t>的</a:t>
            </a:r>
            <a:endParaRPr lang="zh-CN" altLang="en-US" sz="1200" dirty="0"/>
          </a:p>
          <a:p>
            <a:pPr lvl="2"/>
            <a:r>
              <a:rPr lang="zh-CN" altLang="en-US" sz="1400" dirty="0"/>
              <a:t>利用该索引文件查找键值为 </a:t>
            </a:r>
            <a:r>
              <a:rPr lang="en-US" altLang="zh-CN" sz="1400" dirty="0"/>
              <a:t>K </a:t>
            </a:r>
            <a:r>
              <a:rPr lang="zh-CN" altLang="en-US" sz="1400" dirty="0"/>
              <a:t>的记录时，所找到的记录指针（如果找到具有键值为</a:t>
            </a:r>
            <a:r>
              <a:rPr lang="en-US" altLang="zh-CN" sz="1400" dirty="0"/>
              <a:t>K</a:t>
            </a:r>
            <a:r>
              <a:rPr lang="zh-CN" altLang="en-US" sz="1400" dirty="0"/>
              <a:t>的索引项）指向数据文件中第一条键值为</a:t>
            </a:r>
            <a:r>
              <a:rPr lang="en-US" altLang="zh-CN" sz="1400" dirty="0"/>
              <a:t>K</a:t>
            </a:r>
            <a:r>
              <a:rPr lang="zh-CN" altLang="en-US" sz="1400" dirty="0"/>
              <a:t>的</a:t>
            </a:r>
            <a:r>
              <a:rPr lang="zh-CN" altLang="en-US" sz="1400" dirty="0" smtClean="0"/>
              <a:t>记录</a:t>
            </a:r>
            <a:endParaRPr lang="zh-CN" altLang="en-US" sz="1400" dirty="0"/>
          </a:p>
          <a:p>
            <a:pPr lvl="2"/>
            <a:r>
              <a:rPr lang="zh-CN" altLang="en-US" sz="1400" dirty="0"/>
              <a:t>由于数据文件是顺序文件，因此，我们可以在数据文件中从找到的第一条记录开始向后扫描读取每一个键值为</a:t>
            </a:r>
            <a:r>
              <a:rPr lang="en-US" altLang="zh-CN" sz="1400" dirty="0"/>
              <a:t>K</a:t>
            </a:r>
            <a:r>
              <a:rPr lang="zh-CN" altLang="en-US" sz="1400" dirty="0"/>
              <a:t>的记录，直到出现一条键值不为</a:t>
            </a:r>
            <a:r>
              <a:rPr lang="en-US" altLang="zh-CN" sz="1400" dirty="0"/>
              <a:t>K</a:t>
            </a:r>
            <a:r>
              <a:rPr lang="zh-CN" altLang="en-US" sz="1400" dirty="0"/>
              <a:t>的记录，查找</a:t>
            </a:r>
            <a:r>
              <a:rPr lang="zh-CN" altLang="en-US" sz="1400" dirty="0" smtClean="0"/>
              <a:t>结束 </a:t>
            </a:r>
            <a:endParaRPr lang="zh-CN" altLang="en-US" sz="1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2563921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527659547"/>
              </p:ext>
            </p:extLst>
          </p:nvPr>
        </p:nvGraphicFramePr>
        <p:xfrm>
          <a:off x="325313" y="1196752"/>
          <a:ext cx="3419475" cy="4337050"/>
        </p:xfrm>
        <a:graphic>
          <a:graphicData uri="http://schemas.openxmlformats.org/presentationml/2006/ole">
            <mc:AlternateContent xmlns:mc="http://schemas.openxmlformats.org/markup-compatibility/2006">
              <mc:Choice xmlns:v="urn:schemas-microsoft-com:vml" Requires="v">
                <p:oleObj spid="_x0000_s7242" name="Picture" r:id="rId3" imgW="2511360" imgH="2370600" progId="Word.Picture.8">
                  <p:embed/>
                </p:oleObj>
              </mc:Choice>
              <mc:Fallback>
                <p:oleObj name="Picture" r:id="rId3" imgW="2511360" imgH="2370600" progId="Word.Picture.8">
                  <p:embed/>
                  <p:pic>
                    <p:nvPicPr>
                      <p:cNvPr id="0" name=""/>
                      <p:cNvPicPr>
                        <a:picLocks noChangeAspect="1" noChangeArrowheads="1"/>
                      </p:cNvPicPr>
                      <p:nvPr/>
                    </p:nvPicPr>
                    <p:blipFill>
                      <a:blip r:embed="rId4"/>
                      <a:srcRect/>
                      <a:stretch>
                        <a:fillRect/>
                      </a:stretch>
                    </p:blipFill>
                    <p:spPr bwMode="auto">
                      <a:xfrm>
                        <a:off x="325313" y="1196752"/>
                        <a:ext cx="3419475"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6"/>
          <p:cNvSpPr>
            <a:spLocks noChangeShapeType="1"/>
          </p:cNvSpPr>
          <p:nvPr/>
        </p:nvSpPr>
        <p:spPr bwMode="auto">
          <a:xfrm>
            <a:off x="3446338" y="1422177"/>
            <a:ext cx="8382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a:off x="3446338" y="1803177"/>
            <a:ext cx="838200" cy="381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a:off x="3446338" y="2107977"/>
            <a:ext cx="838200" cy="457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p:cNvSpPr txBox="1">
            <a:spLocks noChangeArrowheads="1"/>
          </p:cNvSpPr>
          <p:nvPr/>
        </p:nvSpPr>
        <p:spPr bwMode="auto">
          <a:xfrm>
            <a:off x="3441402" y="5652393"/>
            <a:ext cx="419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lt"/>
                <a:ea typeface="+mn-ea"/>
              </a:rPr>
              <a:t>数据文件（关键字不唯一）</a:t>
            </a:r>
          </a:p>
        </p:txBody>
      </p:sp>
      <p:sp>
        <p:nvSpPr>
          <p:cNvPr id="10" name="Text Box 10"/>
          <p:cNvSpPr txBox="1">
            <a:spLocks noChangeArrowheads="1"/>
          </p:cNvSpPr>
          <p:nvPr/>
        </p:nvSpPr>
        <p:spPr bwMode="auto">
          <a:xfrm>
            <a:off x="1713210" y="5108267"/>
            <a:ext cx="152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lt"/>
                <a:ea typeface="+mn-ea"/>
              </a:rPr>
              <a:t>稠密索引</a:t>
            </a:r>
          </a:p>
        </p:txBody>
      </p:sp>
      <p:graphicFrame>
        <p:nvGraphicFramePr>
          <p:cNvPr id="11" name="Object 13"/>
          <p:cNvGraphicFramePr>
            <a:graphicFrameLocks noChangeAspect="1"/>
          </p:cNvGraphicFramePr>
          <p:nvPr>
            <p:extLst>
              <p:ext uri="{D42A27DB-BD31-4B8C-83A1-F6EECF244321}">
                <p14:modId xmlns:p14="http://schemas.microsoft.com/office/powerpoint/2010/main" val="1371943325"/>
              </p:ext>
            </p:extLst>
          </p:nvPr>
        </p:nvGraphicFramePr>
        <p:xfrm>
          <a:off x="3909888" y="1199927"/>
          <a:ext cx="5054600" cy="4864100"/>
        </p:xfrm>
        <a:graphic>
          <a:graphicData uri="http://schemas.openxmlformats.org/presentationml/2006/ole">
            <mc:AlternateContent xmlns:mc="http://schemas.openxmlformats.org/markup-compatibility/2006">
              <mc:Choice xmlns:v="urn:schemas-microsoft-com:vml" Requires="v">
                <p:oleObj spid="_x0000_s7243" name="Picture" r:id="rId5" imgW="3083040" imgH="2568600" progId="Word.Picture.8">
                  <p:embed/>
                </p:oleObj>
              </mc:Choice>
              <mc:Fallback>
                <p:oleObj name="Picture" r:id="rId5" imgW="3083040" imgH="2568600" progId="Word.Picture.8">
                  <p:embed/>
                  <p:pic>
                    <p:nvPicPr>
                      <p:cNvPr id="0" name=""/>
                      <p:cNvPicPr>
                        <a:picLocks noChangeAspect="1" noChangeArrowheads="1"/>
                      </p:cNvPicPr>
                      <p:nvPr/>
                    </p:nvPicPr>
                    <p:blipFill>
                      <a:blip r:embed="rId6"/>
                      <a:srcRect/>
                      <a:stretch>
                        <a:fillRect/>
                      </a:stretch>
                    </p:blipFill>
                    <p:spPr bwMode="auto">
                      <a:xfrm>
                        <a:off x="3909888" y="1199927"/>
                        <a:ext cx="50546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Line 15"/>
          <p:cNvSpPr>
            <a:spLocks noChangeShapeType="1"/>
          </p:cNvSpPr>
          <p:nvPr/>
        </p:nvSpPr>
        <p:spPr bwMode="auto">
          <a:xfrm>
            <a:off x="3446338" y="2488977"/>
            <a:ext cx="762000" cy="1600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6"/>
          <p:cNvSpPr>
            <a:spLocks noChangeShapeType="1"/>
          </p:cNvSpPr>
          <p:nvPr/>
        </p:nvSpPr>
        <p:spPr bwMode="auto">
          <a:xfrm>
            <a:off x="3446338" y="2869977"/>
            <a:ext cx="762000" cy="1600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34682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dirty="0"/>
              <a:t>具有重复键值的索引文件组织</a:t>
            </a:r>
          </a:p>
          <a:p>
            <a:pPr lvl="1"/>
            <a:r>
              <a:rPr lang="zh-CN" altLang="en-US" dirty="0"/>
              <a:t>具有重复键值的稠密索引（续）</a:t>
            </a:r>
          </a:p>
          <a:p>
            <a:pPr lvl="2"/>
            <a:r>
              <a:rPr lang="zh-CN" altLang="en-US" dirty="0"/>
              <a:t>在数据文件中的记录查找可能需要跨越多个磁盘</a:t>
            </a:r>
            <a:r>
              <a:rPr lang="zh-CN" altLang="en-US" dirty="0" smtClean="0"/>
              <a:t>块</a:t>
            </a:r>
            <a:endParaRPr lang="zh-CN" altLang="en-US" dirty="0"/>
          </a:p>
          <a:p>
            <a:pPr lvl="2"/>
            <a:r>
              <a:rPr lang="zh-CN" altLang="en-US" dirty="0"/>
              <a:t>在这样的稠密索引文件中，索引关键字的值具有唯一性，且是一个按照索引关键字的取值而建立的</a:t>
            </a:r>
            <a:r>
              <a:rPr lang="zh-CN" altLang="en-US" dirty="0" smtClean="0"/>
              <a:t>顺序文件</a:t>
            </a:r>
            <a:endParaRPr lang="zh-CN" altLang="en-US" dirty="0"/>
          </a:p>
          <a:p>
            <a:pPr lvl="2"/>
            <a:r>
              <a:rPr lang="zh-CN" altLang="en-US" dirty="0"/>
              <a:t>因此我们可以按照前面介绍的方法，以该稠密索引为第一级索引，建立多级索引结构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2066032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dirty="0"/>
              <a:t>具有重复键值的索引文件组织（续）</a:t>
            </a:r>
          </a:p>
          <a:p>
            <a:pPr lvl="1"/>
            <a:r>
              <a:rPr lang="zh-CN" altLang="en-US" dirty="0"/>
              <a:t>具有重复键值的稀疏</a:t>
            </a:r>
            <a:r>
              <a:rPr lang="zh-CN" altLang="en-US" dirty="0" smtClean="0"/>
              <a:t>索引</a:t>
            </a:r>
            <a:endParaRPr lang="zh-CN" altLang="en-US" dirty="0"/>
          </a:p>
          <a:p>
            <a:pPr lvl="2"/>
            <a:r>
              <a:rPr lang="zh-CN" altLang="en-US" dirty="0"/>
              <a:t>为顺序数据文件中的每一个磁盘块定义一个索引项，其中的索引关键字值是该磁盘块中第一条记录的索引关键字值，而记录指针则指向该磁盘块的第一条</a:t>
            </a:r>
            <a:r>
              <a:rPr lang="zh-CN" altLang="en-US" dirty="0" smtClean="0"/>
              <a:t>记录</a:t>
            </a:r>
            <a:endParaRPr lang="zh-CN" altLang="en-US" dirty="0"/>
          </a:p>
          <a:p>
            <a:pPr lvl="2"/>
            <a:r>
              <a:rPr lang="zh-CN" altLang="en-US" dirty="0"/>
              <a:t>由于具有相同键值的记录可能占用若干个磁盘块，因此该索引文件中的索引关键字值是不唯一的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843681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3"/>
          <p:cNvGraphicFramePr>
            <a:graphicFrameLocks noChangeAspect="1"/>
          </p:cNvGraphicFramePr>
          <p:nvPr>
            <p:extLst>
              <p:ext uri="{D42A27DB-BD31-4B8C-83A1-F6EECF244321}">
                <p14:modId xmlns:p14="http://schemas.microsoft.com/office/powerpoint/2010/main" val="109573708"/>
              </p:ext>
            </p:extLst>
          </p:nvPr>
        </p:nvGraphicFramePr>
        <p:xfrm>
          <a:off x="3908103" y="1199927"/>
          <a:ext cx="5054600" cy="4864100"/>
        </p:xfrm>
        <a:graphic>
          <a:graphicData uri="http://schemas.openxmlformats.org/presentationml/2006/ole">
            <mc:AlternateContent xmlns:mc="http://schemas.openxmlformats.org/markup-compatibility/2006">
              <mc:Choice xmlns:v="urn:schemas-microsoft-com:vml" Requires="v">
                <p:oleObj spid="_x0000_s8258" name="Picture" r:id="rId3" imgW="3083040" imgH="2568600" progId="Word.Picture.8">
                  <p:embed/>
                </p:oleObj>
              </mc:Choice>
              <mc:Fallback>
                <p:oleObj name="Picture" r:id="rId3" imgW="3083040" imgH="2568600" progId="Word.Picture.8">
                  <p:embed/>
                  <p:pic>
                    <p:nvPicPr>
                      <p:cNvPr id="0" name=""/>
                      <p:cNvPicPr>
                        <a:picLocks noChangeAspect="1" noChangeArrowheads="1"/>
                      </p:cNvPicPr>
                      <p:nvPr/>
                    </p:nvPicPr>
                    <p:blipFill>
                      <a:blip r:embed="rId4"/>
                      <a:srcRect/>
                      <a:stretch>
                        <a:fillRect/>
                      </a:stretch>
                    </p:blipFill>
                    <p:spPr bwMode="auto">
                      <a:xfrm>
                        <a:off x="3908103" y="1199927"/>
                        <a:ext cx="50546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2769900579"/>
              </p:ext>
            </p:extLst>
          </p:nvPr>
        </p:nvGraphicFramePr>
        <p:xfrm>
          <a:off x="323528" y="1196752"/>
          <a:ext cx="3419475" cy="4337050"/>
        </p:xfrm>
        <a:graphic>
          <a:graphicData uri="http://schemas.openxmlformats.org/presentationml/2006/ole">
            <mc:AlternateContent xmlns:mc="http://schemas.openxmlformats.org/markup-compatibility/2006">
              <mc:Choice xmlns:v="urn:schemas-microsoft-com:vml" Requires="v">
                <p:oleObj spid="_x0000_s8259" name="Picture" r:id="rId5" imgW="2511360" imgH="2370600" progId="Word.Picture.8">
                  <p:embed/>
                </p:oleObj>
              </mc:Choice>
              <mc:Fallback>
                <p:oleObj name="Picture" r:id="rId5" imgW="2511360" imgH="2370600" progId="Word.Picture.8">
                  <p:embed/>
                  <p:pic>
                    <p:nvPicPr>
                      <p:cNvPr id="0" name=""/>
                      <p:cNvPicPr>
                        <a:picLocks noChangeAspect="1" noChangeArrowheads="1"/>
                      </p:cNvPicPr>
                      <p:nvPr/>
                    </p:nvPicPr>
                    <p:blipFill>
                      <a:blip r:embed="rId6"/>
                      <a:srcRect/>
                      <a:stretch>
                        <a:fillRect/>
                      </a:stretch>
                    </p:blipFill>
                    <p:spPr bwMode="auto">
                      <a:xfrm>
                        <a:off x="323528" y="1196752"/>
                        <a:ext cx="3419475"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6"/>
          <p:cNvSpPr>
            <a:spLocks noChangeShapeType="1"/>
          </p:cNvSpPr>
          <p:nvPr/>
        </p:nvSpPr>
        <p:spPr bwMode="auto">
          <a:xfrm>
            <a:off x="3444553" y="1422177"/>
            <a:ext cx="838200" cy="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7" name="Line 7"/>
          <p:cNvSpPr>
            <a:spLocks noChangeShapeType="1"/>
          </p:cNvSpPr>
          <p:nvPr/>
        </p:nvSpPr>
        <p:spPr bwMode="auto">
          <a:xfrm>
            <a:off x="3444553" y="1803177"/>
            <a:ext cx="838200" cy="381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8" name="Line 8"/>
          <p:cNvSpPr>
            <a:spLocks noChangeShapeType="1"/>
          </p:cNvSpPr>
          <p:nvPr/>
        </p:nvSpPr>
        <p:spPr bwMode="auto">
          <a:xfrm>
            <a:off x="3444553" y="2107977"/>
            <a:ext cx="838200" cy="838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9" name="Text Box 9"/>
          <p:cNvSpPr txBox="1">
            <a:spLocks noChangeArrowheads="1"/>
          </p:cNvSpPr>
          <p:nvPr/>
        </p:nvSpPr>
        <p:spPr bwMode="auto">
          <a:xfrm>
            <a:off x="3477344" y="5612323"/>
            <a:ext cx="419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ea"/>
                <a:ea typeface="+mn-ea"/>
              </a:rPr>
              <a:t>数据文件（关键字不唯一）</a:t>
            </a:r>
          </a:p>
        </p:txBody>
      </p:sp>
      <p:sp>
        <p:nvSpPr>
          <p:cNvPr id="10" name="Text Box 10"/>
          <p:cNvSpPr txBox="1">
            <a:spLocks noChangeArrowheads="1"/>
          </p:cNvSpPr>
          <p:nvPr/>
        </p:nvSpPr>
        <p:spPr bwMode="auto">
          <a:xfrm>
            <a:off x="1691680" y="5108267"/>
            <a:ext cx="152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ea"/>
                <a:ea typeface="+mn-ea"/>
              </a:rPr>
              <a:t>稀疏索引</a:t>
            </a:r>
          </a:p>
        </p:txBody>
      </p:sp>
      <p:sp>
        <p:nvSpPr>
          <p:cNvPr id="12" name="Line 15"/>
          <p:cNvSpPr>
            <a:spLocks noChangeShapeType="1"/>
          </p:cNvSpPr>
          <p:nvPr/>
        </p:nvSpPr>
        <p:spPr bwMode="auto">
          <a:xfrm>
            <a:off x="3444553" y="2488977"/>
            <a:ext cx="762000" cy="11430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3" name="Line 16"/>
          <p:cNvSpPr>
            <a:spLocks noChangeShapeType="1"/>
          </p:cNvSpPr>
          <p:nvPr/>
        </p:nvSpPr>
        <p:spPr bwMode="auto">
          <a:xfrm>
            <a:off x="3444553" y="2869977"/>
            <a:ext cx="762000" cy="16002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4" name="Line 17"/>
          <p:cNvSpPr>
            <a:spLocks noChangeShapeType="1"/>
          </p:cNvSpPr>
          <p:nvPr/>
        </p:nvSpPr>
        <p:spPr bwMode="auto">
          <a:xfrm>
            <a:off x="4282753" y="1955577"/>
            <a:ext cx="2438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5" name="Line 18"/>
          <p:cNvSpPr>
            <a:spLocks noChangeShapeType="1"/>
          </p:cNvSpPr>
          <p:nvPr/>
        </p:nvSpPr>
        <p:spPr bwMode="auto">
          <a:xfrm>
            <a:off x="4282753" y="2717577"/>
            <a:ext cx="2438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6" name="Line 19"/>
          <p:cNvSpPr>
            <a:spLocks noChangeShapeType="1"/>
          </p:cNvSpPr>
          <p:nvPr/>
        </p:nvSpPr>
        <p:spPr bwMode="auto">
          <a:xfrm>
            <a:off x="4282753" y="3555777"/>
            <a:ext cx="2438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7" name="Line 20"/>
          <p:cNvSpPr>
            <a:spLocks noChangeShapeType="1"/>
          </p:cNvSpPr>
          <p:nvPr/>
        </p:nvSpPr>
        <p:spPr bwMode="auto">
          <a:xfrm>
            <a:off x="4282753" y="4317777"/>
            <a:ext cx="2438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8" name="Line 21"/>
          <p:cNvSpPr>
            <a:spLocks noChangeShapeType="1"/>
          </p:cNvSpPr>
          <p:nvPr/>
        </p:nvSpPr>
        <p:spPr bwMode="auto">
          <a:xfrm>
            <a:off x="1463353" y="2717577"/>
            <a:ext cx="2057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19" name="Line 22"/>
          <p:cNvSpPr>
            <a:spLocks noChangeShapeType="1"/>
          </p:cNvSpPr>
          <p:nvPr/>
        </p:nvSpPr>
        <p:spPr bwMode="auto">
          <a:xfrm>
            <a:off x="1463353" y="4165377"/>
            <a:ext cx="2057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Tree>
    <p:extLst>
      <p:ext uri="{BB962C8B-B14F-4D97-AF65-F5344CB8AC3E}">
        <p14:creationId xmlns:p14="http://schemas.microsoft.com/office/powerpoint/2010/main" val="3061847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sz="2000" dirty="0"/>
              <a:t>非顺序文件中的索引技术</a:t>
            </a:r>
          </a:p>
          <a:p>
            <a:pPr lvl="1"/>
            <a:r>
              <a:rPr lang="zh-CN" altLang="en-US" sz="1800" dirty="0"/>
              <a:t>在数据库系统中所使用的数据文件通常都是无序的（堆文件组织），因此迫切需要利用上述的索引技术来建立非顺序文件上的索引，以提高记录查找的</a:t>
            </a:r>
            <a:r>
              <a:rPr lang="zh-CN" altLang="en-US" sz="1800" dirty="0" smtClean="0"/>
              <a:t>速度</a:t>
            </a:r>
            <a:endParaRPr lang="zh-CN" altLang="en-US" sz="1800" dirty="0"/>
          </a:p>
          <a:p>
            <a:pPr lvl="1"/>
            <a:r>
              <a:rPr lang="zh-CN" altLang="en-US" sz="1800" dirty="0"/>
              <a:t>如果索引关键字值在非顺序数据文件中具有唯一性，则可以按照下述步骤建立其上的索引文件：</a:t>
            </a:r>
          </a:p>
          <a:p>
            <a:pPr lvl="2"/>
            <a:r>
              <a:rPr lang="zh-CN" altLang="en-US" sz="1600" dirty="0"/>
              <a:t>首先为非顺序数据文件建立第一级的稠密索引；</a:t>
            </a:r>
          </a:p>
          <a:p>
            <a:pPr lvl="2"/>
            <a:r>
              <a:rPr lang="zh-CN" altLang="en-US" sz="1600" dirty="0"/>
              <a:t>然后再根据需要建立该稠密索引上的多级稀疏索引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2877334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非顺序文件中的索引技术</a:t>
            </a:r>
          </a:p>
        </p:txBody>
      </p:sp>
      <p:sp>
        <p:nvSpPr>
          <p:cNvPr id="3" name="内容占位符 2"/>
          <p:cNvSpPr>
            <a:spLocks noGrp="1"/>
          </p:cNvSpPr>
          <p:nvPr>
            <p:ph idx="1"/>
          </p:nvPr>
        </p:nvSpPr>
        <p:spPr/>
        <p:txBody>
          <a:bodyPr>
            <a:normAutofit/>
          </a:bodyPr>
          <a:lstStyle/>
          <a:p>
            <a:r>
              <a:rPr lang="zh-CN" altLang="en-US" sz="1400" dirty="0"/>
              <a:t>如果索引关键字的值不唯一，则可以通过在第一级的稠密索引和数据文件之间加一个记录指针桶</a:t>
            </a:r>
            <a:r>
              <a:rPr lang="en-US" altLang="zh-CN" sz="1400" dirty="0"/>
              <a:t>(bucket)</a:t>
            </a:r>
            <a:r>
              <a:rPr lang="zh-CN" altLang="en-US" sz="1400" dirty="0"/>
              <a:t>。此时索引项</a:t>
            </a:r>
            <a:r>
              <a:rPr lang="en-US" altLang="zh-CN" sz="1400" dirty="0"/>
              <a:t>(</a:t>
            </a:r>
            <a:r>
              <a:rPr lang="en-US" altLang="zh-CN" sz="1400" dirty="0" err="1"/>
              <a:t>Ki,Pi</a:t>
            </a:r>
            <a:r>
              <a:rPr lang="en-US" altLang="zh-CN" sz="1400" dirty="0"/>
              <a:t>)</a:t>
            </a:r>
            <a:r>
              <a:rPr lang="zh-CN" altLang="en-US" sz="1400" dirty="0"/>
              <a:t>中的记录指针</a:t>
            </a:r>
            <a:r>
              <a:rPr lang="en-US" altLang="zh-CN" sz="1400" dirty="0"/>
              <a:t>Pi</a:t>
            </a:r>
            <a:r>
              <a:rPr lang="zh-CN" altLang="en-US" sz="1400" dirty="0"/>
              <a:t>不再是指向数据文件中的记录，而是指向一个记录指针桶，在桶中存放着索引关键字值为</a:t>
            </a:r>
            <a:r>
              <a:rPr lang="en-US" altLang="zh-CN" sz="1400" dirty="0"/>
              <a:t>Ki</a:t>
            </a:r>
            <a:r>
              <a:rPr lang="zh-CN" altLang="en-US" sz="1400" dirty="0"/>
              <a:t>的记录的记录</a:t>
            </a:r>
            <a:r>
              <a:rPr lang="zh-CN" altLang="en-US" sz="1400" dirty="0" smtClean="0"/>
              <a:t>指针</a:t>
            </a:r>
            <a:endParaRPr lang="zh-CN" altLang="en-US" sz="1400" dirty="0"/>
          </a:p>
          <a:p>
            <a:pPr lvl="1"/>
            <a:r>
              <a:rPr lang="zh-CN" altLang="en-US" sz="1200" dirty="0"/>
              <a:t>在这里，记录指针桶的大小 </a:t>
            </a:r>
            <a:r>
              <a:rPr lang="en-US" altLang="zh-CN" sz="1200" dirty="0" err="1"/>
              <a:t>BSize</a:t>
            </a:r>
            <a:r>
              <a:rPr lang="en-US" altLang="zh-CN" sz="1200" dirty="0"/>
              <a:t> </a:t>
            </a:r>
            <a:r>
              <a:rPr lang="zh-CN" altLang="en-US" sz="1200" dirty="0"/>
              <a:t>是预先确定</a:t>
            </a:r>
            <a:r>
              <a:rPr lang="zh-CN" altLang="en-US" sz="1200" dirty="0" smtClean="0"/>
              <a:t>的</a:t>
            </a:r>
            <a:endParaRPr lang="zh-CN" altLang="en-US" sz="1200" dirty="0"/>
          </a:p>
          <a:p>
            <a:pPr lvl="1"/>
            <a:r>
              <a:rPr lang="zh-CN" altLang="en-US" sz="1200" dirty="0"/>
              <a:t>当在数据文件中插入第一条索引关键字值为 </a:t>
            </a:r>
            <a:r>
              <a:rPr lang="en-US" altLang="zh-CN" sz="1200" dirty="0"/>
              <a:t>Ki </a:t>
            </a:r>
            <a:r>
              <a:rPr lang="zh-CN" altLang="en-US" sz="1200" dirty="0"/>
              <a:t>的记录 </a:t>
            </a:r>
            <a:r>
              <a:rPr lang="en-US" altLang="zh-CN" sz="1200" dirty="0" err="1"/>
              <a:t>Ri</a:t>
            </a:r>
            <a:r>
              <a:rPr lang="en-US" altLang="zh-CN" sz="1200" dirty="0"/>
              <a:t> </a:t>
            </a:r>
            <a:r>
              <a:rPr lang="zh-CN" altLang="en-US" sz="1200" dirty="0"/>
              <a:t>时，在索引文件中将生成一个新的索引项</a:t>
            </a:r>
            <a:r>
              <a:rPr lang="en-US" altLang="zh-CN" sz="1200" dirty="0"/>
              <a:t>(</a:t>
            </a:r>
            <a:r>
              <a:rPr lang="en-US" altLang="zh-CN" sz="1200" dirty="0" err="1"/>
              <a:t>Ki,Pi</a:t>
            </a:r>
            <a:r>
              <a:rPr lang="en-US" altLang="zh-CN" sz="1200" dirty="0"/>
              <a:t>)</a:t>
            </a:r>
            <a:r>
              <a:rPr lang="zh-CN" altLang="en-US" sz="1200" dirty="0"/>
              <a:t>，同时系统将自动申请一个大小为 </a:t>
            </a:r>
            <a:r>
              <a:rPr lang="en-US" altLang="zh-CN" sz="1200" dirty="0" err="1"/>
              <a:t>BSize</a:t>
            </a:r>
            <a:r>
              <a:rPr lang="en-US" altLang="zh-CN" sz="1200" dirty="0"/>
              <a:t> </a:t>
            </a:r>
            <a:r>
              <a:rPr lang="zh-CN" altLang="en-US" sz="1200" dirty="0"/>
              <a:t>的记录指针桶 </a:t>
            </a:r>
            <a:r>
              <a:rPr lang="en-US" altLang="zh-CN" sz="1200" dirty="0"/>
              <a:t>Bi</a:t>
            </a:r>
            <a:r>
              <a:rPr lang="zh-CN" altLang="en-US" sz="1200" dirty="0"/>
              <a:t>，将指针 </a:t>
            </a:r>
            <a:r>
              <a:rPr lang="en-US" altLang="zh-CN" sz="1200" dirty="0"/>
              <a:t>Pi </a:t>
            </a:r>
            <a:r>
              <a:rPr lang="zh-CN" altLang="en-US" sz="1200" dirty="0"/>
              <a:t>指向该记录指针桶 </a:t>
            </a:r>
            <a:r>
              <a:rPr lang="en-US" altLang="zh-CN" sz="1200" dirty="0"/>
              <a:t>Bi</a:t>
            </a:r>
            <a:r>
              <a:rPr lang="zh-CN" altLang="en-US" sz="1200" dirty="0"/>
              <a:t>，同时将当前记录 </a:t>
            </a:r>
            <a:r>
              <a:rPr lang="en-US" altLang="zh-CN" sz="1200" dirty="0" err="1"/>
              <a:t>Ri</a:t>
            </a:r>
            <a:r>
              <a:rPr lang="en-US" altLang="zh-CN" sz="1200" dirty="0"/>
              <a:t> </a:t>
            </a:r>
            <a:r>
              <a:rPr lang="zh-CN" altLang="en-US" sz="1200" dirty="0"/>
              <a:t>的记录指针保存在记录指针桶 </a:t>
            </a:r>
            <a:r>
              <a:rPr lang="en-US" altLang="zh-CN" sz="1200" dirty="0"/>
              <a:t>Bi </a:t>
            </a:r>
            <a:r>
              <a:rPr lang="zh-CN" altLang="en-US" sz="1200" dirty="0" smtClean="0"/>
              <a:t>中</a:t>
            </a:r>
            <a:endParaRPr lang="zh-CN" altLang="en-US" sz="1200" dirty="0"/>
          </a:p>
          <a:p>
            <a:pPr lvl="1"/>
            <a:r>
              <a:rPr lang="zh-CN" altLang="en-US" sz="1200" dirty="0"/>
              <a:t>当新的索引关键字值为 </a:t>
            </a:r>
            <a:r>
              <a:rPr lang="en-US" altLang="zh-CN" sz="1200" dirty="0"/>
              <a:t>Ki </a:t>
            </a:r>
            <a:r>
              <a:rPr lang="zh-CN" altLang="en-US" sz="1200" dirty="0"/>
              <a:t>的记录被加入到数据文件中时，只需要将新记录的记录指针加入到记录指针桶 </a:t>
            </a:r>
            <a:r>
              <a:rPr lang="en-US" altLang="zh-CN" sz="1200" dirty="0"/>
              <a:t>Bi </a:t>
            </a:r>
            <a:r>
              <a:rPr lang="zh-CN" altLang="en-US" sz="1200" dirty="0"/>
              <a:t>中。如果记录指针桶 </a:t>
            </a:r>
            <a:r>
              <a:rPr lang="en-US" altLang="zh-CN" sz="1200" dirty="0"/>
              <a:t>Bi </a:t>
            </a:r>
            <a:r>
              <a:rPr lang="zh-CN" altLang="en-US" sz="1200" dirty="0"/>
              <a:t>已满，系统将申请一个新的记录指针桶，并链接到原来的记录指针桶的后面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126984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latin typeface="Times New Roman" pitchFamily="18" charset="0"/>
                <a:cs typeface="Times New Roman" pitchFamily="18" charset="0"/>
              </a:rPr>
              <a:t>数据库的物理存储介质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grpSp>
        <p:nvGrpSpPr>
          <p:cNvPr id="82" name="Group 80"/>
          <p:cNvGrpSpPr>
            <a:grpSpLocks noChangeAspect="1"/>
          </p:cNvGrpSpPr>
          <p:nvPr/>
        </p:nvGrpSpPr>
        <p:grpSpPr bwMode="auto">
          <a:xfrm>
            <a:off x="1763688" y="2420888"/>
            <a:ext cx="5672727" cy="3600000"/>
            <a:chOff x="-3" y="-3"/>
            <a:chExt cx="3846" cy="1963"/>
          </a:xfrm>
        </p:grpSpPr>
        <p:grpSp>
          <p:nvGrpSpPr>
            <p:cNvPr id="83" name="Group 78"/>
            <p:cNvGrpSpPr>
              <a:grpSpLocks/>
            </p:cNvGrpSpPr>
            <p:nvPr/>
          </p:nvGrpSpPr>
          <p:grpSpPr bwMode="auto">
            <a:xfrm>
              <a:off x="0" y="0"/>
              <a:ext cx="3840" cy="1957"/>
              <a:chOff x="0" y="0"/>
              <a:chExt cx="3840" cy="1957"/>
            </a:xfrm>
          </p:grpSpPr>
          <p:grpSp>
            <p:nvGrpSpPr>
              <p:cNvPr id="85" name="Group 25"/>
              <p:cNvGrpSpPr>
                <a:grpSpLocks/>
              </p:cNvGrpSpPr>
              <p:nvPr/>
            </p:nvGrpSpPr>
            <p:grpSpPr bwMode="auto">
              <a:xfrm>
                <a:off x="0" y="0"/>
                <a:ext cx="768" cy="403"/>
                <a:chOff x="0" y="0"/>
                <a:chExt cx="768" cy="403"/>
              </a:xfrm>
            </p:grpSpPr>
            <p:sp>
              <p:nvSpPr>
                <p:cNvPr id="157" name="Rectangle 4"/>
                <p:cNvSpPr>
                  <a:spLocks noChangeArrowheads="1"/>
                </p:cNvSpPr>
                <p:nvPr/>
              </p:nvSpPr>
              <p:spPr bwMode="auto">
                <a:xfrm>
                  <a:off x="43" y="0"/>
                  <a:ext cx="6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100"/>
                    <a:t> </a:t>
                  </a:r>
                </a:p>
                <a:p>
                  <a:pPr eaLnBrk="0" hangingPunct="0"/>
                  <a:endParaRPr lang="en-US" altLang="zh-CN" sz="1600"/>
                </a:p>
              </p:txBody>
            </p:sp>
            <p:sp>
              <p:nvSpPr>
                <p:cNvPr id="158" name="Rectangle 24"/>
                <p:cNvSpPr>
                  <a:spLocks noChangeArrowheads="1"/>
                </p:cNvSpPr>
                <p:nvPr/>
              </p:nvSpPr>
              <p:spPr bwMode="auto">
                <a:xfrm>
                  <a:off x="0" y="0"/>
                  <a:ext cx="768" cy="403"/>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86" name="Group 29"/>
              <p:cNvGrpSpPr>
                <a:grpSpLocks/>
              </p:cNvGrpSpPr>
              <p:nvPr/>
            </p:nvGrpSpPr>
            <p:grpSpPr bwMode="auto">
              <a:xfrm>
                <a:off x="768" y="0"/>
                <a:ext cx="883" cy="403"/>
                <a:chOff x="768" y="0"/>
                <a:chExt cx="883" cy="403"/>
              </a:xfrm>
            </p:grpSpPr>
            <p:sp>
              <p:nvSpPr>
                <p:cNvPr id="153" name="Rectangle 28"/>
                <p:cNvSpPr>
                  <a:spLocks noChangeArrowheads="1"/>
                </p:cNvSpPr>
                <p:nvPr/>
              </p:nvSpPr>
              <p:spPr bwMode="auto">
                <a:xfrm>
                  <a:off x="768" y="0"/>
                  <a:ext cx="883"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nvGrpSpPr>
                <p:cNvPr id="154" name="Group 27"/>
                <p:cNvGrpSpPr>
                  <a:grpSpLocks/>
                </p:cNvGrpSpPr>
                <p:nvPr/>
              </p:nvGrpSpPr>
              <p:grpSpPr bwMode="auto">
                <a:xfrm>
                  <a:off x="768" y="0"/>
                  <a:ext cx="883" cy="403"/>
                  <a:chOff x="768" y="0"/>
                  <a:chExt cx="883" cy="403"/>
                </a:xfrm>
              </p:grpSpPr>
              <p:sp>
                <p:nvSpPr>
                  <p:cNvPr id="155" name="Rectangle 5"/>
                  <p:cNvSpPr>
                    <a:spLocks noChangeArrowheads="1"/>
                  </p:cNvSpPr>
                  <p:nvPr/>
                </p:nvSpPr>
                <p:spPr bwMode="auto">
                  <a:xfrm>
                    <a:off x="811" y="0"/>
                    <a:ext cx="797"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存储容量</a:t>
                    </a:r>
                  </a:p>
                </p:txBody>
              </p:sp>
              <p:sp>
                <p:nvSpPr>
                  <p:cNvPr id="156" name="Rectangle 26"/>
                  <p:cNvSpPr>
                    <a:spLocks noChangeArrowheads="1"/>
                  </p:cNvSpPr>
                  <p:nvPr/>
                </p:nvSpPr>
                <p:spPr bwMode="auto">
                  <a:xfrm>
                    <a:off x="768" y="0"/>
                    <a:ext cx="883" cy="403"/>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grpSp>
            <p:nvGrpSpPr>
              <p:cNvPr id="87" name="Group 33"/>
              <p:cNvGrpSpPr>
                <a:grpSpLocks/>
              </p:cNvGrpSpPr>
              <p:nvPr/>
            </p:nvGrpSpPr>
            <p:grpSpPr bwMode="auto">
              <a:xfrm>
                <a:off x="1651" y="0"/>
                <a:ext cx="883" cy="403"/>
                <a:chOff x="1651" y="0"/>
                <a:chExt cx="883" cy="403"/>
              </a:xfrm>
            </p:grpSpPr>
            <p:sp>
              <p:nvSpPr>
                <p:cNvPr id="149" name="Rectangle 32"/>
                <p:cNvSpPr>
                  <a:spLocks noChangeArrowheads="1"/>
                </p:cNvSpPr>
                <p:nvPr/>
              </p:nvSpPr>
              <p:spPr bwMode="auto">
                <a:xfrm>
                  <a:off x="1651" y="0"/>
                  <a:ext cx="883"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nvGrpSpPr>
                <p:cNvPr id="150" name="Group 31"/>
                <p:cNvGrpSpPr>
                  <a:grpSpLocks/>
                </p:cNvGrpSpPr>
                <p:nvPr/>
              </p:nvGrpSpPr>
              <p:grpSpPr bwMode="auto">
                <a:xfrm>
                  <a:off x="1651" y="0"/>
                  <a:ext cx="883" cy="403"/>
                  <a:chOff x="1651" y="0"/>
                  <a:chExt cx="883" cy="403"/>
                </a:xfrm>
              </p:grpSpPr>
              <p:sp>
                <p:nvSpPr>
                  <p:cNvPr id="151" name="Rectangle 6"/>
                  <p:cNvSpPr>
                    <a:spLocks noChangeArrowheads="1"/>
                  </p:cNvSpPr>
                  <p:nvPr/>
                </p:nvSpPr>
                <p:spPr bwMode="auto">
                  <a:xfrm>
                    <a:off x="1694" y="0"/>
                    <a:ext cx="797"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访问速度</a:t>
                    </a:r>
                  </a:p>
                </p:txBody>
              </p:sp>
              <p:sp>
                <p:nvSpPr>
                  <p:cNvPr id="152" name="Rectangle 30"/>
                  <p:cNvSpPr>
                    <a:spLocks noChangeArrowheads="1"/>
                  </p:cNvSpPr>
                  <p:nvPr/>
                </p:nvSpPr>
                <p:spPr bwMode="auto">
                  <a:xfrm>
                    <a:off x="1651" y="0"/>
                    <a:ext cx="883" cy="403"/>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grpSp>
            <p:nvGrpSpPr>
              <p:cNvPr id="88" name="Group 37"/>
              <p:cNvGrpSpPr>
                <a:grpSpLocks/>
              </p:cNvGrpSpPr>
              <p:nvPr/>
            </p:nvGrpSpPr>
            <p:grpSpPr bwMode="auto">
              <a:xfrm>
                <a:off x="2534" y="0"/>
                <a:ext cx="653" cy="403"/>
                <a:chOff x="2534" y="0"/>
                <a:chExt cx="653" cy="403"/>
              </a:xfrm>
            </p:grpSpPr>
            <p:sp>
              <p:nvSpPr>
                <p:cNvPr id="145" name="Rectangle 36"/>
                <p:cNvSpPr>
                  <a:spLocks noChangeArrowheads="1"/>
                </p:cNvSpPr>
                <p:nvPr/>
              </p:nvSpPr>
              <p:spPr bwMode="auto">
                <a:xfrm>
                  <a:off x="2534" y="0"/>
                  <a:ext cx="653"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nvGrpSpPr>
                <p:cNvPr id="146" name="Group 35"/>
                <p:cNvGrpSpPr>
                  <a:grpSpLocks/>
                </p:cNvGrpSpPr>
                <p:nvPr/>
              </p:nvGrpSpPr>
              <p:grpSpPr bwMode="auto">
                <a:xfrm>
                  <a:off x="2534" y="0"/>
                  <a:ext cx="653" cy="403"/>
                  <a:chOff x="2534" y="0"/>
                  <a:chExt cx="653" cy="403"/>
                </a:xfrm>
              </p:grpSpPr>
              <p:sp>
                <p:nvSpPr>
                  <p:cNvPr id="147" name="Rectangle 7"/>
                  <p:cNvSpPr>
                    <a:spLocks noChangeArrowheads="1"/>
                  </p:cNvSpPr>
                  <p:nvPr/>
                </p:nvSpPr>
                <p:spPr bwMode="auto">
                  <a:xfrm>
                    <a:off x="2577" y="0"/>
                    <a:ext cx="567"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访问</a:t>
                    </a:r>
                  </a:p>
                  <a:p>
                    <a:r>
                      <a:rPr lang="zh-CN" altLang="en-US" sz="1600" b="1">
                        <a:solidFill>
                          <a:srgbClr val="FF0000"/>
                        </a:solidFill>
                      </a:rPr>
                      <a:t>类型</a:t>
                    </a:r>
                  </a:p>
                </p:txBody>
              </p:sp>
              <p:sp>
                <p:nvSpPr>
                  <p:cNvPr id="148" name="Rectangle 34"/>
                  <p:cNvSpPr>
                    <a:spLocks noChangeArrowheads="1"/>
                  </p:cNvSpPr>
                  <p:nvPr/>
                </p:nvSpPr>
                <p:spPr bwMode="auto">
                  <a:xfrm>
                    <a:off x="2534" y="0"/>
                    <a:ext cx="653" cy="403"/>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grpSp>
            <p:nvGrpSpPr>
              <p:cNvPr id="89" name="Group 41"/>
              <p:cNvGrpSpPr>
                <a:grpSpLocks/>
              </p:cNvGrpSpPr>
              <p:nvPr/>
            </p:nvGrpSpPr>
            <p:grpSpPr bwMode="auto">
              <a:xfrm>
                <a:off x="3187" y="0"/>
                <a:ext cx="653" cy="403"/>
                <a:chOff x="3187" y="0"/>
                <a:chExt cx="653" cy="403"/>
              </a:xfrm>
            </p:grpSpPr>
            <p:sp>
              <p:nvSpPr>
                <p:cNvPr id="141" name="Rectangle 40"/>
                <p:cNvSpPr>
                  <a:spLocks noChangeArrowheads="1"/>
                </p:cNvSpPr>
                <p:nvPr/>
              </p:nvSpPr>
              <p:spPr bwMode="auto">
                <a:xfrm>
                  <a:off x="3187" y="0"/>
                  <a:ext cx="653"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nvGrpSpPr>
                <p:cNvPr id="142" name="Group 39"/>
                <p:cNvGrpSpPr>
                  <a:grpSpLocks/>
                </p:cNvGrpSpPr>
                <p:nvPr/>
              </p:nvGrpSpPr>
              <p:grpSpPr bwMode="auto">
                <a:xfrm>
                  <a:off x="3187" y="0"/>
                  <a:ext cx="653" cy="403"/>
                  <a:chOff x="3187" y="0"/>
                  <a:chExt cx="653" cy="403"/>
                </a:xfrm>
              </p:grpSpPr>
              <p:sp>
                <p:nvSpPr>
                  <p:cNvPr id="143" name="Rectangle 8"/>
                  <p:cNvSpPr>
                    <a:spLocks noChangeArrowheads="1"/>
                  </p:cNvSpPr>
                  <p:nvPr/>
                </p:nvSpPr>
                <p:spPr bwMode="auto">
                  <a:xfrm>
                    <a:off x="3230" y="0"/>
                    <a:ext cx="567" cy="403"/>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存取</a:t>
                    </a:r>
                  </a:p>
                  <a:p>
                    <a:r>
                      <a:rPr lang="zh-CN" altLang="en-US" sz="1600" b="1">
                        <a:solidFill>
                          <a:srgbClr val="FF0000"/>
                        </a:solidFill>
                      </a:rPr>
                      <a:t>单位</a:t>
                    </a:r>
                  </a:p>
                </p:txBody>
              </p:sp>
              <p:sp>
                <p:nvSpPr>
                  <p:cNvPr id="144" name="Rectangle 38"/>
                  <p:cNvSpPr>
                    <a:spLocks noChangeArrowheads="1"/>
                  </p:cNvSpPr>
                  <p:nvPr/>
                </p:nvSpPr>
                <p:spPr bwMode="auto">
                  <a:xfrm>
                    <a:off x="3187" y="0"/>
                    <a:ext cx="653" cy="403"/>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grpSp>
            <p:nvGrpSpPr>
              <p:cNvPr id="90" name="Group 45"/>
              <p:cNvGrpSpPr>
                <a:grpSpLocks/>
              </p:cNvGrpSpPr>
              <p:nvPr/>
            </p:nvGrpSpPr>
            <p:grpSpPr bwMode="auto">
              <a:xfrm>
                <a:off x="0" y="403"/>
                <a:ext cx="768" cy="518"/>
                <a:chOff x="0" y="403"/>
                <a:chExt cx="768" cy="518"/>
              </a:xfrm>
            </p:grpSpPr>
            <p:sp>
              <p:nvSpPr>
                <p:cNvPr id="137" name="Rectangle 44"/>
                <p:cNvSpPr>
                  <a:spLocks noChangeArrowheads="1"/>
                </p:cNvSpPr>
                <p:nvPr/>
              </p:nvSpPr>
              <p:spPr bwMode="auto">
                <a:xfrm>
                  <a:off x="0" y="403"/>
                  <a:ext cx="768" cy="518"/>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nvGrpSpPr>
                <p:cNvPr id="138" name="Group 43"/>
                <p:cNvGrpSpPr>
                  <a:grpSpLocks/>
                </p:cNvGrpSpPr>
                <p:nvPr/>
              </p:nvGrpSpPr>
              <p:grpSpPr bwMode="auto">
                <a:xfrm>
                  <a:off x="0" y="403"/>
                  <a:ext cx="768" cy="518"/>
                  <a:chOff x="0" y="403"/>
                  <a:chExt cx="768" cy="518"/>
                </a:xfrm>
              </p:grpSpPr>
              <p:sp>
                <p:nvSpPr>
                  <p:cNvPr id="139" name="Rectangle 9"/>
                  <p:cNvSpPr>
                    <a:spLocks noChangeArrowheads="1"/>
                  </p:cNvSpPr>
                  <p:nvPr/>
                </p:nvSpPr>
                <p:spPr bwMode="auto">
                  <a:xfrm>
                    <a:off x="43" y="403"/>
                    <a:ext cx="682" cy="518"/>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第一级存储器</a:t>
                    </a:r>
                  </a:p>
                </p:txBody>
              </p:sp>
              <p:sp>
                <p:nvSpPr>
                  <p:cNvPr id="140" name="Rectangle 42"/>
                  <p:cNvSpPr>
                    <a:spLocks noChangeArrowheads="1"/>
                  </p:cNvSpPr>
                  <p:nvPr/>
                </p:nvSpPr>
                <p:spPr bwMode="auto">
                  <a:xfrm>
                    <a:off x="0" y="403"/>
                    <a:ext cx="768"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grpSp>
            <p:nvGrpSpPr>
              <p:cNvPr id="91" name="Group 47"/>
              <p:cNvGrpSpPr>
                <a:grpSpLocks/>
              </p:cNvGrpSpPr>
              <p:nvPr/>
            </p:nvGrpSpPr>
            <p:grpSpPr bwMode="auto">
              <a:xfrm>
                <a:off x="768" y="403"/>
                <a:ext cx="883" cy="518"/>
                <a:chOff x="768" y="403"/>
                <a:chExt cx="883" cy="518"/>
              </a:xfrm>
            </p:grpSpPr>
            <p:sp>
              <p:nvSpPr>
                <p:cNvPr id="135" name="Rectangle 10"/>
                <p:cNvSpPr>
                  <a:spLocks noChangeArrowheads="1"/>
                </p:cNvSpPr>
                <p:nvPr/>
              </p:nvSpPr>
              <p:spPr bwMode="auto">
                <a:xfrm>
                  <a:off x="811" y="403"/>
                  <a:ext cx="7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1">
                      <a:cs typeface="Times New Roman" pitchFamily="18" charset="0"/>
                    </a:rPr>
                    <a:t>100MB</a:t>
                  </a:r>
                </a:p>
                <a:p>
                  <a:r>
                    <a:rPr lang="zh-CN" altLang="en-US" sz="1600" b="1">
                      <a:cs typeface="Times New Roman" pitchFamily="18" charset="0"/>
                    </a:rPr>
                    <a:t>~</a:t>
                  </a:r>
                </a:p>
                <a:p>
                  <a:r>
                    <a:rPr lang="en-US" altLang="zh-CN" sz="1600" b="1">
                      <a:cs typeface="Times New Roman" pitchFamily="18" charset="0"/>
                    </a:rPr>
                    <a:t>10GB</a:t>
                  </a:r>
                </a:p>
              </p:txBody>
            </p:sp>
            <p:sp>
              <p:nvSpPr>
                <p:cNvPr id="136" name="Rectangle 46"/>
                <p:cNvSpPr>
                  <a:spLocks noChangeArrowheads="1"/>
                </p:cNvSpPr>
                <p:nvPr/>
              </p:nvSpPr>
              <p:spPr bwMode="auto">
                <a:xfrm>
                  <a:off x="768" y="403"/>
                  <a:ext cx="88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2" name="Group 49"/>
              <p:cNvGrpSpPr>
                <a:grpSpLocks/>
              </p:cNvGrpSpPr>
              <p:nvPr/>
            </p:nvGrpSpPr>
            <p:grpSpPr bwMode="auto">
              <a:xfrm>
                <a:off x="1651" y="403"/>
                <a:ext cx="883" cy="518"/>
                <a:chOff x="1651" y="403"/>
                <a:chExt cx="883" cy="518"/>
              </a:xfrm>
            </p:grpSpPr>
            <p:sp>
              <p:nvSpPr>
                <p:cNvPr id="133" name="Rectangle 11"/>
                <p:cNvSpPr>
                  <a:spLocks noChangeArrowheads="1"/>
                </p:cNvSpPr>
                <p:nvPr/>
              </p:nvSpPr>
              <p:spPr bwMode="auto">
                <a:xfrm>
                  <a:off x="1694" y="403"/>
                  <a:ext cx="7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1">
                      <a:cs typeface="Times New Roman" pitchFamily="18" charset="0"/>
                    </a:rPr>
                    <a:t>10</a:t>
                  </a:r>
                  <a:r>
                    <a:rPr lang="en-US" altLang="zh-CN" sz="1600" b="1" baseline="30000">
                      <a:cs typeface="Times New Roman" pitchFamily="18" charset="0"/>
                    </a:rPr>
                    <a:t>-8</a:t>
                  </a:r>
                  <a:r>
                    <a:rPr lang="zh-CN" altLang="en-US" sz="1600" b="1">
                      <a:cs typeface="Times New Roman" pitchFamily="18" charset="0"/>
                    </a:rPr>
                    <a:t>秒</a:t>
                  </a:r>
                </a:p>
                <a:p>
                  <a:r>
                    <a:rPr lang="zh-CN" altLang="en-US" sz="1600" b="1">
                      <a:cs typeface="Times New Roman" pitchFamily="18" charset="0"/>
                    </a:rPr>
                    <a:t>~</a:t>
                  </a:r>
                  <a:endParaRPr lang="en-US" altLang="zh-CN" sz="1600" b="1">
                    <a:cs typeface="Times New Roman" pitchFamily="18" charset="0"/>
                  </a:endParaRPr>
                </a:p>
                <a:p>
                  <a:r>
                    <a:rPr lang="en-US" altLang="zh-CN" sz="1600" b="1">
                      <a:cs typeface="Times New Roman" pitchFamily="18" charset="0"/>
                    </a:rPr>
                    <a:t>10</a:t>
                  </a:r>
                  <a:r>
                    <a:rPr lang="en-US" altLang="zh-CN" sz="1600" b="1" baseline="30000">
                      <a:cs typeface="Times New Roman" pitchFamily="18" charset="0"/>
                    </a:rPr>
                    <a:t>-7 </a:t>
                  </a:r>
                  <a:r>
                    <a:rPr lang="zh-CN" altLang="en-US" sz="1600" b="1">
                      <a:cs typeface="Times New Roman" pitchFamily="18" charset="0"/>
                    </a:rPr>
                    <a:t>秒</a:t>
                  </a:r>
                </a:p>
              </p:txBody>
            </p:sp>
            <p:sp>
              <p:nvSpPr>
                <p:cNvPr id="134" name="Rectangle 48"/>
                <p:cNvSpPr>
                  <a:spLocks noChangeArrowheads="1"/>
                </p:cNvSpPr>
                <p:nvPr/>
              </p:nvSpPr>
              <p:spPr bwMode="auto">
                <a:xfrm>
                  <a:off x="1651" y="403"/>
                  <a:ext cx="88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3" name="Group 51"/>
              <p:cNvGrpSpPr>
                <a:grpSpLocks/>
              </p:cNvGrpSpPr>
              <p:nvPr/>
            </p:nvGrpSpPr>
            <p:grpSpPr bwMode="auto">
              <a:xfrm>
                <a:off x="2534" y="403"/>
                <a:ext cx="653" cy="518"/>
                <a:chOff x="2534" y="403"/>
                <a:chExt cx="653" cy="518"/>
              </a:xfrm>
            </p:grpSpPr>
            <p:sp>
              <p:nvSpPr>
                <p:cNvPr id="131" name="Rectangle 12"/>
                <p:cNvSpPr>
                  <a:spLocks noChangeArrowheads="1"/>
                </p:cNvSpPr>
                <p:nvPr/>
              </p:nvSpPr>
              <p:spPr bwMode="auto">
                <a:xfrm>
                  <a:off x="2577" y="403"/>
                  <a:ext cx="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随机</a:t>
                  </a:r>
                </a:p>
              </p:txBody>
            </p:sp>
            <p:sp>
              <p:nvSpPr>
                <p:cNvPr id="132" name="Rectangle 50"/>
                <p:cNvSpPr>
                  <a:spLocks noChangeArrowheads="1"/>
                </p:cNvSpPr>
                <p:nvPr/>
              </p:nvSpPr>
              <p:spPr bwMode="auto">
                <a:xfrm>
                  <a:off x="2534" y="403"/>
                  <a:ext cx="65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4" name="Group 53"/>
              <p:cNvGrpSpPr>
                <a:grpSpLocks/>
              </p:cNvGrpSpPr>
              <p:nvPr/>
            </p:nvGrpSpPr>
            <p:grpSpPr bwMode="auto">
              <a:xfrm>
                <a:off x="3187" y="403"/>
                <a:ext cx="653" cy="518"/>
                <a:chOff x="3187" y="403"/>
                <a:chExt cx="653" cy="518"/>
              </a:xfrm>
            </p:grpSpPr>
            <p:sp>
              <p:nvSpPr>
                <p:cNvPr id="129" name="Rectangle 13"/>
                <p:cNvSpPr>
                  <a:spLocks noChangeArrowheads="1"/>
                </p:cNvSpPr>
                <p:nvPr/>
              </p:nvSpPr>
              <p:spPr bwMode="auto">
                <a:xfrm>
                  <a:off x="3230" y="403"/>
                  <a:ext cx="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字节</a:t>
                  </a:r>
                </a:p>
              </p:txBody>
            </p:sp>
            <p:sp>
              <p:nvSpPr>
                <p:cNvPr id="130" name="Rectangle 52"/>
                <p:cNvSpPr>
                  <a:spLocks noChangeArrowheads="1"/>
                </p:cNvSpPr>
                <p:nvPr/>
              </p:nvSpPr>
              <p:spPr bwMode="auto">
                <a:xfrm>
                  <a:off x="3187" y="403"/>
                  <a:ext cx="65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5" name="Group 57"/>
              <p:cNvGrpSpPr>
                <a:grpSpLocks/>
              </p:cNvGrpSpPr>
              <p:nvPr/>
            </p:nvGrpSpPr>
            <p:grpSpPr bwMode="auto">
              <a:xfrm>
                <a:off x="0" y="921"/>
                <a:ext cx="768" cy="518"/>
                <a:chOff x="0" y="921"/>
                <a:chExt cx="768" cy="518"/>
              </a:xfrm>
            </p:grpSpPr>
            <p:sp>
              <p:nvSpPr>
                <p:cNvPr id="125" name="Rectangle 56"/>
                <p:cNvSpPr>
                  <a:spLocks noChangeArrowheads="1"/>
                </p:cNvSpPr>
                <p:nvPr/>
              </p:nvSpPr>
              <p:spPr bwMode="auto">
                <a:xfrm>
                  <a:off x="0" y="921"/>
                  <a:ext cx="768" cy="518"/>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nvGrpSpPr>
                <p:cNvPr id="126" name="Group 55"/>
                <p:cNvGrpSpPr>
                  <a:grpSpLocks/>
                </p:cNvGrpSpPr>
                <p:nvPr/>
              </p:nvGrpSpPr>
              <p:grpSpPr bwMode="auto">
                <a:xfrm>
                  <a:off x="0" y="921"/>
                  <a:ext cx="768" cy="518"/>
                  <a:chOff x="0" y="921"/>
                  <a:chExt cx="768" cy="518"/>
                </a:xfrm>
              </p:grpSpPr>
              <p:sp>
                <p:nvSpPr>
                  <p:cNvPr id="127" name="Rectangle 14"/>
                  <p:cNvSpPr>
                    <a:spLocks noChangeArrowheads="1"/>
                  </p:cNvSpPr>
                  <p:nvPr/>
                </p:nvSpPr>
                <p:spPr bwMode="auto">
                  <a:xfrm>
                    <a:off x="43" y="921"/>
                    <a:ext cx="682" cy="518"/>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第二级存储器</a:t>
                    </a:r>
                  </a:p>
                </p:txBody>
              </p:sp>
              <p:sp>
                <p:nvSpPr>
                  <p:cNvPr id="128" name="Rectangle 54"/>
                  <p:cNvSpPr>
                    <a:spLocks noChangeArrowheads="1"/>
                  </p:cNvSpPr>
                  <p:nvPr/>
                </p:nvSpPr>
                <p:spPr bwMode="auto">
                  <a:xfrm>
                    <a:off x="0" y="921"/>
                    <a:ext cx="768"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grpSp>
            <p:nvGrpSpPr>
              <p:cNvPr id="96" name="Group 59"/>
              <p:cNvGrpSpPr>
                <a:grpSpLocks/>
              </p:cNvGrpSpPr>
              <p:nvPr/>
            </p:nvGrpSpPr>
            <p:grpSpPr bwMode="auto">
              <a:xfrm>
                <a:off x="768" y="921"/>
                <a:ext cx="883" cy="518"/>
                <a:chOff x="768" y="921"/>
                <a:chExt cx="883" cy="518"/>
              </a:xfrm>
            </p:grpSpPr>
            <p:sp>
              <p:nvSpPr>
                <p:cNvPr id="123" name="Rectangle 15"/>
                <p:cNvSpPr>
                  <a:spLocks noChangeArrowheads="1"/>
                </p:cNvSpPr>
                <p:nvPr/>
              </p:nvSpPr>
              <p:spPr bwMode="auto">
                <a:xfrm>
                  <a:off x="811" y="921"/>
                  <a:ext cx="7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1">
                      <a:cs typeface="Times New Roman" pitchFamily="18" charset="0"/>
                    </a:rPr>
                    <a:t>10GB</a:t>
                  </a:r>
                </a:p>
                <a:p>
                  <a:r>
                    <a:rPr lang="zh-CN" altLang="en-US" sz="1600" b="1">
                      <a:cs typeface="Times New Roman" pitchFamily="18" charset="0"/>
                    </a:rPr>
                    <a:t>~</a:t>
                  </a:r>
                </a:p>
                <a:p>
                  <a:r>
                    <a:rPr lang="en-US" altLang="zh-CN" sz="1600" b="1">
                      <a:cs typeface="Times New Roman" pitchFamily="18" charset="0"/>
                    </a:rPr>
                    <a:t>20</a:t>
                  </a:r>
                  <a:r>
                    <a:rPr lang="en-US" altLang="zh-CN" sz="1600" b="1" baseline="30000">
                      <a:cs typeface="Times New Roman" pitchFamily="18" charset="0"/>
                    </a:rPr>
                    <a:t>3</a:t>
                  </a:r>
                  <a:r>
                    <a:rPr lang="en-US" altLang="zh-CN" sz="1600" b="1">
                      <a:cs typeface="Times New Roman" pitchFamily="18" charset="0"/>
                    </a:rPr>
                    <a:t>GB</a:t>
                  </a:r>
                </a:p>
              </p:txBody>
            </p:sp>
            <p:sp>
              <p:nvSpPr>
                <p:cNvPr id="124" name="Rectangle 58"/>
                <p:cNvSpPr>
                  <a:spLocks noChangeArrowheads="1"/>
                </p:cNvSpPr>
                <p:nvPr/>
              </p:nvSpPr>
              <p:spPr bwMode="auto">
                <a:xfrm>
                  <a:off x="768" y="921"/>
                  <a:ext cx="88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7" name="Group 61"/>
              <p:cNvGrpSpPr>
                <a:grpSpLocks/>
              </p:cNvGrpSpPr>
              <p:nvPr/>
            </p:nvGrpSpPr>
            <p:grpSpPr bwMode="auto">
              <a:xfrm>
                <a:off x="1651" y="921"/>
                <a:ext cx="883" cy="518"/>
                <a:chOff x="1651" y="921"/>
                <a:chExt cx="883" cy="518"/>
              </a:xfrm>
            </p:grpSpPr>
            <p:sp>
              <p:nvSpPr>
                <p:cNvPr id="121" name="Rectangle 16"/>
                <p:cNvSpPr>
                  <a:spLocks noChangeArrowheads="1"/>
                </p:cNvSpPr>
                <p:nvPr/>
              </p:nvSpPr>
              <p:spPr bwMode="auto">
                <a:xfrm>
                  <a:off x="1694" y="921"/>
                  <a:ext cx="7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1">
                      <a:cs typeface="Times New Roman" pitchFamily="18" charset="0"/>
                    </a:rPr>
                    <a:t>10</a:t>
                  </a:r>
                  <a:r>
                    <a:rPr lang="zh-CN" altLang="en-US" sz="1600" b="1">
                      <a:cs typeface="Times New Roman" pitchFamily="18" charset="0"/>
                    </a:rPr>
                    <a:t>毫秒</a:t>
                  </a:r>
                </a:p>
                <a:p>
                  <a:r>
                    <a:rPr lang="zh-CN" altLang="en-US" sz="1600" b="1">
                      <a:cs typeface="Times New Roman" pitchFamily="18" charset="0"/>
                    </a:rPr>
                    <a:t>~</a:t>
                  </a:r>
                </a:p>
                <a:p>
                  <a:r>
                    <a:rPr lang="en-US" altLang="zh-CN" sz="1600" b="1">
                      <a:cs typeface="Times New Roman" pitchFamily="18" charset="0"/>
                    </a:rPr>
                    <a:t>30 </a:t>
                  </a:r>
                  <a:r>
                    <a:rPr lang="zh-CN" altLang="en-US" sz="1600" b="1">
                      <a:cs typeface="Times New Roman" pitchFamily="18" charset="0"/>
                    </a:rPr>
                    <a:t>毫秒</a:t>
                  </a:r>
                </a:p>
              </p:txBody>
            </p:sp>
            <p:sp>
              <p:nvSpPr>
                <p:cNvPr id="122" name="Rectangle 60"/>
                <p:cNvSpPr>
                  <a:spLocks noChangeArrowheads="1"/>
                </p:cNvSpPr>
                <p:nvPr/>
              </p:nvSpPr>
              <p:spPr bwMode="auto">
                <a:xfrm>
                  <a:off x="1651" y="921"/>
                  <a:ext cx="88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8" name="Group 63"/>
              <p:cNvGrpSpPr>
                <a:grpSpLocks/>
              </p:cNvGrpSpPr>
              <p:nvPr/>
            </p:nvGrpSpPr>
            <p:grpSpPr bwMode="auto">
              <a:xfrm>
                <a:off x="2534" y="921"/>
                <a:ext cx="653" cy="518"/>
                <a:chOff x="2534" y="921"/>
                <a:chExt cx="653" cy="518"/>
              </a:xfrm>
            </p:grpSpPr>
            <p:sp>
              <p:nvSpPr>
                <p:cNvPr id="119" name="Rectangle 17"/>
                <p:cNvSpPr>
                  <a:spLocks noChangeArrowheads="1"/>
                </p:cNvSpPr>
                <p:nvPr/>
              </p:nvSpPr>
              <p:spPr bwMode="auto">
                <a:xfrm>
                  <a:off x="2577" y="921"/>
                  <a:ext cx="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随机</a:t>
                  </a:r>
                </a:p>
              </p:txBody>
            </p:sp>
            <p:sp>
              <p:nvSpPr>
                <p:cNvPr id="120" name="Rectangle 62"/>
                <p:cNvSpPr>
                  <a:spLocks noChangeArrowheads="1"/>
                </p:cNvSpPr>
                <p:nvPr/>
              </p:nvSpPr>
              <p:spPr bwMode="auto">
                <a:xfrm>
                  <a:off x="2534" y="921"/>
                  <a:ext cx="65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99" name="Group 65"/>
              <p:cNvGrpSpPr>
                <a:grpSpLocks/>
              </p:cNvGrpSpPr>
              <p:nvPr/>
            </p:nvGrpSpPr>
            <p:grpSpPr bwMode="auto">
              <a:xfrm>
                <a:off x="3187" y="921"/>
                <a:ext cx="653" cy="518"/>
                <a:chOff x="3187" y="921"/>
                <a:chExt cx="653" cy="518"/>
              </a:xfrm>
            </p:grpSpPr>
            <p:sp>
              <p:nvSpPr>
                <p:cNvPr id="117" name="Rectangle 18"/>
                <p:cNvSpPr>
                  <a:spLocks noChangeArrowheads="1"/>
                </p:cNvSpPr>
                <p:nvPr/>
              </p:nvSpPr>
              <p:spPr bwMode="auto">
                <a:xfrm>
                  <a:off x="3230" y="921"/>
                  <a:ext cx="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磁盘块</a:t>
                  </a:r>
                </a:p>
              </p:txBody>
            </p:sp>
            <p:sp>
              <p:nvSpPr>
                <p:cNvPr id="118" name="Rectangle 64"/>
                <p:cNvSpPr>
                  <a:spLocks noChangeArrowheads="1"/>
                </p:cNvSpPr>
                <p:nvPr/>
              </p:nvSpPr>
              <p:spPr bwMode="auto">
                <a:xfrm>
                  <a:off x="3187" y="921"/>
                  <a:ext cx="65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00" name="Group 69"/>
              <p:cNvGrpSpPr>
                <a:grpSpLocks/>
              </p:cNvGrpSpPr>
              <p:nvPr/>
            </p:nvGrpSpPr>
            <p:grpSpPr bwMode="auto">
              <a:xfrm>
                <a:off x="0" y="1439"/>
                <a:ext cx="768" cy="518"/>
                <a:chOff x="0" y="1439"/>
                <a:chExt cx="768" cy="518"/>
              </a:xfrm>
            </p:grpSpPr>
            <p:sp>
              <p:nvSpPr>
                <p:cNvPr id="113" name="Rectangle 68"/>
                <p:cNvSpPr>
                  <a:spLocks noChangeArrowheads="1"/>
                </p:cNvSpPr>
                <p:nvPr/>
              </p:nvSpPr>
              <p:spPr bwMode="auto">
                <a:xfrm>
                  <a:off x="0" y="1439"/>
                  <a:ext cx="768" cy="518"/>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nvGrpSpPr>
                <p:cNvPr id="114" name="Group 67"/>
                <p:cNvGrpSpPr>
                  <a:grpSpLocks/>
                </p:cNvGrpSpPr>
                <p:nvPr/>
              </p:nvGrpSpPr>
              <p:grpSpPr bwMode="auto">
                <a:xfrm>
                  <a:off x="0" y="1439"/>
                  <a:ext cx="768" cy="518"/>
                  <a:chOff x="0" y="1439"/>
                  <a:chExt cx="768" cy="518"/>
                </a:xfrm>
              </p:grpSpPr>
              <p:sp>
                <p:nvSpPr>
                  <p:cNvPr id="115" name="Rectangle 19"/>
                  <p:cNvSpPr>
                    <a:spLocks noChangeArrowheads="1"/>
                  </p:cNvSpPr>
                  <p:nvPr/>
                </p:nvSpPr>
                <p:spPr bwMode="auto">
                  <a:xfrm>
                    <a:off x="43" y="1439"/>
                    <a:ext cx="682" cy="518"/>
                  </a:xfrm>
                  <a:prstGeom prst="rect">
                    <a:avLst/>
                  </a:prstGeom>
                  <a:solidFill>
                    <a:srgbClr val="E6E6E6"/>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solidFill>
                          <a:srgbClr val="FF0000"/>
                        </a:solidFill>
                      </a:rPr>
                      <a:t>第三级存储器</a:t>
                    </a:r>
                  </a:p>
                </p:txBody>
              </p:sp>
              <p:sp>
                <p:nvSpPr>
                  <p:cNvPr id="116" name="Rectangle 66"/>
                  <p:cNvSpPr>
                    <a:spLocks noChangeArrowheads="1"/>
                  </p:cNvSpPr>
                  <p:nvPr/>
                </p:nvSpPr>
                <p:spPr bwMode="auto">
                  <a:xfrm>
                    <a:off x="0" y="1439"/>
                    <a:ext cx="768"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grpSp>
            <p:nvGrpSpPr>
              <p:cNvPr id="101" name="Group 71"/>
              <p:cNvGrpSpPr>
                <a:grpSpLocks/>
              </p:cNvGrpSpPr>
              <p:nvPr/>
            </p:nvGrpSpPr>
            <p:grpSpPr bwMode="auto">
              <a:xfrm>
                <a:off x="768" y="1439"/>
                <a:ext cx="883" cy="518"/>
                <a:chOff x="768" y="1439"/>
                <a:chExt cx="883" cy="518"/>
              </a:xfrm>
            </p:grpSpPr>
            <p:sp>
              <p:nvSpPr>
                <p:cNvPr id="111" name="Rectangle 20"/>
                <p:cNvSpPr>
                  <a:spLocks noChangeArrowheads="1"/>
                </p:cNvSpPr>
                <p:nvPr/>
              </p:nvSpPr>
              <p:spPr bwMode="auto">
                <a:xfrm>
                  <a:off x="811" y="1439"/>
                  <a:ext cx="7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1">
                      <a:cs typeface="Times New Roman" pitchFamily="18" charset="0"/>
                    </a:rPr>
                    <a:t>10</a:t>
                  </a:r>
                  <a:r>
                    <a:rPr lang="en-US" altLang="zh-CN" sz="1600" b="1" baseline="30000">
                      <a:cs typeface="Times New Roman" pitchFamily="18" charset="0"/>
                    </a:rPr>
                    <a:t>6</a:t>
                  </a:r>
                  <a:r>
                    <a:rPr lang="en-US" altLang="zh-CN" sz="1600" b="1">
                      <a:cs typeface="Times New Roman" pitchFamily="18" charset="0"/>
                    </a:rPr>
                    <a:t>GB</a:t>
                  </a:r>
                </a:p>
              </p:txBody>
            </p:sp>
            <p:sp>
              <p:nvSpPr>
                <p:cNvPr id="112" name="Rectangle 70"/>
                <p:cNvSpPr>
                  <a:spLocks noChangeArrowheads="1"/>
                </p:cNvSpPr>
                <p:nvPr/>
              </p:nvSpPr>
              <p:spPr bwMode="auto">
                <a:xfrm>
                  <a:off x="768" y="1439"/>
                  <a:ext cx="88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02" name="Group 73"/>
              <p:cNvGrpSpPr>
                <a:grpSpLocks/>
              </p:cNvGrpSpPr>
              <p:nvPr/>
            </p:nvGrpSpPr>
            <p:grpSpPr bwMode="auto">
              <a:xfrm>
                <a:off x="1651" y="1439"/>
                <a:ext cx="883" cy="518"/>
                <a:chOff x="1651" y="1439"/>
                <a:chExt cx="883" cy="518"/>
              </a:xfrm>
            </p:grpSpPr>
            <p:sp>
              <p:nvSpPr>
                <p:cNvPr id="109" name="Rectangle 21"/>
                <p:cNvSpPr>
                  <a:spLocks noChangeArrowheads="1"/>
                </p:cNvSpPr>
                <p:nvPr/>
              </p:nvSpPr>
              <p:spPr bwMode="auto">
                <a:xfrm>
                  <a:off x="1694" y="1439"/>
                  <a:ext cx="79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几秒钟</a:t>
                  </a:r>
                </a:p>
                <a:p>
                  <a:r>
                    <a:rPr lang="zh-CN" altLang="en-US" sz="1600" b="1">
                      <a:cs typeface="Times New Roman" pitchFamily="18" charset="0"/>
                    </a:rPr>
                    <a:t>~</a:t>
                  </a:r>
                  <a:endParaRPr lang="zh-CN" altLang="en-US" sz="1600" b="1"/>
                </a:p>
                <a:p>
                  <a:r>
                    <a:rPr lang="zh-CN" altLang="en-US" sz="1600" b="1"/>
                    <a:t>几分钟</a:t>
                  </a:r>
                </a:p>
              </p:txBody>
            </p:sp>
            <p:sp>
              <p:nvSpPr>
                <p:cNvPr id="110" name="Rectangle 72"/>
                <p:cNvSpPr>
                  <a:spLocks noChangeArrowheads="1"/>
                </p:cNvSpPr>
                <p:nvPr/>
              </p:nvSpPr>
              <p:spPr bwMode="auto">
                <a:xfrm>
                  <a:off x="1651" y="1439"/>
                  <a:ext cx="88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03" name="Group 75"/>
              <p:cNvGrpSpPr>
                <a:grpSpLocks/>
              </p:cNvGrpSpPr>
              <p:nvPr/>
            </p:nvGrpSpPr>
            <p:grpSpPr bwMode="auto">
              <a:xfrm>
                <a:off x="2534" y="1439"/>
                <a:ext cx="653" cy="518"/>
                <a:chOff x="2534" y="1439"/>
                <a:chExt cx="653" cy="518"/>
              </a:xfrm>
            </p:grpSpPr>
            <p:sp>
              <p:nvSpPr>
                <p:cNvPr id="107" name="Rectangle 22"/>
                <p:cNvSpPr>
                  <a:spLocks noChangeArrowheads="1"/>
                </p:cNvSpPr>
                <p:nvPr/>
              </p:nvSpPr>
              <p:spPr bwMode="auto">
                <a:xfrm>
                  <a:off x="2577" y="1439"/>
                  <a:ext cx="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a:t>顺序</a:t>
                  </a:r>
                </a:p>
              </p:txBody>
            </p:sp>
            <p:sp>
              <p:nvSpPr>
                <p:cNvPr id="108" name="Rectangle 74"/>
                <p:cNvSpPr>
                  <a:spLocks noChangeArrowheads="1"/>
                </p:cNvSpPr>
                <p:nvPr/>
              </p:nvSpPr>
              <p:spPr bwMode="auto">
                <a:xfrm>
                  <a:off x="2534" y="1439"/>
                  <a:ext cx="65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nvGrpSpPr>
              <p:cNvPr id="104" name="Group 77"/>
              <p:cNvGrpSpPr>
                <a:grpSpLocks/>
              </p:cNvGrpSpPr>
              <p:nvPr/>
            </p:nvGrpSpPr>
            <p:grpSpPr bwMode="auto">
              <a:xfrm>
                <a:off x="3187" y="1439"/>
                <a:ext cx="653" cy="518"/>
                <a:chOff x="3187" y="1439"/>
                <a:chExt cx="653" cy="518"/>
              </a:xfrm>
            </p:grpSpPr>
            <p:sp>
              <p:nvSpPr>
                <p:cNvPr id="105" name="Rectangle 23"/>
                <p:cNvSpPr>
                  <a:spLocks noChangeArrowheads="1"/>
                </p:cNvSpPr>
                <p:nvPr/>
              </p:nvSpPr>
              <p:spPr bwMode="auto">
                <a:xfrm>
                  <a:off x="3230" y="1439"/>
                  <a:ext cx="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b="1" dirty="0"/>
                    <a:t>数据块</a:t>
                  </a:r>
                </a:p>
              </p:txBody>
            </p:sp>
            <p:sp>
              <p:nvSpPr>
                <p:cNvPr id="106" name="Rectangle 76"/>
                <p:cNvSpPr>
                  <a:spLocks noChangeArrowheads="1"/>
                </p:cNvSpPr>
                <p:nvPr/>
              </p:nvSpPr>
              <p:spPr bwMode="auto">
                <a:xfrm>
                  <a:off x="3187" y="1439"/>
                  <a:ext cx="653" cy="518"/>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grpSp>
        <p:sp>
          <p:nvSpPr>
            <p:cNvPr id="84" name="Rectangle 79"/>
            <p:cNvSpPr>
              <a:spLocks noChangeArrowheads="1"/>
            </p:cNvSpPr>
            <p:nvPr/>
          </p:nvSpPr>
          <p:spPr bwMode="auto">
            <a:xfrm>
              <a:off x="-3" y="-3"/>
              <a:ext cx="3846" cy="1963"/>
            </a:xfrm>
            <a:prstGeom prst="rect">
              <a:avLst/>
            </a:prstGeom>
            <a:noFill/>
            <a:ln w="254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p>
          </p:txBody>
        </p:sp>
      </p:grpSp>
    </p:spTree>
    <p:extLst>
      <p:ext uri="{BB962C8B-B14F-4D97-AF65-F5344CB8AC3E}">
        <p14:creationId xmlns:p14="http://schemas.microsoft.com/office/powerpoint/2010/main" val="36013962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 name="Object 217"/>
          <p:cNvGraphicFramePr>
            <a:graphicFrameLocks noChangeAspect="1"/>
          </p:cNvGraphicFramePr>
          <p:nvPr>
            <p:extLst>
              <p:ext uri="{D42A27DB-BD31-4B8C-83A1-F6EECF244321}">
                <p14:modId xmlns:p14="http://schemas.microsoft.com/office/powerpoint/2010/main" val="681862238"/>
              </p:ext>
            </p:extLst>
          </p:nvPr>
        </p:nvGraphicFramePr>
        <p:xfrm>
          <a:off x="71091" y="1052736"/>
          <a:ext cx="2484685" cy="3287712"/>
        </p:xfrm>
        <a:graphic>
          <a:graphicData uri="http://schemas.openxmlformats.org/presentationml/2006/ole">
            <mc:AlternateContent xmlns:mc="http://schemas.openxmlformats.org/markup-compatibility/2006">
              <mc:Choice xmlns:v="urn:schemas-microsoft-com:vml" Requires="v">
                <p:oleObj spid="_x0000_s9276" name="Picture" r:id="rId3" imgW="1254240" imgH="1480680" progId="Word.Picture.8">
                  <p:embed/>
                </p:oleObj>
              </mc:Choice>
              <mc:Fallback>
                <p:oleObj name="Picture" r:id="rId3" imgW="1254240" imgH="1480680" progId="Word.Picture.8">
                  <p:embed/>
                  <p:pic>
                    <p:nvPicPr>
                      <p:cNvPr id="0" name=""/>
                      <p:cNvPicPr>
                        <a:picLocks noChangeAspect="1" noChangeArrowheads="1"/>
                      </p:cNvPicPr>
                      <p:nvPr/>
                    </p:nvPicPr>
                    <p:blipFill>
                      <a:blip r:embed="rId4"/>
                      <a:srcRect/>
                      <a:stretch>
                        <a:fillRect/>
                      </a:stretch>
                    </p:blipFill>
                    <p:spPr bwMode="auto">
                      <a:xfrm>
                        <a:off x="71091" y="1052736"/>
                        <a:ext cx="2484685" cy="3287712"/>
                      </a:xfrm>
                      <a:prstGeom prst="rect">
                        <a:avLst/>
                      </a:prstGeom>
                      <a:noFill/>
                      <a:ln>
                        <a:noFill/>
                      </a:ln>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sp>
        <p:nvSpPr>
          <p:cNvPr id="5" name="Rectangle 231"/>
          <p:cNvSpPr>
            <a:spLocks noChangeArrowheads="1"/>
          </p:cNvSpPr>
          <p:nvPr/>
        </p:nvSpPr>
        <p:spPr bwMode="auto">
          <a:xfrm>
            <a:off x="2819400" y="2733898"/>
            <a:ext cx="1295400" cy="609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232"/>
          <p:cNvSpPr>
            <a:spLocks noChangeArrowheads="1"/>
          </p:cNvSpPr>
          <p:nvPr/>
        </p:nvSpPr>
        <p:spPr bwMode="auto">
          <a:xfrm>
            <a:off x="2819400" y="4029298"/>
            <a:ext cx="1295400" cy="609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229"/>
          <p:cNvSpPr>
            <a:spLocks noChangeArrowheads="1"/>
          </p:cNvSpPr>
          <p:nvPr/>
        </p:nvSpPr>
        <p:spPr bwMode="auto">
          <a:xfrm>
            <a:off x="4495800" y="2200498"/>
            <a:ext cx="762000" cy="2667000"/>
          </a:xfrm>
          <a:prstGeom prst="curvedLeftArrow">
            <a:avLst>
              <a:gd name="adj1" fmla="val 70000"/>
              <a:gd name="adj2" fmla="val 140000"/>
              <a:gd name="adj3" fmla="val 3333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228"/>
          <p:cNvSpPr>
            <a:spLocks noChangeArrowheads="1"/>
          </p:cNvSpPr>
          <p:nvPr/>
        </p:nvSpPr>
        <p:spPr bwMode="auto">
          <a:xfrm>
            <a:off x="4495800" y="1667098"/>
            <a:ext cx="533400" cy="1676400"/>
          </a:xfrm>
          <a:prstGeom prst="curvedLeftArrow">
            <a:avLst>
              <a:gd name="adj1" fmla="val 62857"/>
              <a:gd name="adj2" fmla="val 12571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4"/>
          <p:cNvGrpSpPr>
            <a:grpSpLocks/>
          </p:cNvGrpSpPr>
          <p:nvPr/>
        </p:nvGrpSpPr>
        <p:grpSpPr bwMode="auto">
          <a:xfrm>
            <a:off x="5486400" y="1057498"/>
            <a:ext cx="3163247" cy="4267200"/>
            <a:chOff x="-3" y="-3"/>
            <a:chExt cx="3244" cy="3462"/>
          </a:xfrm>
        </p:grpSpPr>
        <p:grpSp>
          <p:nvGrpSpPr>
            <p:cNvPr id="10" name="Group 5"/>
            <p:cNvGrpSpPr>
              <a:grpSpLocks/>
            </p:cNvGrpSpPr>
            <p:nvPr/>
          </p:nvGrpSpPr>
          <p:grpSpPr bwMode="auto">
            <a:xfrm>
              <a:off x="0" y="0"/>
              <a:ext cx="3238" cy="3456"/>
              <a:chOff x="0" y="0"/>
              <a:chExt cx="3238" cy="3456"/>
            </a:xfrm>
          </p:grpSpPr>
          <p:grpSp>
            <p:nvGrpSpPr>
              <p:cNvPr id="12" name="Group 6"/>
              <p:cNvGrpSpPr>
                <a:grpSpLocks/>
              </p:cNvGrpSpPr>
              <p:nvPr/>
            </p:nvGrpSpPr>
            <p:grpSpPr bwMode="auto">
              <a:xfrm>
                <a:off x="0" y="0"/>
                <a:ext cx="580" cy="384"/>
                <a:chOff x="0" y="0"/>
                <a:chExt cx="580" cy="384"/>
              </a:xfrm>
            </p:grpSpPr>
            <p:sp>
              <p:nvSpPr>
                <p:cNvPr id="145" name="Rectangle 7"/>
                <p:cNvSpPr>
                  <a:spLocks noChangeArrowheads="1"/>
                </p:cNvSpPr>
                <p:nvPr/>
              </p:nvSpPr>
              <p:spPr bwMode="auto">
                <a:xfrm>
                  <a:off x="43" y="0"/>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a:t>
                  </a:r>
                  <a:r>
                    <a:rPr lang="en-US" altLang="zh-CN" b="1" baseline="30000">
                      <a:solidFill>
                        <a:srgbClr val="FF0000"/>
                      </a:solidFill>
                    </a:rPr>
                    <a:t>#</a:t>
                  </a:r>
                  <a:endParaRPr lang="en-US" altLang="zh-CN" b="1">
                    <a:solidFill>
                      <a:srgbClr val="FF0000"/>
                    </a:solidFill>
                  </a:endParaRPr>
                </a:p>
              </p:txBody>
            </p:sp>
            <p:sp>
              <p:nvSpPr>
                <p:cNvPr id="146" name="Rectangle 8"/>
                <p:cNvSpPr>
                  <a:spLocks noChangeArrowheads="1"/>
                </p:cNvSpPr>
                <p:nvPr/>
              </p:nvSpPr>
              <p:spPr bwMode="auto">
                <a:xfrm>
                  <a:off x="0" y="0"/>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9"/>
              <p:cNvGrpSpPr>
                <a:grpSpLocks/>
              </p:cNvGrpSpPr>
              <p:nvPr/>
            </p:nvGrpSpPr>
            <p:grpSpPr bwMode="auto">
              <a:xfrm>
                <a:off x="580" y="0"/>
                <a:ext cx="768" cy="384"/>
                <a:chOff x="580" y="0"/>
                <a:chExt cx="768" cy="384"/>
              </a:xfrm>
            </p:grpSpPr>
            <p:sp>
              <p:nvSpPr>
                <p:cNvPr id="143" name="Rectangle 10"/>
                <p:cNvSpPr>
                  <a:spLocks noChangeArrowheads="1"/>
                </p:cNvSpPr>
                <p:nvPr/>
              </p:nvSpPr>
              <p:spPr bwMode="auto">
                <a:xfrm>
                  <a:off x="623"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SN</a:t>
                  </a:r>
                </a:p>
              </p:txBody>
            </p:sp>
            <p:sp>
              <p:nvSpPr>
                <p:cNvPr id="144" name="Rectangle 11"/>
                <p:cNvSpPr>
                  <a:spLocks noChangeArrowheads="1"/>
                </p:cNvSpPr>
                <p:nvPr/>
              </p:nvSpPr>
              <p:spPr bwMode="auto">
                <a:xfrm>
                  <a:off x="580"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12"/>
              <p:cNvGrpSpPr>
                <a:grpSpLocks/>
              </p:cNvGrpSpPr>
              <p:nvPr/>
            </p:nvGrpSpPr>
            <p:grpSpPr bwMode="auto">
              <a:xfrm>
                <a:off x="1348" y="0"/>
                <a:ext cx="768" cy="384"/>
                <a:chOff x="1348" y="0"/>
                <a:chExt cx="768" cy="384"/>
              </a:xfrm>
            </p:grpSpPr>
            <p:sp>
              <p:nvSpPr>
                <p:cNvPr id="141" name="Rectangle 13"/>
                <p:cNvSpPr>
                  <a:spLocks noChangeArrowheads="1"/>
                </p:cNvSpPr>
                <p:nvPr/>
              </p:nvSpPr>
              <p:spPr bwMode="auto">
                <a:xfrm>
                  <a:off x="1391"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SD</a:t>
                  </a:r>
                </a:p>
              </p:txBody>
            </p:sp>
            <p:sp>
              <p:nvSpPr>
                <p:cNvPr id="142" name="Rectangle 14"/>
                <p:cNvSpPr>
                  <a:spLocks noChangeArrowheads="1"/>
                </p:cNvSpPr>
                <p:nvPr/>
              </p:nvSpPr>
              <p:spPr bwMode="auto">
                <a:xfrm>
                  <a:off x="1348"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15"/>
              <p:cNvGrpSpPr>
                <a:grpSpLocks/>
              </p:cNvGrpSpPr>
              <p:nvPr/>
            </p:nvGrpSpPr>
            <p:grpSpPr bwMode="auto">
              <a:xfrm>
                <a:off x="2116" y="0"/>
                <a:ext cx="768" cy="384"/>
                <a:chOff x="2116" y="0"/>
                <a:chExt cx="768" cy="384"/>
              </a:xfrm>
            </p:grpSpPr>
            <p:sp>
              <p:nvSpPr>
                <p:cNvPr id="139" name="Rectangle 16"/>
                <p:cNvSpPr>
                  <a:spLocks noChangeArrowheads="1"/>
                </p:cNvSpPr>
                <p:nvPr/>
              </p:nvSpPr>
              <p:spPr bwMode="auto">
                <a:xfrm>
                  <a:off x="2159"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SA</a:t>
                  </a:r>
                </a:p>
              </p:txBody>
            </p:sp>
            <p:sp>
              <p:nvSpPr>
                <p:cNvPr id="140" name="Rectangle 17"/>
                <p:cNvSpPr>
                  <a:spLocks noChangeArrowheads="1"/>
                </p:cNvSpPr>
                <p:nvPr/>
              </p:nvSpPr>
              <p:spPr bwMode="auto">
                <a:xfrm>
                  <a:off x="2116"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18"/>
              <p:cNvGrpSpPr>
                <a:grpSpLocks/>
              </p:cNvGrpSpPr>
              <p:nvPr/>
            </p:nvGrpSpPr>
            <p:grpSpPr bwMode="auto">
              <a:xfrm>
                <a:off x="2884" y="0"/>
                <a:ext cx="354" cy="384"/>
                <a:chOff x="2884" y="0"/>
                <a:chExt cx="354" cy="384"/>
              </a:xfrm>
            </p:grpSpPr>
            <p:sp>
              <p:nvSpPr>
                <p:cNvPr id="137" name="Rectangle 19"/>
                <p:cNvSpPr>
                  <a:spLocks noChangeArrowheads="1"/>
                </p:cNvSpPr>
                <p:nvPr/>
              </p:nvSpPr>
              <p:spPr bwMode="auto">
                <a:xfrm>
                  <a:off x="2927" y="0"/>
                  <a:ext cx="26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8" name="Rectangle 20"/>
                <p:cNvSpPr>
                  <a:spLocks noChangeArrowheads="1"/>
                </p:cNvSpPr>
                <p:nvPr/>
              </p:nvSpPr>
              <p:spPr bwMode="auto">
                <a:xfrm>
                  <a:off x="2884" y="0"/>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21"/>
              <p:cNvGrpSpPr>
                <a:grpSpLocks/>
              </p:cNvGrpSpPr>
              <p:nvPr/>
            </p:nvGrpSpPr>
            <p:grpSpPr bwMode="auto">
              <a:xfrm>
                <a:off x="0" y="384"/>
                <a:ext cx="580" cy="384"/>
                <a:chOff x="0" y="384"/>
                <a:chExt cx="580" cy="384"/>
              </a:xfrm>
            </p:grpSpPr>
            <p:sp>
              <p:nvSpPr>
                <p:cNvPr id="135" name="Rectangle 22"/>
                <p:cNvSpPr>
                  <a:spLocks noChangeArrowheads="1"/>
                </p:cNvSpPr>
                <p:nvPr/>
              </p:nvSpPr>
              <p:spPr bwMode="auto">
                <a:xfrm>
                  <a:off x="43" y="384"/>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1</a:t>
                  </a:r>
                  <a:endParaRPr lang="en-US" altLang="zh-CN"/>
                </a:p>
              </p:txBody>
            </p:sp>
            <p:sp>
              <p:nvSpPr>
                <p:cNvPr id="136" name="Rectangle 23"/>
                <p:cNvSpPr>
                  <a:spLocks noChangeArrowheads="1"/>
                </p:cNvSpPr>
                <p:nvPr/>
              </p:nvSpPr>
              <p:spPr bwMode="auto">
                <a:xfrm>
                  <a:off x="0" y="384"/>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24"/>
              <p:cNvGrpSpPr>
                <a:grpSpLocks/>
              </p:cNvGrpSpPr>
              <p:nvPr/>
            </p:nvGrpSpPr>
            <p:grpSpPr bwMode="auto">
              <a:xfrm>
                <a:off x="580" y="384"/>
                <a:ext cx="768" cy="384"/>
                <a:chOff x="580" y="384"/>
                <a:chExt cx="768" cy="384"/>
              </a:xfrm>
            </p:grpSpPr>
            <p:sp>
              <p:nvSpPr>
                <p:cNvPr id="133" name="Rectangle 25"/>
                <p:cNvSpPr>
                  <a:spLocks noChangeArrowheads="1"/>
                </p:cNvSpPr>
                <p:nvPr/>
              </p:nvSpPr>
              <p:spPr bwMode="auto">
                <a:xfrm>
                  <a:off x="623"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LU</a:t>
                  </a:r>
                </a:p>
              </p:txBody>
            </p:sp>
            <p:sp>
              <p:nvSpPr>
                <p:cNvPr id="134" name="Rectangle 26"/>
                <p:cNvSpPr>
                  <a:spLocks noChangeArrowheads="1"/>
                </p:cNvSpPr>
                <p:nvPr/>
              </p:nvSpPr>
              <p:spPr bwMode="auto">
                <a:xfrm>
                  <a:off x="580"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27"/>
              <p:cNvGrpSpPr>
                <a:grpSpLocks/>
              </p:cNvGrpSpPr>
              <p:nvPr/>
            </p:nvGrpSpPr>
            <p:grpSpPr bwMode="auto">
              <a:xfrm>
                <a:off x="1348" y="384"/>
                <a:ext cx="768" cy="384"/>
                <a:chOff x="1348" y="384"/>
                <a:chExt cx="768" cy="384"/>
              </a:xfrm>
            </p:grpSpPr>
            <p:sp>
              <p:nvSpPr>
                <p:cNvPr id="131" name="Rectangle 28"/>
                <p:cNvSpPr>
                  <a:spLocks noChangeArrowheads="1"/>
                </p:cNvSpPr>
                <p:nvPr/>
              </p:nvSpPr>
              <p:spPr bwMode="auto">
                <a:xfrm>
                  <a:off x="1391"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132" name="Rectangle 29"/>
                <p:cNvSpPr>
                  <a:spLocks noChangeArrowheads="1"/>
                </p:cNvSpPr>
                <p:nvPr/>
              </p:nvSpPr>
              <p:spPr bwMode="auto">
                <a:xfrm>
                  <a:off x="1348"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30"/>
              <p:cNvGrpSpPr>
                <a:grpSpLocks/>
              </p:cNvGrpSpPr>
              <p:nvPr/>
            </p:nvGrpSpPr>
            <p:grpSpPr bwMode="auto">
              <a:xfrm>
                <a:off x="2116" y="384"/>
                <a:ext cx="768" cy="384"/>
                <a:chOff x="2116" y="384"/>
                <a:chExt cx="768" cy="384"/>
              </a:xfrm>
            </p:grpSpPr>
            <p:sp>
              <p:nvSpPr>
                <p:cNvPr id="129" name="Rectangle 31"/>
                <p:cNvSpPr>
                  <a:spLocks noChangeArrowheads="1"/>
                </p:cNvSpPr>
                <p:nvPr/>
              </p:nvSpPr>
              <p:spPr bwMode="auto">
                <a:xfrm>
                  <a:off x="2159"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130" name="Rectangle 32"/>
                <p:cNvSpPr>
                  <a:spLocks noChangeArrowheads="1"/>
                </p:cNvSpPr>
                <p:nvPr/>
              </p:nvSpPr>
              <p:spPr bwMode="auto">
                <a:xfrm>
                  <a:off x="2116"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33"/>
              <p:cNvGrpSpPr>
                <a:grpSpLocks/>
              </p:cNvGrpSpPr>
              <p:nvPr/>
            </p:nvGrpSpPr>
            <p:grpSpPr bwMode="auto">
              <a:xfrm>
                <a:off x="2884" y="384"/>
                <a:ext cx="354" cy="384"/>
                <a:chOff x="2884" y="384"/>
                <a:chExt cx="354" cy="384"/>
              </a:xfrm>
            </p:grpSpPr>
            <p:sp>
              <p:nvSpPr>
                <p:cNvPr id="127" name="Rectangle 34"/>
                <p:cNvSpPr>
                  <a:spLocks noChangeArrowheads="1"/>
                </p:cNvSpPr>
                <p:nvPr/>
              </p:nvSpPr>
              <p:spPr bwMode="auto">
                <a:xfrm>
                  <a:off x="2927" y="384"/>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128" name="Rectangle 35"/>
                <p:cNvSpPr>
                  <a:spLocks noChangeArrowheads="1"/>
                </p:cNvSpPr>
                <p:nvPr/>
              </p:nvSpPr>
              <p:spPr bwMode="auto">
                <a:xfrm>
                  <a:off x="2884" y="384"/>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36"/>
              <p:cNvGrpSpPr>
                <a:grpSpLocks/>
              </p:cNvGrpSpPr>
              <p:nvPr/>
            </p:nvGrpSpPr>
            <p:grpSpPr bwMode="auto">
              <a:xfrm>
                <a:off x="0" y="768"/>
                <a:ext cx="580" cy="384"/>
                <a:chOff x="0" y="768"/>
                <a:chExt cx="580" cy="384"/>
              </a:xfrm>
            </p:grpSpPr>
            <p:sp>
              <p:nvSpPr>
                <p:cNvPr id="125" name="Rectangle 37"/>
                <p:cNvSpPr>
                  <a:spLocks noChangeArrowheads="1"/>
                </p:cNvSpPr>
                <p:nvPr/>
              </p:nvSpPr>
              <p:spPr bwMode="auto">
                <a:xfrm>
                  <a:off x="43" y="768"/>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2</a:t>
                  </a:r>
                  <a:endParaRPr lang="en-US" altLang="zh-CN"/>
                </a:p>
              </p:txBody>
            </p:sp>
            <p:sp>
              <p:nvSpPr>
                <p:cNvPr id="126" name="Rectangle 38"/>
                <p:cNvSpPr>
                  <a:spLocks noChangeArrowheads="1"/>
                </p:cNvSpPr>
                <p:nvPr/>
              </p:nvSpPr>
              <p:spPr bwMode="auto">
                <a:xfrm>
                  <a:off x="0" y="768"/>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39"/>
              <p:cNvGrpSpPr>
                <a:grpSpLocks/>
              </p:cNvGrpSpPr>
              <p:nvPr/>
            </p:nvGrpSpPr>
            <p:grpSpPr bwMode="auto">
              <a:xfrm>
                <a:off x="580" y="768"/>
                <a:ext cx="768" cy="384"/>
                <a:chOff x="580" y="768"/>
                <a:chExt cx="768" cy="384"/>
              </a:xfrm>
            </p:grpSpPr>
            <p:sp>
              <p:nvSpPr>
                <p:cNvPr id="123" name="Rectangle 40"/>
                <p:cNvSpPr>
                  <a:spLocks noChangeArrowheads="1"/>
                </p:cNvSpPr>
                <p:nvPr/>
              </p:nvSpPr>
              <p:spPr bwMode="auto">
                <a:xfrm>
                  <a:off x="623"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LI</a:t>
                  </a:r>
                </a:p>
              </p:txBody>
            </p:sp>
            <p:sp>
              <p:nvSpPr>
                <p:cNvPr id="124" name="Rectangle 41"/>
                <p:cNvSpPr>
                  <a:spLocks noChangeArrowheads="1"/>
                </p:cNvSpPr>
                <p:nvPr/>
              </p:nvSpPr>
              <p:spPr bwMode="auto">
                <a:xfrm>
                  <a:off x="580"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42"/>
              <p:cNvGrpSpPr>
                <a:grpSpLocks/>
              </p:cNvGrpSpPr>
              <p:nvPr/>
            </p:nvGrpSpPr>
            <p:grpSpPr bwMode="auto">
              <a:xfrm>
                <a:off x="1348" y="768"/>
                <a:ext cx="768" cy="384"/>
                <a:chOff x="1348" y="768"/>
                <a:chExt cx="768" cy="384"/>
              </a:xfrm>
            </p:grpSpPr>
            <p:sp>
              <p:nvSpPr>
                <p:cNvPr id="121" name="Rectangle 43"/>
                <p:cNvSpPr>
                  <a:spLocks noChangeArrowheads="1"/>
                </p:cNvSpPr>
                <p:nvPr/>
              </p:nvSpPr>
              <p:spPr bwMode="auto">
                <a:xfrm>
                  <a:off x="1391"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122" name="Rectangle 44"/>
                <p:cNvSpPr>
                  <a:spLocks noChangeArrowheads="1"/>
                </p:cNvSpPr>
                <p:nvPr/>
              </p:nvSpPr>
              <p:spPr bwMode="auto">
                <a:xfrm>
                  <a:off x="1348"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45"/>
              <p:cNvGrpSpPr>
                <a:grpSpLocks/>
              </p:cNvGrpSpPr>
              <p:nvPr/>
            </p:nvGrpSpPr>
            <p:grpSpPr bwMode="auto">
              <a:xfrm>
                <a:off x="2116" y="768"/>
                <a:ext cx="768" cy="384"/>
                <a:chOff x="2116" y="768"/>
                <a:chExt cx="768" cy="384"/>
              </a:xfrm>
            </p:grpSpPr>
            <p:sp>
              <p:nvSpPr>
                <p:cNvPr id="119" name="Rectangle 46"/>
                <p:cNvSpPr>
                  <a:spLocks noChangeArrowheads="1"/>
                </p:cNvSpPr>
                <p:nvPr/>
              </p:nvSpPr>
              <p:spPr bwMode="auto">
                <a:xfrm>
                  <a:off x="2159"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p>
              </p:txBody>
            </p:sp>
            <p:sp>
              <p:nvSpPr>
                <p:cNvPr id="120" name="Rectangle 47"/>
                <p:cNvSpPr>
                  <a:spLocks noChangeArrowheads="1"/>
                </p:cNvSpPr>
                <p:nvPr/>
              </p:nvSpPr>
              <p:spPr bwMode="auto">
                <a:xfrm>
                  <a:off x="2116"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48"/>
              <p:cNvGrpSpPr>
                <a:grpSpLocks/>
              </p:cNvGrpSpPr>
              <p:nvPr/>
            </p:nvGrpSpPr>
            <p:grpSpPr bwMode="auto">
              <a:xfrm>
                <a:off x="2884" y="768"/>
                <a:ext cx="354" cy="384"/>
                <a:chOff x="2884" y="768"/>
                <a:chExt cx="354" cy="384"/>
              </a:xfrm>
            </p:grpSpPr>
            <p:sp>
              <p:nvSpPr>
                <p:cNvPr id="117" name="Rectangle 49"/>
                <p:cNvSpPr>
                  <a:spLocks noChangeArrowheads="1"/>
                </p:cNvSpPr>
                <p:nvPr/>
              </p:nvSpPr>
              <p:spPr bwMode="auto">
                <a:xfrm>
                  <a:off x="2927" y="768"/>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118" name="Rectangle 50"/>
                <p:cNvSpPr>
                  <a:spLocks noChangeArrowheads="1"/>
                </p:cNvSpPr>
                <p:nvPr/>
              </p:nvSpPr>
              <p:spPr bwMode="auto">
                <a:xfrm>
                  <a:off x="2884" y="768"/>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51"/>
              <p:cNvGrpSpPr>
                <a:grpSpLocks/>
              </p:cNvGrpSpPr>
              <p:nvPr/>
            </p:nvGrpSpPr>
            <p:grpSpPr bwMode="auto">
              <a:xfrm>
                <a:off x="0" y="1152"/>
                <a:ext cx="580" cy="384"/>
                <a:chOff x="0" y="1152"/>
                <a:chExt cx="580" cy="384"/>
              </a:xfrm>
            </p:grpSpPr>
            <p:sp>
              <p:nvSpPr>
                <p:cNvPr id="115" name="Rectangle 52"/>
                <p:cNvSpPr>
                  <a:spLocks noChangeArrowheads="1"/>
                </p:cNvSpPr>
                <p:nvPr/>
              </p:nvSpPr>
              <p:spPr bwMode="auto">
                <a:xfrm>
                  <a:off x="43" y="1152"/>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3</a:t>
                  </a:r>
                  <a:endParaRPr lang="en-US" altLang="zh-CN"/>
                </a:p>
              </p:txBody>
            </p:sp>
            <p:sp>
              <p:nvSpPr>
                <p:cNvPr id="116" name="Rectangle 53"/>
                <p:cNvSpPr>
                  <a:spLocks noChangeArrowheads="1"/>
                </p:cNvSpPr>
                <p:nvPr/>
              </p:nvSpPr>
              <p:spPr bwMode="auto">
                <a:xfrm>
                  <a:off x="0" y="1152"/>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54"/>
              <p:cNvGrpSpPr>
                <a:grpSpLocks/>
              </p:cNvGrpSpPr>
              <p:nvPr/>
            </p:nvGrpSpPr>
            <p:grpSpPr bwMode="auto">
              <a:xfrm>
                <a:off x="580" y="1152"/>
                <a:ext cx="768" cy="384"/>
                <a:chOff x="580" y="1152"/>
                <a:chExt cx="768" cy="384"/>
              </a:xfrm>
            </p:grpSpPr>
            <p:sp>
              <p:nvSpPr>
                <p:cNvPr id="113" name="Rectangle 55"/>
                <p:cNvSpPr>
                  <a:spLocks noChangeArrowheads="1"/>
                </p:cNvSpPr>
                <p:nvPr/>
              </p:nvSpPr>
              <p:spPr bwMode="auto">
                <a:xfrm>
                  <a:off x="623"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XU</a:t>
                  </a:r>
                </a:p>
              </p:txBody>
            </p:sp>
            <p:sp>
              <p:nvSpPr>
                <p:cNvPr id="114" name="Rectangle 56"/>
                <p:cNvSpPr>
                  <a:spLocks noChangeArrowheads="1"/>
                </p:cNvSpPr>
                <p:nvPr/>
              </p:nvSpPr>
              <p:spPr bwMode="auto">
                <a:xfrm>
                  <a:off x="580"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57"/>
              <p:cNvGrpSpPr>
                <a:grpSpLocks/>
              </p:cNvGrpSpPr>
              <p:nvPr/>
            </p:nvGrpSpPr>
            <p:grpSpPr bwMode="auto">
              <a:xfrm>
                <a:off x="1348" y="1152"/>
                <a:ext cx="768" cy="384"/>
                <a:chOff x="1348" y="1152"/>
                <a:chExt cx="768" cy="384"/>
              </a:xfrm>
            </p:grpSpPr>
            <p:sp>
              <p:nvSpPr>
                <p:cNvPr id="111" name="Rectangle 58"/>
                <p:cNvSpPr>
                  <a:spLocks noChangeArrowheads="1"/>
                </p:cNvSpPr>
                <p:nvPr/>
              </p:nvSpPr>
              <p:spPr bwMode="auto">
                <a:xfrm>
                  <a:off x="1391"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MA</a:t>
                  </a:r>
                </a:p>
              </p:txBody>
            </p:sp>
            <p:sp>
              <p:nvSpPr>
                <p:cNvPr id="112" name="Rectangle 59"/>
                <p:cNvSpPr>
                  <a:spLocks noChangeArrowheads="1"/>
                </p:cNvSpPr>
                <p:nvPr/>
              </p:nvSpPr>
              <p:spPr bwMode="auto">
                <a:xfrm>
                  <a:off x="1348"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60"/>
              <p:cNvGrpSpPr>
                <a:grpSpLocks/>
              </p:cNvGrpSpPr>
              <p:nvPr/>
            </p:nvGrpSpPr>
            <p:grpSpPr bwMode="auto">
              <a:xfrm>
                <a:off x="2116" y="1152"/>
                <a:ext cx="768" cy="384"/>
                <a:chOff x="2116" y="1152"/>
                <a:chExt cx="768" cy="384"/>
              </a:xfrm>
            </p:grpSpPr>
            <p:sp>
              <p:nvSpPr>
                <p:cNvPr id="109" name="Rectangle 61"/>
                <p:cNvSpPr>
                  <a:spLocks noChangeArrowheads="1"/>
                </p:cNvSpPr>
                <p:nvPr/>
              </p:nvSpPr>
              <p:spPr bwMode="auto">
                <a:xfrm>
                  <a:off x="2159"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110" name="Rectangle 62"/>
                <p:cNvSpPr>
                  <a:spLocks noChangeArrowheads="1"/>
                </p:cNvSpPr>
                <p:nvPr/>
              </p:nvSpPr>
              <p:spPr bwMode="auto">
                <a:xfrm>
                  <a:off x="2116"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63"/>
              <p:cNvGrpSpPr>
                <a:grpSpLocks/>
              </p:cNvGrpSpPr>
              <p:nvPr/>
            </p:nvGrpSpPr>
            <p:grpSpPr bwMode="auto">
              <a:xfrm>
                <a:off x="2884" y="1152"/>
                <a:ext cx="354" cy="384"/>
                <a:chOff x="2884" y="1152"/>
                <a:chExt cx="354" cy="384"/>
              </a:xfrm>
            </p:grpSpPr>
            <p:sp>
              <p:nvSpPr>
                <p:cNvPr id="107" name="Rectangle 64"/>
                <p:cNvSpPr>
                  <a:spLocks noChangeArrowheads="1"/>
                </p:cNvSpPr>
                <p:nvPr/>
              </p:nvSpPr>
              <p:spPr bwMode="auto">
                <a:xfrm>
                  <a:off x="2927" y="1152"/>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108" name="Rectangle 65"/>
                <p:cNvSpPr>
                  <a:spLocks noChangeArrowheads="1"/>
                </p:cNvSpPr>
                <p:nvPr/>
              </p:nvSpPr>
              <p:spPr bwMode="auto">
                <a:xfrm>
                  <a:off x="2884" y="1152"/>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66"/>
              <p:cNvGrpSpPr>
                <a:grpSpLocks/>
              </p:cNvGrpSpPr>
              <p:nvPr/>
            </p:nvGrpSpPr>
            <p:grpSpPr bwMode="auto">
              <a:xfrm>
                <a:off x="0" y="1536"/>
                <a:ext cx="580" cy="384"/>
                <a:chOff x="0" y="1536"/>
                <a:chExt cx="580" cy="384"/>
              </a:xfrm>
            </p:grpSpPr>
            <p:sp>
              <p:nvSpPr>
                <p:cNvPr id="105" name="Rectangle 67"/>
                <p:cNvSpPr>
                  <a:spLocks noChangeArrowheads="1"/>
                </p:cNvSpPr>
                <p:nvPr/>
              </p:nvSpPr>
              <p:spPr bwMode="auto">
                <a:xfrm>
                  <a:off x="43" y="1536"/>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4</a:t>
                  </a:r>
                  <a:endParaRPr lang="en-US" altLang="zh-CN"/>
                </a:p>
              </p:txBody>
            </p:sp>
            <p:sp>
              <p:nvSpPr>
                <p:cNvPr id="106" name="Rectangle 68"/>
                <p:cNvSpPr>
                  <a:spLocks noChangeArrowheads="1"/>
                </p:cNvSpPr>
                <p:nvPr/>
              </p:nvSpPr>
              <p:spPr bwMode="auto">
                <a:xfrm>
                  <a:off x="0" y="1536"/>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69"/>
              <p:cNvGrpSpPr>
                <a:grpSpLocks/>
              </p:cNvGrpSpPr>
              <p:nvPr/>
            </p:nvGrpSpPr>
            <p:grpSpPr bwMode="auto">
              <a:xfrm>
                <a:off x="580" y="1536"/>
                <a:ext cx="768" cy="384"/>
                <a:chOff x="580" y="1536"/>
                <a:chExt cx="768" cy="384"/>
              </a:xfrm>
            </p:grpSpPr>
            <p:sp>
              <p:nvSpPr>
                <p:cNvPr id="103" name="Rectangle 70"/>
                <p:cNvSpPr>
                  <a:spLocks noChangeArrowheads="1"/>
                </p:cNvSpPr>
                <p:nvPr/>
              </p:nvSpPr>
              <p:spPr bwMode="auto">
                <a:xfrm>
                  <a:off x="623"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LO</a:t>
                  </a:r>
                </a:p>
              </p:txBody>
            </p:sp>
            <p:sp>
              <p:nvSpPr>
                <p:cNvPr id="104" name="Rectangle 71"/>
                <p:cNvSpPr>
                  <a:spLocks noChangeArrowheads="1"/>
                </p:cNvSpPr>
                <p:nvPr/>
              </p:nvSpPr>
              <p:spPr bwMode="auto">
                <a:xfrm>
                  <a:off x="580"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72"/>
              <p:cNvGrpSpPr>
                <a:grpSpLocks/>
              </p:cNvGrpSpPr>
              <p:nvPr/>
            </p:nvGrpSpPr>
            <p:grpSpPr bwMode="auto">
              <a:xfrm>
                <a:off x="1348" y="1536"/>
                <a:ext cx="768" cy="384"/>
                <a:chOff x="1348" y="1536"/>
                <a:chExt cx="768" cy="384"/>
              </a:xfrm>
            </p:grpSpPr>
            <p:sp>
              <p:nvSpPr>
                <p:cNvPr id="101" name="Rectangle 73"/>
                <p:cNvSpPr>
                  <a:spLocks noChangeArrowheads="1"/>
                </p:cNvSpPr>
                <p:nvPr/>
              </p:nvSpPr>
              <p:spPr bwMode="auto">
                <a:xfrm>
                  <a:off x="1391"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102" name="Rectangle 74"/>
                <p:cNvSpPr>
                  <a:spLocks noChangeArrowheads="1"/>
                </p:cNvSpPr>
                <p:nvPr/>
              </p:nvSpPr>
              <p:spPr bwMode="auto">
                <a:xfrm>
                  <a:off x="1348"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75"/>
              <p:cNvGrpSpPr>
                <a:grpSpLocks/>
              </p:cNvGrpSpPr>
              <p:nvPr/>
            </p:nvGrpSpPr>
            <p:grpSpPr bwMode="auto">
              <a:xfrm>
                <a:off x="2116" y="1536"/>
                <a:ext cx="768" cy="384"/>
                <a:chOff x="2116" y="1536"/>
                <a:chExt cx="768" cy="384"/>
              </a:xfrm>
            </p:grpSpPr>
            <p:sp>
              <p:nvSpPr>
                <p:cNvPr id="99" name="Rectangle 76"/>
                <p:cNvSpPr>
                  <a:spLocks noChangeArrowheads="1"/>
                </p:cNvSpPr>
                <p:nvPr/>
              </p:nvSpPr>
              <p:spPr bwMode="auto">
                <a:xfrm>
                  <a:off x="2159"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100" name="Rectangle 77"/>
                <p:cNvSpPr>
                  <a:spLocks noChangeArrowheads="1"/>
                </p:cNvSpPr>
                <p:nvPr/>
              </p:nvSpPr>
              <p:spPr bwMode="auto">
                <a:xfrm>
                  <a:off x="2116"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78"/>
              <p:cNvGrpSpPr>
                <a:grpSpLocks/>
              </p:cNvGrpSpPr>
              <p:nvPr/>
            </p:nvGrpSpPr>
            <p:grpSpPr bwMode="auto">
              <a:xfrm>
                <a:off x="2884" y="1536"/>
                <a:ext cx="354" cy="384"/>
                <a:chOff x="2884" y="1536"/>
                <a:chExt cx="354" cy="384"/>
              </a:xfrm>
            </p:grpSpPr>
            <p:sp>
              <p:nvSpPr>
                <p:cNvPr id="97" name="Rectangle 79"/>
                <p:cNvSpPr>
                  <a:spLocks noChangeArrowheads="1"/>
                </p:cNvSpPr>
                <p:nvPr/>
              </p:nvSpPr>
              <p:spPr bwMode="auto">
                <a:xfrm>
                  <a:off x="2927" y="1536"/>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98" name="Rectangle 80"/>
                <p:cNvSpPr>
                  <a:spLocks noChangeArrowheads="1"/>
                </p:cNvSpPr>
                <p:nvPr/>
              </p:nvSpPr>
              <p:spPr bwMode="auto">
                <a:xfrm>
                  <a:off x="2884" y="1536"/>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81"/>
              <p:cNvGrpSpPr>
                <a:grpSpLocks/>
              </p:cNvGrpSpPr>
              <p:nvPr/>
            </p:nvGrpSpPr>
            <p:grpSpPr bwMode="auto">
              <a:xfrm>
                <a:off x="0" y="1920"/>
                <a:ext cx="580" cy="384"/>
                <a:chOff x="0" y="1920"/>
                <a:chExt cx="580" cy="384"/>
              </a:xfrm>
            </p:grpSpPr>
            <p:sp>
              <p:nvSpPr>
                <p:cNvPr id="95" name="Rectangle 82"/>
                <p:cNvSpPr>
                  <a:spLocks noChangeArrowheads="1"/>
                </p:cNvSpPr>
                <p:nvPr/>
              </p:nvSpPr>
              <p:spPr bwMode="auto">
                <a:xfrm>
                  <a:off x="43" y="1920"/>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5</a:t>
                  </a:r>
                  <a:endParaRPr lang="en-US" altLang="zh-CN"/>
                </a:p>
              </p:txBody>
            </p:sp>
            <p:sp>
              <p:nvSpPr>
                <p:cNvPr id="96" name="Rectangle 83"/>
                <p:cNvSpPr>
                  <a:spLocks noChangeArrowheads="1"/>
                </p:cNvSpPr>
                <p:nvPr/>
              </p:nvSpPr>
              <p:spPr bwMode="auto">
                <a:xfrm>
                  <a:off x="0" y="1920"/>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84"/>
              <p:cNvGrpSpPr>
                <a:grpSpLocks/>
              </p:cNvGrpSpPr>
              <p:nvPr/>
            </p:nvGrpSpPr>
            <p:grpSpPr bwMode="auto">
              <a:xfrm>
                <a:off x="580" y="1920"/>
                <a:ext cx="768" cy="384"/>
                <a:chOff x="580" y="1920"/>
                <a:chExt cx="768" cy="384"/>
              </a:xfrm>
            </p:grpSpPr>
            <p:sp>
              <p:nvSpPr>
                <p:cNvPr id="93" name="Rectangle 85"/>
                <p:cNvSpPr>
                  <a:spLocks noChangeArrowheads="1"/>
                </p:cNvSpPr>
                <p:nvPr/>
              </p:nvSpPr>
              <p:spPr bwMode="auto">
                <a:xfrm>
                  <a:off x="623"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LI</a:t>
                  </a:r>
                </a:p>
              </p:txBody>
            </p:sp>
            <p:sp>
              <p:nvSpPr>
                <p:cNvPr id="94" name="Rectangle 86"/>
                <p:cNvSpPr>
                  <a:spLocks noChangeArrowheads="1"/>
                </p:cNvSpPr>
                <p:nvPr/>
              </p:nvSpPr>
              <p:spPr bwMode="auto">
                <a:xfrm>
                  <a:off x="580"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87"/>
              <p:cNvGrpSpPr>
                <a:grpSpLocks/>
              </p:cNvGrpSpPr>
              <p:nvPr/>
            </p:nvGrpSpPr>
            <p:grpSpPr bwMode="auto">
              <a:xfrm>
                <a:off x="1348" y="1920"/>
                <a:ext cx="768" cy="384"/>
                <a:chOff x="1348" y="1920"/>
                <a:chExt cx="768" cy="384"/>
              </a:xfrm>
            </p:grpSpPr>
            <p:sp>
              <p:nvSpPr>
                <p:cNvPr id="91" name="Rectangle 88"/>
                <p:cNvSpPr>
                  <a:spLocks noChangeArrowheads="1"/>
                </p:cNvSpPr>
                <p:nvPr/>
              </p:nvSpPr>
              <p:spPr bwMode="auto">
                <a:xfrm>
                  <a:off x="1391"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PH</a:t>
                  </a:r>
                </a:p>
              </p:txBody>
            </p:sp>
            <p:sp>
              <p:nvSpPr>
                <p:cNvPr id="92" name="Rectangle 89"/>
                <p:cNvSpPr>
                  <a:spLocks noChangeArrowheads="1"/>
                </p:cNvSpPr>
                <p:nvPr/>
              </p:nvSpPr>
              <p:spPr bwMode="auto">
                <a:xfrm>
                  <a:off x="1348"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90"/>
              <p:cNvGrpSpPr>
                <a:grpSpLocks/>
              </p:cNvGrpSpPr>
              <p:nvPr/>
            </p:nvGrpSpPr>
            <p:grpSpPr bwMode="auto">
              <a:xfrm>
                <a:off x="2116" y="1920"/>
                <a:ext cx="768" cy="384"/>
                <a:chOff x="2116" y="1920"/>
                <a:chExt cx="768" cy="384"/>
              </a:xfrm>
            </p:grpSpPr>
            <p:sp>
              <p:nvSpPr>
                <p:cNvPr id="89" name="Rectangle 91"/>
                <p:cNvSpPr>
                  <a:spLocks noChangeArrowheads="1"/>
                </p:cNvSpPr>
                <p:nvPr/>
              </p:nvSpPr>
              <p:spPr bwMode="auto">
                <a:xfrm>
                  <a:off x="2159"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19</a:t>
                  </a:r>
                </a:p>
              </p:txBody>
            </p:sp>
            <p:sp>
              <p:nvSpPr>
                <p:cNvPr id="90" name="Rectangle 92"/>
                <p:cNvSpPr>
                  <a:spLocks noChangeArrowheads="1"/>
                </p:cNvSpPr>
                <p:nvPr/>
              </p:nvSpPr>
              <p:spPr bwMode="auto">
                <a:xfrm>
                  <a:off x="2116"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93"/>
              <p:cNvGrpSpPr>
                <a:grpSpLocks/>
              </p:cNvGrpSpPr>
              <p:nvPr/>
            </p:nvGrpSpPr>
            <p:grpSpPr bwMode="auto">
              <a:xfrm>
                <a:off x="2884" y="1920"/>
                <a:ext cx="354" cy="384"/>
                <a:chOff x="2884" y="1920"/>
                <a:chExt cx="354" cy="384"/>
              </a:xfrm>
            </p:grpSpPr>
            <p:sp>
              <p:nvSpPr>
                <p:cNvPr id="87" name="Rectangle 94"/>
                <p:cNvSpPr>
                  <a:spLocks noChangeArrowheads="1"/>
                </p:cNvSpPr>
                <p:nvPr/>
              </p:nvSpPr>
              <p:spPr bwMode="auto">
                <a:xfrm>
                  <a:off x="2927" y="192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88" name="Rectangle 95"/>
                <p:cNvSpPr>
                  <a:spLocks noChangeArrowheads="1"/>
                </p:cNvSpPr>
                <p:nvPr/>
              </p:nvSpPr>
              <p:spPr bwMode="auto">
                <a:xfrm>
                  <a:off x="2884" y="1920"/>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96"/>
              <p:cNvGrpSpPr>
                <a:grpSpLocks/>
              </p:cNvGrpSpPr>
              <p:nvPr/>
            </p:nvGrpSpPr>
            <p:grpSpPr bwMode="auto">
              <a:xfrm>
                <a:off x="0" y="2304"/>
                <a:ext cx="580" cy="384"/>
                <a:chOff x="0" y="2304"/>
                <a:chExt cx="580" cy="384"/>
              </a:xfrm>
            </p:grpSpPr>
            <p:sp>
              <p:nvSpPr>
                <p:cNvPr id="85" name="Rectangle 97"/>
                <p:cNvSpPr>
                  <a:spLocks noChangeArrowheads="1"/>
                </p:cNvSpPr>
                <p:nvPr/>
              </p:nvSpPr>
              <p:spPr bwMode="auto">
                <a:xfrm>
                  <a:off x="43" y="2304"/>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6</a:t>
                  </a:r>
                  <a:endParaRPr lang="en-US" altLang="zh-CN"/>
                </a:p>
              </p:txBody>
            </p:sp>
            <p:sp>
              <p:nvSpPr>
                <p:cNvPr id="86" name="Rectangle 98"/>
                <p:cNvSpPr>
                  <a:spLocks noChangeArrowheads="1"/>
                </p:cNvSpPr>
                <p:nvPr/>
              </p:nvSpPr>
              <p:spPr bwMode="auto">
                <a:xfrm>
                  <a:off x="0" y="2304"/>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99"/>
              <p:cNvGrpSpPr>
                <a:grpSpLocks/>
              </p:cNvGrpSpPr>
              <p:nvPr/>
            </p:nvGrpSpPr>
            <p:grpSpPr bwMode="auto">
              <a:xfrm>
                <a:off x="580" y="2304"/>
                <a:ext cx="768" cy="384"/>
                <a:chOff x="580" y="2304"/>
                <a:chExt cx="768" cy="384"/>
              </a:xfrm>
            </p:grpSpPr>
            <p:sp>
              <p:nvSpPr>
                <p:cNvPr id="83" name="Rectangle 100"/>
                <p:cNvSpPr>
                  <a:spLocks noChangeArrowheads="1"/>
                </p:cNvSpPr>
                <p:nvPr/>
              </p:nvSpPr>
              <p:spPr bwMode="auto">
                <a:xfrm>
                  <a:off x="623"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t>WA</a:t>
                  </a:r>
                </a:p>
              </p:txBody>
            </p:sp>
            <p:sp>
              <p:nvSpPr>
                <p:cNvPr id="84" name="Rectangle 101"/>
                <p:cNvSpPr>
                  <a:spLocks noChangeArrowheads="1"/>
                </p:cNvSpPr>
                <p:nvPr/>
              </p:nvSpPr>
              <p:spPr bwMode="auto">
                <a:xfrm>
                  <a:off x="580"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102"/>
              <p:cNvGrpSpPr>
                <a:grpSpLocks/>
              </p:cNvGrpSpPr>
              <p:nvPr/>
            </p:nvGrpSpPr>
            <p:grpSpPr bwMode="auto">
              <a:xfrm>
                <a:off x="1348" y="2304"/>
                <a:ext cx="768" cy="384"/>
                <a:chOff x="1348" y="2304"/>
                <a:chExt cx="768" cy="384"/>
              </a:xfrm>
            </p:grpSpPr>
            <p:sp>
              <p:nvSpPr>
                <p:cNvPr id="81" name="Rectangle 103"/>
                <p:cNvSpPr>
                  <a:spLocks noChangeArrowheads="1"/>
                </p:cNvSpPr>
                <p:nvPr/>
              </p:nvSpPr>
              <p:spPr bwMode="auto">
                <a:xfrm>
                  <a:off x="1391"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82" name="Rectangle 104"/>
                <p:cNvSpPr>
                  <a:spLocks noChangeArrowheads="1"/>
                </p:cNvSpPr>
                <p:nvPr/>
              </p:nvSpPr>
              <p:spPr bwMode="auto">
                <a:xfrm>
                  <a:off x="1348"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105"/>
              <p:cNvGrpSpPr>
                <a:grpSpLocks/>
              </p:cNvGrpSpPr>
              <p:nvPr/>
            </p:nvGrpSpPr>
            <p:grpSpPr bwMode="auto">
              <a:xfrm>
                <a:off x="2116" y="2304"/>
                <a:ext cx="768" cy="384"/>
                <a:chOff x="2116" y="2304"/>
                <a:chExt cx="768" cy="384"/>
              </a:xfrm>
            </p:grpSpPr>
            <p:sp>
              <p:nvSpPr>
                <p:cNvPr id="79" name="Rectangle 106"/>
                <p:cNvSpPr>
                  <a:spLocks noChangeArrowheads="1"/>
                </p:cNvSpPr>
                <p:nvPr/>
              </p:nvSpPr>
              <p:spPr bwMode="auto">
                <a:xfrm>
                  <a:off x="2159"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endParaRPr lang="zh-CN" altLang="en-US"/>
                </a:p>
              </p:txBody>
            </p:sp>
            <p:sp>
              <p:nvSpPr>
                <p:cNvPr id="80" name="Rectangle 107"/>
                <p:cNvSpPr>
                  <a:spLocks noChangeArrowheads="1"/>
                </p:cNvSpPr>
                <p:nvPr/>
              </p:nvSpPr>
              <p:spPr bwMode="auto">
                <a:xfrm>
                  <a:off x="2116"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108"/>
              <p:cNvGrpSpPr>
                <a:grpSpLocks/>
              </p:cNvGrpSpPr>
              <p:nvPr/>
            </p:nvGrpSpPr>
            <p:grpSpPr bwMode="auto">
              <a:xfrm>
                <a:off x="2884" y="2304"/>
                <a:ext cx="354" cy="384"/>
                <a:chOff x="2884" y="2304"/>
                <a:chExt cx="354" cy="384"/>
              </a:xfrm>
            </p:grpSpPr>
            <p:sp>
              <p:nvSpPr>
                <p:cNvPr id="77" name="Rectangle 109"/>
                <p:cNvSpPr>
                  <a:spLocks noChangeArrowheads="1"/>
                </p:cNvSpPr>
                <p:nvPr/>
              </p:nvSpPr>
              <p:spPr bwMode="auto">
                <a:xfrm>
                  <a:off x="2927" y="2304"/>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78" name="Rectangle 110"/>
                <p:cNvSpPr>
                  <a:spLocks noChangeArrowheads="1"/>
                </p:cNvSpPr>
                <p:nvPr/>
              </p:nvSpPr>
              <p:spPr bwMode="auto">
                <a:xfrm>
                  <a:off x="2884" y="2304"/>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111"/>
              <p:cNvGrpSpPr>
                <a:grpSpLocks/>
              </p:cNvGrpSpPr>
              <p:nvPr/>
            </p:nvGrpSpPr>
            <p:grpSpPr bwMode="auto">
              <a:xfrm>
                <a:off x="0" y="2688"/>
                <a:ext cx="580" cy="384"/>
                <a:chOff x="0" y="2688"/>
                <a:chExt cx="580" cy="384"/>
              </a:xfrm>
            </p:grpSpPr>
            <p:sp>
              <p:nvSpPr>
                <p:cNvPr id="75" name="Rectangle 112"/>
                <p:cNvSpPr>
                  <a:spLocks noChangeArrowheads="1"/>
                </p:cNvSpPr>
                <p:nvPr/>
              </p:nvSpPr>
              <p:spPr bwMode="auto">
                <a:xfrm>
                  <a:off x="43" y="2688"/>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7</a:t>
                  </a:r>
                  <a:endParaRPr lang="en-US" altLang="zh-CN"/>
                </a:p>
              </p:txBody>
            </p:sp>
            <p:sp>
              <p:nvSpPr>
                <p:cNvPr id="76" name="Rectangle 113"/>
                <p:cNvSpPr>
                  <a:spLocks noChangeArrowheads="1"/>
                </p:cNvSpPr>
                <p:nvPr/>
              </p:nvSpPr>
              <p:spPr bwMode="auto">
                <a:xfrm>
                  <a:off x="0" y="2688"/>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14"/>
              <p:cNvGrpSpPr>
                <a:grpSpLocks/>
              </p:cNvGrpSpPr>
              <p:nvPr/>
            </p:nvGrpSpPr>
            <p:grpSpPr bwMode="auto">
              <a:xfrm>
                <a:off x="580" y="2688"/>
                <a:ext cx="768" cy="384"/>
                <a:chOff x="580" y="2688"/>
                <a:chExt cx="768" cy="384"/>
              </a:xfrm>
            </p:grpSpPr>
            <p:sp>
              <p:nvSpPr>
                <p:cNvPr id="73" name="Rectangle 115"/>
                <p:cNvSpPr>
                  <a:spLocks noChangeArrowheads="1"/>
                </p:cNvSpPr>
                <p:nvPr/>
              </p:nvSpPr>
              <p:spPr bwMode="auto">
                <a:xfrm>
                  <a:off x="623"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SE</a:t>
                  </a:r>
                </a:p>
              </p:txBody>
            </p:sp>
            <p:sp>
              <p:nvSpPr>
                <p:cNvPr id="74" name="Rectangle 116"/>
                <p:cNvSpPr>
                  <a:spLocks noChangeArrowheads="1"/>
                </p:cNvSpPr>
                <p:nvPr/>
              </p:nvSpPr>
              <p:spPr bwMode="auto">
                <a:xfrm>
                  <a:off x="580"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117"/>
              <p:cNvGrpSpPr>
                <a:grpSpLocks/>
              </p:cNvGrpSpPr>
              <p:nvPr/>
            </p:nvGrpSpPr>
            <p:grpSpPr bwMode="auto">
              <a:xfrm>
                <a:off x="1348" y="2688"/>
                <a:ext cx="768" cy="384"/>
                <a:chOff x="1348" y="2688"/>
                <a:chExt cx="768" cy="384"/>
              </a:xfrm>
            </p:grpSpPr>
            <p:sp>
              <p:nvSpPr>
                <p:cNvPr id="71" name="Rectangle 118"/>
                <p:cNvSpPr>
                  <a:spLocks noChangeArrowheads="1"/>
                </p:cNvSpPr>
                <p:nvPr/>
              </p:nvSpPr>
              <p:spPr bwMode="auto">
                <a:xfrm>
                  <a:off x="1391"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MA</a:t>
                  </a:r>
                </a:p>
              </p:txBody>
            </p:sp>
            <p:sp>
              <p:nvSpPr>
                <p:cNvPr id="72" name="Rectangle 119"/>
                <p:cNvSpPr>
                  <a:spLocks noChangeArrowheads="1"/>
                </p:cNvSpPr>
                <p:nvPr/>
              </p:nvSpPr>
              <p:spPr bwMode="auto">
                <a:xfrm>
                  <a:off x="1348"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120"/>
              <p:cNvGrpSpPr>
                <a:grpSpLocks/>
              </p:cNvGrpSpPr>
              <p:nvPr/>
            </p:nvGrpSpPr>
            <p:grpSpPr bwMode="auto">
              <a:xfrm>
                <a:off x="2116" y="2688"/>
                <a:ext cx="768" cy="384"/>
                <a:chOff x="2116" y="2688"/>
                <a:chExt cx="768" cy="384"/>
              </a:xfrm>
            </p:grpSpPr>
            <p:sp>
              <p:nvSpPr>
                <p:cNvPr id="69" name="Rectangle 121"/>
                <p:cNvSpPr>
                  <a:spLocks noChangeArrowheads="1"/>
                </p:cNvSpPr>
                <p:nvPr/>
              </p:nvSpPr>
              <p:spPr bwMode="auto">
                <a:xfrm>
                  <a:off x="2159"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p>
              </p:txBody>
            </p:sp>
            <p:sp>
              <p:nvSpPr>
                <p:cNvPr id="70" name="Rectangle 122"/>
                <p:cNvSpPr>
                  <a:spLocks noChangeArrowheads="1"/>
                </p:cNvSpPr>
                <p:nvPr/>
              </p:nvSpPr>
              <p:spPr bwMode="auto">
                <a:xfrm>
                  <a:off x="2116"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123"/>
              <p:cNvGrpSpPr>
                <a:grpSpLocks/>
              </p:cNvGrpSpPr>
              <p:nvPr/>
            </p:nvGrpSpPr>
            <p:grpSpPr bwMode="auto">
              <a:xfrm>
                <a:off x="2884" y="2688"/>
                <a:ext cx="354" cy="384"/>
                <a:chOff x="2884" y="2688"/>
                <a:chExt cx="354" cy="384"/>
              </a:xfrm>
            </p:grpSpPr>
            <p:sp>
              <p:nvSpPr>
                <p:cNvPr id="67" name="Rectangle 124"/>
                <p:cNvSpPr>
                  <a:spLocks noChangeArrowheads="1"/>
                </p:cNvSpPr>
                <p:nvPr/>
              </p:nvSpPr>
              <p:spPr bwMode="auto">
                <a:xfrm>
                  <a:off x="2927" y="2688"/>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68" name="Rectangle 125"/>
                <p:cNvSpPr>
                  <a:spLocks noChangeArrowheads="1"/>
                </p:cNvSpPr>
                <p:nvPr/>
              </p:nvSpPr>
              <p:spPr bwMode="auto">
                <a:xfrm>
                  <a:off x="2884" y="2688"/>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126"/>
              <p:cNvGrpSpPr>
                <a:grpSpLocks/>
              </p:cNvGrpSpPr>
              <p:nvPr/>
            </p:nvGrpSpPr>
            <p:grpSpPr bwMode="auto">
              <a:xfrm>
                <a:off x="0" y="3072"/>
                <a:ext cx="580" cy="384"/>
                <a:chOff x="0" y="3072"/>
                <a:chExt cx="580" cy="384"/>
              </a:xfrm>
            </p:grpSpPr>
            <p:sp>
              <p:nvSpPr>
                <p:cNvPr id="65" name="Rectangle 127"/>
                <p:cNvSpPr>
                  <a:spLocks noChangeArrowheads="1"/>
                </p:cNvSpPr>
                <p:nvPr/>
              </p:nvSpPr>
              <p:spPr bwMode="auto">
                <a:xfrm>
                  <a:off x="43" y="3072"/>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8</a:t>
                  </a:r>
                  <a:endParaRPr lang="en-US" altLang="zh-CN"/>
                </a:p>
              </p:txBody>
            </p:sp>
            <p:sp>
              <p:nvSpPr>
                <p:cNvPr id="66" name="Rectangle 128"/>
                <p:cNvSpPr>
                  <a:spLocks noChangeArrowheads="1"/>
                </p:cNvSpPr>
                <p:nvPr/>
              </p:nvSpPr>
              <p:spPr bwMode="auto">
                <a:xfrm>
                  <a:off x="0" y="3072"/>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29"/>
              <p:cNvGrpSpPr>
                <a:grpSpLocks/>
              </p:cNvGrpSpPr>
              <p:nvPr/>
            </p:nvGrpSpPr>
            <p:grpSpPr bwMode="auto">
              <a:xfrm>
                <a:off x="580" y="3072"/>
                <a:ext cx="768" cy="384"/>
                <a:chOff x="580" y="3072"/>
                <a:chExt cx="768" cy="384"/>
              </a:xfrm>
            </p:grpSpPr>
            <p:sp>
              <p:nvSpPr>
                <p:cNvPr id="63" name="Rectangle 130"/>
                <p:cNvSpPr>
                  <a:spLocks noChangeArrowheads="1"/>
                </p:cNvSpPr>
                <p:nvPr/>
              </p:nvSpPr>
              <p:spPr bwMode="auto">
                <a:xfrm>
                  <a:off x="623"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EN</a:t>
                  </a:r>
                </a:p>
              </p:txBody>
            </p:sp>
            <p:sp>
              <p:nvSpPr>
                <p:cNvPr id="64" name="Rectangle 131"/>
                <p:cNvSpPr>
                  <a:spLocks noChangeArrowheads="1"/>
                </p:cNvSpPr>
                <p:nvPr/>
              </p:nvSpPr>
              <p:spPr bwMode="auto">
                <a:xfrm>
                  <a:off x="580"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 name="Group 132"/>
              <p:cNvGrpSpPr>
                <a:grpSpLocks/>
              </p:cNvGrpSpPr>
              <p:nvPr/>
            </p:nvGrpSpPr>
            <p:grpSpPr bwMode="auto">
              <a:xfrm>
                <a:off x="1348" y="3072"/>
                <a:ext cx="768" cy="384"/>
                <a:chOff x="1348" y="3072"/>
                <a:chExt cx="768" cy="384"/>
              </a:xfrm>
            </p:grpSpPr>
            <p:sp>
              <p:nvSpPr>
                <p:cNvPr id="61" name="Rectangle 133"/>
                <p:cNvSpPr>
                  <a:spLocks noChangeArrowheads="1"/>
                </p:cNvSpPr>
                <p:nvPr/>
              </p:nvSpPr>
              <p:spPr bwMode="auto">
                <a:xfrm>
                  <a:off x="1391"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PH</a:t>
                  </a:r>
                </a:p>
              </p:txBody>
            </p:sp>
            <p:sp>
              <p:nvSpPr>
                <p:cNvPr id="62" name="Rectangle 134"/>
                <p:cNvSpPr>
                  <a:spLocks noChangeArrowheads="1"/>
                </p:cNvSpPr>
                <p:nvPr/>
              </p:nvSpPr>
              <p:spPr bwMode="auto">
                <a:xfrm>
                  <a:off x="1348"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135"/>
              <p:cNvGrpSpPr>
                <a:grpSpLocks/>
              </p:cNvGrpSpPr>
              <p:nvPr/>
            </p:nvGrpSpPr>
            <p:grpSpPr bwMode="auto">
              <a:xfrm>
                <a:off x="2116" y="3072"/>
                <a:ext cx="768" cy="384"/>
                <a:chOff x="2116" y="3072"/>
                <a:chExt cx="768" cy="384"/>
              </a:xfrm>
            </p:grpSpPr>
            <p:sp>
              <p:nvSpPr>
                <p:cNvPr id="59" name="Rectangle 136"/>
                <p:cNvSpPr>
                  <a:spLocks noChangeArrowheads="1"/>
                </p:cNvSpPr>
                <p:nvPr/>
              </p:nvSpPr>
              <p:spPr bwMode="auto">
                <a:xfrm>
                  <a:off x="2159"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60" name="Rectangle 137"/>
                <p:cNvSpPr>
                  <a:spLocks noChangeArrowheads="1"/>
                </p:cNvSpPr>
                <p:nvPr/>
              </p:nvSpPr>
              <p:spPr bwMode="auto">
                <a:xfrm>
                  <a:off x="2116"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 name="Group 138"/>
              <p:cNvGrpSpPr>
                <a:grpSpLocks/>
              </p:cNvGrpSpPr>
              <p:nvPr/>
            </p:nvGrpSpPr>
            <p:grpSpPr bwMode="auto">
              <a:xfrm>
                <a:off x="2884" y="3072"/>
                <a:ext cx="354" cy="384"/>
                <a:chOff x="2884" y="3072"/>
                <a:chExt cx="354" cy="384"/>
              </a:xfrm>
            </p:grpSpPr>
            <p:sp>
              <p:nvSpPr>
                <p:cNvPr id="57" name="Rectangle 139"/>
                <p:cNvSpPr>
                  <a:spLocks noChangeArrowheads="1"/>
                </p:cNvSpPr>
                <p:nvPr/>
              </p:nvSpPr>
              <p:spPr bwMode="auto">
                <a:xfrm>
                  <a:off x="2927" y="3072"/>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58" name="Rectangle 140"/>
                <p:cNvSpPr>
                  <a:spLocks noChangeArrowheads="1"/>
                </p:cNvSpPr>
                <p:nvPr/>
              </p:nvSpPr>
              <p:spPr bwMode="auto">
                <a:xfrm>
                  <a:off x="2884" y="3072"/>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 name="Rectangle 141"/>
            <p:cNvSpPr>
              <a:spLocks noChangeArrowheads="1"/>
            </p:cNvSpPr>
            <p:nvPr/>
          </p:nvSpPr>
          <p:spPr bwMode="auto">
            <a:xfrm>
              <a:off x="-3" y="-3"/>
              <a:ext cx="3244" cy="34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 name="Line 200"/>
          <p:cNvSpPr>
            <a:spLocks noChangeShapeType="1"/>
          </p:cNvSpPr>
          <p:nvPr/>
        </p:nvSpPr>
        <p:spPr bwMode="auto">
          <a:xfrm>
            <a:off x="1447800" y="1743298"/>
            <a:ext cx="1371600" cy="45720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Line 201"/>
          <p:cNvSpPr>
            <a:spLocks noChangeShapeType="1"/>
          </p:cNvSpPr>
          <p:nvPr/>
        </p:nvSpPr>
        <p:spPr bwMode="auto">
          <a:xfrm flipV="1">
            <a:off x="1447800" y="1514698"/>
            <a:ext cx="1371600" cy="68580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 name="Line 202"/>
          <p:cNvSpPr>
            <a:spLocks noChangeShapeType="1"/>
          </p:cNvSpPr>
          <p:nvPr/>
        </p:nvSpPr>
        <p:spPr bwMode="auto">
          <a:xfrm>
            <a:off x="1447800" y="2657698"/>
            <a:ext cx="1371600" cy="83820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 name="Line 203"/>
          <p:cNvSpPr>
            <a:spLocks noChangeShapeType="1"/>
          </p:cNvSpPr>
          <p:nvPr/>
        </p:nvSpPr>
        <p:spPr bwMode="auto">
          <a:xfrm>
            <a:off x="3962400" y="1590898"/>
            <a:ext cx="1524000" cy="1524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Text Box 215"/>
          <p:cNvSpPr txBox="1">
            <a:spLocks noChangeArrowheads="1"/>
          </p:cNvSpPr>
          <p:nvPr/>
        </p:nvSpPr>
        <p:spPr bwMode="auto">
          <a:xfrm>
            <a:off x="5364088" y="5435922"/>
            <a:ext cx="34563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5000"/>
              </a:lnSpc>
              <a:spcBef>
                <a:spcPct val="50000"/>
              </a:spcBef>
            </a:pPr>
            <a:r>
              <a:rPr lang="zh-CN" altLang="en-US" sz="1600" b="1" dirty="0">
                <a:latin typeface="+mn-lt"/>
                <a:ea typeface="+mn-ea"/>
              </a:rPr>
              <a:t>索引关键字值不唯一，且数据</a:t>
            </a:r>
            <a:r>
              <a:rPr lang="zh-CN" altLang="en-US" sz="1600" b="1" dirty="0" smtClean="0">
                <a:latin typeface="+mn-lt"/>
                <a:ea typeface="+mn-ea"/>
              </a:rPr>
              <a:t>文件没有</a:t>
            </a:r>
            <a:r>
              <a:rPr lang="zh-CN" altLang="en-US" sz="1600" b="1" dirty="0">
                <a:latin typeface="+mn-lt"/>
                <a:ea typeface="+mn-ea"/>
              </a:rPr>
              <a:t>按照索引关键字值排序存储</a:t>
            </a:r>
          </a:p>
        </p:txBody>
      </p:sp>
      <p:sp>
        <p:nvSpPr>
          <p:cNvPr id="152" name="Text Box 216"/>
          <p:cNvSpPr txBox="1">
            <a:spLocks noChangeArrowheads="1"/>
          </p:cNvSpPr>
          <p:nvPr/>
        </p:nvSpPr>
        <p:spPr bwMode="auto">
          <a:xfrm>
            <a:off x="467544" y="3955692"/>
            <a:ext cx="152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lt"/>
                <a:ea typeface="+mn-ea"/>
              </a:rPr>
              <a:t>稠密索引</a:t>
            </a:r>
          </a:p>
        </p:txBody>
      </p:sp>
      <p:graphicFrame>
        <p:nvGraphicFramePr>
          <p:cNvPr id="154" name="Object 219"/>
          <p:cNvGraphicFramePr>
            <a:graphicFrameLocks noChangeAspect="1"/>
          </p:cNvGraphicFramePr>
          <p:nvPr>
            <p:extLst>
              <p:ext uri="{D42A27DB-BD31-4B8C-83A1-F6EECF244321}">
                <p14:modId xmlns:p14="http://schemas.microsoft.com/office/powerpoint/2010/main" val="1118268110"/>
              </p:ext>
            </p:extLst>
          </p:nvPr>
        </p:nvGraphicFramePr>
        <p:xfrm>
          <a:off x="2593975" y="1057498"/>
          <a:ext cx="2200275" cy="4267200"/>
        </p:xfrm>
        <a:graphic>
          <a:graphicData uri="http://schemas.openxmlformats.org/presentationml/2006/ole">
            <mc:AlternateContent xmlns:mc="http://schemas.openxmlformats.org/markup-compatibility/2006">
              <mc:Choice xmlns:v="urn:schemas-microsoft-com:vml" Requires="v">
                <p:oleObj spid="_x0000_s9277" name="Picture" r:id="rId5" imgW="1139760" imgH="2666880" progId="Word.Picture.8">
                  <p:embed/>
                </p:oleObj>
              </mc:Choice>
              <mc:Fallback>
                <p:oleObj name="Picture" r:id="rId5" imgW="1139760" imgH="2666880" progId="Word.Picture.8">
                  <p:embed/>
                  <p:pic>
                    <p:nvPicPr>
                      <p:cNvPr id="0" name=""/>
                      <p:cNvPicPr>
                        <a:picLocks noChangeAspect="1" noChangeArrowheads="1"/>
                      </p:cNvPicPr>
                      <p:nvPr/>
                    </p:nvPicPr>
                    <p:blipFill>
                      <a:blip r:embed="rId6"/>
                      <a:srcRect/>
                      <a:stretch>
                        <a:fillRect/>
                      </a:stretch>
                    </p:blipFill>
                    <p:spPr bwMode="auto">
                      <a:xfrm>
                        <a:off x="2593975" y="1057498"/>
                        <a:ext cx="22002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 name="Line 221"/>
          <p:cNvSpPr>
            <a:spLocks noChangeShapeType="1"/>
          </p:cNvSpPr>
          <p:nvPr/>
        </p:nvSpPr>
        <p:spPr bwMode="auto">
          <a:xfrm>
            <a:off x="3962400" y="1895698"/>
            <a:ext cx="1524000" cy="8382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 name="Line 222"/>
          <p:cNvSpPr>
            <a:spLocks noChangeShapeType="1"/>
          </p:cNvSpPr>
          <p:nvPr/>
        </p:nvSpPr>
        <p:spPr bwMode="auto">
          <a:xfrm>
            <a:off x="3962400" y="2200498"/>
            <a:ext cx="1524000" cy="762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 name="Line 223"/>
          <p:cNvSpPr>
            <a:spLocks noChangeShapeType="1"/>
          </p:cNvSpPr>
          <p:nvPr/>
        </p:nvSpPr>
        <p:spPr bwMode="auto">
          <a:xfrm>
            <a:off x="3962400" y="2505298"/>
            <a:ext cx="1524000" cy="16764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Line 224"/>
          <p:cNvSpPr>
            <a:spLocks noChangeShapeType="1"/>
          </p:cNvSpPr>
          <p:nvPr/>
        </p:nvSpPr>
        <p:spPr bwMode="auto">
          <a:xfrm>
            <a:off x="3962400" y="2886298"/>
            <a:ext cx="1524000" cy="3048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225"/>
          <p:cNvSpPr>
            <a:spLocks noChangeShapeType="1"/>
          </p:cNvSpPr>
          <p:nvPr/>
        </p:nvSpPr>
        <p:spPr bwMode="auto">
          <a:xfrm>
            <a:off x="3962400" y="3191098"/>
            <a:ext cx="1524000" cy="1905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Line 226"/>
          <p:cNvSpPr>
            <a:spLocks noChangeShapeType="1"/>
          </p:cNvSpPr>
          <p:nvPr/>
        </p:nvSpPr>
        <p:spPr bwMode="auto">
          <a:xfrm>
            <a:off x="3962400" y="3572098"/>
            <a:ext cx="1524000" cy="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 name="Line 227"/>
          <p:cNvSpPr>
            <a:spLocks noChangeShapeType="1"/>
          </p:cNvSpPr>
          <p:nvPr/>
        </p:nvSpPr>
        <p:spPr bwMode="auto">
          <a:xfrm>
            <a:off x="3962400" y="4181698"/>
            <a:ext cx="1524000" cy="381000"/>
          </a:xfrm>
          <a:prstGeom prst="line">
            <a:avLst/>
          </a:prstGeom>
          <a:noFill/>
          <a:ln w="3810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Text Box 230"/>
          <p:cNvSpPr txBox="1">
            <a:spLocks noChangeArrowheads="1"/>
          </p:cNvSpPr>
          <p:nvPr/>
        </p:nvSpPr>
        <p:spPr bwMode="auto">
          <a:xfrm>
            <a:off x="2815208" y="5075882"/>
            <a:ext cx="1828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2000" b="1" dirty="0">
                <a:latin typeface="+mn-lt"/>
                <a:ea typeface="+mn-ea"/>
              </a:rPr>
              <a:t>记录指针桶</a:t>
            </a:r>
          </a:p>
        </p:txBody>
      </p:sp>
    </p:spTree>
    <p:extLst>
      <p:ext uri="{BB962C8B-B14F-4D97-AF65-F5344CB8AC3E}">
        <p14:creationId xmlns:p14="http://schemas.microsoft.com/office/powerpoint/2010/main" val="22286704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sz="2000" dirty="0"/>
              <a:t>多维</a:t>
            </a:r>
            <a:r>
              <a:rPr lang="zh-CN" altLang="en-US" sz="2000" dirty="0" smtClean="0"/>
              <a:t>索引</a:t>
            </a:r>
            <a:endParaRPr lang="zh-CN" altLang="en-US" sz="2000" dirty="0"/>
          </a:p>
          <a:p>
            <a:pPr lvl="1"/>
            <a:r>
              <a:rPr lang="zh-CN" altLang="en-US" sz="1800" dirty="0"/>
              <a:t>在上述介绍的索引文件中，我们并没有关心索引关键字的构成，它可以由关系中的单个属性上的值组成，也可以是多个属性值的一个</a:t>
            </a:r>
            <a:r>
              <a:rPr lang="zh-CN" altLang="en-US" sz="1800" dirty="0" smtClean="0"/>
              <a:t>组合</a:t>
            </a:r>
            <a:endParaRPr lang="zh-CN" altLang="en-US" sz="1800" dirty="0"/>
          </a:p>
          <a:p>
            <a:pPr lvl="1"/>
            <a:r>
              <a:rPr lang="zh-CN" altLang="en-US" sz="1800" dirty="0"/>
              <a:t>根据多个属性值的组合来建立的索引文件被称为多维索引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1541642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3" name="内容占位符 2"/>
          <p:cNvSpPr>
            <a:spLocks noGrp="1"/>
          </p:cNvSpPr>
          <p:nvPr>
            <p:ph idx="1"/>
          </p:nvPr>
        </p:nvSpPr>
        <p:spPr/>
        <p:txBody>
          <a:bodyPr>
            <a:normAutofit/>
          </a:bodyPr>
          <a:lstStyle/>
          <a:p>
            <a:r>
              <a:rPr lang="zh-CN" altLang="en-US" sz="1600" dirty="0"/>
              <a:t>索引文件本身是一个顺序文件，利用索引文件或多级索引可以大大提高数据文件的访问效率。</a:t>
            </a:r>
          </a:p>
          <a:p>
            <a:r>
              <a:rPr lang="zh-CN" altLang="en-US" sz="1600" dirty="0"/>
              <a:t>索引顺序文件的不足</a:t>
            </a:r>
          </a:p>
          <a:p>
            <a:pPr lvl="1"/>
            <a:r>
              <a:rPr lang="zh-CN" altLang="en-US" sz="1400" dirty="0"/>
              <a:t>记录查找算法的效率不高（</a:t>
            </a:r>
            <a:r>
              <a:rPr lang="en-US" altLang="zh-CN" sz="1400" dirty="0"/>
              <a:t>log</a:t>
            </a:r>
            <a:r>
              <a:rPr lang="en-US" altLang="zh-CN" sz="1400" baseline="-25000" dirty="0"/>
              <a:t>2</a:t>
            </a:r>
            <a:r>
              <a:rPr lang="en-US" altLang="zh-CN" sz="1400" dirty="0"/>
              <a:t>N</a:t>
            </a:r>
            <a:r>
              <a:rPr lang="zh-CN" altLang="en-US" sz="1400" dirty="0"/>
              <a:t>）；</a:t>
            </a:r>
          </a:p>
          <a:p>
            <a:pPr lvl="1"/>
            <a:r>
              <a:rPr lang="zh-CN" altLang="en-US" sz="1400" dirty="0"/>
              <a:t>在数据文件是非顺序文件，或索引关键字值的变化比较频繁的情况下，索引顺序文件自身的维护非常复杂，对索引项的插入、修改和删除操作会导致索引项在索引文件中的大量移动。</a:t>
            </a:r>
          </a:p>
          <a:p>
            <a:pPr lvl="1"/>
            <a:r>
              <a:rPr lang="zh-CN" altLang="en-US" sz="1400" dirty="0"/>
              <a:t>在上述情况下，如果通过引入链接磁盘块的方法来减少索引项的移动，又会减低存储空间的利用率，并最终影响到系统的性能。</a:t>
            </a:r>
          </a:p>
          <a:p>
            <a:pPr lvl="1"/>
            <a:r>
              <a:rPr lang="zh-CN" altLang="en-US" sz="1400" dirty="0"/>
              <a:t>因此需要引入适合于索引文件的存储组织的文件结构，这就是在数据库系统中广泛使用的多级索引技术：</a:t>
            </a:r>
            <a:r>
              <a:rPr lang="en-US" altLang="zh-CN" sz="1400" dirty="0"/>
              <a:t>B/B+</a:t>
            </a:r>
            <a:r>
              <a:rPr lang="zh-CN" altLang="en-US" sz="1400" dirty="0"/>
              <a:t>树</a:t>
            </a:r>
            <a:r>
              <a:rPr lang="zh-CN" altLang="en-US" sz="1400" dirty="0" smtClean="0"/>
              <a:t>索引</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302841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B/B+</a:t>
            </a:r>
            <a:r>
              <a:rPr lang="zh-CN" altLang="en-US" b="1" dirty="0"/>
              <a:t>树索引文件</a:t>
            </a:r>
          </a:p>
        </p:txBody>
      </p:sp>
      <p:sp>
        <p:nvSpPr>
          <p:cNvPr id="3" name="内容占位符 2"/>
          <p:cNvSpPr>
            <a:spLocks noGrp="1"/>
          </p:cNvSpPr>
          <p:nvPr>
            <p:ph idx="1"/>
          </p:nvPr>
        </p:nvSpPr>
        <p:spPr/>
        <p:txBody>
          <a:bodyPr>
            <a:normAutofit/>
          </a:bodyPr>
          <a:lstStyle/>
          <a:p>
            <a:r>
              <a:rPr lang="en-US" altLang="zh-CN" sz="1800" dirty="0"/>
              <a:t>B/B+</a:t>
            </a:r>
            <a:r>
              <a:rPr lang="zh-CN" altLang="en-US" sz="1800" dirty="0"/>
              <a:t>树是一种多级索引组织方法，是适合于组织存放在外存的大型磁盘文件的一种树状索引结构。其中用得比较多的是</a:t>
            </a:r>
            <a:r>
              <a:rPr lang="en-US" altLang="zh-CN" sz="1800" dirty="0"/>
              <a:t>B+</a:t>
            </a:r>
            <a:r>
              <a:rPr lang="zh-CN" altLang="en-US" sz="1800" dirty="0"/>
              <a:t>树。下面的讨论如不特别声明都是指</a:t>
            </a:r>
            <a:r>
              <a:rPr lang="en-US" altLang="zh-CN" sz="1800" dirty="0"/>
              <a:t>B+</a:t>
            </a:r>
            <a:r>
              <a:rPr lang="zh-CN" altLang="en-US" sz="1800" dirty="0"/>
              <a:t>树索引</a:t>
            </a:r>
            <a:r>
              <a:rPr lang="zh-CN" altLang="en-US" sz="1800" dirty="0" smtClean="0"/>
              <a:t>文件</a:t>
            </a:r>
            <a:endParaRPr lang="zh-CN" altLang="en-US" sz="1800" dirty="0"/>
          </a:p>
          <a:p>
            <a:r>
              <a:rPr lang="en-US" altLang="zh-CN" sz="1800" dirty="0"/>
              <a:t>B/B+</a:t>
            </a:r>
            <a:r>
              <a:rPr lang="zh-CN" altLang="en-US" sz="1800" dirty="0"/>
              <a:t>树的结点划分</a:t>
            </a:r>
          </a:p>
          <a:p>
            <a:pPr lvl="1"/>
            <a:r>
              <a:rPr lang="zh-CN" altLang="en-US" sz="1600" dirty="0"/>
              <a:t>叶结点：</a:t>
            </a:r>
            <a:r>
              <a:rPr lang="en-US" altLang="zh-CN" sz="1600" dirty="0"/>
              <a:t>B/B+</a:t>
            </a:r>
            <a:r>
              <a:rPr lang="zh-CN" altLang="en-US" sz="1600" dirty="0"/>
              <a:t>树的最下一级索引是树的叶结点</a:t>
            </a:r>
          </a:p>
          <a:p>
            <a:pPr lvl="1"/>
            <a:r>
              <a:rPr lang="zh-CN" altLang="en-US" sz="1600" dirty="0"/>
              <a:t>内部结点：</a:t>
            </a:r>
            <a:r>
              <a:rPr lang="en-US" altLang="zh-CN" sz="1600" dirty="0"/>
              <a:t>B/B+</a:t>
            </a:r>
            <a:r>
              <a:rPr lang="zh-CN" altLang="en-US" sz="1600" dirty="0"/>
              <a:t>树中的其它</a:t>
            </a:r>
            <a:r>
              <a:rPr lang="zh-CN" altLang="en-US" sz="1600" dirty="0" smtClean="0"/>
              <a:t>结点</a:t>
            </a:r>
            <a:r>
              <a:rPr lang="zh-CN" altLang="en-US" sz="1600" dirty="0"/>
              <a:t>（</a:t>
            </a:r>
            <a:r>
              <a:rPr lang="zh-CN" altLang="en-US" sz="1600" dirty="0" smtClean="0"/>
              <a:t>非</a:t>
            </a:r>
            <a:r>
              <a:rPr lang="zh-CN" altLang="en-US" sz="1600" dirty="0"/>
              <a:t>叶</a:t>
            </a:r>
            <a:r>
              <a:rPr lang="zh-CN" altLang="en-US" sz="1600" dirty="0" smtClean="0"/>
              <a:t>结点），</a:t>
            </a:r>
            <a:r>
              <a:rPr lang="zh-CN" altLang="en-US" sz="1600" dirty="0"/>
              <a:t>其中：</a:t>
            </a:r>
          </a:p>
          <a:p>
            <a:pPr lvl="2"/>
            <a:r>
              <a:rPr lang="zh-CN" altLang="en-US" sz="1400" dirty="0"/>
              <a:t>根结点：</a:t>
            </a:r>
            <a:r>
              <a:rPr lang="en-US" altLang="zh-CN" sz="1400" dirty="0"/>
              <a:t>B/B+</a:t>
            </a:r>
            <a:r>
              <a:rPr lang="zh-CN" altLang="en-US" sz="1400" dirty="0"/>
              <a:t>树的最上一级索引是树的根</a:t>
            </a:r>
            <a:r>
              <a:rPr lang="zh-CN" altLang="en-US" sz="1400" dirty="0" smtClean="0"/>
              <a:t>结点</a:t>
            </a:r>
            <a:endParaRPr lang="zh-CN" altLang="en-US" sz="1400" dirty="0"/>
          </a:p>
          <a:p>
            <a:r>
              <a:rPr lang="zh-CN" altLang="en-US" sz="1800" dirty="0"/>
              <a:t>在</a:t>
            </a:r>
            <a:r>
              <a:rPr lang="en-US" altLang="zh-CN" sz="1800" dirty="0"/>
              <a:t>B/B+</a:t>
            </a:r>
            <a:r>
              <a:rPr lang="zh-CN" altLang="en-US" sz="1800" dirty="0"/>
              <a:t>树中，由叶结点所构成的最下面的一级索引通常采用稠密索引，而其它层次上的索引则采用稀疏索引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1862630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B/B+</a:t>
            </a:r>
            <a:r>
              <a:rPr lang="zh-CN" altLang="en-US" b="1" dirty="0"/>
              <a:t>树索引文件</a:t>
            </a:r>
            <a:endParaRPr lang="zh-CN" altLang="en-US" dirty="0"/>
          </a:p>
        </p:txBody>
      </p:sp>
      <p:sp>
        <p:nvSpPr>
          <p:cNvPr id="3" name="内容占位符 2"/>
          <p:cNvSpPr>
            <a:spLocks noGrp="1"/>
          </p:cNvSpPr>
          <p:nvPr>
            <p:ph idx="1"/>
          </p:nvPr>
        </p:nvSpPr>
        <p:spPr/>
        <p:txBody>
          <a:bodyPr>
            <a:normAutofit/>
          </a:bodyPr>
          <a:lstStyle/>
          <a:p>
            <a:r>
              <a:rPr lang="en-US" altLang="zh-CN" sz="1800" dirty="0"/>
              <a:t>B+</a:t>
            </a:r>
            <a:r>
              <a:rPr lang="zh-CN" altLang="en-US" sz="1800" dirty="0"/>
              <a:t>树的特点</a:t>
            </a:r>
          </a:p>
          <a:p>
            <a:pPr lvl="1"/>
            <a:r>
              <a:rPr lang="zh-CN" altLang="en-US" sz="1600" dirty="0"/>
              <a:t>平衡性</a:t>
            </a:r>
          </a:p>
          <a:p>
            <a:pPr lvl="2"/>
            <a:r>
              <a:rPr lang="zh-CN" altLang="en-US" sz="1400" dirty="0"/>
              <a:t>从树的根结点到每个叶子结点的路径都是等长</a:t>
            </a:r>
            <a:r>
              <a:rPr lang="zh-CN" altLang="en-US" sz="1400" dirty="0" smtClean="0"/>
              <a:t>的</a:t>
            </a:r>
            <a:endParaRPr lang="zh-CN" altLang="en-US" sz="1400" dirty="0"/>
          </a:p>
          <a:p>
            <a:pPr lvl="1"/>
            <a:r>
              <a:rPr lang="zh-CN" altLang="en-US" sz="1600" dirty="0"/>
              <a:t>过半性</a:t>
            </a:r>
          </a:p>
          <a:p>
            <a:pPr lvl="2"/>
            <a:r>
              <a:rPr lang="zh-CN" altLang="en-US" sz="1400" dirty="0"/>
              <a:t>每个结点（除根结点外）所对应的磁盘块至少被占用一半的</a:t>
            </a:r>
            <a:r>
              <a:rPr lang="zh-CN" altLang="en-US" sz="1400" dirty="0" smtClean="0"/>
              <a:t>存储空间</a:t>
            </a:r>
            <a:endParaRPr lang="zh-CN" altLang="en-US" sz="1400" dirty="0"/>
          </a:p>
          <a:p>
            <a:pPr lvl="1"/>
            <a:r>
              <a:rPr lang="zh-CN" altLang="en-US" sz="1600" dirty="0"/>
              <a:t>顺序性</a:t>
            </a:r>
          </a:p>
          <a:p>
            <a:pPr lvl="2"/>
            <a:r>
              <a:rPr lang="zh-CN" altLang="en-US" sz="1400" dirty="0"/>
              <a:t>既提供从根结点开始的随机查找关键字功能，也能根据索引关键字的值的排序进行顺序</a:t>
            </a:r>
            <a:r>
              <a:rPr lang="zh-CN" altLang="en-US" sz="1400" dirty="0" smtClean="0"/>
              <a:t>访问</a:t>
            </a:r>
            <a:endParaRPr lang="zh-CN" altLang="en-US" sz="1400" dirty="0"/>
          </a:p>
          <a:p>
            <a:pPr lvl="1"/>
            <a:r>
              <a:rPr lang="zh-CN" altLang="en-US" sz="1600" dirty="0"/>
              <a:t>自适应性</a:t>
            </a:r>
          </a:p>
          <a:p>
            <a:pPr lvl="2"/>
            <a:r>
              <a:rPr lang="zh-CN" altLang="en-US" sz="1400" dirty="0"/>
              <a:t>自动保持与数据文件大小相适应的索引</a:t>
            </a:r>
            <a:r>
              <a:rPr lang="zh-CN" altLang="en-US" sz="1400" dirty="0" smtClean="0"/>
              <a:t>层次</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3890558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B/B+</a:t>
            </a:r>
            <a:r>
              <a:rPr lang="zh-CN" altLang="en-US" b="1" dirty="0"/>
              <a:t>树索引文件</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B</a:t>
            </a:r>
            <a:r>
              <a:rPr lang="en-US" altLang="zh-CN" sz="2000" dirty="0"/>
              <a:t>+</a:t>
            </a:r>
            <a:r>
              <a:rPr lang="zh-CN" altLang="en-US" sz="2000" dirty="0"/>
              <a:t>树中的结点</a:t>
            </a:r>
          </a:p>
          <a:p>
            <a:pPr lvl="1"/>
            <a:r>
              <a:rPr lang="zh-CN" altLang="en-US" sz="1800" dirty="0"/>
              <a:t>每个结点占用一个磁盘块，每棵</a:t>
            </a:r>
            <a:r>
              <a:rPr lang="en-US" altLang="zh-CN" sz="1800" dirty="0"/>
              <a:t>B+</a:t>
            </a:r>
            <a:r>
              <a:rPr lang="zh-CN" altLang="en-US" sz="1800" dirty="0"/>
              <a:t>树都有一个被称为秩的整型</a:t>
            </a:r>
            <a:r>
              <a:rPr lang="zh-CN" altLang="en-US" sz="1800" dirty="0" smtClean="0"/>
              <a:t>参数</a:t>
            </a:r>
            <a:r>
              <a:rPr lang="en-US" altLang="zh-CN" sz="1800" dirty="0" smtClean="0"/>
              <a:t>n</a:t>
            </a:r>
            <a:r>
              <a:rPr lang="zh-CN" altLang="en-US" sz="1800" dirty="0"/>
              <a:t>，每个结点能</a:t>
            </a:r>
            <a:r>
              <a:rPr lang="zh-CN" altLang="en-US" sz="1800" dirty="0" smtClean="0"/>
              <a:t>容纳</a:t>
            </a:r>
            <a:r>
              <a:rPr lang="en-US" altLang="zh-CN" sz="1800" dirty="0" smtClean="0"/>
              <a:t>n</a:t>
            </a:r>
            <a:r>
              <a:rPr lang="zh-CN" altLang="en-US" sz="1800" dirty="0" smtClean="0"/>
              <a:t>个</a:t>
            </a:r>
            <a:r>
              <a:rPr lang="zh-CN" altLang="en-US" sz="1800" dirty="0"/>
              <a:t>键</a:t>
            </a:r>
            <a:r>
              <a:rPr lang="zh-CN" altLang="en-US" sz="1800" dirty="0" smtClean="0"/>
              <a:t>和</a:t>
            </a:r>
            <a:r>
              <a:rPr lang="en-US" altLang="zh-CN" sz="1800" dirty="0" smtClean="0"/>
              <a:t>n+1</a:t>
            </a:r>
            <a:r>
              <a:rPr lang="zh-CN" altLang="en-US" sz="1800" dirty="0" smtClean="0"/>
              <a:t>个</a:t>
            </a:r>
            <a:r>
              <a:rPr lang="zh-CN" altLang="en-US" sz="1800" dirty="0"/>
              <a:t>指针，我们</a:t>
            </a:r>
            <a:r>
              <a:rPr lang="zh-CN" altLang="en-US" sz="1800" dirty="0" smtClean="0"/>
              <a:t>将</a:t>
            </a:r>
            <a:r>
              <a:rPr lang="en-US" altLang="zh-CN" sz="1800" dirty="0" smtClean="0"/>
              <a:t>n</a:t>
            </a:r>
            <a:r>
              <a:rPr lang="zh-CN" altLang="en-US" sz="1800" dirty="0" smtClean="0"/>
              <a:t>取得</a:t>
            </a:r>
            <a:r>
              <a:rPr lang="zh-CN" altLang="en-US" sz="1800" dirty="0"/>
              <a:t>尽可能的大，以便在一个磁盘块中存放更多的索引</a:t>
            </a:r>
            <a:r>
              <a:rPr lang="zh-CN" altLang="en-US" sz="1800" dirty="0" smtClean="0"/>
              <a:t>项</a:t>
            </a:r>
            <a:endParaRPr lang="zh-CN" altLang="en-US" sz="1800" dirty="0"/>
          </a:p>
          <a:p>
            <a:pPr lvl="1"/>
            <a:r>
              <a:rPr lang="zh-CN" altLang="en-US" sz="1800" dirty="0"/>
              <a:t>例如：设每个磁盘块的大小是</a:t>
            </a:r>
            <a:r>
              <a:rPr lang="en-US" altLang="zh-CN" sz="1800" dirty="0"/>
              <a:t>4096</a:t>
            </a:r>
            <a:r>
              <a:rPr lang="zh-CN" altLang="en-US" sz="1800" dirty="0"/>
              <a:t>个字节，每个键值占</a:t>
            </a:r>
            <a:r>
              <a:rPr lang="en-US" altLang="zh-CN" sz="1800" dirty="0"/>
              <a:t>4</a:t>
            </a:r>
            <a:r>
              <a:rPr lang="zh-CN" altLang="en-US" sz="1800" dirty="0"/>
              <a:t>个字节，每个指针占</a:t>
            </a:r>
            <a:r>
              <a:rPr lang="en-US" altLang="zh-CN" sz="1800" dirty="0"/>
              <a:t>8</a:t>
            </a:r>
            <a:r>
              <a:rPr lang="zh-CN" altLang="en-US" sz="1800" dirty="0"/>
              <a:t>个字节，则满足：</a:t>
            </a:r>
          </a:p>
          <a:p>
            <a:pPr marL="68580" indent="0" algn="ctr">
              <a:buNone/>
            </a:pPr>
            <a:r>
              <a:rPr lang="en-US" altLang="zh-CN" sz="1800" dirty="0"/>
              <a:t>4n + 8(n+1) &lt;= 4096</a:t>
            </a:r>
          </a:p>
          <a:p>
            <a:pPr marL="365760" lvl="1" indent="0">
              <a:buNone/>
            </a:pPr>
            <a:r>
              <a:rPr lang="zh-CN" altLang="en-US" sz="1800" dirty="0" smtClean="0"/>
              <a:t>    的</a:t>
            </a:r>
            <a:r>
              <a:rPr lang="zh-CN" altLang="en-US" sz="1800" dirty="0"/>
              <a:t>最大 </a:t>
            </a:r>
            <a:r>
              <a:rPr lang="en-US" altLang="zh-CN" sz="1800" dirty="0"/>
              <a:t>n </a:t>
            </a:r>
            <a:r>
              <a:rPr lang="zh-CN" altLang="en-US" sz="1800" dirty="0"/>
              <a:t>的值是</a:t>
            </a:r>
            <a:r>
              <a:rPr lang="en-US" altLang="zh-CN" sz="1800" dirty="0" smtClean="0"/>
              <a:t>340</a:t>
            </a: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13958564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B/B+</a:t>
            </a:r>
            <a:r>
              <a:rPr lang="zh-CN" altLang="en-US" b="1" dirty="0"/>
              <a:t>树索引文件</a:t>
            </a:r>
            <a:endParaRPr lang="zh-CN" altLang="en-US" dirty="0"/>
          </a:p>
        </p:txBody>
      </p:sp>
      <p:sp>
        <p:nvSpPr>
          <p:cNvPr id="3" name="内容占位符 2"/>
          <p:cNvSpPr>
            <a:spLocks noGrp="1"/>
          </p:cNvSpPr>
          <p:nvPr>
            <p:ph idx="1"/>
          </p:nvPr>
        </p:nvSpPr>
        <p:spPr/>
        <p:txBody>
          <a:bodyPr>
            <a:normAutofit lnSpcReduction="10000"/>
          </a:bodyPr>
          <a:lstStyle/>
          <a:p>
            <a:r>
              <a:rPr lang="zh-CN" altLang="en-US" sz="1800" dirty="0"/>
              <a:t>秩为</a:t>
            </a:r>
            <a:r>
              <a:rPr lang="en-US" altLang="zh-CN" sz="1800" dirty="0"/>
              <a:t>n</a:t>
            </a:r>
            <a:r>
              <a:rPr lang="zh-CN" altLang="en-US" sz="1800" dirty="0"/>
              <a:t>的</a:t>
            </a:r>
            <a:r>
              <a:rPr lang="en-US" altLang="zh-CN" sz="1800" dirty="0"/>
              <a:t>B+</a:t>
            </a:r>
            <a:r>
              <a:rPr lang="zh-CN" altLang="en-US" sz="1800" dirty="0"/>
              <a:t>树的结点的结构</a:t>
            </a:r>
            <a:r>
              <a:rPr lang="zh-CN" altLang="en-US" sz="1800" dirty="0" smtClean="0"/>
              <a:t>如下：</a:t>
            </a:r>
            <a:endParaRPr lang="en-US" altLang="zh-CN" sz="1800" dirty="0" smtClean="0"/>
          </a:p>
          <a:p>
            <a:pPr marL="68580" indent="0">
              <a:buNone/>
            </a:pPr>
            <a:endParaRPr lang="en-US" altLang="zh-CN" sz="2000" dirty="0"/>
          </a:p>
          <a:p>
            <a:pPr lvl="1"/>
            <a:r>
              <a:rPr lang="zh-CN" altLang="en-US" sz="1600" dirty="0"/>
              <a:t>其中：</a:t>
            </a:r>
            <a:r>
              <a:rPr lang="en-US" altLang="zh-CN" sz="1600" dirty="0"/>
              <a:t>K</a:t>
            </a:r>
            <a:r>
              <a:rPr lang="en-US" altLang="zh-CN" sz="1600" baseline="-25000" dirty="0"/>
              <a:t>1</a:t>
            </a:r>
            <a:r>
              <a:rPr lang="en-US" altLang="zh-CN" sz="1600" dirty="0" smtClean="0"/>
              <a:t>, K</a:t>
            </a:r>
            <a:r>
              <a:rPr lang="en-US" altLang="zh-CN" sz="1600" baseline="-25000" dirty="0" smtClean="0"/>
              <a:t>2</a:t>
            </a:r>
            <a:r>
              <a:rPr lang="en-US" altLang="zh-CN" sz="1600" dirty="0" smtClean="0"/>
              <a:t>, …, K</a:t>
            </a:r>
            <a:r>
              <a:rPr lang="en-US" altLang="zh-CN" sz="1600" baseline="-25000" dirty="0" smtClean="0"/>
              <a:t>m</a:t>
            </a:r>
            <a:r>
              <a:rPr lang="zh-CN" altLang="en-US" sz="1600" dirty="0"/>
              <a:t>是索引关键字值，且</a:t>
            </a:r>
            <a:r>
              <a:rPr lang="en-US" altLang="zh-CN" sz="1600" dirty="0" smtClean="0"/>
              <a:t>K</a:t>
            </a:r>
            <a:r>
              <a:rPr lang="en-US" altLang="zh-CN" sz="1600" baseline="-25000" dirty="0" smtClean="0"/>
              <a:t>1 </a:t>
            </a:r>
            <a:r>
              <a:rPr lang="en-US" altLang="zh-CN" sz="1600" dirty="0" smtClean="0"/>
              <a:t>&lt; K</a:t>
            </a:r>
            <a:r>
              <a:rPr lang="en-US" altLang="zh-CN" sz="1600" baseline="-25000" dirty="0" smtClean="0"/>
              <a:t>2 </a:t>
            </a:r>
            <a:r>
              <a:rPr lang="en-US" altLang="zh-CN" sz="1600" dirty="0" smtClean="0"/>
              <a:t>&lt; … &lt; K</a:t>
            </a:r>
            <a:r>
              <a:rPr lang="en-US" altLang="zh-CN" sz="1600" baseline="-25000" dirty="0" smtClean="0"/>
              <a:t>m</a:t>
            </a:r>
            <a:endParaRPr lang="en-US" altLang="zh-CN" sz="1600" baseline="-25000" dirty="0"/>
          </a:p>
          <a:p>
            <a:pPr marL="1028700" lvl="2" indent="-342900">
              <a:buFont typeface="+mj-lt"/>
              <a:buAutoNum type="arabicPeriod"/>
            </a:pPr>
            <a:r>
              <a:rPr lang="zh-CN" altLang="en-US" sz="1400" dirty="0"/>
              <a:t>若是叶子结点，则</a:t>
            </a:r>
            <a:r>
              <a:rPr lang="zh-CN" altLang="en-US" sz="1400" dirty="0" smtClean="0"/>
              <a:t>：</a:t>
            </a:r>
            <a:r>
              <a:rPr lang="zh-CN" altLang="en-US" sz="1400" dirty="0" smtClean="0">
                <a:solidFill>
                  <a:schemeClr val="accent2"/>
                </a:solidFill>
                <a:latin typeface="宋体" charset="-122"/>
                <a:sym typeface="Symbol" pitchFamily="18" charset="2"/>
              </a:rPr>
              <a:t></a:t>
            </a:r>
            <a:r>
              <a:rPr lang="en-US" altLang="zh-CN" sz="1400" dirty="0" smtClean="0"/>
              <a:t>(</a:t>
            </a:r>
            <a:r>
              <a:rPr lang="en-US" altLang="zh-CN" sz="1400" dirty="0"/>
              <a:t>n+1)/</a:t>
            </a:r>
            <a:r>
              <a:rPr lang="en-US" altLang="zh-CN" sz="1400" dirty="0" smtClean="0"/>
              <a:t>2</a:t>
            </a:r>
            <a:r>
              <a:rPr lang="en-US" altLang="zh-CN" sz="1400" dirty="0" smtClean="0">
                <a:solidFill>
                  <a:schemeClr val="accent2"/>
                </a:solidFill>
                <a:latin typeface="宋体" charset="-122"/>
                <a:sym typeface="Symbol" pitchFamily="18" charset="2"/>
              </a:rPr>
              <a:t> </a:t>
            </a:r>
            <a:r>
              <a:rPr lang="en-US" altLang="zh-CN" sz="1400" dirty="0">
                <a:latin typeface="Times New Roman"/>
                <a:cs typeface="Times New Roman"/>
              </a:rPr>
              <a:t>≤ </a:t>
            </a:r>
            <a:r>
              <a:rPr lang="en-US" altLang="zh-CN" sz="1400" dirty="0" smtClean="0"/>
              <a:t>m </a:t>
            </a:r>
            <a:r>
              <a:rPr lang="en-US" altLang="zh-CN" sz="1400" dirty="0">
                <a:latin typeface="Times New Roman"/>
                <a:cs typeface="Times New Roman"/>
              </a:rPr>
              <a:t>≤ </a:t>
            </a:r>
            <a:r>
              <a:rPr lang="en-US" altLang="zh-CN" sz="1400" dirty="0" smtClean="0"/>
              <a:t>n</a:t>
            </a:r>
            <a:r>
              <a:rPr lang="zh-CN" altLang="en-US" sz="1400" dirty="0"/>
              <a:t>，</a:t>
            </a:r>
            <a:r>
              <a:rPr lang="en-US" altLang="zh-CN" sz="1400" dirty="0"/>
              <a:t>P</a:t>
            </a:r>
            <a:r>
              <a:rPr lang="en-US" altLang="zh-CN" sz="1400" baseline="-25000" dirty="0"/>
              <a:t>1</a:t>
            </a:r>
            <a:r>
              <a:rPr lang="en-US" altLang="zh-CN" sz="1400" dirty="0" smtClean="0"/>
              <a:t>, P</a:t>
            </a:r>
            <a:r>
              <a:rPr lang="en-US" altLang="zh-CN" sz="1400" baseline="-25000" dirty="0" smtClean="0"/>
              <a:t>2</a:t>
            </a:r>
            <a:r>
              <a:rPr lang="en-US" altLang="zh-CN" sz="1400" dirty="0" smtClean="0"/>
              <a:t>, …, </a:t>
            </a:r>
            <a:r>
              <a:rPr lang="en-US" altLang="zh-CN" sz="1400" dirty="0"/>
              <a:t>P</a:t>
            </a:r>
            <a:r>
              <a:rPr lang="en-US" altLang="zh-CN" sz="1400" baseline="-25000" dirty="0"/>
              <a:t>m</a:t>
            </a:r>
            <a:r>
              <a:rPr lang="zh-CN" altLang="en-US" sz="1400" dirty="0"/>
              <a:t>是指向数据记录的指针，</a:t>
            </a:r>
            <a:r>
              <a:rPr lang="en-US" altLang="zh-CN" sz="1400" dirty="0"/>
              <a:t>P</a:t>
            </a:r>
            <a:r>
              <a:rPr lang="en-US" altLang="zh-CN" sz="1400" baseline="-25000" dirty="0"/>
              <a:t>m+1</a:t>
            </a:r>
            <a:r>
              <a:rPr lang="zh-CN" altLang="en-US" sz="1400" dirty="0"/>
              <a:t>是指向其右边的下一个叶子结点的指针。其中，</a:t>
            </a:r>
            <a:r>
              <a:rPr lang="en-US" altLang="zh-CN" sz="1400" dirty="0"/>
              <a:t>P</a:t>
            </a:r>
            <a:r>
              <a:rPr lang="en-US" altLang="zh-CN" sz="1400" baseline="-25000" dirty="0"/>
              <a:t>i</a:t>
            </a:r>
            <a:r>
              <a:rPr lang="zh-CN" altLang="en-US" sz="1400" dirty="0"/>
              <a:t>是指向关键字值为</a:t>
            </a:r>
            <a:r>
              <a:rPr lang="en-US" altLang="zh-CN" sz="1400" dirty="0"/>
              <a:t>K</a:t>
            </a:r>
            <a:r>
              <a:rPr lang="en-US" altLang="zh-CN" sz="1400" baseline="-25000" dirty="0"/>
              <a:t>i</a:t>
            </a:r>
            <a:r>
              <a:rPr lang="zh-CN" altLang="en-US" sz="1400" dirty="0"/>
              <a:t>的数据记录（</a:t>
            </a:r>
            <a:r>
              <a:rPr lang="en-US" altLang="zh-CN" sz="1400" dirty="0" err="1"/>
              <a:t>i</a:t>
            </a:r>
            <a:r>
              <a:rPr lang="en-US" altLang="zh-CN" sz="1400" dirty="0"/>
              <a:t>=1,2,…,m</a:t>
            </a:r>
            <a:r>
              <a:rPr lang="zh-CN" altLang="en-US" sz="1400" dirty="0" smtClean="0"/>
              <a:t>）</a:t>
            </a:r>
            <a:endParaRPr lang="zh-CN" altLang="en-US" sz="1400" dirty="0"/>
          </a:p>
          <a:p>
            <a:pPr marL="1028700" lvl="2" indent="-342900">
              <a:buFont typeface="+mj-lt"/>
              <a:buAutoNum type="arabicPeriod"/>
            </a:pPr>
            <a:r>
              <a:rPr lang="zh-CN" altLang="en-US" sz="1400" dirty="0"/>
              <a:t>若是根结点，则</a:t>
            </a:r>
            <a:r>
              <a:rPr lang="en-US" altLang="zh-CN" sz="1400" dirty="0" smtClean="0"/>
              <a:t>1</a:t>
            </a:r>
            <a:r>
              <a:rPr lang="en-US" altLang="zh-CN" sz="1400" dirty="0">
                <a:latin typeface="Times New Roman"/>
                <a:cs typeface="Times New Roman"/>
              </a:rPr>
              <a:t> </a:t>
            </a:r>
            <a:r>
              <a:rPr lang="en-US" altLang="zh-CN" sz="1400" dirty="0" smtClean="0">
                <a:latin typeface="Times New Roman"/>
                <a:cs typeface="Times New Roman"/>
              </a:rPr>
              <a:t>≤  </a:t>
            </a:r>
            <a:r>
              <a:rPr lang="en-US" altLang="zh-CN" sz="1400" dirty="0" smtClean="0"/>
              <a:t>m</a:t>
            </a:r>
            <a:r>
              <a:rPr lang="en-US" altLang="zh-CN" sz="1400" dirty="0">
                <a:latin typeface="Times New Roman"/>
                <a:cs typeface="Times New Roman"/>
              </a:rPr>
              <a:t> ≤ </a:t>
            </a:r>
            <a:r>
              <a:rPr lang="en-US" altLang="zh-CN" sz="1400" dirty="0" smtClean="0"/>
              <a:t>n</a:t>
            </a:r>
            <a:r>
              <a:rPr lang="zh-CN" altLang="en-US" sz="1400" dirty="0"/>
              <a:t>，</a:t>
            </a:r>
            <a:r>
              <a:rPr lang="zh-CN" altLang="en-US" sz="1400" dirty="0" smtClean="0"/>
              <a:t>否则即</a:t>
            </a:r>
            <a:r>
              <a:rPr lang="zh-CN" altLang="en-US" sz="1400" dirty="0"/>
              <a:t>内部</a:t>
            </a:r>
            <a:r>
              <a:rPr lang="zh-CN" altLang="en-US" sz="1400" dirty="0" smtClean="0"/>
              <a:t>结点：</a:t>
            </a:r>
            <a:r>
              <a:rPr lang="zh-CN" altLang="en-US" sz="1400" dirty="0" smtClean="0">
                <a:solidFill>
                  <a:schemeClr val="accent2"/>
                </a:solidFill>
                <a:latin typeface="宋体" charset="-122"/>
                <a:sym typeface="Symbol" pitchFamily="18" charset="2"/>
              </a:rPr>
              <a:t></a:t>
            </a:r>
            <a:r>
              <a:rPr lang="en-US" altLang="zh-CN" sz="1400" dirty="0" smtClean="0"/>
              <a:t>(</a:t>
            </a:r>
            <a:r>
              <a:rPr lang="en-US" altLang="zh-CN" sz="1400" dirty="0"/>
              <a:t>n-1)/</a:t>
            </a:r>
            <a:r>
              <a:rPr lang="en-US" altLang="zh-CN" sz="1400" dirty="0" smtClean="0"/>
              <a:t>2</a:t>
            </a:r>
            <a:r>
              <a:rPr lang="en-US" altLang="zh-CN" sz="1400" dirty="0" smtClean="0">
                <a:solidFill>
                  <a:schemeClr val="accent2"/>
                </a:solidFill>
                <a:latin typeface="宋体" charset="-122"/>
                <a:sym typeface="Symbol" pitchFamily="18" charset="2"/>
              </a:rPr>
              <a:t></a:t>
            </a:r>
            <a:r>
              <a:rPr lang="en-US" altLang="zh-CN" sz="1400" dirty="0">
                <a:latin typeface="Times New Roman"/>
                <a:cs typeface="Times New Roman"/>
              </a:rPr>
              <a:t> ≤ </a:t>
            </a:r>
            <a:r>
              <a:rPr lang="en-US" altLang="zh-CN" sz="1400" dirty="0" smtClean="0"/>
              <a:t>m</a:t>
            </a:r>
            <a:r>
              <a:rPr lang="en-US" altLang="zh-CN" sz="1400" dirty="0">
                <a:latin typeface="Times New Roman"/>
                <a:cs typeface="Times New Roman"/>
              </a:rPr>
              <a:t> ≤ </a:t>
            </a:r>
            <a:r>
              <a:rPr lang="en-US" altLang="zh-CN" sz="1400" dirty="0" smtClean="0"/>
              <a:t>n</a:t>
            </a:r>
            <a:r>
              <a:rPr lang="zh-CN" altLang="en-US" sz="1400" dirty="0" smtClean="0"/>
              <a:t>。其中</a:t>
            </a:r>
            <a:r>
              <a:rPr lang="zh-CN" altLang="en-US" sz="1400" dirty="0"/>
              <a:t>：</a:t>
            </a:r>
            <a:r>
              <a:rPr lang="en-US" altLang="zh-CN" sz="1400" dirty="0"/>
              <a:t>P</a:t>
            </a:r>
            <a:r>
              <a:rPr lang="en-US" altLang="zh-CN" sz="1400" baseline="-25000" dirty="0"/>
              <a:t>1</a:t>
            </a:r>
            <a:r>
              <a:rPr lang="en-US" altLang="zh-CN" sz="1400" dirty="0" smtClean="0"/>
              <a:t>, P</a:t>
            </a:r>
            <a:r>
              <a:rPr lang="en-US" altLang="zh-CN" sz="1400" baseline="-25000" dirty="0" smtClean="0"/>
              <a:t>2</a:t>
            </a:r>
            <a:r>
              <a:rPr lang="en-US" altLang="zh-CN" sz="1400" dirty="0" smtClean="0"/>
              <a:t>, …, </a:t>
            </a:r>
            <a:r>
              <a:rPr lang="en-US" altLang="zh-CN" sz="1400" dirty="0"/>
              <a:t>P</a:t>
            </a:r>
            <a:r>
              <a:rPr lang="en-US" altLang="zh-CN" sz="1400" baseline="-25000" dirty="0"/>
              <a:t>m</a:t>
            </a:r>
            <a:r>
              <a:rPr lang="en-US" altLang="zh-CN" sz="1400" dirty="0" smtClean="0"/>
              <a:t>, P</a:t>
            </a:r>
            <a:r>
              <a:rPr lang="en-US" altLang="zh-CN" sz="1400" baseline="-25000" dirty="0" smtClean="0"/>
              <a:t>m+1</a:t>
            </a:r>
            <a:r>
              <a:rPr lang="zh-CN" altLang="en-US" sz="1400" dirty="0"/>
              <a:t>分别指向另一棵子树的根</a:t>
            </a:r>
            <a:r>
              <a:rPr lang="zh-CN" altLang="en-US" sz="1400" dirty="0" smtClean="0"/>
              <a:t>结点 </a:t>
            </a:r>
            <a:endParaRPr lang="zh-CN" altLang="en-US" sz="1400" dirty="0"/>
          </a:p>
          <a:p>
            <a:pPr lvl="2"/>
            <a:r>
              <a:rPr lang="zh-CN" altLang="en-US" sz="1400" dirty="0"/>
              <a:t>若是非叶结点，则：</a:t>
            </a:r>
          </a:p>
          <a:p>
            <a:pPr lvl="3"/>
            <a:r>
              <a:rPr lang="zh-CN" altLang="en-US" sz="1200" dirty="0"/>
              <a:t>对</a:t>
            </a:r>
            <a:r>
              <a:rPr lang="en-US" altLang="zh-CN" sz="1200" dirty="0"/>
              <a:t>P</a:t>
            </a:r>
            <a:r>
              <a:rPr lang="en-US" altLang="zh-CN" sz="1200" baseline="-25000" dirty="0"/>
              <a:t>1</a:t>
            </a:r>
            <a:r>
              <a:rPr lang="zh-CN" altLang="en-US" sz="1200" dirty="0"/>
              <a:t>所指向的子树中的任意一个索引关键字</a:t>
            </a:r>
            <a:r>
              <a:rPr lang="en-US" altLang="zh-CN" sz="1200" dirty="0"/>
              <a:t>K</a:t>
            </a:r>
            <a:r>
              <a:rPr lang="zh-CN" altLang="en-US" sz="1200" dirty="0"/>
              <a:t>，都有</a:t>
            </a:r>
            <a:r>
              <a:rPr lang="en-US" altLang="zh-CN" sz="1200" dirty="0" smtClean="0"/>
              <a:t>K &lt; K</a:t>
            </a:r>
            <a:r>
              <a:rPr lang="en-US" altLang="zh-CN" sz="1200" baseline="-25000" dirty="0" smtClean="0"/>
              <a:t>1</a:t>
            </a:r>
            <a:endParaRPr lang="en-US" altLang="zh-CN" sz="1200" baseline="-25000" dirty="0"/>
          </a:p>
          <a:p>
            <a:pPr lvl="3"/>
            <a:r>
              <a:rPr lang="zh-CN" altLang="en-US" sz="1200" dirty="0"/>
              <a:t>对</a:t>
            </a:r>
            <a:r>
              <a:rPr lang="en-US" altLang="zh-CN" sz="1200" dirty="0"/>
              <a:t>P</a:t>
            </a:r>
            <a:r>
              <a:rPr lang="en-US" altLang="zh-CN" sz="1200" baseline="-25000" dirty="0"/>
              <a:t>m+1</a:t>
            </a:r>
            <a:r>
              <a:rPr lang="zh-CN" altLang="en-US" sz="1200" dirty="0"/>
              <a:t>所指向的子树中的任意一个索引关键字</a:t>
            </a:r>
            <a:r>
              <a:rPr lang="en-US" altLang="zh-CN" sz="1200" dirty="0"/>
              <a:t>K</a:t>
            </a:r>
            <a:r>
              <a:rPr lang="zh-CN" altLang="en-US" sz="1200" dirty="0"/>
              <a:t>，都有</a:t>
            </a:r>
            <a:r>
              <a:rPr lang="en-US" altLang="zh-CN" sz="1200" dirty="0"/>
              <a:t>K </a:t>
            </a:r>
            <a:r>
              <a:rPr lang="en-US" altLang="zh-CN" sz="1200" dirty="0" smtClean="0">
                <a:latin typeface="Times New Roman"/>
                <a:cs typeface="Times New Roman"/>
              </a:rPr>
              <a:t>≥ </a:t>
            </a:r>
            <a:r>
              <a:rPr lang="en-US" altLang="zh-CN" sz="1200" dirty="0" smtClean="0"/>
              <a:t>K</a:t>
            </a:r>
            <a:r>
              <a:rPr lang="en-US" altLang="zh-CN" sz="1200" baseline="-25000" dirty="0" smtClean="0"/>
              <a:t>m</a:t>
            </a:r>
            <a:endParaRPr lang="en-US" altLang="zh-CN" sz="1200" baseline="-25000" dirty="0"/>
          </a:p>
          <a:p>
            <a:pPr lvl="3"/>
            <a:r>
              <a:rPr lang="zh-CN" altLang="en-US" sz="1200" dirty="0"/>
              <a:t>对</a:t>
            </a:r>
            <a:r>
              <a:rPr lang="en-US" altLang="zh-CN" sz="1200" dirty="0" err="1"/>
              <a:t>P</a:t>
            </a:r>
            <a:r>
              <a:rPr lang="en-US" altLang="zh-CN" sz="1200" baseline="-25000" dirty="0" err="1"/>
              <a:t>j</a:t>
            </a:r>
            <a:r>
              <a:rPr lang="zh-CN" altLang="en-US" sz="1200" dirty="0"/>
              <a:t>所指向的子树中的任意一个索引关键字</a:t>
            </a:r>
            <a:r>
              <a:rPr lang="en-US" altLang="zh-CN" sz="1200" dirty="0"/>
              <a:t>K</a:t>
            </a:r>
            <a:r>
              <a:rPr lang="zh-CN" altLang="en-US" sz="1200" dirty="0"/>
              <a:t>，都有</a:t>
            </a:r>
            <a:r>
              <a:rPr lang="en-US" altLang="zh-CN" sz="1200" dirty="0" smtClean="0"/>
              <a:t>K</a:t>
            </a:r>
            <a:r>
              <a:rPr lang="en-US" altLang="zh-CN" sz="1200" baseline="-25000" dirty="0" smtClean="0"/>
              <a:t>j-1</a:t>
            </a:r>
            <a:r>
              <a:rPr lang="en-US" altLang="zh-CN" sz="1200" dirty="0" smtClean="0"/>
              <a:t> </a:t>
            </a:r>
            <a:r>
              <a:rPr lang="en-US" altLang="zh-CN" sz="1200" dirty="0" smtClean="0">
                <a:latin typeface="Times New Roman"/>
                <a:cs typeface="Times New Roman"/>
              </a:rPr>
              <a:t>≤ </a:t>
            </a:r>
            <a:r>
              <a:rPr lang="en-US" altLang="zh-CN" sz="1200" dirty="0" smtClean="0"/>
              <a:t>K &lt; </a:t>
            </a:r>
            <a:r>
              <a:rPr lang="en-US" altLang="zh-CN" sz="1200" dirty="0" err="1"/>
              <a:t>K</a:t>
            </a:r>
            <a:r>
              <a:rPr lang="en-US" altLang="zh-CN" sz="1200" baseline="-25000" dirty="0" err="1"/>
              <a:t>j</a:t>
            </a:r>
            <a:endParaRPr lang="en-US" altLang="zh-CN" sz="1200" baseline="-25000" dirty="0"/>
          </a:p>
          <a:p>
            <a:pPr lvl="1"/>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grpSp>
        <p:nvGrpSpPr>
          <p:cNvPr id="5" name="Group 30"/>
          <p:cNvGrpSpPr>
            <a:grpSpLocks/>
          </p:cNvGrpSpPr>
          <p:nvPr/>
        </p:nvGrpSpPr>
        <p:grpSpPr bwMode="auto">
          <a:xfrm>
            <a:off x="609600" y="2780928"/>
            <a:ext cx="7924800" cy="288032"/>
            <a:chOff x="-3" y="-3"/>
            <a:chExt cx="3750" cy="409"/>
          </a:xfrm>
        </p:grpSpPr>
        <p:grpSp>
          <p:nvGrpSpPr>
            <p:cNvPr id="6" name="Group 28"/>
            <p:cNvGrpSpPr>
              <a:grpSpLocks/>
            </p:cNvGrpSpPr>
            <p:nvPr/>
          </p:nvGrpSpPr>
          <p:grpSpPr bwMode="auto">
            <a:xfrm>
              <a:off x="0" y="0"/>
              <a:ext cx="3744" cy="403"/>
              <a:chOff x="0" y="0"/>
              <a:chExt cx="3744" cy="403"/>
            </a:xfrm>
          </p:grpSpPr>
          <p:grpSp>
            <p:nvGrpSpPr>
              <p:cNvPr id="8" name="Group 13"/>
              <p:cNvGrpSpPr>
                <a:grpSpLocks/>
              </p:cNvGrpSpPr>
              <p:nvPr/>
            </p:nvGrpSpPr>
            <p:grpSpPr bwMode="auto">
              <a:xfrm>
                <a:off x="0" y="0"/>
                <a:ext cx="468" cy="403"/>
                <a:chOff x="0" y="0"/>
                <a:chExt cx="468" cy="403"/>
              </a:xfrm>
            </p:grpSpPr>
            <p:sp>
              <p:nvSpPr>
                <p:cNvPr id="30" name="Rectangle 4"/>
                <p:cNvSpPr>
                  <a:spLocks noChangeArrowheads="1"/>
                </p:cNvSpPr>
                <p:nvPr/>
              </p:nvSpPr>
              <p:spPr bwMode="auto">
                <a:xfrm>
                  <a:off x="43"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en-US" altLang="zh-CN" sz="1600"/>
                    <a:t>P</a:t>
                  </a:r>
                  <a:r>
                    <a:rPr lang="en-US" altLang="zh-CN" sz="1600" baseline="-30000"/>
                    <a:t>1</a:t>
                  </a:r>
                  <a:endParaRPr lang="en-US" altLang="zh-CN" sz="1600"/>
                </a:p>
              </p:txBody>
            </p:sp>
            <p:sp>
              <p:nvSpPr>
                <p:cNvPr id="31" name="Rectangle 12"/>
                <p:cNvSpPr>
                  <a:spLocks noChangeArrowheads="1"/>
                </p:cNvSpPr>
                <p:nvPr/>
              </p:nvSpPr>
              <p:spPr bwMode="auto">
                <a:xfrm>
                  <a:off x="0"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nvGrpSpPr>
              <p:cNvPr id="9" name="Group 15"/>
              <p:cNvGrpSpPr>
                <a:grpSpLocks/>
              </p:cNvGrpSpPr>
              <p:nvPr/>
            </p:nvGrpSpPr>
            <p:grpSpPr bwMode="auto">
              <a:xfrm>
                <a:off x="468" y="0"/>
                <a:ext cx="468" cy="403"/>
                <a:chOff x="468" y="0"/>
                <a:chExt cx="468" cy="403"/>
              </a:xfrm>
            </p:grpSpPr>
            <p:sp>
              <p:nvSpPr>
                <p:cNvPr id="28" name="Rectangle 5"/>
                <p:cNvSpPr>
                  <a:spLocks noChangeArrowheads="1"/>
                </p:cNvSpPr>
                <p:nvPr/>
              </p:nvSpPr>
              <p:spPr bwMode="auto">
                <a:xfrm>
                  <a:off x="511"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en-US" altLang="zh-CN" sz="1600" b="1">
                      <a:solidFill>
                        <a:srgbClr val="FF0000"/>
                      </a:solidFill>
                    </a:rPr>
                    <a:t>K</a:t>
                  </a:r>
                  <a:r>
                    <a:rPr lang="en-US" altLang="zh-CN" sz="1600" b="1" baseline="-30000">
                      <a:solidFill>
                        <a:srgbClr val="FF0000"/>
                      </a:solidFill>
                    </a:rPr>
                    <a:t>1</a:t>
                  </a:r>
                  <a:endParaRPr lang="en-US" altLang="zh-CN" sz="1600" b="1">
                    <a:solidFill>
                      <a:srgbClr val="FF0000"/>
                    </a:solidFill>
                  </a:endParaRPr>
                </a:p>
              </p:txBody>
            </p:sp>
            <p:sp>
              <p:nvSpPr>
                <p:cNvPr id="29" name="Rectangle 14"/>
                <p:cNvSpPr>
                  <a:spLocks noChangeArrowheads="1"/>
                </p:cNvSpPr>
                <p:nvPr/>
              </p:nvSpPr>
              <p:spPr bwMode="auto">
                <a:xfrm>
                  <a:off x="468"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nvGrpSpPr>
              <p:cNvPr id="10" name="Group 17"/>
              <p:cNvGrpSpPr>
                <a:grpSpLocks/>
              </p:cNvGrpSpPr>
              <p:nvPr/>
            </p:nvGrpSpPr>
            <p:grpSpPr bwMode="auto">
              <a:xfrm>
                <a:off x="936" y="0"/>
                <a:ext cx="468" cy="403"/>
                <a:chOff x="936" y="0"/>
                <a:chExt cx="468" cy="403"/>
              </a:xfrm>
            </p:grpSpPr>
            <p:sp>
              <p:nvSpPr>
                <p:cNvPr id="26" name="Rectangle 6"/>
                <p:cNvSpPr>
                  <a:spLocks noChangeArrowheads="1"/>
                </p:cNvSpPr>
                <p:nvPr/>
              </p:nvSpPr>
              <p:spPr bwMode="auto">
                <a:xfrm>
                  <a:off x="979"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en-US" altLang="zh-CN" sz="1600" b="1"/>
                    <a:t>P</a:t>
                  </a:r>
                  <a:r>
                    <a:rPr lang="en-US" altLang="zh-CN" sz="1600" b="1" baseline="-30000"/>
                    <a:t>2</a:t>
                  </a:r>
                  <a:endParaRPr lang="en-US" altLang="zh-CN" sz="1600" b="1"/>
                </a:p>
              </p:txBody>
            </p:sp>
            <p:sp>
              <p:nvSpPr>
                <p:cNvPr id="27" name="Rectangle 16"/>
                <p:cNvSpPr>
                  <a:spLocks noChangeArrowheads="1"/>
                </p:cNvSpPr>
                <p:nvPr/>
              </p:nvSpPr>
              <p:spPr bwMode="auto">
                <a:xfrm>
                  <a:off x="936"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nvGrpSpPr>
              <p:cNvPr id="11" name="Group 19"/>
              <p:cNvGrpSpPr>
                <a:grpSpLocks/>
              </p:cNvGrpSpPr>
              <p:nvPr/>
            </p:nvGrpSpPr>
            <p:grpSpPr bwMode="auto">
              <a:xfrm>
                <a:off x="1404" y="0"/>
                <a:ext cx="468" cy="403"/>
                <a:chOff x="1404" y="0"/>
                <a:chExt cx="468" cy="403"/>
              </a:xfrm>
            </p:grpSpPr>
            <p:sp>
              <p:nvSpPr>
                <p:cNvPr id="24" name="Rectangle 7"/>
                <p:cNvSpPr>
                  <a:spLocks noChangeArrowheads="1"/>
                </p:cNvSpPr>
                <p:nvPr/>
              </p:nvSpPr>
              <p:spPr bwMode="auto">
                <a:xfrm>
                  <a:off x="1447"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en-US" altLang="zh-CN" sz="1600" b="1">
                      <a:solidFill>
                        <a:srgbClr val="FF0000"/>
                      </a:solidFill>
                    </a:rPr>
                    <a:t>K</a:t>
                  </a:r>
                  <a:r>
                    <a:rPr lang="en-US" altLang="zh-CN" sz="1600" b="1" baseline="-30000">
                      <a:solidFill>
                        <a:srgbClr val="FF0000"/>
                      </a:solidFill>
                    </a:rPr>
                    <a:t>2</a:t>
                  </a:r>
                  <a:endParaRPr lang="en-US" altLang="zh-CN" sz="1600" b="1">
                    <a:solidFill>
                      <a:srgbClr val="FF0000"/>
                    </a:solidFill>
                  </a:endParaRPr>
                </a:p>
              </p:txBody>
            </p:sp>
            <p:sp>
              <p:nvSpPr>
                <p:cNvPr id="25" name="Rectangle 18"/>
                <p:cNvSpPr>
                  <a:spLocks noChangeArrowheads="1"/>
                </p:cNvSpPr>
                <p:nvPr/>
              </p:nvSpPr>
              <p:spPr bwMode="auto">
                <a:xfrm>
                  <a:off x="1404"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nvGrpSpPr>
              <p:cNvPr id="12" name="Group 21"/>
              <p:cNvGrpSpPr>
                <a:grpSpLocks/>
              </p:cNvGrpSpPr>
              <p:nvPr/>
            </p:nvGrpSpPr>
            <p:grpSpPr bwMode="auto">
              <a:xfrm>
                <a:off x="1872" y="0"/>
                <a:ext cx="468" cy="403"/>
                <a:chOff x="1872" y="0"/>
                <a:chExt cx="468" cy="403"/>
              </a:xfrm>
            </p:grpSpPr>
            <p:sp>
              <p:nvSpPr>
                <p:cNvPr id="22" name="Rectangle 8"/>
                <p:cNvSpPr>
                  <a:spLocks noChangeArrowheads="1"/>
                </p:cNvSpPr>
                <p:nvPr/>
              </p:nvSpPr>
              <p:spPr bwMode="auto">
                <a:xfrm>
                  <a:off x="1915"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zh-CN" altLang="en-US" sz="1600" b="1"/>
                    <a:t>……</a:t>
                  </a:r>
                </a:p>
              </p:txBody>
            </p:sp>
            <p:sp>
              <p:nvSpPr>
                <p:cNvPr id="23" name="Rectangle 20"/>
                <p:cNvSpPr>
                  <a:spLocks noChangeArrowheads="1"/>
                </p:cNvSpPr>
                <p:nvPr/>
              </p:nvSpPr>
              <p:spPr bwMode="auto">
                <a:xfrm>
                  <a:off x="1872"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nvGrpSpPr>
              <p:cNvPr id="13" name="Group 23"/>
              <p:cNvGrpSpPr>
                <a:grpSpLocks/>
              </p:cNvGrpSpPr>
              <p:nvPr/>
            </p:nvGrpSpPr>
            <p:grpSpPr bwMode="auto">
              <a:xfrm>
                <a:off x="2340" y="0"/>
                <a:ext cx="468" cy="403"/>
                <a:chOff x="2340" y="0"/>
                <a:chExt cx="468" cy="403"/>
              </a:xfrm>
            </p:grpSpPr>
            <p:sp>
              <p:nvSpPr>
                <p:cNvPr id="20" name="Rectangle 9"/>
                <p:cNvSpPr>
                  <a:spLocks noChangeArrowheads="1"/>
                </p:cNvSpPr>
                <p:nvPr/>
              </p:nvSpPr>
              <p:spPr bwMode="auto">
                <a:xfrm>
                  <a:off x="2383"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en-US" altLang="zh-CN" sz="1600" b="1"/>
                    <a:t>P</a:t>
                  </a:r>
                  <a:r>
                    <a:rPr lang="en-US" altLang="zh-CN" sz="1600" b="1" baseline="-30000"/>
                    <a:t>m</a:t>
                  </a:r>
                  <a:endParaRPr lang="en-US" altLang="zh-CN" sz="1600" b="1"/>
                </a:p>
              </p:txBody>
            </p:sp>
            <p:sp>
              <p:nvSpPr>
                <p:cNvPr id="21" name="Rectangle 22"/>
                <p:cNvSpPr>
                  <a:spLocks noChangeArrowheads="1"/>
                </p:cNvSpPr>
                <p:nvPr/>
              </p:nvSpPr>
              <p:spPr bwMode="auto">
                <a:xfrm>
                  <a:off x="2340"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nvGrpSpPr>
              <p:cNvPr id="14" name="Group 25"/>
              <p:cNvGrpSpPr>
                <a:grpSpLocks/>
              </p:cNvGrpSpPr>
              <p:nvPr/>
            </p:nvGrpSpPr>
            <p:grpSpPr bwMode="auto">
              <a:xfrm>
                <a:off x="2808" y="0"/>
                <a:ext cx="468" cy="403"/>
                <a:chOff x="2808" y="0"/>
                <a:chExt cx="468" cy="403"/>
              </a:xfrm>
            </p:grpSpPr>
            <p:sp>
              <p:nvSpPr>
                <p:cNvPr id="18" name="Rectangle 10"/>
                <p:cNvSpPr>
                  <a:spLocks noChangeArrowheads="1"/>
                </p:cNvSpPr>
                <p:nvPr/>
              </p:nvSpPr>
              <p:spPr bwMode="auto">
                <a:xfrm>
                  <a:off x="2851"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en-US" altLang="zh-CN" sz="1600" b="1">
                      <a:solidFill>
                        <a:srgbClr val="FF0000"/>
                      </a:solidFill>
                    </a:rPr>
                    <a:t>K</a:t>
                  </a:r>
                  <a:r>
                    <a:rPr lang="en-US" altLang="zh-CN" sz="1600" b="1" baseline="-30000">
                      <a:solidFill>
                        <a:srgbClr val="FF0000"/>
                      </a:solidFill>
                    </a:rPr>
                    <a:t>m</a:t>
                  </a:r>
                  <a:endParaRPr lang="en-US" altLang="zh-CN" sz="1600" b="1">
                    <a:solidFill>
                      <a:srgbClr val="FF0000"/>
                    </a:solidFill>
                  </a:endParaRPr>
                </a:p>
              </p:txBody>
            </p:sp>
            <p:sp>
              <p:nvSpPr>
                <p:cNvPr id="19" name="Rectangle 24"/>
                <p:cNvSpPr>
                  <a:spLocks noChangeArrowheads="1"/>
                </p:cNvSpPr>
                <p:nvPr/>
              </p:nvSpPr>
              <p:spPr bwMode="auto">
                <a:xfrm>
                  <a:off x="2808"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nvGrpSpPr>
              <p:cNvPr id="15" name="Group 27"/>
              <p:cNvGrpSpPr>
                <a:grpSpLocks/>
              </p:cNvGrpSpPr>
              <p:nvPr/>
            </p:nvGrpSpPr>
            <p:grpSpPr bwMode="auto">
              <a:xfrm>
                <a:off x="3276" y="0"/>
                <a:ext cx="468" cy="403"/>
                <a:chOff x="3276" y="0"/>
                <a:chExt cx="468" cy="403"/>
              </a:xfrm>
            </p:grpSpPr>
            <p:sp>
              <p:nvSpPr>
                <p:cNvPr id="16" name="Rectangle 11"/>
                <p:cNvSpPr>
                  <a:spLocks noChangeArrowheads="1"/>
                </p:cNvSpPr>
                <p:nvPr/>
              </p:nvSpPr>
              <p:spPr bwMode="auto">
                <a:xfrm>
                  <a:off x="3319" y="0"/>
                  <a:ext cx="3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r>
                    <a:rPr lang="en-US" altLang="zh-CN" sz="1600" b="1"/>
                    <a:t>P</a:t>
                  </a:r>
                  <a:r>
                    <a:rPr lang="en-US" altLang="zh-CN" sz="1600" b="1" baseline="-30000"/>
                    <a:t>m+1</a:t>
                  </a:r>
                  <a:endParaRPr lang="en-US" altLang="zh-CN" sz="1600" b="1"/>
                </a:p>
              </p:txBody>
            </p:sp>
            <p:sp>
              <p:nvSpPr>
                <p:cNvPr id="17" name="Rectangle 26"/>
                <p:cNvSpPr>
                  <a:spLocks noChangeArrowheads="1"/>
                </p:cNvSpPr>
                <p:nvPr/>
              </p:nvSpPr>
              <p:spPr bwMode="auto">
                <a:xfrm>
                  <a:off x="3276" y="0"/>
                  <a:ext cx="46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grpSp>
        <p:sp>
          <p:nvSpPr>
            <p:cNvPr id="7" name="Rectangle 29"/>
            <p:cNvSpPr>
              <a:spLocks noChangeArrowheads="1"/>
            </p:cNvSpPr>
            <p:nvPr/>
          </p:nvSpPr>
          <p:spPr bwMode="auto">
            <a:xfrm>
              <a:off x="-3" y="-3"/>
              <a:ext cx="3750" cy="40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p>
              <a:pPr algn="ctr"/>
              <a:endParaRPr lang="zh-CN" altLang="en-US" sz="1600"/>
            </a:p>
          </p:txBody>
        </p:sp>
      </p:grpSp>
    </p:spTree>
    <p:extLst>
      <p:ext uri="{BB962C8B-B14F-4D97-AF65-F5344CB8AC3E}">
        <p14:creationId xmlns:p14="http://schemas.microsoft.com/office/powerpoint/2010/main" val="42864687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B/B+</a:t>
            </a:r>
            <a:r>
              <a:rPr lang="zh-CN" altLang="en-US" b="1" dirty="0"/>
              <a:t>树索引文件</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800" dirty="0" smtClean="0"/>
              <a:t>【</a:t>
            </a:r>
            <a:r>
              <a:rPr lang="zh-CN" altLang="en-US" sz="1800" dirty="0" smtClean="0"/>
              <a:t>例</a:t>
            </a:r>
            <a:r>
              <a:rPr lang="en-US" altLang="zh-CN" sz="1800" dirty="0" smtClean="0"/>
              <a:t>】</a:t>
            </a:r>
            <a:r>
              <a:rPr lang="zh-CN" altLang="en-US" sz="1800" dirty="0" smtClean="0"/>
              <a:t>有</a:t>
            </a:r>
            <a:r>
              <a:rPr lang="zh-CN" altLang="en-US" sz="1800" dirty="0"/>
              <a:t>一棵秩</a:t>
            </a:r>
            <a:r>
              <a:rPr lang="en-US" altLang="zh-CN" sz="1800" dirty="0"/>
              <a:t>n=3</a:t>
            </a:r>
            <a:r>
              <a:rPr lang="zh-CN" altLang="en-US" sz="1800" dirty="0"/>
              <a:t>的</a:t>
            </a:r>
            <a:r>
              <a:rPr lang="en-US" altLang="zh-CN" sz="1800" dirty="0"/>
              <a:t>B+</a:t>
            </a:r>
            <a:r>
              <a:rPr lang="zh-CN" altLang="en-US" sz="1800" dirty="0"/>
              <a:t>树，则每个结点最多可放</a:t>
            </a:r>
            <a:r>
              <a:rPr lang="en-US" altLang="zh-CN" sz="1800" dirty="0"/>
              <a:t>3</a:t>
            </a:r>
            <a:r>
              <a:rPr lang="zh-CN" altLang="en-US" sz="1800" dirty="0"/>
              <a:t>个关键字和</a:t>
            </a:r>
            <a:r>
              <a:rPr lang="en-US" altLang="zh-CN" sz="1800" dirty="0"/>
              <a:t>4</a:t>
            </a:r>
            <a:r>
              <a:rPr lang="zh-CN" altLang="en-US" sz="1800" dirty="0"/>
              <a:t>个指针，每个叶子结点至少有</a:t>
            </a:r>
            <a:r>
              <a:rPr lang="en-US" altLang="zh-CN" sz="1800" dirty="0"/>
              <a:t>2</a:t>
            </a:r>
            <a:r>
              <a:rPr lang="zh-CN" altLang="en-US" sz="1800" dirty="0"/>
              <a:t>个关键字和</a:t>
            </a:r>
            <a:r>
              <a:rPr lang="en-US" altLang="zh-CN" sz="1800" dirty="0"/>
              <a:t>3</a:t>
            </a:r>
            <a:r>
              <a:rPr lang="zh-CN" altLang="en-US" sz="1800" dirty="0"/>
              <a:t>个指针，每个内部结点至少有</a:t>
            </a:r>
            <a:r>
              <a:rPr lang="en-US" altLang="zh-CN" sz="1800" dirty="0"/>
              <a:t>1</a:t>
            </a:r>
            <a:r>
              <a:rPr lang="zh-CN" altLang="en-US" sz="1800" dirty="0"/>
              <a:t>个关键字和</a:t>
            </a:r>
            <a:r>
              <a:rPr lang="en-US" altLang="zh-CN" sz="1800" dirty="0"/>
              <a:t>2</a:t>
            </a:r>
            <a:r>
              <a:rPr lang="zh-CN" altLang="en-US" sz="1800" dirty="0"/>
              <a:t>个指针</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83986887"/>
              </p:ext>
            </p:extLst>
          </p:nvPr>
        </p:nvGraphicFramePr>
        <p:xfrm>
          <a:off x="107504" y="3501008"/>
          <a:ext cx="8927976" cy="2016224"/>
        </p:xfrm>
        <a:graphic>
          <a:graphicData uri="http://schemas.openxmlformats.org/presentationml/2006/ole">
            <mc:AlternateContent xmlns:mc="http://schemas.openxmlformats.org/markup-compatibility/2006">
              <mc:Choice xmlns:v="urn:schemas-microsoft-com:vml" Requires="v">
                <p:oleObj spid="_x0000_s10259" name="Picture" r:id="rId3" imgW="4800600" imgH="1085040" progId="Word.Picture.8">
                  <p:embed/>
                </p:oleObj>
              </mc:Choice>
              <mc:Fallback>
                <p:oleObj name="Picture" r:id="rId3" imgW="4800600" imgH="1085040" progId="Word.Picture.8">
                  <p:embed/>
                  <p:pic>
                    <p:nvPicPr>
                      <p:cNvPr id="0" name="Object 4"/>
                      <p:cNvPicPr>
                        <a:picLocks noChangeAspect="1" noChangeArrowheads="1"/>
                      </p:cNvPicPr>
                      <p:nvPr/>
                    </p:nvPicPr>
                    <p:blipFill>
                      <a:blip r:embed="rId4"/>
                      <a:srcRect/>
                      <a:stretch>
                        <a:fillRect/>
                      </a:stretch>
                    </p:blipFill>
                    <p:spPr bwMode="auto">
                      <a:xfrm>
                        <a:off x="107504" y="3501008"/>
                        <a:ext cx="8927976" cy="20162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744250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B/B+</a:t>
            </a:r>
            <a:r>
              <a:rPr lang="zh-CN" altLang="en-US" b="1" dirty="0"/>
              <a:t>树索引文件</a:t>
            </a:r>
            <a:endParaRPr lang="zh-CN" altLang="en-US" dirty="0"/>
          </a:p>
        </p:txBody>
      </p:sp>
      <p:sp>
        <p:nvSpPr>
          <p:cNvPr id="3" name="内容占位符 2"/>
          <p:cNvSpPr>
            <a:spLocks noGrp="1"/>
          </p:cNvSpPr>
          <p:nvPr>
            <p:ph idx="1"/>
          </p:nvPr>
        </p:nvSpPr>
        <p:spPr/>
        <p:txBody>
          <a:bodyPr>
            <a:normAutofit/>
          </a:bodyPr>
          <a:lstStyle/>
          <a:p>
            <a:pPr marL="68580" indent="0">
              <a:buNone/>
            </a:pPr>
            <a:endParaRPr lang="en-US" altLang="zh-CN" sz="1200" dirty="0" smtClean="0"/>
          </a:p>
          <a:p>
            <a:pPr marL="68580" indent="0">
              <a:buNone/>
            </a:pPr>
            <a:endParaRPr lang="en-US" altLang="zh-CN" sz="1200" dirty="0"/>
          </a:p>
          <a:p>
            <a:pPr marL="68580" indent="0">
              <a:buNone/>
            </a:pPr>
            <a:endParaRPr lang="en-US" altLang="zh-CN" sz="1200" dirty="0" smtClean="0"/>
          </a:p>
          <a:p>
            <a:pPr marL="68580" indent="0">
              <a:buNone/>
            </a:pPr>
            <a:endParaRPr lang="en-US" altLang="zh-CN" sz="1200" dirty="0" smtClean="0"/>
          </a:p>
          <a:p>
            <a:pPr marL="68580" indent="0">
              <a:buNone/>
            </a:pPr>
            <a:endParaRPr lang="en-US" altLang="zh-CN" sz="1200" dirty="0" smtClean="0"/>
          </a:p>
          <a:p>
            <a:pPr marL="68580" indent="0">
              <a:buNone/>
            </a:pPr>
            <a:endParaRPr lang="en-US" altLang="zh-CN" sz="1200" dirty="0"/>
          </a:p>
          <a:p>
            <a:pPr marL="68580" indent="0">
              <a:buNone/>
            </a:pPr>
            <a:endParaRPr lang="en-US" altLang="zh-CN" sz="1200" dirty="0"/>
          </a:p>
          <a:p>
            <a:pPr marL="68580" indent="0">
              <a:buNone/>
            </a:pPr>
            <a:endParaRPr lang="en-US" altLang="zh-CN" sz="1200" dirty="0"/>
          </a:p>
          <a:p>
            <a:pPr marL="68580" indent="0">
              <a:buNone/>
            </a:pPr>
            <a:endParaRPr lang="en-US" altLang="zh-CN" sz="1200" dirty="0" smtClean="0"/>
          </a:p>
          <a:p>
            <a:r>
              <a:rPr lang="zh-CN" altLang="en-US" sz="1200" dirty="0"/>
              <a:t>如果一颗</a:t>
            </a:r>
            <a:r>
              <a:rPr lang="en-US" altLang="zh-CN" sz="1200" dirty="0"/>
              <a:t>B+</a:t>
            </a:r>
            <a:r>
              <a:rPr lang="zh-CN" altLang="en-US" sz="1200" dirty="0"/>
              <a:t>树只有唯一的一个节点，那么该节点既是该</a:t>
            </a:r>
            <a:r>
              <a:rPr lang="en-US" altLang="zh-CN" sz="1200" dirty="0"/>
              <a:t>B+</a:t>
            </a:r>
            <a:r>
              <a:rPr lang="zh-CN" altLang="en-US" sz="1200" dirty="0"/>
              <a:t>树的根节点，同时也是其唯一的一个叶子节点，其结构采用叶子节点的组织</a:t>
            </a:r>
            <a:r>
              <a:rPr lang="zh-CN" altLang="en-US" sz="1200" dirty="0" smtClean="0"/>
              <a:t>方式</a:t>
            </a:r>
            <a:endParaRPr lang="zh-CN" altLang="en-US" sz="1200" dirty="0"/>
          </a:p>
          <a:p>
            <a:r>
              <a:rPr lang="zh-CN" altLang="en-US" sz="1200" dirty="0"/>
              <a:t>否则，一颗</a:t>
            </a:r>
            <a:r>
              <a:rPr lang="en-US" altLang="zh-CN" sz="1200" dirty="0"/>
              <a:t>B+</a:t>
            </a:r>
            <a:r>
              <a:rPr lang="zh-CN" altLang="en-US" sz="1200" dirty="0"/>
              <a:t>树的根节点将采用与其内部节点相同的组织方式，只是根节点中的关键字值的个数不受其下限的限制</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4959187"/>
              </p:ext>
            </p:extLst>
          </p:nvPr>
        </p:nvGraphicFramePr>
        <p:xfrm>
          <a:off x="1494208" y="2420888"/>
          <a:ext cx="6030120" cy="2160000"/>
        </p:xfrm>
        <a:graphic>
          <a:graphicData uri="http://schemas.openxmlformats.org/presentationml/2006/ole">
            <mc:AlternateContent xmlns:mc="http://schemas.openxmlformats.org/markup-compatibility/2006">
              <mc:Choice xmlns:v="urn:schemas-microsoft-com:vml" Requires="v">
                <p:oleObj spid="_x0000_s11282" name="Picture" r:id="rId3" imgW="4229280" imgH="1579320" progId="Word.Picture.8">
                  <p:embed/>
                </p:oleObj>
              </mc:Choice>
              <mc:Fallback>
                <p:oleObj name="Picture" r:id="rId3" imgW="4229280" imgH="1579320" progId="Word.Picture.8">
                  <p:embed/>
                  <p:pic>
                    <p:nvPicPr>
                      <p:cNvPr id="0" name="Object 4"/>
                      <p:cNvPicPr>
                        <a:picLocks noChangeAspect="1" noChangeArrowheads="1"/>
                      </p:cNvPicPr>
                      <p:nvPr/>
                    </p:nvPicPr>
                    <p:blipFill>
                      <a:blip r:embed="rId4"/>
                      <a:srcRect/>
                      <a:stretch>
                        <a:fillRect/>
                      </a:stretch>
                    </p:blipFill>
                    <p:spPr bwMode="auto">
                      <a:xfrm>
                        <a:off x="1494208" y="2420888"/>
                        <a:ext cx="6030120" cy="2160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13345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B/B+</a:t>
            </a:r>
            <a:r>
              <a:rPr lang="zh-CN" altLang="en-US" b="1" dirty="0"/>
              <a:t>树索引文件</a:t>
            </a:r>
            <a:endParaRPr lang="zh-CN" altLang="en-US" dirty="0"/>
          </a:p>
        </p:txBody>
      </p:sp>
      <p:sp>
        <p:nvSpPr>
          <p:cNvPr id="3" name="内容占位符 2"/>
          <p:cNvSpPr>
            <a:spLocks noGrp="1"/>
          </p:cNvSpPr>
          <p:nvPr>
            <p:ph idx="1"/>
          </p:nvPr>
        </p:nvSpPr>
        <p:spPr/>
        <p:txBody>
          <a:bodyPr>
            <a:normAutofit/>
          </a:bodyPr>
          <a:lstStyle/>
          <a:p>
            <a:r>
              <a:rPr lang="en-US" altLang="zh-CN" sz="1800" dirty="0"/>
              <a:t>B+</a:t>
            </a:r>
            <a:r>
              <a:rPr lang="zh-CN" altLang="en-US" sz="1800" dirty="0"/>
              <a:t>树中的</a:t>
            </a:r>
            <a:r>
              <a:rPr lang="zh-CN" altLang="en-US" sz="1800" dirty="0" smtClean="0"/>
              <a:t>查找</a:t>
            </a:r>
            <a:endParaRPr lang="en-US" altLang="zh-CN" sz="1800" dirty="0" smtClean="0"/>
          </a:p>
          <a:p>
            <a:r>
              <a:rPr lang="en-US" altLang="zh-CN" sz="1800" dirty="0"/>
              <a:t>B+</a:t>
            </a:r>
            <a:r>
              <a:rPr lang="zh-CN" altLang="en-US" sz="1800" dirty="0"/>
              <a:t>树中的插入操作</a:t>
            </a:r>
          </a:p>
          <a:p>
            <a:r>
              <a:rPr lang="en-US" altLang="zh-CN" sz="1800" dirty="0"/>
              <a:t>B+</a:t>
            </a:r>
            <a:r>
              <a:rPr lang="zh-CN" altLang="en-US" sz="1800" dirty="0"/>
              <a:t>树中的删除操作</a:t>
            </a:r>
          </a:p>
          <a:p>
            <a:r>
              <a:rPr lang="en-US" altLang="zh-CN" sz="1800" dirty="0" smtClean="0"/>
              <a:t>B</a:t>
            </a:r>
            <a:r>
              <a:rPr lang="en-US" altLang="zh-CN" sz="1800" dirty="0"/>
              <a:t>+</a:t>
            </a:r>
            <a:r>
              <a:rPr lang="zh-CN" altLang="en-US" sz="1800" dirty="0"/>
              <a:t>树的效率考虑</a:t>
            </a:r>
          </a:p>
          <a:p>
            <a:pPr lvl="1"/>
            <a:r>
              <a:rPr lang="zh-CN" altLang="en-US" sz="1600" dirty="0"/>
              <a:t>随机查找的效率</a:t>
            </a:r>
          </a:p>
          <a:p>
            <a:pPr lvl="2"/>
            <a:r>
              <a:rPr lang="zh-CN" altLang="en-US" sz="1400" dirty="0" smtClean="0"/>
              <a:t>每次</a:t>
            </a:r>
            <a:r>
              <a:rPr lang="zh-CN" altLang="en-US" sz="1400" dirty="0"/>
              <a:t>所需要的磁盘</a:t>
            </a:r>
            <a:r>
              <a:rPr lang="en-US" altLang="zh-CN" sz="1400" dirty="0"/>
              <a:t>I/O</a:t>
            </a:r>
            <a:r>
              <a:rPr lang="zh-CN" altLang="en-US" sz="1400" dirty="0"/>
              <a:t>次数等于</a:t>
            </a:r>
            <a:r>
              <a:rPr lang="en-US" altLang="zh-CN" sz="1400" dirty="0"/>
              <a:t>B+</a:t>
            </a:r>
            <a:r>
              <a:rPr lang="zh-CN" altLang="en-US" sz="1400" dirty="0"/>
              <a:t>树的</a:t>
            </a:r>
            <a:r>
              <a:rPr lang="zh-CN" altLang="en-US" sz="1400" dirty="0" smtClean="0"/>
              <a:t>高度</a:t>
            </a:r>
            <a:endParaRPr lang="zh-CN" altLang="en-US" sz="1600" dirty="0"/>
          </a:p>
          <a:p>
            <a:pPr lvl="1"/>
            <a:r>
              <a:rPr lang="zh-CN" altLang="en-US" sz="1600" dirty="0"/>
              <a:t>空间利用率</a:t>
            </a:r>
          </a:p>
          <a:p>
            <a:pPr lvl="2"/>
            <a:r>
              <a:rPr lang="zh-CN" altLang="en-US" sz="1400" dirty="0" smtClean="0"/>
              <a:t>超过</a:t>
            </a:r>
            <a:r>
              <a:rPr lang="en-US" altLang="zh-CN" sz="1400" dirty="0"/>
              <a:t>50</a:t>
            </a:r>
            <a:r>
              <a:rPr lang="en-US" altLang="zh-CN" sz="1400" dirty="0" smtClean="0"/>
              <a:t>%</a:t>
            </a:r>
            <a:endParaRPr lang="en-US" altLang="zh-CN" sz="1600" dirty="0"/>
          </a:p>
          <a:p>
            <a:pPr lvl="1"/>
            <a:r>
              <a:rPr lang="en-US" altLang="zh-CN" sz="1600" dirty="0"/>
              <a:t>B+</a:t>
            </a:r>
            <a:r>
              <a:rPr lang="zh-CN" altLang="en-US" sz="1600" dirty="0"/>
              <a:t>树上的插入</a:t>
            </a:r>
            <a:r>
              <a:rPr lang="en-US" altLang="zh-CN" sz="1600" dirty="0"/>
              <a:t>/</a:t>
            </a:r>
            <a:r>
              <a:rPr lang="zh-CN" altLang="en-US" sz="1600" dirty="0"/>
              <a:t>删除操作</a:t>
            </a:r>
          </a:p>
          <a:p>
            <a:pPr lvl="1"/>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17331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latin typeface="Times New Roman" pitchFamily="18" charset="0"/>
                <a:cs typeface="Times New Roman" pitchFamily="18" charset="0"/>
              </a:rPr>
              <a:t>数据库的物理存储介质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5" name="Text Box 4"/>
          <p:cNvSpPr txBox="1">
            <a:spLocks noChangeArrowheads="1"/>
          </p:cNvSpPr>
          <p:nvPr/>
        </p:nvSpPr>
        <p:spPr bwMode="auto">
          <a:xfrm>
            <a:off x="1981200" y="2924944"/>
            <a:ext cx="2286000" cy="954107"/>
          </a:xfrm>
          <a:prstGeom prst="rect">
            <a:avLst/>
          </a:prstGeom>
          <a:solidFill>
            <a:srgbClr val="FF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endParaRPr lang="zh-CN" altLang="en-US" sz="1400" dirty="0">
              <a:latin typeface="+mn-lt"/>
              <a:ea typeface="+mn-ea"/>
            </a:endParaRPr>
          </a:p>
          <a:p>
            <a:pPr eaLnBrk="1" hangingPunct="1">
              <a:spcBef>
                <a:spcPct val="50000"/>
              </a:spcBef>
            </a:pPr>
            <a:endParaRPr lang="zh-CN" altLang="en-US" sz="1400" dirty="0">
              <a:latin typeface="+mn-lt"/>
              <a:ea typeface="+mn-ea"/>
            </a:endParaRPr>
          </a:p>
          <a:p>
            <a:pPr algn="ctr" eaLnBrk="1" hangingPunct="1">
              <a:spcBef>
                <a:spcPct val="50000"/>
              </a:spcBef>
            </a:pPr>
            <a:r>
              <a:rPr lang="zh-CN" altLang="en-US" sz="1400" b="1" dirty="0">
                <a:latin typeface="+mn-lt"/>
                <a:ea typeface="+mn-ea"/>
              </a:rPr>
              <a:t>主存储器</a:t>
            </a:r>
          </a:p>
        </p:txBody>
      </p:sp>
      <p:sp>
        <p:nvSpPr>
          <p:cNvPr id="6" name="Text Box 5"/>
          <p:cNvSpPr txBox="1">
            <a:spLocks noChangeArrowheads="1"/>
          </p:cNvSpPr>
          <p:nvPr/>
        </p:nvSpPr>
        <p:spPr bwMode="auto">
          <a:xfrm>
            <a:off x="1371600" y="4005064"/>
            <a:ext cx="3505200" cy="954107"/>
          </a:xfrm>
          <a:prstGeom prst="rect">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endParaRPr lang="zh-CN" altLang="en-US" sz="1400" dirty="0">
              <a:latin typeface="+mn-lt"/>
              <a:ea typeface="+mn-ea"/>
            </a:endParaRPr>
          </a:p>
          <a:p>
            <a:pPr eaLnBrk="1" hangingPunct="1">
              <a:spcBef>
                <a:spcPct val="50000"/>
              </a:spcBef>
            </a:pPr>
            <a:endParaRPr lang="zh-CN" altLang="en-US" sz="1400" dirty="0">
              <a:latin typeface="+mn-lt"/>
              <a:ea typeface="+mn-ea"/>
            </a:endParaRPr>
          </a:p>
          <a:p>
            <a:pPr algn="ctr" eaLnBrk="1" hangingPunct="1">
              <a:spcBef>
                <a:spcPct val="50000"/>
              </a:spcBef>
            </a:pPr>
            <a:r>
              <a:rPr lang="zh-CN" altLang="en-US" sz="1400" b="1" dirty="0">
                <a:latin typeface="+mn-lt"/>
                <a:ea typeface="+mn-ea"/>
              </a:rPr>
              <a:t>磁盘存储器</a:t>
            </a:r>
          </a:p>
        </p:txBody>
      </p:sp>
      <p:sp>
        <p:nvSpPr>
          <p:cNvPr id="7" name="Text Box 6"/>
          <p:cNvSpPr txBox="1">
            <a:spLocks noChangeArrowheads="1"/>
          </p:cNvSpPr>
          <p:nvPr/>
        </p:nvSpPr>
        <p:spPr bwMode="auto">
          <a:xfrm>
            <a:off x="762000" y="5085184"/>
            <a:ext cx="4724400" cy="954107"/>
          </a:xfrm>
          <a:prstGeom prst="rect">
            <a:avLst/>
          </a:prstGeom>
          <a:solidFill>
            <a:srgbClr val="CC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endParaRPr lang="zh-CN" altLang="en-US" sz="1400" dirty="0">
              <a:latin typeface="+mn-lt"/>
              <a:ea typeface="+mn-ea"/>
            </a:endParaRPr>
          </a:p>
          <a:p>
            <a:pPr eaLnBrk="1" hangingPunct="1">
              <a:spcBef>
                <a:spcPct val="50000"/>
              </a:spcBef>
            </a:pPr>
            <a:endParaRPr lang="zh-CN" altLang="en-US" sz="1400" dirty="0">
              <a:latin typeface="+mn-lt"/>
              <a:ea typeface="+mn-ea"/>
            </a:endParaRPr>
          </a:p>
          <a:p>
            <a:pPr algn="ctr" eaLnBrk="1" hangingPunct="1">
              <a:spcBef>
                <a:spcPct val="50000"/>
              </a:spcBef>
            </a:pPr>
            <a:r>
              <a:rPr lang="zh-CN" altLang="en-US" sz="1400" b="1" dirty="0">
                <a:latin typeface="+mn-lt"/>
                <a:ea typeface="+mn-ea"/>
              </a:rPr>
              <a:t>辅助存储器</a:t>
            </a:r>
          </a:p>
        </p:txBody>
      </p:sp>
      <p:sp>
        <p:nvSpPr>
          <p:cNvPr id="8" name="Text Box 7"/>
          <p:cNvSpPr txBox="1">
            <a:spLocks noChangeArrowheads="1"/>
          </p:cNvSpPr>
          <p:nvPr/>
        </p:nvSpPr>
        <p:spPr bwMode="auto">
          <a:xfrm>
            <a:off x="2209800" y="2995210"/>
            <a:ext cx="1828800" cy="3077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400" b="1">
                <a:latin typeface="+mn-lt"/>
                <a:ea typeface="+mn-ea"/>
              </a:rPr>
              <a:t>cache</a:t>
            </a:r>
          </a:p>
        </p:txBody>
      </p:sp>
      <p:sp>
        <p:nvSpPr>
          <p:cNvPr id="9" name="Text Box 8"/>
          <p:cNvSpPr txBox="1">
            <a:spLocks noChangeArrowheads="1"/>
          </p:cNvSpPr>
          <p:nvPr/>
        </p:nvSpPr>
        <p:spPr bwMode="auto">
          <a:xfrm>
            <a:off x="2209800" y="3302987"/>
            <a:ext cx="1828800" cy="3077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400" b="1">
                <a:latin typeface="+mn-lt"/>
                <a:ea typeface="+mn-ea"/>
              </a:rPr>
              <a:t>memory</a:t>
            </a:r>
          </a:p>
        </p:txBody>
      </p:sp>
      <p:sp>
        <p:nvSpPr>
          <p:cNvPr id="10" name="Text Box 9"/>
          <p:cNvSpPr txBox="1">
            <a:spLocks noChangeArrowheads="1"/>
          </p:cNvSpPr>
          <p:nvPr/>
        </p:nvSpPr>
        <p:spPr bwMode="auto">
          <a:xfrm>
            <a:off x="1066800" y="5391219"/>
            <a:ext cx="1905000" cy="3077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400" b="1">
                <a:latin typeface="+mn-lt"/>
                <a:ea typeface="+mn-ea"/>
              </a:rPr>
              <a:t>tape</a:t>
            </a:r>
          </a:p>
        </p:txBody>
      </p:sp>
      <p:sp>
        <p:nvSpPr>
          <p:cNvPr id="11" name="Text Box 10"/>
          <p:cNvSpPr txBox="1">
            <a:spLocks noChangeArrowheads="1"/>
          </p:cNvSpPr>
          <p:nvPr/>
        </p:nvSpPr>
        <p:spPr bwMode="auto">
          <a:xfrm>
            <a:off x="3276600" y="5391219"/>
            <a:ext cx="1905000" cy="3077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400" b="1">
                <a:latin typeface="+mn-lt"/>
                <a:ea typeface="+mn-ea"/>
              </a:rPr>
              <a:t>CD</a:t>
            </a:r>
          </a:p>
        </p:txBody>
      </p:sp>
      <p:sp>
        <p:nvSpPr>
          <p:cNvPr id="12" name="Text Box 11"/>
          <p:cNvSpPr txBox="1">
            <a:spLocks noChangeArrowheads="1"/>
          </p:cNvSpPr>
          <p:nvPr/>
        </p:nvSpPr>
        <p:spPr bwMode="auto">
          <a:xfrm>
            <a:off x="1828800" y="4293096"/>
            <a:ext cx="2590800" cy="3077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400" b="1">
                <a:latin typeface="+mn-lt"/>
                <a:ea typeface="+mn-ea"/>
              </a:rPr>
              <a:t>disk</a:t>
            </a:r>
          </a:p>
        </p:txBody>
      </p:sp>
      <p:grpSp>
        <p:nvGrpSpPr>
          <p:cNvPr id="13" name="Group 25"/>
          <p:cNvGrpSpPr>
            <a:grpSpLocks/>
          </p:cNvGrpSpPr>
          <p:nvPr/>
        </p:nvGrpSpPr>
        <p:grpSpPr bwMode="auto">
          <a:xfrm>
            <a:off x="5715000" y="2924944"/>
            <a:ext cx="2590800" cy="3196148"/>
            <a:chOff x="3600" y="528"/>
            <a:chExt cx="1632" cy="3243"/>
          </a:xfrm>
        </p:grpSpPr>
        <p:sp>
          <p:nvSpPr>
            <p:cNvPr id="14" name="Text Box 13"/>
            <p:cNvSpPr txBox="1">
              <a:spLocks noChangeArrowheads="1"/>
            </p:cNvSpPr>
            <p:nvPr/>
          </p:nvSpPr>
          <p:spPr bwMode="auto">
            <a:xfrm>
              <a:off x="3600" y="3552"/>
              <a:ext cx="480" cy="21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存储容量</a:t>
              </a:r>
            </a:p>
          </p:txBody>
        </p:sp>
        <p:sp>
          <p:nvSpPr>
            <p:cNvPr id="15" name="Line 14"/>
            <p:cNvSpPr>
              <a:spLocks noChangeShapeType="1"/>
            </p:cNvSpPr>
            <p:nvPr/>
          </p:nvSpPr>
          <p:spPr bwMode="auto">
            <a:xfrm>
              <a:off x="3840" y="864"/>
              <a:ext cx="0" cy="23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16" name="Text Box 15"/>
            <p:cNvSpPr txBox="1">
              <a:spLocks noChangeArrowheads="1"/>
            </p:cNvSpPr>
            <p:nvPr/>
          </p:nvSpPr>
          <p:spPr bwMode="auto">
            <a:xfrm>
              <a:off x="3696" y="528"/>
              <a:ext cx="288" cy="21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小</a:t>
              </a:r>
            </a:p>
          </p:txBody>
        </p:sp>
        <p:sp>
          <p:nvSpPr>
            <p:cNvPr id="17" name="Text Box 16"/>
            <p:cNvSpPr txBox="1">
              <a:spLocks noChangeArrowheads="1"/>
            </p:cNvSpPr>
            <p:nvPr/>
          </p:nvSpPr>
          <p:spPr bwMode="auto">
            <a:xfrm>
              <a:off x="3696" y="3216"/>
              <a:ext cx="288" cy="21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大</a:t>
              </a:r>
            </a:p>
          </p:txBody>
        </p:sp>
        <p:sp>
          <p:nvSpPr>
            <p:cNvPr id="18" name="Text Box 17"/>
            <p:cNvSpPr txBox="1">
              <a:spLocks noChangeArrowheads="1"/>
            </p:cNvSpPr>
            <p:nvPr/>
          </p:nvSpPr>
          <p:spPr bwMode="auto">
            <a:xfrm>
              <a:off x="4176" y="3552"/>
              <a:ext cx="480" cy="21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访问速度</a:t>
              </a:r>
            </a:p>
          </p:txBody>
        </p:sp>
        <p:sp>
          <p:nvSpPr>
            <p:cNvPr id="19" name="Text Box 18"/>
            <p:cNvSpPr txBox="1">
              <a:spLocks noChangeArrowheads="1"/>
            </p:cNvSpPr>
            <p:nvPr/>
          </p:nvSpPr>
          <p:spPr bwMode="auto">
            <a:xfrm>
              <a:off x="4272" y="528"/>
              <a:ext cx="288" cy="21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快</a:t>
              </a:r>
            </a:p>
          </p:txBody>
        </p:sp>
        <p:sp>
          <p:nvSpPr>
            <p:cNvPr id="20" name="Line 19"/>
            <p:cNvSpPr>
              <a:spLocks noChangeShapeType="1"/>
            </p:cNvSpPr>
            <p:nvPr/>
          </p:nvSpPr>
          <p:spPr bwMode="auto">
            <a:xfrm>
              <a:off x="4416" y="864"/>
              <a:ext cx="0" cy="23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21" name="Text Box 20"/>
            <p:cNvSpPr txBox="1">
              <a:spLocks noChangeArrowheads="1"/>
            </p:cNvSpPr>
            <p:nvPr/>
          </p:nvSpPr>
          <p:spPr bwMode="auto">
            <a:xfrm>
              <a:off x="4272" y="3226"/>
              <a:ext cx="288" cy="21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慢</a:t>
              </a:r>
            </a:p>
          </p:txBody>
        </p:sp>
        <p:sp>
          <p:nvSpPr>
            <p:cNvPr id="22" name="Text Box 21"/>
            <p:cNvSpPr txBox="1">
              <a:spLocks noChangeArrowheads="1"/>
            </p:cNvSpPr>
            <p:nvPr/>
          </p:nvSpPr>
          <p:spPr bwMode="auto">
            <a:xfrm>
              <a:off x="4752" y="3552"/>
              <a:ext cx="480" cy="21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制造成本</a:t>
              </a:r>
            </a:p>
          </p:txBody>
        </p:sp>
        <p:sp>
          <p:nvSpPr>
            <p:cNvPr id="23" name="Text Box 22"/>
            <p:cNvSpPr txBox="1">
              <a:spLocks noChangeArrowheads="1"/>
            </p:cNvSpPr>
            <p:nvPr/>
          </p:nvSpPr>
          <p:spPr bwMode="auto">
            <a:xfrm>
              <a:off x="4848" y="528"/>
              <a:ext cx="288" cy="21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高</a:t>
              </a:r>
            </a:p>
          </p:txBody>
        </p:sp>
        <p:sp>
          <p:nvSpPr>
            <p:cNvPr id="24" name="Line 23"/>
            <p:cNvSpPr>
              <a:spLocks noChangeShapeType="1"/>
            </p:cNvSpPr>
            <p:nvPr/>
          </p:nvSpPr>
          <p:spPr bwMode="auto">
            <a:xfrm>
              <a:off x="4992" y="864"/>
              <a:ext cx="0" cy="23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25" name="Text Box 24"/>
            <p:cNvSpPr txBox="1">
              <a:spLocks noChangeArrowheads="1"/>
            </p:cNvSpPr>
            <p:nvPr/>
          </p:nvSpPr>
          <p:spPr bwMode="auto">
            <a:xfrm>
              <a:off x="4848" y="3226"/>
              <a:ext cx="288" cy="21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400" b="1">
                  <a:latin typeface="+mn-lt"/>
                  <a:ea typeface="+mn-ea"/>
                </a:rPr>
                <a:t>低</a:t>
              </a:r>
            </a:p>
          </p:txBody>
        </p:sp>
      </p:grpSp>
    </p:spTree>
    <p:extLst>
      <p:ext uri="{BB962C8B-B14F-4D97-AF65-F5344CB8AC3E}">
        <p14:creationId xmlns:p14="http://schemas.microsoft.com/office/powerpoint/2010/main" val="31354762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a:t>
            </a:r>
            <a:r>
              <a:rPr lang="zh-CN" altLang="en-US" b="1" dirty="0"/>
              <a:t>树</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B</a:t>
            </a:r>
            <a:r>
              <a:rPr lang="zh-CN" altLang="en-US" sz="2000" dirty="0" smtClean="0"/>
              <a:t>树</a:t>
            </a:r>
            <a:r>
              <a:rPr lang="zh-CN" altLang="en-US" sz="2000" dirty="0"/>
              <a:t>又叫平衡多路查找树</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24944"/>
            <a:ext cx="59436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412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a:t>
            </a:r>
            <a:r>
              <a:rPr lang="zh-CN" altLang="en-US" b="1" dirty="0"/>
              <a:t>树与</a:t>
            </a:r>
            <a:r>
              <a:rPr lang="en-US" altLang="zh-CN" b="1" dirty="0"/>
              <a:t>B</a:t>
            </a:r>
            <a:r>
              <a:rPr lang="zh-CN" altLang="en-US" b="1" dirty="0"/>
              <a:t>树的比较</a:t>
            </a:r>
          </a:p>
        </p:txBody>
      </p:sp>
      <p:sp>
        <p:nvSpPr>
          <p:cNvPr id="3" name="内容占位符 2"/>
          <p:cNvSpPr>
            <a:spLocks noGrp="1"/>
          </p:cNvSpPr>
          <p:nvPr>
            <p:ph idx="1"/>
          </p:nvPr>
        </p:nvSpPr>
        <p:spPr/>
        <p:txBody>
          <a:bodyPr>
            <a:normAutofit/>
          </a:bodyPr>
          <a:lstStyle/>
          <a:p>
            <a:r>
              <a:rPr lang="zh-CN" altLang="en-US" sz="1800" dirty="0" smtClean="0"/>
              <a:t>组织</a:t>
            </a:r>
            <a:r>
              <a:rPr lang="zh-CN" altLang="en-US" sz="1800" dirty="0"/>
              <a:t>方式不一样</a:t>
            </a:r>
          </a:p>
          <a:p>
            <a:pPr lvl="1"/>
            <a:r>
              <a:rPr lang="en-US" altLang="zh-CN" sz="1600" dirty="0" smtClean="0"/>
              <a:t>B</a:t>
            </a:r>
            <a:r>
              <a:rPr lang="en-US" altLang="zh-CN" sz="1600" dirty="0"/>
              <a:t>+</a:t>
            </a:r>
            <a:r>
              <a:rPr lang="zh-CN" altLang="en-US" sz="1600" dirty="0"/>
              <a:t>树：所有有效的索引关键字值都必须存储在叶结点中，其内部结点中的键值只用于索引项的查找</a:t>
            </a:r>
            <a:r>
              <a:rPr lang="zh-CN" altLang="en-US" sz="1600" dirty="0" smtClean="0"/>
              <a:t>定位</a:t>
            </a:r>
            <a:endParaRPr lang="zh-CN" altLang="en-US" sz="1600" dirty="0"/>
          </a:p>
          <a:p>
            <a:pPr lvl="1"/>
            <a:r>
              <a:rPr lang="en-US" altLang="zh-CN" sz="1600" dirty="0" smtClean="0"/>
              <a:t>B</a:t>
            </a:r>
            <a:r>
              <a:rPr lang="zh-CN" altLang="en-US" sz="1600" dirty="0"/>
              <a:t>树：有效的索引关键字值可以出现在</a:t>
            </a:r>
            <a:r>
              <a:rPr lang="en-US" altLang="zh-CN" sz="1600" dirty="0"/>
              <a:t>B</a:t>
            </a:r>
            <a:r>
              <a:rPr lang="zh-CN" altLang="en-US" sz="1600" dirty="0"/>
              <a:t>树的任意一个结点</a:t>
            </a:r>
            <a:r>
              <a:rPr lang="zh-CN" altLang="en-US" sz="1600" dirty="0" smtClean="0"/>
              <a:t>中</a:t>
            </a:r>
            <a:endParaRPr lang="zh-CN" altLang="en-US" sz="1600" dirty="0"/>
          </a:p>
          <a:p>
            <a:r>
              <a:rPr lang="zh-CN" altLang="en-US" sz="1800" dirty="0"/>
              <a:t>内部结点不同</a:t>
            </a:r>
          </a:p>
          <a:p>
            <a:pPr lvl="1"/>
            <a:r>
              <a:rPr lang="en-US" altLang="zh-CN" sz="1600" dirty="0"/>
              <a:t>B+</a:t>
            </a:r>
            <a:r>
              <a:rPr lang="zh-CN" altLang="en-US" sz="1600" dirty="0"/>
              <a:t>树：关键字值 </a:t>
            </a:r>
            <a:r>
              <a:rPr lang="en-US" altLang="zh-CN" sz="1600" dirty="0"/>
              <a:t>+ </a:t>
            </a:r>
            <a:r>
              <a:rPr lang="zh-CN" altLang="en-US" sz="1600" dirty="0"/>
              <a:t>子树指针</a:t>
            </a:r>
          </a:p>
          <a:p>
            <a:pPr lvl="1"/>
            <a:r>
              <a:rPr lang="en-US" altLang="zh-CN" sz="1600" dirty="0"/>
              <a:t>B</a:t>
            </a:r>
            <a:r>
              <a:rPr lang="zh-CN" altLang="en-US" sz="1600" dirty="0"/>
              <a:t>树：关键字值 </a:t>
            </a:r>
            <a:r>
              <a:rPr lang="en-US" altLang="zh-CN" sz="1600" dirty="0"/>
              <a:t>+ </a:t>
            </a:r>
            <a:r>
              <a:rPr lang="zh-CN" altLang="en-US" sz="1600" dirty="0"/>
              <a:t>记录指针 </a:t>
            </a:r>
            <a:r>
              <a:rPr lang="en-US" altLang="zh-CN" sz="1600" dirty="0"/>
              <a:t>+ </a:t>
            </a:r>
            <a:r>
              <a:rPr lang="zh-CN" altLang="en-US" sz="1600" dirty="0"/>
              <a:t>子树指针</a:t>
            </a:r>
          </a:p>
          <a:p>
            <a:pPr lvl="2"/>
            <a:r>
              <a:rPr lang="zh-CN" altLang="en-US" sz="1400" dirty="0"/>
              <a:t>因此</a:t>
            </a:r>
            <a:r>
              <a:rPr lang="en-US" altLang="zh-CN" sz="1400" dirty="0"/>
              <a:t>B</a:t>
            </a:r>
            <a:r>
              <a:rPr lang="zh-CN" altLang="en-US" sz="1400" dirty="0"/>
              <a:t>树结点的扇出（即一个结点可以拥有的最大子结点数目）较小，从而导致整个</a:t>
            </a:r>
            <a:r>
              <a:rPr lang="en-US" altLang="zh-CN" sz="1400" dirty="0"/>
              <a:t>B</a:t>
            </a:r>
            <a:r>
              <a:rPr lang="zh-CN" altLang="en-US" sz="1400" dirty="0"/>
              <a:t>树的高度大于</a:t>
            </a:r>
            <a:r>
              <a:rPr lang="en-US" altLang="zh-CN" sz="1400" dirty="0"/>
              <a:t>B+</a:t>
            </a:r>
            <a:r>
              <a:rPr lang="zh-CN" altLang="en-US" sz="1400" dirty="0"/>
              <a:t>树的高度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36894814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a:t>
            </a:r>
            <a:r>
              <a:rPr lang="zh-CN" altLang="en-US" b="1" dirty="0"/>
              <a:t>树与</a:t>
            </a:r>
            <a:r>
              <a:rPr lang="en-US" altLang="zh-CN" b="1" dirty="0"/>
              <a:t>B</a:t>
            </a:r>
            <a:r>
              <a:rPr lang="zh-CN" altLang="en-US" b="1" dirty="0"/>
              <a:t>树的比较</a:t>
            </a:r>
            <a:endParaRPr lang="zh-CN" altLang="en-US" dirty="0"/>
          </a:p>
        </p:txBody>
      </p:sp>
      <p:sp>
        <p:nvSpPr>
          <p:cNvPr id="3" name="内容占位符 2"/>
          <p:cNvSpPr>
            <a:spLocks noGrp="1"/>
          </p:cNvSpPr>
          <p:nvPr>
            <p:ph idx="1"/>
          </p:nvPr>
        </p:nvSpPr>
        <p:spPr/>
        <p:txBody>
          <a:bodyPr>
            <a:normAutofit/>
          </a:bodyPr>
          <a:lstStyle/>
          <a:p>
            <a:r>
              <a:rPr lang="zh-CN" altLang="en-US" sz="2000" dirty="0"/>
              <a:t>随机查找效率的区别</a:t>
            </a:r>
          </a:p>
          <a:p>
            <a:pPr lvl="1"/>
            <a:r>
              <a:rPr lang="en-US" altLang="zh-CN" sz="1800" dirty="0"/>
              <a:t>B+</a:t>
            </a:r>
            <a:r>
              <a:rPr lang="zh-CN" altLang="en-US" sz="1800" dirty="0"/>
              <a:t>树：所有关键字的查找速度基本一致</a:t>
            </a:r>
          </a:p>
          <a:p>
            <a:pPr lvl="1"/>
            <a:r>
              <a:rPr lang="en-US" altLang="zh-CN" sz="1800" dirty="0"/>
              <a:t>B</a:t>
            </a:r>
            <a:r>
              <a:rPr lang="zh-CN" altLang="en-US" sz="1800" dirty="0"/>
              <a:t>树：依赖于关键字所在结点的</a:t>
            </a:r>
            <a:r>
              <a:rPr lang="zh-CN" altLang="en-US" sz="1800" dirty="0" smtClean="0"/>
              <a:t>层次</a:t>
            </a:r>
            <a:endParaRPr lang="zh-CN" altLang="en-US" sz="1800" dirty="0"/>
          </a:p>
          <a:p>
            <a:r>
              <a:rPr lang="zh-CN" altLang="en-US" sz="2000" dirty="0"/>
              <a:t>在</a:t>
            </a:r>
            <a:r>
              <a:rPr lang="en-US" altLang="zh-CN" sz="2000" dirty="0"/>
              <a:t>B</a:t>
            </a:r>
            <a:r>
              <a:rPr lang="zh-CN" altLang="en-US" sz="2000" dirty="0"/>
              <a:t>树中没有提供对索引关键字的顺序扫描</a:t>
            </a:r>
            <a:r>
              <a:rPr lang="zh-CN" altLang="en-US" sz="2000" dirty="0" smtClean="0"/>
              <a:t>功能</a:t>
            </a:r>
            <a:endParaRPr lang="zh-CN" altLang="en-US" sz="2000" dirty="0"/>
          </a:p>
          <a:p>
            <a:r>
              <a:rPr lang="en-US" altLang="zh-CN" sz="2000" dirty="0"/>
              <a:t>B</a:t>
            </a:r>
            <a:r>
              <a:rPr lang="zh-CN" altLang="en-US" sz="2000" dirty="0"/>
              <a:t>树的插入、删除操作较</a:t>
            </a:r>
            <a:r>
              <a:rPr lang="en-US" altLang="zh-CN" sz="2000" dirty="0"/>
              <a:t>B+</a:t>
            </a:r>
            <a:r>
              <a:rPr lang="zh-CN" altLang="en-US" sz="2000" dirty="0"/>
              <a:t>树复杂</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746225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索引技术与散列技术</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
        <p:nvSpPr>
          <p:cNvPr id="3" name="内容占位符 2"/>
          <p:cNvSpPr>
            <a:spLocks noGrp="1"/>
          </p:cNvSpPr>
          <p:nvPr>
            <p:ph sz="quarter" idx="13"/>
          </p:nvPr>
        </p:nvSpPr>
        <p:spPr/>
        <p:txBody>
          <a:bodyPr>
            <a:normAutofit/>
          </a:bodyPr>
          <a:lstStyle/>
          <a:p>
            <a:r>
              <a:rPr lang="zh-CN" altLang="en-US" sz="2000" dirty="0"/>
              <a:t>散列</a:t>
            </a:r>
            <a:r>
              <a:rPr lang="zh-CN" altLang="en-US" sz="2000" dirty="0" smtClean="0"/>
              <a:t>技术</a:t>
            </a:r>
            <a:endParaRPr lang="en-US" altLang="zh-CN" sz="2000" dirty="0" smtClean="0"/>
          </a:p>
          <a:p>
            <a:pPr lvl="1"/>
            <a:r>
              <a:rPr lang="zh-CN" altLang="en-US" sz="1800" dirty="0"/>
              <a:t>基本原理</a:t>
            </a:r>
          </a:p>
          <a:p>
            <a:pPr lvl="2"/>
            <a:r>
              <a:rPr lang="zh-CN" altLang="en-US" sz="1600" dirty="0"/>
              <a:t>是一种‘利用散列函数 </a:t>
            </a:r>
            <a:r>
              <a:rPr lang="en-US" altLang="zh-CN" sz="1600" dirty="0"/>
              <a:t>h (K) </a:t>
            </a:r>
            <a:r>
              <a:rPr lang="zh-CN" altLang="en-US" sz="1600" dirty="0"/>
              <a:t>建立起数据文件中指定项值</a:t>
            </a:r>
            <a:r>
              <a:rPr lang="en-US" altLang="zh-CN" sz="1600" dirty="0"/>
              <a:t>K</a:t>
            </a:r>
            <a:r>
              <a:rPr lang="zh-CN" altLang="en-US" sz="1600" dirty="0"/>
              <a:t>与磁盘物理块间的映射关系’的索引技术</a:t>
            </a:r>
          </a:p>
          <a:p>
            <a:pPr lvl="2"/>
            <a:r>
              <a:rPr lang="zh-CN" altLang="en-US" sz="1600" dirty="0"/>
              <a:t>这样只要给出指定项的值</a:t>
            </a:r>
            <a:r>
              <a:rPr lang="en-US" altLang="zh-CN" sz="1600" dirty="0"/>
              <a:t>K</a:t>
            </a:r>
            <a:r>
              <a:rPr lang="en-US" altLang="zh-CN" sz="1600" baseline="-25000" dirty="0"/>
              <a:t>i</a:t>
            </a:r>
            <a:r>
              <a:rPr lang="zh-CN" altLang="en-US" sz="1600" dirty="0"/>
              <a:t>立即可通过</a:t>
            </a:r>
            <a:r>
              <a:rPr lang="en-US" altLang="zh-CN" sz="1600" dirty="0" smtClean="0"/>
              <a:t>h(K</a:t>
            </a:r>
            <a:r>
              <a:rPr lang="en-US" altLang="zh-CN" sz="1600" baseline="-25000" dirty="0" smtClean="0"/>
              <a:t>i</a:t>
            </a:r>
            <a:r>
              <a:rPr lang="en-US" altLang="zh-CN" sz="1600" dirty="0"/>
              <a:t>)</a:t>
            </a:r>
            <a:r>
              <a:rPr lang="zh-CN" altLang="en-US" sz="1600" dirty="0"/>
              <a:t>得到保存其记录的物理磁盘块地址</a:t>
            </a:r>
          </a:p>
        </p:txBody>
      </p:sp>
      <p:grpSp>
        <p:nvGrpSpPr>
          <p:cNvPr id="6" name="Group 18"/>
          <p:cNvGrpSpPr>
            <a:grpSpLocks/>
          </p:cNvGrpSpPr>
          <p:nvPr/>
        </p:nvGrpSpPr>
        <p:grpSpPr bwMode="auto">
          <a:xfrm>
            <a:off x="2885256" y="3810001"/>
            <a:ext cx="5359152" cy="2503488"/>
            <a:chOff x="1536" y="2400"/>
            <a:chExt cx="3648" cy="1577"/>
          </a:xfrm>
        </p:grpSpPr>
        <p:sp>
          <p:nvSpPr>
            <p:cNvPr id="7" name="Rectangle 17"/>
            <p:cNvSpPr>
              <a:spLocks noChangeArrowheads="1"/>
            </p:cNvSpPr>
            <p:nvPr/>
          </p:nvSpPr>
          <p:spPr bwMode="auto">
            <a:xfrm>
              <a:off x="3552" y="2496"/>
              <a:ext cx="1632" cy="19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1536" y="2400"/>
              <a:ext cx="1968" cy="1577"/>
              <a:chOff x="1536" y="2400"/>
              <a:chExt cx="1968" cy="1577"/>
            </a:xfrm>
          </p:grpSpPr>
          <p:sp>
            <p:nvSpPr>
              <p:cNvPr id="9" name="Text Box 4"/>
              <p:cNvSpPr txBox="1">
                <a:spLocks noChangeArrowheads="1"/>
              </p:cNvSpPr>
              <p:nvPr/>
            </p:nvSpPr>
            <p:spPr bwMode="auto">
              <a:xfrm>
                <a:off x="1536" y="3744"/>
                <a:ext cx="9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800" b="1">
                    <a:solidFill>
                      <a:schemeClr val="accent2"/>
                    </a:solidFill>
                    <a:latin typeface="+mn-lt"/>
                    <a:ea typeface="+mn-ea"/>
                  </a:rPr>
                  <a:t>项值</a:t>
                </a:r>
                <a:r>
                  <a:rPr lang="en-US" altLang="zh-CN" sz="1800" b="1">
                    <a:solidFill>
                      <a:schemeClr val="accent2"/>
                    </a:solidFill>
                    <a:latin typeface="+mn-lt"/>
                    <a:ea typeface="+mn-ea"/>
                  </a:rPr>
                  <a:t>K</a:t>
                </a:r>
                <a:r>
                  <a:rPr lang="en-US" altLang="zh-CN" sz="1800" b="1" baseline="-25000">
                    <a:solidFill>
                      <a:schemeClr val="accent2"/>
                    </a:solidFill>
                    <a:latin typeface="+mn-lt"/>
                    <a:ea typeface="+mn-ea"/>
                  </a:rPr>
                  <a:t>i</a:t>
                </a:r>
              </a:p>
            </p:txBody>
          </p:sp>
          <p:sp>
            <p:nvSpPr>
              <p:cNvPr id="10" name="Text Box 6"/>
              <p:cNvSpPr txBox="1">
                <a:spLocks noChangeArrowheads="1"/>
              </p:cNvSpPr>
              <p:nvPr/>
            </p:nvSpPr>
            <p:spPr bwMode="auto">
              <a:xfrm>
                <a:off x="2795" y="3216"/>
                <a:ext cx="6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1800" b="1" dirty="0">
                    <a:solidFill>
                      <a:srgbClr val="FF0000"/>
                    </a:solidFill>
                    <a:latin typeface="+mn-lt"/>
                    <a:ea typeface="+mn-ea"/>
                  </a:rPr>
                  <a:t>h(</a:t>
                </a:r>
                <a:r>
                  <a:rPr lang="en-US" altLang="zh-CN" sz="1800" b="1" dirty="0">
                    <a:solidFill>
                      <a:schemeClr val="accent2"/>
                    </a:solidFill>
                    <a:latin typeface="+mn-lt"/>
                    <a:ea typeface="+mn-ea"/>
                  </a:rPr>
                  <a:t>K</a:t>
                </a:r>
                <a:r>
                  <a:rPr lang="en-US" altLang="zh-CN" sz="1800" b="1" baseline="-25000" dirty="0">
                    <a:solidFill>
                      <a:schemeClr val="accent2"/>
                    </a:solidFill>
                    <a:latin typeface="+mn-lt"/>
                    <a:ea typeface="+mn-ea"/>
                  </a:rPr>
                  <a:t>i</a:t>
                </a:r>
                <a:r>
                  <a:rPr lang="en-US" altLang="zh-CN" sz="1800" b="1" dirty="0">
                    <a:solidFill>
                      <a:srgbClr val="FF0000"/>
                    </a:solidFill>
                    <a:latin typeface="+mn-lt"/>
                    <a:ea typeface="+mn-ea"/>
                  </a:rPr>
                  <a:t>)</a:t>
                </a:r>
              </a:p>
            </p:txBody>
          </p:sp>
          <p:sp>
            <p:nvSpPr>
              <p:cNvPr id="11" name="Line 13"/>
              <p:cNvSpPr>
                <a:spLocks noChangeShapeType="1"/>
              </p:cNvSpPr>
              <p:nvPr/>
            </p:nvSpPr>
            <p:spPr bwMode="auto">
              <a:xfrm flipV="1">
                <a:off x="2304" y="2400"/>
                <a:ext cx="1200" cy="13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2" name="Object 7"/>
          <p:cNvGraphicFramePr>
            <a:graphicFrameLocks/>
          </p:cNvGraphicFramePr>
          <p:nvPr>
            <p:extLst>
              <p:ext uri="{D42A27DB-BD31-4B8C-83A1-F6EECF244321}">
                <p14:modId xmlns:p14="http://schemas.microsoft.com/office/powerpoint/2010/main" val="440923801"/>
              </p:ext>
            </p:extLst>
          </p:nvPr>
        </p:nvGraphicFramePr>
        <p:xfrm>
          <a:off x="5407640" y="3657600"/>
          <a:ext cx="3124800" cy="1296000"/>
        </p:xfrm>
        <a:graphic>
          <a:graphicData uri="http://schemas.openxmlformats.org/presentationml/2006/ole">
            <mc:AlternateContent xmlns:mc="http://schemas.openxmlformats.org/markup-compatibility/2006">
              <mc:Choice xmlns:v="urn:schemas-microsoft-com:vml" Requires="v">
                <p:oleObj spid="_x0000_s12329" name="Picture" r:id="rId3" imgW="2168640" imgH="925200" progId="Word.Picture.8">
                  <p:embed/>
                </p:oleObj>
              </mc:Choice>
              <mc:Fallback>
                <p:oleObj name="Picture" r:id="rId3" imgW="2168640" imgH="925200" progId="Word.Picture.8">
                  <p:embed/>
                  <p:pic>
                    <p:nvPicPr>
                      <p:cNvPr id="0" name=""/>
                      <p:cNvPicPr>
                        <a:picLocks noChangeAspect="1" noChangeArrowheads="1"/>
                      </p:cNvPicPr>
                      <p:nvPr/>
                    </p:nvPicPr>
                    <p:blipFill>
                      <a:blip r:embed="rId4"/>
                      <a:srcRect/>
                      <a:stretch>
                        <a:fillRect/>
                      </a:stretch>
                    </p:blipFill>
                    <p:spPr bwMode="auto">
                      <a:xfrm>
                        <a:off x="5407640" y="3657600"/>
                        <a:ext cx="3124800" cy="12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516885589"/>
              </p:ext>
            </p:extLst>
          </p:nvPr>
        </p:nvGraphicFramePr>
        <p:xfrm>
          <a:off x="5410200" y="2438400"/>
          <a:ext cx="3124200" cy="1295400"/>
        </p:xfrm>
        <a:graphic>
          <a:graphicData uri="http://schemas.openxmlformats.org/presentationml/2006/ole">
            <mc:AlternateContent xmlns:mc="http://schemas.openxmlformats.org/markup-compatibility/2006">
              <mc:Choice xmlns:v="urn:schemas-microsoft-com:vml" Requires="v">
                <p:oleObj spid="_x0000_s12330" name="Picture" r:id="rId5" imgW="2168652" imgH="925068" progId="Word.Picture.8">
                  <p:embed/>
                </p:oleObj>
              </mc:Choice>
              <mc:Fallback>
                <p:oleObj name="Picture" r:id="rId5" imgW="2168652" imgH="925068"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2438400"/>
                        <a:ext cx="3124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2564445047"/>
              </p:ext>
            </p:extLst>
          </p:nvPr>
        </p:nvGraphicFramePr>
        <p:xfrm>
          <a:off x="5410200" y="4876800"/>
          <a:ext cx="3124200" cy="1295400"/>
        </p:xfrm>
        <a:graphic>
          <a:graphicData uri="http://schemas.openxmlformats.org/presentationml/2006/ole">
            <mc:AlternateContent xmlns:mc="http://schemas.openxmlformats.org/markup-compatibility/2006">
              <mc:Choice xmlns:v="urn:schemas-microsoft-com:vml" Requires="v">
                <p:oleObj spid="_x0000_s12331" name="Picture" r:id="rId7" imgW="2168652" imgH="925068" progId="Word.Picture.8">
                  <p:embed/>
                </p:oleObj>
              </mc:Choice>
              <mc:Fallback>
                <p:oleObj name="Picture" r:id="rId7" imgW="2168652" imgH="925068"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876800"/>
                        <a:ext cx="3124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1"/>
          <p:cNvSpPr txBox="1">
            <a:spLocks noChangeArrowheads="1"/>
          </p:cNvSpPr>
          <p:nvPr/>
        </p:nvSpPr>
        <p:spPr bwMode="auto">
          <a:xfrm>
            <a:off x="5562600" y="5959475"/>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a:latin typeface="+mn-lt"/>
              </a:rPr>
              <a:t>……</a:t>
            </a:r>
          </a:p>
        </p:txBody>
      </p:sp>
      <p:sp>
        <p:nvSpPr>
          <p:cNvPr id="16" name="Text Box 14"/>
          <p:cNvSpPr txBox="1">
            <a:spLocks noChangeArrowheads="1"/>
          </p:cNvSpPr>
          <p:nvPr/>
        </p:nvSpPr>
        <p:spPr bwMode="auto">
          <a:xfrm>
            <a:off x="5562600" y="2174667"/>
            <a:ext cx="28194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600" b="1" dirty="0">
                <a:solidFill>
                  <a:schemeClr val="accent2"/>
                </a:solidFill>
                <a:latin typeface="+mn-ea"/>
                <a:ea typeface="+mn-ea"/>
              </a:rPr>
              <a:t>数据文件</a:t>
            </a:r>
          </a:p>
        </p:txBody>
      </p:sp>
    </p:spTree>
    <p:extLst>
      <p:ext uri="{BB962C8B-B14F-4D97-AF65-F5344CB8AC3E}">
        <p14:creationId xmlns:p14="http://schemas.microsoft.com/office/powerpoint/2010/main" val="68447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散</a:t>
            </a:r>
            <a:r>
              <a:rPr lang="zh-CN" altLang="en-US" b="1" dirty="0" smtClean="0"/>
              <a:t>列技术</a:t>
            </a:r>
            <a:endParaRPr lang="zh-CN" altLang="en-US" b="1" dirty="0"/>
          </a:p>
        </p:txBody>
      </p:sp>
      <p:sp>
        <p:nvSpPr>
          <p:cNvPr id="7" name="内容占位符 6"/>
          <p:cNvSpPr>
            <a:spLocks noGrp="1"/>
          </p:cNvSpPr>
          <p:nvPr>
            <p:ph idx="1"/>
          </p:nvPr>
        </p:nvSpPr>
        <p:spPr/>
        <p:txBody>
          <a:bodyPr>
            <a:normAutofit/>
          </a:bodyPr>
          <a:lstStyle/>
          <a:p>
            <a:r>
              <a:rPr lang="zh-CN" altLang="en-US" sz="1800" dirty="0"/>
              <a:t>散列技术的实现方法</a:t>
            </a:r>
          </a:p>
          <a:p>
            <a:pPr lvl="1"/>
            <a:r>
              <a:rPr lang="zh-CN" altLang="en-US" sz="1600" dirty="0"/>
              <a:t>建立数据文件的指定项</a:t>
            </a:r>
            <a:r>
              <a:rPr lang="en-US" altLang="zh-CN" sz="1600" dirty="0"/>
              <a:t>K</a:t>
            </a:r>
            <a:r>
              <a:rPr lang="zh-CN" altLang="en-US" sz="1600" dirty="0"/>
              <a:t>以及该项值的</a:t>
            </a:r>
            <a:r>
              <a:rPr lang="zh-CN" altLang="en-US" sz="1600" dirty="0" smtClean="0"/>
              <a:t>集合</a:t>
            </a:r>
            <a:r>
              <a:rPr lang="en-US" altLang="zh-CN" sz="1600" dirty="0" smtClean="0"/>
              <a:t>{ </a:t>
            </a:r>
            <a:r>
              <a:rPr lang="en-US" altLang="zh-CN" sz="1600" dirty="0"/>
              <a:t>K</a:t>
            </a:r>
            <a:r>
              <a:rPr lang="en-US" altLang="zh-CN" sz="1600" baseline="-25000" dirty="0"/>
              <a:t>1</a:t>
            </a:r>
            <a:r>
              <a:rPr lang="en-US" altLang="zh-CN" sz="1600" dirty="0"/>
              <a:t>, K</a:t>
            </a:r>
            <a:r>
              <a:rPr lang="en-US" altLang="zh-CN" sz="1600" baseline="-25000" dirty="0"/>
              <a:t>2</a:t>
            </a:r>
            <a:r>
              <a:rPr lang="en-US" altLang="zh-CN" sz="1600" dirty="0"/>
              <a:t> …, </a:t>
            </a:r>
            <a:r>
              <a:rPr lang="en-US" altLang="zh-CN" sz="1600" dirty="0" err="1"/>
              <a:t>K</a:t>
            </a:r>
            <a:r>
              <a:rPr lang="en-US" altLang="zh-CN" sz="1600" baseline="-25000" dirty="0" err="1"/>
              <a:t>n</a:t>
            </a:r>
            <a:r>
              <a:rPr lang="en-US" altLang="zh-CN" sz="1600" dirty="0"/>
              <a:t> </a:t>
            </a:r>
            <a:r>
              <a:rPr lang="en-US" altLang="zh-CN" sz="1600" dirty="0" smtClean="0"/>
              <a:t>}</a:t>
            </a:r>
            <a:endParaRPr lang="en-US" altLang="zh-CN" sz="1600" dirty="0"/>
          </a:p>
          <a:p>
            <a:pPr lvl="1"/>
            <a:r>
              <a:rPr lang="zh-CN" altLang="en-US" sz="1600" dirty="0"/>
              <a:t>建立磁盘物理存储单位桶（</a:t>
            </a:r>
            <a:r>
              <a:rPr lang="en-US" altLang="zh-CN" sz="1600" dirty="0"/>
              <a:t>Bucket</a:t>
            </a:r>
            <a:r>
              <a:rPr lang="zh-CN" altLang="en-US" sz="1600" dirty="0"/>
              <a:t>）以及桶地址的集合：</a:t>
            </a:r>
            <a:r>
              <a:rPr lang="en-US" altLang="zh-CN" sz="1600" dirty="0"/>
              <a:t>{ b</a:t>
            </a:r>
            <a:r>
              <a:rPr lang="en-US" altLang="zh-CN" sz="1600" baseline="-25000" dirty="0"/>
              <a:t>1</a:t>
            </a:r>
            <a:r>
              <a:rPr lang="en-US" altLang="zh-CN" sz="1600" dirty="0"/>
              <a:t>, b</a:t>
            </a:r>
            <a:r>
              <a:rPr lang="en-US" altLang="zh-CN" sz="1600" baseline="-25000" dirty="0"/>
              <a:t>2</a:t>
            </a:r>
            <a:r>
              <a:rPr lang="en-US" altLang="zh-CN" sz="1600" dirty="0"/>
              <a:t>, …, </a:t>
            </a:r>
            <a:r>
              <a:rPr lang="en-US" altLang="zh-CN" sz="1600" dirty="0" err="1"/>
              <a:t>b</a:t>
            </a:r>
            <a:r>
              <a:rPr lang="en-US" altLang="zh-CN" sz="1600" baseline="-25000" dirty="0" err="1"/>
              <a:t>m</a:t>
            </a:r>
            <a:r>
              <a:rPr lang="en-US" altLang="zh-CN" sz="1600" dirty="0"/>
              <a:t> }</a:t>
            </a:r>
            <a:r>
              <a:rPr lang="zh-CN" altLang="en-US" sz="1600" dirty="0"/>
              <a:t>。</a:t>
            </a:r>
          </a:p>
          <a:p>
            <a:pPr lvl="2"/>
            <a:r>
              <a:rPr lang="zh-CN" altLang="en-US" sz="1400" dirty="0"/>
              <a:t>一个桶可以存放多条记录（或记录指针）</a:t>
            </a:r>
          </a:p>
          <a:p>
            <a:pPr lvl="2"/>
            <a:r>
              <a:rPr lang="zh-CN" altLang="en-US" sz="1400" dirty="0"/>
              <a:t>一个桶可以是一个磁盘块，也可以是比磁盘块还大的物理</a:t>
            </a:r>
            <a:r>
              <a:rPr lang="zh-CN" altLang="en-US" sz="1400" dirty="0" smtClean="0"/>
              <a:t>空间</a:t>
            </a:r>
            <a:endParaRPr lang="zh-CN" altLang="en-US" sz="1400" dirty="0"/>
          </a:p>
          <a:p>
            <a:pPr lvl="1"/>
            <a:r>
              <a:rPr lang="zh-CN" altLang="en-US" sz="1600" dirty="0"/>
              <a:t>设计散列函数 </a:t>
            </a:r>
            <a:r>
              <a:rPr lang="en-US" altLang="zh-CN" sz="1600" dirty="0"/>
              <a:t>h(K</a:t>
            </a:r>
            <a:r>
              <a:rPr lang="en-US" altLang="zh-CN" sz="1600" baseline="-25000" dirty="0"/>
              <a:t>i</a:t>
            </a:r>
            <a:r>
              <a:rPr lang="en-US" altLang="zh-CN" sz="1600" dirty="0"/>
              <a:t>)</a:t>
            </a:r>
          </a:p>
          <a:p>
            <a:pPr lvl="2"/>
            <a:r>
              <a:rPr lang="zh-CN" altLang="en-US" sz="1400" dirty="0"/>
              <a:t>以建立数据文件中指定项的值与桶（桶地址）之间的对应关系，即一个</a:t>
            </a:r>
            <a:r>
              <a:rPr lang="en-US" altLang="zh-CN" sz="1400" dirty="0"/>
              <a:t>K</a:t>
            </a:r>
            <a:r>
              <a:rPr lang="en-US" altLang="zh-CN" sz="1400" baseline="-25000" dirty="0"/>
              <a:t>i</a:t>
            </a:r>
            <a:r>
              <a:rPr lang="zh-CN" altLang="en-US" sz="1400" dirty="0"/>
              <a:t>通过</a:t>
            </a:r>
            <a:r>
              <a:rPr lang="en-US" altLang="zh-CN" sz="1400" dirty="0"/>
              <a:t>h(K</a:t>
            </a:r>
            <a:r>
              <a:rPr lang="en-US" altLang="zh-CN" sz="1400" baseline="-25000" dirty="0"/>
              <a:t>i</a:t>
            </a:r>
            <a:r>
              <a:rPr lang="en-US" altLang="zh-CN" sz="1400" dirty="0"/>
              <a:t>)</a:t>
            </a:r>
            <a:r>
              <a:rPr lang="zh-CN" altLang="en-US" sz="1400" dirty="0"/>
              <a:t>必能找到惟一的一个桶</a:t>
            </a:r>
            <a:r>
              <a:rPr lang="zh-CN" altLang="en-US" sz="1400" dirty="0" smtClean="0"/>
              <a:t>地址</a:t>
            </a:r>
            <a:endParaRPr lang="zh-CN" altLang="en-US" sz="1400" dirty="0"/>
          </a:p>
          <a:p>
            <a:pPr lvl="2"/>
            <a:r>
              <a:rPr lang="zh-CN" altLang="en-US" sz="1400" dirty="0"/>
              <a:t>设计良好的散列函数将使得</a:t>
            </a:r>
            <a:r>
              <a:rPr lang="en-US" altLang="zh-CN" sz="1400" dirty="0"/>
              <a:t>n</a:t>
            </a:r>
            <a:r>
              <a:rPr lang="zh-CN" altLang="en-US" sz="1400" dirty="0"/>
              <a:t>个指定项值被平均分配到</a:t>
            </a:r>
            <a:r>
              <a:rPr lang="en-US" altLang="zh-CN" sz="1400" dirty="0"/>
              <a:t>m</a:t>
            </a:r>
            <a:r>
              <a:rPr lang="zh-CN" altLang="en-US" sz="1400" dirty="0"/>
              <a:t>个桶中去</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35290633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散列技术</a:t>
            </a:r>
            <a:endParaRPr lang="zh-CN" altLang="en-US" dirty="0"/>
          </a:p>
        </p:txBody>
      </p:sp>
      <p:sp>
        <p:nvSpPr>
          <p:cNvPr id="3" name="内容占位符 2"/>
          <p:cNvSpPr>
            <a:spLocks noGrp="1"/>
          </p:cNvSpPr>
          <p:nvPr>
            <p:ph idx="1"/>
          </p:nvPr>
        </p:nvSpPr>
        <p:spPr/>
        <p:txBody>
          <a:bodyPr>
            <a:normAutofit/>
          </a:bodyPr>
          <a:lstStyle/>
          <a:p>
            <a:pPr marL="68580" indent="0">
              <a:buNone/>
            </a:pPr>
            <a:endParaRPr lang="en-US" altLang="zh-CN" sz="1400" dirty="0" smtClean="0"/>
          </a:p>
          <a:p>
            <a:pPr marL="68580" indent="0">
              <a:buNone/>
            </a:pPr>
            <a:endParaRPr lang="en-US" altLang="zh-CN" sz="1400" dirty="0"/>
          </a:p>
          <a:p>
            <a:pPr marL="68580" indent="0">
              <a:buNone/>
            </a:pPr>
            <a:endParaRPr lang="en-US" altLang="zh-CN" sz="1400" dirty="0" smtClean="0"/>
          </a:p>
          <a:p>
            <a:pPr marL="68580" indent="0">
              <a:buNone/>
            </a:pPr>
            <a:endParaRPr lang="en-US" altLang="zh-CN" sz="1400" dirty="0"/>
          </a:p>
          <a:p>
            <a:pPr marL="68580" indent="0">
              <a:buNone/>
            </a:pPr>
            <a:endParaRPr lang="en-US" altLang="zh-CN" sz="1400" dirty="0" smtClean="0"/>
          </a:p>
          <a:p>
            <a:r>
              <a:rPr lang="zh-CN" altLang="en-US" sz="1400" dirty="0" smtClean="0"/>
              <a:t>在</a:t>
            </a:r>
            <a:r>
              <a:rPr lang="zh-CN" altLang="en-US" sz="1400" dirty="0"/>
              <a:t>散列技术中，桶的空间大小是固定的，即一个桶中可以存放的记录（指针）数是固定</a:t>
            </a:r>
            <a:r>
              <a:rPr lang="zh-CN" altLang="en-US" sz="1400" dirty="0" smtClean="0"/>
              <a:t>的</a:t>
            </a:r>
            <a:endParaRPr lang="zh-CN" altLang="en-US" sz="1400" dirty="0"/>
          </a:p>
          <a:p>
            <a:r>
              <a:rPr lang="zh-CN" altLang="en-US" sz="1400" dirty="0"/>
              <a:t>但是在实际应用中，记录在指定项值上的分布往往是不均衡的，从而使得在某些桶中存在空间浪费现象，而另外一些桶则存在空间溢出</a:t>
            </a:r>
            <a:r>
              <a:rPr lang="zh-CN" altLang="en-US" sz="1400" dirty="0" smtClean="0"/>
              <a:t>问题</a:t>
            </a:r>
            <a:endParaRPr lang="zh-CN" altLang="en-US" sz="1400" dirty="0"/>
          </a:p>
          <a:p>
            <a:r>
              <a:rPr lang="zh-CN" altLang="en-US" sz="1400" dirty="0"/>
              <a:t>当一个桶的空间溢出时，需要通过链接的方法申请“溢出桶”与其相连，以达到扩大桶空间的目的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
        <p:nvSpPr>
          <p:cNvPr id="5" name="Oval 9"/>
          <p:cNvSpPr>
            <a:spLocks noChangeArrowheads="1"/>
          </p:cNvSpPr>
          <p:nvPr/>
        </p:nvSpPr>
        <p:spPr bwMode="auto">
          <a:xfrm>
            <a:off x="1143000" y="2420888"/>
            <a:ext cx="1676400" cy="1103620"/>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t>K</a:t>
            </a:r>
            <a:r>
              <a:rPr lang="en-US" altLang="zh-CN" b="1" baseline="-30000"/>
              <a:t>1</a:t>
            </a:r>
            <a:r>
              <a:rPr lang="en-US" altLang="zh-CN" b="1"/>
              <a:t>，K</a:t>
            </a:r>
            <a:r>
              <a:rPr lang="en-US" altLang="zh-CN" b="1" baseline="-30000"/>
              <a:t>2</a:t>
            </a:r>
          </a:p>
          <a:p>
            <a:pPr algn="ctr">
              <a:spcBef>
                <a:spcPct val="50000"/>
              </a:spcBef>
            </a:pPr>
            <a:r>
              <a:rPr lang="en-US" altLang="zh-CN" b="1"/>
              <a:t>…，K</a:t>
            </a:r>
            <a:r>
              <a:rPr lang="en-US" altLang="zh-CN" b="1" baseline="-30000"/>
              <a:t>n</a:t>
            </a:r>
          </a:p>
        </p:txBody>
      </p:sp>
      <p:sp>
        <p:nvSpPr>
          <p:cNvPr id="6" name="Oval 10"/>
          <p:cNvSpPr>
            <a:spLocks noChangeArrowheads="1"/>
          </p:cNvSpPr>
          <p:nvPr/>
        </p:nvSpPr>
        <p:spPr bwMode="auto">
          <a:xfrm>
            <a:off x="6248400" y="2420888"/>
            <a:ext cx="1676400" cy="1103620"/>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dirty="0"/>
              <a:t>b</a:t>
            </a:r>
            <a:r>
              <a:rPr lang="en-US" altLang="zh-CN" b="1" baseline="-30000" dirty="0"/>
              <a:t>1</a:t>
            </a:r>
            <a:r>
              <a:rPr lang="en-US" altLang="zh-CN" b="1" dirty="0"/>
              <a:t>，b</a:t>
            </a:r>
            <a:r>
              <a:rPr lang="en-US" altLang="zh-CN" b="1" baseline="-30000" dirty="0"/>
              <a:t>2</a:t>
            </a:r>
          </a:p>
          <a:p>
            <a:pPr algn="ctr">
              <a:spcBef>
                <a:spcPct val="50000"/>
              </a:spcBef>
            </a:pPr>
            <a:r>
              <a:rPr lang="en-US" altLang="zh-CN" b="1" dirty="0"/>
              <a:t>…，</a:t>
            </a:r>
            <a:r>
              <a:rPr lang="en-US" altLang="zh-CN" b="1" dirty="0" err="1"/>
              <a:t>b</a:t>
            </a:r>
            <a:r>
              <a:rPr lang="en-US" altLang="zh-CN" b="1" baseline="-30000" dirty="0" err="1"/>
              <a:t>m</a:t>
            </a:r>
            <a:endParaRPr lang="en-US" altLang="zh-CN" b="1" baseline="-30000" dirty="0"/>
          </a:p>
        </p:txBody>
      </p:sp>
      <p:sp>
        <p:nvSpPr>
          <p:cNvPr id="7" name="AutoShape 11"/>
          <p:cNvSpPr>
            <a:spLocks noChangeArrowheads="1"/>
          </p:cNvSpPr>
          <p:nvPr/>
        </p:nvSpPr>
        <p:spPr bwMode="auto">
          <a:xfrm>
            <a:off x="2895600" y="2649488"/>
            <a:ext cx="3276600" cy="733663"/>
          </a:xfrm>
          <a:prstGeom prst="rightArrow">
            <a:avLst>
              <a:gd name="adj1" fmla="val 50000"/>
              <a:gd name="adj2" fmla="val 98473"/>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00"/>
                </a:solidFill>
              </a:rPr>
              <a:t>h(K</a:t>
            </a:r>
            <a:r>
              <a:rPr lang="en-US" altLang="zh-CN" b="1" baseline="-30000">
                <a:solidFill>
                  <a:srgbClr val="FF0000"/>
                </a:solidFill>
              </a:rPr>
              <a:t>i</a:t>
            </a:r>
            <a:r>
              <a:rPr lang="en-US" altLang="zh-CN" b="1">
                <a:solidFill>
                  <a:srgbClr val="FF0000"/>
                </a:solidFill>
              </a:rPr>
              <a:t>)</a:t>
            </a:r>
          </a:p>
        </p:txBody>
      </p:sp>
      <p:sp>
        <p:nvSpPr>
          <p:cNvPr id="8" name="Text Box 13"/>
          <p:cNvSpPr txBox="1">
            <a:spLocks noChangeArrowheads="1"/>
          </p:cNvSpPr>
          <p:nvPr/>
        </p:nvSpPr>
        <p:spPr bwMode="auto">
          <a:xfrm>
            <a:off x="1066800" y="3475856"/>
            <a:ext cx="1828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600" b="1" dirty="0">
                <a:latin typeface="+mn-ea"/>
                <a:ea typeface="+mn-ea"/>
              </a:rPr>
              <a:t>项值集合</a:t>
            </a:r>
          </a:p>
        </p:txBody>
      </p:sp>
      <p:sp>
        <p:nvSpPr>
          <p:cNvPr id="9" name="Text Box 14"/>
          <p:cNvSpPr txBox="1">
            <a:spLocks noChangeArrowheads="1"/>
          </p:cNvSpPr>
          <p:nvPr/>
        </p:nvSpPr>
        <p:spPr bwMode="auto">
          <a:xfrm>
            <a:off x="6248400" y="3475856"/>
            <a:ext cx="1828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600" b="1" dirty="0">
                <a:latin typeface="+mn-ea"/>
                <a:ea typeface="+mn-ea"/>
              </a:rPr>
              <a:t>桶地址集合</a:t>
            </a:r>
          </a:p>
        </p:txBody>
      </p:sp>
    </p:spTree>
    <p:extLst>
      <p:ext uri="{BB962C8B-B14F-4D97-AF65-F5344CB8AC3E}">
        <p14:creationId xmlns:p14="http://schemas.microsoft.com/office/powerpoint/2010/main" val="163075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散列技术</a:t>
            </a:r>
            <a:endParaRPr lang="zh-CN" altLang="en-US" dirty="0"/>
          </a:p>
        </p:txBody>
      </p:sp>
      <p:sp>
        <p:nvSpPr>
          <p:cNvPr id="3" name="内容占位符 2"/>
          <p:cNvSpPr>
            <a:spLocks noGrp="1"/>
          </p:cNvSpPr>
          <p:nvPr>
            <p:ph idx="1"/>
          </p:nvPr>
        </p:nvSpPr>
        <p:spPr/>
        <p:txBody>
          <a:bodyPr>
            <a:normAutofit/>
          </a:bodyPr>
          <a:lstStyle/>
          <a:p>
            <a:r>
              <a:rPr lang="zh-CN" altLang="en-US" sz="2000" dirty="0"/>
              <a:t>散列索引</a:t>
            </a:r>
          </a:p>
          <a:p>
            <a:pPr lvl="1"/>
            <a:r>
              <a:rPr lang="zh-CN" altLang="en-US" sz="1800" dirty="0"/>
              <a:t>将散列技术与索引技术相结合形成的“散列索引”技术</a:t>
            </a:r>
          </a:p>
          <a:p>
            <a:pPr lvl="1"/>
            <a:r>
              <a:rPr lang="zh-CN" altLang="en-US" sz="1800" dirty="0"/>
              <a:t>散列索引的构造方法</a:t>
            </a:r>
          </a:p>
          <a:p>
            <a:pPr lvl="2"/>
            <a:r>
              <a:rPr lang="zh-CN" altLang="en-US" sz="1600" dirty="0" smtClean="0"/>
              <a:t>为</a:t>
            </a:r>
            <a:r>
              <a:rPr lang="zh-CN" altLang="en-US" sz="1600" dirty="0"/>
              <a:t>数据文件中的每个索引项值建立一个索引记录</a:t>
            </a:r>
          </a:p>
          <a:p>
            <a:pPr lvl="2"/>
            <a:r>
              <a:rPr lang="zh-CN" altLang="en-US" sz="1600" dirty="0" smtClean="0"/>
              <a:t>将</a:t>
            </a:r>
            <a:r>
              <a:rPr lang="zh-CN" altLang="en-US" sz="1600" dirty="0"/>
              <a:t>这些索引记录组织成散列</a:t>
            </a:r>
            <a:r>
              <a:rPr lang="zh-CN" altLang="en-US" sz="1600" dirty="0" smtClean="0"/>
              <a:t>结构</a:t>
            </a:r>
            <a:endParaRPr lang="zh-CN" altLang="en-US" sz="1600" dirty="0"/>
          </a:p>
          <a:p>
            <a:pPr marL="365760" lvl="1" indent="0">
              <a:buNone/>
            </a:pPr>
            <a:r>
              <a:rPr lang="en-US" altLang="zh-CN" sz="1800" dirty="0"/>
              <a:t>【</a:t>
            </a:r>
            <a:r>
              <a:rPr lang="zh-CN" altLang="en-US" sz="1800" dirty="0" smtClean="0"/>
              <a:t>例</a:t>
            </a:r>
            <a:r>
              <a:rPr lang="en-US" altLang="zh-CN" sz="1800" dirty="0" smtClean="0"/>
              <a:t>】</a:t>
            </a:r>
            <a:r>
              <a:rPr lang="zh-CN" altLang="en-US" sz="1800" dirty="0" smtClean="0"/>
              <a:t>为</a:t>
            </a:r>
            <a:r>
              <a:rPr lang="zh-CN" altLang="en-US" sz="1800" dirty="0"/>
              <a:t>学生关系建立一个基于学号（</a:t>
            </a:r>
            <a:r>
              <a:rPr lang="en-US" altLang="zh-CN" sz="1800" dirty="0"/>
              <a:t>S#</a:t>
            </a:r>
            <a:r>
              <a:rPr lang="zh-CN" altLang="en-US" sz="1800" dirty="0"/>
              <a:t>）的散列索引，其中初始化桶地址的空间为</a:t>
            </a:r>
            <a:r>
              <a:rPr lang="en-US" altLang="zh-CN" sz="1800" dirty="0"/>
              <a:t>{0</a:t>
            </a:r>
            <a:r>
              <a:rPr lang="zh-CN" altLang="en-US" sz="1800" dirty="0"/>
              <a:t>，</a:t>
            </a:r>
            <a:r>
              <a:rPr lang="en-US" altLang="zh-CN" sz="1800" dirty="0"/>
              <a:t>1</a:t>
            </a:r>
            <a:r>
              <a:rPr lang="zh-CN" altLang="en-US" sz="1800" dirty="0"/>
              <a:t>，</a:t>
            </a:r>
            <a:r>
              <a:rPr lang="en-US" altLang="zh-CN" sz="1800" dirty="0"/>
              <a:t>2}</a:t>
            </a:r>
            <a:r>
              <a:rPr lang="zh-CN" altLang="en-US" sz="1800" dirty="0"/>
              <a:t>，每个桶可以存放三条索引记录，其散列函数是：</a:t>
            </a:r>
          </a:p>
          <a:p>
            <a:pPr marL="68580" indent="0" algn="ctr">
              <a:buNone/>
            </a:pPr>
            <a:r>
              <a:rPr lang="en-US" altLang="zh-CN" sz="1600" dirty="0" smtClean="0"/>
              <a:t>h(K</a:t>
            </a:r>
            <a:r>
              <a:rPr lang="en-US" altLang="zh-CN" sz="1600" baseline="-25000" dirty="0" smtClean="0"/>
              <a:t>i</a:t>
            </a:r>
            <a:r>
              <a:rPr lang="en-US" altLang="zh-CN" sz="1600" dirty="0"/>
              <a:t>)  =  </a:t>
            </a:r>
            <a:r>
              <a:rPr lang="en-US" altLang="zh-CN" sz="1600" dirty="0" err="1"/>
              <a:t>i</a:t>
            </a:r>
            <a:r>
              <a:rPr lang="en-US" altLang="zh-CN" sz="1600" dirty="0"/>
              <a:t>  mod  3</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3386194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77</a:t>
            </a:fld>
            <a:endParaRPr lang="zh-CN" altLang="en-US"/>
          </a:p>
        </p:txBody>
      </p:sp>
      <p:graphicFrame>
        <p:nvGraphicFramePr>
          <p:cNvPr id="5" name="Object 61"/>
          <p:cNvGraphicFramePr>
            <a:graphicFrameLocks noChangeAspect="1"/>
          </p:cNvGraphicFramePr>
          <p:nvPr>
            <p:extLst>
              <p:ext uri="{D42A27DB-BD31-4B8C-83A1-F6EECF244321}">
                <p14:modId xmlns:p14="http://schemas.microsoft.com/office/powerpoint/2010/main" val="3604873177"/>
              </p:ext>
            </p:extLst>
          </p:nvPr>
        </p:nvGraphicFramePr>
        <p:xfrm>
          <a:off x="952500" y="1501552"/>
          <a:ext cx="1181100" cy="4114800"/>
        </p:xfrm>
        <a:graphic>
          <a:graphicData uri="http://schemas.openxmlformats.org/presentationml/2006/ole">
            <mc:AlternateContent xmlns:mc="http://schemas.openxmlformats.org/markup-compatibility/2006">
              <mc:Choice xmlns:v="urn:schemas-microsoft-com:vml" Requires="v">
                <p:oleObj spid="_x0000_s13342" name="Picture" r:id="rId3" imgW="682560" imgH="2180520" progId="Word.Picture.8">
                  <p:embed/>
                </p:oleObj>
              </mc:Choice>
              <mc:Fallback>
                <p:oleObj name="Picture" r:id="rId3" imgW="682560" imgH="2180520" progId="Word.Picture.8">
                  <p:embed/>
                  <p:pic>
                    <p:nvPicPr>
                      <p:cNvPr id="0" name=""/>
                      <p:cNvPicPr>
                        <a:picLocks noChangeAspect="1" noChangeArrowheads="1"/>
                      </p:cNvPicPr>
                      <p:nvPr/>
                    </p:nvPicPr>
                    <p:blipFill>
                      <a:blip r:embed="rId4"/>
                      <a:srcRect/>
                      <a:stretch>
                        <a:fillRect/>
                      </a:stretch>
                    </p:blipFill>
                    <p:spPr bwMode="auto">
                      <a:xfrm>
                        <a:off x="952500" y="1501552"/>
                        <a:ext cx="1181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63"/>
          <p:cNvGraphicFramePr>
            <a:graphicFrameLocks noChangeAspect="1"/>
          </p:cNvGraphicFramePr>
          <p:nvPr>
            <p:extLst>
              <p:ext uri="{D42A27DB-BD31-4B8C-83A1-F6EECF244321}">
                <p14:modId xmlns:p14="http://schemas.microsoft.com/office/powerpoint/2010/main" val="1458522194"/>
              </p:ext>
            </p:extLst>
          </p:nvPr>
        </p:nvGraphicFramePr>
        <p:xfrm>
          <a:off x="4992688" y="1196752"/>
          <a:ext cx="2170112" cy="2016125"/>
        </p:xfrm>
        <a:graphic>
          <a:graphicData uri="http://schemas.openxmlformats.org/presentationml/2006/ole">
            <mc:AlternateContent xmlns:mc="http://schemas.openxmlformats.org/markup-compatibility/2006">
              <mc:Choice xmlns:v="urn:schemas-microsoft-com:vml" Requires="v">
                <p:oleObj spid="_x0000_s13343" name="Picture" r:id="rId5" imgW="1254240" imgH="1153800" progId="Word.Picture.8">
                  <p:embed/>
                </p:oleObj>
              </mc:Choice>
              <mc:Fallback>
                <p:oleObj name="Picture" r:id="rId5" imgW="1254240" imgH="1153800" progId="Word.Picture.8">
                  <p:embed/>
                  <p:pic>
                    <p:nvPicPr>
                      <p:cNvPr id="0" name=""/>
                      <p:cNvPicPr>
                        <a:picLocks noChangeAspect="1" noChangeArrowheads="1"/>
                      </p:cNvPicPr>
                      <p:nvPr/>
                    </p:nvPicPr>
                    <p:blipFill>
                      <a:blip r:embed="rId6"/>
                      <a:srcRect/>
                      <a:stretch>
                        <a:fillRect/>
                      </a:stretch>
                    </p:blipFill>
                    <p:spPr bwMode="auto">
                      <a:xfrm>
                        <a:off x="4992688" y="1196752"/>
                        <a:ext cx="21701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4"/>
          <p:cNvGraphicFramePr>
            <a:graphicFrameLocks noChangeAspect="1"/>
          </p:cNvGraphicFramePr>
          <p:nvPr>
            <p:extLst>
              <p:ext uri="{D42A27DB-BD31-4B8C-83A1-F6EECF244321}">
                <p14:modId xmlns:p14="http://schemas.microsoft.com/office/powerpoint/2010/main" val="3266286636"/>
              </p:ext>
            </p:extLst>
          </p:nvPr>
        </p:nvGraphicFramePr>
        <p:xfrm>
          <a:off x="4992688" y="2853035"/>
          <a:ext cx="2170112" cy="2016125"/>
        </p:xfrm>
        <a:graphic>
          <a:graphicData uri="http://schemas.openxmlformats.org/presentationml/2006/ole">
            <mc:AlternateContent xmlns:mc="http://schemas.openxmlformats.org/markup-compatibility/2006">
              <mc:Choice xmlns:v="urn:schemas-microsoft-com:vml" Requires="v">
                <p:oleObj spid="_x0000_s13344" name="Picture" r:id="rId7" imgW="1254240" imgH="1153800" progId="Word.Picture.8">
                  <p:embed/>
                </p:oleObj>
              </mc:Choice>
              <mc:Fallback>
                <p:oleObj name="Picture" r:id="rId7" imgW="1254240" imgH="1153800" progId="Word.Picture.8">
                  <p:embed/>
                  <p:pic>
                    <p:nvPicPr>
                      <p:cNvPr id="0" name=""/>
                      <p:cNvPicPr>
                        <a:picLocks noChangeAspect="1" noChangeArrowheads="1"/>
                      </p:cNvPicPr>
                      <p:nvPr/>
                    </p:nvPicPr>
                    <p:blipFill>
                      <a:blip r:embed="rId8"/>
                      <a:srcRect/>
                      <a:stretch>
                        <a:fillRect/>
                      </a:stretch>
                    </p:blipFill>
                    <p:spPr bwMode="auto">
                      <a:xfrm>
                        <a:off x="4992688" y="2853035"/>
                        <a:ext cx="21701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5"/>
          <p:cNvGraphicFramePr>
            <a:graphicFrameLocks noChangeAspect="1"/>
          </p:cNvGraphicFramePr>
          <p:nvPr>
            <p:extLst>
              <p:ext uri="{D42A27DB-BD31-4B8C-83A1-F6EECF244321}">
                <p14:modId xmlns:p14="http://schemas.microsoft.com/office/powerpoint/2010/main" val="2186894253"/>
              </p:ext>
            </p:extLst>
          </p:nvPr>
        </p:nvGraphicFramePr>
        <p:xfrm>
          <a:off x="4992688" y="4509120"/>
          <a:ext cx="2170112" cy="2016125"/>
        </p:xfrm>
        <a:graphic>
          <a:graphicData uri="http://schemas.openxmlformats.org/presentationml/2006/ole">
            <mc:AlternateContent xmlns:mc="http://schemas.openxmlformats.org/markup-compatibility/2006">
              <mc:Choice xmlns:v="urn:schemas-microsoft-com:vml" Requires="v">
                <p:oleObj spid="_x0000_s13345" name="Picture" r:id="rId9" imgW="1254240" imgH="1153800" progId="Word.Picture.8">
                  <p:embed/>
                </p:oleObj>
              </mc:Choice>
              <mc:Fallback>
                <p:oleObj name="Picture" r:id="rId9" imgW="1254240" imgH="1153800" progId="Word.Picture.8">
                  <p:embed/>
                  <p:pic>
                    <p:nvPicPr>
                      <p:cNvPr id="0" name=""/>
                      <p:cNvPicPr>
                        <a:picLocks noChangeAspect="1" noChangeArrowheads="1"/>
                      </p:cNvPicPr>
                      <p:nvPr/>
                    </p:nvPicPr>
                    <p:blipFill>
                      <a:blip r:embed="rId10"/>
                      <a:srcRect/>
                      <a:stretch>
                        <a:fillRect/>
                      </a:stretch>
                    </p:blipFill>
                    <p:spPr bwMode="auto">
                      <a:xfrm>
                        <a:off x="4992688" y="4509120"/>
                        <a:ext cx="21701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66"/>
          <p:cNvSpPr txBox="1">
            <a:spLocks noChangeArrowheads="1"/>
          </p:cNvSpPr>
          <p:nvPr/>
        </p:nvSpPr>
        <p:spPr bwMode="auto">
          <a:xfrm>
            <a:off x="7010400" y="1628800"/>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800" b="1" dirty="0">
                <a:solidFill>
                  <a:schemeClr val="accent2"/>
                </a:solidFill>
                <a:latin typeface="+mn-lt"/>
                <a:ea typeface="+mn-ea"/>
              </a:rPr>
              <a:t>桶0</a:t>
            </a:r>
          </a:p>
        </p:txBody>
      </p:sp>
      <p:sp>
        <p:nvSpPr>
          <p:cNvPr id="10" name="Text Box 67"/>
          <p:cNvSpPr txBox="1">
            <a:spLocks noChangeArrowheads="1"/>
          </p:cNvSpPr>
          <p:nvPr/>
        </p:nvSpPr>
        <p:spPr bwMode="auto">
          <a:xfrm>
            <a:off x="7010400" y="3284984"/>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800" b="1">
                <a:solidFill>
                  <a:schemeClr val="accent2"/>
                </a:solidFill>
                <a:latin typeface="+mn-lt"/>
                <a:ea typeface="+mn-ea"/>
              </a:rPr>
              <a:t>桶1</a:t>
            </a:r>
          </a:p>
        </p:txBody>
      </p:sp>
      <p:sp>
        <p:nvSpPr>
          <p:cNvPr id="11" name="Text Box 68"/>
          <p:cNvSpPr txBox="1">
            <a:spLocks noChangeArrowheads="1"/>
          </p:cNvSpPr>
          <p:nvPr/>
        </p:nvSpPr>
        <p:spPr bwMode="auto">
          <a:xfrm>
            <a:off x="7010400" y="4869160"/>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800" b="1" dirty="0">
                <a:solidFill>
                  <a:schemeClr val="accent2"/>
                </a:solidFill>
                <a:latin typeface="+mn-lt"/>
                <a:ea typeface="+mn-ea"/>
              </a:rPr>
              <a:t>桶2</a:t>
            </a:r>
          </a:p>
        </p:txBody>
      </p:sp>
      <p:sp>
        <p:nvSpPr>
          <p:cNvPr id="12" name="Line 71"/>
          <p:cNvSpPr>
            <a:spLocks noChangeShapeType="1"/>
          </p:cNvSpPr>
          <p:nvPr/>
        </p:nvSpPr>
        <p:spPr bwMode="auto">
          <a:xfrm>
            <a:off x="1905000" y="2111152"/>
            <a:ext cx="304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72"/>
          <p:cNvSpPr>
            <a:spLocks noChangeShapeType="1"/>
          </p:cNvSpPr>
          <p:nvPr/>
        </p:nvSpPr>
        <p:spPr bwMode="auto">
          <a:xfrm flipV="1">
            <a:off x="2209800" y="2111152"/>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73"/>
          <p:cNvSpPr>
            <a:spLocks noChangeShapeType="1"/>
          </p:cNvSpPr>
          <p:nvPr/>
        </p:nvSpPr>
        <p:spPr bwMode="auto">
          <a:xfrm>
            <a:off x="2209800" y="3482752"/>
            <a:ext cx="29718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74"/>
          <p:cNvSpPr>
            <a:spLocks noChangeShapeType="1"/>
          </p:cNvSpPr>
          <p:nvPr/>
        </p:nvSpPr>
        <p:spPr bwMode="auto">
          <a:xfrm>
            <a:off x="1905000" y="2492152"/>
            <a:ext cx="533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75"/>
          <p:cNvSpPr>
            <a:spLocks noChangeShapeType="1"/>
          </p:cNvSpPr>
          <p:nvPr/>
        </p:nvSpPr>
        <p:spPr bwMode="auto">
          <a:xfrm flipV="1">
            <a:off x="2438400" y="2492152"/>
            <a:ext cx="0" cy="2514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6"/>
          <p:cNvSpPr>
            <a:spLocks noChangeShapeType="1"/>
          </p:cNvSpPr>
          <p:nvPr/>
        </p:nvSpPr>
        <p:spPr bwMode="auto">
          <a:xfrm>
            <a:off x="2438400" y="5006752"/>
            <a:ext cx="27432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77"/>
          <p:cNvSpPr>
            <a:spLocks noChangeShapeType="1"/>
          </p:cNvSpPr>
          <p:nvPr/>
        </p:nvSpPr>
        <p:spPr bwMode="auto">
          <a:xfrm>
            <a:off x="2667000" y="1806352"/>
            <a:ext cx="25146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78"/>
          <p:cNvSpPr>
            <a:spLocks noChangeShapeType="1"/>
          </p:cNvSpPr>
          <p:nvPr/>
        </p:nvSpPr>
        <p:spPr bwMode="auto">
          <a:xfrm>
            <a:off x="1905000" y="2873152"/>
            <a:ext cx="762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79"/>
          <p:cNvSpPr>
            <a:spLocks noChangeShapeType="1"/>
          </p:cNvSpPr>
          <p:nvPr/>
        </p:nvSpPr>
        <p:spPr bwMode="auto">
          <a:xfrm flipV="1">
            <a:off x="2667000" y="1806352"/>
            <a:ext cx="0" cy="1066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80"/>
          <p:cNvSpPr>
            <a:spLocks noChangeShapeType="1"/>
          </p:cNvSpPr>
          <p:nvPr/>
        </p:nvSpPr>
        <p:spPr bwMode="auto">
          <a:xfrm>
            <a:off x="1905000" y="3254152"/>
            <a:ext cx="990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81"/>
          <p:cNvSpPr>
            <a:spLocks noChangeShapeType="1"/>
          </p:cNvSpPr>
          <p:nvPr/>
        </p:nvSpPr>
        <p:spPr bwMode="auto">
          <a:xfrm flipV="1">
            <a:off x="2895600" y="3254152"/>
            <a:ext cx="0" cy="609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82"/>
          <p:cNvSpPr>
            <a:spLocks noChangeShapeType="1"/>
          </p:cNvSpPr>
          <p:nvPr/>
        </p:nvSpPr>
        <p:spPr bwMode="auto">
          <a:xfrm>
            <a:off x="2895600" y="3863752"/>
            <a:ext cx="22860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83"/>
          <p:cNvSpPr>
            <a:spLocks noChangeShapeType="1"/>
          </p:cNvSpPr>
          <p:nvPr/>
        </p:nvSpPr>
        <p:spPr bwMode="auto">
          <a:xfrm>
            <a:off x="1905000" y="3711352"/>
            <a:ext cx="1219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84"/>
          <p:cNvSpPr>
            <a:spLocks noChangeShapeType="1"/>
          </p:cNvSpPr>
          <p:nvPr/>
        </p:nvSpPr>
        <p:spPr bwMode="auto">
          <a:xfrm flipV="1">
            <a:off x="3124200" y="3711352"/>
            <a:ext cx="0" cy="1752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85"/>
          <p:cNvSpPr>
            <a:spLocks noChangeShapeType="1"/>
          </p:cNvSpPr>
          <p:nvPr/>
        </p:nvSpPr>
        <p:spPr bwMode="auto">
          <a:xfrm>
            <a:off x="3124200" y="5463952"/>
            <a:ext cx="20574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86"/>
          <p:cNvSpPr>
            <a:spLocks noChangeShapeType="1"/>
          </p:cNvSpPr>
          <p:nvPr/>
        </p:nvSpPr>
        <p:spPr bwMode="auto">
          <a:xfrm>
            <a:off x="1905000" y="4092352"/>
            <a:ext cx="1447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87"/>
          <p:cNvSpPr>
            <a:spLocks noChangeShapeType="1"/>
          </p:cNvSpPr>
          <p:nvPr/>
        </p:nvSpPr>
        <p:spPr bwMode="auto">
          <a:xfrm flipV="1">
            <a:off x="3352800" y="2187352"/>
            <a:ext cx="0" cy="1905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88"/>
          <p:cNvSpPr>
            <a:spLocks noChangeShapeType="1"/>
          </p:cNvSpPr>
          <p:nvPr/>
        </p:nvSpPr>
        <p:spPr bwMode="auto">
          <a:xfrm>
            <a:off x="3352800" y="2187352"/>
            <a:ext cx="18288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89"/>
          <p:cNvSpPr>
            <a:spLocks noChangeShapeType="1"/>
          </p:cNvSpPr>
          <p:nvPr/>
        </p:nvSpPr>
        <p:spPr bwMode="auto">
          <a:xfrm>
            <a:off x="1905000" y="4473352"/>
            <a:ext cx="1676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90"/>
          <p:cNvSpPr>
            <a:spLocks noChangeShapeType="1"/>
          </p:cNvSpPr>
          <p:nvPr/>
        </p:nvSpPr>
        <p:spPr bwMode="auto">
          <a:xfrm flipV="1">
            <a:off x="3581400" y="4168552"/>
            <a:ext cx="0" cy="304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91"/>
          <p:cNvSpPr>
            <a:spLocks noChangeShapeType="1"/>
          </p:cNvSpPr>
          <p:nvPr/>
        </p:nvSpPr>
        <p:spPr bwMode="auto">
          <a:xfrm>
            <a:off x="3581400" y="4168552"/>
            <a:ext cx="16002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92"/>
          <p:cNvSpPr>
            <a:spLocks noChangeShapeType="1"/>
          </p:cNvSpPr>
          <p:nvPr/>
        </p:nvSpPr>
        <p:spPr bwMode="auto">
          <a:xfrm>
            <a:off x="1905000" y="4854352"/>
            <a:ext cx="1905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93"/>
          <p:cNvSpPr>
            <a:spLocks noChangeShapeType="1"/>
          </p:cNvSpPr>
          <p:nvPr/>
        </p:nvSpPr>
        <p:spPr bwMode="auto">
          <a:xfrm flipV="1">
            <a:off x="3810000" y="4854352"/>
            <a:ext cx="0" cy="914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94"/>
          <p:cNvSpPr>
            <a:spLocks noChangeShapeType="1"/>
          </p:cNvSpPr>
          <p:nvPr/>
        </p:nvSpPr>
        <p:spPr bwMode="auto">
          <a:xfrm>
            <a:off x="3810000" y="5768752"/>
            <a:ext cx="13716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Text Box 95"/>
          <p:cNvSpPr txBox="1">
            <a:spLocks noChangeArrowheads="1"/>
          </p:cNvSpPr>
          <p:nvPr/>
        </p:nvSpPr>
        <p:spPr bwMode="auto">
          <a:xfrm>
            <a:off x="914400" y="5708104"/>
            <a:ext cx="723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800" b="1">
                <a:latin typeface="+mn-lt"/>
                <a:ea typeface="+mn-ea"/>
              </a:rPr>
              <a:t>散列示意图</a:t>
            </a:r>
          </a:p>
        </p:txBody>
      </p:sp>
    </p:spTree>
    <p:extLst>
      <p:ext uri="{BB962C8B-B14F-4D97-AF65-F5344CB8AC3E}">
        <p14:creationId xmlns:p14="http://schemas.microsoft.com/office/powerpoint/2010/main" val="3613704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grpSp>
        <p:nvGrpSpPr>
          <p:cNvPr id="6" name="Group 35"/>
          <p:cNvGrpSpPr>
            <a:grpSpLocks/>
          </p:cNvGrpSpPr>
          <p:nvPr/>
        </p:nvGrpSpPr>
        <p:grpSpPr bwMode="auto">
          <a:xfrm>
            <a:off x="5639246" y="1357536"/>
            <a:ext cx="3397250" cy="4267200"/>
            <a:chOff x="-3" y="-3"/>
            <a:chExt cx="3244" cy="3462"/>
          </a:xfrm>
        </p:grpSpPr>
        <p:grpSp>
          <p:nvGrpSpPr>
            <p:cNvPr id="7" name="Group 36"/>
            <p:cNvGrpSpPr>
              <a:grpSpLocks/>
            </p:cNvGrpSpPr>
            <p:nvPr/>
          </p:nvGrpSpPr>
          <p:grpSpPr bwMode="auto">
            <a:xfrm>
              <a:off x="0" y="0"/>
              <a:ext cx="3238" cy="3456"/>
              <a:chOff x="0" y="0"/>
              <a:chExt cx="3238" cy="3456"/>
            </a:xfrm>
          </p:grpSpPr>
          <p:grpSp>
            <p:nvGrpSpPr>
              <p:cNvPr id="9" name="Group 37"/>
              <p:cNvGrpSpPr>
                <a:grpSpLocks/>
              </p:cNvGrpSpPr>
              <p:nvPr/>
            </p:nvGrpSpPr>
            <p:grpSpPr bwMode="auto">
              <a:xfrm>
                <a:off x="0" y="0"/>
                <a:ext cx="580" cy="384"/>
                <a:chOff x="0" y="0"/>
                <a:chExt cx="580" cy="384"/>
              </a:xfrm>
            </p:grpSpPr>
            <p:sp>
              <p:nvSpPr>
                <p:cNvPr id="142" name="Rectangle 38"/>
                <p:cNvSpPr>
                  <a:spLocks noChangeArrowheads="1"/>
                </p:cNvSpPr>
                <p:nvPr/>
              </p:nvSpPr>
              <p:spPr bwMode="auto">
                <a:xfrm>
                  <a:off x="43" y="0"/>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a:t>
                  </a:r>
                  <a:r>
                    <a:rPr lang="en-US" altLang="zh-CN" b="1" baseline="30000">
                      <a:solidFill>
                        <a:srgbClr val="FF0000"/>
                      </a:solidFill>
                    </a:rPr>
                    <a:t>#</a:t>
                  </a:r>
                  <a:endParaRPr lang="en-US" altLang="zh-CN" b="1">
                    <a:solidFill>
                      <a:srgbClr val="FF0000"/>
                    </a:solidFill>
                  </a:endParaRPr>
                </a:p>
              </p:txBody>
            </p:sp>
            <p:sp>
              <p:nvSpPr>
                <p:cNvPr id="143" name="Rectangle 39"/>
                <p:cNvSpPr>
                  <a:spLocks noChangeArrowheads="1"/>
                </p:cNvSpPr>
                <p:nvPr/>
              </p:nvSpPr>
              <p:spPr bwMode="auto">
                <a:xfrm>
                  <a:off x="0" y="0"/>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40"/>
              <p:cNvGrpSpPr>
                <a:grpSpLocks/>
              </p:cNvGrpSpPr>
              <p:nvPr/>
            </p:nvGrpSpPr>
            <p:grpSpPr bwMode="auto">
              <a:xfrm>
                <a:off x="580" y="0"/>
                <a:ext cx="768" cy="384"/>
                <a:chOff x="580" y="0"/>
                <a:chExt cx="768" cy="384"/>
              </a:xfrm>
            </p:grpSpPr>
            <p:sp>
              <p:nvSpPr>
                <p:cNvPr id="140" name="Rectangle 41"/>
                <p:cNvSpPr>
                  <a:spLocks noChangeArrowheads="1"/>
                </p:cNvSpPr>
                <p:nvPr/>
              </p:nvSpPr>
              <p:spPr bwMode="auto">
                <a:xfrm>
                  <a:off x="623"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SN</a:t>
                  </a:r>
                </a:p>
              </p:txBody>
            </p:sp>
            <p:sp>
              <p:nvSpPr>
                <p:cNvPr id="141" name="Rectangle 42"/>
                <p:cNvSpPr>
                  <a:spLocks noChangeArrowheads="1"/>
                </p:cNvSpPr>
                <p:nvPr/>
              </p:nvSpPr>
              <p:spPr bwMode="auto">
                <a:xfrm>
                  <a:off x="580"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43"/>
              <p:cNvGrpSpPr>
                <a:grpSpLocks/>
              </p:cNvGrpSpPr>
              <p:nvPr/>
            </p:nvGrpSpPr>
            <p:grpSpPr bwMode="auto">
              <a:xfrm>
                <a:off x="1348" y="0"/>
                <a:ext cx="768" cy="384"/>
                <a:chOff x="1348" y="0"/>
                <a:chExt cx="768" cy="384"/>
              </a:xfrm>
            </p:grpSpPr>
            <p:sp>
              <p:nvSpPr>
                <p:cNvPr id="138" name="Rectangle 44"/>
                <p:cNvSpPr>
                  <a:spLocks noChangeArrowheads="1"/>
                </p:cNvSpPr>
                <p:nvPr/>
              </p:nvSpPr>
              <p:spPr bwMode="auto">
                <a:xfrm>
                  <a:off x="1391"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SD</a:t>
                  </a:r>
                </a:p>
              </p:txBody>
            </p:sp>
            <p:sp>
              <p:nvSpPr>
                <p:cNvPr id="139" name="Rectangle 45"/>
                <p:cNvSpPr>
                  <a:spLocks noChangeArrowheads="1"/>
                </p:cNvSpPr>
                <p:nvPr/>
              </p:nvSpPr>
              <p:spPr bwMode="auto">
                <a:xfrm>
                  <a:off x="1348"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46"/>
              <p:cNvGrpSpPr>
                <a:grpSpLocks/>
              </p:cNvGrpSpPr>
              <p:nvPr/>
            </p:nvGrpSpPr>
            <p:grpSpPr bwMode="auto">
              <a:xfrm>
                <a:off x="2116" y="0"/>
                <a:ext cx="768" cy="384"/>
                <a:chOff x="2116" y="0"/>
                <a:chExt cx="768" cy="384"/>
              </a:xfrm>
            </p:grpSpPr>
            <p:sp>
              <p:nvSpPr>
                <p:cNvPr id="136" name="Rectangle 47"/>
                <p:cNvSpPr>
                  <a:spLocks noChangeArrowheads="1"/>
                </p:cNvSpPr>
                <p:nvPr/>
              </p:nvSpPr>
              <p:spPr bwMode="auto">
                <a:xfrm>
                  <a:off x="2159" y="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0000"/>
                      </a:solidFill>
                    </a:rPr>
                    <a:t>SA</a:t>
                  </a:r>
                </a:p>
              </p:txBody>
            </p:sp>
            <p:sp>
              <p:nvSpPr>
                <p:cNvPr id="137" name="Rectangle 48"/>
                <p:cNvSpPr>
                  <a:spLocks noChangeArrowheads="1"/>
                </p:cNvSpPr>
                <p:nvPr/>
              </p:nvSpPr>
              <p:spPr bwMode="auto">
                <a:xfrm>
                  <a:off x="2116" y="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49"/>
              <p:cNvGrpSpPr>
                <a:grpSpLocks/>
              </p:cNvGrpSpPr>
              <p:nvPr/>
            </p:nvGrpSpPr>
            <p:grpSpPr bwMode="auto">
              <a:xfrm>
                <a:off x="2884" y="0"/>
                <a:ext cx="354" cy="384"/>
                <a:chOff x="2884" y="0"/>
                <a:chExt cx="354" cy="384"/>
              </a:xfrm>
            </p:grpSpPr>
            <p:sp>
              <p:nvSpPr>
                <p:cNvPr id="134" name="Rectangle 50"/>
                <p:cNvSpPr>
                  <a:spLocks noChangeArrowheads="1"/>
                </p:cNvSpPr>
                <p:nvPr/>
              </p:nvSpPr>
              <p:spPr bwMode="auto">
                <a:xfrm>
                  <a:off x="2927" y="0"/>
                  <a:ext cx="26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5" name="Rectangle 51"/>
                <p:cNvSpPr>
                  <a:spLocks noChangeArrowheads="1"/>
                </p:cNvSpPr>
                <p:nvPr/>
              </p:nvSpPr>
              <p:spPr bwMode="auto">
                <a:xfrm>
                  <a:off x="2884" y="0"/>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52"/>
              <p:cNvGrpSpPr>
                <a:grpSpLocks/>
              </p:cNvGrpSpPr>
              <p:nvPr/>
            </p:nvGrpSpPr>
            <p:grpSpPr bwMode="auto">
              <a:xfrm>
                <a:off x="0" y="384"/>
                <a:ext cx="580" cy="384"/>
                <a:chOff x="0" y="384"/>
                <a:chExt cx="580" cy="384"/>
              </a:xfrm>
            </p:grpSpPr>
            <p:sp>
              <p:nvSpPr>
                <p:cNvPr id="132" name="Rectangle 53"/>
                <p:cNvSpPr>
                  <a:spLocks noChangeArrowheads="1"/>
                </p:cNvSpPr>
                <p:nvPr/>
              </p:nvSpPr>
              <p:spPr bwMode="auto">
                <a:xfrm>
                  <a:off x="43" y="384"/>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1</a:t>
                  </a:r>
                  <a:endParaRPr lang="en-US" altLang="zh-CN"/>
                </a:p>
              </p:txBody>
            </p:sp>
            <p:sp>
              <p:nvSpPr>
                <p:cNvPr id="133" name="Rectangle 54"/>
                <p:cNvSpPr>
                  <a:spLocks noChangeArrowheads="1"/>
                </p:cNvSpPr>
                <p:nvPr/>
              </p:nvSpPr>
              <p:spPr bwMode="auto">
                <a:xfrm>
                  <a:off x="0" y="384"/>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55"/>
              <p:cNvGrpSpPr>
                <a:grpSpLocks/>
              </p:cNvGrpSpPr>
              <p:nvPr/>
            </p:nvGrpSpPr>
            <p:grpSpPr bwMode="auto">
              <a:xfrm>
                <a:off x="580" y="384"/>
                <a:ext cx="768" cy="384"/>
                <a:chOff x="580" y="384"/>
                <a:chExt cx="768" cy="384"/>
              </a:xfrm>
            </p:grpSpPr>
            <p:sp>
              <p:nvSpPr>
                <p:cNvPr id="130" name="Rectangle 56"/>
                <p:cNvSpPr>
                  <a:spLocks noChangeArrowheads="1"/>
                </p:cNvSpPr>
                <p:nvPr/>
              </p:nvSpPr>
              <p:spPr bwMode="auto">
                <a:xfrm>
                  <a:off x="623"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LU</a:t>
                  </a:r>
                </a:p>
              </p:txBody>
            </p:sp>
            <p:sp>
              <p:nvSpPr>
                <p:cNvPr id="131" name="Rectangle 57"/>
                <p:cNvSpPr>
                  <a:spLocks noChangeArrowheads="1"/>
                </p:cNvSpPr>
                <p:nvPr/>
              </p:nvSpPr>
              <p:spPr bwMode="auto">
                <a:xfrm>
                  <a:off x="580"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58"/>
              <p:cNvGrpSpPr>
                <a:grpSpLocks/>
              </p:cNvGrpSpPr>
              <p:nvPr/>
            </p:nvGrpSpPr>
            <p:grpSpPr bwMode="auto">
              <a:xfrm>
                <a:off x="1348" y="384"/>
                <a:ext cx="768" cy="384"/>
                <a:chOff x="1348" y="384"/>
                <a:chExt cx="768" cy="384"/>
              </a:xfrm>
            </p:grpSpPr>
            <p:sp>
              <p:nvSpPr>
                <p:cNvPr id="128" name="Rectangle 59"/>
                <p:cNvSpPr>
                  <a:spLocks noChangeArrowheads="1"/>
                </p:cNvSpPr>
                <p:nvPr/>
              </p:nvSpPr>
              <p:spPr bwMode="auto">
                <a:xfrm>
                  <a:off x="1391"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129" name="Rectangle 60"/>
                <p:cNvSpPr>
                  <a:spLocks noChangeArrowheads="1"/>
                </p:cNvSpPr>
                <p:nvPr/>
              </p:nvSpPr>
              <p:spPr bwMode="auto">
                <a:xfrm>
                  <a:off x="1348"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61"/>
              <p:cNvGrpSpPr>
                <a:grpSpLocks/>
              </p:cNvGrpSpPr>
              <p:nvPr/>
            </p:nvGrpSpPr>
            <p:grpSpPr bwMode="auto">
              <a:xfrm>
                <a:off x="2116" y="384"/>
                <a:ext cx="768" cy="384"/>
                <a:chOff x="2116" y="384"/>
                <a:chExt cx="768" cy="384"/>
              </a:xfrm>
            </p:grpSpPr>
            <p:sp>
              <p:nvSpPr>
                <p:cNvPr id="126" name="Rectangle 62"/>
                <p:cNvSpPr>
                  <a:spLocks noChangeArrowheads="1"/>
                </p:cNvSpPr>
                <p:nvPr/>
              </p:nvSpPr>
              <p:spPr bwMode="auto">
                <a:xfrm>
                  <a:off x="2159" y="38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127" name="Rectangle 63"/>
                <p:cNvSpPr>
                  <a:spLocks noChangeArrowheads="1"/>
                </p:cNvSpPr>
                <p:nvPr/>
              </p:nvSpPr>
              <p:spPr bwMode="auto">
                <a:xfrm>
                  <a:off x="2116" y="38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64"/>
              <p:cNvGrpSpPr>
                <a:grpSpLocks/>
              </p:cNvGrpSpPr>
              <p:nvPr/>
            </p:nvGrpSpPr>
            <p:grpSpPr bwMode="auto">
              <a:xfrm>
                <a:off x="2884" y="384"/>
                <a:ext cx="354" cy="384"/>
                <a:chOff x="2884" y="384"/>
                <a:chExt cx="354" cy="384"/>
              </a:xfrm>
            </p:grpSpPr>
            <p:sp>
              <p:nvSpPr>
                <p:cNvPr id="124" name="Rectangle 65"/>
                <p:cNvSpPr>
                  <a:spLocks noChangeArrowheads="1"/>
                </p:cNvSpPr>
                <p:nvPr/>
              </p:nvSpPr>
              <p:spPr bwMode="auto">
                <a:xfrm>
                  <a:off x="2927" y="384"/>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125" name="Rectangle 66"/>
                <p:cNvSpPr>
                  <a:spLocks noChangeArrowheads="1"/>
                </p:cNvSpPr>
                <p:nvPr/>
              </p:nvSpPr>
              <p:spPr bwMode="auto">
                <a:xfrm>
                  <a:off x="2884" y="384"/>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67"/>
              <p:cNvGrpSpPr>
                <a:grpSpLocks/>
              </p:cNvGrpSpPr>
              <p:nvPr/>
            </p:nvGrpSpPr>
            <p:grpSpPr bwMode="auto">
              <a:xfrm>
                <a:off x="0" y="768"/>
                <a:ext cx="580" cy="384"/>
                <a:chOff x="0" y="768"/>
                <a:chExt cx="580" cy="384"/>
              </a:xfrm>
            </p:grpSpPr>
            <p:sp>
              <p:nvSpPr>
                <p:cNvPr id="122" name="Rectangle 68"/>
                <p:cNvSpPr>
                  <a:spLocks noChangeArrowheads="1"/>
                </p:cNvSpPr>
                <p:nvPr/>
              </p:nvSpPr>
              <p:spPr bwMode="auto">
                <a:xfrm>
                  <a:off x="43" y="768"/>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2</a:t>
                  </a:r>
                  <a:endParaRPr lang="en-US" altLang="zh-CN"/>
                </a:p>
              </p:txBody>
            </p:sp>
            <p:sp>
              <p:nvSpPr>
                <p:cNvPr id="123" name="Rectangle 69"/>
                <p:cNvSpPr>
                  <a:spLocks noChangeArrowheads="1"/>
                </p:cNvSpPr>
                <p:nvPr/>
              </p:nvSpPr>
              <p:spPr bwMode="auto">
                <a:xfrm>
                  <a:off x="0" y="768"/>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70"/>
              <p:cNvGrpSpPr>
                <a:grpSpLocks/>
              </p:cNvGrpSpPr>
              <p:nvPr/>
            </p:nvGrpSpPr>
            <p:grpSpPr bwMode="auto">
              <a:xfrm>
                <a:off x="580" y="768"/>
                <a:ext cx="768" cy="384"/>
                <a:chOff x="580" y="768"/>
                <a:chExt cx="768" cy="384"/>
              </a:xfrm>
            </p:grpSpPr>
            <p:sp>
              <p:nvSpPr>
                <p:cNvPr id="120" name="Rectangle 71"/>
                <p:cNvSpPr>
                  <a:spLocks noChangeArrowheads="1"/>
                </p:cNvSpPr>
                <p:nvPr/>
              </p:nvSpPr>
              <p:spPr bwMode="auto">
                <a:xfrm>
                  <a:off x="623"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LI</a:t>
                  </a:r>
                </a:p>
              </p:txBody>
            </p:sp>
            <p:sp>
              <p:nvSpPr>
                <p:cNvPr id="121" name="Rectangle 72"/>
                <p:cNvSpPr>
                  <a:spLocks noChangeArrowheads="1"/>
                </p:cNvSpPr>
                <p:nvPr/>
              </p:nvSpPr>
              <p:spPr bwMode="auto">
                <a:xfrm>
                  <a:off x="580"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73"/>
              <p:cNvGrpSpPr>
                <a:grpSpLocks/>
              </p:cNvGrpSpPr>
              <p:nvPr/>
            </p:nvGrpSpPr>
            <p:grpSpPr bwMode="auto">
              <a:xfrm>
                <a:off x="1348" y="768"/>
                <a:ext cx="768" cy="384"/>
                <a:chOff x="1348" y="768"/>
                <a:chExt cx="768" cy="384"/>
              </a:xfrm>
            </p:grpSpPr>
            <p:sp>
              <p:nvSpPr>
                <p:cNvPr id="118" name="Rectangle 74"/>
                <p:cNvSpPr>
                  <a:spLocks noChangeArrowheads="1"/>
                </p:cNvSpPr>
                <p:nvPr/>
              </p:nvSpPr>
              <p:spPr bwMode="auto">
                <a:xfrm>
                  <a:off x="1391"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119" name="Rectangle 75"/>
                <p:cNvSpPr>
                  <a:spLocks noChangeArrowheads="1"/>
                </p:cNvSpPr>
                <p:nvPr/>
              </p:nvSpPr>
              <p:spPr bwMode="auto">
                <a:xfrm>
                  <a:off x="1348"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76"/>
              <p:cNvGrpSpPr>
                <a:grpSpLocks/>
              </p:cNvGrpSpPr>
              <p:nvPr/>
            </p:nvGrpSpPr>
            <p:grpSpPr bwMode="auto">
              <a:xfrm>
                <a:off x="2116" y="768"/>
                <a:ext cx="768" cy="384"/>
                <a:chOff x="2116" y="768"/>
                <a:chExt cx="768" cy="384"/>
              </a:xfrm>
            </p:grpSpPr>
            <p:sp>
              <p:nvSpPr>
                <p:cNvPr id="116" name="Rectangle 77"/>
                <p:cNvSpPr>
                  <a:spLocks noChangeArrowheads="1"/>
                </p:cNvSpPr>
                <p:nvPr/>
              </p:nvSpPr>
              <p:spPr bwMode="auto">
                <a:xfrm>
                  <a:off x="2159" y="76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p>
              </p:txBody>
            </p:sp>
            <p:sp>
              <p:nvSpPr>
                <p:cNvPr id="117" name="Rectangle 78"/>
                <p:cNvSpPr>
                  <a:spLocks noChangeArrowheads="1"/>
                </p:cNvSpPr>
                <p:nvPr/>
              </p:nvSpPr>
              <p:spPr bwMode="auto">
                <a:xfrm>
                  <a:off x="2116" y="76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79"/>
              <p:cNvGrpSpPr>
                <a:grpSpLocks/>
              </p:cNvGrpSpPr>
              <p:nvPr/>
            </p:nvGrpSpPr>
            <p:grpSpPr bwMode="auto">
              <a:xfrm>
                <a:off x="2884" y="768"/>
                <a:ext cx="354" cy="384"/>
                <a:chOff x="2884" y="768"/>
                <a:chExt cx="354" cy="384"/>
              </a:xfrm>
            </p:grpSpPr>
            <p:sp>
              <p:nvSpPr>
                <p:cNvPr id="114" name="Rectangle 80"/>
                <p:cNvSpPr>
                  <a:spLocks noChangeArrowheads="1"/>
                </p:cNvSpPr>
                <p:nvPr/>
              </p:nvSpPr>
              <p:spPr bwMode="auto">
                <a:xfrm>
                  <a:off x="2927" y="768"/>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115" name="Rectangle 81"/>
                <p:cNvSpPr>
                  <a:spLocks noChangeArrowheads="1"/>
                </p:cNvSpPr>
                <p:nvPr/>
              </p:nvSpPr>
              <p:spPr bwMode="auto">
                <a:xfrm>
                  <a:off x="2884" y="768"/>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82"/>
              <p:cNvGrpSpPr>
                <a:grpSpLocks/>
              </p:cNvGrpSpPr>
              <p:nvPr/>
            </p:nvGrpSpPr>
            <p:grpSpPr bwMode="auto">
              <a:xfrm>
                <a:off x="0" y="1152"/>
                <a:ext cx="580" cy="384"/>
                <a:chOff x="0" y="1152"/>
                <a:chExt cx="580" cy="384"/>
              </a:xfrm>
            </p:grpSpPr>
            <p:sp>
              <p:nvSpPr>
                <p:cNvPr id="112" name="Rectangle 83"/>
                <p:cNvSpPr>
                  <a:spLocks noChangeArrowheads="1"/>
                </p:cNvSpPr>
                <p:nvPr/>
              </p:nvSpPr>
              <p:spPr bwMode="auto">
                <a:xfrm>
                  <a:off x="43" y="1152"/>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3</a:t>
                  </a:r>
                  <a:endParaRPr lang="en-US" altLang="zh-CN"/>
                </a:p>
              </p:txBody>
            </p:sp>
            <p:sp>
              <p:nvSpPr>
                <p:cNvPr id="113" name="Rectangle 84"/>
                <p:cNvSpPr>
                  <a:spLocks noChangeArrowheads="1"/>
                </p:cNvSpPr>
                <p:nvPr/>
              </p:nvSpPr>
              <p:spPr bwMode="auto">
                <a:xfrm>
                  <a:off x="0" y="1152"/>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85"/>
              <p:cNvGrpSpPr>
                <a:grpSpLocks/>
              </p:cNvGrpSpPr>
              <p:nvPr/>
            </p:nvGrpSpPr>
            <p:grpSpPr bwMode="auto">
              <a:xfrm>
                <a:off x="580" y="1152"/>
                <a:ext cx="768" cy="384"/>
                <a:chOff x="580" y="1152"/>
                <a:chExt cx="768" cy="384"/>
              </a:xfrm>
            </p:grpSpPr>
            <p:sp>
              <p:nvSpPr>
                <p:cNvPr id="110" name="Rectangle 86"/>
                <p:cNvSpPr>
                  <a:spLocks noChangeArrowheads="1"/>
                </p:cNvSpPr>
                <p:nvPr/>
              </p:nvSpPr>
              <p:spPr bwMode="auto">
                <a:xfrm>
                  <a:off x="623"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XU</a:t>
                  </a:r>
                </a:p>
              </p:txBody>
            </p:sp>
            <p:sp>
              <p:nvSpPr>
                <p:cNvPr id="111" name="Rectangle 87"/>
                <p:cNvSpPr>
                  <a:spLocks noChangeArrowheads="1"/>
                </p:cNvSpPr>
                <p:nvPr/>
              </p:nvSpPr>
              <p:spPr bwMode="auto">
                <a:xfrm>
                  <a:off x="580"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88"/>
              <p:cNvGrpSpPr>
                <a:grpSpLocks/>
              </p:cNvGrpSpPr>
              <p:nvPr/>
            </p:nvGrpSpPr>
            <p:grpSpPr bwMode="auto">
              <a:xfrm>
                <a:off x="1348" y="1152"/>
                <a:ext cx="768" cy="384"/>
                <a:chOff x="1348" y="1152"/>
                <a:chExt cx="768" cy="384"/>
              </a:xfrm>
            </p:grpSpPr>
            <p:sp>
              <p:nvSpPr>
                <p:cNvPr id="108" name="Rectangle 89"/>
                <p:cNvSpPr>
                  <a:spLocks noChangeArrowheads="1"/>
                </p:cNvSpPr>
                <p:nvPr/>
              </p:nvSpPr>
              <p:spPr bwMode="auto">
                <a:xfrm>
                  <a:off x="1391"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MA</a:t>
                  </a:r>
                </a:p>
              </p:txBody>
            </p:sp>
            <p:sp>
              <p:nvSpPr>
                <p:cNvPr id="109" name="Rectangle 90"/>
                <p:cNvSpPr>
                  <a:spLocks noChangeArrowheads="1"/>
                </p:cNvSpPr>
                <p:nvPr/>
              </p:nvSpPr>
              <p:spPr bwMode="auto">
                <a:xfrm>
                  <a:off x="1348"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91"/>
              <p:cNvGrpSpPr>
                <a:grpSpLocks/>
              </p:cNvGrpSpPr>
              <p:nvPr/>
            </p:nvGrpSpPr>
            <p:grpSpPr bwMode="auto">
              <a:xfrm>
                <a:off x="2116" y="1152"/>
                <a:ext cx="768" cy="384"/>
                <a:chOff x="2116" y="1152"/>
                <a:chExt cx="768" cy="384"/>
              </a:xfrm>
            </p:grpSpPr>
            <p:sp>
              <p:nvSpPr>
                <p:cNvPr id="106" name="Rectangle 92"/>
                <p:cNvSpPr>
                  <a:spLocks noChangeArrowheads="1"/>
                </p:cNvSpPr>
                <p:nvPr/>
              </p:nvSpPr>
              <p:spPr bwMode="auto">
                <a:xfrm>
                  <a:off x="2159" y="115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107" name="Rectangle 93"/>
                <p:cNvSpPr>
                  <a:spLocks noChangeArrowheads="1"/>
                </p:cNvSpPr>
                <p:nvPr/>
              </p:nvSpPr>
              <p:spPr bwMode="auto">
                <a:xfrm>
                  <a:off x="2116" y="115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94"/>
              <p:cNvGrpSpPr>
                <a:grpSpLocks/>
              </p:cNvGrpSpPr>
              <p:nvPr/>
            </p:nvGrpSpPr>
            <p:grpSpPr bwMode="auto">
              <a:xfrm>
                <a:off x="2884" y="1152"/>
                <a:ext cx="354" cy="384"/>
                <a:chOff x="2884" y="1152"/>
                <a:chExt cx="354" cy="384"/>
              </a:xfrm>
            </p:grpSpPr>
            <p:sp>
              <p:nvSpPr>
                <p:cNvPr id="104" name="Rectangle 95"/>
                <p:cNvSpPr>
                  <a:spLocks noChangeArrowheads="1"/>
                </p:cNvSpPr>
                <p:nvPr/>
              </p:nvSpPr>
              <p:spPr bwMode="auto">
                <a:xfrm>
                  <a:off x="2927" y="1152"/>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105" name="Rectangle 96"/>
                <p:cNvSpPr>
                  <a:spLocks noChangeArrowheads="1"/>
                </p:cNvSpPr>
                <p:nvPr/>
              </p:nvSpPr>
              <p:spPr bwMode="auto">
                <a:xfrm>
                  <a:off x="2884" y="1152"/>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97"/>
              <p:cNvGrpSpPr>
                <a:grpSpLocks/>
              </p:cNvGrpSpPr>
              <p:nvPr/>
            </p:nvGrpSpPr>
            <p:grpSpPr bwMode="auto">
              <a:xfrm>
                <a:off x="0" y="1536"/>
                <a:ext cx="580" cy="384"/>
                <a:chOff x="0" y="1536"/>
                <a:chExt cx="580" cy="384"/>
              </a:xfrm>
            </p:grpSpPr>
            <p:sp>
              <p:nvSpPr>
                <p:cNvPr id="102" name="Rectangle 98"/>
                <p:cNvSpPr>
                  <a:spLocks noChangeArrowheads="1"/>
                </p:cNvSpPr>
                <p:nvPr/>
              </p:nvSpPr>
              <p:spPr bwMode="auto">
                <a:xfrm>
                  <a:off x="43" y="1536"/>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4</a:t>
                  </a:r>
                  <a:endParaRPr lang="en-US" altLang="zh-CN"/>
                </a:p>
              </p:txBody>
            </p:sp>
            <p:sp>
              <p:nvSpPr>
                <p:cNvPr id="103" name="Rectangle 99"/>
                <p:cNvSpPr>
                  <a:spLocks noChangeArrowheads="1"/>
                </p:cNvSpPr>
                <p:nvPr/>
              </p:nvSpPr>
              <p:spPr bwMode="auto">
                <a:xfrm>
                  <a:off x="0" y="1536"/>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100"/>
              <p:cNvGrpSpPr>
                <a:grpSpLocks/>
              </p:cNvGrpSpPr>
              <p:nvPr/>
            </p:nvGrpSpPr>
            <p:grpSpPr bwMode="auto">
              <a:xfrm>
                <a:off x="580" y="1536"/>
                <a:ext cx="768" cy="384"/>
                <a:chOff x="580" y="1536"/>
                <a:chExt cx="768" cy="384"/>
              </a:xfrm>
            </p:grpSpPr>
            <p:sp>
              <p:nvSpPr>
                <p:cNvPr id="100" name="Rectangle 101"/>
                <p:cNvSpPr>
                  <a:spLocks noChangeArrowheads="1"/>
                </p:cNvSpPr>
                <p:nvPr/>
              </p:nvSpPr>
              <p:spPr bwMode="auto">
                <a:xfrm>
                  <a:off x="623"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LO</a:t>
                  </a:r>
                </a:p>
              </p:txBody>
            </p:sp>
            <p:sp>
              <p:nvSpPr>
                <p:cNvPr id="101" name="Rectangle 102"/>
                <p:cNvSpPr>
                  <a:spLocks noChangeArrowheads="1"/>
                </p:cNvSpPr>
                <p:nvPr/>
              </p:nvSpPr>
              <p:spPr bwMode="auto">
                <a:xfrm>
                  <a:off x="580"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103"/>
              <p:cNvGrpSpPr>
                <a:grpSpLocks/>
              </p:cNvGrpSpPr>
              <p:nvPr/>
            </p:nvGrpSpPr>
            <p:grpSpPr bwMode="auto">
              <a:xfrm>
                <a:off x="1348" y="1536"/>
                <a:ext cx="768" cy="384"/>
                <a:chOff x="1348" y="1536"/>
                <a:chExt cx="768" cy="384"/>
              </a:xfrm>
            </p:grpSpPr>
            <p:sp>
              <p:nvSpPr>
                <p:cNvPr id="98" name="Rectangle 104"/>
                <p:cNvSpPr>
                  <a:spLocks noChangeArrowheads="1"/>
                </p:cNvSpPr>
                <p:nvPr/>
              </p:nvSpPr>
              <p:spPr bwMode="auto">
                <a:xfrm>
                  <a:off x="1391"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99" name="Rectangle 105"/>
                <p:cNvSpPr>
                  <a:spLocks noChangeArrowheads="1"/>
                </p:cNvSpPr>
                <p:nvPr/>
              </p:nvSpPr>
              <p:spPr bwMode="auto">
                <a:xfrm>
                  <a:off x="1348"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106"/>
              <p:cNvGrpSpPr>
                <a:grpSpLocks/>
              </p:cNvGrpSpPr>
              <p:nvPr/>
            </p:nvGrpSpPr>
            <p:grpSpPr bwMode="auto">
              <a:xfrm>
                <a:off x="2116" y="1536"/>
                <a:ext cx="768" cy="384"/>
                <a:chOff x="2116" y="1536"/>
                <a:chExt cx="768" cy="384"/>
              </a:xfrm>
            </p:grpSpPr>
            <p:sp>
              <p:nvSpPr>
                <p:cNvPr id="96" name="Rectangle 107"/>
                <p:cNvSpPr>
                  <a:spLocks noChangeArrowheads="1"/>
                </p:cNvSpPr>
                <p:nvPr/>
              </p:nvSpPr>
              <p:spPr bwMode="auto">
                <a:xfrm>
                  <a:off x="2159" y="153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97" name="Rectangle 108"/>
                <p:cNvSpPr>
                  <a:spLocks noChangeArrowheads="1"/>
                </p:cNvSpPr>
                <p:nvPr/>
              </p:nvSpPr>
              <p:spPr bwMode="auto">
                <a:xfrm>
                  <a:off x="2116" y="153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109"/>
              <p:cNvGrpSpPr>
                <a:grpSpLocks/>
              </p:cNvGrpSpPr>
              <p:nvPr/>
            </p:nvGrpSpPr>
            <p:grpSpPr bwMode="auto">
              <a:xfrm>
                <a:off x="2884" y="1536"/>
                <a:ext cx="354" cy="384"/>
                <a:chOff x="2884" y="1536"/>
                <a:chExt cx="354" cy="384"/>
              </a:xfrm>
            </p:grpSpPr>
            <p:sp>
              <p:nvSpPr>
                <p:cNvPr id="94" name="Rectangle 110"/>
                <p:cNvSpPr>
                  <a:spLocks noChangeArrowheads="1"/>
                </p:cNvSpPr>
                <p:nvPr/>
              </p:nvSpPr>
              <p:spPr bwMode="auto">
                <a:xfrm>
                  <a:off x="2927" y="1536"/>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95" name="Rectangle 111"/>
                <p:cNvSpPr>
                  <a:spLocks noChangeArrowheads="1"/>
                </p:cNvSpPr>
                <p:nvPr/>
              </p:nvSpPr>
              <p:spPr bwMode="auto">
                <a:xfrm>
                  <a:off x="2884" y="1536"/>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112"/>
              <p:cNvGrpSpPr>
                <a:grpSpLocks/>
              </p:cNvGrpSpPr>
              <p:nvPr/>
            </p:nvGrpSpPr>
            <p:grpSpPr bwMode="auto">
              <a:xfrm>
                <a:off x="0" y="1920"/>
                <a:ext cx="580" cy="384"/>
                <a:chOff x="0" y="1920"/>
                <a:chExt cx="580" cy="384"/>
              </a:xfrm>
            </p:grpSpPr>
            <p:sp>
              <p:nvSpPr>
                <p:cNvPr id="92" name="Rectangle 113"/>
                <p:cNvSpPr>
                  <a:spLocks noChangeArrowheads="1"/>
                </p:cNvSpPr>
                <p:nvPr/>
              </p:nvSpPr>
              <p:spPr bwMode="auto">
                <a:xfrm>
                  <a:off x="43" y="1920"/>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5</a:t>
                  </a:r>
                  <a:endParaRPr lang="en-US" altLang="zh-CN"/>
                </a:p>
              </p:txBody>
            </p:sp>
            <p:sp>
              <p:nvSpPr>
                <p:cNvPr id="93" name="Rectangle 114"/>
                <p:cNvSpPr>
                  <a:spLocks noChangeArrowheads="1"/>
                </p:cNvSpPr>
                <p:nvPr/>
              </p:nvSpPr>
              <p:spPr bwMode="auto">
                <a:xfrm>
                  <a:off x="0" y="1920"/>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115"/>
              <p:cNvGrpSpPr>
                <a:grpSpLocks/>
              </p:cNvGrpSpPr>
              <p:nvPr/>
            </p:nvGrpSpPr>
            <p:grpSpPr bwMode="auto">
              <a:xfrm>
                <a:off x="580" y="1920"/>
                <a:ext cx="768" cy="384"/>
                <a:chOff x="580" y="1920"/>
                <a:chExt cx="768" cy="384"/>
              </a:xfrm>
            </p:grpSpPr>
            <p:sp>
              <p:nvSpPr>
                <p:cNvPr id="90" name="Rectangle 116"/>
                <p:cNvSpPr>
                  <a:spLocks noChangeArrowheads="1"/>
                </p:cNvSpPr>
                <p:nvPr/>
              </p:nvSpPr>
              <p:spPr bwMode="auto">
                <a:xfrm>
                  <a:off x="623"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LI</a:t>
                  </a:r>
                </a:p>
              </p:txBody>
            </p:sp>
            <p:sp>
              <p:nvSpPr>
                <p:cNvPr id="91" name="Rectangle 117"/>
                <p:cNvSpPr>
                  <a:spLocks noChangeArrowheads="1"/>
                </p:cNvSpPr>
                <p:nvPr/>
              </p:nvSpPr>
              <p:spPr bwMode="auto">
                <a:xfrm>
                  <a:off x="580"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118"/>
              <p:cNvGrpSpPr>
                <a:grpSpLocks/>
              </p:cNvGrpSpPr>
              <p:nvPr/>
            </p:nvGrpSpPr>
            <p:grpSpPr bwMode="auto">
              <a:xfrm>
                <a:off x="1348" y="1920"/>
                <a:ext cx="768" cy="384"/>
                <a:chOff x="1348" y="1920"/>
                <a:chExt cx="768" cy="384"/>
              </a:xfrm>
            </p:grpSpPr>
            <p:sp>
              <p:nvSpPr>
                <p:cNvPr id="88" name="Rectangle 119"/>
                <p:cNvSpPr>
                  <a:spLocks noChangeArrowheads="1"/>
                </p:cNvSpPr>
                <p:nvPr/>
              </p:nvSpPr>
              <p:spPr bwMode="auto">
                <a:xfrm>
                  <a:off x="1391"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PH</a:t>
                  </a:r>
                </a:p>
              </p:txBody>
            </p:sp>
            <p:sp>
              <p:nvSpPr>
                <p:cNvPr id="89" name="Rectangle 120"/>
                <p:cNvSpPr>
                  <a:spLocks noChangeArrowheads="1"/>
                </p:cNvSpPr>
                <p:nvPr/>
              </p:nvSpPr>
              <p:spPr bwMode="auto">
                <a:xfrm>
                  <a:off x="1348"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121"/>
              <p:cNvGrpSpPr>
                <a:grpSpLocks/>
              </p:cNvGrpSpPr>
              <p:nvPr/>
            </p:nvGrpSpPr>
            <p:grpSpPr bwMode="auto">
              <a:xfrm>
                <a:off x="2116" y="1920"/>
                <a:ext cx="768" cy="384"/>
                <a:chOff x="2116" y="1920"/>
                <a:chExt cx="768" cy="384"/>
              </a:xfrm>
            </p:grpSpPr>
            <p:sp>
              <p:nvSpPr>
                <p:cNvPr id="86" name="Rectangle 122"/>
                <p:cNvSpPr>
                  <a:spLocks noChangeArrowheads="1"/>
                </p:cNvSpPr>
                <p:nvPr/>
              </p:nvSpPr>
              <p:spPr bwMode="auto">
                <a:xfrm>
                  <a:off x="2159" y="192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19</a:t>
                  </a:r>
                </a:p>
              </p:txBody>
            </p:sp>
            <p:sp>
              <p:nvSpPr>
                <p:cNvPr id="87" name="Rectangle 123"/>
                <p:cNvSpPr>
                  <a:spLocks noChangeArrowheads="1"/>
                </p:cNvSpPr>
                <p:nvPr/>
              </p:nvSpPr>
              <p:spPr bwMode="auto">
                <a:xfrm>
                  <a:off x="2116" y="192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124"/>
              <p:cNvGrpSpPr>
                <a:grpSpLocks/>
              </p:cNvGrpSpPr>
              <p:nvPr/>
            </p:nvGrpSpPr>
            <p:grpSpPr bwMode="auto">
              <a:xfrm>
                <a:off x="2884" y="1920"/>
                <a:ext cx="354" cy="384"/>
                <a:chOff x="2884" y="1920"/>
                <a:chExt cx="354" cy="384"/>
              </a:xfrm>
            </p:grpSpPr>
            <p:sp>
              <p:nvSpPr>
                <p:cNvPr id="84" name="Rectangle 125"/>
                <p:cNvSpPr>
                  <a:spLocks noChangeArrowheads="1"/>
                </p:cNvSpPr>
                <p:nvPr/>
              </p:nvSpPr>
              <p:spPr bwMode="auto">
                <a:xfrm>
                  <a:off x="2927" y="1920"/>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85" name="Rectangle 126"/>
                <p:cNvSpPr>
                  <a:spLocks noChangeArrowheads="1"/>
                </p:cNvSpPr>
                <p:nvPr/>
              </p:nvSpPr>
              <p:spPr bwMode="auto">
                <a:xfrm>
                  <a:off x="2884" y="1920"/>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127"/>
              <p:cNvGrpSpPr>
                <a:grpSpLocks/>
              </p:cNvGrpSpPr>
              <p:nvPr/>
            </p:nvGrpSpPr>
            <p:grpSpPr bwMode="auto">
              <a:xfrm>
                <a:off x="0" y="2304"/>
                <a:ext cx="580" cy="384"/>
                <a:chOff x="0" y="2304"/>
                <a:chExt cx="580" cy="384"/>
              </a:xfrm>
            </p:grpSpPr>
            <p:sp>
              <p:nvSpPr>
                <p:cNvPr id="82" name="Rectangle 128"/>
                <p:cNvSpPr>
                  <a:spLocks noChangeArrowheads="1"/>
                </p:cNvSpPr>
                <p:nvPr/>
              </p:nvSpPr>
              <p:spPr bwMode="auto">
                <a:xfrm>
                  <a:off x="43" y="2304"/>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6</a:t>
                  </a:r>
                  <a:endParaRPr lang="en-US" altLang="zh-CN"/>
                </a:p>
              </p:txBody>
            </p:sp>
            <p:sp>
              <p:nvSpPr>
                <p:cNvPr id="83" name="Rectangle 129"/>
                <p:cNvSpPr>
                  <a:spLocks noChangeArrowheads="1"/>
                </p:cNvSpPr>
                <p:nvPr/>
              </p:nvSpPr>
              <p:spPr bwMode="auto">
                <a:xfrm>
                  <a:off x="0" y="2304"/>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130"/>
              <p:cNvGrpSpPr>
                <a:grpSpLocks/>
              </p:cNvGrpSpPr>
              <p:nvPr/>
            </p:nvGrpSpPr>
            <p:grpSpPr bwMode="auto">
              <a:xfrm>
                <a:off x="580" y="2304"/>
                <a:ext cx="768" cy="384"/>
                <a:chOff x="580" y="2304"/>
                <a:chExt cx="768" cy="384"/>
              </a:xfrm>
            </p:grpSpPr>
            <p:sp>
              <p:nvSpPr>
                <p:cNvPr id="80" name="Rectangle 131"/>
                <p:cNvSpPr>
                  <a:spLocks noChangeArrowheads="1"/>
                </p:cNvSpPr>
                <p:nvPr/>
              </p:nvSpPr>
              <p:spPr bwMode="auto">
                <a:xfrm>
                  <a:off x="623"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t>WA</a:t>
                  </a:r>
                </a:p>
              </p:txBody>
            </p:sp>
            <p:sp>
              <p:nvSpPr>
                <p:cNvPr id="81" name="Rectangle 132"/>
                <p:cNvSpPr>
                  <a:spLocks noChangeArrowheads="1"/>
                </p:cNvSpPr>
                <p:nvPr/>
              </p:nvSpPr>
              <p:spPr bwMode="auto">
                <a:xfrm>
                  <a:off x="580"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133"/>
              <p:cNvGrpSpPr>
                <a:grpSpLocks/>
              </p:cNvGrpSpPr>
              <p:nvPr/>
            </p:nvGrpSpPr>
            <p:grpSpPr bwMode="auto">
              <a:xfrm>
                <a:off x="1348" y="2304"/>
                <a:ext cx="768" cy="384"/>
                <a:chOff x="1348" y="2304"/>
                <a:chExt cx="768" cy="384"/>
              </a:xfrm>
            </p:grpSpPr>
            <p:sp>
              <p:nvSpPr>
                <p:cNvPr id="78" name="Rectangle 134"/>
                <p:cNvSpPr>
                  <a:spLocks noChangeArrowheads="1"/>
                </p:cNvSpPr>
                <p:nvPr/>
              </p:nvSpPr>
              <p:spPr bwMode="auto">
                <a:xfrm>
                  <a:off x="1391"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CS</a:t>
                  </a:r>
                </a:p>
              </p:txBody>
            </p:sp>
            <p:sp>
              <p:nvSpPr>
                <p:cNvPr id="79" name="Rectangle 135"/>
                <p:cNvSpPr>
                  <a:spLocks noChangeArrowheads="1"/>
                </p:cNvSpPr>
                <p:nvPr/>
              </p:nvSpPr>
              <p:spPr bwMode="auto">
                <a:xfrm>
                  <a:off x="1348"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136"/>
              <p:cNvGrpSpPr>
                <a:grpSpLocks/>
              </p:cNvGrpSpPr>
              <p:nvPr/>
            </p:nvGrpSpPr>
            <p:grpSpPr bwMode="auto">
              <a:xfrm>
                <a:off x="2116" y="2304"/>
                <a:ext cx="768" cy="384"/>
                <a:chOff x="2116" y="2304"/>
                <a:chExt cx="768" cy="384"/>
              </a:xfrm>
            </p:grpSpPr>
            <p:sp>
              <p:nvSpPr>
                <p:cNvPr id="76" name="Rectangle 137"/>
                <p:cNvSpPr>
                  <a:spLocks noChangeArrowheads="1"/>
                </p:cNvSpPr>
                <p:nvPr/>
              </p:nvSpPr>
              <p:spPr bwMode="auto">
                <a:xfrm>
                  <a:off x="2159" y="230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endParaRPr lang="zh-CN" altLang="en-US"/>
                </a:p>
              </p:txBody>
            </p:sp>
            <p:sp>
              <p:nvSpPr>
                <p:cNvPr id="77" name="Rectangle 138"/>
                <p:cNvSpPr>
                  <a:spLocks noChangeArrowheads="1"/>
                </p:cNvSpPr>
                <p:nvPr/>
              </p:nvSpPr>
              <p:spPr bwMode="auto">
                <a:xfrm>
                  <a:off x="2116" y="230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139"/>
              <p:cNvGrpSpPr>
                <a:grpSpLocks/>
              </p:cNvGrpSpPr>
              <p:nvPr/>
            </p:nvGrpSpPr>
            <p:grpSpPr bwMode="auto">
              <a:xfrm>
                <a:off x="2884" y="2304"/>
                <a:ext cx="354" cy="384"/>
                <a:chOff x="2884" y="2304"/>
                <a:chExt cx="354" cy="384"/>
              </a:xfrm>
            </p:grpSpPr>
            <p:sp>
              <p:nvSpPr>
                <p:cNvPr id="74" name="Rectangle 140"/>
                <p:cNvSpPr>
                  <a:spLocks noChangeArrowheads="1"/>
                </p:cNvSpPr>
                <p:nvPr/>
              </p:nvSpPr>
              <p:spPr bwMode="auto">
                <a:xfrm>
                  <a:off x="2927" y="2304"/>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75" name="Rectangle 141"/>
                <p:cNvSpPr>
                  <a:spLocks noChangeArrowheads="1"/>
                </p:cNvSpPr>
                <p:nvPr/>
              </p:nvSpPr>
              <p:spPr bwMode="auto">
                <a:xfrm>
                  <a:off x="2884" y="2304"/>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142"/>
              <p:cNvGrpSpPr>
                <a:grpSpLocks/>
              </p:cNvGrpSpPr>
              <p:nvPr/>
            </p:nvGrpSpPr>
            <p:grpSpPr bwMode="auto">
              <a:xfrm>
                <a:off x="0" y="2688"/>
                <a:ext cx="580" cy="384"/>
                <a:chOff x="0" y="2688"/>
                <a:chExt cx="580" cy="384"/>
              </a:xfrm>
            </p:grpSpPr>
            <p:sp>
              <p:nvSpPr>
                <p:cNvPr id="72" name="Rectangle 143"/>
                <p:cNvSpPr>
                  <a:spLocks noChangeArrowheads="1"/>
                </p:cNvSpPr>
                <p:nvPr/>
              </p:nvSpPr>
              <p:spPr bwMode="auto">
                <a:xfrm>
                  <a:off x="43" y="2688"/>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7</a:t>
                  </a:r>
                  <a:endParaRPr lang="en-US" altLang="zh-CN"/>
                </a:p>
              </p:txBody>
            </p:sp>
            <p:sp>
              <p:nvSpPr>
                <p:cNvPr id="73" name="Rectangle 144"/>
                <p:cNvSpPr>
                  <a:spLocks noChangeArrowheads="1"/>
                </p:cNvSpPr>
                <p:nvPr/>
              </p:nvSpPr>
              <p:spPr bwMode="auto">
                <a:xfrm>
                  <a:off x="0" y="2688"/>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145"/>
              <p:cNvGrpSpPr>
                <a:grpSpLocks/>
              </p:cNvGrpSpPr>
              <p:nvPr/>
            </p:nvGrpSpPr>
            <p:grpSpPr bwMode="auto">
              <a:xfrm>
                <a:off x="580" y="2688"/>
                <a:ext cx="768" cy="384"/>
                <a:chOff x="580" y="2688"/>
                <a:chExt cx="768" cy="384"/>
              </a:xfrm>
            </p:grpSpPr>
            <p:sp>
              <p:nvSpPr>
                <p:cNvPr id="70" name="Rectangle 146"/>
                <p:cNvSpPr>
                  <a:spLocks noChangeArrowheads="1"/>
                </p:cNvSpPr>
                <p:nvPr/>
              </p:nvSpPr>
              <p:spPr bwMode="auto">
                <a:xfrm>
                  <a:off x="623"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SE</a:t>
                  </a:r>
                </a:p>
              </p:txBody>
            </p:sp>
            <p:sp>
              <p:nvSpPr>
                <p:cNvPr id="71" name="Rectangle 147"/>
                <p:cNvSpPr>
                  <a:spLocks noChangeArrowheads="1"/>
                </p:cNvSpPr>
                <p:nvPr/>
              </p:nvSpPr>
              <p:spPr bwMode="auto">
                <a:xfrm>
                  <a:off x="580"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148"/>
              <p:cNvGrpSpPr>
                <a:grpSpLocks/>
              </p:cNvGrpSpPr>
              <p:nvPr/>
            </p:nvGrpSpPr>
            <p:grpSpPr bwMode="auto">
              <a:xfrm>
                <a:off x="1348" y="2688"/>
                <a:ext cx="768" cy="384"/>
                <a:chOff x="1348" y="2688"/>
                <a:chExt cx="768" cy="384"/>
              </a:xfrm>
            </p:grpSpPr>
            <p:sp>
              <p:nvSpPr>
                <p:cNvPr id="68" name="Rectangle 149"/>
                <p:cNvSpPr>
                  <a:spLocks noChangeArrowheads="1"/>
                </p:cNvSpPr>
                <p:nvPr/>
              </p:nvSpPr>
              <p:spPr bwMode="auto">
                <a:xfrm>
                  <a:off x="1391"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MA</a:t>
                  </a:r>
                </a:p>
              </p:txBody>
            </p:sp>
            <p:sp>
              <p:nvSpPr>
                <p:cNvPr id="69" name="Rectangle 150"/>
                <p:cNvSpPr>
                  <a:spLocks noChangeArrowheads="1"/>
                </p:cNvSpPr>
                <p:nvPr/>
              </p:nvSpPr>
              <p:spPr bwMode="auto">
                <a:xfrm>
                  <a:off x="1348"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151"/>
              <p:cNvGrpSpPr>
                <a:grpSpLocks/>
              </p:cNvGrpSpPr>
              <p:nvPr/>
            </p:nvGrpSpPr>
            <p:grpSpPr bwMode="auto">
              <a:xfrm>
                <a:off x="2116" y="2688"/>
                <a:ext cx="768" cy="384"/>
                <a:chOff x="2116" y="2688"/>
                <a:chExt cx="768" cy="384"/>
              </a:xfrm>
            </p:grpSpPr>
            <p:sp>
              <p:nvSpPr>
                <p:cNvPr id="66" name="Rectangle 152"/>
                <p:cNvSpPr>
                  <a:spLocks noChangeArrowheads="1"/>
                </p:cNvSpPr>
                <p:nvPr/>
              </p:nvSpPr>
              <p:spPr bwMode="auto">
                <a:xfrm>
                  <a:off x="2159" y="268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17</a:t>
                  </a:r>
                </a:p>
              </p:txBody>
            </p:sp>
            <p:sp>
              <p:nvSpPr>
                <p:cNvPr id="67" name="Rectangle 153"/>
                <p:cNvSpPr>
                  <a:spLocks noChangeArrowheads="1"/>
                </p:cNvSpPr>
                <p:nvPr/>
              </p:nvSpPr>
              <p:spPr bwMode="auto">
                <a:xfrm>
                  <a:off x="2116" y="268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54"/>
              <p:cNvGrpSpPr>
                <a:grpSpLocks/>
              </p:cNvGrpSpPr>
              <p:nvPr/>
            </p:nvGrpSpPr>
            <p:grpSpPr bwMode="auto">
              <a:xfrm>
                <a:off x="2884" y="2688"/>
                <a:ext cx="354" cy="384"/>
                <a:chOff x="2884" y="2688"/>
                <a:chExt cx="354" cy="384"/>
              </a:xfrm>
            </p:grpSpPr>
            <p:sp>
              <p:nvSpPr>
                <p:cNvPr id="64" name="Rectangle 155"/>
                <p:cNvSpPr>
                  <a:spLocks noChangeArrowheads="1"/>
                </p:cNvSpPr>
                <p:nvPr/>
              </p:nvSpPr>
              <p:spPr bwMode="auto">
                <a:xfrm>
                  <a:off x="2927" y="2688"/>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65" name="Rectangle 156"/>
                <p:cNvSpPr>
                  <a:spLocks noChangeArrowheads="1"/>
                </p:cNvSpPr>
                <p:nvPr/>
              </p:nvSpPr>
              <p:spPr bwMode="auto">
                <a:xfrm>
                  <a:off x="2884" y="2688"/>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157"/>
              <p:cNvGrpSpPr>
                <a:grpSpLocks/>
              </p:cNvGrpSpPr>
              <p:nvPr/>
            </p:nvGrpSpPr>
            <p:grpSpPr bwMode="auto">
              <a:xfrm>
                <a:off x="0" y="3072"/>
                <a:ext cx="580" cy="384"/>
                <a:chOff x="0" y="3072"/>
                <a:chExt cx="580" cy="384"/>
              </a:xfrm>
            </p:grpSpPr>
            <p:sp>
              <p:nvSpPr>
                <p:cNvPr id="62" name="Rectangle 158"/>
                <p:cNvSpPr>
                  <a:spLocks noChangeArrowheads="1"/>
                </p:cNvSpPr>
                <p:nvPr/>
              </p:nvSpPr>
              <p:spPr bwMode="auto">
                <a:xfrm>
                  <a:off x="43" y="3072"/>
                  <a:ext cx="4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a:t>
                  </a:r>
                  <a:r>
                    <a:rPr lang="en-US" altLang="zh-CN" baseline="-30000"/>
                    <a:t>8</a:t>
                  </a:r>
                  <a:endParaRPr lang="en-US" altLang="zh-CN"/>
                </a:p>
              </p:txBody>
            </p:sp>
            <p:sp>
              <p:nvSpPr>
                <p:cNvPr id="63" name="Rectangle 159"/>
                <p:cNvSpPr>
                  <a:spLocks noChangeArrowheads="1"/>
                </p:cNvSpPr>
                <p:nvPr/>
              </p:nvSpPr>
              <p:spPr bwMode="auto">
                <a:xfrm>
                  <a:off x="0" y="3072"/>
                  <a:ext cx="5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160"/>
              <p:cNvGrpSpPr>
                <a:grpSpLocks/>
              </p:cNvGrpSpPr>
              <p:nvPr/>
            </p:nvGrpSpPr>
            <p:grpSpPr bwMode="auto">
              <a:xfrm>
                <a:off x="580" y="3072"/>
                <a:ext cx="768" cy="384"/>
                <a:chOff x="580" y="3072"/>
                <a:chExt cx="768" cy="384"/>
              </a:xfrm>
            </p:grpSpPr>
            <p:sp>
              <p:nvSpPr>
                <p:cNvPr id="60" name="Rectangle 161"/>
                <p:cNvSpPr>
                  <a:spLocks noChangeArrowheads="1"/>
                </p:cNvSpPr>
                <p:nvPr/>
              </p:nvSpPr>
              <p:spPr bwMode="auto">
                <a:xfrm>
                  <a:off x="623"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EN</a:t>
                  </a:r>
                </a:p>
              </p:txBody>
            </p:sp>
            <p:sp>
              <p:nvSpPr>
                <p:cNvPr id="61" name="Rectangle 162"/>
                <p:cNvSpPr>
                  <a:spLocks noChangeArrowheads="1"/>
                </p:cNvSpPr>
                <p:nvPr/>
              </p:nvSpPr>
              <p:spPr bwMode="auto">
                <a:xfrm>
                  <a:off x="580"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163"/>
              <p:cNvGrpSpPr>
                <a:grpSpLocks/>
              </p:cNvGrpSpPr>
              <p:nvPr/>
            </p:nvGrpSpPr>
            <p:grpSpPr bwMode="auto">
              <a:xfrm>
                <a:off x="1348" y="3072"/>
                <a:ext cx="768" cy="384"/>
                <a:chOff x="1348" y="3072"/>
                <a:chExt cx="768" cy="384"/>
              </a:xfrm>
            </p:grpSpPr>
            <p:sp>
              <p:nvSpPr>
                <p:cNvPr id="58" name="Rectangle 164"/>
                <p:cNvSpPr>
                  <a:spLocks noChangeArrowheads="1"/>
                </p:cNvSpPr>
                <p:nvPr/>
              </p:nvSpPr>
              <p:spPr bwMode="auto">
                <a:xfrm>
                  <a:off x="1391"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PH</a:t>
                  </a:r>
                </a:p>
              </p:txBody>
            </p:sp>
            <p:sp>
              <p:nvSpPr>
                <p:cNvPr id="59" name="Rectangle 165"/>
                <p:cNvSpPr>
                  <a:spLocks noChangeArrowheads="1"/>
                </p:cNvSpPr>
                <p:nvPr/>
              </p:nvSpPr>
              <p:spPr bwMode="auto">
                <a:xfrm>
                  <a:off x="1348"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166"/>
              <p:cNvGrpSpPr>
                <a:grpSpLocks/>
              </p:cNvGrpSpPr>
              <p:nvPr/>
            </p:nvGrpSpPr>
            <p:grpSpPr bwMode="auto">
              <a:xfrm>
                <a:off x="2116" y="3072"/>
                <a:ext cx="768" cy="384"/>
                <a:chOff x="2116" y="3072"/>
                <a:chExt cx="768" cy="384"/>
              </a:xfrm>
            </p:grpSpPr>
            <p:sp>
              <p:nvSpPr>
                <p:cNvPr id="56" name="Rectangle 167"/>
                <p:cNvSpPr>
                  <a:spLocks noChangeArrowheads="1"/>
                </p:cNvSpPr>
                <p:nvPr/>
              </p:nvSpPr>
              <p:spPr bwMode="auto">
                <a:xfrm>
                  <a:off x="2159" y="3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18</a:t>
                  </a:r>
                </a:p>
              </p:txBody>
            </p:sp>
            <p:sp>
              <p:nvSpPr>
                <p:cNvPr id="57" name="Rectangle 168"/>
                <p:cNvSpPr>
                  <a:spLocks noChangeArrowheads="1"/>
                </p:cNvSpPr>
                <p:nvPr/>
              </p:nvSpPr>
              <p:spPr bwMode="auto">
                <a:xfrm>
                  <a:off x="2116" y="3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69"/>
              <p:cNvGrpSpPr>
                <a:grpSpLocks/>
              </p:cNvGrpSpPr>
              <p:nvPr/>
            </p:nvGrpSpPr>
            <p:grpSpPr bwMode="auto">
              <a:xfrm>
                <a:off x="2884" y="3072"/>
                <a:ext cx="354" cy="384"/>
                <a:chOff x="2884" y="3072"/>
                <a:chExt cx="354" cy="384"/>
              </a:xfrm>
            </p:grpSpPr>
            <p:sp>
              <p:nvSpPr>
                <p:cNvPr id="54" name="Rectangle 170"/>
                <p:cNvSpPr>
                  <a:spLocks noChangeArrowheads="1"/>
                </p:cNvSpPr>
                <p:nvPr/>
              </p:nvSpPr>
              <p:spPr bwMode="auto">
                <a:xfrm>
                  <a:off x="2927" y="3072"/>
                  <a:ext cx="2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000"/>
                    <a:t> </a:t>
                  </a:r>
                </a:p>
                <a:p>
                  <a:pPr algn="just" eaLnBrk="0" hangingPunct="0"/>
                  <a:endParaRPr lang="zh-CN" altLang="en-US"/>
                </a:p>
              </p:txBody>
            </p:sp>
            <p:sp>
              <p:nvSpPr>
                <p:cNvPr id="55" name="Rectangle 171"/>
                <p:cNvSpPr>
                  <a:spLocks noChangeArrowheads="1"/>
                </p:cNvSpPr>
                <p:nvPr/>
              </p:nvSpPr>
              <p:spPr bwMode="auto">
                <a:xfrm>
                  <a:off x="2884" y="3072"/>
                  <a:ext cx="3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 name="Rectangle 172"/>
            <p:cNvSpPr>
              <a:spLocks noChangeArrowheads="1"/>
            </p:cNvSpPr>
            <p:nvPr/>
          </p:nvSpPr>
          <p:spPr bwMode="auto">
            <a:xfrm>
              <a:off x="-3" y="-3"/>
              <a:ext cx="3244" cy="34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44" name="Object 3"/>
          <p:cNvGraphicFramePr>
            <a:graphicFrameLocks noChangeAspect="1"/>
          </p:cNvGraphicFramePr>
          <p:nvPr>
            <p:extLst>
              <p:ext uri="{D42A27DB-BD31-4B8C-83A1-F6EECF244321}">
                <p14:modId xmlns:p14="http://schemas.microsoft.com/office/powerpoint/2010/main" val="3382720257"/>
              </p:ext>
            </p:extLst>
          </p:nvPr>
        </p:nvGraphicFramePr>
        <p:xfrm>
          <a:off x="305246" y="1357536"/>
          <a:ext cx="1181100" cy="4114800"/>
        </p:xfrm>
        <a:graphic>
          <a:graphicData uri="http://schemas.openxmlformats.org/presentationml/2006/ole">
            <mc:AlternateContent xmlns:mc="http://schemas.openxmlformats.org/markup-compatibility/2006">
              <mc:Choice xmlns:v="urn:schemas-microsoft-com:vml" Requires="v">
                <p:oleObj spid="_x0000_s14362" name="Picture" r:id="rId3" imgW="682560" imgH="2180520" progId="Word.Picture.8">
                  <p:embed/>
                </p:oleObj>
              </mc:Choice>
              <mc:Fallback>
                <p:oleObj name="Picture" r:id="rId3" imgW="682560" imgH="2180520" progId="Word.Picture.8">
                  <p:embed/>
                  <p:pic>
                    <p:nvPicPr>
                      <p:cNvPr id="0" name=""/>
                      <p:cNvPicPr>
                        <a:picLocks noChangeAspect="1" noChangeArrowheads="1"/>
                      </p:cNvPicPr>
                      <p:nvPr/>
                    </p:nvPicPr>
                    <p:blipFill>
                      <a:blip r:embed="rId4"/>
                      <a:srcRect/>
                      <a:stretch>
                        <a:fillRect/>
                      </a:stretch>
                    </p:blipFill>
                    <p:spPr bwMode="auto">
                      <a:xfrm>
                        <a:off x="305246" y="1357536"/>
                        <a:ext cx="1181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 name="Object 4"/>
          <p:cNvGraphicFramePr>
            <a:graphicFrameLocks noChangeAspect="1"/>
          </p:cNvGraphicFramePr>
          <p:nvPr>
            <p:extLst>
              <p:ext uri="{D42A27DB-BD31-4B8C-83A1-F6EECF244321}">
                <p14:modId xmlns:p14="http://schemas.microsoft.com/office/powerpoint/2010/main" val="1365408767"/>
              </p:ext>
            </p:extLst>
          </p:nvPr>
        </p:nvGraphicFramePr>
        <p:xfrm>
          <a:off x="3202806" y="1052736"/>
          <a:ext cx="2170112" cy="2016125"/>
        </p:xfrm>
        <a:graphic>
          <a:graphicData uri="http://schemas.openxmlformats.org/presentationml/2006/ole">
            <mc:AlternateContent xmlns:mc="http://schemas.openxmlformats.org/markup-compatibility/2006">
              <mc:Choice xmlns:v="urn:schemas-microsoft-com:vml" Requires="v">
                <p:oleObj spid="_x0000_s14363" name="Picture" r:id="rId5" imgW="1254240" imgH="1153800" progId="Word.Picture.8">
                  <p:embed/>
                </p:oleObj>
              </mc:Choice>
              <mc:Fallback>
                <p:oleObj name="Picture" r:id="rId5" imgW="1254240" imgH="1153800" progId="Word.Picture.8">
                  <p:embed/>
                  <p:pic>
                    <p:nvPicPr>
                      <p:cNvPr id="0" name=""/>
                      <p:cNvPicPr>
                        <a:picLocks noChangeAspect="1" noChangeArrowheads="1"/>
                      </p:cNvPicPr>
                      <p:nvPr/>
                    </p:nvPicPr>
                    <p:blipFill>
                      <a:blip r:embed="rId6"/>
                      <a:srcRect/>
                      <a:stretch>
                        <a:fillRect/>
                      </a:stretch>
                    </p:blipFill>
                    <p:spPr bwMode="auto">
                      <a:xfrm>
                        <a:off x="3202806" y="1052736"/>
                        <a:ext cx="21701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6" name="Object 5"/>
          <p:cNvGraphicFramePr>
            <a:graphicFrameLocks noChangeAspect="1"/>
          </p:cNvGraphicFramePr>
          <p:nvPr>
            <p:extLst>
              <p:ext uri="{D42A27DB-BD31-4B8C-83A1-F6EECF244321}">
                <p14:modId xmlns:p14="http://schemas.microsoft.com/office/powerpoint/2010/main" val="1541040125"/>
              </p:ext>
            </p:extLst>
          </p:nvPr>
        </p:nvGraphicFramePr>
        <p:xfrm>
          <a:off x="3200846" y="2709019"/>
          <a:ext cx="2170113" cy="2016125"/>
        </p:xfrm>
        <a:graphic>
          <a:graphicData uri="http://schemas.openxmlformats.org/presentationml/2006/ole">
            <mc:AlternateContent xmlns:mc="http://schemas.openxmlformats.org/markup-compatibility/2006">
              <mc:Choice xmlns:v="urn:schemas-microsoft-com:vml" Requires="v">
                <p:oleObj spid="_x0000_s14364" name="Picture" r:id="rId7" imgW="1254240" imgH="1153800" progId="Word.Picture.8">
                  <p:embed/>
                </p:oleObj>
              </mc:Choice>
              <mc:Fallback>
                <p:oleObj name="Picture" r:id="rId7" imgW="1254240" imgH="1153800" progId="Word.Picture.8">
                  <p:embed/>
                  <p:pic>
                    <p:nvPicPr>
                      <p:cNvPr id="0" name=""/>
                      <p:cNvPicPr>
                        <a:picLocks noChangeAspect="1" noChangeArrowheads="1"/>
                      </p:cNvPicPr>
                      <p:nvPr/>
                    </p:nvPicPr>
                    <p:blipFill>
                      <a:blip r:embed="rId8"/>
                      <a:srcRect/>
                      <a:stretch>
                        <a:fillRect/>
                      </a:stretch>
                    </p:blipFill>
                    <p:spPr bwMode="auto">
                      <a:xfrm>
                        <a:off x="3200846" y="2709019"/>
                        <a:ext cx="21701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 name="Object 6"/>
          <p:cNvGraphicFramePr>
            <a:graphicFrameLocks noChangeAspect="1"/>
          </p:cNvGraphicFramePr>
          <p:nvPr>
            <p:extLst>
              <p:ext uri="{D42A27DB-BD31-4B8C-83A1-F6EECF244321}">
                <p14:modId xmlns:p14="http://schemas.microsoft.com/office/powerpoint/2010/main" val="2995451419"/>
              </p:ext>
            </p:extLst>
          </p:nvPr>
        </p:nvGraphicFramePr>
        <p:xfrm>
          <a:off x="3200846" y="4365203"/>
          <a:ext cx="2170113" cy="2016125"/>
        </p:xfrm>
        <a:graphic>
          <a:graphicData uri="http://schemas.openxmlformats.org/presentationml/2006/ole">
            <mc:AlternateContent xmlns:mc="http://schemas.openxmlformats.org/markup-compatibility/2006">
              <mc:Choice xmlns:v="urn:schemas-microsoft-com:vml" Requires="v">
                <p:oleObj spid="_x0000_s14365" name="Picture" r:id="rId9" imgW="1254240" imgH="1153800" progId="Word.Picture.8">
                  <p:embed/>
                </p:oleObj>
              </mc:Choice>
              <mc:Fallback>
                <p:oleObj name="Picture" r:id="rId9" imgW="1254240" imgH="1153800" progId="Word.Picture.8">
                  <p:embed/>
                  <p:pic>
                    <p:nvPicPr>
                      <p:cNvPr id="0" name=""/>
                      <p:cNvPicPr>
                        <a:picLocks noChangeAspect="1" noChangeArrowheads="1"/>
                      </p:cNvPicPr>
                      <p:nvPr/>
                    </p:nvPicPr>
                    <p:blipFill>
                      <a:blip r:embed="rId10"/>
                      <a:srcRect/>
                      <a:stretch>
                        <a:fillRect/>
                      </a:stretch>
                    </p:blipFill>
                    <p:spPr bwMode="auto">
                      <a:xfrm>
                        <a:off x="3200846" y="4365203"/>
                        <a:ext cx="21701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8" name="Text Box 7"/>
          <p:cNvSpPr txBox="1">
            <a:spLocks noChangeArrowheads="1"/>
          </p:cNvSpPr>
          <p:nvPr/>
        </p:nvSpPr>
        <p:spPr bwMode="auto">
          <a:xfrm>
            <a:off x="2708622" y="1128936"/>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r" eaLnBrk="1" hangingPunct="1">
              <a:spcBef>
                <a:spcPct val="50000"/>
              </a:spcBef>
            </a:pPr>
            <a:r>
              <a:rPr lang="zh-CN" altLang="en-US" sz="1800" b="1" dirty="0">
                <a:solidFill>
                  <a:schemeClr val="accent2"/>
                </a:solidFill>
                <a:latin typeface="+mn-lt"/>
                <a:ea typeface="+mn-ea"/>
              </a:rPr>
              <a:t>桶0</a:t>
            </a:r>
          </a:p>
        </p:txBody>
      </p:sp>
      <p:sp>
        <p:nvSpPr>
          <p:cNvPr id="149" name="Text Box 8"/>
          <p:cNvSpPr txBox="1">
            <a:spLocks noChangeArrowheads="1"/>
          </p:cNvSpPr>
          <p:nvPr/>
        </p:nvSpPr>
        <p:spPr bwMode="auto">
          <a:xfrm>
            <a:off x="2708622" y="2745011"/>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r" eaLnBrk="1" hangingPunct="1">
              <a:spcBef>
                <a:spcPct val="50000"/>
              </a:spcBef>
            </a:pPr>
            <a:r>
              <a:rPr lang="zh-CN" altLang="en-US" sz="1800" b="1" dirty="0">
                <a:solidFill>
                  <a:schemeClr val="accent2"/>
                </a:solidFill>
                <a:latin typeface="+mn-lt"/>
                <a:ea typeface="+mn-ea"/>
              </a:rPr>
              <a:t>桶1</a:t>
            </a:r>
          </a:p>
        </p:txBody>
      </p:sp>
      <p:sp>
        <p:nvSpPr>
          <p:cNvPr id="150" name="Text Box 9"/>
          <p:cNvSpPr txBox="1">
            <a:spLocks noChangeArrowheads="1"/>
          </p:cNvSpPr>
          <p:nvPr/>
        </p:nvSpPr>
        <p:spPr bwMode="auto">
          <a:xfrm>
            <a:off x="2708622" y="4345211"/>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r" eaLnBrk="1" hangingPunct="1">
              <a:spcBef>
                <a:spcPct val="50000"/>
              </a:spcBef>
            </a:pPr>
            <a:r>
              <a:rPr lang="zh-CN" altLang="en-US" sz="1800" b="1" dirty="0">
                <a:solidFill>
                  <a:schemeClr val="accent2"/>
                </a:solidFill>
                <a:latin typeface="+mn-lt"/>
                <a:ea typeface="+mn-ea"/>
              </a:rPr>
              <a:t>桶2</a:t>
            </a:r>
          </a:p>
        </p:txBody>
      </p:sp>
      <p:sp>
        <p:nvSpPr>
          <p:cNvPr id="151" name="Line 10"/>
          <p:cNvSpPr>
            <a:spLocks noChangeShapeType="1"/>
          </p:cNvSpPr>
          <p:nvPr/>
        </p:nvSpPr>
        <p:spPr bwMode="auto">
          <a:xfrm>
            <a:off x="1219646" y="1967136"/>
            <a:ext cx="304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 name="Line 11"/>
          <p:cNvSpPr>
            <a:spLocks noChangeShapeType="1"/>
          </p:cNvSpPr>
          <p:nvPr/>
        </p:nvSpPr>
        <p:spPr bwMode="auto">
          <a:xfrm flipV="1">
            <a:off x="1524446" y="1967136"/>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 name="Line 12"/>
          <p:cNvSpPr>
            <a:spLocks noChangeShapeType="1"/>
          </p:cNvSpPr>
          <p:nvPr/>
        </p:nvSpPr>
        <p:spPr bwMode="auto">
          <a:xfrm>
            <a:off x="1524446" y="3338736"/>
            <a:ext cx="19050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 name="Line 13"/>
          <p:cNvSpPr>
            <a:spLocks noChangeShapeType="1"/>
          </p:cNvSpPr>
          <p:nvPr/>
        </p:nvSpPr>
        <p:spPr bwMode="auto">
          <a:xfrm>
            <a:off x="1219646" y="2348136"/>
            <a:ext cx="533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 name="Line 14"/>
          <p:cNvSpPr>
            <a:spLocks noChangeShapeType="1"/>
          </p:cNvSpPr>
          <p:nvPr/>
        </p:nvSpPr>
        <p:spPr bwMode="auto">
          <a:xfrm flipV="1">
            <a:off x="1753046" y="2348136"/>
            <a:ext cx="0" cy="2514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 name="Line 15"/>
          <p:cNvSpPr>
            <a:spLocks noChangeShapeType="1"/>
          </p:cNvSpPr>
          <p:nvPr/>
        </p:nvSpPr>
        <p:spPr bwMode="auto">
          <a:xfrm>
            <a:off x="1753046" y="4862736"/>
            <a:ext cx="16002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 name="Line 16"/>
          <p:cNvSpPr>
            <a:spLocks noChangeShapeType="1"/>
          </p:cNvSpPr>
          <p:nvPr/>
        </p:nvSpPr>
        <p:spPr bwMode="auto">
          <a:xfrm>
            <a:off x="1981646" y="1662336"/>
            <a:ext cx="13716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Line 17"/>
          <p:cNvSpPr>
            <a:spLocks noChangeShapeType="1"/>
          </p:cNvSpPr>
          <p:nvPr/>
        </p:nvSpPr>
        <p:spPr bwMode="auto">
          <a:xfrm>
            <a:off x="1219646" y="2729136"/>
            <a:ext cx="762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18"/>
          <p:cNvSpPr>
            <a:spLocks noChangeShapeType="1"/>
          </p:cNvSpPr>
          <p:nvPr/>
        </p:nvSpPr>
        <p:spPr bwMode="auto">
          <a:xfrm flipV="1">
            <a:off x="1981646" y="1662336"/>
            <a:ext cx="0" cy="1066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Line 19"/>
          <p:cNvSpPr>
            <a:spLocks noChangeShapeType="1"/>
          </p:cNvSpPr>
          <p:nvPr/>
        </p:nvSpPr>
        <p:spPr bwMode="auto">
          <a:xfrm>
            <a:off x="1219646" y="3110136"/>
            <a:ext cx="9906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 name="Line 20"/>
          <p:cNvSpPr>
            <a:spLocks noChangeShapeType="1"/>
          </p:cNvSpPr>
          <p:nvPr/>
        </p:nvSpPr>
        <p:spPr bwMode="auto">
          <a:xfrm flipV="1">
            <a:off x="2210246" y="3110136"/>
            <a:ext cx="0" cy="609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Line 21"/>
          <p:cNvSpPr>
            <a:spLocks noChangeShapeType="1"/>
          </p:cNvSpPr>
          <p:nvPr/>
        </p:nvSpPr>
        <p:spPr bwMode="auto">
          <a:xfrm>
            <a:off x="2210246" y="3719736"/>
            <a:ext cx="12192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Line 22"/>
          <p:cNvSpPr>
            <a:spLocks noChangeShapeType="1"/>
          </p:cNvSpPr>
          <p:nvPr/>
        </p:nvSpPr>
        <p:spPr bwMode="auto">
          <a:xfrm>
            <a:off x="1219646" y="3567336"/>
            <a:ext cx="1219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Line 23"/>
          <p:cNvSpPr>
            <a:spLocks noChangeShapeType="1"/>
          </p:cNvSpPr>
          <p:nvPr/>
        </p:nvSpPr>
        <p:spPr bwMode="auto">
          <a:xfrm flipV="1">
            <a:off x="2438846" y="3567336"/>
            <a:ext cx="0" cy="1752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 name="Line 24"/>
          <p:cNvSpPr>
            <a:spLocks noChangeShapeType="1"/>
          </p:cNvSpPr>
          <p:nvPr/>
        </p:nvSpPr>
        <p:spPr bwMode="auto">
          <a:xfrm>
            <a:off x="2438846" y="5319936"/>
            <a:ext cx="9144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 name="Line 25"/>
          <p:cNvSpPr>
            <a:spLocks noChangeShapeType="1"/>
          </p:cNvSpPr>
          <p:nvPr/>
        </p:nvSpPr>
        <p:spPr bwMode="auto">
          <a:xfrm>
            <a:off x="1219646" y="3948336"/>
            <a:ext cx="14478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Line 26"/>
          <p:cNvSpPr>
            <a:spLocks noChangeShapeType="1"/>
          </p:cNvSpPr>
          <p:nvPr/>
        </p:nvSpPr>
        <p:spPr bwMode="auto">
          <a:xfrm flipV="1">
            <a:off x="2667446" y="2043336"/>
            <a:ext cx="0" cy="1905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 name="Line 27"/>
          <p:cNvSpPr>
            <a:spLocks noChangeShapeType="1"/>
          </p:cNvSpPr>
          <p:nvPr/>
        </p:nvSpPr>
        <p:spPr bwMode="auto">
          <a:xfrm>
            <a:off x="2667446" y="2043336"/>
            <a:ext cx="6858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Line 28"/>
          <p:cNvSpPr>
            <a:spLocks noChangeShapeType="1"/>
          </p:cNvSpPr>
          <p:nvPr/>
        </p:nvSpPr>
        <p:spPr bwMode="auto">
          <a:xfrm>
            <a:off x="1219646" y="4329336"/>
            <a:ext cx="1676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 name="Line 29"/>
          <p:cNvSpPr>
            <a:spLocks noChangeShapeType="1"/>
          </p:cNvSpPr>
          <p:nvPr/>
        </p:nvSpPr>
        <p:spPr bwMode="auto">
          <a:xfrm flipV="1">
            <a:off x="2896046" y="4024536"/>
            <a:ext cx="0" cy="304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Line 30"/>
          <p:cNvSpPr>
            <a:spLocks noChangeShapeType="1"/>
          </p:cNvSpPr>
          <p:nvPr/>
        </p:nvSpPr>
        <p:spPr bwMode="auto">
          <a:xfrm>
            <a:off x="2896046" y="4024536"/>
            <a:ext cx="5334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31"/>
          <p:cNvSpPr>
            <a:spLocks noChangeShapeType="1"/>
          </p:cNvSpPr>
          <p:nvPr/>
        </p:nvSpPr>
        <p:spPr bwMode="auto">
          <a:xfrm>
            <a:off x="1219646" y="4710336"/>
            <a:ext cx="1676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Line 32"/>
          <p:cNvSpPr>
            <a:spLocks noChangeShapeType="1"/>
          </p:cNvSpPr>
          <p:nvPr/>
        </p:nvSpPr>
        <p:spPr bwMode="auto">
          <a:xfrm flipV="1">
            <a:off x="2896046" y="4710336"/>
            <a:ext cx="0" cy="914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 name="Line 33"/>
          <p:cNvSpPr>
            <a:spLocks noChangeShapeType="1"/>
          </p:cNvSpPr>
          <p:nvPr/>
        </p:nvSpPr>
        <p:spPr bwMode="auto">
          <a:xfrm>
            <a:off x="2896046" y="5624736"/>
            <a:ext cx="457200" cy="0"/>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 name="Text Box 34"/>
          <p:cNvSpPr txBox="1">
            <a:spLocks noChangeArrowheads="1"/>
          </p:cNvSpPr>
          <p:nvPr/>
        </p:nvSpPr>
        <p:spPr bwMode="auto">
          <a:xfrm>
            <a:off x="1067246" y="6081936"/>
            <a:ext cx="723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1800" b="1" dirty="0">
                <a:latin typeface="+mn-lt"/>
                <a:ea typeface="+mn-ea"/>
              </a:rPr>
              <a:t>散列索引示意图</a:t>
            </a:r>
          </a:p>
        </p:txBody>
      </p:sp>
      <p:sp>
        <p:nvSpPr>
          <p:cNvPr id="176" name="Line 173"/>
          <p:cNvSpPr>
            <a:spLocks noChangeShapeType="1"/>
          </p:cNvSpPr>
          <p:nvPr/>
        </p:nvSpPr>
        <p:spPr bwMode="auto">
          <a:xfrm>
            <a:off x="4496246" y="1662336"/>
            <a:ext cx="1143000" cy="1371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 name="Line 174"/>
          <p:cNvSpPr>
            <a:spLocks noChangeShapeType="1"/>
          </p:cNvSpPr>
          <p:nvPr/>
        </p:nvSpPr>
        <p:spPr bwMode="auto">
          <a:xfrm>
            <a:off x="4496246" y="2043336"/>
            <a:ext cx="1143000" cy="2438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175"/>
          <p:cNvSpPr>
            <a:spLocks noChangeShapeType="1"/>
          </p:cNvSpPr>
          <p:nvPr/>
        </p:nvSpPr>
        <p:spPr bwMode="auto">
          <a:xfrm flipV="1">
            <a:off x="4648646" y="2119536"/>
            <a:ext cx="990600" cy="1143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 name="Line 176"/>
          <p:cNvSpPr>
            <a:spLocks noChangeShapeType="1"/>
          </p:cNvSpPr>
          <p:nvPr/>
        </p:nvSpPr>
        <p:spPr bwMode="auto">
          <a:xfrm flipV="1">
            <a:off x="4648646" y="3491136"/>
            <a:ext cx="9906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 name="Line 177"/>
          <p:cNvSpPr>
            <a:spLocks noChangeShapeType="1"/>
          </p:cNvSpPr>
          <p:nvPr/>
        </p:nvSpPr>
        <p:spPr bwMode="auto">
          <a:xfrm>
            <a:off x="4648646" y="4024536"/>
            <a:ext cx="990600" cy="914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Line 178"/>
          <p:cNvSpPr>
            <a:spLocks noChangeShapeType="1"/>
          </p:cNvSpPr>
          <p:nvPr/>
        </p:nvSpPr>
        <p:spPr bwMode="auto">
          <a:xfrm flipV="1">
            <a:off x="4724846" y="2576736"/>
            <a:ext cx="914400" cy="2286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 name="Line 179"/>
          <p:cNvSpPr>
            <a:spLocks noChangeShapeType="1"/>
          </p:cNvSpPr>
          <p:nvPr/>
        </p:nvSpPr>
        <p:spPr bwMode="auto">
          <a:xfrm flipV="1">
            <a:off x="4724846" y="3948336"/>
            <a:ext cx="914400" cy="12954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 name="Line 180"/>
          <p:cNvSpPr>
            <a:spLocks noChangeShapeType="1"/>
          </p:cNvSpPr>
          <p:nvPr/>
        </p:nvSpPr>
        <p:spPr bwMode="auto">
          <a:xfrm flipV="1">
            <a:off x="4801046" y="5396136"/>
            <a:ext cx="838200" cy="304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31560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数据库的物理组织</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smtClean="0"/>
              <a:t>概论</a:t>
            </a:r>
            <a:endParaRPr lang="zh-CN" altLang="en-US" sz="2000" dirty="0"/>
          </a:p>
          <a:p>
            <a:pPr marL="525780" indent="-457200">
              <a:buFont typeface="+mj-lt"/>
              <a:buAutoNum type="arabicPeriod"/>
            </a:pPr>
            <a:r>
              <a:rPr lang="zh-CN" altLang="en-US" sz="2000" dirty="0" smtClean="0"/>
              <a:t>数据库</a:t>
            </a:r>
            <a:r>
              <a:rPr lang="zh-CN" altLang="en-US" sz="2000" dirty="0"/>
              <a:t>的物理存储介质</a:t>
            </a:r>
          </a:p>
          <a:p>
            <a:pPr marL="525780" indent="-457200">
              <a:buFont typeface="+mj-lt"/>
              <a:buAutoNum type="arabicPeriod"/>
            </a:pPr>
            <a:r>
              <a:rPr lang="zh-CN" altLang="en-US" sz="2000" dirty="0" smtClean="0"/>
              <a:t>磁盘</a:t>
            </a:r>
            <a:r>
              <a:rPr lang="zh-CN" altLang="en-US" sz="2000" dirty="0"/>
              <a:t>存储器及其结构</a:t>
            </a:r>
          </a:p>
          <a:p>
            <a:pPr marL="525780" indent="-457200">
              <a:buFont typeface="+mj-lt"/>
              <a:buAutoNum type="arabicPeriod"/>
            </a:pPr>
            <a:r>
              <a:rPr lang="zh-CN" altLang="en-US" sz="2000" dirty="0" smtClean="0"/>
              <a:t>文件组织</a:t>
            </a:r>
            <a:endParaRPr lang="zh-CN" altLang="en-US" sz="2000" dirty="0"/>
          </a:p>
          <a:p>
            <a:pPr marL="525780" indent="-457200">
              <a:buFont typeface="+mj-lt"/>
              <a:buAutoNum type="arabicPeriod"/>
            </a:pPr>
            <a:r>
              <a:rPr lang="zh-CN" altLang="en-US" sz="2000" dirty="0" smtClean="0"/>
              <a:t>文件</a:t>
            </a:r>
            <a:r>
              <a:rPr lang="zh-CN" altLang="en-US" sz="2000" dirty="0"/>
              <a:t>记录组织</a:t>
            </a:r>
          </a:p>
          <a:p>
            <a:pPr marL="525780" indent="-457200">
              <a:buFont typeface="+mj-lt"/>
              <a:buAutoNum type="arabicPeriod"/>
            </a:pPr>
            <a:r>
              <a:rPr lang="zh-CN" altLang="en-US" sz="2000" dirty="0" smtClean="0"/>
              <a:t>索引</a:t>
            </a:r>
            <a:r>
              <a:rPr lang="zh-CN" altLang="en-US" sz="2000" dirty="0"/>
              <a:t>技术与散列技术</a:t>
            </a:r>
          </a:p>
          <a:p>
            <a:pPr marL="525780" indent="-457200">
              <a:buFont typeface="+mj-lt"/>
              <a:buAutoNum type="arabicPeriod"/>
            </a:pPr>
            <a:r>
              <a:rPr lang="zh-CN" altLang="en-US" sz="2000" b="1" dirty="0" smtClean="0">
                <a:solidFill>
                  <a:srgbClr val="FF0000"/>
                </a:solidFill>
              </a:rPr>
              <a:t>数据库</a:t>
            </a:r>
            <a:r>
              <a:rPr lang="zh-CN" altLang="en-US" sz="2000" b="1" dirty="0">
                <a:solidFill>
                  <a:srgbClr val="FF0000"/>
                </a:solidFill>
              </a:rPr>
              <a:t>与</a:t>
            </a:r>
            <a:r>
              <a:rPr lang="zh-CN" altLang="en-US" sz="2000" b="1" dirty="0" smtClean="0">
                <a:solidFill>
                  <a:srgbClr val="FF0000"/>
                </a:solidFill>
              </a:rPr>
              <a:t>文件</a:t>
            </a:r>
            <a:endParaRPr lang="zh-CN" altLang="en-US" sz="2000"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2642507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数据库的物理组织</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smtClean="0"/>
              <a:t>概论</a:t>
            </a:r>
            <a:endParaRPr lang="zh-CN" altLang="en-US" sz="2000" dirty="0"/>
          </a:p>
          <a:p>
            <a:pPr marL="525780" indent="-457200">
              <a:buFont typeface="+mj-lt"/>
              <a:buAutoNum type="arabicPeriod"/>
            </a:pPr>
            <a:r>
              <a:rPr lang="zh-CN" altLang="en-US" sz="2000" dirty="0" smtClean="0"/>
              <a:t>数据库</a:t>
            </a:r>
            <a:r>
              <a:rPr lang="zh-CN" altLang="en-US" sz="2000" dirty="0"/>
              <a:t>的物理存储介质</a:t>
            </a:r>
          </a:p>
          <a:p>
            <a:pPr marL="525780" indent="-457200">
              <a:buFont typeface="+mj-lt"/>
              <a:buAutoNum type="arabicPeriod"/>
            </a:pPr>
            <a:r>
              <a:rPr lang="zh-CN" altLang="en-US" sz="2000" b="1" dirty="0" smtClean="0">
                <a:solidFill>
                  <a:srgbClr val="FF0000"/>
                </a:solidFill>
              </a:rPr>
              <a:t>磁盘</a:t>
            </a:r>
            <a:r>
              <a:rPr lang="zh-CN" altLang="en-US" sz="2000" b="1" dirty="0">
                <a:solidFill>
                  <a:srgbClr val="FF0000"/>
                </a:solidFill>
              </a:rPr>
              <a:t>存储器及其结构</a:t>
            </a:r>
          </a:p>
          <a:p>
            <a:pPr marL="525780" indent="-457200">
              <a:buFont typeface="+mj-lt"/>
              <a:buAutoNum type="arabicPeriod"/>
            </a:pPr>
            <a:r>
              <a:rPr lang="zh-CN" altLang="en-US" sz="2000" dirty="0" smtClean="0"/>
              <a:t>文件组织</a:t>
            </a:r>
            <a:endParaRPr lang="zh-CN" altLang="en-US" sz="2000" dirty="0"/>
          </a:p>
          <a:p>
            <a:pPr marL="525780" indent="-457200">
              <a:buFont typeface="+mj-lt"/>
              <a:buAutoNum type="arabicPeriod"/>
            </a:pPr>
            <a:r>
              <a:rPr lang="zh-CN" altLang="en-US" sz="2000" dirty="0" smtClean="0"/>
              <a:t>文件</a:t>
            </a:r>
            <a:r>
              <a:rPr lang="zh-CN" altLang="en-US" sz="2000" dirty="0"/>
              <a:t>记录组织</a:t>
            </a:r>
          </a:p>
          <a:p>
            <a:pPr marL="525780" indent="-457200">
              <a:buFont typeface="+mj-lt"/>
              <a:buAutoNum type="arabicPeriod"/>
            </a:pPr>
            <a:r>
              <a:rPr lang="zh-CN" altLang="en-US" sz="2000" dirty="0" smtClean="0"/>
              <a:t>索引</a:t>
            </a:r>
            <a:r>
              <a:rPr lang="zh-CN" altLang="en-US" sz="2000" dirty="0"/>
              <a:t>技术与散列技术</a:t>
            </a:r>
          </a:p>
          <a:p>
            <a:pPr marL="525780" indent="-457200">
              <a:buFont typeface="+mj-lt"/>
              <a:buAutoNum type="arabicPeriod"/>
            </a:pPr>
            <a:r>
              <a:rPr lang="zh-CN" altLang="en-US" sz="2000" dirty="0" smtClean="0"/>
              <a:t>数据库</a:t>
            </a:r>
            <a:r>
              <a:rPr lang="zh-CN" altLang="en-US" sz="2000" dirty="0"/>
              <a:t>与</a:t>
            </a:r>
            <a:r>
              <a:rPr lang="zh-CN" altLang="en-US" sz="2000" dirty="0" smtClean="0"/>
              <a:t>文件</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41271281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7. </a:t>
            </a:r>
            <a:r>
              <a:rPr lang="zh-CN" altLang="en-US" b="1" dirty="0" smtClean="0"/>
              <a:t>数据库与文件</a:t>
            </a:r>
            <a:r>
              <a:rPr lang="en-US" altLang="zh-CN" b="1" dirty="0" smtClean="0"/>
              <a:t> </a:t>
            </a:r>
            <a:endParaRPr lang="zh-CN" altLang="en-US" b="1" dirty="0"/>
          </a:p>
        </p:txBody>
      </p:sp>
      <p:sp>
        <p:nvSpPr>
          <p:cNvPr id="3" name="内容占位符 2"/>
          <p:cNvSpPr>
            <a:spLocks noGrp="1"/>
          </p:cNvSpPr>
          <p:nvPr>
            <p:ph idx="1"/>
          </p:nvPr>
        </p:nvSpPr>
        <p:spPr/>
        <p:txBody>
          <a:bodyPr/>
          <a:lstStyle/>
          <a:p>
            <a:pPr marL="68580" indent="0">
              <a:buNone/>
            </a:pPr>
            <a:r>
              <a:rPr lang="en-US" altLang="zh-CN" sz="2000" dirty="0" smtClean="0"/>
              <a:t>7.1  </a:t>
            </a:r>
            <a:r>
              <a:rPr lang="zh-CN" altLang="en-US" sz="2000" dirty="0" smtClean="0"/>
              <a:t>数据库</a:t>
            </a:r>
            <a:r>
              <a:rPr lang="zh-CN" altLang="en-US" sz="2000" dirty="0"/>
              <a:t>中数据</a:t>
            </a:r>
            <a:r>
              <a:rPr lang="zh-CN" altLang="en-US" sz="2000" dirty="0" smtClean="0"/>
              <a:t>分类</a:t>
            </a:r>
            <a:endParaRPr lang="zh-CN" altLang="en-US" sz="2000" dirty="0"/>
          </a:p>
          <a:p>
            <a:pPr marL="68580" indent="0">
              <a:buNone/>
            </a:pPr>
            <a:r>
              <a:rPr lang="en-US" altLang="zh-CN" sz="2000" dirty="0" smtClean="0"/>
              <a:t>7.2  </a:t>
            </a:r>
            <a:r>
              <a:rPr lang="zh-CN" altLang="en-US" sz="2000" dirty="0"/>
              <a:t>数据库存储空间组织</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8783937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7.1 </a:t>
            </a:r>
            <a:r>
              <a:rPr lang="zh-CN" altLang="en-US" b="1" dirty="0" smtClean="0"/>
              <a:t>数据库</a:t>
            </a:r>
            <a:r>
              <a:rPr lang="zh-CN" altLang="en-US" b="1" dirty="0"/>
              <a:t>中数据分类</a:t>
            </a:r>
          </a:p>
        </p:txBody>
      </p:sp>
      <p:sp>
        <p:nvSpPr>
          <p:cNvPr id="3" name="内容占位符 2"/>
          <p:cNvSpPr>
            <a:spLocks noGrp="1"/>
          </p:cNvSpPr>
          <p:nvPr>
            <p:ph idx="1"/>
          </p:nvPr>
        </p:nvSpPr>
        <p:spPr/>
        <p:txBody>
          <a:bodyPr>
            <a:normAutofit/>
          </a:bodyPr>
          <a:lstStyle/>
          <a:p>
            <a:pPr marL="525780" indent="-457200">
              <a:buFont typeface="+mj-lt"/>
              <a:buAutoNum type="arabicPeriod"/>
            </a:pPr>
            <a:r>
              <a:rPr lang="zh-CN" altLang="en-US" sz="2000" dirty="0"/>
              <a:t>数据主体及辅助数据</a:t>
            </a:r>
          </a:p>
          <a:p>
            <a:pPr lvl="1"/>
            <a:r>
              <a:rPr lang="zh-CN" altLang="en-US" sz="1800" dirty="0"/>
              <a:t>数据主体：用户数据自身</a:t>
            </a:r>
          </a:p>
          <a:p>
            <a:pPr lvl="1"/>
            <a:r>
              <a:rPr lang="zh-CN" altLang="en-US" sz="1800" dirty="0"/>
              <a:t>辅助数据：数据主体的控制信息</a:t>
            </a:r>
          </a:p>
          <a:p>
            <a:pPr lvl="2"/>
            <a:r>
              <a:rPr lang="zh-CN" altLang="en-US" sz="1600" dirty="0"/>
              <a:t>如数据的长度、数据项的分隔符等，通常它们与数据主体是结合在一起存储</a:t>
            </a:r>
            <a:r>
              <a:rPr lang="zh-CN" altLang="en-US" sz="1600" dirty="0" smtClean="0"/>
              <a:t>的</a:t>
            </a:r>
            <a:endParaRPr lang="zh-CN" altLang="en-US" sz="1600" dirty="0"/>
          </a:p>
          <a:p>
            <a:pPr marL="525780" indent="-457200">
              <a:buFont typeface="+mj-lt"/>
              <a:buAutoNum type="arabicPeriod"/>
            </a:pPr>
            <a:r>
              <a:rPr lang="zh-CN" altLang="en-US" sz="2000" dirty="0"/>
              <a:t>数据字典</a:t>
            </a:r>
          </a:p>
          <a:p>
            <a:pPr lvl="1"/>
            <a:r>
              <a:rPr lang="zh-CN" altLang="en-US" sz="1800" dirty="0"/>
              <a:t>有关数据的描述信息</a:t>
            </a:r>
          </a:p>
          <a:p>
            <a:pPr lvl="1"/>
            <a:r>
              <a:rPr lang="zh-CN" altLang="en-US" sz="1800" dirty="0"/>
              <a:t>数据字典的数据量较小，但使用频率高，需要有较高的访问速度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6777543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 </a:t>
            </a:r>
            <a:r>
              <a:rPr lang="zh-CN" altLang="en-US" b="1" dirty="0"/>
              <a:t>数据库中数据分类</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startAt="3"/>
            </a:pPr>
            <a:r>
              <a:rPr lang="zh-CN" altLang="en-US" sz="2000" dirty="0"/>
              <a:t>数据间联系</a:t>
            </a:r>
            <a:r>
              <a:rPr lang="zh-CN" altLang="en-US" sz="2000" dirty="0" smtClean="0"/>
              <a:t>信息</a:t>
            </a:r>
            <a:endParaRPr lang="zh-CN" altLang="en-US" sz="2000" dirty="0"/>
          </a:p>
          <a:p>
            <a:pPr lvl="1"/>
            <a:r>
              <a:rPr lang="zh-CN" altLang="en-US" sz="1800" dirty="0"/>
              <a:t>数据主体内部存在着数据间的联系，需要用一定的“数据”来</a:t>
            </a:r>
            <a:r>
              <a:rPr lang="zh-CN" altLang="en-US" sz="1800" dirty="0" smtClean="0"/>
              <a:t>表示</a:t>
            </a:r>
            <a:endParaRPr lang="zh-CN" altLang="en-US" sz="1800" dirty="0"/>
          </a:p>
          <a:p>
            <a:pPr lvl="1"/>
            <a:r>
              <a:rPr lang="zh-CN" altLang="en-US" sz="1800" dirty="0"/>
              <a:t>这方面信息也是一类数据，在不同的数据库系统中有不同的实现</a:t>
            </a:r>
            <a:r>
              <a:rPr lang="zh-CN" altLang="en-US" sz="1800" dirty="0" smtClean="0"/>
              <a:t>方法</a:t>
            </a:r>
            <a:endParaRPr lang="zh-CN" altLang="en-US" sz="1800" dirty="0"/>
          </a:p>
          <a:p>
            <a:pPr lvl="2"/>
            <a:r>
              <a:rPr lang="zh-CN" altLang="en-US" sz="1600" dirty="0"/>
              <a:t>在层次及网状数据库中，采用‘指引元’或‘邻接关系’来表示数据间的联系</a:t>
            </a:r>
            <a:r>
              <a:rPr lang="zh-CN" altLang="en-US" sz="1600" dirty="0" smtClean="0"/>
              <a:t>信息</a:t>
            </a:r>
            <a:endParaRPr lang="zh-CN" altLang="en-US" sz="1600" dirty="0"/>
          </a:p>
          <a:p>
            <a:pPr lvl="2"/>
            <a:r>
              <a:rPr lang="zh-CN" altLang="en-US" sz="1600" dirty="0"/>
              <a:t>在关系数据库中，用‘外关键字’来表示数据间的联系，这类数据也被包含在数据主体中</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35635462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 </a:t>
            </a:r>
            <a:r>
              <a:rPr lang="zh-CN" altLang="en-US" b="1" dirty="0"/>
              <a:t>数据库中数据分类</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startAt="4"/>
            </a:pPr>
            <a:r>
              <a:rPr lang="zh-CN" altLang="en-US" sz="2000" dirty="0"/>
              <a:t>数据存取路径</a:t>
            </a:r>
            <a:r>
              <a:rPr lang="zh-CN" altLang="en-US" sz="2000" dirty="0" smtClean="0"/>
              <a:t>信息</a:t>
            </a:r>
            <a:endParaRPr lang="zh-CN" altLang="en-US" sz="2000" dirty="0"/>
          </a:p>
          <a:p>
            <a:pPr lvl="1"/>
            <a:r>
              <a:rPr lang="zh-CN" altLang="en-US" sz="1800" dirty="0"/>
              <a:t>在层次及网状数据库中，不需要附加的数据来表示访问路径，访问方式较</a:t>
            </a:r>
            <a:r>
              <a:rPr lang="zh-CN" altLang="en-US" sz="1800" dirty="0" smtClean="0"/>
              <a:t>单一</a:t>
            </a:r>
            <a:endParaRPr lang="zh-CN" altLang="en-US" sz="1800" dirty="0"/>
          </a:p>
          <a:p>
            <a:pPr lvl="1"/>
            <a:r>
              <a:rPr lang="zh-CN" altLang="en-US" sz="1800" dirty="0"/>
              <a:t>在关系数据库中，一般通过索引来定义数据存取路径（如：主关键字上的索引），用户也可以通过创建新的索引文件来提供新的访问</a:t>
            </a:r>
            <a:r>
              <a:rPr lang="zh-CN" altLang="en-US" sz="1800" dirty="0" smtClean="0"/>
              <a:t>路径</a:t>
            </a:r>
            <a:endParaRPr lang="zh-CN" altLang="en-US" sz="1800" dirty="0"/>
          </a:p>
          <a:p>
            <a:pPr lvl="2"/>
            <a:r>
              <a:rPr lang="zh-CN" altLang="en-US" sz="1600" dirty="0"/>
              <a:t>所有索引文件都需要占用新的存储空间</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1797581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 </a:t>
            </a:r>
            <a:r>
              <a:rPr lang="zh-CN" altLang="en-US" b="1" dirty="0"/>
              <a:t>数据库中数据分类</a:t>
            </a:r>
            <a:endParaRPr lang="zh-CN" altLang="en-US" dirty="0"/>
          </a:p>
        </p:txBody>
      </p:sp>
      <p:sp>
        <p:nvSpPr>
          <p:cNvPr id="3" name="内容占位符 2"/>
          <p:cNvSpPr>
            <a:spLocks noGrp="1"/>
          </p:cNvSpPr>
          <p:nvPr>
            <p:ph idx="1"/>
          </p:nvPr>
        </p:nvSpPr>
        <p:spPr/>
        <p:txBody>
          <a:bodyPr>
            <a:normAutofit/>
          </a:bodyPr>
          <a:lstStyle/>
          <a:p>
            <a:pPr marL="525780" indent="-457200">
              <a:buFont typeface="+mj-lt"/>
              <a:buAutoNum type="arabicPeriod" startAt="5"/>
            </a:pPr>
            <a:r>
              <a:rPr lang="zh-CN" altLang="en-US" sz="2000" dirty="0"/>
              <a:t>其它信息：日志信息、用户信息、审计信息</a:t>
            </a:r>
          </a:p>
          <a:p>
            <a:pPr lvl="1"/>
            <a:r>
              <a:rPr lang="zh-CN" altLang="en-US" sz="1800" dirty="0"/>
              <a:t>特殊的数据需要有特殊的处理办法，包括：</a:t>
            </a:r>
          </a:p>
          <a:p>
            <a:pPr lvl="2"/>
            <a:r>
              <a:rPr lang="zh-CN" altLang="en-US" sz="1600" dirty="0"/>
              <a:t>日志信息</a:t>
            </a:r>
          </a:p>
          <a:p>
            <a:pPr lvl="3"/>
            <a:r>
              <a:rPr lang="zh-CN" altLang="en-US" sz="1400" dirty="0"/>
              <a:t>用于记录对数据库作“更新”操作的有关信息，以对付数据库遭受破坏时恢复之</a:t>
            </a:r>
            <a:r>
              <a:rPr lang="zh-CN" altLang="en-US" sz="1400" dirty="0" smtClean="0"/>
              <a:t>用</a:t>
            </a:r>
            <a:endParaRPr lang="zh-CN" altLang="en-US" sz="1400" dirty="0"/>
          </a:p>
          <a:p>
            <a:pPr lvl="2"/>
            <a:r>
              <a:rPr lang="zh-CN" altLang="en-US" sz="1600" dirty="0"/>
              <a:t>用户信息</a:t>
            </a:r>
          </a:p>
          <a:p>
            <a:pPr lvl="3"/>
            <a:r>
              <a:rPr lang="zh-CN" altLang="en-US" sz="1400" dirty="0"/>
              <a:t>有关数据库用户登录信息以及相应的用户安全性</a:t>
            </a:r>
            <a:r>
              <a:rPr lang="zh-CN" altLang="en-US" sz="1400" dirty="0" smtClean="0"/>
              <a:t>信息</a:t>
            </a:r>
            <a:endParaRPr lang="zh-CN" altLang="en-US" sz="1400" dirty="0"/>
          </a:p>
          <a:p>
            <a:pPr lvl="2"/>
            <a:r>
              <a:rPr lang="zh-CN" altLang="en-US" sz="1600" dirty="0"/>
              <a:t>审计信息</a:t>
            </a:r>
          </a:p>
          <a:p>
            <a:pPr lvl="3"/>
            <a:r>
              <a:rPr lang="zh-CN" altLang="en-US" sz="1400" dirty="0"/>
              <a:t>用于跟踪用户是否正确使用数据库的审计信息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12021808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7.2 </a:t>
            </a:r>
            <a:r>
              <a:rPr lang="zh-CN" altLang="en-US" b="1" dirty="0" smtClean="0"/>
              <a:t>数据库</a:t>
            </a:r>
            <a:r>
              <a:rPr lang="zh-CN" altLang="en-US" b="1" dirty="0"/>
              <a:t>存储空间组织</a:t>
            </a:r>
          </a:p>
        </p:txBody>
      </p:sp>
      <p:sp>
        <p:nvSpPr>
          <p:cNvPr id="3" name="内容占位符 2"/>
          <p:cNvSpPr>
            <a:spLocks noGrp="1"/>
          </p:cNvSpPr>
          <p:nvPr>
            <p:ph idx="1"/>
          </p:nvPr>
        </p:nvSpPr>
        <p:spPr/>
        <p:txBody>
          <a:bodyPr>
            <a:normAutofit/>
          </a:bodyPr>
          <a:lstStyle/>
          <a:p>
            <a:r>
              <a:rPr lang="zh-CN" altLang="en-US" sz="1800" dirty="0"/>
              <a:t>系统区</a:t>
            </a:r>
          </a:p>
          <a:p>
            <a:pPr lvl="1"/>
            <a:r>
              <a:rPr lang="zh-CN" altLang="en-US" sz="1600" dirty="0"/>
              <a:t>数据字典</a:t>
            </a:r>
          </a:p>
          <a:p>
            <a:pPr lvl="1"/>
            <a:r>
              <a:rPr lang="zh-CN" altLang="en-US" sz="1600" dirty="0"/>
              <a:t>日志</a:t>
            </a:r>
          </a:p>
          <a:p>
            <a:pPr lvl="1"/>
            <a:r>
              <a:rPr lang="zh-CN" altLang="en-US" sz="1600" dirty="0"/>
              <a:t>用户信息</a:t>
            </a:r>
          </a:p>
          <a:p>
            <a:pPr lvl="1"/>
            <a:r>
              <a:rPr lang="zh-CN" altLang="en-US" sz="1600" dirty="0"/>
              <a:t>审计</a:t>
            </a:r>
            <a:r>
              <a:rPr lang="zh-CN" altLang="en-US" sz="1600" dirty="0" smtClean="0"/>
              <a:t>信息</a:t>
            </a:r>
            <a:endParaRPr lang="zh-CN" altLang="en-US" sz="1600" dirty="0"/>
          </a:p>
          <a:p>
            <a:r>
              <a:rPr lang="zh-CN" altLang="en-US" sz="1800" dirty="0"/>
              <a:t>数据区</a:t>
            </a:r>
          </a:p>
          <a:p>
            <a:pPr lvl="1"/>
            <a:r>
              <a:rPr lang="zh-CN" altLang="en-US" sz="1600" dirty="0"/>
              <a:t>数据主体及其辅助数据</a:t>
            </a:r>
          </a:p>
          <a:p>
            <a:pPr lvl="1"/>
            <a:r>
              <a:rPr lang="zh-CN" altLang="en-US" sz="1600" dirty="0"/>
              <a:t>数据之间的联系信息</a:t>
            </a:r>
          </a:p>
          <a:p>
            <a:pPr lvl="1"/>
            <a:r>
              <a:rPr lang="zh-CN" altLang="en-US" sz="1600" dirty="0"/>
              <a:t>数据的访问路径</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85</a:t>
            </a:fld>
            <a:endParaRPr lang="zh-CN" altLang="en-US"/>
          </a:p>
        </p:txBody>
      </p:sp>
    </p:spTree>
    <p:extLst>
      <p:ext uri="{BB962C8B-B14F-4D97-AF65-F5344CB8AC3E}">
        <p14:creationId xmlns:p14="http://schemas.microsoft.com/office/powerpoint/2010/main" val="40936672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 </a:t>
            </a:r>
            <a:r>
              <a:rPr lang="zh-CN" altLang="en-US" b="1" dirty="0"/>
              <a:t>数据库存储空间组织</a:t>
            </a:r>
            <a:endParaRPr lang="zh-CN" altLang="en-US" dirty="0"/>
          </a:p>
        </p:txBody>
      </p:sp>
      <p:sp>
        <p:nvSpPr>
          <p:cNvPr id="3" name="内容占位符 2"/>
          <p:cNvSpPr>
            <a:spLocks noGrp="1"/>
          </p:cNvSpPr>
          <p:nvPr>
            <p:ph idx="1"/>
          </p:nvPr>
        </p:nvSpPr>
        <p:spPr/>
        <p:txBody>
          <a:bodyPr>
            <a:normAutofit/>
          </a:bodyPr>
          <a:lstStyle/>
          <a:p>
            <a:r>
              <a:rPr lang="zh-CN" altLang="en-US" sz="2000" dirty="0"/>
              <a:t>数据存储空间逻辑</a:t>
            </a:r>
            <a:r>
              <a:rPr lang="zh-CN" altLang="en-US" sz="2000" dirty="0" smtClean="0"/>
              <a:t>结构图</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86</a:t>
            </a:fld>
            <a:endParaRPr lang="zh-CN" altLang="en-US"/>
          </a:p>
        </p:txBody>
      </p:sp>
      <p:grpSp>
        <p:nvGrpSpPr>
          <p:cNvPr id="5" name="Group 4"/>
          <p:cNvGrpSpPr>
            <a:grpSpLocks noChangeAspect="1"/>
          </p:cNvGrpSpPr>
          <p:nvPr/>
        </p:nvGrpSpPr>
        <p:grpSpPr bwMode="auto">
          <a:xfrm>
            <a:off x="1098319" y="2852936"/>
            <a:ext cx="6947362" cy="3600000"/>
            <a:chOff x="1620" y="3000"/>
            <a:chExt cx="9180" cy="4056"/>
          </a:xfrm>
        </p:grpSpPr>
        <p:sp>
          <p:nvSpPr>
            <p:cNvPr id="6" name="Text Box 5"/>
            <p:cNvSpPr txBox="1">
              <a:spLocks noChangeArrowheads="1"/>
            </p:cNvSpPr>
            <p:nvPr/>
          </p:nvSpPr>
          <p:spPr bwMode="auto">
            <a:xfrm>
              <a:off x="4500" y="3000"/>
              <a:ext cx="3420" cy="624"/>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spcBef>
                  <a:spcPts val="200"/>
                </a:spcBef>
              </a:pPr>
              <a:r>
                <a:rPr kumimoji="0" lang="zh-CN" altLang="en-US" sz="1400">
                  <a:latin typeface="+mn-ea"/>
                  <a:ea typeface="+mn-ea"/>
                </a:rPr>
                <a:t>数据存储空间逻辑结构</a:t>
              </a:r>
            </a:p>
          </p:txBody>
        </p:sp>
        <p:sp>
          <p:nvSpPr>
            <p:cNvPr id="7" name="Line 6"/>
            <p:cNvSpPr>
              <a:spLocks noChangeShapeType="1"/>
            </p:cNvSpPr>
            <p:nvPr/>
          </p:nvSpPr>
          <p:spPr bwMode="auto">
            <a:xfrm>
              <a:off x="6120" y="3624"/>
              <a:ext cx="0" cy="4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8" name="Line 7"/>
            <p:cNvSpPr>
              <a:spLocks noChangeShapeType="1"/>
            </p:cNvSpPr>
            <p:nvPr/>
          </p:nvSpPr>
          <p:spPr bwMode="auto">
            <a:xfrm>
              <a:off x="3780" y="4092"/>
              <a:ext cx="450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9" name="Text Box 8"/>
            <p:cNvSpPr txBox="1">
              <a:spLocks noChangeArrowheads="1"/>
            </p:cNvSpPr>
            <p:nvPr/>
          </p:nvSpPr>
          <p:spPr bwMode="auto">
            <a:xfrm>
              <a:off x="2880" y="4404"/>
              <a:ext cx="180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系统区</a:t>
              </a:r>
            </a:p>
          </p:txBody>
        </p:sp>
        <p:sp>
          <p:nvSpPr>
            <p:cNvPr id="10" name="Line 9"/>
            <p:cNvSpPr>
              <a:spLocks noChangeShapeType="1"/>
            </p:cNvSpPr>
            <p:nvPr/>
          </p:nvSpPr>
          <p:spPr bwMode="auto">
            <a:xfrm>
              <a:off x="3780" y="4092"/>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11" name="Text Box 10"/>
            <p:cNvSpPr txBox="1">
              <a:spLocks noChangeArrowheads="1"/>
            </p:cNvSpPr>
            <p:nvPr/>
          </p:nvSpPr>
          <p:spPr bwMode="auto">
            <a:xfrm>
              <a:off x="7200" y="4404"/>
              <a:ext cx="162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数据区</a:t>
              </a:r>
            </a:p>
          </p:txBody>
        </p:sp>
        <p:sp>
          <p:nvSpPr>
            <p:cNvPr id="12" name="Line 11"/>
            <p:cNvSpPr>
              <a:spLocks noChangeShapeType="1"/>
            </p:cNvSpPr>
            <p:nvPr/>
          </p:nvSpPr>
          <p:spPr bwMode="auto">
            <a:xfrm>
              <a:off x="8280" y="4092"/>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13" name="Line 12"/>
            <p:cNvSpPr>
              <a:spLocks noChangeShapeType="1"/>
            </p:cNvSpPr>
            <p:nvPr/>
          </p:nvSpPr>
          <p:spPr bwMode="auto">
            <a:xfrm flipH="1">
              <a:off x="3600" y="4872"/>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14" name="Text Box 13"/>
            <p:cNvSpPr txBox="1">
              <a:spLocks noChangeArrowheads="1"/>
            </p:cNvSpPr>
            <p:nvPr/>
          </p:nvSpPr>
          <p:spPr bwMode="auto">
            <a:xfrm>
              <a:off x="1620" y="5496"/>
              <a:ext cx="162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数据字典分区</a:t>
              </a:r>
            </a:p>
          </p:txBody>
        </p:sp>
        <p:sp>
          <p:nvSpPr>
            <p:cNvPr id="15" name="Line 14"/>
            <p:cNvSpPr>
              <a:spLocks noChangeShapeType="1"/>
            </p:cNvSpPr>
            <p:nvPr/>
          </p:nvSpPr>
          <p:spPr bwMode="auto">
            <a:xfrm flipV="1">
              <a:off x="2340" y="5184"/>
              <a:ext cx="252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16" name="Line 15"/>
            <p:cNvSpPr>
              <a:spLocks noChangeShapeType="1"/>
            </p:cNvSpPr>
            <p:nvPr/>
          </p:nvSpPr>
          <p:spPr bwMode="auto">
            <a:xfrm>
              <a:off x="2340" y="5184"/>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17" name="Text Box 16"/>
            <p:cNvSpPr txBox="1">
              <a:spLocks noChangeArrowheads="1"/>
            </p:cNvSpPr>
            <p:nvPr/>
          </p:nvSpPr>
          <p:spPr bwMode="auto">
            <a:xfrm>
              <a:off x="3960" y="5496"/>
              <a:ext cx="180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dirty="0">
                  <a:latin typeface="+mn-ea"/>
                  <a:ea typeface="+mn-ea"/>
                </a:rPr>
                <a:t>用户信息分区</a:t>
              </a:r>
            </a:p>
          </p:txBody>
        </p:sp>
        <p:sp>
          <p:nvSpPr>
            <p:cNvPr id="18" name="Line 17"/>
            <p:cNvSpPr>
              <a:spLocks noChangeShapeType="1"/>
            </p:cNvSpPr>
            <p:nvPr/>
          </p:nvSpPr>
          <p:spPr bwMode="auto">
            <a:xfrm>
              <a:off x="4860" y="5184"/>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19" name="Text Box 18"/>
            <p:cNvSpPr txBox="1">
              <a:spLocks noChangeArrowheads="1"/>
            </p:cNvSpPr>
            <p:nvPr/>
          </p:nvSpPr>
          <p:spPr bwMode="auto">
            <a:xfrm>
              <a:off x="6120" y="5496"/>
              <a:ext cx="126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基表分区</a:t>
              </a:r>
            </a:p>
          </p:txBody>
        </p:sp>
        <p:sp>
          <p:nvSpPr>
            <p:cNvPr id="20" name="Text Box 19"/>
            <p:cNvSpPr txBox="1">
              <a:spLocks noChangeArrowheads="1"/>
            </p:cNvSpPr>
            <p:nvPr/>
          </p:nvSpPr>
          <p:spPr bwMode="auto">
            <a:xfrm>
              <a:off x="8820" y="5496"/>
              <a:ext cx="126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基表分区</a:t>
              </a:r>
            </a:p>
          </p:txBody>
        </p:sp>
        <p:sp>
          <p:nvSpPr>
            <p:cNvPr id="21" name="Line 20"/>
            <p:cNvSpPr>
              <a:spLocks noChangeShapeType="1"/>
            </p:cNvSpPr>
            <p:nvPr/>
          </p:nvSpPr>
          <p:spPr bwMode="auto">
            <a:xfrm>
              <a:off x="8100" y="4872"/>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grpSp>
          <p:nvGrpSpPr>
            <p:cNvPr id="22" name="Group 21"/>
            <p:cNvGrpSpPr>
              <a:grpSpLocks/>
            </p:cNvGrpSpPr>
            <p:nvPr/>
          </p:nvGrpSpPr>
          <p:grpSpPr bwMode="auto">
            <a:xfrm>
              <a:off x="6660" y="5184"/>
              <a:ext cx="2880" cy="312"/>
              <a:chOff x="7200" y="5184"/>
              <a:chExt cx="2880" cy="312"/>
            </a:xfrm>
          </p:grpSpPr>
          <p:sp>
            <p:nvSpPr>
              <p:cNvPr id="38" name="Line 22"/>
              <p:cNvSpPr>
                <a:spLocks noChangeShapeType="1"/>
              </p:cNvSpPr>
              <p:nvPr/>
            </p:nvSpPr>
            <p:spPr bwMode="auto">
              <a:xfrm>
                <a:off x="7200" y="5184"/>
                <a:ext cx="288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39" name="Line 23"/>
              <p:cNvSpPr>
                <a:spLocks noChangeShapeType="1"/>
              </p:cNvSpPr>
              <p:nvPr/>
            </p:nvSpPr>
            <p:spPr bwMode="auto">
              <a:xfrm>
                <a:off x="7200" y="5184"/>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40" name="Line 24"/>
              <p:cNvSpPr>
                <a:spLocks noChangeShapeType="1"/>
              </p:cNvSpPr>
              <p:nvPr/>
            </p:nvSpPr>
            <p:spPr bwMode="auto">
              <a:xfrm>
                <a:off x="10080" y="5184"/>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grpSp>
        <p:sp>
          <p:nvSpPr>
            <p:cNvPr id="23" name="Text Box 25"/>
            <p:cNvSpPr txBox="1">
              <a:spLocks noChangeArrowheads="1"/>
            </p:cNvSpPr>
            <p:nvPr/>
          </p:nvSpPr>
          <p:spPr bwMode="auto">
            <a:xfrm>
              <a:off x="7560" y="549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a:t>
              </a:r>
            </a:p>
          </p:txBody>
        </p:sp>
        <p:grpSp>
          <p:nvGrpSpPr>
            <p:cNvPr id="24" name="Group 26"/>
            <p:cNvGrpSpPr>
              <a:grpSpLocks/>
            </p:cNvGrpSpPr>
            <p:nvPr/>
          </p:nvGrpSpPr>
          <p:grpSpPr bwMode="auto">
            <a:xfrm>
              <a:off x="5400" y="5964"/>
              <a:ext cx="2520" cy="1092"/>
              <a:chOff x="5400" y="5964"/>
              <a:chExt cx="2520" cy="1092"/>
            </a:xfrm>
          </p:grpSpPr>
          <p:sp>
            <p:nvSpPr>
              <p:cNvPr id="32" name="Line 27"/>
              <p:cNvSpPr>
                <a:spLocks noChangeShapeType="1"/>
              </p:cNvSpPr>
              <p:nvPr/>
            </p:nvSpPr>
            <p:spPr bwMode="auto">
              <a:xfrm>
                <a:off x="6660" y="5964"/>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33" name="Text Box 28"/>
              <p:cNvSpPr txBox="1">
                <a:spLocks noChangeArrowheads="1"/>
              </p:cNvSpPr>
              <p:nvPr/>
            </p:nvSpPr>
            <p:spPr bwMode="auto">
              <a:xfrm>
                <a:off x="5400" y="6588"/>
                <a:ext cx="108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数据段</a:t>
                </a:r>
              </a:p>
            </p:txBody>
          </p:sp>
          <p:sp>
            <p:nvSpPr>
              <p:cNvPr id="34" name="Text Box 29"/>
              <p:cNvSpPr txBox="1">
                <a:spLocks noChangeArrowheads="1"/>
              </p:cNvSpPr>
              <p:nvPr/>
            </p:nvSpPr>
            <p:spPr bwMode="auto">
              <a:xfrm>
                <a:off x="6840" y="6588"/>
                <a:ext cx="108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索引段</a:t>
                </a:r>
              </a:p>
            </p:txBody>
          </p:sp>
          <p:sp>
            <p:nvSpPr>
              <p:cNvPr id="35" name="Line 30"/>
              <p:cNvSpPr>
                <a:spLocks noChangeShapeType="1"/>
              </p:cNvSpPr>
              <p:nvPr/>
            </p:nvSpPr>
            <p:spPr bwMode="auto">
              <a:xfrm>
                <a:off x="5940" y="6276"/>
                <a:ext cx="144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36" name="Line 31"/>
              <p:cNvSpPr>
                <a:spLocks noChangeShapeType="1"/>
              </p:cNvSpPr>
              <p:nvPr/>
            </p:nvSpPr>
            <p:spPr bwMode="auto">
              <a:xfrm>
                <a:off x="5940" y="6276"/>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37" name="Line 32"/>
              <p:cNvSpPr>
                <a:spLocks noChangeShapeType="1"/>
              </p:cNvSpPr>
              <p:nvPr/>
            </p:nvSpPr>
            <p:spPr bwMode="auto">
              <a:xfrm>
                <a:off x="7380" y="6276"/>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grpSp>
        <p:grpSp>
          <p:nvGrpSpPr>
            <p:cNvPr id="25" name="Group 33"/>
            <p:cNvGrpSpPr>
              <a:grpSpLocks/>
            </p:cNvGrpSpPr>
            <p:nvPr/>
          </p:nvGrpSpPr>
          <p:grpSpPr bwMode="auto">
            <a:xfrm>
              <a:off x="8280" y="5964"/>
              <a:ext cx="2520" cy="1092"/>
              <a:chOff x="5400" y="5964"/>
              <a:chExt cx="2520" cy="1092"/>
            </a:xfrm>
          </p:grpSpPr>
          <p:sp>
            <p:nvSpPr>
              <p:cNvPr id="26" name="Line 34"/>
              <p:cNvSpPr>
                <a:spLocks noChangeShapeType="1"/>
              </p:cNvSpPr>
              <p:nvPr/>
            </p:nvSpPr>
            <p:spPr bwMode="auto">
              <a:xfrm>
                <a:off x="6660" y="5964"/>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27" name="Text Box 35"/>
              <p:cNvSpPr txBox="1">
                <a:spLocks noChangeArrowheads="1"/>
              </p:cNvSpPr>
              <p:nvPr/>
            </p:nvSpPr>
            <p:spPr bwMode="auto">
              <a:xfrm>
                <a:off x="5400" y="6588"/>
                <a:ext cx="108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数据段</a:t>
                </a:r>
              </a:p>
            </p:txBody>
          </p:sp>
          <p:sp>
            <p:nvSpPr>
              <p:cNvPr id="28" name="Text Box 36"/>
              <p:cNvSpPr txBox="1">
                <a:spLocks noChangeArrowheads="1"/>
              </p:cNvSpPr>
              <p:nvPr/>
            </p:nvSpPr>
            <p:spPr bwMode="auto">
              <a:xfrm>
                <a:off x="6840" y="6588"/>
                <a:ext cx="1080" cy="468"/>
              </a:xfrm>
              <a:prstGeom prst="rect">
                <a:avLst/>
              </a:prstGeom>
              <a:solidFill>
                <a:srgbClr val="FFFFFF"/>
              </a:solidFill>
              <a:ln w="6350">
                <a:solidFill>
                  <a:srgbClr val="000000"/>
                </a:solidFill>
                <a:miter lim="800000"/>
                <a:headEnd/>
                <a:tailEnd/>
              </a:ln>
            </p:spPr>
            <p:txBody>
              <a:bodyPr lIns="18000" tIns="0" rIns="18000" bIns="0"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400">
                    <a:latin typeface="+mn-ea"/>
                    <a:ea typeface="+mn-ea"/>
                  </a:rPr>
                  <a:t>索引段</a:t>
                </a:r>
              </a:p>
            </p:txBody>
          </p:sp>
          <p:sp>
            <p:nvSpPr>
              <p:cNvPr id="29" name="Line 37"/>
              <p:cNvSpPr>
                <a:spLocks noChangeShapeType="1"/>
              </p:cNvSpPr>
              <p:nvPr/>
            </p:nvSpPr>
            <p:spPr bwMode="auto">
              <a:xfrm>
                <a:off x="5940" y="6276"/>
                <a:ext cx="144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30" name="Line 38"/>
              <p:cNvSpPr>
                <a:spLocks noChangeShapeType="1"/>
              </p:cNvSpPr>
              <p:nvPr/>
            </p:nvSpPr>
            <p:spPr bwMode="auto">
              <a:xfrm>
                <a:off x="5940" y="6276"/>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sp>
            <p:nvSpPr>
              <p:cNvPr id="31" name="Line 39"/>
              <p:cNvSpPr>
                <a:spLocks noChangeShapeType="1"/>
              </p:cNvSpPr>
              <p:nvPr/>
            </p:nvSpPr>
            <p:spPr bwMode="auto">
              <a:xfrm>
                <a:off x="7380" y="6276"/>
                <a:ext cx="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18000" tIns="0" rIns="18000" bIns="0" anchor="ctr"/>
              <a:lstStyle/>
              <a:p>
                <a:pPr algn="ctr"/>
                <a:endParaRPr lang="zh-CN" altLang="en-US" sz="1400">
                  <a:latin typeface="+mn-ea"/>
                </a:endParaRPr>
              </a:p>
            </p:txBody>
          </p:sp>
        </p:grpSp>
      </p:grpSp>
    </p:spTree>
    <p:extLst>
      <p:ext uri="{BB962C8B-B14F-4D97-AF65-F5344CB8AC3E}">
        <p14:creationId xmlns:p14="http://schemas.microsoft.com/office/powerpoint/2010/main" val="14749179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The End</a:t>
            </a:r>
            <a:endParaRPr lang="zh-CN" altLang="en-US" b="1" dirty="0"/>
          </a:p>
        </p:txBody>
      </p:sp>
    </p:spTree>
    <p:extLst>
      <p:ext uri="{BB962C8B-B14F-4D97-AF65-F5344CB8AC3E}">
        <p14:creationId xmlns:p14="http://schemas.microsoft.com/office/powerpoint/2010/main" val="227018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itchFamily="18" charset="0"/>
                <a:cs typeface="Times New Roman" pitchFamily="18" charset="0"/>
              </a:rPr>
              <a:t>3. </a:t>
            </a:r>
            <a:r>
              <a:rPr lang="zh-CN" altLang="en-US" b="1" dirty="0" smtClean="0">
                <a:latin typeface="Times New Roman" pitchFamily="18" charset="0"/>
                <a:cs typeface="Times New Roman" pitchFamily="18" charset="0"/>
              </a:rPr>
              <a:t>磁盘</a:t>
            </a:r>
            <a:r>
              <a:rPr lang="zh-CN" altLang="en-US" b="1" dirty="0">
                <a:latin typeface="Times New Roman" pitchFamily="18" charset="0"/>
                <a:cs typeface="Times New Roman" pitchFamily="18" charset="0"/>
              </a:rPr>
              <a:t>存储器及其结构</a:t>
            </a:r>
            <a:endParaRPr lang="zh-CN" altLang="en-US" b="1" dirty="0"/>
          </a:p>
        </p:txBody>
      </p:sp>
      <p:sp>
        <p:nvSpPr>
          <p:cNvPr id="3" name="内容占位符 2"/>
          <p:cNvSpPr>
            <a:spLocks noGrp="1"/>
          </p:cNvSpPr>
          <p:nvPr>
            <p:ph idx="1"/>
          </p:nvPr>
        </p:nvSpPr>
        <p:spPr/>
        <p:txBody>
          <a:bodyPr>
            <a:normAutofit/>
          </a:bodyPr>
          <a:lstStyle/>
          <a:p>
            <a:r>
              <a:rPr lang="zh-CN" altLang="en-US" dirty="0"/>
              <a:t>磁盘存储器</a:t>
            </a:r>
          </a:p>
          <a:p>
            <a:pPr lvl="1"/>
            <a:r>
              <a:rPr lang="zh-CN" altLang="en-US" dirty="0"/>
              <a:t>一种大容量、可以直接存取的外部存储设备</a:t>
            </a:r>
          </a:p>
          <a:p>
            <a:pPr lvl="2"/>
            <a:r>
              <a:rPr lang="zh-CN" altLang="en-US" dirty="0"/>
              <a:t>大容量：</a:t>
            </a:r>
            <a:r>
              <a:rPr lang="en-US" altLang="zh-CN" dirty="0"/>
              <a:t>10GB ~ 2000GB</a:t>
            </a:r>
          </a:p>
          <a:p>
            <a:pPr lvl="2"/>
            <a:r>
              <a:rPr lang="zh-CN" altLang="en-US" dirty="0"/>
              <a:t>直接存取：可以随机到达磁盘上的任何一个</a:t>
            </a:r>
            <a:r>
              <a:rPr lang="zh-CN" altLang="en-US" dirty="0" smtClean="0"/>
              <a:t>部位</a:t>
            </a:r>
            <a:r>
              <a:rPr lang="zh-CN" altLang="en-US" dirty="0"/>
              <a:t>存取</a:t>
            </a:r>
            <a:r>
              <a:rPr lang="zh-CN" altLang="en-US" dirty="0" smtClean="0"/>
              <a:t>数据</a:t>
            </a:r>
            <a:endParaRPr lang="zh-CN" altLang="en-US" dirty="0"/>
          </a:p>
          <a:p>
            <a:pPr lvl="1"/>
            <a:r>
              <a:rPr lang="zh-CN" altLang="en-US" dirty="0"/>
              <a:t>磁盘存储器的组成</a:t>
            </a:r>
          </a:p>
          <a:p>
            <a:pPr lvl="2"/>
            <a:r>
              <a:rPr lang="zh-CN" altLang="en-US" dirty="0"/>
              <a:t>磁盘盘片</a:t>
            </a:r>
          </a:p>
          <a:p>
            <a:pPr lvl="2"/>
            <a:r>
              <a:rPr lang="zh-CN" altLang="en-US" dirty="0"/>
              <a:t>磁盘驱动器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528609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1783</TotalTime>
  <Words>7011</Words>
  <Application>Microsoft Office PowerPoint</Application>
  <PresentationFormat>全屏显示(4:3)</PresentationFormat>
  <Paragraphs>939</Paragraphs>
  <Slides>87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89" baseType="lpstr">
      <vt:lpstr>奥斯汀</vt:lpstr>
      <vt:lpstr>Picture</vt:lpstr>
      <vt:lpstr>数据库的物理组织</vt:lpstr>
      <vt:lpstr>数据库的物理组织</vt:lpstr>
      <vt:lpstr>1. 概论</vt:lpstr>
      <vt:lpstr>数据库的物理组织</vt:lpstr>
      <vt:lpstr>2. 数据库的物理存储介质</vt:lpstr>
      <vt:lpstr>2. 数据库的物理存储介质</vt:lpstr>
      <vt:lpstr>2. 数据库的物理存储介质</vt:lpstr>
      <vt:lpstr>数据库的物理组织</vt:lpstr>
      <vt:lpstr>3. 磁盘存储器及其结构</vt:lpstr>
      <vt:lpstr>3. 磁盘存储器及其结构</vt:lpstr>
      <vt:lpstr>3. 磁盘存储器及其结构</vt:lpstr>
      <vt:lpstr>3. 磁盘存储器及其结构</vt:lpstr>
      <vt:lpstr>3. 磁盘存储器及其结构</vt:lpstr>
      <vt:lpstr>3. 磁盘存储器及其结构</vt:lpstr>
      <vt:lpstr>3. 磁盘存储器及其结构</vt:lpstr>
      <vt:lpstr>3. 磁盘存储器及其结构</vt:lpstr>
      <vt:lpstr>数据库的物理组织</vt:lpstr>
      <vt:lpstr>4. 文件组织</vt:lpstr>
      <vt:lpstr>4. 文件组织</vt:lpstr>
      <vt:lpstr>4. 文件组织</vt:lpstr>
      <vt:lpstr>4. 文件组织</vt:lpstr>
      <vt:lpstr>4. 文件组织</vt:lpstr>
      <vt:lpstr>4. 文件组织</vt:lpstr>
      <vt:lpstr>4. 文件组织</vt:lpstr>
      <vt:lpstr>4. 文件组织</vt:lpstr>
      <vt:lpstr>数据库的物理组织</vt:lpstr>
      <vt:lpstr>5. 文件记录组织</vt:lpstr>
      <vt:lpstr>数据库的物理组织</vt:lpstr>
      <vt:lpstr>6. 索引技术与散列技术</vt:lpstr>
      <vt:lpstr>6. 索引技术与散列技术</vt:lpstr>
      <vt:lpstr>顺序文件</vt:lpstr>
      <vt:lpstr>6. 索引技术与散列技术</vt:lpstr>
      <vt:lpstr>索引文件</vt:lpstr>
      <vt:lpstr>6. 索引技术与散列技术</vt:lpstr>
      <vt:lpstr>6. 索引技术与散列技术</vt:lpstr>
      <vt:lpstr>PowerPoint 演示文稿</vt:lpstr>
      <vt:lpstr>稠密索引</vt:lpstr>
      <vt:lpstr>稠密索引</vt:lpstr>
      <vt:lpstr>稠密索引</vt:lpstr>
      <vt:lpstr>6. 索引技术与散列技术</vt:lpstr>
      <vt:lpstr>PowerPoint 演示文稿</vt:lpstr>
      <vt:lpstr>稀疏索引</vt:lpstr>
      <vt:lpstr>稀疏索引</vt:lpstr>
      <vt:lpstr>稠密索引与稀疏索引的区别</vt:lpstr>
      <vt:lpstr>6. 索引技术与散列技术</vt:lpstr>
      <vt:lpstr>PowerPoint 演示文稿</vt:lpstr>
      <vt:lpstr>PowerPoint 演示文稿</vt:lpstr>
      <vt:lpstr>PowerPoint 演示文稿</vt:lpstr>
      <vt:lpstr>多级索引</vt:lpstr>
      <vt:lpstr>多级索引</vt:lpstr>
      <vt:lpstr>多级索引与单级索引的性能比较</vt:lpstr>
      <vt:lpstr>6. 索引技术与散列技术</vt:lpstr>
      <vt:lpstr>6. 索引技术与散列技术</vt:lpstr>
      <vt:lpstr>PowerPoint 演示文稿</vt:lpstr>
      <vt:lpstr>6. 索引技术与散列技术</vt:lpstr>
      <vt:lpstr>6. 索引技术与散列技术</vt:lpstr>
      <vt:lpstr>PowerPoint 演示文稿</vt:lpstr>
      <vt:lpstr>6. 索引技术与散列技术</vt:lpstr>
      <vt:lpstr>非顺序文件中的索引技术</vt:lpstr>
      <vt:lpstr>PowerPoint 演示文稿</vt:lpstr>
      <vt:lpstr>6. 索引技术与散列技术</vt:lpstr>
      <vt:lpstr>6. 索引技术与散列技术</vt:lpstr>
      <vt:lpstr>B/B+树索引文件</vt:lpstr>
      <vt:lpstr>B/B+树索引文件</vt:lpstr>
      <vt:lpstr>B/B+树索引文件</vt:lpstr>
      <vt:lpstr>B/B+树索引文件</vt:lpstr>
      <vt:lpstr>B/B+树索引文件</vt:lpstr>
      <vt:lpstr>B/B+树索引文件</vt:lpstr>
      <vt:lpstr>B/B+树索引文件</vt:lpstr>
      <vt:lpstr>B树</vt:lpstr>
      <vt:lpstr>B+树与B树的比较</vt:lpstr>
      <vt:lpstr>B+树与B树的比较</vt:lpstr>
      <vt:lpstr>6. 索引技术与散列技术</vt:lpstr>
      <vt:lpstr>散列技术</vt:lpstr>
      <vt:lpstr>散列技术</vt:lpstr>
      <vt:lpstr>散列技术</vt:lpstr>
      <vt:lpstr>PowerPoint 演示文稿</vt:lpstr>
      <vt:lpstr>PowerPoint 演示文稿</vt:lpstr>
      <vt:lpstr>数据库的物理组织</vt:lpstr>
      <vt:lpstr>7. 数据库与文件 </vt:lpstr>
      <vt:lpstr>7.1 数据库中数据分类</vt:lpstr>
      <vt:lpstr>7.1 数据库中数据分类</vt:lpstr>
      <vt:lpstr>7.1 数据库中数据分类</vt:lpstr>
      <vt:lpstr>7.1 数据库中数据分类</vt:lpstr>
      <vt:lpstr>7.2 数据库存储空间组织</vt:lpstr>
      <vt:lpstr>7.2 数据库存储空间组织</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数据库的物理组织</dc:title>
  <dc:creator>whu</dc:creator>
  <cp:lastModifiedBy>whu</cp:lastModifiedBy>
  <cp:revision>93</cp:revision>
  <dcterms:created xsi:type="dcterms:W3CDTF">2011-10-31T01:10:33Z</dcterms:created>
  <dcterms:modified xsi:type="dcterms:W3CDTF">2011-11-07T00:09:00Z</dcterms:modified>
</cp:coreProperties>
</file>