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C86B4-8252-4165-8D8F-2613E8F1D15E}" type="datetimeFigureOut">
              <a:rPr lang="zh-CN" altLang="en-US" smtClean="0"/>
              <a:t>2011/12/20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B92-F007-440F-9CDA-989BCC727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t" anchorCtr="0">
            <a:normAutofit/>
          </a:bodyPr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77" y="52412"/>
            <a:ext cx="1040623" cy="114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AFBA-46E6-4570-A2D0-471909BC165A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EDBF-6670-4B7D-8E15-47A340609594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t" anchorCtr="0"/>
          <a:lstStyle>
            <a:lvl1pPr algn="l">
              <a:lnSpc>
                <a:spcPct val="125000"/>
              </a:lnSpc>
              <a:defRPr sz="40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8A0A-9F26-4BFD-B12E-8626088ADF85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</a:t>
            </a:r>
            <a:r>
              <a:rPr lang="en-US" altLang="zh-CN" dirty="0" smtClean="0"/>
              <a:t> 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8734-184E-4415-8C7C-92B34C5A53A4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348880"/>
            <a:ext cx="3960000" cy="40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448" y="2348880"/>
            <a:ext cx="3960000" cy="40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565102"/>
            <a:ext cx="305714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2" y="2349320"/>
            <a:ext cx="3960000" cy="40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6056" y="1565102"/>
            <a:ext cx="3055717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48" y="2348880"/>
            <a:ext cx="3960000" cy="40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0497-74DB-4871-B5DA-95D0E49F6CEA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7A64-3769-4D24-9A37-ED6C9926A4F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9B6-FB1D-4F9D-B186-F7DBB6E75048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C692-ECF3-4530-AF05-C2B1E7525436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t" anchorCtr="0">
            <a:normAutofit/>
          </a:bodyPr>
          <a:lstStyle>
            <a:lvl1pPr algn="l">
              <a:lnSpc>
                <a:spcPct val="125000"/>
              </a:lnSpc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t" anchorCtr="0">
            <a:norm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8D4-B40E-49A3-96A1-831C099D231A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b="1" i="1" dirty="0" smtClean="0"/>
              <a:t>Websoft, 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64776"/>
            <a:ext cx="7024744" cy="64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810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450E16-0C14-44C9-8C2B-486010EDFCCE}" type="datetime8">
              <a:rPr lang="en-US" altLang="zh-CN" smtClean="0"/>
              <a:t>12/20/2011 8:28 AM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4304" y="6597376"/>
            <a:ext cx="350215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b="1" i="1" dirty="0" smtClean="0"/>
              <a:t>Websoft,</a:t>
            </a:r>
            <a:r>
              <a:rPr lang="en-US" altLang="zh-CN" dirty="0" smtClean="0"/>
              <a:t> </a:t>
            </a:r>
            <a:r>
              <a:rPr lang="en-US" altLang="zh-CN" b="1" i="1" dirty="0" smtClean="0"/>
              <a:t>Nanjing Univ. </a:t>
            </a:r>
            <a:r>
              <a:rPr lang="en-US" altLang="zh-CN" dirty="0" smtClean="0"/>
              <a:t>[</a:t>
            </a:r>
            <a:r>
              <a:rPr lang="en-US" altLang="zh-CN" sz="1000" dirty="0" smtClean="0"/>
              <a:t>http://ws.nju.edu.cn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25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125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25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lnSpc>
          <a:spcPct val="125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25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hu@nju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未收到上机作业的同学名单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zh-CN" altLang="en-US" sz="1800" dirty="0" smtClean="0"/>
              <a:t>统计截止日期为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19</a:t>
            </a:r>
            <a:r>
              <a:rPr lang="zh-CN" altLang="en-US" sz="1800" dirty="0" smtClean="0"/>
              <a:t>日早上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点</a:t>
            </a:r>
            <a:endParaRPr lang="en-US" altLang="zh-CN" sz="1800" dirty="0" smtClean="0"/>
          </a:p>
          <a:p>
            <a:pPr>
              <a:lnSpc>
                <a:spcPct val="145000"/>
              </a:lnSpc>
            </a:pPr>
            <a:r>
              <a:rPr lang="zh-CN" altLang="en-US" sz="1800" dirty="0" smtClean="0"/>
              <a:t>第一次作业</a:t>
            </a:r>
            <a:endParaRPr lang="en-US" altLang="zh-CN" sz="1800" dirty="0" smtClean="0"/>
          </a:p>
          <a:p>
            <a:pPr lvl="1">
              <a:lnSpc>
                <a:spcPct val="145000"/>
              </a:lnSpc>
            </a:pPr>
            <a:r>
              <a:rPr lang="zh-CN" altLang="en-US" sz="1600" dirty="0"/>
              <a:t>陈</a:t>
            </a:r>
            <a:r>
              <a:rPr lang="zh-CN" altLang="en-US" sz="1600" dirty="0" smtClean="0"/>
              <a:t>伟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陈敬元、丁浔</a:t>
            </a:r>
            <a:r>
              <a:rPr lang="zh-CN" altLang="en-US" sz="1600" dirty="0" smtClean="0"/>
              <a:t>、韩晨晨、沙国君</a:t>
            </a:r>
            <a:r>
              <a:rPr lang="zh-CN" altLang="en-US" sz="1600" dirty="0" smtClean="0"/>
              <a:t>、徐国栋、杨松霖、周嘉超、陈力诚</a:t>
            </a:r>
            <a:endParaRPr lang="en-US" altLang="zh-CN" sz="1600" dirty="0" smtClean="0"/>
          </a:p>
          <a:p>
            <a:pPr>
              <a:lnSpc>
                <a:spcPct val="145000"/>
              </a:lnSpc>
            </a:pPr>
            <a:r>
              <a:rPr lang="zh-CN" altLang="en-US" sz="1800" dirty="0"/>
              <a:t>第二</a:t>
            </a:r>
            <a:r>
              <a:rPr lang="zh-CN" altLang="en-US" sz="1800" dirty="0" smtClean="0"/>
              <a:t>次作业</a:t>
            </a:r>
            <a:endParaRPr lang="en-US" altLang="zh-CN" sz="1800" dirty="0" smtClean="0"/>
          </a:p>
          <a:p>
            <a:pPr lvl="1">
              <a:lnSpc>
                <a:spcPct val="145000"/>
              </a:lnSpc>
            </a:pPr>
            <a:r>
              <a:rPr lang="zh-CN" altLang="en-US" sz="1600" dirty="0"/>
              <a:t>陈</a:t>
            </a:r>
            <a:r>
              <a:rPr lang="zh-CN" altLang="en-US" sz="1600" dirty="0" smtClean="0"/>
              <a:t>伟、陈敬元、丁浔</a:t>
            </a:r>
            <a:r>
              <a:rPr lang="zh-CN" altLang="en-US" sz="1600" dirty="0" smtClean="0"/>
              <a:t>、韩晨晨、沙国君</a:t>
            </a:r>
            <a:r>
              <a:rPr lang="zh-CN" altLang="en-US" sz="1600" dirty="0" smtClean="0"/>
              <a:t>、王轶群、徐国栋、杨松霖、姚文静</a:t>
            </a:r>
            <a:r>
              <a:rPr lang="zh-CN" altLang="en-US" sz="1600" dirty="0" smtClean="0"/>
              <a:t>、周嘉超、邹超</a:t>
            </a:r>
            <a:r>
              <a:rPr lang="zh-CN" altLang="en-US" sz="1600" dirty="0" smtClean="0"/>
              <a:t>、陈力诚</a:t>
            </a:r>
            <a:endParaRPr lang="en-US" altLang="zh-CN" sz="1600" dirty="0" smtClean="0"/>
          </a:p>
          <a:p>
            <a:pPr>
              <a:lnSpc>
                <a:spcPct val="145000"/>
              </a:lnSpc>
            </a:pPr>
            <a:r>
              <a:rPr lang="zh-CN" altLang="en-US" sz="1800" dirty="0"/>
              <a:t>第三</a:t>
            </a:r>
            <a:r>
              <a:rPr lang="zh-CN" altLang="en-US" sz="1800" dirty="0" smtClean="0"/>
              <a:t>次作业</a:t>
            </a:r>
            <a:endParaRPr lang="en-US" altLang="zh-CN" sz="1800" dirty="0" smtClean="0"/>
          </a:p>
          <a:p>
            <a:pPr lvl="1">
              <a:lnSpc>
                <a:spcPct val="145000"/>
              </a:lnSpc>
            </a:pPr>
            <a:r>
              <a:rPr lang="zh-CN" altLang="en-US" sz="1600" dirty="0" smtClean="0"/>
              <a:t>陈伟、张志杰</a:t>
            </a:r>
            <a:r>
              <a:rPr lang="zh-CN" altLang="en-US" sz="1600" dirty="0" smtClean="0"/>
              <a:t>、陈敬元</a:t>
            </a:r>
            <a:r>
              <a:rPr lang="zh-CN" altLang="en-US" sz="1600" dirty="0" smtClean="0"/>
              <a:t>、</a:t>
            </a:r>
            <a:r>
              <a:rPr lang="zh-CN" altLang="en-US" sz="1600" smtClean="0"/>
              <a:t>陈伟清</a:t>
            </a:r>
            <a:r>
              <a:rPr lang="zh-CN" altLang="en-US" sz="1600" smtClean="0"/>
              <a:t>、丁浔</a:t>
            </a:r>
            <a:r>
              <a:rPr lang="zh-CN" altLang="en-US" sz="1600" dirty="0" smtClean="0"/>
              <a:t>、葛玲、耿子聪</a:t>
            </a:r>
            <a:r>
              <a:rPr lang="zh-CN" altLang="en-US" sz="1600" dirty="0" smtClean="0"/>
              <a:t>、韩晨晨、廖武钧、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刘智鑫</a:t>
            </a:r>
            <a:r>
              <a:rPr lang="zh-CN" altLang="en-US" sz="1600" dirty="0" smtClean="0"/>
              <a:t>、沙国君</a:t>
            </a:r>
            <a:r>
              <a:rPr lang="zh-CN" altLang="en-US" sz="1600" dirty="0" smtClean="0"/>
              <a:t>、王</a:t>
            </a:r>
            <a:r>
              <a:rPr lang="zh-CN" altLang="en-US" sz="1600" dirty="0"/>
              <a:t>璟</a:t>
            </a:r>
            <a:r>
              <a:rPr lang="zh-CN" altLang="en-US" sz="1600" dirty="0" smtClean="0"/>
              <a:t>玚、王轶群、夏晨希</a:t>
            </a:r>
            <a:r>
              <a:rPr lang="zh-CN" altLang="en-US" sz="1600" dirty="0" smtClean="0"/>
              <a:t>、徐国栋</a:t>
            </a:r>
            <a:r>
              <a:rPr lang="zh-CN" altLang="en-US" sz="1600" dirty="0" smtClean="0"/>
              <a:t>、徐锡之、许皓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许耀峰</a:t>
            </a:r>
            <a:r>
              <a:rPr lang="zh-CN" altLang="en-US" sz="1600" dirty="0" smtClean="0"/>
              <a:t>、杨松霖、杨晓天</a:t>
            </a:r>
            <a:r>
              <a:rPr lang="zh-CN" altLang="en-US" sz="1600" dirty="0" smtClean="0"/>
              <a:t>、姚文静、张家豪</a:t>
            </a:r>
            <a:r>
              <a:rPr lang="zh-CN" altLang="en-US" sz="1600" dirty="0" smtClean="0"/>
              <a:t>、周嘉超、周姚</a:t>
            </a:r>
            <a:r>
              <a:rPr lang="zh-CN" altLang="en-US" sz="1600" dirty="0" smtClean="0"/>
              <a:t>、邹超、陈力诚</a:t>
            </a:r>
            <a:endParaRPr lang="en-US" altLang="zh-CN" sz="1600" dirty="0" smtClean="0"/>
          </a:p>
          <a:p>
            <a:pPr>
              <a:lnSpc>
                <a:spcPct val="145000"/>
              </a:lnSpc>
            </a:pPr>
            <a:r>
              <a:rPr lang="en-US" altLang="zh-CN" sz="1800" dirty="0" smtClean="0">
                <a:hlinkClick r:id="rId2"/>
              </a:rPr>
              <a:t>whu@nju.edu.cn</a:t>
            </a:r>
            <a:r>
              <a:rPr lang="en-US" altLang="zh-CN" sz="1800" dirty="0" smtClean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嵌套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en-US" dirty="0"/>
              <a:t>查询修课总学分在</a:t>
            </a:r>
            <a:r>
              <a:rPr lang="en-US" altLang="zh-CN" dirty="0"/>
              <a:t>10</a:t>
            </a:r>
            <a:r>
              <a:rPr lang="zh-CN" altLang="en-US" dirty="0"/>
              <a:t>分以下的学生姓名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Student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IN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Course, SC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Student.sno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AND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Course.cno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GROUP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Course.credit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&lt; 10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嵌套查询</a:t>
            </a:r>
            <a:endParaRPr lang="en-US" altLang="zh-CN" dirty="0"/>
          </a:p>
          <a:p>
            <a:pPr lvl="1"/>
            <a:r>
              <a:rPr lang="zh-CN" altLang="zh-CN" dirty="0"/>
              <a:t>查询各门课程取得最高成绩的学生姓名及其成绩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CNAME, SNAME,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T1.GRADE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Course, Student, SC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T1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Course.CNO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T1.CNO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AND 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Student.SNO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T1.SNO AND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GRADE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&gt;= ALL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GRADE FROM SC WHERE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T1.CNO=CNO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嵌套查询</a:t>
            </a:r>
            <a:endParaRPr lang="en-US" altLang="zh-CN" dirty="0"/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查询选修了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1001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学生选课的全部课程的学生学号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Student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WHERE NOT EXISTS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SC SCX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SCX.sno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'1001' AND NOT EXISTS(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altLang="zh-CN" sz="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SC SCY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SCY.sno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Student.sno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AND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SCX.cno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SCY.cno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CN" sz="1800" dirty="0">
                <a:cs typeface="Courier New" pitchFamily="49" charset="0"/>
              </a:rPr>
              <a:t>// </a:t>
            </a:r>
            <a:r>
              <a:rPr lang="zh-CN" altLang="en-US" sz="1800" dirty="0">
                <a:cs typeface="Courier New" pitchFamily="49" charset="0"/>
              </a:rPr>
              <a:t>排除与</a:t>
            </a:r>
            <a:r>
              <a:rPr lang="en-US" altLang="zh-CN" sz="1800" dirty="0">
                <a:cs typeface="Courier New" pitchFamily="49" charset="0"/>
              </a:rPr>
              <a:t>1001</a:t>
            </a:r>
            <a:r>
              <a:rPr lang="zh-CN" altLang="en-US" sz="1800" dirty="0">
                <a:cs typeface="Courier New" pitchFamily="49" charset="0"/>
              </a:rPr>
              <a:t>学生选的某门课程不一样的学生</a:t>
            </a:r>
            <a:r>
              <a:rPr lang="en-US" altLang="zh-CN" sz="1800" dirty="0">
                <a:cs typeface="Courier New" pitchFamily="49" charset="0"/>
              </a:rPr>
              <a:t/>
            </a:r>
            <a:br>
              <a:rPr lang="en-US" altLang="zh-CN" sz="1800" dirty="0">
                <a:cs typeface="Courier New" pitchFamily="49" charset="0"/>
              </a:rPr>
            </a:br>
            <a:r>
              <a:rPr lang="en-US" altLang="zh-CN" sz="1800" dirty="0">
                <a:cs typeface="Courier New" pitchFamily="49" charset="0"/>
              </a:rPr>
              <a:t>// </a:t>
            </a:r>
            <a:r>
              <a:rPr lang="zh-CN" altLang="en-US" sz="1800" dirty="0"/>
              <a:t>某个学生，</a:t>
            </a:r>
            <a:r>
              <a:rPr lang="en-US" altLang="zh-CN" sz="1800" dirty="0"/>
              <a:t>[</a:t>
            </a:r>
            <a:r>
              <a:rPr lang="zh-CN" altLang="en-US" sz="1800" b="1" dirty="0">
                <a:solidFill>
                  <a:srgbClr val="FF0000"/>
                </a:solidFill>
              </a:rPr>
              <a:t>不存在</a:t>
            </a:r>
            <a:r>
              <a:rPr lang="en-US" altLang="zh-CN" sz="1800" dirty="0"/>
              <a:t>]1001</a:t>
            </a:r>
            <a:r>
              <a:rPr lang="zh-CN" altLang="en-US" sz="1800" dirty="0"/>
              <a:t>选的课</a:t>
            </a:r>
            <a:r>
              <a:rPr lang="en-US" altLang="zh-CN" sz="1800" dirty="0"/>
              <a:t>[</a:t>
            </a:r>
            <a:r>
              <a:rPr lang="zh-CN" altLang="en-US" sz="1800" b="1" dirty="0">
                <a:solidFill>
                  <a:srgbClr val="FF0000"/>
                </a:solidFill>
              </a:rPr>
              <a:t>不存在于</a:t>
            </a:r>
            <a:r>
              <a:rPr lang="en-US" altLang="zh-CN" sz="1800" dirty="0"/>
              <a:t>]</a:t>
            </a:r>
            <a:r>
              <a:rPr lang="zh-CN" altLang="en-US" sz="1800" dirty="0"/>
              <a:t>该学生选的课 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嵌套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查询</a:t>
            </a:r>
            <a:r>
              <a:rPr lang="zh-CN" altLang="zh-CN" dirty="0"/>
              <a:t>选修了张星老师开设的全部课程的学生姓名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Student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WHERE NOT EXISTS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 FROM Course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 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Teacher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张星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’) AND NOT EXISTS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SELECT * FROM SC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Student.sno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AND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SC.cno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Course.cno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次上机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职工工作</a:t>
            </a:r>
            <a:endParaRPr lang="en-US" altLang="zh-CN" dirty="0" smtClean="0"/>
          </a:p>
          <a:p>
            <a:pPr lvl="1"/>
            <a:r>
              <a:rPr lang="zh-CN" altLang="en-US" dirty="0"/>
              <a:t>创建数据库、表及属性</a:t>
            </a:r>
          </a:p>
          <a:p>
            <a:pPr lvl="1"/>
            <a:r>
              <a:rPr lang="zh-CN" altLang="en-US" dirty="0"/>
              <a:t>创建数据约束</a:t>
            </a:r>
          </a:p>
          <a:p>
            <a:pPr lvl="1"/>
            <a:r>
              <a:rPr lang="zh-CN" altLang="en-US" dirty="0"/>
              <a:t>加入样本数据并观察</a:t>
            </a:r>
          </a:p>
          <a:p>
            <a:pPr lvl="1"/>
            <a:r>
              <a:rPr lang="zh-CN" altLang="en-US" dirty="0"/>
              <a:t>创建触发器</a:t>
            </a:r>
          </a:p>
          <a:p>
            <a:pPr lvl="1"/>
            <a:r>
              <a:rPr lang="zh-CN" altLang="en-US" dirty="0"/>
              <a:t>创建用户并</a:t>
            </a:r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第二次上机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外键交叉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/>
              <a:t>职工（所在部门编号）</a:t>
            </a:r>
            <a:br>
              <a:rPr lang="zh-CN" altLang="en-US" dirty="0"/>
            </a:br>
            <a:r>
              <a:rPr lang="zh-CN" altLang="en-US" dirty="0"/>
              <a:t>部门（部门负责人的工号）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ALTER TABLE Project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fk_dept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FOREIGN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KEY (DEPTNO)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(DEPTNO)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DELETE RESTRICT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UPDATE NO ACTION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外键完整性约束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en-US" altLang="zh-CN" dirty="0"/>
              <a:t>“restrict”</a:t>
            </a:r>
            <a:r>
              <a:rPr lang="zh-CN" altLang="en-US" dirty="0"/>
              <a:t>和“</a:t>
            </a:r>
            <a:r>
              <a:rPr lang="en-US" altLang="zh-CN" dirty="0"/>
              <a:t>no action”</a:t>
            </a:r>
            <a:r>
              <a:rPr lang="zh-CN" altLang="en-US" dirty="0"/>
              <a:t>的区别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365760" lvl="1" indent="0">
              <a:buNone/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UPDATE PAR SET PID = PID-1</a:t>
            </a:r>
          </a:p>
          <a:p>
            <a:pPr lvl="1"/>
            <a:r>
              <a:rPr lang="en-US" altLang="zh-CN" dirty="0"/>
              <a:t>“restrict”</a:t>
            </a:r>
            <a:r>
              <a:rPr lang="zh-CN" altLang="en-US" dirty="0"/>
              <a:t>报错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no action”</a:t>
            </a:r>
            <a:r>
              <a:rPr lang="zh-CN" altLang="en-US" dirty="0"/>
              <a:t>可以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45198"/>
              </p:ext>
            </p:extLst>
          </p:nvPr>
        </p:nvGraphicFramePr>
        <p:xfrm>
          <a:off x="1331640" y="2636912"/>
          <a:ext cx="20088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1095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PID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PAR1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PAR2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PAR3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11603"/>
              </p:ext>
            </p:extLst>
          </p:nvPr>
        </p:nvGraphicFramePr>
        <p:xfrm>
          <a:off x="3398897" y="2636912"/>
          <a:ext cx="32870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1460818"/>
                <a:gridCol w="913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CID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CDESC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ourier New" pitchFamily="49" charset="0"/>
                          <a:cs typeface="Courier New" pitchFamily="49" charset="0"/>
                        </a:rPr>
                        <a:t>PID</a:t>
                      </a:r>
                      <a:endParaRPr lang="zh-CN" altLang="en-US" sz="24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51DESC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24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52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52DESC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24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3157583" y="3284984"/>
            <a:ext cx="504056" cy="50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157583" y="3717088"/>
            <a:ext cx="504056" cy="50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/>
              <a:t>当职工参加一个新的项目时，年薪增加</a:t>
            </a:r>
            <a:r>
              <a:rPr lang="en-US" altLang="zh-CN" dirty="0"/>
              <a:t>2%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CREATE TRIGGER UPDATE_SAL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AFTER INSERT ON JOB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REFERENCING NEW AS NEWROW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 EACH ROW MODE DB2SQL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UPDATE Employee SET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Employee.salary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salary * 1.02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Employee.empno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NEWROW.empno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次上机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DB2</a:t>
            </a:r>
            <a:r>
              <a:rPr lang="zh-CN" altLang="en-US" dirty="0"/>
              <a:t>进行性能配置及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缓冲池</a:t>
            </a:r>
            <a:endParaRPr lang="en-US" altLang="zh-CN" dirty="0" smtClean="0"/>
          </a:p>
          <a:p>
            <a:pPr lvl="1"/>
            <a:r>
              <a:rPr lang="en-US" altLang="zh-CN" dirty="0"/>
              <a:t>REORGCHK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DBCP</a:t>
            </a:r>
            <a:r>
              <a:rPr lang="zh-CN" altLang="en-US" b="1" i="1" dirty="0">
                <a:solidFill>
                  <a:srgbClr val="FF0000"/>
                </a:solidFill>
              </a:rPr>
              <a:t>数据库连接池</a:t>
            </a:r>
            <a:r>
              <a:rPr lang="zh-CN" altLang="en-US" dirty="0"/>
              <a:t>连接</a:t>
            </a:r>
            <a:r>
              <a:rPr lang="en-US" altLang="zh-CN" dirty="0"/>
              <a:t>DB2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应用部分（</a:t>
            </a:r>
            <a:r>
              <a:rPr lang="en-US" altLang="zh-CN" dirty="0" smtClean="0"/>
              <a:t>33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/>
              <a:t>填空</a:t>
            </a:r>
            <a:r>
              <a:rPr lang="zh-CN" altLang="en-US" dirty="0" smtClean="0"/>
              <a:t>题，每题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7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选择题，每题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应用题，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大题</a:t>
            </a:r>
            <a:r>
              <a:rPr lang="zh-CN" altLang="en-US" dirty="0"/>
              <a:t>（</a:t>
            </a:r>
            <a:r>
              <a:rPr lang="zh-CN" altLang="en-US" dirty="0" smtClean="0"/>
              <a:t>含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小题，每小题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标准</a:t>
            </a:r>
            <a:r>
              <a:rPr lang="en-US" altLang="zh-CN" dirty="0" smtClean="0"/>
              <a:t>SQL’92</a:t>
            </a:r>
            <a:r>
              <a:rPr lang="zh-CN" altLang="en-US" dirty="0" smtClean="0"/>
              <a:t>为准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的具体</a:t>
            </a:r>
            <a:r>
              <a:rPr lang="zh-CN" altLang="en-US" dirty="0"/>
              <a:t>特性</a:t>
            </a:r>
            <a:r>
              <a:rPr lang="zh-CN" altLang="en-US" dirty="0" smtClean="0"/>
              <a:t>不考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语义网数据管理考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期末考试复习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—SQL</a:t>
            </a:r>
            <a:r>
              <a:rPr lang="zh-CN" altLang="en-US" sz="3200" dirty="0" smtClean="0"/>
              <a:t>应用部分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b="1" dirty="0" smtClean="0"/>
              <a:t>胡伟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38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</a:t>
            </a:r>
            <a:r>
              <a:rPr lang="zh-CN" altLang="en-US" dirty="0" smtClean="0"/>
              <a:t>考试重点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i="1" dirty="0">
                <a:solidFill>
                  <a:srgbClr val="FF0000"/>
                </a:solidFill>
              </a:rPr>
              <a:t>关系数据库语言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SQL’92</a:t>
            </a:r>
          </a:p>
          <a:p>
            <a:pPr lvl="1"/>
            <a:r>
              <a:rPr lang="en-US" altLang="zh-CN" sz="1800" dirty="0"/>
              <a:t>SQL</a:t>
            </a:r>
            <a:r>
              <a:rPr lang="zh-CN" altLang="en-US" sz="1800" dirty="0"/>
              <a:t>数据</a:t>
            </a:r>
            <a:r>
              <a:rPr lang="zh-CN" altLang="en-US" sz="1800" dirty="0" smtClean="0"/>
              <a:t>定义、数据操纵、数据更新、视图</a:t>
            </a:r>
            <a:endParaRPr lang="zh-CN" altLang="en-US" sz="1800" dirty="0"/>
          </a:p>
          <a:p>
            <a:r>
              <a:rPr lang="zh-CN" altLang="en-US" sz="2000" b="1" i="1" dirty="0">
                <a:solidFill>
                  <a:srgbClr val="FF0000"/>
                </a:solidFill>
              </a:rPr>
              <a:t>数据库的安全性与完整性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保护</a:t>
            </a:r>
            <a:endParaRPr lang="en-US" altLang="zh-CN" sz="2000" b="1" i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数据库安全的基本概念与</a:t>
            </a:r>
            <a:r>
              <a:rPr lang="zh-CN" altLang="en-US" sz="1800" dirty="0" smtClean="0"/>
              <a:t>内容、</a:t>
            </a:r>
            <a:r>
              <a:rPr lang="en-US" altLang="zh-CN" sz="1800" dirty="0"/>
              <a:t>SQL</a:t>
            </a:r>
            <a:r>
              <a:rPr lang="zh-CN" altLang="en-US" sz="1800" dirty="0"/>
              <a:t>对数据库安全的支持</a:t>
            </a:r>
          </a:p>
          <a:p>
            <a:pPr lvl="1"/>
            <a:r>
              <a:rPr lang="zh-CN" altLang="en-US" sz="1800" dirty="0" smtClean="0"/>
              <a:t>完整性约束</a:t>
            </a:r>
            <a:r>
              <a:rPr lang="zh-CN" altLang="en-US" sz="1800" dirty="0"/>
              <a:t>的设置、检查与</a:t>
            </a:r>
            <a:r>
              <a:rPr lang="zh-CN" altLang="en-US" sz="1800" dirty="0" smtClean="0"/>
              <a:t>处理</a:t>
            </a:r>
            <a:endParaRPr lang="en-US" altLang="zh-CN" sz="1800" dirty="0" smtClean="0"/>
          </a:p>
          <a:p>
            <a:r>
              <a:rPr lang="zh-CN" altLang="en-US" sz="2000" dirty="0"/>
              <a:t>数据库中的数据</a:t>
            </a:r>
            <a:r>
              <a:rPr lang="zh-CN" altLang="en-US" sz="2000" dirty="0" smtClean="0"/>
              <a:t>交换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游标、动态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、数据库连接池</a:t>
            </a:r>
            <a:endParaRPr lang="en-US" altLang="zh-CN" sz="1800" dirty="0" smtClean="0"/>
          </a:p>
          <a:p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数据库的物理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组织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索引技术与散列技术</a:t>
            </a:r>
          </a:p>
          <a:p>
            <a:r>
              <a:rPr lang="zh-CN" altLang="en-US" sz="2000" dirty="0" smtClean="0"/>
              <a:t>数据库管理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数据库</a:t>
            </a:r>
            <a:r>
              <a:rPr lang="zh-CN" altLang="en-US" sz="1800" dirty="0" smtClean="0"/>
              <a:t>管理、数据库管理员、优化的关键参数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祝大家都考出好成绩！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学生选课</a:t>
            </a:r>
            <a:endParaRPr lang="en-US" altLang="zh-CN" dirty="0" smtClean="0"/>
          </a:p>
          <a:p>
            <a:pPr lvl="1"/>
            <a:r>
              <a:rPr lang="zh-CN" altLang="en-US" dirty="0"/>
              <a:t>建立基本</a:t>
            </a:r>
            <a:r>
              <a:rPr lang="zh-CN" altLang="en-US" dirty="0" smtClean="0"/>
              <a:t>表、修改基本表、删除基本表</a:t>
            </a:r>
            <a:endParaRPr lang="en-US" altLang="zh-CN" dirty="0"/>
          </a:p>
          <a:p>
            <a:pPr lvl="1"/>
            <a:r>
              <a:rPr lang="zh-CN" altLang="en-US" dirty="0"/>
              <a:t>插入</a:t>
            </a:r>
            <a:r>
              <a:rPr lang="zh-CN" altLang="en-US" dirty="0" smtClean="0"/>
              <a:t>数据、修改数据、删除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查询数据</a:t>
            </a:r>
            <a:endParaRPr lang="en-US" altLang="zh-CN" dirty="0"/>
          </a:p>
          <a:p>
            <a:pPr lvl="1"/>
            <a:r>
              <a:rPr lang="zh-CN" altLang="en-US" dirty="0"/>
              <a:t>建立</a:t>
            </a:r>
            <a:r>
              <a:rPr lang="zh-CN" altLang="en-US" dirty="0" smtClean="0"/>
              <a:t>视图、删除视图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创建学生表</a:t>
            </a:r>
            <a:r>
              <a:rPr lang="en-US" altLang="zh-CN" dirty="0"/>
              <a:t>Student</a:t>
            </a:r>
            <a:r>
              <a:rPr lang="zh-CN" altLang="zh-CN" dirty="0"/>
              <a:t>，由以下属性组成：</a:t>
            </a:r>
            <a:endParaRPr lang="en-US" altLang="zh-CN" dirty="0"/>
          </a:p>
          <a:p>
            <a:pPr lvl="1"/>
            <a:r>
              <a:rPr lang="zh-CN" altLang="zh-CN" dirty="0"/>
              <a:t>学号</a:t>
            </a:r>
            <a:r>
              <a:rPr lang="en-US" altLang="zh-CN" dirty="0"/>
              <a:t>SNO</a:t>
            </a:r>
            <a:r>
              <a:rPr lang="zh-CN" altLang="zh-CN" dirty="0"/>
              <a:t>（</a:t>
            </a:r>
            <a:r>
              <a:rPr lang="en-US" altLang="zh-CN" dirty="0"/>
              <a:t>INT</a:t>
            </a:r>
            <a:r>
              <a:rPr lang="zh-CN" altLang="zh-CN" dirty="0"/>
              <a:t>型，主键），姓名</a:t>
            </a:r>
            <a:r>
              <a:rPr lang="en-US" altLang="zh-CN" dirty="0"/>
              <a:t>SNAME</a:t>
            </a:r>
            <a:r>
              <a:rPr lang="zh-CN" altLang="zh-CN" dirty="0"/>
              <a:t>（</a:t>
            </a:r>
            <a:r>
              <a:rPr lang="en-US" altLang="zh-CN" dirty="0"/>
              <a:t>CHAR</a:t>
            </a:r>
            <a:r>
              <a:rPr lang="zh-CN" altLang="zh-CN" dirty="0"/>
              <a:t>型，长度为</a:t>
            </a:r>
            <a:r>
              <a:rPr lang="en-US" altLang="zh-CN" dirty="0"/>
              <a:t>8</a:t>
            </a:r>
            <a:r>
              <a:rPr lang="zh-CN" altLang="zh-CN" dirty="0"/>
              <a:t>，非空），性别</a:t>
            </a:r>
            <a:r>
              <a:rPr lang="en-US" altLang="zh-CN" dirty="0"/>
              <a:t>SEX</a:t>
            </a:r>
            <a:r>
              <a:rPr lang="zh-CN" altLang="zh-CN" dirty="0"/>
              <a:t>（</a:t>
            </a:r>
            <a:r>
              <a:rPr lang="en-US" altLang="zh-CN" dirty="0"/>
              <a:t>CHAR</a:t>
            </a:r>
            <a:r>
              <a:rPr lang="zh-CN" altLang="zh-CN" dirty="0"/>
              <a:t>型，长度为</a:t>
            </a:r>
            <a:r>
              <a:rPr lang="en-US" altLang="zh-CN" dirty="0"/>
              <a:t>2</a:t>
            </a:r>
            <a:r>
              <a:rPr lang="zh-CN" altLang="zh-CN" dirty="0"/>
              <a:t>），所在系</a:t>
            </a:r>
            <a:r>
              <a:rPr lang="en-US" altLang="zh-CN" dirty="0"/>
              <a:t>DEPTNO</a:t>
            </a:r>
            <a:r>
              <a:rPr lang="zh-CN" altLang="zh-CN" dirty="0"/>
              <a:t>（</a:t>
            </a:r>
            <a:r>
              <a:rPr lang="en-US" altLang="zh-CN" dirty="0"/>
              <a:t>INT</a:t>
            </a:r>
            <a:r>
              <a:rPr lang="zh-CN" altLang="zh-CN" dirty="0"/>
              <a:t>型）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CREATE TABLE Student(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INT NOT NULL </a:t>
            </a:r>
            <a:r>
              <a:rPr lang="en-US" altLang="zh-CN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CHAR(8) NOT NULL,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sex    CHAR(2), 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INT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修改</a:t>
            </a:r>
            <a:r>
              <a:rPr lang="zh-CN" altLang="en-US" dirty="0"/>
              <a:t>、删除</a:t>
            </a:r>
            <a:r>
              <a:rPr lang="zh-CN" altLang="zh-CN" dirty="0"/>
              <a:t>基本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Student</a:t>
            </a:r>
            <a:r>
              <a:rPr lang="zh-CN" altLang="en-US" dirty="0"/>
              <a:t>表中加入属性</a:t>
            </a:r>
            <a:r>
              <a:rPr lang="en-US" altLang="zh-CN" dirty="0"/>
              <a:t>AGE</a:t>
            </a:r>
            <a:r>
              <a:rPr lang="zh-CN" altLang="en-US" dirty="0"/>
              <a:t>（</a:t>
            </a:r>
            <a:r>
              <a:rPr lang="en-US" altLang="zh-CN" dirty="0"/>
              <a:t>INT</a:t>
            </a:r>
            <a:r>
              <a:rPr lang="zh-CN" altLang="en-US" dirty="0"/>
              <a:t>型）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ALTER TABLE Student ADD age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altLang="zh-CN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REORG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TABLE Student;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// DB2</a:t>
            </a:r>
            <a:r>
              <a:rPr lang="zh-CN" altLang="en-US" dirty="0"/>
              <a:t>中需要重组表，否则后续插入数据过程中的会报错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Student</a:t>
            </a:r>
            <a:r>
              <a:rPr lang="zh-CN" altLang="en-US" dirty="0"/>
              <a:t>表中的属性</a:t>
            </a:r>
            <a:r>
              <a:rPr lang="en-US" altLang="zh-CN" dirty="0"/>
              <a:t>AGE</a:t>
            </a:r>
            <a:r>
              <a:rPr lang="zh-CN" altLang="en-US" dirty="0"/>
              <a:t>类型改为</a:t>
            </a:r>
            <a:r>
              <a:rPr lang="en-US" altLang="zh-CN" dirty="0"/>
              <a:t>SMALLINT</a:t>
            </a:r>
            <a:r>
              <a:rPr lang="zh-CN" altLang="en-US" dirty="0"/>
              <a:t>型</a:t>
            </a:r>
            <a:endParaRPr lang="en-US" altLang="zh-CN" dirty="0" smtClean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ALTER TABLE Student ALTER age </a:t>
            </a:r>
            <a:r>
              <a:rPr lang="en-US" altLang="zh-CN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 DATA TYPE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SMALLINT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/>
              <a:t>在所有操作结束后删除</a:t>
            </a:r>
            <a:r>
              <a:rPr lang="en-US" altLang="zh-CN" dirty="0"/>
              <a:t>Student</a:t>
            </a:r>
            <a:r>
              <a:rPr lang="zh-CN" altLang="en-US" dirty="0"/>
              <a:t>表</a:t>
            </a:r>
          </a:p>
          <a:p>
            <a:pPr lvl="2"/>
            <a:r>
              <a:rPr lang="en-US" altLang="zh-CN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TABLE Student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插入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/>
              <a:t>向</a:t>
            </a:r>
            <a:r>
              <a:rPr lang="en-US" altLang="zh-CN" dirty="0"/>
              <a:t>Student</a:t>
            </a:r>
            <a:r>
              <a:rPr lang="zh-CN" altLang="zh-CN" dirty="0"/>
              <a:t>表插入下列数据：</a:t>
            </a:r>
          </a:p>
          <a:p>
            <a:pPr marL="640080" lvl="2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1001</a:t>
            </a:r>
            <a:r>
              <a:rPr lang="zh-CN" altLang="zh-CN" dirty="0"/>
              <a:t>，张天，</a:t>
            </a:r>
            <a:r>
              <a:rPr lang="en-US" altLang="zh-CN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20</a:t>
            </a:r>
            <a:r>
              <a:rPr lang="zh-CN" altLang="zh-CN" dirty="0"/>
              <a:t>）、（</a:t>
            </a:r>
            <a:r>
              <a:rPr lang="en-US" altLang="zh-CN" dirty="0"/>
              <a:t>1002</a:t>
            </a:r>
            <a:r>
              <a:rPr lang="zh-CN" altLang="zh-CN" dirty="0"/>
              <a:t>，李兰，</a:t>
            </a:r>
            <a:r>
              <a:rPr lang="en-US" altLang="zh-CN" dirty="0"/>
              <a:t>f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21</a:t>
            </a:r>
            <a:r>
              <a:rPr lang="zh-CN" altLang="zh-CN" dirty="0"/>
              <a:t>）、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1003</a:t>
            </a:r>
            <a:r>
              <a:rPr lang="zh-CN" altLang="zh-CN" dirty="0"/>
              <a:t>，陈铭，</a:t>
            </a:r>
            <a:r>
              <a:rPr lang="en-US" altLang="zh-CN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21</a:t>
            </a:r>
            <a:r>
              <a:rPr lang="zh-CN" altLang="zh-CN" dirty="0"/>
              <a:t>）、（</a:t>
            </a:r>
            <a:r>
              <a:rPr lang="en-US" altLang="zh-CN" dirty="0"/>
              <a:t>1004</a:t>
            </a:r>
            <a:r>
              <a:rPr lang="zh-CN" altLang="zh-CN" dirty="0"/>
              <a:t>，刘茜，</a:t>
            </a:r>
            <a:r>
              <a:rPr lang="en-US" altLang="zh-CN" dirty="0"/>
              <a:t>f</a:t>
            </a:r>
            <a:r>
              <a:rPr lang="zh-CN" altLang="zh-CN" dirty="0"/>
              <a:t>，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21</a:t>
            </a:r>
            <a:r>
              <a:rPr lang="zh-CN" altLang="zh-CN" dirty="0"/>
              <a:t>）、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1005</a:t>
            </a:r>
            <a:r>
              <a:rPr lang="zh-CN" altLang="zh-CN" dirty="0"/>
              <a:t>，马阳，</a:t>
            </a:r>
            <a:r>
              <a:rPr lang="en-US" altLang="zh-CN" dirty="0"/>
              <a:t>m</a:t>
            </a:r>
            <a:r>
              <a:rPr lang="zh-CN" altLang="zh-CN" dirty="0"/>
              <a:t>，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22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INSERT INTO Student(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sex,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age)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VALUES (1001,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张天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’, ‘m’, 10, 20),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(1002,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李兰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’, ‘f’, 10, 21),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(1003,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陈铭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’, ‘m’, 10, 21),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(1004,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李茜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’, ‘f’, 20, 21),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(1005,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马阳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’, ‘m’, 20, 22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修改数据</a:t>
            </a:r>
            <a:endParaRPr lang="en-US" altLang="zh-CN" dirty="0" smtClean="0"/>
          </a:p>
          <a:p>
            <a:pPr lvl="1"/>
            <a:r>
              <a:rPr lang="zh-CN" altLang="zh-CN" dirty="0"/>
              <a:t>将张星老师数据结构课的学生成绩全部加</a:t>
            </a:r>
            <a:r>
              <a:rPr lang="en-US" altLang="zh-CN" dirty="0"/>
              <a:t>2</a:t>
            </a:r>
            <a:r>
              <a:rPr lang="zh-CN" altLang="zh-CN" dirty="0"/>
              <a:t>分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UPDATE SC SET grade = grade + 2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FROM Course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Course.cname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数据结构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AND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Course.tno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     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Teacher.tno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       FROM Teacher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  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张星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’));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单表</a:t>
            </a:r>
            <a:r>
              <a:rPr lang="zh-CN" altLang="zh-CN" sz="2000" dirty="0" smtClean="0"/>
              <a:t>查询</a:t>
            </a:r>
            <a:endParaRPr lang="en-US" altLang="zh-CN" sz="2000" dirty="0" smtClean="0"/>
          </a:p>
          <a:p>
            <a:pPr lvl="1"/>
            <a:r>
              <a:rPr lang="zh-CN" altLang="zh-CN" sz="1800" dirty="0"/>
              <a:t>查询所有学生的信息</a:t>
            </a:r>
            <a:endParaRPr lang="en-US" altLang="zh-CN" sz="1800" dirty="0"/>
          </a:p>
          <a:p>
            <a:pPr lvl="2"/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SELECT * FROM Student;</a:t>
            </a:r>
          </a:p>
          <a:p>
            <a:pPr lvl="1"/>
            <a:r>
              <a:rPr lang="zh-CN" altLang="zh-CN" sz="1800" dirty="0"/>
              <a:t>查询所有女生的姓名</a:t>
            </a:r>
            <a:endParaRPr lang="en-US" altLang="zh-CN" sz="1800" dirty="0"/>
          </a:p>
          <a:p>
            <a:pPr lvl="2"/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FROM Student WHERE sex = 'f';</a:t>
            </a:r>
          </a:p>
          <a:p>
            <a:pPr lvl="1"/>
            <a:r>
              <a:rPr lang="zh-CN" altLang="zh-CN" sz="1800" dirty="0"/>
              <a:t>查询成绩在</a:t>
            </a:r>
            <a:r>
              <a:rPr lang="en-US" altLang="zh-CN" sz="1800" dirty="0"/>
              <a:t>80</a:t>
            </a:r>
            <a:r>
              <a:rPr lang="zh-CN" altLang="zh-CN" sz="1800" dirty="0"/>
              <a:t>到</a:t>
            </a:r>
            <a:r>
              <a:rPr lang="en-US" altLang="zh-CN" sz="1800" dirty="0"/>
              <a:t>89</a:t>
            </a:r>
            <a:r>
              <a:rPr lang="zh-CN" altLang="zh-CN" sz="1800" dirty="0"/>
              <a:t>之间的所有学生的选课记录，查询结果按成绩的降序排列</a:t>
            </a:r>
            <a:endParaRPr lang="en-US" altLang="zh-CN" sz="1800" dirty="0"/>
          </a:p>
          <a:p>
            <a:pPr lvl="2"/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SELECT * FROM SC WHERE grade BETWEEN 80 AND 89 </a:t>
            </a:r>
            <a:br>
              <a:rPr lang="en-US" altLang="zh-CN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ORDER BY grade DESC;</a:t>
            </a:r>
          </a:p>
          <a:p>
            <a:pPr lvl="1"/>
            <a:r>
              <a:rPr lang="zh-CN" altLang="zh-CN" sz="1800" dirty="0"/>
              <a:t>查询各个系的学生人数</a:t>
            </a:r>
            <a:endParaRPr lang="en-US" altLang="zh-CN" sz="1800" dirty="0"/>
          </a:p>
          <a:p>
            <a:pPr lvl="2"/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, COUNT(*) FROM Student GROUP BY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第一次上机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连接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pPr lvl="1"/>
            <a:r>
              <a:rPr lang="zh-CN" altLang="zh-CN" dirty="0"/>
              <a:t>查询信息系年龄在</a:t>
            </a:r>
            <a:r>
              <a:rPr lang="en-US" altLang="zh-CN" dirty="0"/>
              <a:t>21</a:t>
            </a:r>
            <a:r>
              <a:rPr lang="zh-CN" altLang="zh-CN" dirty="0"/>
              <a:t>岁以下（含</a:t>
            </a:r>
            <a:r>
              <a:rPr lang="en-US" altLang="zh-CN" dirty="0"/>
              <a:t>21</a:t>
            </a:r>
            <a:r>
              <a:rPr lang="zh-CN" altLang="zh-CN" dirty="0"/>
              <a:t>岁）的女生姓名及其年龄</a:t>
            </a:r>
            <a:endParaRPr lang="en-US" altLang="zh-CN" dirty="0"/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age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Student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WHERE age &lt;= 21 AND sex = ‘f’ AND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    </a:t>
            </a:r>
            <a:r>
              <a:rPr lang="en-US" altLang="zh-CN" sz="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 FROM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  WHERE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信息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lvl="2"/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SELECT … FROM Student,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Student.deptno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175A-D666-4A52-B78A-AB87D9ADB42E}" type="datetime8">
              <a:rPr lang="en-US" altLang="zh-CN" smtClean="0"/>
              <a:t>12/20/2011 8:28 AM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i="1" smtClean="0"/>
              <a:t>Websoft, Nanjing Univ. </a:t>
            </a:r>
            <a:r>
              <a:rPr lang="en-US" altLang="zh-CN" smtClean="0"/>
              <a:t>[</a:t>
            </a:r>
            <a:r>
              <a:rPr lang="en-US" altLang="zh-CN" sz="1000" smtClean="0"/>
              <a:t>http://ws.nju.edu.cn</a:t>
            </a:r>
            <a:r>
              <a:rPr lang="en-US" altLang="zh-CN" smtClean="0"/>
              <a:t>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u_slides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whu_slides</Template>
  <TotalTime>203</TotalTime>
  <Words>927</Words>
  <Application>Microsoft Office PowerPoint</Application>
  <PresentationFormat>全屏显示(4:3)</PresentationFormat>
  <Paragraphs>199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whu_slides</vt:lpstr>
      <vt:lpstr>未收到上机作业的同学名单</vt:lpstr>
      <vt:lpstr>期末考试复习 —SQL应用部分</vt:lpstr>
      <vt:lpstr>第一次上机</vt:lpstr>
      <vt:lpstr>第一次上机</vt:lpstr>
      <vt:lpstr>第一次上机</vt:lpstr>
      <vt:lpstr>第一次上机</vt:lpstr>
      <vt:lpstr>第一次上机</vt:lpstr>
      <vt:lpstr>第一次上机</vt:lpstr>
      <vt:lpstr>第一次上机</vt:lpstr>
      <vt:lpstr>第一次上机</vt:lpstr>
      <vt:lpstr>第一次上机</vt:lpstr>
      <vt:lpstr>第一次上机</vt:lpstr>
      <vt:lpstr>第一次上机</vt:lpstr>
      <vt:lpstr>第二次上机</vt:lpstr>
      <vt:lpstr>第二次上机</vt:lpstr>
      <vt:lpstr>第二次上机</vt:lpstr>
      <vt:lpstr>第二次上机</vt:lpstr>
      <vt:lpstr>第三次上机</vt:lpstr>
      <vt:lpstr>期末考试范围</vt:lpstr>
      <vt:lpstr>期末考试重点</vt:lpstr>
      <vt:lpstr>祝大家都考出好成绩！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</dc:creator>
  <cp:lastModifiedBy>whu</cp:lastModifiedBy>
  <cp:revision>55</cp:revision>
  <dcterms:created xsi:type="dcterms:W3CDTF">2011-11-07T08:01:17Z</dcterms:created>
  <dcterms:modified xsi:type="dcterms:W3CDTF">2011-12-20T00:43:22Z</dcterms:modified>
</cp:coreProperties>
</file>