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1"/>
  </p:notesMasterIdLst>
  <p:sldIdLst>
    <p:sldId id="256" r:id="rId3"/>
    <p:sldId id="262" r:id="rId4"/>
    <p:sldId id="263" r:id="rId5"/>
    <p:sldId id="257" r:id="rId6"/>
    <p:sldId id="258" r:id="rId7"/>
    <p:sldId id="259" r:id="rId8"/>
    <p:sldId id="260" r:id="rId9"/>
    <p:sldId id="261"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58"/>
    <p:restoredTop sz="94613"/>
  </p:normalViewPr>
  <p:slideViewPr>
    <p:cSldViewPr snapToGrid="0" snapToObjects="1">
      <p:cViewPr varScale="1">
        <p:scale>
          <a:sx n="200" d="100"/>
          <a:sy n="200" d="100"/>
        </p:scale>
        <p:origin x="168"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1F66A-C1A3-844C-BABE-347956532C5A}" type="datetimeFigureOut">
              <a:rPr kumimoji="1" lang="zh-CN" altLang="en-US" smtClean="0"/>
              <a:t>2019/2/24</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5AA0C-7FC1-E341-AEE5-B727EFF27317}" type="slidenum">
              <a:rPr kumimoji="1" lang="zh-CN" altLang="en-US" smtClean="0"/>
              <a:t>‹#›</a:t>
            </a:fld>
            <a:endParaRPr kumimoji="1" lang="zh-CN" altLang="en-US"/>
          </a:p>
        </p:txBody>
      </p:sp>
    </p:spTree>
    <p:extLst>
      <p:ext uri="{BB962C8B-B14F-4D97-AF65-F5344CB8AC3E}">
        <p14:creationId xmlns:p14="http://schemas.microsoft.com/office/powerpoint/2010/main" val="447429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宋体" charset="-122"/>
              </a:defRPr>
            </a:lvl1pPr>
            <a:lvl2pPr marL="742950" indent="-285750">
              <a:spcBef>
                <a:spcPct val="30000"/>
              </a:spcBef>
              <a:defRPr sz="1200">
                <a:solidFill>
                  <a:schemeClr val="tx1"/>
                </a:solidFill>
                <a:latin typeface="Times New Roman" charset="0"/>
                <a:ea typeface="宋体" charset="-122"/>
              </a:defRPr>
            </a:lvl2pPr>
            <a:lvl3pPr marL="1143000" indent="-228600">
              <a:spcBef>
                <a:spcPct val="30000"/>
              </a:spcBef>
              <a:defRPr sz="1200">
                <a:solidFill>
                  <a:schemeClr val="tx1"/>
                </a:solidFill>
                <a:latin typeface="Times New Roman" charset="0"/>
                <a:ea typeface="宋体" charset="-122"/>
              </a:defRPr>
            </a:lvl3pPr>
            <a:lvl4pPr marL="1600200" indent="-228600">
              <a:spcBef>
                <a:spcPct val="30000"/>
              </a:spcBef>
              <a:defRPr sz="1200">
                <a:solidFill>
                  <a:schemeClr val="tx1"/>
                </a:solidFill>
                <a:latin typeface="Times New Roman" charset="0"/>
                <a:ea typeface="宋体" charset="-122"/>
              </a:defRPr>
            </a:lvl4pPr>
            <a:lvl5pPr marL="2057400" indent="-228600">
              <a:spcBef>
                <a:spcPct val="30000"/>
              </a:spcBef>
              <a:defRPr sz="1200">
                <a:solidFill>
                  <a:schemeClr val="tx1"/>
                </a:solidFill>
                <a:latin typeface="Times New Roman" charset="0"/>
                <a:ea typeface="宋体" charset="-122"/>
              </a:defRPr>
            </a:lvl5pPr>
            <a:lvl6pPr marL="2514600" indent="-228600" eaLnBrk="0" fontAlgn="base" hangingPunct="0">
              <a:spcBef>
                <a:spcPct val="30000"/>
              </a:spcBef>
              <a:spcAft>
                <a:spcPct val="0"/>
              </a:spcAft>
              <a:defRPr sz="1200">
                <a:solidFill>
                  <a:schemeClr val="tx1"/>
                </a:solidFill>
                <a:latin typeface="Times New Roman" charset="0"/>
                <a:ea typeface="宋体" charset="-122"/>
              </a:defRPr>
            </a:lvl6pPr>
            <a:lvl7pPr marL="2971800" indent="-228600" eaLnBrk="0" fontAlgn="base" hangingPunct="0">
              <a:spcBef>
                <a:spcPct val="30000"/>
              </a:spcBef>
              <a:spcAft>
                <a:spcPct val="0"/>
              </a:spcAft>
              <a:defRPr sz="1200">
                <a:solidFill>
                  <a:schemeClr val="tx1"/>
                </a:solidFill>
                <a:latin typeface="Times New Roman" charset="0"/>
                <a:ea typeface="宋体" charset="-122"/>
              </a:defRPr>
            </a:lvl7pPr>
            <a:lvl8pPr marL="3429000" indent="-228600" eaLnBrk="0" fontAlgn="base" hangingPunct="0">
              <a:spcBef>
                <a:spcPct val="30000"/>
              </a:spcBef>
              <a:spcAft>
                <a:spcPct val="0"/>
              </a:spcAft>
              <a:defRPr sz="1200">
                <a:solidFill>
                  <a:schemeClr val="tx1"/>
                </a:solidFill>
                <a:latin typeface="Times New Roman" charset="0"/>
                <a:ea typeface="宋体" charset="-122"/>
              </a:defRPr>
            </a:lvl8pPr>
            <a:lvl9pPr marL="3886200" indent="-228600" eaLnBrk="0" fontAlgn="base" hangingPunct="0">
              <a:spcBef>
                <a:spcPct val="30000"/>
              </a:spcBef>
              <a:spcAft>
                <a:spcPct val="0"/>
              </a:spcAft>
              <a:defRPr sz="1200">
                <a:solidFill>
                  <a:schemeClr val="tx1"/>
                </a:solidFill>
                <a:latin typeface="Times New Roman" charset="0"/>
                <a:ea typeface="宋体" charset="-122"/>
              </a:defRPr>
            </a:lvl9pPr>
          </a:lstStyle>
          <a:p>
            <a:pPr>
              <a:spcBef>
                <a:spcPct val="0"/>
              </a:spcBef>
            </a:pPr>
            <a:fld id="{09570A2D-BC89-4F4A-A973-4EB39787CF5E}" type="slidenum">
              <a:rPr lang="zh-CN" altLang="en-US">
                <a:solidFill>
                  <a:srgbClr val="000000"/>
                </a:solidFill>
              </a:rPr>
              <a:pPr>
                <a:spcBef>
                  <a:spcPct val="0"/>
                </a:spcBef>
              </a:pPr>
              <a:t>5</a:t>
            </a:fld>
            <a:endParaRPr lang="en-US" altLang="zh-CN">
              <a:solidFill>
                <a:srgbClr val="000000"/>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tLang="en-US">
              <a:latin typeface="Times New Roman" charset="0"/>
              <a:ea typeface="宋体" charset="-122"/>
            </a:endParaRPr>
          </a:p>
        </p:txBody>
      </p:sp>
    </p:spTree>
    <p:extLst>
      <p:ext uri="{BB962C8B-B14F-4D97-AF65-F5344CB8AC3E}">
        <p14:creationId xmlns:p14="http://schemas.microsoft.com/office/powerpoint/2010/main" val="2039973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宋体" charset="-122"/>
              </a:defRPr>
            </a:lvl1pPr>
            <a:lvl2pPr marL="742950" indent="-285750">
              <a:spcBef>
                <a:spcPct val="30000"/>
              </a:spcBef>
              <a:defRPr sz="1200">
                <a:solidFill>
                  <a:schemeClr val="tx1"/>
                </a:solidFill>
                <a:latin typeface="Times New Roman" charset="0"/>
                <a:ea typeface="宋体" charset="-122"/>
              </a:defRPr>
            </a:lvl2pPr>
            <a:lvl3pPr marL="1143000" indent="-228600">
              <a:spcBef>
                <a:spcPct val="30000"/>
              </a:spcBef>
              <a:defRPr sz="1200">
                <a:solidFill>
                  <a:schemeClr val="tx1"/>
                </a:solidFill>
                <a:latin typeface="Times New Roman" charset="0"/>
                <a:ea typeface="宋体" charset="-122"/>
              </a:defRPr>
            </a:lvl3pPr>
            <a:lvl4pPr marL="1600200" indent="-228600">
              <a:spcBef>
                <a:spcPct val="30000"/>
              </a:spcBef>
              <a:defRPr sz="1200">
                <a:solidFill>
                  <a:schemeClr val="tx1"/>
                </a:solidFill>
                <a:latin typeface="Times New Roman" charset="0"/>
                <a:ea typeface="宋体" charset="-122"/>
              </a:defRPr>
            </a:lvl4pPr>
            <a:lvl5pPr marL="2057400" indent="-228600">
              <a:spcBef>
                <a:spcPct val="30000"/>
              </a:spcBef>
              <a:defRPr sz="1200">
                <a:solidFill>
                  <a:schemeClr val="tx1"/>
                </a:solidFill>
                <a:latin typeface="Times New Roman" charset="0"/>
                <a:ea typeface="宋体" charset="-122"/>
              </a:defRPr>
            </a:lvl5pPr>
            <a:lvl6pPr marL="2514600" indent="-228600" eaLnBrk="0" fontAlgn="base" hangingPunct="0">
              <a:spcBef>
                <a:spcPct val="30000"/>
              </a:spcBef>
              <a:spcAft>
                <a:spcPct val="0"/>
              </a:spcAft>
              <a:defRPr sz="1200">
                <a:solidFill>
                  <a:schemeClr val="tx1"/>
                </a:solidFill>
                <a:latin typeface="Times New Roman" charset="0"/>
                <a:ea typeface="宋体" charset="-122"/>
              </a:defRPr>
            </a:lvl6pPr>
            <a:lvl7pPr marL="2971800" indent="-228600" eaLnBrk="0" fontAlgn="base" hangingPunct="0">
              <a:spcBef>
                <a:spcPct val="30000"/>
              </a:spcBef>
              <a:spcAft>
                <a:spcPct val="0"/>
              </a:spcAft>
              <a:defRPr sz="1200">
                <a:solidFill>
                  <a:schemeClr val="tx1"/>
                </a:solidFill>
                <a:latin typeface="Times New Roman" charset="0"/>
                <a:ea typeface="宋体" charset="-122"/>
              </a:defRPr>
            </a:lvl7pPr>
            <a:lvl8pPr marL="3429000" indent="-228600" eaLnBrk="0" fontAlgn="base" hangingPunct="0">
              <a:spcBef>
                <a:spcPct val="30000"/>
              </a:spcBef>
              <a:spcAft>
                <a:spcPct val="0"/>
              </a:spcAft>
              <a:defRPr sz="1200">
                <a:solidFill>
                  <a:schemeClr val="tx1"/>
                </a:solidFill>
                <a:latin typeface="Times New Roman" charset="0"/>
                <a:ea typeface="宋体" charset="-122"/>
              </a:defRPr>
            </a:lvl8pPr>
            <a:lvl9pPr marL="3886200" indent="-228600" eaLnBrk="0" fontAlgn="base" hangingPunct="0">
              <a:spcBef>
                <a:spcPct val="30000"/>
              </a:spcBef>
              <a:spcAft>
                <a:spcPct val="0"/>
              </a:spcAft>
              <a:defRPr sz="1200">
                <a:solidFill>
                  <a:schemeClr val="tx1"/>
                </a:solidFill>
                <a:latin typeface="Times New Roman" charset="0"/>
                <a:ea typeface="宋体" charset="-122"/>
              </a:defRPr>
            </a:lvl9pPr>
          </a:lstStyle>
          <a:p>
            <a:pPr>
              <a:spcBef>
                <a:spcPct val="0"/>
              </a:spcBef>
            </a:pPr>
            <a:fld id="{5FD79263-B639-9D4C-99A0-F7E3C5F0CC86}" type="slidenum">
              <a:rPr lang="zh-CN" altLang="en-US">
                <a:solidFill>
                  <a:srgbClr val="000000"/>
                </a:solidFill>
              </a:rPr>
              <a:pPr>
                <a:spcBef>
                  <a:spcPct val="0"/>
                </a:spcBef>
              </a:pPr>
              <a:t>6</a:t>
            </a:fld>
            <a:endParaRPr lang="en-US" altLang="zh-CN">
              <a:solidFill>
                <a:srgbClr val="000000"/>
              </a:solidFill>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tLang="en-US">
              <a:latin typeface="Times New Roman" charset="0"/>
              <a:ea typeface="宋体" charset="-122"/>
            </a:endParaRPr>
          </a:p>
        </p:txBody>
      </p:sp>
    </p:spTree>
    <p:extLst>
      <p:ext uri="{BB962C8B-B14F-4D97-AF65-F5344CB8AC3E}">
        <p14:creationId xmlns:p14="http://schemas.microsoft.com/office/powerpoint/2010/main" val="381801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宋体" charset="-122"/>
              </a:defRPr>
            </a:lvl1pPr>
            <a:lvl2pPr marL="742950" indent="-285750">
              <a:spcBef>
                <a:spcPct val="30000"/>
              </a:spcBef>
              <a:defRPr sz="1200">
                <a:solidFill>
                  <a:schemeClr val="tx1"/>
                </a:solidFill>
                <a:latin typeface="Times New Roman" charset="0"/>
                <a:ea typeface="宋体" charset="-122"/>
              </a:defRPr>
            </a:lvl2pPr>
            <a:lvl3pPr marL="1143000" indent="-228600">
              <a:spcBef>
                <a:spcPct val="30000"/>
              </a:spcBef>
              <a:defRPr sz="1200">
                <a:solidFill>
                  <a:schemeClr val="tx1"/>
                </a:solidFill>
                <a:latin typeface="Times New Roman" charset="0"/>
                <a:ea typeface="宋体" charset="-122"/>
              </a:defRPr>
            </a:lvl3pPr>
            <a:lvl4pPr marL="1600200" indent="-228600">
              <a:spcBef>
                <a:spcPct val="30000"/>
              </a:spcBef>
              <a:defRPr sz="1200">
                <a:solidFill>
                  <a:schemeClr val="tx1"/>
                </a:solidFill>
                <a:latin typeface="Times New Roman" charset="0"/>
                <a:ea typeface="宋体" charset="-122"/>
              </a:defRPr>
            </a:lvl4pPr>
            <a:lvl5pPr marL="2057400" indent="-228600">
              <a:spcBef>
                <a:spcPct val="30000"/>
              </a:spcBef>
              <a:defRPr sz="1200">
                <a:solidFill>
                  <a:schemeClr val="tx1"/>
                </a:solidFill>
                <a:latin typeface="Times New Roman" charset="0"/>
                <a:ea typeface="宋体" charset="-122"/>
              </a:defRPr>
            </a:lvl5pPr>
            <a:lvl6pPr marL="2514600" indent="-228600" eaLnBrk="0" fontAlgn="base" hangingPunct="0">
              <a:spcBef>
                <a:spcPct val="30000"/>
              </a:spcBef>
              <a:spcAft>
                <a:spcPct val="0"/>
              </a:spcAft>
              <a:defRPr sz="1200">
                <a:solidFill>
                  <a:schemeClr val="tx1"/>
                </a:solidFill>
                <a:latin typeface="Times New Roman" charset="0"/>
                <a:ea typeface="宋体" charset="-122"/>
              </a:defRPr>
            </a:lvl6pPr>
            <a:lvl7pPr marL="2971800" indent="-228600" eaLnBrk="0" fontAlgn="base" hangingPunct="0">
              <a:spcBef>
                <a:spcPct val="30000"/>
              </a:spcBef>
              <a:spcAft>
                <a:spcPct val="0"/>
              </a:spcAft>
              <a:defRPr sz="1200">
                <a:solidFill>
                  <a:schemeClr val="tx1"/>
                </a:solidFill>
                <a:latin typeface="Times New Roman" charset="0"/>
                <a:ea typeface="宋体" charset="-122"/>
              </a:defRPr>
            </a:lvl7pPr>
            <a:lvl8pPr marL="3429000" indent="-228600" eaLnBrk="0" fontAlgn="base" hangingPunct="0">
              <a:spcBef>
                <a:spcPct val="30000"/>
              </a:spcBef>
              <a:spcAft>
                <a:spcPct val="0"/>
              </a:spcAft>
              <a:defRPr sz="1200">
                <a:solidFill>
                  <a:schemeClr val="tx1"/>
                </a:solidFill>
                <a:latin typeface="Times New Roman" charset="0"/>
                <a:ea typeface="宋体" charset="-122"/>
              </a:defRPr>
            </a:lvl8pPr>
            <a:lvl9pPr marL="3886200" indent="-228600" eaLnBrk="0" fontAlgn="base" hangingPunct="0">
              <a:spcBef>
                <a:spcPct val="30000"/>
              </a:spcBef>
              <a:spcAft>
                <a:spcPct val="0"/>
              </a:spcAft>
              <a:defRPr sz="1200">
                <a:solidFill>
                  <a:schemeClr val="tx1"/>
                </a:solidFill>
                <a:latin typeface="Times New Roman" charset="0"/>
                <a:ea typeface="宋体" charset="-122"/>
              </a:defRPr>
            </a:lvl9pPr>
          </a:lstStyle>
          <a:p>
            <a:pPr>
              <a:spcBef>
                <a:spcPct val="0"/>
              </a:spcBef>
            </a:pPr>
            <a:fld id="{098F8ACE-1BF9-3345-9EA7-C64D017507CE}" type="slidenum">
              <a:rPr lang="zh-CN" altLang="en-US">
                <a:solidFill>
                  <a:srgbClr val="000000"/>
                </a:solidFill>
              </a:rPr>
              <a:pPr>
                <a:spcBef>
                  <a:spcPct val="0"/>
                </a:spcBef>
              </a:pPr>
              <a:t>7</a:t>
            </a:fld>
            <a:endParaRPr lang="en-US" altLang="zh-CN">
              <a:solidFill>
                <a:srgbClr val="000000"/>
              </a:solidFill>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tLang="en-US">
              <a:latin typeface="Times New Roman" charset="0"/>
              <a:ea typeface="宋体" charset="-122"/>
            </a:endParaRPr>
          </a:p>
        </p:txBody>
      </p:sp>
    </p:spTree>
    <p:extLst>
      <p:ext uri="{BB962C8B-B14F-4D97-AF65-F5344CB8AC3E}">
        <p14:creationId xmlns:p14="http://schemas.microsoft.com/office/powerpoint/2010/main" val="1726797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357348D-F248-2048-A6D3-BA168934852E}" type="datetimeFigureOut">
              <a:rPr kumimoji="1" lang="zh-CN" altLang="en-US" smtClean="0"/>
              <a:t>2019/2/24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BC0DD5F-3A85-EC4A-9FF7-D1A49E0CABEB}"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357348D-F248-2048-A6D3-BA168934852E}" type="datetimeFigureOut">
              <a:rPr kumimoji="1" lang="zh-CN" altLang="en-US" smtClean="0"/>
              <a:t>2019/2/24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BC0DD5F-3A85-EC4A-9FF7-D1A49E0CABEB}"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357348D-F248-2048-A6D3-BA168934852E}" type="datetimeFigureOut">
              <a:rPr kumimoji="1" lang="zh-CN" altLang="en-US" smtClean="0"/>
              <a:t>2019/2/24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BC0DD5F-3A85-EC4A-9FF7-D1A49E0CABEB}"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endParaRPr>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endParaRPr>
          </a:p>
        </p:txBody>
      </p:sp>
      <p:sp>
        <p:nvSpPr>
          <p:cNvPr id="176131"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zh-CN"/>
              <a:t>单击此处编辑母版标题样式</a:t>
            </a:r>
          </a:p>
        </p:txBody>
      </p:sp>
      <p:sp>
        <p:nvSpPr>
          <p:cNvPr id="17613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zh-CN"/>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40" name="Rectangle 7"/>
          <p:cNvSpPr>
            <a:spLocks noGrp="1" noChangeArrowheads="1"/>
          </p:cNvSpPr>
          <p:nvPr>
            <p:ph type="sldNum" sz="quarter" idx="12"/>
          </p:nvPr>
        </p:nvSpPr>
        <p:spPr/>
        <p:txBody>
          <a:bodyPr/>
          <a:lstStyle>
            <a:lvl1pPr>
              <a:defRPr/>
            </a:lvl1pPr>
          </a:lstStyle>
          <a:p>
            <a:pPr>
              <a:defRPr/>
            </a:pPr>
            <a:fld id="{962AEE88-4023-49A9-B30F-BD1890661B58}" type="slidenum">
              <a:rPr lang="en-US" altLang="zh-CN">
                <a:solidFill>
                  <a:srgbClr val="000000"/>
                </a:solidFill>
              </a:rPr>
              <a:pPr>
                <a:defRPr/>
              </a:pPr>
              <a:t>‹#›</a:t>
            </a:fld>
            <a:endParaRPr lang="en-US" altLang="zh-CN">
              <a:solidFill>
                <a:srgbClr val="000000"/>
              </a:solidFill>
            </a:endParaRP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E39AA6A5-DDA2-4240-B6F5-FAEE601BBEE1}" type="slidenum">
              <a:rPr lang="en-US" altLang="zh-CN">
                <a:solidFill>
                  <a:srgbClr val="000000"/>
                </a:solidFill>
              </a:rPr>
              <a:pPr>
                <a:defRPr/>
              </a:pPr>
              <a:t>‹#›</a:t>
            </a:fld>
            <a:endParaRPr lang="en-US" altLang="zh-CN">
              <a:solidFill>
                <a:srgbClr val="000000"/>
              </a:solidFill>
            </a:endParaRP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2FA21D7C-9002-4B64-A10D-B2E876D84518}" type="slidenum">
              <a:rPr lang="en-US" altLang="zh-CN">
                <a:solidFill>
                  <a:srgbClr val="000000"/>
                </a:solidFill>
              </a:rPr>
              <a:pPr>
                <a:defRPr/>
              </a:pPr>
              <a:t>‹#›</a:t>
            </a:fld>
            <a:endParaRPr lang="en-US" altLang="zh-CN">
              <a:solidFill>
                <a:srgbClr val="000000"/>
              </a:solidFill>
            </a:endParaRP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5A2A8911-C0BD-484C-BE6E-6BE6FFB34BD9}" type="slidenum">
              <a:rPr lang="en-US" altLang="zh-CN">
                <a:solidFill>
                  <a:srgbClr val="000000"/>
                </a:solidFill>
              </a:rPr>
              <a:pPr>
                <a:defRPr/>
              </a:pPr>
              <a:t>‹#›</a:t>
            </a:fld>
            <a:endParaRPr lang="en-US" altLang="zh-CN">
              <a:solidFill>
                <a:srgbClr val="000000"/>
              </a:solidFill>
            </a:endParaRP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6E39807A-304E-4ACC-9A13-04B167F3B406}" type="slidenum">
              <a:rPr lang="en-US" altLang="zh-CN">
                <a:solidFill>
                  <a:srgbClr val="000000"/>
                </a:solidFill>
              </a:rPr>
              <a:pPr>
                <a:defRPr/>
              </a:pPr>
              <a:t>‹#›</a:t>
            </a:fld>
            <a:endParaRPr lang="en-US" altLang="zh-CN">
              <a:solidFill>
                <a:srgbClr val="000000"/>
              </a:solidFill>
            </a:endParaRP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0CF02ABC-1C06-4015-A6F3-EFE84C4E5DE7}" type="slidenum">
              <a:rPr lang="en-US" altLang="zh-CN">
                <a:solidFill>
                  <a:srgbClr val="000000"/>
                </a:solidFill>
              </a:rPr>
              <a:pPr>
                <a:defRPr/>
              </a:pPr>
              <a:t>‹#›</a:t>
            </a:fld>
            <a:endParaRPr lang="en-US" altLang="zh-CN">
              <a:solidFill>
                <a:srgbClr val="000000"/>
              </a:solidFill>
            </a:endParaRP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068D61A8-5ECE-4B6B-97DD-8D80A0FCA0DC}" type="slidenum">
              <a:rPr lang="en-US" altLang="zh-CN">
                <a:solidFill>
                  <a:srgbClr val="000000"/>
                </a:solidFill>
              </a:rPr>
              <a:pPr>
                <a:defRPr/>
              </a:pPr>
              <a:t>‹#›</a:t>
            </a:fld>
            <a:endParaRPr lang="en-US" altLang="zh-CN">
              <a:solidFill>
                <a:srgbClr val="000000"/>
              </a:solidFill>
            </a:endParaRP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13BF69CC-0A59-4F87-9F61-3A673AB0EBB9}" type="slidenum">
              <a:rPr lang="en-US" altLang="zh-CN">
                <a:solidFill>
                  <a:srgbClr val="000000"/>
                </a:solidFill>
              </a:rPr>
              <a:pPr>
                <a:defRPr/>
              </a:pPr>
              <a:t>‹#›</a:t>
            </a:fld>
            <a:endParaRPr lang="en-US" altLang="zh-CN">
              <a:solidFill>
                <a:srgbClr val="000000"/>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357348D-F248-2048-A6D3-BA168934852E}" type="datetimeFigureOut">
              <a:rPr kumimoji="1" lang="zh-CN" altLang="en-US" smtClean="0"/>
              <a:t>2019/2/24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BC0DD5F-3A85-EC4A-9FF7-D1A49E0CABEB}" type="slidenum">
              <a:rPr kumimoji="1" lang="zh-CN" altLang="en-US" smtClean="0"/>
              <a:t>‹#›</a:t>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0524FF65-6A44-4E0C-A7ED-60EACB050D45}" type="slidenum">
              <a:rPr lang="en-US" altLang="zh-CN">
                <a:solidFill>
                  <a:srgbClr val="000000"/>
                </a:solidFill>
              </a:rPr>
              <a:pPr>
                <a:defRPr/>
              </a:pPr>
              <a:t>‹#›</a:t>
            </a:fld>
            <a:endParaRPr lang="en-US" altLang="zh-CN">
              <a:solidFill>
                <a:srgbClr val="000000"/>
              </a:solidFill>
            </a:endParaRP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5AA76E57-458B-485B-8D29-3B8B987A770C}" type="slidenum">
              <a:rPr lang="en-US" altLang="zh-CN">
                <a:solidFill>
                  <a:srgbClr val="000000"/>
                </a:solidFill>
              </a:rPr>
              <a:pPr>
                <a:defRPr/>
              </a:pPr>
              <a:t>‹#›</a:t>
            </a:fld>
            <a:endParaRPr lang="en-US" altLang="zh-CN">
              <a:solidFill>
                <a:srgbClr val="000000"/>
              </a:solidFill>
            </a:endParaRP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8AD24C57-D273-41A4-9F4F-7C4E4E61C08C}" type="slidenum">
              <a:rPr lang="en-US" altLang="zh-CN">
                <a:solidFill>
                  <a:srgbClr val="000000"/>
                </a:solidFill>
              </a:rPr>
              <a:pPr>
                <a:defRPr/>
              </a:pPr>
              <a:t>‹#›</a:t>
            </a:fld>
            <a:endParaRPr lang="en-US" altLang="zh-CN">
              <a:solidFill>
                <a:srgbClr val="000000"/>
              </a:solidFill>
            </a:endParaRPr>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3CFC50BC-D2AC-4C48-9A84-8910F31DC892}" type="slidenum">
              <a:rPr lang="en-US" altLang="zh-CN">
                <a:solidFill>
                  <a:srgbClr val="000000"/>
                </a:solidFill>
              </a:rPr>
              <a:pPr>
                <a:defRPr/>
              </a:pPr>
              <a:t>‹#›</a:t>
            </a:fld>
            <a:endParaRPr lang="en-US" altLang="zh-CN">
              <a:solidFill>
                <a:srgbClr val="000000"/>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357348D-F248-2048-A6D3-BA168934852E}" type="datetimeFigureOut">
              <a:rPr kumimoji="1" lang="zh-CN" altLang="en-US" smtClean="0"/>
              <a:t>2019/2/24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BC0DD5F-3A85-EC4A-9FF7-D1A49E0CABEB}"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357348D-F248-2048-A6D3-BA168934852E}" type="datetimeFigureOut">
              <a:rPr kumimoji="1" lang="zh-CN" altLang="en-US" smtClean="0"/>
              <a:t>2019/2/24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BC0DD5F-3A85-EC4A-9FF7-D1A49E0CABEB}"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357348D-F248-2048-A6D3-BA168934852E}" type="datetimeFigureOut">
              <a:rPr kumimoji="1" lang="zh-CN" altLang="en-US" smtClean="0"/>
              <a:t>2019/2/24</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BC0DD5F-3A85-EC4A-9FF7-D1A49E0CABEB}"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357348D-F248-2048-A6D3-BA168934852E}" type="datetimeFigureOut">
              <a:rPr kumimoji="1" lang="zh-CN" altLang="en-US" smtClean="0"/>
              <a:t>2019/2/24</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BC0DD5F-3A85-EC4A-9FF7-D1A49E0CABEB}"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57348D-F248-2048-A6D3-BA168934852E}" type="datetimeFigureOut">
              <a:rPr kumimoji="1" lang="zh-CN" altLang="en-US" smtClean="0"/>
              <a:t>2019/2/24</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BC0DD5F-3A85-EC4A-9FF7-D1A49E0CABEB}"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357348D-F248-2048-A6D3-BA168934852E}" type="datetimeFigureOut">
              <a:rPr kumimoji="1" lang="zh-CN" altLang="en-US" smtClean="0"/>
              <a:t>2019/2/24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BC0DD5F-3A85-EC4A-9FF7-D1A49E0CABEB}"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357348D-F248-2048-A6D3-BA168934852E}" type="datetimeFigureOut">
              <a:rPr kumimoji="1" lang="zh-CN" altLang="en-US" smtClean="0"/>
              <a:t>2019/2/24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BC0DD5F-3A85-EC4A-9FF7-D1A49E0CABEB}"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57348D-F248-2048-A6D3-BA168934852E}" type="datetimeFigureOut">
              <a:rPr kumimoji="1" lang="zh-CN" altLang="en-US" smtClean="0"/>
              <a:t>2019/2/24</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C0DD5F-3A85-EC4A-9FF7-D1A49E0CABEB}" type="slidenum">
              <a:rPr kumimoji="1" lang="zh-CN" altLang="en-US" smtClean="0"/>
              <a:t>‹#›</a:t>
            </a:fld>
            <a:endParaRPr kumimoji="1" lang="zh-CN" altLang="en-US"/>
          </a:p>
        </p:txBody>
      </p:sp>
    </p:spTree>
    <p:extLst>
      <p:ext uri="{BB962C8B-B14F-4D97-AF65-F5344CB8AC3E}">
        <p14:creationId xmlns:p14="http://schemas.microsoft.com/office/powerpoint/2010/main" val="19819293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endParaRPr>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单击此处编辑母版文本样式</a:t>
            </a:r>
          </a:p>
          <a:p>
            <a:pPr lvl="1"/>
            <a:r>
              <a:rPr lang="en-US" altLang="zh-CN"/>
              <a:t>第二级</a:t>
            </a:r>
          </a:p>
          <a:p>
            <a:pPr lvl="2"/>
            <a:r>
              <a:rPr lang="en-US" altLang="zh-CN"/>
              <a:t>第三级</a:t>
            </a:r>
          </a:p>
          <a:p>
            <a:pPr lvl="3"/>
            <a:r>
              <a:rPr lang="en-US" altLang="zh-CN"/>
              <a:t>第四级</a:t>
            </a:r>
          </a:p>
          <a:p>
            <a:pPr lvl="4"/>
            <a:r>
              <a:rPr lang="en-US" altLang="zh-CN"/>
              <a:t>第五级</a:t>
            </a:r>
          </a:p>
        </p:txBody>
      </p:sp>
      <p:sp>
        <p:nvSpPr>
          <p:cNvPr id="175109"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75110"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75111"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fontAlgn="base">
              <a:spcBef>
                <a:spcPct val="0"/>
              </a:spcBef>
              <a:spcAft>
                <a:spcPct val="0"/>
              </a:spcAft>
              <a:defRPr/>
            </a:pPr>
            <a:fld id="{0682C745-0363-41F6-8203-530B1B921437}"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34"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35" name="Oval 11"/>
            <p:cNvSpPr>
              <a:spLocks noChangeArrowheads="1"/>
            </p:cNvSpPr>
            <p:nvPr/>
          </p:nvSpPr>
          <p:spPr bwMode="auto">
            <a:xfrm>
              <a:off x="5360" y="960"/>
              <a:ext cx="76"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36"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37"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38" name="Oval 14"/>
            <p:cNvSpPr>
              <a:spLocks noChangeArrowheads="1"/>
            </p:cNvSpPr>
            <p:nvPr/>
          </p:nvSpPr>
          <p:spPr bwMode="auto">
            <a:xfrm>
              <a:off x="5360" y="1072"/>
              <a:ext cx="76"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39" name="Oval 15"/>
            <p:cNvSpPr>
              <a:spLocks noChangeArrowheads="1"/>
            </p:cNvSpPr>
            <p:nvPr/>
          </p:nvSpPr>
          <p:spPr bwMode="auto">
            <a:xfrm>
              <a:off x="5472" y="1072"/>
              <a:ext cx="73"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40" name="Oval 16"/>
            <p:cNvSpPr>
              <a:spLocks noChangeArrowheads="1"/>
            </p:cNvSpPr>
            <p:nvPr/>
          </p:nvSpPr>
          <p:spPr bwMode="auto">
            <a:xfrm>
              <a:off x="5136" y="1184"/>
              <a:ext cx="80"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41" name="Oval 17"/>
            <p:cNvSpPr>
              <a:spLocks noChangeArrowheads="1"/>
            </p:cNvSpPr>
            <p:nvPr/>
          </p:nvSpPr>
          <p:spPr bwMode="auto">
            <a:xfrm>
              <a:off x="5248" y="1184"/>
              <a:ext cx="79"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42" name="Oval 18"/>
            <p:cNvSpPr>
              <a:spLocks noChangeArrowheads="1"/>
            </p:cNvSpPr>
            <p:nvPr/>
          </p:nvSpPr>
          <p:spPr bwMode="auto">
            <a:xfrm>
              <a:off x="5360" y="1184"/>
              <a:ext cx="76"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43" name="Oval 19"/>
            <p:cNvSpPr>
              <a:spLocks noChangeArrowheads="1"/>
            </p:cNvSpPr>
            <p:nvPr/>
          </p:nvSpPr>
          <p:spPr bwMode="auto">
            <a:xfrm>
              <a:off x="5472" y="1184"/>
              <a:ext cx="73"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44" name="Oval 20"/>
            <p:cNvSpPr>
              <a:spLocks noChangeArrowheads="1"/>
            </p:cNvSpPr>
            <p:nvPr/>
          </p:nvSpPr>
          <p:spPr bwMode="auto">
            <a:xfrm>
              <a:off x="5584" y="1184"/>
              <a:ext cx="80" cy="7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45"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46"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47" name="Oval 23"/>
            <p:cNvSpPr>
              <a:spLocks noChangeArrowheads="1"/>
            </p:cNvSpPr>
            <p:nvPr/>
          </p:nvSpPr>
          <p:spPr bwMode="auto">
            <a:xfrm>
              <a:off x="5360" y="1296"/>
              <a:ext cx="76"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48" name="Oval 24"/>
            <p:cNvSpPr>
              <a:spLocks noChangeArrowheads="1"/>
            </p:cNvSpPr>
            <p:nvPr/>
          </p:nvSpPr>
          <p:spPr bwMode="auto">
            <a:xfrm>
              <a:off x="5472" y="1296"/>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49"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50"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51" name="Oval 27"/>
            <p:cNvSpPr>
              <a:spLocks noChangeArrowheads="1"/>
            </p:cNvSpPr>
            <p:nvPr/>
          </p:nvSpPr>
          <p:spPr bwMode="auto">
            <a:xfrm>
              <a:off x="5360" y="1408"/>
              <a:ext cx="76"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52" name="Oval 28"/>
            <p:cNvSpPr>
              <a:spLocks noChangeArrowheads="1"/>
            </p:cNvSpPr>
            <p:nvPr/>
          </p:nvSpPr>
          <p:spPr bwMode="auto">
            <a:xfrm>
              <a:off x="5472" y="1408"/>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53"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54"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55"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56" name="Oval 32"/>
            <p:cNvSpPr>
              <a:spLocks noChangeArrowheads="1"/>
            </p:cNvSpPr>
            <p:nvPr/>
          </p:nvSpPr>
          <p:spPr bwMode="auto">
            <a:xfrm>
              <a:off x="5360" y="1520"/>
              <a:ext cx="76"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57" name="Oval 33"/>
            <p:cNvSpPr>
              <a:spLocks noChangeArrowheads="1"/>
            </p:cNvSpPr>
            <p:nvPr/>
          </p:nvSpPr>
          <p:spPr bwMode="auto">
            <a:xfrm>
              <a:off x="5472" y="1520"/>
              <a:ext cx="73"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58" name="Oval 34"/>
            <p:cNvSpPr>
              <a:spLocks noChangeArrowheads="1"/>
            </p:cNvSpPr>
            <p:nvPr/>
          </p:nvSpPr>
          <p:spPr bwMode="auto">
            <a:xfrm>
              <a:off x="5136" y="1632"/>
              <a:ext cx="80"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59" name="Oval 35"/>
            <p:cNvSpPr>
              <a:spLocks noChangeArrowheads="1"/>
            </p:cNvSpPr>
            <p:nvPr/>
          </p:nvSpPr>
          <p:spPr bwMode="auto">
            <a:xfrm>
              <a:off x="5248" y="1632"/>
              <a:ext cx="79"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60" name="Oval 36"/>
            <p:cNvSpPr>
              <a:spLocks noChangeArrowheads="1"/>
            </p:cNvSpPr>
            <p:nvPr/>
          </p:nvSpPr>
          <p:spPr bwMode="auto">
            <a:xfrm>
              <a:off x="5360" y="1632"/>
              <a:ext cx="76"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61" name="Oval 37"/>
            <p:cNvSpPr>
              <a:spLocks noChangeArrowheads="1"/>
            </p:cNvSpPr>
            <p:nvPr/>
          </p:nvSpPr>
          <p:spPr bwMode="auto">
            <a:xfrm>
              <a:off x="5472" y="1632"/>
              <a:ext cx="73"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62"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63" name="Oval 39"/>
            <p:cNvSpPr>
              <a:spLocks noChangeArrowheads="1"/>
            </p:cNvSpPr>
            <p:nvPr/>
          </p:nvSpPr>
          <p:spPr bwMode="auto">
            <a:xfrm>
              <a:off x="5472" y="1744"/>
              <a:ext cx="73"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grpSp>
    </p:spTree>
    <p:extLst>
      <p:ext uri="{BB962C8B-B14F-4D97-AF65-F5344CB8AC3E}">
        <p14:creationId xmlns:p14="http://schemas.microsoft.com/office/powerpoint/2010/main" val="217697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cs.nju.edu.cn/xxm"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mailto:xxm@nju.edu.cn" TargetMode="External"/><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hyperlink" Target="mailto:jingxin_fan@163.com" TargetMode="External"/><Relationship Id="rId4" Type="http://schemas.openxmlformats.org/officeDocument/2006/relationships/hyperlink" Target="mailto:nju_ywy@163.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t>离散数学</a:t>
            </a:r>
          </a:p>
        </p:txBody>
      </p:sp>
      <p:sp>
        <p:nvSpPr>
          <p:cNvPr id="3" name="副标题 2"/>
          <p:cNvSpPr>
            <a:spLocks noGrp="1"/>
          </p:cNvSpPr>
          <p:nvPr>
            <p:ph type="subTitle" idx="1"/>
          </p:nvPr>
        </p:nvSpPr>
        <p:spPr/>
        <p:txBody>
          <a:bodyPr/>
          <a:lstStyle/>
          <a:p>
            <a:r>
              <a:rPr kumimoji="1" lang="zh-CN" altLang="en-US" dirty="0"/>
              <a:t>二班主讲：马晓星</a:t>
            </a:r>
            <a:endParaRPr kumimoji="1" lang="en-US" altLang="zh-CN" dirty="0"/>
          </a:p>
          <a:p>
            <a:r>
              <a:rPr kumimoji="1" lang="en-US" altLang="zh-CN" sz="2800" dirty="0">
                <a:hlinkClick r:id="rId2"/>
              </a:rPr>
              <a:t>http://cs.nju.edu.cn/xxm</a:t>
            </a:r>
            <a:endParaRPr kumimoji="1" lang="en-US" altLang="zh-CN" sz="2800" dirty="0"/>
          </a:p>
          <a:p>
            <a:endParaRPr kumimoji="1" lang="en-US" altLang="zh-CN" dirty="0"/>
          </a:p>
          <a:p>
            <a:endParaRPr kumimoji="1" lang="zh-CN" altLang="en-US" dirty="0"/>
          </a:p>
        </p:txBody>
      </p:sp>
    </p:spTree>
    <p:extLst>
      <p:ext uri="{BB962C8B-B14F-4D97-AF65-F5344CB8AC3E}">
        <p14:creationId xmlns:p14="http://schemas.microsoft.com/office/powerpoint/2010/main" val="811464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C7BADB9-CD9B-C140-924E-B1D2BA88E07C}"/>
              </a:ext>
            </a:extLst>
          </p:cNvPr>
          <p:cNvPicPr>
            <a:picLocks noChangeAspect="1"/>
          </p:cNvPicPr>
          <p:nvPr/>
        </p:nvPicPr>
        <p:blipFill>
          <a:blip r:embed="rId2"/>
          <a:stretch>
            <a:fillRect/>
          </a:stretch>
        </p:blipFill>
        <p:spPr>
          <a:xfrm>
            <a:off x="6273800" y="1535113"/>
            <a:ext cx="2870200" cy="3683000"/>
          </a:xfrm>
          <a:prstGeom prst="rect">
            <a:avLst/>
          </a:prstGeom>
        </p:spPr>
      </p:pic>
      <p:sp>
        <p:nvSpPr>
          <p:cNvPr id="2" name="标题 1"/>
          <p:cNvSpPr>
            <a:spLocks noGrp="1"/>
          </p:cNvSpPr>
          <p:nvPr>
            <p:ph type="title"/>
          </p:nvPr>
        </p:nvSpPr>
        <p:spPr/>
        <p:txBody>
          <a:bodyPr/>
          <a:lstStyle/>
          <a:p>
            <a:r>
              <a:rPr kumimoji="1" lang="zh-CN" altLang="en-US" dirty="0"/>
              <a:t>教师，助教，教材，网站</a:t>
            </a:r>
          </a:p>
        </p:txBody>
      </p:sp>
      <p:sp>
        <p:nvSpPr>
          <p:cNvPr id="3" name="内容占位符 2"/>
          <p:cNvSpPr>
            <a:spLocks noGrp="1"/>
          </p:cNvSpPr>
          <p:nvPr>
            <p:ph idx="1"/>
          </p:nvPr>
        </p:nvSpPr>
        <p:spPr>
          <a:xfrm>
            <a:off x="457199" y="1719263"/>
            <a:ext cx="8304963" cy="4411662"/>
          </a:xfrm>
        </p:spPr>
        <p:txBody>
          <a:bodyPr/>
          <a:lstStyle/>
          <a:p>
            <a:r>
              <a:rPr kumimoji="1" lang="zh-CN" altLang="en-US" sz="2400" dirty="0"/>
              <a:t>教师：马晓星，</a:t>
            </a:r>
            <a:r>
              <a:rPr kumimoji="1" lang="en-US" altLang="zh-CN" sz="2400" dirty="0">
                <a:hlinkClick r:id="rId3"/>
              </a:rPr>
              <a:t>xxm@nju.edu.cn</a:t>
            </a:r>
            <a:br>
              <a:rPr kumimoji="1" lang="en-US" altLang="zh-CN" sz="2400" dirty="0"/>
            </a:br>
            <a:r>
              <a:rPr kumimoji="1" lang="zh-CN" altLang="en-US" sz="2400" dirty="0"/>
              <a:t>办公室：</a:t>
            </a:r>
            <a:r>
              <a:rPr kumimoji="1" lang="en-US" altLang="zh-CN" sz="2400" dirty="0"/>
              <a:t>816 </a:t>
            </a:r>
            <a:r>
              <a:rPr kumimoji="1" lang="zh-Hans" altLang="en-US" sz="2400" dirty="0"/>
              <a:t>每周</a:t>
            </a:r>
            <a:r>
              <a:rPr kumimoji="1" lang="zh-CN" altLang="en-US" sz="2400" dirty="0"/>
              <a:t>四</a:t>
            </a:r>
            <a:r>
              <a:rPr kumimoji="1" lang="zh-Hans" altLang="en-US" sz="2400" dirty="0"/>
              <a:t>下午</a:t>
            </a:r>
            <a:r>
              <a:rPr kumimoji="1" lang="en-US" altLang="zh-Hans" sz="2400" dirty="0"/>
              <a:t>15:00 – 17:00</a:t>
            </a:r>
          </a:p>
          <a:p>
            <a:endParaRPr kumimoji="1" lang="en-US" altLang="zh-CN" sz="2400" dirty="0"/>
          </a:p>
          <a:p>
            <a:pPr fontAlgn="ctr"/>
            <a:r>
              <a:rPr kumimoji="1" lang="zh-CN" altLang="en-US" sz="2400" dirty="0"/>
              <a:t>助教：叶炜煜</a:t>
            </a:r>
            <a:r>
              <a:rPr kumimoji="1" lang="en-US" altLang="zh-CN" sz="2400" dirty="0"/>
              <a:t>	</a:t>
            </a:r>
            <a:r>
              <a:rPr kumimoji="1" lang="en-US" altLang="zh-CN" sz="2400" dirty="0">
                <a:hlinkClick r:id="rId4"/>
              </a:rPr>
              <a:t>nju_ywy@163.com</a:t>
            </a:r>
            <a:br>
              <a:rPr kumimoji="1" lang="en-US" altLang="zh-CN" sz="2400" dirty="0"/>
            </a:br>
            <a:r>
              <a:rPr kumimoji="1" lang="en-US" altLang="zh-CN" sz="2400" dirty="0"/>
              <a:t>	</a:t>
            </a:r>
            <a:r>
              <a:rPr kumimoji="1" lang="zh-CN" altLang="en-US" sz="2400" dirty="0"/>
              <a:t>    范景新</a:t>
            </a:r>
            <a:r>
              <a:rPr kumimoji="1" lang="en-US" altLang="zh-CN" sz="2400" dirty="0"/>
              <a:t>	</a:t>
            </a:r>
            <a:r>
              <a:rPr kumimoji="1" lang="en-US" altLang="zh-CN" sz="2400" dirty="0">
                <a:hlinkClick r:id="rId5"/>
              </a:rPr>
              <a:t>jingxin_fan@163.com</a:t>
            </a:r>
            <a:endParaRPr kumimoji="1" lang="en-US" altLang="zh-CN" sz="2400" dirty="0"/>
          </a:p>
          <a:p>
            <a:r>
              <a:rPr kumimoji="1" lang="zh-CN" altLang="en-US" sz="2400" dirty="0"/>
              <a:t>教材：</a:t>
            </a:r>
            <a:endParaRPr kumimoji="1" lang="en-US" altLang="zh-CN" sz="2400" dirty="0"/>
          </a:p>
          <a:p>
            <a:pPr lvl="1"/>
            <a:r>
              <a:rPr lang="en-US" altLang="zh-CN" sz="1800" dirty="0"/>
              <a:t>《</a:t>
            </a:r>
            <a:r>
              <a:rPr lang="zh-CN" altLang="en-US" sz="1800" dirty="0"/>
              <a:t>离散数学及其应用</a:t>
            </a:r>
            <a:r>
              <a:rPr lang="en-US" altLang="zh-CN" sz="1800" dirty="0"/>
              <a:t>》</a:t>
            </a:r>
            <a:r>
              <a:rPr lang="zh-CN" altLang="en-US" sz="1800" dirty="0"/>
              <a:t>，</a:t>
            </a:r>
            <a:r>
              <a:rPr lang="en-US" altLang="zh-CN" sz="1800" dirty="0"/>
              <a:t>Kenneth H. Rosen </a:t>
            </a:r>
            <a:r>
              <a:rPr lang="zh-CN" altLang="en-US" sz="1800" dirty="0"/>
              <a:t>著， </a:t>
            </a:r>
            <a:br>
              <a:rPr lang="en-US" altLang="zh-CN" sz="1800" dirty="0"/>
            </a:br>
            <a:r>
              <a:rPr lang="zh-CN" altLang="en-US" sz="1800" dirty="0"/>
              <a:t>徐六通 等 译 （原书第七版），机械工业出版社  </a:t>
            </a:r>
            <a:br>
              <a:rPr lang="en-US" altLang="zh-CN" sz="1800" dirty="0"/>
            </a:br>
            <a:r>
              <a:rPr lang="en-US" altLang="zh-CN" sz="1800" i="1" dirty="0"/>
              <a:t>Discrete Mathematics and Its Applications</a:t>
            </a:r>
            <a:r>
              <a:rPr lang="en-US" altLang="zh-CN" sz="1800" dirty="0"/>
              <a:t>, </a:t>
            </a:r>
            <a:br>
              <a:rPr lang="en-US" altLang="zh-CN" sz="1800" dirty="0"/>
            </a:br>
            <a:r>
              <a:rPr lang="en-US" altLang="zh-CN" sz="1800" dirty="0"/>
              <a:t>by Kenneth H. Rosen. McGraw-Hill. 7th Edition.</a:t>
            </a:r>
          </a:p>
          <a:p>
            <a:pPr lvl="1"/>
            <a:r>
              <a:rPr lang="zh-CN" altLang="en-US" sz="1800" dirty="0"/>
              <a:t>代数系统部分：耿素云</a:t>
            </a:r>
            <a:r>
              <a:rPr lang="en-US" altLang="zh-CN" sz="1800" dirty="0"/>
              <a:t>, </a:t>
            </a:r>
            <a:r>
              <a:rPr lang="zh-CN" altLang="en-US" sz="1800" dirty="0"/>
              <a:t>屈婉玲</a:t>
            </a:r>
            <a:r>
              <a:rPr lang="en-US" altLang="zh-CN" sz="1800" dirty="0"/>
              <a:t>. </a:t>
            </a:r>
            <a:r>
              <a:rPr lang="zh-CN" altLang="en-US" sz="1800" dirty="0"/>
              <a:t>离散数学（修订版）</a:t>
            </a:r>
            <a:r>
              <a:rPr lang="en-US" altLang="zh-CN" sz="1800" dirty="0"/>
              <a:t>, </a:t>
            </a:r>
            <a:r>
              <a:rPr lang="zh-CN" altLang="en-US" sz="1800" dirty="0"/>
              <a:t>高等教育出版社，</a:t>
            </a:r>
            <a:r>
              <a:rPr lang="en-US" altLang="zh-CN" sz="1800" dirty="0"/>
              <a:t>2004.1</a:t>
            </a:r>
            <a:r>
              <a:rPr lang="zh-CN" altLang="en-US" sz="1800" dirty="0"/>
              <a:t>。</a:t>
            </a:r>
            <a:endParaRPr lang="en-US" altLang="zh-CN" sz="1800" dirty="0"/>
          </a:p>
        </p:txBody>
      </p:sp>
      <p:sp>
        <p:nvSpPr>
          <p:cNvPr id="4" name="幻灯片编号占位符 3"/>
          <p:cNvSpPr>
            <a:spLocks noGrp="1"/>
          </p:cNvSpPr>
          <p:nvPr>
            <p:ph type="sldNum" sz="quarter" idx="12"/>
          </p:nvPr>
        </p:nvSpPr>
        <p:spPr/>
        <p:txBody>
          <a:bodyPr/>
          <a:lstStyle/>
          <a:p>
            <a:pPr>
              <a:defRPr/>
            </a:pPr>
            <a:fld id="{E39AA6A5-DDA2-4240-B6F5-FAEE601BBEE1}" type="slidenum">
              <a:rPr lang="en-US" altLang="zh-CN" smtClean="0">
                <a:solidFill>
                  <a:srgbClr val="000000"/>
                </a:solidFill>
              </a:rPr>
              <a:pPr>
                <a:defRPr/>
              </a:pPr>
              <a:t>2</a:t>
            </a:fld>
            <a:endParaRPr lang="en-US" altLang="zh-CN">
              <a:solidFill>
                <a:srgbClr val="000000"/>
              </a:solidFill>
            </a:endParaRPr>
          </a:p>
        </p:txBody>
      </p:sp>
    </p:spTree>
    <p:extLst>
      <p:ext uri="{BB962C8B-B14F-4D97-AF65-F5344CB8AC3E}">
        <p14:creationId xmlns:p14="http://schemas.microsoft.com/office/powerpoint/2010/main" val="1354248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考核与计分</a:t>
            </a:r>
          </a:p>
        </p:txBody>
      </p:sp>
      <p:sp>
        <p:nvSpPr>
          <p:cNvPr id="3" name="内容占位符 2"/>
          <p:cNvSpPr>
            <a:spLocks noGrp="1"/>
          </p:cNvSpPr>
          <p:nvPr>
            <p:ph idx="1"/>
          </p:nvPr>
        </p:nvSpPr>
        <p:spPr>
          <a:xfrm>
            <a:off x="412750" y="1627188"/>
            <a:ext cx="8274050" cy="4411662"/>
          </a:xfrm>
        </p:spPr>
        <p:txBody>
          <a:bodyPr/>
          <a:lstStyle/>
          <a:p>
            <a:pPr>
              <a:lnSpc>
                <a:spcPct val="150000"/>
              </a:lnSpc>
            </a:pPr>
            <a:r>
              <a:rPr lang="en-US" altLang="zh-CN" sz="2400" dirty="0"/>
              <a:t>《</a:t>
            </a:r>
            <a:r>
              <a:rPr lang="zh-CN" altLang="en-US" sz="2400" dirty="0"/>
              <a:t>离散数学</a:t>
            </a:r>
            <a:r>
              <a:rPr lang="en-US" altLang="zh-CN" sz="2400" dirty="0"/>
              <a:t>》</a:t>
            </a:r>
            <a:r>
              <a:rPr lang="zh-CN" altLang="en-US" sz="2400" dirty="0"/>
              <a:t>课程三个班级使用统一的记分规则：</a:t>
            </a:r>
          </a:p>
          <a:p>
            <a:pPr lvl="1">
              <a:lnSpc>
                <a:spcPct val="150000"/>
              </a:lnSpc>
            </a:pPr>
            <a:r>
              <a:rPr lang="en-US" altLang="zh-CN" sz="2000" dirty="0"/>
              <a:t> </a:t>
            </a:r>
            <a:r>
              <a:rPr lang="zh-CN" altLang="en-US" sz="2000" dirty="0"/>
              <a:t>总评分组成：期末考试</a:t>
            </a:r>
            <a:r>
              <a:rPr lang="en-US" altLang="zh-CN" sz="2000" dirty="0"/>
              <a:t>50%</a:t>
            </a:r>
            <a:r>
              <a:rPr lang="zh-CN" altLang="en-US" sz="2000" dirty="0"/>
              <a:t>，期中考试</a:t>
            </a:r>
            <a:r>
              <a:rPr lang="en-US" altLang="zh-CN" sz="2000" dirty="0"/>
              <a:t>20%</a:t>
            </a:r>
            <a:r>
              <a:rPr lang="zh-CN" altLang="en-US" sz="2000" dirty="0"/>
              <a:t>，平时成绩</a:t>
            </a:r>
            <a:r>
              <a:rPr lang="en-US" altLang="zh-CN" sz="2000" dirty="0"/>
              <a:t>30%</a:t>
            </a:r>
            <a:r>
              <a:rPr lang="zh-CN" altLang="en-US" sz="2000" dirty="0"/>
              <a:t>（包括测验）；其中期中、期末考试统一考试和阅卷评分。</a:t>
            </a:r>
          </a:p>
          <a:p>
            <a:pPr lvl="1">
              <a:lnSpc>
                <a:spcPct val="150000"/>
              </a:lnSpc>
            </a:pPr>
            <a:r>
              <a:rPr lang="zh-CN" altLang="en-US" sz="2000" dirty="0"/>
              <a:t>平时成绩记分规则：三个班级依据统一原则各自独立给分，然后采取标准分制对各班成绩归一化后记入总评分。平时成绩包括平时作业、可能的随堂测验、以及平时课堂表现</a:t>
            </a:r>
            <a:r>
              <a:rPr lang="zh-Hans" altLang="en-US" sz="2000" dirty="0"/>
              <a:t>和与助教的交流情况</a:t>
            </a:r>
            <a:r>
              <a:rPr lang="zh-CN" altLang="en-US" sz="2000" dirty="0"/>
              <a:t>。平时作业每周一上课之前为上周两次课作业的提交截止时间，逾期无分。</a:t>
            </a:r>
            <a:endParaRPr lang="en-US" altLang="zh-CN" sz="2000" dirty="0"/>
          </a:p>
          <a:p>
            <a:pPr lvl="1">
              <a:lnSpc>
                <a:spcPct val="150000"/>
              </a:lnSpc>
            </a:pPr>
            <a:r>
              <a:rPr lang="zh-CN" altLang="en-US" sz="2000" dirty="0"/>
              <a:t>平时作业严禁抄袭，一经证实将使得整个课程的平时成绩归零。</a:t>
            </a:r>
          </a:p>
        </p:txBody>
      </p:sp>
      <p:sp>
        <p:nvSpPr>
          <p:cNvPr id="4" name="幻灯片编号占位符 3"/>
          <p:cNvSpPr>
            <a:spLocks noGrp="1"/>
          </p:cNvSpPr>
          <p:nvPr>
            <p:ph type="sldNum" sz="quarter" idx="12"/>
          </p:nvPr>
        </p:nvSpPr>
        <p:spPr/>
        <p:txBody>
          <a:bodyPr/>
          <a:lstStyle/>
          <a:p>
            <a:pPr>
              <a:defRPr/>
            </a:pPr>
            <a:fld id="{E39AA6A5-DDA2-4240-B6F5-FAEE601BBEE1}" type="slidenum">
              <a:rPr lang="en-US" altLang="zh-CN" smtClean="0">
                <a:solidFill>
                  <a:srgbClr val="000000"/>
                </a:solidFill>
              </a:rPr>
              <a:pPr>
                <a:defRPr/>
              </a:pPr>
              <a:t>3</a:t>
            </a:fld>
            <a:endParaRPr lang="en-US" altLang="zh-CN">
              <a:solidFill>
                <a:srgbClr val="000000"/>
              </a:solidFill>
            </a:endParaRPr>
          </a:p>
        </p:txBody>
      </p:sp>
    </p:spTree>
    <p:extLst>
      <p:ext uri="{BB962C8B-B14F-4D97-AF65-F5344CB8AC3E}">
        <p14:creationId xmlns:p14="http://schemas.microsoft.com/office/powerpoint/2010/main" val="1817571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Hans" altLang="en-US" dirty="0"/>
              <a:t>内容简介</a:t>
            </a:r>
            <a:endParaRPr kumimoji="1" lang="zh-CN" altLang="en-US" dirty="0"/>
          </a:p>
        </p:txBody>
      </p:sp>
      <p:sp>
        <p:nvSpPr>
          <p:cNvPr id="3" name="内容占位符 2"/>
          <p:cNvSpPr>
            <a:spLocks noGrp="1"/>
          </p:cNvSpPr>
          <p:nvPr>
            <p:ph idx="1"/>
          </p:nvPr>
        </p:nvSpPr>
        <p:spPr>
          <a:xfrm>
            <a:off x="457200" y="1719263"/>
            <a:ext cx="8075240" cy="4411662"/>
          </a:xfrm>
        </p:spPr>
        <p:txBody>
          <a:bodyPr>
            <a:noAutofit/>
          </a:bodyPr>
          <a:lstStyle/>
          <a:p>
            <a:pPr>
              <a:lnSpc>
                <a:spcPct val="114000"/>
              </a:lnSpc>
            </a:pPr>
            <a:r>
              <a:rPr kumimoji="1" lang="zh-CN" altLang="en-US" sz="2000" dirty="0"/>
              <a:t>离散数学（</a:t>
            </a:r>
            <a:r>
              <a:rPr kumimoji="1" lang="en-US" altLang="zh-CN" sz="2000" dirty="0"/>
              <a:t>Discrete Mathematics</a:t>
            </a:r>
            <a:r>
              <a:rPr kumimoji="1" lang="zh-CN" altLang="en-US" sz="2000" dirty="0"/>
              <a:t>）集成了数学中的多个不同分支，它主要研究离散对象的数学结构。</a:t>
            </a:r>
            <a:endParaRPr kumimoji="1" lang="en-US" altLang="zh-CN" sz="2000" dirty="0"/>
          </a:p>
          <a:p>
            <a:pPr>
              <a:lnSpc>
                <a:spcPct val="114000"/>
              </a:lnSpc>
            </a:pPr>
            <a:r>
              <a:rPr kumimoji="1" lang="zh-CN" altLang="en-US" sz="2000" dirty="0"/>
              <a:t>本课程在介绍数理逻辑入门知识和数学证明方法的基础上，介绍集合、关系、函数、离散概率、排列组合、计数、偏序、代数系统、图和树等基本的离散结构及相关的理论和应用，使学生系统地掌握相关的数学模型、基本理论及应用技术。</a:t>
            </a:r>
            <a:endParaRPr kumimoji="1" lang="en-US" altLang="zh-CN" sz="2000" dirty="0"/>
          </a:p>
          <a:p>
            <a:pPr>
              <a:lnSpc>
                <a:spcPct val="114000"/>
              </a:lnSpc>
            </a:pPr>
            <a:r>
              <a:rPr kumimoji="1" lang="zh-CN" altLang="en-US" sz="2000" dirty="0"/>
              <a:t>离散数学是计算机科学与技术的基础。本课程是学习计算机科学与技术专业其它核心课程必须的数学基础课程，是理解数据结构、算法设计与分析、计算模型等学科分支的必备课程。</a:t>
            </a:r>
            <a:endParaRPr kumimoji="1" lang="en-US" altLang="zh-CN" sz="2000" dirty="0"/>
          </a:p>
          <a:p>
            <a:pPr>
              <a:lnSpc>
                <a:spcPct val="114000"/>
              </a:lnSpc>
            </a:pPr>
            <a:r>
              <a:rPr kumimoji="1" lang="zh-CN" altLang="en-US" sz="2000" dirty="0"/>
              <a:t>意图培养学生的抽象思维、逻辑推理以及问题求解能力。</a:t>
            </a:r>
          </a:p>
        </p:txBody>
      </p:sp>
      <p:sp>
        <p:nvSpPr>
          <p:cNvPr id="4" name="幻灯片编号占位符 3"/>
          <p:cNvSpPr>
            <a:spLocks noGrp="1"/>
          </p:cNvSpPr>
          <p:nvPr>
            <p:ph type="sldNum" sz="quarter" idx="12"/>
          </p:nvPr>
        </p:nvSpPr>
        <p:spPr/>
        <p:txBody>
          <a:bodyPr/>
          <a:lstStyle/>
          <a:p>
            <a:pPr>
              <a:defRPr/>
            </a:pPr>
            <a:fld id="{E39AA6A5-DDA2-4240-B6F5-FAEE601BBEE1}" type="slidenum">
              <a:rPr lang="en-US" altLang="zh-CN" smtClean="0">
                <a:solidFill>
                  <a:srgbClr val="000000"/>
                </a:solidFill>
              </a:rPr>
              <a:pPr>
                <a:defRPr/>
              </a:pPr>
              <a:t>4</a:t>
            </a:fld>
            <a:endParaRPr lang="en-US" altLang="zh-CN" dirty="0">
              <a:solidFill>
                <a:srgbClr val="000000"/>
              </a:solidFill>
            </a:endParaRPr>
          </a:p>
        </p:txBody>
      </p:sp>
    </p:spTree>
    <p:extLst>
      <p:ext uri="{BB962C8B-B14F-4D97-AF65-F5344CB8AC3E}">
        <p14:creationId xmlns:p14="http://schemas.microsoft.com/office/powerpoint/2010/main" val="1755129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lIns="76200" tIns="38100" rIns="76200" bIns="38100"/>
          <a:lstStyle/>
          <a:p>
            <a:pPr eaLnBrk="1" hangingPunct="1"/>
            <a:r>
              <a:rPr lang="en-US" altLang="zh-CN"/>
              <a:t>Scenario </a:t>
            </a:r>
          </a:p>
        </p:txBody>
      </p:sp>
      <p:pic>
        <p:nvPicPr>
          <p:cNvPr id="8195" name="Picture 3" descr="-33751040624096308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3300413"/>
            <a:ext cx="24638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4" descr="28814094312266946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638" y="3151188"/>
            <a:ext cx="2409825"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5" descr="天然石纹"/>
          <p:cNvSpPr txBox="1">
            <a:spLocks/>
          </p:cNvSpPr>
          <p:nvPr/>
        </p:nvSpPr>
        <p:spPr bwMode="auto">
          <a:xfrm>
            <a:off x="3276600" y="1557338"/>
            <a:ext cx="2679700" cy="4537075"/>
          </a:xfrm>
          <a:prstGeom prst="rect">
            <a:avLst/>
          </a:prstGeom>
          <a:blipFill dpi="0" rotWithShape="1">
            <a:blip r:embed="rId5"/>
            <a:srcRect/>
            <a:tile tx="0" ty="0" sx="100000" sy="100000" flip="none" algn="tl"/>
          </a:blipFill>
          <a:ln w="57150" cmpd="thickThin">
            <a:solidFill>
              <a:srgbClr val="CCFFCC"/>
            </a:solidFill>
            <a:miter lim="800000"/>
            <a:headEnd/>
            <a:tailEnd/>
          </a:ln>
        </p:spPr>
        <p:txBody>
          <a:bodyPr vert="eaVert">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122"/>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122"/>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122"/>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122"/>
              </a:defRPr>
            </a:lvl4pPr>
            <a:lvl5pPr marL="2057400" indent="-228600">
              <a:spcBef>
                <a:spcPct val="20000"/>
              </a:spcBef>
              <a:buClr>
                <a:schemeClr val="bg2"/>
              </a:buClr>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9pPr>
          </a:lstStyle>
          <a:p>
            <a:pPr algn="ctr" fontAlgn="b" hangingPunct="0">
              <a:spcBef>
                <a:spcPct val="0"/>
              </a:spcBef>
              <a:spcAft>
                <a:spcPct val="0"/>
              </a:spcAft>
              <a:buClrTx/>
              <a:buSzTx/>
              <a:buFontTx/>
              <a:buNone/>
            </a:pPr>
            <a:endParaRPr lang="zh-CN" altLang="en-US" sz="4800">
              <a:solidFill>
                <a:srgbClr val="000000"/>
              </a:solidFill>
              <a:latin typeface="华文新魏" charset="-122"/>
              <a:ea typeface="华文新魏" charset="-122"/>
            </a:endParaRPr>
          </a:p>
          <a:p>
            <a:pPr algn="ctr" fontAlgn="b" hangingPunct="0">
              <a:spcBef>
                <a:spcPct val="0"/>
              </a:spcBef>
              <a:spcAft>
                <a:spcPct val="0"/>
              </a:spcAft>
              <a:buClrTx/>
              <a:buSzTx/>
              <a:buFontTx/>
              <a:buNone/>
            </a:pPr>
            <a:r>
              <a:rPr lang="en-US" altLang="zh-CN" sz="6400">
                <a:solidFill>
                  <a:srgbClr val="000000"/>
                </a:solidFill>
                <a:latin typeface="华文新魏" charset="-122"/>
                <a:ea typeface="华文新魏" charset="-122"/>
              </a:rPr>
              <a:t>abstraction</a:t>
            </a:r>
          </a:p>
          <a:p>
            <a:pPr algn="ctr" fontAlgn="b" hangingPunct="0">
              <a:spcBef>
                <a:spcPct val="0"/>
              </a:spcBef>
              <a:spcAft>
                <a:spcPct val="0"/>
              </a:spcAft>
              <a:buClrTx/>
              <a:buSzTx/>
              <a:buFontTx/>
              <a:buNone/>
            </a:pPr>
            <a:endParaRPr lang="zh-CN" altLang="en-US" sz="4800">
              <a:solidFill>
                <a:srgbClr val="000000"/>
              </a:solidFill>
              <a:latin typeface="华文新魏" charset="-122"/>
              <a:ea typeface="华文新魏" charset="-122"/>
            </a:endParaRPr>
          </a:p>
        </p:txBody>
      </p:sp>
      <p:sp>
        <p:nvSpPr>
          <p:cNvPr id="261126" name="AutoShape 6"/>
          <p:cNvSpPr>
            <a:spLocks/>
          </p:cNvSpPr>
          <p:nvPr/>
        </p:nvSpPr>
        <p:spPr bwMode="auto">
          <a:xfrm>
            <a:off x="2773363" y="3852863"/>
            <a:ext cx="889000" cy="571500"/>
          </a:xfrm>
          <a:custGeom>
            <a:avLst/>
            <a:gdLst>
              <a:gd name="T0" fmla="*/ 666750 w 21600"/>
              <a:gd name="T1" fmla="*/ 0 h 21600"/>
              <a:gd name="T2" fmla="*/ 0 w 21600"/>
              <a:gd name="T3" fmla="*/ 285750 h 21600"/>
              <a:gd name="T4" fmla="*/ 666750 w 21600"/>
              <a:gd name="T5" fmla="*/ 571500 h 21600"/>
              <a:gd name="T6" fmla="*/ 889000 w 21600"/>
              <a:gd name="T7" fmla="*/ 28575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185E5E"/>
              </a:gs>
              <a:gs pos="50000">
                <a:schemeClr val="accent1"/>
              </a:gs>
              <a:gs pos="100000">
                <a:srgbClr val="185E5E"/>
              </a:gs>
            </a:gsLst>
            <a:lin ang="0" scaled="1"/>
          </a:gradFill>
          <a:ln w="9525">
            <a:solidFill>
              <a:schemeClr val="tx1"/>
            </a:solidFill>
            <a:miter lim="800000"/>
            <a:headEnd/>
            <a:tailEnd/>
          </a:ln>
          <a:effectLst>
            <a:outerShdw dist="107763" dir="8100000" algn="ctr" rotWithShape="0">
              <a:srgbClr val="808080">
                <a:alpha val="50000"/>
              </a:srgbClr>
            </a:outerShdw>
          </a:effectLst>
        </p:spPr>
        <p:txBody>
          <a:bodyPr/>
          <a:lstStyle/>
          <a:p>
            <a:pPr eaLnBrk="0" fontAlgn="base" hangingPunct="0">
              <a:spcBef>
                <a:spcPct val="0"/>
              </a:spcBef>
              <a:spcAft>
                <a:spcPct val="0"/>
              </a:spcAft>
            </a:pPr>
            <a:endParaRPr lang="zh-CN" altLang="en-US">
              <a:solidFill>
                <a:srgbClr val="000000"/>
              </a:solidFill>
            </a:endParaRPr>
          </a:p>
        </p:txBody>
      </p:sp>
      <p:sp>
        <p:nvSpPr>
          <p:cNvPr id="261127" name="AutoShape 7"/>
          <p:cNvSpPr>
            <a:spLocks/>
          </p:cNvSpPr>
          <p:nvPr/>
        </p:nvSpPr>
        <p:spPr bwMode="auto">
          <a:xfrm>
            <a:off x="5688013" y="3729038"/>
            <a:ext cx="1000125" cy="571500"/>
          </a:xfrm>
          <a:custGeom>
            <a:avLst/>
            <a:gdLst>
              <a:gd name="T0" fmla="*/ 750094 w 21600"/>
              <a:gd name="T1" fmla="*/ 0 h 21600"/>
              <a:gd name="T2" fmla="*/ 0 w 21600"/>
              <a:gd name="T3" fmla="*/ 285750 h 21600"/>
              <a:gd name="T4" fmla="*/ 750094 w 21600"/>
              <a:gd name="T5" fmla="*/ 571500 h 21600"/>
              <a:gd name="T6" fmla="*/ 1000125 w 21600"/>
              <a:gd name="T7" fmla="*/ 28575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185E5E"/>
              </a:gs>
              <a:gs pos="50000">
                <a:schemeClr val="accent1"/>
              </a:gs>
              <a:gs pos="100000">
                <a:srgbClr val="185E5E"/>
              </a:gs>
            </a:gsLst>
            <a:lin ang="0" scaled="1"/>
          </a:gradFill>
          <a:ln w="9525">
            <a:solidFill>
              <a:schemeClr val="tx1"/>
            </a:solidFill>
            <a:miter lim="800000"/>
            <a:headEnd/>
            <a:tailEnd/>
          </a:ln>
          <a:effectLst>
            <a:outerShdw dist="107763" dir="8100000" algn="ctr" rotWithShape="0">
              <a:srgbClr val="808080">
                <a:alpha val="50000"/>
              </a:srgbClr>
            </a:outerShdw>
          </a:effectLst>
        </p:spPr>
        <p:txBody>
          <a:bodyPr/>
          <a:lstStyle/>
          <a:p>
            <a:pPr eaLnBrk="0" fontAlgn="base" hangingPunct="0">
              <a:spcBef>
                <a:spcPct val="0"/>
              </a:spcBef>
              <a:spcAft>
                <a:spcPct val="0"/>
              </a:spcAft>
            </a:pPr>
            <a:endParaRPr lang="zh-CN" altLang="en-US">
              <a:solidFill>
                <a:srgbClr val="000000"/>
              </a:solidFill>
            </a:endParaRPr>
          </a:p>
        </p:txBody>
      </p:sp>
      <p:sp>
        <p:nvSpPr>
          <p:cNvPr id="8200" name="Text Box 8"/>
          <p:cNvSpPr txBox="1">
            <a:spLocks noChangeArrowheads="1"/>
          </p:cNvSpPr>
          <p:nvPr/>
        </p:nvSpPr>
        <p:spPr bwMode="auto">
          <a:xfrm>
            <a:off x="995363" y="4889500"/>
            <a:ext cx="165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122"/>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122"/>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122"/>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122"/>
              </a:defRPr>
            </a:lvl4pPr>
            <a:lvl5pPr marL="2057400" indent="-228600">
              <a:spcBef>
                <a:spcPct val="20000"/>
              </a:spcBef>
              <a:buClr>
                <a:schemeClr val="bg2"/>
              </a:buClr>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9pPr>
          </a:lstStyle>
          <a:p>
            <a:pPr fontAlgn="b" hangingPunct="0">
              <a:spcBef>
                <a:spcPct val="0"/>
              </a:spcBef>
              <a:spcAft>
                <a:spcPct val="0"/>
              </a:spcAft>
              <a:buClrTx/>
              <a:buSzTx/>
              <a:buFontTx/>
              <a:buNone/>
            </a:pPr>
            <a:r>
              <a:rPr lang="en-US" altLang="zh-CN" sz="2400">
                <a:solidFill>
                  <a:srgbClr val="000000"/>
                </a:solidFill>
                <a:latin typeface="Times New Roman" charset="0"/>
                <a:ea typeface="永中宋体" charset="0"/>
              </a:rPr>
              <a:t>Real world</a:t>
            </a:r>
          </a:p>
        </p:txBody>
      </p:sp>
      <p:sp>
        <p:nvSpPr>
          <p:cNvPr id="8201" name="Text Box 9"/>
          <p:cNvSpPr txBox="1">
            <a:spLocks noChangeArrowheads="1"/>
          </p:cNvSpPr>
          <p:nvPr/>
        </p:nvSpPr>
        <p:spPr bwMode="auto">
          <a:xfrm>
            <a:off x="6443663" y="5159375"/>
            <a:ext cx="23050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122"/>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122"/>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122"/>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122"/>
              </a:defRPr>
            </a:lvl4pPr>
            <a:lvl5pPr marL="2057400" indent="-228600">
              <a:spcBef>
                <a:spcPct val="20000"/>
              </a:spcBef>
              <a:buClr>
                <a:schemeClr val="bg2"/>
              </a:buClr>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9pPr>
          </a:lstStyle>
          <a:p>
            <a:pPr fontAlgn="b" hangingPunct="0">
              <a:spcBef>
                <a:spcPct val="0"/>
              </a:spcBef>
              <a:spcAft>
                <a:spcPct val="0"/>
              </a:spcAft>
              <a:buClrTx/>
              <a:buSzTx/>
              <a:buFontTx/>
              <a:buNone/>
            </a:pPr>
            <a:r>
              <a:rPr lang="en-US" altLang="zh-CN" sz="2400">
                <a:solidFill>
                  <a:srgbClr val="000000"/>
                </a:solidFill>
                <a:latin typeface="Times New Roman" charset="0"/>
                <a:ea typeface="永中宋体" charset="0"/>
              </a:rPr>
              <a:t>Computer implementation</a:t>
            </a:r>
          </a:p>
        </p:txBody>
      </p:sp>
      <p:grpSp>
        <p:nvGrpSpPr>
          <p:cNvPr id="2" name="Group 10"/>
          <p:cNvGrpSpPr>
            <a:grpSpLocks/>
          </p:cNvGrpSpPr>
          <p:nvPr/>
        </p:nvGrpSpPr>
        <p:grpSpPr bwMode="auto">
          <a:xfrm>
            <a:off x="3708400" y="1700213"/>
            <a:ext cx="1714500" cy="4276725"/>
            <a:chOff x="2427" y="1133"/>
            <a:chExt cx="1080" cy="2694"/>
          </a:xfrm>
        </p:grpSpPr>
        <p:sp>
          <p:nvSpPr>
            <p:cNvPr id="8203" name="Rectangle 11"/>
            <p:cNvSpPr>
              <a:spLocks/>
            </p:cNvSpPr>
            <p:nvPr/>
          </p:nvSpPr>
          <p:spPr bwMode="auto">
            <a:xfrm>
              <a:off x="2427" y="1133"/>
              <a:ext cx="1080" cy="2694"/>
            </a:xfrm>
            <a:prstGeom prst="rect">
              <a:avLst/>
            </a:prstGeom>
            <a:solidFill>
              <a:schemeClr val="accent1"/>
            </a:solidFill>
            <a:ln w="9525">
              <a:solidFill>
                <a:schemeClr val="tx1"/>
              </a:solidFill>
              <a:miter lim="800000"/>
              <a:headEnd/>
              <a:tailEnd/>
            </a:ln>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122"/>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122"/>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122"/>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122"/>
                </a:defRPr>
              </a:lvl4pPr>
              <a:lvl5pPr marL="2057400" indent="-228600">
                <a:spcBef>
                  <a:spcPct val="20000"/>
                </a:spcBef>
                <a:buClr>
                  <a:schemeClr val="bg2"/>
                </a:buClr>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9pPr>
            </a:lstStyle>
            <a:p>
              <a:pPr fontAlgn="base">
                <a:spcBef>
                  <a:spcPct val="0"/>
                </a:spcBef>
                <a:spcAft>
                  <a:spcPct val="0"/>
                </a:spcAft>
                <a:buClrTx/>
                <a:buSzTx/>
                <a:buFontTx/>
                <a:buNone/>
              </a:pPr>
              <a:endParaRPr lang="zh-CN" altLang="en-US" sz="1800">
                <a:solidFill>
                  <a:srgbClr val="000000"/>
                </a:solidFill>
              </a:endParaRPr>
            </a:p>
          </p:txBody>
        </p:sp>
        <p:sp>
          <p:nvSpPr>
            <p:cNvPr id="8204" name="Text Box 12"/>
            <p:cNvSpPr txBox="1">
              <a:spLocks/>
            </p:cNvSpPr>
            <p:nvPr/>
          </p:nvSpPr>
          <p:spPr bwMode="auto">
            <a:xfrm>
              <a:off x="2517" y="1345"/>
              <a:ext cx="934" cy="410"/>
            </a:xfrm>
            <a:prstGeom prst="rect">
              <a:avLst/>
            </a:prstGeom>
            <a:solidFill>
              <a:srgbClr val="CCFFCC"/>
            </a:solidFill>
            <a:ln w="9525">
              <a:solidFill>
                <a:srgbClr val="33CCCC"/>
              </a:solidFill>
              <a:miter lim="800000"/>
              <a:headEnd/>
              <a:tailEnd/>
            </a:ln>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122"/>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122"/>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122"/>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122"/>
                </a:defRPr>
              </a:lvl4pPr>
              <a:lvl5pPr marL="2057400" indent="-228600">
                <a:spcBef>
                  <a:spcPct val="20000"/>
                </a:spcBef>
                <a:buClr>
                  <a:schemeClr val="bg2"/>
                </a:buClr>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9pPr>
            </a:lstStyle>
            <a:p>
              <a:pPr algn="ctr" fontAlgn="b" hangingPunct="0">
                <a:spcBef>
                  <a:spcPct val="0"/>
                </a:spcBef>
                <a:spcAft>
                  <a:spcPct val="0"/>
                </a:spcAft>
                <a:buClrTx/>
                <a:buSzTx/>
                <a:buFontTx/>
                <a:buNone/>
              </a:pPr>
              <a:r>
                <a:rPr lang="en-US" altLang="zh-CN" sz="1800" b="1">
                  <a:solidFill>
                    <a:srgbClr val="000000"/>
                  </a:solidFill>
                  <a:latin typeface="楷体_GB2312" charset="0"/>
                  <a:ea typeface="楷体_GB2312" charset="0"/>
                </a:rPr>
                <a:t>Problem</a:t>
              </a:r>
            </a:p>
            <a:p>
              <a:pPr algn="ctr" fontAlgn="b" hangingPunct="0">
                <a:spcBef>
                  <a:spcPct val="0"/>
                </a:spcBef>
                <a:spcAft>
                  <a:spcPct val="0"/>
                </a:spcAft>
                <a:buClrTx/>
                <a:buSzTx/>
                <a:buFontTx/>
                <a:buNone/>
              </a:pPr>
              <a:r>
                <a:rPr lang="en-US" altLang="zh-CN" sz="1800" b="1">
                  <a:solidFill>
                    <a:srgbClr val="000000"/>
                  </a:solidFill>
                  <a:latin typeface="楷体_GB2312" charset="0"/>
                  <a:ea typeface="楷体_GB2312" charset="0"/>
                </a:rPr>
                <a:t>Abstraction</a:t>
              </a:r>
            </a:p>
          </p:txBody>
        </p:sp>
        <p:sp>
          <p:nvSpPr>
            <p:cNvPr id="8205" name="Text Box 13"/>
            <p:cNvSpPr txBox="1">
              <a:spLocks/>
            </p:cNvSpPr>
            <p:nvPr/>
          </p:nvSpPr>
          <p:spPr bwMode="auto">
            <a:xfrm>
              <a:off x="2517" y="2161"/>
              <a:ext cx="934" cy="410"/>
            </a:xfrm>
            <a:prstGeom prst="rect">
              <a:avLst/>
            </a:prstGeom>
            <a:solidFill>
              <a:srgbClr val="CCFFCC"/>
            </a:solidFill>
            <a:ln w="9525">
              <a:solidFill>
                <a:srgbClr val="33CCCC"/>
              </a:solidFill>
              <a:miter lim="800000"/>
              <a:headEnd/>
              <a:tailEnd/>
            </a:ln>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122"/>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122"/>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122"/>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122"/>
                </a:defRPr>
              </a:lvl4pPr>
              <a:lvl5pPr marL="2057400" indent="-228600">
                <a:spcBef>
                  <a:spcPct val="20000"/>
                </a:spcBef>
                <a:buClr>
                  <a:schemeClr val="bg2"/>
                </a:buClr>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9pPr>
            </a:lstStyle>
            <a:p>
              <a:pPr algn="ctr" fontAlgn="b" hangingPunct="0">
                <a:spcBef>
                  <a:spcPct val="0"/>
                </a:spcBef>
                <a:spcAft>
                  <a:spcPct val="0"/>
                </a:spcAft>
                <a:buClrTx/>
                <a:buSzTx/>
                <a:buFontTx/>
                <a:buNone/>
              </a:pPr>
              <a:r>
                <a:rPr lang="en-US" altLang="zh-CN" sz="1800" b="1">
                  <a:solidFill>
                    <a:srgbClr val="000000"/>
                  </a:solidFill>
                  <a:latin typeface="楷体_GB2312" charset="0"/>
                  <a:ea typeface="楷体_GB2312" charset="0"/>
                </a:rPr>
                <a:t>System Abstraction</a:t>
              </a:r>
            </a:p>
          </p:txBody>
        </p:sp>
        <p:sp>
          <p:nvSpPr>
            <p:cNvPr id="8206" name="Text Box 14"/>
            <p:cNvSpPr txBox="1">
              <a:spLocks/>
            </p:cNvSpPr>
            <p:nvPr/>
          </p:nvSpPr>
          <p:spPr bwMode="auto">
            <a:xfrm>
              <a:off x="2517" y="2977"/>
              <a:ext cx="934" cy="410"/>
            </a:xfrm>
            <a:prstGeom prst="rect">
              <a:avLst/>
            </a:prstGeom>
            <a:solidFill>
              <a:srgbClr val="CCFFCC"/>
            </a:solidFill>
            <a:ln w="9525">
              <a:solidFill>
                <a:srgbClr val="33CCCC"/>
              </a:solidFill>
              <a:miter lim="800000"/>
              <a:headEnd/>
              <a:tailEnd/>
            </a:ln>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122"/>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122"/>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122"/>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122"/>
                </a:defRPr>
              </a:lvl4pPr>
              <a:lvl5pPr marL="2057400" indent="-228600">
                <a:spcBef>
                  <a:spcPct val="20000"/>
                </a:spcBef>
                <a:buClr>
                  <a:schemeClr val="bg2"/>
                </a:buClr>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9pPr>
            </a:lstStyle>
            <a:p>
              <a:pPr algn="ctr" fontAlgn="b" hangingPunct="0">
                <a:spcBef>
                  <a:spcPct val="0"/>
                </a:spcBef>
                <a:spcAft>
                  <a:spcPct val="0"/>
                </a:spcAft>
                <a:buClrTx/>
                <a:buSzTx/>
                <a:buFontTx/>
                <a:buNone/>
              </a:pPr>
              <a:r>
                <a:rPr lang="en-US" altLang="zh-CN" sz="1800" b="1">
                  <a:solidFill>
                    <a:srgbClr val="000000"/>
                  </a:solidFill>
                  <a:latin typeface="楷体_GB2312" charset="0"/>
                  <a:ea typeface="楷体_GB2312" charset="0"/>
                </a:rPr>
                <a:t>Data </a:t>
              </a:r>
            </a:p>
            <a:p>
              <a:pPr algn="ctr" fontAlgn="b" hangingPunct="0">
                <a:spcBef>
                  <a:spcPct val="0"/>
                </a:spcBef>
                <a:spcAft>
                  <a:spcPct val="0"/>
                </a:spcAft>
                <a:buClrTx/>
                <a:buSzTx/>
                <a:buFontTx/>
                <a:buNone/>
              </a:pPr>
              <a:r>
                <a:rPr lang="en-US" altLang="zh-CN" sz="1800" b="1">
                  <a:solidFill>
                    <a:srgbClr val="000000"/>
                  </a:solidFill>
                  <a:latin typeface="楷体_GB2312" charset="0"/>
                  <a:ea typeface="楷体_GB2312" charset="0"/>
                </a:rPr>
                <a:t>Abstraction</a:t>
              </a:r>
            </a:p>
          </p:txBody>
        </p:sp>
      </p:grpSp>
    </p:spTree>
    <p:extLst>
      <p:ext uri="{BB962C8B-B14F-4D97-AF65-F5344CB8AC3E}">
        <p14:creationId xmlns:p14="http://schemas.microsoft.com/office/powerpoint/2010/main" val="632854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90" name="Oval 22" descr="白色大理石"/>
          <p:cNvSpPr>
            <a:spLocks noChangeArrowheads="1"/>
          </p:cNvSpPr>
          <p:nvPr/>
        </p:nvSpPr>
        <p:spPr bwMode="auto">
          <a:xfrm>
            <a:off x="1258888" y="2133600"/>
            <a:ext cx="7681912" cy="4687888"/>
          </a:xfrm>
          <a:prstGeom prst="ellipse">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122"/>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122"/>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122"/>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122"/>
              </a:defRPr>
            </a:lvl4pPr>
            <a:lvl5pPr marL="2057400" indent="-228600">
              <a:spcBef>
                <a:spcPct val="20000"/>
              </a:spcBef>
              <a:buClr>
                <a:schemeClr val="bg2"/>
              </a:buClr>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9pPr>
          </a:lstStyle>
          <a:p>
            <a:pPr fontAlgn="base">
              <a:spcBef>
                <a:spcPct val="0"/>
              </a:spcBef>
              <a:spcAft>
                <a:spcPct val="0"/>
              </a:spcAft>
              <a:buClrTx/>
              <a:buSzTx/>
              <a:buFontTx/>
              <a:buNone/>
            </a:pPr>
            <a:endParaRPr lang="zh-CN" altLang="en-US" sz="1800">
              <a:solidFill>
                <a:srgbClr val="000000"/>
              </a:solidFill>
            </a:endParaRPr>
          </a:p>
        </p:txBody>
      </p:sp>
      <p:sp>
        <p:nvSpPr>
          <p:cNvPr id="10243" name="Rectangle 4"/>
          <p:cNvSpPr>
            <a:spLocks noGrp="1" noChangeArrowheads="1"/>
          </p:cNvSpPr>
          <p:nvPr>
            <p:ph type="title"/>
          </p:nvPr>
        </p:nvSpPr>
        <p:spPr/>
        <p:txBody>
          <a:bodyPr/>
          <a:lstStyle/>
          <a:p>
            <a:pPr eaLnBrk="1" hangingPunct="1"/>
            <a:r>
              <a:rPr lang="en-US" altLang="zh-CN"/>
              <a:t>Modeling the Real World</a:t>
            </a:r>
          </a:p>
        </p:txBody>
      </p:sp>
      <p:sp>
        <p:nvSpPr>
          <p:cNvPr id="10244" name="Oval 5"/>
          <p:cNvSpPr>
            <a:spLocks noChangeArrowheads="1"/>
          </p:cNvSpPr>
          <p:nvPr/>
        </p:nvSpPr>
        <p:spPr bwMode="auto">
          <a:xfrm>
            <a:off x="1835150" y="3933825"/>
            <a:ext cx="6553200" cy="2590800"/>
          </a:xfrm>
          <a:prstGeom prst="ellipse">
            <a:avLst/>
          </a:prstGeom>
          <a:gradFill rotWithShape="1">
            <a:gsLst>
              <a:gs pos="0">
                <a:srgbClr val="767647"/>
              </a:gs>
              <a:gs pos="50000">
                <a:srgbClr val="FFFF99"/>
              </a:gs>
              <a:gs pos="100000">
                <a:srgbClr val="767647"/>
              </a:gs>
            </a:gsLst>
            <a:lin ang="5400000" scaled="1"/>
          </a:gradFill>
          <a:ln w="57150" cmpd="thickThin">
            <a:solidFill>
              <a:srgbClr val="FFCC00"/>
            </a:solidFill>
            <a:round/>
            <a:headEnd/>
            <a:tailEnd/>
          </a:ln>
          <a:effectLst>
            <a:outerShdw blurRad="63500" dist="107763" dir="2700000" algn="ctr" rotWithShape="0">
              <a:schemeClr val="bg2">
                <a:alpha val="50000"/>
              </a:schemeClr>
            </a:outerShdw>
          </a:effec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fontAlgn="base">
              <a:spcBef>
                <a:spcPct val="0"/>
              </a:spcBef>
              <a:spcAft>
                <a:spcPct val="0"/>
              </a:spcAft>
            </a:pPr>
            <a:endParaRPr lang="zh-CN" altLang="en-US">
              <a:solidFill>
                <a:srgbClr val="000000"/>
              </a:solidFill>
            </a:endParaRPr>
          </a:p>
        </p:txBody>
      </p:sp>
      <p:sp>
        <p:nvSpPr>
          <p:cNvPr id="58374" name="AutoShape 6"/>
          <p:cNvSpPr>
            <a:spLocks noChangeArrowheads="1"/>
          </p:cNvSpPr>
          <p:nvPr/>
        </p:nvSpPr>
        <p:spPr bwMode="auto">
          <a:xfrm>
            <a:off x="2555875" y="5229225"/>
            <a:ext cx="287338" cy="287338"/>
          </a:xfrm>
          <a:prstGeom prst="star5">
            <a:avLst/>
          </a:prstGeom>
          <a:solidFill>
            <a:srgbClr val="008000"/>
          </a:solidFill>
          <a:ln w="9525">
            <a:solidFill>
              <a:schemeClr val="tx1"/>
            </a:solidFill>
            <a:miter lim="800000"/>
            <a:headEnd/>
            <a:tailEnd/>
          </a:ln>
          <a:effectLst/>
        </p:spPr>
        <p:txBody>
          <a:bodyPr wrap="none" anchor="ctr"/>
          <a:lstStyle/>
          <a:p>
            <a:pPr fontAlgn="base">
              <a:spcBef>
                <a:spcPct val="0"/>
              </a:spcBef>
              <a:spcAft>
                <a:spcPct val="0"/>
              </a:spcAft>
              <a:defRPr/>
            </a:pPr>
            <a:endParaRPr lang="zh-CN" altLang="en-US">
              <a:solidFill>
                <a:srgbClr val="000000"/>
              </a:solidFill>
            </a:endParaRPr>
          </a:p>
        </p:txBody>
      </p:sp>
      <p:sp>
        <p:nvSpPr>
          <p:cNvPr id="58375" name="AutoShape 7"/>
          <p:cNvSpPr>
            <a:spLocks noChangeArrowheads="1"/>
          </p:cNvSpPr>
          <p:nvPr/>
        </p:nvSpPr>
        <p:spPr bwMode="auto">
          <a:xfrm>
            <a:off x="7019925" y="5300663"/>
            <a:ext cx="287338" cy="287337"/>
          </a:xfrm>
          <a:prstGeom prst="star5">
            <a:avLst/>
          </a:prstGeom>
          <a:solidFill>
            <a:srgbClr val="0000FF"/>
          </a:solidFill>
          <a:ln w="9525">
            <a:solidFill>
              <a:schemeClr val="tx1"/>
            </a:solidFill>
            <a:miter lim="800000"/>
            <a:headEnd/>
            <a:tailEnd/>
          </a:ln>
          <a:effectLst/>
        </p:spPr>
        <p:txBody>
          <a:bodyPr wrap="none" anchor="ctr"/>
          <a:lstStyle/>
          <a:p>
            <a:pPr fontAlgn="base">
              <a:spcBef>
                <a:spcPct val="0"/>
              </a:spcBef>
              <a:spcAft>
                <a:spcPct val="0"/>
              </a:spcAft>
              <a:defRPr/>
            </a:pPr>
            <a:endParaRPr lang="zh-CN" altLang="en-US">
              <a:solidFill>
                <a:srgbClr val="000000"/>
              </a:solidFill>
            </a:endParaRPr>
          </a:p>
        </p:txBody>
      </p:sp>
      <p:sp>
        <p:nvSpPr>
          <p:cNvPr id="58376" name="AutoShape 8"/>
          <p:cNvSpPr>
            <a:spLocks noChangeArrowheads="1"/>
          </p:cNvSpPr>
          <p:nvPr/>
        </p:nvSpPr>
        <p:spPr bwMode="auto">
          <a:xfrm>
            <a:off x="3563938" y="4797425"/>
            <a:ext cx="287337" cy="287338"/>
          </a:xfrm>
          <a:prstGeom prst="star5">
            <a:avLst/>
          </a:prstGeom>
          <a:solidFill>
            <a:srgbClr val="FF0000"/>
          </a:solidFill>
          <a:ln w="9525">
            <a:solidFill>
              <a:schemeClr val="tx1"/>
            </a:solidFill>
            <a:miter lim="800000"/>
            <a:headEnd/>
            <a:tailEnd/>
          </a:ln>
          <a:effectLst/>
        </p:spPr>
        <p:txBody>
          <a:bodyPr wrap="none" anchor="ctr"/>
          <a:lstStyle/>
          <a:p>
            <a:pPr fontAlgn="base">
              <a:spcBef>
                <a:spcPct val="0"/>
              </a:spcBef>
              <a:spcAft>
                <a:spcPct val="0"/>
              </a:spcAft>
              <a:defRPr/>
            </a:pPr>
            <a:endParaRPr lang="zh-CN" altLang="en-US">
              <a:solidFill>
                <a:srgbClr val="000000"/>
              </a:solidFill>
            </a:endParaRPr>
          </a:p>
        </p:txBody>
      </p:sp>
      <p:sp>
        <p:nvSpPr>
          <p:cNvPr id="58377" name="AutoShape 9"/>
          <p:cNvSpPr>
            <a:spLocks noChangeArrowheads="1"/>
          </p:cNvSpPr>
          <p:nvPr/>
        </p:nvSpPr>
        <p:spPr bwMode="auto">
          <a:xfrm>
            <a:off x="4572000" y="5949950"/>
            <a:ext cx="287338" cy="287338"/>
          </a:xfrm>
          <a:prstGeom prst="star5">
            <a:avLst/>
          </a:prstGeom>
          <a:solidFill>
            <a:srgbClr val="969696"/>
          </a:solidFill>
          <a:ln w="9525">
            <a:solidFill>
              <a:schemeClr val="tx1"/>
            </a:solidFill>
            <a:miter lim="800000"/>
            <a:headEnd/>
            <a:tailEnd/>
          </a:ln>
          <a:effectLst/>
        </p:spPr>
        <p:txBody>
          <a:bodyPr wrap="none" anchor="ctr"/>
          <a:lstStyle/>
          <a:p>
            <a:pPr fontAlgn="base">
              <a:spcBef>
                <a:spcPct val="0"/>
              </a:spcBef>
              <a:spcAft>
                <a:spcPct val="0"/>
              </a:spcAft>
              <a:defRPr/>
            </a:pPr>
            <a:endParaRPr lang="zh-CN" altLang="en-US">
              <a:solidFill>
                <a:srgbClr val="000000"/>
              </a:solidFill>
            </a:endParaRPr>
          </a:p>
        </p:txBody>
      </p:sp>
      <p:sp>
        <p:nvSpPr>
          <p:cNvPr id="58378" name="AutoShape 10"/>
          <p:cNvSpPr>
            <a:spLocks noChangeArrowheads="1"/>
          </p:cNvSpPr>
          <p:nvPr/>
        </p:nvSpPr>
        <p:spPr bwMode="auto">
          <a:xfrm>
            <a:off x="5148263" y="5084763"/>
            <a:ext cx="287337" cy="287337"/>
          </a:xfrm>
          <a:prstGeom prst="star5">
            <a:avLst/>
          </a:prstGeom>
          <a:solidFill>
            <a:srgbClr val="993300"/>
          </a:solidFill>
          <a:ln w="9525">
            <a:solidFill>
              <a:schemeClr val="tx1"/>
            </a:solidFill>
            <a:miter lim="800000"/>
            <a:headEnd/>
            <a:tailEnd/>
          </a:ln>
          <a:effectLst/>
        </p:spPr>
        <p:txBody>
          <a:bodyPr wrap="none" anchor="ctr"/>
          <a:lstStyle/>
          <a:p>
            <a:pPr fontAlgn="base">
              <a:spcBef>
                <a:spcPct val="0"/>
              </a:spcBef>
              <a:spcAft>
                <a:spcPct val="0"/>
              </a:spcAft>
              <a:defRPr/>
            </a:pPr>
            <a:endParaRPr lang="zh-CN" altLang="en-US">
              <a:solidFill>
                <a:srgbClr val="000000"/>
              </a:solidFill>
            </a:endParaRPr>
          </a:p>
        </p:txBody>
      </p:sp>
      <p:sp>
        <p:nvSpPr>
          <p:cNvPr id="10250" name="Text Box 11"/>
          <p:cNvSpPr txBox="1">
            <a:spLocks noChangeArrowheads="1"/>
          </p:cNvSpPr>
          <p:nvPr/>
        </p:nvSpPr>
        <p:spPr bwMode="auto">
          <a:xfrm>
            <a:off x="5867400" y="4724400"/>
            <a:ext cx="18732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122"/>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122"/>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122"/>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122"/>
              </a:defRPr>
            </a:lvl4pPr>
            <a:lvl5pPr marL="2057400" indent="-228600">
              <a:spcBef>
                <a:spcPct val="20000"/>
              </a:spcBef>
              <a:buClr>
                <a:schemeClr val="bg2"/>
              </a:buClr>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9pPr>
          </a:lstStyle>
          <a:p>
            <a:pPr fontAlgn="base">
              <a:spcBef>
                <a:spcPct val="50000"/>
              </a:spcBef>
              <a:spcAft>
                <a:spcPct val="0"/>
              </a:spcAft>
              <a:buClrTx/>
              <a:buSzTx/>
              <a:buFontTx/>
              <a:buNone/>
            </a:pPr>
            <a:r>
              <a:rPr lang="en-US" altLang="zh-CN">
                <a:solidFill>
                  <a:srgbClr val="000000"/>
                </a:solidFill>
              </a:rPr>
              <a:t>......</a:t>
            </a:r>
          </a:p>
        </p:txBody>
      </p:sp>
      <p:sp>
        <p:nvSpPr>
          <p:cNvPr id="10251" name="Text Box 12"/>
          <p:cNvSpPr txBox="1">
            <a:spLocks noChangeArrowheads="1"/>
          </p:cNvSpPr>
          <p:nvPr/>
        </p:nvSpPr>
        <p:spPr bwMode="auto">
          <a:xfrm>
            <a:off x="1476375" y="5661025"/>
            <a:ext cx="30972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122"/>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122"/>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122"/>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122"/>
              </a:defRPr>
            </a:lvl4pPr>
            <a:lvl5pPr marL="2057400" indent="-228600">
              <a:spcBef>
                <a:spcPct val="20000"/>
              </a:spcBef>
              <a:buClr>
                <a:schemeClr val="bg2"/>
              </a:buClr>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9pPr>
          </a:lstStyle>
          <a:p>
            <a:pPr fontAlgn="base">
              <a:spcBef>
                <a:spcPct val="50000"/>
              </a:spcBef>
              <a:spcAft>
                <a:spcPct val="0"/>
              </a:spcAft>
              <a:buClrTx/>
              <a:buSzTx/>
              <a:buFontTx/>
              <a:buNone/>
            </a:pPr>
            <a:r>
              <a:rPr lang="en-US" altLang="zh-CN" sz="3600">
                <a:solidFill>
                  <a:srgbClr val="FF0000"/>
                </a:solidFill>
                <a:latin typeface="华文行楷" charset="-122"/>
                <a:ea typeface="华文行楷" charset="-122"/>
              </a:rPr>
              <a:t>the Set</a:t>
            </a:r>
          </a:p>
        </p:txBody>
      </p:sp>
      <p:sp>
        <p:nvSpPr>
          <p:cNvPr id="10252" name="Text Box 13"/>
          <p:cNvSpPr txBox="1">
            <a:spLocks noChangeArrowheads="1"/>
          </p:cNvSpPr>
          <p:nvPr/>
        </p:nvSpPr>
        <p:spPr bwMode="auto">
          <a:xfrm>
            <a:off x="611188" y="3213100"/>
            <a:ext cx="4032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122"/>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122"/>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122"/>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122"/>
              </a:defRPr>
            </a:lvl4pPr>
            <a:lvl5pPr marL="2057400" indent="-228600">
              <a:spcBef>
                <a:spcPct val="20000"/>
              </a:spcBef>
              <a:buClr>
                <a:schemeClr val="bg2"/>
              </a:buClr>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9pPr>
          </a:lstStyle>
          <a:p>
            <a:pPr fontAlgn="base">
              <a:spcBef>
                <a:spcPct val="50000"/>
              </a:spcBef>
              <a:spcAft>
                <a:spcPct val="0"/>
              </a:spcAft>
              <a:buClrTx/>
              <a:buSzTx/>
              <a:buFontTx/>
              <a:buNone/>
            </a:pPr>
            <a:r>
              <a:rPr lang="en-US" altLang="zh-CN" sz="2400">
                <a:solidFill>
                  <a:srgbClr val="000000"/>
                </a:solidFill>
                <a:latin typeface="Times New Roman" charset="0"/>
              </a:rPr>
              <a:t>Discrete Objects - Elements</a:t>
            </a:r>
          </a:p>
        </p:txBody>
      </p:sp>
      <p:sp>
        <p:nvSpPr>
          <p:cNvPr id="10253" name="Line 14"/>
          <p:cNvSpPr>
            <a:spLocks noChangeShapeType="1"/>
          </p:cNvSpPr>
          <p:nvPr/>
        </p:nvSpPr>
        <p:spPr bwMode="auto">
          <a:xfrm>
            <a:off x="2339975" y="3644900"/>
            <a:ext cx="287338" cy="1584325"/>
          </a:xfrm>
          <a:prstGeom prst="line">
            <a:avLst/>
          </a:prstGeom>
          <a:noFill/>
          <a:ln w="9525">
            <a:solidFill>
              <a:srgbClr val="99CC00"/>
            </a:solidFill>
            <a:prstDash val="lgDash"/>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10254" name="Line 15"/>
          <p:cNvSpPr>
            <a:spLocks noChangeShapeType="1"/>
          </p:cNvSpPr>
          <p:nvPr/>
        </p:nvSpPr>
        <p:spPr bwMode="auto">
          <a:xfrm>
            <a:off x="2411413" y="3644900"/>
            <a:ext cx="1152525" cy="1152525"/>
          </a:xfrm>
          <a:prstGeom prst="line">
            <a:avLst/>
          </a:prstGeom>
          <a:noFill/>
          <a:ln w="9525">
            <a:solidFill>
              <a:srgbClr val="99CC00"/>
            </a:solidFill>
            <a:prstDash val="lgDash"/>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a:solidFill>
                <a:srgbClr val="000000"/>
              </a:solidFill>
            </a:endParaRPr>
          </a:p>
        </p:txBody>
      </p:sp>
      <p:pic>
        <p:nvPicPr>
          <p:cNvPr id="58384" name="Picture 16" descr="0011"/>
          <p:cNvPicPr>
            <a:picLocks noGrp="1" noChangeAspect="1" noChangeArrowheads="1" noCrop="1"/>
          </p:cNvPicPr>
          <p:nvPr>
            <p:ph idx="1"/>
          </p:nvPr>
        </p:nvPicPr>
        <p:blipFill>
          <a:blip r:embed="rId4">
            <a:extLst>
              <a:ext uri="{28A0092B-C50C-407E-A947-70E740481C1C}">
                <a14:useLocalDpi xmlns:a14="http://schemas.microsoft.com/office/drawing/2010/main" val="0"/>
              </a:ext>
            </a:extLst>
          </a:blip>
          <a:srcRect/>
          <a:stretch>
            <a:fillRect/>
          </a:stretch>
        </p:blipFill>
        <p:spPr>
          <a:xfrm>
            <a:off x="5435600" y="2781300"/>
            <a:ext cx="304800" cy="304800"/>
          </a:xfrm>
          <a:noFill/>
        </p:spPr>
      </p:pic>
      <p:sp>
        <p:nvSpPr>
          <p:cNvPr id="58386" name="Text Box 18"/>
          <p:cNvSpPr txBox="1">
            <a:spLocks noChangeArrowheads="1"/>
          </p:cNvSpPr>
          <p:nvPr/>
        </p:nvSpPr>
        <p:spPr bwMode="auto">
          <a:xfrm>
            <a:off x="4500563" y="2420938"/>
            <a:ext cx="280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122"/>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122"/>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122"/>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122"/>
              </a:defRPr>
            </a:lvl4pPr>
            <a:lvl5pPr marL="2057400" indent="-228600">
              <a:spcBef>
                <a:spcPct val="20000"/>
              </a:spcBef>
              <a:buClr>
                <a:schemeClr val="bg2"/>
              </a:buClr>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9pPr>
          </a:lstStyle>
          <a:p>
            <a:pPr fontAlgn="base">
              <a:spcBef>
                <a:spcPct val="50000"/>
              </a:spcBef>
              <a:spcAft>
                <a:spcPct val="0"/>
              </a:spcAft>
              <a:buClrTx/>
              <a:buSzTx/>
              <a:buFontTx/>
              <a:buNone/>
            </a:pPr>
            <a:r>
              <a:rPr lang="en-US" altLang="zh-CN" sz="2400">
                <a:solidFill>
                  <a:srgbClr val="000000"/>
                </a:solidFill>
                <a:latin typeface="Times New Roman" charset="0"/>
              </a:rPr>
              <a:t>Operator - Relation</a:t>
            </a:r>
          </a:p>
        </p:txBody>
      </p:sp>
      <p:sp>
        <p:nvSpPr>
          <p:cNvPr id="58387" name="Freeform 19"/>
          <p:cNvSpPr>
            <a:spLocks/>
          </p:cNvSpPr>
          <p:nvPr/>
        </p:nvSpPr>
        <p:spPr bwMode="auto">
          <a:xfrm>
            <a:off x="2771775" y="2997200"/>
            <a:ext cx="2663825" cy="2232025"/>
          </a:xfrm>
          <a:custGeom>
            <a:avLst/>
            <a:gdLst>
              <a:gd name="T0" fmla="*/ 0 w 1678"/>
              <a:gd name="T1" fmla="*/ 2232025 h 1406"/>
              <a:gd name="T2" fmla="*/ 215900 w 1678"/>
              <a:gd name="T3" fmla="*/ 1727200 h 1406"/>
              <a:gd name="T4" fmla="*/ 552450 w 1678"/>
              <a:gd name="T5" fmla="*/ 1298575 h 1406"/>
              <a:gd name="T6" fmla="*/ 973138 w 1678"/>
              <a:gd name="T7" fmla="*/ 892175 h 1406"/>
              <a:gd name="T8" fmla="*/ 1393825 w 1678"/>
              <a:gd name="T9" fmla="*/ 587375 h 1406"/>
              <a:gd name="T10" fmla="*/ 1901825 w 1678"/>
              <a:gd name="T11" fmla="*/ 327025 h 1406"/>
              <a:gd name="T12" fmla="*/ 2663825 w 1678"/>
              <a:gd name="T13" fmla="*/ 0 h 1406"/>
              <a:gd name="T14" fmla="*/ 0 60000 65536"/>
              <a:gd name="T15" fmla="*/ 0 60000 65536"/>
              <a:gd name="T16" fmla="*/ 0 60000 65536"/>
              <a:gd name="T17" fmla="*/ 0 60000 65536"/>
              <a:gd name="T18" fmla="*/ 0 60000 65536"/>
              <a:gd name="T19" fmla="*/ 0 60000 65536"/>
              <a:gd name="T20" fmla="*/ 0 60000 65536"/>
              <a:gd name="T21" fmla="*/ 0 w 1678"/>
              <a:gd name="T22" fmla="*/ 0 h 1406"/>
              <a:gd name="T23" fmla="*/ 1678 w 1678"/>
              <a:gd name="T24" fmla="*/ 1406 h 14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8" h="1406">
                <a:moveTo>
                  <a:pt x="0" y="1406"/>
                </a:moveTo>
                <a:cubicBezTo>
                  <a:pt x="41" y="1292"/>
                  <a:pt x="78" y="1186"/>
                  <a:pt x="136" y="1088"/>
                </a:cubicBezTo>
                <a:cubicBezTo>
                  <a:pt x="194" y="990"/>
                  <a:pt x="269" y="906"/>
                  <a:pt x="348" y="818"/>
                </a:cubicBezTo>
                <a:cubicBezTo>
                  <a:pt x="427" y="730"/>
                  <a:pt x="525" y="637"/>
                  <a:pt x="613" y="562"/>
                </a:cubicBezTo>
                <a:cubicBezTo>
                  <a:pt x="701" y="487"/>
                  <a:pt x="781" y="429"/>
                  <a:pt x="878" y="370"/>
                </a:cubicBezTo>
                <a:cubicBezTo>
                  <a:pt x="975" y="311"/>
                  <a:pt x="1065" y="268"/>
                  <a:pt x="1198" y="206"/>
                </a:cubicBezTo>
                <a:cubicBezTo>
                  <a:pt x="1331" y="144"/>
                  <a:pt x="1578" y="43"/>
                  <a:pt x="1678" y="0"/>
                </a:cubicBezTo>
              </a:path>
            </a:pathLst>
          </a:custGeom>
          <a:noFill/>
          <a:ln w="57150">
            <a:solidFill>
              <a:srgbClr val="008000"/>
            </a:solidFill>
            <a:round/>
            <a:headEnd/>
            <a:tailEnd type="stealth" w="lg" len="lg"/>
          </a:ln>
          <a:extLst>
            <a:ext uri="{909E8E84-426E-40DD-AFC4-6F175D3DCCD1}">
              <a14:hiddenFill xmlns:a14="http://schemas.microsoft.com/office/drawing/2010/main">
                <a:solidFill>
                  <a:srgbClr val="FFFFFF"/>
                </a:solidFill>
              </a14:hiddenFill>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58388" name="Freeform 20"/>
          <p:cNvSpPr>
            <a:spLocks/>
          </p:cNvSpPr>
          <p:nvPr/>
        </p:nvSpPr>
        <p:spPr bwMode="auto">
          <a:xfrm>
            <a:off x="3779838" y="3090863"/>
            <a:ext cx="1749425" cy="1706562"/>
          </a:xfrm>
          <a:custGeom>
            <a:avLst/>
            <a:gdLst>
              <a:gd name="T0" fmla="*/ 0 w 1102"/>
              <a:gd name="T1" fmla="*/ 1706562 h 1075"/>
              <a:gd name="T2" fmla="*/ 168275 w 1102"/>
              <a:gd name="T3" fmla="*/ 1219200 h 1075"/>
              <a:gd name="T4" fmla="*/ 617538 w 1102"/>
              <a:gd name="T5" fmla="*/ 682625 h 1075"/>
              <a:gd name="T6" fmla="*/ 1223963 w 1102"/>
              <a:gd name="T7" fmla="*/ 266700 h 1075"/>
              <a:gd name="T8" fmla="*/ 1749425 w 1102"/>
              <a:gd name="T9" fmla="*/ 0 h 1075"/>
              <a:gd name="T10" fmla="*/ 0 60000 65536"/>
              <a:gd name="T11" fmla="*/ 0 60000 65536"/>
              <a:gd name="T12" fmla="*/ 0 60000 65536"/>
              <a:gd name="T13" fmla="*/ 0 60000 65536"/>
              <a:gd name="T14" fmla="*/ 0 60000 65536"/>
              <a:gd name="T15" fmla="*/ 0 w 1102"/>
              <a:gd name="T16" fmla="*/ 0 h 1075"/>
              <a:gd name="T17" fmla="*/ 1102 w 1102"/>
              <a:gd name="T18" fmla="*/ 1075 h 1075"/>
            </a:gdLst>
            <a:ahLst/>
            <a:cxnLst>
              <a:cxn ang="T10">
                <a:pos x="T0" y="T1"/>
              </a:cxn>
              <a:cxn ang="T11">
                <a:pos x="T2" y="T3"/>
              </a:cxn>
              <a:cxn ang="T12">
                <a:pos x="T4" y="T5"/>
              </a:cxn>
              <a:cxn ang="T13">
                <a:pos x="T6" y="T7"/>
              </a:cxn>
              <a:cxn ang="T14">
                <a:pos x="T8" y="T9"/>
              </a:cxn>
            </a:cxnLst>
            <a:rect l="T15" t="T16" r="T17" b="T18"/>
            <a:pathLst>
              <a:path w="1102" h="1075">
                <a:moveTo>
                  <a:pt x="0" y="1075"/>
                </a:moveTo>
                <a:cubicBezTo>
                  <a:pt x="18" y="1024"/>
                  <a:pt x="41" y="875"/>
                  <a:pt x="106" y="768"/>
                </a:cubicBezTo>
                <a:cubicBezTo>
                  <a:pt x="171" y="661"/>
                  <a:pt x="278" y="530"/>
                  <a:pt x="389" y="430"/>
                </a:cubicBezTo>
                <a:cubicBezTo>
                  <a:pt x="500" y="330"/>
                  <a:pt x="652" y="240"/>
                  <a:pt x="771" y="168"/>
                </a:cubicBezTo>
                <a:cubicBezTo>
                  <a:pt x="890" y="96"/>
                  <a:pt x="1033" y="35"/>
                  <a:pt x="1102" y="0"/>
                </a:cubicBezTo>
              </a:path>
            </a:pathLst>
          </a:custGeom>
          <a:noFill/>
          <a:ln w="571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58389" name="Freeform 21"/>
          <p:cNvSpPr>
            <a:spLocks/>
          </p:cNvSpPr>
          <p:nvPr/>
        </p:nvSpPr>
        <p:spPr bwMode="auto">
          <a:xfrm>
            <a:off x="5795963" y="2997200"/>
            <a:ext cx="1379537" cy="2232025"/>
          </a:xfrm>
          <a:custGeom>
            <a:avLst/>
            <a:gdLst>
              <a:gd name="T0" fmla="*/ 0 w 869"/>
              <a:gd name="T1" fmla="*/ 0 h 1406"/>
              <a:gd name="T2" fmla="*/ 576262 w 869"/>
              <a:gd name="T3" fmla="*/ 360363 h 1406"/>
              <a:gd name="T4" fmla="*/ 1008062 w 869"/>
              <a:gd name="T5" fmla="*/ 792163 h 1406"/>
              <a:gd name="T6" fmla="*/ 1296987 w 869"/>
              <a:gd name="T7" fmla="*/ 1295400 h 1406"/>
              <a:gd name="T8" fmla="*/ 1368425 w 869"/>
              <a:gd name="T9" fmla="*/ 1944688 h 1406"/>
              <a:gd name="T10" fmla="*/ 1368425 w 869"/>
              <a:gd name="T11" fmla="*/ 2232025 h 1406"/>
              <a:gd name="T12" fmla="*/ 0 60000 65536"/>
              <a:gd name="T13" fmla="*/ 0 60000 65536"/>
              <a:gd name="T14" fmla="*/ 0 60000 65536"/>
              <a:gd name="T15" fmla="*/ 0 60000 65536"/>
              <a:gd name="T16" fmla="*/ 0 60000 65536"/>
              <a:gd name="T17" fmla="*/ 0 60000 65536"/>
              <a:gd name="T18" fmla="*/ 0 w 869"/>
              <a:gd name="T19" fmla="*/ 0 h 1406"/>
              <a:gd name="T20" fmla="*/ 869 w 869"/>
              <a:gd name="T21" fmla="*/ 1406 h 1406"/>
            </a:gdLst>
            <a:ahLst/>
            <a:cxnLst>
              <a:cxn ang="T12">
                <a:pos x="T0" y="T1"/>
              </a:cxn>
              <a:cxn ang="T13">
                <a:pos x="T2" y="T3"/>
              </a:cxn>
              <a:cxn ang="T14">
                <a:pos x="T4" y="T5"/>
              </a:cxn>
              <a:cxn ang="T15">
                <a:pos x="T6" y="T7"/>
              </a:cxn>
              <a:cxn ang="T16">
                <a:pos x="T8" y="T9"/>
              </a:cxn>
              <a:cxn ang="T17">
                <a:pos x="T10" y="T11"/>
              </a:cxn>
            </a:cxnLst>
            <a:rect l="T18" t="T19" r="T20" b="T21"/>
            <a:pathLst>
              <a:path w="869" h="1406">
                <a:moveTo>
                  <a:pt x="0" y="0"/>
                </a:moveTo>
                <a:cubicBezTo>
                  <a:pt x="128" y="72"/>
                  <a:pt x="257" y="144"/>
                  <a:pt x="363" y="227"/>
                </a:cubicBezTo>
                <a:cubicBezTo>
                  <a:pt x="469" y="310"/>
                  <a:pt x="559" y="401"/>
                  <a:pt x="635" y="499"/>
                </a:cubicBezTo>
                <a:cubicBezTo>
                  <a:pt x="711" y="597"/>
                  <a:pt x="779" y="695"/>
                  <a:pt x="817" y="816"/>
                </a:cubicBezTo>
                <a:cubicBezTo>
                  <a:pt x="855" y="937"/>
                  <a:pt x="855" y="1127"/>
                  <a:pt x="862" y="1225"/>
                </a:cubicBezTo>
                <a:cubicBezTo>
                  <a:pt x="869" y="1323"/>
                  <a:pt x="865" y="1364"/>
                  <a:pt x="862" y="1406"/>
                </a:cubicBezTo>
              </a:path>
            </a:pathLst>
          </a:custGeom>
          <a:noFill/>
          <a:ln w="57150">
            <a:solidFill>
              <a:srgbClr val="0000FF"/>
            </a:solidFill>
            <a:round/>
            <a:headEnd/>
            <a:tailEnd type="stealth" w="lg" len="lg"/>
          </a:ln>
          <a:extLst>
            <a:ext uri="{909E8E84-426E-40DD-AFC4-6F175D3DCCD1}">
              <a14:hiddenFill xmlns:a14="http://schemas.microsoft.com/office/drawing/2010/main">
                <a:solidFill>
                  <a:srgbClr val="FFFFFF"/>
                </a:solidFill>
              </a14:hiddenFill>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58391" name="Text Box 23"/>
          <p:cNvSpPr txBox="1">
            <a:spLocks noChangeArrowheads="1"/>
          </p:cNvSpPr>
          <p:nvPr/>
        </p:nvSpPr>
        <p:spPr bwMode="auto">
          <a:xfrm>
            <a:off x="1692275" y="2205038"/>
            <a:ext cx="27352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122"/>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122"/>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122"/>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122"/>
              </a:defRPr>
            </a:lvl4pPr>
            <a:lvl5pPr marL="2057400" indent="-228600">
              <a:spcBef>
                <a:spcPct val="20000"/>
              </a:spcBef>
              <a:buClr>
                <a:schemeClr val="bg2"/>
              </a:buClr>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9pPr>
          </a:lstStyle>
          <a:p>
            <a:pPr fontAlgn="base">
              <a:spcBef>
                <a:spcPct val="50000"/>
              </a:spcBef>
              <a:spcAft>
                <a:spcPct val="0"/>
              </a:spcAft>
              <a:buClrTx/>
              <a:buSzTx/>
              <a:buFontTx/>
              <a:buNone/>
            </a:pPr>
            <a:r>
              <a:rPr lang="en-US" altLang="zh-CN" sz="4400">
                <a:solidFill>
                  <a:srgbClr val="0000CC"/>
                </a:solidFill>
                <a:latin typeface="华文行楷" charset="-122"/>
                <a:ea typeface="华文行楷" charset="-122"/>
              </a:rPr>
              <a:t>the Structure</a:t>
            </a:r>
          </a:p>
        </p:txBody>
      </p:sp>
    </p:spTree>
    <p:extLst>
      <p:ext uri="{BB962C8B-B14F-4D97-AF65-F5344CB8AC3E}">
        <p14:creationId xmlns:p14="http://schemas.microsoft.com/office/powerpoint/2010/main" val="1253349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8384"/>
                                        </p:tgtEl>
                                        <p:attrNameLst>
                                          <p:attrName>style.visibility</p:attrName>
                                        </p:attrNameLst>
                                      </p:cBhvr>
                                      <p:to>
                                        <p:strVal val="visible"/>
                                      </p:to>
                                    </p:set>
                                    <p:anim calcmode="lin" valueType="num">
                                      <p:cBhvr additive="base">
                                        <p:cTn id="7" dur="500" fill="hold"/>
                                        <p:tgtEl>
                                          <p:spTgt spid="58384"/>
                                        </p:tgtEl>
                                        <p:attrNameLst>
                                          <p:attrName>ppt_x</p:attrName>
                                        </p:attrNameLst>
                                      </p:cBhvr>
                                      <p:tavLst>
                                        <p:tav tm="0">
                                          <p:val>
                                            <p:strVal val="#ppt_x"/>
                                          </p:val>
                                        </p:tav>
                                        <p:tav tm="100000">
                                          <p:val>
                                            <p:strVal val="#ppt_x"/>
                                          </p:val>
                                        </p:tav>
                                      </p:tavLst>
                                    </p:anim>
                                    <p:anim calcmode="lin" valueType="num">
                                      <p:cBhvr additive="base">
                                        <p:cTn id="8" dur="500" fill="hold"/>
                                        <p:tgtEl>
                                          <p:spTgt spid="5838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386"/>
                                        </p:tgtEl>
                                        <p:attrNameLst>
                                          <p:attrName>style.visibility</p:attrName>
                                        </p:attrNameLst>
                                      </p:cBhvr>
                                      <p:to>
                                        <p:strVal val="visible"/>
                                      </p:to>
                                    </p:set>
                                    <p:anim calcmode="lin" valueType="num">
                                      <p:cBhvr additive="base">
                                        <p:cTn id="13" dur="500" fill="hold"/>
                                        <p:tgtEl>
                                          <p:spTgt spid="58386"/>
                                        </p:tgtEl>
                                        <p:attrNameLst>
                                          <p:attrName>ppt_x</p:attrName>
                                        </p:attrNameLst>
                                      </p:cBhvr>
                                      <p:tavLst>
                                        <p:tav tm="0">
                                          <p:val>
                                            <p:strVal val="#ppt_x"/>
                                          </p:val>
                                        </p:tav>
                                        <p:tav tm="100000">
                                          <p:val>
                                            <p:strVal val="#ppt_x"/>
                                          </p:val>
                                        </p:tav>
                                      </p:tavLst>
                                    </p:anim>
                                    <p:anim calcmode="lin" valueType="num">
                                      <p:cBhvr additive="base">
                                        <p:cTn id="14" dur="500" fill="hold"/>
                                        <p:tgtEl>
                                          <p:spTgt spid="5838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8387"/>
                                        </p:tgtEl>
                                        <p:attrNameLst>
                                          <p:attrName>style.visibility</p:attrName>
                                        </p:attrNameLst>
                                      </p:cBhvr>
                                      <p:to>
                                        <p:strVal val="visible"/>
                                      </p:to>
                                    </p:set>
                                    <p:anim calcmode="lin" valueType="num">
                                      <p:cBhvr additive="base">
                                        <p:cTn id="19" dur="500" fill="hold"/>
                                        <p:tgtEl>
                                          <p:spTgt spid="58387"/>
                                        </p:tgtEl>
                                        <p:attrNameLst>
                                          <p:attrName>ppt_x</p:attrName>
                                        </p:attrNameLst>
                                      </p:cBhvr>
                                      <p:tavLst>
                                        <p:tav tm="0">
                                          <p:val>
                                            <p:strVal val="#ppt_x"/>
                                          </p:val>
                                        </p:tav>
                                        <p:tav tm="100000">
                                          <p:val>
                                            <p:strVal val="#ppt_x"/>
                                          </p:val>
                                        </p:tav>
                                      </p:tavLst>
                                    </p:anim>
                                    <p:anim calcmode="lin" valueType="num">
                                      <p:cBhvr additive="base">
                                        <p:cTn id="20" dur="500" fill="hold"/>
                                        <p:tgtEl>
                                          <p:spTgt spid="5838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8388"/>
                                        </p:tgtEl>
                                        <p:attrNameLst>
                                          <p:attrName>style.visibility</p:attrName>
                                        </p:attrNameLst>
                                      </p:cBhvr>
                                      <p:to>
                                        <p:strVal val="visible"/>
                                      </p:to>
                                    </p:set>
                                    <p:anim calcmode="lin" valueType="num">
                                      <p:cBhvr additive="base">
                                        <p:cTn id="25" dur="500" fill="hold"/>
                                        <p:tgtEl>
                                          <p:spTgt spid="58388"/>
                                        </p:tgtEl>
                                        <p:attrNameLst>
                                          <p:attrName>ppt_x</p:attrName>
                                        </p:attrNameLst>
                                      </p:cBhvr>
                                      <p:tavLst>
                                        <p:tav tm="0">
                                          <p:val>
                                            <p:strVal val="#ppt_x"/>
                                          </p:val>
                                        </p:tav>
                                        <p:tav tm="100000">
                                          <p:val>
                                            <p:strVal val="#ppt_x"/>
                                          </p:val>
                                        </p:tav>
                                      </p:tavLst>
                                    </p:anim>
                                    <p:anim calcmode="lin" valueType="num">
                                      <p:cBhvr additive="base">
                                        <p:cTn id="26" dur="500" fill="hold"/>
                                        <p:tgtEl>
                                          <p:spTgt spid="5838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8389"/>
                                        </p:tgtEl>
                                        <p:attrNameLst>
                                          <p:attrName>style.visibility</p:attrName>
                                        </p:attrNameLst>
                                      </p:cBhvr>
                                      <p:to>
                                        <p:strVal val="visible"/>
                                      </p:to>
                                    </p:set>
                                    <p:anim calcmode="lin" valueType="num">
                                      <p:cBhvr additive="base">
                                        <p:cTn id="31" dur="500" fill="hold"/>
                                        <p:tgtEl>
                                          <p:spTgt spid="58389"/>
                                        </p:tgtEl>
                                        <p:attrNameLst>
                                          <p:attrName>ppt_x</p:attrName>
                                        </p:attrNameLst>
                                      </p:cBhvr>
                                      <p:tavLst>
                                        <p:tav tm="0">
                                          <p:val>
                                            <p:strVal val="#ppt_x"/>
                                          </p:val>
                                        </p:tav>
                                        <p:tav tm="100000">
                                          <p:val>
                                            <p:strVal val="#ppt_x"/>
                                          </p:val>
                                        </p:tav>
                                      </p:tavLst>
                                    </p:anim>
                                    <p:anim calcmode="lin" valueType="num">
                                      <p:cBhvr additive="base">
                                        <p:cTn id="32" dur="500" fill="hold"/>
                                        <p:tgtEl>
                                          <p:spTgt spid="5838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58390"/>
                                        </p:tgtEl>
                                        <p:attrNameLst>
                                          <p:attrName>style.visibility</p:attrName>
                                        </p:attrNameLst>
                                      </p:cBhvr>
                                      <p:to>
                                        <p:strVal val="visible"/>
                                      </p:to>
                                    </p:set>
                                    <p:animEffect transition="in" filter="circle(in)">
                                      <p:cBhvr>
                                        <p:cTn id="37" dur="2000"/>
                                        <p:tgtEl>
                                          <p:spTgt spid="5839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58391">
                                            <p:txEl>
                                              <p:pRg st="0" end="0"/>
                                            </p:txEl>
                                          </p:spTgt>
                                        </p:tgtEl>
                                        <p:attrNameLst>
                                          <p:attrName>style.visibility</p:attrName>
                                        </p:attrNameLst>
                                      </p:cBhvr>
                                      <p:to>
                                        <p:strVal val="visible"/>
                                      </p:to>
                                    </p:set>
                                    <p:anim calcmode="lin" valueType="num">
                                      <p:cBhvr additive="base">
                                        <p:cTn id="42" dur="500" fill="hold"/>
                                        <p:tgtEl>
                                          <p:spTgt spid="58391">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839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90" grpId="0" animBg="1"/>
      <p:bldP spid="58386" grpId="0"/>
      <p:bldP spid="58387" grpId="0" animBg="1"/>
      <p:bldP spid="58388" grpId="0" animBg="1"/>
      <p:bldP spid="5838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pPr eaLnBrk="1" hangingPunct="1"/>
            <a:r>
              <a:rPr lang="en-US" altLang="zh-CN"/>
              <a:t>What We Look at</a:t>
            </a:r>
          </a:p>
        </p:txBody>
      </p:sp>
      <p:sp>
        <p:nvSpPr>
          <p:cNvPr id="12291" name="AutoShape 5"/>
          <p:cNvSpPr>
            <a:spLocks noChangeArrowheads="1"/>
          </p:cNvSpPr>
          <p:nvPr/>
        </p:nvSpPr>
        <p:spPr bwMode="auto">
          <a:xfrm>
            <a:off x="1476375" y="1989138"/>
            <a:ext cx="3960813" cy="936625"/>
          </a:xfrm>
          <a:prstGeom prst="roundRect">
            <a:avLst>
              <a:gd name="adj" fmla="val 16667"/>
            </a:avLst>
          </a:prstGeom>
          <a:gradFill rotWithShape="1">
            <a:gsLst>
              <a:gs pos="0">
                <a:srgbClr val="FFFF99"/>
              </a:gs>
              <a:gs pos="100000">
                <a:srgbClr val="AAAA66"/>
              </a:gs>
            </a:gsLst>
            <a:path path="shape">
              <a:fillToRect l="50000" t="50000" r="50000" b="50000"/>
            </a:path>
          </a:gradFill>
          <a:ln w="9525">
            <a:round/>
            <a:headEnd/>
            <a:tailEnd/>
          </a:ln>
          <a:scene3d>
            <a:camera prst="legacyObliqueTopLeft"/>
            <a:lightRig rig="legacyFlat3" dir="t"/>
          </a:scene3d>
          <a:sp3d extrusionH="430200" contourW="12700" prstMaterial="legacyMatte">
            <a:bevelT w="13500" h="13500" prst="angle"/>
            <a:bevelB w="13500" h="13500" prst="angle"/>
            <a:extrusionClr>
              <a:srgbClr val="FFFF99"/>
            </a:extrusionClr>
            <a:contourClr>
              <a:srgbClr val="FFFF99"/>
            </a:contourClr>
          </a:sp3d>
        </p:spPr>
        <p:txBody>
          <a:bodyPr wrap="none" anchor="ctr">
            <a:flatTx/>
          </a:bodyPr>
          <a:lstStyle>
            <a:lvl1pPr>
              <a:spcBef>
                <a:spcPct val="20000"/>
              </a:spcBef>
              <a:buClr>
                <a:schemeClr val="bg2"/>
              </a:buClr>
              <a:buSzPct val="75000"/>
              <a:buFont typeface="Wingdings" charset="2"/>
              <a:buChar char="n"/>
              <a:defRPr sz="3200">
                <a:solidFill>
                  <a:schemeClr val="tx1"/>
                </a:solidFill>
                <a:latin typeface="Arial" charset="0"/>
                <a:ea typeface="宋体" charset="-122"/>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122"/>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122"/>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122"/>
              </a:defRPr>
            </a:lvl4pPr>
            <a:lvl5pPr marL="2057400" indent="-228600">
              <a:spcBef>
                <a:spcPct val="20000"/>
              </a:spcBef>
              <a:buClr>
                <a:schemeClr val="bg2"/>
              </a:buClr>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9pPr>
          </a:lstStyle>
          <a:p>
            <a:pPr fontAlgn="base">
              <a:spcBef>
                <a:spcPct val="0"/>
              </a:spcBef>
              <a:spcAft>
                <a:spcPct val="0"/>
              </a:spcAft>
              <a:buClrTx/>
              <a:buSzTx/>
              <a:buFontTx/>
              <a:buNone/>
            </a:pPr>
            <a:endParaRPr lang="zh-CN" altLang="en-US" sz="1800">
              <a:solidFill>
                <a:srgbClr val="000000"/>
              </a:solidFill>
            </a:endParaRPr>
          </a:p>
        </p:txBody>
      </p:sp>
      <p:sp>
        <p:nvSpPr>
          <p:cNvPr id="12292" name="AutoShape 6"/>
          <p:cNvSpPr>
            <a:spLocks noChangeArrowheads="1"/>
          </p:cNvSpPr>
          <p:nvPr/>
        </p:nvSpPr>
        <p:spPr bwMode="auto">
          <a:xfrm>
            <a:off x="1476375" y="3500438"/>
            <a:ext cx="3960813" cy="936625"/>
          </a:xfrm>
          <a:prstGeom prst="roundRect">
            <a:avLst>
              <a:gd name="adj" fmla="val 16667"/>
            </a:avLst>
          </a:prstGeom>
          <a:gradFill rotWithShape="1">
            <a:gsLst>
              <a:gs pos="0">
                <a:srgbClr val="FFCC99"/>
              </a:gs>
              <a:gs pos="100000">
                <a:srgbClr val="AA8866"/>
              </a:gs>
            </a:gsLst>
            <a:path path="shape">
              <a:fillToRect l="50000" t="50000" r="50000" b="50000"/>
            </a:path>
          </a:gradFill>
          <a:ln w="9525">
            <a:round/>
            <a:headEnd/>
            <a:tailEnd/>
          </a:ln>
          <a:scene3d>
            <a:camera prst="legacyObliqueTopLeft"/>
            <a:lightRig rig="legacyFlat3" dir="t"/>
          </a:scene3d>
          <a:sp3d extrusionH="430200" contourW="12700" prstMaterial="legacyMatte">
            <a:bevelT w="13500" h="13500" prst="angle"/>
            <a:bevelB w="13500" h="13500" prst="angle"/>
            <a:extrusionClr>
              <a:srgbClr val="FFCC99"/>
            </a:extrusionClr>
            <a:contourClr>
              <a:srgbClr val="FFCC99"/>
            </a:contourClr>
          </a:sp3d>
        </p:spPr>
        <p:txBody>
          <a:bodyPr wrap="none" anchor="ctr">
            <a:flatTx/>
          </a:bodyPr>
          <a:lstStyle>
            <a:lvl1pPr>
              <a:spcBef>
                <a:spcPct val="20000"/>
              </a:spcBef>
              <a:buClr>
                <a:schemeClr val="bg2"/>
              </a:buClr>
              <a:buSzPct val="75000"/>
              <a:buFont typeface="Wingdings" charset="2"/>
              <a:buChar char="n"/>
              <a:defRPr sz="3200">
                <a:solidFill>
                  <a:schemeClr val="tx1"/>
                </a:solidFill>
                <a:latin typeface="Arial" charset="0"/>
                <a:ea typeface="宋体" charset="-122"/>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122"/>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122"/>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122"/>
              </a:defRPr>
            </a:lvl4pPr>
            <a:lvl5pPr marL="2057400" indent="-228600">
              <a:spcBef>
                <a:spcPct val="20000"/>
              </a:spcBef>
              <a:buClr>
                <a:schemeClr val="bg2"/>
              </a:buClr>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9pPr>
          </a:lstStyle>
          <a:p>
            <a:pPr fontAlgn="base">
              <a:spcBef>
                <a:spcPct val="0"/>
              </a:spcBef>
              <a:spcAft>
                <a:spcPct val="0"/>
              </a:spcAft>
              <a:buClrTx/>
              <a:buSzTx/>
              <a:buFontTx/>
              <a:buNone/>
            </a:pPr>
            <a:endParaRPr lang="zh-CN" altLang="en-US" sz="1800">
              <a:solidFill>
                <a:srgbClr val="000000"/>
              </a:solidFill>
            </a:endParaRPr>
          </a:p>
        </p:txBody>
      </p:sp>
      <p:sp>
        <p:nvSpPr>
          <p:cNvPr id="12293" name="AutoShape 7"/>
          <p:cNvSpPr>
            <a:spLocks noChangeArrowheads="1"/>
          </p:cNvSpPr>
          <p:nvPr/>
        </p:nvSpPr>
        <p:spPr bwMode="auto">
          <a:xfrm>
            <a:off x="1476375" y="5013325"/>
            <a:ext cx="3960813" cy="936625"/>
          </a:xfrm>
          <a:prstGeom prst="roundRect">
            <a:avLst>
              <a:gd name="adj" fmla="val 16667"/>
            </a:avLst>
          </a:prstGeom>
          <a:gradFill rotWithShape="1">
            <a:gsLst>
              <a:gs pos="0">
                <a:srgbClr val="CCFFCC"/>
              </a:gs>
              <a:gs pos="100000">
                <a:srgbClr val="8EB28E"/>
              </a:gs>
            </a:gsLst>
            <a:path path="shape">
              <a:fillToRect l="50000" t="50000" r="50000" b="50000"/>
            </a:path>
          </a:gradFill>
          <a:ln w="9525">
            <a:round/>
            <a:headEnd/>
            <a:tailEnd/>
          </a:ln>
          <a:scene3d>
            <a:camera prst="legacyObliqueTopLeft"/>
            <a:lightRig rig="legacyFlat3" dir="t"/>
          </a:scene3d>
          <a:sp3d extrusionH="430200" contourW="12700" prstMaterial="legacyMatte">
            <a:bevelT w="13500" h="13500" prst="angle"/>
            <a:bevelB w="13500" h="13500" prst="angle"/>
            <a:extrusionClr>
              <a:srgbClr val="CCFFCC"/>
            </a:extrusionClr>
            <a:contourClr>
              <a:srgbClr val="CCFFCC"/>
            </a:contourClr>
          </a:sp3d>
        </p:spPr>
        <p:txBody>
          <a:bodyPr wrap="none" anchor="ctr">
            <a:flatTx/>
          </a:bodyPr>
          <a:lstStyle>
            <a:lvl1pPr>
              <a:spcBef>
                <a:spcPct val="20000"/>
              </a:spcBef>
              <a:buClr>
                <a:schemeClr val="bg2"/>
              </a:buClr>
              <a:buSzPct val="75000"/>
              <a:buFont typeface="Wingdings" charset="2"/>
              <a:buChar char="n"/>
              <a:defRPr sz="3200">
                <a:solidFill>
                  <a:schemeClr val="tx1"/>
                </a:solidFill>
                <a:latin typeface="Arial" charset="0"/>
                <a:ea typeface="宋体" charset="-122"/>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122"/>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122"/>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122"/>
              </a:defRPr>
            </a:lvl4pPr>
            <a:lvl5pPr marL="2057400" indent="-228600">
              <a:spcBef>
                <a:spcPct val="20000"/>
              </a:spcBef>
              <a:buClr>
                <a:schemeClr val="bg2"/>
              </a:buClr>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9pPr>
          </a:lstStyle>
          <a:p>
            <a:pPr fontAlgn="base">
              <a:spcBef>
                <a:spcPct val="0"/>
              </a:spcBef>
              <a:spcAft>
                <a:spcPct val="0"/>
              </a:spcAft>
              <a:buClrTx/>
              <a:buSzTx/>
              <a:buFontTx/>
              <a:buNone/>
            </a:pPr>
            <a:endParaRPr lang="zh-CN" altLang="en-US" sz="1800">
              <a:solidFill>
                <a:srgbClr val="000000"/>
              </a:solidFill>
            </a:endParaRPr>
          </a:p>
        </p:txBody>
      </p:sp>
      <p:sp>
        <p:nvSpPr>
          <p:cNvPr id="12294" name="Text Box 8"/>
          <p:cNvSpPr txBox="1">
            <a:spLocks noChangeArrowheads="1"/>
          </p:cNvSpPr>
          <p:nvPr/>
        </p:nvSpPr>
        <p:spPr bwMode="auto">
          <a:xfrm>
            <a:off x="1908175" y="2205038"/>
            <a:ext cx="3600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122"/>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122"/>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122"/>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122"/>
              </a:defRPr>
            </a:lvl4pPr>
            <a:lvl5pPr marL="2057400" indent="-228600">
              <a:spcBef>
                <a:spcPct val="20000"/>
              </a:spcBef>
              <a:buClr>
                <a:schemeClr val="bg2"/>
              </a:buClr>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9pPr>
          </a:lstStyle>
          <a:p>
            <a:pPr fontAlgn="base">
              <a:spcBef>
                <a:spcPct val="50000"/>
              </a:spcBef>
              <a:spcAft>
                <a:spcPct val="0"/>
              </a:spcAft>
              <a:buClrTx/>
              <a:buSzTx/>
              <a:buFontTx/>
              <a:buNone/>
            </a:pPr>
            <a:r>
              <a:rPr lang="en-US" altLang="zh-CN" sz="2000">
                <a:solidFill>
                  <a:srgbClr val="000000"/>
                </a:solidFill>
                <a:latin typeface="Verdana" charset="0"/>
              </a:rPr>
              <a:t>Structures in General</a:t>
            </a:r>
          </a:p>
        </p:txBody>
      </p:sp>
      <p:sp>
        <p:nvSpPr>
          <p:cNvPr id="12295" name="Text Box 9"/>
          <p:cNvSpPr txBox="1">
            <a:spLocks noChangeArrowheads="1"/>
          </p:cNvSpPr>
          <p:nvPr/>
        </p:nvSpPr>
        <p:spPr bwMode="auto">
          <a:xfrm>
            <a:off x="1979613" y="3716338"/>
            <a:ext cx="3313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122"/>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122"/>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122"/>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122"/>
              </a:defRPr>
            </a:lvl4pPr>
            <a:lvl5pPr marL="2057400" indent="-228600">
              <a:spcBef>
                <a:spcPct val="20000"/>
              </a:spcBef>
              <a:buClr>
                <a:schemeClr val="bg2"/>
              </a:buClr>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9pPr>
          </a:lstStyle>
          <a:p>
            <a:pPr fontAlgn="base">
              <a:spcBef>
                <a:spcPct val="50000"/>
              </a:spcBef>
              <a:spcAft>
                <a:spcPct val="0"/>
              </a:spcAft>
              <a:buClrTx/>
              <a:buSzTx/>
              <a:buFontTx/>
              <a:buNone/>
            </a:pPr>
            <a:r>
              <a:rPr lang="en-US" altLang="zh-CN" sz="2000">
                <a:solidFill>
                  <a:srgbClr val="000000"/>
                </a:solidFill>
                <a:latin typeface="Verdana" charset="0"/>
              </a:rPr>
              <a:t>Specific Structures</a:t>
            </a:r>
          </a:p>
        </p:txBody>
      </p:sp>
      <p:sp>
        <p:nvSpPr>
          <p:cNvPr id="12296" name="Text Box 10"/>
          <p:cNvSpPr txBox="1">
            <a:spLocks noChangeArrowheads="1"/>
          </p:cNvSpPr>
          <p:nvPr/>
        </p:nvSpPr>
        <p:spPr bwMode="auto">
          <a:xfrm>
            <a:off x="1979613" y="5229225"/>
            <a:ext cx="3095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122"/>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122"/>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122"/>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122"/>
              </a:defRPr>
            </a:lvl4pPr>
            <a:lvl5pPr marL="2057400" indent="-228600">
              <a:spcBef>
                <a:spcPct val="20000"/>
              </a:spcBef>
              <a:buClr>
                <a:schemeClr val="bg2"/>
              </a:buClr>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122"/>
              </a:defRPr>
            </a:lvl9pPr>
          </a:lstStyle>
          <a:p>
            <a:pPr fontAlgn="base">
              <a:spcBef>
                <a:spcPct val="50000"/>
              </a:spcBef>
              <a:spcAft>
                <a:spcPct val="0"/>
              </a:spcAft>
              <a:buClrTx/>
              <a:buSzTx/>
              <a:buFontTx/>
              <a:buNone/>
            </a:pPr>
            <a:r>
              <a:rPr lang="en-US" altLang="zh-CN" sz="2000">
                <a:solidFill>
                  <a:srgbClr val="000000"/>
                </a:solidFill>
                <a:latin typeface="Verdana" charset="0"/>
              </a:rPr>
              <a:t>Details of Obs &amp; Ops</a:t>
            </a:r>
          </a:p>
        </p:txBody>
      </p:sp>
      <p:graphicFrame>
        <p:nvGraphicFramePr>
          <p:cNvPr id="12297" name="Object 11"/>
          <p:cNvGraphicFramePr>
            <a:graphicFrameLocks noGrp="1" noChangeAspect="1"/>
          </p:cNvGraphicFramePr>
          <p:nvPr>
            <p:ph idx="1"/>
          </p:nvPr>
        </p:nvGraphicFramePr>
        <p:xfrm>
          <a:off x="6227763" y="2349500"/>
          <a:ext cx="2447925" cy="3168650"/>
        </p:xfrm>
        <a:graphic>
          <a:graphicData uri="http://schemas.openxmlformats.org/presentationml/2006/ole">
            <mc:AlternateContent xmlns:mc="http://schemas.openxmlformats.org/markup-compatibility/2006">
              <mc:Choice xmlns:v="urn:schemas-microsoft-com:vml" Requires="v">
                <p:oleObj spid="_x0000_s3098" name="位图图像" r:id="rId4" imgW="1247619" imgH="1533739" progId="Paint.Picture">
                  <p:embed/>
                </p:oleObj>
              </mc:Choice>
              <mc:Fallback>
                <p:oleObj name="位图图像" r:id="rId4" imgW="1247619" imgH="153373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7763" y="2349500"/>
                        <a:ext cx="2447925"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3059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57200"/>
            <a:ext cx="8229600" cy="1027113"/>
          </a:xfrm>
        </p:spPr>
        <p:txBody>
          <a:bodyPr/>
          <a:lstStyle/>
          <a:p>
            <a:pPr eaLnBrk="1" hangingPunct="1"/>
            <a:r>
              <a:rPr lang="en-US" altLang="zh-CN" sz="4000"/>
              <a:t>Discrete Math Model</a:t>
            </a:r>
            <a:r>
              <a:rPr lang="zh-CN" altLang="en-US" sz="4000"/>
              <a:t> – </a:t>
            </a:r>
            <a:r>
              <a:rPr lang="en-US" altLang="zh-CN" sz="4000"/>
              <a:t>an Example</a:t>
            </a:r>
            <a:endParaRPr lang="zh-CN" altLang="en-US" sz="4000"/>
          </a:p>
        </p:txBody>
      </p:sp>
      <p:sp>
        <p:nvSpPr>
          <p:cNvPr id="14339" name="Rectangle 3"/>
          <p:cNvSpPr>
            <a:spLocks noGrp="1" noChangeArrowheads="1"/>
          </p:cNvSpPr>
          <p:nvPr>
            <p:ph type="body" idx="1"/>
          </p:nvPr>
        </p:nvSpPr>
        <p:spPr>
          <a:xfrm>
            <a:off x="395288" y="1712421"/>
            <a:ext cx="8424862" cy="4812203"/>
          </a:xfrm>
        </p:spPr>
        <p:txBody>
          <a:bodyPr/>
          <a:lstStyle/>
          <a:p>
            <a:pPr eaLnBrk="1" hangingPunct="1">
              <a:spcBef>
                <a:spcPct val="50000"/>
              </a:spcBef>
            </a:pPr>
            <a:r>
              <a:rPr lang="en-US" altLang="zh-CN" sz="1800" dirty="0"/>
              <a:t>Two-player game using 9 matched</a:t>
            </a:r>
            <a:endParaRPr lang="zh-CN" altLang="en-US" sz="1800" dirty="0"/>
          </a:p>
          <a:p>
            <a:pPr lvl="1" eaLnBrk="1" hangingPunct="1"/>
            <a:r>
              <a:rPr lang="en-US" altLang="zh-CN" sz="1800" dirty="0"/>
              <a:t>The player takes one, or two, or three matches in turn, and cannot take the same number as the another player took in the last run. </a:t>
            </a:r>
          </a:p>
          <a:p>
            <a:pPr lvl="1" eaLnBrk="1" hangingPunct="1"/>
            <a:r>
              <a:rPr lang="en-US" altLang="zh-CN" sz="1800" dirty="0"/>
              <a:t>If both are clever enough, the one who take the first must win.</a:t>
            </a:r>
            <a:r>
              <a:rPr lang="zh-CN" altLang="en-US" sz="1800" dirty="0"/>
              <a:t> </a:t>
            </a:r>
          </a:p>
          <a:p>
            <a:pPr lvl="1" eaLnBrk="1" hangingPunct="1"/>
            <a:r>
              <a:rPr lang="en-US" altLang="zh-CN" sz="1800" dirty="0"/>
              <a:t>A more general problem: how many matches can guarantee the first player’s winning.</a:t>
            </a:r>
          </a:p>
          <a:p>
            <a:pPr lvl="1" eaLnBrk="1" hangingPunct="1"/>
            <a:r>
              <a:rPr lang="en-US" altLang="zh-CN" sz="1800" dirty="0"/>
              <a:t>Model:</a:t>
            </a:r>
          </a:p>
          <a:p>
            <a:pPr lvl="2" indent="-285750" eaLnBrk="1" hangingPunct="1"/>
            <a:r>
              <a:rPr lang="en-US" altLang="zh-CN" sz="1800" dirty="0"/>
              <a:t>“</a:t>
            </a:r>
            <a:r>
              <a:rPr lang="en-US" altLang="zh-CN" sz="1800" dirty="0">
                <a:solidFill>
                  <a:srgbClr val="FF0000"/>
                </a:solidFill>
              </a:rPr>
              <a:t>pattern</a:t>
            </a:r>
            <a:r>
              <a:rPr lang="en-US" altLang="zh-CN" sz="1800" dirty="0"/>
              <a:t>” : a </a:t>
            </a:r>
            <a:r>
              <a:rPr lang="en-US" altLang="zh-CN" sz="1800" dirty="0">
                <a:solidFill>
                  <a:srgbClr val="FF0000"/>
                </a:solidFill>
              </a:rPr>
              <a:t>triple (</a:t>
            </a:r>
            <a:r>
              <a:rPr lang="en-US" altLang="zh-CN" sz="1800" i="1" dirty="0">
                <a:solidFill>
                  <a:srgbClr val="FF0000"/>
                </a:solidFill>
              </a:rPr>
              <a:t>X, m, k</a:t>
            </a:r>
            <a:r>
              <a:rPr lang="en-US" altLang="zh-CN" sz="1800" dirty="0">
                <a:solidFill>
                  <a:srgbClr val="FF0000"/>
                </a:solidFill>
              </a:rPr>
              <a:t>) </a:t>
            </a:r>
            <a:r>
              <a:rPr lang="en-US" altLang="zh-CN" sz="1800" dirty="0"/>
              <a:t>, X is the next player</a:t>
            </a:r>
            <a:r>
              <a:rPr lang="zh-CN" altLang="en-US" sz="1800" dirty="0"/>
              <a:t>，</a:t>
            </a:r>
            <a:r>
              <a:rPr lang="en-US" altLang="zh-CN" sz="1800" dirty="0"/>
              <a:t>the nonnegative integer m is the number of matches left, (</a:t>
            </a:r>
            <a:r>
              <a:rPr lang="en-US" altLang="zh-CN" sz="1800" dirty="0" err="1"/>
              <a:t>m</a:t>
            </a:r>
            <a:r>
              <a:rPr lang="en-US" altLang="zh-CN" sz="1800" dirty="0" err="1">
                <a:sym typeface="Symbol" charset="2"/>
              </a:rPr>
              <a:t>n</a:t>
            </a:r>
            <a:r>
              <a:rPr lang="en-US" altLang="zh-CN" sz="1800" dirty="0">
                <a:sym typeface="Symbol" charset="2"/>
              </a:rPr>
              <a:t>)</a:t>
            </a:r>
            <a:r>
              <a:rPr lang="zh-CN" altLang="en-US" sz="1800" dirty="0"/>
              <a:t>，</a:t>
            </a:r>
            <a:r>
              <a:rPr lang="en-US" altLang="zh-CN" sz="1800" dirty="0"/>
              <a:t>k  is the number of matches another player took in the last run. It is easy to see that both (X, 0, k) and (X, 1, 1) are “lose pattern)</a:t>
            </a:r>
          </a:p>
          <a:p>
            <a:pPr lvl="2" indent="-285750" eaLnBrk="1" hangingPunct="1"/>
            <a:r>
              <a:rPr lang="en-US" altLang="zh-CN" sz="1800" dirty="0"/>
              <a:t>“</a:t>
            </a:r>
            <a:r>
              <a:rPr lang="en-US" altLang="zh-CN" sz="1800" dirty="0">
                <a:solidFill>
                  <a:srgbClr val="FF0000"/>
                </a:solidFill>
              </a:rPr>
              <a:t>move</a:t>
            </a:r>
            <a:r>
              <a:rPr lang="en-US" altLang="zh-CN" sz="1800" dirty="0"/>
              <a:t>”: three </a:t>
            </a:r>
            <a:r>
              <a:rPr lang="en-US" altLang="zh-CN" sz="1800" dirty="0">
                <a:solidFill>
                  <a:srgbClr val="FF0000"/>
                </a:solidFill>
              </a:rPr>
              <a:t>functions: </a:t>
            </a:r>
            <a:r>
              <a:rPr lang="en-US" altLang="zh-CN" sz="1800" i="1" dirty="0">
                <a:solidFill>
                  <a:srgbClr val="FF0000"/>
                </a:solidFill>
              </a:rPr>
              <a:t>f</a:t>
            </a:r>
            <a:r>
              <a:rPr lang="en-US" altLang="zh-CN" sz="1800" baseline="-25000" dirty="0">
                <a:solidFill>
                  <a:srgbClr val="FF0000"/>
                </a:solidFill>
              </a:rPr>
              <a:t>1,</a:t>
            </a:r>
            <a:r>
              <a:rPr lang="en-US" altLang="zh-CN" sz="1800" dirty="0">
                <a:solidFill>
                  <a:srgbClr val="FF0000"/>
                </a:solidFill>
              </a:rPr>
              <a:t> </a:t>
            </a:r>
            <a:r>
              <a:rPr lang="en-US" altLang="zh-CN" sz="1800" i="1" dirty="0">
                <a:solidFill>
                  <a:srgbClr val="FF0000"/>
                </a:solidFill>
              </a:rPr>
              <a:t>f</a:t>
            </a:r>
            <a:r>
              <a:rPr lang="en-US" altLang="zh-CN" sz="1800" baseline="-25000" dirty="0">
                <a:solidFill>
                  <a:srgbClr val="FF0000"/>
                </a:solidFill>
              </a:rPr>
              <a:t>2,</a:t>
            </a:r>
            <a:r>
              <a:rPr lang="en-US" altLang="zh-CN" sz="1800" dirty="0">
                <a:solidFill>
                  <a:srgbClr val="FF0000"/>
                </a:solidFill>
              </a:rPr>
              <a:t> and </a:t>
            </a:r>
            <a:r>
              <a:rPr lang="en-US" altLang="zh-CN" sz="1800" i="1" dirty="0">
                <a:solidFill>
                  <a:srgbClr val="FF0000"/>
                </a:solidFill>
              </a:rPr>
              <a:t>f</a:t>
            </a:r>
            <a:r>
              <a:rPr lang="en-US" altLang="zh-CN" sz="1800" baseline="-25000" dirty="0">
                <a:solidFill>
                  <a:srgbClr val="FF0000"/>
                </a:solidFill>
              </a:rPr>
              <a:t>3</a:t>
            </a:r>
            <a:r>
              <a:rPr lang="en-US" altLang="zh-CN" sz="1800" baseline="-25000" dirty="0"/>
              <a:t>,</a:t>
            </a:r>
            <a:r>
              <a:rPr lang="en-US" altLang="zh-CN" sz="1800" dirty="0"/>
              <a:t> </a:t>
            </a:r>
            <a:r>
              <a:rPr lang="en-US" altLang="zh-CN" sz="1800" i="1" dirty="0"/>
              <a:t>f</a:t>
            </a:r>
            <a:r>
              <a:rPr lang="en-US" altLang="zh-CN" sz="1800" baseline="-25000" dirty="0"/>
              <a:t>i</a:t>
            </a:r>
            <a:r>
              <a:rPr lang="en-US" altLang="zh-CN" sz="1800" dirty="0"/>
              <a:t>(X, m, k)=(another play</a:t>
            </a:r>
            <a:r>
              <a:rPr lang="zh-CN" altLang="en-US" sz="1800" dirty="0"/>
              <a:t>, </a:t>
            </a:r>
            <a:r>
              <a:rPr lang="en-US" altLang="zh-CN" sz="1800" dirty="0"/>
              <a:t>m-</a:t>
            </a:r>
            <a:r>
              <a:rPr lang="en-US" altLang="zh-CN" sz="1800" dirty="0" err="1"/>
              <a:t>i</a:t>
            </a:r>
            <a:r>
              <a:rPr lang="en-US" altLang="zh-CN" sz="1800" dirty="0"/>
              <a:t>, </a:t>
            </a:r>
            <a:r>
              <a:rPr lang="en-US" altLang="zh-CN" sz="1800" dirty="0" err="1"/>
              <a:t>i</a:t>
            </a:r>
            <a:r>
              <a:rPr lang="en-US" altLang="zh-CN" sz="1800" dirty="0"/>
              <a:t>），</a:t>
            </a:r>
            <a:r>
              <a:rPr lang="en-US" altLang="zh-CN" sz="1800" i="1" dirty="0"/>
              <a:t>f</a:t>
            </a:r>
            <a:r>
              <a:rPr lang="en-US" altLang="zh-CN" sz="1800" baseline="-25000" dirty="0"/>
              <a:t>i </a:t>
            </a:r>
            <a:r>
              <a:rPr lang="en-US" altLang="zh-CN" sz="1800" dirty="0"/>
              <a:t> is not defined on (X, m, </a:t>
            </a:r>
            <a:r>
              <a:rPr lang="en-US" altLang="zh-CN" sz="1800" dirty="0" err="1"/>
              <a:t>i</a:t>
            </a:r>
            <a:r>
              <a:rPr lang="en-US" altLang="zh-CN" sz="1800" dirty="0"/>
              <a:t>). </a:t>
            </a:r>
            <a:r>
              <a:rPr lang="zh-CN" altLang="en-US" sz="1800" dirty="0"/>
              <a:t> </a:t>
            </a:r>
          </a:p>
          <a:p>
            <a:pPr lvl="1" eaLnBrk="1" hangingPunct="1"/>
            <a:r>
              <a:rPr lang="en-US" altLang="zh-CN" sz="1800" dirty="0"/>
              <a:t>For player X, both (X, 4, k) and (X, 8, k) are “lose pattern”</a:t>
            </a:r>
            <a:endParaRPr lang="zh-CN" altLang="en-US" sz="1800" dirty="0"/>
          </a:p>
          <a:p>
            <a:pPr lvl="1" eaLnBrk="1" hangingPunct="1"/>
            <a:r>
              <a:rPr lang="en-US" altLang="zh-CN" sz="1800" dirty="0"/>
              <a:t>Can you prove a generalized result?</a:t>
            </a:r>
            <a:endParaRPr lang="zh-CN" altLang="en-US" sz="1800" dirty="0"/>
          </a:p>
        </p:txBody>
      </p:sp>
    </p:spTree>
    <p:extLst>
      <p:ext uri="{BB962C8B-B14F-4D97-AF65-F5344CB8AC3E}">
        <p14:creationId xmlns:p14="http://schemas.microsoft.com/office/powerpoint/2010/main" val="118556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3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TotalTime>
  <Words>482</Words>
  <Application>Microsoft Macintosh PowerPoint</Application>
  <PresentationFormat>On-screen Show (4:3)</PresentationFormat>
  <Paragraphs>56</Paragraphs>
  <Slides>8</Slides>
  <Notes>3</Notes>
  <HiddenSlides>0</HiddenSlides>
  <MMClips>0</MMClips>
  <ScaleCrop>false</ScaleCrop>
  <HeadingPairs>
    <vt:vector size="8" baseType="variant">
      <vt:variant>
        <vt:lpstr>Fonts Used</vt:lpstr>
      </vt:variant>
      <vt:variant>
        <vt:i4>15</vt:i4>
      </vt:variant>
      <vt:variant>
        <vt:lpstr>Theme</vt:lpstr>
      </vt:variant>
      <vt:variant>
        <vt:i4>2</vt:i4>
      </vt:variant>
      <vt:variant>
        <vt:lpstr>Embedded OLE Servers</vt:lpstr>
      </vt:variant>
      <vt:variant>
        <vt:i4>1</vt:i4>
      </vt:variant>
      <vt:variant>
        <vt:lpstr>Slide Titles</vt:lpstr>
      </vt:variant>
      <vt:variant>
        <vt:i4>8</vt:i4>
      </vt:variant>
    </vt:vector>
  </HeadingPairs>
  <TitlesOfParts>
    <vt:vector size="26" baseType="lpstr">
      <vt:lpstr>等线</vt:lpstr>
      <vt:lpstr>等线</vt:lpstr>
      <vt:lpstr>等线 Light</vt:lpstr>
      <vt:lpstr>楷体_GB2312</vt:lpstr>
      <vt:lpstr>宋体</vt:lpstr>
      <vt:lpstr>华文行楷</vt:lpstr>
      <vt:lpstr>华文新魏</vt:lpstr>
      <vt:lpstr>永中宋体</vt:lpstr>
      <vt:lpstr>Arial</vt:lpstr>
      <vt:lpstr>Calibri</vt:lpstr>
      <vt:lpstr>Calibri Light</vt:lpstr>
      <vt:lpstr>Symbol</vt:lpstr>
      <vt:lpstr>Times New Roman</vt:lpstr>
      <vt:lpstr>Verdana</vt:lpstr>
      <vt:lpstr>Wingdings</vt:lpstr>
      <vt:lpstr>Office 主题</vt:lpstr>
      <vt:lpstr>Network</vt:lpstr>
      <vt:lpstr>位图图像</vt:lpstr>
      <vt:lpstr>离散数学</vt:lpstr>
      <vt:lpstr>教师，助教，教材，网站</vt:lpstr>
      <vt:lpstr>考核与计分</vt:lpstr>
      <vt:lpstr>内容简介</vt:lpstr>
      <vt:lpstr>Scenario </vt:lpstr>
      <vt:lpstr>Modeling the Real World</vt:lpstr>
      <vt:lpstr>What We Look at</vt:lpstr>
      <vt:lpstr>Discrete Math Model – an Example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离散数学</dc:title>
  <dc:creator>Xiaoxing Ma</dc:creator>
  <cp:lastModifiedBy>Ma Xiaoxing</cp:lastModifiedBy>
  <cp:revision>17</cp:revision>
  <dcterms:created xsi:type="dcterms:W3CDTF">2017-02-19T02:00:19Z</dcterms:created>
  <dcterms:modified xsi:type="dcterms:W3CDTF">2019-02-24T13:04:16Z</dcterms:modified>
</cp:coreProperties>
</file>