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7"/>
  </p:notesMasterIdLst>
  <p:handoutMasterIdLst>
    <p:handoutMasterId r:id="rId38"/>
  </p:handoutMasterIdLst>
  <p:sldIdLst>
    <p:sldId id="331" r:id="rId2"/>
    <p:sldId id="396" r:id="rId3"/>
    <p:sldId id="421" r:id="rId4"/>
    <p:sldId id="319" r:id="rId5"/>
    <p:sldId id="320" r:id="rId6"/>
    <p:sldId id="404" r:id="rId7"/>
    <p:sldId id="397" r:id="rId8"/>
    <p:sldId id="398" r:id="rId9"/>
    <p:sldId id="399" r:id="rId10"/>
    <p:sldId id="406" r:id="rId11"/>
    <p:sldId id="407" r:id="rId12"/>
    <p:sldId id="417" r:id="rId13"/>
    <p:sldId id="418" r:id="rId14"/>
    <p:sldId id="420" r:id="rId15"/>
    <p:sldId id="422" r:id="rId16"/>
    <p:sldId id="423" r:id="rId17"/>
    <p:sldId id="424" r:id="rId18"/>
    <p:sldId id="425" r:id="rId19"/>
    <p:sldId id="426" r:id="rId20"/>
    <p:sldId id="427" r:id="rId21"/>
    <p:sldId id="428" r:id="rId22"/>
    <p:sldId id="429" r:id="rId23"/>
    <p:sldId id="430" r:id="rId24"/>
    <p:sldId id="400" r:id="rId25"/>
    <p:sldId id="405" r:id="rId26"/>
    <p:sldId id="413" r:id="rId27"/>
    <p:sldId id="368" r:id="rId28"/>
    <p:sldId id="432" r:id="rId29"/>
    <p:sldId id="431" r:id="rId30"/>
    <p:sldId id="415" r:id="rId31"/>
    <p:sldId id="410" r:id="rId32"/>
    <p:sldId id="411" r:id="rId33"/>
    <p:sldId id="433" r:id="rId34"/>
    <p:sldId id="416" r:id="rId35"/>
    <p:sldId id="412"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1D08B8"/>
    <a:srgbClr val="FF0000"/>
    <a:srgbClr val="2009CD"/>
    <a:srgbClr val="000066"/>
    <a:srgbClr val="1B14AC"/>
    <a:srgbClr val="251BE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75" autoAdjust="0"/>
    <p:restoredTop sz="89274" autoAdjust="0"/>
  </p:normalViewPr>
  <p:slideViewPr>
    <p:cSldViewPr>
      <p:cViewPr varScale="1">
        <p:scale>
          <a:sx n="202" d="100"/>
          <a:sy n="202" d="100"/>
        </p:scale>
        <p:origin x="75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77A6F9-88F6-1046-BFB7-E79E2D2AEE57}" type="datetimeFigureOut">
              <a:rPr lang="en-US" altLang="zh-CN" smtClean="0"/>
              <a:t>2/25/19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9444C-4AF8-984B-B8B1-12DEB8A91287}" type="slidenum">
              <a:rPr lang="en-US" altLang="zh-CN" smtClean="0"/>
              <a:t>‹#›</a:t>
            </a:fld>
            <a:endParaRPr lang="zh-CN" altLang="en-US"/>
          </a:p>
        </p:txBody>
      </p:sp>
    </p:spTree>
    <p:extLst>
      <p:ext uri="{BB962C8B-B14F-4D97-AF65-F5344CB8AC3E}">
        <p14:creationId xmlns:p14="http://schemas.microsoft.com/office/powerpoint/2010/main" val="2073371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zh-CN" altLang="en-US"/>
          </a:p>
        </p:txBody>
      </p:sp>
      <p:sp>
        <p:nvSpPr>
          <p:cNvPr id="122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122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8E34234B-C4AF-4507-AC4C-68402732275C}" type="slidenum">
              <a:rPr lang="zh-CN" altLang="en-US"/>
              <a:pPr>
                <a:defRPr/>
              </a:pPr>
              <a:t>‹#›</a:t>
            </a:fld>
            <a:endParaRPr lang="en-US" altLang="zh-CN"/>
          </a:p>
        </p:txBody>
      </p:sp>
    </p:spTree>
    <p:extLst>
      <p:ext uri="{BB962C8B-B14F-4D97-AF65-F5344CB8AC3E}">
        <p14:creationId xmlns:p14="http://schemas.microsoft.com/office/powerpoint/2010/main" val="1306696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CBB1E82-2D8F-44E0-AED1-9B58DF218809}" type="slidenum">
              <a:rPr lang="zh-CN" altLang="en-US" smtClean="0"/>
              <a:pPr>
                <a:spcBef>
                  <a:spcPct val="0"/>
                </a:spcBef>
              </a:pPr>
              <a:t>1</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6203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15</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dirty="0">
                <a:ea typeface="黑体" charset="-122"/>
              </a:rPr>
              <a:t>①</a:t>
            </a:r>
            <a:r>
              <a:rPr lang="zh-CN" altLang="en-US" sz="1000" b="1" dirty="0">
                <a:ea typeface="黑体" charset="-122"/>
              </a:rPr>
              <a:t>：</a:t>
            </a:r>
            <a:r>
              <a:rPr lang="en-US" altLang="zh-CN" sz="1000" b="1" dirty="0">
                <a:ea typeface="黑体" charset="-122"/>
              </a:rPr>
              <a:t>P</a:t>
            </a:r>
            <a:r>
              <a:rPr lang="zh-CN" altLang="en-US" sz="1000" b="1" dirty="0">
                <a:ea typeface="黑体" charset="-122"/>
              </a:rPr>
              <a:t>，</a:t>
            </a:r>
            <a:r>
              <a:rPr lang="en-US" altLang="zh-CN" sz="1000" b="1" dirty="0">
                <a:latin typeface="Times New Roman" charset="0"/>
                <a:ea typeface="黑体" charset="-122"/>
              </a:rPr>
              <a:t>¬</a:t>
            </a:r>
            <a:r>
              <a:rPr lang="en-US" altLang="zh-CN" sz="1000" b="1" dirty="0">
                <a:ea typeface="黑体" charset="-122"/>
              </a:rPr>
              <a:t>P </a:t>
            </a:r>
            <a:r>
              <a:rPr lang="zh-CN" altLang="en-US" sz="1000" b="1" dirty="0">
                <a:ea typeface="黑体" charset="-122"/>
              </a:rPr>
              <a:t>是文字，简单析取式，简单合取式，析取范式，合取范式；</a:t>
            </a:r>
          </a:p>
          <a:p>
            <a:pPr eaLnBrk="1" hangingPunct="1"/>
            <a:r>
              <a:rPr lang="zh-CN" altLang="en-US" sz="1000" b="1" dirty="0">
                <a:ea typeface="黑体" charset="-122"/>
              </a:rPr>
              <a:t>②：</a:t>
            </a:r>
            <a:r>
              <a:rPr lang="en-US" altLang="zh-CN" sz="1000" b="1" dirty="0" err="1">
                <a:ea typeface="黑体" charset="-122"/>
              </a:rPr>
              <a:t>P∨Q</a:t>
            </a:r>
            <a:r>
              <a:rPr lang="en-US" altLang="zh-CN" sz="1000" b="1" dirty="0">
                <a:ea typeface="黑体" charset="-122"/>
              </a:rPr>
              <a:t>∨ </a:t>
            </a:r>
            <a:r>
              <a:rPr lang="en-US" altLang="zh-CN" sz="1000" b="1" dirty="0">
                <a:latin typeface="Times New Roman" charset="0"/>
                <a:ea typeface="黑体" charset="-122"/>
              </a:rPr>
              <a:t>¬</a:t>
            </a:r>
            <a:r>
              <a:rPr lang="en-US" altLang="zh-CN" sz="1000" b="1" dirty="0">
                <a:ea typeface="黑体" charset="-122"/>
              </a:rPr>
              <a:t>R</a:t>
            </a:r>
            <a:r>
              <a:rPr lang="zh-CN" altLang="en-US" sz="1000" b="1" dirty="0">
                <a:ea typeface="黑体" charset="-122"/>
              </a:rPr>
              <a:t>是简单析取式，析取范式，合取范式；</a:t>
            </a:r>
          </a:p>
          <a:p>
            <a:pPr eaLnBrk="1" hangingPunct="1"/>
            <a:r>
              <a:rPr lang="zh-CN" altLang="en-US" b="1" dirty="0">
                <a:solidFill>
                  <a:srgbClr val="0000FF"/>
                </a:solidFill>
                <a:ea typeface="黑体" charset="-122"/>
                <a:sym typeface="Wingdings" charset="2"/>
              </a:rPr>
              <a:t>③：</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P∧Q∧R</a:t>
            </a:r>
            <a:r>
              <a:rPr lang="zh-CN" altLang="en-US" b="1" dirty="0">
                <a:solidFill>
                  <a:srgbClr val="0000FF"/>
                </a:solidFill>
                <a:ea typeface="黑体" charset="-122"/>
                <a:sym typeface="Wingdings" charset="2"/>
              </a:rPr>
              <a:t>是简单合取式，析取范式，合取范式；</a:t>
            </a:r>
          </a:p>
          <a:p>
            <a:pPr eaLnBrk="1" hangingPunct="1"/>
            <a:r>
              <a:rPr lang="zh-CN" altLang="en-US" b="1" dirty="0">
                <a:solidFill>
                  <a:srgbClr val="0000FF"/>
                </a:solidFill>
                <a:ea typeface="黑体" charset="-122"/>
                <a:sym typeface="Wingdings" charset="2"/>
              </a:rPr>
              <a:t> ④：</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是析取范式；</a:t>
            </a:r>
          </a:p>
          <a:p>
            <a:pPr eaLnBrk="1" hangingPunct="1"/>
            <a:r>
              <a:rPr lang="zh-CN" altLang="en-US" b="1" dirty="0">
                <a:solidFill>
                  <a:srgbClr val="0000FF"/>
                </a:solidFill>
                <a:ea typeface="黑体" charset="-122"/>
                <a:sym typeface="Wingdings" charset="2"/>
              </a:rPr>
              <a:t> ⑤：</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是合取范式。</a:t>
            </a:r>
          </a:p>
        </p:txBody>
      </p:sp>
    </p:spTree>
    <p:extLst>
      <p:ext uri="{BB962C8B-B14F-4D97-AF65-F5344CB8AC3E}">
        <p14:creationId xmlns:p14="http://schemas.microsoft.com/office/powerpoint/2010/main" val="178133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16</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rgbClr val="0000FF"/>
              </a:solidFill>
              <a:ea typeface="黑体" charset="-122"/>
              <a:sym typeface="Wingdings" charset="2"/>
            </a:endParaRPr>
          </a:p>
        </p:txBody>
      </p:sp>
    </p:spTree>
    <p:extLst>
      <p:ext uri="{BB962C8B-B14F-4D97-AF65-F5344CB8AC3E}">
        <p14:creationId xmlns:p14="http://schemas.microsoft.com/office/powerpoint/2010/main" val="1333059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BC9BC9D7-9F03-6441-9D1B-D5DBE8A0E6D2}" type="slidenum">
              <a:rPr lang="en-US" altLang="zh-CN" sz="1200">
                <a:solidFill>
                  <a:schemeClr val="tx1"/>
                </a:solidFill>
                <a:latin typeface="Arial" charset="0"/>
                <a:ea typeface="宋体" charset="-122"/>
              </a:rPr>
              <a:pPr/>
              <a:t>22</a:t>
            </a:fld>
            <a:endParaRPr lang="en-US" altLang="zh-CN" sz="1200">
              <a:solidFill>
                <a:schemeClr val="tx1"/>
              </a:solidFill>
              <a:latin typeface="Arial" charset="0"/>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a:solidFill>
                  <a:srgbClr val="0000FF"/>
                </a:solidFill>
                <a:ea typeface="黑体" charset="-122"/>
                <a:sym typeface="Wingdings" charset="2"/>
              </a:rPr>
              <a:t>证明：</a:t>
            </a:r>
            <a:r>
              <a:rPr lang="en-US" altLang="zh-CN" sz="1000" b="1">
                <a:solidFill>
                  <a:srgbClr val="0000FF"/>
                </a:solidFill>
                <a:ea typeface="黑体" charset="-122"/>
                <a:sym typeface="Wingdings" charset="2"/>
              </a:rPr>
              <a:t>(</a:t>
            </a:r>
            <a:r>
              <a:rPr lang="zh-CN" altLang="en-US" sz="1000" b="1">
                <a:solidFill>
                  <a:srgbClr val="0000FF"/>
                </a:solidFill>
                <a:ea typeface="黑体" charset="-122"/>
                <a:sym typeface="Wingdings" charset="2"/>
              </a:rPr>
              <a:t>证明该定理的方法与过程实际也就是求一个公式的主析取范式和主合取范式的方法，主要有两种不同的方法，一是真值表技术，一是公式转换法</a:t>
            </a:r>
            <a:r>
              <a:rPr lang="en-US" altLang="zh-CN" sz="1000" b="1">
                <a:solidFill>
                  <a:srgbClr val="0000FF"/>
                </a:solidFill>
                <a:ea typeface="黑体" charset="-122"/>
                <a:sym typeface="Wingdings" charset="2"/>
              </a:rPr>
              <a:t>)</a:t>
            </a:r>
          </a:p>
          <a:p>
            <a:pPr eaLnBrk="1" hangingPunct="1"/>
            <a:r>
              <a:rPr lang="en-US" altLang="zh-CN" sz="1000" b="1">
                <a:solidFill>
                  <a:srgbClr val="0000FF"/>
                </a:solidFill>
                <a:ea typeface="黑体" charset="-122"/>
                <a:sym typeface="Wingdings" charset="2"/>
              </a:rPr>
              <a:t>[</a:t>
            </a:r>
            <a:r>
              <a:rPr lang="zh-CN" altLang="en-US" sz="1000" b="1">
                <a:solidFill>
                  <a:srgbClr val="0000FF"/>
                </a:solidFill>
                <a:ea typeface="黑体" charset="-122"/>
                <a:sym typeface="Wingdings" charset="2"/>
              </a:rPr>
              <a:t>真值表技术</a:t>
            </a:r>
            <a:r>
              <a:rPr lang="en-US" altLang="zh-CN" sz="1000" b="1">
                <a:solidFill>
                  <a:srgbClr val="0000FF"/>
                </a:solidFill>
                <a:ea typeface="黑体" charset="-122"/>
                <a:sym typeface="Wingdings" charset="2"/>
              </a:rPr>
              <a:t>]</a:t>
            </a:r>
          </a:p>
          <a:p>
            <a:pPr eaLnBrk="1" hangingPunct="1"/>
            <a:r>
              <a:rPr lang="zh-CN" altLang="en-US" sz="1000" b="1">
                <a:solidFill>
                  <a:srgbClr val="0000FF"/>
                </a:solidFill>
                <a:ea typeface="黑体" charset="-122"/>
                <a:sym typeface="Wingdings" charset="2"/>
              </a:rPr>
              <a:t>根据极小项的性质，任何一个极小项的真值解释中仅有一种解释使得其真值为真，而主析取范式是由一些极小项的析取构成，因此考虑命题公式的真值表，对命题公式的每一个为真的解释，存在且唯一存在一个对应的极小项，将所有真值解释对应的极大项做析取，得到主析取范式，由极小项的性质知，在所有解释下，该主析取范式与原命题公式的真值相同，即等价。由主析取范式的构造方式知，该主析取范式存在且唯一存在。同理，主合取范式也存在且唯一存在。</a:t>
            </a:r>
          </a:p>
          <a:p>
            <a:pPr eaLnBrk="1" hangingPunct="1"/>
            <a:r>
              <a:rPr lang="zh-CN" altLang="en-US" sz="1000" b="1">
                <a:solidFill>
                  <a:srgbClr val="0000FF"/>
                </a:solidFill>
                <a:ea typeface="黑体" charset="-122"/>
                <a:sym typeface="Wingdings" charset="2"/>
              </a:rPr>
              <a:t>解：首先看该命题公式的真值表：</a:t>
            </a:r>
          </a:p>
          <a:p>
            <a:pPr eaLnBrk="1" hangingPunct="1">
              <a:spcBef>
                <a:spcPct val="0"/>
              </a:spcBef>
            </a:pPr>
            <a:r>
              <a:rPr lang="en-US" altLang="zh-CN" sz="600" b="1">
                <a:solidFill>
                  <a:srgbClr val="0000FF"/>
                </a:solidFill>
                <a:ea typeface="黑体" charset="-122"/>
                <a:sym typeface="Wingdings" charset="2"/>
              </a:rPr>
              <a:t>P	Q	R	((P∧Q)→R)∧(P↔Q)</a:t>
            </a:r>
          </a:p>
          <a:p>
            <a:pPr eaLnBrk="1" hangingPunct="1">
              <a:spcBef>
                <a:spcPct val="0"/>
              </a:spcBef>
            </a:pPr>
            <a:r>
              <a:rPr lang="en-US" altLang="zh-CN" sz="600" b="1">
                <a:solidFill>
                  <a:srgbClr val="0000FF"/>
                </a:solidFill>
                <a:ea typeface="黑体" charset="-122"/>
                <a:sym typeface="Wingdings" charset="2"/>
              </a:rPr>
              <a:t>0	0	0	1</a:t>
            </a:r>
          </a:p>
          <a:p>
            <a:pPr eaLnBrk="1" hangingPunct="1">
              <a:spcBef>
                <a:spcPct val="0"/>
              </a:spcBef>
            </a:pPr>
            <a:r>
              <a:rPr lang="en-US" altLang="zh-CN" sz="600" b="1">
                <a:solidFill>
                  <a:srgbClr val="0000FF"/>
                </a:solidFill>
                <a:ea typeface="黑体" charset="-122"/>
                <a:sym typeface="Wingdings" charset="2"/>
              </a:rPr>
              <a:t>0	0	1	1</a:t>
            </a:r>
          </a:p>
          <a:p>
            <a:pPr eaLnBrk="1" hangingPunct="1">
              <a:spcBef>
                <a:spcPct val="0"/>
              </a:spcBef>
            </a:pPr>
            <a:r>
              <a:rPr lang="en-US" altLang="zh-CN" sz="600" b="1">
                <a:solidFill>
                  <a:srgbClr val="0000FF"/>
                </a:solidFill>
                <a:ea typeface="黑体" charset="-122"/>
                <a:sym typeface="Wingdings" charset="2"/>
              </a:rPr>
              <a:t>1	1	1	1</a:t>
            </a:r>
          </a:p>
          <a:p>
            <a:pPr eaLnBrk="1" hangingPunct="1">
              <a:spcBef>
                <a:spcPct val="0"/>
              </a:spcBef>
            </a:pPr>
            <a:r>
              <a:rPr lang="zh-CN" altLang="en-US" sz="600" b="1">
                <a:solidFill>
                  <a:srgbClr val="0000FF"/>
                </a:solidFill>
                <a:ea typeface="黑体" charset="-122"/>
                <a:sym typeface="Wingdings" charset="2"/>
              </a:rPr>
              <a:t>其余			</a:t>
            </a:r>
            <a:r>
              <a:rPr lang="en-US" altLang="zh-CN" sz="600" b="1">
                <a:solidFill>
                  <a:srgbClr val="0000FF"/>
                </a:solidFill>
                <a:ea typeface="黑体" charset="-122"/>
                <a:sym typeface="Wingdings" charset="2"/>
              </a:rPr>
              <a:t>0</a:t>
            </a:r>
            <a:endParaRPr lang="en-US" altLang="zh-CN" sz="1000" b="1">
              <a:solidFill>
                <a:srgbClr val="0000FF"/>
              </a:solidFill>
              <a:ea typeface="黑体" charset="-122"/>
              <a:sym typeface="Wingdings" charset="2"/>
            </a:endParaRPr>
          </a:p>
          <a:p>
            <a:pPr eaLnBrk="1" hangingPunct="1"/>
            <a:r>
              <a:rPr lang="zh-CN" altLang="en-US" sz="1000" b="1">
                <a:solidFill>
                  <a:srgbClr val="0000FF"/>
                </a:solidFill>
                <a:ea typeface="黑体" charset="-122"/>
                <a:sym typeface="Wingdings" charset="2"/>
              </a:rPr>
              <a:t>考虑三种真值的解释，对应的极小项分别为</a:t>
            </a:r>
            <a:r>
              <a:rPr lang="en-US" altLang="zh-CN" sz="1000" b="1">
                <a:solidFill>
                  <a:srgbClr val="0000FF"/>
                </a:solidFill>
                <a:ea typeface="黑体" charset="-122"/>
                <a:sym typeface="Wingdings" charset="2"/>
              </a:rPr>
              <a:t>m0</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m1</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m7</a:t>
            </a:r>
            <a:r>
              <a:rPr lang="zh-CN" altLang="en-US" sz="1000" b="1">
                <a:solidFill>
                  <a:srgbClr val="0000FF"/>
                </a:solidFill>
                <a:ea typeface="黑体" charset="-122"/>
                <a:sym typeface="Wingdings" charset="2"/>
              </a:rPr>
              <a:t>，即</a:t>
            </a:r>
            <a:r>
              <a:rPr lang="en-US" altLang="zh-CN" sz="1000" b="1">
                <a:solidFill>
                  <a:srgbClr val="0000FF"/>
                </a:solidFill>
                <a:ea typeface="黑体" charset="-122"/>
                <a:sym typeface="Wingdings" charset="2"/>
              </a:rPr>
              <a:t>¬P∧¬Q∧¬R</a:t>
            </a:r>
            <a:r>
              <a:rPr lang="zh-CN" altLang="en-US" sz="1000" b="1">
                <a:solidFill>
                  <a:srgbClr val="0000FF"/>
                </a:solidFill>
                <a:ea typeface="黑体" charset="-122"/>
                <a:sym typeface="Wingdings" charset="2"/>
              </a:rPr>
              <a:t>， </a:t>
            </a:r>
            <a:r>
              <a:rPr lang="en-US" altLang="zh-CN" sz="1000" b="1">
                <a:solidFill>
                  <a:srgbClr val="0000FF"/>
                </a:solidFill>
                <a:ea typeface="黑体" charset="-122"/>
                <a:sym typeface="Wingdings" charset="2"/>
              </a:rPr>
              <a:t>¬P∧¬Q∧R</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P∧Q∧R</a:t>
            </a:r>
            <a:r>
              <a:rPr lang="zh-CN" altLang="en-US" sz="1000" b="1">
                <a:solidFill>
                  <a:srgbClr val="0000FF"/>
                </a:solidFill>
                <a:ea typeface="黑体" charset="-122"/>
                <a:sym typeface="Wingdings" charset="2"/>
              </a:rPr>
              <a:t>， ∴其主析取范式为： </a:t>
            </a:r>
            <a:r>
              <a:rPr lang="en-US" altLang="zh-CN" sz="1000" b="1">
                <a:solidFill>
                  <a:srgbClr val="0000FF"/>
                </a:solidFill>
                <a:ea typeface="黑体" charset="-122"/>
                <a:sym typeface="Wingdings" charset="2"/>
              </a:rPr>
              <a:t>(¬P∧¬Q∧¬R)∨(¬P∧¬Q∧R) ∨ (P∧Q∧R)</a:t>
            </a:r>
            <a:r>
              <a:rPr lang="zh-CN" altLang="en-US" sz="1000" b="1">
                <a:solidFill>
                  <a:srgbClr val="0000FF"/>
                </a:solidFill>
                <a:ea typeface="黑体" charset="-122"/>
                <a:sym typeface="Wingdings" charset="2"/>
              </a:rPr>
              <a:t>。</a:t>
            </a:r>
          </a:p>
          <a:p>
            <a:pPr eaLnBrk="1" hangingPunct="1"/>
            <a:r>
              <a:rPr lang="zh-CN" altLang="en-US" sz="1000" b="1">
                <a:solidFill>
                  <a:srgbClr val="0000FF"/>
                </a:solidFill>
                <a:ea typeface="黑体" charset="-122"/>
                <a:sym typeface="Wingdings" charset="2"/>
              </a:rPr>
              <a:t>解：其真值表如下：</a:t>
            </a:r>
          </a:p>
          <a:p>
            <a:pPr eaLnBrk="1" hangingPunct="1">
              <a:spcBef>
                <a:spcPct val="0"/>
              </a:spcBef>
            </a:pPr>
            <a:r>
              <a:rPr lang="en-US" altLang="zh-CN" sz="600" b="1">
                <a:solidFill>
                  <a:srgbClr val="0000FF"/>
                </a:solidFill>
                <a:ea typeface="黑体" charset="-122"/>
                <a:sym typeface="Wingdings" charset="2"/>
              </a:rPr>
              <a:t>P	Q	R	(P→Q)↔R</a:t>
            </a:r>
          </a:p>
          <a:p>
            <a:pPr eaLnBrk="1" hangingPunct="1">
              <a:spcBef>
                <a:spcPct val="0"/>
              </a:spcBef>
            </a:pPr>
            <a:r>
              <a:rPr lang="en-US" altLang="zh-CN" sz="600" b="1">
                <a:solidFill>
                  <a:srgbClr val="0000FF"/>
                </a:solidFill>
                <a:ea typeface="黑体" charset="-122"/>
                <a:sym typeface="Wingdings" charset="2"/>
              </a:rPr>
              <a:t>0	0	0	0</a:t>
            </a:r>
          </a:p>
          <a:p>
            <a:pPr eaLnBrk="1" hangingPunct="1">
              <a:spcBef>
                <a:spcPct val="0"/>
              </a:spcBef>
            </a:pPr>
            <a:r>
              <a:rPr lang="en-US" altLang="zh-CN" sz="600" b="1">
                <a:solidFill>
                  <a:srgbClr val="0000FF"/>
                </a:solidFill>
                <a:ea typeface="黑体" charset="-122"/>
                <a:sym typeface="Wingdings" charset="2"/>
              </a:rPr>
              <a:t>0	1	0	0</a:t>
            </a:r>
          </a:p>
          <a:p>
            <a:pPr eaLnBrk="1" hangingPunct="1">
              <a:spcBef>
                <a:spcPct val="0"/>
              </a:spcBef>
            </a:pPr>
            <a:r>
              <a:rPr lang="en-US" altLang="zh-CN" sz="600" b="1">
                <a:solidFill>
                  <a:srgbClr val="0000FF"/>
                </a:solidFill>
                <a:ea typeface="黑体" charset="-122"/>
                <a:sym typeface="Wingdings" charset="2"/>
              </a:rPr>
              <a:t>1	0	1	0</a:t>
            </a:r>
          </a:p>
          <a:p>
            <a:pPr eaLnBrk="1" hangingPunct="1">
              <a:spcBef>
                <a:spcPct val="0"/>
              </a:spcBef>
            </a:pPr>
            <a:r>
              <a:rPr lang="en-US" altLang="zh-CN" sz="600" b="1">
                <a:solidFill>
                  <a:srgbClr val="0000FF"/>
                </a:solidFill>
                <a:ea typeface="黑体" charset="-122"/>
                <a:sym typeface="Wingdings" charset="2"/>
              </a:rPr>
              <a:t>1	1	0	0</a:t>
            </a:r>
          </a:p>
          <a:p>
            <a:pPr eaLnBrk="1" hangingPunct="1">
              <a:spcBef>
                <a:spcPct val="0"/>
              </a:spcBef>
            </a:pPr>
            <a:r>
              <a:rPr lang="zh-CN" altLang="en-US" sz="600" b="1">
                <a:solidFill>
                  <a:srgbClr val="0000FF"/>
                </a:solidFill>
                <a:ea typeface="黑体" charset="-122"/>
                <a:sym typeface="Wingdings" charset="2"/>
              </a:rPr>
              <a:t>其余			</a:t>
            </a:r>
            <a:r>
              <a:rPr lang="en-US" altLang="zh-CN" sz="600" b="1">
                <a:solidFill>
                  <a:srgbClr val="0000FF"/>
                </a:solidFill>
                <a:ea typeface="黑体" charset="-122"/>
                <a:sym typeface="Wingdings" charset="2"/>
              </a:rPr>
              <a:t>1</a:t>
            </a:r>
            <a:endParaRPr lang="en-US" altLang="zh-CN" sz="1000" b="1">
              <a:solidFill>
                <a:srgbClr val="0000FF"/>
              </a:solidFill>
              <a:ea typeface="黑体" charset="-122"/>
              <a:sym typeface="Wingdings" charset="2"/>
            </a:endParaRPr>
          </a:p>
          <a:p>
            <a:pPr eaLnBrk="1" hangingPunct="1"/>
            <a:r>
              <a:rPr lang="zh-CN" altLang="en-US" sz="1000" b="1">
                <a:solidFill>
                  <a:srgbClr val="0000FF"/>
                </a:solidFill>
                <a:ea typeface="黑体" charset="-122"/>
                <a:sym typeface="Wingdings" charset="2"/>
              </a:rPr>
              <a:t>考虑四种真值为假的解释，对应的极大项为</a:t>
            </a:r>
            <a:r>
              <a:rPr lang="en-US" altLang="zh-CN" sz="1000" b="1">
                <a:solidFill>
                  <a:srgbClr val="0000FF"/>
                </a:solidFill>
                <a:ea typeface="黑体" charset="-122"/>
                <a:sym typeface="Wingdings" charset="2"/>
              </a:rPr>
              <a:t>M0</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M2</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M5</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M6 </a:t>
            </a:r>
            <a:r>
              <a:rPr lang="zh-CN" altLang="en-US" sz="1000" b="1">
                <a:solidFill>
                  <a:srgbClr val="0000FF"/>
                </a:solidFill>
                <a:ea typeface="黑体" charset="-122"/>
                <a:sym typeface="Wingdings" charset="2"/>
              </a:rPr>
              <a:t>所以其主合取范式为：</a:t>
            </a:r>
            <a:r>
              <a:rPr lang="en-US" altLang="zh-CN" sz="1000" b="1">
                <a:solidFill>
                  <a:srgbClr val="0000FF"/>
                </a:solidFill>
                <a:ea typeface="黑体" charset="-122"/>
                <a:sym typeface="Wingdings" charset="2"/>
              </a:rPr>
              <a:t>(P∨Q∨R) ∧(P∨¬Q∨R) ∧(¬P∨Q∨¬R) ∧( ¬P∨¬Q∨R)</a:t>
            </a:r>
            <a:endParaRPr lang="zh-CN" altLang="zh-CN" sz="1000" b="1">
              <a:solidFill>
                <a:srgbClr val="0000FF"/>
              </a:solidFill>
              <a:ea typeface="黑体" charset="-122"/>
              <a:sym typeface="Wingdings" charset="2"/>
            </a:endParaRPr>
          </a:p>
          <a:p>
            <a:pPr eaLnBrk="1" hangingPunct="1"/>
            <a:endParaRPr lang="en-US" altLang="zh-CN" sz="1000">
              <a:ea typeface="宋体" charset="-122"/>
            </a:endParaRPr>
          </a:p>
        </p:txBody>
      </p:sp>
    </p:spTree>
    <p:extLst>
      <p:ext uri="{BB962C8B-B14F-4D97-AF65-F5344CB8AC3E}">
        <p14:creationId xmlns:p14="http://schemas.microsoft.com/office/powerpoint/2010/main" val="1666459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AF6BCE3-E788-483E-975A-2AD821D6214A}" type="slidenum">
              <a:rPr lang="zh-CN" altLang="en-US" smtClean="0"/>
              <a:pPr>
                <a:spcBef>
                  <a:spcPct val="0"/>
                </a:spcBef>
              </a:pPr>
              <a:t>25</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23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D6A34A5-E4F4-44DE-AB4D-F0755DD3AD7D}" type="slidenum">
              <a:rPr lang="zh-CN" altLang="en-US" smtClean="0"/>
              <a:pPr>
                <a:spcBef>
                  <a:spcPct val="0"/>
                </a:spcBef>
              </a:pPr>
              <a:t>26</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22010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0A573BF-F847-423C-BD86-2C81EB42DA28}" type="slidenum">
              <a:rPr lang="zh-CN" altLang="en-US" smtClean="0"/>
              <a:pPr>
                <a:spcBef>
                  <a:spcPct val="0"/>
                </a:spcBef>
              </a:pPr>
              <a:t>31</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60733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DA81353-BAB4-453A-986B-D6FEA7124A85}" type="slidenum">
              <a:rPr lang="zh-CN" altLang="en-US" smtClean="0"/>
              <a:pPr>
                <a:spcBef>
                  <a:spcPct val="0"/>
                </a:spcBef>
              </a:pPr>
              <a:t>32</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69692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49B285F-9979-43CC-A7E4-52FEAEA3C12B}" type="slidenum">
              <a:rPr lang="zh-CN" altLang="en-US" smtClean="0"/>
              <a:pPr>
                <a:spcBef>
                  <a:spcPct val="0"/>
                </a:spcBef>
              </a:pPr>
              <a:t>34</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72489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570987B-1F6E-4B2A-8B1B-B88E647A335B}" type="slidenum">
              <a:rPr lang="zh-CN" altLang="en-US" smtClean="0"/>
              <a:pPr>
                <a:spcBef>
                  <a:spcPct val="0"/>
                </a:spcBef>
              </a:pPr>
              <a:t>35</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5742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3BCC7E6-838F-4A6E-A5A7-B9BAA38635BE}" type="slidenum">
              <a:rPr lang="zh-CN" altLang="en-US" smtClean="0"/>
              <a:pPr>
                <a:spcBef>
                  <a:spcPct val="0"/>
                </a:spcBef>
              </a:pPr>
              <a:t>4</a:t>
            </a:fld>
            <a:endParaRPr lang="en-US"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49477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C9D5B87-D647-46AC-A425-207228B4F095}" type="slidenum">
              <a:rPr lang="zh-CN" altLang="en-US" smtClean="0"/>
              <a:pPr>
                <a:spcBef>
                  <a:spcPct val="0"/>
                </a:spcBef>
              </a:pPr>
              <a:t>5</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1616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69E5B9-3E6C-4E7F-84BF-95AE367F44C2}" type="slidenum">
              <a:rPr lang="zh-CN" altLang="en-US" smtClean="0"/>
              <a:pPr>
                <a:spcBef>
                  <a:spcPct val="0"/>
                </a:spcBef>
              </a:pPr>
              <a:t>6</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85137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48CB7D3-047D-431D-BA6D-0872ADE8029E}" type="slidenum">
              <a:rPr lang="zh-CN" altLang="en-US" smtClean="0"/>
              <a:pPr>
                <a:spcBef>
                  <a:spcPct val="0"/>
                </a:spcBef>
              </a:pPr>
              <a:t>7</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0821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DCEB45-8326-4D7D-A6AF-97851BC8F214}" type="slidenum">
              <a:rPr lang="zh-CN" altLang="en-US" smtClean="0"/>
              <a:pPr>
                <a:spcBef>
                  <a:spcPct val="0"/>
                </a:spcBef>
              </a:pPr>
              <a:t>8</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5165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5D09D37-6125-4D3B-BBCE-51FC38EEC722}" type="slidenum">
              <a:rPr lang="zh-CN" altLang="en-US" smtClean="0"/>
              <a:pPr>
                <a:spcBef>
                  <a:spcPct val="0"/>
                </a:spcBef>
              </a:pPr>
              <a:t>9</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8403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defRPr/>
            </a:pPr>
            <a:r>
              <a:rPr lang="zh-CN" altLang="en-US" sz="1200" b="1" kern="0" dirty="0">
                <a:solidFill>
                  <a:srgbClr val="FF0000"/>
                </a:solidFill>
                <a:latin typeface="Times New Roman" pitchFamily="18" charset="0"/>
                <a:ea typeface="宋体" pitchFamily="2" charset="-122"/>
                <a:cs typeface="Times New Roman" pitchFamily="18" charset="0"/>
              </a:rPr>
              <a:t>设计</a:t>
            </a:r>
            <a:r>
              <a:rPr lang="en-US" altLang="zh-CN" sz="1200" b="1" kern="0" dirty="0">
                <a:solidFill>
                  <a:srgbClr val="FF0000"/>
                </a:solidFill>
                <a:latin typeface="Times New Roman" pitchFamily="18" charset="0"/>
                <a:ea typeface="宋体" pitchFamily="2" charset="-122"/>
                <a:cs typeface="Times New Roman" pitchFamily="18" charset="0"/>
              </a:rPr>
              <a:t>Sudoku</a:t>
            </a:r>
            <a:r>
              <a:rPr lang="zh-CN" altLang="en-US" sz="1200" b="1" kern="0" dirty="0">
                <a:solidFill>
                  <a:srgbClr val="FF0000"/>
                </a:solidFill>
                <a:latin typeface="Times New Roman" pitchFamily="18" charset="0"/>
                <a:ea typeface="宋体" pitchFamily="2" charset="-122"/>
                <a:cs typeface="Times New Roman" pitchFamily="18" charset="0"/>
              </a:rPr>
              <a:t>谜题，使得它有（唯一）解</a:t>
            </a:r>
            <a:r>
              <a:rPr lang="en-US" altLang="zh-CN" sz="1200" b="1" kern="0" dirty="0">
                <a:solidFill>
                  <a:srgbClr val="FF0000"/>
                </a:solidFill>
                <a:latin typeface="Times New Roman" pitchFamily="18" charset="0"/>
                <a:ea typeface="宋体" pitchFamily="2" charset="-122"/>
                <a:cs typeface="Times New Roman" pitchFamily="18" charset="0"/>
              </a:rPr>
              <a:t> ?</a:t>
            </a:r>
            <a:endParaRPr lang="zh-CN" altLang="en-US" sz="1200" b="1" kern="0" dirty="0">
              <a:solidFill>
                <a:srgbClr val="FF0000"/>
              </a:solidFill>
              <a:latin typeface="Times New Roman" pitchFamily="18" charset="0"/>
              <a:ea typeface="宋体" pitchFamily="2" charset="-122"/>
              <a:cs typeface="Times New Roman" pitchFamily="18" charset="0"/>
            </a:endParaRPr>
          </a:p>
        </p:txBody>
      </p:sp>
      <p:sp>
        <p:nvSpPr>
          <p:cNvPr id="4" name="Slide Number Placeholder 3"/>
          <p:cNvSpPr>
            <a:spLocks noGrp="1"/>
          </p:cNvSpPr>
          <p:nvPr>
            <p:ph type="sldNum" sz="quarter" idx="10"/>
          </p:nvPr>
        </p:nvSpPr>
        <p:spPr/>
        <p:txBody>
          <a:bodyPr/>
          <a:lstStyle/>
          <a:p>
            <a:pPr>
              <a:defRPr/>
            </a:pPr>
            <a:fld id="{8E34234B-C4AF-4507-AC4C-68402732275C}" type="slidenum">
              <a:rPr lang="zh-CN" altLang="en-US" smtClean="0"/>
              <a:pPr>
                <a:defRPr/>
              </a:pPr>
              <a:t>11</a:t>
            </a:fld>
            <a:endParaRPr lang="en-US" altLang="zh-CN"/>
          </a:p>
        </p:txBody>
      </p:sp>
    </p:spTree>
    <p:extLst>
      <p:ext uri="{BB962C8B-B14F-4D97-AF65-F5344CB8AC3E}">
        <p14:creationId xmlns:p14="http://schemas.microsoft.com/office/powerpoint/2010/main" val="80013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14</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dirty="0">
                <a:ea typeface="黑体" charset="-122"/>
              </a:rPr>
              <a:t>①</a:t>
            </a:r>
            <a:r>
              <a:rPr lang="zh-CN" altLang="en-US" sz="1000" b="1" dirty="0">
                <a:ea typeface="黑体" charset="-122"/>
              </a:rPr>
              <a:t>：</a:t>
            </a:r>
            <a:r>
              <a:rPr lang="en-US" altLang="zh-CN" sz="1000" b="1" dirty="0">
                <a:ea typeface="黑体" charset="-122"/>
              </a:rPr>
              <a:t>P</a:t>
            </a:r>
            <a:r>
              <a:rPr lang="zh-CN" altLang="en-US" sz="1000" b="1" dirty="0">
                <a:ea typeface="黑体" charset="-122"/>
              </a:rPr>
              <a:t>，</a:t>
            </a:r>
            <a:r>
              <a:rPr lang="en-US" altLang="zh-CN" sz="1000" b="1" dirty="0">
                <a:latin typeface="Times New Roman" charset="0"/>
                <a:ea typeface="黑体" charset="-122"/>
              </a:rPr>
              <a:t>¬</a:t>
            </a:r>
            <a:r>
              <a:rPr lang="en-US" altLang="zh-CN" sz="1000" b="1" dirty="0">
                <a:ea typeface="黑体" charset="-122"/>
              </a:rPr>
              <a:t>P </a:t>
            </a:r>
            <a:r>
              <a:rPr lang="zh-CN" altLang="en-US" sz="1000" b="1" dirty="0">
                <a:ea typeface="黑体" charset="-122"/>
              </a:rPr>
              <a:t>是文字，简单析取式，简单合取式，析取范式，合取范式；</a:t>
            </a:r>
          </a:p>
          <a:p>
            <a:pPr eaLnBrk="1" hangingPunct="1"/>
            <a:r>
              <a:rPr lang="zh-CN" altLang="en-US" sz="1000" b="1" dirty="0">
                <a:ea typeface="黑体" charset="-122"/>
              </a:rPr>
              <a:t>②：</a:t>
            </a:r>
            <a:r>
              <a:rPr lang="en-US" altLang="zh-CN" sz="1000" b="1" dirty="0" err="1">
                <a:ea typeface="黑体" charset="-122"/>
              </a:rPr>
              <a:t>P∨Q</a:t>
            </a:r>
            <a:r>
              <a:rPr lang="en-US" altLang="zh-CN" sz="1000" b="1" dirty="0">
                <a:ea typeface="黑体" charset="-122"/>
              </a:rPr>
              <a:t>∨ </a:t>
            </a:r>
            <a:r>
              <a:rPr lang="en-US" altLang="zh-CN" sz="1000" b="1" dirty="0">
                <a:latin typeface="Times New Roman" charset="0"/>
                <a:ea typeface="黑体" charset="-122"/>
              </a:rPr>
              <a:t>¬</a:t>
            </a:r>
            <a:r>
              <a:rPr lang="en-US" altLang="zh-CN" sz="1000" b="1" dirty="0">
                <a:ea typeface="黑体" charset="-122"/>
              </a:rPr>
              <a:t>R</a:t>
            </a:r>
            <a:r>
              <a:rPr lang="zh-CN" altLang="en-US" sz="1000" b="1" dirty="0">
                <a:ea typeface="黑体" charset="-122"/>
              </a:rPr>
              <a:t>是简单析取式，析取范式，合取范式；</a:t>
            </a:r>
          </a:p>
          <a:p>
            <a:pPr eaLnBrk="1" hangingPunct="1"/>
            <a:r>
              <a:rPr lang="zh-CN" altLang="en-US" b="1" dirty="0">
                <a:solidFill>
                  <a:srgbClr val="0000FF"/>
                </a:solidFill>
                <a:ea typeface="黑体" charset="-122"/>
                <a:sym typeface="Wingdings" charset="2"/>
              </a:rPr>
              <a:t>③：</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P∧Q∧R</a:t>
            </a:r>
            <a:r>
              <a:rPr lang="zh-CN" altLang="en-US" b="1" dirty="0">
                <a:solidFill>
                  <a:srgbClr val="0000FF"/>
                </a:solidFill>
                <a:ea typeface="黑体" charset="-122"/>
                <a:sym typeface="Wingdings" charset="2"/>
              </a:rPr>
              <a:t>是简单合取式，析取范式，合取范式；</a:t>
            </a:r>
          </a:p>
          <a:p>
            <a:pPr eaLnBrk="1" hangingPunct="1"/>
            <a:r>
              <a:rPr lang="zh-CN" altLang="en-US" b="1" dirty="0">
                <a:solidFill>
                  <a:srgbClr val="0000FF"/>
                </a:solidFill>
                <a:ea typeface="黑体" charset="-122"/>
                <a:sym typeface="Wingdings" charset="2"/>
              </a:rPr>
              <a:t> ④：</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是析取范式；</a:t>
            </a:r>
          </a:p>
          <a:p>
            <a:pPr eaLnBrk="1" hangingPunct="1"/>
            <a:r>
              <a:rPr lang="zh-CN" altLang="en-US" b="1" dirty="0">
                <a:solidFill>
                  <a:srgbClr val="0000FF"/>
                </a:solidFill>
                <a:ea typeface="黑体" charset="-122"/>
                <a:sym typeface="Wingdings" charset="2"/>
              </a:rPr>
              <a:t> ⑤：</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是合取范式。</a:t>
            </a:r>
          </a:p>
        </p:txBody>
      </p:sp>
    </p:spTree>
    <p:extLst>
      <p:ext uri="{BB962C8B-B14F-4D97-AF65-F5344CB8AC3E}">
        <p14:creationId xmlns:p14="http://schemas.microsoft.com/office/powerpoint/2010/main" val="156658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3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1761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40"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B741F96-79D4-432E-9E1B-D7EE8BE3691B}" type="slidenum">
              <a:rPr lang="en-US" altLang="zh-CN"/>
              <a:pPr>
                <a:defRPr/>
              </a:pPr>
              <a:t>‹#›</a:t>
            </a:fld>
            <a:endParaRPr lang="en-US" altLang="zh-CN"/>
          </a:p>
        </p:txBody>
      </p:sp>
    </p:spTree>
    <p:extLst>
      <p:ext uri="{BB962C8B-B14F-4D97-AF65-F5344CB8AC3E}">
        <p14:creationId xmlns:p14="http://schemas.microsoft.com/office/powerpoint/2010/main" val="413921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FB24EA2-1922-4050-94C7-7C9030106045}" type="slidenum">
              <a:rPr lang="en-US" altLang="zh-CN"/>
              <a:pPr>
                <a:defRPr/>
              </a:pPr>
              <a:t>‹#›</a:t>
            </a:fld>
            <a:endParaRPr lang="en-US" altLang="zh-CN"/>
          </a:p>
        </p:txBody>
      </p:sp>
    </p:spTree>
    <p:extLst>
      <p:ext uri="{BB962C8B-B14F-4D97-AF65-F5344CB8AC3E}">
        <p14:creationId xmlns:p14="http://schemas.microsoft.com/office/powerpoint/2010/main" val="295373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B1E5BAE-09C5-497E-B032-4C6D83A42036}" type="slidenum">
              <a:rPr lang="en-US" altLang="zh-CN"/>
              <a:pPr>
                <a:defRPr/>
              </a:pPr>
              <a:t>‹#›</a:t>
            </a:fld>
            <a:endParaRPr lang="en-US" altLang="zh-CN"/>
          </a:p>
        </p:txBody>
      </p:sp>
    </p:spTree>
    <p:extLst>
      <p:ext uri="{BB962C8B-B14F-4D97-AF65-F5344CB8AC3E}">
        <p14:creationId xmlns:p14="http://schemas.microsoft.com/office/powerpoint/2010/main" val="2148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B74631C-E721-4C35-A2DA-8C83B4CE69B0}" type="slidenum">
              <a:rPr lang="en-US" altLang="zh-CN"/>
              <a:pPr>
                <a:defRPr/>
              </a:pPr>
              <a:t>‹#›</a:t>
            </a:fld>
            <a:endParaRPr lang="en-US" altLang="zh-CN"/>
          </a:p>
        </p:txBody>
      </p:sp>
    </p:spTree>
    <p:extLst>
      <p:ext uri="{BB962C8B-B14F-4D97-AF65-F5344CB8AC3E}">
        <p14:creationId xmlns:p14="http://schemas.microsoft.com/office/powerpoint/2010/main" val="47865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143000"/>
            <a:ext cx="40386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143000"/>
            <a:ext cx="4038600" cy="2667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62400"/>
            <a:ext cx="4038600" cy="2667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38961"/>
      </p:ext>
    </p:extLst>
  </p:cSld>
  <p:clrMapOvr>
    <a:masterClrMapping/>
  </p:clrMapOvr>
  <p:transition spd="med" advTm="5486"/>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lgn="r">
              <a:defRPr/>
            </a:pPr>
            <a:fld id="{9CA25C4E-FAF3-46D9-8743-E552264581ED}" type="slidenum">
              <a:rPr lang="en-US" altLang="zh-CN" smtClean="0"/>
              <a:pPr algn="r">
                <a:defRPr/>
              </a:pPr>
              <a:t>‹#›</a:t>
            </a:fld>
            <a:endParaRPr lang="en-US" altLang="zh-CN" dirty="0"/>
          </a:p>
        </p:txBody>
      </p:sp>
    </p:spTree>
    <p:extLst>
      <p:ext uri="{BB962C8B-B14F-4D97-AF65-F5344CB8AC3E}">
        <p14:creationId xmlns:p14="http://schemas.microsoft.com/office/powerpoint/2010/main" val="55396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336DA30-74C4-4A06-8661-1D58311E496A}" type="slidenum">
              <a:rPr lang="en-US" altLang="zh-CN"/>
              <a:pPr>
                <a:defRPr/>
              </a:pPr>
              <a:t>‹#›</a:t>
            </a:fld>
            <a:endParaRPr lang="en-US" altLang="zh-CN"/>
          </a:p>
        </p:txBody>
      </p:sp>
    </p:spTree>
    <p:extLst>
      <p:ext uri="{BB962C8B-B14F-4D97-AF65-F5344CB8AC3E}">
        <p14:creationId xmlns:p14="http://schemas.microsoft.com/office/powerpoint/2010/main" val="4879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3A92D8B-ED64-492F-88DD-315BEE1A2057}" type="slidenum">
              <a:rPr lang="en-US" altLang="zh-CN"/>
              <a:pPr>
                <a:defRPr/>
              </a:pPr>
              <a:t>‹#›</a:t>
            </a:fld>
            <a:endParaRPr lang="en-US" altLang="zh-CN"/>
          </a:p>
        </p:txBody>
      </p:sp>
    </p:spTree>
    <p:extLst>
      <p:ext uri="{BB962C8B-B14F-4D97-AF65-F5344CB8AC3E}">
        <p14:creationId xmlns:p14="http://schemas.microsoft.com/office/powerpoint/2010/main" val="325808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9"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79B24C1-5FD6-4BD0-9510-DB6F963889A5}" type="slidenum">
              <a:rPr lang="en-US" altLang="zh-CN"/>
              <a:pPr>
                <a:defRPr/>
              </a:pPr>
              <a:t>‹#›</a:t>
            </a:fld>
            <a:endParaRPr lang="en-US" altLang="zh-CN"/>
          </a:p>
        </p:txBody>
      </p:sp>
    </p:spTree>
    <p:extLst>
      <p:ext uri="{BB962C8B-B14F-4D97-AF65-F5344CB8AC3E}">
        <p14:creationId xmlns:p14="http://schemas.microsoft.com/office/powerpoint/2010/main" val="325428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5"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C734445-2FEF-40BF-958E-0E263E5C7C70}" type="slidenum">
              <a:rPr lang="en-US" altLang="zh-CN"/>
              <a:pPr>
                <a:defRPr/>
              </a:pPr>
              <a:t>‹#›</a:t>
            </a:fld>
            <a:endParaRPr lang="en-US" altLang="zh-CN"/>
          </a:p>
        </p:txBody>
      </p:sp>
    </p:spTree>
    <p:extLst>
      <p:ext uri="{BB962C8B-B14F-4D97-AF65-F5344CB8AC3E}">
        <p14:creationId xmlns:p14="http://schemas.microsoft.com/office/powerpoint/2010/main" val="209929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4"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18C84BE-C95B-4A68-97AE-E842D691A192}" type="slidenum">
              <a:rPr lang="en-US" altLang="zh-CN"/>
              <a:pPr>
                <a:defRPr/>
              </a:pPr>
              <a:t>‹#›</a:t>
            </a:fld>
            <a:endParaRPr lang="en-US" altLang="zh-CN"/>
          </a:p>
        </p:txBody>
      </p:sp>
    </p:spTree>
    <p:extLst>
      <p:ext uri="{BB962C8B-B14F-4D97-AF65-F5344CB8AC3E}">
        <p14:creationId xmlns:p14="http://schemas.microsoft.com/office/powerpoint/2010/main" val="178072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409E7AD-811D-468A-8ABD-79070E0683E0}" type="slidenum">
              <a:rPr lang="en-US" altLang="zh-CN"/>
              <a:pPr>
                <a:defRPr/>
              </a:pPr>
              <a:t>‹#›</a:t>
            </a:fld>
            <a:endParaRPr lang="en-US" altLang="zh-CN"/>
          </a:p>
        </p:txBody>
      </p:sp>
    </p:spTree>
    <p:extLst>
      <p:ext uri="{BB962C8B-B14F-4D97-AF65-F5344CB8AC3E}">
        <p14:creationId xmlns:p14="http://schemas.microsoft.com/office/powerpoint/2010/main" val="195010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528C6C5-97EB-405A-B992-3BE959EF484F}" type="slidenum">
              <a:rPr lang="en-US" altLang="zh-CN"/>
              <a:pPr>
                <a:defRPr/>
              </a:pPr>
              <a:t>‹#›</a:t>
            </a:fld>
            <a:endParaRPr lang="en-US" altLang="zh-CN"/>
          </a:p>
        </p:txBody>
      </p:sp>
    </p:spTree>
    <p:extLst>
      <p:ext uri="{BB962C8B-B14F-4D97-AF65-F5344CB8AC3E}">
        <p14:creationId xmlns:p14="http://schemas.microsoft.com/office/powerpoint/2010/main" val="177139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7510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宋体" pitchFamily="2" charset="-122"/>
              </a:defRPr>
            </a:lvl1pPr>
          </a:lstStyle>
          <a:p>
            <a:pPr>
              <a:defRPr/>
            </a:pPr>
            <a:endParaRPr lang="en-US" altLang="zh-CN"/>
          </a:p>
        </p:txBody>
      </p:sp>
      <p:sp>
        <p:nvSpPr>
          <p:cNvPr id="17511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ltLang="zh-CN"/>
          </a:p>
        </p:txBody>
      </p:sp>
      <p:grpSp>
        <p:nvGrpSpPr>
          <p:cNvPr id="1031" name="Group 8"/>
          <p:cNvGrpSpPr>
            <a:grpSpLocks/>
          </p:cNvGrpSpPr>
          <p:nvPr/>
        </p:nvGrpSpPr>
        <p:grpSpPr bwMode="auto">
          <a:xfrm>
            <a:off x="8153400" y="152400"/>
            <a:ext cx="792163" cy="1295400"/>
            <a:chOff x="5136" y="960"/>
            <a:chExt cx="528" cy="864"/>
          </a:xfrm>
        </p:grpSpPr>
        <p:sp>
          <p:nvSpPr>
            <p:cNvPr id="1032"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3"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16013" y="1125538"/>
            <a:ext cx="6002337" cy="1516062"/>
          </a:xfrm>
        </p:spPr>
        <p:txBody>
          <a:bodyPr/>
          <a:lstStyle/>
          <a:p>
            <a:pPr eaLnBrk="1" hangingPunct="1">
              <a:defRPr/>
            </a:pPr>
            <a:r>
              <a:rPr lang="zh-CN" altLang="en-US" sz="5400" b="0" dirty="0">
                <a:ea typeface="华文新魏" pitchFamily="2" charset="-122"/>
              </a:rPr>
              <a:t>命题逻辑</a:t>
            </a:r>
            <a:r>
              <a:rPr lang="zh-CN" altLang="en-US" sz="5400" b="0" dirty="0">
                <a:latin typeface="+mn-ea"/>
                <a:ea typeface="+mn-ea"/>
              </a:rPr>
              <a:t>（</a:t>
            </a:r>
            <a:r>
              <a:rPr lang="zh-CN" altLang="en-US" sz="5400" b="0" dirty="0">
                <a:ea typeface="华文新魏" pitchFamily="2" charset="-122"/>
              </a:rPr>
              <a:t>续</a:t>
            </a:r>
            <a:r>
              <a:rPr lang="zh-CN" altLang="en-US" sz="5400" b="0" dirty="0">
                <a:latin typeface="+mn-ea"/>
                <a:ea typeface="+mn-ea"/>
              </a:rPr>
              <a:t>）</a:t>
            </a:r>
          </a:p>
        </p:txBody>
      </p:sp>
      <p:sp>
        <p:nvSpPr>
          <p:cNvPr id="15363" name="Rectangle 3"/>
          <p:cNvSpPr>
            <a:spLocks noGrp="1" noChangeArrowheads="1"/>
          </p:cNvSpPr>
          <p:nvPr>
            <p:ph type="subTitle" idx="1"/>
          </p:nvPr>
        </p:nvSpPr>
        <p:spPr>
          <a:xfrm>
            <a:off x="900113" y="3284538"/>
            <a:ext cx="6273800" cy="1752600"/>
          </a:xfrm>
        </p:spPr>
        <p:txBody>
          <a:bodyPr/>
          <a:lstStyle/>
          <a:p>
            <a:pPr eaLnBrk="1" hangingPunct="1"/>
            <a:r>
              <a:rPr lang="zh-CN" altLang="en-US" b="1"/>
              <a:t>离散数学</a:t>
            </a:r>
            <a:r>
              <a:rPr lang="zh-CN" altLang="en-US" b="1">
                <a:latin typeface="仿宋" panose="02010609060101010101" pitchFamily="49" charset="-122"/>
                <a:ea typeface="仿宋" panose="02010609060101010101" pitchFamily="49" charset="-122"/>
              </a:rPr>
              <a:t>─</a:t>
            </a:r>
            <a:r>
              <a:rPr lang="zh-CN" altLang="en-US" b="1"/>
              <a:t>逻辑和证明</a:t>
            </a:r>
            <a:endParaRPr lang="en-US" altLang="zh-CN" b="1"/>
          </a:p>
          <a:p>
            <a:pPr eaLnBrk="1" hangingPunct="1"/>
            <a:endParaRPr lang="en-US" altLang="zh-CN" b="1"/>
          </a:p>
          <a:p>
            <a:pPr eaLnBrk="1" hangingPunct="1"/>
            <a:r>
              <a:rPr lang="zh-CN" altLang="en-US" b="1"/>
              <a:t>南京大学计算机科学与技术系</a:t>
            </a:r>
          </a:p>
        </p:txBody>
      </p:sp>
      <p:sp>
        <p:nvSpPr>
          <p:cNvPr id="2" name="TextBox 1"/>
          <p:cNvSpPr txBox="1"/>
          <p:nvPr/>
        </p:nvSpPr>
        <p:spPr>
          <a:xfrm>
            <a:off x="1979712" y="6309320"/>
            <a:ext cx="6135013" cy="338554"/>
          </a:xfrm>
          <a:prstGeom prst="rect">
            <a:avLst/>
          </a:prstGeom>
          <a:noFill/>
        </p:spPr>
        <p:txBody>
          <a:bodyPr wrap="none" rtlCol="0">
            <a:spAutoFit/>
          </a:bodyPr>
          <a:lstStyle/>
          <a:p>
            <a:r>
              <a:rPr lang="zh-CN" altLang="en-US" sz="1600" dirty="0">
                <a:latin typeface="+mn-ea"/>
                <a:ea typeface="+mn-ea"/>
                <a:cs typeface="Times New Roman" charset="0"/>
              </a:rPr>
              <a:t>致谢</a:t>
            </a:r>
            <a:r>
              <a:rPr lang="zh-CN" altLang="en-US" sz="1600">
                <a:latin typeface="+mn-ea"/>
                <a:ea typeface="+mn-ea"/>
                <a:cs typeface="Times New Roman" charset="0"/>
              </a:rPr>
              <a:t>：部分内容改编</a:t>
            </a:r>
            <a:r>
              <a:rPr lang="zh-CN" altLang="en-US" sz="1600" dirty="0">
                <a:latin typeface="+mn-ea"/>
                <a:ea typeface="+mn-ea"/>
                <a:cs typeface="Times New Roman" charset="0"/>
              </a:rPr>
              <a:t>自中科大肖明军老师的</a:t>
            </a:r>
            <a:r>
              <a:rPr lang="en-US" altLang="zh-CN" sz="1600" dirty="0">
                <a:latin typeface="+mn-ea"/>
                <a:ea typeface="+mn-ea"/>
                <a:cs typeface="Times New Roman" charset="0"/>
              </a:rPr>
              <a:t>《</a:t>
            </a:r>
            <a:r>
              <a:rPr lang="zh-CN" altLang="en-US" sz="1600" dirty="0">
                <a:latin typeface="+mn-ea"/>
                <a:ea typeface="+mn-ea"/>
                <a:cs typeface="Times New Roman" charset="0"/>
              </a:rPr>
              <a:t>离散数学</a:t>
            </a:r>
            <a:r>
              <a:rPr lang="en-US" altLang="zh-CN" sz="1600" dirty="0">
                <a:latin typeface="+mn-ea"/>
                <a:ea typeface="+mn-ea"/>
                <a:cs typeface="Times New Roman" charset="0"/>
              </a:rPr>
              <a:t>》slides</a:t>
            </a:r>
            <a:r>
              <a:rPr lang="zh-CN" altLang="en-US" sz="1600" dirty="0">
                <a:latin typeface="+mn-ea"/>
                <a:ea typeface="+mn-ea"/>
                <a:cs typeface="Times New Roman" charset="0"/>
              </a:rPr>
              <a:t>。</a:t>
            </a:r>
            <a:endParaRPr lang="en-US" sz="1600" dirty="0">
              <a:latin typeface="+mn-ea"/>
              <a:ea typeface="+mn-ea"/>
              <a:cs typeface="Times New Roman"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122238"/>
            <a:ext cx="7570788" cy="1295400"/>
          </a:xfrm>
        </p:spPr>
        <p:txBody>
          <a:bodyPr/>
          <a:lstStyle/>
          <a:p>
            <a:r>
              <a:rPr lang="en-US" altLang="zh-CN" sz="3600">
                <a:latin typeface="Times New Roman" panose="02020603050405020304" pitchFamily="18" charset="0"/>
                <a:cs typeface="Times New Roman" panose="02020603050405020304" pitchFamily="18" charset="0"/>
              </a:rPr>
              <a:t>Sudoku</a:t>
            </a:r>
            <a:r>
              <a:rPr lang="zh-CN" altLang="en-US" sz="3600">
                <a:latin typeface="Times New Roman" panose="02020603050405020304" pitchFamily="18" charset="0"/>
                <a:cs typeface="Times New Roman" panose="02020603050405020304" pitchFamily="18" charset="0"/>
              </a:rPr>
              <a:t>谜题（九宫格</a:t>
            </a:r>
            <a:r>
              <a:rPr lang="zh-CN" altLang="en-US" sz="3600"/>
              <a:t>数独游戏</a:t>
            </a:r>
            <a:r>
              <a:rPr lang="zh-CN" altLang="en-US" sz="3600">
                <a:latin typeface="Times New Roman" panose="02020603050405020304" pitchFamily="18" charset="0"/>
                <a:cs typeface="Times New Roman" panose="02020603050405020304" pitchFamily="18" charset="0"/>
              </a:rPr>
              <a:t>）</a:t>
            </a:r>
          </a:p>
        </p:txBody>
      </p:sp>
      <p:sp>
        <p:nvSpPr>
          <p:cNvPr id="30723" name="内容占位符 2"/>
          <p:cNvSpPr>
            <a:spLocks noGrp="1"/>
          </p:cNvSpPr>
          <p:nvPr>
            <p:ph idx="1"/>
          </p:nvPr>
        </p:nvSpPr>
        <p:spPr>
          <a:xfrm>
            <a:off x="323850" y="1557338"/>
            <a:ext cx="8424863" cy="1008062"/>
          </a:xfrm>
        </p:spPr>
        <p:txBody>
          <a:bodyPr/>
          <a:lstStyle/>
          <a:p>
            <a:pPr>
              <a:lnSpc>
                <a:spcPct val="120000"/>
              </a:lnSpc>
            </a:pPr>
            <a:r>
              <a:rPr lang="en-US" altLang="zh-CN" sz="2400" b="1">
                <a:latin typeface="Times New Roman" panose="02020603050405020304" pitchFamily="18" charset="0"/>
                <a:cs typeface="Times New Roman" panose="02020603050405020304" pitchFamily="18" charset="0"/>
              </a:rPr>
              <a:t>3</a:t>
            </a:r>
            <a:r>
              <a:rPr lang="en-US" altLang="zh-CN" sz="2400" b="1" baseline="30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3</a:t>
            </a:r>
            <a:r>
              <a:rPr lang="en-US" altLang="zh-CN" sz="2400" b="1" baseline="30000">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的网格，</a:t>
            </a:r>
            <a:r>
              <a:rPr lang="en-US" altLang="zh-CN" sz="2400" b="1">
                <a:latin typeface="Times New Roman" panose="02020603050405020304" pitchFamily="18" charset="0"/>
                <a:cs typeface="Times New Roman" panose="02020603050405020304" pitchFamily="18" charset="0"/>
              </a:rPr>
              <a:t>3</a:t>
            </a:r>
            <a:r>
              <a:rPr lang="en-US" altLang="zh-CN" sz="2400" b="1" baseline="30000">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个</a:t>
            </a:r>
            <a:r>
              <a:rPr lang="en-US" altLang="zh-CN" sz="2400" b="1">
                <a:latin typeface="Times New Roman" panose="02020603050405020304" pitchFamily="18" charset="0"/>
                <a:cs typeface="Times New Roman" panose="02020603050405020304" pitchFamily="18" charset="0"/>
              </a:rPr>
              <a:t>3</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3</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的子网格。</a:t>
            </a:r>
            <a:endParaRPr lang="en-US" altLang="zh-CN" sz="2400" b="1">
              <a:latin typeface="Times New Roman" panose="02020603050405020304" pitchFamily="18" charset="0"/>
              <a:cs typeface="Times New Roman" panose="02020603050405020304" pitchFamily="18" charset="0"/>
            </a:endParaRPr>
          </a:p>
          <a:p>
            <a:pPr>
              <a:lnSpc>
                <a:spcPct val="120000"/>
              </a:lnSpc>
            </a:pPr>
            <a:r>
              <a:rPr lang="zh-CN" altLang="en-US" sz="2400" b="1">
                <a:latin typeface="Times New Roman" panose="02020603050405020304" pitchFamily="18" charset="0"/>
                <a:cs typeface="Times New Roman" panose="02020603050405020304" pitchFamily="18" charset="0"/>
              </a:rPr>
              <a:t>每行、每列及每宫填入数字</a:t>
            </a:r>
            <a:r>
              <a:rPr lang="en-US" altLang="zh-CN" sz="2400" b="1">
                <a:latin typeface="Times New Roman" panose="02020603050405020304" pitchFamily="18" charset="0"/>
                <a:cs typeface="Times New Roman" panose="02020603050405020304" pitchFamily="18" charset="0"/>
              </a:rPr>
              <a:t>1-9</a:t>
            </a:r>
            <a:r>
              <a:rPr lang="zh-CN" altLang="en-US" sz="2400" b="1">
                <a:latin typeface="Times New Roman" panose="02020603050405020304" pitchFamily="18" charset="0"/>
                <a:cs typeface="Times New Roman" panose="02020603050405020304" pitchFamily="18" charset="0"/>
              </a:rPr>
              <a:t>且不能重复。</a:t>
            </a:r>
            <a:endParaRPr kumimoji="1"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lvl="1">
              <a:lnSpc>
                <a:spcPct val="120000"/>
              </a:lnSpc>
            </a:pPr>
            <a:endParaRPr kumimoji="1" lang="en-US" altLang="zh-CN" sz="2400" b="1">
              <a:latin typeface="Times New Roman" panose="02020603050405020304" pitchFamily="18" charset="0"/>
              <a:sym typeface="Symbol" panose="05050102010706020507" pitchFamily="18" charset="2"/>
            </a:endParaRPr>
          </a:p>
        </p:txBody>
      </p:sp>
      <p:grpSp>
        <p:nvGrpSpPr>
          <p:cNvPr id="30724" name="组合 19"/>
          <p:cNvGrpSpPr>
            <a:grpSpLocks/>
          </p:cNvGrpSpPr>
          <p:nvPr/>
        </p:nvGrpSpPr>
        <p:grpSpPr bwMode="auto">
          <a:xfrm>
            <a:off x="2314575" y="2776538"/>
            <a:ext cx="1366838" cy="1225550"/>
            <a:chOff x="1475656" y="3717032"/>
            <a:chExt cx="1368152" cy="1224136"/>
          </a:xfrm>
        </p:grpSpPr>
        <p:cxnSp>
          <p:nvCxnSpPr>
            <p:cNvPr id="30818" name="直接连接符 4"/>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9" name="直接连接符 5"/>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0" name="直接连接符 7"/>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1" name="直接连接符 11"/>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2" name="直接连接符 1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3" name="直接连接符 1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4" name="直接连接符 1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5" name="直接连接符 1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5" name="组合 20"/>
          <p:cNvGrpSpPr>
            <a:grpSpLocks/>
          </p:cNvGrpSpPr>
          <p:nvPr/>
        </p:nvGrpSpPr>
        <p:grpSpPr bwMode="auto">
          <a:xfrm>
            <a:off x="3681413" y="2776538"/>
            <a:ext cx="1368425" cy="1225550"/>
            <a:chOff x="1475656" y="3717032"/>
            <a:chExt cx="1368152" cy="1224136"/>
          </a:xfrm>
        </p:grpSpPr>
        <p:cxnSp>
          <p:nvCxnSpPr>
            <p:cNvPr id="30810" name="直接连接符 2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1" name="直接连接符 2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2" name="直接连接符 2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3" name="直接连接符 2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4" name="直接连接符 2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5" name="直接连接符 2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6" name="直接连接符 2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7" name="直接连接符 2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6" name="组合 50"/>
          <p:cNvGrpSpPr>
            <a:grpSpLocks/>
          </p:cNvGrpSpPr>
          <p:nvPr/>
        </p:nvGrpSpPr>
        <p:grpSpPr bwMode="auto">
          <a:xfrm>
            <a:off x="2314575" y="4002088"/>
            <a:ext cx="1366838" cy="1223962"/>
            <a:chOff x="1475656" y="3717032"/>
            <a:chExt cx="1368152" cy="1224136"/>
          </a:xfrm>
        </p:grpSpPr>
        <p:cxnSp>
          <p:nvCxnSpPr>
            <p:cNvPr id="30802" name="直接连接符 69"/>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3" name="直接连接符 70"/>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4" name="直接连接符 71"/>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5" name="直接连接符 72"/>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6" name="直接连接符 73"/>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7" name="直接连接符 74"/>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8" name="直接连接符 75"/>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9" name="直接连接符 76"/>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7" name="组合 51"/>
          <p:cNvGrpSpPr>
            <a:grpSpLocks/>
          </p:cNvGrpSpPr>
          <p:nvPr/>
        </p:nvGrpSpPr>
        <p:grpSpPr bwMode="auto">
          <a:xfrm>
            <a:off x="3681413" y="4002088"/>
            <a:ext cx="1368425" cy="1223962"/>
            <a:chOff x="1475656" y="3717032"/>
            <a:chExt cx="1368152" cy="1224136"/>
          </a:xfrm>
        </p:grpSpPr>
        <p:cxnSp>
          <p:nvCxnSpPr>
            <p:cNvPr id="30794" name="直接连接符 6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5" name="直接连接符 6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6" name="直接连接符 6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7" name="直接连接符 6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8" name="直接连接符 6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9" name="直接连接符 6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0" name="直接连接符 6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1" name="直接连接符 6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8" name="组合 52"/>
          <p:cNvGrpSpPr>
            <a:grpSpLocks/>
          </p:cNvGrpSpPr>
          <p:nvPr/>
        </p:nvGrpSpPr>
        <p:grpSpPr bwMode="auto">
          <a:xfrm>
            <a:off x="5049838" y="4002088"/>
            <a:ext cx="1368425" cy="1223962"/>
            <a:chOff x="1475656" y="3717032"/>
            <a:chExt cx="1368152" cy="1224136"/>
          </a:xfrm>
        </p:grpSpPr>
        <p:cxnSp>
          <p:nvCxnSpPr>
            <p:cNvPr id="30786" name="直接连接符 53"/>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7" name="直接连接符 54"/>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8" name="直接连接符 55"/>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9" name="直接连接符 56"/>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0" name="直接连接符 57"/>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1" name="直接连接符 58"/>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2" name="直接连接符 59"/>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3" name="直接连接符 60"/>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9" name="组合 77"/>
          <p:cNvGrpSpPr>
            <a:grpSpLocks/>
          </p:cNvGrpSpPr>
          <p:nvPr/>
        </p:nvGrpSpPr>
        <p:grpSpPr bwMode="auto">
          <a:xfrm>
            <a:off x="2314575" y="5216525"/>
            <a:ext cx="4103688" cy="1223963"/>
            <a:chOff x="1475656" y="3717032"/>
            <a:chExt cx="4104456" cy="1224136"/>
          </a:xfrm>
        </p:grpSpPr>
        <p:grpSp>
          <p:nvGrpSpPr>
            <p:cNvPr id="30759" name="组合 78"/>
            <p:cNvGrpSpPr>
              <a:grpSpLocks/>
            </p:cNvGrpSpPr>
            <p:nvPr/>
          </p:nvGrpSpPr>
          <p:grpSpPr bwMode="auto">
            <a:xfrm>
              <a:off x="1475656" y="3717032"/>
              <a:ext cx="1368152" cy="1224136"/>
              <a:chOff x="1475656" y="3717032"/>
              <a:chExt cx="1368152" cy="1224136"/>
            </a:xfrm>
          </p:grpSpPr>
          <p:cxnSp>
            <p:nvCxnSpPr>
              <p:cNvPr id="30778" name="直接连接符 97"/>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9" name="直接连接符 98"/>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0" name="直接连接符 99"/>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1" name="直接连接符 100"/>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2" name="直接连接符 101"/>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3" name="直接连接符 102"/>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4" name="直接连接符 103"/>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5" name="直接连接符 104"/>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60" name="组合 79"/>
            <p:cNvGrpSpPr>
              <a:grpSpLocks/>
            </p:cNvGrpSpPr>
            <p:nvPr/>
          </p:nvGrpSpPr>
          <p:grpSpPr bwMode="auto">
            <a:xfrm>
              <a:off x="2843808" y="3717032"/>
              <a:ext cx="1368152" cy="1224136"/>
              <a:chOff x="1475656" y="3717032"/>
              <a:chExt cx="1368152" cy="1224136"/>
            </a:xfrm>
          </p:grpSpPr>
          <p:cxnSp>
            <p:nvCxnSpPr>
              <p:cNvPr id="30770" name="直接连接符 89"/>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1" name="直接连接符 90"/>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2" name="直接连接符 91"/>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3" name="直接连接符 92"/>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4" name="直接连接符 93"/>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5" name="直接连接符 94"/>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6" name="直接连接符 95"/>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7" name="直接连接符 96"/>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61" name="组合 80"/>
            <p:cNvGrpSpPr>
              <a:grpSpLocks/>
            </p:cNvGrpSpPr>
            <p:nvPr/>
          </p:nvGrpSpPr>
          <p:grpSpPr bwMode="auto">
            <a:xfrm>
              <a:off x="4211960" y="3717032"/>
              <a:ext cx="1368152" cy="1224136"/>
              <a:chOff x="1475656" y="3717032"/>
              <a:chExt cx="1368152" cy="1224136"/>
            </a:xfrm>
          </p:grpSpPr>
          <p:cxnSp>
            <p:nvCxnSpPr>
              <p:cNvPr id="30762" name="直接连接符 8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3" name="直接连接符 8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4" name="直接连接符 8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5" name="直接连接符 8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6" name="直接连接符 8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7" name="直接连接符 8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8" name="直接连接符 8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9" name="直接连接符 8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sp>
        <p:nvSpPr>
          <p:cNvPr id="30730" name="矩形标注 105"/>
          <p:cNvSpPr>
            <a:spLocks noChangeArrowheads="1"/>
          </p:cNvSpPr>
          <p:nvPr/>
        </p:nvSpPr>
        <p:spPr bwMode="auto">
          <a:xfrm>
            <a:off x="4211638" y="40052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31" name="矩形标注 106"/>
          <p:cNvSpPr>
            <a:spLocks noChangeArrowheads="1"/>
          </p:cNvSpPr>
          <p:nvPr/>
        </p:nvSpPr>
        <p:spPr bwMode="auto">
          <a:xfrm>
            <a:off x="3276600" y="27813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9</a:t>
            </a:r>
            <a:endParaRPr lang="zh-CN" altLang="en-US" sz="2400">
              <a:latin typeface="Times New Roman" panose="02020603050405020304" pitchFamily="18" charset="0"/>
              <a:cs typeface="Times New Roman" panose="02020603050405020304" pitchFamily="18" charset="0"/>
            </a:endParaRPr>
          </a:p>
        </p:txBody>
      </p:sp>
      <p:sp>
        <p:nvSpPr>
          <p:cNvPr id="30732" name="矩形标注 107"/>
          <p:cNvSpPr>
            <a:spLocks noChangeArrowheads="1"/>
          </p:cNvSpPr>
          <p:nvPr/>
        </p:nvSpPr>
        <p:spPr bwMode="auto">
          <a:xfrm>
            <a:off x="2843213" y="3573463"/>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33" name="矩形标注 108"/>
          <p:cNvSpPr>
            <a:spLocks noChangeArrowheads="1"/>
          </p:cNvSpPr>
          <p:nvPr/>
        </p:nvSpPr>
        <p:spPr bwMode="auto">
          <a:xfrm>
            <a:off x="3708400" y="32131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grpSp>
        <p:nvGrpSpPr>
          <p:cNvPr id="11" name="组合 123"/>
          <p:cNvGrpSpPr>
            <a:grpSpLocks/>
          </p:cNvGrpSpPr>
          <p:nvPr/>
        </p:nvGrpSpPr>
        <p:grpSpPr bwMode="auto">
          <a:xfrm>
            <a:off x="5049838" y="2776538"/>
            <a:ext cx="1368425" cy="1225550"/>
            <a:chOff x="5050160" y="2777232"/>
            <a:chExt cx="1368152" cy="1224136"/>
          </a:xfrm>
        </p:grpSpPr>
        <p:grpSp>
          <p:nvGrpSpPr>
            <p:cNvPr id="30748" name="组合 29"/>
            <p:cNvGrpSpPr>
              <a:grpSpLocks/>
            </p:cNvGrpSpPr>
            <p:nvPr/>
          </p:nvGrpSpPr>
          <p:grpSpPr bwMode="auto">
            <a:xfrm>
              <a:off x="5050160" y="2777232"/>
              <a:ext cx="1368152" cy="1224136"/>
              <a:chOff x="1475656" y="3717032"/>
              <a:chExt cx="1368152" cy="1224136"/>
            </a:xfrm>
          </p:grpSpPr>
          <p:cxnSp>
            <p:nvCxnSpPr>
              <p:cNvPr id="30751" name="直接连接符 30"/>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2" name="直接连接符 31"/>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3" name="直接连接符 32"/>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4" name="直接连接符 33"/>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5" name="直接连接符 34"/>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6" name="直接连接符 35"/>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7" name="直接连接符 36"/>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8" name="直接连接符 37"/>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0749" name="矩形标注 109"/>
            <p:cNvSpPr>
              <a:spLocks noChangeArrowheads="1"/>
            </p:cNvSpPr>
            <p:nvPr/>
          </p:nvSpPr>
          <p:spPr bwMode="auto">
            <a:xfrm>
              <a:off x="5076056" y="2780928"/>
              <a:ext cx="432048" cy="432048"/>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50" name="矩形标注 110"/>
            <p:cNvSpPr>
              <a:spLocks noChangeArrowheads="1"/>
            </p:cNvSpPr>
            <p:nvPr/>
          </p:nvSpPr>
          <p:spPr bwMode="auto">
            <a:xfrm>
              <a:off x="5076056" y="3212976"/>
              <a:ext cx="432048" cy="432048"/>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a:t>
              </a:r>
              <a:endParaRPr lang="zh-CN" altLang="en-US" sz="2400">
                <a:latin typeface="Times New Roman" panose="02020603050405020304" pitchFamily="18" charset="0"/>
                <a:cs typeface="Times New Roman" panose="02020603050405020304" pitchFamily="18" charset="0"/>
              </a:endParaRPr>
            </a:p>
          </p:txBody>
        </p:sp>
      </p:grpSp>
      <p:sp>
        <p:nvSpPr>
          <p:cNvPr id="30735" name="矩形标注 111"/>
          <p:cNvSpPr>
            <a:spLocks noChangeArrowheads="1"/>
          </p:cNvSpPr>
          <p:nvPr/>
        </p:nvSpPr>
        <p:spPr bwMode="auto">
          <a:xfrm>
            <a:off x="4643438" y="4005263"/>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2</a:t>
            </a:r>
            <a:endParaRPr lang="zh-CN" altLang="en-US" sz="2400">
              <a:latin typeface="Times New Roman" panose="02020603050405020304" pitchFamily="18" charset="0"/>
              <a:cs typeface="Times New Roman" panose="02020603050405020304" pitchFamily="18" charset="0"/>
            </a:endParaRPr>
          </a:p>
        </p:txBody>
      </p:sp>
      <p:sp>
        <p:nvSpPr>
          <p:cNvPr id="30736" name="矩形标注 112"/>
          <p:cNvSpPr>
            <a:spLocks noChangeArrowheads="1"/>
          </p:cNvSpPr>
          <p:nvPr/>
        </p:nvSpPr>
        <p:spPr bwMode="auto">
          <a:xfrm>
            <a:off x="2339975" y="43989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6</a:t>
            </a:r>
            <a:endParaRPr lang="zh-CN" altLang="en-US" sz="2400">
              <a:latin typeface="Times New Roman" panose="02020603050405020304" pitchFamily="18" charset="0"/>
              <a:cs typeface="Times New Roman" panose="02020603050405020304" pitchFamily="18" charset="0"/>
            </a:endParaRPr>
          </a:p>
        </p:txBody>
      </p:sp>
      <p:sp>
        <p:nvSpPr>
          <p:cNvPr id="30737" name="矩形标注 113"/>
          <p:cNvSpPr>
            <a:spLocks noChangeArrowheads="1"/>
          </p:cNvSpPr>
          <p:nvPr/>
        </p:nvSpPr>
        <p:spPr bwMode="auto">
          <a:xfrm>
            <a:off x="2339975" y="48307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sp>
        <p:nvSpPr>
          <p:cNvPr id="30738" name="矩形标注 114"/>
          <p:cNvSpPr>
            <a:spLocks noChangeArrowheads="1"/>
          </p:cNvSpPr>
          <p:nvPr/>
        </p:nvSpPr>
        <p:spPr bwMode="auto">
          <a:xfrm>
            <a:off x="2339975"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7</a:t>
            </a:r>
            <a:endParaRPr lang="zh-CN" altLang="en-US" sz="2400">
              <a:latin typeface="Times New Roman" panose="02020603050405020304" pitchFamily="18" charset="0"/>
              <a:cs typeface="Times New Roman" panose="02020603050405020304" pitchFamily="18" charset="0"/>
            </a:endParaRPr>
          </a:p>
        </p:txBody>
      </p:sp>
      <p:sp>
        <p:nvSpPr>
          <p:cNvPr id="30739" name="矩形标注 115"/>
          <p:cNvSpPr>
            <a:spLocks noChangeArrowheads="1"/>
          </p:cNvSpPr>
          <p:nvPr/>
        </p:nvSpPr>
        <p:spPr bwMode="auto">
          <a:xfrm>
            <a:off x="2843213" y="5661025"/>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a:t>
            </a:r>
            <a:endParaRPr lang="zh-CN" altLang="en-US" sz="2400">
              <a:latin typeface="Times New Roman" panose="02020603050405020304" pitchFamily="18" charset="0"/>
              <a:cs typeface="Times New Roman" panose="02020603050405020304" pitchFamily="18" charset="0"/>
            </a:endParaRPr>
          </a:p>
        </p:txBody>
      </p:sp>
      <p:sp>
        <p:nvSpPr>
          <p:cNvPr id="30740" name="矩形标注 116"/>
          <p:cNvSpPr>
            <a:spLocks noChangeArrowheads="1"/>
          </p:cNvSpPr>
          <p:nvPr/>
        </p:nvSpPr>
        <p:spPr bwMode="auto">
          <a:xfrm>
            <a:off x="5580063" y="44370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7</a:t>
            </a:r>
            <a:endParaRPr lang="zh-CN" altLang="en-US" sz="2400">
              <a:latin typeface="Times New Roman" panose="02020603050405020304" pitchFamily="18" charset="0"/>
              <a:cs typeface="Times New Roman" panose="02020603050405020304" pitchFamily="18" charset="0"/>
            </a:endParaRPr>
          </a:p>
        </p:txBody>
      </p:sp>
      <p:sp>
        <p:nvSpPr>
          <p:cNvPr id="30741" name="矩形标注 117"/>
          <p:cNvSpPr>
            <a:spLocks noChangeArrowheads="1"/>
          </p:cNvSpPr>
          <p:nvPr/>
        </p:nvSpPr>
        <p:spPr bwMode="auto">
          <a:xfrm>
            <a:off x="6011863"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sp>
        <p:nvSpPr>
          <p:cNvPr id="30742" name="矩形标注 118"/>
          <p:cNvSpPr>
            <a:spLocks noChangeArrowheads="1"/>
          </p:cNvSpPr>
          <p:nvPr/>
        </p:nvSpPr>
        <p:spPr bwMode="auto">
          <a:xfrm>
            <a:off x="3708400"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3</a:t>
            </a:r>
            <a:endParaRPr lang="zh-CN" altLang="en-US" sz="2400">
              <a:latin typeface="Times New Roman" panose="02020603050405020304" pitchFamily="18" charset="0"/>
              <a:cs typeface="Times New Roman" panose="02020603050405020304" pitchFamily="18" charset="0"/>
            </a:endParaRPr>
          </a:p>
        </p:txBody>
      </p:sp>
      <p:sp>
        <p:nvSpPr>
          <p:cNvPr id="30743" name="矩形标注 119"/>
          <p:cNvSpPr>
            <a:spLocks noChangeArrowheads="1"/>
          </p:cNvSpPr>
          <p:nvPr/>
        </p:nvSpPr>
        <p:spPr bwMode="auto">
          <a:xfrm>
            <a:off x="4140200" y="56610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9</a:t>
            </a:r>
            <a:endParaRPr lang="zh-CN" altLang="en-US" sz="2400">
              <a:latin typeface="Times New Roman" panose="02020603050405020304" pitchFamily="18" charset="0"/>
              <a:cs typeface="Times New Roman" panose="02020603050405020304" pitchFamily="18" charset="0"/>
            </a:endParaRPr>
          </a:p>
        </p:txBody>
      </p:sp>
      <p:sp>
        <p:nvSpPr>
          <p:cNvPr id="30744" name="矩形标注 120"/>
          <p:cNvSpPr>
            <a:spLocks noChangeArrowheads="1"/>
          </p:cNvSpPr>
          <p:nvPr/>
        </p:nvSpPr>
        <p:spPr bwMode="auto">
          <a:xfrm>
            <a:off x="5508625" y="6021388"/>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6</a:t>
            </a:r>
            <a:endParaRPr lang="zh-CN" altLang="en-US" sz="2400">
              <a:latin typeface="Times New Roman" panose="02020603050405020304" pitchFamily="18" charset="0"/>
              <a:cs typeface="Times New Roman" panose="02020603050405020304" pitchFamily="18" charset="0"/>
            </a:endParaRPr>
          </a:p>
        </p:txBody>
      </p:sp>
      <p:sp>
        <p:nvSpPr>
          <p:cNvPr id="30745" name="矩形标注 121"/>
          <p:cNvSpPr>
            <a:spLocks noChangeArrowheads="1"/>
          </p:cNvSpPr>
          <p:nvPr/>
        </p:nvSpPr>
        <p:spPr bwMode="auto">
          <a:xfrm>
            <a:off x="2771775" y="27813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2</a:t>
            </a:r>
            <a:endParaRPr lang="zh-CN" altLang="en-US" sz="2400">
              <a:latin typeface="Times New Roman" panose="02020603050405020304" pitchFamily="18" charset="0"/>
              <a:cs typeface="Times New Roman" panose="02020603050405020304" pitchFamily="18" charset="0"/>
            </a:endParaRPr>
          </a:p>
        </p:txBody>
      </p:sp>
      <p:sp>
        <p:nvSpPr>
          <p:cNvPr id="123" name="矩形标注 122"/>
          <p:cNvSpPr>
            <a:spLocks noChangeArrowheads="1"/>
          </p:cNvSpPr>
          <p:nvPr/>
        </p:nvSpPr>
        <p:spPr bwMode="auto">
          <a:xfrm>
            <a:off x="1187450" y="3141663"/>
            <a:ext cx="1081088"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sym typeface="Symbol" panose="05050102010706020507" pitchFamily="18" charset="2"/>
              </a:rPr>
              <a:t> </a:t>
            </a:r>
            <a:r>
              <a:rPr kumimoji="1" lang="en-US" altLang="zh-CN" sz="2400" b="1">
                <a:solidFill>
                  <a:srgbClr val="FF0000"/>
                </a:solidFill>
                <a:latin typeface="Times New Roman" panose="02020603050405020304" pitchFamily="18" charset="0"/>
                <a:sym typeface="Symbol" panose="05050102010706020507" pitchFamily="18" charset="2"/>
              </a:rPr>
              <a:t></a:t>
            </a:r>
            <a:endParaRPr lang="zh-CN" altLang="en-US" sz="2400">
              <a:solidFill>
                <a:srgbClr val="FF0000"/>
              </a:solidFill>
              <a:latin typeface="Times New Roman" panose="02020603050405020304" pitchFamily="18" charset="0"/>
              <a:cs typeface="Times New Roman" panose="02020603050405020304" pitchFamily="18" charset="0"/>
            </a:endParaRPr>
          </a:p>
        </p:txBody>
      </p:sp>
      <p:sp>
        <p:nvSpPr>
          <p:cNvPr id="125" name="矩形标注 124"/>
          <p:cNvSpPr>
            <a:spLocks noChangeArrowheads="1"/>
          </p:cNvSpPr>
          <p:nvPr/>
        </p:nvSpPr>
        <p:spPr bwMode="auto">
          <a:xfrm>
            <a:off x="4618038" y="3213100"/>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4</a:t>
            </a:r>
            <a:endParaRPr lang="zh-CN" altLang="en-US" sz="2400">
              <a:solidFill>
                <a:srgbClr val="FF0000"/>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3"/>
                                        </p:tgtEl>
                                      </p:cBhvr>
                                    </p:animEffect>
                                    <p:set>
                                      <p:cBhvr>
                                        <p:cTn id="17" dur="1" fill="hold">
                                          <p:stCondLst>
                                            <p:cond delay="499"/>
                                          </p:stCondLst>
                                        </p:cTn>
                                        <p:tgtEl>
                                          <p:spTgt spid="123"/>
                                        </p:tgtEl>
                                        <p:attrNameLst>
                                          <p:attrName>style.visibility</p:attrName>
                                        </p:attrNameLst>
                                      </p:cBhvr>
                                      <p:to>
                                        <p:strVal val="hidden"/>
                                      </p:to>
                                    </p:se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 calcmode="lin" valueType="num">
                                      <p:cBhvr additive="base">
                                        <p:cTn id="21" dur="500" fill="hold"/>
                                        <p:tgtEl>
                                          <p:spTgt spid="125"/>
                                        </p:tgtEl>
                                        <p:attrNameLst>
                                          <p:attrName>ppt_x</p:attrName>
                                        </p:attrNameLst>
                                      </p:cBhvr>
                                      <p:tavLst>
                                        <p:tav tm="0">
                                          <p:val>
                                            <p:strVal val="0-#ppt_w/2"/>
                                          </p:val>
                                        </p:tav>
                                        <p:tav tm="100000">
                                          <p:val>
                                            <p:strVal val="#ppt_x"/>
                                          </p:val>
                                        </p:tav>
                                      </p:tavLst>
                                    </p:anim>
                                    <p:anim calcmode="lin" valueType="num">
                                      <p:cBhvr additive="base">
                                        <p:cTn id="22"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692150"/>
            <a:ext cx="7570788" cy="725488"/>
          </a:xfrm>
        </p:spPr>
        <p:txBody>
          <a:bodyPr/>
          <a:lstStyle/>
          <a:p>
            <a:r>
              <a:rPr lang="en-US" altLang="zh-CN" sz="3600">
                <a:latin typeface="Times New Roman" panose="02020603050405020304" pitchFamily="18" charset="0"/>
                <a:cs typeface="Times New Roman" panose="02020603050405020304" pitchFamily="18" charset="0"/>
              </a:rPr>
              <a:t>Sudoku</a:t>
            </a:r>
            <a:r>
              <a:rPr lang="zh-CN" altLang="en-US" sz="3600">
                <a:latin typeface="Times New Roman" panose="02020603050405020304" pitchFamily="18" charset="0"/>
                <a:cs typeface="Times New Roman" panose="02020603050405020304" pitchFamily="18" charset="0"/>
              </a:rPr>
              <a:t>谜题（命题可满足问题）</a:t>
            </a:r>
          </a:p>
        </p:txBody>
      </p:sp>
      <p:sp>
        <p:nvSpPr>
          <p:cNvPr id="31747" name="内容占位符 2"/>
          <p:cNvSpPr>
            <a:spLocks noGrp="1"/>
          </p:cNvSpPr>
          <p:nvPr>
            <p:ph idx="1"/>
          </p:nvPr>
        </p:nvSpPr>
        <p:spPr>
          <a:xfrm>
            <a:off x="323850" y="1557338"/>
            <a:ext cx="8640763" cy="576262"/>
          </a:xfrm>
        </p:spPr>
        <p:txBody>
          <a:bodyPr/>
          <a:lstStyle/>
          <a:p>
            <a:pPr>
              <a:lnSpc>
                <a:spcPct val="120000"/>
              </a:lnSpc>
            </a:pPr>
            <a:r>
              <a:rPr kumimoji="1" lang="en-US" altLang="zh-CN" sz="2400" b="1">
                <a:latin typeface="Times New Roman" panose="02020603050405020304" pitchFamily="18" charset="0"/>
                <a:sym typeface="Symbol" panose="05050102010706020507" pitchFamily="18" charset="2"/>
              </a:rPr>
              <a:t>s</a:t>
            </a:r>
            <a:r>
              <a:rPr kumimoji="1" lang="en-US" altLang="zh-CN" sz="2400" b="1" i="1" baseline="-25000">
                <a:latin typeface="Times New Roman" panose="02020603050405020304" pitchFamily="18" charset="0"/>
                <a:sym typeface="Symbol" panose="05050102010706020507" pitchFamily="18" charset="2"/>
              </a:rPr>
              <a:t>xyz</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sym typeface="Symbol" panose="05050102010706020507" pitchFamily="18" charset="2"/>
              </a:rPr>
              <a:t>第</a:t>
            </a:r>
            <a:r>
              <a:rPr kumimoji="1" lang="en-US" altLang="zh-CN" sz="2400" b="1" i="1">
                <a:latin typeface="Times New Roman" panose="02020603050405020304" pitchFamily="18" charset="0"/>
                <a:sym typeface="Symbol" panose="05050102010706020507" pitchFamily="18" charset="2"/>
              </a:rPr>
              <a:t>x</a:t>
            </a:r>
            <a:r>
              <a:rPr kumimoji="1" lang="zh-CN" altLang="en-US" sz="2400" b="1">
                <a:latin typeface="Times New Roman" panose="02020603050405020304" pitchFamily="18" charset="0"/>
                <a:sym typeface="Symbol" panose="05050102010706020507" pitchFamily="18" charset="2"/>
              </a:rPr>
              <a:t>行第</a:t>
            </a:r>
            <a:r>
              <a:rPr kumimoji="1" lang="en-US" altLang="zh-CN" sz="2400" b="1" i="1">
                <a:latin typeface="Times New Roman" panose="02020603050405020304" pitchFamily="18" charset="0"/>
                <a:sym typeface="Symbol" panose="05050102010706020507" pitchFamily="18" charset="2"/>
              </a:rPr>
              <a:t>y</a:t>
            </a:r>
            <a:r>
              <a:rPr kumimoji="1" lang="zh-CN" altLang="en-US" sz="2400" b="1">
                <a:latin typeface="Times New Roman" panose="02020603050405020304" pitchFamily="18" charset="0"/>
                <a:sym typeface="Symbol" panose="05050102010706020507" pitchFamily="18" charset="2"/>
              </a:rPr>
              <a:t>列的格子里填上数字</a:t>
            </a:r>
            <a:r>
              <a:rPr kumimoji="1" lang="en-US" altLang="zh-CN" sz="2400" b="1" i="1">
                <a:latin typeface="Times New Roman" panose="02020603050405020304" pitchFamily="18" charset="0"/>
                <a:sym typeface="Symbol" panose="05050102010706020507" pitchFamily="18" charset="2"/>
              </a:rPr>
              <a:t>z</a:t>
            </a:r>
            <a:r>
              <a:rPr kumimoji="1" lang="en-US" altLang="zh-CN" sz="2400" b="1">
                <a:latin typeface="Times New Roman" panose="02020603050405020304" pitchFamily="18" charset="0"/>
                <a:sym typeface="Symbol" panose="05050102010706020507" pitchFamily="18" charset="2"/>
              </a:rPr>
              <a:t>.</a:t>
            </a:r>
            <a:endParaRPr lang="en-US" altLang="zh-CN" sz="2400" b="1">
              <a:latin typeface="Times New Roman" panose="02020603050405020304" pitchFamily="18" charset="0"/>
              <a:cs typeface="Times New Roman" panose="02020603050405020304" pitchFamily="18" charset="0"/>
            </a:endParaRPr>
          </a:p>
        </p:txBody>
      </p:sp>
      <p:pic>
        <p:nvPicPr>
          <p:cNvPr id="317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6" y="2244725"/>
            <a:ext cx="26019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890304"/>
            <a:ext cx="4105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269" y="3543359"/>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56" y="4169888"/>
            <a:ext cx="2305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9"/>
          <p:cNvSpPr>
            <a:spLocks noChangeArrowheads="1"/>
          </p:cNvSpPr>
          <p:nvPr/>
        </p:nvSpPr>
        <p:spPr bwMode="auto">
          <a:xfrm>
            <a:off x="530226" y="5166231"/>
            <a:ext cx="2160587" cy="431800"/>
          </a:xfrm>
          <a:prstGeom prst="wedgeRectCallout">
            <a:avLst>
              <a:gd name="adj1" fmla="val -24815"/>
              <a:gd name="adj2" fmla="val -3676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lgn="ctr" eaLnBrk="1" hangingPunct="1">
              <a:spcBef>
                <a:spcPct val="0"/>
              </a:spcBef>
              <a:buClrTx/>
              <a:buSzTx/>
              <a:buFontTx/>
              <a:buNone/>
            </a:pPr>
            <a:r>
              <a:rPr lang="en-US" altLang="zh-CN" sz="2400" b="1">
                <a:latin typeface="Times New Roman" panose="02020603050405020304" pitchFamily="18" charset="0"/>
                <a:cs typeface="Arial" panose="020B0604020202020204" pitchFamily="34" charset="0"/>
              </a:rPr>
              <a:t>……</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11</a:t>
            </a:fld>
            <a:endParaRPr lang="en-US" altLang="zh-CN" dirty="0"/>
          </a:p>
        </p:txBody>
      </p:sp>
      <p:sp>
        <p:nvSpPr>
          <p:cNvPr id="5" name="Rectangle 4"/>
          <p:cNvSpPr/>
          <p:nvPr/>
        </p:nvSpPr>
        <p:spPr>
          <a:xfrm>
            <a:off x="3419872" y="4210131"/>
            <a:ext cx="341311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every row contains every number </a:t>
            </a:r>
            <a:endParaRPr lang="en-US" dirty="0">
              <a:effectLst/>
            </a:endParaRPr>
          </a:p>
        </p:txBody>
      </p:sp>
      <p:sp>
        <p:nvSpPr>
          <p:cNvPr id="6" name="Rectangle 5"/>
          <p:cNvSpPr/>
          <p:nvPr/>
        </p:nvSpPr>
        <p:spPr>
          <a:xfrm>
            <a:off x="3415793" y="3603592"/>
            <a:ext cx="374653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every column contains every number </a:t>
            </a:r>
            <a:endParaRPr lang="en-US">
              <a:effectLst/>
            </a:endParaRPr>
          </a:p>
        </p:txBody>
      </p:sp>
      <p:sp>
        <p:nvSpPr>
          <p:cNvPr id="7" name="Rectangle 6"/>
          <p:cNvSpPr/>
          <p:nvPr/>
        </p:nvSpPr>
        <p:spPr>
          <a:xfrm>
            <a:off x="4917107" y="4823646"/>
            <a:ext cx="311088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latin typeface="Times" charset="0"/>
              </a:rPr>
              <a:t>each of the nine 3 </a:t>
            </a:r>
            <a:r>
              <a:rPr lang="en-US" dirty="0">
                <a:latin typeface="MTSYN" charset="0"/>
              </a:rPr>
              <a:t>× </a:t>
            </a:r>
            <a:r>
              <a:rPr lang="en-US" dirty="0">
                <a:latin typeface="Times" charset="0"/>
              </a:rPr>
              <a:t>3 blocks contains every number </a:t>
            </a:r>
            <a:endParaRPr lang="en-US" dirty="0">
              <a:effectLst/>
            </a:endParaRPr>
          </a:p>
        </p:txBody>
      </p:sp>
      <p:sp>
        <p:nvSpPr>
          <p:cNvPr id="8" name="Rectangle 7"/>
          <p:cNvSpPr/>
          <p:nvPr/>
        </p:nvSpPr>
        <p:spPr>
          <a:xfrm>
            <a:off x="5752179" y="1549381"/>
            <a:ext cx="282030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atin typeface="Times" charset="0"/>
              </a:rPr>
              <a:t>There are 9 </a:t>
            </a:r>
            <a:r>
              <a:rPr lang="en-US">
                <a:latin typeface="MTSYN" charset="0"/>
              </a:rPr>
              <a:t>× </a:t>
            </a:r>
            <a:r>
              <a:rPr lang="en-US">
                <a:latin typeface="Times" charset="0"/>
              </a:rPr>
              <a:t>9 </a:t>
            </a:r>
            <a:r>
              <a:rPr lang="en-US">
                <a:latin typeface="MTSYN" charset="0"/>
              </a:rPr>
              <a:t>× </a:t>
            </a:r>
            <a:r>
              <a:rPr lang="en-US">
                <a:latin typeface="Times" charset="0"/>
              </a:rPr>
              <a:t>9 </a:t>
            </a:r>
            <a:r>
              <a:rPr lang="en-US">
                <a:latin typeface="MTSYN" charset="0"/>
              </a:rPr>
              <a:t>= </a:t>
            </a:r>
            <a:r>
              <a:rPr lang="en-US">
                <a:latin typeface="Times" charset="0"/>
              </a:rPr>
              <a:t>729 such propositions </a:t>
            </a:r>
            <a:endParaRPr lang="en-US"/>
          </a:p>
        </p:txBody>
      </p:sp>
      <p:sp>
        <p:nvSpPr>
          <p:cNvPr id="20" name="Rectangle 19"/>
          <p:cNvSpPr/>
          <p:nvPr/>
        </p:nvSpPr>
        <p:spPr>
          <a:xfrm>
            <a:off x="3388456" y="2355337"/>
            <a:ext cx="6976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a:t>
            </a:r>
            <a:endParaRPr lang="en-US" dirty="0">
              <a:effectLst/>
            </a:endParaRPr>
          </a:p>
        </p:txBody>
      </p:sp>
      <p:sp>
        <p:nvSpPr>
          <p:cNvPr id="21" name="Rectangle 20"/>
          <p:cNvSpPr/>
          <p:nvPr/>
        </p:nvSpPr>
        <p:spPr>
          <a:xfrm>
            <a:off x="5004471" y="2968231"/>
            <a:ext cx="6976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a:t>
            </a:r>
            <a:endParaRPr lang="en-US" dirty="0">
              <a:effectLst/>
            </a:endParaRPr>
          </a:p>
        </p:txBody>
      </p:sp>
      <p:grpSp>
        <p:nvGrpSpPr>
          <p:cNvPr id="2" name="Group 1"/>
          <p:cNvGrpSpPr/>
          <p:nvPr/>
        </p:nvGrpSpPr>
        <p:grpSpPr>
          <a:xfrm>
            <a:off x="678656" y="4748318"/>
            <a:ext cx="4136408" cy="471865"/>
            <a:chOff x="1331640" y="4671871"/>
            <a:chExt cx="4136408" cy="471865"/>
          </a:xfrm>
        </p:grpSpPr>
        <p:pic>
          <p:nvPicPr>
            <p:cNvPr id="18" name="Picture 15"/>
            <p:cNvPicPr>
              <a:picLocks noChangeAspect="1" noChangeArrowheads="1"/>
            </p:cNvPicPr>
            <p:nvPr/>
          </p:nvPicPr>
          <p:blipFill rotWithShape="1">
            <a:blip r:embed="rId7">
              <a:extLst>
                <a:ext uri="{28A0092B-C50C-407E-A947-70E740481C1C}">
                  <a14:useLocalDpi xmlns:a14="http://schemas.microsoft.com/office/drawing/2010/main" val="0"/>
                </a:ext>
              </a:extLst>
            </a:blip>
            <a:srcRect r="86238"/>
            <a:stretch/>
          </p:blipFill>
          <p:spPr bwMode="auto">
            <a:xfrm>
              <a:off x="2392011" y="4673689"/>
              <a:ext cx="572829"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5"/>
            <p:cNvPicPr>
              <a:picLocks noChangeAspect="1" noChangeArrowheads="1"/>
            </p:cNvPicPr>
            <p:nvPr/>
          </p:nvPicPr>
          <p:blipFill rotWithShape="1">
            <a:blip r:embed="rId7">
              <a:extLst>
                <a:ext uri="{28A0092B-C50C-407E-A947-70E740481C1C}">
                  <a14:useLocalDpi xmlns:a14="http://schemas.microsoft.com/office/drawing/2010/main" val="0"/>
                </a:ext>
              </a:extLst>
            </a:blip>
            <a:srcRect l="39711"/>
            <a:stretch/>
          </p:blipFill>
          <p:spPr bwMode="auto">
            <a:xfrm>
              <a:off x="2958572" y="4677011"/>
              <a:ext cx="2509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5"/>
            <p:cNvPicPr>
              <a:picLocks noChangeAspect="1" noChangeArrowheads="1"/>
            </p:cNvPicPr>
            <p:nvPr/>
          </p:nvPicPr>
          <p:blipFill rotWithShape="1">
            <a:blip r:embed="rId7">
              <a:extLst>
                <a:ext uri="{28A0092B-C50C-407E-A947-70E740481C1C}">
                  <a14:useLocalDpi xmlns:a14="http://schemas.microsoft.com/office/drawing/2010/main" val="0"/>
                </a:ext>
              </a:extLst>
            </a:blip>
            <a:srcRect l="13912" r="60139"/>
            <a:stretch/>
          </p:blipFill>
          <p:spPr bwMode="auto">
            <a:xfrm>
              <a:off x="1331640" y="4671871"/>
              <a:ext cx="108012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6" grpId="0" animBg="1"/>
      <p:bldP spid="7" grpId="0" animBg="1"/>
      <p:bldP spid="8"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命题逻辑公式的范式</a:t>
            </a:r>
            <a:endParaRPr lang="en-US" dirty="0"/>
          </a:p>
        </p:txBody>
      </p:sp>
      <p:sp>
        <p:nvSpPr>
          <p:cNvPr id="4" name="Content Placeholder 3"/>
          <p:cNvSpPr>
            <a:spLocks noGrp="1"/>
          </p:cNvSpPr>
          <p:nvPr>
            <p:ph idx="1"/>
          </p:nvPr>
        </p:nvSpPr>
        <p:spPr/>
        <p:txBody>
          <a:bodyPr/>
          <a:lstStyle/>
          <a:p>
            <a:r>
              <a:rPr lang="zh-CN" altLang="en-US" sz="2800" b="1" dirty="0"/>
              <a:t> 为何要“范式”？</a:t>
            </a:r>
            <a:endParaRPr lang="en-US" altLang="zh-CN" sz="2800" b="1" dirty="0"/>
          </a:p>
          <a:p>
            <a:pPr lvl="1"/>
            <a:r>
              <a:rPr lang="zh-CN" altLang="en-US" sz="2400" dirty="0"/>
              <a:t>对于给定公式的判定问题，可用真值表方法加以解释，但当公式中命题变元的数目较大时，计算量较大，每增加一个命题变元，真值表的行数要翻倍，计算量加倍，此外，对于同一问题，可以从不同的角度去考虑，产生不同的但又等价的命题公式，即同一个命题可以有不同的表达形式。这样给命题演算带来了一定的困难，因此有必要使命题公式规范化。</a:t>
            </a:r>
            <a:endParaRPr lang="en-US" sz="2400" dirty="0"/>
          </a:p>
        </p:txBody>
      </p:sp>
      <p:sp>
        <p:nvSpPr>
          <p:cNvPr id="2" name="Slide Number Placeholder 1"/>
          <p:cNvSpPr>
            <a:spLocks noGrp="1"/>
          </p:cNvSpPr>
          <p:nvPr>
            <p:ph type="sldNum" sz="quarter" idx="12"/>
          </p:nvPr>
        </p:nvSpPr>
        <p:spPr/>
        <p:txBody>
          <a:bodyPr/>
          <a:lstStyle/>
          <a:p>
            <a:pPr>
              <a:defRPr/>
            </a:pPr>
            <a:fld id="{318C84BE-C95B-4A68-97AE-E842D691A192}" type="slidenum">
              <a:rPr lang="en-US" altLang="zh-CN" smtClean="0"/>
              <a:pPr>
                <a:defRPr/>
              </a:pPr>
              <a:t>12</a:t>
            </a:fld>
            <a:endParaRPr lang="en-US" altLang="zh-CN"/>
          </a:p>
        </p:txBody>
      </p:sp>
    </p:spTree>
    <p:extLst>
      <p:ext uri="{BB962C8B-B14F-4D97-AF65-F5344CB8AC3E}">
        <p14:creationId xmlns:p14="http://schemas.microsoft.com/office/powerpoint/2010/main" val="42252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命题逻辑公式的范式</a:t>
            </a:r>
            <a:endParaRPr lang="en-US" dirty="0"/>
          </a:p>
        </p:txBody>
      </p:sp>
      <p:sp>
        <p:nvSpPr>
          <p:cNvPr id="4" name="Content Placeholder 3"/>
          <p:cNvSpPr>
            <a:spLocks noGrp="1"/>
          </p:cNvSpPr>
          <p:nvPr>
            <p:ph idx="1"/>
          </p:nvPr>
        </p:nvSpPr>
        <p:spPr/>
        <p:txBody>
          <a:bodyPr/>
          <a:lstStyle/>
          <a:p>
            <a:r>
              <a:rPr lang="zh-CN" altLang="en-US" dirty="0"/>
              <a:t>一些术语：</a:t>
            </a:r>
            <a:endParaRPr lang="en-US" altLang="zh-CN" dirty="0"/>
          </a:p>
          <a:p>
            <a:pPr lvl="1"/>
            <a:r>
              <a:rPr lang="zh-CN" altLang="en-US" dirty="0"/>
              <a:t>命题</a:t>
            </a:r>
            <a:r>
              <a:rPr lang="zh-CN" altLang="en-US" dirty="0">
                <a:solidFill>
                  <a:srgbClr val="FF0000"/>
                </a:solidFill>
              </a:rPr>
              <a:t>变元</a:t>
            </a:r>
            <a:r>
              <a:rPr lang="zh-CN" altLang="en-US" dirty="0"/>
              <a:t>或命题</a:t>
            </a:r>
            <a:r>
              <a:rPr lang="zh-CN" altLang="en-US" dirty="0">
                <a:solidFill>
                  <a:srgbClr val="FF0000"/>
                </a:solidFill>
              </a:rPr>
              <a:t>变元的否定</a:t>
            </a:r>
            <a:r>
              <a:rPr lang="zh-CN" altLang="en-US" dirty="0"/>
              <a:t>称为</a:t>
            </a:r>
            <a:r>
              <a:rPr lang="zh-CN" altLang="en-US" b="1" dirty="0">
                <a:solidFill>
                  <a:srgbClr val="FF0000"/>
                </a:solidFill>
              </a:rPr>
              <a:t>文字</a:t>
            </a:r>
            <a:r>
              <a:rPr lang="zh-CN" altLang="en-US" dirty="0"/>
              <a:t>；</a:t>
            </a:r>
          </a:p>
          <a:p>
            <a:pPr lvl="1"/>
            <a:r>
              <a:rPr lang="zh-CN" altLang="en-US" dirty="0"/>
              <a:t>有限个文字的析取式称为简单析取式</a:t>
            </a:r>
            <a:r>
              <a:rPr lang="en-US" altLang="zh-CN" dirty="0"/>
              <a:t>(</a:t>
            </a:r>
            <a:r>
              <a:rPr lang="zh-CN" altLang="en-US" dirty="0"/>
              <a:t>基本和</a:t>
            </a:r>
            <a:r>
              <a:rPr lang="en-US" altLang="zh-CN" dirty="0"/>
              <a:t>)</a:t>
            </a:r>
            <a:r>
              <a:rPr lang="zh-CN" altLang="en-US" dirty="0"/>
              <a:t>，</a:t>
            </a:r>
            <a:br>
              <a:rPr lang="en-US" altLang="zh-CN" dirty="0"/>
            </a:br>
            <a:r>
              <a:rPr lang="zh-CN" altLang="en-US" dirty="0"/>
              <a:t>有限个文字的合取式称为简单合取式</a:t>
            </a:r>
            <a:r>
              <a:rPr lang="en-US" altLang="zh-CN" dirty="0"/>
              <a:t>(</a:t>
            </a:r>
            <a:r>
              <a:rPr lang="zh-CN" altLang="en-US" dirty="0"/>
              <a:t>基本积</a:t>
            </a:r>
            <a:r>
              <a:rPr lang="en-US" altLang="zh-CN" dirty="0"/>
              <a:t>)</a:t>
            </a:r>
            <a:r>
              <a:rPr lang="zh-CN" altLang="en-US" dirty="0"/>
              <a:t>；</a:t>
            </a:r>
          </a:p>
          <a:p>
            <a:pPr lvl="1"/>
            <a:r>
              <a:rPr lang="zh-CN" altLang="en-US" dirty="0"/>
              <a:t>由有限个简单合取式构成的析取式称为</a:t>
            </a:r>
            <a:r>
              <a:rPr lang="zh-CN" altLang="en-US" b="1" dirty="0">
                <a:solidFill>
                  <a:srgbClr val="FF0000"/>
                </a:solidFill>
              </a:rPr>
              <a:t>析取范式</a:t>
            </a:r>
            <a:r>
              <a:rPr lang="en-US" altLang="zh-CN" dirty="0"/>
              <a:t>(</a:t>
            </a:r>
            <a:r>
              <a:rPr lang="en-US" altLang="zh-CN" dirty="0" err="1"/>
              <a:t>DNF</a:t>
            </a:r>
            <a:r>
              <a:rPr lang="zh-CN" altLang="en-US" dirty="0"/>
              <a:t>，</a:t>
            </a:r>
            <a:r>
              <a:rPr lang="en-US" altLang="zh-CN" dirty="0"/>
              <a:t>Disjunctive Normal From)</a:t>
            </a:r>
            <a:r>
              <a:rPr lang="zh-CN" altLang="en-US" dirty="0"/>
              <a:t>，</a:t>
            </a:r>
            <a:br>
              <a:rPr lang="en-US" altLang="zh-CN" dirty="0"/>
            </a:br>
            <a:r>
              <a:rPr lang="zh-CN" altLang="en-US" dirty="0"/>
              <a:t>由有限个简单析取式构成的合取式称为</a:t>
            </a:r>
            <a:r>
              <a:rPr lang="zh-CN" altLang="en-US" b="1" dirty="0">
                <a:solidFill>
                  <a:srgbClr val="FF0000"/>
                </a:solidFill>
              </a:rPr>
              <a:t>合取范式 </a:t>
            </a:r>
            <a:r>
              <a:rPr lang="en-US" altLang="zh-CN" dirty="0"/>
              <a:t>(CNF</a:t>
            </a:r>
            <a:r>
              <a:rPr lang="zh-CN" altLang="en-US" dirty="0"/>
              <a:t>，</a:t>
            </a:r>
            <a:r>
              <a:rPr lang="en-US" altLang="zh-CN" dirty="0"/>
              <a:t>Conjunctive Normal From)</a:t>
            </a:r>
            <a:r>
              <a:rPr lang="zh-CN" altLang="en-US" dirty="0"/>
              <a:t>。</a:t>
            </a:r>
            <a:endParaRPr lang="en-US" dirty="0"/>
          </a:p>
        </p:txBody>
      </p:sp>
      <p:sp>
        <p:nvSpPr>
          <p:cNvPr id="2" name="Slide Number Placeholder 1"/>
          <p:cNvSpPr>
            <a:spLocks noGrp="1"/>
          </p:cNvSpPr>
          <p:nvPr>
            <p:ph type="sldNum" sz="quarter" idx="12"/>
          </p:nvPr>
        </p:nvSpPr>
        <p:spPr/>
        <p:txBody>
          <a:bodyPr/>
          <a:lstStyle/>
          <a:p>
            <a:pPr>
              <a:defRPr/>
            </a:pPr>
            <a:fld id="{318C84BE-C95B-4A68-97AE-E842D691A192}" type="slidenum">
              <a:rPr lang="en-US" altLang="zh-CN" smtClean="0"/>
              <a:pPr>
                <a:defRPr/>
              </a:pPr>
              <a:t>13</a:t>
            </a:fld>
            <a:endParaRPr lang="en-US" altLang="zh-CN"/>
          </a:p>
        </p:txBody>
      </p:sp>
    </p:spTree>
    <p:extLst>
      <p:ext uri="{BB962C8B-B14F-4D97-AF65-F5344CB8AC3E}">
        <p14:creationId xmlns:p14="http://schemas.microsoft.com/office/powerpoint/2010/main" val="13652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a:latin typeface="Arial Black" pitchFamily="34" charset="0"/>
              <a:ea typeface="黑体" pitchFamily="2" charset="-122"/>
            </a:endParaRPr>
          </a:p>
        </p:txBody>
      </p:sp>
      <p:sp>
        <p:nvSpPr>
          <p:cNvPr id="78851" name="Rectangle 3"/>
          <p:cNvSpPr>
            <a:spLocks noGrp="1" noChangeArrowheads="1"/>
          </p:cNvSpPr>
          <p:nvPr>
            <p:ph type="body" idx="1"/>
          </p:nvPr>
        </p:nvSpPr>
        <p:spPr>
          <a:xfrm>
            <a:off x="457200" y="1719263"/>
            <a:ext cx="8579296" cy="4411662"/>
          </a:xfrm>
        </p:spPr>
        <p:txBody>
          <a:bodyPr/>
          <a:lstStyle/>
          <a:p>
            <a:pPr eaLnBrk="1" hangingPunct="1">
              <a:lnSpc>
                <a:spcPct val="150000"/>
              </a:lnSpc>
            </a:pPr>
            <a:r>
              <a:rPr lang="zh-CN" altLang="en-US" sz="2800" dirty="0">
                <a:latin typeface="+mn-ea"/>
              </a:rPr>
              <a:t>例如， </a:t>
            </a:r>
            <a:r>
              <a:rPr lang="en-US" altLang="zh-CN" sz="2800" dirty="0">
                <a:latin typeface="+mn-ea"/>
              </a:rPr>
              <a:t>	</a:t>
            </a:r>
            <a:r>
              <a:rPr lang="zh-CN" altLang="en-US" sz="2800" dirty="0">
                <a:latin typeface="Times New Roman" charset="0"/>
                <a:ea typeface="Times New Roman" charset="0"/>
                <a:cs typeface="Times New Roman" charset="0"/>
              </a:rPr>
              <a:t>①：</a:t>
            </a:r>
            <a:r>
              <a:rPr lang="en-US" altLang="zh-CN" sz="2800" i="1" dirty="0">
                <a:latin typeface="Times New Roman" charset="0"/>
                <a:ea typeface="Times New Roman" charset="0"/>
                <a:cs typeface="Times New Roman" charset="0"/>
              </a:rPr>
              <a:t>p</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r>
              <a:rPr lang="en-US" altLang="zh-CN" sz="2800" i="1" dirty="0">
                <a:latin typeface="Times New Roman" charset="0"/>
                <a:ea typeface="Times New Roman" charset="0"/>
                <a:cs typeface="Times New Roman" charset="0"/>
              </a:rPr>
              <a:t>p</a:t>
            </a: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br>
              <a:rPr lang="en-US" altLang="zh-CN" sz="2800" dirty="0">
                <a:latin typeface="Times New Roman" charset="0"/>
                <a:ea typeface="Times New Roman" charset="0"/>
                <a:cs typeface="Times New Roman" charset="0"/>
              </a:rPr>
            </a:b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②：</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 ¬</a:t>
            </a:r>
            <a:r>
              <a:rPr lang="en-US" altLang="zh-CN" sz="2800" i="1" dirty="0">
                <a:latin typeface="Times New Roman" charset="0"/>
                <a:ea typeface="Times New Roman" charset="0"/>
                <a:cs typeface="Times New Roman" charset="0"/>
              </a:rPr>
              <a:t>r</a:t>
            </a:r>
            <a:r>
              <a:rPr lang="zh-CN" altLang="en-US" sz="2800" dirty="0">
                <a:latin typeface="Times New Roman" charset="0"/>
                <a:ea typeface="Times New Roman" charset="0"/>
                <a:cs typeface="Times New Roman" charset="0"/>
              </a:rPr>
              <a:t>；</a:t>
            </a:r>
            <a:br>
              <a:rPr lang="en-US" altLang="zh-CN" sz="2800" dirty="0">
                <a:latin typeface="Times New Roman" charset="0"/>
                <a:ea typeface="Times New Roman" charset="0"/>
                <a:cs typeface="Times New Roman" charset="0"/>
              </a:rPr>
            </a:b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③：</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r</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br>
              <a:rPr lang="en-US" altLang="zh-CN" sz="2800" dirty="0">
                <a:latin typeface="Times New Roman" charset="0"/>
                <a:ea typeface="Times New Roman" charset="0"/>
                <a:cs typeface="Times New Roman" charset="0"/>
              </a:rPr>
            </a:b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④：</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a:t>
            </a:r>
            <a:br>
              <a:rPr lang="en-US" altLang="zh-CN" sz="2800" dirty="0">
                <a:latin typeface="Times New Roman" charset="0"/>
                <a:ea typeface="Times New Roman" charset="0"/>
                <a:cs typeface="Times New Roman" charset="0"/>
              </a:rPr>
            </a:b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⑤：</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a:t>
            </a:r>
          </a:p>
          <a:p>
            <a:pPr eaLnBrk="1" hangingPunct="1"/>
            <a:endParaRPr lang="en-US" altLang="zh-CN" dirty="0">
              <a:latin typeface="+mn-ea"/>
            </a:endParaRPr>
          </a:p>
        </p:txBody>
      </p:sp>
    </p:spTree>
    <p:extLst>
      <p:ext uri="{BB962C8B-B14F-4D97-AF65-F5344CB8AC3E}">
        <p14:creationId xmlns:p14="http://schemas.microsoft.com/office/powerpoint/2010/main" val="2010092928"/>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a:latin typeface="Arial Black" pitchFamily="34" charset="0"/>
              <a:ea typeface="黑体" pitchFamily="2" charset="-122"/>
            </a:endParaRPr>
          </a:p>
        </p:txBody>
      </p:sp>
      <p:sp>
        <p:nvSpPr>
          <p:cNvPr id="78851" name="Rectangle 3"/>
          <p:cNvSpPr>
            <a:spLocks noGrp="1" noChangeArrowheads="1"/>
          </p:cNvSpPr>
          <p:nvPr>
            <p:ph type="body" idx="1"/>
          </p:nvPr>
        </p:nvSpPr>
        <p:spPr>
          <a:xfrm>
            <a:off x="457200" y="1719263"/>
            <a:ext cx="7787208" cy="4411662"/>
          </a:xfrm>
        </p:spPr>
        <p:txBody>
          <a:bodyPr/>
          <a:lstStyle/>
          <a:p>
            <a:pPr eaLnBrk="1" hangingPunct="1"/>
            <a:r>
              <a:rPr lang="zh-CN" altLang="en-US" sz="2800" b="1" dirty="0">
                <a:latin typeface="+mn-ea"/>
              </a:rPr>
              <a:t>性质：</a:t>
            </a:r>
          </a:p>
          <a:p>
            <a:pPr marL="806450" lvl="1" indent="-457200" eaLnBrk="1" hangingPunct="1">
              <a:spcBef>
                <a:spcPts val="1176"/>
              </a:spcBef>
            </a:pPr>
            <a:r>
              <a:rPr lang="zh-CN" altLang="en-US" sz="2400" b="1" dirty="0">
                <a:latin typeface="+mn-ea"/>
              </a:rPr>
              <a:t>一个文字既是一个析取范式又是一个合取范式；</a:t>
            </a:r>
          </a:p>
          <a:p>
            <a:pPr marL="806450" lvl="1" indent="-457200" eaLnBrk="1" hangingPunct="1">
              <a:spcBef>
                <a:spcPts val="1176"/>
              </a:spcBef>
            </a:pPr>
            <a:r>
              <a:rPr lang="zh-CN" altLang="en-US" sz="2400" b="1" dirty="0">
                <a:latin typeface="+mn-ea"/>
              </a:rPr>
              <a:t>一个析取范式为矛盾式，当且仅当它的每个简单合取式是矛盾式；</a:t>
            </a:r>
          </a:p>
          <a:p>
            <a:pPr marL="806450" lvl="1" indent="-457200" eaLnBrk="1" hangingPunct="1">
              <a:spcBef>
                <a:spcPts val="1176"/>
              </a:spcBef>
            </a:pPr>
            <a:r>
              <a:rPr lang="zh-CN" altLang="en-US" sz="2400" b="1" dirty="0">
                <a:latin typeface="+mn-ea"/>
              </a:rPr>
              <a:t>一个合取范式为重言式，当且仅当它的每个简单析取式是重言式。</a:t>
            </a:r>
          </a:p>
          <a:p>
            <a:pPr eaLnBrk="1" hangingPunct="1"/>
            <a:endParaRPr lang="en-US" altLang="zh-CN" dirty="0">
              <a:latin typeface="+mn-ea"/>
            </a:endParaRPr>
          </a:p>
        </p:txBody>
      </p:sp>
    </p:spTree>
    <p:extLst>
      <p:ext uri="{BB962C8B-B14F-4D97-AF65-F5344CB8AC3E}">
        <p14:creationId xmlns:p14="http://schemas.microsoft.com/office/powerpoint/2010/main" val="1776025260"/>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a:latin typeface="Arial Black" pitchFamily="34" charset="0"/>
              <a:ea typeface="黑体" pitchFamily="2" charset="-122"/>
            </a:endParaRPr>
          </a:p>
        </p:txBody>
      </p:sp>
      <p:sp>
        <p:nvSpPr>
          <p:cNvPr id="78851" name="Rectangle 3"/>
          <p:cNvSpPr>
            <a:spLocks noGrp="1" noChangeArrowheads="1"/>
          </p:cNvSpPr>
          <p:nvPr>
            <p:ph type="body" idx="1"/>
          </p:nvPr>
        </p:nvSpPr>
        <p:spPr>
          <a:xfrm>
            <a:off x="457200" y="1719263"/>
            <a:ext cx="7787208" cy="4411662"/>
          </a:xfrm>
        </p:spPr>
        <p:txBody>
          <a:bodyPr/>
          <a:lstStyle/>
          <a:p>
            <a:pPr eaLnBrk="1" hangingPunct="1"/>
            <a:r>
              <a:rPr lang="zh-CN" altLang="en-US" sz="2800" b="1" dirty="0">
                <a:latin typeface="+mn-ea"/>
              </a:rPr>
              <a:t>定理</a:t>
            </a:r>
            <a:r>
              <a:rPr lang="zh-CN" altLang="en-US" sz="2800" dirty="0">
                <a:latin typeface="+mn-ea"/>
              </a:rPr>
              <a:t>：</a:t>
            </a:r>
            <a:r>
              <a:rPr lang="zh-CN" altLang="en-US" sz="2800" b="1" dirty="0">
                <a:latin typeface="+mn-ea"/>
              </a:rPr>
              <a:t>任一命题公式都存在着与之等值的析取范式和合取范式。</a:t>
            </a:r>
          </a:p>
          <a:p>
            <a:pPr marL="349250" lvl="1" indent="0" eaLnBrk="1" hangingPunct="1">
              <a:buNone/>
            </a:pPr>
            <a:r>
              <a:rPr lang="zh-CN" altLang="en-US" sz="1600" dirty="0">
                <a:latin typeface="+mn-ea"/>
              </a:rPr>
              <a:t>证明：</a:t>
            </a:r>
            <a:r>
              <a:rPr lang="zh-CN" altLang="en-US" sz="1600" dirty="0">
                <a:latin typeface="+mn-ea"/>
                <a:sym typeface="Wingdings" charset="2"/>
              </a:rPr>
              <a:t>对于任一公式，可用下面的方法构造出与其等值的范式：</a:t>
            </a:r>
          </a:p>
          <a:p>
            <a:pPr marL="1096962" lvl="2" indent="-457200" eaLnBrk="1" hangingPunct="1">
              <a:buFont typeface="+mj-lt"/>
              <a:buAutoNum type="arabicPeriod"/>
            </a:pPr>
            <a:r>
              <a:rPr lang="zh-CN" altLang="en-US" sz="1700" dirty="0">
                <a:latin typeface="+mn-ea"/>
                <a:sym typeface="Wingdings" charset="2"/>
              </a:rPr>
              <a:t>利用等价公式：</a:t>
            </a:r>
            <a:r>
              <a:rPr lang="en-US" altLang="zh-CN" sz="1700" dirty="0">
                <a:latin typeface="+mn-ea"/>
                <a:sym typeface="Wingdings" charset="2"/>
              </a:rPr>
              <a:t>A ↔B&lt;=&gt;(</a:t>
            </a:r>
            <a:r>
              <a:rPr lang="en-US" altLang="zh-CN" sz="1700" dirty="0" err="1">
                <a:latin typeface="+mn-ea"/>
                <a:sym typeface="Wingdings" charset="2"/>
              </a:rPr>
              <a:t>A→B</a:t>
            </a:r>
            <a:r>
              <a:rPr lang="en-US" altLang="zh-CN" sz="1700" dirty="0">
                <a:latin typeface="+mn-ea"/>
                <a:sym typeface="Wingdings" charset="2"/>
              </a:rPr>
              <a:t>)∧(</a:t>
            </a:r>
            <a:r>
              <a:rPr lang="en-US" altLang="zh-CN" sz="1700" dirty="0" err="1">
                <a:latin typeface="+mn-ea"/>
                <a:sym typeface="Wingdings" charset="2"/>
              </a:rPr>
              <a:t>B→A</a:t>
            </a:r>
            <a:r>
              <a:rPr lang="en-US" altLang="zh-CN" sz="1700" dirty="0">
                <a:latin typeface="+mn-ea"/>
                <a:sym typeface="Wingdings" charset="2"/>
              </a:rPr>
              <a:t>)</a:t>
            </a:r>
            <a:r>
              <a:rPr lang="zh-CN" altLang="en-US" sz="1700" dirty="0">
                <a:latin typeface="+mn-ea"/>
                <a:sym typeface="Wingdings" charset="2"/>
              </a:rPr>
              <a:t>使公式中仅含联结词</a:t>
            </a:r>
            <a:r>
              <a:rPr lang="en-US" altLang="zh-CN" sz="1700" dirty="0">
                <a:latin typeface="+mn-ea"/>
                <a:sym typeface="Wingdings" charset="2"/>
              </a:rPr>
              <a:t>¬</a:t>
            </a:r>
            <a:r>
              <a:rPr lang="zh-CN" altLang="en-US" sz="1700" dirty="0">
                <a:latin typeface="+mn-ea"/>
                <a:sym typeface="Wingdings" charset="2"/>
              </a:rPr>
              <a:t>，∧，∨；</a:t>
            </a:r>
          </a:p>
          <a:p>
            <a:pPr marL="1096962" lvl="2" indent="-457200" eaLnBrk="1" hangingPunct="1">
              <a:buFont typeface="+mj-lt"/>
              <a:buAutoNum type="arabicPeriod"/>
            </a:pPr>
            <a:r>
              <a:rPr lang="zh-CN" altLang="en-US" sz="1700" dirty="0">
                <a:latin typeface="+mn-ea"/>
                <a:sym typeface="Wingdings" charset="2"/>
              </a:rPr>
              <a:t>利用德</a:t>
            </a:r>
            <a:r>
              <a:rPr lang="en-US" altLang="zh-CN" sz="1700" dirty="0">
                <a:latin typeface="+mn-ea"/>
                <a:sym typeface="Wingdings" charset="2"/>
              </a:rPr>
              <a:t>•</a:t>
            </a:r>
            <a:r>
              <a:rPr lang="zh-CN" altLang="en-US" sz="1700" dirty="0">
                <a:latin typeface="+mn-ea"/>
                <a:sym typeface="Wingdings" charset="2"/>
              </a:rPr>
              <a:t>摩根定律和双重否定律</a:t>
            </a:r>
            <a:r>
              <a:rPr lang="en-US" altLang="zh-CN" sz="1700" dirty="0">
                <a:latin typeface="+mn-ea"/>
                <a:sym typeface="Wingdings" charset="2"/>
              </a:rPr>
              <a:t>¬(</a:t>
            </a:r>
            <a:r>
              <a:rPr lang="en-US" altLang="zh-CN" sz="1700" dirty="0" err="1">
                <a:latin typeface="+mn-ea"/>
                <a:sym typeface="Wingdings" charset="2"/>
              </a:rPr>
              <a:t>A∨B</a:t>
            </a:r>
            <a:r>
              <a:rPr lang="en-US" altLang="zh-CN" sz="1700" dirty="0">
                <a:latin typeface="+mn-ea"/>
                <a:sym typeface="Wingdings" charset="2"/>
              </a:rPr>
              <a:t>) &lt;=&gt; ¬A∧¬B</a:t>
            </a:r>
            <a:r>
              <a:rPr lang="zh-CN" altLang="en-US" sz="1700" dirty="0">
                <a:latin typeface="+mn-ea"/>
                <a:sym typeface="Wingdings" charset="2"/>
              </a:rPr>
              <a:t>，</a:t>
            </a:r>
            <a:r>
              <a:rPr lang="en-US" altLang="zh-CN" sz="1700" dirty="0">
                <a:latin typeface="+mn-ea"/>
                <a:sym typeface="Wingdings" charset="2"/>
              </a:rPr>
              <a:t>¬(</a:t>
            </a:r>
            <a:r>
              <a:rPr lang="en-US" altLang="zh-CN" sz="1700" dirty="0" err="1">
                <a:latin typeface="+mn-ea"/>
                <a:sym typeface="Wingdings" charset="2"/>
              </a:rPr>
              <a:t>A∧B</a:t>
            </a:r>
            <a:r>
              <a:rPr lang="en-US" altLang="zh-CN" sz="1700" dirty="0">
                <a:latin typeface="+mn-ea"/>
                <a:sym typeface="Wingdings" charset="2"/>
              </a:rPr>
              <a:t>) &lt;=&gt; ¬A∨¬B</a:t>
            </a:r>
            <a:r>
              <a:rPr lang="zh-CN" altLang="en-US" sz="1700" dirty="0">
                <a:latin typeface="+mn-ea"/>
                <a:sym typeface="Wingdings" charset="2"/>
              </a:rPr>
              <a:t>， </a:t>
            </a:r>
            <a:r>
              <a:rPr lang="en-US" altLang="zh-CN" sz="1700" dirty="0">
                <a:latin typeface="+mn-ea"/>
                <a:sym typeface="Wingdings" charset="2"/>
              </a:rPr>
              <a:t>¬ ¬A &lt;=&gt;A</a:t>
            </a:r>
            <a:r>
              <a:rPr lang="zh-CN" altLang="en-US" sz="1700" dirty="0">
                <a:latin typeface="+mn-ea"/>
                <a:sym typeface="Wingdings" charset="2"/>
              </a:rPr>
              <a:t>将否定符</a:t>
            </a:r>
            <a:r>
              <a:rPr lang="en-US" altLang="zh-CN" sz="1700" dirty="0">
                <a:latin typeface="+mn-ea"/>
                <a:sym typeface="Wingdings" charset="2"/>
              </a:rPr>
              <a:t>¬</a:t>
            </a:r>
            <a:r>
              <a:rPr lang="zh-CN" altLang="en-US" sz="1700" dirty="0">
                <a:latin typeface="+mn-ea"/>
                <a:sym typeface="Wingdings" charset="2"/>
              </a:rPr>
              <a:t>移到命题变元前，并去掉多余的否定符；</a:t>
            </a:r>
          </a:p>
          <a:p>
            <a:pPr marL="1096962" lvl="2" indent="-457200" eaLnBrk="1" fontAlgn="t" hangingPunct="1">
              <a:buFont typeface="+mj-lt"/>
              <a:buAutoNum type="arabicPeriod"/>
            </a:pPr>
            <a:r>
              <a:rPr lang="zh-CN" altLang="en-US" sz="1700" dirty="0">
                <a:latin typeface="+mn-ea"/>
                <a:sym typeface="Wingdings" charset="2"/>
              </a:rPr>
              <a:t>利用分配律</a:t>
            </a:r>
            <a:r>
              <a:rPr lang="en-US" altLang="zh-CN" sz="1700" dirty="0">
                <a:latin typeface="+mn-ea"/>
                <a:sym typeface="Wingdings" charset="2"/>
              </a:rPr>
              <a:t>A∧(</a:t>
            </a:r>
            <a:r>
              <a:rPr lang="en-US" altLang="zh-CN" sz="1700" dirty="0" err="1">
                <a:latin typeface="+mn-ea"/>
                <a:sym typeface="Wingdings" charset="2"/>
              </a:rPr>
              <a:t>B∨C</a:t>
            </a:r>
            <a:r>
              <a:rPr lang="en-US" altLang="zh-CN" sz="1700" dirty="0">
                <a:latin typeface="+mn-ea"/>
                <a:sym typeface="Wingdings" charset="2"/>
              </a:rPr>
              <a:t>) &lt;=&gt;(</a:t>
            </a:r>
            <a:r>
              <a:rPr lang="en-US" altLang="zh-CN" sz="1700" dirty="0" err="1">
                <a:latin typeface="+mn-ea"/>
                <a:sym typeface="Wingdings" charset="2"/>
              </a:rPr>
              <a:t>A∧B</a:t>
            </a:r>
            <a:r>
              <a:rPr lang="en-US" altLang="zh-CN" sz="1700" dirty="0">
                <a:latin typeface="+mn-ea"/>
                <a:sym typeface="Wingdings" charset="2"/>
              </a:rPr>
              <a:t>)∨(</a:t>
            </a:r>
            <a:r>
              <a:rPr lang="en-US" altLang="zh-CN" sz="1700" dirty="0" err="1">
                <a:latin typeface="+mn-ea"/>
                <a:sym typeface="Wingdings" charset="2"/>
              </a:rPr>
              <a:t>A∧C</a:t>
            </a:r>
            <a:r>
              <a:rPr lang="en-US" altLang="zh-CN" sz="1700" dirty="0">
                <a:latin typeface="+mn-ea"/>
                <a:sym typeface="Wingdings" charset="2"/>
              </a:rPr>
              <a:t>)</a:t>
            </a:r>
            <a:r>
              <a:rPr lang="zh-CN" altLang="en-US" sz="1700" dirty="0">
                <a:latin typeface="+mn-ea"/>
                <a:sym typeface="Wingdings" charset="2"/>
              </a:rPr>
              <a:t>， </a:t>
            </a:r>
            <a:r>
              <a:rPr lang="en-US" altLang="zh-CN" sz="1700" dirty="0">
                <a:latin typeface="+mn-ea"/>
                <a:sym typeface="Wingdings" charset="2"/>
              </a:rPr>
              <a:t>A∨(</a:t>
            </a:r>
            <a:r>
              <a:rPr lang="en-US" altLang="zh-CN" sz="1700" dirty="0" err="1">
                <a:latin typeface="+mn-ea"/>
                <a:sym typeface="Wingdings" charset="2"/>
              </a:rPr>
              <a:t>B∧C</a:t>
            </a:r>
            <a:r>
              <a:rPr lang="en-US" altLang="zh-CN" sz="1700" dirty="0">
                <a:latin typeface="+mn-ea"/>
                <a:sym typeface="Wingdings" charset="2"/>
              </a:rPr>
              <a:t>) &lt;=&gt;(</a:t>
            </a:r>
            <a:r>
              <a:rPr lang="en-US" altLang="zh-CN" sz="1700" dirty="0" err="1">
                <a:latin typeface="+mn-ea"/>
                <a:sym typeface="Wingdings" charset="2"/>
              </a:rPr>
              <a:t>A∨B</a:t>
            </a:r>
            <a:r>
              <a:rPr lang="en-US" altLang="zh-CN" sz="1700" dirty="0">
                <a:latin typeface="+mn-ea"/>
                <a:sym typeface="Wingdings" charset="2"/>
              </a:rPr>
              <a:t>)∧(</a:t>
            </a:r>
            <a:r>
              <a:rPr lang="en-US" altLang="zh-CN" sz="1700" dirty="0" err="1">
                <a:latin typeface="+mn-ea"/>
                <a:sym typeface="Wingdings" charset="2"/>
              </a:rPr>
              <a:t>A∨C</a:t>
            </a:r>
            <a:r>
              <a:rPr lang="en-US" altLang="zh-CN" sz="1700" dirty="0">
                <a:latin typeface="+mn-ea"/>
                <a:sym typeface="Wingdings" charset="2"/>
              </a:rPr>
              <a:t>)</a:t>
            </a:r>
            <a:r>
              <a:rPr lang="zh-CN" altLang="en-US" sz="1700" dirty="0">
                <a:latin typeface="+mn-ea"/>
                <a:sym typeface="Wingdings" charset="2"/>
              </a:rPr>
              <a:t>将公式化成析取范式或合取范式，所得即与原公式等价。</a:t>
            </a:r>
            <a:endParaRPr lang="en-US" altLang="zh-CN" sz="1700" dirty="0">
              <a:latin typeface="+mn-ea"/>
              <a:sym typeface="Wingdings" charset="2"/>
            </a:endParaRPr>
          </a:p>
          <a:p>
            <a:pPr marL="349250" lvl="1" indent="0" eaLnBrk="1" fontAlgn="t" hangingPunct="1">
              <a:buNone/>
            </a:pPr>
            <a:r>
              <a:rPr lang="zh-CN" altLang="en-US" sz="1600" dirty="0">
                <a:latin typeface="+mn-ea"/>
                <a:sym typeface="Wingdings" charset="2"/>
              </a:rPr>
              <a:t>证毕</a:t>
            </a:r>
          </a:p>
          <a:p>
            <a:pPr marL="0" indent="0" eaLnBrk="1" hangingPunct="1">
              <a:buNone/>
            </a:pPr>
            <a:endParaRPr lang="zh-CN" altLang="en-US" sz="2800" dirty="0">
              <a:latin typeface="+mn-ea"/>
            </a:endParaRPr>
          </a:p>
        </p:txBody>
      </p:sp>
    </p:spTree>
    <p:extLst>
      <p:ext uri="{BB962C8B-B14F-4D97-AF65-F5344CB8AC3E}">
        <p14:creationId xmlns:p14="http://schemas.microsoft.com/office/powerpoint/2010/main" val="2123541607"/>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命题逻辑公式的范式</a:t>
            </a:r>
            <a:endParaRPr lang="en-US" dirty="0"/>
          </a:p>
        </p:txBody>
      </p:sp>
      <p:sp>
        <p:nvSpPr>
          <p:cNvPr id="3" name="Content Placeholder 2"/>
          <p:cNvSpPr>
            <a:spLocks noGrp="1"/>
          </p:cNvSpPr>
          <p:nvPr>
            <p:ph idx="1"/>
          </p:nvPr>
        </p:nvSpPr>
        <p:spPr/>
        <p:txBody>
          <a:bodyPr/>
          <a:lstStyle/>
          <a:p>
            <a:pPr eaLnBrk="1" hangingPunct="1"/>
            <a:r>
              <a:rPr lang="zh-CN" altLang="en-US" sz="2400" b="1" dirty="0">
                <a:latin typeface="+mn-ea"/>
                <a:sym typeface="Wingdings" charset="2"/>
              </a:rPr>
              <a:t>主析取范式和主合取范式</a:t>
            </a:r>
          </a:p>
          <a:p>
            <a:pPr eaLnBrk="1" hangingPunct="1">
              <a:buFontTx/>
              <a:buNone/>
            </a:pPr>
            <a:r>
              <a:rPr lang="zh-CN" altLang="en-US" sz="2400" dirty="0">
                <a:latin typeface="+mn-ea"/>
                <a:sym typeface="Wingdings" charset="2"/>
              </a:rPr>
              <a:t>  </a:t>
            </a:r>
            <a:r>
              <a:rPr lang="zh-CN" altLang="en-US" sz="2000" dirty="0">
                <a:latin typeface="+mn-ea"/>
                <a:sym typeface="Wingdings" charset="2"/>
              </a:rPr>
              <a:t>范式不唯一。如公式</a:t>
            </a:r>
            <a:r>
              <a:rPr lang="en-US" altLang="zh-CN" sz="2000" dirty="0">
                <a:latin typeface="+mn-ea"/>
                <a:sym typeface="Wingdings" charset="2"/>
              </a:rPr>
              <a:t>(</a:t>
            </a:r>
            <a:r>
              <a:rPr lang="en-US" altLang="zh-CN" sz="2000" i="1" dirty="0" err="1">
                <a:latin typeface="+mn-ea"/>
                <a:sym typeface="Wingdings" charset="2"/>
              </a:rPr>
              <a:t>p</a:t>
            </a:r>
            <a:r>
              <a:rPr lang="en-US" altLang="zh-CN" sz="2000" dirty="0" err="1">
                <a:latin typeface="+mn-ea"/>
                <a:sym typeface="Wingdings" charset="2"/>
              </a:rPr>
              <a:t>∨</a:t>
            </a:r>
            <a:r>
              <a:rPr lang="en-US" altLang="zh-CN" sz="2000" i="1" dirty="0" err="1">
                <a:latin typeface="+mn-ea"/>
                <a:sym typeface="Wingdings" charset="2"/>
              </a:rPr>
              <a:t>q</a:t>
            </a:r>
            <a:r>
              <a:rPr lang="en-US" altLang="zh-CN" sz="2000" dirty="0">
                <a:latin typeface="+mn-ea"/>
                <a:sym typeface="Wingdings" charset="2"/>
              </a:rPr>
              <a:t>)∧(</a:t>
            </a:r>
            <a:r>
              <a:rPr lang="en-US" altLang="zh-CN" sz="2000" i="1" dirty="0" err="1">
                <a:latin typeface="+mn-ea"/>
                <a:sym typeface="Wingdings" charset="2"/>
              </a:rPr>
              <a:t>p</a:t>
            </a:r>
            <a:r>
              <a:rPr lang="en-US" altLang="zh-CN" sz="2000" dirty="0" err="1">
                <a:latin typeface="+mn-ea"/>
                <a:sym typeface="Wingdings" charset="2"/>
              </a:rPr>
              <a:t>∨</a:t>
            </a:r>
            <a:r>
              <a:rPr lang="en-US" altLang="zh-CN" sz="2000" i="1" dirty="0" err="1">
                <a:latin typeface="+mn-ea"/>
                <a:sym typeface="Wingdings" charset="2"/>
              </a:rPr>
              <a:t>r</a:t>
            </a:r>
            <a:r>
              <a:rPr lang="en-US" altLang="zh-CN" sz="2000" dirty="0">
                <a:latin typeface="+mn-ea"/>
                <a:sym typeface="Wingdings" charset="2"/>
              </a:rPr>
              <a:t>)</a:t>
            </a:r>
            <a:r>
              <a:rPr lang="zh-CN" altLang="en-US" sz="2000" dirty="0">
                <a:latin typeface="+mn-ea"/>
                <a:sym typeface="Wingdings" charset="2"/>
              </a:rPr>
              <a:t>与之等价的公式有：</a:t>
            </a:r>
            <a:r>
              <a:rPr lang="en-US" altLang="zh-CN" sz="2000" i="1" dirty="0">
                <a:latin typeface="+mn-ea"/>
                <a:sym typeface="Wingdings" charset="2"/>
              </a:rPr>
              <a:t>p</a:t>
            </a:r>
            <a:r>
              <a:rPr lang="en-US" altLang="zh-CN" sz="2000" dirty="0">
                <a:latin typeface="+mn-ea"/>
                <a:sym typeface="Wingdings" charset="2"/>
              </a:rPr>
              <a:t>∨(</a:t>
            </a:r>
            <a:r>
              <a:rPr lang="en-US" altLang="zh-CN" sz="2000" i="1" dirty="0" err="1">
                <a:latin typeface="+mn-ea"/>
                <a:sym typeface="Wingdings" charset="2"/>
              </a:rPr>
              <a:t>q</a:t>
            </a:r>
            <a:r>
              <a:rPr lang="en-US" altLang="zh-CN" sz="2000" dirty="0" err="1">
                <a:latin typeface="+mn-ea"/>
                <a:sym typeface="Wingdings" charset="2"/>
              </a:rPr>
              <a:t>∧</a:t>
            </a:r>
            <a:r>
              <a:rPr lang="en-US" altLang="zh-CN" sz="2000" i="1" dirty="0" err="1">
                <a:latin typeface="+mn-ea"/>
                <a:sym typeface="Wingdings" charset="2"/>
              </a:rPr>
              <a:t>r</a:t>
            </a:r>
            <a:r>
              <a:rPr lang="en-US" altLang="zh-CN" sz="2000" dirty="0">
                <a:latin typeface="+mn-ea"/>
                <a:sym typeface="Wingdings" charset="2"/>
              </a:rPr>
              <a:t>)</a:t>
            </a:r>
            <a:r>
              <a:rPr lang="zh-CN" altLang="en-US" sz="2000" dirty="0">
                <a:latin typeface="+mn-ea"/>
                <a:sym typeface="Wingdings" charset="2"/>
              </a:rPr>
              <a:t>，</a:t>
            </a:r>
            <a:r>
              <a:rPr lang="en-US" altLang="zh-CN" sz="2000" dirty="0">
                <a:latin typeface="+mn-ea"/>
                <a:sym typeface="Wingdings" charset="2"/>
              </a:rPr>
              <a:t>(</a:t>
            </a:r>
            <a:r>
              <a:rPr lang="en-US" altLang="zh-CN" sz="2000" i="1" dirty="0" err="1">
                <a:latin typeface="+mn-ea"/>
                <a:sym typeface="Wingdings" charset="2"/>
              </a:rPr>
              <a:t>p</a:t>
            </a:r>
            <a:r>
              <a:rPr lang="en-US" altLang="zh-CN" sz="2000" dirty="0" err="1">
                <a:latin typeface="+mn-ea"/>
                <a:sym typeface="Wingdings" charset="2"/>
              </a:rPr>
              <a:t>∧</a:t>
            </a:r>
            <a:r>
              <a:rPr lang="en-US" altLang="zh-CN" sz="2000" i="1" dirty="0" err="1">
                <a:latin typeface="+mn-ea"/>
                <a:sym typeface="Wingdings" charset="2"/>
              </a:rPr>
              <a:t>p</a:t>
            </a:r>
            <a:r>
              <a:rPr lang="en-US" altLang="zh-CN" sz="2000" dirty="0">
                <a:latin typeface="+mn-ea"/>
                <a:sym typeface="Wingdings" charset="2"/>
              </a:rPr>
              <a:t>)∨(</a:t>
            </a:r>
            <a:r>
              <a:rPr lang="en-US" altLang="zh-CN" sz="2000" i="1" dirty="0" err="1">
                <a:latin typeface="+mn-ea"/>
                <a:sym typeface="Wingdings" charset="2"/>
              </a:rPr>
              <a:t>q</a:t>
            </a:r>
            <a:r>
              <a:rPr lang="en-US" altLang="zh-CN" sz="2000" dirty="0" err="1">
                <a:latin typeface="+mn-ea"/>
                <a:sym typeface="Wingdings" charset="2"/>
              </a:rPr>
              <a:t>∧</a:t>
            </a:r>
            <a:r>
              <a:rPr lang="en-US" altLang="zh-CN" sz="2000" i="1" dirty="0" err="1">
                <a:latin typeface="+mn-ea"/>
                <a:sym typeface="Wingdings" charset="2"/>
              </a:rPr>
              <a:t>r</a:t>
            </a:r>
            <a:r>
              <a:rPr lang="en-US" altLang="zh-CN" sz="2000" dirty="0">
                <a:latin typeface="+mn-ea"/>
                <a:sym typeface="Wingdings" charset="2"/>
              </a:rPr>
              <a:t>) </a:t>
            </a:r>
            <a:r>
              <a:rPr lang="zh-CN" altLang="en-US" sz="2000" dirty="0">
                <a:latin typeface="+mn-ea"/>
                <a:sym typeface="Wingdings" charset="2"/>
              </a:rPr>
              <a:t>，</a:t>
            </a:r>
            <a:r>
              <a:rPr lang="en-US" altLang="zh-CN" sz="2000" i="1" dirty="0">
                <a:latin typeface="+mn-ea"/>
                <a:sym typeface="Wingdings" charset="2"/>
              </a:rPr>
              <a:t>p</a:t>
            </a:r>
            <a:r>
              <a:rPr lang="en-US" altLang="zh-CN" sz="2000" dirty="0">
                <a:latin typeface="+mn-ea"/>
                <a:sym typeface="Wingdings" charset="2"/>
              </a:rPr>
              <a:t>∨(</a:t>
            </a:r>
            <a:r>
              <a:rPr lang="en-US" altLang="zh-CN" sz="2000" i="1" dirty="0">
                <a:latin typeface="+mn-ea"/>
                <a:sym typeface="Wingdings" charset="2"/>
              </a:rPr>
              <a:t>q</a:t>
            </a:r>
            <a:r>
              <a:rPr lang="en-US" altLang="zh-CN" sz="2000" dirty="0">
                <a:latin typeface="+mn-ea"/>
                <a:sym typeface="Wingdings" charset="2"/>
              </a:rPr>
              <a:t>∧¬</a:t>
            </a:r>
            <a:r>
              <a:rPr lang="en-US" altLang="zh-CN" sz="2000" i="1" dirty="0">
                <a:latin typeface="+mn-ea"/>
                <a:sym typeface="Wingdings" charset="2"/>
              </a:rPr>
              <a:t>q</a:t>
            </a:r>
            <a:r>
              <a:rPr lang="en-US" altLang="zh-CN" sz="2000" dirty="0">
                <a:latin typeface="+mn-ea"/>
                <a:sym typeface="Wingdings" charset="2"/>
              </a:rPr>
              <a:t>)∨(</a:t>
            </a:r>
            <a:r>
              <a:rPr lang="en-US" altLang="zh-CN" sz="2000" i="1" dirty="0" err="1">
                <a:latin typeface="+mn-ea"/>
                <a:sym typeface="Wingdings" charset="2"/>
              </a:rPr>
              <a:t>q</a:t>
            </a:r>
            <a:r>
              <a:rPr lang="en-US" altLang="zh-CN" sz="2000" dirty="0" err="1">
                <a:latin typeface="+mn-ea"/>
                <a:sym typeface="Wingdings" charset="2"/>
              </a:rPr>
              <a:t>∧</a:t>
            </a:r>
            <a:r>
              <a:rPr lang="en-US" altLang="zh-CN" sz="2000" i="1" dirty="0" err="1">
                <a:latin typeface="+mn-ea"/>
                <a:sym typeface="Wingdings" charset="2"/>
              </a:rPr>
              <a:t>r</a:t>
            </a:r>
            <a:r>
              <a:rPr lang="en-US" altLang="zh-CN" sz="2000" dirty="0">
                <a:latin typeface="+mn-ea"/>
                <a:sym typeface="Wingdings" charset="2"/>
              </a:rPr>
              <a:t>)</a:t>
            </a:r>
            <a:r>
              <a:rPr lang="zh-CN" altLang="en-US" sz="2000" dirty="0">
                <a:latin typeface="+mn-ea"/>
                <a:sym typeface="Wingdings" charset="2"/>
              </a:rPr>
              <a:t>，</a:t>
            </a:r>
            <a:r>
              <a:rPr lang="en-US" altLang="zh-CN" sz="2000" i="1" dirty="0">
                <a:latin typeface="+mn-ea"/>
                <a:sym typeface="Wingdings" charset="2"/>
              </a:rPr>
              <a:t>p</a:t>
            </a:r>
            <a:r>
              <a:rPr lang="en-US" altLang="zh-CN" sz="2000" dirty="0">
                <a:latin typeface="+mn-ea"/>
                <a:sym typeface="Wingdings" charset="2"/>
              </a:rPr>
              <a:t>∨(</a:t>
            </a:r>
            <a:r>
              <a:rPr lang="en-US" altLang="zh-CN" sz="2000" i="1" dirty="0" err="1">
                <a:latin typeface="+mn-ea"/>
                <a:sym typeface="Wingdings" charset="2"/>
              </a:rPr>
              <a:t>p</a:t>
            </a:r>
            <a:r>
              <a:rPr lang="en-US" altLang="zh-CN" sz="2000" dirty="0" err="1">
                <a:latin typeface="+mn-ea"/>
                <a:sym typeface="Wingdings" charset="2"/>
              </a:rPr>
              <a:t>∧</a:t>
            </a:r>
            <a:r>
              <a:rPr lang="en-US" altLang="zh-CN" sz="2000" i="1" dirty="0" err="1">
                <a:latin typeface="+mn-ea"/>
                <a:sym typeface="Wingdings" charset="2"/>
              </a:rPr>
              <a:t>r</a:t>
            </a:r>
            <a:r>
              <a:rPr lang="en-US" altLang="zh-CN" sz="2000" dirty="0">
                <a:latin typeface="+mn-ea"/>
                <a:sym typeface="Wingdings" charset="2"/>
              </a:rPr>
              <a:t>)∨(</a:t>
            </a:r>
            <a:r>
              <a:rPr lang="en-US" altLang="zh-CN" sz="2000" i="1" dirty="0" err="1">
                <a:latin typeface="+mn-ea"/>
                <a:sym typeface="Wingdings" charset="2"/>
              </a:rPr>
              <a:t>q</a:t>
            </a:r>
            <a:r>
              <a:rPr lang="en-US" altLang="zh-CN" sz="2000" dirty="0" err="1">
                <a:latin typeface="+mn-ea"/>
                <a:sym typeface="Wingdings" charset="2"/>
              </a:rPr>
              <a:t>∧</a:t>
            </a:r>
            <a:r>
              <a:rPr lang="en-US" altLang="zh-CN" sz="2000" i="1" dirty="0" err="1">
                <a:latin typeface="+mn-ea"/>
                <a:sym typeface="Wingdings" charset="2"/>
              </a:rPr>
              <a:t>r</a:t>
            </a:r>
            <a:r>
              <a:rPr lang="en-US" altLang="zh-CN" sz="2000" dirty="0">
                <a:latin typeface="+mn-ea"/>
                <a:sym typeface="Wingdings" charset="2"/>
              </a:rPr>
              <a:t>),</a:t>
            </a:r>
            <a:r>
              <a:rPr lang="zh-CN" altLang="en-US" sz="2000" dirty="0">
                <a:latin typeface="+mn-ea"/>
                <a:sym typeface="Wingdings" charset="2"/>
              </a:rPr>
              <a:t>等。</a:t>
            </a:r>
            <a:endParaRPr lang="en-US" altLang="zh-CN" sz="2000" dirty="0">
              <a:latin typeface="+mn-ea"/>
              <a:sym typeface="Wingdings" charset="2"/>
            </a:endParaRPr>
          </a:p>
          <a:p>
            <a:pPr eaLnBrk="1" hangingPunct="1">
              <a:buFontTx/>
              <a:buNone/>
            </a:pPr>
            <a:endParaRPr lang="zh-CN" altLang="en-US" sz="2000" dirty="0">
              <a:latin typeface="+mn-ea"/>
              <a:sym typeface="Wingdings" charset="2"/>
            </a:endParaRPr>
          </a:p>
          <a:p>
            <a:pPr eaLnBrk="1" hangingPunct="1"/>
            <a:r>
              <a:rPr lang="zh-CN" altLang="en-US" sz="2400" dirty="0">
                <a:latin typeface="+mn-ea"/>
                <a:sym typeface="Wingdings" charset="2"/>
              </a:rPr>
              <a:t>包含所有命题变元或其否定一次仅一次的简单合取式，称为</a:t>
            </a:r>
            <a:r>
              <a:rPr lang="zh-CN" altLang="en-US" sz="2400" b="1" dirty="0">
                <a:solidFill>
                  <a:srgbClr val="C00000"/>
                </a:solidFill>
                <a:latin typeface="+mn-ea"/>
                <a:sym typeface="Wingdings" charset="2"/>
              </a:rPr>
              <a:t>极小项</a:t>
            </a:r>
            <a:r>
              <a:rPr lang="zh-CN" altLang="en-US" sz="2400" dirty="0">
                <a:latin typeface="+mn-ea"/>
                <a:sym typeface="Wingdings" charset="2"/>
              </a:rPr>
              <a:t>；</a:t>
            </a:r>
            <a:endParaRPr lang="en-US" altLang="zh-CN" sz="2400" dirty="0">
              <a:latin typeface="+mn-ea"/>
              <a:sym typeface="Wingdings" charset="2"/>
            </a:endParaRPr>
          </a:p>
          <a:p>
            <a:pPr eaLnBrk="1" hangingPunct="1"/>
            <a:r>
              <a:rPr lang="zh-CN" altLang="en-US" sz="2400" dirty="0">
                <a:latin typeface="+mn-ea"/>
                <a:sym typeface="Wingdings" charset="2"/>
              </a:rPr>
              <a:t>包含所有命题变元或其否定一次仅一次的简单析取式，称为</a:t>
            </a:r>
            <a:r>
              <a:rPr lang="zh-CN" altLang="en-US" sz="2400" b="1" dirty="0">
                <a:solidFill>
                  <a:srgbClr val="C00000"/>
                </a:solidFill>
                <a:latin typeface="+mn-ea"/>
                <a:sym typeface="Wingdings" charset="2"/>
              </a:rPr>
              <a:t>极大项</a:t>
            </a:r>
            <a:r>
              <a:rPr lang="zh-CN" altLang="en-US" sz="2400" dirty="0">
                <a:latin typeface="+mn-ea"/>
                <a:sym typeface="Wingdings" charset="2"/>
              </a:rPr>
              <a:t>；</a:t>
            </a:r>
            <a:endParaRPr lang="en-US" altLang="zh-CN" sz="2400" dirty="0">
              <a:latin typeface="+mn-ea"/>
              <a:sym typeface="Wingdings" charset="2"/>
            </a:endParaRPr>
          </a:p>
          <a:p>
            <a:pPr eaLnBrk="1" hangingPunct="1"/>
            <a:r>
              <a:rPr lang="zh-CN" altLang="en-US" sz="2400" dirty="0">
                <a:latin typeface="+mn-ea"/>
                <a:sym typeface="Wingdings" charset="2"/>
              </a:rPr>
              <a:t>由有限个极小项组成的析取范式称为</a:t>
            </a:r>
            <a:r>
              <a:rPr lang="zh-CN" altLang="en-US" sz="2400" b="1" dirty="0">
                <a:solidFill>
                  <a:srgbClr val="C00000"/>
                </a:solidFill>
                <a:latin typeface="+mn-ea"/>
                <a:sym typeface="Wingdings" charset="2"/>
              </a:rPr>
              <a:t>主析取范式</a:t>
            </a:r>
            <a:r>
              <a:rPr lang="zh-CN" altLang="en-US" sz="2400" dirty="0">
                <a:latin typeface="+mn-ea"/>
                <a:sym typeface="Wingdings" charset="2"/>
              </a:rPr>
              <a:t>； </a:t>
            </a:r>
            <a:endParaRPr lang="en-US" altLang="zh-CN" sz="2400" dirty="0">
              <a:latin typeface="+mn-ea"/>
              <a:sym typeface="Wingdings" charset="2"/>
            </a:endParaRPr>
          </a:p>
          <a:p>
            <a:pPr eaLnBrk="1" hangingPunct="1"/>
            <a:r>
              <a:rPr lang="zh-CN" altLang="en-US" sz="2400" dirty="0">
                <a:latin typeface="+mn-ea"/>
                <a:sym typeface="Wingdings" charset="2"/>
              </a:rPr>
              <a:t>由有限个极大项组成的合取范式称为</a:t>
            </a:r>
            <a:r>
              <a:rPr lang="zh-CN" altLang="en-US" sz="2400" b="1" dirty="0">
                <a:solidFill>
                  <a:srgbClr val="C00000"/>
                </a:solidFill>
                <a:latin typeface="+mn-ea"/>
                <a:sym typeface="Wingdings" charset="2"/>
              </a:rPr>
              <a:t>主合取范式</a:t>
            </a:r>
            <a:r>
              <a:rPr lang="zh-CN" altLang="en-US" sz="2400" dirty="0">
                <a:latin typeface="+mn-ea"/>
                <a:sym typeface="Wingdings" charset="2"/>
              </a:rPr>
              <a:t>。</a:t>
            </a:r>
          </a:p>
          <a:p>
            <a:endParaRPr lang="en-US" dirty="0"/>
          </a:p>
        </p:txBody>
      </p:sp>
      <p:sp>
        <p:nvSpPr>
          <p:cNvPr id="4" name="Slide Number Placeholder 3"/>
          <p:cNvSpPr>
            <a:spLocks noGrp="1"/>
          </p:cNvSpPr>
          <p:nvPr>
            <p:ph type="sldNum" sz="quarter" idx="12"/>
          </p:nvPr>
        </p:nvSpPr>
        <p:spPr/>
        <p:txBody>
          <a:bodyPr/>
          <a:lstStyle/>
          <a:p>
            <a:pPr algn="r">
              <a:defRPr/>
            </a:pPr>
            <a:fld id="{9CA25C4E-FAF3-46D9-8743-E552264581ED}" type="slidenum">
              <a:rPr lang="en-US" altLang="zh-CN" smtClean="0"/>
              <a:pPr algn="r">
                <a:defRPr/>
              </a:pPr>
              <a:t>17</a:t>
            </a:fld>
            <a:endParaRPr lang="en-US" altLang="zh-CN" dirty="0"/>
          </a:p>
        </p:txBody>
      </p:sp>
    </p:spTree>
    <p:extLst>
      <p:ext uri="{BB962C8B-B14F-4D97-AF65-F5344CB8AC3E}">
        <p14:creationId xmlns:p14="http://schemas.microsoft.com/office/powerpoint/2010/main" val="200451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sz="half" idx="1"/>
          </p:nvPr>
        </p:nvSpPr>
        <p:spPr>
          <a:xfrm>
            <a:off x="457200" y="1417638"/>
            <a:ext cx="8458200" cy="5211762"/>
          </a:xfrm>
        </p:spPr>
        <p:txBody>
          <a:bodyPr/>
          <a:lstStyle/>
          <a:p>
            <a:pPr eaLnBrk="1" hangingPunct="1"/>
            <a:r>
              <a:rPr lang="en-US" altLang="zh-CN" sz="2800" b="1" dirty="0">
                <a:solidFill>
                  <a:srgbClr val="0000FF"/>
                </a:solidFill>
                <a:latin typeface="+mn-ea"/>
                <a:sym typeface="Wingdings" charset="2"/>
              </a:rPr>
              <a:t>1.</a:t>
            </a:r>
            <a:r>
              <a:rPr lang="zh-CN" altLang="en-US" sz="2800" b="1" dirty="0">
                <a:solidFill>
                  <a:srgbClr val="0000FF"/>
                </a:solidFill>
                <a:latin typeface="+mn-ea"/>
                <a:sym typeface="Wingdings" charset="2"/>
              </a:rPr>
              <a:t>极小项和极大项的性质</a:t>
            </a:r>
          </a:p>
          <a:p>
            <a:pPr eaLnBrk="1" hangingPunct="1">
              <a:buFontTx/>
              <a:buNone/>
            </a:pPr>
            <a:r>
              <a:rPr lang="zh-CN" altLang="en-US" sz="2000" b="1" dirty="0">
                <a:latin typeface="+mn-ea"/>
                <a:sym typeface="Wingdings" charset="2"/>
              </a:rPr>
              <a:t>  </a:t>
            </a:r>
            <a:r>
              <a:rPr lang="zh-CN" altLang="en-US" sz="2400" dirty="0">
                <a:latin typeface="+mn-ea"/>
                <a:sym typeface="Wingdings" charset="2"/>
              </a:rPr>
              <a:t>对于两个命题变元</a:t>
            </a:r>
            <a:r>
              <a:rPr lang="en-US" altLang="zh-CN" sz="2400" dirty="0">
                <a:latin typeface="+mn-ea"/>
                <a:sym typeface="Wingdings" charset="2"/>
              </a:rPr>
              <a:t>P</a:t>
            </a:r>
            <a:r>
              <a:rPr lang="zh-CN" altLang="en-US" sz="2400" dirty="0">
                <a:latin typeface="+mn-ea"/>
                <a:sym typeface="Wingdings" charset="2"/>
              </a:rPr>
              <a:t>，</a:t>
            </a:r>
            <a:r>
              <a:rPr lang="en-US" altLang="zh-CN" sz="2400" dirty="0">
                <a:latin typeface="+mn-ea"/>
                <a:sym typeface="Wingdings" charset="2"/>
              </a:rPr>
              <a:t>Q</a:t>
            </a:r>
            <a:r>
              <a:rPr lang="zh-CN" altLang="en-US" sz="2400" dirty="0">
                <a:latin typeface="+mn-ea"/>
                <a:sym typeface="Wingdings" charset="2"/>
              </a:rPr>
              <a:t>来说，由于每个</a:t>
            </a:r>
            <a:r>
              <a:rPr lang="en-US" altLang="zh-CN" sz="2400" dirty="0">
                <a:latin typeface="+mn-ea"/>
                <a:sym typeface="Wingdings" charset="2"/>
              </a:rPr>
              <a:t>P</a:t>
            </a:r>
            <a:r>
              <a:rPr lang="zh-CN" altLang="en-US" sz="2400" dirty="0">
                <a:latin typeface="+mn-ea"/>
                <a:sym typeface="Wingdings" charset="2"/>
              </a:rPr>
              <a:t>，</a:t>
            </a:r>
            <a:r>
              <a:rPr lang="en-US" altLang="zh-CN" sz="2400" dirty="0">
                <a:latin typeface="+mn-ea"/>
                <a:sym typeface="Wingdings" charset="2"/>
              </a:rPr>
              <a:t>Q</a:t>
            </a:r>
            <a:r>
              <a:rPr lang="zh-CN" altLang="en-US" sz="2400" dirty="0">
                <a:latin typeface="+mn-ea"/>
                <a:sym typeface="Wingdings" charset="2"/>
              </a:rPr>
              <a:t>可以取命题变元自身和其否定，所以其对应的极小项和极大项分别有四项：</a:t>
            </a:r>
            <a:r>
              <a:rPr lang="en-US" altLang="zh-CN" sz="2400" dirty="0" err="1">
                <a:latin typeface="+mn-ea"/>
                <a:sym typeface="Wingdings" charset="2"/>
              </a:rPr>
              <a:t>P∧Q</a:t>
            </a:r>
            <a:r>
              <a:rPr lang="zh-CN" altLang="en-US" sz="2400" dirty="0">
                <a:latin typeface="+mn-ea"/>
                <a:sym typeface="Wingdings" charset="2"/>
              </a:rPr>
              <a:t>， </a:t>
            </a:r>
            <a:r>
              <a:rPr lang="en-US" altLang="zh-CN" sz="2400" dirty="0">
                <a:latin typeface="+mn-ea"/>
                <a:sym typeface="Wingdings" charset="2"/>
              </a:rPr>
              <a:t>¬</a:t>
            </a:r>
            <a:r>
              <a:rPr lang="en-US" altLang="zh-CN" sz="2400" dirty="0" err="1">
                <a:latin typeface="+mn-ea"/>
                <a:sym typeface="Wingdings" charset="2"/>
              </a:rPr>
              <a:t>P∧Q</a:t>
            </a:r>
            <a:r>
              <a:rPr lang="zh-CN" altLang="en-US" sz="2400" dirty="0">
                <a:latin typeface="+mn-ea"/>
                <a:sym typeface="Wingdings" charset="2"/>
              </a:rPr>
              <a:t>，</a:t>
            </a:r>
            <a:r>
              <a:rPr lang="en-US" altLang="zh-CN" sz="2400" dirty="0">
                <a:latin typeface="+mn-ea"/>
                <a:sym typeface="Wingdings" charset="2"/>
              </a:rPr>
              <a:t>P∧¬Q</a:t>
            </a:r>
            <a:r>
              <a:rPr lang="zh-CN" altLang="en-US" sz="2400" dirty="0">
                <a:latin typeface="+mn-ea"/>
                <a:sym typeface="Wingdings" charset="2"/>
              </a:rPr>
              <a:t>，</a:t>
            </a:r>
            <a:r>
              <a:rPr lang="en-US" altLang="zh-CN" sz="2400" dirty="0">
                <a:latin typeface="+mn-ea"/>
                <a:sym typeface="Wingdings" charset="2"/>
              </a:rPr>
              <a:t>¬P∧¬Q</a:t>
            </a:r>
            <a:r>
              <a:rPr lang="zh-CN" altLang="en-US" sz="2400" dirty="0">
                <a:latin typeface="+mn-ea"/>
                <a:sym typeface="Wingdings" charset="2"/>
              </a:rPr>
              <a:t>；</a:t>
            </a:r>
            <a:r>
              <a:rPr lang="en-US" altLang="zh-CN" sz="2400" dirty="0" err="1">
                <a:latin typeface="+mn-ea"/>
                <a:sym typeface="Wingdings" charset="2"/>
              </a:rPr>
              <a:t>P∨Q</a:t>
            </a:r>
            <a:r>
              <a:rPr lang="zh-CN" altLang="en-US" sz="2400" dirty="0">
                <a:latin typeface="+mn-ea"/>
                <a:sym typeface="Wingdings" charset="2"/>
              </a:rPr>
              <a:t>， </a:t>
            </a:r>
            <a:r>
              <a:rPr lang="en-US" altLang="zh-CN" sz="2400" dirty="0">
                <a:latin typeface="+mn-ea"/>
                <a:sym typeface="Wingdings" charset="2"/>
              </a:rPr>
              <a:t>¬</a:t>
            </a:r>
            <a:r>
              <a:rPr lang="en-US" altLang="zh-CN" sz="2400" dirty="0" err="1">
                <a:latin typeface="+mn-ea"/>
                <a:sym typeface="Wingdings" charset="2"/>
              </a:rPr>
              <a:t>P∨Q</a:t>
            </a:r>
            <a:r>
              <a:rPr lang="en-US" altLang="zh-CN" sz="2400" dirty="0">
                <a:latin typeface="+mn-ea"/>
                <a:sym typeface="Wingdings" charset="2"/>
              </a:rPr>
              <a:t>, P∨¬Q</a:t>
            </a:r>
            <a:r>
              <a:rPr lang="zh-CN" altLang="en-US" sz="2400" dirty="0">
                <a:latin typeface="+mn-ea"/>
                <a:sym typeface="Wingdings" charset="2"/>
              </a:rPr>
              <a:t>， </a:t>
            </a:r>
            <a:r>
              <a:rPr lang="en-US" altLang="zh-CN" sz="2400" dirty="0">
                <a:latin typeface="+mn-ea"/>
                <a:sym typeface="Wingdings" charset="2"/>
              </a:rPr>
              <a:t>¬P∨¬Q</a:t>
            </a:r>
            <a:r>
              <a:rPr lang="zh-CN" altLang="en-US" sz="2400" dirty="0">
                <a:latin typeface="+mn-ea"/>
                <a:sym typeface="Wingdings" charset="2"/>
              </a:rPr>
              <a:t>。其真值表如下：</a:t>
            </a: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r>
              <a:rPr lang="zh-CN" altLang="en-US" sz="2400" dirty="0">
                <a:latin typeface="+mn-ea"/>
                <a:sym typeface="Wingdings" charset="2"/>
              </a:rPr>
              <a:t>一般来说，对于</a:t>
            </a:r>
            <a:r>
              <a:rPr lang="en-US" altLang="zh-CN" sz="2400" dirty="0">
                <a:latin typeface="+mn-ea"/>
                <a:sym typeface="Wingdings" charset="2"/>
              </a:rPr>
              <a:t>n</a:t>
            </a:r>
            <a:r>
              <a:rPr lang="zh-CN" altLang="en-US" sz="2400" dirty="0">
                <a:latin typeface="+mn-ea"/>
                <a:sym typeface="Wingdings" charset="2"/>
              </a:rPr>
              <a:t>个命题变元，则应有   个不同的极小项和   个不同的极大项。</a:t>
            </a:r>
          </a:p>
        </p:txBody>
      </p:sp>
      <p:graphicFrame>
        <p:nvGraphicFramePr>
          <p:cNvPr id="266357" name="Group 117"/>
          <p:cNvGraphicFramePr>
            <a:graphicFrameLocks noGrp="1"/>
          </p:cNvGraphicFramePr>
          <p:nvPr>
            <p:ph sz="quarter" idx="2"/>
            <p:extLst>
              <p:ext uri="{D42A27DB-BD31-4B8C-83A1-F6EECF244321}">
                <p14:modId xmlns:p14="http://schemas.microsoft.com/office/powerpoint/2010/main" val="1788767"/>
              </p:ext>
            </p:extLst>
          </p:nvPr>
        </p:nvGraphicFramePr>
        <p:xfrm>
          <a:off x="539552" y="3508413"/>
          <a:ext cx="8458200" cy="2041611"/>
        </p:xfrm>
        <a:graphic>
          <a:graphicData uri="http://schemas.openxmlformats.org/drawingml/2006/table">
            <a:tbl>
              <a:tblPr/>
              <a:tblGrid>
                <a:gridCol w="381000">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763588">
                  <a:extLst>
                    <a:ext uri="{9D8B030D-6E8A-4147-A177-3AD203B41FA5}">
                      <a16:colId xmlns:a16="http://schemas.microsoft.com/office/drawing/2014/main" val="20002"/>
                    </a:ext>
                  </a:extLst>
                </a:gridCol>
                <a:gridCol w="966787">
                  <a:extLst>
                    <a:ext uri="{9D8B030D-6E8A-4147-A177-3AD203B41FA5}">
                      <a16:colId xmlns:a16="http://schemas.microsoft.com/office/drawing/2014/main" val="20003"/>
                    </a:ext>
                  </a:extLst>
                </a:gridCol>
                <a:gridCol w="968375">
                  <a:extLst>
                    <a:ext uri="{9D8B030D-6E8A-4147-A177-3AD203B41FA5}">
                      <a16:colId xmlns:a16="http://schemas.microsoft.com/office/drawing/2014/main" val="20004"/>
                    </a:ext>
                  </a:extLst>
                </a:gridCol>
                <a:gridCol w="1127125">
                  <a:extLst>
                    <a:ext uri="{9D8B030D-6E8A-4147-A177-3AD203B41FA5}">
                      <a16:colId xmlns:a16="http://schemas.microsoft.com/office/drawing/2014/main" val="20005"/>
                    </a:ext>
                  </a:extLst>
                </a:gridCol>
                <a:gridCol w="1128713">
                  <a:extLst>
                    <a:ext uri="{9D8B030D-6E8A-4147-A177-3AD203B41FA5}">
                      <a16:colId xmlns:a16="http://schemas.microsoft.com/office/drawing/2014/main" val="20006"/>
                    </a:ext>
                  </a:extLst>
                </a:gridCol>
                <a:gridCol w="966787">
                  <a:extLst>
                    <a:ext uri="{9D8B030D-6E8A-4147-A177-3AD203B41FA5}">
                      <a16:colId xmlns:a16="http://schemas.microsoft.com/office/drawing/2014/main" val="20007"/>
                    </a:ext>
                  </a:extLst>
                </a:gridCol>
                <a:gridCol w="966788">
                  <a:extLst>
                    <a:ext uri="{9D8B030D-6E8A-4147-A177-3AD203B41FA5}">
                      <a16:colId xmlns:a16="http://schemas.microsoft.com/office/drawing/2014/main" val="20008"/>
                    </a:ext>
                  </a:extLst>
                </a:gridCol>
                <a:gridCol w="804862">
                  <a:extLst>
                    <a:ext uri="{9D8B030D-6E8A-4147-A177-3AD203B41FA5}">
                      <a16:colId xmlns:a16="http://schemas.microsoft.com/office/drawing/2014/main" val="20009"/>
                    </a:ext>
                  </a:extLst>
                </a:gridCol>
              </a:tblGrid>
              <a:tr h="468167">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err="1">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071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37612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38088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365646">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bl>
          </a:graphicData>
        </a:graphic>
      </p:graphicFrame>
      <p:graphicFrame>
        <p:nvGraphicFramePr>
          <p:cNvPr id="84040" name="Object 106"/>
          <p:cNvGraphicFramePr>
            <a:graphicFrameLocks noChangeAspect="1"/>
          </p:cNvGraphicFramePr>
          <p:nvPr>
            <p:extLst>
              <p:ext uri="{D42A27DB-BD31-4B8C-83A1-F6EECF244321}">
                <p14:modId xmlns:p14="http://schemas.microsoft.com/office/powerpoint/2010/main" val="1850950678"/>
              </p:ext>
            </p:extLst>
          </p:nvPr>
        </p:nvGraphicFramePr>
        <p:xfrm>
          <a:off x="539552" y="5899212"/>
          <a:ext cx="355600" cy="381000"/>
        </p:xfrm>
        <a:graphic>
          <a:graphicData uri="http://schemas.openxmlformats.org/presentationml/2006/ole">
            <mc:AlternateContent xmlns:mc="http://schemas.openxmlformats.org/markup-compatibility/2006">
              <mc:Choice xmlns:v="urn:schemas-microsoft-com:vml" Requires="v">
                <p:oleObj spid="_x0000_s1042" name="公式" r:id="rId3" imgW="177646" imgH="190335" progId="Equation.3">
                  <p:embed/>
                </p:oleObj>
              </mc:Choice>
              <mc:Fallback>
                <p:oleObj name="公式"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899212"/>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4041" name="Object 3"/>
          <p:cNvGraphicFramePr>
            <a:graphicFrameLocks noGrp="1" noChangeAspect="1"/>
          </p:cNvGraphicFramePr>
          <p:nvPr>
            <p:ph sz="quarter" idx="3"/>
            <p:extLst>
              <p:ext uri="{D42A27DB-BD31-4B8C-83A1-F6EECF244321}">
                <p14:modId xmlns:p14="http://schemas.microsoft.com/office/powerpoint/2010/main" val="1978166555"/>
              </p:ext>
            </p:extLst>
          </p:nvPr>
        </p:nvGraphicFramePr>
        <p:xfrm>
          <a:off x="5652120" y="5550024"/>
          <a:ext cx="355600" cy="381000"/>
        </p:xfrm>
        <a:graphic>
          <a:graphicData uri="http://schemas.openxmlformats.org/presentationml/2006/ole">
            <mc:AlternateContent xmlns:mc="http://schemas.openxmlformats.org/markup-compatibility/2006">
              <mc:Choice xmlns:v="urn:schemas-microsoft-com:vml" Requires="v">
                <p:oleObj spid="_x0000_s1043" name="公式" r:id="rId5" imgW="177646" imgH="190335" progId="Equation.3">
                  <p:embed/>
                </p:oleObj>
              </mc:Choice>
              <mc:Fallback>
                <p:oleObj name="公式" r:id="rId5" imgW="177646"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5550024"/>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493481311"/>
      </p:ext>
    </p:extLst>
  </p:cSld>
  <p:clrMapOvr>
    <a:masterClrMapping/>
  </p:clrMapOvr>
  <p:transition spd="med" advTm="548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sz="half" idx="1"/>
          </p:nvPr>
        </p:nvSpPr>
        <p:spPr>
          <a:xfrm>
            <a:off x="457200" y="1556792"/>
            <a:ext cx="8382000" cy="5072608"/>
          </a:xfrm>
        </p:spPr>
        <p:txBody>
          <a:bodyPr/>
          <a:lstStyle/>
          <a:p>
            <a:pPr eaLnBrk="1" hangingPunct="1"/>
            <a:r>
              <a:rPr lang="zh-CN" altLang="en-US" sz="2400" b="1" dirty="0">
                <a:solidFill>
                  <a:srgbClr val="0000FF"/>
                </a:solidFill>
                <a:latin typeface="+mn-ea"/>
                <a:sym typeface="Wingdings" charset="2"/>
              </a:rPr>
              <a:t>性质：</a:t>
            </a:r>
          </a:p>
          <a:p>
            <a:pPr eaLnBrk="1" hangingPunct="1">
              <a:buFontTx/>
              <a:buNone/>
            </a:pPr>
            <a:r>
              <a:rPr lang="en-US" altLang="zh-CN" sz="2400" dirty="0">
                <a:latin typeface="+mn-ea"/>
                <a:sym typeface="Wingdings" charset="2"/>
              </a:rPr>
              <a:t>(1)</a:t>
            </a:r>
            <a:r>
              <a:rPr lang="zh-CN" altLang="en-US" sz="2400" dirty="0">
                <a:latin typeface="+mn-ea"/>
                <a:sym typeface="Wingdings" charset="2"/>
              </a:rPr>
              <a:t>：没有两个不同的极小项是等价的，且每个极小项只有一组真值指派使该极小项的真值为真，因此可给极小项编码，使极小项为“</a:t>
            </a:r>
            <a:r>
              <a:rPr lang="en-US" altLang="zh-CN" sz="2400" dirty="0">
                <a:latin typeface="+mn-ea"/>
                <a:sym typeface="Wingdings" charset="2"/>
              </a:rPr>
              <a:t>T”</a:t>
            </a:r>
            <a:r>
              <a:rPr lang="zh-CN" altLang="en-US" sz="2400" dirty="0">
                <a:latin typeface="+mn-ea"/>
                <a:sym typeface="Wingdings" charset="2"/>
              </a:rPr>
              <a:t>和那组真值指派为对应的极小项编码；如极小项</a:t>
            </a:r>
            <a:r>
              <a:rPr lang="en-US" altLang="zh-CN" sz="2400" dirty="0">
                <a:latin typeface="+mn-ea"/>
                <a:sym typeface="Wingdings" charset="2"/>
              </a:rPr>
              <a:t>¬P∧¬Q∧¬R</a:t>
            </a:r>
            <a:r>
              <a:rPr lang="zh-CN" altLang="en-US" sz="2400" dirty="0">
                <a:latin typeface="+mn-ea"/>
                <a:sym typeface="Wingdings" charset="2"/>
              </a:rPr>
              <a:t>只有在</a:t>
            </a:r>
            <a:r>
              <a:rPr lang="en-US" altLang="zh-CN" sz="2400" dirty="0">
                <a:latin typeface="+mn-ea"/>
                <a:sym typeface="Wingdings" charset="2"/>
              </a:rPr>
              <a:t>P</a:t>
            </a:r>
            <a:r>
              <a:rPr lang="zh-CN" altLang="en-US" sz="2400" dirty="0">
                <a:latin typeface="+mn-ea"/>
                <a:sym typeface="Wingdings" charset="2"/>
              </a:rPr>
              <a:t>，</a:t>
            </a:r>
            <a:r>
              <a:rPr lang="en-US" altLang="zh-CN" sz="2400" dirty="0">
                <a:latin typeface="+mn-ea"/>
                <a:sym typeface="Wingdings" charset="2"/>
              </a:rPr>
              <a:t>Q</a:t>
            </a:r>
            <a:r>
              <a:rPr lang="zh-CN" altLang="en-US" sz="2400" dirty="0">
                <a:latin typeface="+mn-ea"/>
                <a:sym typeface="Wingdings" charset="2"/>
              </a:rPr>
              <a:t>，</a:t>
            </a:r>
            <a:r>
              <a:rPr lang="en-US" altLang="zh-CN" sz="2400" dirty="0">
                <a:latin typeface="+mn-ea"/>
                <a:sym typeface="Wingdings" charset="2"/>
              </a:rPr>
              <a:t>R</a:t>
            </a:r>
            <a:r>
              <a:rPr lang="zh-CN" altLang="en-US" sz="2400" dirty="0">
                <a:latin typeface="+mn-ea"/>
                <a:sym typeface="Wingdings" charset="2"/>
              </a:rPr>
              <a:t>分别取真值</a:t>
            </a:r>
            <a:r>
              <a:rPr lang="en-US" altLang="zh-CN" sz="2400" dirty="0">
                <a:latin typeface="+mn-ea"/>
                <a:sym typeface="Wingdings" charset="2"/>
              </a:rPr>
              <a:t>0</a:t>
            </a:r>
            <a:r>
              <a:rPr lang="zh-CN" altLang="en-US" sz="2400" dirty="0">
                <a:latin typeface="+mn-ea"/>
                <a:sym typeface="Wingdings" charset="2"/>
              </a:rPr>
              <a:t>，</a:t>
            </a:r>
            <a:r>
              <a:rPr lang="en-US" altLang="zh-CN" sz="2400" dirty="0">
                <a:latin typeface="+mn-ea"/>
                <a:sym typeface="Wingdings" charset="2"/>
              </a:rPr>
              <a:t>0</a:t>
            </a:r>
            <a:r>
              <a:rPr lang="zh-CN" altLang="en-US" sz="2400" dirty="0">
                <a:latin typeface="+mn-ea"/>
                <a:sym typeface="Wingdings" charset="2"/>
              </a:rPr>
              <a:t>，</a:t>
            </a:r>
            <a:r>
              <a:rPr lang="en-US" altLang="zh-CN" sz="2400" dirty="0">
                <a:latin typeface="+mn-ea"/>
                <a:sym typeface="Wingdings" charset="2"/>
              </a:rPr>
              <a:t>0</a:t>
            </a:r>
            <a:r>
              <a:rPr lang="zh-CN" altLang="en-US" sz="2400" dirty="0">
                <a:latin typeface="+mn-ea"/>
                <a:sym typeface="Wingdings" charset="2"/>
              </a:rPr>
              <a:t>时才为真，所以有时又可用      </a:t>
            </a:r>
            <a:r>
              <a:rPr lang="en-US" altLang="zh-CN" sz="2400" dirty="0">
                <a:latin typeface="+mn-ea"/>
                <a:sym typeface="Wingdings" charset="2"/>
              </a:rPr>
              <a:t>(   )</a:t>
            </a:r>
            <a:r>
              <a:rPr lang="zh-CN" altLang="en-US" sz="2400" dirty="0">
                <a:latin typeface="+mn-ea"/>
                <a:sym typeface="Wingdings" charset="2"/>
              </a:rPr>
              <a:t>来表示，又如</a:t>
            </a:r>
            <a:r>
              <a:rPr lang="en-US" altLang="zh-CN" sz="2400" dirty="0">
                <a:latin typeface="+mn-ea"/>
                <a:sym typeface="Wingdings" charset="2"/>
              </a:rPr>
              <a:t>¬</a:t>
            </a:r>
            <a:r>
              <a:rPr lang="en-US" altLang="zh-CN" sz="2400" dirty="0" err="1">
                <a:latin typeface="+mn-ea"/>
                <a:sym typeface="Wingdings" charset="2"/>
              </a:rPr>
              <a:t>P∧Q</a:t>
            </a:r>
            <a:r>
              <a:rPr lang="en-US" altLang="zh-CN" sz="2400" dirty="0">
                <a:latin typeface="+mn-ea"/>
                <a:sym typeface="Wingdings" charset="2"/>
              </a:rPr>
              <a:t>∧¬R</a:t>
            </a:r>
            <a:r>
              <a:rPr lang="zh-CN" altLang="en-US" sz="2400" dirty="0">
                <a:latin typeface="+mn-ea"/>
                <a:sym typeface="Wingdings" charset="2"/>
              </a:rPr>
              <a:t>也可用     </a:t>
            </a:r>
            <a:r>
              <a:rPr lang="en-US" altLang="zh-CN" sz="2400" dirty="0">
                <a:latin typeface="+mn-ea"/>
                <a:sym typeface="Wingdings" charset="2"/>
              </a:rPr>
              <a:t>(   )</a:t>
            </a:r>
            <a:r>
              <a:rPr lang="zh-CN" altLang="en-US" sz="2400" dirty="0">
                <a:latin typeface="+mn-ea"/>
                <a:sym typeface="Wingdings" charset="2"/>
              </a:rPr>
              <a:t>来表示。</a:t>
            </a:r>
          </a:p>
          <a:p>
            <a:pPr eaLnBrk="1" hangingPunct="1">
              <a:buFontTx/>
              <a:buNone/>
            </a:pPr>
            <a:r>
              <a:rPr lang="en-US" altLang="zh-CN" sz="2400" dirty="0">
                <a:latin typeface="+mn-ea"/>
                <a:sym typeface="Wingdings" charset="2"/>
              </a:rPr>
              <a:t>(2)</a:t>
            </a:r>
            <a:r>
              <a:rPr lang="zh-CN" altLang="en-US" sz="2400" dirty="0">
                <a:latin typeface="+mn-ea"/>
                <a:sym typeface="Wingdings" charset="2"/>
              </a:rPr>
              <a:t>：没有两个不同的极大项是等价的，且每个极大项只有一组真值指派，使该极大项的真值为假。因此可给极大项编码，使极大项为“</a:t>
            </a:r>
            <a:r>
              <a:rPr lang="en-US" altLang="zh-CN" sz="2400" dirty="0">
                <a:latin typeface="+mn-ea"/>
                <a:sym typeface="Wingdings" charset="2"/>
              </a:rPr>
              <a:t>F”</a:t>
            </a:r>
            <a:r>
              <a:rPr lang="zh-CN" altLang="en-US" sz="2400" dirty="0">
                <a:latin typeface="+mn-ea"/>
                <a:sym typeface="Wingdings" charset="2"/>
              </a:rPr>
              <a:t>的那组真值指派为对应的极大项的编码，如极大项</a:t>
            </a:r>
            <a:r>
              <a:rPr lang="en-US" altLang="zh-CN" sz="2400" dirty="0">
                <a:latin typeface="+mn-ea"/>
                <a:sym typeface="Wingdings" charset="2"/>
              </a:rPr>
              <a:t>¬P∨¬Q∨¬R</a:t>
            </a:r>
            <a:r>
              <a:rPr lang="zh-CN" altLang="en-US" sz="2400" dirty="0">
                <a:latin typeface="+mn-ea"/>
                <a:sym typeface="Wingdings" charset="2"/>
              </a:rPr>
              <a:t>只有在</a:t>
            </a:r>
            <a:r>
              <a:rPr lang="en-US" altLang="zh-CN" sz="2400" dirty="0">
                <a:latin typeface="+mn-ea"/>
                <a:sym typeface="Wingdings" charset="2"/>
              </a:rPr>
              <a:t>P</a:t>
            </a:r>
            <a:r>
              <a:rPr lang="zh-CN" altLang="en-US" sz="2400" dirty="0">
                <a:latin typeface="+mn-ea"/>
                <a:sym typeface="Wingdings" charset="2"/>
              </a:rPr>
              <a:t>，</a:t>
            </a:r>
            <a:r>
              <a:rPr lang="en-US" altLang="zh-CN" sz="2400" dirty="0">
                <a:latin typeface="+mn-ea"/>
                <a:sym typeface="Wingdings" charset="2"/>
              </a:rPr>
              <a:t>Q</a:t>
            </a:r>
            <a:r>
              <a:rPr lang="zh-CN" altLang="en-US" sz="2400" dirty="0">
                <a:latin typeface="+mn-ea"/>
                <a:sym typeface="Wingdings" charset="2"/>
              </a:rPr>
              <a:t>，</a:t>
            </a:r>
            <a:r>
              <a:rPr lang="en-US" altLang="zh-CN" sz="2400" dirty="0">
                <a:latin typeface="+mn-ea"/>
                <a:sym typeface="Wingdings" charset="2"/>
              </a:rPr>
              <a:t>R</a:t>
            </a:r>
            <a:r>
              <a:rPr lang="zh-CN" altLang="en-US" sz="2400" dirty="0">
                <a:latin typeface="+mn-ea"/>
                <a:sym typeface="Wingdings" charset="2"/>
              </a:rPr>
              <a:t>分别取真值</a:t>
            </a:r>
            <a:r>
              <a:rPr lang="en-US" altLang="zh-CN" sz="2400" dirty="0">
                <a:latin typeface="+mn-ea"/>
                <a:sym typeface="Wingdings" charset="2"/>
              </a:rPr>
              <a:t>1</a:t>
            </a:r>
            <a:r>
              <a:rPr lang="zh-CN" altLang="en-US" sz="2400" dirty="0">
                <a:latin typeface="+mn-ea"/>
                <a:sym typeface="Wingdings" charset="2"/>
              </a:rPr>
              <a:t>，</a:t>
            </a:r>
            <a:r>
              <a:rPr lang="en-US" altLang="zh-CN" sz="2400" dirty="0">
                <a:latin typeface="+mn-ea"/>
                <a:sym typeface="Wingdings" charset="2"/>
              </a:rPr>
              <a:t>1</a:t>
            </a:r>
            <a:r>
              <a:rPr lang="zh-CN" altLang="en-US" sz="2400" dirty="0">
                <a:latin typeface="+mn-ea"/>
                <a:sym typeface="Wingdings" charset="2"/>
              </a:rPr>
              <a:t>，</a:t>
            </a:r>
            <a:r>
              <a:rPr lang="en-US" altLang="zh-CN" sz="2400" dirty="0">
                <a:latin typeface="+mn-ea"/>
                <a:sym typeface="Wingdings" charset="2"/>
              </a:rPr>
              <a:t>1</a:t>
            </a:r>
            <a:r>
              <a:rPr lang="zh-CN" altLang="en-US" sz="2400" dirty="0">
                <a:latin typeface="+mn-ea"/>
                <a:sym typeface="Wingdings" charset="2"/>
              </a:rPr>
              <a:t>时才为假，所以有时又可用          来表示。</a:t>
            </a:r>
          </a:p>
          <a:p>
            <a:pPr eaLnBrk="1" hangingPunct="1">
              <a:buFontTx/>
              <a:buNone/>
            </a:pPr>
            <a:endParaRPr lang="en-US" altLang="zh-CN" sz="2000" b="1" dirty="0">
              <a:latin typeface="+mn-ea"/>
              <a:sym typeface="Wingdings" charset="2"/>
            </a:endParaRPr>
          </a:p>
        </p:txBody>
      </p:sp>
      <p:graphicFrame>
        <p:nvGraphicFramePr>
          <p:cNvPr id="84996" name="Object 2"/>
          <p:cNvGraphicFramePr>
            <a:graphicFrameLocks noGrp="1" noChangeAspect="1"/>
          </p:cNvGraphicFramePr>
          <p:nvPr>
            <p:ph sz="quarter" idx="2"/>
            <p:extLst>
              <p:ext uri="{D42A27DB-BD31-4B8C-83A1-F6EECF244321}">
                <p14:modId xmlns:p14="http://schemas.microsoft.com/office/powerpoint/2010/main" val="2134553947"/>
              </p:ext>
            </p:extLst>
          </p:nvPr>
        </p:nvGraphicFramePr>
        <p:xfrm>
          <a:off x="4134349" y="3429000"/>
          <a:ext cx="641350" cy="501650"/>
        </p:xfrm>
        <a:graphic>
          <a:graphicData uri="http://schemas.openxmlformats.org/presentationml/2006/ole">
            <mc:AlternateContent xmlns:mc="http://schemas.openxmlformats.org/markup-compatibility/2006">
              <mc:Choice xmlns:v="urn:schemas-microsoft-com:vml" Requires="v">
                <p:oleObj spid="_x0000_s2090" name="公式" r:id="rId3" imgW="291973" imgH="228501" progId="Equation.3">
                  <p:embed/>
                </p:oleObj>
              </mc:Choice>
              <mc:Fallback>
                <p:oleObj name="公式" r:id="rId3" imgW="291973"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349" y="3429000"/>
                        <a:ext cx="6413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3"/>
          <p:cNvGraphicFramePr>
            <a:graphicFrameLocks noGrp="1" noChangeAspect="1"/>
          </p:cNvGraphicFramePr>
          <p:nvPr>
            <p:ph sz="quarter" idx="3"/>
            <p:extLst>
              <p:ext uri="{D42A27DB-BD31-4B8C-83A1-F6EECF244321}">
                <p14:modId xmlns:p14="http://schemas.microsoft.com/office/powerpoint/2010/main" val="1733864094"/>
              </p:ext>
            </p:extLst>
          </p:nvPr>
        </p:nvGraphicFramePr>
        <p:xfrm>
          <a:off x="5004048" y="3449678"/>
          <a:ext cx="406400" cy="457200"/>
        </p:xfrm>
        <a:graphic>
          <a:graphicData uri="http://schemas.openxmlformats.org/presentationml/2006/ole">
            <mc:AlternateContent xmlns:mc="http://schemas.openxmlformats.org/markup-compatibility/2006">
              <mc:Choice xmlns:v="urn:schemas-microsoft-com:vml" Requires="v">
                <p:oleObj spid="_x0000_s2091" name="公式" r:id="rId5" imgW="203112" imgH="228501" progId="Equation.3">
                  <p:embed/>
                </p:oleObj>
              </mc:Choice>
              <mc:Fallback>
                <p:oleObj name="公式" r:id="rId5" imgW="203112"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3449678"/>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5"/>
          <p:cNvGraphicFramePr>
            <a:graphicFrameLocks noChangeAspect="1"/>
          </p:cNvGraphicFramePr>
          <p:nvPr>
            <p:extLst>
              <p:ext uri="{D42A27DB-BD31-4B8C-83A1-F6EECF244321}">
                <p14:modId xmlns:p14="http://schemas.microsoft.com/office/powerpoint/2010/main" val="1848221715"/>
              </p:ext>
            </p:extLst>
          </p:nvPr>
        </p:nvGraphicFramePr>
        <p:xfrm>
          <a:off x="3220075" y="3829843"/>
          <a:ext cx="533400" cy="417513"/>
        </p:xfrm>
        <a:graphic>
          <a:graphicData uri="http://schemas.openxmlformats.org/presentationml/2006/ole">
            <mc:AlternateContent xmlns:mc="http://schemas.openxmlformats.org/markup-compatibility/2006">
              <mc:Choice xmlns:v="urn:schemas-microsoft-com:vml" Requires="v">
                <p:oleObj spid="_x0000_s2092" name="公式" r:id="rId7" imgW="291973" imgH="228501" progId="Equation.3">
                  <p:embed/>
                </p:oleObj>
              </mc:Choice>
              <mc:Fallback>
                <p:oleObj name="公式" r:id="rId7" imgW="291973"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0075" y="3829843"/>
                        <a:ext cx="5334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4999" name="Object 6"/>
          <p:cNvGraphicFramePr>
            <a:graphicFrameLocks noChangeAspect="1"/>
          </p:cNvGraphicFramePr>
          <p:nvPr>
            <p:extLst>
              <p:ext uri="{D42A27DB-BD31-4B8C-83A1-F6EECF244321}">
                <p14:modId xmlns:p14="http://schemas.microsoft.com/office/powerpoint/2010/main" val="1858893797"/>
              </p:ext>
            </p:extLst>
          </p:nvPr>
        </p:nvGraphicFramePr>
        <p:xfrm>
          <a:off x="4134349" y="3790156"/>
          <a:ext cx="430213" cy="457200"/>
        </p:xfrm>
        <a:graphic>
          <a:graphicData uri="http://schemas.openxmlformats.org/presentationml/2006/ole">
            <mc:AlternateContent xmlns:mc="http://schemas.openxmlformats.org/markup-compatibility/2006">
              <mc:Choice xmlns:v="urn:schemas-microsoft-com:vml" Requires="v">
                <p:oleObj spid="_x0000_s2093" name="公式" r:id="rId9" imgW="203024" imgH="215713" progId="Equation.3">
                  <p:embed/>
                </p:oleObj>
              </mc:Choice>
              <mc:Fallback>
                <p:oleObj name="公式" r:id="rId9" imgW="203024"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4349" y="3790156"/>
                        <a:ext cx="43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5000" name="Object 8"/>
          <p:cNvGraphicFramePr>
            <a:graphicFrameLocks noChangeAspect="1"/>
          </p:cNvGraphicFramePr>
          <p:nvPr>
            <p:extLst>
              <p:ext uri="{D42A27DB-BD31-4B8C-83A1-F6EECF244321}">
                <p14:modId xmlns:p14="http://schemas.microsoft.com/office/powerpoint/2010/main" val="835949623"/>
              </p:ext>
            </p:extLst>
          </p:nvPr>
        </p:nvGraphicFramePr>
        <p:xfrm>
          <a:off x="4924673" y="5799764"/>
          <a:ext cx="971550" cy="342900"/>
        </p:xfrm>
        <a:graphic>
          <a:graphicData uri="http://schemas.openxmlformats.org/presentationml/2006/ole">
            <mc:AlternateContent xmlns:mc="http://schemas.openxmlformats.org/markup-compatibility/2006">
              <mc:Choice xmlns:v="urn:schemas-microsoft-com:vml" Requires="v">
                <p:oleObj spid="_x0000_s2094" name="公式" r:id="rId11" imgW="647700" imgH="228600" progId="Equation.3">
                  <p:embed/>
                </p:oleObj>
              </mc:Choice>
              <mc:Fallback>
                <p:oleObj name="公式" r:id="rId11" imgW="6477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4673" y="5799764"/>
                        <a:ext cx="9715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358549263"/>
      </p:ext>
    </p:extLst>
  </p:cSld>
  <p:clrMapOvr>
    <a:masterClrMapping/>
  </p:clrMapOvr>
  <p:transition spd="med" advTm="548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BD00028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759008" y="2733675"/>
            <a:ext cx="38989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a:xfrm>
            <a:off x="539750" y="476250"/>
            <a:ext cx="7772400" cy="930275"/>
          </a:xfrm>
        </p:spPr>
        <p:txBody>
          <a:bodyPr/>
          <a:lstStyle/>
          <a:p>
            <a:pPr eaLnBrk="1" hangingPunct="1"/>
            <a:r>
              <a:rPr lang="zh-CN" altLang="en-US" dirty="0"/>
              <a:t>前情回顾</a:t>
            </a:r>
          </a:p>
        </p:txBody>
      </p:sp>
      <p:sp>
        <p:nvSpPr>
          <p:cNvPr id="17412" name="Rectangle 3"/>
          <p:cNvSpPr>
            <a:spLocks noGrp="1" noChangeArrowheads="1"/>
          </p:cNvSpPr>
          <p:nvPr>
            <p:ph type="body" idx="1"/>
          </p:nvPr>
        </p:nvSpPr>
        <p:spPr>
          <a:xfrm>
            <a:off x="611188" y="1844675"/>
            <a:ext cx="5040312" cy="3671888"/>
          </a:xfrm>
        </p:spPr>
        <p:txBody>
          <a:bodyPr/>
          <a:lstStyle/>
          <a:p>
            <a:pPr eaLnBrk="1" hangingPunct="1">
              <a:spcBef>
                <a:spcPct val="35000"/>
              </a:spcBef>
            </a:pPr>
            <a:r>
              <a:rPr lang="zh-CN" altLang="en-US" sz="2600" b="1" dirty="0">
                <a:latin typeface="Times New Roman" panose="02020603050405020304" pitchFamily="18" charset="0"/>
              </a:rPr>
              <a:t>数理逻辑（符号逻辑）</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逻辑运算符</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命题表达式</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命题的真值表</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逻辑等价</a:t>
            </a:r>
            <a:endParaRPr lang="en-US" altLang="zh-CN" sz="2600" b="1"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2</a:t>
            </a:fld>
            <a:endParaRPr lang="en-US" altLang="zh-CN" dirty="0"/>
          </a:p>
        </p:txBody>
      </p:sp>
      <p:sp>
        <p:nvSpPr>
          <p:cNvPr id="2" name="Rounded Rectangular Callout 1"/>
          <p:cNvSpPr/>
          <p:nvPr/>
        </p:nvSpPr>
        <p:spPr bwMode="auto">
          <a:xfrm>
            <a:off x="3995936" y="2733675"/>
            <a:ext cx="4104456" cy="1476573"/>
          </a:xfrm>
          <a:prstGeom prst="wedgeRoundRectCallout">
            <a:avLst>
              <a:gd name="adj1" fmla="val -71146"/>
              <a:gd name="adj2" fmla="val -214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pitchFamily="2" charset="-122"/>
              </a:rPr>
              <a:t>问题：</a:t>
            </a:r>
            <a:endParaRPr kumimoji="0" lang="en-US" altLang="zh-CN" sz="1800" b="0" i="0" u="none" strike="noStrike" cap="none" normalizeH="0" baseline="0" dirty="0">
              <a:ln>
                <a:noFill/>
              </a:ln>
              <a:solidFill>
                <a:schemeClr val="tx1"/>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dirty="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pitchFamily="2" charset="-122"/>
              </a:rPr>
              <a:t>我们给出的五个逻辑运算符是否够用？</a:t>
            </a:r>
            <a:endParaRPr kumimoji="0" lang="en-US" sz="1800" b="0" i="0" u="none" strike="noStrike" cap="none" normalizeH="0" baseline="0" dirty="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504" name="Group 72"/>
          <p:cNvGraphicFramePr>
            <a:graphicFrameLocks noGrp="1"/>
          </p:cNvGraphicFramePr>
          <p:nvPr>
            <p:ph idx="1"/>
          </p:nvPr>
        </p:nvGraphicFramePr>
        <p:xfrm>
          <a:off x="457200" y="1719263"/>
          <a:ext cx="8229599" cy="3579813"/>
        </p:xfrm>
        <a:graphic>
          <a:graphicData uri="http://schemas.openxmlformats.org/drawingml/2006/table">
            <a:tbl>
              <a:tblPr/>
              <a:tblGrid>
                <a:gridCol w="793977">
                  <a:extLst>
                    <a:ext uri="{9D8B030D-6E8A-4147-A177-3AD203B41FA5}">
                      <a16:colId xmlns:a16="http://schemas.microsoft.com/office/drawing/2014/main" val="20000"/>
                    </a:ext>
                  </a:extLst>
                </a:gridCol>
                <a:gridCol w="1112383">
                  <a:extLst>
                    <a:ext uri="{9D8B030D-6E8A-4147-A177-3AD203B41FA5}">
                      <a16:colId xmlns:a16="http://schemas.microsoft.com/office/drawing/2014/main" val="20001"/>
                    </a:ext>
                  </a:extLst>
                </a:gridCol>
                <a:gridCol w="951139">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gridCol w="2743200">
                  <a:extLst>
                    <a:ext uri="{9D8B030D-6E8A-4147-A177-3AD203B41FA5}">
                      <a16:colId xmlns:a16="http://schemas.microsoft.com/office/drawing/2014/main" val="20004"/>
                    </a:ext>
                  </a:extLst>
                </a:gridCol>
              </a:tblGrid>
              <a:tr h="608013">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Times New Roman" charset="0"/>
                          <a:ea typeface="黑体" charset="-122"/>
                          <a:sym typeface="Wingdings" charset="2"/>
                        </a:rPr>
                        <a:t>极小项</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Times New Roman" charset="0"/>
                          <a:ea typeface="黑体" charset="-122"/>
                          <a:sym typeface="Wingdings" charset="2"/>
                        </a:rPr>
                        <a:t>极大项</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m0=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M0= 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m1=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M1= P∨Q∨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m2=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M2= 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m3=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M3= 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m4= 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M4=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5"/>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m5= 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M5=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6"/>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m6= P∧Q∧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M6=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7"/>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m7= 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M7=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8"/>
                  </a:ext>
                </a:extLst>
              </a:tr>
            </a:tbl>
          </a:graphicData>
        </a:graphic>
      </p:graphicFrame>
      <p:sp>
        <p:nvSpPr>
          <p:cNvPr id="6"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
        <p:nvSpPr>
          <p:cNvPr id="3" name="Rectangle 2"/>
          <p:cNvSpPr/>
          <p:nvPr/>
        </p:nvSpPr>
        <p:spPr>
          <a:xfrm>
            <a:off x="935595" y="5517232"/>
            <a:ext cx="7272808" cy="400110"/>
          </a:xfrm>
          <a:prstGeom prst="rect">
            <a:avLst/>
          </a:prstGeom>
        </p:spPr>
        <p:txBody>
          <a:bodyPr wrap="square">
            <a:spAutoFit/>
          </a:bodyPr>
          <a:lstStyle/>
          <a:p>
            <a:r>
              <a:rPr lang="en-US" altLang="zh-CN" b="1" dirty="0">
                <a:latin typeface="+mn-ea"/>
                <a:ea typeface="+mn-ea"/>
                <a:sym typeface="Wingdings" charset="2"/>
              </a:rPr>
              <a:t> </a:t>
            </a:r>
            <a:r>
              <a:rPr lang="zh-CN" altLang="en-US" sz="2000" b="1" dirty="0">
                <a:latin typeface="+mn-ea"/>
                <a:ea typeface="+mn-ea"/>
                <a:sym typeface="Wingdings" charset="2"/>
              </a:rPr>
              <a:t>三个命题变元的真值取值与极小项和极大项的对应对位关系表</a:t>
            </a:r>
            <a:endParaRPr lang="en-US" sz="2000" dirty="0">
              <a:latin typeface="+mn-ea"/>
              <a:ea typeface="+mn-ea"/>
            </a:endParaRPr>
          </a:p>
        </p:txBody>
      </p:sp>
    </p:spTree>
    <p:extLst>
      <p:ext uri="{BB962C8B-B14F-4D97-AF65-F5344CB8AC3E}">
        <p14:creationId xmlns:p14="http://schemas.microsoft.com/office/powerpoint/2010/main" val="298349759"/>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sz="half" idx="1"/>
          </p:nvPr>
        </p:nvSpPr>
        <p:spPr>
          <a:xfrm>
            <a:off x="457200" y="1628800"/>
            <a:ext cx="8305800" cy="5000600"/>
          </a:xfrm>
        </p:spPr>
        <p:txBody>
          <a:bodyPr/>
          <a:lstStyle/>
          <a:p>
            <a:pPr eaLnBrk="1" hangingPunct="1">
              <a:buFontTx/>
              <a:buNone/>
            </a:pPr>
            <a:r>
              <a:rPr lang="en-US" altLang="zh-CN" sz="2800" b="1" dirty="0">
                <a:latin typeface="+mn-ea"/>
                <a:sym typeface="Wingdings" charset="2"/>
              </a:rPr>
              <a:t>(3)</a:t>
            </a:r>
            <a:r>
              <a:rPr lang="zh-CN" altLang="en-US" sz="2800" b="1" dirty="0">
                <a:latin typeface="+mn-ea"/>
                <a:sym typeface="Wingdings" charset="2"/>
              </a:rPr>
              <a:t>：任意两极小项的合取必假，任意两个极大项的析取必为真。极大项的否定是极小项，极小项的否定是极大项，即</a:t>
            </a: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r>
              <a:rPr lang="en-US" altLang="zh-CN" sz="2800" b="1" dirty="0">
                <a:latin typeface="+mn-ea"/>
                <a:sym typeface="Wingdings" charset="2"/>
              </a:rPr>
              <a:t>(4)</a:t>
            </a:r>
            <a:r>
              <a:rPr lang="zh-CN" altLang="en-US" sz="2800" b="1" dirty="0">
                <a:latin typeface="+mn-ea"/>
                <a:sym typeface="Wingdings" charset="2"/>
              </a:rPr>
              <a:t>：所有极小项的析取为永真公式，所有极大项的合取是永假公式，即</a:t>
            </a:r>
          </a:p>
          <a:p>
            <a:pPr eaLnBrk="1" hangingPunct="1"/>
            <a:endParaRPr lang="en-US" altLang="zh-CN" sz="2400" b="1" dirty="0">
              <a:latin typeface="+mn-ea"/>
            </a:endParaRPr>
          </a:p>
        </p:txBody>
      </p:sp>
      <p:graphicFrame>
        <p:nvGraphicFramePr>
          <p:cNvPr id="87044" name="Object 2"/>
          <p:cNvGraphicFramePr>
            <a:graphicFrameLocks noGrp="1" noChangeAspect="1"/>
          </p:cNvGraphicFramePr>
          <p:nvPr>
            <p:ph sz="quarter" idx="2"/>
            <p:extLst>
              <p:ext uri="{D42A27DB-BD31-4B8C-83A1-F6EECF244321}">
                <p14:modId xmlns:p14="http://schemas.microsoft.com/office/powerpoint/2010/main" val="2052546195"/>
              </p:ext>
            </p:extLst>
          </p:nvPr>
        </p:nvGraphicFramePr>
        <p:xfrm>
          <a:off x="1115616" y="2924944"/>
          <a:ext cx="6324600" cy="965200"/>
        </p:xfrm>
        <a:graphic>
          <a:graphicData uri="http://schemas.openxmlformats.org/presentationml/2006/ole">
            <mc:AlternateContent xmlns:mc="http://schemas.openxmlformats.org/markup-compatibility/2006">
              <mc:Choice xmlns:v="urn:schemas-microsoft-com:vml" Requires="v">
                <p:oleObj spid="_x0000_s3090" name="公式" r:id="rId3" imgW="3162300" imgH="482600" progId="Equation.3">
                  <p:embed/>
                </p:oleObj>
              </mc:Choice>
              <mc:Fallback>
                <p:oleObj name="公式" r:id="rId3" imgW="31623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924944"/>
                        <a:ext cx="6324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3"/>
          <p:cNvGraphicFramePr>
            <a:graphicFrameLocks noGrp="1" noChangeAspect="1"/>
          </p:cNvGraphicFramePr>
          <p:nvPr>
            <p:ph sz="quarter" idx="3"/>
            <p:extLst>
              <p:ext uri="{D42A27DB-BD31-4B8C-83A1-F6EECF244321}">
                <p14:modId xmlns:p14="http://schemas.microsoft.com/office/powerpoint/2010/main" val="545713555"/>
              </p:ext>
            </p:extLst>
          </p:nvPr>
        </p:nvGraphicFramePr>
        <p:xfrm>
          <a:off x="1115616" y="5013176"/>
          <a:ext cx="2133600" cy="615950"/>
        </p:xfrm>
        <a:graphic>
          <a:graphicData uri="http://schemas.openxmlformats.org/presentationml/2006/ole">
            <mc:AlternateContent xmlns:mc="http://schemas.openxmlformats.org/markup-compatibility/2006">
              <mc:Choice xmlns:v="urn:schemas-microsoft-com:vml" Requires="v">
                <p:oleObj spid="_x0000_s3091" name="公式" r:id="rId5" imgW="1320227" imgH="380835" progId="Equation.3">
                  <p:embed/>
                </p:oleObj>
              </mc:Choice>
              <mc:Fallback>
                <p:oleObj name="公式" r:id="rId5" imgW="1320227"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5013176"/>
                        <a:ext cx="21336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2137567415"/>
      </p:ext>
    </p:extLst>
  </p:cSld>
  <p:clrMapOvr>
    <a:masterClrMapping/>
  </p:clrMapOvr>
  <p:transition spd="med" advTm="548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pPr eaLnBrk="1" hangingPunct="1"/>
            <a:r>
              <a:rPr lang="zh-CN" altLang="en-US" sz="2800" b="1" dirty="0">
                <a:latin typeface="+mn-ea"/>
                <a:sym typeface="Wingdings" charset="2"/>
              </a:rPr>
              <a:t>主析取范式和主合取范式的存在性和唯一性</a:t>
            </a:r>
          </a:p>
          <a:p>
            <a:pPr marL="0" indent="0" eaLnBrk="1" hangingPunct="1">
              <a:buNone/>
            </a:pPr>
            <a:r>
              <a:rPr lang="zh-CN" altLang="en-US" sz="2800" dirty="0">
                <a:latin typeface="+mn-ea"/>
                <a:sym typeface="Wingdings" charset="2"/>
              </a:rPr>
              <a:t>定理</a:t>
            </a:r>
            <a:r>
              <a:rPr lang="en-US" altLang="zh-CN" sz="2800" dirty="0">
                <a:latin typeface="+mn-ea"/>
                <a:sym typeface="Wingdings" charset="2"/>
              </a:rPr>
              <a:t>:</a:t>
            </a:r>
            <a:r>
              <a:rPr lang="zh-CN" altLang="en-US" sz="2800" dirty="0">
                <a:latin typeface="+mn-ea"/>
                <a:sym typeface="Wingdings" charset="2"/>
              </a:rPr>
              <a:t>任何命题公式的主析取范式和主合取范式存在且唯一，即任何命题公式都有且仅有一个与之等价的主合取范式和主析取范式。</a:t>
            </a:r>
          </a:p>
          <a:p>
            <a:pPr eaLnBrk="1" hangingPunct="1">
              <a:buFontTx/>
              <a:buNone/>
            </a:pPr>
            <a:endParaRPr lang="zh-CN" altLang="en-US" sz="2800" b="1" dirty="0">
              <a:latin typeface="+mn-ea"/>
              <a:sym typeface="Wingdings" charset="2"/>
            </a:endParaRPr>
          </a:p>
          <a:p>
            <a:pPr eaLnBrk="1" hangingPunct="1"/>
            <a:endParaRPr lang="zh-CN" altLang="en-US" sz="2800" b="1" dirty="0">
              <a:latin typeface="+mn-ea"/>
              <a:sym typeface="Wingdings" charset="2"/>
            </a:endParaRPr>
          </a:p>
          <a:p>
            <a:pPr eaLnBrk="1" hangingPunct="1"/>
            <a:endParaRPr lang="en-US" altLang="zh-CN" sz="2800" b="1" dirty="0">
              <a:solidFill>
                <a:srgbClr val="0000FF"/>
              </a:solidFill>
              <a:latin typeface="+mn-ea"/>
            </a:endParaRPr>
          </a:p>
        </p:txBody>
      </p:sp>
      <p:sp>
        <p:nvSpPr>
          <p:cNvPr id="5"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841613242"/>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pPr eaLnBrk="1" hangingPunct="1"/>
            <a:r>
              <a:rPr lang="zh-CN" altLang="en-US" sz="2800" b="1" dirty="0">
                <a:latin typeface="+mn-ea"/>
                <a:sym typeface="Wingdings" charset="2"/>
              </a:rPr>
              <a:t>利用真值表技术求主析取范式和主合取范式的方法：</a:t>
            </a:r>
          </a:p>
          <a:p>
            <a:pPr eaLnBrk="1" hangingPunct="1">
              <a:buFontTx/>
              <a:buNone/>
            </a:pPr>
            <a:r>
              <a:rPr lang="zh-CN" altLang="en-US" sz="2800" b="1" dirty="0">
                <a:latin typeface="+mn-ea"/>
                <a:sym typeface="Wingdings" charset="2"/>
              </a:rPr>
              <a:t>① ：选出公式的真值结果为真的所有行，在这样的行中，找到其每一个解释所对应的极小项，将这些极小项析取即可得到相应的主析取范式；</a:t>
            </a:r>
          </a:p>
          <a:p>
            <a:pPr eaLnBrk="1" hangingPunct="1">
              <a:buFontTx/>
              <a:buNone/>
            </a:pPr>
            <a:r>
              <a:rPr lang="zh-CN" altLang="en-US" sz="2800" b="1" dirty="0">
                <a:latin typeface="+mn-ea"/>
                <a:sym typeface="Wingdings" charset="2"/>
              </a:rPr>
              <a:t>②：选出公式的真值结果为假的所有行，在这样的行中，找到其每一个解释所对应的极大项，将这些极大项合取即可得到相应的主合取范式。</a:t>
            </a:r>
          </a:p>
          <a:p>
            <a:pPr eaLnBrk="1" hangingPunct="1"/>
            <a:endParaRPr lang="en-US" altLang="zh-CN" sz="2800" b="1" dirty="0">
              <a:latin typeface="+mn-ea"/>
              <a:sym typeface="Wingdings" charset="2"/>
            </a:endParaRPr>
          </a:p>
        </p:txBody>
      </p:sp>
      <p:sp>
        <p:nvSpPr>
          <p:cNvPr id="5"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697243490"/>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457200" y="122238"/>
            <a:ext cx="7570788" cy="1295400"/>
          </a:xfrm>
        </p:spPr>
        <p:txBody>
          <a:bodyPr/>
          <a:lstStyle/>
          <a:p>
            <a:r>
              <a:rPr lang="zh-CN" altLang="en-US"/>
              <a:t>主析取（合取）范式的唯一性</a:t>
            </a:r>
          </a:p>
        </p:txBody>
      </p:sp>
      <p:sp>
        <p:nvSpPr>
          <p:cNvPr id="36867" name="内容占位符 2"/>
          <p:cNvSpPr>
            <a:spLocks noGrp="1"/>
          </p:cNvSpPr>
          <p:nvPr>
            <p:ph idx="1"/>
          </p:nvPr>
        </p:nvSpPr>
        <p:spPr>
          <a:xfrm>
            <a:off x="179388" y="1719263"/>
            <a:ext cx="8964612" cy="4589462"/>
          </a:xfrm>
        </p:spPr>
        <p:txBody>
          <a:bodyPr/>
          <a:lstStyle/>
          <a:p>
            <a:r>
              <a:rPr lang="zh-CN" altLang="en-US" sz="2800" b="1" dirty="0">
                <a:latin typeface="Times New Roman" panose="02020603050405020304" pitchFamily="18" charset="0"/>
                <a:cs typeface="Times New Roman" panose="02020603050405020304" pitchFamily="18" charset="0"/>
              </a:rPr>
              <a:t>求 </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p</a:t>
            </a:r>
            <a:r>
              <a:rPr kumimoji="1" lang="en-US" altLang="zh-CN" sz="2800" b="1" dirty="0" err="1">
                <a:latin typeface="Times New Roman" panose="02020603050405020304" pitchFamily="18" charset="0"/>
                <a:sym typeface="Symbol" panose="05050102010706020507" pitchFamily="18" charset="2"/>
              </a:rPr>
              <a:t></a:t>
            </a:r>
            <a:r>
              <a:rPr kumimoji="1" lang="en-US" altLang="zh-CN" sz="2800" b="1" i="1" dirty="0" err="1">
                <a:latin typeface="Times New Roman" panose="02020603050405020304" pitchFamily="18" charset="0"/>
                <a:sym typeface="Symbol" panose="05050102010706020507" pitchFamily="18" charset="2"/>
              </a:rPr>
              <a:t>q</a:t>
            </a:r>
            <a:r>
              <a:rPr kumimoji="1" lang="en-US" altLang="zh-CN" sz="2800" b="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sym typeface="Symbol" panose="05050102010706020507" pitchFamily="18" charset="2"/>
              </a:rPr>
              <a:t> r</a:t>
            </a:r>
            <a:r>
              <a:rPr kumimoji="1" lang="en-US" altLang="zh-CN" sz="2800" b="1" dirty="0">
                <a:latin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sym typeface="Symbol" panose="05050102010706020507" pitchFamily="18" charset="2"/>
              </a:rPr>
              <a:t>的主析取范式</a:t>
            </a:r>
            <a:endParaRPr kumimoji="1" lang="en-US" altLang="zh-CN" sz="2800" b="1" dirty="0">
              <a:latin typeface="Times New Roman" panose="02020603050405020304" pitchFamily="18" charset="0"/>
              <a:sym typeface="Symbol" panose="05050102010706020507" pitchFamily="18" charset="2"/>
            </a:endParaRPr>
          </a:p>
          <a:p>
            <a:pPr lvl="1"/>
            <a:r>
              <a:rPr kumimoji="1"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solidFill>
                  <a:srgbClr val="FF0000"/>
                </a:solidFill>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a:latin typeface="Times New Roman" panose="02020603050405020304" pitchFamily="18" charset="0"/>
                <a:cs typeface="Arial" panose="020B0604020202020204" pitchFamily="34" charset="0"/>
                <a:sym typeface="Symbol" panose="05050102010706020507" pitchFamily="18" charset="2"/>
              </a:rPr>
              <a:t>（析取范式）</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p>
          <a:p>
            <a:pPr lvl="1"/>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p>
          <a:p>
            <a:pPr lvl="1"/>
            <a:r>
              <a:rPr kumimoji="1" lang="en-US" altLang="zh-CN" sz="2400" b="1" dirty="0">
                <a:latin typeface="Times New Roman" panose="02020603050405020304" pitchFamily="18" charset="0"/>
                <a:cs typeface="Arial" panose="020B0604020202020204" pitchFamily="34" charset="0"/>
                <a:sym typeface="Wingdings" panose="05000000000000000000" pitchFamily="2" charset="2"/>
              </a:rPr>
              <a:t>        001    	      011	    100		  111</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p>
          <a:p>
            <a:pPr lvl="1"/>
            <a:endParaRPr kumimoji="1" lang="en-US" altLang="zh-CN" sz="2800" b="1" dirty="0">
              <a:latin typeface="Times New Roman" panose="02020603050405020304" pitchFamily="18" charset="0"/>
              <a:sym typeface="Symbol" panose="05050102010706020507" pitchFamily="18" charset="2"/>
            </a:endParaRPr>
          </a:p>
        </p:txBody>
      </p:sp>
      <p:sp>
        <p:nvSpPr>
          <p:cNvPr id="4" name="矩形标注 3"/>
          <p:cNvSpPr>
            <a:spLocks noRot="1" noChangeAspect="1" noMove="1" noResize="1" noEditPoints="1" noAdjustHandles="1" noChangeArrowheads="1" noChangeShapeType="1" noTextEdit="1"/>
          </p:cNvSpPr>
          <p:nvPr/>
        </p:nvSpPr>
        <p:spPr bwMode="auto">
          <a:xfrm>
            <a:off x="971550" y="3141663"/>
            <a:ext cx="6696075" cy="1223962"/>
          </a:xfrm>
          <a:prstGeom prst="wedgeRectCallout">
            <a:avLst>
              <a:gd name="adj1" fmla="val -29366"/>
              <a:gd name="adj2" fmla="val -70657"/>
            </a:avLst>
          </a:prstGeom>
          <a:blipFill rotWithShape="0">
            <a:blip r:embed="rId2"/>
            <a:stretch>
              <a:fillRect b="-6531"/>
            </a:stretch>
          </a:blipFill>
          <a:ln w="9525" algn="ctr">
            <a:solidFill>
              <a:schemeClr val="tx1"/>
            </a:solidFill>
            <a:round/>
            <a:headEnd/>
            <a:tailEnd/>
          </a:ln>
          <a:extLst/>
        </p:spPr>
        <p:txBody>
          <a:bodyPr/>
          <a:lstStyle/>
          <a:p>
            <a:r>
              <a:rPr lang="zh-CN" altLang="en-US">
                <a:noFill/>
              </a:rPr>
              <a:t> </a:t>
            </a: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67">
                                            <p:txEl>
                                              <p:pRg st="6" end="6"/>
                                            </p:txEl>
                                          </p:spTgt>
                                        </p:tgtEl>
                                        <p:attrNameLst>
                                          <p:attrName>style.visibility</p:attrName>
                                        </p:attrNameLst>
                                      </p:cBhvr>
                                      <p:to>
                                        <p:strVal val="visible"/>
                                      </p:to>
                                    </p:set>
                                    <p:animEffect transition="in" filter="box(in)">
                                      <p:cBhvr>
                                        <p:cTn id="12" dur="500"/>
                                        <p:tgtEl>
                                          <p:spTgt spid="36867">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animEffect transition="in" filter="box(in)">
                                      <p:cBhvr>
                                        <p:cTn id="15" dur="500"/>
                                        <p:tgtEl>
                                          <p:spTgt spid="36867">
                                            <p:txEl>
                                              <p:pRg st="7" end="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6867">
                                            <p:txEl>
                                              <p:pRg st="8" end="8"/>
                                            </p:txEl>
                                          </p:spTgt>
                                        </p:tgtEl>
                                        <p:attrNameLst>
                                          <p:attrName>style.visibility</p:attrName>
                                        </p:attrNameLst>
                                      </p:cBhvr>
                                      <p:to>
                                        <p:strVal val="visible"/>
                                      </p:to>
                                    </p:set>
                                    <p:animEffect transition="in" filter="box(in)">
                                      <p:cBhvr>
                                        <p:cTn id="18"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a:xfrm>
            <a:off x="506413" y="722313"/>
            <a:ext cx="8637587" cy="762000"/>
          </a:xfrm>
        </p:spPr>
        <p:txBody>
          <a:bodyPr/>
          <a:lstStyle/>
          <a:p>
            <a:pPr eaLnBrk="1" hangingPunct="1"/>
            <a:r>
              <a:rPr lang="zh-CN" altLang="en-US" dirty="0"/>
              <a:t>命题逻辑的推理问题</a:t>
            </a:r>
          </a:p>
        </p:txBody>
      </p:sp>
      <p:sp>
        <p:nvSpPr>
          <p:cNvPr id="26" name="Rectangle 3"/>
          <p:cNvSpPr txBox="1">
            <a:spLocks noRot="1" noChangeAspect="1" noMove="1" noResize="1" noEditPoints="1" noAdjustHandles="1" noChangeArrowheads="1" noChangeShapeType="1" noTextEdit="1"/>
          </p:cNvSpPr>
          <p:nvPr/>
        </p:nvSpPr>
        <p:spPr>
          <a:xfrm>
            <a:off x="468313" y="1628775"/>
            <a:ext cx="8280400" cy="3744913"/>
          </a:xfrm>
          <a:prstGeom prst="rect">
            <a:avLst/>
          </a:prstGeom>
          <a:blipFill rotWithShape="0">
            <a:blip r:embed="rId3"/>
            <a:stretch>
              <a:fillRect l="-368" t="-1626"/>
            </a:stretch>
          </a:blipFill>
        </p:spPr>
        <p:txBody>
          <a:bodyPr/>
          <a:lstStyle/>
          <a:p>
            <a:pPr>
              <a:defRPr/>
            </a:pPr>
            <a:r>
              <a:rPr lang="zh-CN" altLang="en-US">
                <a:noFill/>
              </a:rPr>
              <a:t> </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idx="4294967295"/>
          </p:nvPr>
        </p:nvSpPr>
        <p:spPr>
          <a:xfrm>
            <a:off x="506413" y="722313"/>
            <a:ext cx="8637587" cy="762000"/>
          </a:xfrm>
        </p:spPr>
        <p:txBody>
          <a:bodyPr/>
          <a:lstStyle/>
          <a:p>
            <a:pPr eaLnBrk="1" hangingPunct="1"/>
            <a:r>
              <a:rPr lang="zh-CN" altLang="en-US" sz="3600" dirty="0">
                <a:latin typeface="Times New Roman" panose="02020603050405020304" pitchFamily="18" charset="0"/>
                <a:cs typeface="Times New Roman" panose="02020603050405020304" pitchFamily="18" charset="0"/>
              </a:rPr>
              <a:t>命题逻辑的可判定性（</a:t>
            </a:r>
            <a:r>
              <a:rPr lang="en-US" altLang="zh-CN" sz="3600" dirty="0">
                <a:latin typeface="Times New Roman" panose="02020603050405020304" pitchFamily="18" charset="0"/>
                <a:cs typeface="Times New Roman" panose="02020603050405020304" pitchFamily="18" charset="0"/>
              </a:rPr>
              <a:t>decidable</a:t>
            </a:r>
            <a:r>
              <a:rPr lang="zh-CN" altLang="en-US" sz="3600" dirty="0">
                <a:latin typeface="Times New Roman" panose="02020603050405020304" pitchFamily="18" charset="0"/>
                <a:cs typeface="Times New Roman" panose="02020603050405020304" pitchFamily="18" charset="0"/>
              </a:rPr>
              <a:t>）</a:t>
            </a:r>
          </a:p>
        </p:txBody>
      </p:sp>
      <p:sp>
        <p:nvSpPr>
          <p:cNvPr id="26" name="Rectangle 3"/>
          <p:cNvSpPr txBox="1">
            <a:spLocks noRot="1" noChangeAspect="1" noMove="1" noResize="1" noEditPoints="1" noAdjustHandles="1" noChangeArrowheads="1" noChangeShapeType="1" noTextEdit="1"/>
          </p:cNvSpPr>
          <p:nvPr/>
        </p:nvSpPr>
        <p:spPr>
          <a:xfrm>
            <a:off x="468313" y="1628775"/>
            <a:ext cx="8280400" cy="3744913"/>
          </a:xfrm>
          <a:prstGeom prst="rect">
            <a:avLst/>
          </a:prstGeom>
          <a:blipFill rotWithShape="0">
            <a:blip r:embed="rId3"/>
            <a:stretch>
              <a:fillRect l="-368" t="-1626"/>
            </a:stretch>
          </a:blipFill>
        </p:spPr>
        <p:txBody>
          <a:bodyPr/>
          <a:lstStyle/>
          <a:p>
            <a:pPr>
              <a:defRPr/>
            </a:pPr>
            <a:r>
              <a:rPr lang="zh-CN" altLang="en-US">
                <a:noFill/>
              </a:rPr>
              <a:t> </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57200" y="122238"/>
            <a:ext cx="7570788" cy="1295400"/>
          </a:xfrm>
        </p:spPr>
        <p:txBody>
          <a:bodyPr/>
          <a:lstStyle/>
          <a:p>
            <a:r>
              <a:rPr lang="zh-CN" altLang="en-US"/>
              <a:t>析取（合取）范式的存在性</a:t>
            </a:r>
          </a:p>
        </p:txBody>
      </p:sp>
      <p:sp>
        <p:nvSpPr>
          <p:cNvPr id="36867" name="内容占位符 2"/>
          <p:cNvSpPr>
            <a:spLocks noGrp="1"/>
          </p:cNvSpPr>
          <p:nvPr>
            <p:ph idx="1"/>
          </p:nvPr>
        </p:nvSpPr>
        <p:spPr>
          <a:xfrm>
            <a:off x="323850" y="1719263"/>
            <a:ext cx="8640763" cy="4589462"/>
          </a:xfrm>
        </p:spPr>
        <p:txBody>
          <a:bodyPr/>
          <a:lstStyle/>
          <a:p>
            <a:r>
              <a:rPr lang="zh-CN" altLang="en-US" sz="2800" b="1" dirty="0">
                <a:latin typeface="Times New Roman" panose="02020603050405020304" pitchFamily="18" charset="0"/>
                <a:cs typeface="Times New Roman" panose="02020603050405020304" pitchFamily="18" charset="0"/>
              </a:rPr>
              <a:t>求 </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p</a:t>
            </a:r>
            <a:r>
              <a:rPr kumimoji="1" lang="en-US" altLang="zh-CN" sz="2800" b="1" dirty="0" err="1">
                <a:latin typeface="Times New Roman" panose="02020603050405020304" pitchFamily="18" charset="0"/>
                <a:sym typeface="Symbol" panose="05050102010706020507" pitchFamily="18" charset="2"/>
              </a:rPr>
              <a:t></a:t>
            </a:r>
            <a:r>
              <a:rPr kumimoji="1" lang="en-US" altLang="zh-CN" sz="2800" b="1" i="1" dirty="0" err="1">
                <a:latin typeface="Times New Roman" panose="02020603050405020304" pitchFamily="18" charset="0"/>
                <a:sym typeface="Symbol" panose="05050102010706020507" pitchFamily="18" charset="2"/>
              </a:rPr>
              <a:t>q</a:t>
            </a:r>
            <a:r>
              <a:rPr kumimoji="1" lang="en-US" altLang="zh-CN" sz="2800" b="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sym typeface="Symbol" panose="05050102010706020507" pitchFamily="18" charset="2"/>
              </a:rPr>
              <a:t> r</a:t>
            </a:r>
            <a:r>
              <a:rPr kumimoji="1" lang="en-US" altLang="zh-CN" sz="2800" b="1" dirty="0">
                <a:latin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sym typeface="Symbol" panose="05050102010706020507" pitchFamily="18" charset="2"/>
              </a:rPr>
              <a:t>的析取范式</a:t>
            </a:r>
            <a:endParaRPr kumimoji="1" lang="en-US" altLang="zh-CN" sz="2800" b="1" dirty="0">
              <a:latin typeface="Times New Roman" panose="02020603050405020304" pitchFamily="18" charset="0"/>
              <a:sym typeface="Symbol" panose="05050102010706020507" pitchFamily="18" charset="2"/>
            </a:endParaRPr>
          </a:p>
          <a:p>
            <a:pPr lvl="1"/>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 r      			   </a:t>
            </a:r>
            <a:r>
              <a:rPr kumimoji="1" lang="zh-CN" altLang="en-US" sz="2400" b="1" dirty="0">
                <a:latin typeface="Times New Roman" panose="02020603050405020304" pitchFamily="18" charset="0"/>
                <a:sym typeface="Symbol" panose="05050102010706020507" pitchFamily="18" charset="2"/>
              </a:rPr>
              <a:t>（消去</a:t>
            </a:r>
            <a:r>
              <a:rPr kumimoji="1" lang="en-US" altLang="zh-CN" sz="2400" b="1" dirty="0">
                <a:latin typeface="Times New Roman" panose="02020603050405020304" pitchFamily="18" charset="0"/>
                <a:sym typeface="Symbol" panose="05050102010706020507" pitchFamily="18" charset="2"/>
              </a:rPr>
              <a:t></a:t>
            </a:r>
            <a:r>
              <a:rPr kumimoji="1" lang="zh-CN" altLang="en-US" sz="2400" b="1" dirty="0">
                <a:latin typeface="Times New Roman" panose="02020603050405020304" pitchFamily="18" charset="0"/>
                <a:sym typeface="Symbol" panose="05050102010706020507" pitchFamily="18" charset="2"/>
              </a:rPr>
              <a:t>）</a:t>
            </a:r>
            <a:endParaRPr kumimoji="1" lang="en-US" altLang="zh-CN" sz="2400" b="1" dirty="0">
              <a:latin typeface="Times New Roman" panose="02020603050405020304" pitchFamily="18" charset="0"/>
              <a:sym typeface="Symbol" panose="05050102010706020507" pitchFamily="18" charset="2"/>
            </a:endParaRPr>
          </a:p>
          <a:p>
            <a:pPr lvl="1"/>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rPr>
              <a:t>¬</a:t>
            </a:r>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zh-CN" altLang="en-US" sz="2400" b="1" dirty="0">
                <a:latin typeface="Times New Roman" panose="02020603050405020304" pitchFamily="18" charset="0"/>
                <a:sym typeface="Symbol" panose="05050102010706020507" pitchFamily="18" charset="2"/>
              </a:rPr>
              <a:t>（消去</a:t>
            </a:r>
            <a:r>
              <a:rPr kumimoji="1" lang="en-US" altLang="zh-CN" sz="2400" b="1" dirty="0">
                <a:latin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sym typeface="Symbol" panose="05050102010706020507" pitchFamily="18" charset="2"/>
              </a:rPr>
              <a:t>）</a:t>
            </a:r>
            <a:endParaRPr kumimoji="1" lang="en-US" altLang="zh-CN" sz="2400" b="1" dirty="0">
              <a:latin typeface="Times New Roman" panose="02020603050405020304" pitchFamily="18" charset="0"/>
              <a:sym typeface="Symbol" panose="05050102010706020507" pitchFamily="18" charset="2"/>
            </a:endParaRPr>
          </a:p>
          <a:p>
            <a:pPr lvl="1"/>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rPr>
              <a:t>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a:latin typeface="Times New Roman" panose="02020603050405020304" pitchFamily="18" charset="0"/>
                <a:cs typeface="Arial" panose="020B0604020202020204" pitchFamily="34" charset="0"/>
                <a:sym typeface="Symbol" panose="05050102010706020507" pitchFamily="18" charset="2"/>
              </a:rPr>
              <a:t>（</a:t>
            </a:r>
            <a:r>
              <a:rPr kumimoji="1" lang="zh-CN" altLang="en-US" sz="2400" b="1" dirty="0">
                <a:latin typeface="Times New Roman" panose="02020603050405020304" pitchFamily="18" charset="0"/>
                <a:sym typeface="Symbol" panose="05050102010706020507" pitchFamily="18" charset="2"/>
              </a:rPr>
              <a:t>否定号内移）</a:t>
            </a:r>
            <a:endParaRPr kumimoji="1" lang="en-US" altLang="zh-CN" sz="2400" b="1" dirty="0">
              <a:latin typeface="Times New Roman" panose="02020603050405020304" pitchFamily="18" charset="0"/>
              <a:sym typeface="Symbol" panose="05050102010706020507" pitchFamily="18" charset="2"/>
            </a:endParaRPr>
          </a:p>
          <a:p>
            <a:pPr lvl="1"/>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a:latin typeface="Times New Roman" panose="02020603050405020304" pitchFamily="18" charset="0"/>
                <a:cs typeface="Arial" panose="020B0604020202020204" pitchFamily="34" charset="0"/>
                <a:sym typeface="Symbol" panose="05050102010706020507" pitchFamily="18" charset="2"/>
              </a:rPr>
              <a:t>（分配律、结合律）</a:t>
            </a:r>
            <a:endParaRPr kumimoji="1" lang="en-US" altLang="zh-CN" sz="2400" b="1" dirty="0">
              <a:latin typeface="Times New Roman" panose="02020603050405020304" pitchFamily="18"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论证</a:t>
            </a:r>
            <a:endParaRPr lang="en-US" dirty="0"/>
          </a:p>
        </p:txBody>
      </p:sp>
      <p:sp>
        <p:nvSpPr>
          <p:cNvPr id="4" name="Content Placeholder 3"/>
          <p:cNvSpPr>
            <a:spLocks noGrp="1"/>
          </p:cNvSpPr>
          <p:nvPr>
            <p:ph idx="1"/>
          </p:nvPr>
        </p:nvSpPr>
        <p:spPr>
          <a:xfrm>
            <a:off x="457200" y="1719263"/>
            <a:ext cx="8229600" cy="2069777"/>
          </a:xfrm>
        </p:spPr>
        <p:txBody>
          <a:bodyPr>
            <a:normAutofit/>
          </a:bodyPr>
          <a:lstStyle/>
          <a:p>
            <a:r>
              <a:rPr lang="en-US" sz="2400" dirty="0">
                <a:latin typeface="Helvetica" charset="0"/>
                <a:ea typeface="Helvetica" charset="0"/>
                <a:cs typeface="Helvetica" charset="0"/>
              </a:rPr>
              <a:t>An </a:t>
            </a:r>
            <a:r>
              <a:rPr lang="en-US" sz="2400" i="1" dirty="0">
                <a:solidFill>
                  <a:srgbClr val="FF0000"/>
                </a:solidFill>
                <a:latin typeface="Helvetica" charset="0"/>
                <a:ea typeface="Helvetica" charset="0"/>
                <a:cs typeface="Helvetica" charset="0"/>
              </a:rPr>
              <a:t>argument</a:t>
            </a:r>
            <a:r>
              <a:rPr lang="en-US" sz="2400" i="1" dirty="0">
                <a:latin typeface="Helvetica" charset="0"/>
                <a:ea typeface="Helvetica" charset="0"/>
                <a:cs typeface="Helvetica" charset="0"/>
              </a:rPr>
              <a:t> </a:t>
            </a:r>
            <a:r>
              <a:rPr lang="en-US" sz="2400" dirty="0">
                <a:latin typeface="Helvetica" charset="0"/>
                <a:ea typeface="Helvetica" charset="0"/>
                <a:cs typeface="Helvetica" charset="0"/>
              </a:rPr>
              <a:t>in propositional logic is a sequence of propositions. All but the final proposition in the argument are called </a:t>
            </a:r>
            <a:r>
              <a:rPr lang="en-US" sz="2400" i="1" dirty="0">
                <a:solidFill>
                  <a:srgbClr val="FF0000"/>
                </a:solidFill>
                <a:latin typeface="Helvetica" charset="0"/>
                <a:ea typeface="Helvetica" charset="0"/>
                <a:cs typeface="Helvetica" charset="0"/>
              </a:rPr>
              <a:t>premises</a:t>
            </a:r>
            <a:r>
              <a:rPr lang="en-US" sz="2400" i="1" dirty="0">
                <a:latin typeface="Helvetica" charset="0"/>
                <a:ea typeface="Helvetica" charset="0"/>
                <a:cs typeface="Helvetica" charset="0"/>
              </a:rPr>
              <a:t> </a:t>
            </a:r>
            <a:r>
              <a:rPr lang="en-US" sz="2400" dirty="0">
                <a:latin typeface="Helvetica" charset="0"/>
                <a:ea typeface="Helvetica" charset="0"/>
                <a:cs typeface="Helvetica" charset="0"/>
              </a:rPr>
              <a:t>and the final proposition is called the </a:t>
            </a:r>
            <a:r>
              <a:rPr lang="en-US" sz="2400" i="1" dirty="0">
                <a:solidFill>
                  <a:srgbClr val="FF0000"/>
                </a:solidFill>
                <a:latin typeface="Helvetica" charset="0"/>
                <a:ea typeface="Helvetica" charset="0"/>
                <a:cs typeface="Helvetica" charset="0"/>
              </a:rPr>
              <a:t>conclusion</a:t>
            </a:r>
            <a:r>
              <a:rPr lang="en-US" sz="2400" dirty="0">
                <a:latin typeface="Helvetica" charset="0"/>
                <a:ea typeface="Helvetica" charset="0"/>
                <a:cs typeface="Helvetica" charset="0"/>
              </a:rPr>
              <a:t>. An argument is </a:t>
            </a:r>
            <a:r>
              <a:rPr lang="en-US" sz="2400" i="1" dirty="0">
                <a:solidFill>
                  <a:srgbClr val="FF0000"/>
                </a:solidFill>
                <a:latin typeface="Helvetica" charset="0"/>
                <a:ea typeface="Helvetica" charset="0"/>
                <a:cs typeface="Helvetica" charset="0"/>
              </a:rPr>
              <a:t>valid</a:t>
            </a:r>
            <a:r>
              <a:rPr lang="en-US" sz="2400" i="1" dirty="0">
                <a:latin typeface="Helvetica" charset="0"/>
                <a:ea typeface="Helvetica" charset="0"/>
                <a:cs typeface="Helvetica" charset="0"/>
              </a:rPr>
              <a:t> </a:t>
            </a:r>
            <a:r>
              <a:rPr lang="en-US" sz="2400" dirty="0">
                <a:latin typeface="Helvetica" charset="0"/>
                <a:ea typeface="Helvetica" charset="0"/>
                <a:cs typeface="Helvetica" charset="0"/>
              </a:rPr>
              <a:t>if the truth of all its premises implies that the conclusion is true. </a:t>
            </a:r>
          </a:p>
          <a:p>
            <a:endParaRPr lang="en-US" sz="2400" dirty="0">
              <a:latin typeface="Helvetica" charset="0"/>
              <a:ea typeface="Helvetica" charset="0"/>
              <a:cs typeface="Helvetica" charset="0"/>
            </a:endParaRPr>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pPr algn="r">
                <a:defRPr/>
              </a:pPr>
              <a:t>28</a:t>
            </a:fld>
            <a:endParaRPr lang="en-US" altLang="zh-CN" dirty="0"/>
          </a:p>
        </p:txBody>
      </p:sp>
      <p:grpSp>
        <p:nvGrpSpPr>
          <p:cNvPr id="10" name="Group 9"/>
          <p:cNvGrpSpPr/>
          <p:nvPr/>
        </p:nvGrpSpPr>
        <p:grpSpPr>
          <a:xfrm>
            <a:off x="1844080" y="4243065"/>
            <a:ext cx="5772848" cy="1426567"/>
            <a:chOff x="1691680" y="4090665"/>
            <a:chExt cx="5772848" cy="1426567"/>
          </a:xfrm>
        </p:grpSpPr>
        <p:sp>
          <p:nvSpPr>
            <p:cNvPr id="11" name="Rounded Rectangle 10"/>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宋体" pitchFamily="2" charset="-122"/>
              </a:endParaRPr>
            </a:p>
          </p:txBody>
        </p:sp>
        <p:sp>
          <p:nvSpPr>
            <p:cNvPr id="12" name="TextBox 11"/>
            <p:cNvSpPr txBox="1"/>
            <p:nvPr/>
          </p:nvSpPr>
          <p:spPr>
            <a:xfrm>
              <a:off x="1691680" y="4149080"/>
              <a:ext cx="4070345" cy="1338828"/>
            </a:xfrm>
            <a:prstGeom prst="rect">
              <a:avLst/>
            </a:prstGeom>
            <a:noFill/>
          </p:spPr>
          <p:txBody>
            <a:bodyPr wrap="none" rtlCol="0">
              <a:spAutoFit/>
            </a:bodyPr>
            <a:lstStyle/>
            <a:p>
              <a:pPr>
                <a:lnSpc>
                  <a:spcPct val="150000"/>
                </a:lnSpc>
              </a:pPr>
              <a:r>
                <a:rPr lang="zh-CN" altLang="en-US" dirty="0"/>
                <a:t>   “如果我是教师，那么我要上课。”</a:t>
              </a:r>
              <a:endParaRPr lang="en-US" altLang="zh-CN" dirty="0"/>
            </a:p>
            <a:p>
              <a:pPr>
                <a:lnSpc>
                  <a:spcPct val="150000"/>
                </a:lnSpc>
              </a:pPr>
              <a:r>
                <a:rPr lang="zh-CN" altLang="en-US" dirty="0"/>
                <a:t>   “我是教师。”</a:t>
              </a:r>
              <a:endParaRPr lang="en-US" altLang="zh-CN" dirty="0"/>
            </a:p>
            <a:p>
              <a:pPr>
                <a:lnSpc>
                  <a:spcPct val="150000"/>
                </a:lnSpc>
              </a:pPr>
              <a:r>
                <a:rPr lang="zh-CN" altLang="en-US" dirty="0"/>
                <a:t>∴“我要上课。”</a:t>
              </a:r>
              <a:endParaRPr lang="en-US" dirty="0"/>
            </a:p>
          </p:txBody>
        </p:sp>
        <p:cxnSp>
          <p:nvCxnSpPr>
            <p:cNvPr id="13" name="Straight Connector 12"/>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grpSp>
        <p:nvGrpSpPr>
          <p:cNvPr id="9" name="Group 8"/>
          <p:cNvGrpSpPr/>
          <p:nvPr/>
        </p:nvGrpSpPr>
        <p:grpSpPr>
          <a:xfrm>
            <a:off x="1691680" y="4090665"/>
            <a:ext cx="5917004" cy="1426567"/>
            <a:chOff x="1691680" y="4090665"/>
            <a:chExt cx="5917004" cy="1426567"/>
          </a:xfrm>
        </p:grpSpPr>
        <p:sp>
          <p:nvSpPr>
            <p:cNvPr id="8" name="Rounded Rectangle 7"/>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宋体" pitchFamily="2" charset="-122"/>
              </a:endParaRPr>
            </a:p>
          </p:txBody>
        </p:sp>
        <p:sp>
          <p:nvSpPr>
            <p:cNvPr id="5" name="TextBox 4"/>
            <p:cNvSpPr txBox="1"/>
            <p:nvPr/>
          </p:nvSpPr>
          <p:spPr>
            <a:xfrm>
              <a:off x="1691680" y="4149080"/>
              <a:ext cx="5917004" cy="1285032"/>
            </a:xfrm>
            <a:prstGeom prst="rect">
              <a:avLst/>
            </a:prstGeom>
            <a:noFill/>
          </p:spPr>
          <p:txBody>
            <a:bodyPr wrap="none" rtlCol="0">
              <a:spAutoFit/>
            </a:bodyPr>
            <a:lstStyle/>
            <a:p>
              <a:pPr>
                <a:lnSpc>
                  <a:spcPct val="150000"/>
                </a:lnSpc>
              </a:pPr>
              <a:r>
                <a:rPr lang="zh-CN" altLang="en-US" dirty="0"/>
                <a:t>   “如果我是马云，那么我给各位每人发一辆法拉利。”</a:t>
              </a:r>
              <a:endParaRPr lang="en-US" altLang="zh-CN" dirty="0"/>
            </a:p>
            <a:p>
              <a:pPr>
                <a:lnSpc>
                  <a:spcPct val="150000"/>
                </a:lnSpc>
              </a:pPr>
              <a:r>
                <a:rPr lang="zh-CN" altLang="en-US" dirty="0"/>
                <a:t>   “我是马云。”</a:t>
              </a:r>
              <a:endParaRPr lang="en-US" altLang="zh-CN" dirty="0"/>
            </a:p>
            <a:p>
              <a:pPr>
                <a:lnSpc>
                  <a:spcPct val="150000"/>
                </a:lnSpc>
              </a:pPr>
              <a:r>
                <a:rPr lang="zh-CN" altLang="en-US" dirty="0"/>
                <a:t>∴“我给各位每人发一辆法拉利。”</a:t>
              </a:r>
              <a:endParaRPr lang="en-US" dirty="0"/>
            </a:p>
          </p:txBody>
        </p:sp>
        <p:cxnSp>
          <p:nvCxnSpPr>
            <p:cNvPr id="7" name="Straight Connector 6"/>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spTree>
    <p:extLst>
      <p:ext uri="{BB962C8B-B14F-4D97-AF65-F5344CB8AC3E}">
        <p14:creationId xmlns:p14="http://schemas.microsoft.com/office/powerpoint/2010/main" val="6574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论证形式</a:t>
            </a:r>
            <a:endParaRPr lang="en-US" dirty="0"/>
          </a:p>
        </p:txBody>
      </p:sp>
      <p:sp>
        <p:nvSpPr>
          <p:cNvPr id="4" name="Content Placeholder 3"/>
          <p:cNvSpPr>
            <a:spLocks noGrp="1"/>
          </p:cNvSpPr>
          <p:nvPr>
            <p:ph idx="1"/>
          </p:nvPr>
        </p:nvSpPr>
        <p:spPr>
          <a:xfrm>
            <a:off x="457200" y="1719263"/>
            <a:ext cx="8229600" cy="2573833"/>
          </a:xfrm>
        </p:spPr>
        <p:txBody>
          <a:bodyPr>
            <a:normAutofit/>
          </a:bodyPr>
          <a:lstStyle/>
          <a:p>
            <a:r>
              <a:rPr lang="en-US" sz="2400">
                <a:latin typeface="Helvetica" charset="0"/>
                <a:ea typeface="Helvetica" charset="0"/>
                <a:cs typeface="Helvetica" charset="0"/>
              </a:rPr>
              <a:t>An </a:t>
            </a:r>
            <a:r>
              <a:rPr lang="en-US" sz="2400" i="1" dirty="0">
                <a:solidFill>
                  <a:srgbClr val="FF0000"/>
                </a:solidFill>
                <a:latin typeface="Helvetica" charset="0"/>
                <a:ea typeface="Helvetica" charset="0"/>
                <a:cs typeface="Helvetica" charset="0"/>
              </a:rPr>
              <a:t>argument form </a:t>
            </a:r>
            <a:r>
              <a:rPr lang="en-US" sz="2400" dirty="0">
                <a:latin typeface="Helvetica" charset="0"/>
                <a:ea typeface="Helvetica" charset="0"/>
                <a:cs typeface="Helvetica" charset="0"/>
              </a:rPr>
              <a:t>in propositional logic is a sequence of compound propositions involving propositional variables. An argument form is </a:t>
            </a:r>
            <a:r>
              <a:rPr lang="en-US" sz="2400" i="1" dirty="0">
                <a:solidFill>
                  <a:srgbClr val="FF0000"/>
                </a:solidFill>
                <a:latin typeface="Helvetica" charset="0"/>
                <a:ea typeface="Helvetica" charset="0"/>
                <a:cs typeface="Helvetica" charset="0"/>
              </a:rPr>
              <a:t>valid</a:t>
            </a:r>
            <a:r>
              <a:rPr lang="en-US" sz="2400" i="1" dirty="0">
                <a:latin typeface="Helvetica" charset="0"/>
                <a:ea typeface="Helvetica" charset="0"/>
                <a:cs typeface="Helvetica" charset="0"/>
              </a:rPr>
              <a:t> </a:t>
            </a:r>
            <a:r>
              <a:rPr lang="en-US" sz="2400" dirty="0">
                <a:latin typeface="Helvetica" charset="0"/>
                <a:ea typeface="Helvetica" charset="0"/>
                <a:cs typeface="Helvetica" charset="0"/>
              </a:rPr>
              <a:t>no matter which particular propositions are substituted for the propositional variables in its premises, the conclusion is true if the premises are all true. </a:t>
            </a:r>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pPr algn="r">
                <a:defRPr/>
              </a:pPr>
              <a:t>29</a:t>
            </a:fld>
            <a:endParaRPr lang="en-US" altLang="zh-CN" dirty="0"/>
          </a:p>
        </p:txBody>
      </p:sp>
      <p:grpSp>
        <p:nvGrpSpPr>
          <p:cNvPr id="5" name="Group 4"/>
          <p:cNvGrpSpPr/>
          <p:nvPr/>
        </p:nvGrpSpPr>
        <p:grpSpPr>
          <a:xfrm>
            <a:off x="3275856" y="4293096"/>
            <a:ext cx="2160240" cy="1426567"/>
            <a:chOff x="1691680" y="4090665"/>
            <a:chExt cx="5772848" cy="1426567"/>
          </a:xfrm>
        </p:grpSpPr>
        <p:sp>
          <p:nvSpPr>
            <p:cNvPr id="6" name="Rounded Rectangle 5"/>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宋体" pitchFamily="2" charset="-122"/>
              </a:endParaRPr>
            </a:p>
          </p:txBody>
        </p:sp>
        <mc:AlternateContent xmlns:mc="http://schemas.openxmlformats.org/markup-compatibility/2006" xmlns:a14="http://schemas.microsoft.com/office/drawing/2010/main">
          <mc:Choice Requires="a14">
            <p:sp>
              <p:nvSpPr>
                <p:cNvPr id="7" name="TextBox 6"/>
                <p:cNvSpPr txBox="1"/>
                <p:nvPr/>
              </p:nvSpPr>
              <p:spPr>
                <a:xfrm>
                  <a:off x="1691680" y="4149080"/>
                  <a:ext cx="4476903" cy="1338828"/>
                </a:xfrm>
                <a:prstGeom prst="rect">
                  <a:avLst/>
                </a:prstGeom>
                <a:noFill/>
              </p:spPr>
              <p:txBody>
                <a:bodyPr wrap="square" rtlCol="0">
                  <a:spAutoFit/>
                </a:bodyPr>
                <a:lstStyle/>
                <a:p>
                  <a:pPr>
                    <a:lnSpc>
                      <a:spcPct val="150000"/>
                    </a:lnSpc>
                  </a:pPr>
                  <a:r>
                    <a:rPr lang="zh-CN" altLang="en-US" dirty="0"/>
                    <a:t>    </a:t>
                  </a:r>
                  <a:r>
                    <a:rPr lang="en-US" altLang="zh-CN" dirty="0"/>
                    <a:t>  </a:t>
                  </a:r>
                  <a14:m>
                    <m:oMath xmlns:m="http://schemas.openxmlformats.org/officeDocument/2006/math">
                      <m:r>
                        <a:rPr lang="en-US" altLang="zh-CN" i="1" dirty="0" smtClean="0">
                          <a:latin typeface="Cambria Math" charset="0"/>
                        </a:rPr>
                        <m:t>𝑝</m:t>
                      </m:r>
                      <m:r>
                        <a:rPr lang="en-US" altLang="zh-CN" b="0" i="1" dirty="0" smtClean="0">
                          <a:latin typeface="Cambria Math" charset="0"/>
                        </a:rPr>
                        <m:t>→</m:t>
                      </m:r>
                      <m:r>
                        <a:rPr lang="en-US" altLang="zh-CN" b="0" i="1" dirty="0" smtClean="0">
                          <a:latin typeface="Cambria Math" charset="0"/>
                        </a:rPr>
                        <m:t>𝑞</m:t>
                      </m:r>
                    </m:oMath>
                  </a14:m>
                  <a:endParaRPr lang="en-US" altLang="zh-CN" dirty="0"/>
                </a:p>
                <a:p>
                  <a:pPr>
                    <a:lnSpc>
                      <a:spcPct val="150000"/>
                    </a:lnSpc>
                  </a:pPr>
                  <a:r>
                    <a:rPr lang="zh-CN" altLang="en-US" dirty="0"/>
                    <a:t>   </a:t>
                  </a:r>
                  <a:r>
                    <a:rPr lang="en-US" altLang="zh-CN" dirty="0"/>
                    <a:t>   </a:t>
                  </a:r>
                  <a14:m>
                    <m:oMath xmlns:m="http://schemas.openxmlformats.org/officeDocument/2006/math">
                      <m:r>
                        <a:rPr lang="en-US" altLang="zh-CN" i="1" dirty="0">
                          <a:latin typeface="Cambria Math" charset="0"/>
                        </a:rPr>
                        <m:t>𝑝</m:t>
                      </m:r>
                    </m:oMath>
                  </a14:m>
                  <a:endParaRPr lang="en-US" altLang="zh-CN" dirty="0"/>
                </a:p>
                <a:p>
                  <a:pPr>
                    <a:lnSpc>
                      <a:spcPct val="150000"/>
                    </a:lnSpc>
                  </a:pPr>
                  <a:r>
                    <a:rPr lang="zh-CN" altLang="en-US" dirty="0"/>
                    <a:t>∴</a:t>
                  </a:r>
                  <a:r>
                    <a:rPr lang="en-US" altLang="zh-CN" dirty="0"/>
                    <a:t> </a:t>
                  </a:r>
                  <a14:m>
                    <m:oMath xmlns:m="http://schemas.openxmlformats.org/officeDocument/2006/math">
                      <m:r>
                        <a:rPr lang="en-US" altLang="zh-CN" dirty="0">
                          <a:latin typeface="Cambria Math" charset="0"/>
                        </a:rPr>
                        <m:t> </m:t>
                      </m:r>
                      <m:r>
                        <a:rPr lang="en-US" altLang="zh-CN" b="0" i="0" dirty="0" smtClean="0">
                          <a:latin typeface="Cambria Math" charset="0"/>
                        </a:rPr>
                        <m:t> </m:t>
                      </m:r>
                      <m:r>
                        <a:rPr lang="en-US" altLang="zh-CN" b="0" i="1" dirty="0" smtClean="0">
                          <a:latin typeface="Cambria Math" charset="0"/>
                        </a:rPr>
                        <m:t>𝑞</m:t>
                      </m:r>
                    </m:oMath>
                  </a14:m>
                  <a:endParaRPr lang="en-US" altLang="zh-CN" dirty="0"/>
                </a:p>
              </p:txBody>
            </p:sp>
          </mc:Choice>
          <mc:Fallback xmlns="">
            <p:sp>
              <p:nvSpPr>
                <p:cNvPr id="7" name="TextBox 6"/>
                <p:cNvSpPr txBox="1">
                  <a:spLocks noRot="1" noChangeAspect="1" noMove="1" noResize="1" noEditPoints="1" noAdjustHandles="1" noChangeArrowheads="1" noChangeShapeType="1" noTextEdit="1"/>
                </p:cNvSpPr>
                <p:nvPr/>
              </p:nvSpPr>
              <p:spPr>
                <a:xfrm>
                  <a:off x="1691680" y="4149080"/>
                  <a:ext cx="4476903" cy="1338828"/>
                </a:xfrm>
                <a:prstGeom prst="rect">
                  <a:avLst/>
                </a:prstGeom>
                <a:blipFill rotWithShape="0">
                  <a:blip r:embed="rId2"/>
                  <a:stretch>
                    <a:fillRect l="-2909" b="-30137"/>
                  </a:stretch>
                </a:blipFill>
              </p:spPr>
              <p:txBody>
                <a:bodyPr/>
                <a:lstStyle/>
                <a:p>
                  <a:r>
                    <a:rPr lang="en-US">
                      <a:noFill/>
                    </a:rPr>
                    <a:t> </a:t>
                  </a:r>
                </a:p>
              </p:txBody>
            </p:sp>
          </mc:Fallback>
        </mc:AlternateContent>
        <p:cxnSp>
          <p:nvCxnSpPr>
            <p:cNvPr id="8" name="Straight Connector 7"/>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spTree>
    <p:extLst>
      <p:ext uri="{BB962C8B-B14F-4D97-AF65-F5344CB8AC3E}">
        <p14:creationId xmlns:p14="http://schemas.microsoft.com/office/powerpoint/2010/main" val="25142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BD00028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716463" y="2781300"/>
            <a:ext cx="38989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a:xfrm>
            <a:off x="539750" y="476250"/>
            <a:ext cx="7772400" cy="930275"/>
          </a:xfrm>
        </p:spPr>
        <p:txBody>
          <a:bodyPr/>
          <a:lstStyle/>
          <a:p>
            <a:pPr eaLnBrk="1" hangingPunct="1"/>
            <a:r>
              <a:rPr lang="zh-CN" altLang="en-US"/>
              <a:t>内容提要</a:t>
            </a:r>
          </a:p>
        </p:txBody>
      </p:sp>
      <p:sp>
        <p:nvSpPr>
          <p:cNvPr id="17412" name="Rectangle 3"/>
          <p:cNvSpPr>
            <a:spLocks noGrp="1" noChangeArrowheads="1"/>
          </p:cNvSpPr>
          <p:nvPr>
            <p:ph type="body" idx="1"/>
          </p:nvPr>
        </p:nvSpPr>
        <p:spPr>
          <a:xfrm>
            <a:off x="611188" y="1844675"/>
            <a:ext cx="5040312" cy="3671888"/>
          </a:xfrm>
        </p:spPr>
        <p:txBody>
          <a:bodyPr/>
          <a:lstStyle/>
          <a:p>
            <a:pPr eaLnBrk="1" hangingPunct="1">
              <a:spcBef>
                <a:spcPct val="35000"/>
              </a:spcBef>
            </a:pPr>
            <a:r>
              <a:rPr lang="zh-CN" altLang="en-US" sz="2600" b="1" dirty="0">
                <a:latin typeface="Times New Roman" panose="02020603050405020304" pitchFamily="18" charset="0"/>
              </a:rPr>
              <a:t>常用的命题公式逻辑等价</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命题逻辑的推理问题</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命题逻辑公式的范式</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自然演绎规则及论证</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命题逻辑的正确性及完备性</a:t>
            </a:r>
            <a:endParaRPr lang="en-US" altLang="zh-CN" sz="2600" b="1"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3</a:t>
            </a:fld>
            <a:endParaRPr lang="en-US" altLang="zh-CN" dirty="0"/>
          </a:p>
        </p:txBody>
      </p:sp>
    </p:spTree>
    <p:extLst>
      <p:ext uri="{BB962C8B-B14F-4D97-AF65-F5344CB8AC3E}">
        <p14:creationId xmlns:p14="http://schemas.microsoft.com/office/powerpoint/2010/main" val="116841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57200" y="122238"/>
            <a:ext cx="7570788" cy="1219200"/>
          </a:xfrm>
        </p:spPr>
        <p:txBody>
          <a:bodyPr/>
          <a:lstStyle/>
          <a:p>
            <a:r>
              <a:rPr lang="zh-CN" altLang="en-US">
                <a:ea typeface="楷体_GB2312" panose="02010609030101010101" pitchFamily="49" charset="-122"/>
              </a:rPr>
              <a:t>命题逻辑的“自然演绎”规则</a:t>
            </a:r>
            <a:endParaRPr lang="zh-CN" altLang="en-US"/>
          </a:p>
        </p:txBody>
      </p:sp>
      <p:sp>
        <p:nvSpPr>
          <p:cNvPr id="38915" name="内容占位符 2"/>
          <p:cNvSpPr>
            <a:spLocks noGrp="1"/>
          </p:cNvSpPr>
          <p:nvPr>
            <p:ph idx="1"/>
          </p:nvPr>
        </p:nvSpPr>
        <p:spPr>
          <a:xfrm>
            <a:off x="509588" y="1628775"/>
            <a:ext cx="1439862" cy="1852613"/>
          </a:xfrm>
        </p:spPr>
        <p:txBody>
          <a:bodyPr/>
          <a:lstStyle/>
          <a:p>
            <a:pPr marL="342900" lvl="1" indent="0">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p </a:t>
            </a:r>
          </a:p>
          <a:p>
            <a:pPr marL="342900" lvl="1" indent="0">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p>
          <a:p>
            <a:pPr marL="342900" lvl="1" indent="0">
              <a:spcBef>
                <a:spcPct val="0"/>
              </a:spcBef>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a:t>
            </a:r>
          </a:p>
          <a:p>
            <a:pPr marL="342900" lvl="1" indent="0">
              <a:spcBef>
                <a:spcPct val="0"/>
              </a:spcBef>
              <a:buFont typeface="Wingdings" panose="05000000000000000000" pitchFamily="2" charset="2"/>
              <a:buNone/>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marL="342900" lvl="1" indent="0">
              <a:buFont typeface="Wingdings" panose="05000000000000000000" pitchFamily="2" charset="2"/>
              <a:buNone/>
            </a:pPr>
            <a:endParaRPr kumimoji="1" lang="en-US" altLang="zh-CN" sz="2800" b="1">
              <a:latin typeface="Times New Roman" panose="02020603050405020304" pitchFamily="18" charset="0"/>
              <a:sym typeface="Symbol" panose="05050102010706020507" pitchFamily="18" charset="2"/>
            </a:endParaRPr>
          </a:p>
        </p:txBody>
      </p:sp>
      <p:sp>
        <p:nvSpPr>
          <p:cNvPr id="5" name="内容占位符 2"/>
          <p:cNvSpPr txBox="1">
            <a:spLocks/>
          </p:cNvSpPr>
          <p:nvPr/>
        </p:nvSpPr>
        <p:spPr bwMode="auto">
          <a:xfrm>
            <a:off x="2479675" y="1628775"/>
            <a:ext cx="1439863"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dirty="0">
                <a:latin typeface="Times New Roman" panose="02020603050405020304" pitchFamily="18" charset="0"/>
                <a:cs typeface="Times New Roman" panose="02020603050405020304" pitchFamily="18" charset="0"/>
              </a:rPr>
              <a:t>¬</a:t>
            </a: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q </a:t>
            </a:r>
          </a:p>
          <a:p>
            <a:pPr marL="344487" lvl="1" indent="0">
              <a:buFont typeface="Wingdings" panose="05000000000000000000" pitchFamily="2" charset="2"/>
              <a:buNone/>
              <a:defRPr/>
            </a:pP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kern="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a:t>
            </a: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p</a:t>
            </a:r>
            <a:endParaRPr lang="en-US" altLang="zh-CN" sz="2400" b="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endParaRPr kumimoji="1" lang="en-US" altLang="zh-CN" sz="2800" b="1" kern="0" dirty="0">
              <a:latin typeface="Times New Roman" panose="02020603050405020304" pitchFamily="18" charset="0"/>
              <a:sym typeface="Symbol" panose="05050102010706020507" pitchFamily="18" charset="2"/>
            </a:endParaRPr>
          </a:p>
        </p:txBody>
      </p:sp>
      <p:sp>
        <p:nvSpPr>
          <p:cNvPr id="6" name="内容占位符 2"/>
          <p:cNvSpPr txBox="1">
            <a:spLocks/>
          </p:cNvSpPr>
          <p:nvPr/>
        </p:nvSpPr>
        <p:spPr bwMode="auto">
          <a:xfrm>
            <a:off x="4325938" y="1628775"/>
            <a:ext cx="1944687"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kern="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kern="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kern="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 name="内容占位符 2"/>
          <p:cNvSpPr txBox="1">
            <a:spLocks/>
          </p:cNvSpPr>
          <p:nvPr/>
        </p:nvSpPr>
        <p:spPr bwMode="auto">
          <a:xfrm>
            <a:off x="6126163" y="1628775"/>
            <a:ext cx="1944687"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dirty="0">
                <a:latin typeface="Times New Roman" panose="02020603050405020304" pitchFamily="18" charset="0"/>
                <a:cs typeface="Times New Roman" panose="02020603050405020304" pitchFamily="18" charset="0"/>
              </a:rPr>
              <a:t>¬</a:t>
            </a: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p</a:t>
            </a:r>
            <a:endParaRPr lang="en-US" altLang="zh-CN" sz="2400" b="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8" name="内容占位符 2"/>
          <p:cNvSpPr txBox="1">
            <a:spLocks/>
          </p:cNvSpPr>
          <p:nvPr/>
        </p:nvSpPr>
        <p:spPr bwMode="auto">
          <a:xfrm>
            <a:off x="365125" y="3903663"/>
            <a:ext cx="1944688"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endParaRPr lang="en-US" altLang="zh-CN" sz="2400" b="1" i="1"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p</a:t>
            </a: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 name="内容占位符 2"/>
          <p:cNvSpPr txBox="1">
            <a:spLocks/>
          </p:cNvSpPr>
          <p:nvPr/>
        </p:nvSpPr>
        <p:spPr bwMode="auto">
          <a:xfrm>
            <a:off x="2227263" y="3903663"/>
            <a:ext cx="1944687"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endParaRPr lang="en-US" altLang="zh-CN" sz="2400" b="1" i="1"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p</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 name="内容占位符 2"/>
          <p:cNvSpPr txBox="1">
            <a:spLocks/>
          </p:cNvSpPr>
          <p:nvPr/>
        </p:nvSpPr>
        <p:spPr bwMode="auto">
          <a:xfrm>
            <a:off x="4097338" y="3979863"/>
            <a:ext cx="1943100"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spcBef>
                <a:spcPts val="0"/>
              </a:spcBef>
              <a:buFont typeface="Wingdings" panose="05000000000000000000" pitchFamily="2" charset="2"/>
              <a:buNone/>
              <a:defRPr/>
            </a:pP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 p </a:t>
            </a: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 q</a:t>
            </a:r>
            <a:endParaRPr lang="en-US" altLang="zh-CN" sz="2400" b="1" i="1"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1" name="内容占位符 2"/>
          <p:cNvSpPr txBox="1">
            <a:spLocks/>
          </p:cNvSpPr>
          <p:nvPr/>
        </p:nvSpPr>
        <p:spPr bwMode="auto">
          <a:xfrm>
            <a:off x="6046788" y="3903663"/>
            <a:ext cx="1944687"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dirty="0">
                <a:latin typeface="Times New Roman" panose="02020603050405020304" pitchFamily="18" charset="0"/>
                <a:cs typeface="Times New Roman" panose="02020603050405020304" pitchFamily="18" charset="0"/>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3" name="矩形标注 12"/>
          <p:cNvSpPr/>
          <p:nvPr/>
        </p:nvSpPr>
        <p:spPr bwMode="auto">
          <a:xfrm>
            <a:off x="2516188" y="5681663"/>
            <a:ext cx="962025" cy="385762"/>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化简</a:t>
            </a:r>
          </a:p>
        </p:txBody>
      </p:sp>
      <p:sp>
        <p:nvSpPr>
          <p:cNvPr id="15" name="矩形标注 14"/>
          <p:cNvSpPr/>
          <p:nvPr/>
        </p:nvSpPr>
        <p:spPr bwMode="auto">
          <a:xfrm>
            <a:off x="681038" y="5689600"/>
            <a:ext cx="962025" cy="385763"/>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附加</a:t>
            </a:r>
          </a:p>
        </p:txBody>
      </p:sp>
      <p:sp>
        <p:nvSpPr>
          <p:cNvPr id="16" name="矩形标注 15"/>
          <p:cNvSpPr/>
          <p:nvPr/>
        </p:nvSpPr>
        <p:spPr bwMode="auto">
          <a:xfrm>
            <a:off x="771525" y="3414713"/>
            <a:ext cx="1114425"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lnSpc>
                <a:spcPct val="110000"/>
              </a:lnSpc>
              <a:spcBef>
                <a:spcPct val="50000"/>
              </a:spcBef>
              <a:defRPr/>
            </a:pPr>
            <a:r>
              <a:rPr lang="zh-CN" altLang="en-US" b="1" dirty="0">
                <a:solidFill>
                  <a:srgbClr val="0033CC"/>
                </a:solidFill>
                <a:ea typeface="楷体_GB2312" pitchFamily="49" charset="-122"/>
              </a:rPr>
              <a:t>假言推理</a:t>
            </a:r>
          </a:p>
        </p:txBody>
      </p:sp>
      <p:sp>
        <p:nvSpPr>
          <p:cNvPr id="17" name="矩形标注 16"/>
          <p:cNvSpPr/>
          <p:nvPr/>
        </p:nvSpPr>
        <p:spPr bwMode="auto">
          <a:xfrm>
            <a:off x="2730500" y="3408363"/>
            <a:ext cx="962025"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lnSpc>
                <a:spcPct val="110000"/>
              </a:lnSpc>
              <a:spcBef>
                <a:spcPct val="50000"/>
              </a:spcBef>
              <a:defRPr/>
            </a:pPr>
            <a:r>
              <a:rPr lang="zh-CN" altLang="en-US" b="1" dirty="0">
                <a:solidFill>
                  <a:srgbClr val="0033CC"/>
                </a:solidFill>
                <a:ea typeface="楷体_GB2312" pitchFamily="49" charset="-122"/>
              </a:rPr>
              <a:t>取拒式</a:t>
            </a:r>
          </a:p>
        </p:txBody>
      </p:sp>
      <p:sp>
        <p:nvSpPr>
          <p:cNvPr id="18" name="矩形标注 17"/>
          <p:cNvSpPr/>
          <p:nvPr/>
        </p:nvSpPr>
        <p:spPr bwMode="auto">
          <a:xfrm>
            <a:off x="4449763" y="3405188"/>
            <a:ext cx="1346200"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lnSpc>
                <a:spcPct val="110000"/>
              </a:lnSpc>
              <a:spcBef>
                <a:spcPct val="50000"/>
              </a:spcBef>
              <a:defRPr/>
            </a:pPr>
            <a:r>
              <a:rPr lang="zh-CN" altLang="en-US" b="1" dirty="0">
                <a:solidFill>
                  <a:srgbClr val="0033CC"/>
                </a:solidFill>
                <a:ea typeface="楷体_GB2312" pitchFamily="49" charset="-122"/>
              </a:rPr>
              <a:t>假言三段论</a:t>
            </a:r>
          </a:p>
        </p:txBody>
      </p:sp>
      <p:sp>
        <p:nvSpPr>
          <p:cNvPr id="19" name="矩形标注 18"/>
          <p:cNvSpPr/>
          <p:nvPr/>
        </p:nvSpPr>
        <p:spPr bwMode="auto">
          <a:xfrm>
            <a:off x="6235700" y="3390900"/>
            <a:ext cx="1304925"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ea typeface="楷体_GB2312" pitchFamily="49" charset="-122"/>
              </a:rPr>
              <a:t>析取三段论</a:t>
            </a:r>
          </a:p>
          <a:p>
            <a:pPr algn="ctr" eaLnBrk="1" hangingPunct="1">
              <a:defRPr/>
            </a:pPr>
            <a:endParaRPr lang="zh-CN" altLang="en-US" b="1" dirty="0">
              <a:solidFill>
                <a:srgbClr val="0033CC"/>
              </a:solidFill>
            </a:endParaRPr>
          </a:p>
        </p:txBody>
      </p:sp>
      <p:sp>
        <p:nvSpPr>
          <p:cNvPr id="20" name="矩形标注 19"/>
          <p:cNvSpPr/>
          <p:nvPr/>
        </p:nvSpPr>
        <p:spPr bwMode="auto">
          <a:xfrm>
            <a:off x="4378325" y="5676900"/>
            <a:ext cx="1077913"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合取引入</a:t>
            </a:r>
          </a:p>
        </p:txBody>
      </p:sp>
      <p:sp>
        <p:nvSpPr>
          <p:cNvPr id="21" name="矩形标注 20"/>
          <p:cNvSpPr/>
          <p:nvPr/>
        </p:nvSpPr>
        <p:spPr bwMode="auto">
          <a:xfrm>
            <a:off x="6384925" y="5688013"/>
            <a:ext cx="962025"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消解</a:t>
            </a: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idx="4294967295"/>
          </p:nvPr>
        </p:nvSpPr>
        <p:spPr>
          <a:xfrm>
            <a:off x="506413" y="549275"/>
            <a:ext cx="8637587" cy="762000"/>
          </a:xfrm>
        </p:spPr>
        <p:txBody>
          <a:bodyPr/>
          <a:lstStyle/>
          <a:p>
            <a:pPr eaLnBrk="1" hangingPunct="1"/>
            <a:r>
              <a:rPr lang="zh-CN" altLang="en-US"/>
              <a:t>用推理规则建立论证</a:t>
            </a:r>
          </a:p>
        </p:txBody>
      </p:sp>
      <p:sp>
        <p:nvSpPr>
          <p:cNvPr id="26" name="Rectangle 3"/>
          <p:cNvSpPr txBox="1">
            <a:spLocks noChangeArrowheads="1"/>
          </p:cNvSpPr>
          <p:nvPr/>
        </p:nvSpPr>
        <p:spPr>
          <a:xfrm>
            <a:off x="468313" y="1628775"/>
            <a:ext cx="8424862" cy="4679950"/>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b="1" dirty="0">
                <a:latin typeface="Times New Roman" pitchFamily="18" charset="0"/>
                <a:ea typeface="楷体_GB2312" pitchFamily="49" charset="-122"/>
                <a:sym typeface="Symbol" pitchFamily="18" charset="2"/>
              </a:rPr>
              <a:t>“今天下午不出太阳并且比昨天冷”，“只有今天下午出太阳，我们才去游泳”，“若我们不去游泳，则我们将乘独木舟游览</a:t>
            </a:r>
            <a:r>
              <a:rPr lang="en-US" altLang="zh-CN" sz="2400" b="1" dirty="0">
                <a:latin typeface="Times New Roman" pitchFamily="18" charset="0"/>
                <a:ea typeface="楷体_GB2312" pitchFamily="49" charset="-122"/>
                <a:sym typeface="Symbol" pitchFamily="18" charset="2"/>
              </a:rPr>
              <a:t>”</a:t>
            </a:r>
            <a:r>
              <a:rPr lang="zh-CN" altLang="en-US" sz="2400" b="1" dirty="0">
                <a:latin typeface="Times New Roman" pitchFamily="18" charset="0"/>
                <a:ea typeface="楷体_GB2312" pitchFamily="49" charset="-122"/>
                <a:sym typeface="Symbol" pitchFamily="18" charset="2"/>
              </a:rPr>
              <a:t>，“若我们乘独木舟游览，则我们将在黄昏时回家”，结论“</a:t>
            </a:r>
            <a:r>
              <a:rPr lang="zh-CN" altLang="en-US" sz="2400" b="1" dirty="0">
                <a:solidFill>
                  <a:srgbClr val="FF0000"/>
                </a:solidFill>
                <a:latin typeface="Times New Roman" pitchFamily="18" charset="0"/>
                <a:ea typeface="楷体_GB2312" pitchFamily="49" charset="-122"/>
                <a:sym typeface="Symbol" pitchFamily="18" charset="2"/>
              </a:rPr>
              <a:t>我们将在黄昏时回家</a:t>
            </a:r>
            <a:r>
              <a:rPr lang="zh-CN" altLang="en-US" sz="2400" b="1" dirty="0">
                <a:latin typeface="Times New Roman" pitchFamily="18" charset="0"/>
                <a:ea typeface="楷体_GB2312" pitchFamily="49" charset="-122"/>
                <a:sym typeface="Symbol" pitchFamily="18" charset="2"/>
              </a:rPr>
              <a:t>”。</a:t>
            </a:r>
            <a:endParaRPr lang="en-US" altLang="zh-CN" sz="2400" b="1" dirty="0">
              <a:latin typeface="Times New Roman" pitchFamily="18" charset="0"/>
              <a:ea typeface="楷体_GB2312"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b="1" i="1" dirty="0">
                <a:latin typeface="Times New Roman" pitchFamily="18" charset="0"/>
                <a:ea typeface="楷体_GB2312" pitchFamily="49" charset="-122"/>
                <a:sym typeface="Symbol" pitchFamily="18" charset="2"/>
              </a:rPr>
              <a:t>p</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今天下午出太阳，</a:t>
            </a:r>
            <a:r>
              <a:rPr lang="en-US" altLang="zh-CN" sz="2400" b="1" i="1" dirty="0">
                <a:latin typeface="Times New Roman" pitchFamily="18" charset="0"/>
                <a:ea typeface="楷体_GB2312" pitchFamily="49" charset="-122"/>
                <a:sym typeface="Symbol" pitchFamily="18" charset="2"/>
              </a:rPr>
              <a:t>q</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今天比昨天冷，</a:t>
            </a:r>
            <a:r>
              <a:rPr lang="en-US" altLang="zh-CN" sz="2400" b="1" i="1" dirty="0">
                <a:latin typeface="Times New Roman" pitchFamily="18" charset="0"/>
                <a:ea typeface="楷体_GB2312" pitchFamily="49" charset="-122"/>
                <a:sym typeface="Symbol" pitchFamily="18" charset="2"/>
              </a:rPr>
              <a:t>r</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我们将去游泳，</a:t>
            </a:r>
            <a:endParaRPr lang="en-US" altLang="zh-CN" sz="2400" b="1" dirty="0">
              <a:latin typeface="Times New Roman" pitchFamily="18" charset="0"/>
              <a:ea typeface="楷体_GB2312"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b="1" i="1" dirty="0">
                <a:latin typeface="Times New Roman" pitchFamily="18" charset="0"/>
                <a:ea typeface="楷体_GB2312" pitchFamily="49" charset="-122"/>
                <a:sym typeface="Symbol" pitchFamily="18" charset="2"/>
              </a:rPr>
              <a:t>s</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我们将乘独木舟游览，</a:t>
            </a:r>
            <a:r>
              <a:rPr lang="en-US" altLang="zh-CN" sz="2400" b="1" i="1" dirty="0">
                <a:latin typeface="Times New Roman" pitchFamily="18" charset="0"/>
                <a:ea typeface="楷体_GB2312" pitchFamily="49" charset="-122"/>
                <a:sym typeface="Symbol" pitchFamily="18" charset="2"/>
              </a:rPr>
              <a:t>t</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我们将在黄昏时回家。</a:t>
            </a:r>
            <a:endParaRPr lang="en-US" altLang="zh-CN" sz="2400" b="1" dirty="0">
              <a:latin typeface="Times New Roman" pitchFamily="18" charset="0"/>
              <a:ea typeface="楷体_GB2312" pitchFamily="49" charset="-122"/>
              <a:sym typeface="Symbol" pitchFamily="18" charset="2"/>
            </a:endParaRPr>
          </a:p>
          <a:p>
            <a:pPr marL="692150" lvl="1" indent="-347663">
              <a:lnSpc>
                <a:spcPct val="110000"/>
              </a:lnSpc>
              <a:spcBef>
                <a:spcPct val="20000"/>
              </a:spcBef>
              <a:buClr>
                <a:schemeClr val="accent2"/>
              </a:buClr>
              <a:buSzPct val="70000"/>
              <a:buFont typeface="Wingdings" pitchFamily="2" charset="2"/>
              <a:buChar char="l"/>
              <a:defRPr/>
            </a:pPr>
            <a:r>
              <a:rPr lang="en-US" altLang="zh-CN" sz="2400" b="1" dirty="0">
                <a:latin typeface="Times New Roman" pitchFamily="18" charset="0"/>
                <a:ea typeface="宋体" charset="-122"/>
                <a:cs typeface="Arial" charset="0"/>
              </a:rPr>
              <a:t>¬</a:t>
            </a:r>
            <a:r>
              <a:rPr lang="en-US" altLang="zh-CN" sz="2400" b="1" i="1" dirty="0">
                <a:latin typeface="Times New Roman" pitchFamily="18" charset="0"/>
                <a:ea typeface="宋体" charset="-122"/>
                <a:cs typeface="Arial" charset="0"/>
              </a:rPr>
              <a:t>p </a:t>
            </a:r>
            <a:r>
              <a:rPr kumimoji="1" lang="en-US" altLang="zh-CN" sz="2400" b="1" dirty="0">
                <a:latin typeface="Times New Roman" pitchFamily="18" charset="0"/>
                <a:ea typeface="宋体" charset="-122"/>
                <a:sym typeface="Symbol"/>
              </a:rPr>
              <a:t> </a:t>
            </a:r>
            <a:r>
              <a:rPr lang="en-US" altLang="zh-CN" sz="2400" b="1" i="1" dirty="0">
                <a:latin typeface="Times New Roman" pitchFamily="18" charset="0"/>
                <a:ea typeface="楷体_GB2312" pitchFamily="49" charset="-122"/>
                <a:sym typeface="Symbol" pitchFamily="18" charset="2"/>
              </a:rPr>
              <a:t>q</a:t>
            </a:r>
            <a:endParaRPr kumimoji="1" lang="en-US" altLang="zh-CN" sz="2400" b="1" dirty="0">
              <a:latin typeface="Times New Roman" pitchFamily="18" charset="0"/>
              <a:ea typeface="宋体" charset="-122"/>
              <a:sym typeface="Symbol" pitchFamily="18" charset="2"/>
            </a:endParaRPr>
          </a:p>
          <a:p>
            <a:pPr marL="692150" lvl="1" indent="-347663">
              <a:lnSpc>
                <a:spcPct val="110000"/>
              </a:lnSpc>
              <a:spcBef>
                <a:spcPct val="20000"/>
              </a:spcBef>
              <a:buClr>
                <a:schemeClr val="accent2"/>
              </a:buClr>
              <a:buSzPct val="70000"/>
              <a:buFont typeface="Wingdings" pitchFamily="2" charset="2"/>
              <a:buChar char="l"/>
              <a:defRPr/>
            </a:pPr>
            <a:r>
              <a:rPr lang="en-US" altLang="zh-CN" sz="2400" b="1" i="1" dirty="0">
                <a:latin typeface="Times New Roman" pitchFamily="18" charset="0"/>
                <a:ea typeface="楷体_GB2312" pitchFamily="49" charset="-122"/>
                <a:sym typeface="Symbol" pitchFamily="18" charset="2"/>
              </a:rPr>
              <a:t>r </a:t>
            </a:r>
            <a:r>
              <a:rPr kumimoji="1" lang="en-US" altLang="zh-CN" sz="2400" b="1" dirty="0">
                <a:latin typeface="Times New Roman" pitchFamily="18" charset="0"/>
                <a:sym typeface="Symbol" pitchFamily="18" charset="2"/>
              </a:rPr>
              <a:t> </a:t>
            </a:r>
            <a:r>
              <a:rPr lang="en-US" altLang="zh-CN" sz="2400" b="1" i="1" dirty="0">
                <a:latin typeface="Times New Roman" pitchFamily="18" charset="0"/>
                <a:ea typeface="楷体_GB2312" pitchFamily="49" charset="-122"/>
                <a:sym typeface="Symbol" pitchFamily="18" charset="2"/>
              </a:rPr>
              <a:t>p</a:t>
            </a:r>
          </a:p>
          <a:p>
            <a:pPr marL="692150" lvl="1" indent="-347663">
              <a:lnSpc>
                <a:spcPct val="110000"/>
              </a:lnSpc>
              <a:spcBef>
                <a:spcPct val="20000"/>
              </a:spcBef>
              <a:buClr>
                <a:schemeClr val="accent2"/>
              </a:buClr>
              <a:buSzPct val="70000"/>
              <a:buFont typeface="Wingdings" pitchFamily="2" charset="2"/>
              <a:buChar char="l"/>
              <a:defRPr/>
            </a:pPr>
            <a:r>
              <a:rPr lang="en-US" altLang="zh-CN" sz="2400" b="1" dirty="0">
                <a:latin typeface="Times New Roman" pitchFamily="18" charset="0"/>
                <a:ea typeface="宋体" charset="-122"/>
                <a:cs typeface="Arial" charset="0"/>
              </a:rPr>
              <a:t>¬</a:t>
            </a:r>
            <a:r>
              <a:rPr lang="en-US" altLang="zh-CN" sz="2400" b="1" i="1" dirty="0">
                <a:latin typeface="Times New Roman" pitchFamily="18" charset="0"/>
                <a:ea typeface="楷体_GB2312" pitchFamily="49" charset="-122"/>
                <a:sym typeface="Symbol" pitchFamily="18" charset="2"/>
              </a:rPr>
              <a:t>r </a:t>
            </a:r>
            <a:r>
              <a:rPr kumimoji="1" lang="en-US" altLang="zh-CN" sz="2400" b="1" dirty="0">
                <a:latin typeface="Times New Roman" pitchFamily="18" charset="0"/>
                <a:sym typeface="Symbol" pitchFamily="18" charset="2"/>
              </a:rPr>
              <a:t></a:t>
            </a:r>
            <a:r>
              <a:rPr lang="en-US" altLang="zh-CN" sz="2400" b="1" i="1" dirty="0">
                <a:latin typeface="Times New Roman" pitchFamily="18" charset="0"/>
                <a:ea typeface="楷体_GB2312" pitchFamily="49" charset="-122"/>
                <a:sym typeface="Symbol" pitchFamily="18" charset="2"/>
              </a:rPr>
              <a:t> s</a:t>
            </a:r>
          </a:p>
          <a:p>
            <a:pPr marL="692150" lvl="1" indent="-347663">
              <a:lnSpc>
                <a:spcPct val="110000"/>
              </a:lnSpc>
              <a:spcBef>
                <a:spcPct val="20000"/>
              </a:spcBef>
              <a:buClr>
                <a:schemeClr val="accent2"/>
              </a:buClr>
              <a:buSzPct val="70000"/>
              <a:buFont typeface="Wingdings" pitchFamily="2" charset="2"/>
              <a:buChar char="l"/>
              <a:defRPr/>
            </a:pPr>
            <a:r>
              <a:rPr lang="en-US" altLang="zh-CN" sz="2400" b="1" i="1" dirty="0">
                <a:latin typeface="Times New Roman" pitchFamily="18" charset="0"/>
                <a:ea typeface="楷体_GB2312" pitchFamily="49" charset="-122"/>
                <a:sym typeface="Symbol" pitchFamily="18" charset="2"/>
              </a:rPr>
              <a:t>s </a:t>
            </a:r>
            <a:r>
              <a:rPr kumimoji="1" lang="en-US" altLang="zh-CN" sz="2400" b="1" dirty="0">
                <a:latin typeface="Times New Roman" pitchFamily="18" charset="0"/>
                <a:sym typeface="Symbol" pitchFamily="18" charset="2"/>
              </a:rPr>
              <a:t></a:t>
            </a:r>
            <a:r>
              <a:rPr lang="en-US" altLang="zh-CN" sz="2400" b="1" i="1" dirty="0">
                <a:latin typeface="Times New Roman" pitchFamily="18" charset="0"/>
                <a:ea typeface="楷体_GB2312" pitchFamily="49" charset="-122"/>
                <a:sym typeface="Symbol" pitchFamily="18" charset="2"/>
              </a:rPr>
              <a:t> t</a:t>
            </a:r>
          </a:p>
          <a:p>
            <a:pPr marL="692150" lvl="1" indent="-347663">
              <a:lnSpc>
                <a:spcPct val="110000"/>
              </a:lnSpc>
              <a:spcBef>
                <a:spcPct val="20000"/>
              </a:spcBef>
              <a:buClr>
                <a:schemeClr val="accent2"/>
              </a:buClr>
              <a:buSzPct val="70000"/>
              <a:defRPr/>
            </a:pPr>
            <a:endParaRPr kumimoji="1" lang="en-US" altLang="zh-CN" sz="2400" b="1" dirty="0">
              <a:latin typeface="Times New Roman" pitchFamily="18" charset="0"/>
              <a:sym typeface="Symbol" pitchFamily="18" charset="2"/>
            </a:endParaRPr>
          </a:p>
          <a:p>
            <a:pPr marL="234950" indent="-347663">
              <a:lnSpc>
                <a:spcPct val="110000"/>
              </a:lnSpc>
              <a:spcBef>
                <a:spcPct val="20000"/>
              </a:spcBef>
              <a:buClr>
                <a:schemeClr val="accent2"/>
              </a:buClr>
              <a:buSzPct val="70000"/>
              <a:buFont typeface="Wingdings" pitchFamily="2" charset="2"/>
              <a:buChar char="l"/>
              <a:defRPr/>
            </a:pPr>
            <a:endParaRPr kumimoji="1" lang="en-US" altLang="zh-CN" sz="2400" b="1" dirty="0">
              <a:solidFill>
                <a:srgbClr val="FF0000"/>
              </a:solidFill>
              <a:latin typeface="Times New Roman" pitchFamily="18" charset="0"/>
              <a:ea typeface="+mn-ea"/>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endParaRPr lang="en-US" altLang="zh-CN" sz="2800" b="1" kern="0" dirty="0">
              <a:latin typeface="Times New Roman" pitchFamily="18" charset="0"/>
              <a:ea typeface="宋体" charset="-122"/>
            </a:endParaRPr>
          </a:p>
        </p:txBody>
      </p:sp>
      <p:sp>
        <p:nvSpPr>
          <p:cNvPr id="5" name="矩形标注 4"/>
          <p:cNvSpPr>
            <a:spLocks noChangeArrowheads="1"/>
          </p:cNvSpPr>
          <p:nvPr/>
        </p:nvSpPr>
        <p:spPr bwMode="auto">
          <a:xfrm>
            <a:off x="2627313" y="4437063"/>
            <a:ext cx="2736850" cy="1944687"/>
          </a:xfrm>
          <a:prstGeom prst="wedgeRectCallout">
            <a:avLst>
              <a:gd name="adj1" fmla="val -48671"/>
              <a:gd name="adj2" fmla="val 11565"/>
            </a:avLst>
          </a:prstGeom>
          <a:noFill/>
          <a:ln w="9525" algn="ctr">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en-US" altLang="zh-CN" sz="2400" b="1">
                <a:solidFill>
                  <a:srgbClr val="2009CD"/>
                </a:solidFill>
                <a:latin typeface="Times New Roman" panose="02020603050405020304" pitchFamily="18" charset="0"/>
                <a:cs typeface="Arial" panose="020B0604020202020204" pitchFamily="34" charset="0"/>
              </a:rPr>
              <a:t>¬</a:t>
            </a:r>
            <a:r>
              <a:rPr lang="en-US" altLang="zh-CN" sz="2400" b="1" i="1">
                <a:solidFill>
                  <a:srgbClr val="2009CD"/>
                </a:solidFill>
                <a:latin typeface="Times New Roman" panose="02020603050405020304" pitchFamily="18" charset="0"/>
                <a:cs typeface="Arial" panose="020B0604020202020204" pitchFamily="34" charset="0"/>
              </a:rPr>
              <a:t>p   </a:t>
            </a:r>
            <a:r>
              <a:rPr lang="zh-CN" altLang="en-US" sz="2400" b="1">
                <a:solidFill>
                  <a:srgbClr val="2009CD"/>
                </a:solidFill>
                <a:latin typeface="Times New Roman" panose="02020603050405020304" pitchFamily="18" charset="0"/>
                <a:cs typeface="Arial" panose="020B0604020202020204" pitchFamily="34" charset="0"/>
              </a:rPr>
              <a:t>化简</a:t>
            </a:r>
            <a:endParaRPr kumimoji="1" lang="en-US" altLang="zh-CN" sz="2400" b="1">
              <a:solidFill>
                <a:srgbClr val="2009CD"/>
              </a:solidFill>
              <a:latin typeface="Times New Roman" panose="02020603050405020304" pitchFamily="18" charset="0"/>
              <a:sym typeface="Wingdings" panose="05000000000000000000" pitchFamily="2" charset="2"/>
            </a:endParaRPr>
          </a:p>
          <a:p>
            <a:pPr lvl="1" eaLnBrk="1" hangingPunct="1">
              <a:lnSpc>
                <a:spcPct val="120000"/>
              </a:lnSpc>
              <a:spcBef>
                <a:spcPct val="0"/>
              </a:spcBef>
              <a:buClrTx/>
              <a:buSzTx/>
              <a:buFontTx/>
              <a:buNone/>
            </a:pPr>
            <a:r>
              <a:rPr lang="en-US" altLang="zh-CN" sz="2400" b="1">
                <a:solidFill>
                  <a:srgbClr val="2009CD"/>
                </a:solidFill>
                <a:latin typeface="Times New Roman" panose="02020603050405020304" pitchFamily="18" charset="0"/>
                <a:cs typeface="Arial" panose="020B0604020202020204" pitchFamily="34" charset="0"/>
              </a:rPr>
              <a:t>¬</a:t>
            </a:r>
            <a:r>
              <a:rPr lang="en-US" altLang="zh-CN" sz="2400" b="1" i="1">
                <a:solidFill>
                  <a:srgbClr val="2009CD"/>
                </a:solidFill>
                <a:latin typeface="Times New Roman" panose="02020603050405020304" pitchFamily="18" charset="0"/>
                <a:ea typeface="楷体_GB2312" panose="02010609030101010101" pitchFamily="49" charset="-122"/>
                <a:sym typeface="Symbol" panose="05050102010706020507" pitchFamily="18" charset="2"/>
              </a:rPr>
              <a:t>r    </a:t>
            </a:r>
            <a:r>
              <a:rPr lang="zh-CN" altLang="en-US" sz="2400" b="1">
                <a:solidFill>
                  <a:srgbClr val="2009CD"/>
                </a:solidFill>
                <a:latin typeface="Times New Roman" panose="02020603050405020304" pitchFamily="18" charset="0"/>
                <a:cs typeface="Arial" panose="020B0604020202020204" pitchFamily="34" charset="0"/>
              </a:rPr>
              <a:t>取拒式</a:t>
            </a:r>
          </a:p>
          <a:p>
            <a:pPr lvl="1" eaLnBrk="1" hangingPunct="1">
              <a:lnSpc>
                <a:spcPct val="120000"/>
              </a:lnSpc>
              <a:spcBef>
                <a:spcPct val="0"/>
              </a:spcBef>
              <a:buClrTx/>
              <a:buSzTx/>
              <a:buFontTx/>
              <a:buNone/>
            </a:pPr>
            <a:r>
              <a:rPr lang="en-US" altLang="zh-CN" sz="2400" b="1" i="1">
                <a:solidFill>
                  <a:srgbClr val="2009CD"/>
                </a:solidFill>
                <a:latin typeface="Times New Roman" panose="02020603050405020304" pitchFamily="18" charset="0"/>
                <a:ea typeface="楷体_GB2312" panose="02010609030101010101" pitchFamily="49" charset="-122"/>
                <a:sym typeface="Symbol" panose="05050102010706020507" pitchFamily="18" charset="2"/>
              </a:rPr>
              <a:t>  s    </a:t>
            </a:r>
            <a:r>
              <a:rPr lang="zh-CN" altLang="en-US"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rPr>
              <a:t>假言推理</a:t>
            </a:r>
            <a:endParaRPr lang="en-US" altLang="zh-CN"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lnSpc>
                <a:spcPct val="120000"/>
              </a:lnSpc>
              <a:spcBef>
                <a:spcPct val="0"/>
              </a:spcBef>
              <a:buClrTx/>
              <a:buSzTx/>
              <a:buFontTx/>
              <a:buNone/>
            </a:pPr>
            <a:r>
              <a:rPr lang="en-US" altLang="zh-CN"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rPr>
              <a:t> </a:t>
            </a:r>
            <a:r>
              <a:rPr lang="en-US" altLang="zh-CN" sz="2400" b="1" i="1">
                <a:solidFill>
                  <a:srgbClr val="2009CD"/>
                </a:solidFill>
                <a:latin typeface="Times New Roman" panose="02020603050405020304" pitchFamily="18" charset="0"/>
                <a:ea typeface="楷体_GB2312" panose="02010609030101010101" pitchFamily="49" charset="-122"/>
                <a:sym typeface="Symbol" panose="05050102010706020507" pitchFamily="18" charset="2"/>
              </a:rPr>
              <a:t> t    </a:t>
            </a:r>
            <a:r>
              <a:rPr lang="zh-CN" altLang="en-US"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rPr>
              <a:t>假言推理</a:t>
            </a:r>
            <a:endParaRPr lang="en-US" altLang="zh-CN"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idx="4294967295"/>
          </p:nvPr>
        </p:nvSpPr>
        <p:spPr>
          <a:xfrm>
            <a:off x="412750" y="508000"/>
            <a:ext cx="8637588" cy="762000"/>
          </a:xfrm>
        </p:spPr>
        <p:txBody>
          <a:bodyPr/>
          <a:lstStyle/>
          <a:p>
            <a:pPr eaLnBrk="1" hangingPunct="1"/>
            <a:r>
              <a:rPr lang="zh-CN" altLang="en-US"/>
              <a:t>用推理规则及逻辑等价建立论证</a:t>
            </a:r>
          </a:p>
        </p:txBody>
      </p:sp>
      <p:sp>
        <p:nvSpPr>
          <p:cNvPr id="41987" name="Rectangle 3"/>
          <p:cNvSpPr txBox="1">
            <a:spLocks noChangeArrowheads="1"/>
          </p:cNvSpPr>
          <p:nvPr/>
        </p:nvSpPr>
        <p:spPr bwMode="auto">
          <a:xfrm>
            <a:off x="431800" y="1587500"/>
            <a:ext cx="84248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pPr>
            <a:r>
              <a:rPr lang="zh-CN" altLang="en-US" sz="2400" b="1">
                <a:latin typeface="Times New Roman" panose="02020603050405020304" pitchFamily="18" charset="0"/>
                <a:cs typeface="Arial" panose="020B0604020202020204" pitchFamily="34" charset="0"/>
              </a:rPr>
              <a:t>已知</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r</a:t>
            </a:r>
            <a:r>
              <a:rPr lang="zh-CN" altLang="en-US" sz="2400" b="1">
                <a:latin typeface="Times New Roman" panose="02020603050405020304" pitchFamily="18" charset="0"/>
                <a:ea typeface="楷体_GB2312" panose="02010609030101010101" pitchFamily="49" charset="-122"/>
                <a:sym typeface="Symbol" panose="05050102010706020507" pitchFamily="18" charset="2"/>
              </a:rPr>
              <a:t>和</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 </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r </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 s,  </a:t>
            </a:r>
            <a:r>
              <a:rPr lang="en-US" altLang="zh-CN" sz="2400" b="1" i="1">
                <a:solidFill>
                  <a:srgbClr val="FF0000"/>
                </a:solidFill>
                <a:latin typeface="Times New Roman" panose="02020603050405020304" pitchFamily="18" charset="0"/>
                <a:cs typeface="Arial" panose="020B0604020202020204" pitchFamily="34" charset="0"/>
              </a:rPr>
              <a:t>p</a:t>
            </a:r>
            <a:r>
              <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FF0000"/>
                </a:solidFill>
                <a:latin typeface="Times New Roman" panose="02020603050405020304" pitchFamily="18" charset="0"/>
                <a:cs typeface="Arial" panose="020B0604020202020204" pitchFamily="34" charset="0"/>
                <a:sym typeface="Symbol" panose="05050102010706020507" pitchFamily="18" charset="2"/>
              </a:rPr>
              <a:t>s </a:t>
            </a:r>
            <a:r>
              <a:rPr lang="zh-CN" altLang="en-US" sz="2400" b="1">
                <a:solidFill>
                  <a:srgbClr val="FF0000"/>
                </a:solidFill>
                <a:latin typeface="Times New Roman" panose="02020603050405020304" pitchFamily="18" charset="0"/>
                <a:cs typeface="Arial" panose="020B0604020202020204" pitchFamily="34" charset="0"/>
                <a:sym typeface="Symbol" panose="05050102010706020507" pitchFamily="18" charset="2"/>
              </a:rPr>
              <a:t>是否为真？</a:t>
            </a:r>
            <a:endParaRPr lang="en-US" altLang="zh-CN" sz="2400" b="1">
              <a:latin typeface="Times New Roman" panose="02020603050405020304" pitchFamily="18" charset="0"/>
              <a:cs typeface="Arial" panose="020B0604020202020204" pitchFamily="34" charset="0"/>
              <a:sym typeface="Symbol" panose="05050102010706020507" pitchFamily="18" charset="2"/>
            </a:endParaRPr>
          </a:p>
          <a:p>
            <a:pPr lvl="1">
              <a:lnSpc>
                <a:spcPct val="110000"/>
              </a:lnSpc>
            </a:pP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r </a:t>
            </a:r>
            <a:r>
              <a:rPr kumimoji="1"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 (</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r</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 (</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 </a:t>
            </a:r>
          </a:p>
          <a:p>
            <a:pPr lvl="1">
              <a:lnSpc>
                <a:spcPct val="110000"/>
              </a:lnSpc>
            </a:pP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r </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 s </a:t>
            </a:r>
            <a:r>
              <a:rPr kumimoji="1"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 </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rPr>
              <a:t>r</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s</a:t>
            </a:r>
          </a:p>
        </p:txBody>
      </p:sp>
      <p:sp>
        <p:nvSpPr>
          <p:cNvPr id="5" name="矩形标注 4"/>
          <p:cNvSpPr>
            <a:spLocks noChangeArrowheads="1"/>
          </p:cNvSpPr>
          <p:nvPr/>
        </p:nvSpPr>
        <p:spPr bwMode="auto">
          <a:xfrm>
            <a:off x="4797425" y="2111375"/>
            <a:ext cx="2305050" cy="1008063"/>
          </a:xfrm>
          <a:prstGeom prst="wedgeRectCallout">
            <a:avLst>
              <a:gd name="adj1" fmla="val -48671"/>
              <a:gd name="adj2" fmla="val 11565"/>
            </a:avLst>
          </a:prstGeom>
          <a:noFill/>
          <a:ln w="9525" algn="ctr">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r  </a:t>
            </a:r>
            <a:r>
              <a:rPr lang="zh-CN" altLang="en-US" sz="2400" b="1">
                <a:solidFill>
                  <a:srgbClr val="2009CD"/>
                </a:solidFill>
                <a:latin typeface="Times New Roman" panose="02020603050405020304" pitchFamily="18" charset="0"/>
                <a:cs typeface="Arial" panose="020B0604020202020204" pitchFamily="34" charset="0"/>
              </a:rPr>
              <a:t>化简</a:t>
            </a:r>
            <a:endParaRPr kumimoji="1" lang="en-US" altLang="zh-CN" sz="2400" b="1">
              <a:solidFill>
                <a:srgbClr val="2009CD"/>
              </a:solidFill>
              <a:latin typeface="Times New Roman" panose="02020603050405020304" pitchFamily="18" charset="0"/>
              <a:sym typeface="Wingdings" panose="05000000000000000000" pitchFamily="2" charset="2"/>
            </a:endParaRPr>
          </a:p>
          <a:p>
            <a:pPr lvl="1" eaLnBrk="1" hangingPunct="1">
              <a:lnSpc>
                <a:spcPct val="120000"/>
              </a:lnSpc>
              <a:spcBef>
                <a:spcPct val="0"/>
              </a:spcBef>
              <a:buClrTx/>
              <a:buSzTx/>
              <a:buFontTx/>
              <a:buNone/>
            </a:pP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sym typeface="Symbol" panose="05050102010706020507" pitchFamily="18" charset="2"/>
              </a:rPr>
              <a:t>s</a:t>
            </a:r>
            <a:r>
              <a:rPr lang="en-US" altLang="zh-CN" sz="2400" b="1" i="1">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zh-CN" altLang="en-US" sz="2400" b="1">
                <a:solidFill>
                  <a:srgbClr val="2009CD"/>
                </a:solidFill>
                <a:latin typeface="Times New Roman" panose="02020603050405020304" pitchFamily="18" charset="0"/>
                <a:cs typeface="Arial" panose="020B0604020202020204" pitchFamily="34" charset="0"/>
                <a:sym typeface="Symbol" panose="05050102010706020507" pitchFamily="18" charset="2"/>
              </a:rPr>
              <a:t>消解</a:t>
            </a: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6" name="矩形标注 5"/>
          <p:cNvSpPr>
            <a:spLocks noChangeArrowheads="1"/>
          </p:cNvSpPr>
          <p:nvPr/>
        </p:nvSpPr>
        <p:spPr bwMode="auto">
          <a:xfrm>
            <a:off x="6994525" y="3778250"/>
            <a:ext cx="1439863" cy="498475"/>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b="1">
                <a:solidFill>
                  <a:srgbClr val="2009CD"/>
                </a:solidFill>
                <a:latin typeface="Times New Roman" panose="02020603050405020304" pitchFamily="18" charset="0"/>
                <a:cs typeface="Arial" panose="020B0604020202020204" pitchFamily="34" charset="0"/>
                <a:sym typeface="Symbol" panose="05050102010706020507" pitchFamily="18" charset="2"/>
              </a:rPr>
              <a:t>消解</a:t>
            </a: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7" name="内容占位符 2"/>
          <p:cNvSpPr txBox="1">
            <a:spLocks/>
          </p:cNvSpPr>
          <p:nvPr/>
        </p:nvSpPr>
        <p:spPr bwMode="auto">
          <a:xfrm>
            <a:off x="7210425" y="2106613"/>
            <a:ext cx="1944688"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 s</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a:t>
            </a: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kern="0" dirty="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a:latin typeface="Times New Roman" panose="02020603050405020304" pitchFamily="18" charset="0"/>
                <a:cs typeface="Times New Roman" panose="02020603050405020304" pitchFamily="18" charset="0"/>
                <a:sym typeface="Symbol" panose="05050102010706020507" pitchFamily="18" charset="2"/>
              </a:rPr>
              <a:t>s</a:t>
            </a:r>
            <a:endParaRPr lang="en-US" altLang="zh-CN" sz="2400" b="1" i="1" kern="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 name="矩形标注 8"/>
          <p:cNvSpPr>
            <a:spLocks noRot="1" noChangeAspect="1" noMove="1" noResize="1" noEditPoints="1" noAdjustHandles="1" noChangeArrowheads="1" noChangeShapeType="1" noTextEdit="1"/>
          </p:cNvSpPr>
          <p:nvPr/>
        </p:nvSpPr>
        <p:spPr bwMode="auto">
          <a:xfrm>
            <a:off x="2411760" y="3980098"/>
            <a:ext cx="4032250" cy="647700"/>
          </a:xfrm>
          <a:prstGeom prst="wedgeRectCallout">
            <a:avLst>
              <a:gd name="adj1" fmla="val -48671"/>
              <a:gd name="adj2" fmla="val 11565"/>
            </a:avLst>
          </a:prstGeom>
          <a:blipFill rotWithShape="0">
            <a:blip r:embed="rId3"/>
            <a:stretch>
              <a:fillRect t="-1852"/>
            </a:stretch>
          </a:blipFill>
          <a:ln w="9525" algn="ctr">
            <a:solidFill>
              <a:srgbClr val="2009CD"/>
            </a:solidFill>
            <a:round/>
            <a:headEnd/>
            <a:tailEnd/>
          </a:ln>
          <a:extLst/>
        </p:spPr>
        <p:txBody>
          <a:bodyPr/>
          <a:lstStyle/>
          <a:p>
            <a:r>
              <a:rPr lang="zh-CN" altLang="en-US">
                <a:noFill/>
              </a:rPr>
              <a:t> </a:t>
            </a:r>
          </a:p>
        </p:txBody>
      </p:sp>
      <p:sp>
        <p:nvSpPr>
          <p:cNvPr id="10" name="矩形标注 9"/>
          <p:cNvSpPr>
            <a:spLocks noRot="1" noChangeAspect="1" noMove="1" noResize="1" noEditPoints="1" noAdjustHandles="1" noChangeArrowheads="1" noChangeShapeType="1" noTextEdit="1"/>
          </p:cNvSpPr>
          <p:nvPr/>
        </p:nvSpPr>
        <p:spPr bwMode="auto">
          <a:xfrm>
            <a:off x="683567" y="5013176"/>
            <a:ext cx="7750555" cy="1224136"/>
          </a:xfrm>
          <a:prstGeom prst="wedgeRectCallout">
            <a:avLst>
              <a:gd name="adj1" fmla="val 11405"/>
              <a:gd name="adj2" fmla="val 46860"/>
            </a:avLst>
          </a:prstGeom>
          <a:blipFill rotWithShape="0">
            <a:blip r:embed="rId4"/>
            <a:stretch>
              <a:fillRect t="-1493"/>
            </a:stretch>
          </a:blipFill>
          <a:ln w="9525" algn="ctr">
            <a:noFill/>
            <a:round/>
            <a:headEnd/>
            <a:tailEnd/>
          </a:ln>
          <a:extLst/>
        </p:spPr>
        <p:txBody>
          <a:bodyPr/>
          <a:lstStyle/>
          <a:p>
            <a:r>
              <a:rPr lang="zh-CN" altLang="en-US">
                <a:noFill/>
              </a:rPr>
              <a:t> </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32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注意书写论证的格式</a:t>
            </a:r>
            <a:endParaRPr lang="en-US" dirty="0"/>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pPr algn="r">
                <a:defRPr/>
              </a:pPr>
              <a:t>33</a:t>
            </a:fld>
            <a:endParaRPr lang="en-US" altLang="zh-CN" dirty="0"/>
          </a:p>
        </p:txBody>
      </p:sp>
      <p:pic>
        <p:nvPicPr>
          <p:cNvPr id="3" name="Picture 2"/>
          <p:cNvPicPr>
            <a:picLocks noChangeAspect="1"/>
          </p:cNvPicPr>
          <p:nvPr/>
        </p:nvPicPr>
        <p:blipFill>
          <a:blip r:embed="rId2"/>
          <a:stretch>
            <a:fillRect/>
          </a:stretch>
        </p:blipFill>
        <p:spPr>
          <a:xfrm>
            <a:off x="323528" y="1796073"/>
            <a:ext cx="7872784" cy="4452327"/>
          </a:xfrm>
          <a:prstGeom prst="rect">
            <a:avLst/>
          </a:prstGeom>
        </p:spPr>
      </p:pic>
    </p:spTree>
    <p:extLst>
      <p:ext uri="{BB962C8B-B14F-4D97-AF65-F5344CB8AC3E}">
        <p14:creationId xmlns:p14="http://schemas.microsoft.com/office/powerpoint/2010/main" val="1828697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412750" y="508000"/>
            <a:ext cx="8637588" cy="762000"/>
          </a:xfrm>
        </p:spPr>
        <p:txBody>
          <a:bodyPr/>
          <a:lstStyle/>
          <a:p>
            <a:pPr eaLnBrk="1" hangingPunct="1"/>
            <a:r>
              <a:rPr lang="zh-CN" altLang="en-US"/>
              <a:t>命题逻辑的正确性与完备性</a:t>
            </a:r>
          </a:p>
        </p:txBody>
      </p:sp>
      <p:sp>
        <p:nvSpPr>
          <p:cNvPr id="46083" name="Rectangle 3"/>
          <p:cNvSpPr txBox="1">
            <a:spLocks noRot="1" noChangeAspect="1" noMove="1" noResize="1" noEditPoints="1" noAdjustHandles="1" noChangeArrowheads="1" noChangeShapeType="1" noTextEdit="1"/>
          </p:cNvSpPr>
          <p:nvPr/>
        </p:nvSpPr>
        <p:spPr bwMode="auto">
          <a:xfrm>
            <a:off x="179512" y="1565521"/>
            <a:ext cx="8424862" cy="1719463"/>
          </a:xfrm>
          <a:prstGeom prst="rect">
            <a:avLst/>
          </a:prstGeom>
          <a:blipFill rotWithShape="0">
            <a:blip r:embed="rId3"/>
            <a:stretch>
              <a:fillRect l="-289" t="-354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1" name="矩形标注 10"/>
          <p:cNvSpPr>
            <a:spLocks noChangeArrowheads="1"/>
          </p:cNvSpPr>
          <p:nvPr/>
        </p:nvSpPr>
        <p:spPr bwMode="auto">
          <a:xfrm>
            <a:off x="323850" y="3429000"/>
            <a:ext cx="4103688" cy="504825"/>
          </a:xfrm>
          <a:prstGeom prst="wedgeRectCallout">
            <a:avLst>
              <a:gd name="adj1" fmla="val -3879"/>
              <a:gd name="adj2" fmla="val 50200"/>
            </a:avLst>
          </a:prstGeom>
          <a:noFill/>
          <a:ln w="9525" algn="ctr">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algn="ctr" eaLnBrk="1" hangingPunct="1">
              <a:spcBef>
                <a:spcPct val="0"/>
              </a:spcBef>
              <a:buClrTx/>
              <a:buSzTx/>
              <a:buFontTx/>
              <a:buNone/>
              <a:defRPr/>
            </a:pPr>
            <a:r>
              <a:rPr lang="zh-CN" altLang="en-US" sz="2400" b="1" dirty="0">
                <a:latin typeface="Times New Roman" panose="02020603050405020304" pitchFamily="18" charset="0"/>
                <a:ea typeface="楷体_GB2312" pitchFamily="49" charset="-122"/>
                <a:sym typeface="Symbol" panose="05050102010706020507" pitchFamily="18" charset="2"/>
              </a:rPr>
              <a:t>基于自然演绎规则的推导</a:t>
            </a:r>
            <a:endParaRPr lang="en-US" altLang="zh-CN" sz="2400" b="1" dirty="0">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defRPr/>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12" name="矩形标注 11"/>
          <p:cNvSpPr>
            <a:spLocks noChangeArrowheads="1"/>
          </p:cNvSpPr>
          <p:nvPr/>
        </p:nvSpPr>
        <p:spPr bwMode="auto">
          <a:xfrm>
            <a:off x="4751388" y="3429000"/>
            <a:ext cx="3852862" cy="504825"/>
          </a:xfrm>
          <a:prstGeom prst="wedgeRectCallout">
            <a:avLst>
              <a:gd name="adj1" fmla="val -3880"/>
              <a:gd name="adj2" fmla="val 50199"/>
            </a:avLst>
          </a:prstGeom>
          <a:noFill/>
          <a:ln w="9525" algn="ctr">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algn="ctr" eaLnBrk="1" hangingPunct="1">
              <a:spcBef>
                <a:spcPct val="0"/>
              </a:spcBef>
              <a:buClrTx/>
              <a:buSzTx/>
              <a:buFontTx/>
              <a:buNone/>
            </a:pPr>
            <a:r>
              <a:rPr lang="zh-CN" altLang="en-US" sz="2400" b="1">
                <a:latin typeface="Times New Roman" panose="02020603050405020304" pitchFamily="18" charset="0"/>
                <a:ea typeface="楷体_GB2312" panose="02010609030101010101" pitchFamily="49" charset="-122"/>
                <a:sym typeface="Symbol" panose="05050102010706020507" pitchFamily="18" charset="2"/>
              </a:rPr>
              <a:t>基于真值表的语义蕴涵</a:t>
            </a: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34</a:t>
            </a:fld>
            <a:endParaRPr lang="en-US" altLang="zh-CN" dirty="0"/>
          </a:p>
        </p:txBody>
      </p:sp>
      <p:pic>
        <p:nvPicPr>
          <p:cNvPr id="2" name="图片 1"/>
          <p:cNvPicPr>
            <a:picLocks noChangeAspect="1"/>
          </p:cNvPicPr>
          <p:nvPr/>
        </p:nvPicPr>
        <p:blipFill rotWithShape="1">
          <a:blip r:embed="rId4" cstate="screen">
            <a:extLst>
              <a:ext uri="{28A0092B-C50C-407E-A947-70E740481C1C}">
                <a14:useLocalDpi xmlns:a14="http://schemas.microsoft.com/office/drawing/2010/main"/>
              </a:ext>
            </a:extLst>
          </a:blip>
          <a:srcRect l="8934" t="40331" r="87587" b="50067"/>
          <a:stretch/>
        </p:blipFill>
        <p:spPr>
          <a:xfrm>
            <a:off x="5796136" y="2618911"/>
            <a:ext cx="302434" cy="378042"/>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idx="4294967295"/>
          </p:nvPr>
        </p:nvSpPr>
        <p:spPr>
          <a:xfrm>
            <a:off x="506413" y="549275"/>
            <a:ext cx="8637587" cy="762000"/>
          </a:xfrm>
        </p:spPr>
        <p:txBody>
          <a:bodyPr/>
          <a:lstStyle/>
          <a:p>
            <a:pPr eaLnBrk="1" hangingPunct="1"/>
            <a:r>
              <a:rPr lang="zh-CN" altLang="en-US">
                <a:solidFill>
                  <a:schemeClr val="tx1"/>
                </a:solidFill>
              </a:rPr>
              <a:t>论证中的谬误（举例）</a:t>
            </a:r>
          </a:p>
        </p:txBody>
      </p:sp>
      <p:sp>
        <p:nvSpPr>
          <p:cNvPr id="48131" name="Rectangle 3"/>
          <p:cNvSpPr txBox="1">
            <a:spLocks noRot="1" noChangeAspect="1" noMove="1" noResize="1" noEditPoints="1" noAdjustHandles="1" noChangeArrowheads="1" noChangeShapeType="1" noTextEdit="1"/>
          </p:cNvSpPr>
          <p:nvPr/>
        </p:nvSpPr>
        <p:spPr bwMode="auto">
          <a:xfrm>
            <a:off x="468313" y="1628775"/>
            <a:ext cx="3527425" cy="1439863"/>
          </a:xfrm>
          <a:prstGeom prst="rect">
            <a:avLst/>
          </a:prstGeom>
          <a:blipFill rotWithShape="0">
            <a:blip r:embed="rId3"/>
            <a:stretch>
              <a:fillRect l="-1557" t="-38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7" name="矩形标注 6"/>
          <p:cNvSpPr>
            <a:spLocks noRot="1" noChangeAspect="1" noMove="1" noResize="1" noEditPoints="1" noAdjustHandles="1" noChangeArrowheads="1" noChangeShapeType="1" noTextEdit="1"/>
          </p:cNvSpPr>
          <p:nvPr/>
        </p:nvSpPr>
        <p:spPr bwMode="auto">
          <a:xfrm>
            <a:off x="4859338" y="1628775"/>
            <a:ext cx="2951162" cy="1223963"/>
          </a:xfrm>
          <a:prstGeom prst="wedgeRectCallout">
            <a:avLst>
              <a:gd name="adj1" fmla="val -48671"/>
              <a:gd name="adj2" fmla="val 11565"/>
            </a:avLst>
          </a:prstGeom>
          <a:blipFill rotWithShape="0">
            <a:blip r:embed="rId4"/>
            <a:stretch>
              <a:fillRect t="-3941" b="-8867"/>
            </a:stretch>
          </a:blipFill>
          <a:ln w="9525" algn="ctr">
            <a:solidFill>
              <a:srgbClr val="2009CD"/>
            </a:solidFill>
            <a:round/>
            <a:headEnd/>
            <a:tailEnd/>
          </a:ln>
          <a:extLst/>
        </p:spPr>
        <p:txBody>
          <a:bodyPr/>
          <a:lstStyle/>
          <a:p>
            <a:r>
              <a:rPr lang="zh-CN" altLang="en-US">
                <a:noFill/>
              </a:rPr>
              <a:t> </a:t>
            </a:r>
          </a:p>
        </p:txBody>
      </p:sp>
      <p:sp>
        <p:nvSpPr>
          <p:cNvPr id="46085" name="矩形标注 4"/>
          <p:cNvSpPr>
            <a:spLocks noChangeArrowheads="1"/>
          </p:cNvSpPr>
          <p:nvPr/>
        </p:nvSpPr>
        <p:spPr bwMode="auto">
          <a:xfrm>
            <a:off x="3492500" y="2166938"/>
            <a:ext cx="503238" cy="576262"/>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FontTx/>
              <a:buNone/>
            </a:pPr>
            <a:r>
              <a:rPr lang="en-US" altLang="zh-CN" sz="4000" b="1">
                <a:solidFill>
                  <a:srgbClr val="FF0000"/>
                </a:solidFill>
                <a:latin typeface="Times New Roman" panose="02020603050405020304" pitchFamily="18" charset="0"/>
                <a:cs typeface="Arial" panose="020B0604020202020204" pitchFamily="34" charset="0"/>
                <a:sym typeface="Symbol" panose="05050102010706020507" pitchFamily="18" charset="2"/>
              </a:rPr>
              <a:t></a:t>
            </a:r>
            <a:endParaRPr lang="en-US" altLang="zh-CN" sz="4000" b="1">
              <a:solidFill>
                <a:srgbClr val="FF0000"/>
              </a:solidFill>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lnSpc>
                <a:spcPct val="120000"/>
              </a:lnSpc>
              <a:spcBef>
                <a:spcPct val="0"/>
              </a:spcBef>
              <a:buClrTx/>
              <a:buSzTx/>
              <a:buFontTx/>
              <a:buNone/>
            </a:pP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46086" name="矩形标注 5"/>
          <p:cNvSpPr>
            <a:spLocks noChangeArrowheads="1"/>
          </p:cNvSpPr>
          <p:nvPr/>
        </p:nvSpPr>
        <p:spPr bwMode="auto">
          <a:xfrm>
            <a:off x="3492500" y="1557338"/>
            <a:ext cx="358775" cy="503237"/>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FontTx/>
              <a:buNone/>
            </a:pPr>
            <a:r>
              <a:rPr lang="en-US" altLang="zh-CN" sz="3600" b="1">
                <a:solidFill>
                  <a:srgbClr val="FF0000"/>
                </a:solidFill>
                <a:latin typeface="Times New Roman" panose="02020603050405020304" pitchFamily="18" charset="0"/>
                <a:cs typeface="Arial" panose="020B0604020202020204" pitchFamily="34" charset="0"/>
                <a:sym typeface="Symbol" panose="05050102010706020507" pitchFamily="18" charset="2"/>
              </a:rPr>
              <a:t></a:t>
            </a:r>
            <a:endParaRPr lang="en-US" altLang="zh-CN" sz="3600" b="1">
              <a:solidFill>
                <a:srgbClr val="FF0000"/>
              </a:solidFill>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lnSpc>
                <a:spcPct val="120000"/>
              </a:lnSpc>
              <a:spcBef>
                <a:spcPct val="0"/>
              </a:spcBef>
              <a:buClrTx/>
              <a:buSzTx/>
              <a:buFontTx/>
              <a:buNone/>
            </a:pP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35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a:spLocks noChangeArrowheads="1"/>
          </p:cNvSpPr>
          <p:nvPr/>
        </p:nvSpPr>
        <p:spPr bwMode="auto">
          <a:xfrm>
            <a:off x="2079625" y="4937125"/>
            <a:ext cx="4968875" cy="792163"/>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5" name="Rectangle 12"/>
          <p:cNvSpPr>
            <a:spLocks noChangeArrowheads="1"/>
          </p:cNvSpPr>
          <p:nvPr/>
        </p:nvSpPr>
        <p:spPr bwMode="auto">
          <a:xfrm>
            <a:off x="2079625" y="3313113"/>
            <a:ext cx="4968875" cy="792162"/>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6" name="Rectangle 11"/>
          <p:cNvSpPr>
            <a:spLocks noChangeArrowheads="1"/>
          </p:cNvSpPr>
          <p:nvPr/>
        </p:nvSpPr>
        <p:spPr bwMode="auto">
          <a:xfrm>
            <a:off x="2079625" y="2492375"/>
            <a:ext cx="4968875"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7" name="Rectangle 4"/>
          <p:cNvSpPr>
            <a:spLocks noGrp="1" noChangeArrowheads="1"/>
          </p:cNvSpPr>
          <p:nvPr>
            <p:ph type="title"/>
          </p:nvPr>
        </p:nvSpPr>
        <p:spPr>
          <a:xfrm>
            <a:off x="457200" y="122238"/>
            <a:ext cx="7543800" cy="1146175"/>
          </a:xfrm>
        </p:spPr>
        <p:txBody>
          <a:bodyPr/>
          <a:lstStyle/>
          <a:p>
            <a:pPr eaLnBrk="1" hangingPunct="1"/>
            <a:r>
              <a:rPr lang="zh-CN" altLang="en-US">
                <a:latin typeface="Times New Roman" panose="02020603050405020304" pitchFamily="18" charset="0"/>
                <a:ea typeface="楷体_GB2312" panose="02010609030101010101" pitchFamily="49" charset="-122"/>
                <a:cs typeface="Times New Roman" panose="02020603050405020304" pitchFamily="18" charset="0"/>
              </a:rPr>
              <a:t>常用的逻辑等价</a:t>
            </a:r>
            <a:r>
              <a:rPr lang="en-US" altLang="zh-CN">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8438" name="Rectangle 5"/>
          <p:cNvSpPr>
            <a:spLocks noGrp="1" noChangeArrowheads="1"/>
          </p:cNvSpPr>
          <p:nvPr>
            <p:ph type="body" idx="1"/>
          </p:nvPr>
        </p:nvSpPr>
        <p:spPr>
          <a:xfrm>
            <a:off x="2098675" y="1484313"/>
            <a:ext cx="6797675" cy="5113337"/>
          </a:xfrm>
        </p:spPr>
        <p:txBody>
          <a:bodyPr/>
          <a:lstStyle/>
          <a:p>
            <a:pPr eaLnBrk="1" hangingPunct="1">
              <a:buFont typeface="Wingdings" panose="05000000000000000000" pitchFamily="2" charset="2"/>
              <a:buNone/>
            </a:pPr>
            <a:r>
              <a:rPr lang="zh-CN" altLang="en-US" b="1"/>
              <a:t>  </a:t>
            </a:r>
            <a:r>
              <a:rPr lang="zh-CN" altLang="en-US" sz="2200" b="1">
                <a:latin typeface="楷体_GB2312" panose="02010609030101010101" pitchFamily="49" charset="-122"/>
                <a:ea typeface="楷体_GB2312" panose="02010609030101010101" pitchFamily="49" charset="-122"/>
              </a:rPr>
              <a:t>名称		      等价</a:t>
            </a:r>
          </a:p>
          <a:p>
            <a:pPr eaLnBrk="1" hangingPunct="1">
              <a:spcBef>
                <a:spcPct val="40000"/>
              </a:spcBef>
              <a:buFont typeface="Wingdings" panose="05000000000000000000" pitchFamily="2" charset="2"/>
              <a:buNone/>
            </a:pPr>
            <a:r>
              <a:rPr lang="zh-CN" altLang="en-US" sz="2200" b="1">
                <a:latin typeface="楷体_GB2312" panose="02010609030101010101" pitchFamily="49" charset="-122"/>
                <a:ea typeface="楷体_GB2312" panose="02010609030101010101" pitchFamily="49" charset="-122"/>
              </a:rPr>
              <a:t>双重否定律        </a:t>
            </a:r>
            <a:r>
              <a:rPr lang="en-US" altLang="zh-CN" sz="2200" b="1" i="1">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sz="2200" b="1">
                <a:latin typeface="Times New Roman" panose="02020603050405020304" pitchFamily="18" charset="0"/>
                <a:ea typeface="楷体_GB2312" panose="02010609030101010101" pitchFamily="49" charset="-122"/>
              </a:rPr>
              <a:t> </a:t>
            </a:r>
            <a:r>
              <a:rPr kumimoji="1" lang="en-US" altLang="zh-CN" sz="2000" b="1">
                <a:latin typeface="Times New Roman" panose="02020603050405020304" pitchFamily="18" charset="0"/>
                <a:sym typeface="Symbol" panose="05050102010706020507" pitchFamily="18" charset="2"/>
              </a:rPr>
              <a:t></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a:latin typeface="Times New Roman" panose="02020603050405020304" pitchFamily="18" charset="0"/>
                <a:ea typeface="楷体_GB2312" panose="02010609030101010101" pitchFamily="49" charset="-122"/>
              </a:rPr>
              <a:t> p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p>
          <a:p>
            <a:pPr eaLnBrk="1" hangingPunct="1">
              <a:buFont typeface="Wingdings" panose="05000000000000000000" pitchFamily="2" charset="2"/>
              <a:buNone/>
            </a:pP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r>
              <a:rPr lang="zh-CN" altLang="en-US" sz="2200" b="1">
                <a:latin typeface="Times New Roman" panose="02020603050405020304" pitchFamily="18" charset="0"/>
                <a:ea typeface="楷体_GB2312" panose="02010609030101010101" pitchFamily="49" charset="-122"/>
                <a:sym typeface="Symbol" panose="05050102010706020507" pitchFamily="18" charset="2"/>
              </a:rPr>
              <a:t>幂等律	 </a:t>
            </a:r>
            <a:r>
              <a:rPr lang="en-US" altLang="zh-CN" sz="2200" b="1" i="1">
                <a:latin typeface="Times New Roman" panose="02020603050405020304" pitchFamily="18" charset="0"/>
                <a:ea typeface="楷体_GB2312" panose="02010609030101010101" pitchFamily="49" charset="-122"/>
              </a:rPr>
              <a:t>p</a:t>
            </a:r>
            <a:r>
              <a:rPr kumimoji="1" lang="en-US" altLang="zh-CN" sz="2000" b="1">
                <a:latin typeface="Times New Roman" panose="02020603050405020304" pitchFamily="18" charset="0"/>
                <a:sym typeface="Symbol" panose="05050102010706020507" pitchFamily="18" charset="2"/>
              </a:rPr>
              <a:t>  </a:t>
            </a:r>
            <a:r>
              <a:rPr lang="en-US" altLang="zh-CN" sz="2200" b="1" i="1">
                <a:latin typeface="Times New Roman" panose="02020603050405020304" pitchFamily="18" charset="0"/>
                <a:ea typeface="楷体_GB2312" panose="02010609030101010101" pitchFamily="49" charset="-122"/>
              </a:rPr>
              <a:t>p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rPr>
              <a:t> 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 p</a:t>
            </a:r>
            <a:r>
              <a:rPr kumimoji="1" lang="en-US" altLang="zh-CN" sz="2000" b="1">
                <a:latin typeface="Times New Roman" panose="02020603050405020304" pitchFamily="18" charset="0"/>
                <a:sym typeface="Symbol" panose="05050102010706020507" pitchFamily="18" charset="2"/>
              </a:rPr>
              <a:t> 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pp	</a:t>
            </a:r>
          </a:p>
          <a:p>
            <a:pPr eaLnBrk="1" hangingPunct="1">
              <a:buFont typeface="Wingdings" panose="05000000000000000000" pitchFamily="2" charset="2"/>
              <a:buNone/>
            </a:pP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r>
              <a:rPr lang="zh-CN" altLang="en-US" sz="2200" b="1">
                <a:latin typeface="Times New Roman" panose="02020603050405020304" pitchFamily="18" charset="0"/>
                <a:ea typeface="楷体_GB2312" panose="02010609030101010101" pitchFamily="49" charset="-122"/>
                <a:sym typeface="Symbol" panose="05050102010706020507" pitchFamily="18" charset="2"/>
              </a:rPr>
              <a:t>交换律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kumimoji="1" lang="en-US" altLang="zh-CN" sz="2000" b="1">
                <a:latin typeface="Times New Roman" panose="02020603050405020304" pitchFamily="18" charset="0"/>
                <a:sym typeface="Symbol" panose="05050102010706020507" pitchFamily="18" charset="2"/>
              </a:rPr>
              <a:t> 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kumimoji="1" lang="en-US" altLang="zh-CN" sz="2000" b="1">
                <a:latin typeface="Times New Roman" panose="02020603050405020304" pitchFamily="18" charset="0"/>
                <a:sym typeface="Symbol" panose="05050102010706020507" pitchFamily="18" charset="2"/>
              </a:rPr>
              <a:t> 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p>
          <a:p>
            <a:pPr eaLnBrk="1" hangingPunct="1">
              <a:buFont typeface="Wingdings" panose="05000000000000000000" pitchFamily="2" charset="2"/>
              <a:buNone/>
            </a:pPr>
            <a:r>
              <a:rPr lang="zh-CN" altLang="en-US" sz="2200" b="1">
                <a:latin typeface="Times New Roman" panose="02020603050405020304" pitchFamily="18" charset="0"/>
                <a:ea typeface="楷体_GB2312" panose="02010609030101010101" pitchFamily="49" charset="-122"/>
                <a:sym typeface="Symbol" panose="05050102010706020507" pitchFamily="18" charset="2"/>
              </a:rPr>
              <a:t>    结合律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r</a:t>
            </a:r>
            <a:r>
              <a:rPr kumimoji="1" lang="en-US" altLang="zh-CN" sz="2000" b="1">
                <a:latin typeface="Times New Roman" panose="02020603050405020304" pitchFamily="18" charset="0"/>
                <a:sym typeface="Symbol" panose="05050102010706020507" pitchFamily="18" charset="2"/>
              </a:rPr>
              <a:t> 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p>
          <a:p>
            <a:pPr eaLnBrk="1" hangingPunct="1">
              <a:buFont typeface="Wingdings" panose="05000000000000000000" pitchFamily="2" charset="2"/>
              <a:buNone/>
            </a:pP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r</a:t>
            </a:r>
            <a:r>
              <a:rPr kumimoji="1" lang="en-US" altLang="zh-CN" sz="2000" b="1">
                <a:latin typeface="Times New Roman" panose="02020603050405020304" pitchFamily="18" charset="0"/>
                <a:sym typeface="Symbol" panose="05050102010706020507" pitchFamily="18" charset="2"/>
              </a:rPr>
              <a:t> 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endParaRPr lang="zh-CN" altLang="en-US" sz="2200" b="1">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zh-CN" altLang="en-US" sz="2200" b="1">
                <a:latin typeface="Times New Roman" panose="02020603050405020304" pitchFamily="18" charset="0"/>
                <a:ea typeface="楷体_GB2312" panose="02010609030101010101" pitchFamily="49" charset="-122"/>
                <a:sym typeface="Symbol" panose="05050102010706020507" pitchFamily="18" charset="2"/>
              </a:rPr>
              <a:t>    分配律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a:latin typeface="Times New Roman" panose="02020603050405020304" pitchFamily="18" charset="0"/>
                <a:sym typeface="Symbol" panose="05050102010706020507" pitchFamily="18" charset="2"/>
              </a:rPr>
              <a:t>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endParaRPr lang="zh-CN" altLang="en-US" sz="2200" b="1">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a:latin typeface="Times New Roman" panose="02020603050405020304" pitchFamily="18" charset="0"/>
                <a:sym typeface="Symbol" panose="05050102010706020507" pitchFamily="18" charset="2"/>
              </a:rPr>
              <a:t>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endParaRPr lang="zh-CN" altLang="en-US" sz="2200" b="1">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zh-CN" altLang="en-US" sz="2200" b="1">
                <a:latin typeface="Times New Roman" panose="02020603050405020304" pitchFamily="18" charset="0"/>
                <a:ea typeface="楷体_GB2312" panose="02010609030101010101" pitchFamily="49" charset="-122"/>
                <a:sym typeface="Symbol" panose="05050102010706020507" pitchFamily="18" charset="2"/>
              </a:rPr>
              <a:t>   德摩根律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a:latin typeface="Times New Roman" panose="02020603050405020304" pitchFamily="18" charset="0"/>
                <a:sym typeface="Symbol" panose="05050102010706020507" pitchFamily="18" charset="2"/>
              </a:rPr>
              <a:t> 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p>
          <a:p>
            <a:pPr eaLnBrk="1" hangingPunct="1">
              <a:buFont typeface="Wingdings" panose="05000000000000000000" pitchFamily="2" charset="2"/>
              <a:buNone/>
            </a:pPr>
            <a:r>
              <a:rPr lang="zh-CN" altLang="en-US" sz="2200" b="1">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a:latin typeface="Times New Roman" panose="02020603050405020304" pitchFamily="18" charset="0"/>
                <a:sym typeface="Symbol" panose="05050102010706020507" pitchFamily="18" charset="2"/>
              </a:rPr>
              <a:t> 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endParaRPr lang="zh-CN" altLang="en-US" sz="2200" b="1">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zh-CN" altLang="en-US" sz="2200" b="1">
                <a:latin typeface="Times New Roman" panose="02020603050405020304" pitchFamily="18" charset="0"/>
                <a:ea typeface="楷体_GB2312" panose="02010609030101010101" pitchFamily="49" charset="-122"/>
                <a:sym typeface="Symbol" panose="05050102010706020507" pitchFamily="18" charset="2"/>
              </a:rPr>
              <a:t>    吸收律       	        </a:t>
            </a:r>
            <a:r>
              <a:rPr lang="zh-CN" altLang="en-US" sz="2200" b="1" i="1">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a:latin typeface="Times New Roman" panose="02020603050405020304" pitchFamily="18" charset="0"/>
                <a:sym typeface="Symbol" panose="05050102010706020507" pitchFamily="18" charset="2"/>
              </a:rPr>
              <a:t> 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p>
          <a:p>
            <a:pPr eaLnBrk="1" hangingPunct="1">
              <a:buFont typeface="Wingdings" panose="05000000000000000000" pitchFamily="2" charset="2"/>
              <a:buNone/>
            </a:pPr>
            <a:r>
              <a:rPr lang="zh-CN" altLang="en-US" sz="2200" b="1">
                <a:latin typeface="Times New Roman" panose="02020603050405020304" pitchFamily="18" charset="0"/>
                <a:ea typeface="楷体_GB2312" panose="02010609030101010101" pitchFamily="49" charset="-122"/>
              </a:rPr>
              <a:t>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a:latin typeface="Times New Roman" panose="02020603050405020304" pitchFamily="18" charset="0"/>
                <a:sym typeface="Symbol" panose="05050102010706020507" pitchFamily="18" charset="2"/>
              </a:rPr>
              <a:t> </a:t>
            </a:r>
            <a:r>
              <a:rPr lang="en-US" altLang="zh-CN" sz="2200" b="1" i="1">
                <a:latin typeface="Times New Roman" panose="02020603050405020304" pitchFamily="18" charset="0"/>
                <a:ea typeface="楷体_GB2312" panose="02010609030101010101" pitchFamily="49" charset="-122"/>
                <a:sym typeface="Symbol" panose="05050102010706020507" pitchFamily="18" charset="2"/>
              </a:rPr>
              <a:t> p </a:t>
            </a:r>
            <a:r>
              <a:rPr lang="en-US" altLang="zh-CN" sz="2200" b="1">
                <a:latin typeface="Times New Roman" panose="02020603050405020304" pitchFamily="18" charset="0"/>
                <a:ea typeface="楷体_GB2312" panose="02010609030101010101" pitchFamily="49" charset="-122"/>
                <a:sym typeface="Symbol" panose="05050102010706020507" pitchFamily="18" charset="2"/>
              </a:rPr>
              <a:t>		</a:t>
            </a:r>
            <a:endParaRPr lang="zh-CN" altLang="en-US" sz="2200" b="1">
              <a:latin typeface="Times New Roman" panose="02020603050405020304" pitchFamily="18" charset="0"/>
              <a:ea typeface="楷体_GB2312" panose="02010609030101010101" pitchFamily="49" charset="-122"/>
              <a:sym typeface="Symbol" panose="05050102010706020507" pitchFamily="18" charset="2"/>
            </a:endParaRPr>
          </a:p>
        </p:txBody>
      </p:sp>
      <p:sp>
        <p:nvSpPr>
          <p:cNvPr id="18439" name="Line 8"/>
          <p:cNvSpPr>
            <a:spLocks noChangeShapeType="1"/>
          </p:cNvSpPr>
          <p:nvPr/>
        </p:nvSpPr>
        <p:spPr bwMode="auto">
          <a:xfrm>
            <a:off x="2036763" y="2051050"/>
            <a:ext cx="5011737"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0" name="Line 9"/>
          <p:cNvSpPr>
            <a:spLocks noChangeShapeType="1"/>
          </p:cNvSpPr>
          <p:nvPr/>
        </p:nvSpPr>
        <p:spPr bwMode="auto">
          <a:xfrm>
            <a:off x="373697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1" name="Line 10"/>
          <p:cNvSpPr>
            <a:spLocks noChangeShapeType="1"/>
          </p:cNvSpPr>
          <p:nvPr/>
        </p:nvSpPr>
        <p:spPr bwMode="auto">
          <a:xfrm>
            <a:off x="202247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2" name="Line 8"/>
          <p:cNvSpPr>
            <a:spLocks noChangeShapeType="1"/>
          </p:cNvSpPr>
          <p:nvPr/>
        </p:nvSpPr>
        <p:spPr bwMode="auto">
          <a:xfrm>
            <a:off x="2009775" y="1557338"/>
            <a:ext cx="5011738"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3" name="Line 9"/>
          <p:cNvSpPr>
            <a:spLocks noChangeShapeType="1"/>
          </p:cNvSpPr>
          <p:nvPr/>
        </p:nvSpPr>
        <p:spPr bwMode="auto">
          <a:xfrm>
            <a:off x="701992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4" name="Line 8"/>
          <p:cNvSpPr>
            <a:spLocks noChangeShapeType="1"/>
          </p:cNvSpPr>
          <p:nvPr/>
        </p:nvSpPr>
        <p:spPr bwMode="auto">
          <a:xfrm>
            <a:off x="2005013" y="6669088"/>
            <a:ext cx="5011737"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 name="Oval 2"/>
          <p:cNvSpPr>
            <a:spLocks noChangeArrowheads="1"/>
          </p:cNvSpPr>
          <p:nvPr/>
        </p:nvSpPr>
        <p:spPr bwMode="auto">
          <a:xfrm rot="5400000">
            <a:off x="2411413" y="4365625"/>
            <a:ext cx="936625" cy="1800225"/>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
          <p:cNvSpPr>
            <a:spLocks noChangeArrowheads="1"/>
          </p:cNvSpPr>
          <p:nvPr/>
        </p:nvSpPr>
        <p:spPr bwMode="auto">
          <a:xfrm>
            <a:off x="1482725" y="5462588"/>
            <a:ext cx="5257800" cy="431800"/>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3" name="Rectangle 2"/>
          <p:cNvSpPr>
            <a:spLocks noChangeArrowheads="1"/>
          </p:cNvSpPr>
          <p:nvPr/>
        </p:nvSpPr>
        <p:spPr bwMode="auto">
          <a:xfrm>
            <a:off x="1482725" y="4454525"/>
            <a:ext cx="5257800" cy="431800"/>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4" name="Rectangle 3"/>
          <p:cNvSpPr>
            <a:spLocks noChangeArrowheads="1"/>
          </p:cNvSpPr>
          <p:nvPr/>
        </p:nvSpPr>
        <p:spPr bwMode="auto">
          <a:xfrm>
            <a:off x="1482725" y="3517900"/>
            <a:ext cx="5257800" cy="403225"/>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5" name="Rectangle 4"/>
          <p:cNvSpPr>
            <a:spLocks noChangeArrowheads="1"/>
          </p:cNvSpPr>
          <p:nvPr/>
        </p:nvSpPr>
        <p:spPr bwMode="auto">
          <a:xfrm>
            <a:off x="1482725" y="2654300"/>
            <a:ext cx="5257800"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6" name="Rectangle 5"/>
          <p:cNvSpPr>
            <a:spLocks noGrp="1" noChangeArrowheads="1"/>
          </p:cNvSpPr>
          <p:nvPr>
            <p:ph type="title"/>
          </p:nvPr>
        </p:nvSpPr>
        <p:spPr>
          <a:xfrm>
            <a:off x="457200" y="122238"/>
            <a:ext cx="7543800" cy="1219200"/>
          </a:xfrm>
        </p:spPr>
        <p:txBody>
          <a:bodyPr/>
          <a:lstStyle/>
          <a:p>
            <a:pPr eaLnBrk="1" hangingPunct="1"/>
            <a:r>
              <a:rPr lang="zh-CN" altLang="en-US">
                <a:latin typeface="Times New Roman" panose="02020603050405020304" pitchFamily="18" charset="0"/>
                <a:ea typeface="楷体_GB2312" panose="02010609030101010101" pitchFamily="49" charset="-122"/>
                <a:cs typeface="Times New Roman" panose="02020603050405020304" pitchFamily="18" charset="0"/>
              </a:rPr>
              <a:t>常用的逻辑等价</a:t>
            </a:r>
            <a:r>
              <a:rPr lang="en-US" altLang="zh-CN">
                <a:latin typeface="Times New Roman" panose="02020603050405020304" pitchFamily="18" charset="0"/>
                <a:ea typeface="楷体_GB2312" panose="02010609030101010101" pitchFamily="49" charset="-122"/>
                <a:cs typeface="Times New Roman" panose="02020603050405020304" pitchFamily="18" charset="0"/>
              </a:rPr>
              <a:t>(2)</a:t>
            </a:r>
          </a:p>
        </p:txBody>
      </p:sp>
      <p:sp>
        <p:nvSpPr>
          <p:cNvPr id="20487" name="Rectangle 6"/>
          <p:cNvSpPr>
            <a:spLocks noGrp="1" noChangeArrowheads="1"/>
          </p:cNvSpPr>
          <p:nvPr>
            <p:ph type="body" idx="1"/>
          </p:nvPr>
        </p:nvSpPr>
        <p:spPr>
          <a:xfrm>
            <a:off x="1403350" y="1611313"/>
            <a:ext cx="5976938" cy="5113337"/>
          </a:xfrm>
        </p:spPr>
        <p:txBody>
          <a:bodyPr/>
          <a:lstStyle/>
          <a:p>
            <a:pPr eaLnBrk="1" hangingPunct="1">
              <a:buFont typeface="Wingdings" panose="05000000000000000000" pitchFamily="2" charset="2"/>
              <a:buNone/>
            </a:pPr>
            <a:r>
              <a:rPr lang="zh-CN" altLang="en-US" b="1" dirty="0"/>
              <a:t>     </a:t>
            </a:r>
            <a:r>
              <a:rPr lang="zh-CN" altLang="en-US" sz="2200" b="1" dirty="0">
                <a:latin typeface="楷体_GB2312" panose="02010609030101010101" pitchFamily="49" charset="-122"/>
                <a:ea typeface="楷体_GB2312" panose="02010609030101010101" pitchFamily="49" charset="-122"/>
              </a:rPr>
              <a:t>名称		  等价</a:t>
            </a:r>
          </a:p>
          <a:p>
            <a:pPr eaLnBrk="1" hangingPunct="1">
              <a:lnSpc>
                <a:spcPct val="110000"/>
              </a:lnSpc>
              <a:spcBef>
                <a:spcPct val="30000"/>
              </a:spcBef>
              <a:buFont typeface="Wingdings" panose="05000000000000000000" pitchFamily="2" charset="2"/>
              <a:buNone/>
            </a:pPr>
            <a:r>
              <a:rPr lang="zh-CN" altLang="en-US" sz="2200" b="1" dirty="0">
                <a:latin typeface="楷体_GB2312" panose="02010609030101010101" pitchFamily="49" charset="-122"/>
                <a:ea typeface="楷体_GB2312" panose="02010609030101010101" pitchFamily="49" charset="-122"/>
              </a:rPr>
              <a:t>   支配律</a:t>
            </a:r>
            <a:r>
              <a:rPr lang="en-US" altLang="zh-CN" sz="2200" b="1">
                <a:latin typeface="楷体_GB2312" panose="02010609030101010101" pitchFamily="49" charset="-122"/>
                <a:ea typeface="楷体_GB2312" panose="02010609030101010101" pitchFamily="49" charset="-122"/>
              </a:rPr>
              <a:t>                </a:t>
            </a:r>
            <a:r>
              <a:rPr lang="en-US" altLang="zh-CN" sz="2200" b="1" i="1" dirty="0" err="1">
                <a:latin typeface="Times New Roman" panose="02020603050405020304" pitchFamily="18" charset="0"/>
                <a:ea typeface="楷体_GB2312" panose="02010609030101010101" pitchFamily="49" charset="-12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T</a:t>
            </a:r>
            <a:r>
              <a:rPr kumimoji="1" lang="en-US" altLang="zh-CN" sz="2400" b="1" dirty="0">
                <a:latin typeface="Times New Roman" panose="02020603050405020304" pitchFamily="18" charset="0"/>
                <a:sym typeface="Symbol" panose="05050102010706020507" pitchFamily="18" charset="2"/>
              </a:rPr>
              <a:t> 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T,  </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F</a:t>
            </a:r>
            <a:r>
              <a:rPr kumimoji="1" lang="en-US" altLang="zh-CN" sz="2400" b="1" dirty="0">
                <a:latin typeface="Times New Roman" panose="02020603050405020304" pitchFamily="18" charset="0"/>
                <a:sym typeface="Symbol" panose="05050102010706020507" pitchFamily="18" charset="2"/>
              </a:rPr>
              <a:t> 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F</a:t>
            </a:r>
            <a:r>
              <a:rPr lang="en-US" altLang="zh-CN" sz="2200" b="1" dirty="0">
                <a:latin typeface="Times New Roman" panose="02020603050405020304" pitchFamily="18" charset="0"/>
                <a:ea typeface="楷体_GB2312" panose="02010609030101010101" pitchFamily="49" charset="-122"/>
                <a:cs typeface="Arial" panose="020B0604020202020204" pitchFamily="34" charset="0"/>
                <a:sym typeface="Symbol" panose="05050102010706020507" pitchFamily="18" charset="2"/>
              </a:rPr>
              <a:t>	 	   </a:t>
            </a:r>
          </a:p>
          <a:p>
            <a:pPr eaLnBrk="1" hangingPunct="1">
              <a:lnSpc>
                <a:spcPct val="110000"/>
              </a:lnSpc>
              <a:spcBef>
                <a:spcPct val="30000"/>
              </a:spcBef>
              <a:buFont typeface="Wingdings" panose="05000000000000000000" pitchFamily="2" charset="2"/>
              <a:buNone/>
            </a:pPr>
            <a:r>
              <a:rPr lang="zh-CN" altLang="en-US" sz="2200" b="1" dirty="0">
                <a:latin typeface="Times New Roman" panose="02020603050405020304" pitchFamily="18" charset="0"/>
                <a:ea typeface="楷体_GB2312" panose="02010609030101010101" pitchFamily="49" charset="-122"/>
                <a:cs typeface="Arial" panose="020B0604020202020204" pitchFamily="34" charset="0"/>
                <a:sym typeface="Symbol" panose="05050102010706020507" pitchFamily="18" charset="2"/>
              </a:rPr>
              <a:t>      恒等律	       </a:t>
            </a:r>
            <a:r>
              <a:rPr lang="en-US" altLang="zh-CN" sz="2200" b="1" i="1" dirty="0" err="1">
                <a:latin typeface="Times New Roman" panose="02020603050405020304" pitchFamily="18" charset="0"/>
                <a:ea typeface="楷体_GB2312" panose="02010609030101010101" pitchFamily="49" charset="-12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F</a:t>
            </a:r>
            <a:r>
              <a:rPr kumimoji="1" lang="en-US" altLang="zh-CN" sz="2000" b="1" dirty="0">
                <a:latin typeface="Times New Roman" panose="02020603050405020304" pitchFamily="18" charset="0"/>
                <a:sym typeface="Symbol" panose="05050102010706020507" pitchFamily="18" charset="2"/>
              </a:rPr>
              <a:t>  </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T</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000" b="1" dirty="0">
                <a:latin typeface="Times New Roman" panose="02020603050405020304" pitchFamily="18" charset="0"/>
                <a:sym typeface="Symbol" panose="05050102010706020507" pitchFamily="18" charset="2"/>
              </a:rPr>
              <a:t> </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a:t>
            </a:r>
          </a:p>
          <a:p>
            <a:pPr eaLnBrk="1" hangingPunct="1">
              <a:lnSpc>
                <a:spcPct val="110000"/>
              </a:lnSpc>
              <a:spcBef>
                <a:spcPct val="30000"/>
              </a:spcBef>
              <a:buFont typeface="Wingdings" panose="05000000000000000000" pitchFamily="2" charset="2"/>
              <a:buNone/>
            </a:pP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a:t>
            </a:r>
            <a:r>
              <a:rPr lang="zh-CN" altLang="en-US" sz="2200" b="1" dirty="0">
                <a:latin typeface="Times New Roman" panose="02020603050405020304" pitchFamily="18" charset="0"/>
                <a:ea typeface="楷体_GB2312" panose="02010609030101010101" pitchFamily="49" charset="-122"/>
                <a:sym typeface="Symbol" panose="05050102010706020507" pitchFamily="18" charset="2"/>
              </a:rPr>
              <a:t>排中律                     </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kumimoji="1" lang="en-US" altLang="zh-CN" sz="2000" b="1" dirty="0">
                <a:latin typeface="Times New Roman" panose="02020603050405020304" pitchFamily="18" charset="0"/>
                <a:sym typeface="Symbol" panose="05050102010706020507" pitchFamily="18" charset="2"/>
              </a:rPr>
              <a:t> 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T	</a:t>
            </a:r>
          </a:p>
          <a:p>
            <a:pPr eaLnBrk="1" hangingPunct="1">
              <a:lnSpc>
                <a:spcPct val="110000"/>
              </a:lnSpc>
              <a:spcBef>
                <a:spcPct val="30000"/>
              </a:spcBef>
              <a:buFont typeface="Wingdings" panose="05000000000000000000" pitchFamily="2" charset="2"/>
              <a:buNone/>
            </a:pPr>
            <a:r>
              <a:rPr lang="zh-CN" altLang="en-US" sz="2200" b="1" dirty="0">
                <a:latin typeface="Times New Roman" panose="02020603050405020304" pitchFamily="18" charset="0"/>
                <a:ea typeface="楷体_GB2312" panose="02010609030101010101" pitchFamily="49" charset="-122"/>
                <a:sym typeface="Symbol" panose="05050102010706020507" pitchFamily="18" charset="2"/>
              </a:rPr>
              <a:t>      矛盾律 		</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kumimoji="1" lang="en-US" altLang="zh-CN" sz="2000" b="1" dirty="0">
                <a:latin typeface="Times New Roman" panose="02020603050405020304" pitchFamily="18" charset="0"/>
                <a:sym typeface="Symbol" panose="05050102010706020507" pitchFamily="18" charset="2"/>
              </a:rPr>
              <a:t> 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F	</a:t>
            </a:r>
          </a:p>
          <a:p>
            <a:pPr eaLnBrk="1" hangingPunct="1">
              <a:lnSpc>
                <a:spcPct val="110000"/>
              </a:lnSpc>
              <a:spcBef>
                <a:spcPct val="30000"/>
              </a:spcBef>
              <a:buFont typeface="Wingdings" panose="05000000000000000000" pitchFamily="2" charset="2"/>
              <a:buNone/>
            </a:pPr>
            <a:r>
              <a:rPr lang="zh-CN" altLang="en-US" sz="2200" b="1" dirty="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a:t>
            </a:r>
            <a:endParaRPr lang="zh-CN" altLang="en-US" sz="2200" b="1" dirty="0">
              <a:latin typeface="Times New Roman" panose="02020603050405020304" pitchFamily="18" charset="0"/>
              <a:ea typeface="楷体_GB2312" panose="0201060903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b="1" dirty="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 </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p>
          <a:p>
            <a:pPr eaLnBrk="1" hangingPunct="1">
              <a:lnSpc>
                <a:spcPct val="110000"/>
              </a:lnSpc>
              <a:spcBef>
                <a:spcPct val="30000"/>
              </a:spcBef>
              <a:buFont typeface="Wingdings" panose="05000000000000000000" pitchFamily="2" charset="2"/>
              <a:buNone/>
            </a:pPr>
            <a:r>
              <a:rPr lang="zh-CN" altLang="en-US" sz="2200" b="1" dirty="0">
                <a:latin typeface="Times New Roman" panose="02020603050405020304" pitchFamily="18" charset="0"/>
                <a:ea typeface="楷体_GB2312" panose="02010609030101010101" pitchFamily="49" charset="-122"/>
                <a:sym typeface="Symbol" panose="05050102010706020507" pitchFamily="18" charset="2"/>
              </a:rPr>
              <a:t>    假言易位              </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a:t>
            </a:r>
          </a:p>
          <a:p>
            <a:pPr eaLnBrk="1" hangingPunct="1">
              <a:lnSpc>
                <a:spcPct val="110000"/>
              </a:lnSpc>
              <a:spcBef>
                <a:spcPct val="30000"/>
              </a:spcBef>
              <a:buFont typeface="Wingdings" panose="05000000000000000000" pitchFamily="2" charset="2"/>
              <a:buNone/>
            </a:pPr>
            <a:r>
              <a:rPr lang="zh-CN" altLang="en-US" sz="2200" b="1" dirty="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 	</a:t>
            </a:r>
            <a:endParaRPr lang="zh-CN" altLang="en-US" sz="2200" b="1" dirty="0">
              <a:latin typeface="Times New Roman" panose="02020603050405020304" pitchFamily="18" charset="0"/>
              <a:ea typeface="楷体_GB2312" panose="0201060903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b="1" dirty="0">
                <a:latin typeface="Times New Roman" panose="02020603050405020304" pitchFamily="18" charset="0"/>
                <a:ea typeface="楷体_GB2312" panose="02010609030101010101" pitchFamily="49" charset="-122"/>
                <a:sym typeface="Symbol" panose="05050102010706020507" pitchFamily="18" charset="2"/>
              </a:rPr>
              <a:t>       归缪论	</a:t>
            </a:r>
            <a:r>
              <a:rPr lang="zh-CN" altLang="en-US" sz="2200" b="1" i="1" dirty="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i="1" dirty="0">
                <a:latin typeface="Times New Roman" panose="02020603050405020304" pitchFamily="18" charset="0"/>
                <a:sym typeface="Symbol" panose="05050102010706020507" pitchFamily="18" charset="2"/>
              </a:rPr>
              <a:t> </a:t>
            </a:r>
            <a:r>
              <a:rPr kumimoji="1" lang="en-US" altLang="zh-CN" sz="2000" b="1" dirty="0">
                <a:latin typeface="Times New Roman" panose="02020603050405020304" pitchFamily="18" charset="0"/>
                <a:sym typeface="Symbol" panose="05050102010706020507" pitchFamily="18" charset="2"/>
              </a:rPr>
              <a:t></a:t>
            </a:r>
            <a:r>
              <a:rPr kumimoji="1" lang="en-US" altLang="zh-CN" sz="2000" b="1" i="1" dirty="0">
                <a:latin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a:latin typeface="Times New Roman" panose="02020603050405020304" pitchFamily="18" charset="0"/>
                <a:ea typeface="楷体_GB2312" panose="02010609030101010101" pitchFamily="49" charset="-122"/>
                <a:sym typeface="Symbol" panose="05050102010706020507" pitchFamily="18" charset="2"/>
              </a:rPr>
              <a:t>p</a:t>
            </a:r>
          </a:p>
        </p:txBody>
      </p:sp>
      <p:sp>
        <p:nvSpPr>
          <p:cNvPr id="20488" name="Line 7"/>
          <p:cNvSpPr>
            <a:spLocks noChangeShapeType="1"/>
          </p:cNvSpPr>
          <p:nvPr/>
        </p:nvSpPr>
        <p:spPr bwMode="auto">
          <a:xfrm>
            <a:off x="1465263" y="2139950"/>
            <a:ext cx="5334000"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9" name="Line 9"/>
          <p:cNvSpPr>
            <a:spLocks noChangeShapeType="1"/>
          </p:cNvSpPr>
          <p:nvPr/>
        </p:nvSpPr>
        <p:spPr bwMode="auto">
          <a:xfrm>
            <a:off x="1476375" y="1649413"/>
            <a:ext cx="0" cy="472281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0" name="Line 7"/>
          <p:cNvSpPr>
            <a:spLocks noChangeShapeType="1"/>
          </p:cNvSpPr>
          <p:nvPr/>
        </p:nvSpPr>
        <p:spPr bwMode="auto">
          <a:xfrm>
            <a:off x="1454150" y="1646238"/>
            <a:ext cx="5334000"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1" name="Line 8"/>
          <p:cNvSpPr>
            <a:spLocks noChangeShapeType="1"/>
          </p:cNvSpPr>
          <p:nvPr/>
        </p:nvSpPr>
        <p:spPr bwMode="auto">
          <a:xfrm flipH="1">
            <a:off x="3276600" y="1646238"/>
            <a:ext cx="0" cy="47513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2" name="Line 8"/>
          <p:cNvSpPr>
            <a:spLocks noChangeShapeType="1"/>
          </p:cNvSpPr>
          <p:nvPr/>
        </p:nvSpPr>
        <p:spPr bwMode="auto">
          <a:xfrm>
            <a:off x="6804025" y="1620838"/>
            <a:ext cx="0" cy="482441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3" name="Line 7"/>
          <p:cNvSpPr>
            <a:spLocks noChangeShapeType="1"/>
          </p:cNvSpPr>
          <p:nvPr/>
        </p:nvSpPr>
        <p:spPr bwMode="auto">
          <a:xfrm>
            <a:off x="1476375" y="6410325"/>
            <a:ext cx="5334000" cy="1111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 name="Oval 2"/>
          <p:cNvSpPr>
            <a:spLocks noChangeArrowheads="1"/>
          </p:cNvSpPr>
          <p:nvPr/>
        </p:nvSpPr>
        <p:spPr bwMode="auto">
          <a:xfrm rot="5400000">
            <a:off x="1908175" y="2581275"/>
            <a:ext cx="936625" cy="1800225"/>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95" name="Text Box 28"/>
          <p:cNvSpPr txBox="1">
            <a:spLocks noChangeArrowheads="1"/>
          </p:cNvSpPr>
          <p:nvPr/>
        </p:nvSpPr>
        <p:spPr bwMode="auto">
          <a:xfrm>
            <a:off x="539750" y="3302000"/>
            <a:ext cx="111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latin typeface="Times New Roman" panose="02020603050405020304" pitchFamily="18" charset="0"/>
                <a:ea typeface="楷体_GB2312" panose="02010609030101010101" pitchFamily="49" charset="-122"/>
              </a:rPr>
              <a:t>否定律</a:t>
            </a: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506413" y="722313"/>
            <a:ext cx="8637587" cy="762000"/>
          </a:xfrm>
        </p:spPr>
        <p:txBody>
          <a:bodyPr/>
          <a:lstStyle/>
          <a:p>
            <a:pPr eaLnBrk="1" hangingPunct="1"/>
            <a:r>
              <a:rPr lang="zh-CN" altLang="en-US"/>
              <a:t>逻辑等价的判定</a:t>
            </a:r>
          </a:p>
        </p:txBody>
      </p:sp>
      <p:sp>
        <p:nvSpPr>
          <p:cNvPr id="26" name="Rectangle 3"/>
          <p:cNvSpPr txBox="1">
            <a:spLocks noChangeArrowheads="1"/>
          </p:cNvSpPr>
          <p:nvPr/>
        </p:nvSpPr>
        <p:spPr>
          <a:xfrm>
            <a:off x="468313" y="1628775"/>
            <a:ext cx="5254625" cy="2232025"/>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b="1" dirty="0">
                <a:latin typeface="Times New Roman" pitchFamily="18" charset="0"/>
                <a:ea typeface="楷体_GB2312" pitchFamily="49" charset="-122"/>
                <a:sym typeface="Symbol" pitchFamily="18" charset="2"/>
              </a:rPr>
              <a:t>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kumimoji="1" lang="en-US" altLang="zh-CN" sz="2400" b="1" i="1" dirty="0" err="1">
                <a:latin typeface="Times New Roman" pitchFamily="18" charset="0"/>
                <a:ea typeface="宋体" charset="-122"/>
              </a:rPr>
              <a:t>p</a:t>
            </a:r>
            <a:r>
              <a:rPr kumimoji="1" lang="en-US" altLang="zh-CN" sz="2400" b="1" dirty="0" err="1">
                <a:latin typeface="Times New Roman" pitchFamily="18" charset="0"/>
                <a:ea typeface="宋体" charset="-122"/>
                <a:sym typeface="Symbol" pitchFamily="18" charset="2"/>
              </a:rPr>
              <a:t></a:t>
            </a:r>
            <a:r>
              <a:rPr kumimoji="1"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lang="zh-CN" altLang="en-US" sz="2400" b="1" kern="0" dirty="0">
                <a:latin typeface="Times New Roman" pitchFamily="18" charset="0"/>
                <a:ea typeface="宋体" charset="-122"/>
              </a:rPr>
              <a:t>和</a:t>
            </a:r>
            <a:r>
              <a:rPr lang="en-US" altLang="zh-CN" sz="2400" b="1" i="1" dirty="0">
                <a:latin typeface="Times New Roman" pitchFamily="18" charset="0"/>
                <a:ea typeface="宋体" charset="-122"/>
                <a:sym typeface="Symbol" pitchFamily="18" charset="2"/>
              </a:rPr>
              <a:t>p</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a:t>
            </a:r>
            <a:r>
              <a:rPr lang="en-US" altLang="zh-CN" sz="2400" b="1" i="1" dirty="0">
                <a:latin typeface="Times New Roman" pitchFamily="18" charset="0"/>
                <a:ea typeface="宋体" charset="-122"/>
                <a:sym typeface="Symbol" pitchFamily="18" charset="2"/>
              </a:rPr>
              <a:t>q</a:t>
            </a:r>
            <a:r>
              <a:rPr lang="zh-CN" altLang="en-US" sz="2400" b="1" kern="0" dirty="0">
                <a:latin typeface="Times New Roman" pitchFamily="18" charset="0"/>
                <a:ea typeface="宋体" charset="-122"/>
              </a:rPr>
              <a:t>是否逻辑等价？</a:t>
            </a:r>
            <a:endParaRPr lang="en-US" altLang="zh-CN" sz="2400" b="1" kern="0" dirty="0">
              <a:latin typeface="Times New Roman" pitchFamily="18" charset="0"/>
              <a:ea typeface="宋体" charset="-122"/>
            </a:endParaRPr>
          </a:p>
          <a:p>
            <a:pPr marL="342900" indent="-342900" eaLnBrk="1" hangingPunct="1">
              <a:lnSpc>
                <a:spcPct val="110000"/>
              </a:lnSpc>
              <a:spcBef>
                <a:spcPct val="40000"/>
              </a:spcBef>
              <a:buClr>
                <a:schemeClr val="tx2"/>
              </a:buClr>
              <a:buSzPct val="70000"/>
              <a:defRPr/>
            </a:pPr>
            <a:r>
              <a:rPr lang="en-US" altLang="zh-CN" sz="2400" b="1" dirty="0">
                <a:latin typeface="Times New Roman" pitchFamily="18" charset="0"/>
                <a:ea typeface="宋体" charset="-122"/>
                <a:cs typeface="Arial" charset="0"/>
                <a:sym typeface="Symbol" pitchFamily="18" charset="2"/>
              </a:rPr>
              <a:t>     ¬</a:t>
            </a:r>
            <a:r>
              <a:rPr kumimoji="1" lang="en-US" altLang="zh-CN" sz="2400" b="1" dirty="0">
                <a:latin typeface="Times New Roman" pitchFamily="18" charset="0"/>
                <a:ea typeface="宋体" charset="-122"/>
              </a:rPr>
              <a:t>(</a:t>
            </a:r>
            <a:r>
              <a:rPr kumimoji="1" lang="en-US" altLang="zh-CN" sz="2400" b="1" i="1" dirty="0" err="1">
                <a:latin typeface="Times New Roman" pitchFamily="18" charset="0"/>
                <a:ea typeface="宋体" charset="-122"/>
              </a:rPr>
              <a:t>p</a:t>
            </a:r>
            <a:r>
              <a:rPr kumimoji="1" lang="en-US" altLang="zh-CN" sz="2400" b="1" dirty="0" err="1">
                <a:latin typeface="Times New Roman" pitchFamily="18" charset="0"/>
                <a:ea typeface="宋体" charset="-122"/>
                <a:sym typeface="Symbol" pitchFamily="18" charset="2"/>
              </a:rPr>
              <a:t></a:t>
            </a:r>
            <a:r>
              <a:rPr kumimoji="1"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cs typeface="Arial" charset="0"/>
                <a:sym typeface="Symbol" pitchFamily="18" charset="2"/>
              </a:rPr>
              <a:t>¬</a:t>
            </a:r>
            <a:r>
              <a:rPr kumimoji="1" lang="en-US" altLang="zh-CN" sz="2400" b="1" i="1" dirty="0" err="1">
                <a:latin typeface="Times New Roman" pitchFamily="18" charset="0"/>
                <a:ea typeface="宋体" charset="-122"/>
              </a:rPr>
              <a:t>p</a:t>
            </a:r>
            <a:r>
              <a:rPr lang="en-US" altLang="zh-CN" sz="2400" b="1" dirty="0" err="1">
                <a:latin typeface="Times New Roman" pitchFamily="18" charset="0"/>
                <a:ea typeface="宋体" charset="-122"/>
                <a:sym typeface="Symbol" pitchFamily="18" charset="2"/>
              </a:rPr>
              <a:t></a:t>
            </a:r>
            <a:r>
              <a:rPr kumimoji="1"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a:t>
            </a:r>
          </a:p>
          <a:p>
            <a:pPr marL="342900" indent="-342900" eaLnBrk="1" hangingPunct="1">
              <a:lnSpc>
                <a:spcPct val="110000"/>
              </a:lnSpc>
              <a:spcBef>
                <a:spcPct val="40000"/>
              </a:spcBef>
              <a:buClr>
                <a:schemeClr val="tx2"/>
              </a:buClr>
              <a:buSzPct val="70000"/>
              <a:defRPr/>
            </a:pPr>
            <a:r>
              <a:rPr kumimoji="1" lang="en-US" altLang="zh-CN" sz="2400" b="1" i="1" dirty="0">
                <a:latin typeface="Times New Roman" pitchFamily="18" charset="0"/>
                <a:ea typeface="宋体" charset="-122"/>
                <a:sym typeface="Symbol"/>
              </a:rPr>
              <a:t>                   </a:t>
            </a:r>
            <a:r>
              <a:rPr kumimoji="1" lang="en-US" altLang="zh-CN" sz="2400" b="1" dirty="0">
                <a:latin typeface="Times New Roman" pitchFamily="18" charset="0"/>
                <a:ea typeface="宋体" charset="-122"/>
                <a:sym typeface="Symbol"/>
              </a:rPr>
              <a:t>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cs typeface="Arial" charset="0"/>
                <a:sym typeface="Symbol" pitchFamily="18" charset="2"/>
              </a:rPr>
              <a:t>¬</a:t>
            </a:r>
            <a:r>
              <a:rPr kumimoji="1" lang="en-US" altLang="zh-CN" sz="2400" b="1" i="1" dirty="0">
                <a:latin typeface="Times New Roman" pitchFamily="18" charset="0"/>
                <a:ea typeface="宋体" charset="-122"/>
              </a:rPr>
              <a:t>p</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 ¬</a:t>
            </a:r>
            <a:r>
              <a:rPr lang="en-US" altLang="zh-CN" sz="2400" b="1" i="1" dirty="0">
                <a:latin typeface="Times New Roman" pitchFamily="18" charset="0"/>
                <a:ea typeface="宋体" charset="-122"/>
                <a:sym typeface="Symbol" pitchFamily="18" charset="2"/>
              </a:rPr>
              <a:t>q</a:t>
            </a:r>
          </a:p>
          <a:p>
            <a:pPr marL="342900" indent="-342900" eaLnBrk="1" hangingPunct="1">
              <a:lnSpc>
                <a:spcPct val="110000"/>
              </a:lnSpc>
              <a:spcBef>
                <a:spcPct val="40000"/>
              </a:spcBef>
              <a:buClr>
                <a:schemeClr val="tx2"/>
              </a:buClr>
              <a:buSzPct val="70000"/>
              <a:defRPr/>
            </a:pPr>
            <a:r>
              <a:rPr kumimoji="1" lang="en-US" altLang="zh-CN" sz="2400" b="1" dirty="0">
                <a:latin typeface="Times New Roman" pitchFamily="18" charset="0"/>
                <a:ea typeface="宋体" charset="-122"/>
                <a:sym typeface="Symbol"/>
              </a:rPr>
              <a:t>                    </a:t>
            </a:r>
            <a:r>
              <a:rPr lang="en-US" altLang="zh-CN" sz="2400" b="1" dirty="0">
                <a:latin typeface="Times New Roman" pitchFamily="18" charset="0"/>
                <a:ea typeface="宋体" charset="-122"/>
                <a:cs typeface="Arial" charset="0"/>
                <a:sym typeface="Symbol" pitchFamily="18" charset="2"/>
              </a:rPr>
              <a:t> </a:t>
            </a:r>
            <a:r>
              <a:rPr kumimoji="1" lang="en-US" altLang="zh-CN" sz="2400" b="1" i="1" dirty="0">
                <a:latin typeface="Times New Roman" pitchFamily="18" charset="0"/>
                <a:ea typeface="宋体" charset="-122"/>
              </a:rPr>
              <a:t>p</a:t>
            </a:r>
            <a:r>
              <a:rPr kumimoji="1" lang="en-US" altLang="zh-CN" sz="2400" b="1" dirty="0">
                <a:latin typeface="Times New Roman" pitchFamily="18" charset="0"/>
                <a:ea typeface="宋体" charset="-122"/>
              </a:rPr>
              <a:t> </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 ¬</a:t>
            </a:r>
            <a:r>
              <a:rPr lang="en-US" altLang="zh-CN" sz="2400" b="1" i="1" dirty="0">
                <a:latin typeface="Times New Roman" pitchFamily="18" charset="0"/>
                <a:ea typeface="宋体" charset="-122"/>
                <a:sym typeface="Symbol" pitchFamily="18" charset="2"/>
              </a:rPr>
              <a:t>q</a:t>
            </a:r>
            <a:endParaRPr kumimoji="1" lang="en-US" altLang="zh-CN" sz="2400" b="1" i="1" kern="0" dirty="0">
              <a:latin typeface="Times New Roman" pitchFamily="18" charset="0"/>
              <a:ea typeface="+mn-ea"/>
            </a:endParaRPr>
          </a:p>
        </p:txBody>
      </p:sp>
      <p:sp>
        <p:nvSpPr>
          <p:cNvPr id="8" name="Rectangle 3"/>
          <p:cNvSpPr txBox="1">
            <a:spLocks noChangeArrowheads="1"/>
          </p:cNvSpPr>
          <p:nvPr/>
        </p:nvSpPr>
        <p:spPr>
          <a:xfrm>
            <a:off x="468313" y="3933825"/>
            <a:ext cx="5254625" cy="2590800"/>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b="1" dirty="0">
                <a:latin typeface="Times New Roman" pitchFamily="18" charset="0"/>
                <a:ea typeface="楷体_GB2312" pitchFamily="49"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zh-CN" altLang="en-US" sz="2400" b="1" kern="0" dirty="0">
                <a:latin typeface="Times New Roman" pitchFamily="18" charset="0"/>
                <a:ea typeface="宋体" charset="-122"/>
              </a:rPr>
              <a:t>是否永真？</a:t>
            </a:r>
            <a:endParaRPr lang="en-US" altLang="zh-CN" sz="2400" b="1" kern="0" dirty="0">
              <a:latin typeface="Times New Roman" pitchFamily="18" charset="0"/>
              <a:ea typeface="宋体" charset="-122"/>
            </a:endParaRPr>
          </a:p>
          <a:p>
            <a:pPr marL="342900" indent="-342900" eaLnBrk="1" hangingPunct="1">
              <a:lnSpc>
                <a:spcPct val="110000"/>
              </a:lnSpc>
              <a:spcBef>
                <a:spcPct val="40000"/>
              </a:spcBef>
              <a:buClr>
                <a:schemeClr val="tx2"/>
              </a:buClr>
              <a:buSzPct val="70000"/>
              <a:defRPr/>
            </a:pPr>
            <a:r>
              <a:rPr lang="en-US" altLang="zh-CN" sz="2400" b="1" dirty="0">
                <a:latin typeface="Times New Roman" pitchFamily="18" charset="0"/>
                <a:ea typeface="宋体" charset="-122"/>
                <a:cs typeface="Arial" charset="0"/>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a:rPr>
              <a:t>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lang="en-US" altLang="zh-CN" sz="2400" b="1" i="1" dirty="0">
                <a:latin typeface="Times New Roman" pitchFamily="18" charset="0"/>
                <a:ea typeface="宋体" charset="-122"/>
                <a:sym typeface="Symbol" pitchFamily="18" charset="2"/>
              </a:rPr>
              <a:t> </a:t>
            </a:r>
            <a:r>
              <a:rPr lang="en-US" altLang="zh-CN" sz="2400" b="1" dirty="0">
                <a:latin typeface="Times New Roman" pitchFamily="18" charset="0"/>
                <a:ea typeface="宋体" charset="-122"/>
                <a:sym typeface="Symbol" pitchFamily="18" charset="2"/>
              </a:rPr>
              <a:t></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rPr>
              <a:t>(</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a:t>
            </a:r>
          </a:p>
          <a:p>
            <a:pPr marL="342900" indent="-342900" eaLnBrk="1" hangingPunct="1">
              <a:lnSpc>
                <a:spcPct val="110000"/>
              </a:lnSpc>
              <a:spcBef>
                <a:spcPct val="40000"/>
              </a:spcBef>
              <a:buClr>
                <a:schemeClr val="tx2"/>
              </a:buClr>
              <a:buSzPct val="70000"/>
              <a:defRPr/>
            </a:pPr>
            <a:r>
              <a:rPr kumimoji="1" lang="en-US" altLang="zh-CN" sz="2400" b="1" i="1" dirty="0">
                <a:latin typeface="Times New Roman" pitchFamily="18" charset="0"/>
                <a:ea typeface="宋体" charset="-122"/>
                <a:sym typeface="Symbol"/>
              </a:rPr>
              <a:t>                          </a:t>
            </a:r>
            <a:r>
              <a:rPr kumimoji="1" lang="en-US" altLang="zh-CN" sz="2400" b="1" dirty="0">
                <a:latin typeface="Times New Roman" pitchFamily="18" charset="0"/>
                <a:ea typeface="宋体" charset="-122"/>
                <a:sym typeface="Symbol"/>
              </a:rPr>
              <a:t> </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cs typeface="Arial" charset="0"/>
                <a:sym typeface="Symbol" pitchFamily="18" charset="2"/>
              </a:rPr>
              <a:t>¬</a:t>
            </a:r>
            <a:r>
              <a:rPr kumimoji="1" lang="en-US" altLang="zh-CN" sz="2400" b="1" i="1" dirty="0">
                <a:latin typeface="Times New Roman" pitchFamily="18" charset="0"/>
                <a:ea typeface="宋体" charset="-122"/>
              </a:rPr>
              <a:t>p</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 ¬</a:t>
            </a:r>
            <a:r>
              <a:rPr lang="en-US" altLang="zh-CN" sz="2400" b="1" i="1" dirty="0">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a:t>
            </a:r>
            <a:endParaRPr lang="en-US" altLang="zh-CN" sz="2400" b="1" i="1" dirty="0">
              <a:latin typeface="Times New Roman" pitchFamily="18" charset="0"/>
              <a:ea typeface="宋体" charset="-122"/>
              <a:sym typeface="Symbol" pitchFamily="18" charset="2"/>
            </a:endParaRPr>
          </a:p>
          <a:p>
            <a:pPr marL="342900" indent="-342900" eaLnBrk="1" hangingPunct="1">
              <a:lnSpc>
                <a:spcPct val="110000"/>
              </a:lnSpc>
              <a:spcBef>
                <a:spcPct val="40000"/>
              </a:spcBef>
              <a:buClr>
                <a:schemeClr val="tx2"/>
              </a:buClr>
              <a:buSzPct val="70000"/>
              <a:defRPr/>
            </a:pPr>
            <a:r>
              <a:rPr kumimoji="1" lang="en-US" altLang="zh-CN" sz="2400" b="1" dirty="0">
                <a:latin typeface="Times New Roman" pitchFamily="18" charset="0"/>
                <a:ea typeface="宋体" charset="-122"/>
                <a:sym typeface="Symbol"/>
              </a:rPr>
              <a:t>                           </a:t>
            </a:r>
            <a:r>
              <a:rPr lang="en-US" altLang="zh-CN" sz="2400" b="1" dirty="0">
                <a:latin typeface="Times New Roman" pitchFamily="18" charset="0"/>
                <a:ea typeface="宋体" charset="-122"/>
                <a:cs typeface="Arial" charset="0"/>
                <a:sym typeface="Symbol" pitchFamily="18" charset="2"/>
              </a:rPr>
              <a:t> ¬</a:t>
            </a:r>
            <a:r>
              <a:rPr kumimoji="1" lang="en-US" altLang="zh-CN" sz="2400" b="1" i="1" dirty="0" err="1">
                <a:latin typeface="Times New Roman" pitchFamily="18" charset="0"/>
                <a:ea typeface="宋体" charset="-12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p</a:t>
            </a:r>
            <a:r>
              <a:rPr lang="en-US" altLang="zh-CN" sz="2400" b="1" dirty="0">
                <a:latin typeface="Times New Roman" pitchFamily="18" charset="0"/>
                <a:ea typeface="宋体" charset="-122"/>
                <a:cs typeface="Arial" charset="0"/>
                <a:sym typeface="Symbol" pitchFamily="18" charset="2"/>
              </a:rPr>
              <a:t> </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a:t>
            </a:r>
            <a:r>
              <a:rPr lang="en-US" altLang="zh-CN" sz="2400" b="1" i="1" dirty="0">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 </a:t>
            </a:r>
            <a:r>
              <a:rPr lang="en-US" altLang="zh-CN" sz="2400" b="1" i="1" dirty="0">
                <a:latin typeface="Times New Roman" pitchFamily="18" charset="0"/>
                <a:ea typeface="宋体" charset="-122"/>
                <a:sym typeface="Symbol" pitchFamily="18" charset="2"/>
              </a:rPr>
              <a:t>q </a:t>
            </a:r>
          </a:p>
          <a:p>
            <a:pPr marL="342900" indent="-342900" eaLnBrk="1" hangingPunct="1">
              <a:lnSpc>
                <a:spcPct val="110000"/>
              </a:lnSpc>
              <a:spcBef>
                <a:spcPct val="40000"/>
              </a:spcBef>
              <a:buClr>
                <a:schemeClr val="tx2"/>
              </a:buClr>
              <a:buSzPct val="70000"/>
              <a:defRPr/>
            </a:pPr>
            <a:r>
              <a:rPr kumimoji="1" lang="en-US" altLang="zh-CN" sz="2400" b="1" dirty="0">
                <a:latin typeface="Times New Roman" pitchFamily="18" charset="0"/>
                <a:ea typeface="宋体" charset="-122"/>
                <a:sym typeface="Symbol"/>
              </a:rPr>
              <a:t>                           T</a:t>
            </a:r>
            <a:endParaRPr kumimoji="1" lang="en-US" altLang="zh-CN" sz="2400" b="1" i="1" kern="0" dirty="0">
              <a:latin typeface="Times New Roman" pitchFamily="18" charset="0"/>
              <a:ea typeface="+mn-ea"/>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ox(in)">
                                      <p:cBhvr>
                                        <p:cTn id="7" dur="500"/>
                                        <p:tgtEl>
                                          <p:spTgt spid="2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ox(in)">
                                      <p:cBhvr>
                                        <p:cTn id="10" dur="500"/>
                                        <p:tgtEl>
                                          <p:spTgt spid="26">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
                                            <p:txEl>
                                              <p:pRg st="3" end="3"/>
                                            </p:txEl>
                                          </p:spTgt>
                                        </p:tgtEl>
                                        <p:attrNameLst>
                                          <p:attrName>style.visibility</p:attrName>
                                        </p:attrNameLst>
                                      </p:cBhvr>
                                      <p:to>
                                        <p:strVal val="visible"/>
                                      </p:to>
                                    </p:set>
                                    <p:animEffect transition="in" filter="box(in)">
                                      <p:cBhvr>
                                        <p:cTn id="13" dur="500"/>
                                        <p:tgtEl>
                                          <p:spTgt spid="26">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box(in)">
                                      <p:cBhvr>
                                        <p:cTn id="18" dur="500"/>
                                        <p:tgtEl>
                                          <p:spTgt spid="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ox(in)">
                                      <p:cBhvr>
                                        <p:cTn id="23" dur="500"/>
                                        <p:tgtEl>
                                          <p:spTgt spid="8">
                                            <p:txEl>
                                              <p:pRg st="1" end="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ox(in)">
                                      <p:cBhvr>
                                        <p:cTn id="26" dur="500"/>
                                        <p:tgtEl>
                                          <p:spTgt spid="8">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box(in)">
                                      <p:cBhvr>
                                        <p:cTn id="29" dur="500"/>
                                        <p:tgtEl>
                                          <p:spTgt spid="8">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ox(in)">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23850" y="549275"/>
            <a:ext cx="7524750" cy="900113"/>
          </a:xfrm>
        </p:spPr>
        <p:txBody>
          <a:bodyPr/>
          <a:lstStyle/>
          <a:p>
            <a:r>
              <a:rPr lang="zh-CN" altLang="en-US" sz="3600">
                <a:latin typeface="Times New Roman" panose="02020603050405020304" pitchFamily="18" charset="0"/>
                <a:cs typeface="Times New Roman" panose="02020603050405020304" pitchFamily="18" charset="0"/>
              </a:rPr>
              <a:t>通过逻辑等价进行推理（续）</a:t>
            </a:r>
            <a:endParaRPr lang="en-US" altLang="zh-CN">
              <a:latin typeface="Times New Roman" panose="02020603050405020304" pitchFamily="18" charset="0"/>
              <a:cs typeface="Times New Roman" panose="02020603050405020304" pitchFamily="18" charset="0"/>
            </a:endParaRPr>
          </a:p>
        </p:txBody>
      </p:sp>
      <p:sp>
        <p:nvSpPr>
          <p:cNvPr id="24579" name="Text Box 3"/>
          <p:cNvSpPr txBox="1">
            <a:spLocks noChangeArrowheads="1"/>
          </p:cNvSpPr>
          <p:nvPr/>
        </p:nvSpPr>
        <p:spPr bwMode="auto">
          <a:xfrm>
            <a:off x="323850" y="2060575"/>
            <a:ext cx="8640763"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latin typeface="Times New Roman" panose="02020603050405020304" pitchFamily="18" charset="0"/>
                <a:cs typeface="Times New Roman" panose="02020603050405020304" pitchFamily="18" charset="0"/>
              </a:rPr>
              <a:t>We know that Bill, Jim and Sam are from Boston, Chicago and Detroit, respectively. Each of following sentence is half right and half wrong:</a:t>
            </a:r>
          </a:p>
          <a:p>
            <a:pPr eaLnBrk="1" hangingPunct="1">
              <a:spcBef>
                <a:spcPct val="0"/>
              </a:spcBef>
              <a:buClrTx/>
              <a:buSzTx/>
              <a:buFontTx/>
              <a:buNone/>
            </a:pPr>
            <a:endParaRPr kumimoji="1" lang="en-US" altLang="zh-CN" sz="280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kumimoji="1" lang="en-US" altLang="zh-CN" sz="2800" b="1">
                <a:latin typeface="Times New Roman" panose="02020603050405020304" pitchFamily="18" charset="0"/>
                <a:cs typeface="Times New Roman" panose="02020603050405020304" pitchFamily="18" charset="0"/>
              </a:rPr>
              <a:t>Bill is from Boston, and Jim is from Chicago.</a:t>
            </a:r>
          </a:p>
          <a:p>
            <a:pPr eaLnBrk="1" hangingPunct="1">
              <a:spcBef>
                <a:spcPct val="0"/>
              </a:spcBef>
              <a:buClrTx/>
              <a:buSzTx/>
              <a:buFontTx/>
              <a:buNone/>
            </a:pPr>
            <a:r>
              <a:rPr kumimoji="1" lang="en-US" altLang="zh-CN" sz="2800" b="1">
                <a:latin typeface="Times New Roman" panose="02020603050405020304" pitchFamily="18" charset="0"/>
                <a:cs typeface="Times New Roman" panose="02020603050405020304" pitchFamily="18" charset="0"/>
              </a:rPr>
              <a:t>Sam is from Boston, and Bill is from Chicago.</a:t>
            </a:r>
          </a:p>
          <a:p>
            <a:pPr eaLnBrk="1" hangingPunct="1">
              <a:spcBef>
                <a:spcPct val="0"/>
              </a:spcBef>
              <a:buClrTx/>
              <a:buSzTx/>
              <a:buFontTx/>
              <a:buNone/>
            </a:pPr>
            <a:r>
              <a:rPr kumimoji="1" lang="en-US" altLang="zh-CN" sz="2800" b="1">
                <a:latin typeface="Times New Roman" panose="02020603050405020304" pitchFamily="18" charset="0"/>
                <a:cs typeface="Times New Roman" panose="02020603050405020304" pitchFamily="18" charset="0"/>
              </a:rPr>
              <a:t>Jim is from Boston, and Bill is from Detroit.</a:t>
            </a:r>
          </a:p>
          <a:p>
            <a:pPr eaLnBrk="1" hangingPunct="1">
              <a:buClrTx/>
              <a:buSzTx/>
              <a:buFontTx/>
              <a:buNone/>
            </a:pPr>
            <a:r>
              <a:rPr kumimoji="1" lang="en-US" altLang="zh-CN" sz="2800">
                <a:latin typeface="Times New Roman" panose="02020603050405020304" pitchFamily="18" charset="0"/>
                <a:cs typeface="Times New Roman" panose="02020603050405020304" pitchFamily="18" charset="0"/>
              </a:rPr>
              <a:t>Tell the truth about their home town.</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7</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z="3600">
                <a:latin typeface="Times New Roman" panose="02020603050405020304" pitchFamily="18" charset="0"/>
                <a:cs typeface="Times New Roman" panose="02020603050405020304" pitchFamily="18" charset="0"/>
              </a:rPr>
              <a:t>通过逻辑等价进行推理（续）</a:t>
            </a:r>
            <a:endParaRPr lang="en-US" altLang="zh-CN">
              <a:latin typeface="Times New Roman" panose="02020603050405020304" pitchFamily="18" charset="0"/>
              <a:cs typeface="Times New Roman" panose="02020603050405020304" pitchFamily="18" charset="0"/>
            </a:endParaRPr>
          </a:p>
        </p:txBody>
      </p:sp>
      <p:sp>
        <p:nvSpPr>
          <p:cNvPr id="198659" name="Text Box 3"/>
          <p:cNvSpPr>
            <a:spLocks noGrp="1" noChangeArrowheads="1"/>
          </p:cNvSpPr>
          <p:nvPr>
            <p:ph idx="1"/>
          </p:nvPr>
        </p:nvSpPr>
        <p:spPr/>
        <p:txBody>
          <a:bodyPr/>
          <a:lstStyle/>
          <a:p>
            <a:r>
              <a:rPr kumimoji="1" lang="en-US" altLang="zh-CN" sz="2800" b="1" dirty="0">
                <a:latin typeface="Times New Roman" panose="02020603050405020304" pitchFamily="18" charset="0"/>
                <a:cs typeface="Times New Roman" panose="02020603050405020304" pitchFamily="18" charset="0"/>
              </a:rPr>
              <a:t>We set :</a:t>
            </a:r>
          </a:p>
          <a:p>
            <a:pPr lvl="1"/>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i="1" baseline="-25000"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rPr>
              <a:t> = </a:t>
            </a:r>
            <a:r>
              <a:rPr kumimoji="1" lang="en-US" altLang="zh-CN" sz="2400" b="1" dirty="0">
                <a:solidFill>
                  <a:srgbClr val="FF0000"/>
                </a:solidFill>
                <a:latin typeface="Times New Roman" panose="02020603050405020304" pitchFamily="18" charset="0"/>
                <a:cs typeface="Times New Roman" panose="02020603050405020304" pitchFamily="18" charset="0"/>
              </a:rPr>
              <a:t>Bill is from Boston</a:t>
            </a:r>
          </a:p>
          <a:p>
            <a:pPr lvl="1"/>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i="1" baseline="-25000" dirty="0">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rPr>
              <a:t> = Jim is from Chicago.</a:t>
            </a:r>
          </a:p>
          <a:p>
            <a:pPr lvl="1"/>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i="1" baseline="-25000" dirty="0">
                <a:latin typeface="Times New Roman" panose="02020603050405020304" pitchFamily="18" charset="0"/>
                <a:cs typeface="Times New Roman" panose="02020603050405020304" pitchFamily="18" charset="0"/>
              </a:rPr>
              <a:t>3</a:t>
            </a:r>
            <a:r>
              <a:rPr kumimoji="1" lang="en-US" altLang="zh-CN" sz="2400" b="1" dirty="0">
                <a:latin typeface="Times New Roman" panose="02020603050405020304" pitchFamily="18" charset="0"/>
                <a:cs typeface="Times New Roman" panose="02020603050405020304" pitchFamily="18" charset="0"/>
              </a:rPr>
              <a:t> = Sam is from Boston</a:t>
            </a:r>
          </a:p>
          <a:p>
            <a:pPr lvl="1"/>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i="1" baseline="-25000" dirty="0">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rPr>
              <a:t> = </a:t>
            </a:r>
            <a:r>
              <a:rPr kumimoji="1" lang="en-US" altLang="zh-CN" sz="2400" b="1" dirty="0">
                <a:solidFill>
                  <a:srgbClr val="FF0000"/>
                </a:solidFill>
                <a:latin typeface="Times New Roman" panose="02020603050405020304" pitchFamily="18" charset="0"/>
                <a:cs typeface="Times New Roman" panose="02020603050405020304" pitchFamily="18" charset="0"/>
              </a:rPr>
              <a:t>Bill is from Chicago</a:t>
            </a:r>
            <a:r>
              <a:rPr kumimoji="1" lang="en-US" altLang="zh-CN" sz="2400" b="1" dirty="0">
                <a:latin typeface="Times New Roman" panose="02020603050405020304" pitchFamily="18" charset="0"/>
                <a:cs typeface="Times New Roman" panose="02020603050405020304" pitchFamily="18" charset="0"/>
              </a:rPr>
              <a:t>.</a:t>
            </a:r>
          </a:p>
          <a:p>
            <a:pPr lvl="1"/>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i="1" baseline="-25000" dirty="0">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rPr>
              <a:t> = </a:t>
            </a:r>
            <a:r>
              <a:rPr kumimoji="1" lang="en-US" altLang="zh-CN" sz="2400" b="1" dirty="0">
                <a:solidFill>
                  <a:srgbClr val="FF0000"/>
                </a:solidFill>
                <a:latin typeface="Times New Roman" panose="02020603050405020304" pitchFamily="18" charset="0"/>
                <a:cs typeface="Times New Roman" panose="02020603050405020304" pitchFamily="18" charset="0"/>
              </a:rPr>
              <a:t>Jim is from Boston</a:t>
            </a:r>
          </a:p>
          <a:p>
            <a:pPr lvl="1"/>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i="1" baseline="-25000" dirty="0">
                <a:latin typeface="Times New Roman" panose="02020603050405020304" pitchFamily="18" charset="0"/>
                <a:cs typeface="Times New Roman" panose="02020603050405020304" pitchFamily="18" charset="0"/>
              </a:rPr>
              <a:t>6</a:t>
            </a:r>
            <a:r>
              <a:rPr kumimoji="1" lang="en-US" altLang="zh-CN" sz="2400" b="1" dirty="0">
                <a:latin typeface="Times New Roman" panose="02020603050405020304" pitchFamily="18" charset="0"/>
                <a:cs typeface="Times New Roman" panose="02020603050405020304" pitchFamily="18" charset="0"/>
              </a:rPr>
              <a:t> = Bill is from Detroit.</a:t>
            </a:r>
          </a:p>
          <a:p>
            <a:r>
              <a:rPr kumimoji="1" lang="en-US" altLang="zh-CN" sz="2800" b="1" dirty="0">
                <a:latin typeface="Times New Roman" panose="02020603050405020304" pitchFamily="18" charset="0"/>
                <a:cs typeface="Times New Roman" panose="02020603050405020304" pitchFamily="18" charset="0"/>
              </a:rPr>
              <a:t>So, We have:</a:t>
            </a:r>
          </a:p>
          <a:p>
            <a:pPr lvl="1"/>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6</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cs typeface="Times New Roman" panose="02020603050405020304" pitchFamily="18" charset="0"/>
              </a:rPr>
              <a:t>p</a:t>
            </a:r>
            <a:r>
              <a:rPr kumimoji="1" lang="en-US" altLang="zh-CN" sz="2400" b="1" dirty="0">
                <a:latin typeface="Times New Roman" panose="02020603050405020304" pitchFamily="18" charset="0"/>
                <a:cs typeface="Times New Roman" panose="02020603050405020304" pitchFamily="18" charset="0"/>
              </a:rPr>
              <a:t>6</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sym typeface="Symbol" panose="05050102010706020507" pitchFamily="18" charset="2"/>
              </a:rPr>
              <a:t> is t</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rue</a:t>
            </a:r>
            <a:endParaRPr kumimoji="1" lang="en-US" altLang="zh-CN" sz="1800" b="1" dirty="0">
              <a:latin typeface="Times New Roman" panose="02020603050405020304" pitchFamily="18" charset="0"/>
              <a:cs typeface="Times New Roman" panose="02020603050405020304" pitchFamily="18" charset="0"/>
            </a:endParaRPr>
          </a:p>
        </p:txBody>
      </p:sp>
      <p:sp>
        <p:nvSpPr>
          <p:cNvPr id="26628" name="矩形标注 4"/>
          <p:cNvSpPr>
            <a:spLocks noChangeArrowheads="1"/>
          </p:cNvSpPr>
          <p:nvPr/>
        </p:nvSpPr>
        <p:spPr bwMode="auto">
          <a:xfrm>
            <a:off x="5580063" y="2349500"/>
            <a:ext cx="2663825" cy="2159000"/>
          </a:xfrm>
          <a:prstGeom prst="wedgeRectCallout">
            <a:avLst>
              <a:gd name="adj1" fmla="val -19574"/>
              <a:gd name="adj2" fmla="val 43935"/>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1</a:t>
            </a:r>
            <a:r>
              <a:rPr kumimoji="1"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3 </a:t>
            </a:r>
            <a:r>
              <a:rPr kumimoji="1" lang="en-US" altLang="zh-CN" sz="2400" b="1">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1</a:t>
            </a:r>
            <a:r>
              <a:rPr kumimoji="1"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4 </a:t>
            </a:r>
            <a:r>
              <a:rPr kumimoji="1" lang="en-US" altLang="zh-CN" sz="2400" b="1">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2</a:t>
            </a:r>
            <a:r>
              <a:rPr kumimoji="1"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4 </a:t>
            </a:r>
            <a:r>
              <a:rPr kumimoji="1" lang="en-US" altLang="zh-CN" sz="2400" b="1">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2</a:t>
            </a:r>
            <a:r>
              <a:rPr kumimoji="1"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5 </a:t>
            </a:r>
            <a:r>
              <a:rPr kumimoji="1" lang="en-US" altLang="zh-CN" sz="2400" b="1">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a:solidFill>
                  <a:srgbClr val="FF0000"/>
                </a:solidFill>
                <a:latin typeface="Times New Roman" panose="02020603050405020304" pitchFamily="18" charset="0"/>
                <a:cs typeface="Times New Roman" panose="02020603050405020304" pitchFamily="18" charset="0"/>
              </a:rPr>
              <a:t>……</a:t>
            </a:r>
            <a:endParaRPr lang="zh-CN" altLang="en-US" sz="2400" b="1">
              <a:solidFill>
                <a:srgbClr val="FF0000"/>
              </a:solidFill>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59">
                                            <p:txEl>
                                              <p:pRg st="7" end="7"/>
                                            </p:txEl>
                                          </p:spTgt>
                                        </p:tgtEl>
                                        <p:attrNameLst>
                                          <p:attrName>style.visibility</p:attrName>
                                        </p:attrNameLst>
                                      </p:cBhvr>
                                      <p:to>
                                        <p:strVal val="visible"/>
                                      </p:to>
                                    </p:set>
                                    <p:anim calcmode="lin" valueType="num">
                                      <p:cBhvr additive="base">
                                        <p:cTn id="7" dur="500" fill="hold"/>
                                        <p:tgtEl>
                                          <p:spTgt spid="19865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8659">
                                            <p:txEl>
                                              <p:pRg st="8" end="8"/>
                                            </p:txEl>
                                          </p:spTgt>
                                        </p:tgtEl>
                                        <p:attrNameLst>
                                          <p:attrName>style.visibility</p:attrName>
                                        </p:attrNameLst>
                                      </p:cBhvr>
                                      <p:to>
                                        <p:strVal val="visible"/>
                                      </p:to>
                                    </p:set>
                                    <p:anim calcmode="lin" valueType="num">
                                      <p:cBhvr additive="base">
                                        <p:cTn id="11" dur="500" fill="hold"/>
                                        <p:tgtEl>
                                          <p:spTgt spid="19865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6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266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68313" y="782638"/>
            <a:ext cx="8675687" cy="701675"/>
          </a:xfrm>
        </p:spPr>
        <p:txBody>
          <a:bodyPr/>
          <a:lstStyle/>
          <a:p>
            <a:r>
              <a:rPr lang="zh-CN" altLang="en-US" sz="4000">
                <a:latin typeface="Times New Roman" panose="02020603050405020304" pitchFamily="18" charset="0"/>
                <a:cs typeface="Times New Roman" panose="02020603050405020304" pitchFamily="18" charset="0"/>
              </a:rPr>
              <a:t>通过逻辑等价进行推理（续）</a:t>
            </a:r>
            <a:endParaRPr lang="en-US" altLang="zh-CN" sz="3200">
              <a:latin typeface="Times New Roman" panose="02020603050405020304" pitchFamily="18" charset="0"/>
              <a:cs typeface="Times New Roman" panose="02020603050405020304" pitchFamily="18" charset="0"/>
            </a:endParaRPr>
          </a:p>
        </p:txBody>
      </p:sp>
      <p:sp>
        <p:nvSpPr>
          <p:cNvPr id="200707" name="Text Box 3"/>
          <p:cNvSpPr txBox="1">
            <a:spLocks noChangeArrowheads="1"/>
          </p:cNvSpPr>
          <p:nvPr/>
        </p:nvSpPr>
        <p:spPr bwMode="auto">
          <a:xfrm>
            <a:off x="457200" y="1828800"/>
            <a:ext cx="8153400"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400" b="1" dirty="0">
                <a:latin typeface="Times New Roman" panose="02020603050405020304" pitchFamily="18" charset="0"/>
              </a:rPr>
              <a:t>We have:</a:t>
            </a:r>
          </a:p>
          <a:p>
            <a:pPr eaLnBrk="1" hangingPunct="1">
              <a:buClrTx/>
              <a:buSzTx/>
              <a:buFontTx/>
              <a:buNone/>
            </a:pP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5</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5</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a:t>
            </a:r>
          </a:p>
          <a:p>
            <a:pPr eaLnBrk="1" hangingPunct="1">
              <a:buClrTx/>
              <a:buSzTx/>
              <a:buFontTx/>
              <a:buNone/>
            </a:pPr>
            <a:r>
              <a:rPr kumimoji="1" lang="en-US" altLang="zh-CN" sz="2400" b="1" dirty="0">
                <a:latin typeface="Times New Roman" panose="02020603050405020304" pitchFamily="18" charset="0"/>
                <a:sym typeface="Symbol" panose="05050102010706020507" pitchFamily="18" charset="2"/>
              </a:rPr>
              <a:t>Note: </a:t>
            </a:r>
            <a:r>
              <a:rPr kumimoji="1" lang="en-US" altLang="zh-CN" sz="2400" b="1" dirty="0">
                <a:latin typeface="Times New Roman" panose="02020603050405020304" pitchFamily="18" charset="0"/>
              </a:rPr>
              <a:t>((</a:t>
            </a:r>
            <a:r>
              <a:rPr kumimoji="1" lang="en-US" altLang="zh-CN" sz="2400" b="1" i="1" dirty="0">
                <a:solidFill>
                  <a:srgbClr val="FF0000"/>
                </a:solidFill>
                <a:latin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rPr>
              <a:t>1</a:t>
            </a:r>
            <a:r>
              <a:rPr kumimoji="1" lang="en-US" altLang="zh-CN" sz="2400" b="1" dirty="0">
                <a:solidFill>
                  <a:srgbClr val="FF0000"/>
                </a:solidFill>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 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solidFill>
                  <a:srgbClr val="FF0000"/>
                </a:solidFill>
                <a:latin typeface="Times New Roman" panose="02020603050405020304" pitchFamily="18" charset="0"/>
                <a:sym typeface="Symbol" panose="05050102010706020507" pitchFamily="18" charset="2"/>
              </a:rPr>
              <a:t></a:t>
            </a:r>
            <a:r>
              <a:rPr kumimoji="1" lang="en-US" altLang="zh-CN" sz="2400" b="1" i="1" dirty="0">
                <a:solidFill>
                  <a:srgbClr val="FF0000"/>
                </a:solidFill>
                <a:latin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 </a:t>
            </a:r>
          </a:p>
          <a:p>
            <a:pPr eaLnBrk="1" hangingPunct="1">
              <a:buClrTx/>
              <a:buSzTx/>
              <a:buFontTx/>
              <a:buNone/>
            </a:pPr>
            <a:r>
              <a:rPr kumimoji="1" lang="en-US" altLang="zh-CN" sz="2400" b="1" dirty="0">
                <a:latin typeface="Times New Roman" panose="02020603050405020304" pitchFamily="18" charset="0"/>
                <a:sym typeface="Symbol" panose="05050102010706020507" pitchFamily="18" charset="2"/>
              </a:rPr>
              <a:t>             So,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   </a:t>
            </a:r>
            <a:r>
              <a:rPr kumimoji="1" lang="en-US" altLang="zh-CN" sz="2400" dirty="0">
                <a:solidFill>
                  <a:srgbClr val="7030A0"/>
                </a:solidFill>
                <a:latin typeface="华文楷体" panose="02010600040101010101" pitchFamily="2" charset="-122"/>
                <a:ea typeface="华文楷体" panose="02010600040101010101" pitchFamily="2" charset="-122"/>
                <a:sym typeface="Symbol" panose="05050102010706020507" pitchFamily="18" charset="2"/>
              </a:rPr>
              <a:t>[</a:t>
            </a:r>
            <a:r>
              <a:rPr kumimoji="1" lang="zh-CN" altLang="en-US" sz="2400" dirty="0">
                <a:solidFill>
                  <a:srgbClr val="7030A0"/>
                </a:solidFill>
                <a:latin typeface="华文楷体" panose="02010600040101010101" pitchFamily="2" charset="-122"/>
                <a:ea typeface="华文楷体" panose="02010600040101010101" pitchFamily="2" charset="-122"/>
                <a:sym typeface="Symbol" panose="05050102010706020507" pitchFamily="18" charset="2"/>
              </a:rPr>
              <a:t>注意前述条件</a:t>
            </a:r>
            <a:r>
              <a:rPr kumimoji="1" lang="en-US" altLang="zh-CN" sz="2400" dirty="0">
                <a:solidFill>
                  <a:srgbClr val="7030A0"/>
                </a:solidFill>
                <a:latin typeface="华文楷体" panose="02010600040101010101" pitchFamily="2" charset="-122"/>
                <a:ea typeface="华文楷体" panose="02010600040101010101" pitchFamily="2" charset="-122"/>
                <a:sym typeface="Symbol" panose="05050102010706020507" pitchFamily="18" charset="2"/>
              </a:rPr>
              <a:t>]</a:t>
            </a:r>
          </a:p>
          <a:p>
            <a:pPr eaLnBrk="1" hangingPunct="1">
              <a:spcBef>
                <a:spcPct val="50000"/>
              </a:spcBef>
              <a:buClrTx/>
              <a:buSzTx/>
              <a:buFontTx/>
              <a:buNone/>
            </a:pPr>
            <a:r>
              <a:rPr kumimoji="1" lang="en-US" altLang="zh-CN" sz="2400" b="1" dirty="0">
                <a:latin typeface="Times New Roman" panose="02020603050405020304" pitchFamily="18" charset="0"/>
                <a:sym typeface="Symbol" panose="05050102010706020507" pitchFamily="18" charset="2"/>
              </a:rPr>
              <a:t>And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solidFill>
                  <a:srgbClr val="FF0000"/>
                </a:solidFill>
                <a:latin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rPr>
              <a:t>5</a:t>
            </a:r>
            <a:r>
              <a:rPr kumimoji="1" lang="en-US" altLang="zh-CN" sz="2400" b="1" dirty="0">
                <a:solidFill>
                  <a:srgbClr val="FF0000"/>
                </a:solidFill>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5</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a:t>
            </a:r>
          </a:p>
          <a:p>
            <a:pPr eaLnBrk="1" hangingPunct="1">
              <a:buClrTx/>
              <a:buSzTx/>
              <a:buFontTx/>
              <a:buNone/>
            </a:pPr>
            <a:r>
              <a:rPr kumimoji="1" lang="en-US" altLang="zh-CN" sz="2400" b="1" dirty="0">
                <a:latin typeface="Times New Roman" panose="02020603050405020304" pitchFamily="18" charset="0"/>
                <a:sym typeface="Symbol" panose="05050102010706020507" pitchFamily="18" charset="2"/>
              </a:rPr>
              <a:t>             So,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solidFill>
                  <a:srgbClr val="1D08B8"/>
                </a:solidFill>
                <a:latin typeface="Times New Roman" panose="02020603050405020304" pitchFamily="18" charset="0"/>
              </a:rPr>
              <a:t>p</a:t>
            </a:r>
            <a:r>
              <a:rPr kumimoji="1" lang="en-US" altLang="zh-CN" sz="2400" b="1" baseline="-25000" dirty="0">
                <a:solidFill>
                  <a:srgbClr val="1D08B8"/>
                </a:solidFill>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solidFill>
                  <a:srgbClr val="1D08B8"/>
                </a:solidFill>
                <a:latin typeface="Times New Roman" panose="02020603050405020304" pitchFamily="18" charset="0"/>
              </a:rPr>
              <a:t>p</a:t>
            </a:r>
            <a:r>
              <a:rPr kumimoji="1" lang="en-US" altLang="zh-CN" sz="2400" b="1" baseline="-25000" dirty="0">
                <a:solidFill>
                  <a:srgbClr val="1D08B8"/>
                </a:solidFill>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5</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solidFill>
                  <a:srgbClr val="1D08B8"/>
                </a:solidFill>
                <a:latin typeface="Times New Roman" panose="02020603050405020304" pitchFamily="18" charset="0"/>
              </a:rPr>
              <a:t>p</a:t>
            </a:r>
            <a:r>
              <a:rPr kumimoji="1" lang="en-US" altLang="zh-CN" sz="2400" b="1" baseline="-25000" dirty="0">
                <a:solidFill>
                  <a:srgbClr val="1D08B8"/>
                </a:solidFill>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 is True</a:t>
            </a:r>
          </a:p>
          <a:p>
            <a:pPr eaLnBrk="1" hangingPunct="1">
              <a:spcBef>
                <a:spcPct val="50000"/>
              </a:spcBef>
              <a:buClrTx/>
              <a:buSzTx/>
              <a:buFontTx/>
              <a:buNone/>
            </a:pPr>
            <a:r>
              <a:rPr kumimoji="1" lang="en-US" altLang="zh-CN" sz="2400" b="1" dirty="0">
                <a:latin typeface="Times New Roman" panose="02020603050405020304" pitchFamily="18" charset="0"/>
                <a:sym typeface="Symbol" panose="05050102010706020507" pitchFamily="18" charset="2"/>
              </a:rPr>
              <a:t>So, </a:t>
            </a:r>
            <a:r>
              <a:rPr kumimoji="1" lang="en-US" altLang="zh-CN" sz="2400" b="1" dirty="0">
                <a:solidFill>
                  <a:schemeClr val="tx2"/>
                </a:solidFill>
                <a:latin typeface="Times New Roman" panose="02020603050405020304" pitchFamily="18" charset="0"/>
                <a:sym typeface="Symbol" panose="05050102010706020507" pitchFamily="18" charset="2"/>
              </a:rPr>
              <a:t>Jim is from Chicago, Sam is from Boston, and Bill is from Detroit</a:t>
            </a:r>
            <a:r>
              <a:rPr kumimoji="1" lang="en-US" altLang="zh-CN" sz="2400" b="1" dirty="0">
                <a:latin typeface="Times New Roman" panose="02020603050405020304" pitchFamily="18" charset="0"/>
                <a:sym typeface="Symbol" panose="05050102010706020507" pitchFamily="18" charset="2"/>
              </a:rPr>
              <a:t>.</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00707">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0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13771</TotalTime>
  <Words>3378</Words>
  <Application>Microsoft Macintosh PowerPoint</Application>
  <PresentationFormat>On-screen Show (4:3)</PresentationFormat>
  <Paragraphs>465</Paragraphs>
  <Slides>35</Slides>
  <Notes>18</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52" baseType="lpstr">
      <vt:lpstr>楷体_GB2312</vt:lpstr>
      <vt:lpstr>MTSYN</vt:lpstr>
      <vt:lpstr>黑体</vt:lpstr>
      <vt:lpstr>宋体</vt:lpstr>
      <vt:lpstr>华文楷体</vt:lpstr>
      <vt:lpstr>华文新魏</vt:lpstr>
      <vt:lpstr>仿宋</vt:lpstr>
      <vt:lpstr>Arial</vt:lpstr>
      <vt:lpstr>Arial Black</vt:lpstr>
      <vt:lpstr>Cambria Math</vt:lpstr>
      <vt:lpstr>Helvetica</vt:lpstr>
      <vt:lpstr>Symbol</vt:lpstr>
      <vt:lpstr>Times</vt:lpstr>
      <vt:lpstr>Times New Roman</vt:lpstr>
      <vt:lpstr>Wingdings</vt:lpstr>
      <vt:lpstr>Network</vt:lpstr>
      <vt:lpstr>公式</vt:lpstr>
      <vt:lpstr>命题逻辑（续）</vt:lpstr>
      <vt:lpstr>前情回顾</vt:lpstr>
      <vt:lpstr>内容提要</vt:lpstr>
      <vt:lpstr>常用的逻辑等价(1)</vt:lpstr>
      <vt:lpstr>常用的逻辑等价(2)</vt:lpstr>
      <vt:lpstr>逻辑等价的判定</vt:lpstr>
      <vt:lpstr>通过逻辑等价进行推理（续）</vt:lpstr>
      <vt:lpstr>通过逻辑等价进行推理（续）</vt:lpstr>
      <vt:lpstr>通过逻辑等价进行推理（续）</vt:lpstr>
      <vt:lpstr>Sudoku谜题（九宫格数独游戏）</vt:lpstr>
      <vt:lpstr>Sudoku谜题（命题可满足问题）</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主析取（合取）范式的唯一性</vt:lpstr>
      <vt:lpstr>命题逻辑的推理问题</vt:lpstr>
      <vt:lpstr>命题逻辑的可判定性（decidable）</vt:lpstr>
      <vt:lpstr>析取（合取）范式的存在性</vt:lpstr>
      <vt:lpstr>论证</vt:lpstr>
      <vt:lpstr>论证形式</vt:lpstr>
      <vt:lpstr>命题逻辑的“自然演绎”规则</vt:lpstr>
      <vt:lpstr>用推理规则建立论证</vt:lpstr>
      <vt:lpstr>用推理规则及逻辑等价建立论证</vt:lpstr>
      <vt:lpstr>注意书写论证的格式</vt:lpstr>
      <vt:lpstr>命题逻辑的正确性与完备性</vt:lpstr>
      <vt:lpstr>论证中的谬误（举例）</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 Xiaoxing</cp:lastModifiedBy>
  <cp:revision>221</cp:revision>
  <dcterms:created xsi:type="dcterms:W3CDTF">1601-01-01T00:00:00Z</dcterms:created>
  <dcterms:modified xsi:type="dcterms:W3CDTF">2019-02-25T01:18:18Z</dcterms:modified>
</cp:coreProperties>
</file>