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0"/>
  </p:notesMasterIdLst>
  <p:sldIdLst>
    <p:sldId id="331" r:id="rId2"/>
    <p:sldId id="396" r:id="rId3"/>
    <p:sldId id="333" r:id="rId4"/>
    <p:sldId id="404" r:id="rId5"/>
    <p:sldId id="273" r:id="rId6"/>
    <p:sldId id="274" r:id="rId7"/>
    <p:sldId id="402" r:id="rId8"/>
    <p:sldId id="403" r:id="rId9"/>
    <p:sldId id="276" r:id="rId10"/>
    <p:sldId id="277" r:id="rId11"/>
    <p:sldId id="397" r:id="rId12"/>
    <p:sldId id="303" r:id="rId13"/>
    <p:sldId id="334" r:id="rId14"/>
    <p:sldId id="400" r:id="rId15"/>
    <p:sldId id="406" r:id="rId16"/>
    <p:sldId id="405" r:id="rId17"/>
    <p:sldId id="407" r:id="rId18"/>
    <p:sldId id="40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1006D0"/>
    <a:srgbClr val="2009CD"/>
    <a:srgbClr val="000066"/>
    <a:srgbClr val="1D08B8"/>
    <a:srgbClr val="1B14AC"/>
    <a:srgbClr val="251BE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7"/>
  </p:normalViewPr>
  <p:slideViewPr>
    <p:cSldViewPr>
      <p:cViewPr varScale="1">
        <p:scale>
          <a:sx n="196" d="100"/>
          <a:sy n="196" d="100"/>
        </p:scale>
        <p:origin x="176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CFA5F49D-591D-9B41-976B-7C561FF918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7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3D6352C-B7EA-9646-A244-A341068A3FA1}" type="slidenum">
              <a:rPr lang="zh-CN" altLang="en-US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2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62DFB6E-8DF7-1F43-9FEC-681F2CB03E65}" type="slidenum">
              <a:rPr lang="zh-CN" altLang="en-US">
                <a:latin typeface="Times New Roman" charset="0"/>
              </a:rPr>
              <a:pPr/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6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64F1BDB-52F4-1E48-B0A6-7318F981F8A4}" type="slidenum">
              <a:rPr lang="zh-CN" altLang="en-US">
                <a:latin typeface="Times New Roman" charset="0"/>
              </a:rPr>
              <a:pPr/>
              <a:t>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18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67B3670-EF88-0D4B-9E7B-6EB7C123BB56}" type="slidenum">
              <a:rPr lang="zh-CN" altLang="en-US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1A97F8E-3257-5644-A34F-83A3121132B5}" type="slidenum">
              <a:rPr lang="zh-CN" altLang="en-US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45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2A9EDDF-94C6-0240-B3E6-A86116B574CD}" type="slidenum">
              <a:rPr lang="zh-CN" altLang="en-US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D86E2A0-7A91-474D-AE88-C9E4F1ACD9C0}" type="slidenum">
              <a:rPr lang="zh-CN" altLang="en-US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62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4CD42EA-5A81-254D-9C8B-281A35F90021}" type="slidenum">
              <a:rPr lang="zh-CN" altLang="en-US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53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DEDFFDC-B094-3F49-9821-8F42086B8244}" type="slidenum">
              <a:rPr lang="zh-CN" altLang="en-US">
                <a:latin typeface="Times New Roman" charset="0"/>
              </a:rPr>
              <a:pPr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15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26F59E9-0420-504C-BFFA-468A13D0D7DD}" type="slidenum">
              <a:rPr lang="zh-CN" altLang="en-US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F9BF92-8408-DE4B-9F9D-7DDE84DFBD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33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EB8C9-6851-EF44-8CC8-BF39D47F2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4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272D5-9ED4-E748-AC59-BF3792904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06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D165-6DA8-4A44-8804-260736157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086EE-4269-E448-BC0A-46E741968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1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F0DD-54BC-7B4C-BF5E-264584AF8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4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F6664-6083-7042-A5FA-F2637A3EF7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5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AED2F-2C36-0B45-895F-45C2B0649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438BB-B67B-324E-8161-BB028F5A3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0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1E2CB-FB03-F443-8355-5F331C716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07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B5613-7D7C-F14F-9B72-DEB11ACE8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0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351A-EEDA-AC44-BA33-803044140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65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65B9DC1-D6A6-CD43-832E-5D5A97048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谓词逻辑初步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离散数学─逻辑和证明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南京大学计算机科学与技术系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多个量词并用</a:t>
            </a:r>
            <a:endParaRPr lang="zh-CN" alt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Symbol" charset="2"/>
              </a:rPr>
              <a:t>xyP(x,y)  </a:t>
            </a:r>
            <a:r>
              <a:rPr lang="zh-CN" altLang="en-US">
                <a:sym typeface="Symbol" charset="2"/>
              </a:rPr>
              <a:t> </a:t>
            </a:r>
            <a:r>
              <a:rPr lang="en-US" altLang="zh-CN">
                <a:sym typeface="Symbol" charset="2"/>
              </a:rPr>
              <a:t>yxP(x,y)</a:t>
            </a:r>
          </a:p>
          <a:p>
            <a:pPr lvl="1"/>
            <a:r>
              <a:rPr lang="en-US" altLang="zh-CN">
                <a:sym typeface="Symbol" charset="2"/>
              </a:rPr>
              <a:t>    </a:t>
            </a:r>
            <a:r>
              <a:rPr lang="zh-CN" altLang="en-US">
                <a:sym typeface="Symbol" charset="2"/>
              </a:rPr>
              <a:t>举例：</a:t>
            </a:r>
            <a:r>
              <a:rPr lang="en-US" altLang="zh-CN">
                <a:sym typeface="Symbol" charset="2"/>
              </a:rPr>
              <a:t>P(x,y) </a:t>
            </a:r>
            <a:r>
              <a:rPr lang="zh-CN" altLang="en-US">
                <a:sym typeface="Symbol" charset="2"/>
              </a:rPr>
              <a:t>表示</a:t>
            </a:r>
            <a:r>
              <a:rPr lang="en-US" altLang="zh-CN">
                <a:sym typeface="Symbol" charset="2"/>
              </a:rPr>
              <a:t> x+y=y+x</a:t>
            </a:r>
            <a:r>
              <a:rPr lang="zh-CN" altLang="en-US">
                <a:sym typeface="Symbol" charset="2"/>
              </a:rPr>
              <a:t>。</a:t>
            </a:r>
            <a:r>
              <a:rPr lang="zh-CN" altLang="en-US"/>
              <a:t>论域为实数集</a:t>
            </a:r>
          </a:p>
          <a:p>
            <a:r>
              <a:rPr lang="en-US" altLang="zh-CN">
                <a:sym typeface="Symbol" charset="2"/>
              </a:rPr>
              <a:t> xyP(x,y) </a:t>
            </a:r>
            <a:r>
              <a:rPr lang="zh-CN" altLang="en-US">
                <a:sym typeface="Symbol" charset="2"/>
              </a:rPr>
              <a:t> </a:t>
            </a:r>
            <a:r>
              <a:rPr lang="en-US" altLang="zh-CN">
                <a:sym typeface="Symbol" charset="2"/>
              </a:rPr>
              <a:t>yxP(x,y)</a:t>
            </a:r>
          </a:p>
          <a:p>
            <a:pPr lvl="1"/>
            <a:r>
              <a:rPr lang="zh-CN" altLang="en-US">
                <a:sym typeface="Symbol" charset="2"/>
              </a:rPr>
              <a:t>     举例： </a:t>
            </a:r>
            <a:r>
              <a:rPr lang="en-US" altLang="zh-CN">
                <a:sym typeface="Symbol" charset="2"/>
              </a:rPr>
              <a:t>P(x,y) </a:t>
            </a:r>
            <a:r>
              <a:rPr lang="zh-CN" altLang="en-US">
                <a:sym typeface="Symbol" charset="2"/>
              </a:rPr>
              <a:t>表示</a:t>
            </a:r>
            <a:r>
              <a:rPr lang="en-US" altLang="zh-CN">
                <a:sym typeface="Symbol" charset="2"/>
              </a:rPr>
              <a:t>x=y+1</a:t>
            </a:r>
            <a:r>
              <a:rPr lang="zh-CN" altLang="en-US">
                <a:sym typeface="Symbol" charset="2"/>
              </a:rPr>
              <a:t>。</a:t>
            </a:r>
          </a:p>
          <a:p>
            <a:r>
              <a:rPr lang="zh-CN" altLang="en-US">
                <a:sym typeface="Symbol" charset="2"/>
              </a:rPr>
              <a:t></a:t>
            </a:r>
            <a:r>
              <a:rPr lang="en-US" altLang="zh-CN">
                <a:sym typeface="Symbol" charset="2"/>
              </a:rPr>
              <a:t>xyP(x,y) </a:t>
            </a:r>
            <a:r>
              <a:rPr lang="zh-CN" altLang="en-US">
                <a:sym typeface="Symbol" charset="2"/>
              </a:rPr>
              <a:t>与 </a:t>
            </a:r>
            <a:r>
              <a:rPr lang="en-US" altLang="zh-CN">
                <a:sym typeface="Symbol" charset="2"/>
              </a:rPr>
              <a:t>yxP(x,y) </a:t>
            </a:r>
            <a:r>
              <a:rPr lang="zh-CN" altLang="en-US">
                <a:sym typeface="Symbol" charset="2"/>
              </a:rPr>
              <a:t>不一定等价</a:t>
            </a:r>
            <a:endParaRPr lang="en-US" altLang="zh-CN">
              <a:sym typeface="Symbol" charset="2"/>
            </a:endParaRPr>
          </a:p>
          <a:p>
            <a:pPr lvl="1"/>
            <a:r>
              <a:rPr lang="zh-CN" altLang="en-US">
                <a:sym typeface="Symbol" charset="2"/>
              </a:rPr>
              <a:t>     举例：</a:t>
            </a:r>
            <a:r>
              <a:rPr lang="en-US" altLang="zh-CN">
                <a:sym typeface="Symbol" charset="2"/>
              </a:rPr>
              <a:t>P(x,y) </a:t>
            </a:r>
            <a:r>
              <a:rPr lang="zh-CN" altLang="en-US">
                <a:sym typeface="Symbol" charset="2"/>
              </a:rPr>
              <a:t>表示“</a:t>
            </a:r>
            <a:r>
              <a:rPr lang="en-US" altLang="zh-CN">
                <a:sym typeface="Symbol" charset="2"/>
              </a:rPr>
              <a:t>y&gt;x” </a:t>
            </a:r>
            <a:r>
              <a:rPr lang="zh-CN" altLang="en-US">
                <a:sym typeface="Symbol" charset="2"/>
              </a:rPr>
              <a:t>。</a:t>
            </a:r>
            <a:endParaRPr lang="en-US" altLang="zh-CN" dirty="0"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将自然语言翻译成逻辑表达式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这个班上的每个学生都学过微积分课程</a:t>
            </a:r>
            <a:r>
              <a:rPr lang="en-US" altLang="zh-CN"/>
              <a:t>.</a:t>
            </a:r>
            <a:endParaRPr lang="zh-CN" altLang="en-US"/>
          </a:p>
          <a:p>
            <a:pPr lvl="2"/>
            <a:r>
              <a:rPr lang="en-US" altLang="zh-CN"/>
              <a:t>S(x): x</a:t>
            </a:r>
            <a:r>
              <a:rPr lang="zh-CN" altLang="en-US"/>
              <a:t>是这个班上的</a:t>
            </a:r>
            <a:endParaRPr lang="en-US" altLang="zh-CN"/>
          </a:p>
          <a:p>
            <a:pPr lvl="2"/>
            <a:r>
              <a:rPr lang="en-US" altLang="zh-CN"/>
              <a:t>C(x): x</a:t>
            </a:r>
            <a:r>
              <a:rPr lang="zh-CN" altLang="en-US"/>
              <a:t>学过微积分课程</a:t>
            </a:r>
            <a:endParaRPr lang="en-US" altLang="zh-CN"/>
          </a:p>
          <a:p>
            <a:pPr lvl="2"/>
            <a:r>
              <a:rPr lang="en-US" altLang="zh-CN">
                <a:sym typeface="Symbol" charset="2"/>
              </a:rPr>
              <a:t>x (</a:t>
            </a:r>
            <a:r>
              <a:rPr lang="en-US" altLang="zh-CN"/>
              <a:t>S(x)</a:t>
            </a:r>
            <a:r>
              <a:rPr lang="en-US" altLang="zh-CN">
                <a:sym typeface="Symbol" charset="2"/>
              </a:rPr>
              <a:t> </a:t>
            </a:r>
            <a:r>
              <a:rPr lang="en-US" altLang="zh-CN"/>
              <a:t>C(x))</a:t>
            </a:r>
          </a:p>
          <a:p>
            <a:r>
              <a:rPr lang="zh-CN" altLang="en-US"/>
              <a:t>这个班上的每个学生都或去过加拿大，或去过墨西哥</a:t>
            </a:r>
            <a:r>
              <a:rPr lang="en-US" altLang="zh-CN"/>
              <a:t>.</a:t>
            </a:r>
            <a:endParaRPr lang="zh-CN" altLang="en-US"/>
          </a:p>
          <a:p>
            <a:pPr lvl="2"/>
            <a:r>
              <a:rPr lang="en-US" altLang="zh-CN">
                <a:sym typeface="Symbol" charset="2"/>
              </a:rPr>
              <a:t>x (</a:t>
            </a:r>
            <a:r>
              <a:rPr lang="en-US" altLang="zh-CN"/>
              <a:t>S(x)</a:t>
            </a:r>
            <a:r>
              <a:rPr lang="en-US" altLang="zh-CN">
                <a:sym typeface="Symbol" charset="2"/>
              </a:rPr>
              <a:t> </a:t>
            </a:r>
            <a:r>
              <a:rPr lang="en-US" altLang="zh-CN"/>
              <a:t>V(x, </a:t>
            </a:r>
            <a:r>
              <a:rPr lang="zh-CN" altLang="en-US"/>
              <a:t>加拿大</a:t>
            </a:r>
            <a:r>
              <a:rPr lang="en-US" altLang="zh-CN"/>
              <a:t>)</a:t>
            </a:r>
            <a:r>
              <a:rPr lang="en-US" altLang="zh-CN">
                <a:sym typeface="Symbol" charset="2"/>
              </a:rPr>
              <a:t> </a:t>
            </a:r>
            <a:r>
              <a:rPr lang="en-US" altLang="zh-CN"/>
              <a:t>V(x, </a:t>
            </a:r>
            <a:r>
              <a:rPr lang="zh-CN" altLang="en-US"/>
              <a:t>墨西哥</a:t>
            </a:r>
            <a:r>
              <a:rPr lang="en-US" altLang="zh-CN"/>
              <a:t>)</a:t>
            </a:r>
            <a:r>
              <a:rPr lang="en-US" altLang="zh-CN">
                <a:sym typeface="Symbol" charset="2"/>
              </a:rPr>
              <a:t> </a:t>
            </a:r>
            <a:r>
              <a:rPr lang="en-US" altLang="zh-CN"/>
              <a:t>)</a:t>
            </a:r>
          </a:p>
          <a:p>
            <a:r>
              <a:rPr lang="zh-CN" altLang="en-US">
                <a:sym typeface="Symbol" charset="2"/>
              </a:rPr>
              <a:t>练习：所有狮子都是凶猛的，有些狮子不喝咖啡。</a:t>
            </a:r>
          </a:p>
          <a:p>
            <a:endParaRPr lang="zh-CN" alt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与量词有关的“自然演绎”规则</a:t>
            </a:r>
          </a:p>
        </p:txBody>
      </p:sp>
      <p:sp>
        <p:nvSpPr>
          <p:cNvPr id="32770" name="内容占位符 2"/>
          <p:cNvSpPr txBox="1">
            <a:spLocks/>
          </p:cNvSpPr>
          <p:nvPr/>
        </p:nvSpPr>
        <p:spPr bwMode="auto">
          <a:xfrm>
            <a:off x="1228725" y="1439863"/>
            <a:ext cx="1944688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 i="1">
              <a:latin typeface="Times New Roman" charset="0"/>
              <a:sym typeface="Symbol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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x 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———</a:t>
            </a:r>
          </a:p>
          <a:p>
            <a:pPr lvl="1"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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P</a:t>
            </a:r>
            <a:r>
              <a:rPr lang="en-US" altLang="zh-CN" sz="2400" b="1">
                <a:latin typeface="Times New Roman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400" b="1">
                <a:latin typeface="Times New Roman" charset="0"/>
                <a:sym typeface="Symbol" charset="2"/>
              </a:rPr>
              <a:t>)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1660525" y="3324225"/>
            <a:ext cx="1079500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全称例示</a:t>
            </a:r>
          </a:p>
        </p:txBody>
      </p:sp>
      <p:sp>
        <p:nvSpPr>
          <p:cNvPr id="32772" name="内容占位符 2"/>
          <p:cNvSpPr txBox="1">
            <a:spLocks/>
          </p:cNvSpPr>
          <p:nvPr/>
        </p:nvSpPr>
        <p:spPr bwMode="auto">
          <a:xfrm>
            <a:off x="4005263" y="1439863"/>
            <a:ext cx="29972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 i="1">
              <a:latin typeface="Times New Roman" charset="0"/>
              <a:sym typeface="Symbol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P</a:t>
            </a:r>
            <a:r>
              <a:rPr lang="en-US" altLang="zh-CN" sz="2400" b="1">
                <a:latin typeface="Times New Roman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400" b="1">
                <a:latin typeface="Times New Roman" charset="0"/>
                <a:sym typeface="Symbol" charset="2"/>
              </a:rPr>
              <a:t>)</a:t>
            </a:r>
            <a:r>
              <a:rPr lang="zh-CN" altLang="en-US" sz="2400" b="1">
                <a:latin typeface="Times New Roman" charset="0"/>
                <a:sym typeface="Symbol" charset="2"/>
              </a:rPr>
              <a:t>对任意的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——————</a:t>
            </a:r>
          </a:p>
          <a:p>
            <a:pPr lvl="1"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 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x 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>
              <a:latin typeface="Times New Roman" charset="0"/>
              <a:sym typeface="Symbol" charset="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4489450" y="3314700"/>
            <a:ext cx="1079500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全称生成</a:t>
            </a:r>
          </a:p>
        </p:txBody>
      </p:sp>
      <p:sp>
        <p:nvSpPr>
          <p:cNvPr id="32774" name="内容占位符 2"/>
          <p:cNvSpPr txBox="1">
            <a:spLocks/>
          </p:cNvSpPr>
          <p:nvPr/>
        </p:nvSpPr>
        <p:spPr bwMode="auto">
          <a:xfrm>
            <a:off x="1287463" y="3890963"/>
            <a:ext cx="3249612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 i="1">
              <a:latin typeface="Times New Roman" charset="0"/>
              <a:sym typeface="Symbol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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x 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————————</a:t>
            </a:r>
          </a:p>
          <a:p>
            <a:pPr lvl="1"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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P</a:t>
            </a:r>
            <a:r>
              <a:rPr lang="en-US" altLang="zh-CN" sz="2400" b="1">
                <a:latin typeface="Times New Roman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400" b="1">
                <a:latin typeface="Times New Roman" charset="0"/>
                <a:sym typeface="Symbol" charset="2"/>
              </a:rPr>
              <a:t>)</a:t>
            </a:r>
            <a:r>
              <a:rPr lang="zh-CN" altLang="en-US" sz="2400" b="1">
                <a:latin typeface="Times New Roman" charset="0"/>
                <a:sym typeface="Symbol" charset="2"/>
              </a:rPr>
              <a:t>对于某个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1847850" y="5740400"/>
            <a:ext cx="1081088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存在例示</a:t>
            </a:r>
          </a:p>
        </p:txBody>
      </p:sp>
      <p:sp>
        <p:nvSpPr>
          <p:cNvPr id="32776" name="内容占位符 2"/>
          <p:cNvSpPr txBox="1">
            <a:spLocks/>
          </p:cNvSpPr>
          <p:nvPr/>
        </p:nvSpPr>
        <p:spPr bwMode="auto">
          <a:xfrm>
            <a:off x="4833938" y="3890963"/>
            <a:ext cx="2997200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 i="1">
              <a:latin typeface="Times New Roman" charset="0"/>
              <a:sym typeface="Symbol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P</a:t>
            </a:r>
            <a:r>
              <a:rPr lang="en-US" altLang="zh-CN" sz="2400" b="1">
                <a:latin typeface="Times New Roman" charset="0"/>
                <a:sym typeface="Symbol" charset="2"/>
              </a:rPr>
              <a:t>(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400" b="1">
                <a:latin typeface="Times New Roman" charset="0"/>
                <a:sym typeface="Symbol" charset="2"/>
              </a:rPr>
              <a:t>)</a:t>
            </a:r>
            <a:r>
              <a:rPr lang="zh-CN" altLang="en-US" sz="2400" b="1">
                <a:latin typeface="Times New Roman" charset="0"/>
                <a:sym typeface="Symbol" charset="2"/>
              </a:rPr>
              <a:t>对某个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c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 i="1">
                <a:latin typeface="Times New Roman" charset="0"/>
                <a:sym typeface="Symbol" charset="2"/>
              </a:rPr>
              <a:t>——————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lang="en-US" altLang="zh-CN" sz="2400" b="1">
                <a:latin typeface="Times New Roman" charset="0"/>
                <a:sym typeface="Symbol" charset="2"/>
              </a:rPr>
              <a:t> </a:t>
            </a:r>
            <a:r>
              <a:rPr lang="en-US" altLang="zh-CN" sz="2400" b="1" i="1">
                <a:latin typeface="Times New Roman" charset="0"/>
                <a:sym typeface="Symbol" charset="2"/>
              </a:rPr>
              <a:t>x P</a:t>
            </a:r>
            <a:r>
              <a:rPr lang="en-US" altLang="zh-CN" sz="2400" b="1">
                <a:latin typeface="Times New Roman" charset="0"/>
              </a:rPr>
              <a:t>(</a:t>
            </a:r>
            <a:r>
              <a:rPr lang="en-US" altLang="zh-CN" sz="2400" b="1" i="1">
                <a:latin typeface="Times New Roman" charset="0"/>
              </a:rPr>
              <a:t>x</a:t>
            </a:r>
            <a:r>
              <a:rPr lang="en-US" altLang="zh-CN" sz="2400" b="1">
                <a:latin typeface="Times New Roman" charset="0"/>
              </a:rPr>
              <a:t>)</a:t>
            </a:r>
          </a:p>
          <a:p>
            <a:pPr lvl="1">
              <a:buClr>
                <a:schemeClr val="accent2"/>
              </a:buClr>
              <a:buSzPct val="70000"/>
              <a:buFont typeface="Wingdings" charset="2"/>
              <a:buNone/>
            </a:pPr>
            <a:endParaRPr lang="en-US" altLang="zh-CN" sz="2400" b="1">
              <a:latin typeface="Times New Roman" charset="0"/>
              <a:sym typeface="Symbol" charset="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5360988" y="5786438"/>
            <a:ext cx="1246187" cy="431800"/>
          </a:xfrm>
          <a:prstGeom prst="wedgeRectCallout">
            <a:avLst>
              <a:gd name="adj1" fmla="val -20833"/>
              <a:gd name="adj2" fmla="val 47383"/>
            </a:avLst>
          </a:prstGeom>
          <a:ln w="1905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存在生成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苏格拉底到底死不死？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P(x): x</a:t>
            </a:r>
            <a:r>
              <a:rPr lang="zh-CN" altLang="en-US"/>
              <a:t>是人；</a:t>
            </a:r>
            <a:r>
              <a:rPr lang="en-US" altLang="zh-CN"/>
              <a:t>Q(x)</a:t>
            </a:r>
            <a:r>
              <a:rPr lang="zh-CN" altLang="en-US"/>
              <a:t>：</a:t>
            </a:r>
            <a:r>
              <a:rPr lang="en-US" altLang="zh-CN"/>
              <a:t> x</a:t>
            </a:r>
            <a:r>
              <a:rPr lang="zh-CN" altLang="en-US"/>
              <a:t>要死</a:t>
            </a:r>
            <a:endParaRPr lang="en-US" altLang="zh-CN"/>
          </a:p>
          <a:p>
            <a:r>
              <a:rPr lang="zh-CN" altLang="en-US"/>
              <a:t>符号化及推理过程：</a:t>
            </a:r>
            <a:endParaRPr lang="en-US" altLang="zh-CN"/>
          </a:p>
          <a:p>
            <a:pPr lvl="1"/>
            <a:r>
              <a:rPr lang="zh-CN" altLang="en-US"/>
              <a:t>人都是要死的：</a:t>
            </a:r>
            <a:r>
              <a:rPr lang="en-US" altLang="zh-CN">
                <a:sym typeface="Symbol" charset="2"/>
              </a:rPr>
              <a:t>x(</a:t>
            </a:r>
            <a:r>
              <a:rPr lang="en-US" altLang="zh-CN"/>
              <a:t>P(x)</a:t>
            </a:r>
            <a:r>
              <a:rPr lang="en-US" altLang="zh-CN">
                <a:sym typeface="Symbol" charset="2"/>
              </a:rPr>
              <a:t> </a:t>
            </a:r>
            <a:r>
              <a:rPr lang="en-US" altLang="zh-CN">
                <a:sym typeface="Wingdings" charset="2"/>
              </a:rPr>
              <a:t> </a:t>
            </a:r>
            <a:r>
              <a:rPr lang="en-US" altLang="zh-CN"/>
              <a:t>Q(x)</a:t>
            </a:r>
            <a:r>
              <a:rPr lang="en-US" altLang="zh-CN">
                <a:sym typeface="Symbol" charset="2"/>
              </a:rPr>
              <a:t>)</a:t>
            </a:r>
          </a:p>
          <a:p>
            <a:pPr lvl="1"/>
            <a:r>
              <a:rPr lang="en-US" altLang="zh-CN">
                <a:sym typeface="Symbol" charset="2"/>
              </a:rPr>
              <a:t>                                 P(</a:t>
            </a:r>
            <a:r>
              <a:rPr lang="zh-CN" altLang="en-US">
                <a:sym typeface="Symbol" charset="2"/>
              </a:rPr>
              <a:t>苏格拉底</a:t>
            </a:r>
            <a:r>
              <a:rPr lang="en-US" altLang="zh-CN">
                <a:sym typeface="Symbol" charset="2"/>
              </a:rPr>
              <a:t>)</a:t>
            </a:r>
            <a:r>
              <a:rPr lang="en-US" altLang="zh-CN">
                <a:sym typeface="Wingdings" charset="2"/>
              </a:rPr>
              <a:t> </a:t>
            </a:r>
            <a:r>
              <a:rPr lang="en-US" altLang="zh-CN">
                <a:sym typeface="Symbol" charset="2"/>
              </a:rPr>
              <a:t></a:t>
            </a:r>
            <a:r>
              <a:rPr lang="en-US" altLang="zh-CN">
                <a:sym typeface="Wingdings" charset="2"/>
              </a:rPr>
              <a:t> </a:t>
            </a:r>
            <a:r>
              <a:rPr lang="en-US" altLang="zh-CN">
                <a:sym typeface="Symbol" charset="2"/>
              </a:rPr>
              <a:t>Q(</a:t>
            </a:r>
            <a:r>
              <a:rPr lang="zh-CN" altLang="en-US">
                <a:sym typeface="Symbol" charset="2"/>
              </a:rPr>
              <a:t>苏格拉底</a:t>
            </a:r>
            <a:r>
              <a:rPr lang="en-US" altLang="zh-CN">
                <a:sym typeface="Symbol" charset="2"/>
              </a:rPr>
              <a:t>)</a:t>
            </a:r>
          </a:p>
          <a:p>
            <a:pPr lvl="2"/>
            <a:r>
              <a:rPr lang="zh-CN" altLang="en-US">
                <a:sym typeface="Symbol" charset="2"/>
              </a:rPr>
              <a:t>苏格拉底是人：</a:t>
            </a:r>
            <a:r>
              <a:rPr lang="en-US" altLang="zh-CN">
                <a:sym typeface="Symbol" charset="2"/>
              </a:rPr>
              <a:t>P(</a:t>
            </a:r>
            <a:r>
              <a:rPr lang="zh-CN" altLang="en-US">
                <a:sym typeface="Symbol" charset="2"/>
              </a:rPr>
              <a:t>苏格拉底</a:t>
            </a:r>
            <a:r>
              <a:rPr lang="en-US" altLang="zh-CN">
                <a:sym typeface="Symbol" charset="2"/>
              </a:rPr>
              <a:t>)</a:t>
            </a:r>
          </a:p>
          <a:p>
            <a:pPr lvl="2"/>
            <a:r>
              <a:rPr lang="en-US" altLang="zh-CN">
                <a:sym typeface="Symbol" charset="2"/>
              </a:rPr>
              <a:t>                         Q(</a:t>
            </a:r>
            <a:r>
              <a:rPr lang="zh-CN" altLang="en-US">
                <a:sym typeface="Symbol" charset="2"/>
              </a:rPr>
              <a:t>苏格拉底</a:t>
            </a:r>
            <a:r>
              <a:rPr lang="en-US" altLang="zh-CN">
                <a:sym typeface="Symbol" charset="2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/>
              <a:t>谓词逻辑中的推理（举例）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68313" y="1628775"/>
            <a:ext cx="842486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kumimoji="1"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kumimoji="1"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kumimoji="1"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“在这个班上的某个学生没有读过这本书”，“班上的每个人都通过了第一门考试”，结论“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通过第一门考试的某个人没有读过这本书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”。</a:t>
            </a:r>
            <a:endParaRPr kumimoji="0"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):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 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在这个班上</a:t>
            </a:r>
            <a:endParaRPr kumimoji="0" lang="en-US" altLang="zh-CN" sz="2400" b="1" i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):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 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读过书了</a:t>
            </a:r>
            <a:endParaRPr kumimoji="0"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):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 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通过了第一门考试</a:t>
            </a:r>
            <a:endParaRPr kumimoji="0"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kumimoji="0" lang="en-US" altLang="zh-CN" sz="2400" b="1" dirty="0">
                <a:latin typeface="Times New Roman" charset="0"/>
                <a:sym typeface="Symbol" charset="2"/>
              </a:rPr>
              <a:t></a:t>
            </a:r>
            <a:r>
              <a:rPr kumimoji="0" lang="en-US" altLang="zh-CN" sz="2400" b="1" i="1" dirty="0">
                <a:latin typeface="Times New Roman" charset="0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</a:t>
            </a:r>
            <a:r>
              <a:rPr kumimoji="0" lang="en-US" altLang="zh-CN" sz="2400" b="1" dirty="0">
                <a:latin typeface="Times New Roman" charset="0"/>
              </a:rPr>
              <a:t>¬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))</a:t>
            </a:r>
          </a:p>
          <a:p>
            <a:pPr lvl="1">
              <a:lnSpc>
                <a:spcPct val="110000"/>
              </a:lnSpc>
            </a:pPr>
            <a:r>
              <a:rPr kumimoji="0" lang="en-US" altLang="zh-CN" sz="2400" b="1" dirty="0">
                <a:latin typeface="Times New Roman" charset="0"/>
                <a:sym typeface="Symbol" charset="2"/>
              </a:rPr>
              <a:t></a:t>
            </a:r>
            <a:r>
              <a:rPr kumimoji="0" lang="en-US" altLang="zh-CN" sz="2400" b="1" i="1" dirty="0">
                <a:latin typeface="Times New Roman" charset="0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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 P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))</a:t>
            </a:r>
            <a:endParaRPr kumimoji="0" lang="en-US" altLang="zh-CN" sz="2400" b="1" i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>
              <a:lnSpc>
                <a:spcPct val="110000"/>
              </a:lnSpc>
            </a:pP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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x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) 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</a:rPr>
              <a:t>¬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))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2400" b="1" dirty="0">
              <a:latin typeface="Times New Roman" charset="0"/>
              <a:sym typeface="Symbol" charset="2"/>
            </a:endParaRPr>
          </a:p>
          <a:p>
            <a:pPr>
              <a:lnSpc>
                <a:spcPct val="110000"/>
              </a:lnSpc>
              <a:buClr>
                <a:schemeClr val="accent2"/>
              </a:buClr>
            </a:pPr>
            <a:endParaRPr lang="en-US" altLang="zh-CN" sz="2400" b="1" dirty="0">
              <a:solidFill>
                <a:srgbClr val="FF0000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endParaRPr kumimoji="0" lang="en-US" altLang="zh-CN" sz="2800" b="1" dirty="0">
              <a:latin typeface="Times New Roman" charset="0"/>
              <a:ea typeface="楷体" panose="02010609060101010101" pitchFamily="49" charset="-122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4500563" y="3500438"/>
            <a:ext cx="4248150" cy="2808287"/>
          </a:xfrm>
          <a:prstGeom prst="wedgeRectCallout">
            <a:avLst>
              <a:gd name="adj1" fmla="val -48671"/>
              <a:gd name="adj2" fmla="val 11565"/>
            </a:avLst>
          </a:prstGeom>
          <a:noFill/>
          <a:ln w="9525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</a:t>
            </a:r>
            <a:r>
              <a:rPr lang="en-US" altLang="zh-CN" sz="2400" b="1" dirty="0">
                <a:latin typeface="Times New Roman" charset="0"/>
              </a:rPr>
              <a:t>¬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     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</a:rPr>
              <a:t>存在例示</a:t>
            </a:r>
            <a:endParaRPr kumimoji="1" lang="en-US" altLang="zh-CN" sz="2400" b="1" dirty="0">
              <a:solidFill>
                <a:srgbClr val="2009CD"/>
              </a:solidFill>
              <a:latin typeface="Times New Roman" charset="0"/>
              <a:sym typeface="Wingdings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                  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</a:rPr>
              <a:t>化简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</a:t>
            </a:r>
            <a:r>
              <a:rPr kumimoji="1" lang="en-US" altLang="zh-CN" sz="2400" b="1" dirty="0">
                <a:latin typeface="Times New Roman" charset="0"/>
                <a:sym typeface="Symbol" charset="2"/>
              </a:rPr>
              <a:t>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 P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      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全称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</a:rPr>
              <a:t>例示</a:t>
            </a:r>
            <a:endParaRPr lang="en-US" altLang="zh-CN" sz="2400" b="1" dirty="0">
              <a:solidFill>
                <a:srgbClr val="2009CD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2009CD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 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</a:t>
            </a:r>
            <a:r>
              <a:rPr lang="en-US" altLang="zh-CN" sz="2400" b="1" i="1" dirty="0">
                <a:solidFill>
                  <a:srgbClr val="2009CD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                  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假言推理</a:t>
            </a:r>
            <a:endParaRPr lang="en-US" altLang="zh-CN" sz="2400" b="1" dirty="0">
              <a:solidFill>
                <a:srgbClr val="2009CD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charset="0"/>
              </a:rPr>
              <a:t>¬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a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                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</a:rPr>
              <a:t>化简</a:t>
            </a:r>
            <a:endParaRPr lang="en-US" altLang="zh-CN" sz="2400" b="1" dirty="0">
              <a:solidFill>
                <a:srgbClr val="2009CD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</a:t>
            </a:r>
            <a:r>
              <a:rPr lang="en-US" altLang="zh-CN" sz="2400" b="1" i="1" dirty="0">
                <a:latin typeface="Times New Roman" charset="0"/>
                <a:sym typeface="Symbol" charset="2"/>
              </a:rPr>
              <a:t>x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</a:t>
            </a:r>
            <a:r>
              <a:rPr lang="en-US" altLang="zh-CN" sz="2400" b="1" dirty="0">
                <a:latin typeface="Times New Roman" charset="0"/>
              </a:rPr>
              <a:t>¬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B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(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))</a:t>
            </a:r>
            <a:r>
              <a:rPr lang="zh-CN" altLang="en-US" sz="2400" b="1" dirty="0">
                <a:latin typeface="Times New Roman" charset="0"/>
              </a:rPr>
              <a:t>   </a:t>
            </a:r>
            <a:r>
              <a:rPr lang="zh-CN" altLang="en-US" sz="2400" b="1" dirty="0">
                <a:solidFill>
                  <a:srgbClr val="2009CD"/>
                </a:solidFill>
                <a:latin typeface="Times New Roman" charset="0"/>
              </a:rPr>
              <a:t>存在生成</a:t>
            </a:r>
            <a:endParaRPr lang="en-US" altLang="zh-CN" sz="2400" b="1" dirty="0">
              <a:solidFill>
                <a:srgbClr val="FF0000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400" b="1" dirty="0">
              <a:solidFill>
                <a:srgbClr val="2009CD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rgbClr val="2009CD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/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/>
            <a:r>
              <a:rPr lang="zh-CN" altLang="en-US" sz="2400" b="1" i="1" dirty="0">
                <a:latin typeface="Times New Roman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508000"/>
            <a:ext cx="8637588" cy="762000"/>
          </a:xfrm>
        </p:spPr>
        <p:txBody>
          <a:bodyPr/>
          <a:lstStyle/>
          <a:p>
            <a:pPr eaLnBrk="1" hangingPunct="1"/>
            <a:r>
              <a:rPr lang="zh-CN" altLang="en-US"/>
              <a:t>关于一阶谓词逻辑</a:t>
            </a:r>
          </a:p>
        </p:txBody>
      </p:sp>
      <p:sp>
        <p:nvSpPr>
          <p:cNvPr id="37890" name="矩形标注 10"/>
          <p:cNvSpPr>
            <a:spLocks noChangeArrowheads="1"/>
          </p:cNvSpPr>
          <p:nvPr/>
        </p:nvSpPr>
        <p:spPr bwMode="auto">
          <a:xfrm>
            <a:off x="827088" y="1998663"/>
            <a:ext cx="7058025" cy="504825"/>
          </a:xfrm>
          <a:prstGeom prst="wedgeRectCallout">
            <a:avLst>
              <a:gd name="adj1" fmla="val -3880"/>
              <a:gd name="adj2" fmla="val 50199"/>
            </a:avLst>
          </a:prstGeom>
          <a:noFill/>
          <a:ln w="9525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自然演绎规则（含量词相关的）是正确的、完备的</a:t>
            </a:r>
            <a:r>
              <a:rPr lang="zh-CN" altLang="en-US" sz="2400" b="1" i="1" dirty="0">
                <a:latin typeface="Times New Roman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12" name="矩形标注 11"/>
          <p:cNvSpPr>
            <a:spLocks noChangeArrowheads="1"/>
          </p:cNvSpPr>
          <p:nvPr/>
        </p:nvSpPr>
        <p:spPr bwMode="auto">
          <a:xfrm>
            <a:off x="827088" y="3233738"/>
            <a:ext cx="7058025" cy="504825"/>
          </a:xfrm>
          <a:prstGeom prst="wedgeRectCallout">
            <a:avLst>
              <a:gd name="adj1" fmla="val -3880"/>
              <a:gd name="adj2" fmla="val 50199"/>
            </a:avLst>
          </a:prstGeom>
          <a:noFill/>
          <a:ln w="9525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zh-CN" altLang="en-US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不可判定的（</a:t>
            </a:r>
            <a:r>
              <a:rPr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undecidable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）</a:t>
            </a:r>
            <a:endParaRPr lang="en-US" altLang="zh-CN" sz="2400" b="1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7" name="矩形标注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434385"/>
            <a:ext cx="8496944" cy="504825"/>
          </a:xfrm>
          <a:prstGeom prst="wedgeRectCallout">
            <a:avLst>
              <a:gd name="adj1" fmla="val -3880"/>
              <a:gd name="adj2" fmla="val 50199"/>
            </a:avLst>
          </a:prstGeom>
          <a:blipFill rotWithShape="0">
            <a:blip r:embed="rId3"/>
            <a:stretch>
              <a:fillRect t="-5814"/>
            </a:stretch>
          </a:blipFill>
          <a:ln w="9525" algn="ctr">
            <a:solidFill>
              <a:srgbClr val="2009CD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34" t="40331" r="87587" b="50067"/>
          <a:stretch/>
        </p:blipFill>
        <p:spPr>
          <a:xfrm>
            <a:off x="7398156" y="4509120"/>
            <a:ext cx="270188" cy="33773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Prolog</a:t>
            </a:r>
            <a:r>
              <a:rPr lang="zh-CN" altLang="en-US">
                <a:latin typeface="Times New Roman" charset="0"/>
              </a:rPr>
              <a:t>（</a:t>
            </a:r>
            <a:r>
              <a:rPr lang="en-US" altLang="zh-CN">
                <a:latin typeface="Times New Roman" charset="0"/>
              </a:rPr>
              <a:t>Programming in Logic</a:t>
            </a:r>
            <a:r>
              <a:rPr lang="zh-CN" altLang="en-US">
                <a:latin typeface="Times New Roman" charset="0"/>
              </a:rPr>
              <a:t>）</a:t>
            </a:r>
          </a:p>
        </p:txBody>
      </p:sp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468313" y="1628775"/>
            <a:ext cx="84248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若教授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是课程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的老师，学生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s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注册课程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c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，则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p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教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s</a:t>
            </a: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。</a:t>
            </a:r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instructor(p, c)enrolled(s, c) </a:t>
            </a:r>
            <a:r>
              <a:rPr kumimoji="1" lang="en-US" altLang="zh-CN" sz="2400" b="1" dirty="0">
                <a:latin typeface="Times New Roman" charset="0"/>
                <a:sym typeface="Symbol" charset="2"/>
              </a:rPr>
              <a:t> 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teaches(p, s) 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事实</a:t>
            </a:r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instructor(</a:t>
            </a:r>
            <a:r>
              <a:rPr lang="en-US" altLang="zh-CN" sz="2400" b="1" i="1" dirty="0" err="1">
                <a:latin typeface="Times New Roman" charset="0"/>
                <a:ea typeface="楷体" panose="02010609060101010101" pitchFamily="49" charset="-122"/>
                <a:sym typeface="Symbol" charset="2"/>
              </a:rPr>
              <a:t>chan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, 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math273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enrolled(</a:t>
            </a:r>
            <a:r>
              <a:rPr lang="en-US" altLang="zh-CN" sz="2400" b="1" i="1" dirty="0" err="1">
                <a:latin typeface="Times New Roman" charset="0"/>
                <a:ea typeface="楷体" panose="02010609060101010101" pitchFamily="49" charset="-122"/>
                <a:sym typeface="Symbol" charset="2"/>
              </a:rPr>
              <a:t>kevin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, 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math273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enrolled(</a:t>
            </a:r>
            <a:r>
              <a:rPr lang="en-US" altLang="zh-CN" sz="2400" b="1" i="1" dirty="0" err="1">
                <a:latin typeface="Times New Roman" charset="0"/>
                <a:ea typeface="楷体" panose="02010609060101010101" pitchFamily="49" charset="-122"/>
                <a:sym typeface="Symbol" charset="2"/>
              </a:rPr>
              <a:t>kiko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, 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math273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 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charset="2"/>
              <a:buChar char="l"/>
            </a:pPr>
            <a:r>
              <a:rPr lang="zh-CN" altLang="en-US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查询</a:t>
            </a:r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>
              <a:lnSpc>
                <a:spcPct val="120000"/>
              </a:lnSpc>
              <a:buClr>
                <a:schemeClr val="accent2"/>
              </a:buClr>
              <a:buSzPct val="70000"/>
              <a:buFont typeface="Wingdings" charset="2"/>
              <a:buChar char="l"/>
            </a:pP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? teaches(</a:t>
            </a:r>
            <a:r>
              <a:rPr lang="en-US" altLang="zh-CN" sz="2400" b="1" i="1" dirty="0" err="1">
                <a:latin typeface="Times New Roman" charset="0"/>
                <a:ea typeface="楷体" panose="02010609060101010101" pitchFamily="49" charset="-122"/>
                <a:sym typeface="Symbol" charset="2"/>
              </a:rPr>
              <a:t>chan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, </a:t>
            </a:r>
            <a:r>
              <a:rPr lang="en-US" altLang="zh-CN" sz="2400" b="1" i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x</a:t>
            </a:r>
            <a:r>
              <a:rPr lang="en-US" altLang="zh-CN" sz="2400" b="1" dirty="0">
                <a:latin typeface="Times New Roman" charset="0"/>
                <a:ea typeface="楷体" panose="02010609060101010101" pitchFamily="49" charset="-122"/>
                <a:sym typeface="Symbol" charset="2"/>
              </a:rPr>
              <a:t>)</a:t>
            </a:r>
            <a:endParaRPr kumimoji="1" lang="en-US" altLang="zh-CN" sz="2400" b="1" dirty="0">
              <a:latin typeface="Times New Roman" charset="0"/>
              <a:sym typeface="Symbol" charset="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</a:pPr>
            <a:endParaRPr kumimoji="1" lang="en-US" altLang="zh-CN" sz="2400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charset="2"/>
              <a:buChar char="l"/>
            </a:pPr>
            <a:endParaRPr lang="en-US" altLang="zh-CN" sz="2800" b="1" dirty="0">
              <a:latin typeface="Times New Roman" charset="0"/>
            </a:endParaRPr>
          </a:p>
        </p:txBody>
      </p:sp>
      <p:sp>
        <p:nvSpPr>
          <p:cNvPr id="39939" name="矩形标注 4"/>
          <p:cNvSpPr>
            <a:spLocks noChangeArrowheads="1"/>
          </p:cNvSpPr>
          <p:nvPr/>
        </p:nvSpPr>
        <p:spPr bwMode="auto">
          <a:xfrm>
            <a:off x="827088" y="2781300"/>
            <a:ext cx="6697662" cy="576263"/>
          </a:xfrm>
          <a:prstGeom prst="wedgeRectCallout">
            <a:avLst>
              <a:gd name="adj1" fmla="val -48671"/>
              <a:gd name="adj2" fmla="val 11565"/>
            </a:avLst>
          </a:prstGeom>
          <a:noFill/>
          <a:ln w="15875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rgbClr val="2009CD"/>
                </a:solidFill>
                <a:latin typeface="Times New Roman" charset="0"/>
                <a:ea typeface="楷体" panose="02010609060101010101" pitchFamily="49" charset="-122"/>
                <a:sym typeface="Symbol" charset="2"/>
              </a:rPr>
              <a:t>teaches(p, s) :- instructor(p, c), enrolled(s, c)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2400" b="1" dirty="0">
              <a:solidFill>
                <a:srgbClr val="2009CD"/>
              </a:solidFill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sz="2400" b="1" dirty="0">
              <a:solidFill>
                <a:srgbClr val="2009CD"/>
              </a:solidFill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/>
            <a:endParaRPr lang="en-US" altLang="zh-CN" sz="2400" b="1" dirty="0">
              <a:latin typeface="Times New Roman" charset="0"/>
              <a:ea typeface="楷体" panose="02010609060101010101" pitchFamily="49" charset="-122"/>
              <a:sym typeface="Symbol" charset="2"/>
            </a:endParaRPr>
          </a:p>
          <a:p>
            <a:pPr lvl="1" eaLnBrk="1" hangingPunct="1"/>
            <a:r>
              <a:rPr lang="zh-CN" altLang="en-US" sz="2400" b="1" i="1" dirty="0">
                <a:latin typeface="Times New Roman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latin typeface="Times New Roman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" y="548680"/>
            <a:ext cx="908547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366670"/>
            <a:ext cx="8873600" cy="60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引言</a:t>
            </a:r>
            <a:endParaRPr lang="en-US" altLang="zh-CN"/>
          </a:p>
          <a:p>
            <a:r>
              <a:rPr lang="zh-CN" altLang="en-US"/>
              <a:t>谓词</a:t>
            </a:r>
            <a:endParaRPr lang="en-US" altLang="zh-CN"/>
          </a:p>
          <a:p>
            <a:r>
              <a:rPr lang="zh-CN" altLang="en-US"/>
              <a:t>量词</a:t>
            </a:r>
            <a:endParaRPr lang="en-US" altLang="zh-CN"/>
          </a:p>
          <a:p>
            <a:r>
              <a:rPr lang="zh-CN" altLang="en-US"/>
              <a:t>推理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例：</a:t>
            </a:r>
            <a:endParaRPr lang="en-US" altLang="zh-CN"/>
          </a:p>
          <a:p>
            <a:pPr lvl="1"/>
            <a:r>
              <a:rPr lang="zh-CN" altLang="en-US"/>
              <a:t>人都要死的</a:t>
            </a:r>
            <a:endParaRPr lang="en-US" altLang="zh-CN"/>
          </a:p>
          <a:p>
            <a:pPr lvl="1"/>
            <a:r>
              <a:rPr lang="zh-CN" altLang="en-US"/>
              <a:t>苏格拉底是人</a:t>
            </a:r>
            <a:endParaRPr lang="en-US" altLang="zh-CN"/>
          </a:p>
          <a:p>
            <a:pPr lvl="1"/>
            <a:r>
              <a:rPr lang="zh-CN" altLang="en-US"/>
              <a:t>苏格拉底要死的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命题逻辑无法处理！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Symbol" charset="2"/>
              </a:rPr>
              <a:t>知识表示</a:t>
            </a:r>
            <a:endParaRPr lang="en-US" altLang="zh-CN">
              <a:sym typeface="Symbol" charset="2"/>
            </a:endParaRPr>
          </a:p>
          <a:p>
            <a:pPr lvl="1"/>
            <a:r>
              <a:rPr lang="en-US" altLang="zh-CN">
                <a:sym typeface="Symbol" charset="2"/>
              </a:rPr>
              <a:t>brother(x, y) </a:t>
            </a:r>
            <a:r>
              <a:rPr lang="en-US" altLang="zh-CN"/>
              <a:t>father(y, z)</a:t>
            </a:r>
            <a:r>
              <a:rPr lang="en-US" altLang="zh-CN">
                <a:sym typeface="Symbol" charset="2"/>
              </a:rPr>
              <a:t>  uncle</a:t>
            </a:r>
            <a:r>
              <a:rPr lang="en-US" altLang="zh-CN"/>
              <a:t>(x, z)</a:t>
            </a:r>
          </a:p>
          <a:p>
            <a:pPr lvl="1"/>
            <a:r>
              <a:rPr lang="en-US" altLang="zh-CN">
                <a:sym typeface="Symbol" charset="2"/>
              </a:rPr>
              <a:t>father(x, y) </a:t>
            </a:r>
            <a:r>
              <a:rPr lang="en-US" altLang="zh-CN"/>
              <a:t>father(y, z)</a:t>
            </a:r>
            <a:r>
              <a:rPr lang="en-US" altLang="zh-CN">
                <a:sym typeface="Symbol" charset="2"/>
              </a:rPr>
              <a:t>  grandfather</a:t>
            </a:r>
            <a:r>
              <a:rPr lang="en-US" altLang="zh-CN"/>
              <a:t>(x, z)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命题逻辑无法表达！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谓词</a:t>
            </a:r>
            <a:r>
              <a:rPr lang="en-US" altLang="zh-CN"/>
              <a:t> (Predicate)</a:t>
            </a:r>
            <a:endParaRPr lang="zh-CN" alt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x</a:t>
            </a:r>
            <a:r>
              <a:rPr lang="zh-CN" altLang="en-US"/>
              <a:t>是整数，</a:t>
            </a:r>
            <a:r>
              <a:rPr lang="en-US" altLang="zh-CN"/>
              <a:t>“x </a:t>
            </a:r>
            <a:r>
              <a:rPr lang="zh-CN" altLang="en-US"/>
              <a:t>大于</a:t>
            </a:r>
            <a:r>
              <a:rPr lang="en-US" altLang="zh-CN"/>
              <a:t>2” </a:t>
            </a:r>
            <a:r>
              <a:rPr lang="zh-CN" altLang="en-US"/>
              <a:t>不是命题，它的真值依赖于</a:t>
            </a:r>
            <a:r>
              <a:rPr lang="en-US" altLang="zh-CN"/>
              <a:t>x</a:t>
            </a:r>
            <a:r>
              <a:rPr lang="zh-CN" altLang="en-US"/>
              <a:t>的取值</a:t>
            </a:r>
            <a:endParaRPr lang="en-US" altLang="zh-CN"/>
          </a:p>
          <a:p>
            <a:pPr lvl="1"/>
            <a:r>
              <a:rPr lang="zh-CN" altLang="en-US"/>
              <a:t>可以将“</a:t>
            </a:r>
            <a:r>
              <a:rPr lang="en-US" altLang="zh-CN"/>
              <a:t>x</a:t>
            </a:r>
            <a:r>
              <a:rPr lang="zh-CN" altLang="en-US"/>
              <a:t>大于</a:t>
            </a:r>
            <a:r>
              <a:rPr lang="en-US" altLang="zh-CN"/>
              <a:t>2”</a:t>
            </a:r>
            <a:r>
              <a:rPr lang="zh-CN" altLang="en-US"/>
              <a:t>表示为 </a:t>
            </a:r>
            <a:r>
              <a:rPr lang="en-US" altLang="zh-CN"/>
              <a:t>P(x)</a:t>
            </a:r>
            <a:r>
              <a:rPr lang="zh-CN" altLang="en-US"/>
              <a:t>。</a:t>
            </a:r>
          </a:p>
          <a:p>
            <a:r>
              <a:rPr lang="zh-CN" altLang="en-US"/>
              <a:t>一元谓词</a:t>
            </a:r>
            <a:r>
              <a:rPr lang="en-US" altLang="zh-CN"/>
              <a:t>P: </a:t>
            </a:r>
            <a:r>
              <a:rPr lang="zh-CN" altLang="en-US"/>
              <a:t>陈述</a:t>
            </a:r>
            <a:r>
              <a:rPr lang="en-US" altLang="zh-CN"/>
              <a:t>P(x)</a:t>
            </a:r>
            <a:r>
              <a:rPr lang="zh-CN" altLang="en-US"/>
              <a:t> 看作命题函数</a:t>
            </a:r>
            <a:r>
              <a:rPr lang="en-US" altLang="zh-CN"/>
              <a:t>P</a:t>
            </a:r>
            <a:r>
              <a:rPr lang="zh-CN" altLang="en-US"/>
              <a:t>在</a:t>
            </a:r>
            <a:r>
              <a:rPr lang="en-US" altLang="zh-CN"/>
              <a:t>x</a:t>
            </a:r>
            <a:r>
              <a:rPr lang="zh-CN" altLang="en-US"/>
              <a:t>的一个值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P </a:t>
            </a:r>
            <a:r>
              <a:rPr lang="zh-CN" altLang="en-US"/>
              <a:t>的定义域是整数集</a:t>
            </a:r>
          </a:p>
          <a:p>
            <a:pPr lvl="1"/>
            <a:r>
              <a:rPr lang="en-US" altLang="zh-CN"/>
              <a:t>P(3)</a:t>
            </a:r>
            <a:r>
              <a:rPr lang="zh-CN" altLang="en-US"/>
              <a:t>是一个取值为</a:t>
            </a:r>
            <a:r>
              <a:rPr lang="en-US" altLang="zh-CN"/>
              <a:t>T</a:t>
            </a:r>
            <a:r>
              <a:rPr lang="zh-CN" altLang="en-US"/>
              <a:t>的命题</a:t>
            </a:r>
            <a:endParaRPr lang="en-US" altLang="zh-CN"/>
          </a:p>
          <a:p>
            <a:pPr lvl="1"/>
            <a:r>
              <a:rPr lang="en-US" altLang="zh-CN"/>
              <a:t>P(1)</a:t>
            </a:r>
            <a:r>
              <a:rPr lang="zh-CN" altLang="en-US"/>
              <a:t>是一个取值为</a:t>
            </a:r>
            <a:r>
              <a:rPr lang="en-US" altLang="zh-CN"/>
              <a:t>F</a:t>
            </a:r>
            <a:r>
              <a:rPr lang="zh-CN" altLang="en-US"/>
              <a:t>的命题</a:t>
            </a:r>
            <a:endParaRPr lang="en-US" altLang="zh-CN"/>
          </a:p>
          <a:p>
            <a:r>
              <a:rPr lang="zh-CN" altLang="en-US"/>
              <a:t>举例，二元谓词</a:t>
            </a:r>
            <a:r>
              <a:rPr lang="en-US" altLang="zh-CN"/>
              <a:t>Q</a:t>
            </a:r>
            <a:r>
              <a:rPr lang="zh-CN" altLang="en-US"/>
              <a:t>：</a:t>
            </a:r>
            <a:r>
              <a:rPr lang="en-US" altLang="zh-CN"/>
              <a:t>Q(x, y)</a:t>
            </a:r>
            <a:r>
              <a:rPr lang="zh-CN" altLang="en-US"/>
              <a:t>表示“</a:t>
            </a:r>
            <a:r>
              <a:rPr lang="en-US" altLang="zh-CN"/>
              <a:t>x=y+3”</a:t>
            </a:r>
            <a:r>
              <a:rPr lang="zh-CN" altLang="en-US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量词</a:t>
            </a:r>
            <a:r>
              <a:rPr lang="en-US" altLang="zh-CN"/>
              <a:t>(Quantifier)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P(x) </a:t>
            </a:r>
            <a:r>
              <a:rPr lang="zh-CN" altLang="en-US" dirty="0"/>
              <a:t>是谓词</a:t>
            </a:r>
            <a:r>
              <a:rPr lang="en-US" altLang="zh-CN" dirty="0"/>
              <a:t>, </a:t>
            </a:r>
            <a:r>
              <a:rPr lang="en-US" altLang="zh-CN" dirty="0">
                <a:sym typeface="Symbol" charset="2"/>
              </a:rPr>
              <a:t></a:t>
            </a:r>
            <a:r>
              <a:rPr lang="en-US" altLang="zh-CN" dirty="0" err="1">
                <a:sym typeface="Symbol" charset="2"/>
              </a:rPr>
              <a:t>xP</a:t>
            </a:r>
            <a:r>
              <a:rPr lang="en-US" altLang="zh-CN" dirty="0">
                <a:sym typeface="Symbol" charset="2"/>
              </a:rPr>
              <a:t>(x)</a:t>
            </a:r>
            <a:r>
              <a:rPr lang="zh-CN" altLang="en-US" dirty="0">
                <a:sym typeface="Symbol" charset="2"/>
              </a:rPr>
              <a:t>表示 “</a:t>
            </a:r>
            <a:r>
              <a:rPr lang="zh-CN" altLang="en-US" dirty="0"/>
              <a:t>对所有的</a:t>
            </a:r>
            <a:r>
              <a:rPr lang="en-US" altLang="zh-CN" dirty="0"/>
              <a:t>x, P(x)” </a:t>
            </a:r>
            <a:r>
              <a:rPr lang="zh-CN" altLang="en-US" dirty="0">
                <a:sym typeface="Symbol" charset="2"/>
              </a:rPr>
              <a:t>。  </a:t>
            </a:r>
            <a:r>
              <a:rPr lang="en-US" altLang="zh-CN" dirty="0">
                <a:sym typeface="Symbol" charset="2"/>
              </a:rPr>
              <a:t> </a:t>
            </a:r>
            <a:r>
              <a:rPr lang="zh-CN" altLang="en-US" dirty="0">
                <a:sym typeface="Symbol" charset="2"/>
              </a:rPr>
              <a:t>称为全称量词</a:t>
            </a:r>
            <a:r>
              <a:rPr lang="en-US" altLang="zh-CN" dirty="0">
                <a:sym typeface="Symbol" charset="2"/>
              </a:rPr>
              <a:t> (Universal Quantifier)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P(x) </a:t>
            </a:r>
            <a:r>
              <a:rPr lang="zh-CN" altLang="en-US" dirty="0"/>
              <a:t>是谓词</a:t>
            </a:r>
            <a:r>
              <a:rPr lang="en-US" altLang="zh-CN" dirty="0"/>
              <a:t>, </a:t>
            </a:r>
            <a:r>
              <a:rPr lang="en-US" altLang="zh-CN" dirty="0">
                <a:sym typeface="Symbol" charset="2"/>
              </a:rPr>
              <a:t></a:t>
            </a:r>
            <a:r>
              <a:rPr lang="en-US" altLang="zh-CN" dirty="0" err="1">
                <a:sym typeface="Symbol" charset="2"/>
              </a:rPr>
              <a:t>xP</a:t>
            </a:r>
            <a:r>
              <a:rPr lang="en-US" altLang="zh-CN" dirty="0">
                <a:sym typeface="Symbol" charset="2"/>
              </a:rPr>
              <a:t>(x)</a:t>
            </a:r>
            <a:r>
              <a:rPr lang="zh-CN" altLang="en-US" dirty="0">
                <a:sym typeface="Symbol" charset="2"/>
              </a:rPr>
              <a:t>表示 “</a:t>
            </a:r>
            <a:r>
              <a:rPr lang="zh-CN" altLang="en-US" dirty="0"/>
              <a:t>存在某个</a:t>
            </a:r>
            <a:r>
              <a:rPr lang="en-US" altLang="zh-CN" dirty="0"/>
              <a:t>x, P(x)” </a:t>
            </a:r>
            <a:r>
              <a:rPr lang="zh-CN" altLang="en-US" dirty="0">
                <a:sym typeface="Symbol" charset="2"/>
              </a:rPr>
              <a:t>。 </a:t>
            </a:r>
            <a:br>
              <a:rPr lang="en-US" altLang="zh-CN" dirty="0">
                <a:sym typeface="Symbol" charset="2"/>
              </a:rPr>
            </a:br>
            <a:r>
              <a:rPr lang="en-US" altLang="zh-CN" dirty="0">
                <a:sym typeface="Symbol" charset="2"/>
              </a:rPr>
              <a:t> </a:t>
            </a:r>
            <a:r>
              <a:rPr lang="zh-CN" altLang="en-US" dirty="0">
                <a:sym typeface="Symbol" charset="2"/>
              </a:rPr>
              <a:t>称为存在量词</a:t>
            </a:r>
            <a:r>
              <a:rPr lang="en-US" altLang="zh-CN" dirty="0">
                <a:sym typeface="Symbol" charset="2"/>
              </a:rPr>
              <a:t> (Existential Quantifier)</a:t>
            </a:r>
          </a:p>
          <a:p>
            <a:r>
              <a:rPr lang="zh-CN" altLang="en-US" dirty="0">
                <a:sym typeface="Symbol" charset="2"/>
              </a:rPr>
              <a:t>例：</a:t>
            </a:r>
            <a:r>
              <a:rPr lang="en-US" altLang="zh-CN" dirty="0"/>
              <a:t>P(x)</a:t>
            </a:r>
            <a:r>
              <a:rPr lang="zh-CN" altLang="en-US" dirty="0"/>
              <a:t>表示</a:t>
            </a:r>
            <a:r>
              <a:rPr lang="en-US" altLang="zh-CN" dirty="0"/>
              <a:t>x&gt;2</a:t>
            </a:r>
          </a:p>
          <a:p>
            <a:pPr lvl="1"/>
            <a:r>
              <a:rPr lang="en-US" altLang="zh-CN" dirty="0">
                <a:sym typeface="Symbol" charset="2"/>
              </a:rPr>
              <a:t></a:t>
            </a:r>
            <a:r>
              <a:rPr lang="en-US" altLang="zh-CN" dirty="0" err="1">
                <a:sym typeface="Symbol" charset="2"/>
              </a:rPr>
              <a:t>xP</a:t>
            </a:r>
            <a:r>
              <a:rPr lang="en-US" altLang="zh-CN" dirty="0">
                <a:sym typeface="Symbol" charset="2"/>
              </a:rPr>
              <a:t>(x)</a:t>
            </a:r>
            <a:r>
              <a:rPr lang="zh-CN" altLang="en-US" dirty="0">
                <a:sym typeface="Symbol" charset="2"/>
              </a:rPr>
              <a:t>为</a:t>
            </a:r>
            <a:r>
              <a:rPr lang="en-US" altLang="zh-CN" dirty="0">
                <a:sym typeface="Symbol" charset="2"/>
              </a:rPr>
              <a:t>F</a:t>
            </a:r>
            <a:r>
              <a:rPr lang="zh-CN" altLang="en-US" dirty="0">
                <a:sym typeface="Symbol" charset="2"/>
              </a:rPr>
              <a:t>（假），</a:t>
            </a:r>
            <a:r>
              <a:rPr lang="en-US" altLang="zh-CN" dirty="0">
                <a:sym typeface="Symbol" charset="2"/>
              </a:rPr>
              <a:t> </a:t>
            </a:r>
            <a:r>
              <a:rPr lang="en-US" altLang="zh-CN" dirty="0" err="1">
                <a:sym typeface="Symbol" charset="2"/>
              </a:rPr>
              <a:t>xP</a:t>
            </a:r>
            <a:r>
              <a:rPr lang="en-US" altLang="zh-CN" dirty="0">
                <a:sym typeface="Symbol" charset="2"/>
              </a:rPr>
              <a:t>(x)</a:t>
            </a:r>
            <a:r>
              <a:rPr lang="zh-CN" altLang="en-US" dirty="0">
                <a:sym typeface="Symbol" charset="2"/>
              </a:rPr>
              <a:t>为</a:t>
            </a:r>
            <a:r>
              <a:rPr lang="en-US" altLang="zh-CN" dirty="0">
                <a:sym typeface="Symbol" charset="2"/>
              </a:rPr>
              <a:t>T</a:t>
            </a:r>
            <a:r>
              <a:rPr lang="zh-CN" altLang="en-US" dirty="0">
                <a:sym typeface="Symbol" charset="2"/>
              </a:rPr>
              <a:t>（真）</a:t>
            </a:r>
            <a:endParaRPr lang="en-US" altLang="zh-CN" dirty="0">
              <a:sym typeface="Symbol" charset="2"/>
            </a:endParaRPr>
          </a:p>
          <a:p>
            <a:r>
              <a:rPr lang="zh-CN" altLang="en-US" dirty="0"/>
              <a:t>优先级：量词的优先级高于其它逻辑运算符。</a:t>
            </a:r>
            <a:endParaRPr lang="en-US" altLang="zh-CN" dirty="0"/>
          </a:p>
          <a:p>
            <a:pPr lvl="1"/>
            <a:endParaRPr lang="en-US" altLang="zh-CN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关于论域</a:t>
            </a:r>
            <a:r>
              <a:rPr lang="en-US" altLang="zh-CN"/>
              <a:t>/</a:t>
            </a:r>
            <a:r>
              <a:rPr lang="zh-CN" altLang="en-US"/>
              <a:t>作用域的讨论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符号化以下语句</a:t>
            </a:r>
            <a:endParaRPr lang="en-US" altLang="zh-CN" dirty="0"/>
          </a:p>
          <a:p>
            <a:pPr lvl="1"/>
            <a:r>
              <a:rPr lang="en-US" altLang="zh-CN" dirty="0"/>
              <a:t>P(x)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  <a:r>
              <a:rPr lang="en-US" altLang="zh-CN" dirty="0">
                <a:sym typeface="Symbol" charset="2"/>
              </a:rPr>
              <a:t></a:t>
            </a:r>
            <a:r>
              <a:rPr lang="en-US" altLang="zh-CN" dirty="0" err="1">
                <a:sym typeface="Symbol" charset="2"/>
              </a:rPr>
              <a:t>xP</a:t>
            </a:r>
            <a:r>
              <a:rPr lang="en-US" altLang="zh-CN" dirty="0">
                <a:sym typeface="Symbol" charset="2"/>
              </a:rPr>
              <a:t>(x)</a:t>
            </a:r>
            <a:r>
              <a:rPr lang="zh-CN" altLang="en-US" dirty="0">
                <a:sym typeface="Symbol" charset="2"/>
              </a:rPr>
              <a:t>的真值？</a:t>
            </a:r>
            <a:endParaRPr lang="en-US" altLang="zh-CN" dirty="0"/>
          </a:p>
          <a:p>
            <a:pPr lvl="1"/>
            <a:r>
              <a:rPr lang="zh-CN" altLang="en-US" dirty="0"/>
              <a:t>有的政治家诚实</a:t>
            </a:r>
            <a:endParaRPr lang="en-US" altLang="zh-CN" dirty="0"/>
          </a:p>
          <a:p>
            <a:pPr lvl="1"/>
            <a:r>
              <a:rPr lang="zh-CN" altLang="en-US" dirty="0"/>
              <a:t>所有美国人都喜欢汉堡包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关于论域</a:t>
            </a:r>
            <a:r>
              <a:rPr lang="en-US" altLang="zh-CN"/>
              <a:t>/</a:t>
            </a:r>
            <a:r>
              <a:rPr lang="zh-CN" altLang="en-US"/>
              <a:t>作用域的讨论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观察量化表达式</a:t>
            </a:r>
            <a:endParaRPr lang="en-US" altLang="zh-CN"/>
          </a:p>
          <a:p>
            <a:pPr lvl="1"/>
            <a:r>
              <a:rPr lang="en-US" altLang="zh-CN">
                <a:sym typeface="Symbol" charset="2"/>
              </a:rPr>
              <a:t>x(P(x)  Q(x))</a:t>
            </a:r>
          </a:p>
          <a:p>
            <a:pPr lvl="1"/>
            <a:r>
              <a:rPr lang="en-US" altLang="zh-CN">
                <a:sym typeface="Symbol" charset="2"/>
              </a:rPr>
              <a:t>xP(x) xQ(x)</a:t>
            </a:r>
          </a:p>
          <a:p>
            <a:pPr lvl="1"/>
            <a:r>
              <a:rPr lang="en-US" altLang="zh-CN">
                <a:sym typeface="Symbol" charset="2"/>
              </a:rPr>
              <a:t>xP(x) yQ(y)</a:t>
            </a:r>
          </a:p>
          <a:p>
            <a:pPr lvl="1"/>
            <a:r>
              <a:rPr lang="en-US" altLang="zh-CN">
                <a:sym typeface="Symbol" charset="2"/>
              </a:rPr>
              <a:t>x(P(x)  Q(x))</a:t>
            </a:r>
          </a:p>
          <a:p>
            <a:pPr lvl="1"/>
            <a:r>
              <a:rPr lang="en-US" altLang="zh-CN">
                <a:sym typeface="Symbol" charset="2"/>
              </a:rPr>
              <a:t>x(P(x,y)  Q(x,y))</a:t>
            </a:r>
            <a:endParaRPr lang="en-US" altLang="zh-CN"/>
          </a:p>
          <a:p>
            <a:pPr lvl="1"/>
            <a:endParaRPr lang="en-US" altLang="zh-CN">
              <a:sym typeface="Symbol" charset="2"/>
            </a:endParaRPr>
          </a:p>
          <a:p>
            <a:r>
              <a:rPr lang="zh-CN" altLang="en-US">
                <a:sym typeface="Symbol" charset="2"/>
              </a:rPr>
              <a:t>量化表达式中的变元：绑定、自由、作用域、替换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带量词的公式的否定式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>
                <a:sym typeface="Symbol" charset="2"/>
              </a:rPr>
              <a:t>xP(x) </a:t>
            </a:r>
            <a:r>
              <a:rPr lang="zh-CN" altLang="en-US">
                <a:sym typeface="Symbol" charset="2"/>
              </a:rPr>
              <a:t> </a:t>
            </a:r>
            <a:r>
              <a:rPr lang="en-US" altLang="zh-CN">
                <a:sym typeface="Symbol" charset="2"/>
              </a:rPr>
              <a:t>xP(x)</a:t>
            </a:r>
            <a:endParaRPr lang="en-US" altLang="zh-CN">
              <a:sym typeface="Wingdings" charset="2"/>
            </a:endParaRPr>
          </a:p>
          <a:p>
            <a:pPr lvl="1"/>
            <a:r>
              <a:rPr lang="zh-CN" altLang="en-US"/>
              <a:t>对所有的实数</a:t>
            </a:r>
            <a:r>
              <a:rPr lang="en-US" altLang="zh-CN"/>
              <a:t>x, x</a:t>
            </a:r>
            <a:r>
              <a:rPr lang="zh-CN" altLang="en-US"/>
              <a:t>的平方是正数</a:t>
            </a:r>
          </a:p>
          <a:p>
            <a:pPr lvl="1"/>
            <a:r>
              <a:rPr lang="zh-CN" altLang="en-US"/>
              <a:t>否定：存在某个实数</a:t>
            </a:r>
            <a:r>
              <a:rPr lang="en-US" altLang="zh-CN"/>
              <a:t> x, </a:t>
            </a:r>
            <a:r>
              <a:rPr lang="zh-CN" altLang="en-US"/>
              <a:t>其平方不是正数。</a:t>
            </a:r>
            <a:endParaRPr lang="en-US" altLang="zh-CN"/>
          </a:p>
          <a:p>
            <a:pPr lvl="1"/>
            <a:r>
              <a:rPr lang="en-US" altLang="zh-CN">
                <a:sym typeface="Symbol" charset="2"/>
              </a:rPr>
              <a:t>xP(x) </a:t>
            </a:r>
            <a:r>
              <a:rPr lang="zh-CN" altLang="en-US">
                <a:sym typeface="Symbol" charset="2"/>
              </a:rPr>
              <a:t> </a:t>
            </a:r>
            <a:r>
              <a:rPr lang="en-US" altLang="zh-CN">
                <a:sym typeface="Symbol" charset="2"/>
              </a:rPr>
              <a:t>xP(x)</a:t>
            </a:r>
            <a:endParaRPr lang="en-US" altLang="zh-CN">
              <a:sym typeface="Wingdings" charset="2"/>
            </a:endParaRPr>
          </a:p>
          <a:p>
            <a:pPr lvl="1"/>
            <a:r>
              <a:rPr lang="zh-CN" altLang="en-US"/>
              <a:t>存在</a:t>
            </a:r>
            <a:r>
              <a:rPr lang="en-US" altLang="zh-CN"/>
              <a:t>x, </a:t>
            </a:r>
            <a:r>
              <a:rPr lang="zh-CN" altLang="en-US"/>
              <a:t>满足 </a:t>
            </a:r>
            <a:r>
              <a:rPr lang="en-US" altLang="zh-CN"/>
              <a:t>5x=x.</a:t>
            </a:r>
          </a:p>
          <a:p>
            <a:pPr lvl="1"/>
            <a:r>
              <a:rPr lang="zh-CN" altLang="en-US"/>
              <a:t>否定：对任意的</a:t>
            </a:r>
            <a:r>
              <a:rPr lang="en-US" altLang="zh-CN"/>
              <a:t>x, 5x</a:t>
            </a:r>
            <a:r>
              <a:rPr lang="en-US" altLang="zh-CN">
                <a:sym typeface="Symbol" charset="2"/>
              </a:rPr>
              <a:t></a:t>
            </a:r>
            <a:r>
              <a:rPr lang="en-US" altLang="zh-CN"/>
              <a:t>x.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xxm自定义黑体Franklin">
      <a:majorFont>
        <a:latin typeface="Franklin Gothic Medium"/>
        <a:ea typeface="黑体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11907</TotalTime>
  <Words>1153</Words>
  <Application>Microsoft Macintosh PowerPoint</Application>
  <PresentationFormat>On-screen Show (4:3)</PresentationFormat>
  <Paragraphs>149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黑体</vt:lpstr>
      <vt:lpstr>宋体</vt:lpstr>
      <vt:lpstr>楷体</vt:lpstr>
      <vt:lpstr>Arial</vt:lpstr>
      <vt:lpstr>Franklin Gothic Book</vt:lpstr>
      <vt:lpstr>Franklin Gothic Medium</vt:lpstr>
      <vt:lpstr>Symbol</vt:lpstr>
      <vt:lpstr>Times New Roman</vt:lpstr>
      <vt:lpstr>Wingdings</vt:lpstr>
      <vt:lpstr>Network</vt:lpstr>
      <vt:lpstr>谓词逻辑初步</vt:lpstr>
      <vt:lpstr>内容提要</vt:lpstr>
      <vt:lpstr>引言</vt:lpstr>
      <vt:lpstr>引言</vt:lpstr>
      <vt:lpstr>谓词 (Predicate)</vt:lpstr>
      <vt:lpstr>量词(Quantifier)</vt:lpstr>
      <vt:lpstr>关于论域/作用域的讨论</vt:lpstr>
      <vt:lpstr>关于论域/作用域的讨论</vt:lpstr>
      <vt:lpstr>带量词的公式的否定式</vt:lpstr>
      <vt:lpstr>多个量词并用</vt:lpstr>
      <vt:lpstr>将自然语言翻译成逻辑表达式</vt:lpstr>
      <vt:lpstr>与量词有关的“自然演绎”规则</vt:lpstr>
      <vt:lpstr>苏格拉底到底死不死？</vt:lpstr>
      <vt:lpstr>谓词逻辑中的推理（举例）</vt:lpstr>
      <vt:lpstr>关于一阶谓词逻辑</vt:lpstr>
      <vt:lpstr>Prolog（Programming in Logic）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 Xiaoxing</cp:lastModifiedBy>
  <cp:revision>152</cp:revision>
  <dcterms:created xsi:type="dcterms:W3CDTF">1601-01-01T00:00:00Z</dcterms:created>
  <dcterms:modified xsi:type="dcterms:W3CDTF">2019-02-28T01:48:44Z</dcterms:modified>
</cp:coreProperties>
</file>