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9" r:id="rId4"/>
    <p:sldId id="290" r:id="rId5"/>
    <p:sldId id="292" r:id="rId6"/>
    <p:sldId id="291" r:id="rId7"/>
    <p:sldId id="298" r:id="rId8"/>
    <p:sldId id="267" r:id="rId9"/>
    <p:sldId id="293" r:id="rId10"/>
    <p:sldId id="268" r:id="rId11"/>
    <p:sldId id="294" r:id="rId12"/>
    <p:sldId id="305" r:id="rId13"/>
    <p:sldId id="295" r:id="rId14"/>
    <p:sldId id="296" r:id="rId15"/>
    <p:sldId id="286" r:id="rId16"/>
    <p:sldId id="297" r:id="rId17"/>
    <p:sldId id="299" r:id="rId18"/>
    <p:sldId id="308" r:id="rId19"/>
    <p:sldId id="300" r:id="rId20"/>
    <p:sldId id="302" r:id="rId21"/>
    <p:sldId id="303" r:id="rId22"/>
    <p:sldId id="306" r:id="rId23"/>
    <p:sldId id="307" r:id="rId24"/>
    <p:sldId id="304" r:id="rId25"/>
    <p:sldId id="309" r:id="rId26"/>
    <p:sldId id="288" r:id="rId27"/>
    <p:sldId id="284" r:id="rId28"/>
    <p:sldId id="282" r:id="rId29"/>
    <p:sldId id="301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15BD"/>
    <a:srgbClr val="99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2"/>
    <p:restoredTop sz="74266" autoAdjust="0"/>
  </p:normalViewPr>
  <p:slideViewPr>
    <p:cSldViewPr>
      <p:cViewPr varScale="1">
        <p:scale>
          <a:sx n="151" d="100"/>
          <a:sy n="151" d="100"/>
        </p:scale>
        <p:origin x="24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48F-0B74-4747-B752-69C942F8EC99}" type="datetimeFigureOut">
              <a:rPr lang="en-US" altLang="zh-CN" smtClean="0"/>
              <a:t>3/28/18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5D53-AA90-1742-99BF-9AD77C3512D6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00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ahoma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fld id="{48C14618-CA5C-4CB3-994C-FDD68F8722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6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800EC6-4BFD-4754-8DDC-7AEAA68FD5D9}" type="slidenum">
              <a:rPr lang="zh-CN" altLang="en-US" sz="1200">
                <a:latin typeface="Tahoma" panose="020B0604030504040204" pitchFamily="34" charset="0"/>
              </a:rPr>
              <a:pPr/>
              <a:t>1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48915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Limit superior and limit inferior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4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028DDF-C744-46C4-A094-308B7964CB7B}" type="slidenum">
              <a:rPr lang="en-US" altLang="zh-CN" sz="1200">
                <a:latin typeface="Tahoma" panose="020B0604030504040204" pitchFamily="34" charset="0"/>
              </a:rPr>
              <a:pPr/>
              <a:t>2</a:t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29209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062F9D-63F1-4D40-A252-38E14543CD84}" type="slidenum">
              <a:rPr lang="en-US" altLang="zh-CN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974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08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的自然数必可写成素数之积	</a:t>
            </a:r>
          </a:p>
          <a:p>
            <a:r>
              <a:rPr lang="zh-CN" altLang="en-US" dirty="0"/>
              <a:t>用反证法：假设存在大于</a:t>
            </a:r>
            <a:r>
              <a:rPr lang="en-US" altLang="zh-CN" dirty="0"/>
              <a:t>1</a:t>
            </a:r>
            <a:r>
              <a:rPr lang="zh-CN" altLang="en-US" dirty="0"/>
              <a:t>的自然数不能写成质数的乘积，把最小的那个称为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自然数可以根据其可除性（是否能表示成两个不是自身的自然数的乘积）分成</a:t>
            </a:r>
            <a:r>
              <a:rPr lang="en-US" altLang="zh-CN" dirty="0"/>
              <a:t>3</a:t>
            </a:r>
            <a:r>
              <a:rPr lang="zh-CN" altLang="en-US" dirty="0"/>
              <a:t>类：质数、合数和</a:t>
            </a:r>
            <a:r>
              <a:rPr lang="en-US" altLang="zh-CN" dirty="0"/>
              <a:t>1</a:t>
            </a:r>
            <a:r>
              <a:rPr lang="zh-CN" altLang="en-US" dirty="0"/>
              <a:t>。首先，按照定义，</a:t>
            </a:r>
            <a:r>
              <a:rPr lang="en-US" altLang="zh-CN" dirty="0"/>
              <a:t>n </a:t>
            </a:r>
            <a:r>
              <a:rPr lang="zh-CN" altLang="en-US" dirty="0"/>
              <a:t>大于</a:t>
            </a:r>
            <a:r>
              <a:rPr lang="en-US" altLang="zh-CN" dirty="0"/>
              <a:t>1</a:t>
            </a:r>
            <a:r>
              <a:rPr lang="zh-CN" altLang="en-US" dirty="0"/>
              <a:t>。其次，</a:t>
            </a:r>
            <a:r>
              <a:rPr lang="en-US" altLang="zh-CN" dirty="0"/>
              <a:t>n </a:t>
            </a:r>
            <a:r>
              <a:rPr lang="zh-CN" altLang="en-US" dirty="0"/>
              <a:t>不是质数，因为质数</a:t>
            </a:r>
            <a:r>
              <a:rPr lang="en-US" altLang="zh-CN" dirty="0"/>
              <a:t>p</a:t>
            </a:r>
            <a:r>
              <a:rPr lang="zh-CN" altLang="en-US" dirty="0"/>
              <a:t>可以写成质数乘积：</a:t>
            </a:r>
            <a:r>
              <a:rPr lang="en-US" altLang="zh-CN" dirty="0"/>
              <a:t>p=p</a:t>
            </a:r>
            <a:r>
              <a:rPr lang="zh-CN" altLang="en-US" dirty="0"/>
              <a:t>，这与假设不相符合。因此</a:t>
            </a:r>
            <a:r>
              <a:rPr lang="en-US" altLang="zh-CN" dirty="0"/>
              <a:t>n</a:t>
            </a:r>
            <a:r>
              <a:rPr lang="zh-CN" altLang="en-US" dirty="0"/>
              <a:t>只能是合数，但每个合数都可以分解成两个严格小于自身而大于</a:t>
            </a:r>
            <a:r>
              <a:rPr lang="en-US" altLang="zh-CN" dirty="0"/>
              <a:t>1</a:t>
            </a:r>
            <a:r>
              <a:rPr lang="zh-CN" altLang="en-US" dirty="0"/>
              <a:t>的自然数的积。设</a:t>
            </a:r>
            <a:r>
              <a:rPr lang="en-US" altLang="zh-CN" dirty="0"/>
              <a:t>n = a \times b</a:t>
            </a:r>
            <a:r>
              <a:rPr lang="zh-CN" altLang="en-US" dirty="0"/>
              <a:t>，其中</a:t>
            </a:r>
            <a:r>
              <a:rPr lang="en-US" altLang="zh-CN" dirty="0"/>
              <a:t>a </a:t>
            </a:r>
            <a:r>
              <a:rPr lang="zh-CN" altLang="en-US" dirty="0"/>
              <a:t>和</a:t>
            </a:r>
            <a:r>
              <a:rPr lang="en-US" altLang="zh-CN" dirty="0"/>
              <a:t>b </a:t>
            </a:r>
            <a:r>
              <a:rPr lang="zh-CN" altLang="en-US" dirty="0"/>
              <a:t>都是介于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 </a:t>
            </a:r>
            <a:r>
              <a:rPr lang="zh-CN" altLang="en-US" dirty="0"/>
              <a:t>之间的自然数，因此，按照</a:t>
            </a:r>
            <a:r>
              <a:rPr lang="en-US" altLang="zh-CN" dirty="0"/>
              <a:t>n </a:t>
            </a:r>
            <a:r>
              <a:rPr lang="zh-CN" altLang="en-US" dirty="0"/>
              <a:t>的定义，</a:t>
            </a:r>
            <a:r>
              <a:rPr lang="en-US" altLang="zh-CN" dirty="0"/>
              <a:t>a </a:t>
            </a:r>
            <a:r>
              <a:rPr lang="zh-CN" altLang="en-US" dirty="0"/>
              <a:t>和</a:t>
            </a:r>
            <a:r>
              <a:rPr lang="en-US" altLang="zh-CN" dirty="0"/>
              <a:t>b </a:t>
            </a:r>
            <a:r>
              <a:rPr lang="zh-CN" altLang="en-US" dirty="0"/>
              <a:t>都可以写成质数的乘积。从而</a:t>
            </a:r>
            <a:r>
              <a:rPr lang="en-US" altLang="zh-CN" dirty="0"/>
              <a:t>n = a \times b </a:t>
            </a:r>
            <a:r>
              <a:rPr lang="zh-CN" altLang="en-US" dirty="0"/>
              <a:t>也可以写成质数的乘积。由此产生矛盾。因此大于</a:t>
            </a:r>
            <a:r>
              <a:rPr lang="en-US" altLang="zh-CN" dirty="0"/>
              <a:t>1</a:t>
            </a:r>
            <a:r>
              <a:rPr lang="zh-CN" altLang="en-US" dirty="0"/>
              <a:t>的自然数必可写成质数的乘积。</a:t>
            </a:r>
          </a:p>
          <a:p>
            <a:endParaRPr lang="zh-CN" altLang="en-US" dirty="0"/>
          </a:p>
          <a:p>
            <a:r>
              <a:rPr lang="zh-CN" altLang="en-US" dirty="0"/>
              <a:t>唯一性</a:t>
            </a:r>
          </a:p>
          <a:p>
            <a:r>
              <a:rPr lang="zh-CN" altLang="en-US" dirty="0"/>
              <a:t>引理：若质数</a:t>
            </a:r>
            <a:r>
              <a:rPr lang="en-US" altLang="zh-CN" dirty="0"/>
              <a:t>p|ab</a:t>
            </a:r>
            <a:r>
              <a:rPr lang="zh-CN" altLang="en-US" dirty="0"/>
              <a:t>，则不是  </a:t>
            </a:r>
            <a:r>
              <a:rPr lang="en-US" altLang="zh-CN" dirty="0"/>
              <a:t>p|a</a:t>
            </a:r>
            <a:r>
              <a:rPr lang="zh-CN" altLang="en-US" dirty="0"/>
              <a:t>，就是</a:t>
            </a:r>
            <a:r>
              <a:rPr lang="en-US" altLang="zh-CN" dirty="0"/>
              <a:t>p|b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引理的证明：若</a:t>
            </a:r>
            <a:r>
              <a:rPr lang="en-US" altLang="zh-CN" dirty="0"/>
              <a:t>p|a </a:t>
            </a:r>
            <a:r>
              <a:rPr lang="zh-CN" altLang="en-US" dirty="0"/>
              <a:t>则证明完毕。若</a:t>
            </a:r>
            <a:r>
              <a:rPr lang="en-US" altLang="zh-CN" dirty="0"/>
              <a:t>p \</a:t>
            </a:r>
            <a:r>
              <a:rPr lang="en-US" altLang="zh-CN" dirty="0" err="1"/>
              <a:t>nmid</a:t>
            </a:r>
            <a:r>
              <a:rPr lang="en-US" altLang="zh-CN" dirty="0"/>
              <a:t> a</a:t>
            </a:r>
            <a:r>
              <a:rPr lang="zh-CN" altLang="en-US" dirty="0"/>
              <a:t>，那么两者的最大公约数为</a:t>
            </a:r>
            <a:r>
              <a:rPr lang="en-US" altLang="zh-CN" dirty="0"/>
              <a:t>1</a:t>
            </a:r>
            <a:r>
              <a:rPr lang="zh-CN" altLang="en-US" dirty="0"/>
              <a:t>。根据裴蜀定理，存在</a:t>
            </a:r>
            <a:r>
              <a:rPr lang="en-US" altLang="zh-CN" dirty="0"/>
              <a:t>(m, n) </a:t>
            </a:r>
            <a:r>
              <a:rPr lang="zh-CN" altLang="en-US" dirty="0"/>
              <a:t>使得</a:t>
            </a:r>
            <a:r>
              <a:rPr lang="en-US" altLang="zh-CN" dirty="0"/>
              <a:t>ma + np =1</a:t>
            </a:r>
            <a:r>
              <a:rPr lang="zh-CN" altLang="en-US" dirty="0"/>
              <a:t>。于是</a:t>
            </a:r>
            <a:r>
              <a:rPr lang="en-US" altLang="zh-CN" dirty="0"/>
              <a:t>b = b(ma + np) = </a:t>
            </a:r>
            <a:r>
              <a:rPr lang="en-US" altLang="zh-CN" dirty="0" err="1"/>
              <a:t>abm</a:t>
            </a:r>
            <a:r>
              <a:rPr lang="en-US" altLang="zh-CN" dirty="0"/>
              <a:t> + </a:t>
            </a:r>
            <a:r>
              <a:rPr lang="en-US" altLang="zh-CN" dirty="0" err="1"/>
              <a:t>bnp</a:t>
            </a:r>
            <a:r>
              <a:rPr lang="zh-CN" altLang="en-US" dirty="0"/>
              <a:t>。 由于</a:t>
            </a:r>
            <a:r>
              <a:rPr lang="en-US" altLang="zh-CN" dirty="0"/>
              <a:t>p|ab</a:t>
            </a:r>
            <a:r>
              <a:rPr lang="zh-CN" altLang="en-US" dirty="0"/>
              <a:t>，上式右边两项都可以被</a:t>
            </a:r>
            <a:r>
              <a:rPr lang="en-US" altLang="zh-CN" dirty="0"/>
              <a:t>p</a:t>
            </a:r>
            <a:r>
              <a:rPr lang="zh-CN" altLang="en-US" dirty="0"/>
              <a:t>整除。所以</a:t>
            </a:r>
            <a:r>
              <a:rPr lang="en-US" altLang="zh-CN" dirty="0"/>
              <a:t>p|b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再用反证法：假设有些大于</a:t>
            </a:r>
            <a:r>
              <a:rPr lang="en-US" altLang="zh-CN" dirty="0"/>
              <a:t>1</a:t>
            </a:r>
            <a:r>
              <a:rPr lang="zh-CN" altLang="en-US" dirty="0"/>
              <a:t>的自然数可以以多于一种的方式写成多个质数的乘积，那么假设</a:t>
            </a:r>
            <a:r>
              <a:rPr lang="en-US" altLang="zh-CN" dirty="0"/>
              <a:t>n </a:t>
            </a:r>
            <a:r>
              <a:rPr lang="zh-CN" altLang="en-US" dirty="0"/>
              <a:t>是最小的一个。</a:t>
            </a:r>
          </a:p>
          <a:p>
            <a:endParaRPr lang="zh-CN" altLang="en-US" dirty="0"/>
          </a:p>
          <a:p>
            <a:r>
              <a:rPr lang="zh-CN" altLang="en-US" dirty="0"/>
              <a:t>首先</a:t>
            </a:r>
            <a:r>
              <a:rPr lang="en-US" altLang="zh-CN" dirty="0"/>
              <a:t>n </a:t>
            </a:r>
            <a:r>
              <a:rPr lang="zh-CN" altLang="en-US" dirty="0"/>
              <a:t>不是质数。将</a:t>
            </a:r>
            <a:r>
              <a:rPr lang="en-US" altLang="zh-CN" dirty="0"/>
              <a:t>n </a:t>
            </a:r>
            <a:r>
              <a:rPr lang="zh-CN" altLang="en-US" dirty="0"/>
              <a:t>用两种方法写出：</a:t>
            </a:r>
            <a:r>
              <a:rPr lang="en-US" altLang="zh-CN" dirty="0"/>
              <a:t>n=p_1 p_2 p_3 \</a:t>
            </a:r>
            <a:r>
              <a:rPr lang="en-US" altLang="zh-CN" dirty="0" err="1"/>
              <a:t>cdots</a:t>
            </a:r>
            <a:r>
              <a:rPr lang="en-US" altLang="zh-CN" dirty="0"/>
              <a:t> p_r = q_1 q_2 q_3 \</a:t>
            </a:r>
            <a:r>
              <a:rPr lang="en-US" altLang="zh-CN" dirty="0" err="1"/>
              <a:t>cdots</a:t>
            </a:r>
            <a:r>
              <a:rPr lang="en-US" altLang="zh-CN" dirty="0"/>
              <a:t> q_s </a:t>
            </a:r>
            <a:r>
              <a:rPr lang="zh-CN" altLang="en-US" dirty="0"/>
              <a:t>。根据引理，质数</a:t>
            </a:r>
            <a:r>
              <a:rPr lang="en-US" altLang="zh-CN" dirty="0"/>
              <a:t>p_1|q_1 q_2 q_3 \</a:t>
            </a:r>
            <a:r>
              <a:rPr lang="en-US" altLang="zh-CN" dirty="0" err="1"/>
              <a:t>cdots</a:t>
            </a:r>
            <a:r>
              <a:rPr lang="en-US" altLang="zh-CN" dirty="0"/>
              <a:t> q_s </a:t>
            </a:r>
            <a:r>
              <a:rPr lang="zh-CN" altLang="en-US" dirty="0"/>
              <a:t>，所以</a:t>
            </a:r>
            <a:r>
              <a:rPr lang="en-US" altLang="zh-CN" dirty="0"/>
              <a:t>q_1, q_2, q_3 \</a:t>
            </a:r>
            <a:r>
              <a:rPr lang="en-US" altLang="zh-CN" dirty="0" err="1"/>
              <a:t>cdots</a:t>
            </a:r>
            <a:r>
              <a:rPr lang="en-US" altLang="zh-CN" dirty="0"/>
              <a:t> q_s </a:t>
            </a:r>
            <a:r>
              <a:rPr lang="zh-CN" altLang="en-US" dirty="0"/>
              <a:t>中有一个能被</a:t>
            </a:r>
            <a:r>
              <a:rPr lang="en-US" altLang="zh-CN" dirty="0"/>
              <a:t>p_1</a:t>
            </a:r>
            <a:r>
              <a:rPr lang="zh-CN" altLang="en-US" dirty="0"/>
              <a:t>整除，不妨设为</a:t>
            </a:r>
            <a:r>
              <a:rPr lang="en-US" altLang="zh-CN" dirty="0"/>
              <a:t>q_1</a:t>
            </a:r>
            <a:r>
              <a:rPr lang="zh-CN" altLang="en-US" dirty="0"/>
              <a:t>。但</a:t>
            </a:r>
            <a:r>
              <a:rPr lang="en-US" altLang="zh-CN" dirty="0"/>
              <a:t>q_1</a:t>
            </a:r>
            <a:r>
              <a:rPr lang="zh-CN" altLang="en-US" dirty="0"/>
              <a:t>也是质数，因此</a:t>
            </a:r>
            <a:r>
              <a:rPr lang="en-US" altLang="zh-CN" dirty="0"/>
              <a:t>q_1 = p_1 </a:t>
            </a:r>
            <a:r>
              <a:rPr lang="zh-CN" altLang="en-US" dirty="0"/>
              <a:t>。所以，比</a:t>
            </a:r>
            <a:r>
              <a:rPr lang="en-US" altLang="zh-CN" dirty="0"/>
              <a:t>n</a:t>
            </a:r>
            <a:r>
              <a:rPr lang="zh-CN" altLang="en-US" dirty="0"/>
              <a:t>小的正整数</a:t>
            </a:r>
            <a:r>
              <a:rPr lang="en-US" altLang="zh-CN" dirty="0"/>
              <a:t>n'=p_2 p_3 \</a:t>
            </a:r>
            <a:r>
              <a:rPr lang="en-US" altLang="zh-CN" dirty="0" err="1"/>
              <a:t>cdots</a:t>
            </a:r>
            <a:r>
              <a:rPr lang="en-US" altLang="zh-CN" dirty="0"/>
              <a:t> p_r</a:t>
            </a:r>
            <a:r>
              <a:rPr lang="zh-CN" altLang="en-US" dirty="0"/>
              <a:t>也可以写成</a:t>
            </a:r>
            <a:r>
              <a:rPr lang="en-US" altLang="zh-CN" dirty="0"/>
              <a:t>q_2 q_3 \</a:t>
            </a:r>
            <a:r>
              <a:rPr lang="en-US" altLang="zh-CN" dirty="0" err="1"/>
              <a:t>cdots</a:t>
            </a:r>
            <a:r>
              <a:rPr lang="en-US" altLang="zh-CN" dirty="0"/>
              <a:t> q_s </a:t>
            </a:r>
            <a:r>
              <a:rPr lang="zh-CN" altLang="en-US" dirty="0"/>
              <a:t>。这与</a:t>
            </a:r>
            <a:r>
              <a:rPr lang="en-US" altLang="zh-CN" dirty="0"/>
              <a:t>n </a:t>
            </a:r>
            <a:r>
              <a:rPr lang="zh-CN" altLang="en-US" dirty="0"/>
              <a:t>的最小性矛盾！</a:t>
            </a:r>
          </a:p>
          <a:p>
            <a:endParaRPr lang="zh-CN" altLang="en-US" dirty="0"/>
          </a:p>
          <a:p>
            <a:r>
              <a:rPr lang="zh-CN" altLang="en-US" dirty="0"/>
              <a:t>因此唯一性得证。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AD1E80-C8DC-404A-8B07-7A4AE0958E1C}" type="slidenum">
              <a:rPr lang="en-US" altLang="zh-CN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26626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梅森数是指形如</a:t>
            </a:r>
            <a:r>
              <a:rPr lang="en-US" altLang="zh-CN" dirty="0"/>
              <a:t>2^n - 1</a:t>
            </a:r>
            <a:r>
              <a:rPr lang="zh-CN" altLang="en-US" dirty="0"/>
              <a:t>的数，记为</a:t>
            </a:r>
            <a:r>
              <a:rPr lang="en-US" altLang="zh-CN" dirty="0"/>
              <a:t>M_n</a:t>
            </a:r>
            <a:r>
              <a:rPr lang="zh-CN" altLang="en-US" dirty="0"/>
              <a:t>；如果一个梅森数是素数那么它称为梅森素数。</a:t>
            </a:r>
          </a:p>
          <a:p>
            <a:endParaRPr lang="zh-CN" altLang="en-US" dirty="0"/>
          </a:p>
          <a:p>
            <a:r>
              <a:rPr lang="zh-CN" altLang="en-US" dirty="0"/>
              <a:t>梅森数是根据</a:t>
            </a:r>
            <a:r>
              <a:rPr lang="en-US" altLang="zh-CN" dirty="0"/>
              <a:t>17</a:t>
            </a:r>
            <a:r>
              <a:rPr lang="zh-CN" altLang="en-US" dirty="0"/>
              <a:t>世纪法国数学家马兰</a:t>
            </a:r>
            <a:r>
              <a:rPr lang="en-US" altLang="zh-CN" dirty="0"/>
              <a:t>·</a:t>
            </a:r>
            <a:r>
              <a:rPr lang="zh-CN" altLang="en-US" dirty="0"/>
              <a:t>梅森（</a:t>
            </a:r>
            <a:r>
              <a:rPr lang="en-US" altLang="zh-CN" dirty="0"/>
              <a:t>Marin Mersenne</a:t>
            </a:r>
            <a:r>
              <a:rPr lang="zh-CN" altLang="en-US" dirty="0"/>
              <a:t>）的名字命名的，他列出了</a:t>
            </a:r>
            <a:r>
              <a:rPr lang="en-US" altLang="zh-CN" dirty="0"/>
              <a:t>n ≤ 257</a:t>
            </a:r>
            <a:r>
              <a:rPr lang="zh-CN" altLang="en-US" dirty="0"/>
              <a:t>的梅森素数，不过他错误地包括了不是素数的</a:t>
            </a:r>
            <a:r>
              <a:rPr lang="en-US" altLang="zh-CN" dirty="0"/>
              <a:t>M67</a:t>
            </a:r>
            <a:r>
              <a:rPr lang="zh-CN" altLang="en-US" dirty="0"/>
              <a:t>和</a:t>
            </a:r>
            <a:r>
              <a:rPr lang="en-US" altLang="zh-CN" dirty="0"/>
              <a:t>M257</a:t>
            </a:r>
            <a:r>
              <a:rPr lang="zh-CN" altLang="en-US" dirty="0"/>
              <a:t>，而遗漏了</a:t>
            </a:r>
            <a:r>
              <a:rPr lang="en-US" altLang="zh-CN" dirty="0"/>
              <a:t>M61</a:t>
            </a:r>
            <a:r>
              <a:rPr lang="zh-CN" altLang="en-US" dirty="0"/>
              <a:t>、</a:t>
            </a:r>
            <a:r>
              <a:rPr lang="en-US" altLang="zh-CN" dirty="0"/>
              <a:t>M89</a:t>
            </a:r>
            <a:r>
              <a:rPr lang="zh-CN" altLang="en-US" dirty="0"/>
              <a:t>和</a:t>
            </a:r>
            <a:r>
              <a:rPr lang="en-US" altLang="zh-CN" dirty="0"/>
              <a:t>M107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为合数时，</a:t>
            </a:r>
            <a:r>
              <a:rPr lang="en-US" altLang="zh-CN" dirty="0"/>
              <a:t>M_n</a:t>
            </a:r>
            <a:r>
              <a:rPr lang="zh-CN" altLang="en-US" dirty="0"/>
              <a:t>一定为合数。但当</a:t>
            </a:r>
            <a:r>
              <a:rPr lang="en-US" altLang="zh-CN" dirty="0"/>
              <a:t>n</a:t>
            </a:r>
            <a:r>
              <a:rPr lang="zh-CN" altLang="en-US" dirty="0"/>
              <a:t>为素数时，</a:t>
            </a:r>
            <a:r>
              <a:rPr lang="en-US" altLang="zh-CN" dirty="0"/>
              <a:t>M_n</a:t>
            </a:r>
            <a:r>
              <a:rPr lang="zh-CN" altLang="en-US" dirty="0"/>
              <a:t>不一定皆为素数，比如</a:t>
            </a:r>
            <a:r>
              <a:rPr lang="en-US" altLang="zh-CN" dirty="0"/>
              <a:t>M_2=2^2-1=3</a:t>
            </a:r>
            <a:r>
              <a:rPr lang="zh-CN" altLang="en-US" dirty="0"/>
              <a:t>和</a:t>
            </a:r>
            <a:r>
              <a:rPr lang="en-US" altLang="zh-CN" dirty="0"/>
              <a:t>M_3=2^3-1=7</a:t>
            </a:r>
            <a:r>
              <a:rPr lang="zh-CN" altLang="en-US" dirty="0"/>
              <a:t>是素数，但</a:t>
            </a:r>
            <a:r>
              <a:rPr lang="en-US" altLang="zh-CN" dirty="0"/>
              <a:t>M_{11}=2^{11}-1=2047=23\times 89</a:t>
            </a:r>
            <a:r>
              <a:rPr lang="zh-CN" altLang="en-US" dirty="0"/>
              <a:t>却不是素数。</a:t>
            </a:r>
          </a:p>
          <a:p>
            <a:endParaRPr lang="zh-CN" altLang="en-US" dirty="0"/>
          </a:p>
          <a:p>
            <a:r>
              <a:rPr lang="zh-CN" altLang="en-US" dirty="0"/>
              <a:t>截至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月，已知的梅森素数共有</a:t>
            </a:r>
            <a:r>
              <a:rPr lang="en-US" altLang="zh-CN" dirty="0"/>
              <a:t>49</a:t>
            </a:r>
            <a:r>
              <a:rPr lang="zh-CN" altLang="en-US" dirty="0"/>
              <a:t>个。已知最大的梅森素数是</a:t>
            </a:r>
            <a:r>
              <a:rPr lang="en-US" altLang="zh-CN" dirty="0"/>
              <a:t>2^{74207281}-1[1]</a:t>
            </a:r>
            <a:r>
              <a:rPr lang="zh-CN" altLang="en-US" dirty="0"/>
              <a:t>。从</a:t>
            </a:r>
            <a:r>
              <a:rPr lang="en-US" altLang="zh-CN" dirty="0"/>
              <a:t>1997</a:t>
            </a:r>
            <a:r>
              <a:rPr lang="zh-CN" altLang="en-US" dirty="0"/>
              <a:t>年至今，所有新的梅森素数都是由互联网梅森素数大搜索（</a:t>
            </a:r>
            <a:r>
              <a:rPr lang="en-US" altLang="zh-CN" dirty="0"/>
              <a:t>GIMPS</a:t>
            </a:r>
            <a:r>
              <a:rPr lang="zh-CN" altLang="en-US" dirty="0"/>
              <a:t>）分布式计算项目发现的。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4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1966</a:t>
            </a:r>
            <a:r>
              <a:rPr lang="zh-CN" altLang="en-US" dirty="0"/>
              <a:t>年发表</a:t>
            </a:r>
            <a:r>
              <a:rPr lang="en-US" altLang="zh-CN" dirty="0"/>
              <a:t>《</a:t>
            </a:r>
            <a:r>
              <a:rPr lang="zh-CN" altLang="en-US" dirty="0"/>
              <a:t>大偶数表为一个素数及一个不超过二个素数的乘积之和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83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2D7B39-3168-4226-81BB-A2CA2D54BEEF}" type="slidenum">
              <a:rPr lang="en-US" altLang="zh-CN" sz="1200">
                <a:latin typeface="Times New Roman" panose="02020603050405020304" pitchFamily="18" charset="0"/>
              </a:rPr>
              <a:pPr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88315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1F464-3C28-45B9-9BC4-579B33E10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4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72048-C10F-4CC6-9BB0-343898E86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3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1A56A-D3B2-414E-B58D-285BE517B2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9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C8BE1-D87D-436D-831F-82A843C02B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19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52706-15CA-4E43-A825-507A1E40A9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2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C1093-DD68-4DCB-B86B-59B87246EB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50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EB74A-7077-485B-A55C-073CA6B68C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B0884-53BB-4270-9305-52780FE10D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76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3487F-F0A8-43A7-A6A3-CA9A82861F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92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95396-A905-4B12-A1C3-E3FBEC2BB7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90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60C85-BA88-47E5-8737-BB20117E42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25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F2CBC89-708E-48CD-BCD6-CCB7D6409ED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file:///localhost/upload.wikimedia.org/wikipedia/commons/f/f3/EulerPhi100.svg" TargetMode="Externa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数论初步</a:t>
            </a:r>
            <a:endParaRPr lang="en-US" altLang="zh-CN" sz="540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3600" b="1">
                <a:latin typeface="宋体" panose="02010600030101010101" pitchFamily="2" charset="-122"/>
              </a:rPr>
              <a:t>离散数学－集合论</a:t>
            </a:r>
            <a:endParaRPr kumimoji="0" lang="en-US" altLang="zh-CN" sz="3600" b="1">
              <a:latin typeface="宋体" panose="02010600030101010101" pitchFamily="2" charset="-122"/>
            </a:endParaRPr>
          </a:p>
          <a:p>
            <a:pPr eaLnBrk="1" hangingPunct="1"/>
            <a:endParaRPr kumimoji="0" lang="en-US" altLang="zh-CN" sz="3600" b="1">
              <a:latin typeface="宋体" panose="02010600030101010101" pitchFamily="2" charset="-122"/>
            </a:endParaRPr>
          </a:p>
          <a:p>
            <a:pPr eaLnBrk="1" hangingPunct="1"/>
            <a:r>
              <a:rPr kumimoji="0" lang="zh-CN" altLang="en-US" sz="3600" b="1">
                <a:latin typeface="宋体" panose="02010600030101010101" pitchFamily="2" charset="-122"/>
              </a:rPr>
              <a:t>南京大学计算机科学与技术系</a:t>
            </a:r>
          </a:p>
          <a:p>
            <a:pPr eaLnBrk="1" hangingPunct="1"/>
            <a:endParaRPr kumimoji="0" lang="zh-CN" altLang="en-US" sz="3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/>
              <a:t>整数之间的整除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700213"/>
            <a:ext cx="8166100" cy="45370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对任意整数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我们说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整除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如果存在整数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c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endParaRPr kumimoji="0" lang="en-US" altLang="zh-CN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/>
              <a:t>带余除法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455025" cy="45370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为整数，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正整数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存在唯一的整数</a:t>
            </a:r>
            <a:r>
              <a:rPr kumimoji="0"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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Han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q + r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为除数，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为被除数，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为商，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为余数。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-11 mod 3 =?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的非空子集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是良序的，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有最小元素，记为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用反证法易证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中比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更小的元素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唯一性证明，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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，因此，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/>
              <a:t>带余除法（续）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700213"/>
            <a:ext cx="8455025" cy="45370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为整数，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正整数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=((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))mod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同余算术 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高斯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Gauss)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8472" y="1700808"/>
            <a:ext cx="8454007" cy="4536058"/>
          </a:xfrm>
          <a:blipFill rotWithShape="0">
            <a:blip r:embed="rId2"/>
            <a:stretch>
              <a:fillRect l="-649" t="-1613" r="-1442" b="-3898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zh-CN" altLang="en-US">
                <a:noFill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700213"/>
            <a:ext cx="8455025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的正整数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0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仅有的正因子是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。大于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又不是素数的正整数称为</a:t>
            </a:r>
            <a:r>
              <a:rPr kumimoji="0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合数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正整数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是合数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1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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n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算术基本定理：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每个大于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的正整数都可以唯一地写为一个素数或者若干个素数的乘积，其中素数因子以非递减序出现。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1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2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k</a:t>
            </a:r>
            <a:endParaRPr kumimoji="0" lang="en-US" altLang="zh-CN" sz="2400" b="1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素数举例：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3, 5, 7, 11, 13, 17, 19, …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合数举例：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100=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999= 3</a:t>
            </a:r>
            <a:r>
              <a:rPr kumimoji="0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37, 1024= 2</a:t>
            </a:r>
            <a:r>
              <a:rPr kumimoji="0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330200"/>
            <a:ext cx="8424863" cy="10096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埃拉托色尼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筛选法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(Eratosthenes, </a:t>
            </a:r>
            <a:r>
              <a:rPr lang="pl-PL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BC276–195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93662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kumimoji="0" lang="zh-C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筛选法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求质数</a:t>
            </a:r>
            <a:r>
              <a:rPr kumimoji="0" lang="zh-CN" altLang="en-US" sz="20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（以</a:t>
            </a:r>
            <a:r>
              <a:rPr kumimoji="0" lang="en-US" altLang="zh-CN" sz="20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zh-CN" altLang="en-US" sz="2000" b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以内的为例）</a:t>
            </a:r>
          </a:p>
        </p:txBody>
      </p:sp>
      <p:sp>
        <p:nvSpPr>
          <p:cNvPr id="31747" name="Text Box 5" descr="新闻纸"/>
          <p:cNvSpPr txBox="1">
            <a:spLocks noChangeArrowheads="1"/>
          </p:cNvSpPr>
          <p:nvPr/>
        </p:nvSpPr>
        <p:spPr bwMode="auto">
          <a:xfrm>
            <a:off x="682625" y="3054350"/>
            <a:ext cx="8280400" cy="3667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/>
              <a:t>2  3  4  5  6  7  8  9  10  11  12  13  14  15  16  17  18  19  20  21  22  23  24  25</a:t>
            </a:r>
          </a:p>
        </p:txBody>
      </p:sp>
      <p:sp>
        <p:nvSpPr>
          <p:cNvPr id="54278" name="Text Box 6" descr="新闻纸"/>
          <p:cNvSpPr txBox="1">
            <a:spLocks noChangeArrowheads="1"/>
          </p:cNvSpPr>
          <p:nvPr/>
        </p:nvSpPr>
        <p:spPr bwMode="auto">
          <a:xfrm>
            <a:off x="250825" y="3933825"/>
            <a:ext cx="8716963" cy="3667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/>
              <a:t> [2]  2  3  </a:t>
            </a:r>
            <a:r>
              <a:rPr kumimoji="0" lang="en-US" altLang="zh-CN" sz="1800" b="1">
                <a:solidFill>
                  <a:srgbClr val="B2B2B2"/>
                </a:solidFill>
              </a:rPr>
              <a:t>4</a:t>
            </a:r>
            <a:r>
              <a:rPr kumimoji="0" lang="en-US" altLang="zh-CN" sz="1800" b="1"/>
              <a:t>  5  </a:t>
            </a:r>
            <a:r>
              <a:rPr kumimoji="0" lang="en-US" altLang="zh-CN" sz="1800" b="1">
                <a:solidFill>
                  <a:srgbClr val="B2B2B2"/>
                </a:solidFill>
              </a:rPr>
              <a:t>6 </a:t>
            </a:r>
            <a:r>
              <a:rPr kumimoji="0" lang="en-US" altLang="zh-CN" sz="1800" b="1"/>
              <a:t> 7  </a:t>
            </a:r>
            <a:r>
              <a:rPr kumimoji="0" lang="en-US" altLang="zh-CN" sz="1800" b="1">
                <a:solidFill>
                  <a:srgbClr val="B2B2B2"/>
                </a:solidFill>
              </a:rPr>
              <a:t>8</a:t>
            </a:r>
            <a:r>
              <a:rPr kumimoji="0" lang="en-US" altLang="zh-CN" sz="1800" b="1"/>
              <a:t>  9  </a:t>
            </a:r>
            <a:r>
              <a:rPr kumimoji="0" lang="en-US" altLang="zh-CN" sz="1800" b="1">
                <a:solidFill>
                  <a:srgbClr val="B2B2B2"/>
                </a:solidFill>
              </a:rPr>
              <a:t>10</a:t>
            </a:r>
            <a:r>
              <a:rPr kumimoji="0" lang="en-US" altLang="zh-CN" sz="1800" b="1"/>
              <a:t>  11  </a:t>
            </a:r>
            <a:r>
              <a:rPr kumimoji="0" lang="en-US" altLang="zh-CN" sz="1800" b="1">
                <a:solidFill>
                  <a:srgbClr val="B2B2B2"/>
                </a:solidFill>
              </a:rPr>
              <a:t>12</a:t>
            </a:r>
            <a:r>
              <a:rPr kumimoji="0" lang="en-US" altLang="zh-CN" sz="1800" b="1"/>
              <a:t>  13  </a:t>
            </a:r>
            <a:r>
              <a:rPr kumimoji="0" lang="en-US" altLang="zh-CN" sz="1800" b="1">
                <a:solidFill>
                  <a:srgbClr val="B2B2B2"/>
                </a:solidFill>
              </a:rPr>
              <a:t>14 </a:t>
            </a:r>
            <a:r>
              <a:rPr kumimoji="0" lang="en-US" altLang="zh-CN" sz="1800" b="1"/>
              <a:t> 15  </a:t>
            </a:r>
            <a:r>
              <a:rPr kumimoji="0" lang="en-US" altLang="zh-CN" sz="1800" b="1">
                <a:solidFill>
                  <a:srgbClr val="B2B2B2"/>
                </a:solidFill>
              </a:rPr>
              <a:t>16 </a:t>
            </a:r>
            <a:r>
              <a:rPr kumimoji="0" lang="en-US" altLang="zh-CN" sz="1800" b="1"/>
              <a:t> 17  </a:t>
            </a:r>
            <a:r>
              <a:rPr kumimoji="0" lang="en-US" altLang="zh-CN" sz="1800" b="1">
                <a:solidFill>
                  <a:srgbClr val="B2B2B2"/>
                </a:solidFill>
              </a:rPr>
              <a:t>18  </a:t>
            </a:r>
            <a:r>
              <a:rPr kumimoji="0" lang="en-US" altLang="zh-CN" sz="1800" b="1"/>
              <a:t>19  </a:t>
            </a:r>
            <a:r>
              <a:rPr kumimoji="0" lang="en-US" altLang="zh-CN" sz="1800" b="1">
                <a:solidFill>
                  <a:srgbClr val="B2B2B2"/>
                </a:solidFill>
              </a:rPr>
              <a:t>20</a:t>
            </a:r>
            <a:r>
              <a:rPr kumimoji="0" lang="en-US" altLang="zh-CN" sz="1800" b="1"/>
              <a:t>  21  </a:t>
            </a:r>
            <a:r>
              <a:rPr kumimoji="0" lang="en-US" altLang="zh-CN" sz="1800" b="1">
                <a:solidFill>
                  <a:srgbClr val="B2B2B2"/>
                </a:solidFill>
              </a:rPr>
              <a:t>22</a:t>
            </a:r>
            <a:r>
              <a:rPr kumimoji="0" lang="en-US" altLang="zh-CN" sz="1800" b="1"/>
              <a:t>  23  </a:t>
            </a:r>
            <a:r>
              <a:rPr kumimoji="0" lang="en-US" altLang="zh-CN" sz="1800" b="1">
                <a:solidFill>
                  <a:srgbClr val="B2B2B2"/>
                </a:solidFill>
              </a:rPr>
              <a:t>24</a:t>
            </a:r>
            <a:r>
              <a:rPr kumimoji="0" lang="en-US" altLang="zh-CN" sz="1800" b="1"/>
              <a:t>  25</a:t>
            </a:r>
          </a:p>
        </p:txBody>
      </p:sp>
      <p:sp>
        <p:nvSpPr>
          <p:cNvPr id="54279" name="Text Box 7" descr="新闻纸"/>
          <p:cNvSpPr txBox="1">
            <a:spLocks noChangeArrowheads="1"/>
          </p:cNvSpPr>
          <p:nvPr/>
        </p:nvSpPr>
        <p:spPr bwMode="auto">
          <a:xfrm>
            <a:off x="250825" y="4711700"/>
            <a:ext cx="8716963" cy="3667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/>
              <a:t> [3]  2  3  </a:t>
            </a:r>
            <a:r>
              <a:rPr kumimoji="0" lang="en-US" altLang="zh-CN" sz="1800" b="1">
                <a:solidFill>
                  <a:srgbClr val="B2B2B2"/>
                </a:solidFill>
              </a:rPr>
              <a:t>4</a:t>
            </a:r>
            <a:r>
              <a:rPr kumimoji="0" lang="en-US" altLang="zh-CN" sz="1800" b="1"/>
              <a:t>  5  </a:t>
            </a:r>
            <a:r>
              <a:rPr kumimoji="0" lang="en-US" altLang="zh-CN" sz="1800" b="1">
                <a:solidFill>
                  <a:srgbClr val="B2B2B2"/>
                </a:solidFill>
              </a:rPr>
              <a:t>6 </a:t>
            </a:r>
            <a:r>
              <a:rPr kumimoji="0" lang="en-US" altLang="zh-CN" sz="1800" b="1"/>
              <a:t> 7  </a:t>
            </a:r>
            <a:r>
              <a:rPr kumimoji="0" lang="en-US" altLang="zh-CN" sz="1800" b="1">
                <a:solidFill>
                  <a:srgbClr val="B2B2B2"/>
                </a:solidFill>
              </a:rPr>
              <a:t>8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9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10</a:t>
            </a:r>
            <a:r>
              <a:rPr kumimoji="0" lang="en-US" altLang="zh-CN" sz="1800" b="1"/>
              <a:t>  11  </a:t>
            </a:r>
            <a:r>
              <a:rPr kumimoji="0" lang="en-US" altLang="zh-CN" sz="1800" b="1">
                <a:solidFill>
                  <a:srgbClr val="B2B2B2"/>
                </a:solidFill>
              </a:rPr>
              <a:t>12</a:t>
            </a:r>
            <a:r>
              <a:rPr kumimoji="0" lang="en-US" altLang="zh-CN" sz="1800" b="1"/>
              <a:t>  13  </a:t>
            </a:r>
            <a:r>
              <a:rPr kumimoji="0" lang="en-US" altLang="zh-CN" sz="1800" b="1">
                <a:solidFill>
                  <a:srgbClr val="B2B2B2"/>
                </a:solidFill>
              </a:rPr>
              <a:t>14 </a:t>
            </a:r>
            <a:r>
              <a:rPr kumimoji="0" lang="en-US" altLang="zh-CN" sz="1800" b="1"/>
              <a:t> </a:t>
            </a:r>
            <a:r>
              <a:rPr kumimoji="0" lang="en-US" altLang="zh-CN" sz="1800" b="1">
                <a:solidFill>
                  <a:srgbClr val="B2B2B2"/>
                </a:solidFill>
              </a:rPr>
              <a:t>15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16 </a:t>
            </a:r>
            <a:r>
              <a:rPr kumimoji="0" lang="en-US" altLang="zh-CN" sz="1800" b="1"/>
              <a:t> 17  </a:t>
            </a:r>
            <a:r>
              <a:rPr kumimoji="0" lang="en-US" altLang="zh-CN" sz="1800" b="1">
                <a:solidFill>
                  <a:srgbClr val="B2B2B2"/>
                </a:solidFill>
              </a:rPr>
              <a:t>18  </a:t>
            </a:r>
            <a:r>
              <a:rPr kumimoji="0" lang="en-US" altLang="zh-CN" sz="1800" b="1"/>
              <a:t>19  </a:t>
            </a:r>
            <a:r>
              <a:rPr kumimoji="0" lang="en-US" altLang="zh-CN" sz="1800" b="1">
                <a:solidFill>
                  <a:srgbClr val="B2B2B2"/>
                </a:solidFill>
              </a:rPr>
              <a:t>20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21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22</a:t>
            </a:r>
            <a:r>
              <a:rPr kumimoji="0" lang="en-US" altLang="zh-CN" sz="1800" b="1"/>
              <a:t>  23  </a:t>
            </a:r>
            <a:r>
              <a:rPr kumimoji="0" lang="en-US" altLang="zh-CN" sz="1800" b="1">
                <a:solidFill>
                  <a:srgbClr val="B2B2B2"/>
                </a:solidFill>
              </a:rPr>
              <a:t>24</a:t>
            </a:r>
            <a:r>
              <a:rPr kumimoji="0" lang="en-US" altLang="zh-CN" sz="1800" b="1"/>
              <a:t>  25</a:t>
            </a:r>
          </a:p>
        </p:txBody>
      </p:sp>
      <p:sp>
        <p:nvSpPr>
          <p:cNvPr id="54280" name="Text Box 8" descr="新闻纸"/>
          <p:cNvSpPr txBox="1">
            <a:spLocks noChangeArrowheads="1"/>
          </p:cNvSpPr>
          <p:nvPr/>
        </p:nvSpPr>
        <p:spPr bwMode="auto">
          <a:xfrm>
            <a:off x="236538" y="5507038"/>
            <a:ext cx="8716962" cy="3667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800" b="1"/>
              <a:t> [5]  2  3  </a:t>
            </a:r>
            <a:r>
              <a:rPr kumimoji="0" lang="en-US" altLang="zh-CN" sz="1800" b="1">
                <a:solidFill>
                  <a:srgbClr val="B2B2B2"/>
                </a:solidFill>
              </a:rPr>
              <a:t>4</a:t>
            </a:r>
            <a:r>
              <a:rPr kumimoji="0" lang="en-US" altLang="zh-CN" sz="1800" b="1"/>
              <a:t>  5  </a:t>
            </a:r>
            <a:r>
              <a:rPr kumimoji="0" lang="en-US" altLang="zh-CN" sz="1800" b="1">
                <a:solidFill>
                  <a:srgbClr val="B2B2B2"/>
                </a:solidFill>
              </a:rPr>
              <a:t>6 </a:t>
            </a:r>
            <a:r>
              <a:rPr kumimoji="0" lang="en-US" altLang="zh-CN" sz="1800" b="1"/>
              <a:t> 7  </a:t>
            </a:r>
            <a:r>
              <a:rPr kumimoji="0" lang="en-US" altLang="zh-CN" sz="1800" b="1">
                <a:solidFill>
                  <a:srgbClr val="B2B2B2"/>
                </a:solidFill>
              </a:rPr>
              <a:t>8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9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10</a:t>
            </a:r>
            <a:r>
              <a:rPr kumimoji="0" lang="en-US" altLang="zh-CN" sz="1800" b="1"/>
              <a:t>  11  </a:t>
            </a:r>
            <a:r>
              <a:rPr kumimoji="0" lang="en-US" altLang="zh-CN" sz="1800" b="1">
                <a:solidFill>
                  <a:srgbClr val="B2B2B2"/>
                </a:solidFill>
              </a:rPr>
              <a:t>12</a:t>
            </a:r>
            <a:r>
              <a:rPr kumimoji="0" lang="en-US" altLang="zh-CN" sz="1800" b="1"/>
              <a:t>  13  </a:t>
            </a:r>
            <a:r>
              <a:rPr kumimoji="0" lang="en-US" altLang="zh-CN" sz="1800" b="1">
                <a:solidFill>
                  <a:srgbClr val="B2B2B2"/>
                </a:solidFill>
              </a:rPr>
              <a:t>14 </a:t>
            </a:r>
            <a:r>
              <a:rPr kumimoji="0" lang="en-US" altLang="zh-CN" sz="1800" b="1"/>
              <a:t> </a:t>
            </a:r>
            <a:r>
              <a:rPr kumimoji="0" lang="en-US" altLang="zh-CN" sz="1800" b="1">
                <a:solidFill>
                  <a:srgbClr val="B2B2B2"/>
                </a:solidFill>
              </a:rPr>
              <a:t>15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16 </a:t>
            </a:r>
            <a:r>
              <a:rPr kumimoji="0" lang="en-US" altLang="zh-CN" sz="1800" b="1"/>
              <a:t> 17  </a:t>
            </a:r>
            <a:r>
              <a:rPr kumimoji="0" lang="en-US" altLang="zh-CN" sz="1800" b="1">
                <a:solidFill>
                  <a:srgbClr val="B2B2B2"/>
                </a:solidFill>
              </a:rPr>
              <a:t>18  </a:t>
            </a:r>
            <a:r>
              <a:rPr kumimoji="0" lang="en-US" altLang="zh-CN" sz="1800" b="1"/>
              <a:t>19  </a:t>
            </a:r>
            <a:r>
              <a:rPr kumimoji="0" lang="en-US" altLang="zh-CN" sz="1800" b="1">
                <a:solidFill>
                  <a:srgbClr val="B2B2B2"/>
                </a:solidFill>
              </a:rPr>
              <a:t>20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21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22</a:t>
            </a:r>
            <a:r>
              <a:rPr kumimoji="0" lang="en-US" altLang="zh-CN" sz="1800" b="1"/>
              <a:t>  23  </a:t>
            </a:r>
            <a:r>
              <a:rPr kumimoji="0" lang="en-US" altLang="zh-CN" sz="1800" b="1">
                <a:solidFill>
                  <a:srgbClr val="B2B2B2"/>
                </a:solidFill>
              </a:rPr>
              <a:t>24</a:t>
            </a:r>
            <a:r>
              <a:rPr kumimoji="0" lang="en-US" altLang="zh-CN" sz="1800" b="1"/>
              <a:t>  </a:t>
            </a:r>
            <a:r>
              <a:rPr kumimoji="0" lang="en-US" altLang="zh-CN" sz="1800" b="1">
                <a:solidFill>
                  <a:srgbClr val="B2B2B2"/>
                </a:solidFill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  <p:bldP spid="54279" grpId="0" animBg="1"/>
      <p:bldP spid="542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素数（续）</a:t>
            </a:r>
          </a:p>
        </p:txBody>
      </p:sp>
      <p:sp>
        <p:nvSpPr>
          <p:cNvPr id="1843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8150" y="1700213"/>
            <a:ext cx="8455025" cy="4824412"/>
          </a:xfrm>
          <a:blipFill rotWithShape="0">
            <a:blip r:embed="rId3"/>
            <a:stretch>
              <a:fillRect l="-649" t="-1643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kumimoji="0" lang="zh-CN" altLang="en-US">
                <a:noFill/>
                <a:cs typeface="+mn-cs"/>
              </a:rPr>
              <a:t> 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79512" y="4149080"/>
            <a:ext cx="8568952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1868" y="4797152"/>
            <a:ext cx="8568952" cy="1512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素数（续）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628775"/>
            <a:ext cx="8597900" cy="48958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任意给定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个成等差级数的素数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陶哲轩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格林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2004)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举例：当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K=3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时，我们有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3, 7, 11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任一大于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的偶数都可以写成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个素数之和？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（哥德巴赫猜想，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1742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（陈景润证明，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1966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素数的分布？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无穷多个“特殊形式的素数”，比如：搜寻尽可能大的梅森素数。</a:t>
            </a: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不超过</a:t>
            </a:r>
            <a:r>
              <a:rPr kumimoji="0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的素数有多少个？接近于</a:t>
            </a:r>
            <a:r>
              <a:rPr kumimoji="0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ln </a:t>
            </a:r>
            <a:r>
              <a:rPr kumimoji="0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充分大时）</a:t>
            </a:r>
            <a:endParaRPr kumimoji="0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19" name="Picture 2" descr="http://upload.wikimedia.org/wikipedia/commons/thumb/7/72/Tao_terence_download_2.jpg/1280px-Tao_terence_download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92375"/>
            <a:ext cx="1838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http://pic.baike.soso.com/p/20130514/20130514192211-8148645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933825"/>
            <a:ext cx="191452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张益唐 与 孪生素数猜想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2" y="1916832"/>
            <a:ext cx="6336704" cy="3561613"/>
          </a:xfrm>
        </p:spPr>
      </p:pic>
      <p:sp>
        <p:nvSpPr>
          <p:cNvPr id="5" name="矩形 4"/>
          <p:cNvSpPr/>
          <p:nvPr/>
        </p:nvSpPr>
        <p:spPr>
          <a:xfrm>
            <a:off x="6878926" y="281606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庾信平生最萧瑟，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暮年诗赋动江关</a:t>
            </a:r>
          </a:p>
        </p:txBody>
      </p:sp>
      <p:sp>
        <p:nvSpPr>
          <p:cNvPr id="6" name="矩形 5"/>
          <p:cNvSpPr/>
          <p:nvPr/>
        </p:nvSpPr>
        <p:spPr>
          <a:xfrm>
            <a:off x="6981872" y="210149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生于</a:t>
            </a:r>
            <a:r>
              <a:rPr lang="en-US" altLang="zh-CN" dirty="0"/>
              <a:t>1955-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581101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2013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17" y="5629890"/>
            <a:ext cx="4998830" cy="6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2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最大公约数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700213"/>
            <a:ext cx="8455025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能整除两个（正）整数的最大正整数称为这两个正整数的最大公约数。记法：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kumimoji="0"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},  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 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endParaRPr kumimoji="0" lang="en-US" altLang="zh-CN" sz="2400" b="1" i="1">
              <a:solidFill>
                <a:srgbClr val="FF000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我们称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是互素的，如果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2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k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2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2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k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=min {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sz="2800" b="1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个正整数的最大公约数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gcd(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 //</a:t>
            </a:r>
            <a:r>
              <a:rPr kumimoji="0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 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kumimoji="0"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3860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3400" y="482517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7994650" cy="37465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kumimoji="0" lang="zh-CN" altLang="en-US" b="1"/>
              <a:t>自然数</a:t>
            </a:r>
            <a:endParaRPr kumimoji="0" lang="en-US" altLang="zh-CN" b="1"/>
          </a:p>
          <a:p>
            <a:pPr eaLnBrk="1" hangingPunct="1">
              <a:spcBef>
                <a:spcPct val="30000"/>
              </a:spcBef>
            </a:pPr>
            <a:r>
              <a:rPr kumimoji="0" lang="zh-CN" altLang="en-US" b="1"/>
              <a:t>整数及基本运算</a:t>
            </a:r>
          </a:p>
          <a:p>
            <a:pPr eaLnBrk="1" hangingPunct="1">
              <a:spcBef>
                <a:spcPct val="30000"/>
              </a:spcBef>
            </a:pPr>
            <a:r>
              <a:rPr kumimoji="0" lang="zh-CN" altLang="en-US" b="1"/>
              <a:t>素数</a:t>
            </a:r>
            <a:endParaRPr kumimoji="0" lang="en-US" altLang="zh-CN" b="1"/>
          </a:p>
          <a:p>
            <a:pPr eaLnBrk="1" hangingPunct="1">
              <a:spcBef>
                <a:spcPct val="30000"/>
              </a:spcBef>
            </a:pPr>
            <a:r>
              <a:rPr kumimoji="0" lang="zh-CN" altLang="en-US" b="1"/>
              <a:t>欧拉函数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欧几里德算法（求最大公约数）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4525" y="4149725"/>
            <a:ext cx="3998913" cy="1938338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 </a:t>
            </a:r>
            <a:r>
              <a:rPr kumimoji="0"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不全为</a:t>
            </a:r>
            <a:r>
              <a:rPr kumimoji="0" lang="en-US" altLang="zh-CN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的自然数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0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 :=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t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2517775" y="1628775"/>
            <a:ext cx="3441700" cy="2246313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0,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0  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b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7900" y="4149725"/>
            <a:ext cx="3744913" cy="1630363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//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0,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  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最大公约数（续）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700213"/>
            <a:ext cx="8455025" cy="48244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一定是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的线性组合，即：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欧几里德算法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非零整数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是互素的 </a:t>
            </a:r>
            <a:r>
              <a:rPr kumimoji="0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必要性显然。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以下证明其充分性。假设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Z.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我们有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 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 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 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kumimoji="0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54764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" y="116632"/>
            <a:ext cx="9144000" cy="4608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1248"/>
            <a:ext cx="9144000" cy="8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8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88840"/>
            <a:ext cx="9108504" cy="453400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算术基本定理的证明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2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中国剩余定理（孙子算经，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世纪）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2809875"/>
            <a:ext cx="8310562" cy="11509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假设正整数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... ,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两两互素，一元线性同余方程组（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）有解，</a:t>
            </a:r>
            <a:r>
              <a:rPr kumimoji="0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在模</a:t>
            </a:r>
            <a:r>
              <a:rPr kumimoji="0" lang="en-US" altLang="zh-CN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同余下是唯一的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5" name="Picture 2" descr="http://g.hiphotos.baidu.com/baike/s%3D189/sign=a6b9360a4234970a43731427accad1c0/80cb39dbb6fd5266de7cc231a818972bd40736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01788"/>
            <a:ext cx="22510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http://a.hiphotos.baidu.com/baike/s%3D223/sign=afd164d67a310a55c024d9f684444387/7af40ad162d9f2d30fcbdacaaaec8a136327cc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3824288"/>
            <a:ext cx="25876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http://h.hiphotos.baidu.com/baike/s%3D203/sign=56bcfe3fc55c1038207ec9c28110931c/91ef76c6a7efce1b22fa36efac51f3deb58f65c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97325"/>
            <a:ext cx="2540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8" descr="http://c.hiphotos.baidu.com/baike/s%3D269/sign=fdc9b5240955b31998f985737aa98286/4d086e061d950a7b5002b7e109d162d9f2d3c9e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59300"/>
            <a:ext cx="35210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 descr="x = \sum_{i=1}^n a_i t_i M_i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4379913"/>
            <a:ext cx="1527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2438" y="5051425"/>
            <a:ext cx="83105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解的唯一性证明需要下列引理：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是正整数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是互素的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=1.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1" name="矩形 1"/>
          <p:cNvSpPr>
            <a:spLocks noChangeArrowheads="1"/>
          </p:cNvSpPr>
          <p:nvPr/>
        </p:nvSpPr>
        <p:spPr bwMode="auto">
          <a:xfrm>
            <a:off x="3995738" y="1720850"/>
            <a:ext cx="46609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800" b="1">
                <a:solidFill>
                  <a:srgbClr val="333333"/>
                </a:solidFill>
              </a:rPr>
              <a:t>今有物不知其数，三三数之剩二，五五数之剩三，七七数之剩二，问物几何？</a:t>
            </a:r>
            <a:endParaRPr kumimoji="0" lang="en-US" altLang="zh-CN" sz="1800" b="1">
              <a:solidFill>
                <a:srgbClr val="333333"/>
              </a:solidFill>
            </a:endParaRPr>
          </a:p>
          <a:p>
            <a:r>
              <a:rPr kumimoji="0" lang="zh-CN" altLang="en-US" sz="1800" b="1">
                <a:solidFill>
                  <a:srgbClr val="333333"/>
                </a:solidFill>
              </a:rPr>
              <a:t>答曰：‘二十三’。</a:t>
            </a:r>
            <a:endParaRPr kumimoji="0"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中国剩余定理（孙子算经，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世纪）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2736304" cy="899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" y="2708920"/>
            <a:ext cx="8288413" cy="1008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33056"/>
            <a:ext cx="7306812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" y="5373216"/>
            <a:ext cx="442049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93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543800" cy="101282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Euler‘s totient (</a:t>
            </a:r>
            <a:r>
              <a:rPr lang="el-GR" altLang="zh-CN" sz="4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507413" cy="4897437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不大于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且与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互质的正整数的个数，记为</a:t>
            </a:r>
            <a:r>
              <a:rPr kumimoji="0" lang="el-GR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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0" lang="en-US" altLang="zh-CN" sz="2400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|{ k |1 ≤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, gcd(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1}|, 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endParaRPr kumimoji="0" lang="zh-CN" altLang="en-US" sz="2600" b="1" baseline="30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1" indent="-342900" eaLnBrk="1" hangingPunct="1">
              <a:lnSpc>
                <a:spcPct val="110000"/>
              </a:lnSpc>
            </a:pPr>
            <a:r>
              <a:rPr kumimoji="0" lang="el-GR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= 2, </a:t>
            </a:r>
            <a:r>
              <a:rPr kumimoji="0" lang="el-GR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(4) =2, </a:t>
            </a:r>
            <a:r>
              <a:rPr kumimoji="0" lang="el-GR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(12) =4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2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k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|1≤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整除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| ~A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~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… ~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– … + (-1)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(1– 1/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(1– 1/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… (1– 1/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欧拉函数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(phi)</a:t>
            </a:r>
            <a:endParaRPr lang="zh-CN" altLang="en-US"/>
          </a:p>
        </p:txBody>
      </p:sp>
      <p:pic>
        <p:nvPicPr>
          <p:cNvPr id="28680" name="Picture 8" descr="&#10;\lim\sup \frac{\varphi(n)}{n}= 1,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708275"/>
            <a:ext cx="2262188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&#10;\lim\inf\frac{\varphi(n)}{n}\log\log n = e^{-\gamma}.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516563"/>
            <a:ext cx="33750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2" descr="File:EulerPhi100.sv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44675"/>
            <a:ext cx="520065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76938" y="5702300"/>
            <a:ext cx="295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欧拉常数 </a:t>
            </a:r>
            <a:r>
              <a:rPr kumimoji="0" lang="el-GR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γ = 0.577215665...</a:t>
            </a:r>
            <a:r>
              <a:rPr kumimoji="0" lang="el-GR" altLang="zh-CN" sz="1800"/>
              <a:t> </a:t>
            </a:r>
            <a:endParaRPr kumimoji="0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欧拉函数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(phi)</a:t>
            </a:r>
            <a:endParaRPr lang="zh-CN" altLang="en-US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8064500" cy="18557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是素数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</a:t>
            </a: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 = </a:t>
            </a: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0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73016"/>
            <a:ext cx="69469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欧拉定理</a:t>
            </a:r>
            <a:endParaRPr lang="zh-CN" altLang="en-US"/>
          </a:p>
        </p:txBody>
      </p:sp>
      <p:sp>
        <p:nvSpPr>
          <p:cNvPr id="44034" name="Rectangle 3"/>
          <p:cNvSpPr txBox="1">
            <a:spLocks noChangeArrowheads="1"/>
          </p:cNvSpPr>
          <p:nvPr/>
        </p:nvSpPr>
        <p:spPr bwMode="auto">
          <a:xfrm>
            <a:off x="527050" y="4076700"/>
            <a:ext cx="80645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en-US" altLang="zh-CN" sz="2800" b="1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kumimoji="0" lang="zh-CN" altLang="en-US" sz="2800" b="1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若正整数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互素，则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3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4035" name="Picture 2" descr=" a^{\varphi(n)} \equiv 1\mod n.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084763"/>
            <a:ext cx="30908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539750" y="2060575"/>
            <a:ext cx="80645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en-US" altLang="zh-CN" sz="28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Fermat</a:t>
            </a:r>
            <a:r>
              <a:rPr kumimoji="0" lang="zh-CN" altLang="en-US" sz="28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小定理</a:t>
            </a:r>
            <a:r>
              <a:rPr kumimoji="0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设正整数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的倍数，则</a:t>
            </a:r>
            <a:endParaRPr kumimoji="0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4037" name="Picture 9" descr="a^{p-1} \equiv 1 \pmod 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092450"/>
            <a:ext cx="30178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用集合定义自然数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19263"/>
                <a:ext cx="8785225" cy="4411662"/>
              </a:xfrm>
            </p:spPr>
            <p:txBody>
              <a:bodyPr/>
              <a:lstStyle/>
              <a:p>
                <a:pPr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为集合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{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后继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，或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</a:p>
              <a:p>
                <a:pPr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是集合，若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满足下列条件，称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kumimoji="0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归纳集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</a:p>
              <a:p>
                <a:pPr lvl="1" eaLnBrk="1" hangingPunct="1"/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Ø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0"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0"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s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</a:p>
              <a:p>
                <a:pPr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自然数集合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: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是所有归纳集的交集。</a:t>
                </a:r>
              </a:p>
              <a:p>
                <a:pPr lvl="1" eaLnBrk="1" hangingPunct="1"/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因此：</a:t>
                </a:r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{ Ø, </a:t>
                </a:r>
                <a:r>
                  <a:rPr kumimoji="0"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{Ø}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{Ø, {Ø}}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kumimoji="0"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{Ø, {Ø}, {Ø, {Ø}}}, 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 }</a:t>
                </a:r>
              </a:p>
              <a:p>
                <a:pPr lvl="1" eaLnBrk="1" hangingPunct="1"/>
                <a:r>
                  <a:rPr kumimoji="0"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的每一个元素称为一个自然数。</a:t>
                </a:r>
              </a:p>
              <a:p>
                <a:pPr lvl="1" eaLnBrk="1" hangingPunct="1"/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Ø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s(0)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s(1)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s(2)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记为</a:t>
                </a:r>
                <a:r>
                  <a:rPr kumimoji="0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kumimoji="0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，以此类推</a:t>
                </a:r>
              </a:p>
            </p:txBody>
          </p:sp>
        </mc:Choice>
        <mc:Fallback xmlns="">
          <p:sp>
            <p:nvSpPr>
              <p:cNvPr id="1843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19263"/>
                <a:ext cx="8785225" cy="4411662"/>
              </a:xfrm>
              <a:blipFill rotWithShape="0">
                <a:blip r:embed="rId3"/>
                <a:stretch>
                  <a:fillRect l="-694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的数学基础</a:t>
            </a:r>
            <a:endParaRPr lang="zh-CN" altLang="en-US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820150" cy="19446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互质，则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l-GR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kumimoji="0"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 1 (mod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, </a:t>
            </a:r>
            <a:endParaRPr kumimoji="0" lang="en-US" altLang="zh-CN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 1 (mod </a:t>
            </a:r>
            <a:r>
              <a:rPr kumimoji="0" lang="el-GR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,  </a:t>
            </a:r>
            <a:r>
              <a:rPr kumimoji="0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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kumimoji="0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 1 (mod </a:t>
            </a: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kumimoji="0" lang="en-US" altLang="zh-CN" sz="2800" b="1"/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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(mod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kumimoji="0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313" y="3500438"/>
            <a:ext cx="84978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选取大质素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难以分解成质素乘积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不知道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的质因子，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难以求出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为公钥，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为私钥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，满足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≡ 1 (mod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加密：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(mod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解密：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(mod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).  (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再具体一点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628775"/>
            <a:ext cx="8856663" cy="42306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记号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表示：      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记号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s(0)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Ø{Ø}={Ø}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记号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s(1)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{Ø}{{Ø}}={Ø,{Ø}}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记号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s(2):   {Ø,{Ø}, {Ø,{Ø}}}</a:t>
            </a:r>
            <a:endParaRPr kumimoji="0" lang="en-US" altLang="zh-CN" sz="2800" b="1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13     23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13     23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1∪3=3    2∩3=2</a:t>
            </a:r>
            <a:endParaRPr kumimoji="0" lang="zh-CN" altLang="en-US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50825" y="122238"/>
            <a:ext cx="7850188" cy="1295400"/>
          </a:xfrm>
        </p:spPr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皮亚诺公理</a:t>
            </a:r>
            <a:b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(Peano axioms for natural numbers)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50825" y="1719263"/>
            <a:ext cx="8713788" cy="4411662"/>
          </a:xfrm>
        </p:spPr>
        <p:txBody>
          <a:bodyPr/>
          <a:lstStyle/>
          <a:p>
            <a:r>
              <a:rPr kumimoji="0" lang="zh-CN" altLang="en-US" sz="2800" b="1"/>
              <a:t>零是个自然数</a:t>
            </a:r>
            <a:r>
              <a:rPr kumimoji="0" lang="en-US" altLang="zh-CN" sz="2800" b="1"/>
              <a:t>. </a:t>
            </a:r>
          </a:p>
          <a:p>
            <a:r>
              <a:rPr kumimoji="0" lang="zh-CN" altLang="en-US" sz="2800" b="1"/>
              <a:t>每个自然数都有一个后继（也是个自然数）</a:t>
            </a:r>
            <a:r>
              <a:rPr kumimoji="0" lang="en-US" altLang="zh-CN" sz="2800" b="1"/>
              <a:t>.</a:t>
            </a:r>
          </a:p>
          <a:p>
            <a:r>
              <a:rPr kumimoji="0" lang="zh-CN" altLang="en-US" sz="2800" b="1"/>
              <a:t>零不是任何自然数的后继</a:t>
            </a:r>
            <a:r>
              <a:rPr kumimoji="0" lang="en-US" altLang="zh-CN" sz="2800" b="1"/>
              <a:t>. </a:t>
            </a:r>
          </a:p>
          <a:p>
            <a:r>
              <a:rPr kumimoji="0" lang="zh-CN" altLang="en-US" sz="2800" b="1"/>
              <a:t>不同的自然数有不同的后继</a:t>
            </a:r>
            <a:r>
              <a:rPr kumimoji="0" lang="en-US" altLang="zh-CN" sz="2800" b="1"/>
              <a:t>. </a:t>
            </a:r>
          </a:p>
          <a:p>
            <a:r>
              <a:rPr kumimoji="0" lang="zh-CN" altLang="en-US" sz="2800" b="1"/>
              <a:t>（归纳公理）设由自然数组成的某个集合含有零，且每当该集合含有某个自然数时便也同时含有这个数的后继，那么该集合定含有全部自然数</a:t>
            </a:r>
            <a:r>
              <a:rPr kumimoji="0" lang="en-US" altLang="zh-CN" sz="2800" b="1"/>
              <a:t>.</a:t>
            </a:r>
          </a:p>
          <a:p>
            <a:endParaRPr kumimoji="0" lang="en-US" altLang="zh-CN" sz="2800" b="1"/>
          </a:p>
          <a:p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备注：另有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个与自然数相等有关的公理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自然数上的运算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4982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加法（递归定义）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+ 0 =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+ s(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 s(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乘法（递归定义）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* 0 = 0</a:t>
            </a:r>
          </a:p>
          <a:p>
            <a:pPr lvl="1" eaLnBrk="1" hangingPunct="1"/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* s(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5450"/>
            <a:ext cx="7772400" cy="727075"/>
          </a:xfrm>
        </p:spPr>
        <p:txBody>
          <a:bodyPr/>
          <a:lstStyle/>
          <a:p>
            <a:pPr algn="ctr"/>
            <a:r>
              <a:rPr lang="zh-CN" altLang="en-US" sz="3600"/>
              <a:t>算筹（中国古代数学）</a:t>
            </a:r>
            <a:endParaRPr lang="en-US" altLang="zh-CN" sz="360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648200"/>
            <a:ext cx="9144000" cy="137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kumimoji="0" lang="zh-CN" altLang="en-US" sz="2800" b="1"/>
              <a:t>算筹数码，四则运算（九九表）、乘方、开方</a:t>
            </a:r>
            <a:endParaRPr kumimoji="0" lang="en-US" altLang="zh-CN" sz="2800" b="1"/>
          </a:p>
          <a:p>
            <a:pPr algn="ctr" eaLnBrk="1" hangingPunct="1">
              <a:buFontTx/>
              <a:buNone/>
            </a:pPr>
            <a:r>
              <a:rPr kumimoji="0" lang="zh-CN" altLang="en-US" sz="2800" b="1"/>
              <a:t>“战国”或之前</a:t>
            </a:r>
            <a:endParaRPr kumimoji="0" lang="en-US" altLang="zh-CN" sz="2800" b="1"/>
          </a:p>
        </p:txBody>
      </p:sp>
      <p:pic>
        <p:nvPicPr>
          <p:cNvPr id="23555" name="Picture 13" descr="File:Chounumer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746250"/>
            <a:ext cx="6584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/>
              <a:t>正整数</a:t>
            </a:r>
            <a:r>
              <a:rPr lang="en-US" altLang="zh-CN"/>
              <a:t>(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40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/>
              <a:t>)</a:t>
            </a:r>
            <a:r>
              <a:rPr lang="zh-CN" altLang="en-US"/>
              <a:t>、零、负整数</a:t>
            </a:r>
          </a:p>
        </p:txBody>
      </p:sp>
      <p:pic>
        <p:nvPicPr>
          <p:cNvPr id="24578" name="Picture 5" descr="Chinese representaiton of negative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97038"/>
            <a:ext cx="28813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The number 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380038"/>
            <a:ext cx="7143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9" descr="http://upload.wikimedia.org/wikipedia/commons/thumb/5/51/AdditionRules.svg/220px-AdditionRul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93838"/>
            <a:ext cx="172878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标注 2"/>
          <p:cNvSpPr/>
          <p:nvPr/>
        </p:nvSpPr>
        <p:spPr bwMode="auto">
          <a:xfrm>
            <a:off x="3276600" y="4514850"/>
            <a:ext cx="2447925" cy="64770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4 </a:t>
            </a:r>
            <a:r>
              <a:rPr lang="en-US" altLang="zh-CN" sz="2800" b="1" i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charset="0"/>
                <a:cs typeface="Times New Roman" charset="0"/>
              </a:rPr>
              <a:t> +20 =4</a:t>
            </a:r>
            <a:endParaRPr lang="zh-CN" altLang="en-US" sz="2800" b="1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736600" y="3787775"/>
            <a:ext cx="3384550" cy="647700"/>
          </a:xfrm>
          <a:prstGeom prst="wedge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刘徽</a:t>
            </a:r>
            <a:r>
              <a:rPr kumimoji="0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(A.D. 225-295)</a:t>
            </a:r>
            <a:endParaRPr kumimoji="0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1036637"/>
          </a:xfrm>
        </p:spPr>
        <p:txBody>
          <a:bodyPr/>
          <a:lstStyle/>
          <a:p>
            <a:pPr eaLnBrk="1" hangingPunct="1"/>
            <a:r>
              <a:rPr lang="zh-CN" altLang="en-US" dirty="0"/>
              <a:t>整数</a:t>
            </a:r>
          </a:p>
        </p:txBody>
      </p:sp>
      <p:pic>
        <p:nvPicPr>
          <p:cNvPr id="25602" name="Picture 2" descr="The Zahlen symbol, often used to denote the set of all integ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650875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 descr="http://image.mathcaptain.com/cms/images/39/properties-of-intege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58913"/>
            <a:ext cx="6985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5479</TotalTime>
  <Words>2258</Words>
  <Application>Microsoft Macintosh PowerPoint</Application>
  <PresentationFormat>全屏显示(4:3)</PresentationFormat>
  <Paragraphs>209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华文楷体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Network</vt:lpstr>
      <vt:lpstr>数论初步</vt:lpstr>
      <vt:lpstr>内容提要</vt:lpstr>
      <vt:lpstr>用集合定义自然数</vt:lpstr>
      <vt:lpstr>再具体一点</vt:lpstr>
      <vt:lpstr>皮亚诺公理 (Peano axioms for natural numbers)</vt:lpstr>
      <vt:lpstr>自然数上的运算</vt:lpstr>
      <vt:lpstr>算筹（中国古代数学）</vt:lpstr>
      <vt:lpstr>正整数(N+)、零、负整数</vt:lpstr>
      <vt:lpstr>整数</vt:lpstr>
      <vt:lpstr>整数之间的整除</vt:lpstr>
      <vt:lpstr>带余除法</vt:lpstr>
      <vt:lpstr>带余除法（续）</vt:lpstr>
      <vt:lpstr>同余算术 (高斯, Gauss)</vt:lpstr>
      <vt:lpstr>素数（Prime）</vt:lpstr>
      <vt:lpstr>埃拉托色尼筛选法(Eratosthenes, BC276–195)</vt:lpstr>
      <vt:lpstr>素数（续）</vt:lpstr>
      <vt:lpstr>素数（续）</vt:lpstr>
      <vt:lpstr> 张益唐 与 孪生素数猜想</vt:lpstr>
      <vt:lpstr>最大公约数</vt:lpstr>
      <vt:lpstr>欧几里德算法（求最大公约数）</vt:lpstr>
      <vt:lpstr>最大公约数（续）</vt:lpstr>
      <vt:lpstr>PowerPoint 演示文稿</vt:lpstr>
      <vt:lpstr>算术基本定理的证明</vt:lpstr>
      <vt:lpstr>中国剩余定理（孙子算经，5世纪）</vt:lpstr>
      <vt:lpstr>中国剩余定理（孙子算经，5世纪）</vt:lpstr>
      <vt:lpstr>Euler‘s totient (函数)</vt:lpstr>
      <vt:lpstr> 欧拉函数(phi)</vt:lpstr>
      <vt:lpstr> 欧拉函数(phi)</vt:lpstr>
      <vt:lpstr> 欧拉定理</vt:lpstr>
      <vt:lpstr> RSA的数学基础</vt:lpstr>
    </vt:vector>
  </TitlesOfParts>
  <Company>Nanjing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Xiaoxing Ma</cp:lastModifiedBy>
  <cp:revision>169</cp:revision>
  <cp:lastPrinted>1601-01-01T00:00:00Z</cp:lastPrinted>
  <dcterms:created xsi:type="dcterms:W3CDTF">2001-04-23T02:58:46Z</dcterms:created>
  <dcterms:modified xsi:type="dcterms:W3CDTF">2018-03-29T01:43:57Z</dcterms:modified>
</cp:coreProperties>
</file>