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0"/>
  </p:notesMasterIdLst>
  <p:sldIdLst>
    <p:sldId id="331" r:id="rId2"/>
    <p:sldId id="396" r:id="rId3"/>
    <p:sldId id="398" r:id="rId4"/>
    <p:sldId id="399" r:id="rId5"/>
    <p:sldId id="400" r:id="rId6"/>
    <p:sldId id="416" r:id="rId7"/>
    <p:sldId id="401" r:id="rId8"/>
    <p:sldId id="402" r:id="rId9"/>
    <p:sldId id="384" r:id="rId10"/>
    <p:sldId id="417" r:id="rId11"/>
    <p:sldId id="403" r:id="rId12"/>
    <p:sldId id="415" r:id="rId13"/>
    <p:sldId id="418" r:id="rId14"/>
    <p:sldId id="404" r:id="rId15"/>
    <p:sldId id="405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09CD"/>
    <a:srgbClr val="FF0000"/>
    <a:srgbClr val="000066"/>
    <a:srgbClr val="1D08B8"/>
    <a:srgbClr val="1B14AC"/>
    <a:srgbClr val="251BE3"/>
    <a:srgbClr val="008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83" autoAdjust="0"/>
    <p:restoredTop sz="93520" autoAdjust="0"/>
  </p:normalViewPr>
  <p:slideViewPr>
    <p:cSldViewPr>
      <p:cViewPr varScale="1">
        <p:scale>
          <a:sx n="127" d="100"/>
          <a:sy n="127" d="100"/>
        </p:scale>
        <p:origin x="15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C7B19C-E04C-1548-BCA7-7CE8A4C96F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4F3F599C-96DE-9040-BD8A-A86F036C3F87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4C9386C1-AD38-3C48-BD63-E9C55E67E5EC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Times New Roman" charset="0"/>
              <a:ea typeface="宋体" charset="0"/>
            </a:endParaRPr>
          </a:p>
          <a:p>
            <a:pPr eaLnBrk="1" hangingPunct="1"/>
            <a:r>
              <a:rPr lang="en-US" altLang="zh-CN" dirty="0">
                <a:latin typeface="Times New Roman" charset="0"/>
                <a:ea typeface="宋体" charset="0"/>
              </a:rPr>
              <a:t>• Let P(k) be the statement “in such a fight with 2k + 1 people, at least one person is not hit”. P(0) is true because with one person, there is no one else to throw a pie at them and they are not hit. Assume that P(k) is true and look at a pie fight with 2k + 3 people. One pair of people, whom we may call x and y, have the shortest distance of any pair and thus throw pies at each other. Now look at the other 2k + 1 people. If none of them throw at x or y, they are in a 2k + 1 person pie fight and the IH says that one of them is not hit. But if they do throw at x or y, they are just removing pies from a 2k + 1 person pie fight and there is still a person not hit. </a:t>
            </a:r>
            <a:r>
              <a:rPr lang="en-US" altLang="zh-CN">
                <a:latin typeface="Times New Roman" charset="0"/>
                <a:ea typeface="宋体" charset="0"/>
              </a:rPr>
              <a:t>(Everyone of the other 2k + 1 people who does not throw at x or y throws at their closest person among the others.)</a:t>
            </a:r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0D1E4-D4EF-4D9F-83BD-DF34814E2927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55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150113D-F0A2-7D4E-B0D1-602E2E55A108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FE3EB6F-C8CE-1E46-9BF0-24CA568E7367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42933935-9150-7849-A6E5-3799870E0DA6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004A6D73-6F1A-4A47-8F63-41B1C10FEC51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2FEE6C9-1762-3649-9EA1-9B0DA9238964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1211DBB-6CAB-C545-9190-1CA2CE970CC6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0CBDF09-01EF-EB45-AF4F-05526D91190B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ECD1474F-D94C-D744-BCE0-9277006AB887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3BC2F-F24E-234C-B9F5-60AD6AA7C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92D7F-C513-D549-A236-433E1A72F4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DFCA1-DBE2-5C4A-B33C-80579454B2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DB5F4-925A-AA46-8882-738635677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4F988-A1FA-564F-A701-010049B2D2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8E1C7-34AC-E342-9E02-C606972A74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70990-B66C-9B48-972C-31A5B1FB3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7DB77-A615-9745-A356-72818CB97D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E3A2A-251C-9245-ACEE-0C390D5BE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1F671-DC8A-CE48-A20A-EF3B3C1094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15D47-EBB6-E34C-B1E2-568DF264E4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5F300-7CCA-D44C-9868-12E2214DC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0CF018-AF68-1441-BAB1-3304075F8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1125538"/>
            <a:ext cx="6002337" cy="1516062"/>
          </a:xfrm>
        </p:spPr>
        <p:txBody>
          <a:bodyPr/>
          <a:lstStyle/>
          <a:p>
            <a:pPr eaLnBrk="1" hangingPunct="1"/>
            <a:r>
              <a:rPr lang="zh-CN" altLang="en-US" sz="5400" b="0" dirty="0">
                <a:ea typeface="华文新魏" charset="0"/>
              </a:rPr>
              <a:t>归纳与递归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84538"/>
            <a:ext cx="6273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zh-CN" altLang="en-US" b="1"/>
              <a:t>离散数学</a:t>
            </a:r>
            <a:r>
              <a:rPr lang="zh-CN" altLang="en-US" b="1">
                <a:latin typeface="仿宋" charset="0"/>
                <a:ea typeface="仿宋" charset="0"/>
              </a:rPr>
              <a:t>─归纳与递归</a:t>
            </a:r>
            <a:endParaRPr lang="en-US" altLang="zh-CN" b="1">
              <a:latin typeface="仿宋" charset="0"/>
              <a:ea typeface="仿宋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zh-CN" b="1"/>
          </a:p>
          <a:p>
            <a:pPr eaLnBrk="1" hangingPunct="1">
              <a:buFont typeface="Wingdings" charset="2"/>
              <a:buNone/>
            </a:pPr>
            <a:r>
              <a:rPr lang="zh-CN" altLang="en-US" b="1"/>
              <a:t>南京大学计算机科学与技术系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charset="0"/>
              </a:rPr>
              <a:t>强数学归纳法（有效性）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507412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b="1" i="1">
                <a:solidFill>
                  <a:srgbClr val="2009CD"/>
                </a:solidFill>
                <a:latin typeface="Times New Roman" charset="0"/>
              </a:rPr>
              <a:t> </a:t>
            </a:r>
            <a:r>
              <a:rPr lang="en-US" altLang="zh-CN" sz="2800" b="1">
                <a:solidFill>
                  <a:srgbClr val="2009CD"/>
                </a:solidFill>
                <a:latin typeface="Times New Roman" charset="0"/>
              </a:rPr>
              <a:t>{ </a:t>
            </a:r>
            <a:r>
              <a:rPr lang="en-US" altLang="zh-CN" sz="2800" b="1" i="1">
                <a:solidFill>
                  <a:srgbClr val="2009CD"/>
                </a:solidFill>
                <a:latin typeface="Times New Roman" charset="0"/>
              </a:rPr>
              <a:t>n</a:t>
            </a:r>
            <a:r>
              <a:rPr lang="en-US" altLang="zh-CN" sz="2800" b="1">
                <a:solidFill>
                  <a:srgbClr val="2009CD"/>
                </a:solidFill>
                <a:latin typeface="Times New Roman" charset="0"/>
                <a:sym typeface="Symbol" charset="2"/>
              </a:rPr>
              <a:t>Z</a:t>
            </a:r>
            <a:r>
              <a:rPr kumimoji="1" lang="en-US" altLang="zh-CN" sz="2800" b="1">
                <a:solidFill>
                  <a:srgbClr val="2009CD"/>
                </a:solidFill>
                <a:latin typeface="Times New Roman" charset="0"/>
                <a:sym typeface="Symbol" charset="2"/>
              </a:rPr>
              <a:t> |</a:t>
            </a:r>
            <a:r>
              <a:rPr lang="en-US" altLang="zh-CN" sz="2800" b="1">
                <a:solidFill>
                  <a:srgbClr val="2009CD"/>
                </a:solidFill>
                <a:latin typeface="Times New Roman" charset="0"/>
              </a:rPr>
              <a:t> </a:t>
            </a:r>
            <a:r>
              <a:rPr lang="en-US" altLang="zh-CN" sz="2800" b="1" i="1">
                <a:solidFill>
                  <a:srgbClr val="2009CD"/>
                </a:solidFill>
                <a:latin typeface="Times New Roman" charset="0"/>
              </a:rPr>
              <a:t>n</a:t>
            </a:r>
            <a:r>
              <a:rPr lang="en-US" altLang="zh-CN" sz="2800" b="1">
                <a:solidFill>
                  <a:srgbClr val="2009CD"/>
                </a:solidFill>
                <a:latin typeface="Times New Roman" charset="0"/>
              </a:rPr>
              <a:t> </a:t>
            </a:r>
            <a:r>
              <a:rPr lang="en-US" altLang="zh-CN" sz="2800" b="1">
                <a:solidFill>
                  <a:srgbClr val="2009CD"/>
                </a:solidFill>
                <a:latin typeface="Times New Roman" charset="0"/>
                <a:sym typeface="Symbol" charset="2"/>
              </a:rPr>
              <a:t></a:t>
            </a:r>
            <a:r>
              <a:rPr lang="en-US" altLang="zh-CN" sz="2800" b="1">
                <a:solidFill>
                  <a:srgbClr val="2009CD"/>
                </a:solidFill>
                <a:latin typeface="Times New Roman" charset="0"/>
              </a:rPr>
              <a:t> </a:t>
            </a:r>
            <a:r>
              <a:rPr lang="en-US" altLang="zh-CN" sz="2800" b="1" i="1">
                <a:solidFill>
                  <a:srgbClr val="2009CD"/>
                </a:solidFill>
                <a:latin typeface="Times New Roman" charset="0"/>
              </a:rPr>
              <a:t>a</a:t>
            </a:r>
            <a:r>
              <a:rPr lang="en-US" altLang="zh-CN" sz="2800" b="1">
                <a:solidFill>
                  <a:srgbClr val="2009CD"/>
                </a:solidFill>
                <a:latin typeface="Times New Roman" charset="0"/>
              </a:rPr>
              <a:t> }</a:t>
            </a:r>
            <a:r>
              <a:rPr lang="zh-CN" altLang="en-US" sz="2800" b="1">
                <a:solidFill>
                  <a:srgbClr val="2009CD"/>
                </a:solidFill>
                <a:latin typeface="Times New Roman" charset="0"/>
              </a:rPr>
              <a:t>是良序的</a:t>
            </a:r>
            <a:endParaRPr lang="en-US" altLang="zh-CN" sz="2800" b="1">
              <a:solidFill>
                <a:srgbClr val="2009CD"/>
              </a:solidFill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良序集：该集合的非空子集都有一个最小元素</a:t>
            </a:r>
            <a:endParaRPr lang="en-US" altLang="zh-CN" sz="2400" b="1">
              <a:latin typeface="Times New Roman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数学归纳法的有效性（归谬法）</a:t>
            </a:r>
            <a:endParaRPr lang="en-US" altLang="zh-CN" sz="28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charset="0"/>
              </a:rPr>
              <a:t>假设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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charset="0"/>
                <a:sym typeface="Symbol" charset="2"/>
              </a:rPr>
              <a:t>n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charset="0"/>
                <a:ea typeface="楷体_GB2312" charset="0"/>
                <a:sym typeface="Symbol" charset="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Times New Roman" charset="0"/>
              </a:rPr>
              <a:t>不成立</a:t>
            </a:r>
            <a:r>
              <a:rPr lang="zh-CN" altLang="en-US" sz="2400" b="1">
                <a:latin typeface="Times New Roman" charset="0"/>
              </a:rPr>
              <a:t>，则 </a:t>
            </a:r>
            <a:r>
              <a:rPr lang="zh-CN" altLang="en-US" sz="2400" b="1">
                <a:latin typeface="Times New Roman" charset="0"/>
                <a:sym typeface="Symbol" charset="2"/>
              </a:rPr>
              <a:t></a:t>
            </a:r>
            <a:r>
              <a:rPr kumimoji="1" lang="en-US" altLang="zh-CN" sz="2400" b="1" i="1">
                <a:latin typeface="Times New Roman" charset="0"/>
                <a:sym typeface="Symbol" charset="2"/>
              </a:rPr>
              <a:t>n</a:t>
            </a:r>
            <a:r>
              <a:rPr kumimoji="1" lang="en-US" altLang="zh-CN" sz="2400" b="1">
                <a:latin typeface="Times New Roman" charset="0"/>
                <a:sym typeface="Symbol" charset="2"/>
              </a:rPr>
              <a:t> (</a:t>
            </a:r>
            <a:r>
              <a:rPr lang="en-US" altLang="zh-CN" sz="2400" b="1">
                <a:latin typeface="Times New Roman" charset="0"/>
                <a:sym typeface="Symbol" charset="2"/>
              </a:rPr>
              <a:t>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n</a:t>
            </a:r>
            <a:r>
              <a:rPr lang="en-US" altLang="zh-CN" sz="2400" b="1">
                <a:latin typeface="Times New Roman" charset="0"/>
              </a:rPr>
              <a:t>))</a:t>
            </a:r>
            <a:r>
              <a:rPr lang="zh-CN" altLang="en-US" sz="2400" b="1">
                <a:latin typeface="Times New Roman" charset="0"/>
              </a:rPr>
              <a:t>成立</a:t>
            </a:r>
            <a:r>
              <a:rPr lang="en-US" altLang="zh-CN" sz="2400" b="1">
                <a:latin typeface="Times New Roman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令</a:t>
            </a:r>
            <a:r>
              <a:rPr lang="en-US" altLang="zh-CN" sz="2400" b="1">
                <a:latin typeface="Times New Roman" charset="0"/>
              </a:rPr>
              <a:t>S={ 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n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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 </a:t>
            </a:r>
            <a:r>
              <a:rPr lang="en-US" altLang="zh-CN" sz="2400" b="1">
                <a:latin typeface="Times New Roman" charset="0"/>
              </a:rPr>
              <a:t>|</a:t>
            </a:r>
            <a:r>
              <a:rPr lang="en-US" altLang="zh-CN" sz="2400" b="1" i="1">
                <a:latin typeface="Times New Roman" charset="0"/>
              </a:rPr>
              <a:t> 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</a:rPr>
              <a:t>(</a:t>
            </a:r>
            <a:r>
              <a:rPr lang="en-US" altLang="zh-CN" sz="2400" b="1" i="1">
                <a:solidFill>
                  <a:srgbClr val="2009CD"/>
                </a:solidFill>
                <a:latin typeface="Times New Roman" charset="0"/>
              </a:rPr>
              <a:t>n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  <a:sym typeface="Symbol" charset="2"/>
              </a:rPr>
              <a:t></a:t>
            </a:r>
            <a:r>
              <a:rPr lang="en-US" altLang="zh-CN" sz="2400" b="1" i="1">
                <a:solidFill>
                  <a:srgbClr val="2009CD"/>
                </a:solidFill>
                <a:latin typeface="Times New Roman" charset="0"/>
              </a:rPr>
              <a:t>a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</a:rPr>
              <a:t>)</a:t>
            </a:r>
            <a:r>
              <a:rPr lang="en-US" altLang="zh-CN" sz="2400" b="1">
                <a:latin typeface="Times New Roman" charset="0"/>
                <a:sym typeface="Symbol" charset="2"/>
              </a:rPr>
              <a:t>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sym typeface="Symbol" charset="2"/>
              </a:rPr>
              <a:t>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n</a:t>
            </a:r>
            <a:r>
              <a:rPr lang="en-US" altLang="zh-CN" sz="2400" b="1">
                <a:latin typeface="Times New Roman" charset="0"/>
              </a:rPr>
              <a:t>) }</a:t>
            </a:r>
            <a:r>
              <a:rPr lang="zh-CN" altLang="en-US" sz="2400" b="1">
                <a:latin typeface="Times New Roman" charset="0"/>
              </a:rPr>
              <a:t>，</a:t>
            </a:r>
            <a:r>
              <a:rPr lang="en-US" altLang="zh-CN" sz="2400" b="1">
                <a:latin typeface="Times New Roman" charset="0"/>
              </a:rPr>
              <a:t>S</a:t>
            </a:r>
            <a:r>
              <a:rPr lang="zh-CN" altLang="en-US" sz="2400" b="1">
                <a:latin typeface="Times New Roman" charset="0"/>
              </a:rPr>
              <a:t>是非空子集</a:t>
            </a:r>
            <a:r>
              <a:rPr lang="en-US" altLang="zh-CN" sz="2400" b="1">
                <a:latin typeface="Times New Roman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根据良序公理，</a:t>
            </a:r>
            <a:r>
              <a:rPr lang="en-US" altLang="zh-CN" sz="2400" b="1">
                <a:latin typeface="Times New Roman" charset="0"/>
              </a:rPr>
              <a:t>S</a:t>
            </a:r>
            <a:r>
              <a:rPr lang="zh-CN" altLang="en-US" sz="2400" b="1">
                <a:latin typeface="Times New Roman" charset="0"/>
              </a:rPr>
              <a:t>有最小元素，记为</a:t>
            </a:r>
            <a:r>
              <a:rPr lang="en-US" altLang="zh-CN" sz="2400" b="1" i="1">
                <a:latin typeface="Times New Roman" charset="0"/>
              </a:rPr>
              <a:t>m</a:t>
            </a:r>
            <a:r>
              <a:rPr lang="en-US" altLang="zh-CN" sz="2400" b="1">
                <a:latin typeface="Times New Roman" charset="0"/>
                <a:sym typeface="Symbol" charset="2"/>
              </a:rPr>
              <a:t>, </a:t>
            </a:r>
            <a:r>
              <a:rPr lang="en-US" altLang="zh-CN" sz="2400" b="1" i="1">
                <a:solidFill>
                  <a:srgbClr val="2009CD"/>
                </a:solidFill>
                <a:latin typeface="Times New Roman" charset="0"/>
              </a:rPr>
              <a:t>m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  <a:sym typeface="Symbol" charset="2"/>
              </a:rPr>
              <a:t>&gt;</a:t>
            </a:r>
            <a:r>
              <a:rPr lang="en-US" altLang="zh-CN" sz="2400" b="1" i="1">
                <a:solidFill>
                  <a:srgbClr val="2009CD"/>
                </a:solidFill>
                <a:latin typeface="Times New Roman" charset="0"/>
                <a:sym typeface="Symbol" charset="2"/>
              </a:rPr>
              <a:t>a</a:t>
            </a:r>
            <a:endParaRPr lang="en-US" altLang="zh-CN" sz="2400" b="1" i="1">
              <a:solidFill>
                <a:srgbClr val="2009CD"/>
              </a:solidFill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, …, (</a:t>
            </a:r>
            <a:r>
              <a:rPr lang="en-US" altLang="zh-CN" sz="2400" b="1" i="1">
                <a:latin typeface="Times New Roman" charset="0"/>
              </a:rPr>
              <a:t>m</a:t>
            </a:r>
            <a:r>
              <a:rPr lang="en-US" altLang="zh-CN" sz="2400" b="1">
                <a:latin typeface="Times New Roman" charset="0"/>
              </a:rPr>
              <a:t>-1)</a:t>
            </a:r>
            <a:r>
              <a:rPr lang="en-US" altLang="zh-CN" sz="2400" b="1">
                <a:latin typeface="Times New Roman" charset="0"/>
                <a:sym typeface="Symbol" charset="2"/>
              </a:rPr>
              <a:t>S, </a:t>
            </a:r>
            <a:r>
              <a:rPr lang="zh-CN" altLang="en-US" sz="2400" b="1">
                <a:latin typeface="Times New Roman" charset="0"/>
                <a:sym typeface="Symbol" charset="2"/>
              </a:rPr>
              <a:t>即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a</a:t>
            </a:r>
            <a:r>
              <a:rPr lang="en-US" altLang="zh-CN" sz="2400" b="1">
                <a:latin typeface="Times New Roman" charset="0"/>
              </a:rPr>
              <a:t>), …,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m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-1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zh-CN" altLang="en-US" sz="2400" b="1">
                <a:latin typeface="Times New Roman" charset="0"/>
              </a:rPr>
              <a:t>成立</a:t>
            </a:r>
            <a:r>
              <a:rPr lang="en-US" altLang="zh-CN" sz="2400" b="1">
                <a:latin typeface="Times New Roman" charset="0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根据归纳步骤，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m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zh-CN" altLang="en-US" sz="2400" b="1">
                <a:latin typeface="Times New Roman" charset="0"/>
              </a:rPr>
              <a:t>成立，即</a:t>
            </a:r>
            <a:r>
              <a:rPr lang="en-US" altLang="zh-CN" sz="2400" b="1" i="1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S</a:t>
            </a:r>
            <a:r>
              <a:rPr lang="zh-CN" altLang="en-US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Times New Roman" charset="0"/>
              </a:rPr>
              <a:t>矛盾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</a:rPr>
              <a:t>.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charset="0"/>
                <a:ea typeface="楷体_GB2312" charset="0"/>
                <a:sym typeface="Symbol" charset="2"/>
              </a:rPr>
              <a:t>因此，</a:t>
            </a:r>
            <a:r>
              <a:rPr kumimoji="1" lang="en-US" altLang="zh-CN" sz="2400" b="1">
                <a:solidFill>
                  <a:srgbClr val="2009CD"/>
                </a:solidFill>
                <a:latin typeface="Times New Roman" charset="0"/>
                <a:sym typeface="Symbol" charset="2"/>
              </a:rPr>
              <a:t></a:t>
            </a:r>
            <a:r>
              <a:rPr kumimoji="1" lang="en-US" altLang="zh-CN" sz="2400" b="1" i="1">
                <a:solidFill>
                  <a:srgbClr val="2009CD"/>
                </a:solidFill>
                <a:latin typeface="Times New Roman" charset="0"/>
                <a:sym typeface="Symbol" charset="2"/>
              </a:rPr>
              <a:t>n</a:t>
            </a:r>
            <a:r>
              <a:rPr kumimoji="1" lang="en-US" altLang="zh-CN" sz="2400" b="1">
                <a:solidFill>
                  <a:srgbClr val="2009CD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zh-CN" sz="2400" b="1" i="1">
                <a:solidFill>
                  <a:srgbClr val="2009CD"/>
                </a:solidFill>
                <a:latin typeface="Times New Roman" charset="0"/>
              </a:rPr>
              <a:t>P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solidFill>
                  <a:srgbClr val="2009CD"/>
                </a:solidFill>
                <a:latin typeface="Times New Roman" charset="0"/>
                <a:ea typeface="楷体_GB2312" charset="0"/>
                <a:sym typeface="Symbol" charset="2"/>
              </a:rPr>
              <a:t>n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</a:rPr>
              <a:t>)</a:t>
            </a:r>
            <a:r>
              <a:rPr lang="zh-CN" altLang="en-US" sz="2400" b="1">
                <a:solidFill>
                  <a:srgbClr val="2009CD"/>
                </a:solidFill>
                <a:latin typeface="Times New Roman" charset="0"/>
              </a:rPr>
              <a:t>成立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</a:rPr>
              <a:t>.</a:t>
            </a:r>
            <a:endParaRPr lang="en-US" altLang="zh-CN" sz="2400" b="1">
              <a:solidFill>
                <a:srgbClr val="2009CD"/>
              </a:solidFill>
              <a:latin typeface="Times New Roman" charset="0"/>
              <a:ea typeface="楷体_GB2312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1084263"/>
          </a:xfrm>
        </p:spPr>
        <p:txBody>
          <a:bodyPr/>
          <a:lstStyle/>
          <a:p>
            <a:r>
              <a:rPr lang="zh-CN" altLang="en-US" sz="3600"/>
              <a:t>强数学归纳法（举例）</a:t>
            </a:r>
            <a:endParaRPr lang="en-US" altLang="zh-CN" sz="36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362950" cy="45815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任意整数</a:t>
            </a:r>
            <a:r>
              <a:rPr lang="en-US" altLang="zh-CN" sz="2800" b="1">
                <a:latin typeface="Times New Roman" charset="0"/>
              </a:rPr>
              <a:t>n(n </a:t>
            </a:r>
            <a:r>
              <a:rPr lang="en-US" altLang="zh-CN" sz="2800" b="1">
                <a:latin typeface="Times New Roman" charset="0"/>
                <a:sym typeface="Symbol" charset="2"/>
              </a:rPr>
              <a:t>2)</a:t>
            </a:r>
            <a:r>
              <a:rPr lang="zh-CN" altLang="en-US" sz="2800" b="1">
                <a:latin typeface="Times New Roman" charset="0"/>
                <a:sym typeface="Symbol" charset="2"/>
              </a:rPr>
              <a:t>可分解为（若干个）素数的乘积</a:t>
            </a:r>
            <a:endParaRPr lang="en-US" altLang="zh-CN" sz="2800" b="1">
              <a:latin typeface="Times New Roman" charset="0"/>
              <a:sym typeface="Symbol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charset="0"/>
                <a:sym typeface="Symbol" charset="2"/>
              </a:rPr>
              <a:t>n = 2.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  <a:sym typeface="Symbol" charset="2"/>
              </a:rPr>
              <a:t>考察 </a:t>
            </a:r>
            <a:r>
              <a:rPr lang="en-US" altLang="zh-CN" sz="2400" b="1">
                <a:latin typeface="Times New Roman" charset="0"/>
                <a:sym typeface="Symbol" charset="2"/>
              </a:rPr>
              <a:t>n+1.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charset="0"/>
                <a:sym typeface="Symbol" charset="2"/>
              </a:rPr>
              <a:t>用</a:t>
            </a:r>
            <a:r>
              <a:rPr lang="en-US" altLang="zh-CN" sz="2800" b="1">
                <a:latin typeface="Times New Roman" charset="0"/>
                <a:sym typeface="Symbol" charset="2"/>
              </a:rPr>
              <a:t>4</a:t>
            </a:r>
            <a:r>
              <a:rPr lang="zh-CN" altLang="en-US" sz="2800" b="1">
                <a:latin typeface="Times New Roman" charset="0"/>
                <a:sym typeface="Symbol" charset="2"/>
              </a:rPr>
              <a:t>分和</a:t>
            </a:r>
            <a:r>
              <a:rPr lang="en-US" altLang="zh-CN" sz="2800" b="1">
                <a:latin typeface="Times New Roman" charset="0"/>
                <a:sym typeface="Symbol" charset="2"/>
              </a:rPr>
              <a:t>5</a:t>
            </a:r>
            <a:r>
              <a:rPr lang="zh-CN" altLang="en-US" sz="2800" b="1">
                <a:latin typeface="Times New Roman" charset="0"/>
                <a:sym typeface="Symbol" charset="2"/>
              </a:rPr>
              <a:t>分就可以组成</a:t>
            </a:r>
            <a:r>
              <a:rPr lang="en-US" altLang="zh-CN" sz="2800" b="1">
                <a:latin typeface="Times New Roman" charset="0"/>
                <a:sym typeface="Symbol" charset="2"/>
              </a:rPr>
              <a:t>12</a:t>
            </a:r>
            <a:r>
              <a:rPr lang="zh-CN" altLang="en-US" sz="2800" b="1">
                <a:latin typeface="Times New Roman" charset="0"/>
                <a:sym typeface="Symbol" charset="2"/>
              </a:rPr>
              <a:t>分及以上的每种邮资</a:t>
            </a:r>
            <a:r>
              <a:rPr lang="en-US" altLang="zh-CN" sz="2800" b="1">
                <a:latin typeface="Times New Roman" charset="0"/>
                <a:sym typeface="Symbol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(12),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(13),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(14),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(15).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对任意</a:t>
            </a:r>
            <a:r>
              <a:rPr lang="en-US" altLang="zh-CN" sz="2400" b="1" i="1">
                <a:latin typeface="Times New Roman" charset="0"/>
              </a:rPr>
              <a:t>k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sym typeface="Symbol" charset="2"/>
              </a:rPr>
              <a:t></a:t>
            </a:r>
            <a:r>
              <a:rPr lang="en-US" altLang="zh-CN" sz="2400" b="1">
                <a:latin typeface="Times New Roman" charset="0"/>
              </a:rPr>
              <a:t>15, 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(12)</a:t>
            </a:r>
            <a:r>
              <a:rPr lang="en-US" altLang="zh-CN" sz="2400" b="1">
                <a:latin typeface="Times New Roman" charset="0"/>
                <a:sym typeface="Symbol" charset="2"/>
              </a:rPr>
              <a:t>… 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k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en-US" altLang="zh-CN" sz="2400" b="1">
                <a:latin typeface="Times New Roman" charset="0"/>
                <a:sym typeface="Symbol" charset="2"/>
              </a:rPr>
              <a:t>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k</a:t>
            </a:r>
            <a:r>
              <a:rPr lang="en-US" altLang="zh-CN" sz="2400" b="1">
                <a:latin typeface="Times New Roman" charset="0"/>
              </a:rPr>
              <a:t>+1)</a:t>
            </a: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  <a:sym typeface="Symbol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charset="0"/>
              </a:rPr>
              <a:t>（强）数学归纳法（举例）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505825" cy="48958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对每个正整数</a:t>
            </a:r>
            <a:r>
              <a:rPr lang="en-US" altLang="zh-CN" sz="2800" b="1">
                <a:latin typeface="Times New Roman" charset="0"/>
              </a:rPr>
              <a:t>n</a:t>
            </a:r>
            <a:r>
              <a:rPr lang="en-US" altLang="zh-CN" sz="2800" b="1">
                <a:latin typeface="Times New Roman" charset="0"/>
                <a:sym typeface="Symbol" charset="2"/>
              </a:rPr>
              <a:t>  4</a:t>
            </a:r>
            <a:r>
              <a:rPr lang="zh-CN" altLang="en-US" sz="2800" b="1">
                <a:latin typeface="Times New Roman" charset="0"/>
                <a:sym typeface="Symbol" charset="2"/>
              </a:rPr>
              <a:t>，</a:t>
            </a:r>
            <a:r>
              <a:rPr lang="en-US" altLang="zh-CN" sz="2800" b="1">
                <a:latin typeface="Times New Roman" charset="0"/>
                <a:sym typeface="Symbol" charset="2"/>
              </a:rPr>
              <a:t>n!  </a:t>
            </a:r>
            <a:r>
              <a:rPr lang="en-US" altLang="zh-CN" sz="2800" b="1">
                <a:latin typeface="Times New Roman" charset="0"/>
              </a:rPr>
              <a:t>2</a:t>
            </a:r>
            <a:r>
              <a:rPr lang="en-US" altLang="zh-CN" sz="2800" b="1" baseline="30000">
                <a:latin typeface="Times New Roman" charset="0"/>
              </a:rPr>
              <a:t>n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基础步骤：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(4)</a:t>
            </a:r>
            <a:r>
              <a:rPr lang="zh-CN" altLang="en-US" sz="2400" b="1">
                <a:latin typeface="Times New Roman" charset="0"/>
              </a:rPr>
              <a:t>为真，</a:t>
            </a:r>
            <a:r>
              <a:rPr lang="en-US" altLang="zh-CN" sz="2400" b="1">
                <a:latin typeface="Times New Roman" charset="0"/>
              </a:rPr>
              <a:t>24</a:t>
            </a:r>
            <a:r>
              <a:rPr lang="en-US" altLang="zh-CN" sz="2400" b="1">
                <a:latin typeface="Times New Roman" charset="0"/>
                <a:sym typeface="Symbol" charset="2"/>
              </a:rPr>
              <a:t> 16</a:t>
            </a: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归纳步骤：对任意正整数</a:t>
            </a:r>
            <a:r>
              <a:rPr lang="en-US" altLang="zh-CN" sz="2400" b="1" i="1">
                <a:latin typeface="Times New Roman" charset="0"/>
              </a:rPr>
              <a:t>k</a:t>
            </a:r>
            <a:r>
              <a:rPr lang="en-US" altLang="zh-CN" sz="2400" b="1">
                <a:latin typeface="Times New Roman" charset="0"/>
                <a:sym typeface="Symbol" charset="2"/>
              </a:rPr>
              <a:t> 4</a:t>
            </a:r>
            <a:r>
              <a:rPr lang="en-US" altLang="zh-CN" sz="2400" b="1">
                <a:latin typeface="Times New Roman" charset="0"/>
              </a:rPr>
              <a:t>,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k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en-US" altLang="zh-CN" sz="2400" b="1">
                <a:latin typeface="Times New Roman" charset="0"/>
                <a:sym typeface="Symbol" charset="2"/>
              </a:rPr>
              <a:t> 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k</a:t>
            </a:r>
            <a:r>
              <a:rPr lang="en-US" altLang="zh-CN" sz="2400" b="1">
                <a:latin typeface="Times New Roman" charset="0"/>
              </a:rPr>
              <a:t>+1).  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altLang="zh-CN" sz="2400" b="1">
                <a:latin typeface="Times New Roman" charset="0"/>
              </a:rPr>
              <a:t>     (k+1)!= (k+1) k! </a:t>
            </a:r>
            <a:r>
              <a:rPr lang="en-US" altLang="zh-CN" sz="2400" b="1">
                <a:latin typeface="Times New Roman" charset="0"/>
                <a:sym typeface="Symbol" charset="2"/>
              </a:rPr>
              <a:t></a:t>
            </a:r>
            <a:r>
              <a:rPr lang="en-US" altLang="zh-CN" sz="2400" b="1">
                <a:latin typeface="Times New Roman" charset="0"/>
              </a:rPr>
              <a:t> (k+1)</a:t>
            </a:r>
            <a:r>
              <a:rPr lang="en-US" altLang="zh-CN" sz="2400" b="1">
                <a:latin typeface="Times New Roman" charset="0"/>
                <a:sym typeface="Symbol" charset="2"/>
              </a:rPr>
              <a:t> </a:t>
            </a:r>
            <a:r>
              <a:rPr lang="en-US" altLang="zh-CN" sz="2400" b="1">
                <a:latin typeface="Times New Roman" charset="0"/>
              </a:rPr>
              <a:t>2</a:t>
            </a:r>
            <a:r>
              <a:rPr lang="en-US" altLang="zh-CN" sz="2400" b="1" baseline="30000">
                <a:latin typeface="Times New Roman" charset="0"/>
              </a:rPr>
              <a:t>k</a:t>
            </a:r>
            <a:r>
              <a:rPr lang="en-US" altLang="zh-CN" sz="2400" b="1">
                <a:latin typeface="Times New Roman" charset="0"/>
                <a:sym typeface="Symbol" charset="2"/>
              </a:rPr>
              <a:t>  </a:t>
            </a:r>
            <a:r>
              <a:rPr lang="en-US" altLang="zh-CN" sz="2400" b="1">
                <a:latin typeface="Times New Roman" charset="0"/>
              </a:rPr>
              <a:t>2</a:t>
            </a:r>
            <a:r>
              <a:rPr lang="en-US" altLang="zh-CN" sz="2400" b="1" baseline="30000">
                <a:latin typeface="Times New Roman" charset="0"/>
              </a:rPr>
              <a:t>k+1 </a:t>
            </a:r>
            <a:endParaRPr lang="en-US" altLang="zh-CN" sz="2400" b="1">
              <a:latin typeface="Times New Roman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charset="0"/>
                <a:ea typeface="楷体_GB2312" charset="0"/>
                <a:sym typeface="Symbol" charset="2"/>
              </a:rPr>
              <a:t>因此，</a:t>
            </a:r>
            <a:r>
              <a:rPr lang="zh-CN" altLang="en-US" sz="2400" b="1">
                <a:latin typeface="Times New Roman" charset="0"/>
              </a:rPr>
              <a:t>对任意正整数</a:t>
            </a:r>
            <a:r>
              <a:rPr lang="en-US" altLang="zh-CN" sz="2400" b="1" i="1">
                <a:latin typeface="Times New Roman" charset="0"/>
              </a:rPr>
              <a:t>n</a:t>
            </a:r>
            <a:r>
              <a:rPr lang="en-US" altLang="zh-CN" sz="2400" b="1">
                <a:latin typeface="Times New Roman" charset="0"/>
                <a:sym typeface="Symbol" charset="2"/>
              </a:rPr>
              <a:t>  4</a:t>
            </a:r>
            <a:r>
              <a:rPr lang="en-US" altLang="zh-CN" sz="2400" b="1">
                <a:latin typeface="Times New Roman" charset="0"/>
              </a:rPr>
              <a:t>,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n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en-US" altLang="zh-CN" sz="2400" b="1">
                <a:latin typeface="Times New Roman" charset="0"/>
                <a:sym typeface="Symbol" charset="2"/>
              </a:rPr>
              <a:t> </a:t>
            </a:r>
            <a:r>
              <a:rPr lang="zh-CN" altLang="en-US" sz="2400" b="1">
                <a:latin typeface="Times New Roman" charset="0"/>
                <a:sym typeface="Symbol" charset="2"/>
              </a:rPr>
              <a:t>成立</a:t>
            </a:r>
            <a:r>
              <a:rPr lang="en-US" altLang="zh-CN" sz="2400" b="1">
                <a:latin typeface="Times New Roman" charset="0"/>
                <a:sym typeface="Symbol" charset="2"/>
              </a:rPr>
              <a:t>. </a:t>
            </a:r>
            <a:endParaRPr lang="en-US" altLang="zh-CN" sz="2400" b="1">
              <a:latin typeface="Times New Roman" charset="0"/>
              <a:ea typeface="楷体_GB2312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615238" cy="89058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Times New Roman" charset="0"/>
                <a:ea typeface="楷体_GB2312" charset="0"/>
                <a:cs typeface="Times New Roman" charset="0"/>
              </a:rPr>
              <a:t>Odd Pie Fights </a:t>
            </a:r>
            <a:r>
              <a:rPr lang="zh-CN" altLang="en-US" sz="3600" dirty="0">
                <a:latin typeface="Times New Roman" charset="0"/>
                <a:ea typeface="楷体_GB2312" charset="0"/>
                <a:cs typeface="Times New Roman" charset="0"/>
              </a:rPr>
              <a:t>（奇数个馅饼的战斗）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4076700"/>
            <a:ext cx="7494588" cy="24177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b="1">
                <a:latin typeface="Times New Roman" charset="0"/>
              </a:rPr>
              <a:t>Placing 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</a:rPr>
              <a:t>an odd number of people </a:t>
            </a:r>
            <a:r>
              <a:rPr lang="en-US" altLang="zh-CN" sz="2400" b="1">
                <a:latin typeface="Times New Roman" charset="0"/>
              </a:rPr>
              <a:t>in the plane, in such a way that 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</a:rPr>
              <a:t>every pair of people has a distinct distance between them</a:t>
            </a:r>
            <a:r>
              <a:rPr lang="en-US" altLang="zh-CN" sz="2400" b="1">
                <a:latin typeface="Times New Roman" charset="0"/>
              </a:rPr>
              <a:t>. At a signal, each person will 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</a:rPr>
              <a:t>throw a pie at the closest other person</a:t>
            </a:r>
            <a:r>
              <a:rPr lang="en-US" altLang="zh-CN" sz="2400" b="1">
                <a:latin typeface="Times New Roman" charset="0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en-US" altLang="zh-CN" sz="2400" b="1">
                <a:latin typeface="Times New Roman" charset="0"/>
              </a:rPr>
              <a:t>At least one person does not get hit with a pie</a:t>
            </a:r>
            <a:r>
              <a:rPr lang="zh-CN" altLang="en-US" sz="2400" b="1">
                <a:latin typeface="Times New Roman" charset="0"/>
              </a:rPr>
              <a:t>？</a:t>
            </a:r>
            <a:endParaRPr lang="en-US" altLang="zh-CN" sz="2400" b="1" baseline="30000">
              <a:latin typeface="Times New Roman" charset="0"/>
            </a:endParaRPr>
          </a:p>
        </p:txBody>
      </p:sp>
      <p:pic>
        <p:nvPicPr>
          <p:cNvPr id="25604" name="Picture 2" descr="http://binscorner.com/mails/b/biggest-custard-pie-fight-ever/1259046283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838325"/>
            <a:ext cx="28495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 descr="http://binscorner.com/mails/b/biggest-custard-pie-fight-ever/12590462828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38325"/>
            <a:ext cx="31686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1084263"/>
          </a:xfrm>
        </p:spPr>
        <p:txBody>
          <a:bodyPr/>
          <a:lstStyle/>
          <a:p>
            <a:r>
              <a:rPr lang="zh-CN" altLang="en-US" sz="3600"/>
              <a:t>运用良序公理来证明（举例）</a:t>
            </a:r>
            <a:endParaRPr lang="en-US" altLang="zh-CN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362950" cy="4725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设</a:t>
            </a:r>
            <a:r>
              <a:rPr lang="en-US" altLang="zh-CN" sz="2800" b="1" i="1">
                <a:latin typeface="Times New Roman" charset="0"/>
              </a:rPr>
              <a:t>a</a:t>
            </a:r>
            <a:r>
              <a:rPr lang="zh-CN" altLang="en-US" sz="2800" b="1">
                <a:latin typeface="Times New Roman" charset="0"/>
              </a:rPr>
              <a:t>是整数</a:t>
            </a:r>
            <a:r>
              <a:rPr lang="en-US" altLang="zh-CN" sz="2800" b="1">
                <a:latin typeface="Times New Roman" charset="0"/>
              </a:rPr>
              <a:t>, </a:t>
            </a:r>
            <a:r>
              <a:rPr lang="en-US" altLang="zh-CN" sz="2800" b="1" i="1">
                <a:latin typeface="Times New Roman" charset="0"/>
              </a:rPr>
              <a:t>d</a:t>
            </a:r>
            <a:r>
              <a:rPr lang="zh-CN" altLang="en-US" sz="2800" b="1">
                <a:latin typeface="Times New Roman" charset="0"/>
              </a:rPr>
              <a:t>是正整数</a:t>
            </a:r>
            <a:r>
              <a:rPr lang="en-US" altLang="zh-CN" sz="2800" b="1">
                <a:latin typeface="Times New Roman" charset="0"/>
                <a:sym typeface="Symbol" charset="2"/>
              </a:rPr>
              <a:t>, </a:t>
            </a:r>
            <a:r>
              <a:rPr lang="zh-CN" altLang="en-US" sz="2800" b="1">
                <a:latin typeface="Times New Roman" charset="0"/>
                <a:sym typeface="Symbol" charset="2"/>
              </a:rPr>
              <a:t>则</a:t>
            </a:r>
            <a:r>
              <a:rPr lang="zh-CN" altLang="en-US" sz="2800" b="1">
                <a:latin typeface="Times New Roman" charset="0"/>
              </a:rPr>
              <a:t>存在唯一的整数</a:t>
            </a:r>
            <a:r>
              <a:rPr lang="en-US" altLang="zh-CN" sz="2800" b="1" i="1">
                <a:latin typeface="Times New Roman" charset="0"/>
              </a:rPr>
              <a:t>q</a:t>
            </a:r>
            <a:r>
              <a:rPr lang="zh-CN" altLang="en-US" sz="2800" b="1">
                <a:latin typeface="Times New Roman" charset="0"/>
              </a:rPr>
              <a:t>和</a:t>
            </a:r>
            <a:r>
              <a:rPr lang="en-US" altLang="zh-CN" sz="2800" b="1" i="1">
                <a:latin typeface="Times New Roman" charset="0"/>
              </a:rPr>
              <a:t>r</a:t>
            </a:r>
            <a:r>
              <a:rPr lang="zh-CN" altLang="en-US" sz="2800" b="1">
                <a:latin typeface="Times New Roman" charset="0"/>
              </a:rPr>
              <a:t>满足</a:t>
            </a:r>
            <a:endParaRPr lang="en-US" altLang="zh-CN" sz="28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charset="0"/>
                <a:sym typeface="Symbol" charset="2"/>
              </a:rPr>
              <a:t>0  </a:t>
            </a:r>
            <a:r>
              <a:rPr lang="en-US" altLang="zh-CN" sz="2400" b="1" i="1">
                <a:latin typeface="Times New Roman" charset="0"/>
              </a:rPr>
              <a:t> r </a:t>
            </a:r>
            <a:r>
              <a:rPr lang="en-US" altLang="zh-CN" sz="2400" b="1">
                <a:latin typeface="Times New Roman" charset="0"/>
                <a:sym typeface="Symbol" charset="2"/>
              </a:rPr>
              <a:t>&lt;</a:t>
            </a:r>
            <a:r>
              <a:rPr lang="en-US" altLang="zh-CN" sz="2400" b="1" i="1">
                <a:latin typeface="Times New Roman" charset="0"/>
              </a:rPr>
              <a:t> d</a:t>
            </a:r>
            <a:r>
              <a:rPr lang="en-US" altLang="zh-CN" sz="2400" b="1">
                <a:latin typeface="Times New Roman" charset="0"/>
                <a:sym typeface="Symbol" charset="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i="1">
                <a:latin typeface="Times New Roman" charset="0"/>
              </a:rPr>
              <a:t>a </a:t>
            </a:r>
            <a:r>
              <a:rPr lang="en-US" altLang="zh-CN" sz="2400" b="1">
                <a:latin typeface="Times New Roman" charset="0"/>
                <a:sym typeface="Symbol" charset="2"/>
              </a:rPr>
              <a:t>=</a:t>
            </a:r>
            <a:r>
              <a:rPr lang="en-US" altLang="zh-CN" sz="2400" b="1" i="1">
                <a:latin typeface="Times New Roman" charset="0"/>
              </a:rPr>
              <a:t>dq</a:t>
            </a:r>
            <a:r>
              <a:rPr lang="en-US" altLang="zh-CN" sz="2400" b="1">
                <a:latin typeface="Times New Roman" charset="0"/>
                <a:sym typeface="Symbol" charset="2"/>
              </a:rPr>
              <a:t>+</a:t>
            </a:r>
            <a:r>
              <a:rPr lang="en-US" altLang="zh-CN" sz="2400" b="1" i="1">
                <a:latin typeface="Times New Roman" charset="0"/>
              </a:rPr>
              <a:t> r</a:t>
            </a:r>
            <a:endParaRPr lang="en-US" altLang="zh-CN" sz="2400" b="1">
              <a:latin typeface="Times New Roman" charset="0"/>
              <a:sym typeface="Symbol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charset="0"/>
                <a:sym typeface="Symbol" charset="2"/>
              </a:rPr>
              <a:t>证明</a:t>
            </a:r>
            <a:endParaRPr lang="en-US" altLang="zh-CN" sz="2800" b="1">
              <a:latin typeface="Times New Roman" charset="0"/>
              <a:sym typeface="Symbol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令</a:t>
            </a:r>
            <a:r>
              <a:rPr lang="en-US" altLang="zh-CN" sz="2400" b="1">
                <a:latin typeface="Times New Roman" charset="0"/>
              </a:rPr>
              <a:t>S={</a:t>
            </a:r>
            <a:r>
              <a:rPr lang="en-US" altLang="zh-CN" sz="2400" b="1" i="1">
                <a:latin typeface="Times New Roman" charset="0"/>
              </a:rPr>
              <a:t>a-dq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 </a:t>
            </a:r>
            <a:r>
              <a:rPr lang="en-US" altLang="zh-CN" sz="2400" b="1">
                <a:latin typeface="Times New Roman" charset="0"/>
              </a:rPr>
              <a:t>|</a:t>
            </a:r>
            <a:r>
              <a:rPr lang="en-US" altLang="zh-CN" sz="2400" b="1" i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sym typeface="Symbol" charset="2"/>
              </a:rPr>
              <a:t>0</a:t>
            </a:r>
            <a:r>
              <a:rPr lang="en-US" altLang="zh-CN" sz="2400" b="1" i="1">
                <a:latin typeface="Times New Roman" charset="0"/>
              </a:rPr>
              <a:t>a-dq </a:t>
            </a:r>
            <a:r>
              <a:rPr lang="zh-CN" altLang="en-US" sz="2400" b="1">
                <a:latin typeface="Times New Roman" charset="0"/>
              </a:rPr>
              <a:t>，</a:t>
            </a:r>
            <a:r>
              <a:rPr lang="en-US" altLang="zh-CN" sz="2400" b="1" i="1">
                <a:latin typeface="Times New Roman" charset="0"/>
              </a:rPr>
              <a:t>q</a:t>
            </a:r>
            <a:r>
              <a:rPr lang="en-US" altLang="zh-CN" sz="2400" b="1">
                <a:latin typeface="Times New Roman" charset="0"/>
                <a:sym typeface="Symbol" charset="2"/>
              </a:rPr>
              <a:t>Z</a:t>
            </a:r>
            <a:r>
              <a:rPr lang="en-US" altLang="zh-CN" sz="2400" b="1">
                <a:latin typeface="Times New Roman" charset="0"/>
              </a:rPr>
              <a:t>}</a:t>
            </a:r>
            <a:r>
              <a:rPr lang="zh-CN" altLang="en-US" sz="2400" b="1">
                <a:latin typeface="Times New Roman" charset="0"/>
              </a:rPr>
              <a:t>，</a:t>
            </a:r>
            <a:r>
              <a:rPr lang="en-US" altLang="zh-CN" sz="2400" b="1">
                <a:latin typeface="Times New Roman" charset="0"/>
              </a:rPr>
              <a:t>S</a:t>
            </a:r>
            <a:r>
              <a:rPr lang="zh-CN" altLang="en-US" sz="2400" b="1">
                <a:latin typeface="Times New Roman" charset="0"/>
              </a:rPr>
              <a:t>非空</a:t>
            </a:r>
            <a:r>
              <a:rPr lang="en-US" altLang="zh-CN" sz="2400" b="1">
                <a:latin typeface="Times New Roman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非负整数集合具有良序性</a:t>
            </a: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charset="0"/>
              </a:rPr>
              <a:t>S</a:t>
            </a:r>
            <a:r>
              <a:rPr lang="zh-CN" altLang="en-US" sz="2400" b="1">
                <a:latin typeface="Times New Roman" charset="0"/>
              </a:rPr>
              <a:t>有最小元，记为</a:t>
            </a:r>
            <a:r>
              <a:rPr lang="en-US" altLang="zh-CN" sz="2400" b="1" i="1">
                <a:latin typeface="Times New Roman" charset="0"/>
              </a:rPr>
              <a:t>r</a:t>
            </a:r>
            <a:r>
              <a:rPr lang="en-US" altLang="zh-CN" sz="2400" b="1" baseline="-25000">
                <a:latin typeface="Times New Roman" charset="0"/>
              </a:rPr>
              <a:t>0</a:t>
            </a:r>
            <a:r>
              <a:rPr lang="en-US" altLang="zh-CN" sz="2400" b="1" i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sym typeface="Symbol" charset="2"/>
              </a:rPr>
              <a:t>= </a:t>
            </a:r>
            <a:r>
              <a:rPr lang="en-US" altLang="zh-CN" sz="2400" b="1" i="1">
                <a:latin typeface="Times New Roman" charset="0"/>
              </a:rPr>
              <a:t>a-dq</a:t>
            </a:r>
            <a:r>
              <a:rPr lang="en-US" altLang="zh-CN" sz="2400" b="1" baseline="-25000">
                <a:latin typeface="Times New Roman" charset="0"/>
              </a:rPr>
              <a:t>0</a:t>
            </a:r>
            <a:r>
              <a:rPr lang="en-US" altLang="zh-CN" sz="2400" b="1">
                <a:latin typeface="Times New Roman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  <a:sym typeface="Symbol" charset="2"/>
              </a:rPr>
              <a:t>可证 </a:t>
            </a:r>
            <a:r>
              <a:rPr lang="en-US" altLang="zh-CN" sz="2400" b="1">
                <a:latin typeface="Times New Roman" charset="0"/>
                <a:sym typeface="Symbol" charset="2"/>
              </a:rPr>
              <a:t>0  </a:t>
            </a:r>
            <a:r>
              <a:rPr lang="en-US" altLang="zh-CN" sz="2400" b="1" i="1">
                <a:latin typeface="Times New Roman" charset="0"/>
              </a:rPr>
              <a:t> r</a:t>
            </a:r>
            <a:r>
              <a:rPr lang="en-US" altLang="zh-CN" sz="2400" b="1" baseline="-25000">
                <a:latin typeface="Times New Roman" charset="0"/>
              </a:rPr>
              <a:t>0</a:t>
            </a:r>
            <a:r>
              <a:rPr lang="en-US" altLang="zh-CN" sz="2400" b="1" i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sym typeface="Symbol" charset="2"/>
              </a:rPr>
              <a:t>&lt;</a:t>
            </a:r>
            <a:r>
              <a:rPr lang="en-US" altLang="zh-CN" sz="2400" b="1" i="1">
                <a:latin typeface="Times New Roman" charset="0"/>
              </a:rPr>
              <a:t> d</a:t>
            </a:r>
            <a:r>
              <a:rPr lang="en-US" altLang="zh-CN" sz="2400" b="1">
                <a:latin typeface="Times New Roman" charset="0"/>
                <a:sym typeface="Symbol" charset="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  <a:sym typeface="Symbol" charset="2"/>
              </a:rPr>
              <a:t>唯一性证明，</a:t>
            </a:r>
            <a:r>
              <a:rPr lang="en-US" altLang="zh-CN" sz="2400" b="1" i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</a:rPr>
              <a:t>0 </a:t>
            </a:r>
            <a:r>
              <a:rPr lang="en-US" altLang="zh-CN" sz="2400" b="1">
                <a:latin typeface="Times New Roman" charset="0"/>
                <a:sym typeface="Symbol" charset="2"/>
              </a:rPr>
              <a:t> </a:t>
            </a:r>
            <a:r>
              <a:rPr lang="en-US" altLang="zh-CN" sz="2400" b="1" i="1">
                <a:latin typeface="Times New Roman" charset="0"/>
              </a:rPr>
              <a:t>r</a:t>
            </a:r>
            <a:r>
              <a:rPr lang="en-US" altLang="zh-CN" sz="2400" b="1" baseline="-25000">
                <a:latin typeface="Times New Roman" charset="0"/>
                <a:sym typeface="Symbol" charset="2"/>
              </a:rPr>
              <a:t>1</a:t>
            </a:r>
            <a:r>
              <a:rPr lang="en-US" altLang="zh-CN" sz="2400" b="1" i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</a:rPr>
              <a:t>-</a:t>
            </a:r>
            <a:r>
              <a:rPr lang="en-US" altLang="zh-CN" sz="2400" b="1" i="1">
                <a:latin typeface="Times New Roman" charset="0"/>
              </a:rPr>
              <a:t> r</a:t>
            </a:r>
            <a:r>
              <a:rPr lang="en-US" altLang="zh-CN" sz="2400" b="1" baseline="-25000">
                <a:latin typeface="Times New Roman" charset="0"/>
                <a:sym typeface="Symbol" charset="2"/>
              </a:rPr>
              <a:t>0 </a:t>
            </a:r>
            <a:r>
              <a:rPr lang="en-US" altLang="zh-CN" sz="2400" b="1">
                <a:latin typeface="Times New Roman" charset="0"/>
              </a:rPr>
              <a:t>= </a:t>
            </a:r>
            <a:r>
              <a:rPr lang="en-US" altLang="zh-CN" sz="2400" b="1" i="1">
                <a:latin typeface="Times New Roman" charset="0"/>
              </a:rPr>
              <a:t>d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q</a:t>
            </a:r>
            <a:r>
              <a:rPr lang="en-US" altLang="zh-CN" sz="2400" b="1" baseline="-25000">
                <a:latin typeface="Times New Roman" charset="0"/>
                <a:sym typeface="Symbol" charset="2"/>
              </a:rPr>
              <a:t>0</a:t>
            </a:r>
            <a:r>
              <a:rPr lang="en-US" altLang="zh-CN" sz="2400" b="1">
                <a:latin typeface="Times New Roman" charset="0"/>
              </a:rPr>
              <a:t>-</a:t>
            </a:r>
            <a:r>
              <a:rPr lang="en-US" altLang="zh-CN" sz="2400" b="1" i="1">
                <a:latin typeface="Times New Roman" charset="0"/>
              </a:rPr>
              <a:t>q</a:t>
            </a:r>
            <a:r>
              <a:rPr lang="en-US" altLang="zh-CN" sz="2400" b="1" baseline="-25000">
                <a:latin typeface="Times New Roman" charset="0"/>
                <a:sym typeface="Symbol" charset="2"/>
              </a:rPr>
              <a:t>1</a:t>
            </a:r>
            <a:r>
              <a:rPr lang="en-US" altLang="zh-CN" sz="2400" b="1">
                <a:latin typeface="Times New Roman" charset="0"/>
                <a:sym typeface="Symbol" charset="2"/>
              </a:rPr>
              <a:t>)  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d</a:t>
            </a:r>
            <a:r>
              <a:rPr lang="zh-CN" altLang="en-US" sz="2400" b="1">
                <a:latin typeface="Times New Roman" charset="0"/>
                <a:sym typeface="Symbol" charset="2"/>
              </a:rPr>
              <a:t>，因此，</a:t>
            </a:r>
            <a:r>
              <a:rPr lang="en-US" altLang="zh-CN" sz="2400" b="1" i="1">
                <a:latin typeface="Times New Roman" charset="0"/>
              </a:rPr>
              <a:t>q</a:t>
            </a:r>
            <a:r>
              <a:rPr lang="en-US" altLang="zh-CN" sz="2400" b="1" baseline="-25000">
                <a:latin typeface="Times New Roman" charset="0"/>
                <a:sym typeface="Symbol" charset="2"/>
              </a:rPr>
              <a:t>1</a:t>
            </a:r>
            <a:r>
              <a:rPr lang="en-US" altLang="zh-CN" sz="2400" b="1">
                <a:latin typeface="Times New Roman" charset="0"/>
              </a:rPr>
              <a:t>=</a:t>
            </a:r>
            <a:r>
              <a:rPr lang="en-US" altLang="zh-CN" sz="2400" b="1" i="1">
                <a:latin typeface="Times New Roman" charset="0"/>
              </a:rPr>
              <a:t>q</a:t>
            </a:r>
            <a:r>
              <a:rPr lang="en-US" altLang="zh-CN" sz="2400" b="1" baseline="-25000">
                <a:latin typeface="Times New Roman" charset="0"/>
                <a:sym typeface="Symbol" charset="2"/>
              </a:rPr>
              <a:t>0</a:t>
            </a:r>
            <a:endParaRPr lang="en-US" altLang="zh-CN" sz="2400" b="1" i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  <a:sym typeface="Symbol" charset="2"/>
            </a:endParaRP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  <a:sym typeface="Symbol" charset="2"/>
            </a:endParaRP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  <a:sym typeface="Symbol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1084263"/>
          </a:xfrm>
        </p:spPr>
        <p:txBody>
          <a:bodyPr/>
          <a:lstStyle/>
          <a:p>
            <a:r>
              <a:rPr lang="zh-CN" altLang="en-US" sz="3600"/>
              <a:t>运用良序公理来证明（举例）</a:t>
            </a:r>
            <a:endParaRPr lang="en-US" altLang="zh-CN" sz="36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50403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在循环赛胜果图中，若存在长度为</a:t>
            </a:r>
            <a:r>
              <a:rPr lang="en-US" altLang="zh-CN" sz="2800" b="1" i="1">
                <a:latin typeface="Times New Roman" charset="0"/>
              </a:rPr>
              <a:t>m</a:t>
            </a:r>
            <a:r>
              <a:rPr lang="zh-CN" altLang="en-US" sz="2800" b="1">
                <a:latin typeface="Times New Roman" charset="0"/>
              </a:rPr>
              <a:t>（</a:t>
            </a:r>
            <a:r>
              <a:rPr lang="en-US" altLang="zh-CN" sz="2800" b="1" i="1">
                <a:latin typeface="Times New Roman" charset="0"/>
              </a:rPr>
              <a:t>m</a:t>
            </a:r>
            <a:r>
              <a:rPr lang="en-US" altLang="zh-CN" sz="2800" b="1">
                <a:latin typeface="Times New Roman" charset="0"/>
                <a:sym typeface="Symbol" charset="2"/>
              </a:rPr>
              <a:t></a:t>
            </a:r>
            <a:r>
              <a:rPr lang="en-US" altLang="zh-CN" sz="2800" b="1">
                <a:latin typeface="Times New Roman" charset="0"/>
              </a:rPr>
              <a:t>3</a:t>
            </a:r>
            <a:r>
              <a:rPr lang="zh-CN" altLang="en-US" sz="2800" b="1">
                <a:latin typeface="Times New Roman" charset="0"/>
              </a:rPr>
              <a:t>）的回路，则必定存在长度为</a:t>
            </a:r>
            <a:r>
              <a:rPr lang="en-US" altLang="zh-CN" sz="2800" b="1">
                <a:latin typeface="Times New Roman" charset="0"/>
              </a:rPr>
              <a:t>3</a:t>
            </a:r>
            <a:r>
              <a:rPr lang="zh-CN" altLang="en-US" sz="2800" b="1">
                <a:latin typeface="Times New Roman" charset="0"/>
              </a:rPr>
              <a:t>的回路。</a:t>
            </a:r>
            <a:endParaRPr lang="en-US" altLang="zh-CN" sz="2800" b="1">
              <a:latin typeface="Times New Roman" charset="0"/>
            </a:endParaRPr>
          </a:p>
          <a:p>
            <a:pPr>
              <a:lnSpc>
                <a:spcPct val="120000"/>
              </a:lnSpc>
              <a:buFont typeface="Wingdings" charset="2"/>
              <a:buNone/>
            </a:pPr>
            <a:r>
              <a:rPr lang="en-US" altLang="zh-CN" sz="2800" b="1" i="1">
                <a:latin typeface="Times New Roman" charset="0"/>
              </a:rPr>
              <a:t>    </a:t>
            </a:r>
            <a:r>
              <a:rPr lang="zh-CN" altLang="en-US" sz="2800" b="1">
                <a:solidFill>
                  <a:srgbClr val="2009CD"/>
                </a:solidFill>
                <a:latin typeface="Times New Roman" charset="0"/>
              </a:rPr>
              <a:t>备注</a:t>
            </a:r>
            <a:r>
              <a:rPr lang="zh-CN" altLang="en-US" sz="2800" b="1" i="1">
                <a:solidFill>
                  <a:srgbClr val="2009CD"/>
                </a:solidFill>
                <a:latin typeface="Times New Roman" charset="0"/>
              </a:rPr>
              <a:t>：</a:t>
            </a:r>
            <a:r>
              <a:rPr lang="en-US" altLang="zh-CN" sz="2800" b="1" i="1">
                <a:solidFill>
                  <a:srgbClr val="2009CD"/>
                </a:solidFill>
                <a:latin typeface="Times New Roman" charset="0"/>
              </a:rPr>
              <a:t> a</a:t>
            </a:r>
            <a:r>
              <a:rPr lang="en-US" altLang="zh-CN" sz="2800" b="1" i="1" baseline="-25000">
                <a:solidFill>
                  <a:srgbClr val="2009CD"/>
                </a:solidFill>
                <a:latin typeface="Times New Roman" charset="0"/>
              </a:rPr>
              <a:t>i</a:t>
            </a:r>
            <a:r>
              <a:rPr lang="en-US" altLang="zh-CN" sz="2800" b="1">
                <a:solidFill>
                  <a:srgbClr val="2009CD"/>
                </a:solidFill>
                <a:latin typeface="Times New Roman" charset="0"/>
                <a:sym typeface="Symbol" charset="2"/>
              </a:rPr>
              <a:t>  </a:t>
            </a:r>
            <a:r>
              <a:rPr lang="en-US" altLang="zh-CN" sz="2800" b="1" i="1">
                <a:solidFill>
                  <a:srgbClr val="2009CD"/>
                </a:solidFill>
                <a:latin typeface="Times New Roman" charset="0"/>
              </a:rPr>
              <a:t>a</a:t>
            </a:r>
            <a:r>
              <a:rPr lang="en-US" altLang="zh-CN" sz="2800" b="1" i="1" baseline="-25000">
                <a:solidFill>
                  <a:srgbClr val="2009CD"/>
                </a:solidFill>
                <a:latin typeface="Times New Roman" charset="0"/>
              </a:rPr>
              <a:t>j</a:t>
            </a:r>
            <a:r>
              <a:rPr lang="en-US" altLang="zh-CN" sz="2800" b="1" baseline="-25000">
                <a:solidFill>
                  <a:srgbClr val="2009CD"/>
                </a:solidFill>
                <a:latin typeface="Times New Roman" charset="0"/>
              </a:rPr>
              <a:t> </a:t>
            </a:r>
            <a:r>
              <a:rPr lang="zh-CN" altLang="en-US" sz="2800" b="1">
                <a:solidFill>
                  <a:srgbClr val="2009CD"/>
                </a:solidFill>
                <a:latin typeface="Times New Roman" charset="0"/>
                <a:sym typeface="Symbol" charset="2"/>
              </a:rPr>
              <a:t>表示</a:t>
            </a:r>
            <a:r>
              <a:rPr lang="en-US" altLang="zh-CN" sz="2800" b="1" i="1">
                <a:solidFill>
                  <a:srgbClr val="2009CD"/>
                </a:solidFill>
                <a:latin typeface="Times New Roman" charset="0"/>
              </a:rPr>
              <a:t>a</a:t>
            </a:r>
            <a:r>
              <a:rPr lang="en-US" altLang="zh-CN" sz="2800" b="1" i="1" baseline="-25000">
                <a:solidFill>
                  <a:srgbClr val="2009CD"/>
                </a:solidFill>
                <a:latin typeface="Times New Roman" charset="0"/>
              </a:rPr>
              <a:t>i</a:t>
            </a:r>
            <a:r>
              <a:rPr lang="zh-CN" altLang="en-US" sz="2800" b="1">
                <a:solidFill>
                  <a:srgbClr val="2009CD"/>
                </a:solidFill>
                <a:latin typeface="Times New Roman" charset="0"/>
                <a:sym typeface="Symbol" charset="2"/>
              </a:rPr>
              <a:t>赢了</a:t>
            </a:r>
            <a:r>
              <a:rPr lang="en-US" altLang="zh-CN" sz="2800" b="1" i="1">
                <a:solidFill>
                  <a:srgbClr val="2009CD"/>
                </a:solidFill>
                <a:latin typeface="Times New Roman" charset="0"/>
              </a:rPr>
              <a:t>a</a:t>
            </a:r>
            <a:r>
              <a:rPr lang="en-US" altLang="zh-CN" sz="2800" b="1" i="1" baseline="-25000">
                <a:solidFill>
                  <a:srgbClr val="2009CD"/>
                </a:solidFill>
                <a:latin typeface="Times New Roman" charset="0"/>
              </a:rPr>
              <a:t>j</a:t>
            </a:r>
            <a:endParaRPr lang="en-US" altLang="zh-CN" sz="2800" b="1" i="1">
              <a:solidFill>
                <a:srgbClr val="2009CD"/>
              </a:solidFill>
              <a:latin typeface="Times New Roman" charset="0"/>
              <a:sym typeface="Symbol" charset="2"/>
            </a:endParaRPr>
          </a:p>
          <a:p>
            <a:pPr>
              <a:lnSpc>
                <a:spcPct val="120000"/>
              </a:lnSpc>
              <a:buFont typeface="Wingdings" charset="2"/>
              <a:buNone/>
            </a:pPr>
            <a:r>
              <a:rPr lang="zh-CN" altLang="en-US" sz="2800" b="1">
                <a:latin typeface="Times New Roman" charset="0"/>
                <a:sym typeface="Symbol" charset="2"/>
              </a:rPr>
              <a:t>证明</a:t>
            </a:r>
            <a:endParaRPr lang="en-US" altLang="zh-CN" sz="2800" b="1">
              <a:latin typeface="Times New Roman" charset="0"/>
              <a:sym typeface="Symbol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  <a:sym typeface="Symbol" charset="2"/>
              </a:rPr>
              <a:t>设</a:t>
            </a:r>
            <a:r>
              <a:rPr lang="zh-CN" altLang="en-US" sz="2400" b="1" u="sng">
                <a:latin typeface="Times New Roman" charset="0"/>
                <a:sym typeface="Symbol" charset="2"/>
              </a:rPr>
              <a:t>最短回路的长度</a:t>
            </a:r>
            <a:r>
              <a:rPr lang="zh-CN" altLang="en-US" sz="2400" b="1">
                <a:latin typeface="Times New Roman" charset="0"/>
                <a:sym typeface="Symbol" charset="2"/>
              </a:rPr>
              <a:t>为</a:t>
            </a:r>
            <a:r>
              <a:rPr lang="en-US" altLang="zh-CN" sz="2400" b="1" i="1">
                <a:latin typeface="Times New Roman" charset="0"/>
              </a:rPr>
              <a:t>k</a:t>
            </a:r>
            <a:r>
              <a:rPr lang="zh-CN" altLang="en-US" sz="2400" b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</a:rPr>
              <a:t>//</a:t>
            </a:r>
            <a:r>
              <a:rPr lang="zh-CN" altLang="en-US" sz="2400" b="1">
                <a:latin typeface="Times New Roman" charset="0"/>
              </a:rPr>
              <a:t>良序公理的保证</a:t>
            </a: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charset="0"/>
              </a:rPr>
              <a:t>假设 </a:t>
            </a:r>
            <a:r>
              <a:rPr lang="en-US" altLang="zh-CN" sz="2400" b="1" i="1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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</a:rPr>
              <a:t>3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 baseline="-25000">
                <a:latin typeface="Times New Roman" charset="0"/>
              </a:rPr>
              <a:t>1 </a:t>
            </a:r>
            <a:r>
              <a:rPr lang="en-US" altLang="zh-CN" sz="2400" b="1">
                <a:latin typeface="Times New Roman" charset="0"/>
                <a:sym typeface="Symbol" charset="2"/>
              </a:rPr>
              <a:t>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 baseline="-25000">
                <a:latin typeface="Times New Roman" charset="0"/>
              </a:rPr>
              <a:t>2</a:t>
            </a:r>
            <a:r>
              <a:rPr lang="en-US" altLang="zh-CN" sz="2400" b="1">
                <a:latin typeface="Times New Roman" charset="0"/>
                <a:sym typeface="Symbol" charset="2"/>
              </a:rPr>
              <a:t> 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 baseline="-25000">
                <a:latin typeface="Times New Roman" charset="0"/>
              </a:rPr>
              <a:t>3 </a:t>
            </a:r>
            <a:r>
              <a:rPr lang="en-US" altLang="zh-CN" sz="2400" b="1">
                <a:latin typeface="Times New Roman" charset="0"/>
                <a:sym typeface="Symbol" charset="2"/>
              </a:rPr>
              <a:t>… 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 baseline="-25000">
                <a:latin typeface="Times New Roman" charset="0"/>
              </a:rPr>
              <a:t>k</a:t>
            </a:r>
            <a:r>
              <a:rPr lang="en-US" altLang="zh-CN" sz="2400" b="1">
                <a:latin typeface="Times New Roman" charset="0"/>
                <a:sym typeface="Symbol" charset="2"/>
              </a:rPr>
              <a:t>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 baseline="-25000">
                <a:latin typeface="Times New Roman" charset="0"/>
              </a:rPr>
              <a:t>1</a:t>
            </a:r>
            <a:r>
              <a:rPr lang="en-US" altLang="zh-CN" sz="2400" b="1">
                <a:latin typeface="Times New Roman" charset="0"/>
                <a:sym typeface="Symbol" charset="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若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 baseline="-25000">
                <a:latin typeface="Times New Roman" charset="0"/>
              </a:rPr>
              <a:t>3</a:t>
            </a:r>
            <a:r>
              <a:rPr lang="en-US" altLang="zh-CN" sz="2400" b="1">
                <a:latin typeface="Times New Roman" charset="0"/>
                <a:sym typeface="Symbol" charset="2"/>
              </a:rPr>
              <a:t>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 baseline="-25000">
                <a:latin typeface="Times New Roman" charset="0"/>
              </a:rPr>
              <a:t>1</a:t>
            </a:r>
            <a:r>
              <a:rPr lang="en-US" altLang="zh-CN" sz="2400" b="1">
                <a:latin typeface="Times New Roman" charset="0"/>
              </a:rPr>
              <a:t>, </a:t>
            </a:r>
            <a:r>
              <a:rPr lang="zh-CN" altLang="en-US" sz="2400" b="1">
                <a:latin typeface="Times New Roman" charset="0"/>
              </a:rPr>
              <a:t>存在长度为</a:t>
            </a:r>
            <a:r>
              <a:rPr lang="en-US" altLang="zh-CN" sz="2400" b="1">
                <a:latin typeface="Times New Roman" charset="0"/>
              </a:rPr>
              <a:t>3</a:t>
            </a:r>
            <a:r>
              <a:rPr lang="zh-CN" altLang="en-US" sz="2400" b="1">
                <a:latin typeface="Times New Roman" charset="0"/>
              </a:rPr>
              <a:t>的回路，矛盾。</a:t>
            </a: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若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 baseline="-25000">
                <a:latin typeface="Times New Roman" charset="0"/>
              </a:rPr>
              <a:t>1 </a:t>
            </a:r>
            <a:r>
              <a:rPr lang="en-US" altLang="zh-CN" sz="2400" b="1">
                <a:latin typeface="Times New Roman" charset="0"/>
                <a:sym typeface="Symbol" charset="2"/>
              </a:rPr>
              <a:t>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 baseline="-25000">
                <a:latin typeface="Times New Roman" charset="0"/>
              </a:rPr>
              <a:t>3</a:t>
            </a:r>
            <a:r>
              <a:rPr lang="en-US" altLang="zh-CN" sz="2400" b="1">
                <a:latin typeface="Times New Roman" charset="0"/>
              </a:rPr>
              <a:t>, </a:t>
            </a:r>
            <a:r>
              <a:rPr lang="zh-CN" altLang="en-US" sz="2400" b="1">
                <a:latin typeface="Times New Roman" charset="0"/>
              </a:rPr>
              <a:t>存在长度为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k</a:t>
            </a:r>
            <a:r>
              <a:rPr lang="en-US" altLang="zh-CN" sz="2400" b="1">
                <a:latin typeface="Times New Roman" charset="0"/>
              </a:rPr>
              <a:t>-1)</a:t>
            </a:r>
            <a:r>
              <a:rPr lang="zh-CN" altLang="en-US" sz="2400" b="1">
                <a:latin typeface="Times New Roman" charset="0"/>
              </a:rPr>
              <a:t>的回路，矛盾。</a:t>
            </a: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  <a:sym typeface="Symbol" charset="2"/>
            </a:endParaRP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  <a:sym typeface="Symbol" charset="2"/>
            </a:endParaRP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endParaRPr lang="en-US" altLang="zh-CN" sz="2400" b="1">
              <a:latin typeface="Times New Roman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1084263"/>
          </a:xfrm>
        </p:spPr>
        <p:txBody>
          <a:bodyPr/>
          <a:lstStyle/>
          <a:p>
            <a:r>
              <a:rPr lang="zh-CN" altLang="en-US" sz="3600">
                <a:ea typeface="黑体" panose="02010609060101010101" pitchFamily="49" charset="-122"/>
              </a:rPr>
              <a:t>递归定义（</a:t>
            </a: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上的函数）</a:t>
            </a:r>
            <a:endParaRPr lang="en-US" altLang="zh-CN" sz="3600">
              <a:ea typeface="黑体" panose="02010609060101010101" pitchFamily="49" charset="-122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5763"/>
            <a:ext cx="8362950" cy="4725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递归地定义自然数集合</a:t>
            </a:r>
            <a:r>
              <a:rPr kumimoji="0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上的函数。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基础步骤：指定这个函数在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处的值；</a:t>
            </a: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递归步骤：给出从较小处的值来求出当前的值之规则。</a:t>
            </a: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举例，阶乘函数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F(n)=!n</a:t>
            </a:r>
            <a:r>
              <a:rPr kumimoji="0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的递归定义</a:t>
            </a:r>
            <a:endParaRPr kumimoji="0" lang="en-US" altLang="zh-CN" sz="2800"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F(0)=1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F(n)=nF(n-1)  for n&gt;0</a:t>
            </a: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96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Fibonacci </a:t>
            </a:r>
            <a:r>
              <a:rPr lang="zh-CN" altLang="en-US" sz="3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600">
              <a:ea typeface="黑体" panose="02010609060101010101" pitchFamily="49" charset="-122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29600" cy="4876800"/>
          </a:xfrm>
        </p:spPr>
        <p:txBody>
          <a:bodyPr/>
          <a:lstStyle/>
          <a:p>
            <a:r>
              <a:rPr kumimoji="0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Fibonacci 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kumimoji="0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定义如下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0,</a:t>
            </a:r>
          </a:p>
          <a:p>
            <a:pPr lvl="1"/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1,</a:t>
            </a:r>
          </a:p>
          <a:p>
            <a:pPr lvl="1"/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对任意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2.</a:t>
            </a:r>
          </a:p>
          <a:p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其前几个数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0, 1, 1, 2, 3, 5, 8, …</a:t>
            </a:r>
          </a:p>
          <a:p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证明：对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对任意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0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其中，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4475163" y="4183063"/>
          <a:ext cx="16779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3" imgW="850531" imgH="444307" progId="Equation.3">
                  <p:embed/>
                </p:oleObj>
              </mc:Choice>
              <mc:Fallback>
                <p:oleObj name="公式" r:id="rId3" imgW="85053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4183063"/>
                        <a:ext cx="16779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4427538" y="5157788"/>
          <a:ext cx="28082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5" imgW="1473200" imgH="431800" progId="Equation.3">
                  <p:embed/>
                </p:oleObj>
              </mc:Choice>
              <mc:Fallback>
                <p:oleObj name="公式" r:id="rId5" imgW="1473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157788"/>
                        <a:ext cx="28082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49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黑体" panose="02010609060101010101" pitchFamily="49" charset="-122"/>
              </a:rPr>
              <a:t>归纳证明</a:t>
            </a:r>
            <a:r>
              <a:rPr lang="en-US" altLang="zh-CN" sz="3600">
                <a:ea typeface="黑体" panose="02010609060101010101" pitchFamily="49" charset="-122"/>
              </a:rPr>
              <a:t>: </a:t>
            </a: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Fibonacci </a:t>
            </a:r>
            <a:r>
              <a:rPr lang="zh-CN" altLang="en-US" sz="3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600">
              <a:ea typeface="黑体" panose="02010609060101010101" pitchFamily="49" charset="-122"/>
            </a:endParaRPr>
          </a:p>
        </p:txBody>
      </p:sp>
      <p:graphicFrame>
        <p:nvGraphicFramePr>
          <p:cNvPr id="2560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525713" y="2298700"/>
          <a:ext cx="3319462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625600" imgH="1600200" progId="Equation.3">
                  <p:embed/>
                </p:oleObj>
              </mc:Choice>
              <mc:Fallback>
                <p:oleObj name="Equation" r:id="rId3" imgW="1625600" imgH="1600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2298700"/>
                        <a:ext cx="3319462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00213"/>
            <a:ext cx="8229600" cy="4949825"/>
          </a:xfrm>
        </p:spPr>
        <p:txBody>
          <a:bodyPr/>
          <a:lstStyle/>
          <a:p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验证：当</a:t>
            </a:r>
            <a:r>
              <a:rPr kumimoji="0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n=0,1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时，陈述正确。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kumimoji="0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k+1,</a:t>
            </a:r>
          </a:p>
          <a:p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注意：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 + 1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，且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n-US" altLang="zh-CN" sz="2400" i="1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+ 1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</a:t>
            </a:r>
            <a:r>
              <a:rPr kumimoji="0" lang="en-US" altLang="zh-CN" sz="2400" i="1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 </a:t>
            </a:r>
            <a:r>
              <a:rPr kumimoji="0" lang="en-US" altLang="zh-CN" sz="2400" i="1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– 1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对任意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 1.</a:t>
            </a: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82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1084263"/>
          </a:xfrm>
        </p:spPr>
        <p:txBody>
          <a:bodyPr/>
          <a:lstStyle/>
          <a:p>
            <a:r>
              <a:rPr lang="zh-CN" altLang="en-US" sz="3600">
                <a:ea typeface="黑体" panose="02010609060101010101" pitchFamily="49" charset="-122"/>
              </a:rPr>
              <a:t>递归定义（集合</a:t>
            </a:r>
            <a:r>
              <a:rPr lang="zh-CN" altLang="en-US" sz="3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600">
              <a:ea typeface="黑体" panose="02010609060101010101" pitchFamily="49" charset="-122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5763"/>
            <a:ext cx="8362950" cy="4725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递归地定义集合。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基础步骤：指定一些初始元素；</a:t>
            </a: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递归步骤：给出从集合中的元素来构造新元素之规则；</a:t>
            </a: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排斥规则（只包含上述步骤生成的那些元素）默认成立</a:t>
            </a: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举例，正整数集合的子集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S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S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S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且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y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S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，则 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+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y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S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。</a:t>
            </a:r>
            <a:endParaRPr kumimoji="0" lang="en-US" altLang="zh-CN" sz="2400"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4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BD00028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781300"/>
            <a:ext cx="3898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345363" cy="930275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273925" cy="388937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sz="2600" b="1" dirty="0">
                <a:latin typeface="Times New Roman" charset="0"/>
              </a:rPr>
              <a:t>归纳</a:t>
            </a:r>
            <a:endParaRPr lang="en-US" altLang="zh-CN" sz="2600" b="1" dirty="0">
              <a:latin typeface="Times New Roman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latin typeface="Times New Roman" charset="0"/>
              </a:rPr>
              <a:t>数学归纳法</a:t>
            </a:r>
            <a:endParaRPr lang="en-US" altLang="zh-CN" sz="2200" b="1" dirty="0">
              <a:latin typeface="Times New Roman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latin typeface="Times New Roman" charset="0"/>
              </a:rPr>
              <a:t>强数学归纳法</a:t>
            </a:r>
            <a:endParaRPr lang="en-US" altLang="zh-CN" sz="2200" b="1" dirty="0">
              <a:latin typeface="Times New Roman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latin typeface="Times New Roman" charset="0"/>
              </a:rPr>
              <a:t>运用良序公理来证明</a:t>
            </a:r>
            <a:endParaRPr lang="en-US" altLang="zh-CN" sz="2200" b="1" dirty="0">
              <a:latin typeface="Times New Roman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b="1" dirty="0">
                <a:latin typeface="Times New Roman" charset="0"/>
              </a:rPr>
              <a:t>递归</a:t>
            </a:r>
            <a:endParaRPr lang="en-US" altLang="zh-CN" b="1" dirty="0">
              <a:latin typeface="Times New Roman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b="1" dirty="0">
                <a:latin typeface="Times New Roman" charset="0"/>
              </a:rPr>
              <a:t>递归定义</a:t>
            </a:r>
            <a:endParaRPr lang="en-US" altLang="zh-CN" b="1" dirty="0">
              <a:latin typeface="Times New Roman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b="1" dirty="0">
                <a:latin typeface="Times New Roman" charset="0"/>
              </a:rPr>
              <a:t>结构归纳法</a:t>
            </a:r>
            <a:endParaRPr lang="en-US" altLang="zh-CN" b="1" dirty="0">
              <a:latin typeface="Times New Roman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b="1" dirty="0">
                <a:latin typeface="Times New Roman" charset="0"/>
              </a:rPr>
              <a:t>递归算法</a:t>
            </a:r>
            <a:endParaRPr lang="en-US" altLang="zh-CN" b="1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1084263"/>
          </a:xfrm>
        </p:spPr>
        <p:txBody>
          <a:bodyPr/>
          <a:lstStyle/>
          <a:p>
            <a:r>
              <a:rPr lang="zh-CN" altLang="en-US" sz="3600">
                <a:ea typeface="黑体" panose="02010609060101010101" pitchFamily="49" charset="-122"/>
              </a:rPr>
              <a:t>递归定义（举例</a:t>
            </a:r>
            <a:r>
              <a:rPr lang="zh-CN" altLang="en-US" sz="3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600">
              <a:ea typeface="黑体" panose="02010609060101010101" pitchFamily="49" charset="-122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5763"/>
            <a:ext cx="8362950" cy="4725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字母表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上的字符串集合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8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基础步骤：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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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（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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表示空串）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递归步骤：若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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且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 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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，则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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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。</a:t>
            </a:r>
            <a:endParaRPr kumimoji="0" lang="en-US" altLang="zh-CN" sz="2400"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字符串的长度</a:t>
            </a:r>
            <a:r>
              <a:rPr kumimoji="0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800" baseline="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0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上的函数</a:t>
            </a:r>
            <a:r>
              <a:rPr kumimoji="0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基础步骤：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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)=0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递归步骤：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(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=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() +1, 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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且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 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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endParaRPr kumimoji="0" lang="en-US" altLang="zh-CN" sz="2400"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17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1084263"/>
          </a:xfrm>
        </p:spPr>
        <p:txBody>
          <a:bodyPr/>
          <a:lstStyle/>
          <a:p>
            <a:r>
              <a:rPr lang="zh-CN" altLang="en-US" sz="3600">
                <a:ea typeface="黑体" panose="02010609060101010101" pitchFamily="49" charset="-122"/>
              </a:rPr>
              <a:t>递归定义（举例</a:t>
            </a:r>
            <a:r>
              <a:rPr lang="zh-CN" altLang="en-US" sz="3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600">
              <a:ea typeface="黑体" panose="02010609060101010101" pitchFamily="49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5763"/>
            <a:ext cx="8362950" cy="4725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0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字符串连接</a:t>
            </a:r>
            <a:r>
              <a:rPr kumimoji="0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运算。</a:t>
            </a:r>
            <a:r>
              <a:rPr kumimoji="0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(Concatenation)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基础步骤：若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</a:t>
            </a: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4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0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，则</a:t>
            </a:r>
            <a:r>
              <a:rPr kumimoji="0" lang="en-US" altLang="zh-CN" sz="2400" i="1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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  =;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递归步骤：若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</a:t>
            </a: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4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且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</a:t>
            </a: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4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以及</a:t>
            </a:r>
            <a:r>
              <a:rPr kumimoji="0" lang="en-US" altLang="zh-CN" sz="2400" i="1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 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</a:t>
            </a: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，</a:t>
            </a:r>
            <a:b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</a:b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			</a:t>
            </a:r>
            <a:r>
              <a:rPr kumimoji="0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则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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1 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 (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= (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1 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 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。</a:t>
            </a:r>
            <a:endParaRPr kumimoji="0" lang="en-US" altLang="zh-CN" sz="2400" dirty="0"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			            // 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1 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 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2</a:t>
            </a:r>
            <a:r>
              <a:rPr kumimoji="0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通常也写成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1 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endParaRPr kumimoji="0"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239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1084263"/>
          </a:xfrm>
        </p:spPr>
        <p:txBody>
          <a:bodyPr/>
          <a:lstStyle/>
          <a:p>
            <a:r>
              <a:rPr lang="zh-CN" altLang="en-US" sz="3600">
                <a:ea typeface="黑体" panose="02010609060101010101" pitchFamily="49" charset="-122"/>
              </a:rPr>
              <a:t>递归定义（举例</a:t>
            </a:r>
            <a:r>
              <a:rPr lang="zh-CN" altLang="en-US" sz="3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600">
              <a:ea typeface="黑体" panose="02010609060101010101" pitchFamily="49" charset="-122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5763"/>
            <a:ext cx="8362950" cy="4725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复合命题的合式公式。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基础步骤：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T, F, s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都是合式公式，其中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是命题变元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递归步骤：若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是合式公式，则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(E)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、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(EF)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、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(EF)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、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(EF)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和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(EF)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都是合式公式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。</a:t>
            </a:r>
            <a:endParaRPr kumimoji="0" lang="en-US" altLang="zh-CN" sz="2400"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72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1084263"/>
          </a:xfrm>
        </p:spPr>
        <p:txBody>
          <a:bodyPr/>
          <a:lstStyle/>
          <a:p>
            <a:r>
              <a:rPr lang="zh-CN" altLang="en-US" sz="3600">
                <a:ea typeface="黑体" panose="02010609060101010101" pitchFamily="49" charset="-122"/>
              </a:rPr>
              <a:t>结构归纳法</a:t>
            </a:r>
            <a:endParaRPr lang="en-US" altLang="zh-CN" sz="3600">
              <a:ea typeface="黑体" panose="02010609060101010101" pitchFamily="49" charset="-122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5763"/>
            <a:ext cx="8507413" cy="4725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关于递归定义的集合的命题，进行结构归纳证明。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基础步骤：证明对于初始元素来说，命题成立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递归步骤：针对生产新元素的规则，若相关元素满足命题，则新元素也满足命题</a:t>
            </a:r>
            <a:endParaRPr kumimoji="0" lang="en-US" altLang="zh-CN" sz="2400"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结构归纳法的有效性源于自然数上的数学归纳法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步（基础步骤），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34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1084263"/>
          </a:xfrm>
        </p:spPr>
        <p:txBody>
          <a:bodyPr/>
          <a:lstStyle/>
          <a:p>
            <a:r>
              <a:rPr lang="zh-CN" altLang="en-US" sz="3600">
                <a:ea typeface="黑体" panose="02010609060101010101" pitchFamily="49" charset="-122"/>
              </a:rPr>
              <a:t>结构归纳法（举例）</a:t>
            </a:r>
            <a:endParaRPr lang="en-US" altLang="zh-CN" sz="3600">
              <a:ea typeface="黑体" panose="02010609060101010101" pitchFamily="49" charset="-122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5763"/>
            <a:ext cx="8507413" cy="4725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8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xy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=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8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+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8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y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), </a:t>
            </a:r>
            <a:r>
              <a:rPr kumimoji="0" lang="en-US" altLang="zh-CN" sz="28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和</a:t>
            </a:r>
            <a:r>
              <a:rPr kumimoji="0" lang="en-US" altLang="zh-CN" sz="28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y</a:t>
            </a:r>
            <a:r>
              <a:rPr kumimoji="0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属于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8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表示：每当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属于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，就有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xy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=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+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y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基础步骤：每当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属于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，就有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) =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4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+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() 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。</a:t>
            </a:r>
            <a:endParaRPr kumimoji="0" lang="en-US" altLang="zh-CN" sz="2400"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递归步骤：假设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为真，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属于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要证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ya</a:t>
            </a:r>
            <a:r>
              <a:rPr kumimoji="0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为真。</a:t>
            </a: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kumimoji="0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即：每当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zh-CN" altLang="en-US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属于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0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0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，就有</a:t>
            </a: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xya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=</a:t>
            </a: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+</a:t>
            </a: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ya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为真，</a:t>
            </a: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xy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=</a:t>
            </a: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+</a:t>
            </a: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y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xya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)=</a:t>
            </a: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xy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)+1=</a:t>
            </a: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+</a:t>
            </a: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y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)+1=</a:t>
            </a: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 +</a:t>
            </a:r>
            <a:r>
              <a:rPr kumimoji="0" lang="en-US" altLang="zh-CN" sz="2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ya</a:t>
            </a:r>
            <a:r>
              <a:rPr kumimoji="0" lang="en-US" altLang="zh-CN" sz="2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45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1084263"/>
          </a:xfrm>
        </p:spPr>
        <p:txBody>
          <a:bodyPr/>
          <a:lstStyle/>
          <a:p>
            <a:r>
              <a:rPr lang="zh-CN" altLang="en-US" sz="3600">
                <a:ea typeface="黑体" panose="02010609060101010101" pitchFamily="49" charset="-122"/>
              </a:rPr>
              <a:t>广义结构归纳法（举例）</a:t>
            </a:r>
            <a:endParaRPr lang="en-US" altLang="zh-CN" sz="3600"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5763"/>
            <a:ext cx="5986463" cy="45815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0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是良序的（字典序）</a:t>
            </a:r>
            <a:endParaRPr kumimoji="0"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递归定义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m,n</a:t>
            </a:r>
          </a:p>
          <a:p>
            <a:pPr lvl="1">
              <a:lnSpc>
                <a:spcPct val="120000"/>
              </a:lnSpc>
            </a:pP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0,0 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= 0</a:t>
            </a:r>
          </a:p>
          <a:p>
            <a:pPr lvl="1">
              <a:lnSpc>
                <a:spcPct val="120000"/>
              </a:lnSpc>
            </a:pP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m,n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= 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m-1,n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+1  (n=0, m&gt;0)</a:t>
            </a:r>
            <a:endParaRPr kumimoji="0" lang="en-US" altLang="zh-CN" sz="2400" baseline="-25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m,n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= </a:t>
            </a:r>
            <a:r>
              <a:rPr kumimoji="0"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m,n-1</a:t>
            </a:r>
            <a:r>
              <a:rPr kumimoji="0"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+n  (n&gt;0)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归纳证明 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m,n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= m+n(n+1)/2</a:t>
            </a: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71" name="矩形标注 4"/>
          <p:cNvSpPr>
            <a:spLocks noChangeArrowheads="1"/>
          </p:cNvSpPr>
          <p:nvPr/>
        </p:nvSpPr>
        <p:spPr bwMode="auto">
          <a:xfrm>
            <a:off x="5867400" y="2781300"/>
            <a:ext cx="2089150" cy="1439863"/>
          </a:xfrm>
          <a:prstGeom prst="wedgeRectCallout">
            <a:avLst>
              <a:gd name="adj1" fmla="val -58403"/>
              <a:gd name="adj2" fmla="val 21116"/>
            </a:avLst>
          </a:prstGeom>
          <a:noFill/>
          <a:ln w="9525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</a:pPr>
            <a:r>
              <a:rPr kumimoji="0" lang="en-US" altLang="zh-CN" b="1">
                <a:solidFill>
                  <a:srgbClr val="2009C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0    1   3</a:t>
            </a:r>
          </a:p>
          <a:p>
            <a:pPr lvl="1">
              <a:lnSpc>
                <a:spcPct val="120000"/>
              </a:lnSpc>
            </a:pPr>
            <a:r>
              <a:rPr kumimoji="0" lang="en-US" altLang="zh-CN" b="1">
                <a:solidFill>
                  <a:srgbClr val="2009C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1    2   4</a:t>
            </a:r>
          </a:p>
          <a:p>
            <a:pPr lvl="1">
              <a:lnSpc>
                <a:spcPct val="120000"/>
              </a:lnSpc>
            </a:pPr>
            <a:r>
              <a:rPr kumimoji="0" lang="en-US" altLang="zh-CN" b="1">
                <a:solidFill>
                  <a:srgbClr val="2009C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2    3   5</a:t>
            </a:r>
            <a:endParaRPr kumimoji="0" lang="en-US" altLang="zh-CN" b="1">
              <a:solidFill>
                <a:srgbClr val="2009CD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</a:pPr>
            <a:endParaRPr kumimoji="0" lang="zh-CN" altLang="en-US" b="1">
              <a:solidFill>
                <a:srgbClr val="2009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/>
            <a:endParaRPr kumimoji="0" lang="en-US" altLang="zh-CN" b="1"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 lvl="1"/>
            <a:r>
              <a:rPr kumimoji="0" lang="zh-CN" altLang="en-US" b="1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kumimoji="0" lang="en-US" altLang="zh-CN" b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3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举例：欧几里德算法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zh-CN" altLang="en-US" dirty="0"/>
              <a:t>递归算法的正确性</a:t>
            </a:r>
            <a:endParaRPr lang="en-US" altLang="zh-CN" dirty="0"/>
          </a:p>
          <a:p>
            <a:pPr lvl="1"/>
            <a:r>
              <a:rPr lang="zh-CN" altLang="en-US" dirty="0"/>
              <a:t>递归算法的复杂性 （时间、空间）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51720" y="2492896"/>
            <a:ext cx="4392488" cy="163121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// </a:t>
            </a:r>
            <a:r>
              <a:rPr kumimoji="0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0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0, </a:t>
            </a:r>
            <a:r>
              <a:rPr kumimoji="0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  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</a:p>
          <a:p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881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7200" y="1844824"/>
            <a:ext cx="8264842" cy="4834769"/>
            <a:chOff x="457200" y="1844824"/>
            <a:chExt cx="8264842" cy="483476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844824"/>
              <a:ext cx="8264842" cy="483476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8244408" y="6381328"/>
              <a:ext cx="432048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欧几里德算法的复杂性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70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递归与迭代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fibonacci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r>
                  <a:rPr lang="zh-CN" altLang="en-US"/>
                  <a:t>正确性如何保证？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E280-54A7-4826-B6F1-62DC86CCF987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7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charset="0"/>
              </a:rPr>
              <a:t>数学归纳法</a:t>
            </a:r>
          </a:p>
        </p:txBody>
      </p:sp>
      <p:sp>
        <p:nvSpPr>
          <p:cNvPr id="7171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68313" y="1628775"/>
            <a:ext cx="8505825" cy="4895850"/>
          </a:xfrm>
          <a:blipFill rotWithShape="0">
            <a:blip r:embed="rId3"/>
            <a:stretch>
              <a:fillRect l="-645" t="-1494"/>
            </a:stretch>
          </a:blipFill>
          <a:extLst/>
        </p:spPr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charset="0"/>
              </a:rPr>
              <a:t>数学归纳法（有效性）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507412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800" b="1">
                <a:latin typeface="Times New Roman" charset="0"/>
                <a:sym typeface="Symbol" charset="2"/>
              </a:rPr>
              <a:t>良序公理</a:t>
            </a:r>
            <a:endParaRPr kumimoji="1" lang="en-US" altLang="zh-CN" sz="2800" b="1">
              <a:latin typeface="Times New Roman" charset="0"/>
              <a:sym typeface="Symbol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正整数集合的非空子集都有一个最小元素</a:t>
            </a:r>
            <a:endParaRPr lang="en-US" altLang="zh-CN" sz="2400" b="1">
              <a:latin typeface="Times New Roman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数学归纳法的有效性（归谬法）</a:t>
            </a:r>
            <a:endParaRPr lang="en-US" altLang="zh-CN" sz="28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charset="0"/>
              </a:rPr>
              <a:t>假设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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charset="0"/>
                <a:sym typeface="Symbol" charset="2"/>
              </a:rPr>
              <a:t>n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charset="0"/>
                <a:ea typeface="楷体_GB2312" charset="0"/>
                <a:sym typeface="Symbol" charset="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Times New Roman" charset="0"/>
              </a:rPr>
              <a:t>不成立</a:t>
            </a:r>
            <a:r>
              <a:rPr lang="zh-CN" altLang="en-US" sz="2400" b="1">
                <a:latin typeface="Times New Roman" charset="0"/>
              </a:rPr>
              <a:t>，则 </a:t>
            </a:r>
            <a:r>
              <a:rPr lang="zh-CN" altLang="en-US" sz="2400" b="1">
                <a:latin typeface="Times New Roman" charset="0"/>
                <a:sym typeface="Symbol" charset="2"/>
              </a:rPr>
              <a:t></a:t>
            </a:r>
            <a:r>
              <a:rPr kumimoji="1" lang="en-US" altLang="zh-CN" sz="2400" b="1" i="1">
                <a:latin typeface="Times New Roman" charset="0"/>
                <a:sym typeface="Symbol" charset="2"/>
              </a:rPr>
              <a:t>n</a:t>
            </a:r>
            <a:r>
              <a:rPr kumimoji="1" lang="en-US" altLang="zh-CN" sz="2400" b="1">
                <a:latin typeface="Times New Roman" charset="0"/>
                <a:sym typeface="Symbol" charset="2"/>
              </a:rPr>
              <a:t> (</a:t>
            </a:r>
            <a:r>
              <a:rPr lang="en-US" altLang="zh-CN" sz="2400" b="1">
                <a:latin typeface="Times New Roman" charset="0"/>
                <a:sym typeface="Symbol" charset="2"/>
              </a:rPr>
              <a:t>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n</a:t>
            </a:r>
            <a:r>
              <a:rPr lang="en-US" altLang="zh-CN" sz="2400" b="1">
                <a:latin typeface="Times New Roman" charset="0"/>
              </a:rPr>
              <a:t>))</a:t>
            </a:r>
            <a:r>
              <a:rPr lang="zh-CN" altLang="en-US" sz="2400" b="1">
                <a:latin typeface="Times New Roman" charset="0"/>
              </a:rPr>
              <a:t>成立</a:t>
            </a:r>
            <a:r>
              <a:rPr lang="en-US" altLang="zh-CN" sz="2400" b="1">
                <a:latin typeface="Times New Roman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令</a:t>
            </a:r>
            <a:r>
              <a:rPr lang="en-US" altLang="zh-CN" sz="2400" b="1">
                <a:latin typeface="Times New Roman" charset="0"/>
              </a:rPr>
              <a:t>S={ 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n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</a:t>
            </a:r>
            <a:r>
              <a:rPr lang="en-US" altLang="zh-CN" sz="2400" b="1" baseline="30000">
                <a:latin typeface="Times New Roman" charset="0"/>
                <a:ea typeface="楷体_GB2312" charset="0"/>
                <a:sym typeface="Symbol" charset="2"/>
              </a:rPr>
              <a:t>+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 </a:t>
            </a:r>
            <a:r>
              <a:rPr lang="en-US" altLang="zh-CN" sz="2400" b="1">
                <a:latin typeface="Times New Roman" charset="0"/>
              </a:rPr>
              <a:t>|</a:t>
            </a:r>
            <a:r>
              <a:rPr lang="en-US" altLang="zh-CN" sz="2400" b="1" i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sym typeface="Symbol" charset="2"/>
              </a:rPr>
              <a:t>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n</a:t>
            </a:r>
            <a:r>
              <a:rPr lang="en-US" altLang="zh-CN" sz="2400" b="1">
                <a:latin typeface="Times New Roman" charset="0"/>
              </a:rPr>
              <a:t>)}</a:t>
            </a:r>
            <a:r>
              <a:rPr lang="zh-CN" altLang="en-US" sz="2400" b="1">
                <a:latin typeface="Times New Roman" charset="0"/>
              </a:rPr>
              <a:t>，</a:t>
            </a:r>
            <a:r>
              <a:rPr lang="en-US" altLang="zh-CN" sz="2400" b="1">
                <a:latin typeface="Times New Roman" charset="0"/>
              </a:rPr>
              <a:t>S</a:t>
            </a:r>
            <a:r>
              <a:rPr lang="zh-CN" altLang="en-US" sz="2400" b="1">
                <a:latin typeface="Times New Roman" charset="0"/>
              </a:rPr>
              <a:t>是非空子集</a:t>
            </a:r>
            <a:r>
              <a:rPr lang="en-US" altLang="zh-CN" sz="2400" b="1">
                <a:latin typeface="Times New Roman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根据良序公理，</a:t>
            </a:r>
            <a:r>
              <a:rPr lang="en-US" altLang="zh-CN" sz="2400" b="1">
                <a:latin typeface="Times New Roman" charset="0"/>
              </a:rPr>
              <a:t>S</a:t>
            </a:r>
            <a:r>
              <a:rPr lang="zh-CN" altLang="en-US" sz="2400" b="1">
                <a:latin typeface="Times New Roman" charset="0"/>
              </a:rPr>
              <a:t>有最小元素，记为</a:t>
            </a:r>
            <a:r>
              <a:rPr lang="en-US" altLang="zh-CN" sz="2400" b="1" i="1">
                <a:latin typeface="Times New Roman" charset="0"/>
              </a:rPr>
              <a:t>m</a:t>
            </a:r>
            <a:r>
              <a:rPr lang="en-US" altLang="zh-CN" sz="2400" b="1">
                <a:latin typeface="Times New Roman" charset="0"/>
                <a:sym typeface="Symbol" charset="2"/>
              </a:rPr>
              <a:t>, </a:t>
            </a:r>
            <a:r>
              <a:rPr lang="en-US" altLang="zh-CN" sz="2400" b="1" i="1">
                <a:latin typeface="Times New Roman" charset="0"/>
              </a:rPr>
              <a:t>m</a:t>
            </a:r>
            <a:r>
              <a:rPr lang="en-US" altLang="zh-CN" sz="2400" b="1">
                <a:latin typeface="Times New Roman" charset="0"/>
                <a:sym typeface="Symbol" charset="2"/>
              </a:rPr>
              <a:t>1</a:t>
            </a: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m</a:t>
            </a:r>
            <a:r>
              <a:rPr lang="en-US" altLang="zh-CN" sz="2400" b="1">
                <a:latin typeface="Times New Roman" charset="0"/>
              </a:rPr>
              <a:t>-1)</a:t>
            </a:r>
            <a:r>
              <a:rPr lang="en-US" altLang="zh-CN" sz="2400" b="1">
                <a:latin typeface="Times New Roman" charset="0"/>
                <a:sym typeface="Symbol" charset="2"/>
              </a:rPr>
              <a:t>S, </a:t>
            </a:r>
            <a:r>
              <a:rPr lang="zh-CN" altLang="en-US" sz="2400" b="1">
                <a:latin typeface="Times New Roman" charset="0"/>
                <a:sym typeface="Symbol" charset="2"/>
              </a:rPr>
              <a:t>即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m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-1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zh-CN" altLang="en-US" sz="2400" b="1">
                <a:latin typeface="Times New Roman" charset="0"/>
              </a:rPr>
              <a:t>成立</a:t>
            </a:r>
            <a:r>
              <a:rPr lang="en-US" altLang="zh-CN" sz="2400" b="1">
                <a:latin typeface="Times New Roman" charset="0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根据归纳步骤，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ea typeface="楷体_GB2312" charset="0"/>
                <a:sym typeface="Symbol" charset="2"/>
              </a:rPr>
              <a:t>m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zh-CN" altLang="en-US" sz="2400" b="1">
                <a:latin typeface="Times New Roman" charset="0"/>
              </a:rPr>
              <a:t>成立，即</a:t>
            </a:r>
            <a:r>
              <a:rPr lang="en-US" altLang="zh-CN" sz="2400" b="1" i="1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S</a:t>
            </a:r>
            <a:r>
              <a:rPr lang="zh-CN" altLang="en-US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Times New Roman" charset="0"/>
              </a:rPr>
              <a:t>矛盾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</a:rPr>
              <a:t>.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charset="0"/>
                <a:ea typeface="楷体_GB2312" charset="0"/>
                <a:sym typeface="Symbol" charset="2"/>
              </a:rPr>
              <a:t>因此，</a:t>
            </a:r>
            <a:r>
              <a:rPr kumimoji="1" lang="en-US" altLang="zh-CN" sz="2400" b="1">
                <a:solidFill>
                  <a:srgbClr val="2009CD"/>
                </a:solidFill>
                <a:latin typeface="Times New Roman" charset="0"/>
                <a:sym typeface="Symbol" charset="2"/>
              </a:rPr>
              <a:t></a:t>
            </a:r>
            <a:r>
              <a:rPr kumimoji="1" lang="en-US" altLang="zh-CN" sz="2400" b="1" i="1">
                <a:solidFill>
                  <a:srgbClr val="2009CD"/>
                </a:solidFill>
                <a:latin typeface="Times New Roman" charset="0"/>
                <a:sym typeface="Symbol" charset="2"/>
              </a:rPr>
              <a:t>n</a:t>
            </a:r>
            <a:r>
              <a:rPr kumimoji="1" lang="en-US" altLang="zh-CN" sz="2400" b="1">
                <a:solidFill>
                  <a:srgbClr val="2009CD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zh-CN" sz="2400" b="1" i="1">
                <a:solidFill>
                  <a:srgbClr val="2009CD"/>
                </a:solidFill>
                <a:latin typeface="Times New Roman" charset="0"/>
              </a:rPr>
              <a:t>P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  <a:ea typeface="楷体_GB2312" charset="0"/>
                <a:sym typeface="Symbol" charset="2"/>
              </a:rPr>
              <a:t>(</a:t>
            </a:r>
            <a:r>
              <a:rPr lang="en-US" altLang="zh-CN" sz="2400" b="1" i="1">
                <a:solidFill>
                  <a:srgbClr val="2009CD"/>
                </a:solidFill>
                <a:latin typeface="Times New Roman" charset="0"/>
                <a:ea typeface="楷体_GB2312" charset="0"/>
                <a:sym typeface="Symbol" charset="2"/>
              </a:rPr>
              <a:t>n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</a:rPr>
              <a:t>)</a:t>
            </a:r>
            <a:r>
              <a:rPr lang="zh-CN" altLang="en-US" sz="2400" b="1">
                <a:solidFill>
                  <a:srgbClr val="2009CD"/>
                </a:solidFill>
                <a:latin typeface="Times New Roman" charset="0"/>
              </a:rPr>
              <a:t>成立</a:t>
            </a:r>
            <a:r>
              <a:rPr lang="en-US" altLang="zh-CN" sz="2400" b="1">
                <a:solidFill>
                  <a:srgbClr val="2009CD"/>
                </a:solidFill>
                <a:latin typeface="Times New Roman" charset="0"/>
              </a:rPr>
              <a:t>.</a:t>
            </a:r>
            <a:endParaRPr lang="en-US" altLang="zh-CN" sz="2400" b="1">
              <a:solidFill>
                <a:srgbClr val="2009CD"/>
              </a:solidFill>
              <a:latin typeface="Times New Roman" charset="0"/>
              <a:ea typeface="楷体_GB2312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charset="0"/>
              </a:rPr>
              <a:t>数学归纳法（举例）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505825" cy="48958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charset="0"/>
              </a:rPr>
              <a:t>H</a:t>
            </a:r>
            <a:r>
              <a:rPr lang="en-US" altLang="zh-CN" sz="2800" b="1" baseline="-25000" dirty="0" err="1">
                <a:latin typeface="Times New Roman" charset="0"/>
              </a:rPr>
              <a:t>k</a:t>
            </a:r>
            <a:r>
              <a:rPr lang="en-US" altLang="zh-CN" sz="2800" b="1" dirty="0">
                <a:latin typeface="Times New Roman" charset="0"/>
              </a:rPr>
              <a:t>=1+1/2+…+1/k</a:t>
            </a:r>
            <a:r>
              <a:rPr lang="zh-CN" altLang="en-US" sz="2800" b="1" dirty="0">
                <a:latin typeface="Times New Roman" charset="0"/>
              </a:rPr>
              <a:t> （</a:t>
            </a:r>
            <a:r>
              <a:rPr lang="en-US" altLang="zh-CN" sz="2800" b="1" dirty="0">
                <a:latin typeface="Times New Roman" charset="0"/>
              </a:rPr>
              <a:t>k</a:t>
            </a:r>
            <a:r>
              <a:rPr lang="zh-CN" altLang="en-US" sz="2800" b="1" dirty="0">
                <a:latin typeface="Times New Roman" charset="0"/>
              </a:rPr>
              <a:t>为正整数）</a:t>
            </a:r>
            <a:endParaRPr lang="en-US" altLang="zh-CN" sz="2800" b="1" dirty="0">
              <a:latin typeface="Times New Roman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charset="0"/>
              </a:rPr>
              <a:t>证明：</a:t>
            </a:r>
            <a:r>
              <a:rPr lang="en-US" altLang="zh-CN" sz="2800" b="1" dirty="0">
                <a:latin typeface="Times New Roman" charset="0"/>
              </a:rPr>
              <a:t>H</a:t>
            </a:r>
            <a:r>
              <a:rPr lang="en-US" altLang="zh-CN" sz="2800" b="1" baseline="-25000" dirty="0">
                <a:latin typeface="Times New Roman" charset="0"/>
              </a:rPr>
              <a:t>2</a:t>
            </a:r>
            <a:r>
              <a:rPr lang="en-US" altLang="zh-CN" sz="2800" b="1" baseline="30000" dirty="0">
                <a:latin typeface="Times New Roman" charset="0"/>
              </a:rPr>
              <a:t>n</a:t>
            </a:r>
            <a:r>
              <a:rPr lang="en-US" altLang="zh-CN" sz="2800" b="1" dirty="0">
                <a:latin typeface="Times New Roman" charset="0"/>
              </a:rPr>
              <a:t> </a:t>
            </a:r>
            <a:r>
              <a:rPr lang="en-US" altLang="zh-CN" sz="2800" b="1" dirty="0">
                <a:latin typeface="Times New Roman" charset="0"/>
                <a:sym typeface="Symbol" charset="2"/>
              </a:rPr>
              <a:t>1</a:t>
            </a:r>
            <a:r>
              <a:rPr lang="en-US" altLang="zh-CN" sz="2800" b="1" dirty="0">
                <a:latin typeface="Times New Roman" charset="0"/>
              </a:rPr>
              <a:t>+n/2  </a:t>
            </a:r>
            <a:r>
              <a:rPr lang="zh-CN" altLang="en-US" sz="2800" b="1" dirty="0">
                <a:latin typeface="Times New Roman" charset="0"/>
              </a:rPr>
              <a:t>（</a:t>
            </a:r>
            <a:r>
              <a:rPr lang="en-US" altLang="zh-CN" sz="2800" b="1" dirty="0">
                <a:latin typeface="Times New Roman" charset="0"/>
              </a:rPr>
              <a:t>n</a:t>
            </a:r>
            <a:r>
              <a:rPr lang="zh-CN" altLang="en-US" sz="2800" b="1" dirty="0">
                <a:latin typeface="Times New Roman" charset="0"/>
              </a:rPr>
              <a:t>为正整数）</a:t>
            </a:r>
            <a:endParaRPr lang="en-US" altLang="zh-CN" sz="2800" b="1" baseline="30000" dirty="0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Times New Roman" charset="0"/>
              </a:rPr>
              <a:t>基础步骤：</a:t>
            </a:r>
            <a:r>
              <a:rPr lang="en-US" altLang="zh-CN" sz="2400" b="1" i="1" dirty="0">
                <a:latin typeface="Times New Roman" charset="0"/>
              </a:rPr>
              <a:t>P</a:t>
            </a:r>
            <a:r>
              <a:rPr lang="en-US" altLang="zh-CN" sz="2400" b="1" dirty="0">
                <a:latin typeface="Times New Roman" charset="0"/>
              </a:rPr>
              <a:t>(1)</a:t>
            </a:r>
            <a:r>
              <a:rPr lang="zh-CN" altLang="en-US" sz="2400" b="1" dirty="0">
                <a:latin typeface="Times New Roman" charset="0"/>
              </a:rPr>
              <a:t>为真，</a:t>
            </a:r>
            <a:r>
              <a:rPr lang="en-US" altLang="zh-CN" sz="2400" b="1" dirty="0">
                <a:latin typeface="Times New Roman" charset="0"/>
              </a:rPr>
              <a:t> H</a:t>
            </a:r>
            <a:r>
              <a:rPr lang="en-US" altLang="zh-CN" sz="2400" b="1" baseline="-25000" dirty="0">
                <a:latin typeface="Times New Roman" charset="0"/>
              </a:rPr>
              <a:t>2</a:t>
            </a:r>
            <a:r>
              <a:rPr lang="en-US" altLang="zh-CN" sz="2400" b="1" dirty="0">
                <a:latin typeface="Times New Roman" charset="0"/>
              </a:rPr>
              <a:t>=1+1/2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Times New Roman" charset="0"/>
              </a:rPr>
              <a:t>归纳步骤：对任意正整数</a:t>
            </a:r>
            <a:r>
              <a:rPr lang="en-US" altLang="zh-CN" sz="2400" b="1" i="1" dirty="0">
                <a:latin typeface="Times New Roman" charset="0"/>
              </a:rPr>
              <a:t>k</a:t>
            </a:r>
            <a:r>
              <a:rPr lang="en-US" altLang="zh-CN" sz="2400" b="1" dirty="0">
                <a:latin typeface="Times New Roman" charset="0"/>
              </a:rPr>
              <a:t>, </a:t>
            </a:r>
            <a:r>
              <a:rPr lang="en-US" altLang="zh-CN" sz="2400" b="1" i="1" dirty="0">
                <a:latin typeface="Times New Roman" charset="0"/>
              </a:rPr>
              <a:t>P</a:t>
            </a:r>
            <a:r>
              <a:rPr lang="en-US" altLang="zh-CN" sz="2400" b="1" dirty="0">
                <a:latin typeface="Times New Roman" charset="0"/>
              </a:rPr>
              <a:t>(</a:t>
            </a:r>
            <a:r>
              <a:rPr lang="en-US" altLang="zh-CN" sz="2400" b="1" i="1" dirty="0">
                <a:latin typeface="Times New Roman" charset="0"/>
              </a:rPr>
              <a:t>k</a:t>
            </a:r>
            <a:r>
              <a:rPr lang="en-US" altLang="zh-CN" sz="2400" b="1" dirty="0">
                <a:latin typeface="Times New Roman" charset="0"/>
              </a:rPr>
              <a:t>)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 </a:t>
            </a:r>
            <a:r>
              <a:rPr lang="en-US" altLang="zh-CN" sz="2400" b="1" i="1" dirty="0">
                <a:latin typeface="Times New Roman" charset="0"/>
              </a:rPr>
              <a:t>P</a:t>
            </a:r>
            <a:r>
              <a:rPr lang="en-US" altLang="zh-CN" sz="2400" b="1" dirty="0">
                <a:latin typeface="Times New Roman" charset="0"/>
              </a:rPr>
              <a:t>(</a:t>
            </a:r>
            <a:r>
              <a:rPr lang="en-US" altLang="zh-CN" sz="2400" b="1" i="1" dirty="0">
                <a:latin typeface="Times New Roman" charset="0"/>
              </a:rPr>
              <a:t>k</a:t>
            </a:r>
            <a:r>
              <a:rPr lang="en-US" altLang="zh-CN" sz="2400" b="1" dirty="0">
                <a:latin typeface="Times New Roman" charset="0"/>
              </a:rPr>
              <a:t>+1).  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altLang="zh-CN" sz="2400" b="1" dirty="0">
                <a:latin typeface="Times New Roman" charset="0"/>
              </a:rPr>
              <a:t>     H</a:t>
            </a:r>
            <a:r>
              <a:rPr lang="en-US" altLang="zh-CN" sz="2400" b="1" baseline="-25000" dirty="0">
                <a:latin typeface="Times New Roman" charset="0"/>
              </a:rPr>
              <a:t>2</a:t>
            </a:r>
            <a:r>
              <a:rPr lang="en-US" altLang="zh-CN" sz="2400" b="1" baseline="30000" dirty="0">
                <a:latin typeface="Times New Roman" charset="0"/>
              </a:rPr>
              <a:t>k+1</a:t>
            </a:r>
            <a:r>
              <a:rPr lang="en-US" altLang="zh-CN" sz="2400" b="1" dirty="0">
                <a:latin typeface="Times New Roman" charset="0"/>
              </a:rPr>
              <a:t> = H</a:t>
            </a:r>
            <a:r>
              <a:rPr lang="en-US" altLang="zh-CN" sz="2400" b="1" baseline="-25000" dirty="0">
                <a:latin typeface="Times New Roman" charset="0"/>
              </a:rPr>
              <a:t>2</a:t>
            </a:r>
            <a:r>
              <a:rPr lang="en-US" altLang="zh-CN" sz="2400" b="1" baseline="30000" dirty="0">
                <a:latin typeface="Times New Roman" charset="0"/>
              </a:rPr>
              <a:t>k</a:t>
            </a:r>
            <a:r>
              <a:rPr lang="en-US" altLang="zh-CN" sz="2400" b="1" dirty="0">
                <a:latin typeface="Times New Roman" charset="0"/>
              </a:rPr>
              <a:t> +1/(2</a:t>
            </a:r>
            <a:r>
              <a:rPr lang="en-US" altLang="zh-CN" sz="2400" b="1" baseline="30000" dirty="0">
                <a:latin typeface="Times New Roman" charset="0"/>
              </a:rPr>
              <a:t>k</a:t>
            </a:r>
            <a:r>
              <a:rPr lang="en-US" altLang="zh-CN" sz="2400" b="1" dirty="0">
                <a:latin typeface="Times New Roman" charset="0"/>
              </a:rPr>
              <a:t>+1)+…+1/2</a:t>
            </a:r>
            <a:r>
              <a:rPr lang="en-US" altLang="zh-CN" sz="2400" b="1" baseline="30000" dirty="0">
                <a:latin typeface="Times New Roman" charset="0"/>
              </a:rPr>
              <a:t>k+1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altLang="zh-CN" sz="2400" b="1" dirty="0">
                <a:latin typeface="Times New Roman" charset="0"/>
                <a:sym typeface="Symbol" charset="2"/>
              </a:rPr>
              <a:t>                (1</a:t>
            </a:r>
            <a:r>
              <a:rPr lang="en-US" altLang="zh-CN" sz="2400" b="1" dirty="0">
                <a:latin typeface="Times New Roman" charset="0"/>
              </a:rPr>
              <a:t>+k/2)+2</a:t>
            </a:r>
            <a:r>
              <a:rPr lang="en-US" altLang="zh-CN" sz="2400" b="1" baseline="30000" dirty="0">
                <a:latin typeface="Times New Roman" charset="0"/>
              </a:rPr>
              <a:t>k</a:t>
            </a:r>
            <a:r>
              <a:rPr lang="en-US" altLang="zh-CN" sz="2400" b="1" dirty="0">
                <a:latin typeface="Times New Roman" charset="0"/>
              </a:rPr>
              <a:t>(1/2</a:t>
            </a:r>
            <a:r>
              <a:rPr lang="en-US" altLang="zh-CN" sz="2400" b="1" baseline="30000" dirty="0">
                <a:latin typeface="Times New Roman" charset="0"/>
              </a:rPr>
              <a:t>k+1</a:t>
            </a:r>
            <a:r>
              <a:rPr lang="en-US" altLang="zh-CN" sz="2400" b="1" dirty="0">
                <a:latin typeface="Times New Roman" charset="0"/>
              </a:rPr>
              <a:t>) =1+(1+k)/2                         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charset="0"/>
                <a:ea typeface="楷体_GB2312" charset="0"/>
                <a:sym typeface="Symbol" charset="2"/>
              </a:rPr>
              <a:t>因此，</a:t>
            </a:r>
            <a:r>
              <a:rPr lang="zh-CN" altLang="en-US" sz="2400" b="1" dirty="0">
                <a:latin typeface="Times New Roman" charset="0"/>
              </a:rPr>
              <a:t>对任意正整数</a:t>
            </a:r>
            <a:r>
              <a:rPr lang="en-US" altLang="zh-CN" sz="2400" b="1" i="1" dirty="0">
                <a:latin typeface="Times New Roman" charset="0"/>
              </a:rPr>
              <a:t>n</a:t>
            </a:r>
            <a:r>
              <a:rPr lang="en-US" altLang="zh-CN" sz="2400" b="1" dirty="0">
                <a:latin typeface="Times New Roman" charset="0"/>
              </a:rPr>
              <a:t>, </a:t>
            </a:r>
            <a:r>
              <a:rPr lang="en-US" altLang="zh-CN" sz="2400" b="1" i="1" dirty="0">
                <a:latin typeface="Times New Roman" charset="0"/>
              </a:rPr>
              <a:t>P</a:t>
            </a:r>
            <a:r>
              <a:rPr lang="en-US" altLang="zh-CN" sz="2400" b="1" dirty="0">
                <a:latin typeface="Times New Roman" charset="0"/>
              </a:rPr>
              <a:t>(</a:t>
            </a:r>
            <a:r>
              <a:rPr lang="en-US" altLang="zh-CN" sz="2400" b="1" i="1" dirty="0">
                <a:latin typeface="Times New Roman" charset="0"/>
              </a:rPr>
              <a:t>n</a:t>
            </a:r>
            <a:r>
              <a:rPr lang="en-US" altLang="zh-CN" sz="2400" b="1" dirty="0">
                <a:latin typeface="Times New Roman" charset="0"/>
              </a:rPr>
              <a:t>)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 </a:t>
            </a:r>
            <a:r>
              <a:rPr lang="zh-CN" altLang="en-US" sz="2400" b="1" dirty="0">
                <a:latin typeface="Times New Roman" charset="0"/>
                <a:sym typeface="Symbol" charset="2"/>
              </a:rPr>
              <a:t>成立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.</a:t>
            </a:r>
            <a:r>
              <a:rPr lang="en-US" altLang="zh-CN" sz="2400" b="1" dirty="0">
                <a:latin typeface="Times New Roman" charset="0"/>
              </a:rPr>
              <a:t> </a:t>
            </a:r>
            <a:endParaRPr lang="en-US" altLang="zh-CN" sz="2400" b="1" dirty="0">
              <a:latin typeface="Times New Roman" charset="0"/>
              <a:ea typeface="楷体_GB2312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charset="0"/>
              </a:rPr>
              <a:t>数学归纳法（举例）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505825" cy="48958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猜测前</a:t>
            </a:r>
            <a:r>
              <a:rPr lang="en-US" altLang="zh-CN" sz="2800" b="1">
                <a:latin typeface="Times New Roman" charset="0"/>
              </a:rPr>
              <a:t>n</a:t>
            </a:r>
            <a:r>
              <a:rPr lang="zh-CN" altLang="en-US" sz="2800" b="1">
                <a:latin typeface="Times New Roman" charset="0"/>
              </a:rPr>
              <a:t>个奇数的求和公式，并证明之。</a:t>
            </a:r>
            <a:endParaRPr lang="en-US" altLang="zh-CN" sz="28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charset="0"/>
              </a:rPr>
              <a:t>1=1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charset="0"/>
              </a:rPr>
              <a:t>1+3=4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charset="0"/>
              </a:rPr>
              <a:t>1+3+5=9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charset="0"/>
              </a:rPr>
              <a:t>1+3+5+7=16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charset="0"/>
              </a:rPr>
              <a:t>…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charset="0"/>
              </a:rPr>
              <a:t>1+3+…+(2n-1)=n</a:t>
            </a:r>
            <a:r>
              <a:rPr lang="en-US" altLang="zh-CN" sz="2400" b="1" baseline="30000">
                <a:latin typeface="Times New Roman" charset="0"/>
              </a:rPr>
              <a:t>2</a:t>
            </a:r>
            <a:r>
              <a:rPr lang="zh-CN" altLang="en-US" sz="2400" b="1">
                <a:latin typeface="Times New Roman" charset="0"/>
              </a:rPr>
              <a:t>（</a:t>
            </a:r>
            <a:r>
              <a:rPr lang="en-US" altLang="zh-CN" sz="2400" b="1">
                <a:latin typeface="Times New Roman" charset="0"/>
              </a:rPr>
              <a:t>n</a:t>
            </a:r>
            <a:r>
              <a:rPr lang="zh-CN" altLang="en-US" sz="2400" b="1">
                <a:latin typeface="Times New Roman" charset="0"/>
              </a:rPr>
              <a:t>为正整数）</a:t>
            </a:r>
            <a:endParaRPr lang="en-US" altLang="zh-CN" sz="24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运用数学归纳法证明（练习）</a:t>
            </a:r>
            <a:endParaRPr lang="en-US" altLang="zh-CN" sz="2400" b="1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7615237" cy="89058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楷体_GB2312" charset="0"/>
              </a:rPr>
              <a:t>运用数学归纳法时犯的错误</a:t>
            </a:r>
          </a:p>
        </p:txBody>
      </p:sp>
      <p:sp>
        <p:nvSpPr>
          <p:cNvPr id="15363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23850" y="1628775"/>
            <a:ext cx="8640763" cy="3816350"/>
          </a:xfrm>
          <a:blipFill rotWithShape="0">
            <a:blip r:embed="rId3"/>
            <a:stretch>
              <a:fillRect l="-564" t="-1118"/>
            </a:stretch>
          </a:blipFill>
          <a:extLst/>
        </p:spPr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5016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charset="0"/>
              </a:rPr>
              <a:t>强数学归纳法</a:t>
            </a:r>
          </a:p>
        </p:txBody>
      </p:sp>
      <p:sp>
        <p:nvSpPr>
          <p:cNvPr id="17411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68313" y="1628775"/>
            <a:ext cx="8505825" cy="4895850"/>
          </a:xfrm>
          <a:blipFill rotWithShape="0">
            <a:blip r:embed="rId3"/>
            <a:stretch>
              <a:fillRect l="-645" t="-1494"/>
            </a:stretch>
          </a:blipFill>
          <a:extLst/>
        </p:spPr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1084263"/>
          </a:xfrm>
        </p:spPr>
        <p:txBody>
          <a:bodyPr/>
          <a:lstStyle/>
          <a:p>
            <a:r>
              <a:rPr lang="zh-CN" altLang="en-US" sz="3600"/>
              <a:t>强数学归纳法（一般形式）</a:t>
            </a:r>
            <a:endParaRPr lang="en-US" altLang="zh-CN" sz="36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229600" cy="4076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设</a:t>
            </a:r>
            <a:r>
              <a:rPr lang="en-US" altLang="zh-CN" sz="2800" b="1" i="1">
                <a:latin typeface="Times New Roman" charset="0"/>
              </a:rPr>
              <a:t>P</a:t>
            </a:r>
            <a:r>
              <a:rPr lang="en-US" altLang="zh-CN" sz="2800" b="1">
                <a:latin typeface="Times New Roman" charset="0"/>
              </a:rPr>
              <a:t>(</a:t>
            </a:r>
            <a:r>
              <a:rPr lang="en-US" altLang="zh-CN" sz="2800" b="1" i="1">
                <a:latin typeface="Times New Roman" charset="0"/>
              </a:rPr>
              <a:t>n</a:t>
            </a:r>
            <a:r>
              <a:rPr lang="en-US" altLang="zh-CN" sz="2800" b="1">
                <a:latin typeface="Times New Roman" charset="0"/>
              </a:rPr>
              <a:t>)</a:t>
            </a:r>
            <a:r>
              <a:rPr lang="zh-CN" altLang="en-US" sz="2800" b="1">
                <a:latin typeface="Times New Roman" charset="0"/>
              </a:rPr>
              <a:t>是与整数</a:t>
            </a:r>
            <a:r>
              <a:rPr lang="en-US" altLang="zh-CN" sz="2800" b="1" i="1">
                <a:latin typeface="Times New Roman" charset="0"/>
              </a:rPr>
              <a:t>n</a:t>
            </a:r>
            <a:r>
              <a:rPr lang="zh-CN" altLang="en-US" sz="2800" b="1">
                <a:latin typeface="Times New Roman" charset="0"/>
              </a:rPr>
              <a:t>有关的陈述，</a:t>
            </a:r>
            <a:r>
              <a:rPr lang="en-US" altLang="zh-CN" sz="2800" b="1" i="1">
                <a:latin typeface="Times New Roman" charset="0"/>
              </a:rPr>
              <a:t> a</a:t>
            </a:r>
            <a:r>
              <a:rPr lang="zh-CN" altLang="en-US" sz="2800" b="1">
                <a:latin typeface="Times New Roman" charset="0"/>
              </a:rPr>
              <a:t>和</a:t>
            </a:r>
            <a:r>
              <a:rPr lang="en-US" altLang="zh-CN" sz="2800" b="1" i="1">
                <a:latin typeface="Times New Roman" charset="0"/>
              </a:rPr>
              <a:t>b</a:t>
            </a:r>
            <a:r>
              <a:rPr lang="zh-CN" altLang="en-US" sz="2800" b="1">
                <a:latin typeface="Times New Roman" charset="0"/>
              </a:rPr>
              <a:t>是两个给定的整数，且</a:t>
            </a:r>
            <a:r>
              <a:rPr lang="en-US" altLang="zh-CN" sz="2800" b="1" i="1">
                <a:latin typeface="Times New Roman" charset="0"/>
              </a:rPr>
              <a:t>a </a:t>
            </a:r>
            <a:r>
              <a:rPr lang="en-US" altLang="zh-CN" sz="2800" b="1">
                <a:latin typeface="Times New Roman" charset="0"/>
                <a:sym typeface="Symbol" charset="2"/>
              </a:rPr>
              <a:t> </a:t>
            </a:r>
            <a:r>
              <a:rPr lang="en-US" altLang="zh-CN" sz="2800" b="1" i="1">
                <a:latin typeface="Times New Roman" charset="0"/>
              </a:rPr>
              <a:t>b</a:t>
            </a:r>
            <a:r>
              <a:rPr lang="en-US" altLang="zh-CN" sz="2800" b="1">
                <a:latin typeface="Times New Roman" charset="0"/>
                <a:sym typeface="Symbol" charset="2"/>
              </a:rPr>
              <a:t>.</a:t>
            </a:r>
            <a:r>
              <a:rPr lang="en-US" altLang="zh-CN" sz="2800" b="1">
                <a:latin typeface="Times New Roman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如果能够证明下列陈述</a:t>
            </a:r>
            <a:endParaRPr lang="en-US" altLang="zh-CN" sz="28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),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a </a:t>
            </a:r>
            <a:r>
              <a:rPr lang="en-US" altLang="zh-CN" sz="2400" b="1">
                <a:latin typeface="Times New Roman" charset="0"/>
              </a:rPr>
              <a:t>+1), …,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对任意</a:t>
            </a:r>
            <a:r>
              <a:rPr lang="en-US" altLang="zh-CN" sz="2400" b="1" i="1">
                <a:latin typeface="Times New Roman" charset="0"/>
              </a:rPr>
              <a:t>k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sym typeface="Symbol" charset="2"/>
              </a:rPr>
              <a:t>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,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en-US" altLang="zh-CN" sz="2400" b="1">
                <a:latin typeface="Times New Roman" charset="0"/>
                <a:sym typeface="Symbol" charset="2"/>
              </a:rPr>
              <a:t>… 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k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en-US" altLang="zh-CN" sz="2400" b="1">
                <a:latin typeface="Times New Roman" charset="0"/>
                <a:sym typeface="Symbol" charset="2"/>
              </a:rPr>
              <a:t>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k</a:t>
            </a:r>
            <a:r>
              <a:rPr lang="en-US" altLang="zh-CN" sz="2400" b="1">
                <a:latin typeface="Times New Roman" charset="0"/>
              </a:rPr>
              <a:t>+1)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则下列陈述成立</a:t>
            </a:r>
            <a:endParaRPr lang="en-US" altLang="zh-CN" sz="2800" b="1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对任意</a:t>
            </a:r>
            <a:r>
              <a:rPr lang="en-US" altLang="zh-CN" sz="2400" b="1" i="1">
                <a:latin typeface="Times New Roman" charset="0"/>
              </a:rPr>
              <a:t>n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sym typeface="Symbol" charset="2"/>
              </a:rPr>
              <a:t>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,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n</a:t>
            </a:r>
            <a:r>
              <a:rPr lang="en-US" altLang="zh-CN" sz="2400" b="1">
                <a:latin typeface="Times New Roman" charset="0"/>
              </a:rPr>
              <a:t>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12247</TotalTime>
  <Words>2179</Words>
  <Application>Microsoft Macintosh PowerPoint</Application>
  <PresentationFormat>全屏显示(4:3)</PresentationFormat>
  <Paragraphs>245</Paragraphs>
  <Slides>28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仿宋</vt:lpstr>
      <vt:lpstr>黑体</vt:lpstr>
      <vt:lpstr>华文新魏</vt:lpstr>
      <vt:lpstr>楷体_GB2312</vt:lpstr>
      <vt:lpstr>宋体</vt:lpstr>
      <vt:lpstr>Arial</vt:lpstr>
      <vt:lpstr>Cambria Math</vt:lpstr>
      <vt:lpstr>Symbol</vt:lpstr>
      <vt:lpstr>Times New Roman</vt:lpstr>
      <vt:lpstr>Wingdings</vt:lpstr>
      <vt:lpstr>Network</vt:lpstr>
      <vt:lpstr>公式</vt:lpstr>
      <vt:lpstr>Equation</vt:lpstr>
      <vt:lpstr>归纳与递归</vt:lpstr>
      <vt:lpstr>内容提要</vt:lpstr>
      <vt:lpstr>数学归纳法</vt:lpstr>
      <vt:lpstr>数学归纳法（有效性）</vt:lpstr>
      <vt:lpstr>数学归纳法（举例）</vt:lpstr>
      <vt:lpstr>数学归纳法（举例）</vt:lpstr>
      <vt:lpstr>运用数学归纳法时犯的错误</vt:lpstr>
      <vt:lpstr>强数学归纳法</vt:lpstr>
      <vt:lpstr>强数学归纳法（一般形式）</vt:lpstr>
      <vt:lpstr>强数学归纳法（有效性）</vt:lpstr>
      <vt:lpstr>强数学归纳法（举例）</vt:lpstr>
      <vt:lpstr>（强）数学归纳法（举例）</vt:lpstr>
      <vt:lpstr>Odd Pie Fights （奇数个馅饼的战斗）</vt:lpstr>
      <vt:lpstr>运用良序公理来证明（举例）</vt:lpstr>
      <vt:lpstr>运用良序公理来证明（举例）</vt:lpstr>
      <vt:lpstr>递归定义（N上的函数）</vt:lpstr>
      <vt:lpstr>Fibonacci 序列 </vt:lpstr>
      <vt:lpstr>归纳证明: Fibonacci 序列 </vt:lpstr>
      <vt:lpstr>递归定义（集合）</vt:lpstr>
      <vt:lpstr>递归定义（举例）</vt:lpstr>
      <vt:lpstr>递归定义（举例）</vt:lpstr>
      <vt:lpstr>递归定义（举例）</vt:lpstr>
      <vt:lpstr>结构归纳法</vt:lpstr>
      <vt:lpstr>结构归纳法（举例）</vt:lpstr>
      <vt:lpstr>广义结构归纳法（举例）</vt:lpstr>
      <vt:lpstr>递归算法</vt:lpstr>
      <vt:lpstr>欧几里德算法的复杂性</vt:lpstr>
      <vt:lpstr>递归与迭代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Xiaoxing Ma</cp:lastModifiedBy>
  <cp:revision>166</cp:revision>
  <dcterms:created xsi:type="dcterms:W3CDTF">1601-01-01T00:00:00Z</dcterms:created>
  <dcterms:modified xsi:type="dcterms:W3CDTF">2018-03-26T00:38:41Z</dcterms:modified>
</cp:coreProperties>
</file>