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8"/>
  </p:notesMasterIdLst>
  <p:sldIdLst>
    <p:sldId id="256" r:id="rId2"/>
    <p:sldId id="311" r:id="rId3"/>
    <p:sldId id="293" r:id="rId4"/>
    <p:sldId id="294" r:id="rId5"/>
    <p:sldId id="304" r:id="rId6"/>
    <p:sldId id="271" r:id="rId7"/>
    <p:sldId id="272" r:id="rId8"/>
    <p:sldId id="273" r:id="rId9"/>
    <p:sldId id="317" r:id="rId10"/>
    <p:sldId id="274" r:id="rId11"/>
    <p:sldId id="30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98" r:id="rId20"/>
    <p:sldId id="300" r:id="rId21"/>
    <p:sldId id="312" r:id="rId22"/>
    <p:sldId id="313" r:id="rId23"/>
    <p:sldId id="314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30" r:id="rId36"/>
    <p:sldId id="333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705F5"/>
    <a:srgbClr val="CC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黑体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黑体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黑体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黑体"/>
                <a:cs typeface="黑体"/>
              </a:defRPr>
            </a:lvl1pPr>
          </a:lstStyle>
          <a:p>
            <a:pPr>
              <a:defRPr/>
            </a:pPr>
            <a:fld id="{2C2C4C82-C528-5E40-9431-4BA0E41C6E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2116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41937BD-EE3C-124C-9A20-B525F00D9661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00FB677-4677-4144-8FDC-BECB56A77CBC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12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801447A-EAC0-B845-972E-3D9F884B1978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13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253290D-4CC0-EC42-B0B3-F98C52C05426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7E8B26B-1951-1641-8529-D78BBCC5C246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036DDC5-A7C3-BA46-AF0F-37BAA6E989B8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33E3EBC-40EB-9142-9730-E5D31E578CB5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6068B5-1855-404A-B25A-BD85E292B74C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4354CEF-C75C-7D4C-8C09-FA36CE0DE4CA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FACD4DF-9FD4-3240-A8DF-0172DA4B0E94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20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F44E3B0-AB6C-8F44-A9E6-B2C9563EA765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24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18ABD4D-8D6E-B844-BA13-48C511B273C3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465F2CF-0F92-D84C-B5D4-B4257FB14B1E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25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12715C7-5B37-B44C-A92A-EAFCAD2A37B4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26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C63D22A-B66B-7A45-826C-009792A8CA64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27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9F7BE86-44BD-3C4A-ACA1-F6C17B2E6C42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28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FACBA92-7605-5A48-B949-A62AF16BECFA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29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F931EB5-EE8A-9748-846D-721AE0752807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30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6476DCE-DD1B-F941-BD05-18DC699702BA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31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41FC789-2A63-3947-BB63-000F8BCEB986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32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0DF6AF0-5A8C-EB4F-86DB-57DAE1E81BB8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33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688CD51-6195-864B-B8C8-FF39DDB0FB38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34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C28B70F-7453-034E-9B49-BCC80E0D241E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3300BA3-6D2F-9C47-8468-C4BE9FDBE1DC}" type="slidenum">
              <a:rPr lang="zh-CN" altLang="en-US" sz="1200">
                <a:latin typeface="Times New Roman" charset="0"/>
                <a:ea typeface="黑体" charset="0"/>
                <a:cs typeface="黑体" charset="0"/>
              </a:rPr>
              <a:pPr/>
              <a:t>35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6D0ED37-8AEE-F741-AA65-583F0FA87629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7B1171A-B4BD-DE4B-9FC3-8070A3795825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C2BB648-22C5-1F4F-9084-48D227282BB9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3791B37-1CA5-E244-9617-9B3D18056078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9AAADA6-11E9-EA4C-8237-F356DE57C1A1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10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382FC8E-A2FC-774E-AA62-C9187C620085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C58E-C80B-5043-896A-759165A4E1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03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8A41F-89C8-9647-81D8-A581B75A12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018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8D56E-CA7E-AA48-9F4A-BFDC232C8A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26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B4860-179A-C046-9DBC-93943F7B6D4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235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1EB77-5EC7-6C41-A6C6-DDFB8DE2D7F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65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F164F-7063-0840-A560-330C525268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23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521CC-0922-704B-B5D8-2A27F814D1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849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2D2FB-A881-0744-9ED9-DE786ED459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60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A4486-5AB7-4744-B7FF-D46A9DB40B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381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32AAB-63F1-5546-9A6F-BF5A877E5AF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35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F4243-8A06-A445-AAF4-62AB8CBDF3C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303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69D62-6299-0748-A54E-E86D73CA4DC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31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AB40-89E9-954A-B8B7-E49EDADF02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0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fld id="{CCBC6F23-04CD-0C4D-B66E-7F8F95BF4F8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关系及其运算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24175"/>
            <a:ext cx="6248400" cy="2362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kumimoji="0" lang="zh-CN" altLang="en-US">
                <a:latin typeface="黑体" charset="0"/>
                <a:ea typeface="黑体" charset="0"/>
              </a:rPr>
              <a:t>离散数学－集合论</a:t>
            </a:r>
            <a:endParaRPr kumimoji="0" lang="en-US" altLang="zh-CN">
              <a:latin typeface="黑体" charset="0"/>
              <a:ea typeface="黑体" charset="0"/>
            </a:endParaRPr>
          </a:p>
          <a:p>
            <a:pPr>
              <a:buFont typeface="Wingdings" charset="0"/>
              <a:buNone/>
            </a:pPr>
            <a:endParaRPr kumimoji="0" lang="en-US" altLang="zh-CN">
              <a:latin typeface="黑体" charset="0"/>
              <a:ea typeface="黑体" charset="0"/>
            </a:endParaRPr>
          </a:p>
          <a:p>
            <a:pPr>
              <a:buFont typeface="Wingdings" charset="0"/>
              <a:buNone/>
            </a:pPr>
            <a:r>
              <a:rPr kumimoji="0" lang="zh-CN" altLang="en-US">
                <a:latin typeface="Arial" charset="0"/>
                <a:ea typeface="黑体" charset="0"/>
              </a:rPr>
              <a:t>南京大学计算机科学与技术系</a:t>
            </a:r>
          </a:p>
          <a:p>
            <a:pPr>
              <a:buFont typeface="Wingdings" charset="0"/>
              <a:buNone/>
            </a:pPr>
            <a:endParaRPr kumimoji="0"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关系的表示 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1925638"/>
          </a:xfrm>
        </p:spPr>
        <p:txBody>
          <a:bodyPr>
            <a:normAutofit lnSpcReduction="10000"/>
          </a:bodyPr>
          <a:lstStyle/>
          <a:p>
            <a:pPr algn="just">
              <a:buFont typeface="Wingdings" charset="0"/>
              <a:buNone/>
              <a:defRPr/>
            </a:pPr>
            <a:r>
              <a:rPr kumimoji="0" lang="zh-CN" altLang="en-US" sz="2400" dirty="0">
                <a:latin typeface="Times New Roman" charset="0"/>
                <a:cs typeface="Times New Roman" charset="0"/>
              </a:rPr>
              <a:t>假设</a:t>
            </a:r>
            <a:r>
              <a:rPr kumimoji="0" lang="en-US" altLang="zh-CN" sz="2400" i="1" dirty="0">
                <a:latin typeface="Times New Roman" charset="0"/>
                <a:cs typeface="Times New Roman" charset="0"/>
              </a:rPr>
              <a:t>A</a:t>
            </a:r>
            <a:r>
              <a:rPr kumimoji="0" lang="en-US" altLang="zh-CN" sz="2400" dirty="0">
                <a:latin typeface="Times New Roman" charset="0"/>
                <a:cs typeface="Times New Roman" charset="0"/>
              </a:rPr>
              <a:t>={</a:t>
            </a:r>
            <a:r>
              <a:rPr kumimoji="0" lang="en-US" altLang="zh-CN" sz="2400" i="1" dirty="0" err="1">
                <a:latin typeface="Times New Roman" charset="0"/>
                <a:cs typeface="Times New Roman" charset="0"/>
              </a:rPr>
              <a:t>a,b,c,d</a:t>
            </a:r>
            <a:r>
              <a:rPr kumimoji="0" lang="en-US" altLang="zh-CN" sz="2400" dirty="0">
                <a:latin typeface="Times New Roman" charset="0"/>
                <a:cs typeface="Times New Roman" charset="0"/>
              </a:rPr>
              <a:t>}, </a:t>
            </a:r>
            <a:r>
              <a:rPr kumimoji="0" lang="en-US" altLang="zh-CN" sz="2400" i="1" dirty="0">
                <a:latin typeface="Times New Roman" charset="0"/>
                <a:cs typeface="Times New Roman" charset="0"/>
              </a:rPr>
              <a:t>B</a:t>
            </a:r>
            <a:r>
              <a:rPr kumimoji="0" lang="en-US" altLang="zh-CN" sz="2400" dirty="0">
                <a:latin typeface="Times New Roman" charset="0"/>
                <a:cs typeface="Times New Roman" charset="0"/>
              </a:rPr>
              <a:t>={</a:t>
            </a:r>
            <a:r>
              <a:rPr kumimoji="0" lang="en-US" altLang="zh-CN" sz="2400" i="1" dirty="0">
                <a:latin typeface="Times New Roman" charset="0"/>
                <a:cs typeface="Times New Roman" charset="0"/>
              </a:rPr>
              <a:t>α,β,</a:t>
            </a:r>
            <a:r>
              <a:rPr kumimoji="0" lang="en-US" altLang="zh-CN" sz="2400" i="1" dirty="0" err="1">
                <a:latin typeface="Times New Roman" charset="0"/>
                <a:cs typeface="Times New Roman" charset="0"/>
              </a:rPr>
              <a:t>γ</a:t>
            </a:r>
            <a:r>
              <a:rPr kumimoji="0" lang="en-US" altLang="zh-CN" sz="2400" dirty="0">
                <a:latin typeface="Times New Roman" charset="0"/>
                <a:cs typeface="Times New Roman" charset="0"/>
              </a:rPr>
              <a:t>}  // </a:t>
            </a:r>
            <a:r>
              <a:rPr kumimoji="0" lang="zh-CN" altLang="en-US" sz="2400" dirty="0">
                <a:latin typeface="Times New Roman" charset="0"/>
                <a:cs typeface="Times New Roman" charset="0"/>
              </a:rPr>
              <a:t>假设为有限集合</a:t>
            </a:r>
            <a:endParaRPr kumimoji="0" lang="en-US" altLang="zh-CN" sz="2400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latin typeface="Times New Roman" charset="0"/>
                <a:cs typeface="Times New Roman" charset="0"/>
              </a:rPr>
              <a:t>集合表示</a:t>
            </a:r>
            <a:r>
              <a:rPr kumimoji="0" lang="en-US" altLang="zh-CN" sz="2800" dirty="0">
                <a:latin typeface="Times New Roman" charset="0"/>
                <a:cs typeface="Times New Roman" charset="0"/>
              </a:rPr>
              <a:t>: R</a:t>
            </a:r>
            <a:r>
              <a:rPr kumimoji="0" lang="en-US" altLang="zh-CN" sz="2800" baseline="-25000" dirty="0">
                <a:latin typeface="Times New Roman" charset="0"/>
                <a:cs typeface="Times New Roman" charset="0"/>
              </a:rPr>
              <a:t>1</a:t>
            </a:r>
            <a:r>
              <a:rPr kumimoji="0" lang="en-US" altLang="zh-CN" sz="2800" dirty="0">
                <a:latin typeface="Times New Roman" charset="0"/>
                <a:cs typeface="Times New Roman" charset="0"/>
              </a:rPr>
              <a:t>={(</a:t>
            </a:r>
            <a:r>
              <a:rPr kumimoji="0" lang="en-US" altLang="zh-CN" sz="2800" i="1" dirty="0">
                <a:latin typeface="Times New Roman" charset="0"/>
                <a:cs typeface="Times New Roman" charset="0"/>
              </a:rPr>
              <a:t>a, β</a:t>
            </a:r>
            <a:r>
              <a:rPr kumimoji="0" lang="en-US" altLang="zh-CN" sz="2800" dirty="0">
                <a:latin typeface="Times New Roman" charset="0"/>
                <a:cs typeface="Times New Roman" charset="0"/>
              </a:rPr>
              <a:t>), (</a:t>
            </a:r>
            <a:r>
              <a:rPr kumimoji="0" lang="en-US" altLang="zh-CN" sz="2800" i="1" dirty="0">
                <a:latin typeface="Times New Roman" charset="0"/>
                <a:cs typeface="Times New Roman" charset="0"/>
              </a:rPr>
              <a:t>b, α</a:t>
            </a:r>
            <a:r>
              <a:rPr kumimoji="0" lang="en-US" altLang="zh-CN" sz="2800" dirty="0">
                <a:latin typeface="Times New Roman" charset="0"/>
                <a:cs typeface="Times New Roman" charset="0"/>
              </a:rPr>
              <a:t>), (</a:t>
            </a:r>
            <a:r>
              <a:rPr kumimoji="0" lang="en-US" altLang="zh-CN" sz="2800" i="1" dirty="0">
                <a:latin typeface="Times New Roman" charset="0"/>
                <a:cs typeface="Times New Roman" charset="0"/>
              </a:rPr>
              <a:t>c, α</a:t>
            </a:r>
            <a:r>
              <a:rPr kumimoji="0" lang="en-US" altLang="zh-CN" sz="2800" dirty="0">
                <a:latin typeface="Times New Roman" charset="0"/>
                <a:cs typeface="Times New Roman" charset="0"/>
              </a:rPr>
              <a:t>),(</a:t>
            </a:r>
            <a:r>
              <a:rPr kumimoji="0" lang="en-US" altLang="zh-CN" sz="2800" i="1" dirty="0">
                <a:latin typeface="Times New Roman" charset="0"/>
                <a:cs typeface="Times New Roman" charset="0"/>
              </a:rPr>
              <a:t>c, </a:t>
            </a:r>
            <a:r>
              <a:rPr kumimoji="0" lang="en-US" altLang="zh-CN" sz="2800" i="1" dirty="0" err="1">
                <a:latin typeface="Times New Roman" charset="0"/>
                <a:cs typeface="Times New Roman" charset="0"/>
              </a:rPr>
              <a:t>γ</a:t>
            </a:r>
            <a:r>
              <a:rPr kumimoji="0" lang="en-US" altLang="zh-CN" sz="2800" dirty="0">
                <a:latin typeface="Times New Roman" charset="0"/>
                <a:cs typeface="Times New Roman" charset="0"/>
              </a:rPr>
              <a:t>)}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l"/>
              <a:defRPr/>
            </a:pPr>
            <a:endParaRPr kumimoji="0" lang="en-US" altLang="zh-CN" sz="1600" dirty="0">
              <a:latin typeface="Times New Roman" charset="0"/>
              <a:cs typeface="Times New Roman" charset="0"/>
            </a:endParaRPr>
          </a:p>
          <a:p>
            <a:pPr algn="just">
              <a:buFont typeface="Wingdings" charset="0"/>
              <a:buNone/>
              <a:defRPr/>
            </a:pPr>
            <a:r>
              <a:rPr kumimoji="0" lang="en-US" altLang="zh-CN" sz="2800" dirty="0">
                <a:latin typeface="Times New Roman" charset="0"/>
                <a:cs typeface="Times New Roman" charset="0"/>
              </a:rPr>
              <a:t>       0-1</a:t>
            </a:r>
            <a:r>
              <a:rPr kumimoji="0" lang="zh-CN" altLang="en-US" sz="2800" dirty="0">
                <a:latin typeface="Times New Roman" charset="0"/>
                <a:cs typeface="Times New Roman" charset="0"/>
              </a:rPr>
              <a:t>矩阵                   有向图</a:t>
            </a:r>
          </a:p>
          <a:p>
            <a:pPr>
              <a:buFont typeface="Wingdings" charset="0"/>
              <a:buNone/>
              <a:defRPr/>
            </a:pPr>
            <a:endParaRPr kumimoji="0" lang="en-US" altLang="zh-CN" dirty="0">
              <a:latin typeface="Arial" charset="0"/>
              <a:cs typeface="+mn-cs"/>
            </a:endParaRP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684213" y="3789363"/>
            <a:ext cx="2438400" cy="2743200"/>
            <a:chOff x="1219200" y="3886200"/>
            <a:chExt cx="2438400" cy="2743200"/>
          </a:xfrm>
        </p:grpSpPr>
        <p:sp>
          <p:nvSpPr>
            <p:cNvPr id="33819" name="Oval 20" descr="信纸"/>
            <p:cNvSpPr>
              <a:spLocks noChangeArrowheads="1"/>
            </p:cNvSpPr>
            <p:nvPr/>
          </p:nvSpPr>
          <p:spPr bwMode="auto">
            <a:xfrm>
              <a:off x="1219200" y="3886200"/>
              <a:ext cx="2438400" cy="2743200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 i="1">
                <a:ea typeface="黑体" charset="0"/>
                <a:cs typeface="黑体" charset="0"/>
              </a:endParaRPr>
            </a:p>
          </p:txBody>
        </p:sp>
        <p:graphicFrame>
          <p:nvGraphicFramePr>
            <p:cNvPr id="33820" name="Object 17"/>
            <p:cNvGraphicFramePr>
              <a:graphicFrameLocks noChangeAspect="1"/>
            </p:cNvGraphicFramePr>
            <p:nvPr/>
          </p:nvGraphicFramePr>
          <p:xfrm>
            <a:off x="1905000" y="4648200"/>
            <a:ext cx="1295400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5" imgW="685800" imgH="914400" progId="Equation.3">
                    <p:embed/>
                  </p:oleObj>
                </mc:Choice>
                <mc:Fallback>
                  <p:oleObj name="Equation" r:id="rId5" imgW="685800" imgH="914400" progId="Equation.3">
                    <p:embed/>
                    <p:pic>
                      <p:nvPicPr>
                        <p:cNvPr id="3382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4648200"/>
                          <a:ext cx="1295400" cy="160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1" name="Text Box 18"/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457200" cy="150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</a:rPr>
                <a:t>c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</a:rPr>
                <a:t>d</a:t>
              </a:r>
            </a:p>
          </p:txBody>
        </p:sp>
        <p:sp>
          <p:nvSpPr>
            <p:cNvPr id="33822" name="Text Box 19"/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1447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        </a:t>
              </a:r>
              <a:endParaRPr lang="en-US" altLang="zh-CN" sz="20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</p:grpSp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4716463" y="3933825"/>
            <a:ext cx="3276600" cy="2514600"/>
            <a:chOff x="4419600" y="4038600"/>
            <a:chExt cx="3276600" cy="2514600"/>
          </a:xfrm>
        </p:grpSpPr>
        <p:sp>
          <p:nvSpPr>
            <p:cNvPr id="33797" name="Oval 29"/>
            <p:cNvSpPr>
              <a:spLocks noChangeArrowheads="1"/>
            </p:cNvSpPr>
            <p:nvPr/>
          </p:nvSpPr>
          <p:spPr bwMode="auto">
            <a:xfrm>
              <a:off x="6324600" y="4267200"/>
              <a:ext cx="1143000" cy="18288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33798" name="Oval 28"/>
            <p:cNvSpPr>
              <a:spLocks noChangeArrowheads="1"/>
            </p:cNvSpPr>
            <p:nvPr/>
          </p:nvSpPr>
          <p:spPr bwMode="auto">
            <a:xfrm>
              <a:off x="4419600" y="4038600"/>
              <a:ext cx="990600" cy="226695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33799" name="Oval 21"/>
            <p:cNvSpPr>
              <a:spLocks noChangeArrowheads="1"/>
            </p:cNvSpPr>
            <p:nvPr/>
          </p:nvSpPr>
          <p:spPr bwMode="auto">
            <a:xfrm>
              <a:off x="4953000" y="43434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33800" name="Oval 22"/>
            <p:cNvSpPr>
              <a:spLocks noChangeArrowheads="1"/>
            </p:cNvSpPr>
            <p:nvPr/>
          </p:nvSpPr>
          <p:spPr bwMode="auto">
            <a:xfrm>
              <a:off x="4724400" y="46482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33801" name="Oval 23"/>
            <p:cNvSpPr>
              <a:spLocks noChangeArrowheads="1"/>
            </p:cNvSpPr>
            <p:nvPr/>
          </p:nvSpPr>
          <p:spPr bwMode="auto">
            <a:xfrm>
              <a:off x="4876800" y="58674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33802" name="Oval 24"/>
            <p:cNvSpPr>
              <a:spLocks noChangeArrowheads="1"/>
            </p:cNvSpPr>
            <p:nvPr/>
          </p:nvSpPr>
          <p:spPr bwMode="auto">
            <a:xfrm>
              <a:off x="4800600" y="53340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33803" name="Oval 25"/>
            <p:cNvSpPr>
              <a:spLocks noChangeArrowheads="1"/>
            </p:cNvSpPr>
            <p:nvPr/>
          </p:nvSpPr>
          <p:spPr bwMode="auto">
            <a:xfrm>
              <a:off x="6934200" y="45720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33804" name="Oval 26"/>
            <p:cNvSpPr>
              <a:spLocks noChangeArrowheads="1"/>
            </p:cNvSpPr>
            <p:nvPr/>
          </p:nvSpPr>
          <p:spPr bwMode="auto">
            <a:xfrm>
              <a:off x="6477000" y="51816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33805" name="Oval 27"/>
            <p:cNvSpPr>
              <a:spLocks noChangeArrowheads="1"/>
            </p:cNvSpPr>
            <p:nvPr/>
          </p:nvSpPr>
          <p:spPr bwMode="auto">
            <a:xfrm>
              <a:off x="6934200" y="56388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 i="1">
                <a:ea typeface="黑体" charset="0"/>
                <a:cs typeface="黑体" charset="0"/>
              </a:endParaRPr>
            </a:p>
          </p:txBody>
        </p:sp>
        <p:sp>
          <p:nvSpPr>
            <p:cNvPr id="33806" name="Text Box 30"/>
            <p:cNvSpPr txBox="1">
              <a:spLocks noChangeArrowheads="1"/>
            </p:cNvSpPr>
            <p:nvPr/>
          </p:nvSpPr>
          <p:spPr bwMode="auto">
            <a:xfrm>
              <a:off x="4724400" y="40386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33807" name="Text Box 31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</a:rPr>
                <a:t>d</a:t>
              </a:r>
            </a:p>
          </p:txBody>
        </p:sp>
        <p:sp>
          <p:nvSpPr>
            <p:cNvPr id="33808" name="Text Box 32"/>
            <p:cNvSpPr txBox="1">
              <a:spLocks noChangeArrowheads="1"/>
            </p:cNvSpPr>
            <p:nvPr/>
          </p:nvSpPr>
          <p:spPr bwMode="auto">
            <a:xfrm>
              <a:off x="4572000" y="52578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</a:rPr>
                <a:t>c</a:t>
              </a:r>
            </a:p>
          </p:txBody>
        </p:sp>
        <p:sp>
          <p:nvSpPr>
            <p:cNvPr id="33809" name="Text Box 33"/>
            <p:cNvSpPr txBox="1">
              <a:spLocks noChangeArrowheads="1"/>
            </p:cNvSpPr>
            <p:nvPr/>
          </p:nvSpPr>
          <p:spPr bwMode="auto">
            <a:xfrm>
              <a:off x="4572000" y="46482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  <p:sp>
          <p:nvSpPr>
            <p:cNvPr id="33810" name="Text Box 34"/>
            <p:cNvSpPr txBox="1">
              <a:spLocks noChangeArrowheads="1"/>
            </p:cNvSpPr>
            <p:nvPr/>
          </p:nvSpPr>
          <p:spPr bwMode="auto">
            <a:xfrm>
              <a:off x="7010400" y="44958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</a:t>
              </a:r>
              <a:endParaRPr lang="en-US" altLang="zh-CN" sz="20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33811" name="Text Box 35"/>
            <p:cNvSpPr txBox="1">
              <a:spLocks noChangeArrowheads="1"/>
            </p:cNvSpPr>
            <p:nvPr/>
          </p:nvSpPr>
          <p:spPr bwMode="auto">
            <a:xfrm>
              <a:off x="6553200" y="50292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</a:t>
              </a:r>
              <a:endParaRPr lang="en-US" altLang="zh-CN" sz="20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33812" name="Text Box 36"/>
            <p:cNvSpPr txBox="1">
              <a:spLocks noChangeArrowheads="1"/>
            </p:cNvSpPr>
            <p:nvPr/>
          </p:nvSpPr>
          <p:spPr bwMode="auto">
            <a:xfrm>
              <a:off x="6858000" y="56388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</a:t>
              </a:r>
              <a:endParaRPr lang="en-US" altLang="zh-CN" sz="20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33813" name="Line 37"/>
            <p:cNvSpPr>
              <a:spLocks noChangeShapeType="1"/>
            </p:cNvSpPr>
            <p:nvPr/>
          </p:nvSpPr>
          <p:spPr bwMode="auto">
            <a:xfrm>
              <a:off x="5029200" y="4419600"/>
              <a:ext cx="1447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4" name="Line 38"/>
            <p:cNvSpPr>
              <a:spLocks noChangeShapeType="1"/>
            </p:cNvSpPr>
            <p:nvPr/>
          </p:nvSpPr>
          <p:spPr bwMode="auto">
            <a:xfrm flipV="1">
              <a:off x="4829175" y="4643438"/>
              <a:ext cx="2100263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5" name="Line 39"/>
            <p:cNvSpPr>
              <a:spLocks noChangeShapeType="1"/>
            </p:cNvSpPr>
            <p:nvPr/>
          </p:nvSpPr>
          <p:spPr bwMode="auto">
            <a:xfrm flipV="1">
              <a:off x="4914900" y="4686300"/>
              <a:ext cx="2057400" cy="700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6" name="Line 40"/>
            <p:cNvSpPr>
              <a:spLocks noChangeShapeType="1"/>
            </p:cNvSpPr>
            <p:nvPr/>
          </p:nvSpPr>
          <p:spPr bwMode="auto">
            <a:xfrm>
              <a:off x="4914900" y="5400675"/>
              <a:ext cx="2014538" cy="27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7" name="Text Box 41"/>
            <p:cNvSpPr txBox="1">
              <a:spLocks noChangeArrowheads="1"/>
            </p:cNvSpPr>
            <p:nvPr/>
          </p:nvSpPr>
          <p:spPr bwMode="auto">
            <a:xfrm>
              <a:off x="5181600" y="6096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33818" name="Text Box 42"/>
            <p:cNvSpPr txBox="1">
              <a:spLocks noChangeArrowheads="1"/>
            </p:cNvSpPr>
            <p:nvPr/>
          </p:nvSpPr>
          <p:spPr bwMode="auto">
            <a:xfrm>
              <a:off x="71628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val 8" descr="纸莎草纸"/>
          <p:cNvSpPr>
            <a:spLocks noChangeArrowheads="1"/>
          </p:cNvSpPr>
          <p:nvPr/>
        </p:nvSpPr>
        <p:spPr bwMode="auto">
          <a:xfrm>
            <a:off x="4932363" y="2852738"/>
            <a:ext cx="3657600" cy="3200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5842" name="AutoShape 6" descr="白色大理石"/>
          <p:cNvSpPr>
            <a:spLocks noChangeArrowheads="1"/>
          </p:cNvSpPr>
          <p:nvPr/>
        </p:nvSpPr>
        <p:spPr bwMode="auto">
          <a:xfrm>
            <a:off x="755650" y="3068638"/>
            <a:ext cx="3429000" cy="2881312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09675"/>
          </a:xfrm>
        </p:spPr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二元关系和有向图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84213" y="2101850"/>
            <a:ext cx="3373437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  <a:latin typeface="Times New Roman" charset="0"/>
                <a:ea typeface="黑体" charset="0"/>
                <a:cs typeface="黑体" charset="0"/>
              </a:rPr>
              <a:t>关系 </a:t>
            </a:r>
            <a:r>
              <a:rPr lang="en-US" altLang="zh-CN" i="1">
                <a:solidFill>
                  <a:srgbClr val="CC3300"/>
                </a:solidFill>
                <a:latin typeface="Times New Roman" charset="0"/>
                <a:cs typeface="Times New Roman" charset="0"/>
              </a:rPr>
              <a:t>R</a:t>
            </a:r>
            <a:r>
              <a:rPr lang="en-US" altLang="zh-CN">
                <a:solidFill>
                  <a:srgbClr val="CC3300"/>
                </a:solidFill>
                <a:latin typeface="Times New Roman" charset="0"/>
                <a:cs typeface="Times New Roman" charset="0"/>
                <a:sym typeface="Symbol" charset="0"/>
              </a:rPr>
              <a:t></a:t>
            </a:r>
            <a:r>
              <a:rPr lang="en-US" altLang="zh-CN" i="1">
                <a:solidFill>
                  <a:srgbClr val="CC3300"/>
                </a:solidFill>
                <a:latin typeface="Times New Roman" charset="0"/>
                <a:cs typeface="Times New Roman" charset="0"/>
                <a:sym typeface="Symbol" charset="0"/>
              </a:rPr>
              <a:t>A</a:t>
            </a:r>
            <a:r>
              <a:rPr lang="en-US" altLang="zh-CN">
                <a:solidFill>
                  <a:srgbClr val="CC3300"/>
                </a:solidFill>
                <a:latin typeface="Times New Roman" charset="0"/>
                <a:cs typeface="Times New Roman" charset="0"/>
                <a:sym typeface="Symbol" charset="0"/>
              </a:rPr>
              <a:t></a:t>
            </a:r>
            <a:r>
              <a:rPr lang="en-US" altLang="zh-CN" i="1">
                <a:solidFill>
                  <a:srgbClr val="CC3300"/>
                </a:solidFill>
                <a:latin typeface="Times New Roman" charset="0"/>
                <a:cs typeface="Times New Roman" charset="0"/>
                <a:sym typeface="Symbol" charset="0"/>
              </a:rPr>
              <a:t>B</a:t>
            </a:r>
          </a:p>
          <a:p>
            <a:pPr algn="ctr">
              <a:spcBef>
                <a:spcPct val="50000"/>
              </a:spcBef>
            </a:pPr>
            <a:endParaRPr lang="en-US" altLang="zh-CN">
              <a:latin typeface="Times New Roman" charset="0"/>
              <a:cs typeface="Times New Roman" charset="0"/>
              <a:sym typeface="Symbol" charset="0"/>
            </a:endParaRPr>
          </a:p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latin typeface="Times New Roman" charset="0"/>
                <a:cs typeface="Times New Roman" charset="0"/>
                <a:sym typeface="Symbol" charset="0"/>
              </a:rPr>
              <a:t>A</a:t>
            </a:r>
            <a:r>
              <a:rPr lang="zh-CN" altLang="en-US">
                <a:latin typeface="Times New Roman" charset="0"/>
                <a:ea typeface="黑体" charset="0"/>
                <a:cs typeface="黑体" charset="0"/>
                <a:sym typeface="Symbol" charset="0"/>
              </a:rPr>
              <a:t>和</a:t>
            </a:r>
            <a:r>
              <a:rPr lang="en-US" altLang="zh-CN" i="1">
                <a:latin typeface="Times New Roman" charset="0"/>
                <a:cs typeface="Times New Roman" charset="0"/>
                <a:sym typeface="Symbol" charset="0"/>
              </a:rPr>
              <a:t>B</a:t>
            </a:r>
            <a:r>
              <a:rPr lang="zh-CN" altLang="en-US">
                <a:latin typeface="Times New Roman" charset="0"/>
                <a:ea typeface="黑体" charset="0"/>
                <a:cs typeface="黑体" charset="0"/>
                <a:sym typeface="Symbol" charset="0"/>
              </a:rPr>
              <a:t>是集合</a:t>
            </a:r>
            <a:endParaRPr lang="en-US" altLang="zh-CN" i="1">
              <a:latin typeface="Times New Roman" charset="0"/>
              <a:cs typeface="Times New Roman" charset="0"/>
              <a:sym typeface="Symbol" charset="0"/>
            </a:endParaRPr>
          </a:p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Times New Roman" charset="0"/>
                <a:ea typeface="黑体" charset="0"/>
                <a:cs typeface="黑体" charset="0"/>
                <a:sym typeface="Symbol" charset="0"/>
              </a:rPr>
              <a:t>有序对集合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latin typeface="Times New Roman" charset="0"/>
                <a:cs typeface="Times New Roman" charset="0"/>
                <a:sym typeface="Symbol" charset="0"/>
              </a:rPr>
              <a:t>(</a:t>
            </a:r>
            <a:r>
              <a:rPr lang="en-US" altLang="zh-CN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>
                <a:latin typeface="Times New Roman" charset="0"/>
                <a:cs typeface="Times New Roman" charset="0"/>
                <a:sym typeface="Symbol" charset="0"/>
              </a:rPr>
              <a:t>,</a:t>
            </a:r>
            <a:r>
              <a:rPr lang="en-US" altLang="zh-CN" i="1">
                <a:latin typeface="Times New Roman" charset="0"/>
                <a:cs typeface="Times New Roman" charset="0"/>
                <a:sym typeface="Symbol" charset="0"/>
              </a:rPr>
              <a:t>y</a:t>
            </a:r>
            <a:r>
              <a:rPr lang="en-US" altLang="zh-CN">
                <a:latin typeface="Times New Roman" charset="0"/>
                <a:cs typeface="Times New Roman" charset="0"/>
                <a:sym typeface="Symbol" charset="0"/>
              </a:rPr>
              <a:t>)</a:t>
            </a:r>
            <a:r>
              <a:rPr lang="en-US" altLang="zh-CN" i="1">
                <a:latin typeface="Times New Roman" charset="0"/>
                <a:cs typeface="Times New Roman" charset="0"/>
                <a:sym typeface="Symbol" charset="0"/>
              </a:rPr>
              <a:t>R</a:t>
            </a:r>
            <a:endParaRPr lang="en-US" altLang="zh-CN">
              <a:latin typeface="Times New Roman" charset="0"/>
              <a:cs typeface="Times New Roman" charset="0"/>
              <a:sym typeface="Symbol" charset="0"/>
            </a:endParaRPr>
          </a:p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若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A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=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B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,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R</a:t>
            </a:r>
            <a:r>
              <a:rPr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中存在序列：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(x</a:t>
            </a:r>
            <a:r>
              <a:rPr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1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,x</a:t>
            </a:r>
            <a:r>
              <a:rPr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2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), (x</a:t>
            </a:r>
            <a:r>
              <a:rPr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2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,x</a:t>
            </a:r>
            <a:r>
              <a:rPr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3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),…,(x</a:t>
            </a:r>
            <a:r>
              <a:rPr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n-1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,x</a:t>
            </a:r>
            <a:r>
              <a:rPr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n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)</a:t>
            </a:r>
            <a:endParaRPr lang="en-US" altLang="zh-CN" sz="2000" i="1">
              <a:latin typeface="Times New Roman" charset="0"/>
              <a:cs typeface="Times New Roman" charset="0"/>
              <a:sym typeface="Symbol" charset="0"/>
            </a:endParaRP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5233988" y="2100263"/>
            <a:ext cx="3097212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  <a:latin typeface="Times New Roman" charset="0"/>
                <a:ea typeface="黑体" charset="0"/>
                <a:cs typeface="黑体" charset="0"/>
              </a:rPr>
              <a:t>有向图 </a:t>
            </a:r>
            <a:r>
              <a:rPr lang="en-US" altLang="zh-CN">
                <a:solidFill>
                  <a:srgbClr val="CC33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altLang="zh-CN" i="1">
                <a:solidFill>
                  <a:srgbClr val="CC3300"/>
                </a:solidFill>
                <a:latin typeface="Times New Roman" charset="0"/>
                <a:cs typeface="Times New Roman" charset="0"/>
              </a:rPr>
              <a:t>V</a:t>
            </a:r>
            <a:r>
              <a:rPr lang="en-US" altLang="zh-CN" i="1" baseline="-25000">
                <a:solidFill>
                  <a:srgbClr val="CC3300"/>
                </a:solidFill>
                <a:latin typeface="Times New Roman" charset="0"/>
                <a:cs typeface="Times New Roman" charset="0"/>
              </a:rPr>
              <a:t>D</a:t>
            </a:r>
            <a:r>
              <a:rPr lang="en-US" altLang="zh-CN" i="1">
                <a:solidFill>
                  <a:srgbClr val="CC33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>
                <a:solidFill>
                  <a:srgbClr val="CC3300"/>
                </a:solidFill>
                <a:latin typeface="Times New Roman" charset="0"/>
                <a:cs typeface="Times New Roman" charset="0"/>
              </a:rPr>
              <a:t>, </a:t>
            </a:r>
            <a:r>
              <a:rPr lang="en-US" altLang="zh-CN" i="1">
                <a:solidFill>
                  <a:srgbClr val="CC3300"/>
                </a:solidFill>
                <a:latin typeface="Times New Roman" charset="0"/>
                <a:cs typeface="Times New Roman" charset="0"/>
              </a:rPr>
              <a:t>E</a:t>
            </a:r>
            <a:r>
              <a:rPr lang="en-US" altLang="zh-CN" i="1" baseline="-25000">
                <a:solidFill>
                  <a:srgbClr val="CC3300"/>
                </a:solidFill>
                <a:latin typeface="Times New Roman" charset="0"/>
                <a:cs typeface="Times New Roman" charset="0"/>
              </a:rPr>
              <a:t>D</a:t>
            </a:r>
            <a:r>
              <a:rPr lang="en-US" altLang="zh-CN">
                <a:solidFill>
                  <a:srgbClr val="CC3300"/>
                </a:solidFill>
                <a:latin typeface="Times New Roman" charset="0"/>
                <a:cs typeface="Times New Roman" charset="0"/>
              </a:rPr>
              <a:t> )</a:t>
            </a:r>
            <a:endParaRPr lang="en-US" altLang="zh-CN">
              <a:solidFill>
                <a:srgbClr val="CC3300"/>
              </a:solidFill>
              <a:latin typeface="Times New Roman" charset="0"/>
              <a:cs typeface="Times New Roman" charset="0"/>
              <a:sym typeface="Symbol" charset="0"/>
            </a:endParaRPr>
          </a:p>
          <a:p>
            <a:pPr algn="ctr">
              <a:spcBef>
                <a:spcPct val="50000"/>
              </a:spcBef>
            </a:pPr>
            <a:endParaRPr lang="en-US" altLang="zh-CN">
              <a:latin typeface="Times New Roman" charset="0"/>
              <a:cs typeface="Times New Roman" charset="0"/>
              <a:sym typeface="Symbol" charset="0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Times New Roman" charset="0"/>
                <a:ea typeface="黑体" charset="0"/>
                <a:cs typeface="黑体" charset="0"/>
                <a:sym typeface="Symbol" charset="0"/>
              </a:rPr>
              <a:t>顶点集 </a:t>
            </a:r>
            <a:r>
              <a:rPr lang="en-US" altLang="zh-CN" i="1">
                <a:latin typeface="Times New Roman" charset="0"/>
                <a:cs typeface="Times New Roman" charset="0"/>
              </a:rPr>
              <a:t>V</a:t>
            </a:r>
            <a:r>
              <a:rPr lang="en-US" altLang="zh-CN" i="1" baseline="-25000">
                <a:latin typeface="Times New Roman" charset="0"/>
                <a:cs typeface="Times New Roman" charset="0"/>
              </a:rPr>
              <a:t>D</a:t>
            </a:r>
            <a:r>
              <a:rPr lang="en-US" altLang="zh-CN">
                <a:latin typeface="Times New Roman" charset="0"/>
                <a:cs typeface="Times New Roman" charset="0"/>
                <a:sym typeface="Symbol" charset="0"/>
              </a:rPr>
              <a:t>=</a:t>
            </a:r>
            <a:r>
              <a:rPr lang="en-US" altLang="zh-CN" i="1">
                <a:latin typeface="Times New Roman" charset="0"/>
                <a:cs typeface="Times New Roman" charset="0"/>
                <a:sym typeface="Symbol" charset="0"/>
              </a:rPr>
              <a:t> A</a:t>
            </a:r>
            <a:r>
              <a:rPr lang="en-US" altLang="zh-CN">
                <a:latin typeface="Times New Roman" charset="0"/>
                <a:cs typeface="Times New Roman" charset="0"/>
                <a:sym typeface="Symbol" charset="0"/>
              </a:rPr>
              <a:t></a:t>
            </a:r>
            <a:r>
              <a:rPr lang="en-US" altLang="zh-CN" i="1">
                <a:latin typeface="Times New Roman" charset="0"/>
                <a:cs typeface="Times New Roman" charset="0"/>
                <a:sym typeface="Symbol" charset="0"/>
              </a:rPr>
              <a:t>B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Times New Roman" charset="0"/>
                <a:ea typeface="黑体" charset="0"/>
                <a:cs typeface="黑体" charset="0"/>
                <a:sym typeface="Symbol" charset="0"/>
              </a:rPr>
              <a:t>有向边集</a:t>
            </a:r>
            <a:r>
              <a:rPr lang="en-US" altLang="zh-CN" i="1">
                <a:latin typeface="Times New Roman" charset="0"/>
                <a:cs typeface="Times New Roman" charset="0"/>
              </a:rPr>
              <a:t>E</a:t>
            </a:r>
            <a:r>
              <a:rPr lang="en-US" altLang="zh-CN" i="1" baseline="-25000">
                <a:latin typeface="Times New Roman" charset="0"/>
                <a:cs typeface="Times New Roman" charset="0"/>
              </a:rPr>
              <a:t>D</a:t>
            </a:r>
            <a:endParaRPr lang="en-US" altLang="zh-CN">
              <a:latin typeface="Times New Roman" charset="0"/>
              <a:cs typeface="Times New Roman" charset="0"/>
              <a:sym typeface="Symbol" charset="0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Times New Roman" charset="0"/>
                <a:ea typeface="黑体" charset="0"/>
                <a:cs typeface="黑体" charset="0"/>
                <a:sym typeface="Symbol" charset="0"/>
              </a:rPr>
              <a:t>从</a:t>
            </a:r>
            <a:r>
              <a:rPr lang="en-US" altLang="zh-CN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zh-CN" altLang="en-US">
                <a:latin typeface="Times New Roman" charset="0"/>
                <a:ea typeface="黑体" charset="0"/>
                <a:cs typeface="黑体" charset="0"/>
                <a:sym typeface="Symbol" charset="0"/>
              </a:rPr>
              <a:t>到</a:t>
            </a:r>
            <a:r>
              <a:rPr lang="en-US" altLang="zh-CN" i="1">
                <a:latin typeface="Times New Roman" charset="0"/>
                <a:cs typeface="Times New Roman" charset="0"/>
                <a:sym typeface="Symbol" charset="0"/>
              </a:rPr>
              <a:t>y</a:t>
            </a:r>
            <a:r>
              <a:rPr lang="zh-CN" altLang="en-US">
                <a:latin typeface="Times New Roman" charset="0"/>
                <a:ea typeface="黑体" charset="0"/>
                <a:cs typeface="黑体" charset="0"/>
                <a:sym typeface="Symbol" charset="0"/>
              </a:rPr>
              <a:t>有一条边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图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D</a:t>
            </a:r>
            <a:r>
              <a:rPr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中存在从 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1 </a:t>
            </a:r>
            <a:r>
              <a:rPr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到 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 baseline="-25000">
                <a:latin typeface="Times New Roman" charset="0"/>
                <a:cs typeface="Times New Roman" charset="0"/>
                <a:sym typeface="Symbol" charset="0"/>
              </a:rPr>
              <a:t>n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 </a:t>
            </a:r>
            <a:r>
              <a:rPr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的长度为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n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-1</a:t>
            </a:r>
            <a:r>
              <a:rPr lang="zh-CN" altLang="en-US" sz="2000">
                <a:latin typeface="Times New Roman" charset="0"/>
                <a:ea typeface="黑体" charset="0"/>
                <a:cs typeface="黑体" charset="0"/>
                <a:sym typeface="Symbol" charset="0"/>
              </a:rPr>
              <a:t>的通路</a:t>
            </a:r>
          </a:p>
        </p:txBody>
      </p:sp>
      <p:sp>
        <p:nvSpPr>
          <p:cNvPr id="35846" name="Line 9"/>
          <p:cNvSpPr>
            <a:spLocks noChangeShapeType="1"/>
          </p:cNvSpPr>
          <p:nvPr/>
        </p:nvSpPr>
        <p:spPr bwMode="auto">
          <a:xfrm>
            <a:off x="3497263" y="2349500"/>
            <a:ext cx="1971675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关系的运算（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7759700" cy="41417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关系是集合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zh-CN" altLang="en-US">
                <a:solidFill>
                  <a:srgbClr val="2705F5"/>
                </a:solidFill>
                <a:latin typeface="Times New Roman" charset="0"/>
                <a:ea typeface="黑体" charset="0"/>
                <a:cs typeface="Times New Roman" charset="0"/>
              </a:rPr>
              <a:t>所有的集合运算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对关系均适用</a:t>
            </a:r>
          </a:p>
          <a:p>
            <a:pPr lvl="1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</a:rPr>
              <a:t>例子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</a:rPr>
              <a:t>自然数集合上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: “&lt;”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 “=”  </a:t>
            </a:r>
            <a:r>
              <a:rPr kumimoji="0" lang="zh-CN" altLang="en-US">
                <a:latin typeface="Times New Roman" charset="0"/>
                <a:ea typeface="黑体" charset="0"/>
                <a:sym typeface="Symbol" charset="0"/>
              </a:rPr>
              <a:t>等同于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“”</a:t>
            </a:r>
          </a:p>
          <a:p>
            <a:pPr lvl="2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sym typeface="Symbol" charset="0"/>
              </a:rPr>
              <a:t>自然数集合上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: “”  “”</a:t>
            </a:r>
            <a:r>
              <a:rPr kumimoji="0" lang="zh-CN" altLang="en-US">
                <a:latin typeface="Times New Roman" charset="0"/>
                <a:ea typeface="黑体" charset="0"/>
                <a:sym typeface="Symbol" charset="0"/>
              </a:rPr>
              <a:t>等同于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“=”</a:t>
            </a:r>
          </a:p>
          <a:p>
            <a:pPr lvl="2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sym typeface="Symbol" charset="0"/>
              </a:rPr>
              <a:t>自然数集合上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: “&lt;”  “&gt;”</a:t>
            </a:r>
            <a:r>
              <a:rPr kumimoji="0" lang="zh-CN" altLang="en-US">
                <a:latin typeface="Times New Roman" charset="0"/>
                <a:ea typeface="黑体" charset="0"/>
                <a:sym typeface="Symbol" charset="0"/>
              </a:rPr>
              <a:t>等同于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关系的运算（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628775"/>
            <a:ext cx="8429625" cy="4729163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与定义域和值域有关的运算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dom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= 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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ran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= 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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fld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= dom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ran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kumimoji="0" lang="en-US" altLang="zh-CN" sz="240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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= {(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 |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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xRy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kumimoji="0" lang="en-US" altLang="zh-CN" sz="240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] = 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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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)}= ran(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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ran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kumimoji="0" lang="en-US" altLang="zh-CN" sz="24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例：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={1,2,3,4,5},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={1,3,5,6},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上关系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：   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         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 R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={(1,2), (1,4),(2,3),(3,5),(5,2)},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kumimoji="0" lang="zh-CN" altLang="en-US" sz="2400" i="1">
                <a:latin typeface="Times New Roman" charset="0"/>
                <a:ea typeface="黑体" charset="0"/>
                <a:cs typeface="Times New Roman" charset="0"/>
              </a:rPr>
              <a:t>    求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 R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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、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[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]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、</a:t>
            </a:r>
            <a:r>
              <a:rPr kumimoji="0" lang="en-US" altLang="zh-CN" sz="2400" i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(1)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和</a:t>
            </a:r>
            <a:r>
              <a:rPr kumimoji="0" lang="en-US" altLang="zh-CN" sz="2400" i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(2)</a:t>
            </a:r>
            <a:endParaRPr kumimoji="0" lang="en-US" altLang="zh-CN" sz="2400">
              <a:solidFill>
                <a:srgbClr val="FF0000"/>
              </a:solidFill>
              <a:latin typeface="Times New Roman" charset="0"/>
              <a:ea typeface="黑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关系的运算（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3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135938" cy="47529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逆运算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Times New Roman" charset="0"/>
                <a:cs typeface="Times New Roman" charset="0"/>
              </a:rPr>
              <a:t>-1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 { 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 | 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R}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</a:rPr>
              <a:t>注意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: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如果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是从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到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的关系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则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是从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到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的。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</a:rPr>
              <a:t>例子：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=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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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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或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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或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关系的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运算（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4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89138"/>
            <a:ext cx="8353425" cy="3733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关系的复合（合成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Composition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  <a:p>
            <a:pPr lvl="1">
              <a:lnSpc>
                <a:spcPct val="120000"/>
              </a:lnSpc>
              <a:buFont typeface="Wingdings" charset="0"/>
              <a:buNone/>
            </a:pPr>
            <a:r>
              <a:rPr kumimoji="0" lang="zh-CN" altLang="en-US" sz="2400">
                <a:latin typeface="Times New Roman" charset="0"/>
                <a:ea typeface="黑体" charset="0"/>
              </a:rPr>
              <a:t>设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</a:p>
          <a:p>
            <a:pPr lvl="1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的复合（合成）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记为 </a:t>
            </a:r>
            <a:r>
              <a:rPr kumimoji="0" lang="en-US" altLang="zh-CN" sz="2400" i="1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-250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-25000">
                <a:solidFill>
                  <a:srgbClr val="2705F5"/>
                </a:solidFill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定义如下：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={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c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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(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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c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</a:t>
            </a:r>
          </a:p>
          <a:p>
            <a:pPr lvl="1">
              <a:lnSpc>
                <a:spcPct val="120000"/>
              </a:lnSpc>
              <a:buFont typeface="Wingdings" charset="0"/>
              <a:buNone/>
            </a:pPr>
            <a:endParaRPr kumimoji="0" lang="en-US" altLang="zh-CN">
              <a:latin typeface="Arial" charset="0"/>
              <a:ea typeface="黑体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复合关系的图示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89138"/>
            <a:ext cx="7772400" cy="3748087"/>
          </a:xfrm>
        </p:spPr>
        <p:txBody>
          <a:bodyPr/>
          <a:lstStyle/>
          <a:p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c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黑体" charset="0"/>
                <a:cs typeface="Times New Roman" charset="0"/>
              </a:rPr>
              <a:t>1 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当且仅当 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且存在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，使得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c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黑体" charset="0"/>
                <a:cs typeface="Times New Roman" charset="0"/>
              </a:rPr>
              <a:t>2</a:t>
            </a:r>
          </a:p>
        </p:txBody>
      </p:sp>
      <p:sp>
        <p:nvSpPr>
          <p:cNvPr id="46083" name="Oval 4"/>
          <p:cNvSpPr>
            <a:spLocks noChangeArrowheads="1"/>
          </p:cNvSpPr>
          <p:nvPr/>
        </p:nvSpPr>
        <p:spPr bwMode="auto">
          <a:xfrm>
            <a:off x="1905000" y="3505200"/>
            <a:ext cx="13716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3962400" y="3581400"/>
            <a:ext cx="13716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6085" name="Oval 6"/>
          <p:cNvSpPr>
            <a:spLocks noChangeArrowheads="1"/>
          </p:cNvSpPr>
          <p:nvPr/>
        </p:nvSpPr>
        <p:spPr bwMode="auto">
          <a:xfrm>
            <a:off x="6096000" y="3581400"/>
            <a:ext cx="13716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6086" name="Oval 8"/>
          <p:cNvSpPr>
            <a:spLocks noChangeArrowheads="1"/>
          </p:cNvSpPr>
          <p:nvPr/>
        </p:nvSpPr>
        <p:spPr bwMode="auto">
          <a:xfrm>
            <a:off x="2362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2057400" y="4572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44958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4191000" y="449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charset="0"/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46090" name="Oval 12"/>
          <p:cNvSpPr>
            <a:spLocks noChangeArrowheads="1"/>
          </p:cNvSpPr>
          <p:nvPr/>
        </p:nvSpPr>
        <p:spPr bwMode="auto">
          <a:xfrm>
            <a:off x="66294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6091" name="Text Box 13"/>
          <p:cNvSpPr txBox="1">
            <a:spLocks noChangeArrowheads="1"/>
          </p:cNvSpPr>
          <p:nvPr/>
        </p:nvSpPr>
        <p:spPr bwMode="auto">
          <a:xfrm>
            <a:off x="6477000" y="4572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charset="0"/>
                <a:ea typeface="黑体" charset="0"/>
                <a:cs typeface="黑体" charset="0"/>
              </a:rPr>
              <a:t>c</a:t>
            </a:r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>
            <a:off x="2452688" y="455771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>
            <a:off x="4643438" y="4552950"/>
            <a:ext cx="19859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4" name="Text Box 16"/>
          <p:cNvSpPr txBox="1">
            <a:spLocks noChangeArrowheads="1"/>
          </p:cNvSpPr>
          <p:nvPr/>
        </p:nvSpPr>
        <p:spPr bwMode="auto">
          <a:xfrm>
            <a:off x="3352800" y="4953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charset="0"/>
                <a:ea typeface="黑体" charset="0"/>
                <a:cs typeface="黑体" charset="0"/>
              </a:rPr>
              <a:t>R</a:t>
            </a:r>
            <a:r>
              <a:rPr lang="en-US" altLang="zh-CN" baseline="-25000">
                <a:latin typeface="Times New Roman" charset="0"/>
                <a:ea typeface="黑体" charset="0"/>
                <a:cs typeface="黑体" charset="0"/>
              </a:rPr>
              <a:t>1</a:t>
            </a:r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6095" name="Text Box 18"/>
          <p:cNvSpPr txBox="1">
            <a:spLocks noChangeArrowheads="1"/>
          </p:cNvSpPr>
          <p:nvPr/>
        </p:nvSpPr>
        <p:spPr bwMode="auto">
          <a:xfrm>
            <a:off x="5486400" y="502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charset="0"/>
                <a:ea typeface="黑体" charset="0"/>
                <a:cs typeface="黑体" charset="0"/>
              </a:rPr>
              <a:t>R</a:t>
            </a:r>
            <a:r>
              <a:rPr lang="en-US" altLang="zh-CN" baseline="-25000">
                <a:latin typeface="Times New Roman" charset="0"/>
                <a:ea typeface="黑体" charset="0"/>
                <a:cs typeface="黑体" charset="0"/>
              </a:rPr>
              <a:t>2</a:t>
            </a:r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6096" name="Freeform 19"/>
          <p:cNvSpPr>
            <a:spLocks/>
          </p:cNvSpPr>
          <p:nvPr/>
        </p:nvSpPr>
        <p:spPr bwMode="auto">
          <a:xfrm>
            <a:off x="2424113" y="3802063"/>
            <a:ext cx="4167187" cy="669925"/>
          </a:xfrm>
          <a:custGeom>
            <a:avLst/>
            <a:gdLst>
              <a:gd name="T0" fmla="*/ 0 w 2640"/>
              <a:gd name="T1" fmla="*/ 2147483647 h 440"/>
              <a:gd name="T2" fmla="*/ 2147483647 w 2640"/>
              <a:gd name="T3" fmla="*/ 2147483647 h 440"/>
              <a:gd name="T4" fmla="*/ 2147483647 w 2640"/>
              <a:gd name="T5" fmla="*/ 2147483647 h 440"/>
              <a:gd name="T6" fmla="*/ 0 60000 65536"/>
              <a:gd name="T7" fmla="*/ 0 60000 65536"/>
              <a:gd name="T8" fmla="*/ 0 60000 65536"/>
              <a:gd name="T9" fmla="*/ 0 w 2640"/>
              <a:gd name="T10" fmla="*/ 0 h 440"/>
              <a:gd name="T11" fmla="*/ 2640 w 264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440">
                <a:moveTo>
                  <a:pt x="0" y="392"/>
                </a:moveTo>
                <a:cubicBezTo>
                  <a:pt x="116" y="196"/>
                  <a:pt x="232" y="0"/>
                  <a:pt x="672" y="8"/>
                </a:cubicBezTo>
                <a:cubicBezTo>
                  <a:pt x="1112" y="16"/>
                  <a:pt x="2312" y="368"/>
                  <a:pt x="2640" y="44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关系的复合运算：举例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={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c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}, 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baseline="-300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baseline="-300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为</a:t>
            </a:r>
            <a:r>
              <a:rPr kumimoji="0" lang="en-US" altLang="zh-CN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上的关系，其中：</a:t>
            </a:r>
          </a:p>
          <a:p>
            <a:pPr lvl="1" algn="just">
              <a:buFont typeface="Wingdings" charset="0"/>
              <a:buNone/>
            </a:pP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	R</a:t>
            </a:r>
            <a:r>
              <a:rPr kumimoji="0" lang="en-US" altLang="zh-CN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= {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)}</a:t>
            </a:r>
          </a:p>
          <a:p>
            <a:pPr lvl="1" algn="just">
              <a:buFont typeface="Wingdings" charset="0"/>
              <a:buNone/>
            </a:pP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	R</a:t>
            </a:r>
            <a:r>
              <a:rPr kumimoji="0" lang="en-US" altLang="zh-CN" baseline="-30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 = {(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)}</a:t>
            </a:r>
          </a:p>
          <a:p>
            <a:pPr lvl="1" algn="just">
              <a:buFont typeface="Wingdings" charset="0"/>
              <a:buNone/>
            </a:pPr>
            <a:r>
              <a:rPr kumimoji="0" lang="zh-CN" altLang="en-US">
                <a:latin typeface="Times New Roman" charset="0"/>
                <a:ea typeface="黑体" charset="0"/>
              </a:rPr>
              <a:t>则：</a:t>
            </a:r>
          </a:p>
          <a:p>
            <a:pPr lvl="1" algn="just">
              <a:buFont typeface="Wingdings" charset="0"/>
              <a:buNone/>
            </a:pPr>
            <a:r>
              <a:rPr kumimoji="0" lang="en-US" altLang="zh-CN" sz="2800" i="1">
                <a:latin typeface="Times New Roman" charset="0"/>
                <a:ea typeface="Times New Roman" charset="0"/>
                <a:cs typeface="Times New Roman" charset="0"/>
              </a:rPr>
              <a:t>	R</a:t>
            </a:r>
            <a:r>
              <a:rPr kumimoji="0" lang="en-US" altLang="zh-CN" sz="28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1 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= {(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)}</a:t>
            </a:r>
          </a:p>
          <a:p>
            <a:pPr lvl="1" algn="just">
              <a:buFont typeface="Wingdings" charset="0"/>
              <a:buNone/>
            </a:pPr>
            <a:r>
              <a:rPr kumimoji="0" lang="en-US" altLang="zh-CN" sz="2800" i="1">
                <a:latin typeface="Times New Roman" charset="0"/>
                <a:ea typeface="Times New Roman" charset="0"/>
                <a:cs typeface="Times New Roman" charset="0"/>
              </a:rPr>
              <a:t>	R</a:t>
            </a:r>
            <a:r>
              <a:rPr kumimoji="0" lang="en-US" altLang="zh-CN" sz="28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= {(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c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)}</a:t>
            </a:r>
          </a:p>
          <a:p>
            <a:pPr lvl="1" algn="just">
              <a:buFont typeface="Wingdings" charset="0"/>
              <a:buNone/>
            </a:pP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	R</a:t>
            </a:r>
            <a:r>
              <a:rPr kumimoji="0" lang="en-US" altLang="zh-CN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baseline="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= {(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), 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d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)}</a:t>
            </a:r>
          </a:p>
          <a:p>
            <a:pPr lvl="1">
              <a:buFont typeface="Wingdings" charset="0"/>
              <a:buNone/>
            </a:pPr>
            <a:endParaRPr kumimoji="0" lang="en-US" altLang="zh-CN">
              <a:latin typeface="Arial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关系的复合运算的性质（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9498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结合律</a:t>
            </a:r>
          </a:p>
          <a:p>
            <a:pPr lvl="1">
              <a:lnSpc>
                <a:spcPct val="110000"/>
              </a:lnSpc>
            </a:pPr>
            <a:r>
              <a:rPr kumimoji="0" lang="zh-CN" altLang="en-US" sz="2400">
                <a:latin typeface="Times New Roman" charset="0"/>
                <a:ea typeface="黑体" charset="0"/>
              </a:rPr>
              <a:t>给定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D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则：</a:t>
            </a:r>
          </a:p>
          <a:p>
            <a:pPr lvl="1">
              <a:lnSpc>
                <a:spcPct val="110000"/>
              </a:lnSpc>
              <a:buFont typeface="Wingdings" charset="0"/>
              <a:buNone/>
            </a:pP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                 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=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3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证明左右两个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集合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相等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.</a:t>
            </a:r>
            <a:endParaRPr kumimoji="0" lang="zh-CN" altLang="en-US" sz="2400">
              <a:latin typeface="Times New Roman" charset="0"/>
              <a:ea typeface="黑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关系的复合运算的性质（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208962" cy="4465638"/>
          </a:xfrm>
        </p:spPr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复合关系的逆关系</a:t>
            </a:r>
          </a:p>
          <a:p>
            <a:pPr lvl="1">
              <a:lnSpc>
                <a:spcPct val="11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</a:rPr>
              <a:t>给定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AB, 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BC, </a:t>
            </a:r>
            <a:r>
              <a:rPr kumimoji="0" lang="zh-CN" altLang="en-US" sz="2800">
                <a:latin typeface="Times New Roman" charset="0"/>
                <a:ea typeface="黑体" charset="0"/>
                <a:sym typeface="Symbol" charset="0"/>
              </a:rPr>
              <a:t>则：</a:t>
            </a:r>
            <a:endParaRPr kumimoji="0" lang="zh-CN" altLang="en-US" sz="2800">
              <a:latin typeface="Times New Roman" charset="0"/>
              <a:ea typeface="黑体" charset="0"/>
            </a:endParaRPr>
          </a:p>
          <a:p>
            <a:pPr lvl="1">
              <a:lnSpc>
                <a:spcPct val="110000"/>
              </a:lnSpc>
              <a:buFont typeface="Wingdings" charset="0"/>
              <a:buNone/>
            </a:pPr>
            <a:r>
              <a:rPr kumimoji="0" lang="zh-CN" altLang="en-US" sz="2800">
                <a:latin typeface="Times New Roman" charset="0"/>
                <a:ea typeface="黑体" charset="0"/>
              </a:rPr>
              <a:t>              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</a:rPr>
              <a:t>(R</a:t>
            </a:r>
            <a:r>
              <a:rPr kumimoji="0" lang="en-US" altLang="zh-CN" sz="28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kumimoji="0" lang="en-US" altLang="zh-CN" sz="2800" baseline="30000">
                <a:latin typeface="Times New Roman" charset="0"/>
                <a:ea typeface="Times New Roman" charset="0"/>
                <a:cs typeface="Times New Roman" charset="0"/>
              </a:rPr>
              <a:t>-1 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</a:rPr>
              <a:t>= R</a:t>
            </a:r>
            <a:r>
              <a:rPr kumimoji="0" lang="en-US" altLang="zh-CN" sz="28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0" lang="en-US" altLang="zh-CN" sz="2800" baseline="30000">
                <a:latin typeface="Times New Roman" charset="0"/>
                <a:ea typeface="Times New Roman" charset="0"/>
                <a:cs typeface="Times New Roman" charset="0"/>
              </a:rPr>
              <a:t>-1 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8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800" baseline="30000">
                <a:latin typeface="Times New Roman" charset="0"/>
                <a:ea typeface="Times New Roman" charset="0"/>
                <a:cs typeface="Times New Roman" charset="0"/>
              </a:rPr>
              <a:t>-1 </a:t>
            </a:r>
          </a:p>
          <a:p>
            <a:pPr>
              <a:lnSpc>
                <a:spcPct val="110000"/>
              </a:lnSpc>
            </a:pPr>
            <a:r>
              <a:rPr kumimoji="0" lang="zh-CN" altLang="en-US" sz="2800">
                <a:latin typeface="黑体" charset="0"/>
                <a:ea typeface="黑体" charset="0"/>
              </a:rPr>
              <a:t>同样，证明左右两个</a:t>
            </a:r>
            <a:r>
              <a:rPr kumimoji="0" lang="zh-CN" altLang="en-US" sz="2800">
                <a:solidFill>
                  <a:srgbClr val="FF0000"/>
                </a:solidFill>
                <a:latin typeface="黑体" charset="0"/>
                <a:ea typeface="黑体" charset="0"/>
              </a:rPr>
              <a:t>集合</a:t>
            </a:r>
            <a:r>
              <a:rPr kumimoji="0" lang="zh-CN" altLang="en-US" sz="2800">
                <a:latin typeface="黑体" charset="0"/>
                <a:ea typeface="黑体" charset="0"/>
              </a:rPr>
              <a:t>相等</a:t>
            </a:r>
          </a:p>
          <a:p>
            <a:pPr lvl="1">
              <a:lnSpc>
                <a:spcPct val="110000"/>
              </a:lnSpc>
            </a:pP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(R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kumimoji="0" lang="en-US" altLang="zh-CN" sz="2400" baseline="30000">
                <a:latin typeface="Times New Roman" charset="0"/>
                <a:ea typeface="Times New Roman" charset="0"/>
                <a:cs typeface="Times New Roman" charset="0"/>
              </a:rPr>
              <a:t>-1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</a:t>
            </a:r>
            <a:r>
              <a:rPr kumimoji="0" lang="en-US" altLang="zh-CN" sz="2400"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</a:t>
            </a:r>
            <a:endParaRPr kumimoji="0" lang="en-US" altLang="zh-CN" sz="2400" baseline="300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           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tB  (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t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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t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) </a:t>
            </a:r>
            <a:endParaRPr kumimoji="0" lang="en-US" altLang="zh-CN" sz="2400" baseline="300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       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tB (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t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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t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) </a:t>
            </a:r>
            <a:endParaRPr kumimoji="0" lang="en-US" altLang="zh-CN" sz="2400" baseline="300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            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-1 </a:t>
            </a:r>
          </a:p>
          <a:p>
            <a:pPr lvl="1">
              <a:lnSpc>
                <a:spcPct val="110000"/>
              </a:lnSpc>
              <a:buFont typeface="Wingdings" charset="0"/>
              <a:buNone/>
            </a:pPr>
            <a:endParaRPr kumimoji="0" lang="en-US" altLang="zh-CN" baseline="30000">
              <a:latin typeface="Arial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提要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3200" dirty="0">
                <a:latin typeface="Times New Roman" charset="0"/>
                <a:ea typeface="黑体" charset="0"/>
                <a:cs typeface="Times New Roman" charset="0"/>
              </a:rPr>
              <a:t>关系的定义</a:t>
            </a:r>
            <a:r>
              <a:rPr kumimoji="0" lang="en-US" altLang="zh-CN" sz="3200" dirty="0">
                <a:latin typeface="Times New Roman" charset="0"/>
                <a:ea typeface="黑体" charset="0"/>
                <a:cs typeface="Times New Roman" charset="0"/>
              </a:rPr>
              <a:t> 	</a:t>
            </a:r>
            <a:r>
              <a:rPr kumimoji="0" lang="zh-CN" altLang="en-US" sz="3200" dirty="0">
                <a:latin typeface="Times New Roman" charset="0"/>
                <a:ea typeface="黑体" charset="0"/>
                <a:cs typeface="Times New Roman" charset="0"/>
              </a:rPr>
              <a:t>（复习）</a:t>
            </a:r>
            <a:endParaRPr kumimoji="0" lang="en-US" altLang="zh-CN" sz="3200" dirty="0">
              <a:latin typeface="Times New Roman" charset="0"/>
              <a:ea typeface="黑体" charset="0"/>
              <a:cs typeface="Times New Roman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 dirty="0">
                <a:latin typeface="Times New Roman" charset="0"/>
                <a:ea typeface="黑体" charset="0"/>
                <a:cs typeface="Times New Roman" charset="0"/>
              </a:rPr>
              <a:t>关系的表示</a:t>
            </a:r>
            <a:r>
              <a:rPr kumimoji="0" lang="en-US" altLang="zh-CN" sz="3200" dirty="0">
                <a:latin typeface="Times New Roman" charset="0"/>
                <a:ea typeface="黑体" charset="0"/>
                <a:cs typeface="Times New Roman" charset="0"/>
              </a:rPr>
              <a:t>	</a:t>
            </a:r>
            <a:r>
              <a:rPr kumimoji="0" lang="zh-CN" altLang="en-US" sz="3200" dirty="0">
                <a:latin typeface="Times New Roman" charset="0"/>
                <a:ea typeface="黑体" charset="0"/>
                <a:cs typeface="Times New Roman" charset="0"/>
              </a:rPr>
              <a:t>（复习）</a:t>
            </a:r>
            <a:endParaRPr kumimoji="0" lang="en-US" altLang="zh-CN" sz="3200" dirty="0">
              <a:latin typeface="Times New Roman" charset="0"/>
              <a:ea typeface="黑体" charset="0"/>
              <a:cs typeface="Times New Roman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 dirty="0">
                <a:latin typeface="Times New Roman" charset="0"/>
                <a:ea typeface="黑体" charset="0"/>
                <a:cs typeface="Times New Roman" charset="0"/>
              </a:rPr>
              <a:t>关系的运算</a:t>
            </a:r>
            <a:r>
              <a:rPr kumimoji="0" lang="en-US" altLang="zh-CN" sz="3200" dirty="0">
                <a:latin typeface="Times New Roman" charset="0"/>
                <a:ea typeface="黑体" charset="0"/>
                <a:cs typeface="Times New Roman" charset="0"/>
              </a:rPr>
              <a:t>	</a:t>
            </a:r>
            <a:r>
              <a:rPr kumimoji="0" lang="zh-CN" altLang="en-US" sz="3200" dirty="0">
                <a:latin typeface="Times New Roman" charset="0"/>
                <a:ea typeface="黑体" charset="0"/>
                <a:cs typeface="Times New Roman" charset="0"/>
              </a:rPr>
              <a:t>（复习）</a:t>
            </a:r>
            <a:endParaRPr kumimoji="0" lang="en-US" altLang="zh-CN" sz="3200" dirty="0">
              <a:latin typeface="Times New Roman" charset="0"/>
              <a:ea typeface="黑体" charset="0"/>
              <a:cs typeface="Times New Roman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3200" dirty="0">
                <a:latin typeface="Times New Roman" charset="0"/>
                <a:ea typeface="黑体" charset="0"/>
                <a:cs typeface="Times New Roman" charset="0"/>
              </a:rPr>
              <a:t>0-1</a:t>
            </a:r>
            <a:r>
              <a:rPr kumimoji="0" lang="zh-CN" altLang="en-US" sz="3200" dirty="0">
                <a:latin typeface="Times New Roman" charset="0"/>
                <a:ea typeface="黑体" charset="0"/>
                <a:cs typeface="Times New Roman" charset="0"/>
              </a:rPr>
              <a:t>矩阵运算</a:t>
            </a:r>
            <a:r>
              <a:rPr kumimoji="0" lang="en-US" altLang="zh-CN" sz="3200" dirty="0">
                <a:latin typeface="Times New Roman" charset="0"/>
                <a:ea typeface="黑体" charset="0"/>
                <a:cs typeface="Times New Roman" charset="0"/>
              </a:rPr>
              <a:t>	</a:t>
            </a:r>
            <a:r>
              <a:rPr kumimoji="0" lang="zh-CN" altLang="en-US" sz="3200" dirty="0">
                <a:latin typeface="Times New Roman" charset="0"/>
                <a:ea typeface="黑体" charset="0"/>
                <a:cs typeface="Times New Roman" charset="0"/>
              </a:rPr>
              <a:t>（复习）</a:t>
            </a:r>
            <a:endParaRPr kumimoji="0" lang="en-US" altLang="zh-CN" sz="3200" dirty="0">
              <a:latin typeface="Times New Roman" charset="0"/>
              <a:ea typeface="黑体" charset="0"/>
              <a:cs typeface="Times New Roman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 dirty="0">
                <a:latin typeface="Times New Roman" charset="0"/>
                <a:ea typeface="黑体" charset="0"/>
                <a:cs typeface="Times New Roman" charset="0"/>
              </a:rPr>
              <a:t>关系的性质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关系的复合运算的性质（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3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064500" cy="48244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对集合并运算满足分配律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</a:rPr>
              <a:t>给定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AB,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BC,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BC,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则：</a:t>
            </a:r>
            <a:r>
              <a:rPr kumimoji="0" lang="zh-CN" altLang="en-US" sz="2400" i="1">
                <a:latin typeface="Times New Roman" charset="0"/>
                <a:ea typeface="黑体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kumimoji="0" lang="zh-CN" altLang="en-US" sz="2400" i="1">
                <a:latin typeface="Times New Roman" charset="0"/>
                <a:ea typeface="黑体" charset="0"/>
              </a:rPr>
              <a:t>     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Times New Roman" charset="0"/>
              </a:rPr>
              <a:t>(G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宋体" charset="0"/>
                <a:cs typeface="Times New Roman" charset="0"/>
              </a:rPr>
              <a:t>H)</a:t>
            </a:r>
            <a:r>
              <a:rPr kumimoji="0" lang="zh-CN" altLang="en-US" sz="2400" i="1">
                <a:latin typeface="Times New Roman" charset="0"/>
                <a:ea typeface="黑体" charset="0"/>
              </a:rPr>
              <a:t>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</a:rPr>
              <a:t>F = (G ⃘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</a:rPr>
              <a:t>F)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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</a:rPr>
              <a:t>(H ⃘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2705F5"/>
                </a:solidFill>
                <a:latin typeface="Times New Roman" charset="0"/>
                <a:ea typeface="Times New Roman" charset="0"/>
                <a:cs typeface="Times New Roman" charset="0"/>
              </a:rPr>
              <a:t>F)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Times New Roman" charset="0"/>
                <a:cs typeface="Times New Roman" charset="0"/>
              </a:rPr>
              <a:t>对集合交运算：</a:t>
            </a:r>
            <a:r>
              <a:rPr kumimoji="0" lang="zh-CN" altLang="en-US" sz="2400" i="1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(G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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H)</a:t>
            </a:r>
            <a:r>
              <a:rPr kumimoji="0" lang="zh-CN" altLang="en-US" sz="24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(G ⃘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F)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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(H ⃘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F)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</a:rPr>
              <a:t>注意：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</a:rPr>
              <a:t>等号不成立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。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A={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}, B={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}, C={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};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F={(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), 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a,t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)}, G={(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s,b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)}, H={(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t,b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)};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H=Ø,  (G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F)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(H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⃘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F)={(</a:t>
            </a:r>
            <a:r>
              <a:rPr kumimoji="0" lang="en-US" altLang="zh-CN" sz="2400" i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a,b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 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Times New Roman" charset="0"/>
                <a:ea typeface="黑体" charset="0"/>
                <a:cs typeface="Times New Roman" charset="0"/>
              </a:rPr>
              <a:t>0-1 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黑体" charset="0"/>
              </a:rPr>
              <a:t>矩阵运算</a:t>
            </a:r>
          </a:p>
        </p:txBody>
      </p:sp>
      <p:sp>
        <p:nvSpPr>
          <p:cNvPr id="3078" name="内容占位符 2"/>
          <p:cNvSpPr>
            <a:spLocks noGrp="1"/>
          </p:cNvSpPr>
          <p:nvPr>
            <p:ph idx="1"/>
          </p:nvPr>
        </p:nvSpPr>
        <p:spPr>
          <a:xfrm>
            <a:off x="457200" y="1557338"/>
            <a:ext cx="7283450" cy="302418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令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0-1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矩阵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M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=[a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ij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],M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=[b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ij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]: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C=M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Arial" charset="0"/>
                <a:cs typeface="Arial" charset="0"/>
                <a:sym typeface="Symbol" charset="0"/>
              </a:rPr>
              <a:t> 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: c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=1 iff. a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=b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=1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C=M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 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: c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=1 iff. a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=1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或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令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s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矩阵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M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=[a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ij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]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；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s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t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矩阵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M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=[b</a:t>
            </a:r>
            <a:r>
              <a:rPr kumimoji="0" lang="en-US" altLang="zh-CN" baseline="-25000">
                <a:latin typeface="Times New Roman" charset="0"/>
                <a:ea typeface="黑体" charset="0"/>
                <a:cs typeface="Times New Roman" charset="0"/>
              </a:rPr>
              <a:t>ij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]: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C=M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   M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: c</a:t>
            </a:r>
            <a:r>
              <a:rPr kumimoji="0" lang="en-US" altLang="zh-CN" sz="2400" baseline="-25000">
                <a:latin typeface="Times New Roman" charset="0"/>
                <a:ea typeface="Times New Roman" charset="0"/>
                <a:cs typeface="Times New Roman" charset="0"/>
              </a:rPr>
              <a:t>ij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=1 iff. </a:t>
            </a:r>
          </a:p>
          <a:p>
            <a:pPr lvl="1"/>
            <a:endParaRPr kumimoji="0" lang="en-US" altLang="zh-CN">
              <a:latin typeface="Arial" charset="0"/>
              <a:ea typeface="黑体" charset="0"/>
            </a:endParaRPr>
          </a:p>
          <a:p>
            <a:endParaRPr kumimoji="0" lang="en-US" altLang="zh-CN">
              <a:latin typeface="Arial" charset="0"/>
              <a:ea typeface="黑体" charset="0"/>
            </a:endParaRPr>
          </a:p>
          <a:p>
            <a:endParaRPr kumimoji="0" lang="en-US" altLang="zh-CN">
              <a:latin typeface="Arial" charset="0"/>
              <a:ea typeface="黑体" charset="0"/>
            </a:endParaRPr>
          </a:p>
          <a:p>
            <a:endParaRPr kumimoji="0" lang="zh-CN" altLang="en-US">
              <a:latin typeface="Arial" charset="0"/>
              <a:ea typeface="黑体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835150" y="4437063"/>
          <a:ext cx="435451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3" imgW="1841500" imgH="914400" progId="Equation.3">
                  <p:embed/>
                </p:oleObj>
              </mc:Choice>
              <mc:Fallback>
                <p:oleObj name="公式" r:id="rId3" imgW="1841500" imgH="9144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37063"/>
                        <a:ext cx="4354513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79613" y="3860800"/>
          <a:ext cx="296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5" imgW="164814" imgH="177492" progId="Equation.3">
                  <p:embed/>
                </p:oleObj>
              </mc:Choice>
              <mc:Fallback>
                <p:oleObj name="公式" r:id="rId5" imgW="164814" imgH="177492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60800"/>
                        <a:ext cx="2968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211638" y="3860800"/>
          <a:ext cx="2466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7" imgW="1180588" imgH="241195" progId="Equation.3">
                  <p:embed/>
                </p:oleObj>
              </mc:Choice>
              <mc:Fallback>
                <p:oleObj name="公式" r:id="rId7" imgW="1180588" imgH="241195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860800"/>
                        <a:ext cx="24669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关系运算的矩阵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法（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800">
                <a:latin typeface="Arial" charset="0"/>
                <a:ea typeface="黑体" charset="0"/>
              </a:rPr>
              <a:t>命题</a:t>
            </a:r>
            <a:endParaRPr kumimoji="0" lang="en-US" altLang="zh-CN" sz="2800">
              <a:latin typeface="Arial" charset="0"/>
              <a:ea typeface="黑体" charset="0"/>
            </a:endParaRPr>
          </a:p>
          <a:p>
            <a:endParaRPr kumimoji="0" lang="zh-CN" altLang="en-US">
              <a:latin typeface="Arial" charset="0"/>
              <a:ea typeface="黑体" charset="0"/>
            </a:endParaRP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1116013" y="2205038"/>
          <a:ext cx="2908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3" imgW="1269449" imgH="241195" progId="Equation.3">
                  <p:embed/>
                </p:oleObj>
              </mc:Choice>
              <mc:Fallback>
                <p:oleObj name="公式" r:id="rId3" imgW="1269449" imgH="241195" progId="Equation.3">
                  <p:embed/>
                  <p:pic>
                    <p:nvPicPr>
                      <p:cNvPr id="573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2908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2"/>
          <p:cNvGraphicFramePr>
            <a:graphicFrameLocks noChangeAspect="1"/>
          </p:cNvGraphicFramePr>
          <p:nvPr/>
        </p:nvGraphicFramePr>
        <p:xfrm>
          <a:off x="1087438" y="2781300"/>
          <a:ext cx="2908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5" imgW="1269449" imgH="241195" progId="Equation.3">
                  <p:embed/>
                </p:oleObj>
              </mc:Choice>
              <mc:Fallback>
                <p:oleObj name="公式" r:id="rId5" imgW="1269449" imgH="241195" progId="Equation.3">
                  <p:embed/>
                  <p:pic>
                    <p:nvPicPr>
                      <p:cNvPr id="573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781300"/>
                        <a:ext cx="2908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2"/>
          <p:cNvGraphicFramePr>
            <a:graphicFrameLocks noChangeAspect="1"/>
          </p:cNvGraphicFramePr>
          <p:nvPr/>
        </p:nvGraphicFramePr>
        <p:xfrm>
          <a:off x="957263" y="3328988"/>
          <a:ext cx="31702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7" imgW="1383699" imgH="266584" progId="Equation.3">
                  <p:embed/>
                </p:oleObj>
              </mc:Choice>
              <mc:Fallback>
                <p:oleObj name="公式" r:id="rId7" imgW="1383699" imgH="266584" progId="Equation.3">
                  <p:embed/>
                  <p:pic>
                    <p:nvPicPr>
                      <p:cNvPr id="573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328988"/>
                        <a:ext cx="31702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1979613" y="4149725"/>
          <a:ext cx="4786312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9" imgW="1841500" imgH="914400" progId="Equation.3">
                  <p:embed/>
                </p:oleObj>
              </mc:Choice>
              <mc:Fallback>
                <p:oleObj name="公式" r:id="rId9" imgW="1841500" imgH="914400" progId="Equation.3">
                  <p:embed/>
                  <p:pic>
                    <p:nvPicPr>
                      <p:cNvPr id="57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4786312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05137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kumimoji="0" lang="zh-CN" altLang="en-US" sz="2800" dirty="0">
                <a:latin typeface="Times New Roman" charset="0"/>
                <a:cs typeface="Times New Roman" charset="0"/>
              </a:rPr>
              <a:t>证明：</a:t>
            </a:r>
            <a:endParaRPr kumimoji="0" lang="en-US" altLang="zh-CN" sz="2800" dirty="0">
              <a:latin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l"/>
              <a:defRPr/>
            </a:pPr>
            <a:endParaRPr kumimoji="0" lang="en-US" altLang="zh-CN" sz="2800" b="1" dirty="0">
              <a:latin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l"/>
              <a:defRPr/>
            </a:pPr>
            <a:endParaRPr kumimoji="0" lang="en-US" altLang="zh-CN" sz="2800" b="1" dirty="0">
              <a:latin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l"/>
              <a:defRPr/>
            </a:pPr>
            <a:endParaRPr kumimoji="0" lang="en-US" altLang="zh-CN" sz="2800" b="1" dirty="0">
              <a:latin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l"/>
              <a:defRPr/>
            </a:pPr>
            <a:endParaRPr kumimoji="0" lang="en-US" altLang="zh-CN" sz="2800" b="1" dirty="0">
              <a:latin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l"/>
              <a:defRPr/>
            </a:pPr>
            <a:endParaRPr kumimoji="0" lang="en-US" altLang="zh-CN" sz="2800" b="1" dirty="0"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58370" name="Object 3"/>
          <p:cNvGraphicFramePr>
            <a:graphicFrameLocks noChangeAspect="1"/>
          </p:cNvGraphicFramePr>
          <p:nvPr/>
        </p:nvGraphicFramePr>
        <p:xfrm>
          <a:off x="539750" y="2349500"/>
          <a:ext cx="83534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3" imgW="4851400" imgH="1409700" progId="Equation.3">
                  <p:embed/>
                </p:oleObj>
              </mc:Choice>
              <mc:Fallback>
                <p:oleObj name="公式" r:id="rId3" imgW="4851400" imgH="1409700" progId="Equation.3">
                  <p:embed/>
                  <p:pic>
                    <p:nvPicPr>
                      <p:cNvPr id="583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8353425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0"/>
          <p:cNvGraphicFramePr>
            <a:graphicFrameLocks noChangeAspect="1"/>
          </p:cNvGraphicFramePr>
          <p:nvPr/>
        </p:nvGraphicFramePr>
        <p:xfrm>
          <a:off x="539750" y="4941888"/>
          <a:ext cx="70564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5" imgW="3657600" imgH="520700" progId="Equation.3">
                  <p:embed/>
                </p:oleObj>
              </mc:Choice>
              <mc:Fallback>
                <p:oleObj name="公式" r:id="rId5" imgW="3657600" imgH="520700" progId="Equation.3">
                  <p:embed/>
                  <p:pic>
                    <p:nvPicPr>
                      <p:cNvPr id="512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1888"/>
                        <a:ext cx="70564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2"/>
          <p:cNvGraphicFramePr>
            <a:graphicFrameLocks noChangeAspect="1"/>
          </p:cNvGraphicFramePr>
          <p:nvPr/>
        </p:nvGraphicFramePr>
        <p:xfrm>
          <a:off x="539750" y="981075"/>
          <a:ext cx="3170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7" imgW="1383699" imgH="266584" progId="Equation.3">
                  <p:embed/>
                </p:oleObj>
              </mc:Choice>
              <mc:Fallback>
                <p:oleObj name="公式" r:id="rId7" imgW="1383699" imgH="266584" progId="Equation.3">
                  <p:embed/>
                  <p:pic>
                    <p:nvPicPr>
                      <p:cNvPr id="583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170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关系的性质：自反性</a:t>
            </a:r>
            <a:r>
              <a:rPr lang="en-US" altLang="zh-CN">
                <a:latin typeface="Arial" charset="0"/>
                <a:ea typeface="黑体" charset="0"/>
              </a:rPr>
              <a:t> reflexivity</a:t>
            </a:r>
            <a:endParaRPr lang="zh-CN" altLang="en-US">
              <a:latin typeface="Arial" charset="0"/>
              <a:ea typeface="黑体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351837" cy="460851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集合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上的关系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</a:t>
            </a:r>
          </a:p>
          <a:p>
            <a:pPr lvl="1">
              <a:spcBef>
                <a:spcPct val="30000"/>
              </a:spcBef>
            </a:pP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</a:rPr>
              <a:t>自反的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reflexive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：定义为：对所有的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>
              <a:spcBef>
                <a:spcPct val="30000"/>
              </a:spcBef>
            </a:pP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  <a:sym typeface="Symbol" charset="0"/>
              </a:rPr>
              <a:t>反自反的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irreflexive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：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定义为：对所有的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)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</a:p>
          <a:p>
            <a:pPr lvl="1" algn="ctr">
              <a:spcBef>
                <a:spcPct val="30000"/>
              </a:spcBef>
              <a:buFont typeface="Wingdings" charset="0"/>
              <a:buNone/>
            </a:pPr>
            <a:r>
              <a:rPr kumimoji="0" lang="zh-CN" altLang="en-US" sz="2400">
                <a:solidFill>
                  <a:srgbClr val="CC3300"/>
                </a:solidFill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注意区分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”</a:t>
            </a:r>
            <a:r>
              <a:rPr kumimoji="0" lang="zh-CN" altLang="en-US" sz="2400">
                <a:solidFill>
                  <a:srgbClr val="CC3300"/>
                </a:solidFill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非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”</a:t>
            </a:r>
            <a:r>
              <a:rPr kumimoji="0" lang="zh-CN" altLang="en-US" sz="2400">
                <a:solidFill>
                  <a:srgbClr val="CC3300"/>
                </a:solidFill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与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”</a:t>
            </a:r>
            <a:r>
              <a:rPr kumimoji="0" lang="zh-CN" altLang="en-US" sz="2400">
                <a:solidFill>
                  <a:srgbClr val="CC3300"/>
                </a:solidFill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反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”</a:t>
            </a:r>
          </a:p>
          <a:p>
            <a:pPr>
              <a:spcBef>
                <a:spcPct val="3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设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={1,2,3},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spcBef>
                <a:spcPct val="3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</a:t>
            </a:r>
            <a:r>
              <a:rPr kumimoji="0" lang="en-US" altLang="zh-CN" sz="2400">
                <a:solidFill>
                  <a:srgbClr val="000099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(1,1)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(1,3), </a:t>
            </a:r>
            <a:r>
              <a:rPr kumimoji="0" lang="en-US" altLang="zh-CN" sz="2400">
                <a:solidFill>
                  <a:srgbClr val="000099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(2,2)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(2,1), </a:t>
            </a:r>
            <a:r>
              <a:rPr kumimoji="0" lang="en-US" altLang="zh-CN" sz="2400">
                <a:solidFill>
                  <a:srgbClr val="000099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(3,3)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是自反的</a:t>
            </a:r>
          </a:p>
          <a:p>
            <a:pPr lvl="1">
              <a:spcBef>
                <a:spcPct val="3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{(1,2), (2,3), (3,1)}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是反自反的</a:t>
            </a:r>
          </a:p>
          <a:p>
            <a:pPr lvl="1">
              <a:spcBef>
                <a:spcPct val="3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{(1,2), 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(2,2)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(2,3),( 3,1)}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既不是自反的，也不是反自反的</a:t>
            </a:r>
            <a:endParaRPr kumimoji="0" lang="en-US" altLang="zh-CN" sz="2400" i="1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自反性与恒等关系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8137525" cy="4103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上的自反关系  </a:t>
            </a:r>
            <a:r>
              <a:rPr kumimoji="0" lang="en-US" altLang="zh-CN" sz="2800"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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 sz="2800" i="1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</a:t>
            </a:r>
          </a:p>
          <a:p>
            <a:pPr lvl="1" algn="ctr">
              <a:lnSpc>
                <a:spcPct val="90000"/>
              </a:lnSpc>
              <a:buFont typeface="Wingdings" charset="0"/>
              <a:buNone/>
            </a:pP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400">
                <a:solidFill>
                  <a:srgbClr val="CC3300"/>
                </a:solidFill>
                <a:latin typeface="Times New Roman" charset="0"/>
                <a:ea typeface="黑体" charset="0"/>
                <a:sym typeface="Symbol" charset="0"/>
              </a:rPr>
              <a:t>这里</a:t>
            </a:r>
            <a:r>
              <a:rPr kumimoji="0" lang="en-US" altLang="zh-CN" sz="2400" i="1">
                <a:solidFill>
                  <a:srgbClr val="CC33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 sz="2400" i="1" baseline="-25000">
                <a:solidFill>
                  <a:srgbClr val="CC33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>
                <a:solidFill>
                  <a:srgbClr val="CC3300"/>
                </a:solidFill>
                <a:latin typeface="Times New Roman" charset="0"/>
                <a:ea typeface="黑体" charset="0"/>
                <a:sym typeface="Symbol" charset="0"/>
              </a:rPr>
              <a:t>是集合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>
                <a:solidFill>
                  <a:srgbClr val="CC3300"/>
                </a:solidFill>
                <a:latin typeface="Times New Roman" charset="0"/>
                <a:ea typeface="黑体" charset="0"/>
                <a:sym typeface="Symbol" charset="0"/>
              </a:rPr>
              <a:t>上的恒等关系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</a:t>
            </a:r>
            <a:r>
              <a:rPr kumimoji="0" lang="zh-CN" altLang="en-US" sz="2400">
                <a:solidFill>
                  <a:srgbClr val="CC3300"/>
                </a:solidFill>
                <a:latin typeface="Times New Roman" charset="0"/>
                <a:ea typeface="黑体" charset="0"/>
                <a:sym typeface="Symbol" charset="0"/>
              </a:rPr>
              <a:t>即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: </a:t>
            </a:r>
            <a:r>
              <a:rPr kumimoji="0" lang="en-US" altLang="zh-CN" sz="2400" i="1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 sz="2400" i="1" baseline="-25000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i="1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{(</a:t>
            </a:r>
            <a:r>
              <a:rPr kumimoji="0" lang="en-US" altLang="zh-CN" sz="2400" i="1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)| </a:t>
            </a:r>
            <a:r>
              <a:rPr kumimoji="0" lang="en-US" altLang="zh-CN" sz="2400" i="1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}</a:t>
            </a:r>
          </a:p>
          <a:p>
            <a:pPr lvl="1">
              <a:spcBef>
                <a:spcPct val="60000"/>
              </a:spcBef>
              <a:buFont typeface="Wingdings" charset="0"/>
              <a:buNone/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直接根据定义证明：</a:t>
            </a:r>
          </a:p>
          <a:p>
            <a:pPr lvl="1"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 只需证明：对任意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，若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则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</a:p>
          <a:p>
            <a:pPr lvl="1"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 只需证明：对任意的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若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则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a,a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</a:p>
          <a:p>
            <a:pPr lvl="1">
              <a:spcBef>
                <a:spcPct val="40000"/>
              </a:spcBef>
            </a:pPr>
            <a:endParaRPr kumimoji="0" lang="zh-CN" altLang="en-US">
              <a:latin typeface="黑体" charset="0"/>
              <a:ea typeface="宋体" charset="0"/>
              <a:cs typeface="宋体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自反关系的有向图和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0-1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矩阵</a:t>
            </a:r>
          </a:p>
        </p:txBody>
      </p:sp>
      <p:sp>
        <p:nvSpPr>
          <p:cNvPr id="63490" name="Rectangle 21"/>
          <p:cNvSpPr>
            <a:spLocks noChangeArrowheads="1"/>
          </p:cNvSpPr>
          <p:nvPr/>
        </p:nvSpPr>
        <p:spPr bwMode="auto">
          <a:xfrm>
            <a:off x="4033838" y="307181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grpSp>
        <p:nvGrpSpPr>
          <p:cNvPr id="63491" name="Group 23"/>
          <p:cNvGrpSpPr>
            <a:grpSpLocks/>
          </p:cNvGrpSpPr>
          <p:nvPr/>
        </p:nvGrpSpPr>
        <p:grpSpPr bwMode="auto">
          <a:xfrm>
            <a:off x="1619250" y="2349500"/>
            <a:ext cx="6189663" cy="3200400"/>
            <a:chOff x="519" y="1248"/>
            <a:chExt cx="4340" cy="2496"/>
          </a:xfrm>
        </p:grpSpPr>
        <p:sp>
          <p:nvSpPr>
            <p:cNvPr id="63492" name="AutoShape 2"/>
            <p:cNvSpPr>
              <a:spLocks noChangeArrowheads="1"/>
            </p:cNvSpPr>
            <p:nvPr/>
          </p:nvSpPr>
          <p:spPr bwMode="auto">
            <a:xfrm rot="3227698">
              <a:off x="3632" y="2197"/>
              <a:ext cx="1488" cy="28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8575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3493" name="Oval 3"/>
            <p:cNvSpPr>
              <a:spLocks noChangeArrowheads="1"/>
            </p:cNvSpPr>
            <p:nvPr/>
          </p:nvSpPr>
          <p:spPr bwMode="auto">
            <a:xfrm>
              <a:off x="2232" y="3120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3494" name="Oval 4"/>
            <p:cNvSpPr>
              <a:spLocks noChangeArrowheads="1"/>
            </p:cNvSpPr>
            <p:nvPr/>
          </p:nvSpPr>
          <p:spPr bwMode="auto">
            <a:xfrm>
              <a:off x="519" y="3153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3495" name="Oval 5"/>
            <p:cNvSpPr>
              <a:spLocks noChangeArrowheads="1"/>
            </p:cNvSpPr>
            <p:nvPr/>
          </p:nvSpPr>
          <p:spPr bwMode="auto">
            <a:xfrm>
              <a:off x="1344" y="1296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3496" name="Oval 7"/>
            <p:cNvSpPr>
              <a:spLocks noChangeArrowheads="1"/>
            </p:cNvSpPr>
            <p:nvPr/>
          </p:nvSpPr>
          <p:spPr bwMode="auto">
            <a:xfrm>
              <a:off x="1392" y="1536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3497" name="Oval 8"/>
            <p:cNvSpPr>
              <a:spLocks noChangeArrowheads="1"/>
            </p:cNvSpPr>
            <p:nvPr/>
          </p:nvSpPr>
          <p:spPr bwMode="auto">
            <a:xfrm>
              <a:off x="720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3498" name="Oval 9"/>
            <p:cNvSpPr>
              <a:spLocks noChangeArrowheads="1"/>
            </p:cNvSpPr>
            <p:nvPr/>
          </p:nvSpPr>
          <p:spPr bwMode="auto">
            <a:xfrm>
              <a:off x="2064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3499" name="Line 10"/>
            <p:cNvSpPr>
              <a:spLocks noChangeShapeType="1"/>
            </p:cNvSpPr>
            <p:nvPr/>
          </p:nvSpPr>
          <p:spPr bwMode="auto">
            <a:xfrm flipH="1">
              <a:off x="1638" y="1512"/>
              <a:ext cx="36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0" name="Line 11"/>
            <p:cNvSpPr>
              <a:spLocks noChangeShapeType="1"/>
            </p:cNvSpPr>
            <p:nvPr/>
          </p:nvSpPr>
          <p:spPr bwMode="auto">
            <a:xfrm flipH="1" flipV="1">
              <a:off x="2232" y="3303"/>
              <a:ext cx="36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1" name="Line 12"/>
            <p:cNvSpPr>
              <a:spLocks noChangeShapeType="1"/>
            </p:cNvSpPr>
            <p:nvPr/>
          </p:nvSpPr>
          <p:spPr bwMode="auto">
            <a:xfrm flipV="1">
              <a:off x="594" y="3150"/>
              <a:ext cx="126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2" name="Text Box 13"/>
            <p:cNvSpPr txBox="1">
              <a:spLocks noChangeArrowheads="1"/>
            </p:cNvSpPr>
            <p:nvPr/>
          </p:nvSpPr>
          <p:spPr bwMode="auto">
            <a:xfrm>
              <a:off x="1422" y="1497"/>
              <a:ext cx="28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63503" name="Text Box 14"/>
            <p:cNvSpPr txBox="1">
              <a:spLocks noChangeArrowheads="1"/>
            </p:cNvSpPr>
            <p:nvPr/>
          </p:nvSpPr>
          <p:spPr bwMode="auto">
            <a:xfrm>
              <a:off x="744" y="3006"/>
              <a:ext cx="288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  <p:sp>
          <p:nvSpPr>
            <p:cNvPr id="63504" name="Text Box 15"/>
            <p:cNvSpPr txBox="1">
              <a:spLocks noChangeArrowheads="1"/>
            </p:cNvSpPr>
            <p:nvPr/>
          </p:nvSpPr>
          <p:spPr bwMode="auto">
            <a:xfrm>
              <a:off x="2091" y="2994"/>
              <a:ext cx="28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c</a:t>
              </a:r>
            </a:p>
          </p:txBody>
        </p:sp>
        <p:sp>
          <p:nvSpPr>
            <p:cNvPr id="63505" name="Text Box 16"/>
            <p:cNvSpPr txBox="1">
              <a:spLocks noChangeArrowheads="1"/>
            </p:cNvSpPr>
            <p:nvPr/>
          </p:nvSpPr>
          <p:spPr bwMode="auto">
            <a:xfrm>
              <a:off x="2448" y="1248"/>
              <a:ext cx="105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A</a:t>
              </a:r>
              <a:r>
                <a:rPr lang="en-US" altLang="zh-CN">
                  <a:latin typeface="Times New Roman" charset="0"/>
                  <a:ea typeface="黑体" charset="0"/>
                  <a:cs typeface="黑体" charset="0"/>
                </a:rPr>
                <a:t>={</a:t>
              </a: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a,b,c</a:t>
              </a:r>
              <a:r>
                <a:rPr lang="en-US" altLang="zh-CN">
                  <a:latin typeface="Times New Roman" charset="0"/>
                  <a:ea typeface="黑体" charset="0"/>
                  <a:cs typeface="黑体" charset="0"/>
                </a:rPr>
                <a:t>}</a:t>
              </a:r>
              <a:endParaRPr lang="en-US" altLang="zh-CN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63506" name="Line 17"/>
            <p:cNvSpPr>
              <a:spLocks noChangeShapeType="1"/>
            </p:cNvSpPr>
            <p:nvPr/>
          </p:nvSpPr>
          <p:spPr bwMode="auto">
            <a:xfrm flipV="1">
              <a:off x="909" y="1800"/>
              <a:ext cx="558" cy="1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7" name="Freeform 18"/>
            <p:cNvSpPr>
              <a:spLocks/>
            </p:cNvSpPr>
            <p:nvPr/>
          </p:nvSpPr>
          <p:spPr bwMode="auto">
            <a:xfrm>
              <a:off x="1008" y="2984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8" name="Freeform 19"/>
            <p:cNvSpPr>
              <a:spLocks/>
            </p:cNvSpPr>
            <p:nvPr/>
          </p:nvSpPr>
          <p:spPr bwMode="auto">
            <a:xfrm flipV="1">
              <a:off x="1008" y="3168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9" name="Line 20"/>
            <p:cNvSpPr>
              <a:spLocks noChangeShapeType="1"/>
            </p:cNvSpPr>
            <p:nvPr/>
          </p:nvSpPr>
          <p:spPr bwMode="auto">
            <a:xfrm>
              <a:off x="2928" y="1728"/>
              <a:ext cx="0" cy="201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63510" name="Object 22"/>
            <p:cNvGraphicFramePr>
              <a:graphicFrameLocks noChangeAspect="1"/>
            </p:cNvGraphicFramePr>
            <p:nvPr/>
          </p:nvGraphicFramePr>
          <p:xfrm>
            <a:off x="3349" y="1728"/>
            <a:ext cx="151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Equation" r:id="rId4" imgW="1028254" imgH="710891" progId="Equation.3">
                    <p:embed/>
                  </p:oleObj>
                </mc:Choice>
                <mc:Fallback>
                  <p:oleObj name="Equation" r:id="rId4" imgW="1028254" imgH="710891" progId="Equation.3">
                    <p:embed/>
                    <p:pic>
                      <p:nvPicPr>
                        <p:cNvPr id="6351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728"/>
                          <a:ext cx="1510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关系的性质：对称性</a:t>
            </a:r>
            <a:r>
              <a:rPr lang="en-US" altLang="zh-CN">
                <a:latin typeface="Arial" charset="0"/>
                <a:ea typeface="黑体" charset="0"/>
              </a:rPr>
              <a:t> </a:t>
            </a:r>
            <a:r>
              <a:rPr lang="en-US" altLang="zh-CN" sz="4000">
                <a:latin typeface="Times New Roman" charset="0"/>
                <a:ea typeface="黑体" charset="0"/>
                <a:cs typeface="Times New Roman" charset="0"/>
              </a:rPr>
              <a:t>Symmetry</a:t>
            </a:r>
            <a:endParaRPr lang="zh-CN" altLang="en-US">
              <a:latin typeface="Arial" charset="0"/>
              <a:ea typeface="黑体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424862" cy="5040312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集合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上的关系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 </a:t>
            </a:r>
          </a:p>
          <a:p>
            <a:pPr lvl="1">
              <a:spcBef>
                <a:spcPct val="35000"/>
              </a:spcBef>
            </a:pP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</a:rPr>
              <a:t>对称的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symmetric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定义为：若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则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>
              <a:spcBef>
                <a:spcPct val="35000"/>
              </a:spcBef>
            </a:pP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  <a:sym typeface="Symbol" charset="0"/>
              </a:rPr>
              <a:t>反对称的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anti-~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：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定义为：若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且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，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则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>
              <a:spcBef>
                <a:spcPct val="35000"/>
              </a:spcBef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设 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={1,2,3}, 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endParaRPr kumimoji="0" lang="en-US" altLang="zh-CN" sz="24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spcBef>
                <a:spcPct val="35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{(1,1),(1,2),(1,3),(2,1),(3,1),(3,3)}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是对称的</a:t>
            </a:r>
          </a:p>
          <a:p>
            <a:pPr lvl="1">
              <a:spcBef>
                <a:spcPct val="35000"/>
              </a:spcBef>
            </a:pPr>
            <a:r>
              <a:rPr kumimoji="0" lang="en-US" altLang="zh-CN" sz="2400">
                <a:solidFill>
                  <a:srgbClr val="3333CC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{(1,2),(2,3),(2,2),(3,1)} </a:t>
            </a:r>
            <a:r>
              <a:rPr kumimoji="0" lang="zh-CN" altLang="en-US" sz="2400">
                <a:solidFill>
                  <a:srgbClr val="3333CC"/>
                </a:solidFill>
                <a:latin typeface="Times New Roman" charset="0"/>
                <a:ea typeface="黑体" charset="0"/>
                <a:sym typeface="Symbol" charset="0"/>
              </a:rPr>
              <a:t>是反对称的</a:t>
            </a:r>
          </a:p>
          <a:p>
            <a:pPr lvl="1">
              <a:spcBef>
                <a:spcPct val="35000"/>
              </a:spcBef>
            </a:pPr>
            <a:endParaRPr kumimoji="0" lang="en-US" altLang="zh-CN" sz="2400">
              <a:latin typeface="Arial" charset="0"/>
              <a:ea typeface="黑体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543800" cy="796925"/>
          </a:xfrm>
        </p:spPr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理解对称性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534400" cy="4768850"/>
          </a:xfrm>
        </p:spPr>
        <p:txBody>
          <a:bodyPr/>
          <a:lstStyle/>
          <a:p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关系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满足对称性：对任意</a:t>
            </a:r>
            <a:r>
              <a:rPr kumimoji="0" lang="en-US" altLang="zh-CN" sz="26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6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6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</a:t>
            </a:r>
            <a:r>
              <a:rPr kumimoji="0" lang="zh-CN" altLang="en-US" sz="26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，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若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400" i="1">
                <a:solidFill>
                  <a:srgbClr val="CC3300"/>
                </a:solidFill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黑体" charset="0"/>
                <a:cs typeface="Times New Roman" charset="0"/>
              </a:rPr>
              <a:t>,</a:t>
            </a:r>
            <a:r>
              <a:rPr kumimoji="0" lang="en-US" altLang="zh-CN" sz="2400" i="1">
                <a:solidFill>
                  <a:srgbClr val="CC3300"/>
                </a:solidFill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en-US" altLang="zh-CN" sz="2400">
                <a:solidFill>
                  <a:srgbClr val="CC33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solidFill>
                  <a:srgbClr val="CC33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则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>
                <a:solidFill>
                  <a:srgbClr val="0066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solidFill>
                  <a:srgbClr val="0066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solidFill>
                  <a:srgbClr val="0066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solidFill>
                  <a:srgbClr val="0066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solidFill>
                  <a:srgbClr val="0066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400" i="1">
                <a:solidFill>
                  <a:srgbClr val="0066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endParaRPr kumimoji="0" lang="en-US" altLang="zh-CN" sz="2400">
              <a:solidFill>
                <a:srgbClr val="006600"/>
              </a:solidFill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/>
            <a:endParaRPr kumimoji="0" lang="en-US" altLang="zh-CN" sz="20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/>
            <a:endParaRPr kumimoji="0" lang="zh-CN" altLang="en-US" sz="2000">
              <a:latin typeface="Times New Roman" charset="0"/>
              <a:ea typeface="黑体" charset="0"/>
              <a:sym typeface="Symbol" charset="0"/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注意：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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是对称关系。</a:t>
            </a:r>
          </a:p>
          <a:p>
            <a:pPr lvl="1">
              <a:spcBef>
                <a:spcPct val="50000"/>
              </a:spcBef>
            </a:pPr>
            <a:endParaRPr kumimoji="0" lang="zh-CN" altLang="en-US" sz="1800">
              <a:latin typeface="Times New Roman" charset="0"/>
              <a:ea typeface="黑体" charset="0"/>
              <a:sym typeface="Symbol" charset="0"/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反对称并不是对称的否定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: </a:t>
            </a:r>
          </a:p>
          <a:p>
            <a:pPr algn="ctr">
              <a:buFont typeface="Wingdings" charset="0"/>
              <a:buNone/>
            </a:pP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( 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令：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={1,2,3}, 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</a:t>
            </a:r>
            <a:endParaRPr kumimoji="0" lang="zh-CN" altLang="en-US" sz="24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/>
            <a:r>
              <a:rPr kumimoji="0" lang="en-US" altLang="zh-CN" sz="2400">
                <a:solidFill>
                  <a:srgbClr val="3333CC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{(1,1),(2,2)} </a:t>
            </a:r>
            <a:r>
              <a:rPr kumimoji="0" lang="zh-CN" altLang="en-US" sz="2400">
                <a:solidFill>
                  <a:srgbClr val="3333CC"/>
                </a:solidFill>
                <a:latin typeface="Times New Roman" charset="0"/>
                <a:ea typeface="黑体" charset="0"/>
                <a:sym typeface="Symbol" charset="0"/>
              </a:rPr>
              <a:t>既是对称的，也是反对称的</a:t>
            </a:r>
          </a:p>
          <a:p>
            <a:pPr lvl="1"/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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是对称关系，也是反对称关系。</a:t>
            </a:r>
            <a:endParaRPr kumimoji="0" lang="en-US" altLang="zh-CN" sz="2400">
              <a:latin typeface="Times New Roman" charset="0"/>
              <a:ea typeface="Times New Roman" charset="0"/>
              <a:cs typeface="Times New Roman" charset="0"/>
              <a:sym typeface="Symbol" charset="0"/>
            </a:endParaRPr>
          </a:p>
        </p:txBody>
      </p:sp>
      <p:graphicFrame>
        <p:nvGraphicFramePr>
          <p:cNvPr id="67587" name="Object 4"/>
          <p:cNvGraphicFramePr>
            <a:graphicFrameLocks noChangeAspect="1"/>
          </p:cNvGraphicFramePr>
          <p:nvPr/>
        </p:nvGraphicFramePr>
        <p:xfrm>
          <a:off x="755650" y="2205038"/>
          <a:ext cx="7289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公式" r:id="rId4" imgW="3517900" imgH="215900" progId="Equation.3">
                  <p:embed/>
                </p:oleObj>
              </mc:Choice>
              <mc:Fallback>
                <p:oleObj name="公式" r:id="rId4" imgW="3517900" imgH="215900" progId="Equation.3">
                  <p:embed/>
                  <p:pic>
                    <p:nvPicPr>
                      <p:cNvPr id="675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05038"/>
                        <a:ext cx="7289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对称性与逆关系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002588" cy="4411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是集合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上的对称关系 </a:t>
            </a:r>
            <a:r>
              <a:rPr kumimoji="0" lang="en-US" altLang="zh-CN" sz="2800"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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800" baseline="30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-1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=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　证明一个集合等式　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-1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=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若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-1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则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b,a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由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的对称性可知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因此：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;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同理可得：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-1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; </a:t>
            </a:r>
            <a:endParaRPr kumimoji="0" lang="zh-CN" altLang="en-US" sz="2400">
              <a:latin typeface="Times New Roman" charset="0"/>
              <a:ea typeface="黑体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 只需证明：对任意的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若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则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b,a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</a:p>
          <a:p>
            <a:pPr lvl="1">
              <a:lnSpc>
                <a:spcPct val="120000"/>
              </a:lnSpc>
            </a:pPr>
            <a:endParaRPr kumimoji="0" lang="zh-CN" altLang="en-US" sz="2400">
              <a:latin typeface="黑体" charset="0"/>
              <a:ea typeface="宋体" charset="0"/>
              <a:cs typeface="宋体" charset="0"/>
              <a:sym typeface="Symbol" charset="0"/>
            </a:endParaRPr>
          </a:p>
          <a:p>
            <a:pPr>
              <a:lnSpc>
                <a:spcPct val="120000"/>
              </a:lnSpc>
            </a:pPr>
            <a:endParaRPr kumimoji="0" lang="en-US" altLang="zh-CN" sz="2400">
              <a:latin typeface="Arial" charset="0"/>
              <a:ea typeface="黑体" charset="0"/>
              <a:sym typeface="Symbol" charset="0"/>
            </a:endParaRPr>
          </a:p>
          <a:p>
            <a:endParaRPr kumimoji="0" lang="zh-CN" altLang="en-US" sz="2400">
              <a:latin typeface="Arial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有序对（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Ordered pair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00213"/>
            <a:ext cx="8569325" cy="46085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是集合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{{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}, {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}}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的简写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次序的体现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)=(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u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) iff 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u 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且</a:t>
            </a:r>
            <a:r>
              <a:rPr kumimoji="0" lang="zh-CN" altLang="en-US" sz="2400" i="1">
                <a:latin typeface="Times New Roman" charset="0"/>
                <a:ea typeface="黑体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zh-CN" altLang="en-US" sz="2400">
                <a:latin typeface="Times New Roman" charset="0"/>
                <a:ea typeface="黑体" charset="0"/>
              </a:rPr>
              <a:t>若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{{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},{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x,y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}}={{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u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},{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u,v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}}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，则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}={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u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或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}= 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u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}, 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因此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x=u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zh-CN" altLang="en-US" sz="2400">
                <a:latin typeface="Times New Roman" charset="0"/>
                <a:ea typeface="黑体" charset="0"/>
              </a:rPr>
              <a:t>假设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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(1)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若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左边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={{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}},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而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vx,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右边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{{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}}; 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(2)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若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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则必有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}=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{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u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v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},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但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既非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又非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矛盾。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对称关系的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有向图和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0-1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矩阵</a:t>
            </a:r>
            <a:endParaRPr lang="zh-CN" altLang="en-US">
              <a:latin typeface="Arial" charset="0"/>
              <a:ea typeface="黑体" charset="0"/>
            </a:endParaRPr>
          </a:p>
        </p:txBody>
      </p:sp>
      <p:sp>
        <p:nvSpPr>
          <p:cNvPr id="71682" name="Rectangle 19"/>
          <p:cNvSpPr>
            <a:spLocks noChangeArrowheads="1"/>
          </p:cNvSpPr>
          <p:nvPr/>
        </p:nvSpPr>
        <p:spPr bwMode="auto">
          <a:xfrm>
            <a:off x="4033838" y="307181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grpSp>
        <p:nvGrpSpPr>
          <p:cNvPr id="71683" name="Group 22"/>
          <p:cNvGrpSpPr>
            <a:grpSpLocks/>
          </p:cNvGrpSpPr>
          <p:nvPr/>
        </p:nvGrpSpPr>
        <p:grpSpPr bwMode="auto">
          <a:xfrm>
            <a:off x="1403350" y="2205038"/>
            <a:ext cx="6324600" cy="3124200"/>
            <a:chOff x="720" y="1248"/>
            <a:chExt cx="4416" cy="2496"/>
          </a:xfrm>
        </p:grpSpPr>
        <p:sp>
          <p:nvSpPr>
            <p:cNvPr id="71684" name="Line 2"/>
            <p:cNvSpPr>
              <a:spLocks noChangeShapeType="1"/>
            </p:cNvSpPr>
            <p:nvPr/>
          </p:nvSpPr>
          <p:spPr bwMode="auto">
            <a:xfrm>
              <a:off x="3648" y="1536"/>
              <a:ext cx="1488" cy="1776"/>
            </a:xfrm>
            <a:prstGeom prst="line">
              <a:avLst/>
            </a:prstGeom>
            <a:noFill/>
            <a:ln w="25400">
              <a:solidFill>
                <a:srgbClr val="808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71685" name="Object 3"/>
            <p:cNvGraphicFramePr>
              <a:graphicFrameLocks noChangeAspect="1"/>
            </p:cNvGraphicFramePr>
            <p:nvPr/>
          </p:nvGraphicFramePr>
          <p:xfrm>
            <a:off x="3349" y="1728"/>
            <a:ext cx="151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" name="Equation" r:id="rId4" imgW="1028254" imgH="710891" progId="Equation.3">
                    <p:embed/>
                  </p:oleObj>
                </mc:Choice>
                <mc:Fallback>
                  <p:oleObj name="Equation" r:id="rId4" imgW="1028254" imgH="710891" progId="Equation.3">
                    <p:embed/>
                    <p:pic>
                      <p:nvPicPr>
                        <p:cNvPr id="7168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728"/>
                          <a:ext cx="1510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6" name="Oval 4"/>
            <p:cNvSpPr>
              <a:spLocks noChangeArrowheads="1"/>
            </p:cNvSpPr>
            <p:nvPr/>
          </p:nvSpPr>
          <p:spPr bwMode="auto">
            <a:xfrm>
              <a:off x="2232" y="3120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1687" name="Oval 5"/>
            <p:cNvSpPr>
              <a:spLocks noChangeArrowheads="1"/>
            </p:cNvSpPr>
            <p:nvPr/>
          </p:nvSpPr>
          <p:spPr bwMode="auto">
            <a:xfrm>
              <a:off x="1344" y="1296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1688" name="Oval 7"/>
            <p:cNvSpPr>
              <a:spLocks noChangeArrowheads="1"/>
            </p:cNvSpPr>
            <p:nvPr/>
          </p:nvSpPr>
          <p:spPr bwMode="auto">
            <a:xfrm>
              <a:off x="1392" y="1536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1689" name="Oval 8"/>
            <p:cNvSpPr>
              <a:spLocks noChangeArrowheads="1"/>
            </p:cNvSpPr>
            <p:nvPr/>
          </p:nvSpPr>
          <p:spPr bwMode="auto">
            <a:xfrm>
              <a:off x="720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1690" name="Oval 9"/>
            <p:cNvSpPr>
              <a:spLocks noChangeArrowheads="1"/>
            </p:cNvSpPr>
            <p:nvPr/>
          </p:nvSpPr>
          <p:spPr bwMode="auto">
            <a:xfrm>
              <a:off x="2064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1691" name="Line 10"/>
            <p:cNvSpPr>
              <a:spLocks noChangeShapeType="1"/>
            </p:cNvSpPr>
            <p:nvPr/>
          </p:nvSpPr>
          <p:spPr bwMode="auto">
            <a:xfrm flipH="1">
              <a:off x="1638" y="1512"/>
              <a:ext cx="36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2" name="Line 11"/>
            <p:cNvSpPr>
              <a:spLocks noChangeShapeType="1"/>
            </p:cNvSpPr>
            <p:nvPr/>
          </p:nvSpPr>
          <p:spPr bwMode="auto">
            <a:xfrm flipH="1" flipV="1">
              <a:off x="2232" y="3303"/>
              <a:ext cx="36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3" name="Text Box 12"/>
            <p:cNvSpPr txBox="1">
              <a:spLocks noChangeArrowheads="1"/>
            </p:cNvSpPr>
            <p:nvPr/>
          </p:nvSpPr>
          <p:spPr bwMode="auto">
            <a:xfrm>
              <a:off x="1422" y="1497"/>
              <a:ext cx="28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71694" name="Text Box 13"/>
            <p:cNvSpPr txBox="1">
              <a:spLocks noChangeArrowheads="1"/>
            </p:cNvSpPr>
            <p:nvPr/>
          </p:nvSpPr>
          <p:spPr bwMode="auto">
            <a:xfrm>
              <a:off x="744" y="3006"/>
              <a:ext cx="28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  <p:sp>
          <p:nvSpPr>
            <p:cNvPr id="71695" name="Text Box 14"/>
            <p:cNvSpPr txBox="1">
              <a:spLocks noChangeArrowheads="1"/>
            </p:cNvSpPr>
            <p:nvPr/>
          </p:nvSpPr>
          <p:spPr bwMode="auto">
            <a:xfrm>
              <a:off x="2091" y="2994"/>
              <a:ext cx="28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c</a:t>
              </a:r>
            </a:p>
          </p:txBody>
        </p:sp>
        <p:sp>
          <p:nvSpPr>
            <p:cNvPr id="71696" name="Text Box 15"/>
            <p:cNvSpPr txBox="1">
              <a:spLocks noChangeArrowheads="1"/>
            </p:cNvSpPr>
            <p:nvPr/>
          </p:nvSpPr>
          <p:spPr bwMode="auto">
            <a:xfrm>
              <a:off x="2448" y="1248"/>
              <a:ext cx="105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A</a:t>
              </a:r>
              <a:r>
                <a:rPr lang="en-US" altLang="zh-CN">
                  <a:latin typeface="Times New Roman" charset="0"/>
                  <a:ea typeface="黑体" charset="0"/>
                  <a:cs typeface="黑体" charset="0"/>
                </a:rPr>
                <a:t>={</a:t>
              </a: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a,b,c</a:t>
              </a:r>
              <a:r>
                <a:rPr lang="en-US" altLang="zh-CN">
                  <a:latin typeface="Times New Roman" charset="0"/>
                  <a:ea typeface="黑体" charset="0"/>
                  <a:cs typeface="黑体" charset="0"/>
                </a:rPr>
                <a:t>}</a:t>
              </a:r>
              <a:endParaRPr lang="en-US" altLang="zh-CN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71697" name="Freeform 16"/>
            <p:cNvSpPr>
              <a:spLocks/>
            </p:cNvSpPr>
            <p:nvPr/>
          </p:nvSpPr>
          <p:spPr bwMode="auto">
            <a:xfrm>
              <a:off x="1008" y="2984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8" name="Freeform 17"/>
            <p:cNvSpPr>
              <a:spLocks/>
            </p:cNvSpPr>
            <p:nvPr/>
          </p:nvSpPr>
          <p:spPr bwMode="auto">
            <a:xfrm flipV="1">
              <a:off x="1008" y="3168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9" name="Line 18"/>
            <p:cNvSpPr>
              <a:spLocks noChangeShapeType="1"/>
            </p:cNvSpPr>
            <p:nvPr/>
          </p:nvSpPr>
          <p:spPr bwMode="auto">
            <a:xfrm>
              <a:off x="2928" y="1728"/>
              <a:ext cx="0" cy="201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00" name="Freeform 20"/>
            <p:cNvSpPr>
              <a:spLocks/>
            </p:cNvSpPr>
            <p:nvPr/>
          </p:nvSpPr>
          <p:spPr bwMode="auto">
            <a:xfrm>
              <a:off x="864" y="1755"/>
              <a:ext cx="558" cy="1269"/>
            </a:xfrm>
            <a:custGeom>
              <a:avLst/>
              <a:gdLst>
                <a:gd name="T0" fmla="*/ 0 w 558"/>
                <a:gd name="T1" fmla="*/ 1269 h 1269"/>
                <a:gd name="T2" fmla="*/ 9 w 558"/>
                <a:gd name="T3" fmla="*/ 1098 h 1269"/>
                <a:gd name="T4" fmla="*/ 27 w 558"/>
                <a:gd name="T5" fmla="*/ 936 h 1269"/>
                <a:gd name="T6" fmla="*/ 54 w 558"/>
                <a:gd name="T7" fmla="*/ 756 h 1269"/>
                <a:gd name="T8" fmla="*/ 126 w 558"/>
                <a:gd name="T9" fmla="*/ 522 h 1269"/>
                <a:gd name="T10" fmla="*/ 306 w 558"/>
                <a:gd name="T11" fmla="*/ 243 h 1269"/>
                <a:gd name="T12" fmla="*/ 423 w 558"/>
                <a:gd name="T13" fmla="*/ 108 h 1269"/>
                <a:gd name="T14" fmla="*/ 558 w 558"/>
                <a:gd name="T15" fmla="*/ 0 h 12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8"/>
                <a:gd name="T25" fmla="*/ 0 h 1269"/>
                <a:gd name="T26" fmla="*/ 558 w 558"/>
                <a:gd name="T27" fmla="*/ 1269 h 12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8" h="1269">
                  <a:moveTo>
                    <a:pt x="0" y="1269"/>
                  </a:moveTo>
                  <a:cubicBezTo>
                    <a:pt x="2" y="1211"/>
                    <a:pt x="5" y="1153"/>
                    <a:pt x="9" y="1098"/>
                  </a:cubicBezTo>
                  <a:cubicBezTo>
                    <a:pt x="13" y="1043"/>
                    <a:pt x="20" y="993"/>
                    <a:pt x="27" y="936"/>
                  </a:cubicBezTo>
                  <a:cubicBezTo>
                    <a:pt x="34" y="879"/>
                    <a:pt x="38" y="825"/>
                    <a:pt x="54" y="756"/>
                  </a:cubicBezTo>
                  <a:cubicBezTo>
                    <a:pt x="70" y="687"/>
                    <a:pt x="84" y="607"/>
                    <a:pt x="126" y="522"/>
                  </a:cubicBezTo>
                  <a:cubicBezTo>
                    <a:pt x="168" y="437"/>
                    <a:pt x="256" y="312"/>
                    <a:pt x="306" y="243"/>
                  </a:cubicBezTo>
                  <a:cubicBezTo>
                    <a:pt x="356" y="174"/>
                    <a:pt x="381" y="148"/>
                    <a:pt x="423" y="108"/>
                  </a:cubicBezTo>
                  <a:cubicBezTo>
                    <a:pt x="465" y="68"/>
                    <a:pt x="536" y="19"/>
                    <a:pt x="55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01" name="Freeform 21"/>
            <p:cNvSpPr>
              <a:spLocks/>
            </p:cNvSpPr>
            <p:nvPr/>
          </p:nvSpPr>
          <p:spPr bwMode="auto">
            <a:xfrm>
              <a:off x="938" y="1792"/>
              <a:ext cx="525" cy="1261"/>
            </a:xfrm>
            <a:custGeom>
              <a:avLst/>
              <a:gdLst>
                <a:gd name="T0" fmla="*/ 0 w 525"/>
                <a:gd name="T1" fmla="*/ 1261 h 1261"/>
                <a:gd name="T2" fmla="*/ 119 w 525"/>
                <a:gd name="T3" fmla="*/ 1151 h 1261"/>
                <a:gd name="T4" fmla="*/ 151 w 525"/>
                <a:gd name="T5" fmla="*/ 1088 h 1261"/>
                <a:gd name="T6" fmla="*/ 268 w 525"/>
                <a:gd name="T7" fmla="*/ 935 h 1261"/>
                <a:gd name="T8" fmla="*/ 385 w 525"/>
                <a:gd name="T9" fmla="*/ 719 h 1261"/>
                <a:gd name="T10" fmla="*/ 466 w 525"/>
                <a:gd name="T11" fmla="*/ 422 h 1261"/>
                <a:gd name="T12" fmla="*/ 502 w 525"/>
                <a:gd name="T13" fmla="*/ 197 h 1261"/>
                <a:gd name="T14" fmla="*/ 525 w 525"/>
                <a:gd name="T15" fmla="*/ 0 h 12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5"/>
                <a:gd name="T25" fmla="*/ 0 h 1261"/>
                <a:gd name="T26" fmla="*/ 525 w 525"/>
                <a:gd name="T27" fmla="*/ 1261 h 12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5" h="1261">
                  <a:moveTo>
                    <a:pt x="0" y="1261"/>
                  </a:moveTo>
                  <a:cubicBezTo>
                    <a:pt x="41" y="1225"/>
                    <a:pt x="94" y="1180"/>
                    <a:pt x="119" y="1151"/>
                  </a:cubicBezTo>
                  <a:cubicBezTo>
                    <a:pt x="144" y="1122"/>
                    <a:pt x="126" y="1124"/>
                    <a:pt x="151" y="1088"/>
                  </a:cubicBezTo>
                  <a:cubicBezTo>
                    <a:pt x="176" y="1052"/>
                    <a:pt x="229" y="997"/>
                    <a:pt x="268" y="935"/>
                  </a:cubicBezTo>
                  <a:cubicBezTo>
                    <a:pt x="307" y="873"/>
                    <a:pt x="352" y="804"/>
                    <a:pt x="385" y="719"/>
                  </a:cubicBezTo>
                  <a:cubicBezTo>
                    <a:pt x="418" y="634"/>
                    <a:pt x="447" y="509"/>
                    <a:pt x="466" y="422"/>
                  </a:cubicBezTo>
                  <a:cubicBezTo>
                    <a:pt x="485" y="335"/>
                    <a:pt x="492" y="267"/>
                    <a:pt x="502" y="197"/>
                  </a:cubicBezTo>
                  <a:cubicBezTo>
                    <a:pt x="512" y="127"/>
                    <a:pt x="520" y="41"/>
                    <a:pt x="52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关系的性质：传递性</a:t>
            </a:r>
            <a:r>
              <a:rPr lang="en-US" altLang="zh-CN">
                <a:latin typeface="Arial" charset="0"/>
                <a:ea typeface="黑体" charset="0"/>
              </a:rPr>
              <a:t> </a:t>
            </a:r>
            <a:r>
              <a:rPr lang="zh-CN" altLang="en-US">
                <a:latin typeface="Arial" charset="0"/>
                <a:ea typeface="黑体" charset="0"/>
              </a:rPr>
              <a:t> </a:t>
            </a:r>
            <a:r>
              <a:rPr lang="en-US" altLang="zh-CN">
                <a:latin typeface="Arial" charset="0"/>
                <a:ea typeface="黑体" charset="0"/>
              </a:rPr>
              <a:t>transitivity</a:t>
            </a:r>
            <a:endParaRPr lang="zh-CN" altLang="en-US">
              <a:latin typeface="Arial" charset="0"/>
              <a:ea typeface="黑体" charset="0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00213"/>
            <a:ext cx="8569325" cy="45370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集合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上的关系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</a:rPr>
              <a:t>传递的</a:t>
            </a:r>
            <a:r>
              <a:rPr kumimoji="0" lang="en-US" altLang="zh-CN" sz="24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transitive: 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若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R,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)R,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则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c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 R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设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={1,2,3},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{(1,1),(1,2),(1,3),(2,1),(2,2),(2,3),(3,3)}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传递的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{(1,2),(2,3),(3,1)}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是非传递的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{(1,3)}?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 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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?</a:t>
            </a:r>
            <a:endParaRPr kumimoji="0" lang="zh-CN" altLang="en-US" sz="2400">
              <a:latin typeface="Times New Roman" charset="0"/>
              <a:ea typeface="黑体" charset="0"/>
              <a:sym typeface="Symbol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3850" y="5661025"/>
          <a:ext cx="8672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公式" r:id="rId4" imgW="4203700" imgH="215900" progId="Equation.3">
                  <p:embed/>
                </p:oleObj>
              </mc:Choice>
              <mc:Fallback>
                <p:oleObj name="公式" r:id="rId4" imgW="4203700" imgH="2159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661025"/>
                        <a:ext cx="86725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传递性与关系的乘幂 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73238"/>
            <a:ext cx="8569325" cy="46085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关系的复合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乘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运算满足结合律，可以用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400" i="1" baseline="30000">
                <a:latin typeface="Times New Roman" charset="0"/>
                <a:ea typeface="黑体" charset="0"/>
                <a:cs typeface="Times New Roman" charset="0"/>
              </a:rPr>
              <a:t>n 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表示</a:t>
            </a:r>
            <a:b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</a:b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				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R◦ R◦…◦ R     </a:t>
            </a:r>
            <a:r>
              <a:rPr kumimoji="0" lang="en-US" altLang="zh-CN" sz="2400" i="1" baseline="-250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n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是正整数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)  </a:t>
            </a:r>
            <a:endParaRPr kumimoji="0" lang="zh-CN" altLang="en-US" sz="24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命题：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n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当且仅当：存在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t</a:t>
            </a:r>
            <a:r>
              <a:rPr kumimoji="0" lang="en-US" altLang="zh-CN" sz="2400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1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,t</a:t>
            </a:r>
            <a:r>
              <a:rPr kumimoji="0" lang="en-US" altLang="zh-CN" sz="2400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,…,t</a:t>
            </a:r>
            <a:r>
              <a:rPr kumimoji="0" lang="en-US" altLang="zh-CN" sz="2400" i="1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n</a:t>
            </a:r>
            <a:r>
              <a:rPr kumimoji="0" lang="en-US" altLang="zh-CN" sz="2400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-1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满足：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a,t</a:t>
            </a:r>
            <a:r>
              <a:rPr kumimoji="0" lang="en-US" altLang="zh-CN" sz="2400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1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),(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t</a:t>
            </a:r>
            <a:r>
              <a:rPr kumimoji="0" lang="en-US" altLang="zh-CN" sz="2400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1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t</a:t>
            </a:r>
            <a:r>
              <a:rPr kumimoji="0" lang="en-US" altLang="zh-CN" sz="2400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),…,(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t</a:t>
            </a:r>
            <a:r>
              <a:rPr kumimoji="0" lang="en-US" altLang="zh-CN" sz="2400" i="1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n</a:t>
            </a:r>
            <a:r>
              <a:rPr kumimoji="0" lang="en-US" altLang="zh-CN" sz="2400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-2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t</a:t>
            </a:r>
            <a:r>
              <a:rPr kumimoji="0" lang="en-US" altLang="zh-CN" sz="2400" i="1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n</a:t>
            </a:r>
            <a:r>
              <a:rPr kumimoji="0" lang="en-US" altLang="zh-CN" sz="2400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-1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),(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t</a:t>
            </a:r>
            <a:r>
              <a:rPr kumimoji="0" lang="en-US" altLang="zh-CN" sz="2400" i="1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n</a:t>
            </a:r>
            <a:r>
              <a:rPr kumimoji="0" lang="en-US" altLang="zh-CN" sz="2400" baseline="-25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-1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对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&gt;=1</a:t>
            </a: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用数学归纳法：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=1, trivial. </a:t>
            </a: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奠基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=2,</a:t>
            </a: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直接由关系复合的定义可得；归纳基于：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0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=R</a:t>
            </a:r>
            <a:r>
              <a:rPr kumimoji="0" lang="en-US" altLang="zh-CN" sz="20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n-1 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</a:rPr>
              <a:t>◦R</a:t>
            </a:r>
            <a:endParaRPr kumimoji="0" lang="en-US" altLang="zh-CN" sz="20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kumimoji="0" lang="zh-CN" altLang="en-US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集合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上的关系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r>
              <a:rPr kumimoji="0" lang="zh-CN" altLang="en-US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是传递关系 </a:t>
            </a:r>
            <a:r>
              <a:rPr kumimoji="0" lang="en-US" altLang="zh-CN" sz="2400"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</a:t>
            </a:r>
            <a:r>
              <a:rPr kumimoji="0" lang="zh-CN" altLang="en-US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 baseline="30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endParaRPr kumimoji="0" lang="zh-CN" altLang="en-US" sz="2400" i="1">
              <a:latin typeface="Times New Roman" charset="0"/>
              <a:ea typeface="Times New Roman" charset="0"/>
              <a:cs typeface="Times New Roman" charset="0"/>
              <a:sym typeface="Symbol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必要性：任取</a:t>
            </a:r>
            <a:r>
              <a:rPr kumimoji="0" lang="en-US" altLang="zh-CN" sz="2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0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 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0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</a:t>
            </a: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根据上述命题以及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的传递性可得</a:t>
            </a:r>
            <a:r>
              <a:rPr kumimoji="0" lang="en-US" altLang="zh-CN" sz="2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0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0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充分性： 若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0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a,b</a:t>
            </a:r>
            <a:r>
              <a:rPr kumimoji="0" lang="en-US" altLang="zh-CN" sz="2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0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(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b,c</a:t>
            </a:r>
            <a:r>
              <a:rPr kumimoji="0" lang="en-US" altLang="zh-CN" sz="2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0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则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a,c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0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由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0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可得：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(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a,c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)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，则</a:t>
            </a:r>
            <a:r>
              <a:rPr kumimoji="0" lang="en-US" altLang="zh-CN" sz="2000" baseline="30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zh-CN" altLang="en-US" sz="2000">
                <a:latin typeface="Times New Roman" charset="0"/>
                <a:ea typeface="黑体" charset="0"/>
                <a:sym typeface="Symbol" charset="0"/>
              </a:rPr>
              <a:t>是传递关系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传递关系的有向图和</a:t>
            </a:r>
            <a:r>
              <a:rPr lang="en-US" altLang="zh-CN">
                <a:latin typeface="Arial" charset="0"/>
                <a:ea typeface="黑体" charset="0"/>
              </a:rPr>
              <a:t>0-1</a:t>
            </a:r>
            <a:r>
              <a:rPr lang="zh-CN" altLang="en-US">
                <a:latin typeface="Arial" charset="0"/>
                <a:ea typeface="黑体" charset="0"/>
              </a:rPr>
              <a:t>矩阵</a:t>
            </a:r>
          </a:p>
        </p:txBody>
      </p:sp>
      <p:sp>
        <p:nvSpPr>
          <p:cNvPr id="77826" name="Rectangle 20"/>
          <p:cNvSpPr>
            <a:spLocks noChangeArrowheads="1"/>
          </p:cNvSpPr>
          <p:nvPr/>
        </p:nvSpPr>
        <p:spPr bwMode="auto">
          <a:xfrm>
            <a:off x="4033838" y="307181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grpSp>
        <p:nvGrpSpPr>
          <p:cNvPr id="77827" name="Group 23"/>
          <p:cNvGrpSpPr>
            <a:grpSpLocks/>
          </p:cNvGrpSpPr>
          <p:nvPr/>
        </p:nvGrpSpPr>
        <p:grpSpPr bwMode="auto">
          <a:xfrm>
            <a:off x="1219200" y="2667000"/>
            <a:ext cx="6464300" cy="3276600"/>
            <a:chOff x="519" y="1248"/>
            <a:chExt cx="4321" cy="2496"/>
          </a:xfrm>
        </p:grpSpPr>
        <p:sp>
          <p:nvSpPr>
            <p:cNvPr id="77828" name="Oval 2"/>
            <p:cNvSpPr>
              <a:spLocks noChangeArrowheads="1"/>
            </p:cNvSpPr>
            <p:nvPr/>
          </p:nvSpPr>
          <p:spPr bwMode="auto">
            <a:xfrm>
              <a:off x="2232" y="3120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7829" name="Oval 3"/>
            <p:cNvSpPr>
              <a:spLocks noChangeArrowheads="1"/>
            </p:cNvSpPr>
            <p:nvPr/>
          </p:nvSpPr>
          <p:spPr bwMode="auto">
            <a:xfrm>
              <a:off x="519" y="3153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7830" name="Oval 4"/>
            <p:cNvSpPr>
              <a:spLocks noChangeArrowheads="1"/>
            </p:cNvSpPr>
            <p:nvPr/>
          </p:nvSpPr>
          <p:spPr bwMode="auto">
            <a:xfrm>
              <a:off x="1344" y="1296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7831" name="Oval 6"/>
            <p:cNvSpPr>
              <a:spLocks noChangeArrowheads="1"/>
            </p:cNvSpPr>
            <p:nvPr/>
          </p:nvSpPr>
          <p:spPr bwMode="auto">
            <a:xfrm>
              <a:off x="1392" y="1536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7832" name="Oval 7"/>
            <p:cNvSpPr>
              <a:spLocks noChangeArrowheads="1"/>
            </p:cNvSpPr>
            <p:nvPr/>
          </p:nvSpPr>
          <p:spPr bwMode="auto">
            <a:xfrm>
              <a:off x="720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7833" name="Oval 8"/>
            <p:cNvSpPr>
              <a:spLocks noChangeArrowheads="1"/>
            </p:cNvSpPr>
            <p:nvPr/>
          </p:nvSpPr>
          <p:spPr bwMode="auto">
            <a:xfrm>
              <a:off x="2064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7834" name="Line 9"/>
            <p:cNvSpPr>
              <a:spLocks noChangeShapeType="1"/>
            </p:cNvSpPr>
            <p:nvPr/>
          </p:nvSpPr>
          <p:spPr bwMode="auto">
            <a:xfrm flipH="1">
              <a:off x="1638" y="1512"/>
              <a:ext cx="36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5" name="Line 10"/>
            <p:cNvSpPr>
              <a:spLocks noChangeShapeType="1"/>
            </p:cNvSpPr>
            <p:nvPr/>
          </p:nvSpPr>
          <p:spPr bwMode="auto">
            <a:xfrm flipH="1" flipV="1">
              <a:off x="2232" y="3303"/>
              <a:ext cx="36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6" name="Line 11"/>
            <p:cNvSpPr>
              <a:spLocks noChangeShapeType="1"/>
            </p:cNvSpPr>
            <p:nvPr/>
          </p:nvSpPr>
          <p:spPr bwMode="auto">
            <a:xfrm flipV="1">
              <a:off x="594" y="3150"/>
              <a:ext cx="126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7" name="Text Box 12"/>
            <p:cNvSpPr txBox="1">
              <a:spLocks noChangeArrowheads="1"/>
            </p:cNvSpPr>
            <p:nvPr/>
          </p:nvSpPr>
          <p:spPr bwMode="auto">
            <a:xfrm>
              <a:off x="1422" y="1497"/>
              <a:ext cx="288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77838" name="Text Box 13"/>
            <p:cNvSpPr txBox="1">
              <a:spLocks noChangeArrowheads="1"/>
            </p:cNvSpPr>
            <p:nvPr/>
          </p:nvSpPr>
          <p:spPr bwMode="auto">
            <a:xfrm>
              <a:off x="744" y="3006"/>
              <a:ext cx="2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  <p:sp>
          <p:nvSpPr>
            <p:cNvPr id="77839" name="Text Box 14"/>
            <p:cNvSpPr txBox="1">
              <a:spLocks noChangeArrowheads="1"/>
            </p:cNvSpPr>
            <p:nvPr/>
          </p:nvSpPr>
          <p:spPr bwMode="auto">
            <a:xfrm>
              <a:off x="2091" y="2994"/>
              <a:ext cx="2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c</a:t>
              </a:r>
            </a:p>
          </p:txBody>
        </p:sp>
        <p:sp>
          <p:nvSpPr>
            <p:cNvPr id="77840" name="Text Box 15"/>
            <p:cNvSpPr txBox="1">
              <a:spLocks noChangeArrowheads="1"/>
            </p:cNvSpPr>
            <p:nvPr/>
          </p:nvSpPr>
          <p:spPr bwMode="auto">
            <a:xfrm>
              <a:off x="2448" y="1248"/>
              <a:ext cx="105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A</a:t>
              </a:r>
              <a:r>
                <a:rPr lang="en-US" altLang="zh-CN">
                  <a:latin typeface="Times New Roman" charset="0"/>
                  <a:ea typeface="黑体" charset="0"/>
                  <a:cs typeface="黑体" charset="0"/>
                </a:rPr>
                <a:t>={</a:t>
              </a:r>
              <a:r>
                <a:rPr lang="en-US" altLang="zh-CN" i="1">
                  <a:latin typeface="Times New Roman" charset="0"/>
                  <a:ea typeface="黑体" charset="0"/>
                  <a:cs typeface="黑体" charset="0"/>
                </a:rPr>
                <a:t>a,b,c</a:t>
              </a:r>
              <a:r>
                <a:rPr lang="en-US" altLang="zh-CN">
                  <a:latin typeface="Times New Roman" charset="0"/>
                  <a:ea typeface="黑体" charset="0"/>
                  <a:cs typeface="黑体" charset="0"/>
                </a:rPr>
                <a:t>}</a:t>
              </a:r>
              <a:endParaRPr lang="en-US" altLang="zh-CN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77841" name="Line 16"/>
            <p:cNvSpPr>
              <a:spLocks noChangeShapeType="1"/>
            </p:cNvSpPr>
            <p:nvPr/>
          </p:nvSpPr>
          <p:spPr bwMode="auto">
            <a:xfrm flipV="1">
              <a:off x="909" y="1800"/>
              <a:ext cx="558" cy="124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2" name="Freeform 17"/>
            <p:cNvSpPr>
              <a:spLocks/>
            </p:cNvSpPr>
            <p:nvPr/>
          </p:nvSpPr>
          <p:spPr bwMode="auto">
            <a:xfrm>
              <a:off x="1008" y="2984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3" name="Freeform 18"/>
            <p:cNvSpPr>
              <a:spLocks/>
            </p:cNvSpPr>
            <p:nvPr/>
          </p:nvSpPr>
          <p:spPr bwMode="auto">
            <a:xfrm flipV="1">
              <a:off x="1008" y="3168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4" name="Line 19"/>
            <p:cNvSpPr>
              <a:spLocks noChangeShapeType="1"/>
            </p:cNvSpPr>
            <p:nvPr/>
          </p:nvSpPr>
          <p:spPr bwMode="auto">
            <a:xfrm>
              <a:off x="2928" y="1728"/>
              <a:ext cx="0" cy="201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77845" name="Object 21"/>
            <p:cNvGraphicFramePr>
              <a:graphicFrameLocks noChangeAspect="1"/>
            </p:cNvGraphicFramePr>
            <p:nvPr/>
          </p:nvGraphicFramePr>
          <p:xfrm>
            <a:off x="3367" y="1728"/>
            <a:ext cx="1473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" name="Equation" r:id="rId4" imgW="1002865" imgH="710891" progId="Equation.3">
                    <p:embed/>
                  </p:oleObj>
                </mc:Choice>
                <mc:Fallback>
                  <p:oleObj name="Equation" r:id="rId4" imgW="1002865" imgH="710891" progId="Equation.3">
                    <p:embed/>
                    <p:pic>
                      <p:nvPicPr>
                        <p:cNvPr id="7784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7" y="1728"/>
                          <a:ext cx="1473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>
              <a:off x="1632" y="1776"/>
              <a:ext cx="528" cy="124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一些常用关系的性质</a:t>
            </a:r>
          </a:p>
        </p:txBody>
      </p:sp>
      <p:graphicFrame>
        <p:nvGraphicFramePr>
          <p:cNvPr id="123976" name="Group 72"/>
          <p:cNvGraphicFramePr>
            <a:graphicFrameLocks noGrp="1"/>
          </p:cNvGraphicFramePr>
          <p:nvPr>
            <p:ph type="tbl" idx="1"/>
          </p:nvPr>
        </p:nvGraphicFramePr>
        <p:xfrm>
          <a:off x="457200" y="1719263"/>
          <a:ext cx="7620000" cy="4092575"/>
        </p:xfrm>
        <a:graphic>
          <a:graphicData uri="http://schemas.openxmlformats.org/drawingml/2006/table">
            <a:tbl>
              <a:tblPr/>
              <a:tblGrid>
                <a:gridCol w="160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zh-CN" alt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=</a:t>
                      </a:r>
                      <a:endParaRPr kumimoji="0" lang="en-US" altLang="zh-CN" sz="3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</a:t>
                      </a:r>
                      <a:endParaRPr kumimoji="0" lang="en-US" altLang="zh-CN" sz="3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&lt;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|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</a:t>
                      </a:r>
                      <a:r>
                        <a:rPr kumimoji="0" lang="en-US" altLang="zh-CN" sz="3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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3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E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自反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  <a:endParaRPr kumimoji="0" lang="zh-CN" altLang="en-US" sz="35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  <a:endParaRPr kumimoji="0" lang="zh-CN" altLang="en-US" sz="35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反自反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对称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反对称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传递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关系运算与性质的保持</a:t>
            </a:r>
          </a:p>
        </p:txBody>
      </p:sp>
      <p:graphicFrame>
        <p:nvGraphicFramePr>
          <p:cNvPr id="130095" name="Group 47"/>
          <p:cNvGraphicFramePr>
            <a:graphicFrameLocks noGrp="1"/>
          </p:cNvGraphicFramePr>
          <p:nvPr>
            <p:ph type="tbl" idx="1"/>
          </p:nvPr>
        </p:nvGraphicFramePr>
        <p:xfrm>
          <a:off x="457200" y="1719263"/>
          <a:ext cx="8072438" cy="4054477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7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自反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反自反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对称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反对称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传递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-1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  <a:endParaRPr kumimoji="0" lang="zh-CN" altLang="en-US" sz="35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</a:t>
                      </a:r>
                      <a:r>
                        <a:rPr kumimoji="0" lang="en-US" altLang="zh-CN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 </a:t>
                      </a: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</a:t>
                      </a:r>
                      <a:r>
                        <a:rPr kumimoji="0" lang="en-US" altLang="zh-CN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 </a:t>
                      </a: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</a:t>
                      </a:r>
                      <a:r>
                        <a:rPr kumimoji="0" lang="en-US" altLang="zh-CN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 </a:t>
                      </a: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  <a:endParaRPr kumimoji="0" lang="zh-CN" altLang="en-US" sz="3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黑体"/>
                        <a:cs typeface="黑体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  <a:sym typeface="Wingdings 2" charset="0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小结</a:t>
            </a:r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3200">
                <a:latin typeface="Times New Roman" charset="0"/>
                <a:ea typeface="黑体" charset="0"/>
                <a:cs typeface="Times New Roman" charset="0"/>
              </a:rPr>
              <a:t>关系：笛卡尔积的子集</a:t>
            </a:r>
            <a:endParaRPr kumimoji="0" lang="en-US" altLang="zh-CN" sz="3200">
              <a:latin typeface="Times New Roman" charset="0"/>
              <a:ea typeface="黑体" charset="0"/>
              <a:cs typeface="Times New Roman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>
                <a:latin typeface="Times New Roman" charset="0"/>
                <a:ea typeface="黑体" charset="0"/>
                <a:cs typeface="Times New Roman" charset="0"/>
              </a:rPr>
              <a:t>关系的运算</a:t>
            </a:r>
            <a:endParaRPr kumimoji="0" lang="en-US" altLang="zh-CN" sz="320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</a:rPr>
              <a:t>集合运算；复合运算；逆</a:t>
            </a:r>
            <a:endParaRPr kumimoji="0" lang="en-US" altLang="zh-CN" sz="28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3200">
                <a:latin typeface="Times New Roman" charset="0"/>
                <a:ea typeface="黑体" charset="0"/>
                <a:cs typeface="Times New Roman" charset="0"/>
              </a:rPr>
              <a:t>0-1</a:t>
            </a:r>
            <a:r>
              <a:rPr kumimoji="0" lang="zh-CN" altLang="en-US" sz="3200">
                <a:latin typeface="Times New Roman" charset="0"/>
                <a:ea typeface="黑体" charset="0"/>
                <a:cs typeface="Times New Roman" charset="0"/>
              </a:rPr>
              <a:t>矩阵运算</a:t>
            </a:r>
            <a:endParaRPr kumimoji="0" lang="en-US" altLang="zh-CN" sz="3200">
              <a:latin typeface="Times New Roman" charset="0"/>
              <a:ea typeface="黑体" charset="0"/>
              <a:cs typeface="Times New Roman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>
                <a:latin typeface="Times New Roman" charset="0"/>
                <a:ea typeface="黑体" charset="0"/>
                <a:cs typeface="Times New Roman" charset="0"/>
              </a:rPr>
              <a:t>关系的性质</a:t>
            </a:r>
            <a:endParaRPr kumimoji="0" lang="en-US" altLang="zh-CN" sz="320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reflexivity, ir-~; symmetry, anti-~; transitivity 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</a:rPr>
              <a:t>图特征；矩阵特征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笛卡尔乘积（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Cartesian Product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对任意集合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</a:p>
          <a:p>
            <a:pPr>
              <a:buFont typeface="Wingdings" charset="0"/>
              <a:buNone/>
            </a:pP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	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笛卡尔积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= {(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a,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</a:t>
            </a:r>
          </a:p>
          <a:p>
            <a:pPr>
              <a:buFont typeface="Wingdings" charset="0"/>
              <a:buNone/>
            </a:pP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例：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{1,2,3}{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 = {(1,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 (3,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 , (3,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</a:t>
            </a:r>
          </a:p>
          <a:p>
            <a:pPr>
              <a:buFont typeface="Wingdings" charset="0"/>
              <a:buNone/>
            </a:pP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                                                  (1,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 (2,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 , (3,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 }</a:t>
            </a: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若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是有限集合，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|= 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|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例题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={1,2},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 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(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×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=?</a:t>
            </a: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|=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m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|=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n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×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|=?</a:t>
            </a: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>
              <a:buFont typeface="Wingdings" charset="0"/>
              <a:buNone/>
            </a:pP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（二元）关系的定义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>
                <a:latin typeface="Arial" charset="0"/>
                <a:ea typeface="黑体" charset="0"/>
              </a:rPr>
              <a:t>若</a:t>
            </a:r>
            <a:r>
              <a:rPr kumimoji="0" lang="en-US" altLang="zh-CN" i="1">
                <a:latin typeface="Arial" charset="0"/>
                <a:ea typeface="黑体" charset="0"/>
              </a:rPr>
              <a:t>A, B</a:t>
            </a:r>
            <a:r>
              <a:rPr kumimoji="0" lang="zh-CN" altLang="en-US">
                <a:latin typeface="Arial" charset="0"/>
                <a:ea typeface="黑体" charset="0"/>
              </a:rPr>
              <a:t>是集合</a:t>
            </a:r>
            <a:r>
              <a:rPr kumimoji="0" lang="en-US" altLang="zh-CN">
                <a:latin typeface="Arial" charset="0"/>
                <a:ea typeface="黑体" charset="0"/>
              </a:rPr>
              <a:t>,</a:t>
            </a:r>
            <a:r>
              <a:rPr kumimoji="0" lang="zh-CN" altLang="en-US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从</a:t>
            </a:r>
            <a:r>
              <a:rPr kumimoji="0" lang="en-US" altLang="zh-CN" i="1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A</a:t>
            </a:r>
            <a:r>
              <a:rPr kumimoji="0" lang="zh-CN" altLang="en-US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到</a:t>
            </a:r>
            <a:r>
              <a:rPr kumimoji="0" lang="en-US" altLang="zh-CN" i="1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B</a:t>
            </a:r>
            <a:r>
              <a:rPr kumimoji="0" lang="zh-CN" altLang="en-US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的一个关系</a:t>
            </a:r>
            <a:r>
              <a:rPr kumimoji="0" lang="zh-CN" altLang="en-US">
                <a:latin typeface="Arial" charset="0"/>
                <a:ea typeface="黑体" charset="0"/>
                <a:sym typeface="Symbol" charset="0"/>
              </a:rPr>
              <a:t>是</a:t>
            </a:r>
            <a:r>
              <a:rPr kumimoji="0" lang="en-US" altLang="zh-CN" i="1">
                <a:latin typeface="Arial" charset="0"/>
                <a:ea typeface="黑体" charset="0"/>
              </a:rPr>
              <a:t>A</a:t>
            </a:r>
            <a:r>
              <a:rPr kumimoji="0" lang="en-US" altLang="zh-CN">
                <a:latin typeface="Arial" charset="0"/>
                <a:ea typeface="黑体" charset="0"/>
                <a:sym typeface="Symbol" charset="0"/>
              </a:rPr>
              <a:t></a:t>
            </a:r>
            <a:r>
              <a:rPr kumimoji="0" lang="en-US" altLang="zh-CN" i="1">
                <a:latin typeface="Arial" charset="0"/>
                <a:ea typeface="黑体" charset="0"/>
                <a:sym typeface="Symbol" charset="0"/>
              </a:rPr>
              <a:t>B</a:t>
            </a:r>
            <a:r>
              <a:rPr kumimoji="0" lang="zh-CN" altLang="en-US">
                <a:latin typeface="Arial" charset="0"/>
                <a:ea typeface="黑体" charset="0"/>
                <a:sym typeface="Symbol" charset="0"/>
              </a:rPr>
              <a:t>的一个子集</a:t>
            </a:r>
            <a:r>
              <a:rPr kumimoji="0" lang="en-US" altLang="zh-CN">
                <a:latin typeface="Arial" charset="0"/>
                <a:ea typeface="黑体" charset="0"/>
                <a:sym typeface="Symbol" charset="0"/>
              </a:rPr>
              <a:t>.</a:t>
            </a: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集合</a:t>
            </a:r>
            <a:r>
              <a:rPr kumimoji="0" lang="en-US" altLang="zh-CN">
                <a:latin typeface="Arial" charset="0"/>
                <a:ea typeface="黑体" charset="0"/>
              </a:rPr>
              <a:t>, </a:t>
            </a:r>
            <a:r>
              <a:rPr kumimoji="0" lang="zh-CN" altLang="en-US">
                <a:latin typeface="Arial" charset="0"/>
                <a:ea typeface="黑体" charset="0"/>
              </a:rPr>
              <a:t>可以是空集</a:t>
            </a: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集合的元素是有序对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endParaRPr kumimoji="0" lang="zh-CN" altLang="en-US">
              <a:latin typeface="Arial" charset="0"/>
              <a:ea typeface="黑体" charset="0"/>
            </a:endParaRPr>
          </a:p>
          <a:p>
            <a:r>
              <a:rPr kumimoji="0" lang="zh-CN" altLang="en-US">
                <a:latin typeface="Arial" charset="0"/>
                <a:ea typeface="黑体" charset="0"/>
              </a:rPr>
              <a:t>关系意味着什么？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两类对象之间建立起来的联系！</a:t>
            </a:r>
            <a:endParaRPr kumimoji="0" lang="en-US" altLang="zh-CN">
              <a:latin typeface="Arial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从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到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的二元关系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笛卡尔乘积的子集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</a:rPr>
              <a:t>“从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到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的关系”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；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若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： 称为“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  <a:sym typeface="Symbol" charset="0"/>
              </a:rPr>
              <a:t>集合</a:t>
            </a:r>
            <a:r>
              <a:rPr kumimoji="0" lang="en-US" altLang="zh-CN" sz="2400" i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黑体" charset="0"/>
                <a:sym typeface="Symbol" charset="0"/>
              </a:rPr>
              <a:t>上的（二元）关系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”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例子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常用的数学关系：不大于、整除、集合包含等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网页链接、文章引用、相互认识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特殊的二元关系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集合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上的空关系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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: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空关系即空集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全域关系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E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E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={ 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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}</a:t>
            </a:r>
          </a:p>
          <a:p>
            <a:pPr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恒等关系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I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: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I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baseline="-300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}</a:t>
            </a:r>
          </a:p>
          <a:p>
            <a:pPr>
              <a:lnSpc>
                <a:spcPct val="130000"/>
              </a:lnSpc>
              <a:spcBef>
                <a:spcPct val="60000"/>
              </a:spcBef>
            </a:pP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函数是一种特殊的关系 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</a:rPr>
              <a:t>函数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 </a:t>
            </a:r>
            <a:r>
              <a:rPr kumimoji="0" lang="en-US" altLang="zh-CN" sz="2800">
                <a:latin typeface="Times New Roman" charset="0"/>
                <a:ea typeface="黑体" charset="0"/>
              </a:rPr>
              <a:t>: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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B</a:t>
            </a:r>
          </a:p>
          <a:p>
            <a:pPr>
              <a:lnSpc>
                <a:spcPct val="130000"/>
              </a:lnSpc>
              <a:spcBef>
                <a:spcPct val="60000"/>
              </a:spcBef>
            </a:pP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 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))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}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是一个从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的一个关系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证明方法.pptx</Template>
  <TotalTime>30760</TotalTime>
  <Words>2060</Words>
  <Application>Microsoft Office PowerPoint</Application>
  <PresentationFormat>全屏显示(4:3)</PresentationFormat>
  <Paragraphs>357</Paragraphs>
  <Slides>36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Network</vt:lpstr>
      <vt:lpstr>关系及其运算</vt:lpstr>
      <vt:lpstr>提要</vt:lpstr>
      <vt:lpstr>有序对（Ordered pair）</vt:lpstr>
      <vt:lpstr>笛卡尔乘积（Cartesian Product）</vt:lpstr>
      <vt:lpstr>例题</vt:lpstr>
      <vt:lpstr>（二元）关系的定义</vt:lpstr>
      <vt:lpstr>从A到B的二元关系</vt:lpstr>
      <vt:lpstr>特殊的二元关系 </vt:lpstr>
      <vt:lpstr>函数是一种特殊的关系 </vt:lpstr>
      <vt:lpstr>关系的表示 </vt:lpstr>
      <vt:lpstr>二元关系和有向图</vt:lpstr>
      <vt:lpstr>关系的运算（1）</vt:lpstr>
      <vt:lpstr>关系的运算（2）</vt:lpstr>
      <vt:lpstr>关系的运算（3）</vt:lpstr>
      <vt:lpstr>关系的运算（4）</vt:lpstr>
      <vt:lpstr>复合关系的图示</vt:lpstr>
      <vt:lpstr>关系的复合运算：举例</vt:lpstr>
      <vt:lpstr>关系的复合运算的性质（1）</vt:lpstr>
      <vt:lpstr>关系的复合运算的性质（2）</vt:lpstr>
      <vt:lpstr>关系的复合运算的性质（3）</vt:lpstr>
      <vt:lpstr>0-1 矩阵运算</vt:lpstr>
      <vt:lpstr>关系运算的矩阵法（1）</vt:lpstr>
      <vt:lpstr>PowerPoint 演示文稿</vt:lpstr>
      <vt:lpstr>关系的性质：自反性 reflexivity</vt:lpstr>
      <vt:lpstr>自反性与恒等关系</vt:lpstr>
      <vt:lpstr>自反关系的有向图和0-1矩阵</vt:lpstr>
      <vt:lpstr>关系的性质：对称性 Symmetry</vt:lpstr>
      <vt:lpstr>理解对称性</vt:lpstr>
      <vt:lpstr>对称性与逆关系</vt:lpstr>
      <vt:lpstr>对称关系的有向图和0-1矩阵</vt:lpstr>
      <vt:lpstr>关系的性质：传递性  transitivity</vt:lpstr>
      <vt:lpstr>传递性与关系的乘幂 </vt:lpstr>
      <vt:lpstr>传递关系的有向图和0-1矩阵</vt:lpstr>
      <vt:lpstr>一些常用关系的性质</vt:lpstr>
      <vt:lpstr>关系运算与性质的保持</vt:lpstr>
      <vt:lpstr>小结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115</cp:revision>
  <dcterms:created xsi:type="dcterms:W3CDTF">2001-02-08T13:36:53Z</dcterms:created>
  <dcterms:modified xsi:type="dcterms:W3CDTF">2018-04-18T12:18:26Z</dcterms:modified>
</cp:coreProperties>
</file>