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37"/>
  </p:notesMasterIdLst>
  <p:sldIdLst>
    <p:sldId id="256" r:id="rId2"/>
    <p:sldId id="361" r:id="rId3"/>
    <p:sldId id="259" r:id="rId4"/>
    <p:sldId id="336" r:id="rId5"/>
    <p:sldId id="318" r:id="rId6"/>
    <p:sldId id="319" r:id="rId7"/>
    <p:sldId id="331" r:id="rId8"/>
    <p:sldId id="320" r:id="rId9"/>
    <p:sldId id="330" r:id="rId10"/>
    <p:sldId id="321" r:id="rId11"/>
    <p:sldId id="333" r:id="rId12"/>
    <p:sldId id="328" r:id="rId13"/>
    <p:sldId id="332" r:id="rId14"/>
    <p:sldId id="322" r:id="rId15"/>
    <p:sldId id="335" r:id="rId16"/>
    <p:sldId id="359" r:id="rId17"/>
    <p:sldId id="360" r:id="rId18"/>
    <p:sldId id="354" r:id="rId19"/>
    <p:sldId id="355" r:id="rId20"/>
    <p:sldId id="356" r:id="rId21"/>
    <p:sldId id="357" r:id="rId22"/>
    <p:sldId id="358" r:id="rId23"/>
    <p:sldId id="324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6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21A6"/>
    <a:srgbClr val="FF3300"/>
    <a:srgbClr val="CC3300"/>
    <a:srgbClr val="FFFFCC"/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4"/>
    <p:restoredTop sz="94661"/>
  </p:normalViewPr>
  <p:slideViewPr>
    <p:cSldViewPr>
      <p:cViewPr varScale="1">
        <p:scale>
          <a:sx n="199" d="100"/>
          <a:sy n="199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ahoma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ahoma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ahoma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fld id="{0D820A99-B1D1-49B5-BC6B-0073829087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808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黑体"/>
        <a:cs typeface="黑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黑体"/>
        <a:cs typeface="黑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黑体"/>
        <a:cs typeface="黑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黑体"/>
        <a:cs typeface="黑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黑体"/>
        <a:cs typeface="黑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8A7C58-A8CA-4D95-A9CD-BF6E1E3ABC3F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23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49EEED-11F5-4E0A-9A67-23B7881766A1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11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51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772A5B-D482-48D0-82FB-0157847B4053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12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63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A8B77B-48B8-40BB-8BE2-DBAE51248731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13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00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72B4CC-406F-4A31-8004-A5172AEB1CB6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14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3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F6B353-6720-49D0-AC50-40EE2DD4EE93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15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08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1FD87C-5005-472B-A23E-EA703D8D1861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16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536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D6EC7C-580E-4662-A291-E4825C5BF9C6}" type="slidenum">
              <a:rPr lang="en-US" altLang="zh-CN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17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C29CF3E-8BF0-41B9-B82F-0523D0876E35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 algn="r"/>
              <a:t>17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zh-CN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82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8EFBBF-F9BE-4D86-B2C6-A40AEE776F2E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18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951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E586A3-11D3-4379-A71C-6F4CDBD68473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19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652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8F7679-B18E-4D96-B369-7F562E3B6594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20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5D70A0-12DC-4F18-BFA9-2FD1362655F3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3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36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4462C9-DC95-4FE9-8186-BCE76C626AB4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21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740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4F7D29-E6A5-413B-9947-4CBE0861B50B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22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174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831381-9F15-4345-B593-6477046F3F80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23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4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9D51CB-589E-4DDF-9D10-4D11C10A3F8D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24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>
                <a:ea typeface="黑体" panose="02010609060101010101" pitchFamily="49" charset="-122"/>
              </a:rPr>
              <a:t>“</a:t>
            </a:r>
            <a:r>
              <a:rPr kumimoji="0" lang="zh-CN" altLang="en-US">
                <a:ea typeface="黑体" panose="02010609060101010101" pitchFamily="49" charset="-122"/>
              </a:rPr>
              <a:t>不失一般性，以</a:t>
            </a:r>
            <a:r>
              <a:rPr kumimoji="0" lang="en-US" altLang="zh-CN">
                <a:ea typeface="黑体" panose="02010609060101010101" pitchFamily="49" charset="-122"/>
              </a:rPr>
              <a:t>a</a:t>
            </a:r>
            <a:r>
              <a:rPr kumimoji="0" lang="zh-CN" altLang="en-US">
                <a:ea typeface="黑体" panose="02010609060101010101" pitchFamily="49" charset="-122"/>
              </a:rPr>
              <a:t>为例”</a:t>
            </a:r>
          </a:p>
        </p:txBody>
      </p:sp>
    </p:spTree>
    <p:extLst>
      <p:ext uri="{BB962C8B-B14F-4D97-AF65-F5344CB8AC3E}">
        <p14:creationId xmlns:p14="http://schemas.microsoft.com/office/powerpoint/2010/main" val="3304022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0B2725-ADF4-4715-838E-6F443E229C87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25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645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3C72F-B7B9-4020-A6D9-539C6AA1ED1B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26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0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2C1CAC-8037-477E-89EB-8EB6CDF8A2A1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27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892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1BB442-813A-405C-8E9A-BE3A50EB6A29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28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770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56B25B-8E1D-48CF-B685-8CDF1C4E97FF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29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667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01D514-EA06-4F83-8A0B-C2F8214473F5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30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4E9CF2-8EB3-4642-859A-9AB60EA810DF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4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978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12D003-7211-448E-B5DB-F8B4A204C4B2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31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189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C51AB7-ABCB-4EF4-929D-B4EF45CCFD58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32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073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61017D-B80D-4E69-959D-59BB3133DDFA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33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865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4B7F29-146E-467F-B8B2-C67137A88563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34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33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F202C4-34AC-44E3-BFFC-6EA9B1982414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5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4718BA-F50C-4B2B-AB99-BED2E0CC6BD6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6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41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3E86A6-E419-4448-A9EF-1F578C089045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7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7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FDC501-846B-4BCF-A135-DD34187355F2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8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57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834422-9260-4A1B-9AB1-FF3AEBFD21A4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9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2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D17C1E-98AF-41FE-8405-0B506A2E205A}" type="slidenum">
              <a:rPr lang="zh-CN" altLang="en-US" sz="1200">
                <a:latin typeface="Tahoma" panose="020B0604030504040204" pitchFamily="34" charset="0"/>
                <a:ea typeface="黑体" panose="02010609060101010101" pitchFamily="49" charset="-122"/>
              </a:rPr>
              <a:pPr/>
              <a:t>10</a:t>
            </a:fld>
            <a:endParaRPr lang="en-US" altLang="zh-CN" sz="12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37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0E60F-2DBC-45F9-A9B5-AF1835488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59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A85CB-66EA-4595-A68E-02048F8C6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3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68CDF-D457-4B62-8530-B37A7916FF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94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E921B-24E9-4F6B-9E9E-2BD3C87AD0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6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B5E64-6CF8-4FA5-B81A-13BB919640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8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718A6-4D8E-4EEC-9390-0F8FC1E85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9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B1D37F-AE98-4BB3-A188-F60B0A39F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14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3DCDE-B461-453D-B04F-87AFCFF1C8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37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39F61-F016-45C8-A21D-B5FCB7F374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4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8ECAB-7EC5-4FDF-B861-2235266F34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7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B3869-4E1F-4910-8F1A-F0A4B8A55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1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B66E5-48A0-4E70-A987-785699CAC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4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44F29-0836-4A0C-AC03-5067BE22F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4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黑体" panose="02010609060101010101" pitchFamily="49" charset="-122"/>
              </a:defRPr>
            </a:lvl1pPr>
          </a:lstStyle>
          <a:p>
            <a:fld id="{EE2AE081-CE7E-45FB-BE7D-A9EAFBAE3A9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ea typeface="黑体" panose="02010609060101010101" pitchFamily="49" charset="-122"/>
              </a:rPr>
              <a:t>关系的闭包、等价关系</a:t>
            </a:r>
            <a:endParaRPr lang="en-US" altLang="zh-CN" sz="4400">
              <a:ea typeface="黑体" panose="02010609060101010101" pitchFamily="49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离散数学－集合论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600">
                <a:ea typeface="黑体" panose="02010609060101010101" pitchFamily="49" charset="-122"/>
              </a:rPr>
              <a:t>南京大学计算机科学与技术系</a:t>
            </a:r>
          </a:p>
          <a:p>
            <a:pPr eaLnBrk="1" hangingPunct="1"/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95275"/>
            <a:ext cx="5819775" cy="8636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传递闭包</a:t>
            </a: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606425" y="1401763"/>
          <a:ext cx="14446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4" imgW="736600" imgH="228600" progId="Equation.3">
                  <p:embed/>
                </p:oleObj>
              </mc:Choice>
              <mc:Fallback>
                <p:oleObj name="公式" r:id="rId4" imgW="736600" imgH="228600" progId="Equation.3">
                  <p:embed/>
                  <p:pic>
                    <p:nvPicPr>
                      <p:cNvPr id="337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401763"/>
                        <a:ext cx="14446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322263" y="1974850"/>
          <a:ext cx="8472487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6" imgW="4076700" imgH="838200" progId="Equation.3">
                  <p:embed/>
                </p:oleObj>
              </mc:Choice>
              <mc:Fallback>
                <p:oleObj name="公式" r:id="rId6" imgW="4076700" imgH="838200" progId="Equation.3">
                  <p:embed/>
                  <p:pic>
                    <p:nvPicPr>
                      <p:cNvPr id="13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974850"/>
                        <a:ext cx="8472487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323850" y="3716338"/>
          <a:ext cx="846455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8" imgW="4114800" imgH="1358900" progId="Equation.3">
                  <p:embed/>
                </p:oleObj>
              </mc:Choice>
              <mc:Fallback>
                <p:oleObj name="公式" r:id="rId8" imgW="4114800" imgH="1358900" progId="Equation.3">
                  <p:embed/>
                  <p:pic>
                    <p:nvPicPr>
                      <p:cNvPr id="137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8464550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利用公式证明闭包相等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=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	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	=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	=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)(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 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注意：</a:t>
            </a:r>
            <a:r>
              <a:rPr lang="en-US" altLang="zh-CN" sz="2000" i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30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并用等幂率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　　　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)(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	=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	=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注意：</a:t>
            </a:r>
            <a:r>
              <a:rPr lang="en-US" altLang="zh-CN" sz="2400" i="1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一般省略为</a:t>
            </a:r>
            <a:r>
              <a:rPr lang="en-US" altLang="zh-CN" sz="2400" i="1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rs</a:t>
            </a: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用定义证明有关闭包的性质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642938" y="2143125"/>
          <a:ext cx="76882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4" imgW="3695700" imgH="457200" progId="Equation.3">
                  <p:embed/>
                </p:oleObj>
              </mc:Choice>
              <mc:Fallback>
                <p:oleObj name="公式" r:id="rId4" imgW="3695700" imgH="457200" progId="Equation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143125"/>
                        <a:ext cx="76882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6"/>
          <p:cNvGraphicFramePr>
            <a:graphicFrameLocks noChangeAspect="1"/>
          </p:cNvGraphicFramePr>
          <p:nvPr/>
        </p:nvGraphicFramePr>
        <p:xfrm>
          <a:off x="571500" y="1500188"/>
          <a:ext cx="3495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1320227" imgH="215806" progId="Equation.3">
                  <p:embed/>
                </p:oleObj>
              </mc:Choice>
              <mc:Fallback>
                <p:oleObj name="Equation" r:id="rId6" imgW="1320227" imgH="215806" progId="Equation.3">
                  <p:embed/>
                  <p:pic>
                    <p:nvPicPr>
                      <p:cNvPr id="378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500188"/>
                        <a:ext cx="3495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930275" y="3071813"/>
          <a:ext cx="72961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8" imgW="3543300" imgH="1422400" progId="Equation.3">
                  <p:embed/>
                </p:oleObj>
              </mc:Choice>
              <mc:Fallback>
                <p:oleObj name="公式" r:id="rId8" imgW="3543300" imgH="1422400" progId="Equation.3">
                  <p:embed/>
                  <p:pic>
                    <p:nvPicPr>
                      <p:cNvPr id="146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071813"/>
                        <a:ext cx="72961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6092825"/>
            <a:ext cx="84963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注意：传递关系的对称闭包不一定是传递的。比如：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{(1,3)}</a:t>
            </a:r>
            <a:endParaRPr lang="zh-CN" altLang="en-US" sz="3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关于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ea typeface="黑体" panose="02010609060101010101" pitchFamily="49" charset="-122"/>
              </a:rPr>
              <a:t>闭包是否存在？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313"/>
                <a:ext cx="8229600" cy="4897437"/>
              </a:xfrm>
            </p:spPr>
            <p:txBody>
              <a:bodyPr/>
              <a:lstStyle/>
              <a:p>
                <a:pPr eaLnBrk="1" hangingPunct="1">
                  <a:spcBef>
                    <a:spcPct val="4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上的关系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spcBef>
                    <a:spcPct val="4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若存在，则必是唯一的。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spcBef>
                    <a:spcPct val="4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存在性：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 eaLnBrk="1" hangingPunct="1">
                  <a:spcBef>
                    <a:spcPct val="4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令：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 eaLnBrk="1" hangingPunct="1">
                  <a:spcBef>
                    <a:spcPct val="40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自反、对称、传递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）保证了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存在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 eaLnBrk="1" hangingPunct="1">
                  <a:spcBef>
                    <a:spcPct val="4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易证：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具有性质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4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闭包计算可行性尚待讨论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spcBef>
                    <a:spcPct val="4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自反闭包和对称闭包显然存在</a:t>
                </a:r>
              </a:p>
              <a:p>
                <a:pPr lvl="1" eaLnBrk="1" hangingPunct="1">
                  <a:spcBef>
                    <a:spcPct val="4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传递闭包理论上存在</a:t>
                </a:r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4897437"/>
              </a:xfrm>
              <a:blipFill>
                <a:blip r:embed="rId4"/>
                <a:stretch>
                  <a:fillRect l="-617" t="-1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51804"/>
              </p:ext>
            </p:extLst>
          </p:nvPr>
        </p:nvGraphicFramePr>
        <p:xfrm>
          <a:off x="2403475" y="3108325"/>
          <a:ext cx="4905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2298600" imgH="215640" progId="Equation.3">
                  <p:embed/>
                </p:oleObj>
              </mc:Choice>
              <mc:Fallback>
                <p:oleObj name="公式" r:id="rId5" imgW="2298600" imgH="215640" progId="Equation.3">
                  <p:embed/>
                  <p:pic>
                    <p:nvPicPr>
                      <p:cNvPr id="399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108325"/>
                        <a:ext cx="49053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>
          <a:xfrm>
            <a:off x="387350" y="115888"/>
            <a:ext cx="7280275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有限集合上的传递闭包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508000" y="1484313"/>
          <a:ext cx="701675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4" imgW="2755900" imgH="685800" progId="Equation.3">
                  <p:embed/>
                </p:oleObj>
              </mc:Choice>
              <mc:Fallback>
                <p:oleObj name="公式" r:id="rId4" imgW="2755900" imgH="685800" progId="Equation.3">
                  <p:embed/>
                  <p:pic>
                    <p:nvPicPr>
                      <p:cNvPr id="419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484313"/>
                        <a:ext cx="7016750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8245" name="Text Box 5"/>
              <p:cNvSpPr txBox="1">
                <a:spLocks noChangeArrowheads="1"/>
              </p:cNvSpPr>
              <p:nvPr/>
            </p:nvSpPr>
            <p:spPr bwMode="auto">
              <a:xfrm>
                <a:off x="539750" y="4221163"/>
                <a:ext cx="7467600" cy="1775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中只有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 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个不同的元素，如果在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R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中存在一条从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到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的长度至少为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的通路，那么存在一条长度不超过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的从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到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b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的通路。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𝑹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𝒚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,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则存在某个自然数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𝒌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𝒌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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满足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𝑹</m:t>
                        </m:r>
                      </m:e>
                      <m:sup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𝒚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13824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4221163"/>
                <a:ext cx="7467600" cy="1775230"/>
              </a:xfrm>
              <a:prstGeom prst="rect">
                <a:avLst/>
              </a:prstGeom>
              <a:blipFill rotWithShape="0">
                <a:blip r:embed="rId6"/>
                <a:stretch>
                  <a:fillRect l="-1306" t="-3767" r="-816" b="-68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1187450" y="3068638"/>
          <a:ext cx="59213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7" imgW="2959100" imgH="444500" progId="Equation.3">
                  <p:embed/>
                </p:oleObj>
              </mc:Choice>
              <mc:Fallback>
                <p:oleObj name="公式" r:id="rId7" imgW="2959100" imgH="444500" progId="Equation.3">
                  <p:embed/>
                  <p:pic>
                    <p:nvPicPr>
                      <p:cNvPr id="61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59213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0"/>
            <a:ext cx="2260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用矩阵乘法计算传递闭包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1700213"/>
          <a:ext cx="54816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2692400" imgH="711200" progId="Equation.3">
                  <p:embed/>
                </p:oleObj>
              </mc:Choice>
              <mc:Fallback>
                <p:oleObj name="公式" r:id="rId5" imgW="2692400" imgH="711200" progId="Equation.3">
                  <p:embed/>
                  <p:pic>
                    <p:nvPicPr>
                      <p:cNvPr id="4403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00213"/>
                        <a:ext cx="54816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Oval 7"/>
          <p:cNvSpPr>
            <a:spLocks noChangeArrowheads="1"/>
          </p:cNvSpPr>
          <p:nvPr/>
        </p:nvSpPr>
        <p:spPr bwMode="auto">
          <a:xfrm>
            <a:off x="511175" y="2463800"/>
            <a:ext cx="4824413" cy="8651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3419475" y="3716338"/>
            <a:ext cx="572452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矩阵相乘，结果中每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项，要做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(2n-1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次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布尔运算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积与和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，总共需要计算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项。</a:t>
            </a:r>
          </a:p>
          <a:p>
            <a:pPr>
              <a:spcBef>
                <a:spcPct val="35000"/>
              </a:spcBef>
            </a:pP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矩阵相加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要做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次布尔运算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baseline="30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</a:pP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本算法共进行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次矩阵乘和加。</a:t>
            </a:r>
          </a:p>
          <a:p>
            <a:pPr>
              <a:spcBef>
                <a:spcPct val="35000"/>
              </a:spcBef>
            </a:pPr>
            <a:r>
              <a:rPr kumimoji="0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总运算量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kumimoji="0"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(2n-1)+n</a:t>
            </a:r>
            <a:r>
              <a:rPr kumimoji="0"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(n-1)=2n</a:t>
            </a:r>
            <a:r>
              <a:rPr kumimoji="0" lang="en-US" altLang="zh-CN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(n-1)</a:t>
            </a:r>
            <a:endParaRPr kumimoji="0" lang="zh-CN" altLang="en-US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 flipH="1">
            <a:off x="2124075" y="4221163"/>
            <a:ext cx="1439863" cy="1223962"/>
          </a:xfrm>
          <a:prstGeom prst="line">
            <a:avLst/>
          </a:prstGeom>
          <a:noFill/>
          <a:ln w="9525">
            <a:solidFill>
              <a:srgbClr val="808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39" name="组合 10"/>
          <p:cNvGrpSpPr>
            <a:grpSpLocks/>
          </p:cNvGrpSpPr>
          <p:nvPr/>
        </p:nvGrpSpPr>
        <p:grpSpPr bwMode="auto">
          <a:xfrm>
            <a:off x="6443663" y="1341438"/>
            <a:ext cx="1839912" cy="2159000"/>
            <a:chOff x="6225915" y="1268760"/>
            <a:chExt cx="1839918" cy="2160240"/>
          </a:xfrm>
        </p:grpSpPr>
        <p:pic>
          <p:nvPicPr>
            <p:cNvPr id="4404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90" y="1329651"/>
              <a:ext cx="1828043" cy="201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3" name="矩形 12"/>
            <p:cNvSpPr>
              <a:spLocks noChangeArrowheads="1"/>
            </p:cNvSpPr>
            <p:nvPr/>
          </p:nvSpPr>
          <p:spPr bwMode="auto">
            <a:xfrm>
              <a:off x="6225915" y="1268760"/>
              <a:ext cx="1828043" cy="2160240"/>
            </a:xfrm>
            <a:prstGeom prst="rect">
              <a:avLst/>
            </a:prstGeom>
            <a:solidFill>
              <a:schemeClr val="bg1">
                <a:alpha val="56078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en-US" sz="1800">
                <a:latin typeface="Book Antiqua" panose="0204060205030503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195513" y="4941888"/>
            <a:ext cx="1296987" cy="935037"/>
          </a:xfrm>
          <a:prstGeom prst="line">
            <a:avLst/>
          </a:prstGeom>
          <a:noFill/>
          <a:ln w="9525">
            <a:solidFill>
              <a:srgbClr val="808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1908175" y="4652963"/>
            <a:ext cx="1655763" cy="647700"/>
          </a:xfrm>
          <a:prstGeom prst="line">
            <a:avLst/>
          </a:prstGeom>
          <a:noFill/>
          <a:ln w="9525">
            <a:solidFill>
              <a:srgbClr val="808000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4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5712" cy="719138"/>
          </a:xfrm>
        </p:spPr>
        <p:txBody>
          <a:bodyPr/>
          <a:lstStyle/>
          <a:p>
            <a:pPr eaLnBrk="1" hangingPunct="1"/>
            <a:r>
              <a:rPr lang="en-US" altLang="zh-CN" sz="43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4300"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313" y="1413124"/>
            <a:ext cx="8424167" cy="4392140"/>
          </a:xfrm>
          <a:blipFill rotWithShape="0">
            <a:blip r:embed="rId3" cstate="print"/>
            <a:stretch>
              <a:fillRect l="-868" r="-796"/>
            </a:stretch>
          </a:blipFill>
          <a:ln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cs typeface="+mn-cs"/>
              </a:rPr>
              <a:t> </a:t>
            </a: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4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400">
                <a:ea typeface="黑体" panose="02010609060101010101" pitchFamily="49" charset="-122"/>
              </a:rPr>
              <a:t>Warshall</a:t>
            </a:r>
            <a:r>
              <a:rPr kumimoji="0" lang="zh-CN" altLang="en-US" sz="1400">
                <a:ea typeface="黑体" panose="02010609060101010101" pitchFamily="49" charset="-122"/>
              </a:rPr>
              <a:t>算法</a:t>
            </a:r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4608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159C40-5BFE-4E25-B296-E41842D8938F}" type="slidenum">
              <a:rPr kumimoji="0" lang="en-US" altLang="zh-CN" sz="1000">
                <a:ea typeface="黑体" panose="02010609060101010101" pitchFamily="49" charset="-122"/>
              </a:rPr>
              <a:pPr/>
              <a:t>16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  <p:pic>
        <p:nvPicPr>
          <p:cNvPr id="46085" name="Picture 4" descr="2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284538"/>
            <a:ext cx="79914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1" name="Picture 5" descr="227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600"/>
            <a:ext cx="307657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2" name="Picture 6" descr="227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894013"/>
            <a:ext cx="302418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3" name="Picture 7" descr="227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568825"/>
            <a:ext cx="3114675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5" name="Picture 9" descr="227-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281113"/>
            <a:ext cx="3109913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6" name="Picture 10" descr="227-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700463"/>
            <a:ext cx="29511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 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19614" y="1556939"/>
            <a:ext cx="2160588" cy="1223989"/>
          </a:xfrm>
          <a:prstGeom prst="rect">
            <a:avLst/>
          </a:prstGeom>
          <a:blipFill rotWithShape="0">
            <a:blip r:embed="rId8" cstate="print"/>
            <a:stretch>
              <a:fillRect l="-2254" t="-1990" r="-5915" b="-6468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  <a:ea typeface="黑体"/>
                <a:cs typeface="黑体"/>
              </a:rPr>
              <a:t> </a:t>
            </a:r>
          </a:p>
        </p:txBody>
      </p:sp>
      <p:sp>
        <p:nvSpPr>
          <p:cNvPr id="15371" name="Text 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1377" y="3068960"/>
            <a:ext cx="2665413" cy="1904304"/>
          </a:xfrm>
          <a:prstGeom prst="rect">
            <a:avLst/>
          </a:prstGeom>
          <a:blipFill rotWithShape="0">
            <a:blip r:embed="rId9" cstate="print"/>
            <a:stretch>
              <a:fillRect l="-1831" t="-1278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  <a:ea typeface="黑体"/>
                <a:cs typeface="黑体"/>
              </a:rPr>
              <a:t> </a:t>
            </a:r>
          </a:p>
        </p:txBody>
      </p:sp>
      <p:sp>
        <p:nvSpPr>
          <p:cNvPr id="15372" name="Text 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233569" y="5013176"/>
            <a:ext cx="2378075" cy="641350"/>
          </a:xfrm>
          <a:prstGeom prst="rect">
            <a:avLst/>
          </a:prstGeom>
          <a:blipFill rotWithShape="0">
            <a:blip r:embed="rId10" cstate="print"/>
            <a:stretch>
              <a:fillRect l="-2046" t="-3774" r="-1535" b="-15094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  <a:ea typeface="黑体"/>
                <a:cs typeface="黑体"/>
              </a:rPr>
              <a:t> </a:t>
            </a:r>
          </a:p>
        </p:txBody>
      </p:sp>
      <p:sp>
        <p:nvSpPr>
          <p:cNvPr id="15373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01109" y="2717864"/>
            <a:ext cx="2519363" cy="915988"/>
          </a:xfrm>
          <a:prstGeom prst="rect">
            <a:avLst/>
          </a:prstGeom>
          <a:blipFill rotWithShape="0">
            <a:blip r:embed="rId11" cstate="print"/>
            <a:stretch>
              <a:fillRect l="-2179" t="-3333" b="-11333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  <a:ea typeface="黑体"/>
                <a:cs typeface="黑体"/>
              </a:rPr>
              <a:t> </a:t>
            </a:r>
          </a:p>
        </p:txBody>
      </p:sp>
      <p:sp>
        <p:nvSpPr>
          <p:cNvPr id="15374" name="Text 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00192" y="5166136"/>
            <a:ext cx="2591569" cy="923330"/>
          </a:xfrm>
          <a:prstGeom prst="rect">
            <a:avLst/>
          </a:prstGeom>
          <a:blipFill rotWithShape="0">
            <a:blip r:embed="rId12" cstate="print"/>
            <a:stretch>
              <a:fillRect l="-1878" t="-2632" r="-1878" b="-9868"/>
            </a:stretch>
          </a:blipFill>
          <a:ln>
            <a:noFill/>
          </a:ln>
          <a:effectLst/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  <a:ea typeface="黑体"/>
                <a:cs typeface="黑体"/>
              </a:rPr>
              <a:t> </a:t>
            </a:r>
          </a:p>
        </p:txBody>
      </p:sp>
      <p:sp>
        <p:nvSpPr>
          <p:cNvPr id="48139" name="Rectangle 2"/>
          <p:cNvSpPr txBox="1">
            <a:spLocks noChangeArrowheads="1"/>
          </p:cNvSpPr>
          <p:nvPr/>
        </p:nvSpPr>
        <p:spPr bwMode="auto">
          <a:xfrm>
            <a:off x="1116013" y="260350"/>
            <a:ext cx="63357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43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kumimoji="0" lang="zh-CN" altLang="en-US" sz="4300">
                <a:latin typeface="Book Antiqua" panose="02040602050305030304" pitchFamily="18" charset="0"/>
                <a:ea typeface="黑体" panose="02010609060101010101" pitchFamily="49" charset="-122"/>
              </a:rPr>
              <a:t>算法的过程（续）</a:t>
            </a:r>
          </a:p>
        </p:txBody>
      </p:sp>
      <p:sp>
        <p:nvSpPr>
          <p:cNvPr id="4814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0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000">
                <a:ea typeface="黑体" panose="02010609060101010101" pitchFamily="49" charset="-122"/>
              </a:rPr>
              <a:t>Warshall</a:t>
            </a:r>
            <a:r>
              <a:rPr kumimoji="0" lang="zh-CN" altLang="en-US" sz="1000">
                <a:ea typeface="黑体" panose="02010609060101010101" pitchFamily="49" charset="-122"/>
              </a:rPr>
              <a:t>算法</a:t>
            </a:r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4814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88B6EC-8811-431C-9E09-B579D24B8079}" type="slidenum">
              <a:rPr kumimoji="0" lang="en-US" altLang="zh-CN" sz="1000">
                <a:ea typeface="黑体" panose="02010609060101010101" pitchFamily="49" charset="-122"/>
              </a:rPr>
              <a:pPr/>
              <a:t>17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18" name="下箭头 17"/>
          <p:cNvSpPr>
            <a:spLocks noChangeArrowheads="1"/>
          </p:cNvSpPr>
          <p:nvPr/>
        </p:nvSpPr>
        <p:spPr bwMode="auto">
          <a:xfrm>
            <a:off x="1403350" y="981075"/>
            <a:ext cx="215900" cy="360363"/>
          </a:xfrm>
          <a:prstGeom prst="down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611188" y="1557338"/>
            <a:ext cx="360362" cy="215900"/>
          </a:xfrm>
          <a:prstGeom prst="right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20" name="下箭头 19"/>
          <p:cNvSpPr>
            <a:spLocks noChangeArrowheads="1"/>
          </p:cNvSpPr>
          <p:nvPr/>
        </p:nvSpPr>
        <p:spPr bwMode="auto">
          <a:xfrm>
            <a:off x="1908175" y="2708275"/>
            <a:ext cx="215900" cy="360363"/>
          </a:xfrm>
          <a:prstGeom prst="down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21" name="右箭头 20"/>
          <p:cNvSpPr>
            <a:spLocks noChangeArrowheads="1"/>
          </p:cNvSpPr>
          <p:nvPr/>
        </p:nvSpPr>
        <p:spPr bwMode="auto">
          <a:xfrm>
            <a:off x="611188" y="3500438"/>
            <a:ext cx="360362" cy="215900"/>
          </a:xfrm>
          <a:prstGeom prst="right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22" name="下箭头 21"/>
          <p:cNvSpPr>
            <a:spLocks noChangeArrowheads="1"/>
          </p:cNvSpPr>
          <p:nvPr/>
        </p:nvSpPr>
        <p:spPr bwMode="auto">
          <a:xfrm>
            <a:off x="2411413" y="4437063"/>
            <a:ext cx="215900" cy="360362"/>
          </a:xfrm>
          <a:prstGeom prst="down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23" name="右箭头 22"/>
          <p:cNvSpPr>
            <a:spLocks noChangeArrowheads="1"/>
          </p:cNvSpPr>
          <p:nvPr/>
        </p:nvSpPr>
        <p:spPr bwMode="auto">
          <a:xfrm>
            <a:off x="611188" y="5445125"/>
            <a:ext cx="360362" cy="215900"/>
          </a:xfrm>
          <a:prstGeom prst="rightArrow">
            <a:avLst>
              <a:gd name="adj1" fmla="val 50000"/>
              <a:gd name="adj2" fmla="val 50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6892925" cy="719138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求传递闭包的</a:t>
            </a:r>
            <a:r>
              <a:rPr lang="en-US" altLang="zh-CN" sz="40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4000"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0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000">
                <a:ea typeface="黑体" panose="02010609060101010101" pitchFamily="49" charset="-122"/>
              </a:rPr>
              <a:t>Warshall</a:t>
            </a:r>
            <a:r>
              <a:rPr kumimoji="0" lang="zh-CN" altLang="en-US" sz="1000">
                <a:ea typeface="黑体" panose="02010609060101010101" pitchFamily="49" charset="-122"/>
              </a:rPr>
              <a:t>算法</a:t>
            </a:r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5017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47B591-65C0-41A9-AA46-8F45BAF4354C}" type="slidenum">
              <a:rPr kumimoji="0" lang="en-US" altLang="zh-CN" sz="1000">
                <a:ea typeface="黑体" panose="02010609060101010101" pitchFamily="49" charset="-122"/>
              </a:rPr>
              <a:pPr/>
              <a:t>18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179388" y="1196975"/>
            <a:ext cx="8713787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9000" indent="-4397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sz="2800">
                <a:latin typeface="Book Antiqua" panose="02040602050305030304" pitchFamily="18" charset="0"/>
                <a:cs typeface="Times New Roman" panose="02020603050405020304" pitchFamily="18" charset="0"/>
              </a:rPr>
              <a:t>Warshall</a:t>
            </a:r>
            <a:r>
              <a:rPr kumimoji="0" lang="zh-CN" altLang="en-US" sz="2800">
                <a:latin typeface="Book Antiqua" panose="02040602050305030304" pitchFamily="18" charset="0"/>
                <a:ea typeface="黑体" panose="02010609060101010101" pitchFamily="49" charset="-122"/>
              </a:rPr>
              <a:t>算法通过关系图模型更容易理解：</a:t>
            </a:r>
            <a:endParaRPr kumimoji="0" lang="en-US" altLang="zh-CN" sz="2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zh-CN" altLang="en-US">
                <a:latin typeface="Book Antiqua" panose="02040602050305030304" pitchFamily="18" charset="0"/>
                <a:ea typeface="黑体" panose="02010609060101010101" pitchFamily="49" charset="-122"/>
              </a:rPr>
              <a:t>要确定传递闭包的关系矩阵中的每一项，对应于确定关系图中任意两顶点之间是否存在路径</a:t>
            </a:r>
            <a:endParaRPr kumimoji="0" lang="en-US" altLang="zh-CN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kumimoji="0" lang="zh-CN" altLang="en-US">
                <a:latin typeface="Book Antiqua" panose="02040602050305030304" pitchFamily="18" charset="0"/>
                <a:ea typeface="黑体" panose="02010609060101010101" pitchFamily="49" charset="-122"/>
              </a:rPr>
              <a:t>这实际上就是把传递闭包运算通过图模型转换为找路径的运算</a:t>
            </a:r>
            <a:endParaRPr kumimoji="0" lang="en-US" altLang="zh-CN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345362" cy="71913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黑体" panose="02010609060101010101" pitchFamily="49" charset="-122"/>
              </a:rPr>
              <a:t>求传递闭包的</a:t>
            </a:r>
            <a:r>
              <a:rPr lang="en-US" altLang="zh-CN" sz="36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3600">
                <a:ea typeface="黑体" panose="02010609060101010101" pitchFamily="49" charset="-122"/>
              </a:rPr>
              <a:t>算法（续）</a:t>
            </a:r>
          </a:p>
        </p:txBody>
      </p:sp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0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000">
                <a:ea typeface="黑体" panose="02010609060101010101" pitchFamily="49" charset="-122"/>
              </a:rPr>
              <a:t>Warshall</a:t>
            </a:r>
            <a:r>
              <a:rPr kumimoji="0" lang="zh-CN" altLang="en-US" sz="1000">
                <a:ea typeface="黑体" panose="02010609060101010101" pitchFamily="49" charset="-122"/>
              </a:rPr>
              <a:t>算法</a:t>
            </a:r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5222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6B74EA-C6D4-43C4-B7E5-FF70ACA79175}" type="slidenum">
              <a:rPr kumimoji="0" lang="en-US" altLang="zh-CN" sz="1000">
                <a:ea typeface="黑体" panose="02010609060101010101" pitchFamily="49" charset="-122"/>
              </a:rPr>
              <a:pPr/>
              <a:t>19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20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1268760"/>
            <a:ext cx="8712968" cy="4752528"/>
          </a:xfrm>
          <a:prstGeom prst="rect">
            <a:avLst/>
          </a:prstGeom>
          <a:blipFill rotWithShape="0">
            <a:blip r:embed="rId3" cstate="print"/>
            <a:stretch>
              <a:fillRect l="-559" r="-118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  <a:ea typeface="黑体"/>
                <a:cs typeface="黑体"/>
              </a:rPr>
              <a:t> </a:t>
            </a:r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5102225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7312025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6245225" y="42576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5135563" y="51149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Book Antiqua" panose="02040602050305030304" pitchFamily="18" charset="0"/>
                <a:ea typeface="黑体" panose="02010609060101010101" pitchFamily="49" charset="-122"/>
              </a:rPr>
              <a:t>i</a:t>
            </a:r>
            <a:endParaRPr lang="en-US" altLang="zh-CN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7331075" y="5095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Book Antiqua" panose="02040602050305030304" pitchFamily="18" charset="0"/>
                <a:ea typeface="黑体" panose="02010609060101010101" pitchFamily="49" charset="-122"/>
              </a:rPr>
              <a:t>j</a:t>
            </a:r>
            <a:endParaRPr lang="en-US" altLang="zh-CN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34" name="Text Box 11"/>
          <p:cNvSpPr txBox="1">
            <a:spLocks noChangeArrowheads="1"/>
          </p:cNvSpPr>
          <p:nvPr/>
        </p:nvSpPr>
        <p:spPr bwMode="auto">
          <a:xfrm>
            <a:off x="6240463" y="42052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Book Antiqua" panose="02040602050305030304" pitchFamily="18" charset="0"/>
                <a:ea typeface="黑体" panose="02010609060101010101" pitchFamily="49" charset="-122"/>
              </a:rPr>
              <a:t>k</a:t>
            </a:r>
            <a:endParaRPr lang="en-US" altLang="zh-CN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35" name="Line 12"/>
          <p:cNvSpPr>
            <a:spLocks noChangeShapeType="1"/>
          </p:cNvSpPr>
          <p:nvPr/>
        </p:nvSpPr>
        <p:spPr bwMode="auto">
          <a:xfrm flipV="1">
            <a:off x="5483225" y="5024438"/>
            <a:ext cx="300038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 flipV="1">
            <a:off x="5826125" y="4610100"/>
            <a:ext cx="4714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7" name="Line 14"/>
          <p:cNvSpPr>
            <a:spLocks noChangeShapeType="1"/>
          </p:cNvSpPr>
          <p:nvPr/>
        </p:nvSpPr>
        <p:spPr bwMode="auto">
          <a:xfrm>
            <a:off x="6669088" y="4581525"/>
            <a:ext cx="3286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>
            <a:off x="7026275" y="4910138"/>
            <a:ext cx="328613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9" name="Text Box 16"/>
          <p:cNvSpPr txBox="1">
            <a:spLocks noChangeArrowheads="1"/>
          </p:cNvSpPr>
          <p:nvPr/>
        </p:nvSpPr>
        <p:spPr bwMode="auto">
          <a:xfrm>
            <a:off x="5357813" y="5624513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中间点 ，在集合</a:t>
            </a:r>
            <a:r>
              <a:rPr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{</a:t>
            </a:r>
            <a:r>
              <a:rPr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,...,</a:t>
            </a:r>
            <a:r>
              <a:rPr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 a</a:t>
            </a:r>
            <a:r>
              <a:rPr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240" name="Line 17"/>
          <p:cNvSpPr>
            <a:spLocks noChangeShapeType="1"/>
          </p:cNvSpPr>
          <p:nvPr/>
        </p:nvSpPr>
        <p:spPr bwMode="auto">
          <a:xfrm flipH="1" flipV="1">
            <a:off x="6016625" y="4943475"/>
            <a:ext cx="381000" cy="6858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1" name="Line 18"/>
          <p:cNvSpPr>
            <a:spLocks noChangeShapeType="1"/>
          </p:cNvSpPr>
          <p:nvPr/>
        </p:nvSpPr>
        <p:spPr bwMode="auto">
          <a:xfrm flipV="1">
            <a:off x="6626225" y="5095875"/>
            <a:ext cx="5334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黑体" panose="02010609060101010101" pitchFamily="49" charset="-122"/>
              </a:rPr>
              <a:t>回顾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43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关系：笛卡尔积的子集</a:t>
            </a: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关系的运算</a:t>
            </a: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集合运算；复合运算；逆</a:t>
            </a:r>
            <a:endParaRPr kumimoji="0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矩阵运算</a:t>
            </a: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关系的性质</a:t>
            </a:r>
            <a:endParaRPr kumimoji="0"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自反，反自反，对称，反对称，传递</a:t>
            </a:r>
            <a:endParaRPr kumimoji="0"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图特征；矩阵特征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val 2" descr="粉色砂纸"/>
          <p:cNvSpPr>
            <a:spLocks noChangeArrowheads="1"/>
          </p:cNvSpPr>
          <p:nvPr/>
        </p:nvSpPr>
        <p:spPr bwMode="auto">
          <a:xfrm>
            <a:off x="4545013" y="4076700"/>
            <a:ext cx="4419600" cy="1905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 b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96863" y="1412875"/>
          <a:ext cx="845185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3898900" imgH="1219200" progId="Equation.3">
                  <p:embed/>
                </p:oleObj>
              </mc:Choice>
              <mc:Fallback>
                <p:oleObj name="公式" r:id="rId5" imgW="3898900" imgH="121920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412875"/>
                        <a:ext cx="845185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Oval 6"/>
          <p:cNvSpPr>
            <a:spLocks noChangeArrowheads="1"/>
          </p:cNvSpPr>
          <p:nvPr/>
        </p:nvSpPr>
        <p:spPr bwMode="auto">
          <a:xfrm>
            <a:off x="571500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76" name="Oval 7"/>
          <p:cNvSpPr>
            <a:spLocks noChangeArrowheads="1"/>
          </p:cNvSpPr>
          <p:nvPr/>
        </p:nvSpPr>
        <p:spPr bwMode="auto">
          <a:xfrm>
            <a:off x="2781300" y="51720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77" name="Oval 8"/>
          <p:cNvSpPr>
            <a:spLocks noChangeArrowheads="1"/>
          </p:cNvSpPr>
          <p:nvPr/>
        </p:nvSpPr>
        <p:spPr bwMode="auto">
          <a:xfrm>
            <a:off x="1714500" y="4257675"/>
            <a:ext cx="431800" cy="4318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604838" y="51149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Book Antiqua" panose="02040602050305030304" pitchFamily="18" charset="0"/>
                <a:ea typeface="黑体" panose="02010609060101010101" pitchFamily="49" charset="-122"/>
              </a:rPr>
              <a:t>i</a:t>
            </a:r>
            <a:endParaRPr lang="en-US" altLang="zh-CN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2800350" y="50958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Book Antiqua" panose="02040602050305030304" pitchFamily="18" charset="0"/>
                <a:ea typeface="黑体" panose="02010609060101010101" pitchFamily="49" charset="-122"/>
              </a:rPr>
              <a:t>j</a:t>
            </a:r>
            <a:endParaRPr lang="en-US" altLang="zh-CN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1709738" y="420528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Book Antiqua" panose="02040602050305030304" pitchFamily="18" charset="0"/>
                <a:ea typeface="黑体" panose="02010609060101010101" pitchFamily="49" charset="-122"/>
              </a:rPr>
              <a:t>k</a:t>
            </a:r>
            <a:endParaRPr lang="en-US" altLang="zh-CN" i="1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81" name="Line 12"/>
          <p:cNvSpPr>
            <a:spLocks noChangeShapeType="1"/>
          </p:cNvSpPr>
          <p:nvPr/>
        </p:nvSpPr>
        <p:spPr bwMode="auto">
          <a:xfrm flipV="1">
            <a:off x="952500" y="5024438"/>
            <a:ext cx="300038" cy="22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2" name="Line 13"/>
          <p:cNvSpPr>
            <a:spLocks noChangeShapeType="1"/>
          </p:cNvSpPr>
          <p:nvPr/>
        </p:nvSpPr>
        <p:spPr bwMode="auto">
          <a:xfrm flipV="1">
            <a:off x="1295400" y="4610100"/>
            <a:ext cx="4714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3" name="Line 14"/>
          <p:cNvSpPr>
            <a:spLocks noChangeShapeType="1"/>
          </p:cNvSpPr>
          <p:nvPr/>
        </p:nvSpPr>
        <p:spPr bwMode="auto">
          <a:xfrm>
            <a:off x="2138363" y="4581525"/>
            <a:ext cx="3286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4" name="Line 15"/>
          <p:cNvSpPr>
            <a:spLocks noChangeShapeType="1"/>
          </p:cNvSpPr>
          <p:nvPr/>
        </p:nvSpPr>
        <p:spPr bwMode="auto">
          <a:xfrm>
            <a:off x="2495550" y="4910138"/>
            <a:ext cx="328613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Text Box 16"/>
          <p:cNvSpPr txBox="1">
            <a:spLocks noChangeArrowheads="1"/>
          </p:cNvSpPr>
          <p:nvPr/>
        </p:nvSpPr>
        <p:spPr bwMode="auto">
          <a:xfrm>
            <a:off x="1181100" y="555307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all interior vertices in {</a:t>
            </a:r>
            <a:r>
              <a:rPr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,...,</a:t>
            </a:r>
            <a:r>
              <a:rPr lang="en-US" altLang="zh-CN" sz="2000" i="1">
                <a:latin typeface="Book Antiqua" panose="02040602050305030304" pitchFamily="18" charset="0"/>
                <a:ea typeface="黑体" panose="02010609060101010101" pitchFamily="49" charset="-122"/>
              </a:rPr>
              <a:t>a a</a:t>
            </a:r>
            <a:r>
              <a:rPr lang="en-US" altLang="zh-CN" sz="2000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lang="en-US" altLang="zh-CN" sz="2000">
                <a:latin typeface="Book Antiqua" panose="0204060205030503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4286" name="Line 17"/>
          <p:cNvSpPr>
            <a:spLocks noChangeShapeType="1"/>
          </p:cNvSpPr>
          <p:nvPr/>
        </p:nvSpPr>
        <p:spPr bwMode="auto">
          <a:xfrm flipH="1" flipV="1">
            <a:off x="1485900" y="4943475"/>
            <a:ext cx="381000" cy="6858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Line 18"/>
          <p:cNvSpPr>
            <a:spLocks noChangeShapeType="1"/>
          </p:cNvSpPr>
          <p:nvPr/>
        </p:nvSpPr>
        <p:spPr bwMode="auto">
          <a:xfrm flipV="1">
            <a:off x="2095500" y="5095875"/>
            <a:ext cx="5334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8" name="Text Box 19"/>
          <p:cNvSpPr txBox="1">
            <a:spLocks noChangeArrowheads="1"/>
          </p:cNvSpPr>
          <p:nvPr/>
        </p:nvSpPr>
        <p:spPr bwMode="auto">
          <a:xfrm>
            <a:off x="5162550" y="4419600"/>
            <a:ext cx="36576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[i,j]=1 if and only if:</a:t>
            </a:r>
          </a:p>
          <a:p>
            <a:pPr>
              <a:spcBef>
                <a:spcPct val="20000"/>
              </a:spcBef>
            </a:pPr>
            <a:r>
              <a:rPr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[i,j]=1, or </a:t>
            </a:r>
          </a:p>
          <a:p>
            <a:pPr>
              <a:spcBef>
                <a:spcPct val="20000"/>
              </a:spcBef>
            </a:pPr>
            <a:r>
              <a:rPr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[i,k]=1 and </a:t>
            </a:r>
            <a:r>
              <a:rPr lang="en-US" altLang="zh-CN" sz="2200" b="1" i="1">
                <a:latin typeface="Book Antiqua" panose="02040602050305030304" pitchFamily="18" charset="0"/>
                <a:ea typeface="黑体" panose="02010609060101010101" pitchFamily="49" charset="-122"/>
              </a:rPr>
              <a:t>W</a:t>
            </a:r>
            <a:r>
              <a:rPr lang="en-US" altLang="zh-CN" sz="2200" b="1" baseline="-25000">
                <a:latin typeface="Book Antiqua" panose="02040602050305030304" pitchFamily="18" charset="0"/>
                <a:ea typeface="黑体" panose="02010609060101010101" pitchFamily="49" charset="-122"/>
              </a:rPr>
              <a:t>k-1</a:t>
            </a:r>
            <a:r>
              <a:rPr lang="en-US" altLang="zh-CN" sz="2200" b="1">
                <a:latin typeface="Book Antiqua" panose="02040602050305030304" pitchFamily="18" charset="0"/>
                <a:ea typeface="黑体" panose="02010609060101010101" pitchFamily="49" charset="-122"/>
              </a:rPr>
              <a:t>[k,j]=1 </a:t>
            </a:r>
          </a:p>
        </p:txBody>
      </p:sp>
      <p:sp>
        <p:nvSpPr>
          <p:cNvPr id="5428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345362" cy="719138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黑体" panose="02010609060101010101" pitchFamily="49" charset="-122"/>
              </a:rPr>
              <a:t>求传递闭包的</a:t>
            </a:r>
            <a:r>
              <a:rPr lang="en-US" altLang="zh-CN" sz="36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3600">
                <a:ea typeface="黑体" panose="02010609060101010101" pitchFamily="49" charset="-122"/>
              </a:rPr>
              <a:t>算法（续）</a:t>
            </a:r>
          </a:p>
        </p:txBody>
      </p:sp>
      <p:sp>
        <p:nvSpPr>
          <p:cNvPr id="5429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0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000">
                <a:ea typeface="黑体" panose="02010609060101010101" pitchFamily="49" charset="-122"/>
              </a:rPr>
              <a:t>Warshall</a:t>
            </a:r>
            <a:r>
              <a:rPr kumimoji="0" lang="zh-CN" altLang="en-US" sz="1000">
                <a:ea typeface="黑体" panose="02010609060101010101" pitchFamily="49" charset="-122"/>
              </a:rPr>
              <a:t>算法</a:t>
            </a:r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5429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87CB21-6AD5-43C4-BFDE-A921CF075BF2}" type="slidenum">
              <a:rPr kumimoji="0" lang="en-US" altLang="zh-CN" sz="1000">
                <a:ea typeface="黑体" panose="02010609060101010101" pitchFamily="49" charset="-122"/>
              </a:rPr>
              <a:pPr/>
              <a:t>20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5712" cy="719138"/>
          </a:xfrm>
        </p:spPr>
        <p:txBody>
          <a:bodyPr/>
          <a:lstStyle/>
          <a:p>
            <a:pPr eaLnBrk="1" hangingPunct="1"/>
            <a:r>
              <a:rPr lang="en-US" altLang="zh-CN" sz="43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4300">
                <a:ea typeface="黑体" panose="02010609060101010101" pitchFamily="49" charset="-122"/>
              </a:rPr>
              <a:t>算法的过程</a:t>
            </a:r>
          </a:p>
        </p:txBody>
      </p:sp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313" y="1196752"/>
            <a:ext cx="8568183" cy="4862962"/>
          </a:xfrm>
          <a:blipFill rotWithShape="0">
            <a:blip r:embed="rId3" cstate="print"/>
            <a:srcRect/>
            <a:stretch>
              <a:fillRect l="-640" r="-1" b="-1468"/>
            </a:stretch>
          </a:blipFill>
          <a:ln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cs typeface="+mn-cs"/>
              </a:rPr>
              <a:t> </a:t>
            </a:r>
          </a:p>
        </p:txBody>
      </p:sp>
      <p:sp>
        <p:nvSpPr>
          <p:cNvPr id="56323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0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000">
                <a:ea typeface="黑体" panose="02010609060101010101" pitchFamily="49" charset="-122"/>
              </a:rPr>
              <a:t>Warshall</a:t>
            </a:r>
            <a:r>
              <a:rPr kumimoji="0" lang="zh-CN" altLang="en-US" sz="1000">
                <a:ea typeface="黑体" panose="02010609060101010101" pitchFamily="49" charset="-122"/>
              </a:rPr>
              <a:t>算法</a:t>
            </a:r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356761-2DA7-4229-9D8F-AE5FC1027CB3}" type="slidenum">
              <a:rPr kumimoji="0" lang="en-US" altLang="zh-CN" sz="1000">
                <a:ea typeface="黑体" panose="02010609060101010101" pitchFamily="49" charset="-122"/>
              </a:rPr>
              <a:pPr/>
              <a:t>21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6335712" cy="719138"/>
          </a:xfrm>
        </p:spPr>
        <p:txBody>
          <a:bodyPr/>
          <a:lstStyle/>
          <a:p>
            <a:pPr eaLnBrk="1" hangingPunct="1"/>
            <a:r>
              <a:rPr lang="en-US" altLang="zh-CN" sz="4300">
                <a:latin typeface="Book Antiqua" panose="02040602050305030304" pitchFamily="18" charset="0"/>
                <a:ea typeface="黑体" panose="02010609060101010101" pitchFamily="49" charset="-122"/>
              </a:rPr>
              <a:t>Warshall</a:t>
            </a:r>
            <a:r>
              <a:rPr lang="zh-CN" altLang="en-US" sz="4300">
                <a:ea typeface="黑体" panose="02010609060101010101" pitchFamily="49" charset="-122"/>
              </a:rPr>
              <a:t>算法的过程（续）</a:t>
            </a:r>
          </a:p>
        </p:txBody>
      </p:sp>
      <p:sp>
        <p:nvSpPr>
          <p:cNvPr id="2" name="内容占位符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8313" y="1341116"/>
            <a:ext cx="8424167" cy="4392140"/>
          </a:xfrm>
          <a:blipFill rotWithShape="0">
            <a:blip r:embed="rId3" cstate="print"/>
            <a:stretch>
              <a:fillRect l="-868"/>
            </a:stretch>
          </a:blipFill>
          <a:ln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  <a:cs typeface="+mn-cs"/>
              </a:rPr>
              <a:t> </a:t>
            </a:r>
          </a:p>
        </p:txBody>
      </p:sp>
      <p:sp>
        <p:nvSpPr>
          <p:cNvPr id="58371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000">
                <a:ea typeface="黑体" panose="02010609060101010101" pitchFamily="49" charset="-122"/>
              </a:rPr>
              <a:t>求传递闭包的</a:t>
            </a:r>
            <a:r>
              <a:rPr kumimoji="0" lang="en-US" altLang="zh-CN" sz="1000">
                <a:ea typeface="黑体" panose="02010609060101010101" pitchFamily="49" charset="-122"/>
              </a:rPr>
              <a:t>Warshall</a:t>
            </a:r>
            <a:r>
              <a:rPr kumimoji="0" lang="zh-CN" altLang="en-US" sz="1000">
                <a:ea typeface="黑体" panose="02010609060101010101" pitchFamily="49" charset="-122"/>
              </a:rPr>
              <a:t>算法</a:t>
            </a:r>
            <a:endParaRPr kumimoji="0" lang="en-US" altLang="zh-CN" sz="1000">
              <a:ea typeface="黑体" panose="02010609060101010101" pitchFamily="49" charset="-122"/>
            </a:endParaRPr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1DF3F-1B68-4EBF-99DB-4DFE66E75B78}" type="slidenum">
              <a:rPr kumimoji="0" lang="en-US" altLang="zh-CN" sz="1000">
                <a:ea typeface="黑体" panose="02010609060101010101" pitchFamily="49" charset="-122"/>
              </a:rPr>
              <a:pPr/>
              <a:t>22</a:t>
            </a:fld>
            <a:endParaRPr kumimoji="0" lang="en-US" altLang="zh-CN" sz="1000">
              <a:ea typeface="黑体" panose="02010609060101010101" pitchFamily="49" charset="-122"/>
            </a:endParaRPr>
          </a:p>
        </p:txBody>
      </p:sp>
      <p:pic>
        <p:nvPicPr>
          <p:cNvPr id="8" name="Picture 10" descr="227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820896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001000" cy="105251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Warshall</a:t>
            </a:r>
            <a:r>
              <a: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算法过程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60575"/>
            <a:ext cx="7921625" cy="4464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ALGORITHM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WARSHALL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1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n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0-1</a:t>
            </a:r>
            <a:r>
              <a:rPr lang="zh-CN" altLang="en-US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矩阵）</a:t>
            </a:r>
            <a:endParaRPr lang="en-US" altLang="zh-CN" sz="2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W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:= M</a:t>
            </a:r>
            <a:r>
              <a:rPr lang="en-US" altLang="zh-CN" sz="21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2. FOR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zh-CN" altLang="en-US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:=1 to 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FOR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:=1 to 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FOR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:=1 to 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sz="2100" i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W[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W[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(W[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]W[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3. Output 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endParaRPr lang="zh-CN" altLang="en-US" sz="21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END OF ALGORITHM WARSHALL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3276600" y="4868863"/>
            <a:ext cx="2951163" cy="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4932363" y="2565400"/>
            <a:ext cx="360045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这个语句在三重循环内，执行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次，每次执行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个布尔运算（和与积）</a:t>
            </a:r>
          </a:p>
          <a:p>
            <a:pPr>
              <a:spcBef>
                <a:spcPct val="30000"/>
              </a:spcBef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总运算量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2n</a:t>
            </a:r>
            <a:r>
              <a:rPr kumimoji="0"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 flipH="1">
            <a:off x="5795963" y="4221163"/>
            <a:ext cx="287337" cy="287337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等价关系的定义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19263"/>
            <a:ext cx="8713787" cy="441166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满足性质：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自反、对称、传递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lang="zh-CN" altLang="en-US" sz="2800" dirty="0"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关系的推广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例子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同余关系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                是整数。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存在正整数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，使得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自反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1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是任意自然数，当然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;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对称：若有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；也就有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传递：若有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；并有</a:t>
            </a:r>
            <a:r>
              <a:rPr lang="en-US" altLang="zh-CN" sz="21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n, 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1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；则有 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kn</a:t>
            </a:r>
            <a:r>
              <a:rPr lang="en-US" altLang="zh-CN" sz="2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1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ml</a:t>
            </a:r>
            <a:endParaRPr lang="en-US" altLang="zh-CN" sz="2100" baseline="30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084888" y="3284538"/>
          <a:ext cx="935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419100" imgH="419100" progId="Equation.3">
                  <p:embed/>
                </p:oleObj>
              </mc:Choice>
              <mc:Fallback>
                <p:oleObj name="Equation" r:id="rId4" imgW="419100" imgH="41910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9350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等价类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91513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上的等价关系，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等价类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xRy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每个等价类是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的一个非空子集。</a:t>
            </a:r>
          </a:p>
          <a:p>
            <a:pPr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例子：对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同余关系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当且仅当                 　　　　			是整数。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３个等价类：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[0]={…, -6, -3, 0, 3, 6, 9,  …}; 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		[1]={…, -5, -2, 1, 4, 7, …}; 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				[2]={…, -4, -1, 2, 5, 8, 11, …}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03463" y="3644900"/>
          <a:ext cx="7191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419100" imgH="419100" progId="Equation.3">
                  <p:embed/>
                </p:oleObj>
              </mc:Choice>
              <mc:Fallback>
                <p:oleObj name="Equation" r:id="rId4" imgW="419100" imgH="419100" progId="Equation.3">
                  <p:embed/>
                  <p:pic>
                    <p:nvPicPr>
                      <p:cNvPr id="717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644900"/>
                        <a:ext cx="7191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等价类的代表元素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对于等价类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800" i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xRy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}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称为这个等价类的代表元素．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其实，该等价类的每个元素都可以做代表元素：若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xRy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]=[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证明：对任意元素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xRt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根据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的对称性与传递性，且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可得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yRt,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因此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], [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][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];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同理可得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][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商集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上的等价关系，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，则其所有等价类的集合称为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上的恒等关系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是等价关系，商集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}, 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},…, 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}}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定义自然数集的笛卡儿乘积上的关系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(a, b)R(c,d)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a+d=b+c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证明这是等价关系，并给出其商集． </a:t>
            </a:r>
          </a:p>
          <a:p>
            <a:pPr algn="just" eaLnBrk="1" hangingPunct="1">
              <a:lnSpc>
                <a:spcPct val="120000"/>
              </a:lnSpc>
            </a:pP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等价关系的一个例子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569325" cy="51117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分别是集合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上的等价关系。定义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上的关系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algn="ct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1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1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1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1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自反性</a:t>
            </a:r>
            <a:r>
              <a:rPr lang="en-US" altLang="zh-CN" sz="2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对任意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满足自反性可知，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 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自反。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对称性</a:t>
            </a:r>
            <a:r>
              <a:rPr lang="en-US" altLang="zh-CN" sz="22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假设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的定义以及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满足对称性可知：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对称。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传递性</a:t>
            </a:r>
            <a:r>
              <a:rPr lang="en-US" altLang="zh-CN" sz="220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假设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满足传递性可知：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于是：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2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传递。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集合的划分</a:t>
            </a:r>
          </a:p>
        </p:txBody>
      </p:sp>
      <p:sp>
        <p:nvSpPr>
          <p:cNvPr id="72706" name="Freeform 3"/>
          <p:cNvSpPr>
            <a:spLocks/>
          </p:cNvSpPr>
          <p:nvPr/>
        </p:nvSpPr>
        <p:spPr bwMode="auto">
          <a:xfrm>
            <a:off x="684213" y="2276475"/>
            <a:ext cx="2870200" cy="3635375"/>
          </a:xfrm>
          <a:custGeom>
            <a:avLst/>
            <a:gdLst>
              <a:gd name="T0" fmla="*/ 2147483647 w 1808"/>
              <a:gd name="T1" fmla="*/ 2147483647 h 2290"/>
              <a:gd name="T2" fmla="*/ 2147483647 w 1808"/>
              <a:gd name="T3" fmla="*/ 2147483647 h 2290"/>
              <a:gd name="T4" fmla="*/ 2147483647 w 1808"/>
              <a:gd name="T5" fmla="*/ 2147483647 h 2290"/>
              <a:gd name="T6" fmla="*/ 2147483647 w 1808"/>
              <a:gd name="T7" fmla="*/ 2147483647 h 2290"/>
              <a:gd name="T8" fmla="*/ 2147483647 w 1808"/>
              <a:gd name="T9" fmla="*/ 2147483647 h 2290"/>
              <a:gd name="T10" fmla="*/ 2147483647 w 1808"/>
              <a:gd name="T11" fmla="*/ 2147483647 h 2290"/>
              <a:gd name="T12" fmla="*/ 2147483647 w 1808"/>
              <a:gd name="T13" fmla="*/ 2147483647 h 2290"/>
              <a:gd name="T14" fmla="*/ 2147483647 w 1808"/>
              <a:gd name="T15" fmla="*/ 2147483647 h 2290"/>
              <a:gd name="T16" fmla="*/ 2147483647 w 1808"/>
              <a:gd name="T17" fmla="*/ 2147483647 h 2290"/>
              <a:gd name="T18" fmla="*/ 2147483647 w 1808"/>
              <a:gd name="T19" fmla="*/ 2147483647 h 2290"/>
              <a:gd name="T20" fmla="*/ 2147483647 w 1808"/>
              <a:gd name="T21" fmla="*/ 2147483647 h 2290"/>
              <a:gd name="T22" fmla="*/ 2147483647 w 1808"/>
              <a:gd name="T23" fmla="*/ 2147483647 h 2290"/>
              <a:gd name="T24" fmla="*/ 0 w 1808"/>
              <a:gd name="T25" fmla="*/ 2147483647 h 2290"/>
              <a:gd name="T26" fmla="*/ 2147483647 w 1808"/>
              <a:gd name="T27" fmla="*/ 2147483647 h 2290"/>
              <a:gd name="T28" fmla="*/ 2147483647 w 1808"/>
              <a:gd name="T29" fmla="*/ 2147483647 h 2290"/>
              <a:gd name="T30" fmla="*/ 2147483647 w 1808"/>
              <a:gd name="T31" fmla="*/ 2147483647 h 2290"/>
              <a:gd name="T32" fmla="*/ 2147483647 w 1808"/>
              <a:gd name="T33" fmla="*/ 2147483647 h 2290"/>
              <a:gd name="T34" fmla="*/ 2147483647 w 1808"/>
              <a:gd name="T35" fmla="*/ 2147483647 h 2290"/>
              <a:gd name="T36" fmla="*/ 2147483647 w 1808"/>
              <a:gd name="T37" fmla="*/ 2147483647 h 2290"/>
              <a:gd name="T38" fmla="*/ 2147483647 w 1808"/>
              <a:gd name="T39" fmla="*/ 2147483647 h 2290"/>
              <a:gd name="T40" fmla="*/ 2147483647 w 1808"/>
              <a:gd name="T41" fmla="*/ 2147483647 h 2290"/>
              <a:gd name="T42" fmla="*/ 2147483647 w 1808"/>
              <a:gd name="T43" fmla="*/ 2147483647 h 2290"/>
              <a:gd name="T44" fmla="*/ 2147483647 w 1808"/>
              <a:gd name="T45" fmla="*/ 2147483647 h 2290"/>
              <a:gd name="T46" fmla="*/ 2147483647 w 1808"/>
              <a:gd name="T47" fmla="*/ 2147483647 h 2290"/>
              <a:gd name="T48" fmla="*/ 2147483647 w 1808"/>
              <a:gd name="T49" fmla="*/ 2147483647 h 2290"/>
              <a:gd name="T50" fmla="*/ 2147483647 w 1808"/>
              <a:gd name="T51" fmla="*/ 2147483647 h 2290"/>
              <a:gd name="T52" fmla="*/ 2147483647 w 1808"/>
              <a:gd name="T53" fmla="*/ 2147483647 h 2290"/>
              <a:gd name="T54" fmla="*/ 2147483647 w 1808"/>
              <a:gd name="T55" fmla="*/ 2147483647 h 2290"/>
              <a:gd name="T56" fmla="*/ 2147483647 w 1808"/>
              <a:gd name="T57" fmla="*/ 2147483647 h 2290"/>
              <a:gd name="T58" fmla="*/ 2147483647 w 1808"/>
              <a:gd name="T59" fmla="*/ 2147483647 h 2290"/>
              <a:gd name="T60" fmla="*/ 2147483647 w 1808"/>
              <a:gd name="T61" fmla="*/ 2147483647 h 2290"/>
              <a:gd name="T62" fmla="*/ 2147483647 w 1808"/>
              <a:gd name="T63" fmla="*/ 2147483647 h 2290"/>
              <a:gd name="T64" fmla="*/ 2147483647 w 1808"/>
              <a:gd name="T65" fmla="*/ 2147483647 h 2290"/>
              <a:gd name="T66" fmla="*/ 2147483647 w 1808"/>
              <a:gd name="T67" fmla="*/ 2147483647 h 2290"/>
              <a:gd name="T68" fmla="*/ 2147483647 w 1808"/>
              <a:gd name="T69" fmla="*/ 2147483647 h 2290"/>
              <a:gd name="T70" fmla="*/ 2147483647 w 1808"/>
              <a:gd name="T71" fmla="*/ 2147483647 h 22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08"/>
              <a:gd name="T109" fmla="*/ 0 h 2290"/>
              <a:gd name="T110" fmla="*/ 1808 w 1808"/>
              <a:gd name="T111" fmla="*/ 2290 h 229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7" name="Freeform 4"/>
          <p:cNvSpPr>
            <a:spLocks/>
          </p:cNvSpPr>
          <p:nvPr/>
        </p:nvSpPr>
        <p:spPr bwMode="auto">
          <a:xfrm>
            <a:off x="741363" y="3678238"/>
            <a:ext cx="1771650" cy="447675"/>
          </a:xfrm>
          <a:custGeom>
            <a:avLst/>
            <a:gdLst>
              <a:gd name="T0" fmla="*/ 0 w 1116"/>
              <a:gd name="T1" fmla="*/ 2147483647 h 282"/>
              <a:gd name="T2" fmla="*/ 2147483647 w 1116"/>
              <a:gd name="T3" fmla="*/ 2147483647 h 282"/>
              <a:gd name="T4" fmla="*/ 2147483647 w 1116"/>
              <a:gd name="T5" fmla="*/ 2147483647 h 282"/>
              <a:gd name="T6" fmla="*/ 2147483647 w 1116"/>
              <a:gd name="T7" fmla="*/ 2147483647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1116"/>
              <a:gd name="T13" fmla="*/ 0 h 282"/>
              <a:gd name="T14" fmla="*/ 1116 w 1116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8" name="Freeform 5"/>
          <p:cNvSpPr>
            <a:spLocks/>
          </p:cNvSpPr>
          <p:nvPr/>
        </p:nvSpPr>
        <p:spPr bwMode="auto">
          <a:xfrm>
            <a:off x="1390650" y="3902075"/>
            <a:ext cx="993775" cy="1652588"/>
          </a:xfrm>
          <a:custGeom>
            <a:avLst/>
            <a:gdLst>
              <a:gd name="T0" fmla="*/ 2147483647 w 653"/>
              <a:gd name="T1" fmla="*/ 0 h 1077"/>
              <a:gd name="T2" fmla="*/ 2147483647 w 653"/>
              <a:gd name="T3" fmla="*/ 2147483647 h 1077"/>
              <a:gd name="T4" fmla="*/ 2147483647 w 653"/>
              <a:gd name="T5" fmla="*/ 2147483647 h 1077"/>
              <a:gd name="T6" fmla="*/ 2147483647 w 653"/>
              <a:gd name="T7" fmla="*/ 2147483647 h 1077"/>
              <a:gd name="T8" fmla="*/ 2147483647 w 653"/>
              <a:gd name="T9" fmla="*/ 2147483647 h 1077"/>
              <a:gd name="T10" fmla="*/ 2147483647 w 653"/>
              <a:gd name="T11" fmla="*/ 2147483647 h 1077"/>
              <a:gd name="T12" fmla="*/ 2147483647 w 653"/>
              <a:gd name="T13" fmla="*/ 2147483647 h 10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3"/>
              <a:gd name="T22" fmla="*/ 0 h 1077"/>
              <a:gd name="T23" fmla="*/ 653 w 653"/>
              <a:gd name="T24" fmla="*/ 1077 h 10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9" name="Freeform 6"/>
          <p:cNvSpPr>
            <a:spLocks/>
          </p:cNvSpPr>
          <p:nvPr/>
        </p:nvSpPr>
        <p:spPr bwMode="auto">
          <a:xfrm>
            <a:off x="2043113" y="2301875"/>
            <a:ext cx="1312862" cy="2252663"/>
          </a:xfrm>
          <a:custGeom>
            <a:avLst/>
            <a:gdLst>
              <a:gd name="T0" fmla="*/ 2147483647 w 791"/>
              <a:gd name="T1" fmla="*/ 0 h 1455"/>
              <a:gd name="T2" fmla="*/ 2147483647 w 791"/>
              <a:gd name="T3" fmla="*/ 2147483647 h 1455"/>
              <a:gd name="T4" fmla="*/ 2147483647 w 791"/>
              <a:gd name="T5" fmla="*/ 2147483647 h 1455"/>
              <a:gd name="T6" fmla="*/ 2147483647 w 791"/>
              <a:gd name="T7" fmla="*/ 2147483647 h 1455"/>
              <a:gd name="T8" fmla="*/ 2147483647 w 791"/>
              <a:gd name="T9" fmla="*/ 2147483647 h 1455"/>
              <a:gd name="T10" fmla="*/ 2147483647 w 791"/>
              <a:gd name="T11" fmla="*/ 2147483647 h 1455"/>
              <a:gd name="T12" fmla="*/ 2147483647 w 791"/>
              <a:gd name="T13" fmla="*/ 2147483647 h 14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1"/>
              <a:gd name="T22" fmla="*/ 0 h 1455"/>
              <a:gd name="T23" fmla="*/ 791 w 791"/>
              <a:gd name="T24" fmla="*/ 1455 h 14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0" name="Freeform 7"/>
          <p:cNvSpPr>
            <a:spLocks/>
          </p:cNvSpPr>
          <p:nvPr/>
        </p:nvSpPr>
        <p:spPr bwMode="auto">
          <a:xfrm>
            <a:off x="2217738" y="2716213"/>
            <a:ext cx="1295400" cy="1095375"/>
          </a:xfrm>
          <a:custGeom>
            <a:avLst/>
            <a:gdLst>
              <a:gd name="T0" fmla="*/ 0 w 834"/>
              <a:gd name="T1" fmla="*/ 0 h 699"/>
              <a:gd name="T2" fmla="*/ 2147483647 w 834"/>
              <a:gd name="T3" fmla="*/ 2147483647 h 699"/>
              <a:gd name="T4" fmla="*/ 2147483647 w 834"/>
              <a:gd name="T5" fmla="*/ 2147483647 h 699"/>
              <a:gd name="T6" fmla="*/ 2147483647 w 834"/>
              <a:gd name="T7" fmla="*/ 2147483647 h 699"/>
              <a:gd name="T8" fmla="*/ 0 60000 65536"/>
              <a:gd name="T9" fmla="*/ 0 60000 65536"/>
              <a:gd name="T10" fmla="*/ 0 60000 65536"/>
              <a:gd name="T11" fmla="*/ 0 60000 65536"/>
              <a:gd name="T12" fmla="*/ 0 w 834"/>
              <a:gd name="T13" fmla="*/ 0 h 699"/>
              <a:gd name="T14" fmla="*/ 834 w 834"/>
              <a:gd name="T15" fmla="*/ 699 h 6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1" name="Freeform 8"/>
          <p:cNvSpPr>
            <a:spLocks/>
          </p:cNvSpPr>
          <p:nvPr/>
        </p:nvSpPr>
        <p:spPr bwMode="auto">
          <a:xfrm>
            <a:off x="827088" y="4897438"/>
            <a:ext cx="614362" cy="542925"/>
          </a:xfrm>
          <a:custGeom>
            <a:avLst/>
            <a:gdLst>
              <a:gd name="T0" fmla="*/ 2147483647 w 387"/>
              <a:gd name="T1" fmla="*/ 0 h 342"/>
              <a:gd name="T2" fmla="*/ 2147483647 w 387"/>
              <a:gd name="T3" fmla="*/ 2147483647 h 342"/>
              <a:gd name="T4" fmla="*/ 2147483647 w 387"/>
              <a:gd name="T5" fmla="*/ 2147483647 h 342"/>
              <a:gd name="T6" fmla="*/ 0 w 387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342"/>
              <a:gd name="T14" fmla="*/ 387 w 387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2" name="Text Box 9"/>
          <p:cNvSpPr txBox="1">
            <a:spLocks noChangeArrowheads="1"/>
          </p:cNvSpPr>
          <p:nvPr/>
        </p:nvSpPr>
        <p:spPr bwMode="auto">
          <a:xfrm>
            <a:off x="1350963" y="30067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2798763" y="2549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endParaRPr lang="en-US" altLang="zh-CN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4" name="Text Box 11"/>
          <p:cNvSpPr txBox="1">
            <a:spLocks noChangeArrowheads="1"/>
          </p:cNvSpPr>
          <p:nvPr/>
        </p:nvSpPr>
        <p:spPr bwMode="auto">
          <a:xfrm>
            <a:off x="2646363" y="36163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endParaRPr lang="en-US" altLang="zh-CN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960563" y="4454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en-US" altLang="zh-CN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6" name="Text Box 13"/>
          <p:cNvSpPr txBox="1">
            <a:spLocks noChangeArrowheads="1"/>
          </p:cNvSpPr>
          <p:nvPr/>
        </p:nvSpPr>
        <p:spPr bwMode="auto">
          <a:xfrm>
            <a:off x="1427163" y="5368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893763" y="4225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1046163" y="21685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3995738" y="1989138"/>
            <a:ext cx="45720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集合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划分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,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的一组非空子集的集合，即 </a:t>
            </a:r>
            <a:r>
              <a:rPr lang="zh-CN" altLang="en-US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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),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且满足：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1.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对任意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存在某个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,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使得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72720" name="Object 17"/>
          <p:cNvGraphicFramePr>
            <a:graphicFrameLocks noChangeAspect="1"/>
          </p:cNvGraphicFramePr>
          <p:nvPr/>
        </p:nvGraphicFramePr>
        <p:xfrm>
          <a:off x="5076825" y="4076700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799753" imgH="342751" progId="Equation.3">
                  <p:embed/>
                </p:oleObj>
              </mc:Choice>
              <mc:Fallback>
                <p:oleObj name="Equation" r:id="rId4" imgW="799753" imgH="342751" progId="Equation.3">
                  <p:embed/>
                  <p:pic>
                    <p:nvPicPr>
                      <p:cNvPr id="727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076700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Text Box 18"/>
          <p:cNvSpPr txBox="1">
            <a:spLocks noChangeArrowheads="1"/>
          </p:cNvSpPr>
          <p:nvPr/>
        </p:nvSpPr>
        <p:spPr bwMode="auto">
          <a:xfrm>
            <a:off x="3924300" y="4724400"/>
            <a:ext cx="441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对任意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,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如果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j,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则：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2722" name="Object 19"/>
          <p:cNvGraphicFramePr>
            <a:graphicFrameLocks noChangeAspect="1"/>
          </p:cNvGraphicFramePr>
          <p:nvPr/>
        </p:nvGraphicFramePr>
        <p:xfrm>
          <a:off x="5364163" y="5589588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6" imgW="698500" imgH="241300" progId="Equation.3">
                  <p:embed/>
                </p:oleObj>
              </mc:Choice>
              <mc:Fallback>
                <p:oleObj name="Equation" r:id="rId6" imgW="698500" imgH="241300" progId="Equation.3">
                  <p:embed/>
                  <p:pic>
                    <p:nvPicPr>
                      <p:cNvPr id="727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589588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026" descr="BD00028_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2738"/>
            <a:ext cx="3395662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327900" cy="10366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提要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9459" name="Rectangle 1028"/>
          <p:cNvSpPr>
            <a:spLocks noGrp="1" noChangeArrowheads="1"/>
          </p:cNvSpPr>
          <p:nvPr>
            <p:ph idx="1"/>
          </p:nvPr>
        </p:nvSpPr>
        <p:spPr>
          <a:xfrm>
            <a:off x="611188" y="1989138"/>
            <a:ext cx="76200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ea typeface="黑体" panose="02010609060101010101" pitchFamily="49" charset="-122"/>
              </a:rPr>
              <a:t>闭包的定义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ea typeface="黑体" panose="02010609060101010101" pitchFamily="49" charset="-122"/>
              </a:rPr>
              <a:t>闭包的计算公式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传递闭包的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Warshall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等价关系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等价类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划分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 descr="纸莎草纸"/>
          <p:cNvSpPr>
            <a:spLocks noChangeArrowheads="1"/>
          </p:cNvSpPr>
          <p:nvPr/>
        </p:nvSpPr>
        <p:spPr bwMode="auto">
          <a:xfrm>
            <a:off x="323850" y="3357563"/>
            <a:ext cx="6551613" cy="27352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01000" cy="1052512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由等价关系定义的划分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7991475" cy="3241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上的等价关系，给定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是由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所诱导的等价类。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)|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是相应的商集。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容易证明，这样的商集即是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的一个划分：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对任意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(a)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是自反的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对任意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 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同时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 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)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122238"/>
            <a:ext cx="6753225" cy="1122362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商集即划分</a:t>
            </a:r>
            <a:r>
              <a:rPr lang="en-US" altLang="zh-CN" sz="4300">
                <a:ea typeface="黑体" panose="02010609060101010101" pitchFamily="49" charset="-122"/>
              </a:rPr>
              <a:t>– </a:t>
            </a:r>
            <a:r>
              <a:rPr lang="zh-CN" altLang="en-US" sz="4300">
                <a:ea typeface="黑体" panose="02010609060101010101" pitchFamily="49" charset="-122"/>
              </a:rPr>
              <a:t>证明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424862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不相等的等价类必然不相交。换句话说，有公共元素的任意两个等价类必然相等。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假设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R(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)Ø,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是一个公共元素。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根据等价类的定义，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)R, 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)R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对任意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xR(a),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的传递性和对称性，可得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c,x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由此可知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b,x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)R,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R(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)R(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同理可得：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)R(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。因此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: 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)=R(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316788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根据一个划分定义等价关系</a:t>
            </a:r>
          </a:p>
        </p:txBody>
      </p:sp>
      <p:sp>
        <p:nvSpPr>
          <p:cNvPr id="78850" name="Freeform 3"/>
          <p:cNvSpPr>
            <a:spLocks/>
          </p:cNvSpPr>
          <p:nvPr/>
        </p:nvSpPr>
        <p:spPr bwMode="auto">
          <a:xfrm>
            <a:off x="914400" y="2590800"/>
            <a:ext cx="2870200" cy="3635375"/>
          </a:xfrm>
          <a:custGeom>
            <a:avLst/>
            <a:gdLst>
              <a:gd name="T0" fmla="*/ 2147483647 w 1808"/>
              <a:gd name="T1" fmla="*/ 2147483647 h 2290"/>
              <a:gd name="T2" fmla="*/ 2147483647 w 1808"/>
              <a:gd name="T3" fmla="*/ 2147483647 h 2290"/>
              <a:gd name="T4" fmla="*/ 2147483647 w 1808"/>
              <a:gd name="T5" fmla="*/ 2147483647 h 2290"/>
              <a:gd name="T6" fmla="*/ 2147483647 w 1808"/>
              <a:gd name="T7" fmla="*/ 2147483647 h 2290"/>
              <a:gd name="T8" fmla="*/ 2147483647 w 1808"/>
              <a:gd name="T9" fmla="*/ 2147483647 h 2290"/>
              <a:gd name="T10" fmla="*/ 2147483647 w 1808"/>
              <a:gd name="T11" fmla="*/ 2147483647 h 2290"/>
              <a:gd name="T12" fmla="*/ 2147483647 w 1808"/>
              <a:gd name="T13" fmla="*/ 2147483647 h 2290"/>
              <a:gd name="T14" fmla="*/ 2147483647 w 1808"/>
              <a:gd name="T15" fmla="*/ 2147483647 h 2290"/>
              <a:gd name="T16" fmla="*/ 2147483647 w 1808"/>
              <a:gd name="T17" fmla="*/ 2147483647 h 2290"/>
              <a:gd name="T18" fmla="*/ 2147483647 w 1808"/>
              <a:gd name="T19" fmla="*/ 2147483647 h 2290"/>
              <a:gd name="T20" fmla="*/ 2147483647 w 1808"/>
              <a:gd name="T21" fmla="*/ 2147483647 h 2290"/>
              <a:gd name="T22" fmla="*/ 2147483647 w 1808"/>
              <a:gd name="T23" fmla="*/ 2147483647 h 2290"/>
              <a:gd name="T24" fmla="*/ 0 w 1808"/>
              <a:gd name="T25" fmla="*/ 2147483647 h 2290"/>
              <a:gd name="T26" fmla="*/ 2147483647 w 1808"/>
              <a:gd name="T27" fmla="*/ 2147483647 h 2290"/>
              <a:gd name="T28" fmla="*/ 2147483647 w 1808"/>
              <a:gd name="T29" fmla="*/ 2147483647 h 2290"/>
              <a:gd name="T30" fmla="*/ 2147483647 w 1808"/>
              <a:gd name="T31" fmla="*/ 2147483647 h 2290"/>
              <a:gd name="T32" fmla="*/ 2147483647 w 1808"/>
              <a:gd name="T33" fmla="*/ 2147483647 h 2290"/>
              <a:gd name="T34" fmla="*/ 2147483647 w 1808"/>
              <a:gd name="T35" fmla="*/ 2147483647 h 2290"/>
              <a:gd name="T36" fmla="*/ 2147483647 w 1808"/>
              <a:gd name="T37" fmla="*/ 2147483647 h 2290"/>
              <a:gd name="T38" fmla="*/ 2147483647 w 1808"/>
              <a:gd name="T39" fmla="*/ 2147483647 h 2290"/>
              <a:gd name="T40" fmla="*/ 2147483647 w 1808"/>
              <a:gd name="T41" fmla="*/ 2147483647 h 2290"/>
              <a:gd name="T42" fmla="*/ 2147483647 w 1808"/>
              <a:gd name="T43" fmla="*/ 2147483647 h 2290"/>
              <a:gd name="T44" fmla="*/ 2147483647 w 1808"/>
              <a:gd name="T45" fmla="*/ 2147483647 h 2290"/>
              <a:gd name="T46" fmla="*/ 2147483647 w 1808"/>
              <a:gd name="T47" fmla="*/ 2147483647 h 2290"/>
              <a:gd name="T48" fmla="*/ 2147483647 w 1808"/>
              <a:gd name="T49" fmla="*/ 2147483647 h 2290"/>
              <a:gd name="T50" fmla="*/ 2147483647 w 1808"/>
              <a:gd name="T51" fmla="*/ 2147483647 h 2290"/>
              <a:gd name="T52" fmla="*/ 2147483647 w 1808"/>
              <a:gd name="T53" fmla="*/ 2147483647 h 2290"/>
              <a:gd name="T54" fmla="*/ 2147483647 w 1808"/>
              <a:gd name="T55" fmla="*/ 2147483647 h 2290"/>
              <a:gd name="T56" fmla="*/ 2147483647 w 1808"/>
              <a:gd name="T57" fmla="*/ 2147483647 h 2290"/>
              <a:gd name="T58" fmla="*/ 2147483647 w 1808"/>
              <a:gd name="T59" fmla="*/ 2147483647 h 2290"/>
              <a:gd name="T60" fmla="*/ 2147483647 w 1808"/>
              <a:gd name="T61" fmla="*/ 2147483647 h 2290"/>
              <a:gd name="T62" fmla="*/ 2147483647 w 1808"/>
              <a:gd name="T63" fmla="*/ 2147483647 h 2290"/>
              <a:gd name="T64" fmla="*/ 2147483647 w 1808"/>
              <a:gd name="T65" fmla="*/ 2147483647 h 2290"/>
              <a:gd name="T66" fmla="*/ 2147483647 w 1808"/>
              <a:gd name="T67" fmla="*/ 2147483647 h 2290"/>
              <a:gd name="T68" fmla="*/ 2147483647 w 1808"/>
              <a:gd name="T69" fmla="*/ 2147483647 h 2290"/>
              <a:gd name="T70" fmla="*/ 2147483647 w 1808"/>
              <a:gd name="T71" fmla="*/ 2147483647 h 229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808"/>
              <a:gd name="T109" fmla="*/ 0 h 2290"/>
              <a:gd name="T110" fmla="*/ 1808 w 1808"/>
              <a:gd name="T111" fmla="*/ 2290 h 2290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808" h="2290">
                <a:moveTo>
                  <a:pt x="927" y="112"/>
                </a:moveTo>
                <a:cubicBezTo>
                  <a:pt x="836" y="122"/>
                  <a:pt x="773" y="196"/>
                  <a:pt x="693" y="220"/>
                </a:cubicBezTo>
                <a:cubicBezTo>
                  <a:pt x="644" y="235"/>
                  <a:pt x="585" y="247"/>
                  <a:pt x="540" y="256"/>
                </a:cubicBezTo>
                <a:cubicBezTo>
                  <a:pt x="502" y="264"/>
                  <a:pt x="469" y="289"/>
                  <a:pt x="432" y="301"/>
                </a:cubicBezTo>
                <a:cubicBezTo>
                  <a:pt x="420" y="310"/>
                  <a:pt x="409" y="321"/>
                  <a:pt x="396" y="328"/>
                </a:cubicBezTo>
                <a:cubicBezTo>
                  <a:pt x="388" y="333"/>
                  <a:pt x="376" y="330"/>
                  <a:pt x="369" y="337"/>
                </a:cubicBezTo>
                <a:cubicBezTo>
                  <a:pt x="354" y="352"/>
                  <a:pt x="333" y="391"/>
                  <a:pt x="333" y="391"/>
                </a:cubicBezTo>
                <a:cubicBezTo>
                  <a:pt x="309" y="509"/>
                  <a:pt x="331" y="455"/>
                  <a:pt x="270" y="553"/>
                </a:cubicBezTo>
                <a:cubicBezTo>
                  <a:pt x="253" y="580"/>
                  <a:pt x="219" y="592"/>
                  <a:pt x="198" y="616"/>
                </a:cubicBezTo>
                <a:cubicBezTo>
                  <a:pt x="163" y="657"/>
                  <a:pt x="138" y="706"/>
                  <a:pt x="108" y="751"/>
                </a:cubicBezTo>
                <a:cubicBezTo>
                  <a:pt x="37" y="858"/>
                  <a:pt x="21" y="996"/>
                  <a:pt x="9" y="1120"/>
                </a:cubicBezTo>
                <a:cubicBezTo>
                  <a:pt x="18" y="1189"/>
                  <a:pt x="34" y="1209"/>
                  <a:pt x="45" y="1273"/>
                </a:cubicBezTo>
                <a:cubicBezTo>
                  <a:pt x="30" y="1363"/>
                  <a:pt x="41" y="1451"/>
                  <a:pt x="0" y="1534"/>
                </a:cubicBezTo>
                <a:cubicBezTo>
                  <a:pt x="8" y="1716"/>
                  <a:pt x="13" y="1807"/>
                  <a:pt x="81" y="1957"/>
                </a:cubicBezTo>
                <a:cubicBezTo>
                  <a:pt x="85" y="1967"/>
                  <a:pt x="118" y="2038"/>
                  <a:pt x="135" y="2047"/>
                </a:cubicBezTo>
                <a:cubicBezTo>
                  <a:pt x="174" y="2068"/>
                  <a:pt x="221" y="2073"/>
                  <a:pt x="261" y="2092"/>
                </a:cubicBezTo>
                <a:cubicBezTo>
                  <a:pt x="482" y="2198"/>
                  <a:pt x="295" y="2133"/>
                  <a:pt x="387" y="2164"/>
                </a:cubicBezTo>
                <a:cubicBezTo>
                  <a:pt x="430" y="2228"/>
                  <a:pt x="472" y="2275"/>
                  <a:pt x="549" y="2290"/>
                </a:cubicBezTo>
                <a:cubicBezTo>
                  <a:pt x="692" y="2282"/>
                  <a:pt x="833" y="2262"/>
                  <a:pt x="972" y="2227"/>
                </a:cubicBezTo>
                <a:cubicBezTo>
                  <a:pt x="1008" y="2179"/>
                  <a:pt x="1068" y="2046"/>
                  <a:pt x="1116" y="2020"/>
                </a:cubicBezTo>
                <a:cubicBezTo>
                  <a:pt x="1211" y="1968"/>
                  <a:pt x="1246" y="1963"/>
                  <a:pt x="1323" y="1912"/>
                </a:cubicBezTo>
                <a:cubicBezTo>
                  <a:pt x="1345" y="1878"/>
                  <a:pt x="1367" y="1844"/>
                  <a:pt x="1377" y="1804"/>
                </a:cubicBezTo>
                <a:cubicBezTo>
                  <a:pt x="1387" y="1765"/>
                  <a:pt x="1388" y="1707"/>
                  <a:pt x="1422" y="1678"/>
                </a:cubicBezTo>
                <a:cubicBezTo>
                  <a:pt x="1451" y="1653"/>
                  <a:pt x="1479" y="1640"/>
                  <a:pt x="1512" y="1624"/>
                </a:cubicBezTo>
                <a:cubicBezTo>
                  <a:pt x="1527" y="1605"/>
                  <a:pt x="1533" y="1580"/>
                  <a:pt x="1548" y="1561"/>
                </a:cubicBezTo>
                <a:cubicBezTo>
                  <a:pt x="1573" y="1531"/>
                  <a:pt x="1612" y="1509"/>
                  <a:pt x="1638" y="1480"/>
                </a:cubicBezTo>
                <a:cubicBezTo>
                  <a:pt x="1664" y="1451"/>
                  <a:pt x="1724" y="1340"/>
                  <a:pt x="1737" y="1309"/>
                </a:cubicBezTo>
                <a:cubicBezTo>
                  <a:pt x="1765" y="1238"/>
                  <a:pt x="1782" y="1084"/>
                  <a:pt x="1782" y="1084"/>
                </a:cubicBezTo>
                <a:cubicBezTo>
                  <a:pt x="1794" y="897"/>
                  <a:pt x="1808" y="714"/>
                  <a:pt x="1791" y="526"/>
                </a:cubicBezTo>
                <a:cubicBezTo>
                  <a:pt x="1786" y="469"/>
                  <a:pt x="1739" y="415"/>
                  <a:pt x="1719" y="364"/>
                </a:cubicBezTo>
                <a:cubicBezTo>
                  <a:pt x="1716" y="322"/>
                  <a:pt x="1716" y="280"/>
                  <a:pt x="1710" y="238"/>
                </a:cubicBezTo>
                <a:cubicBezTo>
                  <a:pt x="1698" y="158"/>
                  <a:pt x="1604" y="79"/>
                  <a:pt x="1539" y="40"/>
                </a:cubicBezTo>
                <a:cubicBezTo>
                  <a:pt x="1419" y="49"/>
                  <a:pt x="1316" y="42"/>
                  <a:pt x="1197" y="22"/>
                </a:cubicBezTo>
                <a:cubicBezTo>
                  <a:pt x="1185" y="16"/>
                  <a:pt x="1174" y="6"/>
                  <a:pt x="1161" y="4"/>
                </a:cubicBezTo>
                <a:cubicBezTo>
                  <a:pt x="1131" y="0"/>
                  <a:pt x="1098" y="31"/>
                  <a:pt x="1071" y="40"/>
                </a:cubicBezTo>
                <a:cubicBezTo>
                  <a:pt x="1049" y="73"/>
                  <a:pt x="956" y="83"/>
                  <a:pt x="927" y="112"/>
                </a:cubicBez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CC66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1" name="Freeform 4"/>
          <p:cNvSpPr>
            <a:spLocks/>
          </p:cNvSpPr>
          <p:nvPr/>
        </p:nvSpPr>
        <p:spPr bwMode="auto">
          <a:xfrm>
            <a:off x="971550" y="3992563"/>
            <a:ext cx="1771650" cy="447675"/>
          </a:xfrm>
          <a:custGeom>
            <a:avLst/>
            <a:gdLst>
              <a:gd name="T0" fmla="*/ 0 w 1116"/>
              <a:gd name="T1" fmla="*/ 2147483647 h 282"/>
              <a:gd name="T2" fmla="*/ 2147483647 w 1116"/>
              <a:gd name="T3" fmla="*/ 2147483647 h 282"/>
              <a:gd name="T4" fmla="*/ 2147483647 w 1116"/>
              <a:gd name="T5" fmla="*/ 2147483647 h 282"/>
              <a:gd name="T6" fmla="*/ 2147483647 w 1116"/>
              <a:gd name="T7" fmla="*/ 2147483647 h 282"/>
              <a:gd name="T8" fmla="*/ 0 60000 65536"/>
              <a:gd name="T9" fmla="*/ 0 60000 65536"/>
              <a:gd name="T10" fmla="*/ 0 60000 65536"/>
              <a:gd name="T11" fmla="*/ 0 60000 65536"/>
              <a:gd name="T12" fmla="*/ 0 w 1116"/>
              <a:gd name="T13" fmla="*/ 0 h 282"/>
              <a:gd name="T14" fmla="*/ 1116 w 1116"/>
              <a:gd name="T15" fmla="*/ 282 h 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6" h="282">
                <a:moveTo>
                  <a:pt x="0" y="201"/>
                </a:moveTo>
                <a:cubicBezTo>
                  <a:pt x="128" y="241"/>
                  <a:pt x="257" y="282"/>
                  <a:pt x="369" y="255"/>
                </a:cubicBezTo>
                <a:cubicBezTo>
                  <a:pt x="481" y="228"/>
                  <a:pt x="551" y="78"/>
                  <a:pt x="675" y="39"/>
                </a:cubicBezTo>
                <a:cubicBezTo>
                  <a:pt x="799" y="0"/>
                  <a:pt x="957" y="10"/>
                  <a:pt x="1116" y="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2" name="Freeform 5"/>
          <p:cNvSpPr>
            <a:spLocks/>
          </p:cNvSpPr>
          <p:nvPr/>
        </p:nvSpPr>
        <p:spPr bwMode="auto">
          <a:xfrm>
            <a:off x="1620838" y="4216400"/>
            <a:ext cx="993775" cy="1652588"/>
          </a:xfrm>
          <a:custGeom>
            <a:avLst/>
            <a:gdLst>
              <a:gd name="T0" fmla="*/ 2147483647 w 653"/>
              <a:gd name="T1" fmla="*/ 0 h 1077"/>
              <a:gd name="T2" fmla="*/ 2147483647 w 653"/>
              <a:gd name="T3" fmla="*/ 2147483647 h 1077"/>
              <a:gd name="T4" fmla="*/ 2147483647 w 653"/>
              <a:gd name="T5" fmla="*/ 2147483647 h 1077"/>
              <a:gd name="T6" fmla="*/ 2147483647 w 653"/>
              <a:gd name="T7" fmla="*/ 2147483647 h 1077"/>
              <a:gd name="T8" fmla="*/ 2147483647 w 653"/>
              <a:gd name="T9" fmla="*/ 2147483647 h 1077"/>
              <a:gd name="T10" fmla="*/ 2147483647 w 653"/>
              <a:gd name="T11" fmla="*/ 2147483647 h 1077"/>
              <a:gd name="T12" fmla="*/ 2147483647 w 653"/>
              <a:gd name="T13" fmla="*/ 2147483647 h 10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3"/>
              <a:gd name="T22" fmla="*/ 0 h 1077"/>
              <a:gd name="T23" fmla="*/ 653 w 653"/>
              <a:gd name="T24" fmla="*/ 1077 h 10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3" h="1077">
                <a:moveTo>
                  <a:pt x="146" y="0"/>
                </a:moveTo>
                <a:cubicBezTo>
                  <a:pt x="255" y="68"/>
                  <a:pt x="364" y="137"/>
                  <a:pt x="347" y="222"/>
                </a:cubicBezTo>
                <a:cubicBezTo>
                  <a:pt x="330" y="307"/>
                  <a:pt x="82" y="417"/>
                  <a:pt x="41" y="510"/>
                </a:cubicBezTo>
                <a:cubicBezTo>
                  <a:pt x="0" y="603"/>
                  <a:pt x="80" y="699"/>
                  <a:pt x="104" y="780"/>
                </a:cubicBezTo>
                <a:cubicBezTo>
                  <a:pt x="128" y="861"/>
                  <a:pt x="118" y="960"/>
                  <a:pt x="185" y="996"/>
                </a:cubicBezTo>
                <a:cubicBezTo>
                  <a:pt x="252" y="1032"/>
                  <a:pt x="431" y="983"/>
                  <a:pt x="509" y="996"/>
                </a:cubicBezTo>
                <a:cubicBezTo>
                  <a:pt x="587" y="1009"/>
                  <a:pt x="620" y="1043"/>
                  <a:pt x="653" y="10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Freeform 6"/>
          <p:cNvSpPr>
            <a:spLocks/>
          </p:cNvSpPr>
          <p:nvPr/>
        </p:nvSpPr>
        <p:spPr bwMode="auto">
          <a:xfrm>
            <a:off x="2273300" y="2616200"/>
            <a:ext cx="1312863" cy="2252663"/>
          </a:xfrm>
          <a:custGeom>
            <a:avLst/>
            <a:gdLst>
              <a:gd name="T0" fmla="*/ 2147483647 w 791"/>
              <a:gd name="T1" fmla="*/ 0 h 1455"/>
              <a:gd name="T2" fmla="*/ 2147483647 w 791"/>
              <a:gd name="T3" fmla="*/ 2147483647 h 1455"/>
              <a:gd name="T4" fmla="*/ 2147483647 w 791"/>
              <a:gd name="T5" fmla="*/ 2147483647 h 1455"/>
              <a:gd name="T6" fmla="*/ 2147483647 w 791"/>
              <a:gd name="T7" fmla="*/ 2147483647 h 1455"/>
              <a:gd name="T8" fmla="*/ 2147483647 w 791"/>
              <a:gd name="T9" fmla="*/ 2147483647 h 1455"/>
              <a:gd name="T10" fmla="*/ 2147483647 w 791"/>
              <a:gd name="T11" fmla="*/ 2147483647 h 1455"/>
              <a:gd name="T12" fmla="*/ 2147483647 w 791"/>
              <a:gd name="T13" fmla="*/ 2147483647 h 14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1"/>
              <a:gd name="T22" fmla="*/ 0 h 1455"/>
              <a:gd name="T23" fmla="*/ 791 w 791"/>
              <a:gd name="T24" fmla="*/ 1455 h 14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1" h="1455">
                <a:moveTo>
                  <a:pt x="248" y="0"/>
                </a:moveTo>
                <a:cubicBezTo>
                  <a:pt x="124" y="192"/>
                  <a:pt x="0" y="384"/>
                  <a:pt x="8" y="528"/>
                </a:cubicBezTo>
                <a:cubicBezTo>
                  <a:pt x="16" y="672"/>
                  <a:pt x="264" y="784"/>
                  <a:pt x="296" y="864"/>
                </a:cubicBezTo>
                <a:cubicBezTo>
                  <a:pt x="328" y="944"/>
                  <a:pt x="200" y="936"/>
                  <a:pt x="200" y="1008"/>
                </a:cubicBezTo>
                <a:cubicBezTo>
                  <a:pt x="200" y="1080"/>
                  <a:pt x="224" y="1240"/>
                  <a:pt x="296" y="1296"/>
                </a:cubicBezTo>
                <a:cubicBezTo>
                  <a:pt x="368" y="1352"/>
                  <a:pt x="550" y="1318"/>
                  <a:pt x="632" y="1344"/>
                </a:cubicBezTo>
                <a:cubicBezTo>
                  <a:pt x="714" y="1370"/>
                  <a:pt x="752" y="1412"/>
                  <a:pt x="791" y="14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4" name="Freeform 7"/>
          <p:cNvSpPr>
            <a:spLocks/>
          </p:cNvSpPr>
          <p:nvPr/>
        </p:nvSpPr>
        <p:spPr bwMode="auto">
          <a:xfrm>
            <a:off x="2447925" y="3030538"/>
            <a:ext cx="1295400" cy="1095375"/>
          </a:xfrm>
          <a:custGeom>
            <a:avLst/>
            <a:gdLst>
              <a:gd name="T0" fmla="*/ 0 w 834"/>
              <a:gd name="T1" fmla="*/ 0 h 699"/>
              <a:gd name="T2" fmla="*/ 2147483647 w 834"/>
              <a:gd name="T3" fmla="*/ 2147483647 h 699"/>
              <a:gd name="T4" fmla="*/ 2147483647 w 834"/>
              <a:gd name="T5" fmla="*/ 2147483647 h 699"/>
              <a:gd name="T6" fmla="*/ 2147483647 w 834"/>
              <a:gd name="T7" fmla="*/ 2147483647 h 699"/>
              <a:gd name="T8" fmla="*/ 0 60000 65536"/>
              <a:gd name="T9" fmla="*/ 0 60000 65536"/>
              <a:gd name="T10" fmla="*/ 0 60000 65536"/>
              <a:gd name="T11" fmla="*/ 0 60000 65536"/>
              <a:gd name="T12" fmla="*/ 0 w 834"/>
              <a:gd name="T13" fmla="*/ 0 h 699"/>
              <a:gd name="T14" fmla="*/ 834 w 834"/>
              <a:gd name="T15" fmla="*/ 699 h 6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4" h="699">
                <a:moveTo>
                  <a:pt x="0" y="0"/>
                </a:moveTo>
                <a:cubicBezTo>
                  <a:pt x="158" y="35"/>
                  <a:pt x="317" y="71"/>
                  <a:pt x="402" y="159"/>
                </a:cubicBezTo>
                <a:cubicBezTo>
                  <a:pt x="487" y="247"/>
                  <a:pt x="438" y="438"/>
                  <a:pt x="510" y="528"/>
                </a:cubicBezTo>
                <a:cubicBezTo>
                  <a:pt x="582" y="618"/>
                  <a:pt x="708" y="658"/>
                  <a:pt x="834" y="6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5" name="Freeform 8"/>
          <p:cNvSpPr>
            <a:spLocks/>
          </p:cNvSpPr>
          <p:nvPr/>
        </p:nvSpPr>
        <p:spPr bwMode="auto">
          <a:xfrm>
            <a:off x="1057275" y="5211763"/>
            <a:ext cx="614363" cy="542925"/>
          </a:xfrm>
          <a:custGeom>
            <a:avLst/>
            <a:gdLst>
              <a:gd name="T0" fmla="*/ 2147483647 w 387"/>
              <a:gd name="T1" fmla="*/ 0 h 342"/>
              <a:gd name="T2" fmla="*/ 2147483647 w 387"/>
              <a:gd name="T3" fmla="*/ 2147483647 h 342"/>
              <a:gd name="T4" fmla="*/ 2147483647 w 387"/>
              <a:gd name="T5" fmla="*/ 2147483647 h 342"/>
              <a:gd name="T6" fmla="*/ 0 w 387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342"/>
              <a:gd name="T14" fmla="*/ 387 w 387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342">
                <a:moveTo>
                  <a:pt x="387" y="0"/>
                </a:moveTo>
                <a:cubicBezTo>
                  <a:pt x="320" y="55"/>
                  <a:pt x="253" y="110"/>
                  <a:pt x="216" y="162"/>
                </a:cubicBezTo>
                <a:cubicBezTo>
                  <a:pt x="179" y="214"/>
                  <a:pt x="198" y="288"/>
                  <a:pt x="162" y="315"/>
                </a:cubicBezTo>
                <a:cubicBezTo>
                  <a:pt x="126" y="342"/>
                  <a:pt x="25" y="324"/>
                  <a:pt x="0" y="3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6" name="Text Box 9"/>
          <p:cNvSpPr txBox="1">
            <a:spLocks noChangeArrowheads="1"/>
          </p:cNvSpPr>
          <p:nvPr/>
        </p:nvSpPr>
        <p:spPr bwMode="auto">
          <a:xfrm>
            <a:off x="1581150" y="33210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7" name="Text Box 10"/>
          <p:cNvSpPr txBox="1">
            <a:spLocks noChangeArrowheads="1"/>
          </p:cNvSpPr>
          <p:nvPr/>
        </p:nvSpPr>
        <p:spPr bwMode="auto">
          <a:xfrm>
            <a:off x="3028950" y="28638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8" name="Text Box 11"/>
          <p:cNvSpPr txBox="1">
            <a:spLocks noChangeArrowheads="1"/>
          </p:cNvSpPr>
          <p:nvPr/>
        </p:nvSpPr>
        <p:spPr bwMode="auto">
          <a:xfrm>
            <a:off x="2876550" y="39306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2266950" y="48450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60" name="Text Box 13"/>
          <p:cNvSpPr txBox="1">
            <a:spLocks noChangeArrowheads="1"/>
          </p:cNvSpPr>
          <p:nvPr/>
        </p:nvSpPr>
        <p:spPr bwMode="auto">
          <a:xfrm>
            <a:off x="1657350" y="56832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1123950" y="45402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62" name="Text Box 15"/>
          <p:cNvSpPr txBox="1">
            <a:spLocks noChangeArrowheads="1"/>
          </p:cNvSpPr>
          <p:nvPr/>
        </p:nvSpPr>
        <p:spPr bwMode="auto">
          <a:xfrm>
            <a:off x="1276350" y="24828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8863" name="Oval 16"/>
          <p:cNvSpPr>
            <a:spLocks noChangeArrowheads="1"/>
          </p:cNvSpPr>
          <p:nvPr/>
        </p:nvSpPr>
        <p:spPr bwMode="auto">
          <a:xfrm>
            <a:off x="2800350" y="52260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64" name="Oval 17"/>
          <p:cNvSpPr>
            <a:spLocks noChangeArrowheads="1"/>
          </p:cNvSpPr>
          <p:nvPr/>
        </p:nvSpPr>
        <p:spPr bwMode="auto">
          <a:xfrm>
            <a:off x="2038350" y="53784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65" name="Oval 18"/>
          <p:cNvSpPr>
            <a:spLocks noChangeArrowheads="1"/>
          </p:cNvSpPr>
          <p:nvPr/>
        </p:nvSpPr>
        <p:spPr bwMode="auto">
          <a:xfrm>
            <a:off x="2419350" y="4616450"/>
            <a:ext cx="179388" cy="179388"/>
          </a:xfrm>
          <a:prstGeom prst="ellipse">
            <a:avLst/>
          </a:prstGeom>
          <a:solidFill>
            <a:srgbClr val="FF6600"/>
          </a:solidFill>
          <a:ln w="9525">
            <a:solidFill>
              <a:srgbClr val="808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66" name="Text Box 19"/>
          <p:cNvSpPr txBox="1">
            <a:spLocks noChangeArrowheads="1"/>
          </p:cNvSpPr>
          <p:nvPr/>
        </p:nvSpPr>
        <p:spPr bwMode="auto">
          <a:xfrm>
            <a:off x="2495550" y="4616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1809750" y="4997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8868" name="Text Box 21"/>
          <p:cNvSpPr txBox="1">
            <a:spLocks noChangeArrowheads="1"/>
          </p:cNvSpPr>
          <p:nvPr/>
        </p:nvSpPr>
        <p:spPr bwMode="auto">
          <a:xfrm>
            <a:off x="2876550" y="52260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038600" y="2514600"/>
            <a:ext cx="472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给定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上一个划分，可以如下定义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上的等价关系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属于该划分中的同一块。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4114800" y="4953000"/>
            <a:ext cx="3657600" cy="124460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显然，关系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满足自反性、对称性、传递性。因此：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是等价关系。</a:t>
            </a: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1657350" y="4267200"/>
            <a:ext cx="2762250" cy="1568450"/>
            <a:chOff x="1657350" y="4267200"/>
            <a:chExt cx="2762250" cy="1568450"/>
          </a:xfrm>
        </p:grpSpPr>
        <p:sp>
          <p:nvSpPr>
            <p:cNvPr id="78872" name="Oval 24"/>
            <p:cNvSpPr>
              <a:spLocks noChangeArrowheads="1"/>
            </p:cNvSpPr>
            <p:nvPr/>
          </p:nvSpPr>
          <p:spPr bwMode="auto">
            <a:xfrm>
              <a:off x="1657350" y="4387850"/>
              <a:ext cx="1752600" cy="14478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 flipH="1">
              <a:off x="2819400" y="4267200"/>
              <a:ext cx="1600200" cy="60960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4" grpId="0"/>
      <p:bldP spid="1966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利用等价类解题：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769938" y="1898650"/>
            <a:ext cx="7689850" cy="2825750"/>
          </a:xfrm>
        </p:spPr>
        <p:txBody>
          <a:bodyPr/>
          <a:lstStyle/>
          <a:p>
            <a:pPr algn="just" eaLnBrk="1" hangingPunct="1">
              <a:lnSpc>
                <a:spcPct val="135000"/>
              </a:lnSpc>
              <a:spcBef>
                <a:spcPct val="45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</a:p>
          <a:p>
            <a:pPr algn="just" eaLnBrk="1" hangingPunct="1">
              <a:lnSpc>
                <a:spcPct val="13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从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1,2,...,2000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中任取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1001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个数，其中必有两个数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，满足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x/y=2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35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>
                <a:solidFill>
                  <a:srgbClr val="CC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</a:t>
            </a:r>
            <a:r>
              <a:rPr lang="zh-CN" altLang="en-US" sz="2800">
                <a:solidFill>
                  <a:srgbClr val="CC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为整数</a:t>
            </a:r>
            <a:r>
              <a:rPr lang="en-US" altLang="zh-CN" sz="2800">
                <a:solidFill>
                  <a:srgbClr val="CC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云形 3"/>
          <p:cNvSpPr>
            <a:spLocks noChangeArrowheads="1"/>
          </p:cNvSpPr>
          <p:nvPr/>
        </p:nvSpPr>
        <p:spPr bwMode="auto">
          <a:xfrm>
            <a:off x="5219700" y="4365625"/>
            <a:ext cx="3600450" cy="2087563"/>
          </a:xfrm>
          <a:custGeom>
            <a:avLst/>
            <a:gdLst>
              <a:gd name="T0" fmla="*/ 3597450 w 43200"/>
              <a:gd name="T1" fmla="*/ 1043782 h 43200"/>
              <a:gd name="T2" fmla="*/ 1800225 w 43200"/>
              <a:gd name="T3" fmla="*/ 2085340 h 43200"/>
              <a:gd name="T4" fmla="*/ 11168 w 43200"/>
              <a:gd name="T5" fmla="*/ 1043782 h 43200"/>
              <a:gd name="T6" fmla="*/ 1800225 w 43200"/>
              <a:gd name="T7" fmla="*/ 11935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FF90"/>
              </a:gs>
              <a:gs pos="35001">
                <a:srgbClr val="FFFFB2"/>
              </a:gs>
              <a:gs pos="100000">
                <a:srgbClr val="FFFFE0"/>
              </a:gs>
            </a:gsLst>
            <a:lin ang="16200000" scaled="1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2800">
                <a:ea typeface="黑体" panose="02010609060101010101" pitchFamily="49" charset="-122"/>
              </a:rPr>
              <a:t>想起鸽笼原理没？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等价关系与划分：一个例子</a:t>
            </a:r>
            <a:r>
              <a:rPr lang="en-US" altLang="zh-CN" sz="4300">
                <a:ea typeface="黑体" panose="02010609060101010101" pitchFamily="49" charset="-122"/>
              </a:rPr>
              <a:t>-</a:t>
            </a:r>
            <a:r>
              <a:rPr lang="zh-CN" altLang="en-US" sz="4300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133600"/>
            <a:ext cx="8137525" cy="41751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建立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个集合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每个集合包括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之间的一个奇数以及该奇数与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次幂的乘积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但最大不超过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。可以证明这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个集合的集合是集合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{1,2,3,..., 2000}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上的一个划分。注意任意两个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之间的正整数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在同一划分块中当且仅当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x/y=2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为整数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定义集合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{1,2,3,..., 2000}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上的一个关系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，任意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x/y=2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。易证这是一个等价关系。其商集即上面的划分。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ea typeface="黑体" panose="02010609060101010101" pitchFamily="49" charset="-122"/>
              </a:rPr>
              <a:t>闭包的定义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ea typeface="黑体" panose="02010609060101010101" pitchFamily="49" charset="-122"/>
              </a:rPr>
              <a:t>闭包的计算公式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传递闭包的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Warshall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等价关系，等价类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商集，划分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“</a:t>
            </a:r>
            <a:r>
              <a:rPr lang="zh-CN" altLang="en-US">
                <a:ea typeface="黑体" panose="02010609060101010101" pitchFamily="49" charset="-122"/>
              </a:rPr>
              <a:t>闭包”</a:t>
            </a:r>
          </a:p>
        </p:txBody>
      </p:sp>
      <p:sp>
        <p:nvSpPr>
          <p:cNvPr id="21506" name="Freeform 5" descr="纸袋"/>
          <p:cNvSpPr>
            <a:spLocks/>
          </p:cNvSpPr>
          <p:nvPr/>
        </p:nvSpPr>
        <p:spPr bwMode="auto">
          <a:xfrm>
            <a:off x="1116013" y="1773238"/>
            <a:ext cx="822325" cy="2659062"/>
          </a:xfrm>
          <a:custGeom>
            <a:avLst/>
            <a:gdLst>
              <a:gd name="T0" fmla="*/ 2147483647 w 518"/>
              <a:gd name="T1" fmla="*/ 0 h 1675"/>
              <a:gd name="T2" fmla="*/ 2147483647 w 518"/>
              <a:gd name="T3" fmla="*/ 2147483647 h 1675"/>
              <a:gd name="T4" fmla="*/ 2147483647 w 518"/>
              <a:gd name="T5" fmla="*/ 2147483647 h 1675"/>
              <a:gd name="T6" fmla="*/ 2147483647 w 518"/>
              <a:gd name="T7" fmla="*/ 2147483647 h 1675"/>
              <a:gd name="T8" fmla="*/ 2147483647 w 518"/>
              <a:gd name="T9" fmla="*/ 2147483647 h 1675"/>
              <a:gd name="T10" fmla="*/ 2147483647 w 518"/>
              <a:gd name="T11" fmla="*/ 2147483647 h 1675"/>
              <a:gd name="T12" fmla="*/ 2147483647 w 518"/>
              <a:gd name="T13" fmla="*/ 2147483647 h 1675"/>
              <a:gd name="T14" fmla="*/ 2147483647 w 518"/>
              <a:gd name="T15" fmla="*/ 2147483647 h 1675"/>
              <a:gd name="T16" fmla="*/ 2147483647 w 518"/>
              <a:gd name="T17" fmla="*/ 2147483647 h 1675"/>
              <a:gd name="T18" fmla="*/ 2147483647 w 518"/>
              <a:gd name="T19" fmla="*/ 2147483647 h 1675"/>
              <a:gd name="T20" fmla="*/ 2147483647 w 518"/>
              <a:gd name="T21" fmla="*/ 2147483647 h 1675"/>
              <a:gd name="T22" fmla="*/ 2147483647 w 518"/>
              <a:gd name="T23" fmla="*/ 2147483647 h 1675"/>
              <a:gd name="T24" fmla="*/ 0 w 518"/>
              <a:gd name="T25" fmla="*/ 2147483647 h 1675"/>
              <a:gd name="T26" fmla="*/ 2147483647 w 518"/>
              <a:gd name="T27" fmla="*/ 2147483647 h 1675"/>
              <a:gd name="T28" fmla="*/ 2147483647 w 518"/>
              <a:gd name="T29" fmla="*/ 2147483647 h 1675"/>
              <a:gd name="T30" fmla="*/ 2147483647 w 518"/>
              <a:gd name="T31" fmla="*/ 2147483647 h 1675"/>
              <a:gd name="T32" fmla="*/ 2147483647 w 518"/>
              <a:gd name="T33" fmla="*/ 2147483647 h 1675"/>
              <a:gd name="T34" fmla="*/ 2147483647 w 518"/>
              <a:gd name="T35" fmla="*/ 2147483647 h 1675"/>
              <a:gd name="T36" fmla="*/ 2147483647 w 518"/>
              <a:gd name="T37" fmla="*/ 2147483647 h 1675"/>
              <a:gd name="T38" fmla="*/ 2147483647 w 518"/>
              <a:gd name="T39" fmla="*/ 2147483647 h 1675"/>
              <a:gd name="T40" fmla="*/ 2147483647 w 518"/>
              <a:gd name="T41" fmla="*/ 2147483647 h 1675"/>
              <a:gd name="T42" fmla="*/ 2147483647 w 518"/>
              <a:gd name="T43" fmla="*/ 2147483647 h 1675"/>
              <a:gd name="T44" fmla="*/ 2147483647 w 518"/>
              <a:gd name="T45" fmla="*/ 2147483647 h 1675"/>
              <a:gd name="T46" fmla="*/ 2147483647 w 518"/>
              <a:gd name="T47" fmla="*/ 2147483647 h 1675"/>
              <a:gd name="T48" fmla="*/ 2147483647 w 518"/>
              <a:gd name="T49" fmla="*/ 2147483647 h 1675"/>
              <a:gd name="T50" fmla="*/ 2147483647 w 518"/>
              <a:gd name="T51" fmla="*/ 2147483647 h 1675"/>
              <a:gd name="T52" fmla="*/ 2147483647 w 518"/>
              <a:gd name="T53" fmla="*/ 2147483647 h 1675"/>
              <a:gd name="T54" fmla="*/ 2147483647 w 518"/>
              <a:gd name="T55" fmla="*/ 2147483647 h 1675"/>
              <a:gd name="T56" fmla="*/ 2147483647 w 518"/>
              <a:gd name="T57" fmla="*/ 2147483647 h 1675"/>
              <a:gd name="T58" fmla="*/ 2147483647 w 518"/>
              <a:gd name="T59" fmla="*/ 2147483647 h 1675"/>
              <a:gd name="T60" fmla="*/ 2147483647 w 518"/>
              <a:gd name="T61" fmla="*/ 2147483647 h 1675"/>
              <a:gd name="T62" fmla="*/ 2147483647 w 518"/>
              <a:gd name="T63" fmla="*/ 2147483647 h 1675"/>
              <a:gd name="T64" fmla="*/ 2147483647 w 518"/>
              <a:gd name="T65" fmla="*/ 2147483647 h 1675"/>
              <a:gd name="T66" fmla="*/ 2147483647 w 518"/>
              <a:gd name="T67" fmla="*/ 2147483647 h 1675"/>
              <a:gd name="T68" fmla="*/ 2147483647 w 518"/>
              <a:gd name="T69" fmla="*/ 2147483647 h 1675"/>
              <a:gd name="T70" fmla="*/ 2147483647 w 518"/>
              <a:gd name="T71" fmla="*/ 2147483647 h 1675"/>
              <a:gd name="T72" fmla="*/ 2147483647 w 518"/>
              <a:gd name="T73" fmla="*/ 2147483647 h 1675"/>
              <a:gd name="T74" fmla="*/ 2147483647 w 518"/>
              <a:gd name="T75" fmla="*/ 2147483647 h 1675"/>
              <a:gd name="T76" fmla="*/ 2147483647 w 518"/>
              <a:gd name="T77" fmla="*/ 2147483647 h 1675"/>
              <a:gd name="T78" fmla="*/ 2147483647 w 518"/>
              <a:gd name="T79" fmla="*/ 0 h 16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18"/>
              <a:gd name="T121" fmla="*/ 0 h 1675"/>
              <a:gd name="T122" fmla="*/ 518 w 518"/>
              <a:gd name="T123" fmla="*/ 1675 h 16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18" h="1675">
                <a:moveTo>
                  <a:pt x="326" y="0"/>
                </a:moveTo>
                <a:cubicBezTo>
                  <a:pt x="320" y="10"/>
                  <a:pt x="314" y="20"/>
                  <a:pt x="307" y="29"/>
                </a:cubicBezTo>
                <a:cubicBezTo>
                  <a:pt x="298" y="39"/>
                  <a:pt x="285" y="46"/>
                  <a:pt x="278" y="57"/>
                </a:cubicBezTo>
                <a:cubicBezTo>
                  <a:pt x="272" y="65"/>
                  <a:pt x="273" y="77"/>
                  <a:pt x="269" y="86"/>
                </a:cubicBezTo>
                <a:cubicBezTo>
                  <a:pt x="261" y="103"/>
                  <a:pt x="251" y="119"/>
                  <a:pt x="240" y="134"/>
                </a:cubicBezTo>
                <a:cubicBezTo>
                  <a:pt x="222" y="160"/>
                  <a:pt x="196" y="182"/>
                  <a:pt x="182" y="211"/>
                </a:cubicBezTo>
                <a:cubicBezTo>
                  <a:pt x="171" y="232"/>
                  <a:pt x="160" y="259"/>
                  <a:pt x="144" y="278"/>
                </a:cubicBezTo>
                <a:cubicBezTo>
                  <a:pt x="132" y="292"/>
                  <a:pt x="117" y="303"/>
                  <a:pt x="106" y="317"/>
                </a:cubicBezTo>
                <a:cubicBezTo>
                  <a:pt x="97" y="328"/>
                  <a:pt x="92" y="342"/>
                  <a:pt x="86" y="355"/>
                </a:cubicBezTo>
                <a:cubicBezTo>
                  <a:pt x="82" y="364"/>
                  <a:pt x="83" y="376"/>
                  <a:pt x="77" y="384"/>
                </a:cubicBezTo>
                <a:cubicBezTo>
                  <a:pt x="70" y="395"/>
                  <a:pt x="56" y="402"/>
                  <a:pt x="48" y="413"/>
                </a:cubicBezTo>
                <a:cubicBezTo>
                  <a:pt x="34" y="431"/>
                  <a:pt x="10" y="470"/>
                  <a:pt x="10" y="470"/>
                </a:cubicBezTo>
                <a:cubicBezTo>
                  <a:pt x="7" y="483"/>
                  <a:pt x="0" y="496"/>
                  <a:pt x="0" y="509"/>
                </a:cubicBezTo>
                <a:cubicBezTo>
                  <a:pt x="0" y="539"/>
                  <a:pt x="18" y="542"/>
                  <a:pt x="38" y="557"/>
                </a:cubicBezTo>
                <a:cubicBezTo>
                  <a:pt x="78" y="588"/>
                  <a:pt x="107" y="608"/>
                  <a:pt x="154" y="624"/>
                </a:cubicBezTo>
                <a:cubicBezTo>
                  <a:pt x="165" y="660"/>
                  <a:pt x="175" y="692"/>
                  <a:pt x="182" y="729"/>
                </a:cubicBezTo>
                <a:cubicBezTo>
                  <a:pt x="173" y="787"/>
                  <a:pt x="158" y="832"/>
                  <a:pt x="115" y="873"/>
                </a:cubicBezTo>
                <a:cubicBezTo>
                  <a:pt x="97" y="910"/>
                  <a:pt x="89" y="945"/>
                  <a:pt x="67" y="979"/>
                </a:cubicBezTo>
                <a:cubicBezTo>
                  <a:pt x="82" y="1099"/>
                  <a:pt x="75" y="1150"/>
                  <a:pt x="154" y="1229"/>
                </a:cubicBezTo>
                <a:cubicBezTo>
                  <a:pt x="116" y="1334"/>
                  <a:pt x="149" y="1492"/>
                  <a:pt x="202" y="1593"/>
                </a:cubicBezTo>
                <a:cubicBezTo>
                  <a:pt x="205" y="1609"/>
                  <a:pt x="207" y="1625"/>
                  <a:pt x="211" y="1641"/>
                </a:cubicBezTo>
                <a:cubicBezTo>
                  <a:pt x="213" y="1651"/>
                  <a:pt x="212" y="1665"/>
                  <a:pt x="221" y="1670"/>
                </a:cubicBezTo>
                <a:cubicBezTo>
                  <a:pt x="230" y="1675"/>
                  <a:pt x="240" y="1664"/>
                  <a:pt x="250" y="1661"/>
                </a:cubicBezTo>
                <a:cubicBezTo>
                  <a:pt x="307" y="1604"/>
                  <a:pt x="276" y="1619"/>
                  <a:pt x="336" y="1603"/>
                </a:cubicBezTo>
                <a:cubicBezTo>
                  <a:pt x="351" y="1593"/>
                  <a:pt x="394" y="1566"/>
                  <a:pt x="403" y="1555"/>
                </a:cubicBezTo>
                <a:cubicBezTo>
                  <a:pt x="410" y="1547"/>
                  <a:pt x="408" y="1535"/>
                  <a:pt x="413" y="1526"/>
                </a:cubicBezTo>
                <a:cubicBezTo>
                  <a:pt x="433" y="1491"/>
                  <a:pt x="457" y="1455"/>
                  <a:pt x="480" y="1421"/>
                </a:cubicBezTo>
                <a:cubicBezTo>
                  <a:pt x="472" y="1321"/>
                  <a:pt x="458" y="1220"/>
                  <a:pt x="432" y="1123"/>
                </a:cubicBezTo>
                <a:cubicBezTo>
                  <a:pt x="435" y="1069"/>
                  <a:pt x="437" y="1014"/>
                  <a:pt x="442" y="960"/>
                </a:cubicBezTo>
                <a:cubicBezTo>
                  <a:pt x="445" y="927"/>
                  <a:pt x="500" y="871"/>
                  <a:pt x="518" y="835"/>
                </a:cubicBezTo>
                <a:cubicBezTo>
                  <a:pt x="504" y="763"/>
                  <a:pt x="491" y="712"/>
                  <a:pt x="451" y="653"/>
                </a:cubicBezTo>
                <a:cubicBezTo>
                  <a:pt x="442" y="623"/>
                  <a:pt x="447" y="624"/>
                  <a:pt x="422" y="605"/>
                </a:cubicBezTo>
                <a:cubicBezTo>
                  <a:pt x="404" y="591"/>
                  <a:pt x="365" y="566"/>
                  <a:pt x="365" y="566"/>
                </a:cubicBezTo>
                <a:cubicBezTo>
                  <a:pt x="359" y="556"/>
                  <a:pt x="347" y="548"/>
                  <a:pt x="346" y="537"/>
                </a:cubicBezTo>
                <a:cubicBezTo>
                  <a:pt x="342" y="507"/>
                  <a:pt x="369" y="424"/>
                  <a:pt x="394" y="403"/>
                </a:cubicBezTo>
                <a:cubicBezTo>
                  <a:pt x="402" y="397"/>
                  <a:pt x="413" y="397"/>
                  <a:pt x="422" y="393"/>
                </a:cubicBezTo>
                <a:cubicBezTo>
                  <a:pt x="452" y="378"/>
                  <a:pt x="465" y="361"/>
                  <a:pt x="490" y="336"/>
                </a:cubicBezTo>
                <a:cubicBezTo>
                  <a:pt x="479" y="284"/>
                  <a:pt x="456" y="248"/>
                  <a:pt x="432" y="201"/>
                </a:cubicBezTo>
                <a:cubicBezTo>
                  <a:pt x="406" y="151"/>
                  <a:pt x="432" y="125"/>
                  <a:pt x="374" y="105"/>
                </a:cubicBezTo>
                <a:cubicBezTo>
                  <a:pt x="359" y="60"/>
                  <a:pt x="347" y="40"/>
                  <a:pt x="326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1106488" y="488632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1800">
                <a:ea typeface="黑体" panose="02010609060101010101" pitchFamily="49" charset="-122"/>
              </a:rPr>
              <a:t>一个对象</a:t>
            </a:r>
          </a:p>
        </p:txBody>
      </p:sp>
      <p:sp>
        <p:nvSpPr>
          <p:cNvPr id="21508" name="Freeform 8" descr="纸袋"/>
          <p:cNvSpPr>
            <a:spLocks/>
          </p:cNvSpPr>
          <p:nvPr/>
        </p:nvSpPr>
        <p:spPr bwMode="auto">
          <a:xfrm>
            <a:off x="3708400" y="1700213"/>
            <a:ext cx="822325" cy="2659062"/>
          </a:xfrm>
          <a:custGeom>
            <a:avLst/>
            <a:gdLst>
              <a:gd name="T0" fmla="*/ 2147483647 w 518"/>
              <a:gd name="T1" fmla="*/ 0 h 1675"/>
              <a:gd name="T2" fmla="*/ 2147483647 w 518"/>
              <a:gd name="T3" fmla="*/ 2147483647 h 1675"/>
              <a:gd name="T4" fmla="*/ 2147483647 w 518"/>
              <a:gd name="T5" fmla="*/ 2147483647 h 1675"/>
              <a:gd name="T6" fmla="*/ 2147483647 w 518"/>
              <a:gd name="T7" fmla="*/ 2147483647 h 1675"/>
              <a:gd name="T8" fmla="*/ 2147483647 w 518"/>
              <a:gd name="T9" fmla="*/ 2147483647 h 1675"/>
              <a:gd name="T10" fmla="*/ 2147483647 w 518"/>
              <a:gd name="T11" fmla="*/ 2147483647 h 1675"/>
              <a:gd name="T12" fmla="*/ 2147483647 w 518"/>
              <a:gd name="T13" fmla="*/ 2147483647 h 1675"/>
              <a:gd name="T14" fmla="*/ 2147483647 w 518"/>
              <a:gd name="T15" fmla="*/ 2147483647 h 1675"/>
              <a:gd name="T16" fmla="*/ 2147483647 w 518"/>
              <a:gd name="T17" fmla="*/ 2147483647 h 1675"/>
              <a:gd name="T18" fmla="*/ 2147483647 w 518"/>
              <a:gd name="T19" fmla="*/ 2147483647 h 1675"/>
              <a:gd name="T20" fmla="*/ 2147483647 w 518"/>
              <a:gd name="T21" fmla="*/ 2147483647 h 1675"/>
              <a:gd name="T22" fmla="*/ 2147483647 w 518"/>
              <a:gd name="T23" fmla="*/ 2147483647 h 1675"/>
              <a:gd name="T24" fmla="*/ 0 w 518"/>
              <a:gd name="T25" fmla="*/ 2147483647 h 1675"/>
              <a:gd name="T26" fmla="*/ 2147483647 w 518"/>
              <a:gd name="T27" fmla="*/ 2147483647 h 1675"/>
              <a:gd name="T28" fmla="*/ 2147483647 w 518"/>
              <a:gd name="T29" fmla="*/ 2147483647 h 1675"/>
              <a:gd name="T30" fmla="*/ 2147483647 w 518"/>
              <a:gd name="T31" fmla="*/ 2147483647 h 1675"/>
              <a:gd name="T32" fmla="*/ 2147483647 w 518"/>
              <a:gd name="T33" fmla="*/ 2147483647 h 1675"/>
              <a:gd name="T34" fmla="*/ 2147483647 w 518"/>
              <a:gd name="T35" fmla="*/ 2147483647 h 1675"/>
              <a:gd name="T36" fmla="*/ 2147483647 w 518"/>
              <a:gd name="T37" fmla="*/ 2147483647 h 1675"/>
              <a:gd name="T38" fmla="*/ 2147483647 w 518"/>
              <a:gd name="T39" fmla="*/ 2147483647 h 1675"/>
              <a:gd name="T40" fmla="*/ 2147483647 w 518"/>
              <a:gd name="T41" fmla="*/ 2147483647 h 1675"/>
              <a:gd name="T42" fmla="*/ 2147483647 w 518"/>
              <a:gd name="T43" fmla="*/ 2147483647 h 1675"/>
              <a:gd name="T44" fmla="*/ 2147483647 w 518"/>
              <a:gd name="T45" fmla="*/ 2147483647 h 1675"/>
              <a:gd name="T46" fmla="*/ 2147483647 w 518"/>
              <a:gd name="T47" fmla="*/ 2147483647 h 1675"/>
              <a:gd name="T48" fmla="*/ 2147483647 w 518"/>
              <a:gd name="T49" fmla="*/ 2147483647 h 1675"/>
              <a:gd name="T50" fmla="*/ 2147483647 w 518"/>
              <a:gd name="T51" fmla="*/ 2147483647 h 1675"/>
              <a:gd name="T52" fmla="*/ 2147483647 w 518"/>
              <a:gd name="T53" fmla="*/ 2147483647 h 1675"/>
              <a:gd name="T54" fmla="*/ 2147483647 w 518"/>
              <a:gd name="T55" fmla="*/ 2147483647 h 1675"/>
              <a:gd name="T56" fmla="*/ 2147483647 w 518"/>
              <a:gd name="T57" fmla="*/ 2147483647 h 1675"/>
              <a:gd name="T58" fmla="*/ 2147483647 w 518"/>
              <a:gd name="T59" fmla="*/ 2147483647 h 1675"/>
              <a:gd name="T60" fmla="*/ 2147483647 w 518"/>
              <a:gd name="T61" fmla="*/ 2147483647 h 1675"/>
              <a:gd name="T62" fmla="*/ 2147483647 w 518"/>
              <a:gd name="T63" fmla="*/ 2147483647 h 1675"/>
              <a:gd name="T64" fmla="*/ 2147483647 w 518"/>
              <a:gd name="T65" fmla="*/ 2147483647 h 1675"/>
              <a:gd name="T66" fmla="*/ 2147483647 w 518"/>
              <a:gd name="T67" fmla="*/ 2147483647 h 1675"/>
              <a:gd name="T68" fmla="*/ 2147483647 w 518"/>
              <a:gd name="T69" fmla="*/ 2147483647 h 1675"/>
              <a:gd name="T70" fmla="*/ 2147483647 w 518"/>
              <a:gd name="T71" fmla="*/ 2147483647 h 1675"/>
              <a:gd name="T72" fmla="*/ 2147483647 w 518"/>
              <a:gd name="T73" fmla="*/ 2147483647 h 1675"/>
              <a:gd name="T74" fmla="*/ 2147483647 w 518"/>
              <a:gd name="T75" fmla="*/ 2147483647 h 1675"/>
              <a:gd name="T76" fmla="*/ 2147483647 w 518"/>
              <a:gd name="T77" fmla="*/ 2147483647 h 1675"/>
              <a:gd name="T78" fmla="*/ 2147483647 w 518"/>
              <a:gd name="T79" fmla="*/ 0 h 16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18"/>
              <a:gd name="T121" fmla="*/ 0 h 1675"/>
              <a:gd name="T122" fmla="*/ 518 w 518"/>
              <a:gd name="T123" fmla="*/ 1675 h 16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18" h="1675">
                <a:moveTo>
                  <a:pt x="326" y="0"/>
                </a:moveTo>
                <a:cubicBezTo>
                  <a:pt x="320" y="10"/>
                  <a:pt x="314" y="20"/>
                  <a:pt x="307" y="29"/>
                </a:cubicBezTo>
                <a:cubicBezTo>
                  <a:pt x="298" y="39"/>
                  <a:pt x="285" y="46"/>
                  <a:pt x="278" y="57"/>
                </a:cubicBezTo>
                <a:cubicBezTo>
                  <a:pt x="272" y="65"/>
                  <a:pt x="273" y="77"/>
                  <a:pt x="269" y="86"/>
                </a:cubicBezTo>
                <a:cubicBezTo>
                  <a:pt x="261" y="103"/>
                  <a:pt x="251" y="119"/>
                  <a:pt x="240" y="134"/>
                </a:cubicBezTo>
                <a:cubicBezTo>
                  <a:pt x="222" y="160"/>
                  <a:pt x="196" y="182"/>
                  <a:pt x="182" y="211"/>
                </a:cubicBezTo>
                <a:cubicBezTo>
                  <a:pt x="171" y="232"/>
                  <a:pt x="160" y="259"/>
                  <a:pt x="144" y="278"/>
                </a:cubicBezTo>
                <a:cubicBezTo>
                  <a:pt x="132" y="292"/>
                  <a:pt x="117" y="303"/>
                  <a:pt x="106" y="317"/>
                </a:cubicBezTo>
                <a:cubicBezTo>
                  <a:pt x="97" y="328"/>
                  <a:pt x="92" y="342"/>
                  <a:pt x="86" y="355"/>
                </a:cubicBezTo>
                <a:cubicBezTo>
                  <a:pt x="82" y="364"/>
                  <a:pt x="83" y="376"/>
                  <a:pt x="77" y="384"/>
                </a:cubicBezTo>
                <a:cubicBezTo>
                  <a:pt x="70" y="395"/>
                  <a:pt x="56" y="402"/>
                  <a:pt x="48" y="413"/>
                </a:cubicBezTo>
                <a:cubicBezTo>
                  <a:pt x="34" y="431"/>
                  <a:pt x="10" y="470"/>
                  <a:pt x="10" y="470"/>
                </a:cubicBezTo>
                <a:cubicBezTo>
                  <a:pt x="7" y="483"/>
                  <a:pt x="0" y="496"/>
                  <a:pt x="0" y="509"/>
                </a:cubicBezTo>
                <a:cubicBezTo>
                  <a:pt x="0" y="539"/>
                  <a:pt x="18" y="542"/>
                  <a:pt x="38" y="557"/>
                </a:cubicBezTo>
                <a:cubicBezTo>
                  <a:pt x="78" y="588"/>
                  <a:pt x="107" y="608"/>
                  <a:pt x="154" y="624"/>
                </a:cubicBezTo>
                <a:cubicBezTo>
                  <a:pt x="165" y="660"/>
                  <a:pt x="175" y="692"/>
                  <a:pt x="182" y="729"/>
                </a:cubicBezTo>
                <a:cubicBezTo>
                  <a:pt x="173" y="787"/>
                  <a:pt x="158" y="832"/>
                  <a:pt x="115" y="873"/>
                </a:cubicBezTo>
                <a:cubicBezTo>
                  <a:pt x="97" y="910"/>
                  <a:pt x="89" y="945"/>
                  <a:pt x="67" y="979"/>
                </a:cubicBezTo>
                <a:cubicBezTo>
                  <a:pt x="82" y="1099"/>
                  <a:pt x="75" y="1150"/>
                  <a:pt x="154" y="1229"/>
                </a:cubicBezTo>
                <a:cubicBezTo>
                  <a:pt x="116" y="1334"/>
                  <a:pt x="149" y="1492"/>
                  <a:pt x="202" y="1593"/>
                </a:cubicBezTo>
                <a:cubicBezTo>
                  <a:pt x="205" y="1609"/>
                  <a:pt x="207" y="1625"/>
                  <a:pt x="211" y="1641"/>
                </a:cubicBezTo>
                <a:cubicBezTo>
                  <a:pt x="213" y="1651"/>
                  <a:pt x="212" y="1665"/>
                  <a:pt x="221" y="1670"/>
                </a:cubicBezTo>
                <a:cubicBezTo>
                  <a:pt x="230" y="1675"/>
                  <a:pt x="240" y="1664"/>
                  <a:pt x="250" y="1661"/>
                </a:cubicBezTo>
                <a:cubicBezTo>
                  <a:pt x="307" y="1604"/>
                  <a:pt x="276" y="1619"/>
                  <a:pt x="336" y="1603"/>
                </a:cubicBezTo>
                <a:cubicBezTo>
                  <a:pt x="351" y="1593"/>
                  <a:pt x="394" y="1566"/>
                  <a:pt x="403" y="1555"/>
                </a:cubicBezTo>
                <a:cubicBezTo>
                  <a:pt x="410" y="1547"/>
                  <a:pt x="408" y="1535"/>
                  <a:pt x="413" y="1526"/>
                </a:cubicBezTo>
                <a:cubicBezTo>
                  <a:pt x="433" y="1491"/>
                  <a:pt x="457" y="1455"/>
                  <a:pt x="480" y="1421"/>
                </a:cubicBezTo>
                <a:cubicBezTo>
                  <a:pt x="472" y="1321"/>
                  <a:pt x="458" y="1220"/>
                  <a:pt x="432" y="1123"/>
                </a:cubicBezTo>
                <a:cubicBezTo>
                  <a:pt x="435" y="1069"/>
                  <a:pt x="437" y="1014"/>
                  <a:pt x="442" y="960"/>
                </a:cubicBezTo>
                <a:cubicBezTo>
                  <a:pt x="445" y="927"/>
                  <a:pt x="500" y="871"/>
                  <a:pt x="518" y="835"/>
                </a:cubicBezTo>
                <a:cubicBezTo>
                  <a:pt x="504" y="763"/>
                  <a:pt x="491" y="712"/>
                  <a:pt x="451" y="653"/>
                </a:cubicBezTo>
                <a:cubicBezTo>
                  <a:pt x="442" y="623"/>
                  <a:pt x="447" y="624"/>
                  <a:pt x="422" y="605"/>
                </a:cubicBezTo>
                <a:cubicBezTo>
                  <a:pt x="404" y="591"/>
                  <a:pt x="365" y="566"/>
                  <a:pt x="365" y="566"/>
                </a:cubicBezTo>
                <a:cubicBezTo>
                  <a:pt x="359" y="556"/>
                  <a:pt x="347" y="548"/>
                  <a:pt x="346" y="537"/>
                </a:cubicBezTo>
                <a:cubicBezTo>
                  <a:pt x="342" y="507"/>
                  <a:pt x="369" y="424"/>
                  <a:pt x="394" y="403"/>
                </a:cubicBezTo>
                <a:cubicBezTo>
                  <a:pt x="402" y="397"/>
                  <a:pt x="413" y="397"/>
                  <a:pt x="422" y="393"/>
                </a:cubicBezTo>
                <a:cubicBezTo>
                  <a:pt x="452" y="378"/>
                  <a:pt x="465" y="361"/>
                  <a:pt x="490" y="336"/>
                </a:cubicBezTo>
                <a:cubicBezTo>
                  <a:pt x="479" y="284"/>
                  <a:pt x="456" y="248"/>
                  <a:pt x="432" y="201"/>
                </a:cubicBezTo>
                <a:cubicBezTo>
                  <a:pt x="406" y="151"/>
                  <a:pt x="432" y="125"/>
                  <a:pt x="374" y="105"/>
                </a:cubicBezTo>
                <a:cubicBezTo>
                  <a:pt x="359" y="60"/>
                  <a:pt x="347" y="40"/>
                  <a:pt x="326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9" name="Oval 9"/>
          <p:cNvSpPr>
            <a:spLocks noChangeArrowheads="1"/>
          </p:cNvSpPr>
          <p:nvPr/>
        </p:nvSpPr>
        <p:spPr bwMode="auto">
          <a:xfrm>
            <a:off x="2781300" y="1684338"/>
            <a:ext cx="2698750" cy="2698750"/>
          </a:xfrm>
          <a:prstGeom prst="ellips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2987675" y="4797425"/>
            <a:ext cx="2808288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橘黄色圈满足：</a:t>
            </a:r>
          </a:p>
          <a:p>
            <a:pPr>
              <a:spcBef>
                <a:spcPct val="10000"/>
              </a:spcBef>
            </a:pPr>
            <a:r>
              <a:rPr kumimoji="0"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１．是圆的（性质）</a:t>
            </a:r>
          </a:p>
          <a:p>
            <a:pPr>
              <a:spcBef>
                <a:spcPct val="10000"/>
              </a:spcBef>
            </a:pPr>
            <a:r>
              <a:rPr kumimoji="0"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２．包含所给对象</a:t>
            </a:r>
          </a:p>
          <a:p>
            <a:pPr>
              <a:spcBef>
                <a:spcPct val="10000"/>
              </a:spcBef>
            </a:pPr>
            <a:r>
              <a:rPr kumimoji="0" lang="zh-CN" altLang="en-US" sz="1800">
                <a:latin typeface="Times New Roman" panose="02020603050405020304" pitchFamily="18" charset="0"/>
                <a:ea typeface="黑体" panose="02010609060101010101" pitchFamily="49" charset="-122"/>
              </a:rPr>
              <a:t>３．如果有个绿色圆也能　　　　　　　包含该对象，就一定也能包含这个橘黄圈</a:t>
            </a:r>
          </a:p>
        </p:txBody>
      </p:sp>
      <p:sp>
        <p:nvSpPr>
          <p:cNvPr id="164875" name="Oval 11"/>
          <p:cNvSpPr>
            <a:spLocks noChangeArrowheads="1"/>
          </p:cNvSpPr>
          <p:nvPr/>
        </p:nvSpPr>
        <p:spPr bwMode="auto">
          <a:xfrm>
            <a:off x="2627313" y="1557338"/>
            <a:ext cx="2947987" cy="2941637"/>
          </a:xfrm>
          <a:prstGeom prst="ellipse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21512" name="Freeform 12" descr="纸袋"/>
          <p:cNvSpPr>
            <a:spLocks/>
          </p:cNvSpPr>
          <p:nvPr/>
        </p:nvSpPr>
        <p:spPr bwMode="auto">
          <a:xfrm>
            <a:off x="6877050" y="1700213"/>
            <a:ext cx="822325" cy="2659062"/>
          </a:xfrm>
          <a:custGeom>
            <a:avLst/>
            <a:gdLst>
              <a:gd name="T0" fmla="*/ 2147483647 w 518"/>
              <a:gd name="T1" fmla="*/ 0 h 1675"/>
              <a:gd name="T2" fmla="*/ 2147483647 w 518"/>
              <a:gd name="T3" fmla="*/ 2147483647 h 1675"/>
              <a:gd name="T4" fmla="*/ 2147483647 w 518"/>
              <a:gd name="T5" fmla="*/ 2147483647 h 1675"/>
              <a:gd name="T6" fmla="*/ 2147483647 w 518"/>
              <a:gd name="T7" fmla="*/ 2147483647 h 1675"/>
              <a:gd name="T8" fmla="*/ 2147483647 w 518"/>
              <a:gd name="T9" fmla="*/ 2147483647 h 1675"/>
              <a:gd name="T10" fmla="*/ 2147483647 w 518"/>
              <a:gd name="T11" fmla="*/ 2147483647 h 1675"/>
              <a:gd name="T12" fmla="*/ 2147483647 w 518"/>
              <a:gd name="T13" fmla="*/ 2147483647 h 1675"/>
              <a:gd name="T14" fmla="*/ 2147483647 w 518"/>
              <a:gd name="T15" fmla="*/ 2147483647 h 1675"/>
              <a:gd name="T16" fmla="*/ 2147483647 w 518"/>
              <a:gd name="T17" fmla="*/ 2147483647 h 1675"/>
              <a:gd name="T18" fmla="*/ 2147483647 w 518"/>
              <a:gd name="T19" fmla="*/ 2147483647 h 1675"/>
              <a:gd name="T20" fmla="*/ 2147483647 w 518"/>
              <a:gd name="T21" fmla="*/ 2147483647 h 1675"/>
              <a:gd name="T22" fmla="*/ 2147483647 w 518"/>
              <a:gd name="T23" fmla="*/ 2147483647 h 1675"/>
              <a:gd name="T24" fmla="*/ 0 w 518"/>
              <a:gd name="T25" fmla="*/ 2147483647 h 1675"/>
              <a:gd name="T26" fmla="*/ 2147483647 w 518"/>
              <a:gd name="T27" fmla="*/ 2147483647 h 1675"/>
              <a:gd name="T28" fmla="*/ 2147483647 w 518"/>
              <a:gd name="T29" fmla="*/ 2147483647 h 1675"/>
              <a:gd name="T30" fmla="*/ 2147483647 w 518"/>
              <a:gd name="T31" fmla="*/ 2147483647 h 1675"/>
              <a:gd name="T32" fmla="*/ 2147483647 w 518"/>
              <a:gd name="T33" fmla="*/ 2147483647 h 1675"/>
              <a:gd name="T34" fmla="*/ 2147483647 w 518"/>
              <a:gd name="T35" fmla="*/ 2147483647 h 1675"/>
              <a:gd name="T36" fmla="*/ 2147483647 w 518"/>
              <a:gd name="T37" fmla="*/ 2147483647 h 1675"/>
              <a:gd name="T38" fmla="*/ 2147483647 w 518"/>
              <a:gd name="T39" fmla="*/ 2147483647 h 1675"/>
              <a:gd name="T40" fmla="*/ 2147483647 w 518"/>
              <a:gd name="T41" fmla="*/ 2147483647 h 1675"/>
              <a:gd name="T42" fmla="*/ 2147483647 w 518"/>
              <a:gd name="T43" fmla="*/ 2147483647 h 1675"/>
              <a:gd name="T44" fmla="*/ 2147483647 w 518"/>
              <a:gd name="T45" fmla="*/ 2147483647 h 1675"/>
              <a:gd name="T46" fmla="*/ 2147483647 w 518"/>
              <a:gd name="T47" fmla="*/ 2147483647 h 1675"/>
              <a:gd name="T48" fmla="*/ 2147483647 w 518"/>
              <a:gd name="T49" fmla="*/ 2147483647 h 1675"/>
              <a:gd name="T50" fmla="*/ 2147483647 w 518"/>
              <a:gd name="T51" fmla="*/ 2147483647 h 1675"/>
              <a:gd name="T52" fmla="*/ 2147483647 w 518"/>
              <a:gd name="T53" fmla="*/ 2147483647 h 1675"/>
              <a:gd name="T54" fmla="*/ 2147483647 w 518"/>
              <a:gd name="T55" fmla="*/ 2147483647 h 1675"/>
              <a:gd name="T56" fmla="*/ 2147483647 w 518"/>
              <a:gd name="T57" fmla="*/ 2147483647 h 1675"/>
              <a:gd name="T58" fmla="*/ 2147483647 w 518"/>
              <a:gd name="T59" fmla="*/ 2147483647 h 1675"/>
              <a:gd name="T60" fmla="*/ 2147483647 w 518"/>
              <a:gd name="T61" fmla="*/ 2147483647 h 1675"/>
              <a:gd name="T62" fmla="*/ 2147483647 w 518"/>
              <a:gd name="T63" fmla="*/ 2147483647 h 1675"/>
              <a:gd name="T64" fmla="*/ 2147483647 w 518"/>
              <a:gd name="T65" fmla="*/ 2147483647 h 1675"/>
              <a:gd name="T66" fmla="*/ 2147483647 w 518"/>
              <a:gd name="T67" fmla="*/ 2147483647 h 1675"/>
              <a:gd name="T68" fmla="*/ 2147483647 w 518"/>
              <a:gd name="T69" fmla="*/ 2147483647 h 1675"/>
              <a:gd name="T70" fmla="*/ 2147483647 w 518"/>
              <a:gd name="T71" fmla="*/ 2147483647 h 1675"/>
              <a:gd name="T72" fmla="*/ 2147483647 w 518"/>
              <a:gd name="T73" fmla="*/ 2147483647 h 1675"/>
              <a:gd name="T74" fmla="*/ 2147483647 w 518"/>
              <a:gd name="T75" fmla="*/ 2147483647 h 1675"/>
              <a:gd name="T76" fmla="*/ 2147483647 w 518"/>
              <a:gd name="T77" fmla="*/ 2147483647 h 1675"/>
              <a:gd name="T78" fmla="*/ 2147483647 w 518"/>
              <a:gd name="T79" fmla="*/ 0 h 16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518"/>
              <a:gd name="T121" fmla="*/ 0 h 1675"/>
              <a:gd name="T122" fmla="*/ 518 w 518"/>
              <a:gd name="T123" fmla="*/ 1675 h 16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518" h="1675">
                <a:moveTo>
                  <a:pt x="326" y="0"/>
                </a:moveTo>
                <a:cubicBezTo>
                  <a:pt x="320" y="10"/>
                  <a:pt x="314" y="20"/>
                  <a:pt x="307" y="29"/>
                </a:cubicBezTo>
                <a:cubicBezTo>
                  <a:pt x="298" y="39"/>
                  <a:pt x="285" y="46"/>
                  <a:pt x="278" y="57"/>
                </a:cubicBezTo>
                <a:cubicBezTo>
                  <a:pt x="272" y="65"/>
                  <a:pt x="273" y="77"/>
                  <a:pt x="269" y="86"/>
                </a:cubicBezTo>
                <a:cubicBezTo>
                  <a:pt x="261" y="103"/>
                  <a:pt x="251" y="119"/>
                  <a:pt x="240" y="134"/>
                </a:cubicBezTo>
                <a:cubicBezTo>
                  <a:pt x="222" y="160"/>
                  <a:pt x="196" y="182"/>
                  <a:pt x="182" y="211"/>
                </a:cubicBezTo>
                <a:cubicBezTo>
                  <a:pt x="171" y="232"/>
                  <a:pt x="160" y="259"/>
                  <a:pt x="144" y="278"/>
                </a:cubicBezTo>
                <a:cubicBezTo>
                  <a:pt x="132" y="292"/>
                  <a:pt x="117" y="303"/>
                  <a:pt x="106" y="317"/>
                </a:cubicBezTo>
                <a:cubicBezTo>
                  <a:pt x="97" y="328"/>
                  <a:pt x="92" y="342"/>
                  <a:pt x="86" y="355"/>
                </a:cubicBezTo>
                <a:cubicBezTo>
                  <a:pt x="82" y="364"/>
                  <a:pt x="83" y="376"/>
                  <a:pt x="77" y="384"/>
                </a:cubicBezTo>
                <a:cubicBezTo>
                  <a:pt x="70" y="395"/>
                  <a:pt x="56" y="402"/>
                  <a:pt x="48" y="413"/>
                </a:cubicBezTo>
                <a:cubicBezTo>
                  <a:pt x="34" y="431"/>
                  <a:pt x="10" y="470"/>
                  <a:pt x="10" y="470"/>
                </a:cubicBezTo>
                <a:cubicBezTo>
                  <a:pt x="7" y="483"/>
                  <a:pt x="0" y="496"/>
                  <a:pt x="0" y="509"/>
                </a:cubicBezTo>
                <a:cubicBezTo>
                  <a:pt x="0" y="539"/>
                  <a:pt x="18" y="542"/>
                  <a:pt x="38" y="557"/>
                </a:cubicBezTo>
                <a:cubicBezTo>
                  <a:pt x="78" y="588"/>
                  <a:pt x="107" y="608"/>
                  <a:pt x="154" y="624"/>
                </a:cubicBezTo>
                <a:cubicBezTo>
                  <a:pt x="165" y="660"/>
                  <a:pt x="175" y="692"/>
                  <a:pt x="182" y="729"/>
                </a:cubicBezTo>
                <a:cubicBezTo>
                  <a:pt x="173" y="787"/>
                  <a:pt x="158" y="832"/>
                  <a:pt x="115" y="873"/>
                </a:cubicBezTo>
                <a:cubicBezTo>
                  <a:pt x="97" y="910"/>
                  <a:pt x="89" y="945"/>
                  <a:pt x="67" y="979"/>
                </a:cubicBezTo>
                <a:cubicBezTo>
                  <a:pt x="82" y="1099"/>
                  <a:pt x="75" y="1150"/>
                  <a:pt x="154" y="1229"/>
                </a:cubicBezTo>
                <a:cubicBezTo>
                  <a:pt x="116" y="1334"/>
                  <a:pt x="149" y="1492"/>
                  <a:pt x="202" y="1593"/>
                </a:cubicBezTo>
                <a:cubicBezTo>
                  <a:pt x="205" y="1609"/>
                  <a:pt x="207" y="1625"/>
                  <a:pt x="211" y="1641"/>
                </a:cubicBezTo>
                <a:cubicBezTo>
                  <a:pt x="213" y="1651"/>
                  <a:pt x="212" y="1665"/>
                  <a:pt x="221" y="1670"/>
                </a:cubicBezTo>
                <a:cubicBezTo>
                  <a:pt x="230" y="1675"/>
                  <a:pt x="240" y="1664"/>
                  <a:pt x="250" y="1661"/>
                </a:cubicBezTo>
                <a:cubicBezTo>
                  <a:pt x="307" y="1604"/>
                  <a:pt x="276" y="1619"/>
                  <a:pt x="336" y="1603"/>
                </a:cubicBezTo>
                <a:cubicBezTo>
                  <a:pt x="351" y="1593"/>
                  <a:pt x="394" y="1566"/>
                  <a:pt x="403" y="1555"/>
                </a:cubicBezTo>
                <a:cubicBezTo>
                  <a:pt x="410" y="1547"/>
                  <a:pt x="408" y="1535"/>
                  <a:pt x="413" y="1526"/>
                </a:cubicBezTo>
                <a:cubicBezTo>
                  <a:pt x="433" y="1491"/>
                  <a:pt x="457" y="1455"/>
                  <a:pt x="480" y="1421"/>
                </a:cubicBezTo>
                <a:cubicBezTo>
                  <a:pt x="472" y="1321"/>
                  <a:pt x="458" y="1220"/>
                  <a:pt x="432" y="1123"/>
                </a:cubicBezTo>
                <a:cubicBezTo>
                  <a:pt x="435" y="1069"/>
                  <a:pt x="437" y="1014"/>
                  <a:pt x="442" y="960"/>
                </a:cubicBezTo>
                <a:cubicBezTo>
                  <a:pt x="445" y="927"/>
                  <a:pt x="500" y="871"/>
                  <a:pt x="518" y="835"/>
                </a:cubicBezTo>
                <a:cubicBezTo>
                  <a:pt x="504" y="763"/>
                  <a:pt x="491" y="712"/>
                  <a:pt x="451" y="653"/>
                </a:cubicBezTo>
                <a:cubicBezTo>
                  <a:pt x="442" y="623"/>
                  <a:pt x="447" y="624"/>
                  <a:pt x="422" y="605"/>
                </a:cubicBezTo>
                <a:cubicBezTo>
                  <a:pt x="404" y="591"/>
                  <a:pt x="365" y="566"/>
                  <a:pt x="365" y="566"/>
                </a:cubicBezTo>
                <a:cubicBezTo>
                  <a:pt x="359" y="556"/>
                  <a:pt x="347" y="548"/>
                  <a:pt x="346" y="537"/>
                </a:cubicBezTo>
                <a:cubicBezTo>
                  <a:pt x="342" y="507"/>
                  <a:pt x="369" y="424"/>
                  <a:pt x="394" y="403"/>
                </a:cubicBezTo>
                <a:cubicBezTo>
                  <a:pt x="402" y="397"/>
                  <a:pt x="413" y="397"/>
                  <a:pt x="422" y="393"/>
                </a:cubicBezTo>
                <a:cubicBezTo>
                  <a:pt x="452" y="378"/>
                  <a:pt x="465" y="361"/>
                  <a:pt x="490" y="336"/>
                </a:cubicBezTo>
                <a:cubicBezTo>
                  <a:pt x="479" y="284"/>
                  <a:pt x="456" y="248"/>
                  <a:pt x="432" y="201"/>
                </a:cubicBezTo>
                <a:cubicBezTo>
                  <a:pt x="406" y="151"/>
                  <a:pt x="432" y="125"/>
                  <a:pt x="374" y="105"/>
                </a:cubicBezTo>
                <a:cubicBezTo>
                  <a:pt x="359" y="60"/>
                  <a:pt x="347" y="40"/>
                  <a:pt x="326" y="0"/>
                </a:cubicBez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 rot="-2506462">
            <a:off x="6356350" y="2085975"/>
            <a:ext cx="1925638" cy="1925638"/>
          </a:xfrm>
          <a:prstGeom prst="rect">
            <a:avLst/>
          </a:prstGeom>
          <a:noFill/>
          <a:ln w="2857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940425" y="4581525"/>
            <a:ext cx="280828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1800">
                <a:ea typeface="黑体" panose="02010609060101010101" pitchFamily="49" charset="-122"/>
              </a:rPr>
              <a:t>青色框满足：</a:t>
            </a:r>
          </a:p>
          <a:p>
            <a:pPr>
              <a:spcBef>
                <a:spcPct val="10000"/>
              </a:spcBef>
            </a:pPr>
            <a:r>
              <a:rPr kumimoji="0" lang="zh-CN" altLang="en-US" sz="1800">
                <a:ea typeface="黑体" panose="02010609060101010101" pitchFamily="49" charset="-122"/>
              </a:rPr>
              <a:t>１．是正方形的（性质）</a:t>
            </a:r>
          </a:p>
          <a:p>
            <a:pPr>
              <a:spcBef>
                <a:spcPct val="10000"/>
              </a:spcBef>
            </a:pPr>
            <a:r>
              <a:rPr kumimoji="0" lang="zh-CN" altLang="en-US" sz="1800">
                <a:ea typeface="黑体" panose="02010609060101010101" pitchFamily="49" charset="-122"/>
              </a:rPr>
              <a:t>２．包含所给对象</a:t>
            </a:r>
          </a:p>
          <a:p>
            <a:pPr>
              <a:spcBef>
                <a:spcPct val="10000"/>
              </a:spcBef>
            </a:pPr>
            <a:r>
              <a:rPr kumimoji="0" lang="zh-CN" altLang="en-US" sz="1800">
                <a:ea typeface="黑体" panose="02010609060101010101" pitchFamily="49" charset="-122"/>
              </a:rPr>
              <a:t>３．如果有个红色正方形也能包含该对象，就一定也能包含这个青色框</a:t>
            </a:r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 rot="-2506462">
            <a:off x="6254750" y="2001838"/>
            <a:ext cx="2130425" cy="2117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/>
      <p:bldP spid="164875" grpId="0" animBg="1"/>
      <p:bldP spid="164878" grpId="0"/>
      <p:bldP spid="1648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关系的闭包：一般概念</a:t>
            </a:r>
            <a:endParaRPr lang="en-US" altLang="zh-CN" sz="4300">
              <a:ea typeface="黑体" panose="02010609060101010101" pitchFamily="49" charset="-122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8424862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上的关系，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是给定的某种性质（如：自反、对称、传递），满足下列所有条件的关系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的关于</a:t>
            </a:r>
            <a:r>
              <a:rPr lang="en-US" altLang="zh-CN" sz="28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的闭包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满足性质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如果存在集合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上的关系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满足性质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并包含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R，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自反闭包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r(R)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、对称闭包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s(R)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、传递闭包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t(R)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3333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自反闭包的定义</a:t>
            </a:r>
            <a:endParaRPr lang="en-US" altLang="zh-CN" sz="4300">
              <a:ea typeface="黑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207375" cy="45339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的是集合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上的关系，其</a:t>
            </a:r>
            <a:r>
              <a:rPr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自反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闭包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也是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上的关系，且满足：</a:t>
            </a:r>
            <a:endParaRPr lang="zh-CN" altLang="en-US" sz="2800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满足</a:t>
            </a:r>
            <a:r>
              <a:rPr lang="zh-CN" altLang="en-US" sz="22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自反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性；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上的任意关系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’,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也满足自反性，且也包含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)</a:t>
            </a:r>
            <a:r>
              <a:rPr lang="en-US" altLang="zh-CN" sz="22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A={1,2,3},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={(1,1), (1,3), (2,3), (3,2)}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。则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)={(1,1), (1,3), (2,3), (3,2),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(2,2)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(3,3)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自反闭包的计算公式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7688263" cy="4094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I</a:t>
            </a:r>
            <a:r>
              <a:rPr lang="en-US" altLang="zh-CN" sz="24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上的恒等关系</a:t>
            </a:r>
            <a:endParaRPr lang="zh-CN" altLang="en-US" sz="2400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11200" lvl="1" indent="-366713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证明所给表达式满足自反闭包定义中的三条性质</a:t>
            </a:r>
            <a:r>
              <a:rPr lang="en-US" altLang="zh-CN" sz="2400">
                <a:solidFill>
                  <a:srgbClr val="1A21A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711200" lvl="1" indent="-36671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1.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对任意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因此, 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711200" lvl="1" indent="-36671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2.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40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11200" lvl="1" indent="-366713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3.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集合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上的自反关系，且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则对     	  任意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或者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 	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对两种情况，均有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因此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400" i="1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11200" lvl="1" indent="-366713" eaLnBrk="1" hangingPunct="1"/>
            <a:endParaRPr lang="en-US" altLang="zh-CN" i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300">
                <a:ea typeface="黑体" panose="02010609060101010101" pitchFamily="49" charset="-122"/>
              </a:rPr>
              <a:t>对称闭包的计算公式</a:t>
            </a:r>
            <a:endParaRPr lang="en-US" altLang="zh-CN" sz="4300">
              <a:ea typeface="黑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675687" cy="5040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6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6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的逆关系</a:t>
            </a:r>
            <a:endParaRPr lang="en-US" altLang="zh-CN" sz="2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是对称的。对任意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如果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或者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或者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 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i="1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是集合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上的对称关系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并且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则对任意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或者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情况1: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情况2: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于是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’。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根据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的对称性：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因此,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en-US" altLang="zh-CN" sz="2400" baseline="-25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200" i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连通关系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752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上的关系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上的“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连通”关系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对任意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：存在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是正整数)，满足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 (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;…; 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可以表述为：从</a:t>
            </a:r>
            <a:r>
              <a:rPr lang="en-US" altLang="zh-CN" sz="2400" i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400" i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之间存在长度至少为</a:t>
            </a: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的通路)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显然：对任意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i="1"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当且仅当存在某个正整数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使得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40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于是：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…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…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</a:p>
          <a:p>
            <a:pPr lvl="1" eaLnBrk="1" hangingPunct="1"/>
            <a:endParaRPr lang="en-US" altLang="zh-CN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6011863" y="4962525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368140" imgH="431613" progId="Equation.3">
                  <p:embed/>
                </p:oleObj>
              </mc:Choice>
              <mc:Fallback>
                <p:oleObj name="Equation" r:id="rId4" imgW="368140" imgH="431613" progId="Equation.3">
                  <p:embed/>
                  <p:pic>
                    <p:nvPicPr>
                      <p:cNvPr id="317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62525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关系.ppt</Template>
  <TotalTime>14144</TotalTime>
  <Words>2782</Words>
  <Application>Microsoft Macintosh PowerPoint</Application>
  <PresentationFormat>全屏显示(4:3)</PresentationFormat>
  <Paragraphs>270</Paragraphs>
  <Slides>35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黑体</vt:lpstr>
      <vt:lpstr>华文楷体</vt:lpstr>
      <vt:lpstr>楷体_GB2312</vt:lpstr>
      <vt:lpstr>宋体</vt:lpstr>
      <vt:lpstr>Arial</vt:lpstr>
      <vt:lpstr>Book Antiqua</vt:lpstr>
      <vt:lpstr>Cambria Math</vt:lpstr>
      <vt:lpstr>Symbol</vt:lpstr>
      <vt:lpstr>Tahoma</vt:lpstr>
      <vt:lpstr>Times New Roman</vt:lpstr>
      <vt:lpstr>Wingdings</vt:lpstr>
      <vt:lpstr>Network</vt:lpstr>
      <vt:lpstr>Equation</vt:lpstr>
      <vt:lpstr>公式</vt:lpstr>
      <vt:lpstr>关系的闭包、等价关系</vt:lpstr>
      <vt:lpstr>回顾</vt:lpstr>
      <vt:lpstr>提要</vt:lpstr>
      <vt:lpstr>“闭包”</vt:lpstr>
      <vt:lpstr>关系的闭包：一般概念</vt:lpstr>
      <vt:lpstr>自反闭包的定义</vt:lpstr>
      <vt:lpstr>自反闭包的计算公式</vt:lpstr>
      <vt:lpstr>对称闭包的计算公式</vt:lpstr>
      <vt:lpstr>连通关系</vt:lpstr>
      <vt:lpstr>传递闭包</vt:lpstr>
      <vt:lpstr>利用公式证明闭包相等</vt:lpstr>
      <vt:lpstr>用定义证明有关闭包的性质</vt:lpstr>
      <vt:lpstr>关于P的闭包是否存在？</vt:lpstr>
      <vt:lpstr>有限集合上的传递闭包</vt:lpstr>
      <vt:lpstr>用矩阵乘法计算传递闭包</vt:lpstr>
      <vt:lpstr>Warshall算法</vt:lpstr>
      <vt:lpstr>PowerPoint 演示文稿</vt:lpstr>
      <vt:lpstr>求传递闭包的Warshall算法</vt:lpstr>
      <vt:lpstr>求传递闭包的Warshall算法（续）</vt:lpstr>
      <vt:lpstr>求传递闭包的Warshall算法（续）</vt:lpstr>
      <vt:lpstr>Warshall算法的过程</vt:lpstr>
      <vt:lpstr>Warshall算法的过程（续）</vt:lpstr>
      <vt:lpstr>Warshall算法过程</vt:lpstr>
      <vt:lpstr>等价关系的定义</vt:lpstr>
      <vt:lpstr>等价类</vt:lpstr>
      <vt:lpstr>等价类的代表元素</vt:lpstr>
      <vt:lpstr>商集</vt:lpstr>
      <vt:lpstr>等价关系的一个例子</vt:lpstr>
      <vt:lpstr>集合的划分</vt:lpstr>
      <vt:lpstr>由等价关系定义的划分</vt:lpstr>
      <vt:lpstr>商集即划分– 证明</vt:lpstr>
      <vt:lpstr>根据一个划分定义等价关系</vt:lpstr>
      <vt:lpstr>利用等价类解题：</vt:lpstr>
      <vt:lpstr>等价关系与划分：一个例子-解</vt:lpstr>
      <vt:lpstr>小结</vt:lpstr>
    </vt:vector>
  </TitlesOfParts>
  <Company>Nanjing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Xiaoxing Ma</cp:lastModifiedBy>
  <cp:revision>90</cp:revision>
  <cp:lastPrinted>1601-01-01T00:00:00Z</cp:lastPrinted>
  <dcterms:created xsi:type="dcterms:W3CDTF">2001-04-23T02:58:46Z</dcterms:created>
  <dcterms:modified xsi:type="dcterms:W3CDTF">2018-04-23T02:28:03Z</dcterms:modified>
</cp:coreProperties>
</file>