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3"/>
  </p:notesMasterIdLst>
  <p:sldIdLst>
    <p:sldId id="256" r:id="rId2"/>
    <p:sldId id="416" r:id="rId3"/>
    <p:sldId id="454" r:id="rId4"/>
    <p:sldId id="531" r:id="rId5"/>
    <p:sldId id="524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1" r:id="rId23"/>
    <p:sldId id="512" r:id="rId24"/>
    <p:sldId id="513" r:id="rId25"/>
    <p:sldId id="532" r:id="rId26"/>
    <p:sldId id="516" r:id="rId27"/>
    <p:sldId id="517" r:id="rId28"/>
    <p:sldId id="526" r:id="rId29"/>
    <p:sldId id="534" r:id="rId30"/>
    <p:sldId id="533" r:id="rId31"/>
    <p:sldId id="530" r:id="rId32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4821"/>
    <a:srgbClr val="0000CC"/>
    <a:srgbClr val="003399"/>
    <a:srgbClr val="007033"/>
    <a:srgbClr val="3366FF"/>
    <a:srgbClr val="BFBC3E"/>
    <a:srgbClr val="CCFFCC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91090" autoAdjust="0"/>
  </p:normalViewPr>
  <p:slideViewPr>
    <p:cSldViewPr>
      <p:cViewPr varScale="1">
        <p:scale>
          <a:sx n="162" d="100"/>
          <a:sy n="162" d="100"/>
        </p:scale>
        <p:origin x="1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黑体" pitchFamily="49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黑体" pitchFamily="49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黑体" pitchFamily="49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黑体" pitchFamily="49" charset="-122"/>
              </a:defRPr>
            </a:lvl1pPr>
          </a:lstStyle>
          <a:p>
            <a:fld id="{D4DBAD87-EF2F-4BFD-AECF-91C042F961D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9243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D045FE-FCD3-4865-8CA2-A878E2A58CFD}" type="slidenum">
              <a:rPr lang="zh-CN" altLang="en-US" smtClean="0">
                <a:latin typeface="Tahoma" pitchFamily="34" charset="0"/>
                <a:ea typeface="黑体" pitchFamily="49" charset="-122"/>
              </a:rPr>
              <a:pPr eaLnBrk="1" hangingPunct="1"/>
              <a:t>2</a:t>
            </a:fld>
            <a:endParaRPr lang="en-US" altLang="zh-CN" dirty="0"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3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7A2E96-6F28-4A77-A11A-F31D80E34AED}" type="slidenum">
              <a:rPr lang="en-US" altLang="zh-CN" smtClean="0">
                <a:latin typeface="Times New Roman" pitchFamily="18" charset="0"/>
              </a:rPr>
              <a:pPr eaLnBrk="1" hangingPunct="1"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746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D40E63-7851-4416-9FB4-903FEDCDAA78}" type="slidenum">
              <a:rPr lang="en-US" altLang="zh-CN" smtClean="0">
                <a:latin typeface="Times New Roman" pitchFamily="18" charset="0"/>
              </a:rPr>
              <a:pPr eaLnBrk="1" hangingPunct="1"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87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896B11-1F4F-4A5D-9F38-1633AEF4B797}" type="slidenum">
              <a:rPr lang="en-US" altLang="zh-CN" smtClean="0"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287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D069C99-7A95-4D16-B4E0-EEF66305ADE2}" type="slidenum">
              <a:rPr lang="en-US" altLang="zh-CN" smtClean="0">
                <a:latin typeface="Times New Roman" pitchFamily="18" charset="0"/>
              </a:rPr>
              <a:pPr eaLnBrk="1" hangingPunct="1"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8287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9C8133B-C100-431F-9D93-76E56241BB89}" type="slidenum">
              <a:rPr lang="en-US" altLang="zh-CN" smtClean="0">
                <a:latin typeface="Times New Roman" pitchFamily="18" charset="0"/>
              </a:rPr>
              <a:pPr eaLnBrk="1" hangingPunct="1"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6326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59A061-0FDD-4AB8-9B97-3E94A09DB07D}" type="slidenum">
              <a:rPr lang="en-US" altLang="zh-CN" smtClean="0">
                <a:latin typeface="Times New Roman" pitchFamily="18" charset="0"/>
              </a:rPr>
              <a:pPr eaLnBrk="1" hangingPunct="1"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1754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1FFB432-63DD-4BC7-9F49-85F320EFCA5E}" type="slidenum">
              <a:rPr lang="en-US" altLang="zh-CN" smtClean="0">
                <a:latin typeface="Times New Roman" pitchFamily="18" charset="0"/>
              </a:rPr>
              <a:pPr eaLnBrk="1" hangingPunct="1"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273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57C235-EF15-415F-A414-ED55CA1DC83E}" type="slidenum">
              <a:rPr lang="en-US" altLang="zh-CN" smtClean="0">
                <a:latin typeface="Times New Roman" pitchFamily="18" charset="0"/>
              </a:rPr>
              <a:pPr eaLnBrk="1" hangingPunct="1"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648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C8AA82-9A62-4433-ACAD-4B5440E17408}" type="slidenum">
              <a:rPr lang="en-US" altLang="zh-CN" smtClean="0">
                <a:latin typeface="Times New Roman" pitchFamily="18" charset="0"/>
              </a:rPr>
              <a:pPr eaLnBrk="1" hangingPunct="1"/>
              <a:t>19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4262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B3D738-1CE9-4560-B8CD-5D417A83120B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426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D045FE-FCD3-4865-8CA2-A878E2A58CFD}" type="slidenum">
              <a:rPr lang="zh-CN" altLang="en-US" smtClean="0">
                <a:latin typeface="Tahoma" pitchFamily="34" charset="0"/>
                <a:ea typeface="黑体" pitchFamily="49" charset="-122"/>
              </a:rPr>
              <a:pPr eaLnBrk="1" hangingPunct="1"/>
              <a:t>3</a:t>
            </a:fld>
            <a:endParaRPr lang="en-US" altLang="zh-CN" dirty="0">
              <a:latin typeface="Tahoma" pitchFamily="34" charset="0"/>
              <a:ea typeface="黑体" pitchFamily="49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926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7B4436-1E1C-46D7-B8A4-F66D9317702A}" type="slidenum">
              <a:rPr lang="en-US" altLang="zh-CN" smtClean="0">
                <a:latin typeface="Times New Roman" pitchFamily="18" charset="0"/>
              </a:rPr>
              <a:pPr eaLnBrk="1" hangingPunct="1"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46880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4EE291-A5FE-41D0-9450-11D58F840B1D}" type="slidenum">
              <a:rPr lang="en-US" altLang="zh-CN" smtClean="0">
                <a:latin typeface="Times New Roman" pitchFamily="18" charset="0"/>
              </a:rPr>
              <a:pPr eaLnBrk="1" hangingPunct="1"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7145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FE1B08-D018-47DB-A019-CAC30981B47F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7812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24B47C-1379-4A9C-9F0A-060ED21F5A51}" type="slidenum">
              <a:rPr lang="en-US" altLang="zh-CN" smtClean="0">
                <a:latin typeface="Times New Roman" pitchFamily="18" charset="0"/>
              </a:rPr>
              <a:pPr eaLnBrk="1" hangingPunct="1"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2362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49C61F-8CD4-4512-BCEF-EC55D0BD172A}" type="slidenum">
              <a:rPr lang="en-US" altLang="zh-CN" smtClean="0">
                <a:latin typeface="Times New Roman" pitchFamily="18" charset="0"/>
              </a:rPr>
              <a:pPr eaLnBrk="1" hangingPunct="1"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252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FFA3EA0-044C-426B-A174-1CA8CD726D2F}" type="slidenum">
              <a:rPr lang="en-US" altLang="zh-CN" smtClean="0">
                <a:latin typeface="Times New Roman" pitchFamily="18" charset="0"/>
              </a:rPr>
              <a:pPr eaLnBrk="1" hangingPunct="1"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4125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5DC90C-5369-47D4-80F1-32CC5DC94593}" type="slidenum">
              <a:rPr lang="en-US" altLang="zh-CN" smtClean="0">
                <a:latin typeface="Times New Roman" pitchFamily="18" charset="0"/>
              </a:rPr>
              <a:pPr eaLnBrk="1" hangingPunct="1"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1530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AD87-EF2F-4BFD-AECF-91C042F961D4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526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AD87-EF2F-4BFD-AECF-91C042F961D4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428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5DC90C-5369-47D4-80F1-32CC5DC94593}" type="slidenum">
              <a:rPr lang="en-US" altLang="zh-CN" smtClean="0">
                <a:latin typeface="Times New Roman" pitchFamily="18" charset="0"/>
              </a:rPr>
              <a:pPr eaLnBrk="1" hangingPunct="1"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06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AD87-EF2F-4BFD-AECF-91C042F961D4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3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96F3A2-3338-4610-B22E-B67CDCBDFD96}" type="slidenum">
              <a:rPr lang="en-US" altLang="zh-CN" smtClean="0">
                <a:latin typeface="Times New Roman" pitchFamily="18" charset="0"/>
              </a:rPr>
              <a:pPr eaLnBrk="1" hangingPunct="1"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494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96F3A2-3338-4610-B22E-B67CDCBDFD96}" type="slidenum">
              <a:rPr lang="en-US" altLang="zh-CN" smtClean="0"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966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C67DE9-497E-49F7-9A6F-6F1AA33ED06A}" type="slidenum">
              <a:rPr lang="en-US" altLang="zh-CN" smtClean="0"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985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2BFE83-104A-44E2-B90F-CA16997879DC}" type="slidenum">
              <a:rPr lang="en-US" altLang="zh-CN" smtClean="0">
                <a:latin typeface="Times New Roman" pitchFamily="18" charset="0"/>
              </a:rPr>
              <a:pPr eaLnBrk="1" hangingPunct="1"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219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346FFF-9FA9-49AE-9A01-73BA790AF65E}" type="slidenum">
              <a:rPr lang="en-US" altLang="zh-CN" smtClean="0">
                <a:latin typeface="Times New Roman" pitchFamily="18" charset="0"/>
              </a:rPr>
              <a:pPr eaLnBrk="1" hangingPunct="1"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4601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EF9ED7-E5C9-4B0E-94FD-C06053FFAC6D}" type="slidenum">
              <a:rPr lang="en-US" altLang="zh-CN" smtClean="0">
                <a:latin typeface="Times New Roman" pitchFamily="18" charset="0"/>
              </a:rPr>
              <a:pPr eaLnBrk="1" hangingPunct="1"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73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3CBC7A39-1D44-4228-8C81-06C831729E16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86FD2C-330D-4D3C-AA65-969977A2F5C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zh-CN" dirty="0">
              <a:latin typeface="Arial" charset="0"/>
              <a:ea typeface="黑体" pitchFamily="49" charset="-122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 dirty="0">
              <a:ea typeface="黑体" pitchFamily="49" charset="-122"/>
            </a:endParaRP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 dirty="0">
              <a:ea typeface="黑体" pitchFamily="49" charset="-122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7E579-0933-423E-8271-FEC450CCF282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6E36-7F9C-4620-B90D-07E355691C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C5D6B-8A46-4322-81DA-0C841C4BDD25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75D58-BC08-48C8-B2B5-FCB1EA1767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B98AB-4DE6-45CF-AEA1-5B40DB4FA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7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159438-8AA8-4738-A91B-772DBE66A890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29492-63B7-4324-AFD8-B617AA4FC2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9BFBE-8D26-4DB7-8035-B8212EA9EE43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202BA-52B7-4120-9B97-69CA28A928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B088B4-4E3A-419D-BD3B-1083EBBF1DEC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FEE37-32F2-406F-9173-40930C06FC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87DC73-D3A2-40FD-B4F2-6AD4C68DA2EB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901B-B115-4596-8DFD-B14C262F24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B64154-F767-4E7F-8266-4BEC46B937B1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D6761-412B-43D8-A634-E06F6C24C0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F77FDC-0B4B-4047-858B-4402990D2078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1E99D-9A2D-4595-A6CF-15E01A7DE8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B34323-C5BD-4ED4-867E-00A2F58C9B7E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27423-39D0-466B-B823-183ECE2C04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CCA4BE-A651-4D03-AAF5-F06B386129B4}" type="datetime1">
              <a:rPr lang="zh-CN" altLang="en-US"/>
              <a:pPr/>
              <a:t>2018/5/6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3C4B-1BB2-485C-8C16-DF8FB152F9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 dirty="0">
              <a:ea typeface="黑体" pitchFamily="49" charset="-122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2400" dirty="0">
              <a:ea typeface="黑体" pitchFamily="49" charset="-122"/>
            </a:endParaRP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+mn-lt"/>
                <a:ea typeface="黑体" pitchFamily="49" charset="-122"/>
              </a:defRPr>
            </a:lvl1pPr>
          </a:lstStyle>
          <a:p>
            <a:fld id="{FFDFACD9-D2AD-4745-8976-9D6459294053}" type="datetime1">
              <a:rPr lang="zh-CN" altLang="en-US" smtClean="0"/>
              <a:pPr/>
              <a:t>2018/5/6</a:t>
            </a:fld>
            <a:endParaRPr lang="en-US" altLang="zh-CN" dirty="0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en-US" altLang="zh-CN" dirty="0">
                <a:ea typeface="黑体" pitchFamily="49" charset="-122"/>
              </a:rPr>
              <a:t> Medical School of 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+mn-lt"/>
                <a:ea typeface="黑体" pitchFamily="49" charset="-122"/>
              </a:defRPr>
            </a:lvl1pPr>
          </a:lstStyle>
          <a:p>
            <a:fld id="{0D972B6A-0236-4A6B-9055-EB2084F5319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黑体" pitchFamily="49" charset="-122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>
          <a:solidFill>
            <a:schemeClr val="tx1"/>
          </a:solidFill>
          <a:latin typeface="+mn-lt"/>
          <a:ea typeface="黑体" pitchFamily="49" charset="-122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黑体" pitchFamily="49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201988" y="3861048"/>
            <a:ext cx="4762500" cy="1924050"/>
            <a:chOff x="2190750" y="2466975"/>
            <a:chExt cx="4762500" cy="19240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2466975"/>
              <a:ext cx="4762500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矩形 10"/>
            <p:cNvSpPr/>
            <p:nvPr/>
          </p:nvSpPr>
          <p:spPr bwMode="auto">
            <a:xfrm>
              <a:off x="2190750" y="2466975"/>
              <a:ext cx="4762500" cy="192405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3083772" y="6257948"/>
            <a:ext cx="3000396" cy="457200"/>
          </a:xfrm>
        </p:spPr>
        <p:txBody>
          <a:bodyPr/>
          <a:lstStyle/>
          <a:p>
            <a:pPr algn="ctr"/>
            <a:r>
              <a:rPr lang="en-US" altLang="zh-CN" sz="2000" dirty="0">
                <a:latin typeface="Book Antiqua" panose="02040602050305030304" pitchFamily="18" charset="0"/>
                <a:ea typeface="华文中宋" pitchFamily="2" charset="-122"/>
                <a:cs typeface="Times New Roman" pitchFamily="18" charset="0"/>
              </a:rPr>
              <a:t>2017 </a:t>
            </a:r>
            <a:r>
              <a:rPr lang="zh-CN" altLang="en-US" sz="2000" dirty="0">
                <a:latin typeface="Book Antiqua" panose="02040602050305030304" pitchFamily="18" charset="0"/>
                <a:ea typeface="华文中宋" pitchFamily="2" charset="-122"/>
                <a:cs typeface="Times New Roman" pitchFamily="18" charset="0"/>
              </a:rPr>
              <a:t>年 </a:t>
            </a:r>
            <a:r>
              <a:rPr lang="en-US" altLang="zh-CN" sz="2000" dirty="0">
                <a:latin typeface="Book Antiqua" panose="02040602050305030304" pitchFamily="18" charset="0"/>
                <a:ea typeface="华文中宋" pitchFamily="2" charset="-122"/>
                <a:cs typeface="Times New Roman" pitchFamily="18" charset="0"/>
              </a:rPr>
              <a:t>4 </a:t>
            </a:r>
            <a:r>
              <a:rPr lang="zh-CN" altLang="en-US" sz="2000" dirty="0">
                <a:latin typeface="Book Antiqua" panose="02040602050305030304" pitchFamily="18" charset="0"/>
                <a:ea typeface="华文中宋" pitchFamily="2" charset="-122"/>
                <a:cs typeface="Times New Roman" pitchFamily="18" charset="0"/>
              </a:rPr>
              <a:t>月 </a:t>
            </a:r>
            <a:r>
              <a:rPr lang="en-US" altLang="zh-CN" sz="2000" dirty="0">
                <a:latin typeface="Book Antiqua" panose="02040602050305030304" pitchFamily="18" charset="0"/>
                <a:ea typeface="华文中宋" pitchFamily="2" charset="-122"/>
                <a:cs typeface="Times New Roman" pitchFamily="18" charset="0"/>
              </a:rPr>
              <a:t>24 </a:t>
            </a:r>
            <a:r>
              <a:rPr lang="zh-CN" altLang="en-US" sz="2000" dirty="0">
                <a:latin typeface="Book Antiqua" panose="02040602050305030304" pitchFamily="18" charset="0"/>
                <a:ea typeface="华文中宋" pitchFamily="2" charset="-122"/>
                <a:cs typeface="Times New Roman" pitchFamily="18" charset="0"/>
              </a:rPr>
              <a:t>日</a:t>
            </a:r>
            <a:endParaRPr lang="en-US" altLang="zh-CN" sz="2000" dirty="0">
              <a:latin typeface="Book Antiqua" panose="02040602050305030304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7624" y="4000504"/>
            <a:ext cx="7405688" cy="1143008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代数系统引论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标题 4"/>
          <p:cNvSpPr txBox="1">
            <a:spLocks/>
          </p:cNvSpPr>
          <p:nvPr/>
        </p:nvSpPr>
        <p:spPr bwMode="auto">
          <a:xfrm>
            <a:off x="2623530" y="2490781"/>
            <a:ext cx="5476862" cy="10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离  散  数  学</a:t>
            </a:r>
            <a:endParaRPr kumimoji="0" lang="en-US" altLang="zh-CN" sz="54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Discrete Mathematics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0166" y="4786322"/>
            <a:ext cx="624471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南京大学计算机科学与技术系</a:t>
            </a:r>
          </a:p>
        </p:txBody>
      </p:sp>
      <p:pic>
        <p:nvPicPr>
          <p:cNvPr id="8" name="图片 7" descr="20083189255287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714" y="1973251"/>
            <a:ext cx="1653733" cy="18443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90089" y="3068960"/>
            <a:ext cx="3461370" cy="2769096"/>
            <a:chOff x="2190750" y="1524000"/>
            <a:chExt cx="3461370" cy="276909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1524000"/>
              <a:ext cx="3461370" cy="2769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190750" y="1524000"/>
              <a:ext cx="3461370" cy="2769096"/>
            </a:xfrm>
            <a:prstGeom prst="rect">
              <a:avLst/>
            </a:prstGeom>
            <a:solidFill>
              <a:schemeClr val="lt1">
                <a:alpha val="91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代 数 系 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828" y="1249586"/>
                <a:ext cx="8363644" cy="4843710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>
                    <a:latin typeface="Book Antiqua" pitchFamily="18" charset="0"/>
                  </a:rPr>
                  <a:t>定义（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Book Antiqua" pitchFamily="18" charset="0"/>
                    <a:ea typeface="楷体" pitchFamily="49" charset="-122"/>
                  </a:rPr>
                  <a:t>代数系统</a:t>
                </a:r>
                <a:r>
                  <a:rPr lang="zh-CN" altLang="en-US" sz="3200" dirty="0">
                    <a:latin typeface="Book Antiqua" pitchFamily="18" charset="0"/>
                  </a:rPr>
                  <a:t>）：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itchFamily="18" charset="0"/>
                  </a:rPr>
                  <a:t>给定</a:t>
                </a:r>
                <a:r>
                  <a:rPr lang="en-US" altLang="zh-CN" sz="2800" dirty="0">
                    <a:latin typeface="Book Antiqua" pitchFamily="18" charset="0"/>
                  </a:rPr>
                  <a:t>1</a:t>
                </a:r>
                <a:r>
                  <a:rPr lang="zh-CN" altLang="en-US" sz="2800" dirty="0">
                    <a:latin typeface="Book Antiqua" pitchFamily="18" charset="0"/>
                  </a:rPr>
                  <a:t>个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itchFamily="18" charset="0"/>
                  </a:rPr>
                  <a:t>非空集合</a:t>
                </a:r>
                <a:r>
                  <a:rPr lang="zh-CN" altLang="en-US" sz="2800" dirty="0">
                    <a:latin typeface="Book Antiqua" pitchFamily="18" charset="0"/>
                  </a:rPr>
                  <a:t>（其元素可以是任何对象）；</a:t>
                </a:r>
                <a:endParaRPr lang="en-US" altLang="zh-CN" sz="2800" dirty="0">
                  <a:latin typeface="Book Antiqua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itchFamily="18" charset="0"/>
                  </a:rPr>
                  <a:t>给定</a:t>
                </a:r>
                <a:r>
                  <a:rPr lang="en-US" altLang="zh-CN" sz="2800" dirty="0">
                    <a:latin typeface="Book Antiqua" pitchFamily="18" charset="0"/>
                  </a:rPr>
                  <a:t>1</a:t>
                </a:r>
                <a:r>
                  <a:rPr lang="zh-CN" altLang="en-US" sz="2800" dirty="0">
                    <a:latin typeface="Book Antiqua" pitchFamily="18" charset="0"/>
                  </a:rPr>
                  <a:t>个或者若干个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itchFamily="18" charset="0"/>
                  </a:rPr>
                  <a:t>运算</a:t>
                </a:r>
                <a:r>
                  <a:rPr lang="zh-CN" altLang="en-US" sz="2800" dirty="0">
                    <a:latin typeface="Book Antiqua" pitchFamily="18" charset="0"/>
                  </a:rPr>
                  <a:t>（以下主要讨论存在</a:t>
                </a:r>
                <a:r>
                  <a:rPr lang="en-US" altLang="zh-CN" sz="2800" dirty="0">
                    <a:latin typeface="Book Antiqua" pitchFamily="18" charset="0"/>
                  </a:rPr>
                  <a:t>1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Book Antiqua" pitchFamily="18" charset="0"/>
                  </a:rPr>
                  <a:t>个二元运算</a:t>
                </a:r>
                <a:r>
                  <a:rPr lang="zh-CN" altLang="en-US" sz="2800" dirty="0">
                    <a:latin typeface="Book Antiqua" pitchFamily="18" charset="0"/>
                  </a:rPr>
                  <a:t>的情况）；</a:t>
                </a:r>
                <a:endParaRPr lang="en-US" altLang="zh-CN" sz="2800" dirty="0">
                  <a:latin typeface="Book Antiqua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itchFamily="18" charset="0"/>
                  </a:rPr>
                  <a:t>运算对上述集合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itchFamily="18" charset="0"/>
                  </a:rPr>
                  <a:t>封闭</a:t>
                </a:r>
                <a:r>
                  <a:rPr lang="en-US" altLang="zh-CN" sz="2800" dirty="0">
                    <a:latin typeface="Book Antiqua" pitchFamily="18" charset="0"/>
                  </a:rPr>
                  <a:t>.</a:t>
                </a:r>
                <a:endParaRPr lang="zh-CN" altLang="en-US" sz="2800" dirty="0">
                  <a:latin typeface="Book Antiqua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>
                    <a:latin typeface="Book Antiqua" pitchFamily="18" charset="0"/>
                  </a:rPr>
                  <a:t>记法：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sz="3200" b="1" i="1">
                            <a:solidFill>
                              <a:srgbClr val="3333FF"/>
                            </a:solidFill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endParaRPr lang="en-US" altLang="zh-CN" sz="3200" b="1" dirty="0">
                  <a:latin typeface="Book Antiqua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>
                    <a:solidFill>
                      <a:srgbClr val="0000CC"/>
                    </a:solidFill>
                    <a:latin typeface="Book Antiqua" pitchFamily="18" charset="0"/>
                  </a:rPr>
                  <a:t>例子：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itchFamily="18" charset="0"/>
                  </a:rPr>
                  <a:t>整数集与普通加法：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ℤ</m:t>
                        </m:r>
                        <m:r>
                          <a:rPr lang="en-US" altLang="zh-CN" sz="2800" i="1">
                            <a:latin typeface="Cambria Math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Book Antiqua" pitchFamily="18" charset="0"/>
                  </a:rPr>
                  <a:t>构成代数系统</a:t>
                </a:r>
                <a:endParaRPr lang="en-US" altLang="zh-CN" sz="2800" dirty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828" y="1249586"/>
                <a:ext cx="8363644" cy="4843710"/>
              </a:xfrm>
              <a:blipFill rotWithShape="0">
                <a:blip r:embed="rId4"/>
                <a:stretch>
                  <a:fillRect l="-875" t="-1258" r="-1093" b="-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10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32040" y="3429000"/>
            <a:ext cx="4035722" cy="2491730"/>
            <a:chOff x="1976438" y="1657350"/>
            <a:chExt cx="5191125" cy="3543300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438" y="1657350"/>
              <a:ext cx="5191125" cy="354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1976438" y="1657350"/>
              <a:ext cx="5191125" cy="354330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98539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一个较复杂的代数系统的例子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340768"/>
                <a:ext cx="8964488" cy="43926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Book Antiqua" pitchFamily="18" charset="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ℝ</m:t>
                    </m:r>
                    <m:r>
                      <a:rPr lang="en-US" altLang="zh-CN" b="0" i="1" smtClean="0">
                        <a:latin typeface="Cambria Math"/>
                      </a:rPr>
                      <m:t>−{0,1}</m:t>
                    </m:r>
                  </m:oMath>
                </a14:m>
                <a:r>
                  <a:rPr lang="en-US" altLang="zh-CN" dirty="0">
                    <a:latin typeface="Book Antiqua" pitchFamily="18" charset="0"/>
                  </a:rPr>
                  <a:t> </a:t>
                </a:r>
                <a:r>
                  <a:rPr lang="zh-CN" altLang="en-US" dirty="0">
                    <a:latin typeface="Book Antiqua" pitchFamily="18" charset="0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Book Antiqua" pitchFamily="18" charset="0"/>
                  </a:rPr>
                  <a:t>上的</a:t>
                </a:r>
                <a:r>
                  <a:rPr lang="en-US" altLang="zh-CN" dirty="0">
                    <a:latin typeface="Book Antiqua" pitchFamily="18" charset="0"/>
                  </a:rPr>
                  <a:t>6</a:t>
                </a:r>
                <a:r>
                  <a:rPr lang="zh-CN" altLang="en-US" dirty="0">
                    <a:latin typeface="Book Antiqua" pitchFamily="18" charset="0"/>
                  </a:rPr>
                  <a:t>个函数如下：</a:t>
                </a: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            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Book Antiqua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Book Antiqua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=1−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>
                  <a:latin typeface="Book Antiqua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Book Antiqua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dirty="0">
                    <a:latin typeface="Book Antiqua" pitchFamily="18" charset="0"/>
                  </a:rPr>
                  <a:t>是代数系统，其中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dirty="0">
                    <a:latin typeface="Book Antiqua" pitchFamily="18" charset="0"/>
                  </a:rPr>
                  <a:t>是函数的复合运算</a:t>
                </a:r>
              </a:p>
              <a:p>
                <a:pPr eaLnBrk="1" hangingPunct="1">
                  <a:lnSpc>
                    <a:spcPct val="140000"/>
                  </a:lnSpc>
                  <a:buFont typeface="Wingdings" pitchFamily="2" charset="2"/>
                  <a:buNone/>
                </a:pPr>
                <a:r>
                  <a:rPr lang="zh-CN" altLang="en-US" sz="2000" dirty="0">
                    <a:latin typeface="Book Antiqua" pitchFamily="18" charset="0"/>
                  </a:rPr>
                  <a:t>	</a:t>
                </a:r>
                <a:r>
                  <a:rPr lang="zh-CN" altLang="en-US" sz="2000" b="1" dirty="0">
                    <a:solidFill>
                      <a:srgbClr val="0000CC"/>
                    </a:solidFill>
                    <a:latin typeface="Book Antiqua" pitchFamily="18" charset="0"/>
                    <a:ea typeface="楷体" pitchFamily="49" charset="-122"/>
                  </a:rPr>
                  <a:t>只需考虑运算的封闭性。例如：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∘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∘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∘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𝟔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00CC"/>
                        </a:solidFill>
                        <a:latin typeface="Cambria Math"/>
                        <a:ea typeface="楷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itchFamily="49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CC"/>
                    </a:solidFill>
                    <a:latin typeface="Book Antiqua" pitchFamily="18" charset="0"/>
                    <a:ea typeface="楷体" pitchFamily="49" charset="-122"/>
                  </a:rPr>
                  <a:t>等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340768"/>
                <a:ext cx="8964488" cy="4392612"/>
              </a:xfrm>
              <a:blipFill rotWithShape="0">
                <a:blip r:embed="rId4"/>
                <a:stretch>
                  <a:fillRect l="-544" b="-2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37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32040" y="3429000"/>
            <a:ext cx="4035722" cy="2491730"/>
            <a:chOff x="1976438" y="1657350"/>
            <a:chExt cx="5191125" cy="35433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438" y="1657350"/>
              <a:ext cx="5191125" cy="354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1976438" y="1657350"/>
              <a:ext cx="5191125" cy="354330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8262"/>
            <a:ext cx="6192688" cy="642466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函数本身作为运算对象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13506" y="1340768"/>
                <a:ext cx="8650982" cy="2573337"/>
              </a:xfrm>
            </p:spPr>
            <p:txBody>
              <a:bodyPr/>
              <a:lstStyle/>
              <a:p>
                <a:pPr eaLnBrk="1" hangingPunct="1">
                  <a:lnSpc>
                    <a:spcPct val="160000"/>
                  </a:lnSpc>
                </a:pPr>
                <a:r>
                  <a:rPr lang="zh-CN" altLang="en-US" dirty="0"/>
                  <a:t>在集合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ℝ</m:t>
                    </m:r>
                    <m:r>
                      <a:rPr lang="en-US" altLang="zh-CN" b="0" i="1" smtClean="0">
                        <a:latin typeface="Cambria Math"/>
                      </a:rPr>
                      <m:t>−{0,1}</m:t>
                    </m:r>
                  </m:oMath>
                </a14:m>
                <a:r>
                  <a:rPr lang="zh-CN" altLang="en-US" dirty="0"/>
                  <a:t>上定义函数如下：</a:t>
                </a:r>
              </a:p>
              <a:p>
                <a:pPr lvl="1" eaLnBrk="1" hangingPunct="1"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,                 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 eaLnBrk="1" hangingPunct="1"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 eaLnBrk="1" hangingPunct="1"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=1−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eaLnBrk="1" hangingPunct="1">
                  <a:lnSpc>
                    <a:spcPct val="160000"/>
                  </a:lnSpc>
                </a:pPr>
                <a:r>
                  <a:rPr lang="zh-CN" altLang="en-US" dirty="0"/>
                  <a:t>要证明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需证：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13506" y="1340768"/>
                <a:ext cx="8650982" cy="2573337"/>
              </a:xfrm>
              <a:blipFill rotWithShape="1">
                <a:blip r:embed="rId5"/>
                <a:stretch>
                  <a:fillRect l="-563" b="-30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5337579"/>
              </p:ext>
            </p:extLst>
          </p:nvPr>
        </p:nvGraphicFramePr>
        <p:xfrm>
          <a:off x="828675" y="4941888"/>
          <a:ext cx="74882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6" imgW="3504960" imgH="469800" progId="Equation.3">
                  <p:embed/>
                </p:oleObj>
              </mc:Choice>
              <mc:Fallback>
                <p:oleObj name="公式" r:id="rId6" imgW="3504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941888"/>
                        <a:ext cx="74882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85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11960" y="3861048"/>
            <a:ext cx="4762500" cy="1924050"/>
            <a:chOff x="2190750" y="2466975"/>
            <a:chExt cx="4762500" cy="192405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2466975"/>
              <a:ext cx="4762500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190750" y="2466975"/>
              <a:ext cx="4762500" cy="192405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itchFamily="18" charset="0"/>
              </a:rPr>
              <a:t>结 合 性（</a:t>
            </a:r>
            <a:r>
              <a:rPr lang="en-US" altLang="zh-CN" sz="4000" dirty="0">
                <a:latin typeface="Book Antiqua" pitchFamily="18" charset="0"/>
              </a:rPr>
              <a:t>associativity</a:t>
            </a:r>
            <a:r>
              <a:rPr lang="zh-CN" altLang="en-US" sz="4000" dirty="0">
                <a:latin typeface="Book Antiqua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608512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上的运算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具有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结合性</a:t>
                </a:r>
                <a:r>
                  <a:rPr lang="zh-CN" altLang="en-US" sz="3200" dirty="0"/>
                  <a:t>定义为：</a:t>
                </a:r>
              </a:p>
              <a:p>
                <a:pPr lvl="1" eaLnBrk="1" hangingPunct="1">
                  <a:lnSpc>
                    <a:spcPct val="20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altLang="zh-CN" sz="2800" b="1" dirty="0">
                  <a:solidFill>
                    <a:srgbClr val="0000CC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>
                    <a:sym typeface="Symbol" pitchFamily="18" charset="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满足结合性，表达式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/>
                      </a:rPr>
                      <m:t>∘⋯∘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itchFamily="18" charset="0"/>
                  </a:rPr>
                  <a:t>可以在保持诸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itchFamily="18" charset="0"/>
                  </a:rPr>
                  <a:t>先后次序不变的前提下按照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itchFamily="18" charset="0"/>
                  </a:rPr>
                  <a:t>任何顺序</a:t>
                </a:r>
                <a:r>
                  <a:rPr lang="zh-CN" altLang="en-US" sz="3200" dirty="0">
                    <a:latin typeface="Times New Roman" pitchFamily="18" charset="0"/>
                  </a:rPr>
                  <a:t>进行计算</a:t>
                </a: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zh-CN" altLang="en-US" sz="3200" dirty="0">
                    <a:latin typeface="Times New Roman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608512"/>
              </a:xfrm>
              <a:blipFill rotWithShape="1">
                <a:blip r:embed="rId4"/>
                <a:stretch>
                  <a:fillRect l="-898" b="-7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09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36096" y="3140968"/>
            <a:ext cx="3528392" cy="2736304"/>
            <a:chOff x="3009900" y="2257425"/>
            <a:chExt cx="3124200" cy="234315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2257425"/>
              <a:ext cx="3124200" cy="234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009900" y="2257425"/>
              <a:ext cx="3124200" cy="234315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590527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itchFamily="18" charset="0"/>
              </a:rPr>
              <a:t>交 换 性（</a:t>
            </a:r>
            <a:r>
              <a:rPr lang="en-US" altLang="zh-CN" sz="4000" dirty="0" err="1">
                <a:latin typeface="Book Antiqua" pitchFamily="18" charset="0"/>
              </a:rPr>
              <a:t>commutativity</a:t>
            </a:r>
            <a:r>
              <a:rPr lang="zh-CN" altLang="en-US" sz="4000" dirty="0">
                <a:latin typeface="Book Antiqua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24744"/>
                <a:ext cx="8142287" cy="4896544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上的运算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具有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交换性</a:t>
                </a:r>
                <a:r>
                  <a:rPr lang="zh-CN" altLang="en-US" sz="3200" dirty="0"/>
                  <a:t>定义为：</a:t>
                </a:r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∀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∈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00CC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>
                    <a:sym typeface="Symbol" pitchFamily="18" charset="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同时满足交换律和结合律，表达式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∘⋯∘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itchFamily="18" charset="0"/>
                  </a:rPr>
                  <a:t>可以</a:t>
                </a:r>
                <a:r>
                  <a:rPr lang="zh-CN" altLang="en-US" sz="3200" dirty="0"/>
                  <a:t>按照任何顺序进行计算，包括可以随便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重新排列诸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</a:rPr>
                  <a:t>的先后次序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24744"/>
                <a:ext cx="8142287" cy="4896544"/>
              </a:xfrm>
              <a:blipFill rotWithShape="1">
                <a:blip r:embed="rId4"/>
                <a:stretch>
                  <a:fillRect l="-898" r="-6811" b="-3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3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itchFamily="18" charset="0"/>
              </a:rPr>
              <a:t>分 配 性（</a:t>
            </a:r>
            <a:r>
              <a:rPr lang="en-US" altLang="zh-CN" sz="4000" dirty="0" err="1">
                <a:latin typeface="Book Antiqua" pitchFamily="18" charset="0"/>
              </a:rPr>
              <a:t>distributivity</a:t>
            </a:r>
            <a:r>
              <a:rPr lang="zh-CN" altLang="en-US" sz="4000" dirty="0">
                <a:latin typeface="Book Antiqua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分配性涉及两个不同的运算</a:t>
                </a:r>
              </a:p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上的运算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对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/>
                        <a:sym typeface="Symbol" pitchFamily="18" charset="2"/>
                      </a:rPr>
                      <m:t></m:t>
                    </m:r>
                  </m:oMath>
                </a14:m>
                <a:r>
                  <a:rPr lang="zh-CN" altLang="en-US" sz="3200" dirty="0"/>
                  <a:t>满足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分配性</a:t>
                </a:r>
                <a:r>
                  <a:rPr lang="zh-CN" altLang="en-US" sz="3200" dirty="0"/>
                  <a:t>定义为：</a:t>
                </a:r>
                <a:endParaRPr lang="en-US" altLang="zh-CN" sz="3200" dirty="0"/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∗(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CC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00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769372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itchFamily="18" charset="0"/>
              </a:rPr>
              <a:t>单 位 元（</a:t>
            </a:r>
            <a:r>
              <a:rPr lang="en-US" altLang="zh-CN" sz="4000" dirty="0">
                <a:latin typeface="Book Antiqua" pitchFamily="18" charset="0"/>
              </a:rPr>
              <a:t>identity element</a:t>
            </a:r>
            <a:r>
              <a:rPr lang="zh-CN" altLang="en-US" sz="4000" dirty="0">
                <a:latin typeface="Book Antiqua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280151" cy="43926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itchFamily="18" charset="0"/>
                  </a:rPr>
                  <a:t>对于实数集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上的普通乘法</a:t>
                </a:r>
                <a:r>
                  <a:rPr lang="en-US" altLang="zh-CN" sz="3200" dirty="0">
                    <a:latin typeface="Book Antiqua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altLang="zh-CN" sz="3200" dirty="0">
                    <a:latin typeface="Book Antiqua" pitchFamily="18" charset="0"/>
                  </a:rPr>
                  <a:t>)</a:t>
                </a:r>
                <a:r>
                  <a:rPr lang="zh-CN" altLang="en-US" sz="3200" dirty="0">
                    <a:latin typeface="Book Antiqua" pitchFamily="18" charset="0"/>
                  </a:rPr>
                  <a:t>，实数</a:t>
                </a:r>
                <a:r>
                  <a:rPr lang="en-US" altLang="zh-CN" sz="3200" dirty="0">
                    <a:latin typeface="Book Antiqua" pitchFamily="18" charset="0"/>
                  </a:rPr>
                  <a:t>1</a:t>
                </a:r>
                <a:r>
                  <a:rPr lang="zh-CN" altLang="en-US" sz="3200" dirty="0">
                    <a:latin typeface="Book Antiqua" pitchFamily="18" charset="0"/>
                  </a:rPr>
                  <a:t>满足对任意实数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𝑥</m:t>
                    </m:r>
                    <m:r>
                      <a:rPr lang="en-US" altLang="zh-CN" sz="3200" b="0" i="1" smtClean="0">
                        <a:latin typeface="Cambria Math"/>
                      </a:rPr>
                      <m:t>∈</m:t>
                    </m:r>
                    <m:r>
                      <a:rPr lang="en-US" altLang="zh-CN" sz="32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1⋅</m:t>
                    </m:r>
                    <m:r>
                      <a:rPr lang="en-US" altLang="zh-CN" sz="3200" b="0" i="1" smtClean="0">
                        <a:latin typeface="Cambria Math"/>
                      </a:rPr>
                      <m:t>𝑥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r>
                      <a:rPr lang="en-US" altLang="zh-CN" sz="3200" b="0" i="1" smtClean="0">
                        <a:latin typeface="Cambria Math"/>
                      </a:rPr>
                      <m:t>𝑥</m:t>
                    </m:r>
                    <m:r>
                      <a:rPr lang="en-US" altLang="zh-CN" sz="3200" b="0" i="1" smtClean="0">
                        <a:latin typeface="Cambria Math"/>
                      </a:rPr>
                      <m:t>⋅1</m:t>
                    </m:r>
                  </m:oMath>
                </a14:m>
                <a:endParaRPr lang="en-US" altLang="zh-CN" sz="3200" dirty="0">
                  <a:latin typeface="Book Antiqua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itchFamily="18" charset="0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是代数系统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itchFamily="18" charset="0"/>
                  </a:rPr>
                  <a:t>单位元</a:t>
                </a:r>
                <a:r>
                  <a:rPr lang="zh-CN" altLang="en-US" sz="3200" dirty="0">
                    <a:latin typeface="Book Antiqua" pitchFamily="18" charset="0"/>
                  </a:rPr>
                  <a:t>当且仅当</a:t>
                </a:r>
                <a:endParaRPr lang="en-US" altLang="zh-CN" sz="3200" b="1" i="1" dirty="0">
                  <a:solidFill>
                    <a:srgbClr val="0000CC"/>
                  </a:solidFill>
                  <a:latin typeface="Book Antiqua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𝒆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CC"/>
                  </a:solidFill>
                  <a:latin typeface="Book Antiqua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itchFamily="18" charset="0"/>
                  </a:rPr>
                  <a:t>单位元可记为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，或简记为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（</a:t>
                </a:r>
                <a:r>
                  <a:rPr lang="zh-CN" altLang="en-US" sz="32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读作</a:t>
                </a:r>
                <a:r>
                  <a:rPr lang="zh-CN" altLang="en-US" sz="3200" dirty="0">
                    <a:latin typeface="Book Antiqua" pitchFamily="18" charset="0"/>
                  </a:rPr>
                  <a:t>幺）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itchFamily="18" charset="0"/>
                  </a:rPr>
                  <a:t>代数系统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itchFamily="18" charset="0"/>
                  </a:rPr>
                  <a:t>不一定有</a:t>
                </a:r>
                <a:r>
                  <a:rPr lang="zh-CN" altLang="en-US" sz="3200" dirty="0">
                    <a:latin typeface="Book Antiqua" pitchFamily="18" charset="0"/>
                  </a:rPr>
                  <a:t>单位元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280151" cy="4392612"/>
              </a:xfrm>
              <a:blipFill rotWithShape="0">
                <a:blip r:embed="rId3"/>
                <a:stretch>
                  <a:fillRect l="-884" b="-10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95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193308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左单位元和右单位元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636"/>
                <a:ext cx="8142287" cy="43926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itchFamily="18" charset="0"/>
                  </a:rPr>
                  <a:t>称为系统的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itchFamily="18" charset="0"/>
                  </a:rPr>
                  <a:t>左单位元</a:t>
                </a:r>
                <a:r>
                  <a:rPr lang="en-US" altLang="zh-CN" sz="3200" dirty="0">
                    <a:latin typeface="Times New Roman" pitchFamily="18" charset="0"/>
                  </a:rPr>
                  <a:t>(</a:t>
                </a:r>
                <a:r>
                  <a:rPr lang="zh-CN" altLang="en-US" sz="3200" dirty="0">
                    <a:latin typeface="Times New Roman" pitchFamily="18" charset="0"/>
                  </a:rPr>
                  <a:t>或</a:t>
                </a:r>
                <a:r>
                  <a:rPr lang="zh-CN" altLang="en-US" sz="3200" dirty="0">
                    <a:latin typeface="华文楷体" pitchFamily="2" charset="-122"/>
                    <a:ea typeface="华文楷体" pitchFamily="2" charset="-122"/>
                  </a:rPr>
                  <a:t>左幺</a:t>
                </a:r>
                <a:r>
                  <a:rPr lang="en-US" altLang="zh-CN" sz="3200" dirty="0">
                    <a:latin typeface="Times New Roman" pitchFamily="18" charset="0"/>
                  </a:rPr>
                  <a:t>)</a:t>
                </a:r>
                <a:r>
                  <a:rPr lang="zh-CN" altLang="en-US" sz="3200" dirty="0">
                    <a:latin typeface="Times New Roman" pitchFamily="18" charset="0"/>
                  </a:rPr>
                  <a:t>当且仅当</a:t>
                </a:r>
                <a:endParaRPr lang="en-US" altLang="zh-CN" sz="32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00CC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Times New Roman" pitchFamily="18" charset="0"/>
                  </a:rPr>
                  <a:t>可以相应地定义系统的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itchFamily="18" charset="0"/>
                  </a:rPr>
                  <a:t>右单位元</a:t>
                </a:r>
                <a:r>
                  <a:rPr lang="en-US" altLang="zh-CN" sz="3200" dirty="0">
                    <a:latin typeface="Times New Roman" pitchFamily="18" charset="0"/>
                  </a:rPr>
                  <a:t>(</a:t>
                </a:r>
                <a:r>
                  <a:rPr lang="zh-CN" altLang="en-US" sz="3200" dirty="0">
                    <a:latin typeface="华文楷体" pitchFamily="2" charset="-122"/>
                    <a:ea typeface="华文楷体" pitchFamily="2" charset="-122"/>
                  </a:rPr>
                  <a:t>右幺</a:t>
                </a:r>
                <a:r>
                  <a:rPr lang="en-US" altLang="zh-CN" sz="3200" dirty="0">
                    <a:latin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endParaRPr lang="zh-CN" altLang="en-US" sz="3200" b="1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636"/>
                <a:ext cx="8142287" cy="4392612"/>
              </a:xfrm>
              <a:blipFill rotWithShape="1">
                <a:blip r:embed="rId4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905396"/>
              </p:ext>
            </p:extLst>
          </p:nvPr>
        </p:nvGraphicFramePr>
        <p:xfrm>
          <a:off x="107504" y="3141661"/>
          <a:ext cx="5040559" cy="310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5" imgW="4524840" imgH="2792880" progId="Word.Document.8">
                  <p:embed/>
                </p:oleObj>
              </mc:Choice>
              <mc:Fallback>
                <p:oleObj name="Document" r:id="rId5" imgW="4524840" imgH="2792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141661"/>
                        <a:ext cx="5040559" cy="3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334661"/>
              </p:ext>
            </p:extLst>
          </p:nvPr>
        </p:nvGraphicFramePr>
        <p:xfrm>
          <a:off x="3635375" y="3140968"/>
          <a:ext cx="475443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7" imgW="4524840" imgH="2889720" progId="Word.Document.8">
                  <p:embed/>
                </p:oleObj>
              </mc:Choice>
              <mc:Fallback>
                <p:oleObj name="Document" r:id="rId7" imgW="4524840" imgH="2889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140968"/>
                        <a:ext cx="4754437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6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62535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关于单位元的进一步讨论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327944"/>
                <a:ext cx="7772400" cy="4693344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3200" dirty="0"/>
                  <a:t>左、右单位元</a:t>
                </a:r>
                <a:r>
                  <a:rPr lang="zh-CN" altLang="en-US" sz="3200" dirty="0">
                    <a:solidFill>
                      <a:srgbClr val="3333FF"/>
                    </a:solidFill>
                  </a:rPr>
                  <a:t>不一定存在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3200" dirty="0"/>
                  <a:t>左、右单位元</a:t>
                </a:r>
                <a:r>
                  <a:rPr lang="zh-CN" altLang="en-US" sz="3200" dirty="0">
                    <a:solidFill>
                      <a:srgbClr val="3333FF"/>
                    </a:solidFill>
                  </a:rPr>
                  <a:t>不一定唯一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3200" dirty="0"/>
                  <a:t>假设一个代数系统</a:t>
                </a:r>
                <a:r>
                  <a:rPr lang="zh-CN" altLang="en-US" sz="3200" dirty="0">
                    <a:solidFill>
                      <a:schemeClr val="tx2"/>
                    </a:solidFill>
                  </a:rPr>
                  <a:t>同时</a:t>
                </a:r>
                <a:r>
                  <a:rPr lang="zh-CN" altLang="en-US" sz="3200" dirty="0"/>
                  <a:t>有左、右单位元，则左、右单位元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必相等且唯一</a:t>
                </a:r>
                <a:r>
                  <a:rPr lang="zh-CN" altLang="en-US" sz="3200" dirty="0"/>
                  <a:t>；即系统的单位元（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幺元</a:t>
                </a:r>
                <a:r>
                  <a:rPr lang="zh-CN" altLang="en-US" sz="3200" dirty="0"/>
                  <a:t>）</a:t>
                </a:r>
              </a:p>
              <a:p>
                <a:pPr lvl="1"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sz="2800" baseline="-250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3200" dirty="0">
                    <a:latin typeface="Times New Roman" pitchFamily="18" charset="0"/>
                  </a:rPr>
                  <a:t>系统若有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itchFamily="18" charset="0"/>
                  </a:rPr>
                  <a:t>单位元</a:t>
                </a:r>
                <a:r>
                  <a:rPr lang="zh-CN" altLang="en-US" sz="3200" dirty="0">
                    <a:latin typeface="Times New Roman" pitchFamily="18" charset="0"/>
                  </a:rPr>
                  <a:t>，必是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itchFamily="18" charset="0"/>
                  </a:rPr>
                  <a:t>唯一</a:t>
                </a:r>
                <a:r>
                  <a:rPr lang="zh-CN" altLang="en-US" sz="3200" dirty="0">
                    <a:latin typeface="Times New Roman" pitchFamily="18" charset="0"/>
                  </a:rPr>
                  <a:t>的</a:t>
                </a:r>
              </a:p>
              <a:p>
                <a:pPr lvl="1"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baseline="-25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27944"/>
                <a:ext cx="7772400" cy="4693344"/>
              </a:xfrm>
              <a:blipFill rotWithShape="0">
                <a:blip r:embed="rId3"/>
                <a:stretch>
                  <a:fillRect l="-941" t="-2078" r="-4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49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481340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itchFamily="18" charset="0"/>
              </a:rPr>
              <a:t>逆  元（</a:t>
            </a:r>
            <a:r>
              <a:rPr lang="en-US" altLang="zh-CN" sz="4000" dirty="0">
                <a:latin typeface="Book Antiqua" pitchFamily="18" charset="0"/>
              </a:rPr>
              <a:t>inverse element</a:t>
            </a:r>
            <a:r>
              <a:rPr lang="zh-CN" altLang="en-US" sz="4000" dirty="0">
                <a:latin typeface="Book Antiqua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752652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CC"/>
                    </a:solidFill>
                  </a:rPr>
                  <a:t>只对存在单位元的代数系统讨论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逆元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/>
                  <a:t>给定系统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，若存在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左逆元</a:t>
                </a:r>
                <a:r>
                  <a:rPr lang="zh-CN" altLang="en-US" dirty="0">
                    <a:latin typeface="Times New Roman" pitchFamily="18" charset="0"/>
                  </a:rPr>
                  <a:t>；若存在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′′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右逆元</a:t>
                </a:r>
                <a:endParaRPr lang="en-US" altLang="zh-CN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给定系统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中的元素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𝑥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，如果存在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中的元素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逆元</a:t>
                </a:r>
                <a:r>
                  <a:rPr lang="zh-CN" altLang="en-US" dirty="0">
                    <a:latin typeface="Times New Roman" pitchFamily="18" charset="0"/>
                  </a:rPr>
                  <a:t>，一般记为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	逆元素既是左逆元，又是右逆元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的逆元，则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的逆元</a:t>
                </a:r>
                <a:endParaRPr lang="zh-CN" altLang="en-US" sz="2800" b="1" i="1" dirty="0">
                  <a:solidFill>
                    <a:srgbClr val="FF0000"/>
                  </a:solidFill>
                </a:endParaRPr>
              </a:p>
              <a:p>
                <a:pPr eaLnBrk="1" hangingPunct="1"/>
                <a:endParaRPr lang="en-US" altLang="zh-CN" sz="2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752652"/>
              </a:xfrm>
              <a:blipFill rotWithShape="0">
                <a:blip r:embed="rId3"/>
                <a:stretch>
                  <a:fillRect l="-674" t="-897" r="-1347" b="-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1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26" descr="BD00028_"/>
          <p:cNvPicPr>
            <a:picLocks noChangeAspect="1" noChangeArrowheads="1"/>
          </p:cNvPicPr>
          <p:nvPr/>
        </p:nvPicPr>
        <p:blipFill>
          <a:blip r:embed="rId3" cstate="print">
            <a:lum bright="81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00" y="2107336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1092" cy="791939"/>
          </a:xfrm>
        </p:spPr>
        <p:txBody>
          <a:bodyPr/>
          <a:lstStyle/>
          <a:p>
            <a:pPr algn="l" eaLnBrk="1" hangingPunct="1"/>
            <a:r>
              <a:rPr lang="zh-CN" altLang="en-US" sz="4400" dirty="0"/>
              <a:t>前 情 提 要</a:t>
            </a:r>
            <a:endParaRPr lang="en-US" altLang="zh-CN" sz="4400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前 情 提 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313184" y="1321594"/>
            <a:ext cx="7499176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偏序关系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偏序集与哈斯图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偏序集中的特殊元素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特殊元素的性质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偏序格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76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一个关于逆元素的例子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C768C9-742D-2F4D-BEBE-946E1778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988840"/>
            <a:ext cx="845424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6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5977284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关于逆元的进一步讨论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052735"/>
                <a:ext cx="8820472" cy="4958811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0000CC"/>
                    </a:solidFill>
                  </a:rPr>
                  <a:t>如果代数系统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0000CC"/>
                    </a:solidFill>
                  </a:rPr>
                  <a:t>满足结合律：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dirty="0"/>
                  <a:t>若给定的元素既有左逆，又有右逆，二者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必相等且唯一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𝑥</m:t>
                    </m:r>
                    <m:r>
                      <a:rPr lang="en-US" altLang="zh-CN" sz="24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，右逆是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：</a:t>
                </a:r>
                <a:endParaRPr lang="en-US" altLang="zh-CN" sz="2400" dirty="0">
                  <a:latin typeface="Times New Roman" pitchFamily="18" charset="0"/>
                </a:endParaRPr>
              </a:p>
              <a:p>
                <a:pPr marL="177800" lvl="2" indent="0" eaLnBrk="1" hangingPunct="1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altLang="zh-CN" sz="2400" dirty="0">
                  <a:latin typeface="Times New Roman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若每个元素均有左逆，则左逆即右逆，且逆元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itchFamily="18" charset="0"/>
                  </a:rPr>
                  <a:t>唯一</a:t>
                </a: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itchFamily="18" charset="0"/>
                  </a:rPr>
                  <a:t>任给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中元素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𝑏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，</m:t>
                    </m:r>
                    <m:r>
                      <a:rPr lang="en-US" altLang="zh-CN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Times New Roman" pitchFamily="18" charset="0"/>
                  </a:rPr>
                  <a:t>，</a:t>
                </a:r>
                <a:r>
                  <a:rPr lang="en-US" altLang="zh-CN" sz="2400" dirty="0">
                    <a:latin typeface="Times New Roman" pitchFamily="18" charset="0"/>
                  </a:rPr>
                  <a:t> </a:t>
                </a:r>
                <a:r>
                  <a:rPr lang="zh-CN" altLang="en-US" sz="2400" dirty="0">
                    <a:latin typeface="Times New Roman" pitchFamily="18" charset="0"/>
                  </a:rPr>
                  <a:t>则</a:t>
                </a:r>
              </a:p>
              <a:p>
                <a:pPr lvl="2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∘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∘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∘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𝑐</m:t>
                        </m:r>
                        <m:r>
                          <a:rPr lang="en-US" altLang="zh-CN" sz="2400" b="0" i="1" dirty="0" smtClean="0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∘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Arial Unicode MS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/>
                                <a:ea typeface="Arial Unicode MS" pitchFamily="34" charset="-122"/>
                                <a:cs typeface="Arial Unicode MS" pitchFamily="34" charset="-122"/>
                              </a:rPr>
                              <m:t>𝑏</m:t>
                            </m:r>
                            <m:r>
                              <a:rPr lang="en-US" altLang="zh-CN" sz="2400" i="1" dirty="0">
                                <a:latin typeface="Cambria Math"/>
                                <a:ea typeface="Arial Unicode MS" pitchFamily="34" charset="-122"/>
                                <a:cs typeface="Arial Unicode MS" pitchFamily="34" charset="-122"/>
                              </a:rPr>
                              <m:t>∘</m:t>
                            </m:r>
                            <m:r>
                              <a:rPr lang="en-US" altLang="zh-CN" sz="2400" i="1" dirty="0" smtClean="0">
                                <a:latin typeface="Cambria Math"/>
                                <a:ea typeface="Arial Unicode MS" pitchFamily="34" charset="-122"/>
                                <a:cs typeface="Arial Unicode MS" pitchFamily="34" charset="-122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∘</m:t>
                    </m:r>
                    <m:r>
                      <a:rPr lang="en-US" altLang="zh-CN" sz="24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 = 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Arial Unicode MS" pitchFamily="34" charset="-122"/>
                            <a:cs typeface="Arial Unicode MS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𝑐</m:t>
                        </m:r>
                        <m:r>
                          <a:rPr lang="en-US" altLang="zh-CN" sz="2400" i="1" dirty="0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∘</m:t>
                        </m:r>
                        <m:r>
                          <a:rPr lang="en-US" altLang="zh-CN" sz="2400" b="1" i="1" dirty="0" smtClean="0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𝟏</m:t>
                        </m:r>
                        <m:r>
                          <a:rPr lang="en-US" altLang="zh-CN" sz="2400" b="1" i="1" baseline="-25000" dirty="0" smtClean="0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𝑺</m:t>
                        </m:r>
                      </m:e>
                    </m:d>
                    <m:r>
                      <a:rPr lang="en-US" altLang="zh-CN" sz="2400" i="1" dirty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∘</m:t>
                    </m:r>
                    <m:r>
                      <a:rPr lang="en-US" altLang="zh-CN" sz="24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 = </m:t>
                    </m:r>
                    <m:r>
                      <a:rPr lang="en-US" altLang="zh-CN" sz="24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∘</m:t>
                    </m:r>
                    <m:r>
                      <a:rPr lang="en-US" altLang="zh-CN" sz="24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 = </m:t>
                    </m:r>
                    <m:r>
                      <a:rPr lang="en-US" altLang="zh-CN" sz="2400" b="1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𝟏</m:t>
                    </m:r>
                    <m:r>
                      <a:rPr lang="en-US" altLang="zh-CN" sz="2400" b="1" i="1" baseline="-25000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𝑺</m:t>
                    </m:r>
                  </m:oMath>
                </a14:m>
                <a:endParaRPr lang="en-US" altLang="zh-CN" sz="2400" b="1" baseline="-25000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052735"/>
                <a:ext cx="8820472" cy="4958811"/>
              </a:xfrm>
              <a:blipFill rotWithShape="0">
                <a:blip r:embed="rId3"/>
                <a:stretch>
                  <a:fillRect l="-760" b="-16851"/>
                </a:stretch>
              </a:blipFill>
            </p:spPr>
            <p:txBody>
              <a:bodyPr/>
              <a:lstStyle/>
              <a:p>
                <a:r>
                  <a:rPr lang="zh-CH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07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65" y="404664"/>
            <a:ext cx="5616575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零  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752528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对于实数集上的普通乘法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altLang="zh-CN" sz="3200" dirty="0"/>
                  <a:t>)</a:t>
                </a:r>
                <a:r>
                  <a:rPr lang="zh-CN" altLang="en-US" sz="3200" dirty="0"/>
                  <a:t>，实数</a:t>
                </a:r>
                <a:r>
                  <a:rPr lang="en-US" altLang="zh-CN" sz="3200" dirty="0"/>
                  <a:t>0</a:t>
                </a:r>
                <a:r>
                  <a:rPr lang="zh-CN" altLang="en-US" sz="3200" dirty="0"/>
                  <a:t>满足对任意实数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3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/>
                      </a:rPr>
                      <m:t>0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∙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𝑥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=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𝑥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∙0=0</m:t>
                    </m:r>
                  </m:oMath>
                </a14:m>
                <a:endParaRPr lang="en-US" altLang="zh-CN" sz="3200" dirty="0"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元素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3200" dirty="0">
                    <a:latin typeface="Times New Roman" pitchFamily="18" charset="0"/>
                  </a:rPr>
                  <a:t>是代数系统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宋体" pitchFamily="2" charset="-122"/>
                  </a:rPr>
                  <a:t>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宋体" pitchFamily="2" charset="-122"/>
                  </a:rPr>
                  <a:t>零元</a:t>
                </a:r>
                <a:r>
                  <a:rPr lang="zh-CN" altLang="en-US" sz="3200" dirty="0">
                    <a:latin typeface="宋体" pitchFamily="2" charset="-122"/>
                  </a:rPr>
                  <a:t>当且仅当</a:t>
                </a:r>
                <a:endParaRPr lang="en-US" altLang="zh-CN" sz="3200" dirty="0">
                  <a:latin typeface="宋体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zh-CN" altLang="en-US" sz="3200" dirty="0">
                  <a:solidFill>
                    <a:srgbClr val="0000CC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Times New Roman" pitchFamily="18" charset="0"/>
                  </a:rPr>
                  <a:t>零元可记为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itchFamily="18" charset="0"/>
                  </a:rPr>
                  <a:t>，或简记为</a:t>
                </a:r>
                <a:r>
                  <a:rPr lang="en-US" altLang="zh-CN" sz="3200" b="1" dirty="0">
                    <a:latin typeface="Times New Roman" pitchFamily="18" charset="0"/>
                  </a:rPr>
                  <a:t>0</a:t>
                </a:r>
                <a:endParaRPr lang="zh-CN" altLang="en-US" sz="3200" b="1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一个代数系统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不一定存在零元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752528"/>
              </a:xfrm>
              <a:blipFill rotWithShape="0">
                <a:blip r:embed="rId3"/>
                <a:stretch>
                  <a:fillRect l="-898" b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462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一 个 例 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392612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/>
                  <a:t>利用普通加减法和乘法定义实数集上的二元运算“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”如下：</a:t>
                </a:r>
              </a:p>
              <a:p>
                <a:pPr lvl="1" ea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800" b="1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800" b="1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800" b="1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800" b="1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ℝ</m:t>
                      </m:r>
                      <m:r>
                        <a:rPr lang="en-US" altLang="zh-CN" sz="2800" b="1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𝒚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𝒙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+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𝒚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−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𝒙𝒚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itchFamily="18" charset="0"/>
                  </a:rPr>
                  <a:t>交换律：显然</a:t>
                </a: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itchFamily="18" charset="0"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∘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800" i="1" dirty="0" smtClean="0">
                        <a:latin typeface="Cambria Math"/>
                      </a:rPr>
                      <m:t>∘</m:t>
                    </m:r>
                    <m:r>
                      <a:rPr lang="en-US" altLang="zh-CN" sz="2800" i="1" dirty="0" smtClean="0">
                        <a:latin typeface="Cambria Math"/>
                      </a:rPr>
                      <m:t>𝑧</m:t>
                    </m:r>
                    <m:r>
                      <a:rPr lang="en-US" altLang="zh-CN" sz="2800" i="1" dirty="0" smtClean="0">
                        <a:latin typeface="Cambria Math"/>
                      </a:rPr>
                      <m:t> = </m:t>
                    </m:r>
                    <m:r>
                      <a:rPr lang="en-US" altLang="zh-CN" sz="280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i="1" dirty="0">
                        <a:latin typeface="Cambria Math"/>
                      </a:rPr>
                      <m:t>∘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∘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sz="2800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altLang="zh-CN" sz="2800" dirty="0">
                  <a:latin typeface="Times New Roman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itchFamily="18" charset="0"/>
                  </a:rPr>
                  <a:t>单位元：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itchFamily="18" charset="0"/>
                  </a:rPr>
                  <a:t>；零元：</a:t>
                </a:r>
                <a:r>
                  <a:rPr lang="en-US" altLang="zh-CN" sz="2800" dirty="0">
                    <a:latin typeface="Times New Roman" pitchFamily="18" charset="0"/>
                  </a:rPr>
                  <a:t>1</a:t>
                </a:r>
              </a:p>
              <a:p>
                <a:pPr lvl="1" eaLnBrk="1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/>
                      </a:rPr>
                      <m:t> (</m:t>
                    </m:r>
                    <m:r>
                      <a:rPr lang="en-US" altLang="zh-CN" sz="280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≠</m:t>
                    </m:r>
                    <m:r>
                      <a:rPr lang="en-US" altLang="zh-CN" sz="2800" i="1" dirty="0" smtClean="0">
                        <a:latin typeface="Cambria Math"/>
                        <a:sym typeface="Symbol" pitchFamily="18" charset="2"/>
                      </a:rPr>
                      <m:t>1) </m:t>
                    </m:r>
                  </m:oMath>
                </a14:m>
                <a:r>
                  <a:rPr lang="zh-CN" altLang="en-US" sz="2800" dirty="0">
                    <a:latin typeface="Times New Roman" pitchFamily="18" charset="0"/>
                  </a:rPr>
                  <a:t>的逆元为：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Times New Roman" pitchFamily="18" charset="0"/>
                  </a:rPr>
                  <a:t>无逆元</a:t>
                </a:r>
                <a:endParaRPr lang="en-US" altLang="zh-CN" sz="28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392612"/>
              </a:xfrm>
              <a:blipFill rotWithShape="0">
                <a:blip r:embed="rId3"/>
                <a:stretch>
                  <a:fillRect l="-898" t="-1387" b="-12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30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98539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一个与编码有关的代数系统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424167" cy="4752528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</a:pPr>
                <a:r>
                  <a:rPr lang="zh-CN" altLang="en-US" dirty="0"/>
                  <a:t>设字母表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上的长度为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的字符串的集合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上的运算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⊕</m:t>
                    </m:r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如下：</a:t>
                </a:r>
              </a:p>
              <a:p>
                <a:pPr>
                  <a:lnSpc>
                    <a:spcPct val="130000"/>
                  </a:lnSpc>
                  <a:buNone/>
                </a:pPr>
                <a:r>
                  <a:rPr lang="zh-CN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∀</m:t>
                    </m:r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  <m:r>
                      <a:rPr lang="en-US" altLang="zh-CN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itchFamily="18" charset="0"/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  <a:sym typeface="Symbol" pitchFamily="18" charset="2"/>
                      </a:rPr>
                      <m:t>⊕</m:t>
                    </m:r>
                    <m:r>
                      <a:rPr lang="en-US" altLang="zh-CN" b="0" i="1" dirty="0" smtClean="0">
                        <a:latin typeface="Cambria Math"/>
                        <a:sym typeface="Symbol" pitchFamily="18" charset="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宋体" pitchFamily="2" charset="-122"/>
                  </a:rPr>
                  <a:t>是长度为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itchFamily="2" charset="-122"/>
                  </a:rPr>
                  <a:t>的二进数字串，第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itchFamily="2" charset="-122"/>
                  </a:rPr>
                  <a:t>位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=0,1,⋯,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>
                    <a:latin typeface="宋体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, </m:t>
                    </m:r>
                    <m:r>
                      <a:rPr lang="en-US" altLang="zh-CN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宋体" pitchFamily="2" charset="-122"/>
                  </a:rPr>
                  <a:t>的相应位互异</a:t>
                </a:r>
              </a:p>
              <a:p>
                <a:pPr eaLnBrk="1" hangingPunct="1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Arial Unicode MS" pitchFamily="34" charset="-122"/>
                                <a:cs typeface="Arial Unicode MS" pitchFamily="34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Arial Unicode MS" pitchFamily="34" charset="-122"/>
                                <a:cs typeface="Arial Unicode MS" pitchFamily="34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, ⊕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itchFamily="18" charset="0"/>
                  </a:rPr>
                  <a:t>是代数系统</a:t>
                </a: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该系统满足：结合律、交换律、有单位元、每个元素均有逆元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424167" cy="4752528"/>
              </a:xfrm>
              <a:blipFill rotWithShape="0">
                <a:blip r:embed="rId3"/>
                <a:stretch>
                  <a:fillRect l="-651" t="-256" r="-1158" b="-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06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dirty="0"/>
              <a:t>“</a:t>
            </a:r>
            <a:r>
              <a:rPr lang="zh-CN" altLang="en-US" sz="4000" dirty="0"/>
              <a:t>相似”的系统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537618"/>
                <a:ext cx="8507413" cy="4411662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800" dirty="0"/>
                  <a:t>比较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</a:rPr>
                          <m:t>,∨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800" dirty="0"/>
                  <a:t>逻辑或</a:t>
                </a:r>
                <a:r>
                  <a:rPr lang="zh-CN" altLang="en-US" dirty="0"/>
                  <a:t>）</a:t>
                </a:r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</a:rPr>
                          <m:t>,+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800" dirty="0"/>
                  <a:t>布尔和</a:t>
                </a:r>
                <a:r>
                  <a:rPr lang="zh-CN" altLang="en-US" dirty="0"/>
                  <a:t>）</a:t>
                </a:r>
                <a:r>
                  <a:rPr lang="zh-CN" altLang="en-US" sz="2800" dirty="0"/>
                  <a:t>两代数系统：</a:t>
                </a:r>
              </a:p>
              <a:p>
                <a:pPr eaLnBrk="1" hangingPunct="1">
                  <a:lnSpc>
                    <a:spcPct val="140000"/>
                  </a:lnSpc>
                </a:pPr>
                <a:endParaRPr lang="zh-CN" altLang="en-US" dirty="0"/>
              </a:p>
              <a:p>
                <a:pPr eaLnBrk="1" hangingPunct="1">
                  <a:lnSpc>
                    <a:spcPct val="140000"/>
                  </a:lnSpc>
                </a:pPr>
                <a:endParaRPr lang="zh-CN" altLang="en-US" dirty="0"/>
              </a:p>
              <a:p>
                <a:pPr lvl="1" eaLnBrk="1" hangingPunct="1">
                  <a:lnSpc>
                    <a:spcPct val="140000"/>
                  </a:lnSpc>
                </a:pPr>
                <a:endParaRPr lang="en-US" altLang="zh-CN" dirty="0"/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/>
                  <a:t>若</a:t>
                </a:r>
                <a:r>
                  <a:rPr lang="zh-CN" altLang="en-US" sz="2800" dirty="0"/>
                  <a:t>不考虑符号的形式及其含义，则两系统的</a:t>
                </a:r>
                <a:r>
                  <a:rPr lang="zh-CN" altLang="en-US" dirty="0"/>
                  <a:t>“本质”</a:t>
                </a:r>
                <a:r>
                  <a:rPr lang="zh-CN" altLang="en-US" sz="2800" dirty="0"/>
                  <a:t>没有差别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537618"/>
                <a:ext cx="8507413" cy="4411662"/>
              </a:xfrm>
              <a:blipFill rotWithShape="0">
                <a:blip r:embed="rId4"/>
                <a:stretch>
                  <a:fillRect l="-645" r="-5018" b="-4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90497"/>
              </p:ext>
            </p:extLst>
          </p:nvPr>
        </p:nvGraphicFramePr>
        <p:xfrm>
          <a:off x="2779563" y="2502520"/>
          <a:ext cx="33766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5" imgW="2541588" imgH="1516626" progId="Word.Document.8">
                  <p:embed/>
                </p:oleObj>
              </mc:Choice>
              <mc:Fallback>
                <p:oleObj name="Document" r:id="rId5" imgW="2541588" imgH="1516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563" y="2502520"/>
                        <a:ext cx="33766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r>
              <a:rPr lang="en-US" altLang="zh-CN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40077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同构与同构映射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2489" y="1124744"/>
                <a:ext cx="8435975" cy="4896544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  <a:spcBef>
                    <a:spcPct val="30000"/>
                  </a:spcBef>
                </a:pPr>
                <a:r>
                  <a:rPr lang="zh-CN" altLang="en-US" sz="3200" dirty="0">
                    <a:latin typeface="Book Antiqua" pitchFamily="18" charset="0"/>
                  </a:rPr>
                  <a:t>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i="1" dirty="0">
                            <a:latin typeface="Cambria Math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 dirty="0">
                            <a:latin typeface="Cambria Math"/>
                          </a:rPr>
                          <m:t>, </m:t>
                        </m:r>
                        <m:r>
                          <a:rPr lang="en-US" altLang="zh-CN" sz="3200" b="0" i="1" dirty="0" smtClean="0"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Book Antiqua" pitchFamily="18" charset="0"/>
                  </a:rPr>
                  <a:t>同构</a:t>
                </a:r>
                <a:r>
                  <a:rPr lang="zh-CN" altLang="en-US" sz="3200" dirty="0">
                    <a:latin typeface="Book Antiqua" pitchFamily="18" charset="0"/>
                  </a:rPr>
                  <a:t>（</a:t>
                </a:r>
                <a:r>
                  <a:rPr lang="en-US" altLang="zh-CN" sz="3200" dirty="0">
                    <a:latin typeface="Book Antiqua" pitchFamily="18" charset="0"/>
                  </a:rPr>
                  <a:t>isomorphism</a:t>
                </a:r>
                <a:r>
                  <a:rPr lang="zh-CN" altLang="en-US" sz="3200" dirty="0">
                    <a:latin typeface="Book Antiqua" pitchFamily="18" charset="0"/>
                  </a:rPr>
                  <a:t>）</a:t>
                </a:r>
                <a:r>
                  <a:rPr lang="en-US" altLang="zh-CN" sz="3200" dirty="0">
                    <a:latin typeface="Book Antiqua" pitchFamily="18" charset="0"/>
                  </a:rPr>
                  <a:t>(</a:t>
                </a:r>
                <a:r>
                  <a:rPr lang="zh-CN" altLang="en-US" sz="3200" dirty="0">
                    <a:latin typeface="Book Antiqua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200" b="1" i="1" dirty="0" smtClean="0">
                        <a:solidFill>
                          <a:srgbClr val="0000CC"/>
                        </a:solidFill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≅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Arial Unicode MS" pitchFamily="34" charset="-122"/>
                            <a:cs typeface="Arial Unicode MS" pitchFamily="34" charset="-122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tx2"/>
                    </a:solidFill>
                    <a:latin typeface="Book Antiqua" pitchFamily="18" charset="0"/>
                  </a:rPr>
                  <a:t>)</a:t>
                </a:r>
                <a:r>
                  <a:rPr lang="en-US" altLang="zh-CN" sz="3200" dirty="0">
                    <a:latin typeface="Book Antiqua" pitchFamily="18" charset="0"/>
                  </a:rPr>
                  <a:t> </a:t>
                </a:r>
                <a:r>
                  <a:rPr lang="zh-CN" altLang="en-US" sz="3200" dirty="0">
                    <a:latin typeface="Book Antiqua" pitchFamily="18" charset="0"/>
                  </a:rPr>
                  <a:t>当且仅当存在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itchFamily="18" charset="0"/>
                  </a:rPr>
                  <a:t>双射函数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/>
                      </a:rPr>
                      <m:t>𝑓</m:t>
                    </m:r>
                    <m:r>
                      <a:rPr lang="en-US" altLang="zh-CN" sz="3200" i="1" dirty="0" smtClean="0">
                        <a:latin typeface="Cambria Math"/>
                      </a:rPr>
                      <m:t>:</m:t>
                    </m:r>
                    <m:r>
                      <a:rPr lang="en-US" altLang="zh-CN" sz="3200" i="1" dirty="0" smtClean="0">
                        <a:latin typeface="Cambria Math"/>
                      </a:rPr>
                      <m:t>𝑆</m:t>
                    </m:r>
                    <m:r>
                      <a:rPr lang="en-US" altLang="zh-CN" sz="320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zh-CN" sz="3200" i="1" dirty="0" smtClean="0">
                        <a:latin typeface="Cambria Math"/>
                        <a:sym typeface="Symbol" pitchFamily="18" charset="2"/>
                      </a:rPr>
                      <m:t></m:t>
                    </m:r>
                    <m:r>
                      <a:rPr lang="en-US" altLang="zh-CN" sz="3200" i="1" dirty="0" smtClean="0">
                        <a:latin typeface="Cambria Math"/>
                      </a:rPr>
                      <m:t>𝑆</m:t>
                    </m:r>
                    <m:r>
                      <a:rPr lang="en-US" altLang="zh-CN" sz="3200" i="1" baseline="-25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，满足：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∘</m:t>
                        </m:r>
                        <m: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𝒚</m:t>
                        </m:r>
                      </m:e>
                    </m:d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∗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800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Book Antiqua" pitchFamily="18" charset="0"/>
                  </a:rPr>
                  <a:t>。</a:t>
                </a:r>
                <a:r>
                  <a:rPr lang="zh-CN" altLang="en-US" sz="3200" dirty="0">
                    <a:latin typeface="Book Antiqua" pitchFamily="18" charset="0"/>
                  </a:rPr>
                  <a:t>其中的双射函数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sz="3200" dirty="0">
                    <a:latin typeface="Book Antiqua" pitchFamily="18" charset="0"/>
                  </a:rPr>
                  <a:t>称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itchFamily="18" charset="0"/>
                  </a:rPr>
                  <a:t>同构映射</a:t>
                </a:r>
                <a:endParaRPr lang="en-US" altLang="zh-CN" sz="2800" b="1" dirty="0">
                  <a:solidFill>
                    <a:srgbClr val="FF0000"/>
                  </a:solidFill>
                  <a:latin typeface="Book Antiqua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ct val="30000"/>
                  </a:spcBef>
                </a:pPr>
                <a:r>
                  <a:rPr lang="zh-CN" altLang="en-US" sz="3200" dirty="0">
                    <a:latin typeface="Book Antiqua" pitchFamily="18" charset="0"/>
                  </a:rPr>
                  <a:t>同构关系是等价关系</a:t>
                </a: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489" y="1124744"/>
                <a:ext cx="8435975" cy="4896544"/>
              </a:xfrm>
              <a:blipFill rotWithShape="1">
                <a:blip r:embed="rId3"/>
                <a:stretch>
                  <a:fillRect l="-795" r="-6720" b="-4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37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同态与同态映射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24744"/>
                <a:ext cx="8352159" cy="4824536"/>
              </a:xfrm>
            </p:spPr>
            <p:txBody>
              <a:bodyPr/>
              <a:lstStyle/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solidFill>
                      <a:srgbClr val="0000CC"/>
                    </a:solidFill>
                    <a:latin typeface="Book Antiqua" pitchFamily="18" charset="0"/>
                  </a:rPr>
                  <a:t>只有两个代数系统的集合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</a:rPr>
                  <a:t>等大</a:t>
                </a:r>
                <a:r>
                  <a:rPr lang="zh-CN" altLang="en-US" dirty="0">
                    <a:solidFill>
                      <a:srgbClr val="0000CC"/>
                    </a:solidFill>
                    <a:latin typeface="Book Antiqua" pitchFamily="18" charset="0"/>
                  </a:rPr>
                  <a:t>，它们才可能同构</a:t>
                </a: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>
                    <a:latin typeface="Book Antiqua" pitchFamily="18" charset="0"/>
                  </a:rPr>
                  <a:t>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dirty="0">
                    <a:latin typeface="Book Antiqua" pitchFamily="18" charset="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</a:rPr>
                  <a:t>同态</a:t>
                </a:r>
                <a:r>
                  <a:rPr lang="zh-CN" altLang="en-US" dirty="0">
                    <a:latin typeface="Book Antiqua" pitchFamily="18" charset="0"/>
                  </a:rPr>
                  <a:t>（</a:t>
                </a:r>
                <a:r>
                  <a:rPr lang="en-US" altLang="zh-CN" dirty="0">
                    <a:latin typeface="Book Antiqua" pitchFamily="18" charset="0"/>
                  </a:rPr>
                  <a:t>homomorphism</a:t>
                </a:r>
                <a:r>
                  <a:rPr lang="zh-CN" altLang="en-US" dirty="0">
                    <a:latin typeface="Book Antiqua" pitchFamily="18" charset="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b="1" i="1" baseline="-25000" dirty="0" smtClean="0">
                        <a:solidFill>
                          <a:srgbClr val="0000CC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~ </m:t>
                    </m:r>
                    <m:r>
                      <a:rPr lang="en-US" altLang="zh-CN" b="1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b="1" i="1" baseline="-25000" dirty="0" smtClean="0">
                        <a:solidFill>
                          <a:srgbClr val="0000CC"/>
                        </a:solidFill>
                        <a:latin typeface="Cambria Math"/>
                      </a:rPr>
                      <m:t>𝟐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Book Antiqua" pitchFamily="18" charset="0"/>
                  </a:rPr>
                  <a:t>当且仅当</a:t>
                </a:r>
                <a:r>
                  <a:rPr lang="zh-CN" altLang="en-US" sz="2800" dirty="0">
                    <a:latin typeface="Book Antiqua" pitchFamily="18" charset="0"/>
                  </a:rPr>
                  <a:t>存在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Book Antiqua" pitchFamily="18" charset="0"/>
                  </a:rPr>
                  <a:t>，满足：</a:t>
                </a:r>
                <a:endParaRPr lang="en-US" altLang="zh-CN" sz="2800" dirty="0">
                  <a:latin typeface="Book Antiqua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CC"/>
                  </a:solidFill>
                  <a:latin typeface="Book Antiqua" pitchFamily="18" charset="0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>
                    <a:latin typeface="Book Antiqua" pitchFamily="18" charset="0"/>
                    <a:cs typeface="Arial Unicode MS" pitchFamily="34" charset="-122"/>
                  </a:rPr>
                  <a:t>特别地，若上述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Arial Unicode MS" pitchFamily="34" charset="-122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Book Antiqua" pitchFamily="18" charset="0"/>
                    <a:cs typeface="Arial Unicode MS" pitchFamily="34" charset="-122"/>
                  </a:rPr>
                  <a:t>是满射，则称两系统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</a:rPr>
                  <a:t>满同态</a:t>
                </a:r>
                <a:r>
                  <a:rPr lang="en-US" altLang="zh-CN" dirty="0">
                    <a:latin typeface="Book Antiqua" pitchFamily="18" charset="0"/>
                  </a:rPr>
                  <a:t>(</a:t>
                </a:r>
                <a:r>
                  <a:rPr lang="en-US" altLang="zh-CN" dirty="0" err="1">
                    <a:latin typeface="Book Antiqua" pitchFamily="18" charset="0"/>
                  </a:rPr>
                  <a:t>epimorphism</a:t>
                </a:r>
                <a:r>
                  <a:rPr lang="en-US" altLang="zh-CN" dirty="0">
                    <a:latin typeface="Book Antiqua" pitchFamily="18" charset="0"/>
                  </a:rPr>
                  <a:t>)</a:t>
                </a:r>
                <a:r>
                  <a:rPr lang="zh-CN" altLang="en-US" dirty="0">
                    <a:latin typeface="Book Antiqua" pitchFamily="18" charset="0"/>
                  </a:rPr>
                  <a:t> </a:t>
                </a:r>
                <a:endParaRPr lang="zh-CN" altLang="en-US" dirty="0">
                  <a:latin typeface="Book Antiqua" pitchFamily="18" charset="0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</a:rPr>
                  <a:t>例：</a:t>
                </a:r>
                <a:r>
                  <a:rPr lang="zh-CN" altLang="en-US" dirty="0">
                    <a:latin typeface="Book Antiqua" pitchFamily="18" charset="0"/>
                  </a:rPr>
                  <a:t>整数加系统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ℤ</m:t>
                        </m:r>
                        <m:r>
                          <a:rPr lang="en-US" altLang="zh-CN" i="1">
                            <a:latin typeface="Cambria Math"/>
                          </a:rPr>
                          <m:t>,+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~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Book Antiqua" pitchFamily="18" charset="0"/>
                  </a:rPr>
                  <a:t>（模</a:t>
                </a:r>
                <a:r>
                  <a:rPr lang="en-US" altLang="zh-CN" dirty="0">
                    <a:latin typeface="Book Antiqua" pitchFamily="18" charset="0"/>
                  </a:rPr>
                  <a:t>3</a:t>
                </a:r>
                <a:r>
                  <a:rPr lang="zh-CN" altLang="en-US" dirty="0">
                    <a:latin typeface="Book Antiqua" pitchFamily="18" charset="0"/>
                  </a:rPr>
                  <a:t>剩余加系统）</a:t>
                </a:r>
                <a:endParaRPr lang="en-US" altLang="zh-CN" dirty="0">
                  <a:latin typeface="Book Antiqua" pitchFamily="18" charset="0"/>
                </a:endParaRPr>
              </a:p>
              <a:p>
                <a:pPr lvl="1" eaLnBrk="1" hangingPunct="1">
                  <a:lnSpc>
                    <a:spcPct val="140000"/>
                  </a:lnSpc>
                </a:pPr>
                <a:r>
                  <a:rPr lang="zh-CN" altLang="en-US" dirty="0">
                    <a:latin typeface="Book Antiqua" pitchFamily="18" charset="0"/>
                  </a:rPr>
                  <a:t>同态映射：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ℤ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zh-CN" dirty="0">
                  <a:latin typeface="Book Antiqua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600" dirty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24744"/>
                <a:ext cx="8352159" cy="4824536"/>
              </a:xfrm>
              <a:blipFill rotWithShape="0">
                <a:blip r:embed="rId3"/>
                <a:stretch>
                  <a:fillRect l="-657" r="-5766" b="-7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51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80" cy="576262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课堂练习题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79020"/>
                <a:ext cx="8784976" cy="1573916"/>
              </a:xfrm>
            </p:spPr>
            <p:txBody>
              <a:bodyPr/>
              <a:lstStyle/>
              <a:p>
                <a:pPr marL="473075" indent="-457200" algn="just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设代数系统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为</a:t>
                </a:r>
                <a:r>
                  <a:rPr lang="en-US" altLang="zh-CN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整数加</a:t>
                </a:r>
                <a:r>
                  <a:rPr lang="en-US" altLang="zh-CN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r>
                  <a:rPr lang="zh-CN" altLang="en-US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: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itchFamily="49" charset="-122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→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)=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mod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itchFamily="49" charset="-122"/>
                      </a:rPr>
                      <m:t> 3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。证明：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/>
                        <a:ea typeface="黑体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满同态</a:t>
                </a:r>
                <a:endParaRPr lang="en-US" altLang="zh-CN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473075" indent="-457200" algn="just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79020"/>
                <a:ext cx="8784976" cy="1573916"/>
              </a:xfrm>
              <a:blipFill rotWithShape="1">
                <a:blip r:embed="rId2"/>
                <a:stretch>
                  <a:fillRect r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103424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代数系统课堂练习题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8" y="2852936"/>
            <a:ext cx="83248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clipartguide.com/_named_clipart_images/0511-0809-0913-3955_Police_Officer_at_Target_Practice_Clip_Art_clipart_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9646" y="4725144"/>
            <a:ext cx="1077650" cy="1347061"/>
          </a:xfrm>
          <a:prstGeom prst="rect">
            <a:avLst/>
          </a:prstGeom>
          <a:noFill/>
        </p:spPr>
      </p:pic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6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80" cy="576262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itchFamily="49" charset="-122"/>
              </a:rPr>
              <a:t>“代数系统”</a:t>
            </a:r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参考教材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492-63B7-4324-AFD8-B617AA4FC24E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103424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代数系统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参考教材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4" descr="http://img3.douban.com/lpic/s18796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51" y="1494975"/>
            <a:ext cx="1828845" cy="22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普通高等教育&quot;十一五&quot;国家级规划教材•国家精品课程主讲教材•离散数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94975"/>
            <a:ext cx="2376264" cy="229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83568" y="4077072"/>
            <a:ext cx="777463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华文中宋" pitchFamily="2" charset="-122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Book Antiqua" pitchFamily="18" charset="0"/>
              </a:rPr>
              <a:t>教学网站在本讲的电子课件子目录中会上传上述</a:t>
            </a:r>
            <a:r>
              <a:rPr lang="zh-CN" altLang="en-US" dirty="0">
                <a:latin typeface="Book Antiqua" pitchFamily="18" charset="0"/>
              </a:rPr>
              <a:t>教材</a:t>
            </a:r>
            <a:r>
              <a:rPr lang="zh-CN" altLang="en-US" sz="2800" dirty="0">
                <a:latin typeface="Book Antiqua" pitchFamily="18" charset="0"/>
              </a:rPr>
              <a:t>中格、布尔代数和群论部分</a:t>
            </a:r>
            <a:r>
              <a:rPr lang="zh-CN" altLang="en-US" dirty="0">
                <a:latin typeface="Book Antiqua" pitchFamily="18" charset="0"/>
              </a:rPr>
              <a:t>的扫描文件，请注意保护原作者知识产权</a:t>
            </a:r>
            <a:endParaRPr lang="en-US" altLang="zh-CN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6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96544" y="1809328"/>
            <a:ext cx="4139952" cy="4139952"/>
            <a:chOff x="5004048" y="1809328"/>
            <a:chExt cx="4139952" cy="4139952"/>
          </a:xfrm>
        </p:grpSpPr>
        <p:pic>
          <p:nvPicPr>
            <p:cNvPr id="3" name="Picture 6" descr="http://2.bp.blogspot.com/_VQSYeS5xJeU/TLYLHCblL7I/AAAAAAAAB40/IXSfvm_Lr-0/s1600/Algebra+de+Baldo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809328"/>
              <a:ext cx="4139952" cy="4139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5004048" y="1809328"/>
              <a:ext cx="4139952" cy="4139952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33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1092" cy="791939"/>
          </a:xfrm>
        </p:spPr>
        <p:txBody>
          <a:bodyPr/>
          <a:lstStyle/>
          <a:p>
            <a:pPr algn="l" eaLnBrk="1" hangingPunct="1"/>
            <a:r>
              <a:rPr lang="zh-CN" altLang="en-US" sz="4400" dirty="0"/>
              <a:t>本讲主要内容</a:t>
            </a:r>
            <a:endParaRPr lang="en-US" altLang="zh-CN" sz="4400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本讲主要内容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7992" y="1220502"/>
            <a:ext cx="5108104" cy="471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黑体" pitchFamily="49" charset="-122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黑体" pitchFamily="49" charset="-122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黑体" pitchFamily="49" charset="-122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黑体" pitchFamily="49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200" dirty="0"/>
              <a:t>运算及其封闭性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运算的性质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运算表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代数系统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代数系统的性质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结合性、交换性、分配性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单位元、零元、逆元</a:t>
            </a:r>
          </a:p>
          <a:p>
            <a:pPr>
              <a:lnSpc>
                <a:spcPct val="110000"/>
              </a:lnSpc>
            </a:pPr>
            <a:r>
              <a:rPr lang="zh-CN" altLang="en-US" sz="3200" dirty="0"/>
              <a:t>代数系统的同构与同态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94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80" cy="576262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本次课后作业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492-63B7-4324-AFD8-B617AA4FC24E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103424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课后作业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48962" y="1191449"/>
            <a:ext cx="7031350" cy="94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华文中宋" pitchFamily="2" charset="-122"/>
                <a:cs typeface="+mn-cs"/>
              </a:defRPr>
            </a:lvl1pPr>
            <a:lvl2pPr marL="889000" indent="-43973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293813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81163" indent="-3857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教材内容：</a:t>
            </a:r>
            <a:r>
              <a:rPr lang="en-US" altLang="zh-CN" sz="3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3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屈婉玲</a:t>
            </a:r>
            <a:r>
              <a:rPr lang="en-US" altLang="zh-CN" sz="3200" b="1" dirty="0">
                <a:solidFill>
                  <a:srgbClr val="3399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en-US" altLang="zh-CN" sz="3200" dirty="0">
                <a:latin typeface="Book Antiqua" panose="02040602050305030304" pitchFamily="18" charset="0"/>
                <a:ea typeface="华文楷体" panose="02010600040101010101" pitchFamily="2" charset="-122"/>
              </a:rPr>
              <a:t>9.1</a:t>
            </a:r>
            <a:r>
              <a:rPr lang="zh-CN" altLang="en-US" sz="3200" dirty="0">
                <a:latin typeface="Book Antiqua" panose="0204060205030503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>
                <a:latin typeface="Book Antiqua" panose="02040602050305030304" pitchFamily="18" charset="0"/>
                <a:ea typeface="华文楷体" panose="02010600040101010101" pitchFamily="2" charset="-122"/>
              </a:rPr>
              <a:t>9.2</a:t>
            </a:r>
            <a:r>
              <a:rPr lang="zh-CN" altLang="en-US" sz="3200" dirty="0">
                <a:latin typeface="Book Antiqua" panose="0204060205030503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3200" dirty="0">
                <a:latin typeface="Book Antiqua" panose="02040602050305030304" pitchFamily="18" charset="0"/>
                <a:ea typeface="华文楷体" panose="02010600040101010101" pitchFamily="2" charset="-122"/>
              </a:rPr>
              <a:t>9.3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859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769372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进程代数（</a:t>
            </a:r>
            <a:r>
              <a:rPr lang="en-US" altLang="zh-CN" sz="4000" dirty="0">
                <a:latin typeface="Book Antiqua" panose="02040602050305030304" pitchFamily="18" charset="0"/>
              </a:rPr>
              <a:t>Process Algebra</a:t>
            </a:r>
            <a:r>
              <a:rPr lang="zh-CN" altLang="en-US" sz="4000" dirty="0">
                <a:latin typeface="Book Antiqua" panose="02040602050305030304" pitchFamily="18" charset="0"/>
              </a:rPr>
              <a:t>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82453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latin typeface="Book Antiqua" panose="02040602050305030304" pitchFamily="18" charset="0"/>
                <a:ea typeface="楷体" pitchFamily="49" charset="-122"/>
              </a:rPr>
              <a:t>进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程代数是关于通信并发系统的代数理论的统称。 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20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世纪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70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年代后期，英国学者提出了通信系统演算和通信顺序进程，开创了用代数方法研究通信并发系统的先河。 此后这一研究方向兴盛不衰，出现了众多类似而又相互区别的演算系统，如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ACP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，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ATP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，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LOTC6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等，统称为进程代数。这些代数理论都使用通信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——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而不是共享存储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——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作为进程之间相互作用的基本手段，表现出面向分布式系统的特征。 在语法上，进程代数用一组算子作为进程的构件。算子的语义通常用结构化操作语义方法定义， 这样进程就可看成是带标号的变迁系统。进程代数 的一个显著特征是把并发性归结为非确定性，将并发执行的进程的行为看成是各单个进程的行为的所 有可能的交错合成，即所谓交错语义。进程代数研究的核心问题是进程的等价性，即在什么意义下两个进程的行为相同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?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在进程代数领域使用的最为广泛的等价关系有互模拟、测试等价、失败等价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(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参见通信顺序进程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)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等。对这些语义等价 关系均建立了相应的公理系统。关于公理系统的研 究不仅加深了对语义理论的理解，而且使得有可能 对语义等价关系进行形式推理。为了将进程代数的理论成果应用于解决实际问题，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20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世纪</a:t>
            </a:r>
            <a:r>
              <a:rPr lang="en-US" altLang="zh-CN" sz="2000" dirty="0">
                <a:latin typeface="Book Antiqua" panose="02040602050305030304" pitchFamily="18" charset="0"/>
                <a:ea typeface="楷体" pitchFamily="49" charset="-122"/>
              </a:rPr>
              <a:t>80</a:t>
            </a:r>
            <a:r>
              <a:rPr lang="zh-CN" altLang="en-US" sz="2000" dirty="0">
                <a:latin typeface="Book Antiqua" panose="02040602050305030304" pitchFamily="18" charset="0"/>
                <a:ea typeface="楷体" pitchFamily="49" charset="-122"/>
              </a:rPr>
              <a:t>年代后期出现了许多计算机支持工具。用这些工具可对进程的行为进行推理或模拟。</a:t>
            </a:r>
            <a:endParaRPr lang="en-US" altLang="zh-CN" sz="2000" dirty="0">
              <a:latin typeface="Book Antiqua" panose="02040602050305030304" pitchFamily="18" charset="0"/>
              <a:ea typeface="楷体" pitchFamily="49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592660" cy="457200"/>
          </a:xfrm>
        </p:spPr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Tips: Process Algebra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51781" y="2840817"/>
            <a:ext cx="2540699" cy="3108463"/>
            <a:chOff x="2890838" y="1042988"/>
            <a:chExt cx="3362325" cy="47720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8" y="1042988"/>
              <a:ext cx="3362325" cy="477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 bwMode="auto">
            <a:xfrm>
              <a:off x="2890838" y="1042988"/>
              <a:ext cx="3362325" cy="4772025"/>
            </a:xfrm>
            <a:prstGeom prst="rect">
              <a:avLst/>
            </a:prstGeom>
            <a:solidFill>
              <a:schemeClr val="lt1">
                <a:alpha val="89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548482"/>
            <a:ext cx="6913388" cy="576262"/>
          </a:xfrm>
        </p:spPr>
        <p:txBody>
          <a:bodyPr/>
          <a:lstStyle/>
          <a:p>
            <a:pPr algn="l"/>
            <a:r>
              <a:rPr lang="en-US" altLang="zh-CN" b="1" dirty="0" err="1">
                <a:latin typeface="Book Antiqua" panose="02040602050305030304" pitchFamily="18" charset="0"/>
              </a:rPr>
              <a:t>Abū</a:t>
            </a:r>
            <a:r>
              <a:rPr lang="en-US" altLang="zh-CN" b="1" dirty="0">
                <a:latin typeface="Book Antiqua" panose="02040602050305030304" pitchFamily="18" charset="0"/>
              </a:rPr>
              <a:t> </a:t>
            </a:r>
            <a:r>
              <a:rPr lang="en-US" altLang="zh-CN" b="1" dirty="0" err="1">
                <a:latin typeface="Book Antiqua" panose="02040602050305030304" pitchFamily="18" charset="0"/>
              </a:rPr>
              <a:t>ʿAbdallāh</a:t>
            </a:r>
            <a:r>
              <a:rPr lang="en-US" altLang="zh-CN" b="1" dirty="0">
                <a:latin typeface="Book Antiqua" panose="02040602050305030304" pitchFamily="18" charset="0"/>
              </a:rPr>
              <a:t> </a:t>
            </a:r>
            <a:r>
              <a:rPr lang="en-US" altLang="zh-CN" b="1" dirty="0" err="1">
                <a:latin typeface="Book Antiqua" panose="02040602050305030304" pitchFamily="18" charset="0"/>
              </a:rPr>
              <a:t>Muḥammad</a:t>
            </a:r>
            <a:r>
              <a:rPr lang="en-US" altLang="zh-CN" b="1" dirty="0">
                <a:latin typeface="Book Antiqua" panose="02040602050305030304" pitchFamily="18" charset="0"/>
              </a:rPr>
              <a:t> ibn </a:t>
            </a:r>
            <a:r>
              <a:rPr lang="en-US" altLang="zh-CN" b="1" dirty="0" err="1">
                <a:latin typeface="Book Antiqua" panose="02040602050305030304" pitchFamily="18" charset="0"/>
              </a:rPr>
              <a:t>Mūsā</a:t>
            </a:r>
            <a:r>
              <a:rPr lang="en-US" altLang="zh-CN" b="1" dirty="0">
                <a:latin typeface="Book Antiqua" panose="02040602050305030304" pitchFamily="18" charset="0"/>
              </a:rPr>
              <a:t> al-</a:t>
            </a:r>
            <a:r>
              <a:rPr lang="en-US" altLang="zh-CN" b="1" dirty="0" err="1">
                <a:latin typeface="Book Antiqua" panose="02040602050305030304" pitchFamily="18" charset="0"/>
              </a:rPr>
              <a:t>Khwārizmī</a:t>
            </a:r>
            <a:r>
              <a:rPr lang="en-US" altLang="zh-CN" b="1" dirty="0">
                <a:latin typeface="Book Antiqua" pitchFamily="18" charset="0"/>
              </a:rPr>
              <a:t> (B.C. 780 – 850 ?)</a:t>
            </a:r>
            <a:endParaRPr lang="zh-CN" altLang="en-US" b="1" dirty="0">
              <a:latin typeface="Book Antiqua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2289" y="4221088"/>
            <a:ext cx="8712199" cy="195404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        实际上，</a:t>
            </a:r>
            <a:r>
              <a:rPr lang="en-US" altLang="zh-CN" sz="2000" i="1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al </a:t>
            </a:r>
            <a:r>
              <a:rPr lang="en-US" altLang="zh-CN" sz="2000" i="1" dirty="0" err="1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jabr</a:t>
            </a:r>
            <a:r>
              <a:rPr lang="en-US" altLang="zh-CN" sz="2000" i="1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一词出自他的著名的书“</a:t>
            </a:r>
            <a:r>
              <a:rPr lang="en-US" altLang="zh-CN" sz="2000" dirty="0" err="1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Kitab</a:t>
            </a:r>
            <a:r>
              <a:rPr lang="en-US" altLang="zh-CN" sz="20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 al </a:t>
            </a:r>
            <a:r>
              <a:rPr lang="en-US" altLang="zh-CN" sz="2000" dirty="0" err="1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jabr</a:t>
            </a:r>
            <a:r>
              <a:rPr lang="en-US" altLang="zh-CN" sz="20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w’al-muqabala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” (《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复原和化简的规则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》) 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的标题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, 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这个词在阿拉伯语中意思相当于“</a:t>
            </a:r>
            <a:r>
              <a:rPr lang="en-US" altLang="zh-CN" sz="20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reunite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”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。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        而中文“代数”一词作为学科名，首先出现于在华的英国人维列利于</a:t>
            </a:r>
            <a:r>
              <a:rPr lang="en-US" altLang="zh-CN" sz="20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1853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年为介绍西方数学而写的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《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数学启蒙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》(</a:t>
            </a:r>
            <a:r>
              <a:rPr lang="en-US" altLang="zh-CN" sz="20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1853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)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，此时距离</a:t>
            </a:r>
            <a:r>
              <a:rPr lang="en-US" altLang="zh-CN" sz="20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Al-Khwarizmi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那本书的出版已经超过一千年了。几年后，维列利与中国学者李善兰合作，先后将欧几里德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《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几何原本</a:t>
            </a:r>
            <a:r>
              <a:rPr lang="en-US" altLang="zh-CN" sz="2000" dirty="0">
                <a:latin typeface="Book Antiqua" pitchFamily="18" charset="0"/>
                <a:ea typeface="华文楷体" pitchFamily="2" charset="-122"/>
              </a:rPr>
              <a:t>》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后</a:t>
            </a:r>
            <a:r>
              <a:rPr lang="en-US" altLang="zh-CN" sz="20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卷以及德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  <a:cs typeface="Arial Unicode MS" pitchFamily="34" charset="-122"/>
              </a:rPr>
              <a:t>∙</a:t>
            </a:r>
            <a:r>
              <a:rPr lang="zh-CN" altLang="en-US" sz="2000" dirty="0">
                <a:latin typeface="Book Antiqua" pitchFamily="18" charset="0"/>
                <a:ea typeface="华文楷体" pitchFamily="2" charset="-122"/>
              </a:rPr>
              <a:t>摩根的代数学翻译成中文。</a:t>
            </a:r>
          </a:p>
        </p:txBody>
      </p:sp>
      <p:sp>
        <p:nvSpPr>
          <p:cNvPr id="3" name="矩形​​ 2"/>
          <p:cNvSpPr/>
          <p:nvPr/>
        </p:nvSpPr>
        <p:spPr>
          <a:xfrm>
            <a:off x="1907704" y="1268760"/>
            <a:ext cx="6840760" cy="287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90000"/>
              </a:lnSpc>
              <a:buNone/>
            </a:pPr>
            <a:r>
              <a:rPr lang="en-US" altLang="zh-CN" sz="2800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rab mathematician, born in </a:t>
            </a:r>
            <a:r>
              <a:rPr lang="en-US" altLang="zh-CN" dirty="0" err="1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Khwarizm</a:t>
            </a:r>
            <a:r>
              <a:rPr lang="en-US" altLang="zh-CN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(now in </a:t>
            </a:r>
            <a:r>
              <a:rPr lang="en-US" altLang="zh-CN" dirty="0" err="1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Uzbekstan</a:t>
            </a:r>
            <a:r>
              <a:rPr lang="en-US" altLang="zh-CN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). His works on algebra, arithmetic, and astronomical tables greatly advanced mathematical thought, and he was the first to use for mathematical purposes the expression </a:t>
            </a:r>
            <a:r>
              <a:rPr lang="en-US" altLang="zh-CN" i="1" dirty="0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al </a:t>
            </a:r>
            <a:r>
              <a:rPr lang="en-US" altLang="zh-CN" i="1" dirty="0" err="1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jabr</a:t>
            </a:r>
            <a:r>
              <a:rPr lang="en-US" altLang="zh-CN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from which the English word</a:t>
            </a:r>
            <a:r>
              <a:rPr lang="en-US" altLang="zh-CN" b="1" dirty="0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algebra</a:t>
            </a:r>
            <a:r>
              <a:rPr lang="en-US" altLang="zh-CN" b="1" dirty="0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is derived</a:t>
            </a:r>
            <a:r>
              <a:rPr lang="en-US" altLang="zh-CN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. The Latin version of his treatise on algebra was responsible for much of the mathematical knowledge of medieval Europe. His work on </a:t>
            </a:r>
            <a:r>
              <a:rPr lang="en-US" altLang="zh-CN" dirty="0">
                <a:solidFill>
                  <a:srgbClr val="FF0000"/>
                </a:solidFill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algorithm, a term derived from his name</a:t>
            </a:r>
            <a:r>
              <a:rPr lang="en-US" altLang="zh-CN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, introduced the method of calculating by use of Arabic numerals and decimal notation.</a:t>
            </a:r>
          </a:p>
          <a:p>
            <a:pPr marL="0" indent="0" algn="l">
              <a:lnSpc>
                <a:spcPct val="90000"/>
              </a:lnSpc>
              <a:buNone/>
            </a:pPr>
            <a:endParaRPr lang="en-US" altLang="zh-CN" sz="1100" dirty="0">
              <a:latin typeface="Book Antiqua" pitchFamily="18" charset="0"/>
              <a:ea typeface="Arial Unicode MS" pitchFamily="34" charset="-122"/>
              <a:cs typeface="Arial Unicode MS" pitchFamily="34" charset="-122"/>
            </a:endParaRPr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b="1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—— from Funk &amp; </a:t>
            </a:r>
            <a:r>
              <a:rPr lang="en-US" altLang="zh-CN" b="1" dirty="0" err="1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Wagnalls</a:t>
            </a:r>
            <a:r>
              <a:rPr lang="en-US" altLang="zh-CN" b="1" dirty="0">
                <a:latin typeface="Book Antiqua" pitchFamily="18" charset="0"/>
                <a:ea typeface="Arial Unicode MS" pitchFamily="34" charset="-122"/>
                <a:cs typeface="Arial Unicode MS" pitchFamily="34" charset="-122"/>
              </a:rPr>
              <a:t>: New Encyclopedia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12776"/>
            <a:ext cx="1877362" cy="2592288"/>
          </a:xfrm>
          <a:prstGeom prst="rect">
            <a:avLst/>
          </a:prstGeom>
        </p:spPr>
      </p:pic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引 子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4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30490" y="3068960"/>
            <a:ext cx="3161989" cy="2808312"/>
            <a:chOff x="3409950" y="2352675"/>
            <a:chExt cx="2324100" cy="215265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2352675"/>
              <a:ext cx="2324100" cy="2152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409950" y="2352675"/>
              <a:ext cx="2324100" cy="2152650"/>
            </a:xfrm>
            <a:prstGeom prst="rect">
              <a:avLst/>
            </a:prstGeom>
            <a:solidFill>
              <a:schemeClr val="lt1">
                <a:alpha val="92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引  子（续）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8142287" cy="4824536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代数系统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一般称为“抽象代数（</a:t>
            </a:r>
            <a:r>
              <a:rPr lang="en-US" altLang="zh-CN" sz="3200" dirty="0">
                <a:latin typeface="Book Antiqua" pitchFamily="18" charset="0"/>
                <a:sym typeface="Symbol" pitchFamily="18" charset="2"/>
              </a:rPr>
              <a:t>abstract algebra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）”或“近世代数”，</a:t>
            </a:r>
            <a:r>
              <a:rPr lang="en-US" altLang="zh-CN" sz="3200" dirty="0">
                <a:latin typeface="Book Antiqua" panose="02040602050305030304" pitchFamily="18" charset="0"/>
                <a:sym typeface="Symbol" pitchFamily="18" charset="2"/>
              </a:rPr>
              <a:t>20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世纪初被命名，但其研究的主要内容却于</a:t>
            </a:r>
            <a:r>
              <a:rPr lang="en-US" altLang="zh-CN" sz="3200" dirty="0">
                <a:latin typeface="Book Antiqua" panose="02040602050305030304" pitchFamily="18" charset="0"/>
                <a:sym typeface="Symbol" pitchFamily="18" charset="2"/>
              </a:rPr>
              <a:t>19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世纪便已开展</a:t>
            </a:r>
            <a:endParaRPr lang="en-US" altLang="zh-CN" sz="3200" dirty="0">
              <a:latin typeface="Book Antiqua" panose="02040602050305030304" pitchFamily="18" charset="0"/>
              <a:sym typeface="Symbol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代数系统研究的主要内容：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有代数结构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群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环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域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模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向量空间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格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布尔代数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itchFamily="18" charset="2"/>
              </a:rPr>
              <a:t>李代数</a:t>
            </a:r>
            <a:r>
              <a:rPr lang="zh-CN" altLang="en-US" sz="3200" dirty="0">
                <a:latin typeface="Book Antiqua" panose="02040602050305030304" pitchFamily="18" charset="0"/>
                <a:sym typeface="Symbol" pitchFamily="18" charset="2"/>
              </a:rPr>
              <a:t>等等</a:t>
            </a:r>
            <a:endParaRPr lang="zh-CN" altLang="en-US" sz="3200" dirty="0">
              <a:latin typeface="Book Antiqua" panose="0204060205030503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引 子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07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364088" y="3356993"/>
            <a:ext cx="3600400" cy="2592287"/>
            <a:chOff x="2343150" y="1852613"/>
            <a:chExt cx="4457700" cy="315277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150" y="1852613"/>
              <a:ext cx="4457700" cy="315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343150" y="1852613"/>
              <a:ext cx="4457700" cy="3152775"/>
            </a:xfrm>
            <a:prstGeom prst="rect">
              <a:avLst/>
            </a:prstGeom>
            <a:solidFill>
              <a:schemeClr val="lt1">
                <a:alpha val="94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运算的函数定义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392612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𝑓</m:t>
                    </m:r>
                    <m:r>
                      <a:rPr lang="en-US" altLang="zh-CN" sz="32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</a:rPr>
                      <m:t>→</m:t>
                    </m:r>
                    <m:r>
                      <a:rPr lang="en-US" altLang="zh-CN" sz="32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sz="3200" dirty="0">
                    <a:sym typeface="Symbol" pitchFamily="18" charset="2"/>
                  </a:rPr>
                  <a:t>称为</a:t>
                </a:r>
                <a:r>
                  <a:rPr lang="en-US" altLang="zh-CN" sz="3200" dirty="0">
                    <a:sym typeface="Symbol" pitchFamily="18" charset="2"/>
                  </a:rPr>
                  <a:t>(</a:t>
                </a:r>
                <a:r>
                  <a:rPr lang="zh-CN" altLang="en-US" sz="3200" dirty="0">
                    <a:sym typeface="Symbol" pitchFamily="18" charset="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zh-CN" altLang="en-US" sz="3200" dirty="0">
                    <a:sym typeface="Symbol" pitchFamily="18" charset="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zh-CN" altLang="en-US" sz="3200" dirty="0">
                    <a:sym typeface="Symbol" pitchFamily="18" charset="2"/>
                  </a:rPr>
                  <a:t>的</a:t>
                </a:r>
                <a:r>
                  <a:rPr lang="en-US" altLang="zh-CN" sz="3200" dirty="0">
                    <a:sym typeface="Symbol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元运算</a:t>
                </a:r>
                <a:endParaRPr lang="zh-CN" altLang="en-US" sz="3200" dirty="0">
                  <a:sym typeface="Symbol" pitchFamily="18" charset="2"/>
                </a:endParaRPr>
              </a:p>
              <a:p>
                <a:pPr lvl="1" eaLnBrk="1" hangingPunct="1">
                  <a:lnSpc>
                    <a:spcPct val="140000"/>
                  </a:lnSpc>
                </a:pPr>
                <a:r>
                  <a:rPr lang="zh-CN" altLang="en-US" sz="2800" dirty="0"/>
                  <a:t>以下主要讨论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Times New Roman" pitchFamily="18" charset="0"/>
                  </a:rPr>
                  <a:t>二元运算</a:t>
                </a:r>
                <a:endParaRPr lang="zh-CN" altLang="en-US" sz="2800" dirty="0"/>
              </a:p>
              <a:p>
                <a:pPr lvl="1" eaLnBrk="1" hangingPunct="1">
                  <a:lnSpc>
                    <a:spcPct val="140000"/>
                  </a:lnSpc>
                </a:pPr>
                <a:r>
                  <a:rPr lang="zh-CN" altLang="en-US" sz="2800" dirty="0">
                    <a:solidFill>
                      <a:srgbClr val="0000CC"/>
                    </a:solidFill>
                  </a:rPr>
                  <a:t>例如：</a:t>
                </a:r>
                <a:r>
                  <a:rPr lang="zh-CN" altLang="en-US" sz="2800" dirty="0"/>
                  <a:t>利用普通四则运算定义实数集上的一个新运算“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zh-CN" altLang="en-US" sz="2800" dirty="0"/>
                  <a:t>”：</a:t>
                </a:r>
              </a:p>
              <a:p>
                <a:pPr lvl="1" eaLnBrk="1" hangingPunct="1">
                  <a:lnSpc>
                    <a:spcPct val="14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altLang="zh-CN" sz="2800" b="1" dirty="0"/>
              </a:p>
              <a:p>
                <a:pPr lvl="1" eaLnBrk="1" hangingPunct="1">
                  <a:lnSpc>
                    <a:spcPct val="140000"/>
                  </a:lnSpc>
                  <a:buFont typeface="Wingdings" pitchFamily="2" charset="2"/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2∗3=−1</m:t>
                    </m:r>
                  </m:oMath>
                </a14:m>
                <a:r>
                  <a:rPr lang="zh-CN" altLang="en-US" sz="28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0.5∗0.7=0.85</m:t>
                    </m:r>
                  </m:oMath>
                </a14:m>
                <a:endParaRPr lang="en-US" altLang="zh-CN" sz="2800" dirty="0"/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3200" dirty="0"/>
                  <a:t>有限集合上的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3200" dirty="0"/>
                  <a:t>元运算的个数是确定的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392612"/>
              </a:xfrm>
              <a:blipFill rotWithShape="1">
                <a:blip r:embed="rId4"/>
                <a:stretch>
                  <a:fillRect l="-898" b="-13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运算的定义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51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364088" y="3356993"/>
            <a:ext cx="3600400" cy="2592287"/>
            <a:chOff x="2343150" y="1852613"/>
            <a:chExt cx="4457700" cy="315277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150" y="1852613"/>
              <a:ext cx="4457700" cy="315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2343150" y="1852613"/>
              <a:ext cx="4457700" cy="3152775"/>
            </a:xfrm>
            <a:prstGeom prst="rect">
              <a:avLst/>
            </a:prstGeom>
            <a:solidFill>
              <a:schemeClr val="lt1">
                <a:alpha val="94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运 算 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249586"/>
                <a:ext cx="8640763" cy="441166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通常用于定义有限集合</a:t>
                </a:r>
                <a:r>
                  <a:rPr lang="en-US" altLang="zh-CN" sz="3200" dirty="0"/>
                  <a:t>(</a:t>
                </a:r>
                <a:r>
                  <a:rPr lang="zh-CN" altLang="en-US" sz="3200" dirty="0"/>
                  <a:t>一般元素很少</a:t>
                </a:r>
                <a:r>
                  <a:rPr lang="en-US" altLang="zh-CN" sz="3200" dirty="0"/>
                  <a:t>)</a:t>
                </a:r>
                <a:r>
                  <a:rPr lang="zh-CN" altLang="en-US" sz="3200" dirty="0"/>
                  <a:t>上的一元或二元运算 </a:t>
                </a:r>
                <a:r>
                  <a:rPr lang="en-US" altLang="zh-CN" sz="2400" dirty="0">
                    <a:solidFill>
                      <a:srgbClr val="A50021"/>
                    </a:solidFill>
                  </a:rPr>
                  <a:t>(</a:t>
                </a:r>
                <a:r>
                  <a:rPr lang="zh-CN" altLang="en-US" sz="2400" dirty="0">
                    <a:solidFill>
                      <a:srgbClr val="A50021"/>
                    </a:solidFill>
                  </a:rPr>
                  <a:t>如在集合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rgbClr val="A50021"/>
                    </a:solidFill>
                  </a:rPr>
                  <a:t>上定义如下的运算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+mj-lt"/>
                  </a:rPr>
                  <a:t>∗</a:t>
                </a:r>
                <a:r>
                  <a:rPr lang="en-US" altLang="zh-CN" sz="2400" dirty="0">
                    <a:solidFill>
                      <a:srgbClr val="A50021"/>
                    </a:solidFill>
                  </a:rPr>
                  <a:t>)</a:t>
                </a:r>
              </a:p>
              <a:p>
                <a:pPr eaLnBrk="1" hangingPunct="1"/>
                <a:endParaRPr lang="en-US" altLang="zh-CN" sz="2400" dirty="0">
                  <a:solidFill>
                    <a:srgbClr val="A50021"/>
                  </a:solidFill>
                </a:endParaRPr>
              </a:p>
            </p:txBody>
          </p:sp>
        </mc:Choice>
        <mc:Fallback xmlns="">
          <p:sp>
            <p:nvSpPr>
              <p:cNvPr id="10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249586"/>
                <a:ext cx="8640763" cy="4411662"/>
              </a:xfrm>
              <a:blipFill rotWithShape="1">
                <a:blip r:embed="rId5"/>
                <a:stretch>
                  <a:fillRect l="-776" r="-1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325011"/>
              </p:ext>
            </p:extLst>
          </p:nvPr>
        </p:nvGraphicFramePr>
        <p:xfrm>
          <a:off x="1237469" y="1844327"/>
          <a:ext cx="6502883" cy="439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6" imgW="4572720" imgH="2792880" progId="Word.Document.8">
                  <p:embed/>
                </p:oleObj>
              </mc:Choice>
              <mc:Fallback>
                <p:oleObj name="Document" r:id="rId6" imgW="4572720" imgH="2792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69" y="1844327"/>
                        <a:ext cx="6502883" cy="4392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运算的定义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1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92080" y="3429000"/>
            <a:ext cx="3672408" cy="2520280"/>
            <a:chOff x="3203848" y="2348880"/>
            <a:chExt cx="3419872" cy="2271009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348880"/>
              <a:ext cx="3419872" cy="227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203848" y="2348880"/>
              <a:ext cx="3419872" cy="2271009"/>
            </a:xfrm>
            <a:prstGeom prst="rect">
              <a:avLst/>
            </a:prstGeom>
            <a:solidFill>
              <a:schemeClr val="lt1">
                <a:alpha val="92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运算的封闭性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2289" y="1412652"/>
                <a:ext cx="8568183" cy="4392612"/>
              </a:xfrm>
            </p:spPr>
            <p:txBody>
              <a:bodyPr/>
              <a:lstStyle/>
              <a:p>
                <a:pPr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itchFamily="18" charset="0"/>
                  </a:rPr>
                  <a:t>对于运算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𝑩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⊆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𝑨</m:t>
                    </m:r>
                  </m:oMath>
                </a14:m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，则称该运算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  <a:sym typeface="Symbol" pitchFamily="18" charset="2"/>
                  </a:rPr>
                  <a:t>在集合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  <a:sym typeface="Symbol" pitchFamily="18" charset="2"/>
                  </a:rPr>
                  <a:t>上</a:t>
                </a:r>
                <a:r>
                  <a:rPr lang="zh-CN" altLang="en-US" b="1" dirty="0">
                    <a:solidFill>
                      <a:srgbClr val="FF0000"/>
                    </a:solidFill>
                    <a:latin typeface="Book Antiqua" pitchFamily="18" charset="0"/>
                    <a:sym typeface="Symbol" pitchFamily="18" charset="2"/>
                  </a:rPr>
                  <a:t>封闭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  <a:sym typeface="Symbol" pitchFamily="18" charset="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Book Antiqua" pitchFamily="18" charset="0"/>
                    <a:sym typeface="Symbol" pitchFamily="18" charset="2"/>
                  </a:rPr>
                  <a:t>closeness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itchFamily="18" charset="0"/>
                    <a:sym typeface="Symbol" pitchFamily="18" charset="2"/>
                  </a:rPr>
                  <a:t>）</a:t>
                </a:r>
                <a:endParaRPr lang="en-US" altLang="zh-CN" dirty="0">
                  <a:latin typeface="Book Antiqua" pitchFamily="18" charset="0"/>
                  <a:sym typeface="Symbol" pitchFamily="18" charset="2"/>
                </a:endParaRPr>
              </a:p>
              <a:p>
                <a:pPr eaLnBrk="1" hangingPunct="1"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3333FF"/>
                    </a:solidFill>
                    <a:latin typeface="Book Antiqua" pitchFamily="18" charset="0"/>
                    <a:sym typeface="Symbol" pitchFamily="18" charset="2"/>
                  </a:rPr>
                  <a:t>例：</a:t>
                </a:r>
              </a:p>
              <a:p>
                <a:pPr lvl="1"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加法在自然数集上封闭，但减法在自然数集上不封闭</a:t>
                </a:r>
              </a:p>
              <a:p>
                <a:pPr lvl="1"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减法在整数集上封闭，但除法在整数集上不封闭</a:t>
                </a:r>
              </a:p>
              <a:p>
                <a:pPr lvl="1"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对集合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sym typeface="Symbol" pitchFamily="18" charset="2"/>
                      </a:rPr>
                      <m:t>={1,2,3,⋯,10}</m:t>
                    </m:r>
                  </m:oMath>
                </a14:m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Symbol" pitchFamily="18" charset="2"/>
                      </a:rPr>
                      <m:t>gcd</m:t>
                    </m:r>
                  </m:oMath>
                </a14:m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运算封闭，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Symbol" pitchFamily="18" charset="2"/>
                      </a:rPr>
                      <m:t>lcm</m:t>
                    </m:r>
                  </m:oMath>
                </a14:m>
                <a:r>
                  <a:rPr lang="zh-CN" altLang="en-US" dirty="0">
                    <a:latin typeface="Book Antiqua" pitchFamily="18" charset="0"/>
                    <a:sym typeface="Symbol" pitchFamily="18" charset="2"/>
                  </a:rPr>
                  <a:t>则否</a:t>
                </a: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2289" y="1412652"/>
                <a:ext cx="8568183" cy="4392612"/>
              </a:xfrm>
              <a:blipFill rotWithShape="0">
                <a:blip r:embed="rId4"/>
                <a:stretch>
                  <a:fillRect l="-569" r="-711" b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运算的定义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15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92080" y="2708920"/>
            <a:ext cx="3672408" cy="2520280"/>
            <a:chOff x="3203848" y="2348880"/>
            <a:chExt cx="3419872" cy="227100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348880"/>
              <a:ext cx="3419872" cy="227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矩形 7"/>
            <p:cNvSpPr/>
            <p:nvPr/>
          </p:nvSpPr>
          <p:spPr bwMode="auto">
            <a:xfrm>
              <a:off x="3203848" y="2348880"/>
              <a:ext cx="3419872" cy="2271009"/>
            </a:xfrm>
            <a:prstGeom prst="rect">
              <a:avLst/>
            </a:prstGeom>
            <a:solidFill>
              <a:schemeClr val="lt1">
                <a:alpha val="92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证明运算封闭的例子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4297" y="1484313"/>
                <a:ext cx="8640191" cy="43926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sym typeface="Symbol" pitchFamily="18" charset="2"/>
                  </a:rPr>
                  <a:t>普通加法在正整数集之子集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CC"/>
                        </a:solidFill>
                        <a:latin typeface="Cambria Math"/>
                        <a:sym typeface="Symbol" pitchFamily="18" charset="2"/>
                      </a:rPr>
                      <m:t>𝑨</m:t>
                    </m:r>
                    <m:r>
                      <a:rPr lang="en-US" altLang="zh-CN" sz="3200" b="1" i="1">
                        <a:solidFill>
                          <a:srgbClr val="0000CC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00CC"/>
                            </a:solidFill>
                            <a:latin typeface="Cambria Math"/>
                            <a:sym typeface="Symbol" pitchFamily="18" charset="2"/>
                          </a:rPr>
                          <m:t>𝒏</m:t>
                        </m:r>
                      </m:e>
                      <m:e>
                        <m:r>
                          <a:rPr lang="en-US" altLang="zh-CN" sz="3200" b="1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itchFamily="18" charset="2"/>
                          </a:rPr>
                          <m:t>𝟗</m:t>
                        </m:r>
                        <m:r>
                          <a:rPr lang="en-US" altLang="zh-CN" sz="3200" b="1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itchFamily="18" charset="2"/>
                          </a:rPr>
                          <m:t>|</m:t>
                        </m:r>
                        <m:r>
                          <a:rPr lang="en-US" altLang="zh-CN" sz="3200" b="1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itchFamily="18" charset="2"/>
                          </a:rPr>
                          <m:t>𝟐𝟏</m:t>
                        </m:r>
                        <m:r>
                          <a:rPr lang="en-US" altLang="zh-CN" sz="3200" b="1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itchFamily="18" charset="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3200" dirty="0">
                    <a:sym typeface="Symbol" pitchFamily="18" charset="2"/>
                  </a:rPr>
                  <a:t> 上封闭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  <a:sym typeface="Symbol" pitchFamily="18" charset="2"/>
                  </a:rPr>
                  <a:t>证明：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800" dirty="0">
                    <a:sym typeface="Symbol" pitchFamily="18" charset="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𝑦</m:t>
                    </m:r>
                  </m:oMath>
                </a14:m>
                <a:r>
                  <a:rPr lang="zh-CN" altLang="en-US" sz="2800" dirty="0">
                    <a:sym typeface="Symbol" pitchFamily="18" charset="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zh-CN" altLang="en-US" sz="2800" dirty="0">
                    <a:sym typeface="Symbol" pitchFamily="18" charset="2"/>
                  </a:rPr>
                  <a:t>中任意元素，存在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𝑞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sym typeface="Symbol" pitchFamily="18" charset="2"/>
                          </a:rPr>
                          <m:t>ℤ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sym typeface="Symbol" pitchFamily="18" charset="2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800" dirty="0">
                    <a:sym typeface="Symbol" pitchFamily="18" charset="2"/>
                  </a:rPr>
                  <a:t>，满足：</a:t>
                </a:r>
                <a:r>
                  <a:rPr lang="en-US" altLang="zh-CN" sz="2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21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=9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zh-CN" altLang="en-US" sz="2800" dirty="0">
                    <a:sym typeface="Symbol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  <a:sym typeface="Symbol" pitchFamily="18" charset="2"/>
                      </a:rPr>
                      <m:t>21</m:t>
                    </m:r>
                    <m:r>
                      <a:rPr lang="en-US" altLang="zh-CN" sz="2800" i="1" smtClean="0">
                        <a:latin typeface="Cambria Math"/>
                        <a:sym typeface="Symbol" pitchFamily="18" charset="2"/>
                      </a:rPr>
                      <m:t>𝑦</m:t>
                    </m:r>
                    <m:r>
                      <a:rPr lang="en-US" altLang="zh-CN" sz="28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9</m:t>
                    </m:r>
                    <m:r>
                      <a:rPr lang="en-US" altLang="zh-CN" sz="2800" b="0" i="1" smtClean="0">
                        <a:latin typeface="Cambria Math"/>
                        <a:sym typeface="Symbol" pitchFamily="18" charset="2"/>
                      </a:rPr>
                      <m:t>𝑞</m:t>
                    </m:r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21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=9(</m:t>
                    </m:r>
                    <m:r>
                      <a:rPr lang="en-US" altLang="zh-CN" sz="2800" b="0" i="1" smtClean="0">
                        <a:latin typeface="Cambria Math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𝑞</m:t>
                    </m:r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/>
                  <a:t>，由于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𝑞</m:t>
                    </m:r>
                    <m:r>
                      <a:rPr lang="en-US" altLang="zh-CN" sz="28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800" dirty="0"/>
                  <a:t>，故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9|21(</m:t>
                    </m:r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𝑦</m:t>
                    </m:r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𝑦</m:t>
                    </m:r>
                    <m:r>
                      <a:rPr lang="en-US" altLang="zh-CN" sz="2800" b="0" i="1" smtClean="0">
                        <a:latin typeface="Cambria Math"/>
                      </a:rPr>
                      <m:t>∈</m:t>
                    </m:r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  <m:r>
                      <a:rPr lang="en-US" altLang="zh-CN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□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4297" y="1484313"/>
                <a:ext cx="8640191" cy="4392612"/>
              </a:xfrm>
              <a:blipFill rotWithShape="1">
                <a:blip r:embed="rId4"/>
                <a:stretch>
                  <a:fillRect l="-776" r="-5501" b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运算的定义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85132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32960</TotalTime>
  <Words>2472</Words>
  <Application>Microsoft Macintosh PowerPoint</Application>
  <PresentationFormat>全屏显示(4:3)</PresentationFormat>
  <Paragraphs>248</Paragraphs>
  <Slides>31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黑体</vt:lpstr>
      <vt:lpstr>华文楷体</vt:lpstr>
      <vt:lpstr>华文中宋</vt:lpstr>
      <vt:lpstr>楷体</vt:lpstr>
      <vt:lpstr>宋体</vt:lpstr>
      <vt:lpstr>Arial Unicode MS</vt:lpstr>
      <vt:lpstr>Arial</vt:lpstr>
      <vt:lpstr>Book Antiqua</vt:lpstr>
      <vt:lpstr>Cambria Math</vt:lpstr>
      <vt:lpstr>Symbol</vt:lpstr>
      <vt:lpstr>Tahoma</vt:lpstr>
      <vt:lpstr>Times New Roman</vt:lpstr>
      <vt:lpstr>Wingdings</vt:lpstr>
      <vt:lpstr>Axis</vt:lpstr>
      <vt:lpstr>Document</vt:lpstr>
      <vt:lpstr>公式</vt:lpstr>
      <vt:lpstr>代数系统引论</vt:lpstr>
      <vt:lpstr>前 情 提 要</vt:lpstr>
      <vt:lpstr>本讲主要内容</vt:lpstr>
      <vt:lpstr>Abū ʿAbdallāh Muḥammad ibn Mūsā al-Khwārizmī (B.C. 780 – 850 ?)</vt:lpstr>
      <vt:lpstr>引  子（续）</vt:lpstr>
      <vt:lpstr>运算的函数定义</vt:lpstr>
      <vt:lpstr>运 算 表</vt:lpstr>
      <vt:lpstr>运算的封闭性</vt:lpstr>
      <vt:lpstr>证明运算封闭的例子</vt:lpstr>
      <vt:lpstr>代 数 系 统</vt:lpstr>
      <vt:lpstr>一个较复杂的代数系统的例子</vt:lpstr>
      <vt:lpstr>函数本身作为运算对象</vt:lpstr>
      <vt:lpstr>结 合 性（associativity）</vt:lpstr>
      <vt:lpstr>交 换 性（commutativity）</vt:lpstr>
      <vt:lpstr>分 配 性（distributivity）</vt:lpstr>
      <vt:lpstr>单 位 元（identity element）</vt:lpstr>
      <vt:lpstr>左单位元和右单位元</vt:lpstr>
      <vt:lpstr>关于单位元的进一步讨论</vt:lpstr>
      <vt:lpstr>逆  元（inverse element）</vt:lpstr>
      <vt:lpstr>一个关于逆元素的例子</vt:lpstr>
      <vt:lpstr>关于逆元的进一步讨论</vt:lpstr>
      <vt:lpstr>零  元</vt:lpstr>
      <vt:lpstr>一 个 例 子</vt:lpstr>
      <vt:lpstr>一个与编码有关的代数系统</vt:lpstr>
      <vt:lpstr>“相似”的系统</vt:lpstr>
      <vt:lpstr>同构与同构映射</vt:lpstr>
      <vt:lpstr>同态与同态映射</vt:lpstr>
      <vt:lpstr>课堂练习题</vt:lpstr>
      <vt:lpstr>“代数系统”参考教材</vt:lpstr>
      <vt:lpstr>本次课后作业</vt:lpstr>
      <vt:lpstr>进程代数（Process Algebra）</vt:lpstr>
    </vt:vector>
  </TitlesOfParts>
  <Company>ics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Xiaoxing Ma</cp:lastModifiedBy>
  <cp:revision>1677</cp:revision>
  <dcterms:created xsi:type="dcterms:W3CDTF">2005-03-03T04:54:54Z</dcterms:created>
  <dcterms:modified xsi:type="dcterms:W3CDTF">2018-05-06T09:18:32Z</dcterms:modified>
</cp:coreProperties>
</file>