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sldIdLst>
    <p:sldId id="256" r:id="rId2"/>
    <p:sldId id="356" r:id="rId3"/>
    <p:sldId id="354"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8" r:id="rId19"/>
    <p:sldId id="339" r:id="rId20"/>
    <p:sldId id="340" r:id="rId21"/>
    <p:sldId id="347" r:id="rId22"/>
    <p:sldId id="301" r:id="rId23"/>
    <p:sldId id="320" r:id="rId24"/>
    <p:sldId id="341" r:id="rId25"/>
    <p:sldId id="342" r:id="rId26"/>
    <p:sldId id="346" r:id="rId27"/>
    <p:sldId id="355" r:id="rId28"/>
    <p:sldId id="348" r:id="rId29"/>
    <p:sldId id="349" r:id="rId30"/>
    <p:sldId id="350" r:id="rId31"/>
    <p:sldId id="351" r:id="rId32"/>
    <p:sldId id="352" r:id="rId33"/>
    <p:sldId id="353"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CC"/>
    <a:srgbClr val="A50021"/>
    <a:srgbClr val="003300"/>
    <a:srgbClr val="DAF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14" autoAdjust="0"/>
    <p:restoredTop sz="79670" autoAdjust="0"/>
  </p:normalViewPr>
  <p:slideViewPr>
    <p:cSldViewPr>
      <p:cViewPr varScale="1">
        <p:scale>
          <a:sx n="100" d="100"/>
          <a:sy n="100" d="100"/>
        </p:scale>
        <p:origin x="240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1290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CA0BBDF4-A982-49A9-B9BA-3A1E8B36E9AA}" type="slidenum">
              <a:rPr lang="en-US" altLang="zh-CN"/>
              <a:pPr>
                <a:defRPr/>
              </a:pPr>
              <a:t>‹#›</a:t>
            </a:fld>
            <a:endParaRPr lang="en-US" altLang="zh-CN"/>
          </a:p>
        </p:txBody>
      </p:sp>
    </p:spTree>
    <p:extLst>
      <p:ext uri="{BB962C8B-B14F-4D97-AF65-F5344CB8AC3E}">
        <p14:creationId xmlns:p14="http://schemas.microsoft.com/office/powerpoint/2010/main" val="2252157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CD3FF8-A6FB-47D2-903B-15B8DE98ED81}" type="slidenum">
              <a:rPr lang="en-US" altLang="zh-CN" smtClean="0"/>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1605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B1BD785-6B49-44AF-AAA0-67FD8EADD246}" type="slidenum">
              <a:rPr lang="en-US" altLang="zh-CN" smtClean="0"/>
              <a:pPr>
                <a:spcBef>
                  <a:spcPct val="0"/>
                </a:spcBef>
              </a:pPr>
              <a:t>10</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92418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3776EEB-CD90-48F4-B77E-9BC1CABBF056}" type="slidenum">
              <a:rPr lang="en-US" altLang="zh-CN" smtClean="0"/>
              <a:pPr>
                <a:spcBef>
                  <a:spcPct val="0"/>
                </a:spcBef>
              </a:pPr>
              <a:t>11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法国著名的数学家。在他还只有十几岁的时候，他就发现了</a:t>
            </a:r>
            <a:r>
              <a:rPr lang="en-US" altLang="zh-CN" dirty="0"/>
              <a:t>n</a:t>
            </a:r>
            <a:r>
              <a:rPr lang="zh-CN" altLang="en-US" dirty="0"/>
              <a:t>次多项式可以用根式解的充要条件，解决了长期困扰数学界的问题。他的工作为伽罗瓦理论（一个抽象代数的主要分支）以及伽罗瓦连接领域的研究奠定了基石。他是第一个使用群这一个数学术语来表示一组置换的人。与尼尔斯</a:t>
            </a:r>
            <a:r>
              <a:rPr lang="en-US" altLang="zh-CN" dirty="0"/>
              <a:t>·</a:t>
            </a:r>
            <a:r>
              <a:rPr lang="zh-CN" altLang="en-US" dirty="0"/>
              <a:t>阿贝尔并称为现代群论的创始人。在路易</a:t>
            </a:r>
            <a:r>
              <a:rPr lang="en-US" altLang="zh-CN" dirty="0"/>
              <a:t>·</a:t>
            </a:r>
            <a:r>
              <a:rPr lang="zh-CN" altLang="en-US" dirty="0"/>
              <a:t>菲利普复辟的时期，他是一个激进的共和主义者，并因此被逮捕、坐牢。二十岁出狱后，他在一次几近自杀的决斗中逝世，引起种种揣测。</a:t>
            </a:r>
            <a:endParaRPr lang="en-US" altLang="zh-CN" dirty="0"/>
          </a:p>
          <a:p>
            <a:pPr eaLnBrk="1" hangingPunct="1"/>
            <a:endParaRPr lang="en-US" altLang="zh-CN" dirty="0"/>
          </a:p>
          <a:p>
            <a:pPr eaLnBrk="1" hangingPunct="1"/>
            <a:r>
              <a:rPr lang="zh-CN" altLang="en-US" dirty="0"/>
              <a:t>伽罗瓦在高等师范学校除了继续他的数学研究，也参加了政治活动。</a:t>
            </a:r>
            <a:r>
              <a:rPr lang="en-US" altLang="zh-CN" dirty="0"/>
              <a:t>1830</a:t>
            </a:r>
            <a:r>
              <a:rPr lang="zh-CN" altLang="en-US" dirty="0"/>
              <a:t>年法国七月革命发生，保皇势力出亡，高等师范学校校长将学生锁在高墙内，引起伽罗瓦强烈不满，</a:t>
            </a:r>
            <a:r>
              <a:rPr lang="en-US" altLang="zh-CN" dirty="0"/>
              <a:t>12</a:t>
            </a:r>
            <a:r>
              <a:rPr lang="zh-CN" altLang="en-US" dirty="0"/>
              <a:t>月伽罗瓦在校报上抨击校长的作法，由于强烈支持共和主义，从</a:t>
            </a:r>
            <a:r>
              <a:rPr lang="en-US" altLang="zh-CN" dirty="0"/>
              <a:t>1831</a:t>
            </a:r>
            <a:r>
              <a:rPr lang="zh-CN" altLang="en-US" dirty="0"/>
              <a:t>年</a:t>
            </a:r>
            <a:r>
              <a:rPr lang="en-US" altLang="zh-CN" dirty="0"/>
              <a:t>5</a:t>
            </a:r>
            <a:r>
              <a:rPr lang="zh-CN" altLang="en-US" dirty="0"/>
              <a:t>月后，伽罗瓦两度因政治原因下狱，也曾企图自杀。</a:t>
            </a:r>
            <a:endParaRPr lang="en-US" altLang="zh-CN" dirty="0"/>
          </a:p>
          <a:p>
            <a:pPr eaLnBrk="1" hangingPunct="1"/>
            <a:endParaRPr lang="zh-CN" altLang="en-US" dirty="0"/>
          </a:p>
          <a:p>
            <a:pPr eaLnBrk="1" hangingPunct="1"/>
            <a:r>
              <a:rPr lang="zh-CN" altLang="en-US" dirty="0"/>
              <a:t>据说</a:t>
            </a:r>
            <a:r>
              <a:rPr lang="en-US" altLang="zh-CN" dirty="0"/>
              <a:t>1832</a:t>
            </a:r>
            <a:r>
              <a:rPr lang="zh-CN" altLang="en-US" dirty="0"/>
              <a:t>年</a:t>
            </a:r>
            <a:r>
              <a:rPr lang="en-US" altLang="zh-CN" dirty="0"/>
              <a:t>3</a:t>
            </a:r>
            <a:r>
              <a:rPr lang="zh-CN" altLang="en-US" dirty="0"/>
              <a:t>月他在狱中结识一个医生的女儿并陷入狂恋，因为这段感情，他陷入一场决斗，自知必死的伽罗瓦在决斗前夜将他的所有数学成果狂笔疾书纪录下来，幷时不时在一旁写下“我没有时间”，第二天他果然在决斗中身亡，时间是</a:t>
            </a:r>
            <a:r>
              <a:rPr lang="en-US" altLang="zh-CN" dirty="0"/>
              <a:t>1832</a:t>
            </a:r>
            <a:r>
              <a:rPr lang="zh-CN" altLang="en-US" dirty="0"/>
              <a:t>年</a:t>
            </a:r>
            <a:r>
              <a:rPr lang="en-US" altLang="zh-CN" dirty="0"/>
              <a:t>5</a:t>
            </a:r>
            <a:r>
              <a:rPr lang="zh-CN" altLang="en-US" dirty="0"/>
              <a:t>月</a:t>
            </a:r>
            <a:r>
              <a:rPr lang="en-US" altLang="zh-CN" dirty="0"/>
              <a:t>31</a:t>
            </a:r>
            <a:r>
              <a:rPr lang="zh-CN" altLang="en-US" dirty="0"/>
              <a:t>日。这个传说富浪漫主义色彩，为后世史家所质疑</a:t>
            </a:r>
            <a:r>
              <a:rPr lang="en-US" altLang="zh-CN" dirty="0"/>
              <a:t>[11]</a:t>
            </a:r>
            <a:r>
              <a:rPr lang="zh-CN" altLang="en-US" dirty="0"/>
              <a:t>。</a:t>
            </a:r>
            <a:endParaRPr lang="zh-CN" altLang="zh-CN" dirty="0"/>
          </a:p>
        </p:txBody>
      </p:sp>
    </p:spTree>
    <p:extLst>
      <p:ext uri="{BB962C8B-B14F-4D97-AF65-F5344CB8AC3E}">
        <p14:creationId xmlns:p14="http://schemas.microsoft.com/office/powerpoint/2010/main" val="496290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911BE62-627A-43F5-9A69-05B458B7A08F}" type="slidenum">
              <a:rPr lang="en-US" altLang="zh-CN" smtClean="0"/>
              <a:pPr>
                <a:spcBef>
                  <a:spcPct val="0"/>
                </a:spcBef>
              </a:pPr>
              <a:t>12</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3761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D59D79C-45D3-4B2E-B341-03139C498E21}" type="slidenum">
              <a:rPr lang="en-US" altLang="zh-CN" smtClean="0"/>
              <a:pPr>
                <a:spcBef>
                  <a:spcPct val="0"/>
                </a:spcBef>
              </a:pPr>
              <a:t>13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50587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FA87021-DBF4-4884-871B-391AC1A11A00}" type="slidenum">
              <a:rPr lang="en-US" altLang="zh-CN" smtClean="0"/>
              <a:pPr>
                <a:spcBef>
                  <a:spcPct val="0"/>
                </a:spcBef>
              </a:pPr>
              <a:t>14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9263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909AC19-C594-4A18-A7E9-8E6B4D243D41}" type="slidenum">
              <a:rPr lang="en-US" altLang="zh-CN" smtClean="0"/>
              <a:pPr>
                <a:spcBef>
                  <a:spcPct val="0"/>
                </a:spcBef>
              </a:pPr>
              <a:t>15</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1097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93E20B9-4569-4193-817B-4F683FAEED3E}" type="slidenum">
              <a:rPr lang="en-US" altLang="zh-CN" smtClean="0"/>
              <a:pPr>
                <a:spcBef>
                  <a:spcPct val="0"/>
                </a:spcBef>
              </a:pPr>
              <a:t>16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34904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5FFF71-A2F2-47A9-A4EC-7D9FA9B91968}" type="slidenum">
              <a:rPr lang="en-US" altLang="zh-CN" smtClean="0"/>
              <a:pPr>
                <a:spcBef>
                  <a:spcPct val="0"/>
                </a:spcBef>
              </a:pPr>
              <a:t>17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52571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3ADB4EE-EFC9-40DF-A240-34AFB9A53769}" type="slidenum">
              <a:rPr lang="en-US" altLang="zh-CN" smtClean="0"/>
              <a:pPr>
                <a:spcBef>
                  <a:spcPct val="0"/>
                </a:spcBef>
              </a:pPr>
              <a:t>18</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39943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DCA6E6D-E0A8-44E9-9D9E-D56998EF1F65}" type="slidenum">
              <a:rPr lang="en-US" altLang="zh-CN" smtClean="0"/>
              <a:pPr>
                <a:spcBef>
                  <a:spcPct val="0"/>
                </a:spcBef>
              </a:pPr>
              <a:t>19</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1334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449262" lvl="1" indent="0" eaLnBrk="1" hangingPunct="1">
                  <a:lnSpc>
                    <a:spcPct val="110000"/>
                  </a:lnSpc>
                  <a:spcBef>
                    <a:spcPct val="30000"/>
                  </a:spcBef>
                  <a:buNone/>
                </a:pPr>
                <a:r>
                  <a:rPr lang="zh-CN" altLang="en-US" sz="2400" b="1" dirty="0" smtClean="0">
                    <a:solidFill>
                      <a:srgbClr val="FF0000"/>
                    </a:solidFill>
                    <a:latin typeface="Book Antiqua" pitchFamily="18" charset="0"/>
                    <a:ea typeface="华文楷体" pitchFamily="2" charset="-122"/>
                  </a:rPr>
                  <a:t>无向图：连通无回路的无向图</a:t>
                </a:r>
                <a:endParaRPr lang="en-US" altLang="zh-CN" sz="2400" b="1" dirty="0" smtClean="0">
                  <a:solidFill>
                    <a:srgbClr val="FF0000"/>
                  </a:solidFill>
                  <a:latin typeface="Book Antiqua" pitchFamily="18" charset="0"/>
                  <a:ea typeface="华文楷体" pitchFamily="2" charset="-122"/>
                </a:endParaRPr>
              </a:p>
              <a:p>
                <a:pPr marL="449262" lvl="1" indent="0" eaLnBrk="1" hangingPunct="1">
                  <a:lnSpc>
                    <a:spcPct val="110000"/>
                  </a:lnSpc>
                  <a:spcBef>
                    <a:spcPct val="30000"/>
                  </a:spcBef>
                  <a:buNone/>
                </a:pPr>
                <a:r>
                  <a:rPr lang="en-US" altLang="zh-CN" sz="2400" b="1" dirty="0" smtClean="0">
                    <a:solidFill>
                      <a:srgbClr val="FF0000"/>
                    </a:solidFill>
                    <a:latin typeface="Book Antiqua" pitchFamily="18" charset="0"/>
                    <a:ea typeface="华文楷体" pitchFamily="2" charset="-122"/>
                  </a:rPr>
                  <a:t>(1)</a:t>
                </a:r>
                <a:r>
                  <a:rPr lang="en-US" altLang="zh-CN" sz="2400" i="1" dirty="0" smtClean="0">
                    <a:latin typeface="Book Antiqua" pitchFamily="18" charset="0"/>
                    <a:ea typeface="华文楷体" pitchFamily="2" charset="-122"/>
                  </a:rPr>
                  <a:t> </a:t>
                </a:r>
                <a:r>
                  <a:rPr lang="en-US" altLang="zh-CN" sz="2400" i="0" dirty="0" smtClean="0">
                    <a:solidFill>
                      <a:srgbClr val="0000CC"/>
                    </a:solidFill>
                    <a:latin typeface="Cambria Math"/>
                  </a:rPr>
                  <a:t>𝑇</a:t>
                </a:r>
                <a:r>
                  <a:rPr lang="zh-CN" altLang="en-US" sz="2400" dirty="0" smtClean="0">
                    <a:solidFill>
                      <a:srgbClr val="0000CC"/>
                    </a:solidFill>
                    <a:latin typeface="Book Antiqua" pitchFamily="18" charset="0"/>
                    <a:ea typeface="华文楷体" pitchFamily="2" charset="-122"/>
                  </a:rPr>
                  <a:t>是不含回路的简单连通图</a:t>
                </a:r>
                <a:endParaRPr lang="zh-CN" altLang="en-US" sz="2400" dirty="0" smtClean="0">
                  <a:latin typeface="Book Antiqua" pitchFamily="18" charset="0"/>
                  <a:ea typeface="华文楷体" pitchFamily="2" charset="-122"/>
                </a:endParaRPr>
              </a:p>
              <a:p>
                <a:pPr marL="449262" lvl="1" indent="0" eaLnBrk="1" hangingPunct="1">
                  <a:lnSpc>
                    <a:spcPct val="110000"/>
                  </a:lnSpc>
                  <a:spcBef>
                    <a:spcPct val="30000"/>
                  </a:spcBef>
                  <a:buNone/>
                </a:pPr>
                <a:r>
                  <a:rPr lang="en-US" altLang="zh-CN" b="1" dirty="0">
                    <a:solidFill>
                      <a:srgbClr val="FF0000"/>
                    </a:solidFill>
                    <a:latin typeface="Book Antiqua" pitchFamily="18" charset="0"/>
                    <a:ea typeface="华文楷体" pitchFamily="2" charset="-122"/>
                  </a:rPr>
                  <a:t>(2)</a:t>
                </a:r>
                <a:r>
                  <a:rPr lang="en-US" altLang="zh-CN" b="1" dirty="0" smtClean="0">
                    <a:solidFill>
                      <a:srgbClr val="0000CC"/>
                    </a:solidFill>
                    <a:latin typeface="Book Antiqua" pitchFamily="18" charset="0"/>
                    <a:ea typeface="华文楷体" pitchFamily="2" charset="-122"/>
                  </a:rPr>
                  <a:t> </a:t>
                </a:r>
                <a:r>
                  <a:rPr lang="en-US" altLang="zh-CN" sz="2400" i="0" dirty="0" smtClean="0">
                    <a:solidFill>
                      <a:srgbClr val="0000CC"/>
                    </a:solidFill>
                    <a:latin typeface="Cambria Math"/>
                  </a:rPr>
                  <a:t>𝑇</a:t>
                </a:r>
                <a:r>
                  <a:rPr lang="zh-CN" altLang="en-US" sz="2400" dirty="0" smtClean="0">
                    <a:solidFill>
                      <a:srgbClr val="0000CC"/>
                    </a:solidFill>
                    <a:latin typeface="Book Antiqua" pitchFamily="18" charset="0"/>
                    <a:ea typeface="华文楷体" pitchFamily="2" charset="-122"/>
                  </a:rPr>
                  <a:t>中任意两点之间有唯一初级通路</a:t>
                </a:r>
              </a:p>
              <a:p>
                <a:pPr marL="449262" lvl="1" indent="0" eaLnBrk="1" hangingPunct="1">
                  <a:lnSpc>
                    <a:spcPct val="110000"/>
                  </a:lnSpc>
                  <a:spcBef>
                    <a:spcPct val="30000"/>
                  </a:spcBef>
                  <a:buNone/>
                </a:pPr>
                <a:r>
                  <a:rPr lang="en-US" altLang="zh-CN" b="1" dirty="0">
                    <a:solidFill>
                      <a:srgbClr val="FF0000"/>
                    </a:solidFill>
                    <a:latin typeface="Book Antiqua" pitchFamily="18" charset="0"/>
                    <a:ea typeface="华文楷体" pitchFamily="2" charset="-122"/>
                  </a:rPr>
                  <a:t>(3)</a:t>
                </a:r>
                <a:r>
                  <a:rPr lang="en-US" altLang="zh-CN" b="1" dirty="0" smtClean="0">
                    <a:solidFill>
                      <a:srgbClr val="0000CC"/>
                    </a:solidFill>
                    <a:latin typeface="Book Antiqua" pitchFamily="18" charset="0"/>
                    <a:ea typeface="华文楷体" pitchFamily="2" charset="-122"/>
                  </a:rPr>
                  <a:t> </a:t>
                </a:r>
                <a:r>
                  <a:rPr lang="en-US" altLang="zh-CN" sz="2400" i="0" dirty="0" smtClean="0">
                    <a:solidFill>
                      <a:srgbClr val="0000CC"/>
                    </a:solidFill>
                    <a:latin typeface="Cambria Math"/>
                  </a:rPr>
                  <a:t>𝑇</a:t>
                </a:r>
                <a:r>
                  <a:rPr lang="zh-CN" altLang="en-US" sz="2400" dirty="0" smtClean="0">
                    <a:solidFill>
                      <a:srgbClr val="0000CC"/>
                    </a:solidFill>
                    <a:latin typeface="Book Antiqua" pitchFamily="18" charset="0"/>
                    <a:ea typeface="华文楷体" pitchFamily="2" charset="-122"/>
                  </a:rPr>
                  <a:t>连通，但删除任意一条边则不再连通</a:t>
                </a:r>
              </a:p>
              <a:p>
                <a:pPr marL="903288" lvl="1" indent="-455613" eaLnBrk="1" hangingPunct="1">
                  <a:lnSpc>
                    <a:spcPct val="110000"/>
                  </a:lnSpc>
                  <a:spcBef>
                    <a:spcPct val="30000"/>
                  </a:spcBef>
                  <a:buNone/>
                </a:pPr>
                <a:r>
                  <a:rPr lang="en-US" altLang="zh-CN" b="1" dirty="0">
                    <a:solidFill>
                      <a:srgbClr val="FF0000"/>
                    </a:solidFill>
                    <a:latin typeface="Book Antiqua" pitchFamily="18" charset="0"/>
                    <a:ea typeface="华文楷体" pitchFamily="2" charset="-122"/>
                  </a:rPr>
                  <a:t>(4) </a:t>
                </a:r>
                <a:r>
                  <a:rPr lang="en-US" altLang="zh-CN" sz="2400" i="0" dirty="0" smtClean="0">
                    <a:solidFill>
                      <a:srgbClr val="0000CC"/>
                    </a:solidFill>
                    <a:latin typeface="Cambria Math"/>
                  </a:rPr>
                  <a:t>𝑇</a:t>
                </a:r>
                <a:r>
                  <a:rPr lang="zh-CN" altLang="en-US" sz="2400" dirty="0" smtClean="0">
                    <a:solidFill>
                      <a:srgbClr val="0000CC"/>
                    </a:solidFill>
                    <a:latin typeface="Book Antiqua" pitchFamily="18" charset="0"/>
                    <a:ea typeface="华文楷体" pitchFamily="2" charset="-122"/>
                  </a:rPr>
                  <a:t>无回路，但在任意不相邻的顶点对之间加一条边则产生唯一的回路</a:t>
                </a:r>
              </a:p>
              <a:p>
                <a:endParaRPr lang="zh-CN" altLang="en-US" dirty="0"/>
              </a:p>
            </p:txBody>
          </p:sp>
        </mc:Fallback>
      </mc:AlternateContent>
      <p:sp>
        <p:nvSpPr>
          <p:cNvPr id="4" name="灯片编号占位符 3"/>
          <p:cNvSpPr>
            <a:spLocks noGrp="1"/>
          </p:cNvSpPr>
          <p:nvPr>
            <p:ph type="sldNum" sz="quarter" idx="10"/>
          </p:nvPr>
        </p:nvSpPr>
        <p:spPr/>
        <p:txBody>
          <a:bodyPr/>
          <a:lstStyle/>
          <a:p>
            <a:fld id="{D4DBAD87-EF2F-4BFD-AECF-91C042F961D4}" type="slidenum">
              <a:rPr lang="en-US" altLang="zh-CN" smtClean="0"/>
              <a:pPr/>
              <a:t>2</a:t>
            </a:fld>
            <a:endParaRPr lang="en-US" altLang="zh-CN" dirty="0"/>
          </a:p>
        </p:txBody>
      </p:sp>
    </p:spTree>
    <p:extLst>
      <p:ext uri="{BB962C8B-B14F-4D97-AF65-F5344CB8AC3E}">
        <p14:creationId xmlns:p14="http://schemas.microsoft.com/office/powerpoint/2010/main" val="3776319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FFC2A2B-8EF0-4FAD-920C-279DE7A168C8}" type="slidenum">
              <a:rPr lang="en-US" altLang="zh-CN" smtClean="0"/>
              <a:pPr>
                <a:spcBef>
                  <a:spcPct val="0"/>
                </a:spcBef>
              </a:pPr>
              <a:t>20</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56008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0F6707-B715-4381-9552-965F1FD2DD95}" type="slidenum">
              <a:rPr lang="en-US" altLang="zh-CN" smtClean="0"/>
              <a:pPr>
                <a:spcBef>
                  <a:spcPct val="0"/>
                </a:spcBef>
              </a:pPr>
              <a:t>21</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483208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9FCE341-D732-4DB5-8E1D-F86580A00D5F}" type="slidenum">
              <a:rPr lang="en-US" altLang="zh-CN" smtClean="0"/>
              <a:pPr>
                <a:spcBef>
                  <a:spcPct val="0"/>
                </a:spcBef>
              </a:pPr>
              <a:t>22</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291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C642E8-CC1E-48D7-89C6-05B123246441}" type="slidenum">
              <a:rPr lang="en-US" altLang="zh-CN" smtClean="0">
                <a:latin typeface="Times New Roman" panose="02020603050405020304" pitchFamily="18" charset="0"/>
              </a:rPr>
              <a:pPr/>
              <a:t>23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52809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F4A0C9-F72B-401E-953E-8AED226B7481}" type="slidenum">
              <a:rPr lang="en-US" altLang="zh-CN" smtClean="0"/>
              <a:pPr>
                <a:spcBef>
                  <a:spcPct val="0"/>
                </a:spcBef>
              </a:pPr>
              <a:t>24</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89702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214A9FE-FF04-4FD9-B9F9-A78BC2115B75}" type="slidenum">
              <a:rPr lang="en-US" altLang="zh-CN" smtClean="0"/>
              <a:pPr>
                <a:spcBef>
                  <a:spcPct val="0"/>
                </a:spcBef>
              </a:pPr>
              <a:t>25</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923628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FFB493A-F6E9-40A2-B1FA-DDFD8066A4DA}" type="slidenum">
              <a:rPr lang="en-US" altLang="zh-CN" smtClean="0"/>
              <a:pPr>
                <a:spcBef>
                  <a:spcPct val="0"/>
                </a:spcBef>
              </a:pPr>
              <a:t>26</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58976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8F9EAC-C04C-4B40-8260-8D863D9CFEB5}" type="slidenum">
              <a:rPr lang="en-US" altLang="zh-CN" smtClean="0"/>
              <a:pPr>
                <a:spcBef>
                  <a:spcPct val="0"/>
                </a:spcBef>
              </a:pPr>
              <a:t>27</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07959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7A5A30-AE59-47BF-860A-4404FB8F9871}" type="slidenum">
              <a:rPr lang="en-US" altLang="zh-CN" smtClean="0"/>
              <a:pPr>
                <a:spcBef>
                  <a:spcPct val="0"/>
                </a:spcBef>
              </a:pPr>
              <a:t>28</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41179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BA8FCD7-546C-46BC-9AD7-E17CA60CAFBB}" type="slidenum">
              <a:rPr lang="en-US" altLang="zh-CN" smtClean="0"/>
              <a:pPr>
                <a:spcBef>
                  <a:spcPct val="0"/>
                </a:spcBef>
              </a:pPr>
              <a:t>29</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ts val="600"/>
              </a:spcBef>
              <a:spcAft>
                <a:spcPts val="600"/>
              </a:spcAft>
              <a:buFont typeface="Wingdings" panose="05000000000000000000" pitchFamily="2" charset="2"/>
              <a:buNone/>
            </a:pPr>
            <a:endParaRPr lang="zh-CN" altLang="en-US">
              <a:cs typeface="Times New Roman" panose="02020603050405020304" pitchFamily="18" charset="0"/>
            </a:endParaRPr>
          </a:p>
        </p:txBody>
      </p:sp>
    </p:spTree>
    <p:extLst>
      <p:ext uri="{BB962C8B-B14F-4D97-AF65-F5344CB8AC3E}">
        <p14:creationId xmlns:p14="http://schemas.microsoft.com/office/powerpoint/2010/main" val="16508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677F339-AA68-4E0A-8F63-A6BBB73FA1B0}" type="slidenum">
              <a:rPr lang="zh-CN" altLang="en-US" smtClean="0">
                <a:latin typeface="Tahoma" panose="020B0604030504040204" pitchFamily="34" charset="0"/>
                <a:ea typeface="黑体" panose="02010609060101010101" pitchFamily="49" charset="-122"/>
              </a:rPr>
              <a:pPr>
                <a:spcBef>
                  <a:spcPct val="0"/>
                </a:spcBef>
              </a:pPr>
              <a:t>3</a:t>
            </a:fld>
            <a:endParaRPr lang="en-US" altLang="zh-CN">
              <a:latin typeface="Tahoma" panose="020B0604030504040204" pitchFamily="34" charset="0"/>
              <a:ea typeface="黑体" panose="02010609060101010101" pitchFamily="49"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504756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FF4F5CD-8FB2-4C31-AE04-C9E49076E9F3}" type="slidenum">
              <a:rPr lang="en-US" altLang="zh-CN" smtClean="0"/>
              <a:pPr>
                <a:spcBef>
                  <a:spcPct val="0"/>
                </a:spcBef>
              </a:pPr>
              <a:t>30</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ts val="600"/>
              </a:spcBef>
              <a:spcAft>
                <a:spcPts val="600"/>
              </a:spcAft>
              <a:buFont typeface="Wingdings" panose="05000000000000000000" pitchFamily="2" charset="2"/>
              <a:buNone/>
            </a:pPr>
            <a:endParaRPr lang="zh-CN" altLang="en-US">
              <a:cs typeface="Times New Roman" panose="02020603050405020304" pitchFamily="18" charset="0"/>
            </a:endParaRPr>
          </a:p>
        </p:txBody>
      </p:sp>
    </p:spTree>
    <p:extLst>
      <p:ext uri="{BB962C8B-B14F-4D97-AF65-F5344CB8AC3E}">
        <p14:creationId xmlns:p14="http://schemas.microsoft.com/office/powerpoint/2010/main" val="2664498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E646494-A2B5-4A7E-9B03-842A47B3E01F}" type="slidenum">
              <a:rPr lang="en-US" altLang="zh-CN" smtClean="0"/>
              <a:pPr>
                <a:spcBef>
                  <a:spcPct val="0"/>
                </a:spcBef>
              </a:pPr>
              <a:t>31</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ts val="600"/>
              </a:spcBef>
              <a:spcAft>
                <a:spcPts val="600"/>
              </a:spcAft>
              <a:buFont typeface="Wingdings" panose="05000000000000000000" pitchFamily="2" charset="2"/>
              <a:buNone/>
            </a:pPr>
            <a:endParaRPr lang="zh-CN" altLang="en-US">
              <a:cs typeface="Times New Roman" panose="02020603050405020304" pitchFamily="18" charset="0"/>
            </a:endParaRPr>
          </a:p>
        </p:txBody>
      </p:sp>
    </p:spTree>
    <p:extLst>
      <p:ext uri="{BB962C8B-B14F-4D97-AF65-F5344CB8AC3E}">
        <p14:creationId xmlns:p14="http://schemas.microsoft.com/office/powerpoint/2010/main" val="10106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FF6250-73C4-48C2-B5BD-E889949F2DD1}" type="slidenum">
              <a:rPr lang="en-US" altLang="zh-CN" smtClean="0">
                <a:latin typeface="Times New Roman" panose="02020603050405020304" pitchFamily="18" charset="0"/>
              </a:rPr>
              <a:pPr/>
              <a:t>32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13317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8C37E89-A852-4922-8626-DB25220B7E56}" type="slidenum">
              <a:rPr lang="en-US" altLang="zh-CN" smtClean="0"/>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6020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69AC08D-B397-45D2-A008-5FFF7BD90A36}" type="slidenum">
              <a:rPr lang="en-US" altLang="zh-CN" smtClean="0"/>
              <a:pPr>
                <a:spcBef>
                  <a:spcPct val="0"/>
                </a:spcBef>
              </a:pPr>
              <a:t>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993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079031C-B389-46D8-9642-05302AD5BE33}" type="slidenum">
              <a:rPr lang="en-US" altLang="zh-CN" smtClean="0"/>
              <a:pPr>
                <a:spcBef>
                  <a:spcPct val="0"/>
                </a:spcBef>
              </a:pPr>
              <a:t>6</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33391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E12F023-041F-45E1-974E-D0C7F51AAFEA}" type="slidenum">
              <a:rPr lang="en-US" altLang="zh-CN" smtClean="0"/>
              <a:pPr>
                <a:spcBef>
                  <a:spcPct val="0"/>
                </a:spcBef>
              </a:pPr>
              <a:t>7</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876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D661715-AED4-4C10-BF1B-19D217D331EA}" type="slidenum">
              <a:rPr lang="en-US" altLang="zh-CN" smtClean="0"/>
              <a:pPr>
                <a:spcBef>
                  <a:spcPct val="0"/>
                </a:spcBef>
              </a:pPr>
              <a:t>8</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8866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16C3202-4B01-4E70-874C-5A66547A7490}" type="slidenum">
              <a:rPr lang="en-US" altLang="zh-CN" smtClean="0"/>
              <a:pPr>
                <a:spcBef>
                  <a:spcPct val="0"/>
                </a:spcBef>
              </a:pPr>
              <a:t>9</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6817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11162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0C03EE66-8246-459F-93FE-BC4A67DDBD0A}" type="slidenum">
              <a:rPr lang="en-US" altLang="zh-CN"/>
              <a:pPr>
                <a:defRPr/>
              </a:pPr>
              <a:t>‹#›</a:t>
            </a:fld>
            <a:endParaRPr lang="en-US" altLang="zh-CN"/>
          </a:p>
        </p:txBody>
      </p:sp>
    </p:spTree>
    <p:extLst>
      <p:ext uri="{BB962C8B-B14F-4D97-AF65-F5344CB8AC3E}">
        <p14:creationId xmlns:p14="http://schemas.microsoft.com/office/powerpoint/2010/main" val="361494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A52D692-8A27-46B7-8371-56612E39FF52}" type="slidenum">
              <a:rPr lang="en-US" altLang="zh-CN"/>
              <a:pPr>
                <a:defRPr/>
              </a:pPr>
              <a:t>‹#›</a:t>
            </a:fld>
            <a:endParaRPr lang="en-US" altLang="zh-CN"/>
          </a:p>
        </p:txBody>
      </p:sp>
    </p:spTree>
    <p:extLst>
      <p:ext uri="{BB962C8B-B14F-4D97-AF65-F5344CB8AC3E}">
        <p14:creationId xmlns:p14="http://schemas.microsoft.com/office/powerpoint/2010/main" val="160658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2C084DE-55B2-465E-8BFD-3BFA70030871}" type="slidenum">
              <a:rPr lang="en-US" altLang="zh-CN"/>
              <a:pPr>
                <a:defRPr/>
              </a:pPr>
              <a:t>‹#›</a:t>
            </a:fld>
            <a:endParaRPr lang="en-US" altLang="zh-CN"/>
          </a:p>
        </p:txBody>
      </p:sp>
    </p:spTree>
    <p:extLst>
      <p:ext uri="{BB962C8B-B14F-4D97-AF65-F5344CB8AC3E}">
        <p14:creationId xmlns:p14="http://schemas.microsoft.com/office/powerpoint/2010/main" val="215377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81787F6-88B3-4A70-AC48-84BA159669AF}" type="slidenum">
              <a:rPr lang="en-US" altLang="zh-CN"/>
              <a:pPr>
                <a:defRPr/>
              </a:pPr>
              <a:t>‹#›</a:t>
            </a:fld>
            <a:endParaRPr lang="en-US" altLang="zh-CN"/>
          </a:p>
        </p:txBody>
      </p:sp>
    </p:spTree>
    <p:extLst>
      <p:ext uri="{BB962C8B-B14F-4D97-AF65-F5344CB8AC3E}">
        <p14:creationId xmlns:p14="http://schemas.microsoft.com/office/powerpoint/2010/main" val="132101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6A727FB-4ED9-40BD-8274-A04B405514D2}" type="slidenum">
              <a:rPr lang="en-US" altLang="zh-CN"/>
              <a:pPr>
                <a:defRPr/>
              </a:pPr>
              <a:t>‹#›</a:t>
            </a:fld>
            <a:endParaRPr lang="en-US" altLang="zh-CN"/>
          </a:p>
        </p:txBody>
      </p:sp>
    </p:spTree>
    <p:extLst>
      <p:ext uri="{BB962C8B-B14F-4D97-AF65-F5344CB8AC3E}">
        <p14:creationId xmlns:p14="http://schemas.microsoft.com/office/powerpoint/2010/main" val="385906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1D5BEE2-C06E-42D4-8EA1-75E753F568F5}" type="slidenum">
              <a:rPr lang="en-US" altLang="zh-CN"/>
              <a:pPr>
                <a:defRPr/>
              </a:pPr>
              <a:t>‹#›</a:t>
            </a:fld>
            <a:endParaRPr lang="en-US" altLang="zh-CN"/>
          </a:p>
        </p:txBody>
      </p:sp>
    </p:spTree>
    <p:extLst>
      <p:ext uri="{BB962C8B-B14F-4D97-AF65-F5344CB8AC3E}">
        <p14:creationId xmlns:p14="http://schemas.microsoft.com/office/powerpoint/2010/main" val="288456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34ABD0C8-96AB-4779-92B6-D86B7AD77E1E}" type="slidenum">
              <a:rPr lang="en-US" altLang="zh-CN"/>
              <a:pPr>
                <a:defRPr/>
              </a:pPr>
              <a:t>‹#›</a:t>
            </a:fld>
            <a:endParaRPr lang="en-US" altLang="zh-CN"/>
          </a:p>
        </p:txBody>
      </p:sp>
    </p:spTree>
    <p:extLst>
      <p:ext uri="{BB962C8B-B14F-4D97-AF65-F5344CB8AC3E}">
        <p14:creationId xmlns:p14="http://schemas.microsoft.com/office/powerpoint/2010/main" val="250323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14652F46-CABC-42B2-AE0B-26CF419BCE0C}" type="slidenum">
              <a:rPr lang="en-US" altLang="zh-CN"/>
              <a:pPr>
                <a:defRPr/>
              </a:pPr>
              <a:t>‹#›</a:t>
            </a:fld>
            <a:endParaRPr lang="en-US" altLang="zh-CN"/>
          </a:p>
        </p:txBody>
      </p:sp>
    </p:spTree>
    <p:extLst>
      <p:ext uri="{BB962C8B-B14F-4D97-AF65-F5344CB8AC3E}">
        <p14:creationId xmlns:p14="http://schemas.microsoft.com/office/powerpoint/2010/main" val="196004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A77835E8-A7BB-4328-97F2-BCD2746E6967}" type="slidenum">
              <a:rPr lang="en-US" altLang="zh-CN"/>
              <a:pPr>
                <a:defRPr/>
              </a:pPr>
              <a:t>‹#›</a:t>
            </a:fld>
            <a:endParaRPr lang="en-US" altLang="zh-CN"/>
          </a:p>
        </p:txBody>
      </p:sp>
    </p:spTree>
    <p:extLst>
      <p:ext uri="{BB962C8B-B14F-4D97-AF65-F5344CB8AC3E}">
        <p14:creationId xmlns:p14="http://schemas.microsoft.com/office/powerpoint/2010/main" val="45668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5E34462-E135-4A3B-A835-5C25C6E34FA4}" type="slidenum">
              <a:rPr lang="en-US" altLang="zh-CN"/>
              <a:pPr>
                <a:defRPr/>
              </a:pPr>
              <a:t>‹#›</a:t>
            </a:fld>
            <a:endParaRPr lang="en-US" altLang="zh-CN"/>
          </a:p>
        </p:txBody>
      </p:sp>
    </p:spTree>
    <p:extLst>
      <p:ext uri="{BB962C8B-B14F-4D97-AF65-F5344CB8AC3E}">
        <p14:creationId xmlns:p14="http://schemas.microsoft.com/office/powerpoint/2010/main" val="31919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5A1573F-0946-4203-BC36-950108F7B324}" type="slidenum">
              <a:rPr lang="en-US" altLang="zh-CN"/>
              <a:pPr>
                <a:defRPr/>
              </a:pPr>
              <a:t>‹#›</a:t>
            </a:fld>
            <a:endParaRPr lang="en-US" altLang="zh-CN"/>
          </a:p>
        </p:txBody>
      </p:sp>
    </p:spTree>
    <p:extLst>
      <p:ext uri="{BB962C8B-B14F-4D97-AF65-F5344CB8AC3E}">
        <p14:creationId xmlns:p14="http://schemas.microsoft.com/office/powerpoint/2010/main" val="129642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defRPr>
            </a:lvl1pPr>
          </a:lstStyle>
          <a:p>
            <a:pPr>
              <a:defRPr/>
            </a:pPr>
            <a:endParaRPr lang="en-US" altLang="zh-CN"/>
          </a:p>
        </p:txBody>
      </p:sp>
      <p:sp>
        <p:nvSpPr>
          <p:cNvPr id="11059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ltLang="zh-CN"/>
          </a:p>
        </p:txBody>
      </p:sp>
      <p:sp>
        <p:nvSpPr>
          <p:cNvPr id="11059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6FE25A2D-9D81-41C6-AC6F-A7CEE100154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a:t>群论导引</a:t>
            </a:r>
          </a:p>
        </p:txBody>
      </p:sp>
      <p:sp>
        <p:nvSpPr>
          <p:cNvPr id="7171" name="Rectangle 3"/>
          <p:cNvSpPr>
            <a:spLocks noGrp="1" noChangeArrowheads="1"/>
          </p:cNvSpPr>
          <p:nvPr>
            <p:ph type="subTitle" idx="1"/>
          </p:nvPr>
        </p:nvSpPr>
        <p:spPr/>
        <p:txBody>
          <a:bodyPr/>
          <a:lstStyle/>
          <a:p>
            <a:pPr eaLnBrk="1" hangingPunct="1">
              <a:defRPr/>
            </a:pPr>
            <a:r>
              <a:rPr lang="zh-CN" altLang="en-US" sz="3600" b="1" dirty="0">
                <a:latin typeface="+mn-ea"/>
              </a:rPr>
              <a:t>离散数学－代数结构</a:t>
            </a:r>
            <a:endParaRPr lang="en-US" altLang="zh-CN" sz="3600" b="1" dirty="0">
              <a:latin typeface="+mn-ea"/>
            </a:endParaRPr>
          </a:p>
          <a:p>
            <a:pPr eaLnBrk="1" hangingPunct="1">
              <a:defRPr/>
            </a:pPr>
            <a:endParaRPr lang="en-US" altLang="zh-CN" sz="3600" b="1" dirty="0">
              <a:latin typeface="+mn-ea"/>
            </a:endParaRPr>
          </a:p>
          <a:p>
            <a:pPr eaLnBrk="1" hangingPunct="1">
              <a:defRPr/>
            </a:pPr>
            <a:r>
              <a:rPr lang="zh-CN" altLang="en-US" sz="3600" b="1" dirty="0">
                <a:latin typeface="+mn-ea"/>
              </a:rPr>
              <a:t>南京大学计算机科学与技术系</a:t>
            </a:r>
          </a:p>
          <a:p>
            <a:pPr eaLnBrk="1" hangingPunct="1">
              <a:defRPr/>
            </a:pPr>
            <a:endParaRPr lang="zh-CN" altLang="en-US" b="1"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404813"/>
            <a:ext cx="6480175" cy="576262"/>
          </a:xfrm>
        </p:spPr>
        <p:txBody>
          <a:bodyPr/>
          <a:lstStyle/>
          <a:p>
            <a:pPr eaLnBrk="1" hangingPunct="1"/>
            <a:r>
              <a:rPr lang="zh-CN" altLang="en-US" sz="4000">
                <a:latin typeface="SimHei" charset="-122"/>
                <a:ea typeface="SimHei" charset="-122"/>
                <a:cs typeface="SimHei" charset="-122"/>
              </a:rPr>
              <a:t>引言：对称变换（续）</a:t>
            </a:r>
          </a:p>
        </p:txBody>
      </p:sp>
      <p:sp>
        <p:nvSpPr>
          <p:cNvPr id="20483"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7DA697-158C-46EA-8885-ABD829C6BDE4}" type="slidenum">
              <a:rPr lang="en-US" altLang="zh-CN" smtClean="0"/>
              <a:pPr/>
              <a:t>10</a:t>
            </a:fld>
            <a:endParaRPr lang="en-US" altLang="zh-CN"/>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220788"/>
            <a:ext cx="6667500" cy="483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3408363"/>
            <a:ext cx="2665412"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9"/>
          <p:cNvGrpSpPr>
            <a:grpSpLocks/>
          </p:cNvGrpSpPr>
          <p:nvPr/>
        </p:nvGrpSpPr>
        <p:grpSpPr bwMode="auto">
          <a:xfrm rot="362205">
            <a:off x="5029200" y="3206750"/>
            <a:ext cx="2795588" cy="3038475"/>
            <a:chOff x="2652713" y="904875"/>
            <a:chExt cx="3838575" cy="5048250"/>
          </a:xfrm>
        </p:grpSpPr>
        <p:pic>
          <p:nvPicPr>
            <p:cNvPr id="225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904875"/>
              <a:ext cx="38385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bwMode="auto">
            <a:xfrm>
              <a:off x="2652713" y="904875"/>
              <a:ext cx="3838575" cy="504825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defRPr/>
              </a:pPr>
              <a:endParaRPr lang="zh-CN" altLang="en-US">
                <a:solidFill>
                  <a:schemeClr val="tx1"/>
                </a:solidFill>
                <a:latin typeface="Times New Roman" charset="0"/>
              </a:endParaRPr>
            </a:p>
          </p:txBody>
        </p:sp>
      </p:grpSp>
      <p:grpSp>
        <p:nvGrpSpPr>
          <p:cNvPr id="22531" name="组合 10"/>
          <p:cNvGrpSpPr>
            <a:grpSpLocks/>
          </p:cNvGrpSpPr>
          <p:nvPr/>
        </p:nvGrpSpPr>
        <p:grpSpPr bwMode="auto">
          <a:xfrm>
            <a:off x="179388" y="1341438"/>
            <a:ext cx="4248150" cy="4608512"/>
            <a:chOff x="179512" y="1340768"/>
            <a:chExt cx="4248472" cy="4608512"/>
          </a:xfrm>
        </p:grpSpPr>
        <p:pic>
          <p:nvPicPr>
            <p:cNvPr id="225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40768"/>
              <a:ext cx="424847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179512" y="1340768"/>
              <a:ext cx="4248472" cy="4608512"/>
            </a:xfrm>
            <a:prstGeom prst="rect">
              <a:avLst/>
            </a:prstGeom>
            <a:solidFill>
              <a:schemeClr val="lt1">
                <a:alpha val="62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defRPr/>
              </a:pPr>
              <a:endParaRPr lang="zh-CN" altLang="en-US">
                <a:solidFill>
                  <a:schemeClr val="tx1"/>
                </a:solidFill>
                <a:latin typeface="Times New Roman" charset="0"/>
              </a:endParaRPr>
            </a:p>
          </p:txBody>
        </p:sp>
      </p:grpSp>
      <p:sp>
        <p:nvSpPr>
          <p:cNvPr id="22532" name="Rectangle 2"/>
          <p:cNvSpPr>
            <a:spLocks noGrp="1" noChangeArrowheads="1"/>
          </p:cNvSpPr>
          <p:nvPr>
            <p:ph type="title"/>
          </p:nvPr>
        </p:nvSpPr>
        <p:spPr>
          <a:xfrm>
            <a:off x="1042988" y="404813"/>
            <a:ext cx="5976937" cy="576262"/>
          </a:xfrm>
        </p:spPr>
        <p:txBody>
          <a:bodyPr/>
          <a:lstStyle/>
          <a:p>
            <a:pPr eaLnBrk="1" hangingPunct="1"/>
            <a:r>
              <a:rPr lang="zh-CN" altLang="en-US" sz="4000">
                <a:latin typeface="SimHei" charset="-122"/>
                <a:ea typeface="SimHei" charset="-122"/>
                <a:cs typeface="SimHei" charset="-122"/>
              </a:rPr>
              <a:t>群 论</a:t>
            </a:r>
          </a:p>
        </p:txBody>
      </p:sp>
      <p:sp>
        <p:nvSpPr>
          <p:cNvPr id="22533"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E36075-09EF-4982-9DBA-FBBBAE75CFE1}" type="slidenum">
              <a:rPr lang="en-US" altLang="zh-CN" smtClean="0"/>
              <a:pPr/>
              <a:t>11</a:t>
            </a:fld>
            <a:endParaRPr lang="en-US" altLang="zh-CN"/>
          </a:p>
        </p:txBody>
      </p:sp>
      <p:sp>
        <p:nvSpPr>
          <p:cNvPr id="22534" name="矩形 1"/>
          <p:cNvSpPr>
            <a:spLocks noChangeArrowheads="1"/>
          </p:cNvSpPr>
          <p:nvPr/>
        </p:nvSpPr>
        <p:spPr bwMode="auto">
          <a:xfrm>
            <a:off x="827088" y="1700213"/>
            <a:ext cx="75977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8000" dirty="0">
                <a:latin typeface="Mistral" panose="03090702030407020403" pitchFamily="66" charset="0"/>
              </a:rPr>
              <a:t>J</a:t>
            </a:r>
            <a:r>
              <a:rPr lang="fr-FR" altLang="zh-CN" sz="8000" dirty="0">
                <a:latin typeface="Mistral" panose="03090702030407020403" pitchFamily="66" charset="0"/>
              </a:rPr>
              <a:t>e n’ai pas le temps.</a:t>
            </a:r>
          </a:p>
          <a:p>
            <a:pPr algn="r" eaLnBrk="1" hangingPunct="1">
              <a:lnSpc>
                <a:spcPct val="150000"/>
              </a:lnSpc>
            </a:pPr>
            <a:r>
              <a:rPr lang="fr-FR" altLang="zh-CN" sz="2800" dirty="0">
                <a:latin typeface="Batang" panose="02030600000101010101" pitchFamily="18" charset="-127"/>
                <a:ea typeface="Batang" panose="02030600000101010101" pitchFamily="18" charset="-127"/>
              </a:rPr>
              <a:t> ——</a:t>
            </a:r>
            <a:r>
              <a:rPr lang="fr-FR" altLang="zh-CN" sz="2800" dirty="0">
                <a:latin typeface="Book Antiqua" panose="02040602050305030304" pitchFamily="18" charset="0"/>
              </a:rPr>
              <a:t>Evariste Galois</a:t>
            </a:r>
          </a:p>
        </p:txBody>
      </p:sp>
      <p:pic>
        <p:nvPicPr>
          <p:cNvPr id="22535" name="Picture 2" descr="http://t0.gstatic.com/images?q=tbn:ANd9GcS_NcKZa3ImoODAMW2lBvoeGsrhPVAAALT-EUycJqq58eF8wQz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447675"/>
            <a:ext cx="147637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2988" y="404813"/>
            <a:ext cx="5976937" cy="576262"/>
          </a:xfrm>
        </p:spPr>
        <p:txBody>
          <a:bodyPr/>
          <a:lstStyle/>
          <a:p>
            <a:pPr eaLnBrk="1" hangingPunct="1"/>
            <a:r>
              <a:rPr lang="zh-CN" altLang="en-US" sz="4000">
                <a:latin typeface="SimHei" charset="-122"/>
                <a:ea typeface="SimHei" charset="-122"/>
                <a:cs typeface="SimHei" charset="-122"/>
              </a:rPr>
              <a:t>半  群</a:t>
            </a:r>
          </a:p>
        </p:txBody>
      </p:sp>
      <p:sp>
        <p:nvSpPr>
          <p:cNvPr id="24579"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57A02D-4583-42D1-A279-C6C4473FD9F7}" type="slidenum">
              <a:rPr lang="en-US" altLang="zh-CN" smtClean="0"/>
              <a:pPr/>
              <a:t>12</a:t>
            </a:fld>
            <a:endParaRPr lang="en-US" altLang="zh-CN"/>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57338"/>
            <a:ext cx="882015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Rot="1" noChangeAspect="1" noMove="1" noResize="1" noEditPoints="1" noAdjustHandles="1" noChangeArrowheads="1" noChangeShapeType="1" noTextEdit="1"/>
          </p:cNvSpPr>
          <p:nvPr/>
        </p:nvSpPr>
        <p:spPr bwMode="auto">
          <a:xfrm>
            <a:off x="323527" y="1340767"/>
            <a:ext cx="8496175" cy="4944145"/>
          </a:xfrm>
          <a:prstGeom prst="rect">
            <a:avLst/>
          </a:prstGeom>
          <a:blipFill rotWithShape="0">
            <a:blip r:embed="rId4"/>
            <a:stretch>
              <a:fillRect l="-574"/>
            </a:stretch>
          </a:blipFill>
          <a:ln w="9525">
            <a:noFill/>
            <a:miter lim="800000"/>
            <a:headEnd/>
            <a:tailEnd/>
          </a:ln>
          <a:effectLst/>
        </p:spPr>
        <p:txBody>
          <a:bodyPr/>
          <a:lstStyle/>
          <a:p>
            <a:pPr>
              <a:defRPr/>
            </a:pPr>
            <a:r>
              <a:rPr lang="zh-CN" alt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2988" y="404813"/>
            <a:ext cx="5976937" cy="576262"/>
          </a:xfrm>
        </p:spPr>
        <p:txBody>
          <a:bodyPr/>
          <a:lstStyle/>
          <a:p>
            <a:pPr eaLnBrk="1" hangingPunct="1"/>
            <a:r>
              <a:rPr lang="zh-CN" altLang="en-US" sz="4000" dirty="0">
                <a:latin typeface="SimHei" charset="-122"/>
                <a:ea typeface="SimHei" charset="-122"/>
                <a:cs typeface="SimHei" charset="-122"/>
              </a:rPr>
              <a:t>幺半群（</a:t>
            </a:r>
            <a:r>
              <a:rPr lang="en-US" altLang="zh-CN" sz="4000" dirty="0" err="1">
                <a:latin typeface="SimHei" charset="-122"/>
                <a:ea typeface="SimHei" charset="-122"/>
                <a:cs typeface="SimHei" charset="-122"/>
              </a:rPr>
              <a:t>Monoid</a:t>
            </a:r>
            <a:r>
              <a:rPr lang="zh-CN" altLang="en-US" sz="4000" dirty="0">
                <a:latin typeface="SimHei" charset="-122"/>
                <a:ea typeface="SimHei" charset="-122"/>
                <a:cs typeface="SimHei" charset="-122"/>
              </a:rPr>
              <a:t>）</a:t>
            </a:r>
          </a:p>
        </p:txBody>
      </p:sp>
      <p:sp>
        <p:nvSpPr>
          <p:cNvPr id="26627"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41541D-5078-4983-94A8-7361A496283E}" type="slidenum">
              <a:rPr lang="en-US" altLang="zh-CN" smtClean="0"/>
              <a:pPr/>
              <a:t>13</a:t>
            </a:fld>
            <a:endParaRPr lang="en-US" altLang="zh-CN"/>
          </a:p>
        </p:txBody>
      </p:sp>
      <p:sp>
        <p:nvSpPr>
          <p:cNvPr id="8" name="Rectangle 3"/>
          <p:cNvSpPr txBox="1">
            <a:spLocks noRot="1" noChangeAspect="1" noMove="1" noResize="1" noEditPoints="1" noAdjustHandles="1" noChangeArrowheads="1" noChangeShapeType="1" noTextEdit="1"/>
          </p:cNvSpPr>
          <p:nvPr/>
        </p:nvSpPr>
        <p:spPr bwMode="auto">
          <a:xfrm>
            <a:off x="323527" y="1340768"/>
            <a:ext cx="8820473" cy="3960440"/>
          </a:xfrm>
          <a:prstGeom prst="rect">
            <a:avLst/>
          </a:prstGeom>
          <a:blipFill rotWithShape="0">
            <a:blip r:embed="rId3"/>
            <a:stretch>
              <a:fillRect l="-553" r="-1313"/>
            </a:stretch>
          </a:blipFill>
          <a:ln w="9525">
            <a:noFill/>
            <a:miter lim="800000"/>
            <a:headEnd/>
            <a:tailEnd/>
          </a:ln>
          <a:effectLst/>
        </p:spPr>
        <p:txBody>
          <a:bodyPr/>
          <a:lstStyle/>
          <a:p>
            <a:pPr>
              <a:defRPr/>
            </a:pPr>
            <a:r>
              <a:rPr lang="zh-CN" altLang="en-US">
                <a:noFill/>
              </a:rPr>
              <a:t> </a:t>
            </a:r>
          </a:p>
        </p:txBody>
      </p:sp>
      <p:pic>
        <p:nvPicPr>
          <p:cNvPr id="266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47813"/>
            <a:ext cx="8964613"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404813"/>
            <a:ext cx="5976937" cy="576262"/>
          </a:xfrm>
        </p:spPr>
        <p:txBody>
          <a:bodyPr/>
          <a:lstStyle/>
          <a:p>
            <a:pPr eaLnBrk="1" hangingPunct="1"/>
            <a:r>
              <a:rPr lang="zh-CN" altLang="en-US" sz="4000">
                <a:latin typeface="SimHei" charset="-122"/>
                <a:ea typeface="SimHei" charset="-122"/>
                <a:cs typeface="SimHei" charset="-122"/>
              </a:rPr>
              <a:t>幺半群（续）</a:t>
            </a:r>
          </a:p>
        </p:txBody>
      </p:sp>
      <p:sp>
        <p:nvSpPr>
          <p:cNvPr id="28675"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8A7238-DFF0-4066-87DB-7FF23C499C7D}" type="slidenum">
              <a:rPr lang="en-US" altLang="zh-CN" smtClean="0"/>
              <a:pPr/>
              <a:t>14</a:t>
            </a:fld>
            <a:endParaRPr lang="en-US" altLang="zh-CN"/>
          </a:p>
        </p:txBody>
      </p:sp>
      <p:sp>
        <p:nvSpPr>
          <p:cNvPr id="8" name="Rectangle 3"/>
          <p:cNvSpPr txBox="1">
            <a:spLocks noRot="1" noChangeAspect="1" noMove="1" noResize="1" noEditPoints="1" noAdjustHandles="1" noChangeArrowheads="1" noChangeShapeType="1" noTextEdit="1"/>
          </p:cNvSpPr>
          <p:nvPr/>
        </p:nvSpPr>
        <p:spPr bwMode="auto">
          <a:xfrm>
            <a:off x="132619" y="1484784"/>
            <a:ext cx="8820473" cy="4608512"/>
          </a:xfrm>
          <a:prstGeom prst="rect">
            <a:avLst/>
          </a:prstGeom>
          <a:blipFill rotWithShape="0">
            <a:blip r:embed="rId3"/>
            <a:stretch>
              <a:fillRect l="-622" b="-4365"/>
            </a:stretch>
          </a:blipFill>
          <a:ln w="9525">
            <a:noFill/>
            <a:miter lim="800000"/>
            <a:headEnd/>
            <a:tailEnd/>
          </a:ln>
          <a:effectLst/>
        </p:spPr>
        <p:txBody>
          <a:bodyPr/>
          <a:lstStyle/>
          <a:p>
            <a:pPr>
              <a:defRPr/>
            </a:pPr>
            <a:r>
              <a:rPr lang="zh-CN" altLang="en-US">
                <a:no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19EBB-A6A4-4213-8E37-DA398BDDC525}" type="slidenum">
              <a:rPr lang="en-US" altLang="zh-CN" smtClean="0"/>
              <a:pPr/>
              <a:t>15</a:t>
            </a:fld>
            <a:endParaRPr lang="en-US" altLang="zh-CN"/>
          </a:p>
        </p:txBody>
      </p:sp>
      <p:sp>
        <p:nvSpPr>
          <p:cNvPr id="6" name="Rectangle 3"/>
          <p:cNvSpPr txBox="1">
            <a:spLocks noRot="1" noChangeAspect="1" noMove="1" noResize="1" noEditPoints="1" noAdjustHandles="1" noChangeArrowheads="1" noChangeShapeType="1" noTextEdit="1"/>
          </p:cNvSpPr>
          <p:nvPr/>
        </p:nvSpPr>
        <p:spPr bwMode="auto">
          <a:xfrm>
            <a:off x="251520" y="1305142"/>
            <a:ext cx="8640961" cy="4860161"/>
          </a:xfrm>
          <a:prstGeom prst="rect">
            <a:avLst/>
          </a:prstGeom>
          <a:blipFill rotWithShape="0">
            <a:blip r:embed="rId3"/>
            <a:stretch>
              <a:fillRect/>
            </a:stretch>
          </a:blipFill>
          <a:ln w="9525">
            <a:noFill/>
            <a:miter lim="800000"/>
            <a:headEnd/>
            <a:tailEnd/>
          </a:ln>
          <a:effectLst/>
        </p:spPr>
        <p:txBody>
          <a:bodyPr/>
          <a:lstStyle/>
          <a:p>
            <a:pPr>
              <a:defRPr/>
            </a:pPr>
            <a:r>
              <a:rPr lang="zh-CN" altLang="en-US">
                <a:noFill/>
              </a:rPr>
              <a:t> </a:t>
            </a:r>
          </a:p>
        </p:txBody>
      </p:sp>
      <p:pic>
        <p:nvPicPr>
          <p:cNvPr id="307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133600"/>
            <a:ext cx="7843837"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a:t>
            </a:r>
            <a:r>
              <a:rPr lang="en-US" altLang="zh-CN" sz="4000">
                <a:latin typeface="SimHei" charset="-122"/>
                <a:ea typeface="SimHei" charset="-122"/>
                <a:cs typeface="SimHei" charset="-122"/>
              </a:rPr>
              <a:t>Group</a:t>
            </a:r>
            <a:r>
              <a:rPr lang="zh-CN" altLang="en-US" sz="4000">
                <a:latin typeface="SimHei" charset="-122"/>
                <a:ea typeface="SimHei" charset="-122"/>
                <a:cs typeface="SimHei" charset="-122"/>
              </a:rPr>
              <a:t>）</a:t>
            </a:r>
          </a:p>
        </p:txBody>
      </p:sp>
      <p:sp>
        <p:nvSpPr>
          <p:cNvPr id="30726" name="TextBox 1"/>
          <p:cNvSpPr txBox="1">
            <a:spLocks noChangeArrowheads="1"/>
          </p:cNvSpPr>
          <p:nvPr/>
        </p:nvSpPr>
        <p:spPr bwMode="auto">
          <a:xfrm>
            <a:off x="5219700" y="2828925"/>
            <a:ext cx="2647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latin typeface="华文楷体" panose="02010600040101010101" pitchFamily="2" charset="-122"/>
                <a:ea typeface="华文楷体" panose="02010600040101010101" pitchFamily="2" charset="-122"/>
              </a:rPr>
              <a:t>……</a:t>
            </a:r>
            <a:r>
              <a:rPr lang="zh-CN" altLang="en-US" sz="3200" b="1">
                <a:latin typeface="华文楷体" panose="02010600040101010101" pitchFamily="2" charset="-122"/>
                <a:ea typeface="华文楷体" panose="02010600040101010101" pitchFamily="2" charset="-122"/>
              </a:rPr>
              <a:t>代数系统</a:t>
            </a:r>
            <a:endParaRPr lang="zh-CN" altLang="en-US" b="1">
              <a:latin typeface="华文楷体" panose="02010600040101010101" pitchFamily="2" charset="-122"/>
              <a:ea typeface="华文楷体" panose="02010600040101010101" pitchFamily="2" charset="-122"/>
            </a:endParaRPr>
          </a:p>
        </p:txBody>
      </p:sp>
      <p:sp>
        <p:nvSpPr>
          <p:cNvPr id="8" name="TextBox 7"/>
          <p:cNvSpPr txBox="1">
            <a:spLocks noRot="1" noChangeAspect="1" noMove="1" noResize="1" noEditPoints="1" noAdjustHandles="1" noChangeArrowheads="1" noChangeShapeType="1" noTextEdit="1"/>
          </p:cNvSpPr>
          <p:nvPr/>
        </p:nvSpPr>
        <p:spPr>
          <a:xfrm>
            <a:off x="7680034" y="3501008"/>
            <a:ext cx="1356462" cy="584775"/>
          </a:xfrm>
          <a:prstGeom prst="rect">
            <a:avLst/>
          </a:prstGeom>
          <a:blipFill rotWithShape="0">
            <a:blip r:embed="rId5"/>
            <a:stretch>
              <a:fillRect t="-13542" r="-11712" b="-33333"/>
            </a:stretch>
          </a:blipFill>
        </p:spPr>
        <p:txBody>
          <a:bodyPr/>
          <a:lstStyle/>
          <a:p>
            <a:pPr>
              <a:defRPr/>
            </a:pPr>
            <a:r>
              <a:rPr lang="zh-CN" altLang="en-US">
                <a:noFill/>
              </a:rPr>
              <a:t> </a:t>
            </a:r>
          </a:p>
        </p:txBody>
      </p:sp>
      <p:sp>
        <p:nvSpPr>
          <p:cNvPr id="30728" name="TextBox 8"/>
          <p:cNvSpPr txBox="1">
            <a:spLocks noChangeArrowheads="1"/>
          </p:cNvSpPr>
          <p:nvPr/>
        </p:nvSpPr>
        <p:spPr bwMode="auto">
          <a:xfrm>
            <a:off x="6038850" y="4211638"/>
            <a:ext cx="2236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幺半群</a:t>
            </a:r>
            <a:endParaRPr lang="zh-CN" altLang="en-US" b="1">
              <a:solidFill>
                <a:srgbClr val="0000FF"/>
              </a:solidFill>
              <a:latin typeface="华文楷体" panose="02010600040101010101" pitchFamily="2" charset="-122"/>
              <a:ea typeface="华文楷体" panose="02010600040101010101" pitchFamily="2" charset="-122"/>
            </a:endParaRPr>
          </a:p>
        </p:txBody>
      </p:sp>
      <p:sp>
        <p:nvSpPr>
          <p:cNvPr id="30729" name="TextBox 10"/>
          <p:cNvSpPr txBox="1">
            <a:spLocks noChangeArrowheads="1"/>
          </p:cNvSpPr>
          <p:nvPr/>
        </p:nvSpPr>
        <p:spPr bwMode="auto">
          <a:xfrm>
            <a:off x="6804025" y="4868863"/>
            <a:ext cx="141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FF0000"/>
                </a:solidFill>
                <a:latin typeface="华文楷体" panose="02010600040101010101" pitchFamily="2" charset="-122"/>
                <a:ea typeface="华文楷体" panose="02010600040101010101" pitchFamily="2" charset="-122"/>
              </a:rPr>
              <a:t>……</a:t>
            </a:r>
            <a:r>
              <a:rPr lang="zh-CN" altLang="en-US" sz="3200" b="1">
                <a:solidFill>
                  <a:srgbClr val="FF0000"/>
                </a:solidFill>
                <a:latin typeface="华文楷体" panose="02010600040101010101" pitchFamily="2" charset="-122"/>
                <a:ea typeface="华文楷体" panose="02010600040101010101" pitchFamily="2" charset="-122"/>
              </a:rPr>
              <a:t>群</a:t>
            </a:r>
            <a:endParaRPr lang="zh-CN" altLang="en-US" b="1">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399330-CE58-4C0D-BEF4-27669C137AD3}" type="slidenum">
              <a:rPr lang="en-US" altLang="zh-CN" smtClean="0"/>
              <a:pPr/>
              <a:t>16</a:t>
            </a:fld>
            <a:endParaRPr lang="en-US" altLang="zh-CN"/>
          </a:p>
        </p:txBody>
      </p:sp>
      <p:sp>
        <p:nvSpPr>
          <p:cNvPr id="6" name="Rectangle 3"/>
          <p:cNvSpPr txBox="1">
            <a:spLocks noRot="1" noChangeAspect="1" noMove="1" noResize="1" noEditPoints="1" noAdjustHandles="1" noChangeArrowheads="1" noChangeShapeType="1" noTextEdit="1"/>
          </p:cNvSpPr>
          <p:nvPr/>
        </p:nvSpPr>
        <p:spPr bwMode="auto">
          <a:xfrm>
            <a:off x="179512" y="1196752"/>
            <a:ext cx="8784976" cy="4968552"/>
          </a:xfrm>
          <a:prstGeom prst="rect">
            <a:avLst/>
          </a:prstGeom>
          <a:blipFill rotWithShape="0">
            <a:blip r:embed="rId3"/>
            <a:stretch>
              <a:fillRect l="-763" r="-1387"/>
            </a:stretch>
          </a:blipFill>
          <a:ln w="9525">
            <a:noFill/>
            <a:miter lim="800000"/>
            <a:headEnd/>
            <a:tailEnd/>
          </a:ln>
          <a:effectLst/>
        </p:spPr>
        <p:txBody>
          <a:bodyPr/>
          <a:lstStyle/>
          <a:p>
            <a:pPr>
              <a:defRPr/>
            </a:pPr>
            <a:r>
              <a:rPr lang="zh-CN" altLang="en-US">
                <a:noFill/>
              </a:rPr>
              <a:t> </a:t>
            </a:r>
          </a:p>
        </p:txBody>
      </p:sp>
      <p:sp>
        <p:nvSpPr>
          <p:cNvPr id="32772"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 （续）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F0DB9C-C181-434B-8F12-AD14E861483C}" type="slidenum">
              <a:rPr lang="en-US" altLang="zh-CN" smtClean="0"/>
              <a:pPr/>
              <a:t>17</a:t>
            </a:fld>
            <a:endParaRPr lang="en-US" altLang="zh-CN"/>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292225"/>
            <a:ext cx="7632700" cy="472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2"/>
          <p:cNvSpPr>
            <a:spLocks noGrp="1" noChangeArrowheads="1"/>
          </p:cNvSpPr>
          <p:nvPr>
            <p:ph type="title"/>
          </p:nvPr>
        </p:nvSpPr>
        <p:spPr>
          <a:xfrm>
            <a:off x="684213" y="404813"/>
            <a:ext cx="7704137" cy="576262"/>
          </a:xfrm>
        </p:spPr>
        <p:txBody>
          <a:bodyPr/>
          <a:lstStyle/>
          <a:p>
            <a:pPr eaLnBrk="1" hangingPunct="1"/>
            <a:r>
              <a:rPr lang="zh-CN" altLang="en-US" sz="4000">
                <a:latin typeface="SimHei" charset="-122"/>
                <a:ea typeface="SimHei" charset="-122"/>
                <a:cs typeface="SimHei" charset="-122"/>
              </a:rPr>
              <a:t>群（续）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EA257D-4CDA-4D02-9584-398724E5D33B}" type="slidenum">
              <a:rPr lang="en-US" altLang="zh-CN" smtClean="0"/>
              <a:pPr/>
              <a:t>18</a:t>
            </a:fld>
            <a:endParaRPr lang="en-US" altLang="zh-CN"/>
          </a:p>
        </p:txBody>
      </p:sp>
      <p:sp>
        <p:nvSpPr>
          <p:cNvPr id="6" name="Rectangle 3"/>
          <p:cNvSpPr txBox="1">
            <a:spLocks noRot="1" noChangeAspect="1" noMove="1" noResize="1" noEditPoints="1" noAdjustHandles="1" noChangeArrowheads="1" noChangeShapeType="1" noTextEdit="1"/>
          </p:cNvSpPr>
          <p:nvPr/>
        </p:nvSpPr>
        <p:spPr bwMode="auto">
          <a:xfrm>
            <a:off x="251521" y="1305142"/>
            <a:ext cx="8280920" cy="5220201"/>
          </a:xfrm>
          <a:prstGeom prst="rect">
            <a:avLst/>
          </a:prstGeom>
          <a:blipFill rotWithShape="0">
            <a:blip r:embed="rId3"/>
            <a:stretch>
              <a:fillRect l="-589"/>
            </a:stretch>
          </a:blipFill>
          <a:ln w="9525">
            <a:noFill/>
            <a:miter lim="800000"/>
            <a:headEnd/>
            <a:tailEnd/>
          </a:ln>
          <a:effectLst/>
        </p:spPr>
        <p:txBody>
          <a:bodyPr/>
          <a:lstStyle/>
          <a:p>
            <a:pPr>
              <a:defRPr/>
            </a:pPr>
            <a:r>
              <a:rPr lang="zh-CN" altLang="en-US">
                <a:noFill/>
              </a:rPr>
              <a:t> </a:t>
            </a:r>
          </a:p>
        </p:txBody>
      </p:sp>
      <p:sp>
        <p:nvSpPr>
          <p:cNvPr id="36868" name="Rectangle 2"/>
          <p:cNvSpPr>
            <a:spLocks noGrp="1" noChangeArrowheads="1"/>
          </p:cNvSpPr>
          <p:nvPr>
            <p:ph type="title"/>
          </p:nvPr>
        </p:nvSpPr>
        <p:spPr>
          <a:xfrm>
            <a:off x="611188" y="404813"/>
            <a:ext cx="7777162" cy="576262"/>
          </a:xfrm>
        </p:spPr>
        <p:txBody>
          <a:bodyPr/>
          <a:lstStyle/>
          <a:p>
            <a:pPr eaLnBrk="1" hangingPunct="1"/>
            <a:r>
              <a:rPr lang="zh-CN" altLang="en-US" sz="4000">
                <a:latin typeface="SimHei" charset="-122"/>
                <a:ea typeface="SimHei" charset="-122"/>
                <a:cs typeface="SimHei" charset="-122"/>
              </a:rPr>
              <a:t>群（续）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404813"/>
            <a:ext cx="7920037" cy="576262"/>
          </a:xfrm>
        </p:spPr>
        <p:txBody>
          <a:bodyPr/>
          <a:lstStyle/>
          <a:p>
            <a:pPr eaLnBrk="1" hangingPunct="1"/>
            <a:r>
              <a:rPr lang="zh-CN" altLang="en-US" sz="4000">
                <a:latin typeface="SimHei" charset="-122"/>
                <a:ea typeface="SimHei" charset="-122"/>
                <a:cs typeface="SimHei" charset="-122"/>
              </a:rPr>
              <a:t>群（续）</a:t>
            </a:r>
          </a:p>
        </p:txBody>
      </p:sp>
      <p:sp>
        <p:nvSpPr>
          <p:cNvPr id="38915"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C21BB2-ED28-4F77-B641-BA65A8CE9FD9}" type="slidenum">
              <a:rPr lang="en-US" altLang="zh-CN" smtClean="0"/>
              <a:pPr/>
              <a:t>19</a:t>
            </a:fld>
            <a:endParaRPr lang="en-US" altLang="zh-CN"/>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733550"/>
            <a:ext cx="910272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BD00028_"/>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499992" y="1698848"/>
            <a:ext cx="3860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42988" y="404813"/>
            <a:ext cx="6100780" cy="576262"/>
          </a:xfrm>
        </p:spPr>
        <p:txBody>
          <a:bodyPr/>
          <a:lstStyle/>
          <a:p>
            <a:pPr algn="l"/>
            <a:r>
              <a:rPr lang="zh-CN" altLang="en-US" sz="4400" dirty="0">
                <a:latin typeface="黑体" pitchFamily="49" charset="-122"/>
                <a:ea typeface="黑体" pitchFamily="49" charset="-122"/>
              </a:rPr>
              <a:t>回 顾</a:t>
            </a:r>
          </a:p>
        </p:txBody>
      </p:sp>
      <p:sp>
        <p:nvSpPr>
          <p:cNvPr id="5" name="灯片编号占位符 4"/>
          <p:cNvSpPr>
            <a:spLocks noGrp="1"/>
          </p:cNvSpPr>
          <p:nvPr>
            <p:ph type="sldNum" sz="quarter" idx="12"/>
          </p:nvPr>
        </p:nvSpPr>
        <p:spPr/>
        <p:txBody>
          <a:bodyPr/>
          <a:lstStyle/>
          <a:p>
            <a:fld id="{2AC29492-63B7-4324-AFD8-B617AA4FC24E}" type="slidenum">
              <a:rPr lang="en-US" altLang="zh-CN" smtClean="0"/>
              <a:pPr/>
              <a:t>2</a:t>
            </a:fld>
            <a:endParaRPr lang="en-US" altLang="zh-CN"/>
          </a:p>
        </p:txBody>
      </p:sp>
      <p:sp>
        <p:nvSpPr>
          <p:cNvPr id="6" name="日期占位符 3"/>
          <p:cNvSpPr>
            <a:spLocks noGrp="1"/>
          </p:cNvSpPr>
          <p:nvPr>
            <p:ph type="dt" sz="half" idx="10"/>
          </p:nvPr>
        </p:nvSpPr>
        <p:spPr>
          <a:xfrm>
            <a:off x="611188" y="6284913"/>
            <a:ext cx="2304628" cy="457200"/>
          </a:xfrm>
        </p:spPr>
        <p:txBody>
          <a:bodyPr/>
          <a:lstStyle/>
          <a:p>
            <a:r>
              <a:rPr lang="zh-CN" altLang="en-US" dirty="0">
                <a:latin typeface="黑体" pitchFamily="49" charset="-122"/>
                <a:ea typeface="黑体" pitchFamily="49" charset="-122"/>
              </a:rPr>
              <a:t>前情提要</a:t>
            </a:r>
            <a:endParaRPr lang="en-US" altLang="zh-CN" dirty="0">
              <a:latin typeface="黑体" pitchFamily="49" charset="-122"/>
              <a:ea typeface="黑体" pitchFamily="49" charset="-122"/>
            </a:endParaRPr>
          </a:p>
        </p:txBody>
      </p:sp>
      <p:sp>
        <p:nvSpPr>
          <p:cNvPr id="8" name="Rectangle 3"/>
          <p:cNvSpPr txBox="1">
            <a:spLocks noChangeArrowheads="1"/>
          </p:cNvSpPr>
          <p:nvPr/>
        </p:nvSpPr>
        <p:spPr bwMode="auto">
          <a:xfrm>
            <a:off x="327992" y="1220502"/>
            <a:ext cx="5108104" cy="4716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黑体" pitchFamily="49"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黑体" pitchFamily="49"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黑体" pitchFamily="49"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黑体" pitchFamily="49"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黑体" pitchFamily="49"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nSpc>
                <a:spcPct val="110000"/>
              </a:lnSpc>
            </a:pPr>
            <a:r>
              <a:rPr lang="zh-CN" altLang="en-US" sz="3200" dirty="0"/>
              <a:t>运算及其封闭性</a:t>
            </a:r>
          </a:p>
          <a:p>
            <a:pPr>
              <a:lnSpc>
                <a:spcPct val="110000"/>
              </a:lnSpc>
            </a:pPr>
            <a:r>
              <a:rPr lang="zh-CN" altLang="en-US" sz="3200" dirty="0"/>
              <a:t>运算的性质</a:t>
            </a:r>
          </a:p>
          <a:p>
            <a:pPr>
              <a:lnSpc>
                <a:spcPct val="110000"/>
              </a:lnSpc>
            </a:pPr>
            <a:r>
              <a:rPr lang="zh-CN" altLang="en-US" sz="3200" dirty="0"/>
              <a:t>运算表</a:t>
            </a:r>
          </a:p>
          <a:p>
            <a:pPr>
              <a:lnSpc>
                <a:spcPct val="110000"/>
              </a:lnSpc>
            </a:pPr>
            <a:r>
              <a:rPr lang="zh-CN" altLang="en-US" sz="3200" dirty="0"/>
              <a:t>代数系统</a:t>
            </a:r>
          </a:p>
          <a:p>
            <a:pPr>
              <a:lnSpc>
                <a:spcPct val="110000"/>
              </a:lnSpc>
            </a:pPr>
            <a:r>
              <a:rPr lang="zh-CN" altLang="en-US" sz="3200" dirty="0"/>
              <a:t>代数系统的性质</a:t>
            </a:r>
          </a:p>
          <a:p>
            <a:pPr lvl="1">
              <a:lnSpc>
                <a:spcPct val="110000"/>
              </a:lnSpc>
            </a:pPr>
            <a:r>
              <a:rPr lang="zh-CN" altLang="en-US" sz="2800" dirty="0">
                <a:latin typeface="楷体" pitchFamily="49" charset="-122"/>
                <a:ea typeface="楷体" pitchFamily="49" charset="-122"/>
              </a:rPr>
              <a:t>结合性、交换性、分配性</a:t>
            </a:r>
          </a:p>
          <a:p>
            <a:pPr lvl="1">
              <a:lnSpc>
                <a:spcPct val="110000"/>
              </a:lnSpc>
            </a:pPr>
            <a:r>
              <a:rPr lang="zh-CN" altLang="en-US" sz="2800" dirty="0">
                <a:latin typeface="楷体" pitchFamily="49" charset="-122"/>
                <a:ea typeface="楷体" pitchFamily="49" charset="-122"/>
              </a:rPr>
              <a:t>单位元、零元、逆元</a:t>
            </a:r>
          </a:p>
          <a:p>
            <a:pPr>
              <a:lnSpc>
                <a:spcPct val="110000"/>
              </a:lnSpc>
            </a:pPr>
            <a:r>
              <a:rPr lang="zh-CN" altLang="en-US" sz="3200" dirty="0"/>
              <a:t>代数系统的同构与同态</a:t>
            </a:r>
          </a:p>
        </p:txBody>
      </p:sp>
    </p:spTree>
    <p:extLst>
      <p:ext uri="{BB962C8B-B14F-4D97-AF65-F5344CB8AC3E}">
        <p14:creationId xmlns:p14="http://schemas.microsoft.com/office/powerpoint/2010/main" val="52801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F8FA58-A70A-4047-8891-FDD7A6A18A61}" type="slidenum">
              <a:rPr lang="en-US" altLang="zh-CN" smtClean="0"/>
              <a:pPr/>
              <a:t>20</a:t>
            </a:fld>
            <a:endParaRPr lang="en-US" altLang="zh-CN"/>
          </a:p>
        </p:txBody>
      </p:sp>
      <p:sp>
        <p:nvSpPr>
          <p:cNvPr id="40963"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 （续）</a:t>
            </a:r>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773238"/>
            <a:ext cx="3440112"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1188" y="404813"/>
            <a:ext cx="7777162" cy="576262"/>
          </a:xfrm>
        </p:spPr>
        <p:txBody>
          <a:bodyPr/>
          <a:lstStyle/>
          <a:p>
            <a:pPr eaLnBrk="1" hangingPunct="1"/>
            <a:r>
              <a:rPr lang="zh-CN" altLang="en-US" sz="4000">
                <a:latin typeface="SimHei" charset="-122"/>
                <a:ea typeface="SimHei" charset="-122"/>
                <a:cs typeface="SimHei" charset="-122"/>
              </a:rPr>
              <a:t>群的性质</a:t>
            </a:r>
          </a:p>
        </p:txBody>
      </p:sp>
      <p:sp>
        <p:nvSpPr>
          <p:cNvPr id="43011"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9A4411-B999-485E-978A-85C2714C1FB2}" type="slidenum">
              <a:rPr lang="en-US" altLang="zh-CN" smtClean="0"/>
              <a:pPr/>
              <a:t>21</a:t>
            </a:fld>
            <a:endParaRPr lang="en-US" altLang="zh-CN"/>
          </a:p>
        </p:txBody>
      </p:sp>
      <p:grpSp>
        <p:nvGrpSpPr>
          <p:cNvPr id="43012" name="组合 3"/>
          <p:cNvGrpSpPr>
            <a:grpSpLocks/>
          </p:cNvGrpSpPr>
          <p:nvPr/>
        </p:nvGrpSpPr>
        <p:grpSpPr bwMode="auto">
          <a:xfrm>
            <a:off x="431800" y="1354138"/>
            <a:ext cx="8712200" cy="4333875"/>
            <a:chOff x="395536" y="1369234"/>
            <a:chExt cx="8712968" cy="4429582"/>
          </a:xfrm>
        </p:grpSpPr>
        <p:pic>
          <p:nvPicPr>
            <p:cNvPr id="430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40" y="1484784"/>
              <a:ext cx="8628064" cy="431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1187769" y="1419533"/>
              <a:ext cx="4248524" cy="6409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defRPr/>
              </a:pPr>
              <a:endParaRPr lang="zh-CN" altLang="en-US">
                <a:solidFill>
                  <a:schemeClr val="tx1"/>
                </a:solidFill>
                <a:latin typeface="Times New Roman" charset="0"/>
              </a:endParaRPr>
            </a:p>
          </p:txBody>
        </p:sp>
        <p:pic>
          <p:nvPicPr>
            <p:cNvPr id="43016"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369234"/>
              <a:ext cx="430084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 Box 4"/>
          <p:cNvSpPr txBox="1">
            <a:spLocks noChangeArrowheads="1"/>
          </p:cNvSpPr>
          <p:nvPr/>
        </p:nvSpPr>
        <p:spPr bwMode="auto">
          <a:xfrm>
            <a:off x="611188" y="5343525"/>
            <a:ext cx="7696200" cy="830263"/>
          </a:xfrm>
          <a:prstGeom prst="rect">
            <a:avLst/>
          </a:prstGeom>
          <a:solidFill>
            <a:srgbClr val="DAFD9B"/>
          </a:solidFill>
          <a:ln w="57150" cmpd="thickThin">
            <a:solidFill>
              <a:srgbClr val="99CC00"/>
            </a:solidFill>
            <a:miter lim="800000"/>
            <a:headEnd/>
            <a:tailEnd/>
          </a:ln>
          <a:effectLst>
            <a:outerShdw dist="107763"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有限群的运算表中每行（列）均为群中所有元素的一种排列，不同行（列）也不可能出现同样的排列。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3600">
                <a:latin typeface="SimHei" charset="-122"/>
                <a:ea typeface="SimHei" charset="-122"/>
                <a:cs typeface="SimHei" charset="-122"/>
              </a:rPr>
              <a:t>群的术语：元素的乘幂（次方）</a:t>
            </a:r>
          </a:p>
        </p:txBody>
      </p:sp>
      <p:sp>
        <p:nvSpPr>
          <p:cNvPr id="15363" name="Rectangle 3"/>
          <p:cNvSpPr>
            <a:spLocks noGrp="1" noChangeArrowheads="1"/>
          </p:cNvSpPr>
          <p:nvPr>
            <p:ph type="body" idx="1"/>
          </p:nvPr>
        </p:nvSpPr>
        <p:spPr>
          <a:xfrm>
            <a:off x="433388" y="1844675"/>
            <a:ext cx="8675687" cy="4105275"/>
          </a:xfrm>
        </p:spPr>
        <p:txBody>
          <a:bodyPr/>
          <a:lstStyle/>
          <a:p>
            <a:pPr eaLnBrk="1" hangingPunct="1">
              <a:spcBef>
                <a:spcPts val="600"/>
              </a:spcBef>
              <a:spcAft>
                <a:spcPts val="600"/>
              </a:spcAft>
              <a:defRPr/>
            </a:pPr>
            <a:r>
              <a:rPr lang="zh-CN" altLang="en-US" sz="3200" b="1" dirty="0">
                <a:latin typeface="Times New Roman" panose="02020603050405020304" pitchFamily="18" charset="0"/>
              </a:rPr>
              <a:t>定义</a:t>
            </a:r>
            <a:endParaRPr lang="en-US" altLang="zh-CN" sz="3200" b="1" dirty="0">
              <a:latin typeface="Times New Roman" panose="02020603050405020304" pitchFamily="18" charset="0"/>
            </a:endParaRPr>
          </a:p>
          <a:p>
            <a:pPr lvl="1" eaLnBrk="1" hangingPunct="1">
              <a:spcBef>
                <a:spcPts val="600"/>
              </a:spcBef>
              <a:spcAft>
                <a:spcPts val="600"/>
              </a:spcAft>
              <a:buFont typeface="Wingdings" panose="05000000000000000000" pitchFamily="2" charset="2"/>
              <a:buNone/>
              <a:defRPr/>
            </a:pP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0</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是单位元素）</a:t>
            </a:r>
          </a:p>
          <a:p>
            <a:pPr lvl="1" eaLnBrk="1" hangingPunct="1">
              <a:spcBef>
                <a:spcPts val="600"/>
              </a:spcBef>
              <a:spcAft>
                <a:spcPts val="600"/>
              </a:spcAft>
              <a:buFont typeface="Wingdings" panose="05000000000000000000" pitchFamily="2" charset="2"/>
              <a:buNone/>
              <a:defRPr/>
            </a:pP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n+1</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n   </a:t>
            </a:r>
            <a:r>
              <a:rPr lang="en-US" altLang="zh-CN" sz="2800" b="1" i="1"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 (n</a:t>
            </a:r>
            <a:r>
              <a:rPr lang="zh-CN" altLang="en-US" sz="2800" b="1" dirty="0">
                <a:latin typeface="Times New Roman" panose="02020603050405020304" pitchFamily="18" charset="0"/>
              </a:rPr>
              <a:t>是非负整数</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a:t>
            </a:r>
          </a:p>
          <a:p>
            <a:pPr lvl="1" eaLnBrk="1" hangingPunct="1">
              <a:spcBef>
                <a:spcPts val="600"/>
              </a:spcBef>
              <a:spcAft>
                <a:spcPts val="600"/>
              </a:spcAft>
              <a:buFont typeface="Wingdings" panose="05000000000000000000" pitchFamily="2" charset="2"/>
              <a:buNone/>
              <a:defRPr/>
            </a:pPr>
            <a:r>
              <a:rPr lang="en-US" altLang="zh-CN" sz="2800" b="1" i="1" dirty="0">
                <a:latin typeface="Times New Roman" pitchFamily="18" charset="0"/>
              </a:rPr>
              <a:t>a</a:t>
            </a:r>
            <a:r>
              <a:rPr lang="en-US" altLang="zh-CN" sz="2800" b="1" baseline="30000" dirty="0">
                <a:latin typeface="Times New Roman" pitchFamily="18" charset="0"/>
              </a:rPr>
              <a:t>-</a:t>
            </a:r>
            <a:r>
              <a:rPr lang="en-US" altLang="zh-CN" sz="2800" b="1" i="1" baseline="30000" dirty="0">
                <a:latin typeface="Times New Roman" pitchFamily="18" charset="0"/>
              </a:rPr>
              <a:t>k</a:t>
            </a:r>
            <a:r>
              <a:rPr lang="en-US" altLang="zh-CN" sz="2800" b="1" dirty="0"/>
              <a:t> </a:t>
            </a:r>
            <a:r>
              <a:rPr lang="en-US" altLang="zh-CN" sz="2800" b="1" dirty="0">
                <a:latin typeface="Times New Roman" pitchFamily="18" charset="0"/>
              </a:rPr>
              <a:t>=(</a:t>
            </a:r>
            <a:r>
              <a:rPr lang="en-US" altLang="zh-CN" sz="2800" b="1" i="1" dirty="0">
                <a:latin typeface="Times New Roman" pitchFamily="18" charset="0"/>
              </a:rPr>
              <a:t>a</a:t>
            </a:r>
            <a:r>
              <a:rPr lang="en-US" altLang="zh-CN" sz="2800" b="1" baseline="30000" dirty="0">
                <a:latin typeface="Times New Roman" pitchFamily="18" charset="0"/>
              </a:rPr>
              <a:t>-1</a:t>
            </a:r>
            <a:r>
              <a:rPr lang="en-US" altLang="zh-CN" sz="2800" b="1" dirty="0">
                <a:latin typeface="Times New Roman" pitchFamily="18" charset="0"/>
              </a:rPr>
              <a:t>)</a:t>
            </a:r>
            <a:r>
              <a:rPr lang="en-US" altLang="zh-CN" sz="2800" b="1" i="1" baseline="30000" dirty="0">
                <a:latin typeface="Times New Roman" pitchFamily="18" charset="0"/>
              </a:rPr>
              <a:t>k</a:t>
            </a:r>
            <a:r>
              <a:rPr lang="en-US" altLang="zh-CN" sz="2800" b="1" dirty="0"/>
              <a:t> </a:t>
            </a:r>
            <a:r>
              <a:rPr lang="en-US" altLang="zh-CN" sz="2800" b="1" dirty="0">
                <a:latin typeface="Times New Roman" pitchFamily="18" charset="0"/>
              </a:rPr>
              <a:t>(</a:t>
            </a:r>
            <a:r>
              <a:rPr lang="en-US" altLang="zh-CN" sz="2800" b="1" i="1" dirty="0">
                <a:latin typeface="Times New Roman" pitchFamily="18" charset="0"/>
              </a:rPr>
              <a:t>k</a:t>
            </a:r>
            <a:r>
              <a:rPr lang="zh-CN" altLang="en-US" sz="2800" b="1" dirty="0">
                <a:latin typeface="Times New Roman" pitchFamily="18" charset="0"/>
              </a:rPr>
              <a:t>为正整数</a:t>
            </a:r>
            <a:r>
              <a:rPr lang="en-US" altLang="zh-CN" sz="2800" b="1" dirty="0">
                <a:latin typeface="Times New Roman" pitchFamily="18" charset="0"/>
              </a:rPr>
              <a:t>)</a:t>
            </a:r>
          </a:p>
          <a:p>
            <a:pPr eaLnBrk="1" hangingPunct="1">
              <a:spcBef>
                <a:spcPts val="600"/>
              </a:spcBef>
              <a:spcAft>
                <a:spcPts val="600"/>
              </a:spcAft>
              <a:defRPr/>
            </a:pPr>
            <a:r>
              <a:rPr lang="zh-CN" altLang="en-US" sz="2800" b="1" dirty="0">
                <a:latin typeface="Times New Roman" pitchFamily="18" charset="0"/>
              </a:rPr>
              <a:t>性质</a:t>
            </a:r>
            <a:endParaRPr lang="en-US" altLang="zh-CN" sz="2800" b="1" dirty="0">
              <a:latin typeface="Times New Roman" pitchFamily="18" charset="0"/>
            </a:endParaRPr>
          </a:p>
          <a:p>
            <a:pPr marL="0" indent="0" eaLnBrk="1" hangingPunct="1">
              <a:spcBef>
                <a:spcPts val="600"/>
              </a:spcBef>
              <a:spcAft>
                <a:spcPts val="600"/>
              </a:spcAft>
              <a:buFont typeface="Wingdings" panose="05000000000000000000" pitchFamily="2" charset="2"/>
              <a:buNone/>
              <a:defRPr/>
            </a:pPr>
            <a:r>
              <a:rPr lang="en-US" altLang="zh-CN" sz="2800" b="1" i="1" dirty="0">
                <a:latin typeface="Times New Roman" pitchFamily="18" charset="0"/>
              </a:rPr>
              <a:t>    a</a:t>
            </a:r>
            <a:r>
              <a:rPr lang="en-US" altLang="zh-CN" sz="2800" b="1" baseline="30000" dirty="0">
                <a:latin typeface="Times New Roman" panose="02020603050405020304" pitchFamily="18" charset="0"/>
              </a:rPr>
              <a:t>n   </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800" b="1" i="1" dirty="0">
                <a:latin typeface="Times New Roman" pitchFamily="18" charset="0"/>
              </a:rPr>
              <a:t>a</a:t>
            </a:r>
            <a:r>
              <a:rPr lang="en-US" altLang="zh-CN" sz="2800" b="1" baseline="30000" dirty="0">
                <a:latin typeface="Times New Roman" panose="02020603050405020304" pitchFamily="18" charset="0"/>
              </a:rPr>
              <a:t>m</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800" b="1" i="1" dirty="0" err="1">
                <a:latin typeface="Times New Roman" pitchFamily="18" charset="0"/>
              </a:rPr>
              <a:t>a</a:t>
            </a:r>
            <a:r>
              <a:rPr lang="en-US" altLang="zh-CN" sz="2800" b="1" baseline="30000" dirty="0" err="1">
                <a:latin typeface="Times New Roman" panose="02020603050405020304" pitchFamily="18" charset="0"/>
              </a:rPr>
              <a:t>n+m</a:t>
            </a:r>
            <a:endParaRPr lang="en-US" altLang="zh-CN" sz="2800" b="1" baseline="30000" dirty="0">
              <a:latin typeface="Times New Roman" panose="02020603050405020304" pitchFamily="18" charset="0"/>
            </a:endParaRPr>
          </a:p>
          <a:p>
            <a:pPr marL="0" indent="0" eaLnBrk="1" hangingPunct="1">
              <a:spcBef>
                <a:spcPts val="600"/>
              </a:spcBef>
              <a:spcAft>
                <a:spcPts val="600"/>
              </a:spcAft>
              <a:buFont typeface="Wingdings" panose="05000000000000000000" pitchFamily="2" charset="2"/>
              <a:buNone/>
              <a:defRPr/>
            </a:pPr>
            <a:r>
              <a:rPr lang="en-US" altLang="zh-CN" sz="2800" b="1" dirty="0">
                <a:latin typeface="Times New Roman" panose="02020603050405020304" pitchFamily="18" charset="0"/>
              </a:rPr>
              <a:t>    (</a:t>
            </a:r>
            <a:r>
              <a:rPr lang="en-US" altLang="zh-CN" sz="2800" b="1" i="1" dirty="0">
                <a:latin typeface="Times New Roman" pitchFamily="18" charset="0"/>
              </a:rPr>
              <a:t>a</a:t>
            </a:r>
            <a:r>
              <a:rPr lang="en-US" altLang="zh-CN" sz="2800" b="1" baseline="30000" dirty="0">
                <a:latin typeface="Times New Roman" panose="02020603050405020304" pitchFamily="18" charset="0"/>
              </a:rPr>
              <a:t>n</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800" b="1" baseline="30000" dirty="0">
                <a:latin typeface="Times New Roman" panose="02020603050405020304" pitchFamily="18" charset="0"/>
              </a:rPr>
              <a:t>m</a:t>
            </a:r>
            <a:r>
              <a:rPr lang="en-US" altLang="zh-CN" sz="2800" b="1"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800" b="1" i="1" dirty="0" err="1">
                <a:latin typeface="Times New Roman" pitchFamily="18" charset="0"/>
              </a:rPr>
              <a:t>a</a:t>
            </a:r>
            <a:r>
              <a:rPr lang="en-US" altLang="zh-CN" sz="2800" b="1" baseline="30000" dirty="0" err="1">
                <a:latin typeface="Times New Roman" panose="02020603050405020304" pitchFamily="18" charset="0"/>
              </a:rPr>
              <a:t>nm</a:t>
            </a:r>
            <a:endParaRPr lang="en-US" altLang="zh-CN" sz="2800" b="1" baseline="30000" dirty="0">
              <a:latin typeface="Times New Roman" panose="02020603050405020304" pitchFamily="18" charset="0"/>
            </a:endParaRPr>
          </a:p>
          <a:p>
            <a:pPr eaLnBrk="1" hangingPunct="1">
              <a:spcBef>
                <a:spcPts val="600"/>
              </a:spcBef>
              <a:spcAft>
                <a:spcPts val="600"/>
              </a:spcAft>
              <a:defRPr/>
            </a:pPr>
            <a:endParaRPr lang="en-US" altLang="zh-CN" sz="2800" b="1" dirty="0">
              <a:latin typeface="Times New Roman" panose="02020603050405020304" pitchFamily="18" charset="0"/>
            </a:endParaRPr>
          </a:p>
        </p:txBody>
      </p:sp>
      <p:sp>
        <p:nvSpPr>
          <p:cNvPr id="450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D35773-CB44-4DC7-B594-42A494F0950A}" type="slidenum">
              <a:rPr lang="en-US" altLang="zh-CN" smtClean="0"/>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Effect transition="in" filter="box(in)">
                                      <p:cBhvr>
                                        <p:cTn id="7" dur="500"/>
                                        <p:tgtEl>
                                          <p:spTgt spid="1536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363">
                                            <p:txEl>
                                              <p:pRg st="5" end="5"/>
                                            </p:txEl>
                                          </p:spTgt>
                                        </p:tgtEl>
                                        <p:attrNameLst>
                                          <p:attrName>style.visibility</p:attrName>
                                        </p:attrNameLst>
                                      </p:cBhvr>
                                      <p:to>
                                        <p:strVal val="visible"/>
                                      </p:to>
                                    </p:set>
                                    <p:animEffect transition="in" filter="box(in)">
                                      <p:cBhvr>
                                        <p:cTn id="10" dur="500"/>
                                        <p:tgtEl>
                                          <p:spTgt spid="1536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animEffect transition="in" filter="box(in)">
                                      <p:cBhvr>
                                        <p:cTn id="13"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25400"/>
            <a:ext cx="7543800" cy="1295400"/>
          </a:xfrm>
        </p:spPr>
        <p:txBody>
          <a:bodyPr/>
          <a:lstStyle/>
          <a:p>
            <a:r>
              <a:rPr lang="zh-CN" altLang="en-US" sz="3600">
                <a:latin typeface="SimHei" charset="-122"/>
                <a:ea typeface="SimHei" charset="-122"/>
                <a:cs typeface="SimHei" charset="-122"/>
              </a:rPr>
              <a:t>群的术语：元素的阶</a:t>
            </a:r>
          </a:p>
        </p:txBody>
      </p:sp>
      <p:sp>
        <p:nvSpPr>
          <p:cNvPr id="4100" name="内容占位符 2"/>
          <p:cNvSpPr>
            <a:spLocks noGrp="1" noRot="1" noChangeAspect="1" noMove="1" noResize="1" noEditPoints="1" noAdjustHandles="1" noChangeArrowheads="1" noChangeShapeType="1" noTextEdit="1"/>
          </p:cNvSpPr>
          <p:nvPr>
            <p:ph idx="1"/>
          </p:nvPr>
        </p:nvSpPr>
        <p:spPr>
          <a:xfrm>
            <a:off x="482262" y="1726572"/>
            <a:ext cx="8435975" cy="5113337"/>
          </a:xfrm>
          <a:blipFill rotWithShape="0">
            <a:blip r:embed="rId3"/>
            <a:stretch>
              <a:fillRect l="-578" t="-1549"/>
            </a:stretch>
          </a:blipFill>
          <a:extLst/>
        </p:spPr>
        <p:txBody>
          <a:bodyPr/>
          <a:lstStyle/>
          <a:p>
            <a:pPr>
              <a:defRPr/>
            </a:pPr>
            <a:r>
              <a:rPr lang="zh-CN" altLang="en-US">
                <a:noFill/>
                <a:latin typeface="SimHei" charset="-122"/>
                <a:ea typeface="SimHei" charset="-122"/>
                <a:cs typeface="SimHei" charset="-122"/>
              </a:rPr>
              <a:t> </a:t>
            </a:r>
          </a:p>
        </p:txBody>
      </p:sp>
      <p:sp>
        <p:nvSpPr>
          <p:cNvPr id="471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0C8E34-B100-4E75-9456-347DD90A7BB4}"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404813"/>
            <a:ext cx="7920037" cy="576262"/>
          </a:xfrm>
        </p:spPr>
        <p:txBody>
          <a:bodyPr/>
          <a:lstStyle/>
          <a:p>
            <a:pPr eaLnBrk="1" hangingPunct="1"/>
            <a:r>
              <a:rPr lang="zh-CN" altLang="en-US" sz="3600">
                <a:latin typeface="SimHei" charset="-122"/>
                <a:ea typeface="SimHei" charset="-122"/>
                <a:cs typeface="SimHei" charset="-122"/>
              </a:rPr>
              <a:t>群的术语：群的阶</a:t>
            </a:r>
          </a:p>
        </p:txBody>
      </p:sp>
      <p:sp>
        <p:nvSpPr>
          <p:cNvPr id="49155"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4E2160-BC05-494D-90F8-BB4DF1A1A41F}" type="slidenum">
              <a:rPr lang="en-US" altLang="zh-CN" smtClean="0"/>
              <a:pPr/>
              <a:t>24</a:t>
            </a:fld>
            <a:endParaRPr lang="en-US" altLang="zh-CN"/>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413"/>
            <a:ext cx="8207375" cy="481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1188" y="404813"/>
            <a:ext cx="7777162" cy="576262"/>
          </a:xfrm>
        </p:spPr>
        <p:txBody>
          <a:bodyPr/>
          <a:lstStyle/>
          <a:p>
            <a:pPr eaLnBrk="1" hangingPunct="1"/>
            <a:r>
              <a:rPr lang="zh-CN" altLang="en-US" sz="4000">
                <a:latin typeface="SimHei" charset="-122"/>
                <a:ea typeface="SimHei" charset="-122"/>
                <a:cs typeface="SimHei" charset="-122"/>
              </a:rPr>
              <a:t>有关群的术语（续）</a:t>
            </a:r>
          </a:p>
        </p:txBody>
      </p:sp>
      <p:sp>
        <p:nvSpPr>
          <p:cNvPr id="51203"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65B94B-0AC8-4474-9A50-7181335A5305}" type="slidenum">
              <a:rPr lang="en-US" altLang="zh-CN" smtClean="0"/>
              <a:pPr/>
              <a:t>25</a:t>
            </a:fld>
            <a:endParaRPr lang="en-US" altLang="zh-CN"/>
          </a:p>
        </p:txBody>
      </p:sp>
      <p:sp>
        <p:nvSpPr>
          <p:cNvPr id="6" name="Rectangle 3"/>
          <p:cNvSpPr txBox="1">
            <a:spLocks noRot="1" noChangeAspect="1" noMove="1" noResize="1" noEditPoints="1" noAdjustHandles="1" noChangeArrowheads="1" noChangeShapeType="1" noTextEdit="1"/>
          </p:cNvSpPr>
          <p:nvPr/>
        </p:nvSpPr>
        <p:spPr bwMode="auto">
          <a:xfrm>
            <a:off x="395536" y="1305143"/>
            <a:ext cx="8496944" cy="4608512"/>
          </a:xfrm>
          <a:prstGeom prst="rect">
            <a:avLst/>
          </a:prstGeom>
          <a:blipFill rotWithShape="0">
            <a:blip r:embed="rId3"/>
            <a:stretch>
              <a:fillRect l="-1506"/>
            </a:stretch>
          </a:blipFill>
          <a:ln w="9525">
            <a:noFill/>
            <a:miter lim="800000"/>
            <a:headEnd/>
            <a:tailEnd/>
          </a:ln>
          <a:effectLst/>
        </p:spPr>
        <p:txBody>
          <a:bodyPr/>
          <a:lstStyle/>
          <a:p>
            <a:pPr>
              <a:defRPr/>
            </a:pPr>
            <a:r>
              <a:rPr lang="zh-CN" altLang="en-US">
                <a:noFill/>
              </a:rPr>
              <a:t> </a:t>
            </a:r>
          </a:p>
        </p:txBody>
      </p:sp>
      <p:pic>
        <p:nvPicPr>
          <p:cNvPr id="5120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7925"/>
            <a:ext cx="37528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有关群的术语（续）</a:t>
            </a:r>
          </a:p>
        </p:txBody>
      </p:sp>
      <p:sp>
        <p:nvSpPr>
          <p:cNvPr id="53251"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68472B-906F-4058-A3A5-A74BA8A47CA7}" type="slidenum">
              <a:rPr lang="en-US" altLang="zh-CN" smtClean="0"/>
              <a:pPr/>
              <a:t>26</a:t>
            </a:fld>
            <a:endParaRPr lang="en-US" altLang="zh-CN"/>
          </a:p>
        </p:txBody>
      </p:sp>
      <p:sp>
        <p:nvSpPr>
          <p:cNvPr id="53252" name="Rectangle 3"/>
          <p:cNvSpPr txBox="1">
            <a:spLocks noChangeArrowheads="1"/>
          </p:cNvSpPr>
          <p:nvPr/>
        </p:nvSpPr>
        <p:spPr bwMode="auto">
          <a:xfrm>
            <a:off x="323850" y="1268413"/>
            <a:ext cx="82804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889000" indent="-43973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93813" indent="-403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81163" indent="-385763">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200000"/>
              </a:lnSpc>
              <a:buClr>
                <a:schemeClr val="accent1"/>
              </a:buClr>
              <a:buFont typeface="Wingdings" panose="05000000000000000000" pitchFamily="2" charset="2"/>
              <a:buChar char="n"/>
            </a:pPr>
            <a:r>
              <a:rPr lang="zh-CN" altLang="en-US" sz="2800">
                <a:solidFill>
                  <a:srgbClr val="FF0000"/>
                </a:solidFill>
                <a:latin typeface="黑体" panose="02010609060101010101" pitchFamily="49" charset="-122"/>
                <a:ea typeface="黑体" panose="02010609060101010101" pitchFamily="49" charset="-122"/>
                <a:cs typeface="Times New Roman" panose="02020603050405020304" pitchFamily="18" charset="0"/>
              </a:rPr>
              <a:t>证明：</a:t>
            </a:r>
            <a:r>
              <a:rPr lang="zh-CN" altLang="en-US" sz="2800">
                <a:latin typeface="黑体" panose="02010609060101010101" pitchFamily="49" charset="-122"/>
                <a:ea typeface="黑体" panose="02010609060101010101" pitchFamily="49" charset="-122"/>
                <a:cs typeface="Times New Roman" panose="02020603050405020304" pitchFamily="18" charset="0"/>
              </a:rPr>
              <a:t>四阶群皆为</a:t>
            </a:r>
            <a:r>
              <a:rPr lang="en-US" altLang="zh-CN" sz="2800">
                <a:latin typeface="Book Antiqua" panose="02040602050305030304" pitchFamily="18" charset="0"/>
                <a:ea typeface="黑体" panose="02010609060101010101" pitchFamily="49" charset="-122"/>
                <a:cs typeface="Times New Roman" panose="02020603050405020304" pitchFamily="18" charset="0"/>
              </a:rPr>
              <a:t>Abel</a:t>
            </a:r>
            <a:r>
              <a:rPr lang="zh-CN" altLang="en-US" sz="2800">
                <a:latin typeface="黑体" panose="02010609060101010101" pitchFamily="49" charset="-122"/>
                <a:ea typeface="黑体" panose="02010609060101010101" pitchFamily="49" charset="-122"/>
                <a:cs typeface="Times New Roman" panose="02020603050405020304" pitchFamily="18" charset="0"/>
              </a:rPr>
              <a:t>群</a:t>
            </a:r>
            <a:endParaRPr lang="en-US" altLang="zh-CN" sz="2800">
              <a:latin typeface="黑体" panose="02010609060101010101" pitchFamily="49" charset="-122"/>
              <a:ea typeface="黑体" panose="02010609060101010101" pitchFamily="49" charset="-122"/>
              <a:cs typeface="Times New Roman" panose="02020603050405020304" pitchFamily="18" charset="0"/>
            </a:endParaRPr>
          </a:p>
        </p:txBody>
      </p:sp>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2260600"/>
            <a:ext cx="895032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bwMode="auto">
          <a:xfrm>
            <a:off x="323850" y="4568825"/>
            <a:ext cx="85439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889000" indent="-43973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93813" indent="-403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81163" indent="-385763">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
                <a:schemeClr val="accent1"/>
              </a:buClr>
              <a:buFont typeface="Wingdings" panose="05000000000000000000" pitchFamily="2" charset="2"/>
              <a:buChar char="n"/>
              <a:defRPr/>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证明：</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四阶群中元素的阶为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（不为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p>
          <a:p>
            <a:pPr marL="0" indent="0">
              <a:lnSpc>
                <a:spcPct val="150000"/>
              </a:lnSpc>
              <a:buClr>
                <a:schemeClr val="accent1"/>
              </a:buClr>
              <a:buFont typeface="Wingdings" panose="05000000000000000000" pitchFamily="2" charset="2"/>
              <a:buNone/>
              <a:defRPr/>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假设有个元素</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的阶为</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 a</a:t>
            </a:r>
            <a:r>
              <a:rPr lang="en-US" altLang="zh-CN" sz="2800" b="1" i="1"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 b</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ab=</a:t>
            </a:r>
            <a:r>
              <a:rPr lang="en-US" altLang="zh-CN" sz="28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（矛盾）</a:t>
            </a:r>
            <a:endPar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有关群的术语（续）</a:t>
            </a:r>
          </a:p>
        </p:txBody>
      </p:sp>
      <p:sp>
        <p:nvSpPr>
          <p:cNvPr id="55299"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857312-3741-44C7-A9B2-83882C081409}" type="slidenum">
              <a:rPr lang="en-US" altLang="zh-CN" smtClean="0"/>
              <a:pPr/>
              <a:t>27</a:t>
            </a:fld>
            <a:endParaRPr lang="en-US" altLang="zh-CN"/>
          </a:p>
        </p:txBody>
      </p:sp>
      <p:sp>
        <p:nvSpPr>
          <p:cNvPr id="58372" name="Rectangle 3"/>
          <p:cNvSpPr txBox="1">
            <a:spLocks noRot="1" noChangeAspect="1" noMove="1" noResize="1" noEditPoints="1" noAdjustHandles="1" noChangeArrowheads="1" noChangeShapeType="1" noTextEdit="1"/>
          </p:cNvSpPr>
          <p:nvPr/>
        </p:nvSpPr>
        <p:spPr bwMode="auto">
          <a:xfrm>
            <a:off x="602920" y="1503653"/>
            <a:ext cx="4036461" cy="5088408"/>
          </a:xfrm>
          <a:prstGeom prst="rect">
            <a:avLst/>
          </a:prstGeom>
          <a:blipFill rotWithShape="0">
            <a:blip r:embed="rId3"/>
            <a:stretch>
              <a:fillRect l="-241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pic>
        <p:nvPicPr>
          <p:cNvPr id="55301" name="Picture 2"/>
          <p:cNvPicPr>
            <a:picLocks noChangeAspect="1" noChangeArrowheads="1"/>
          </p:cNvPicPr>
          <p:nvPr/>
        </p:nvPicPr>
        <p:blipFill>
          <a:blip r:embed="rId4">
            <a:extLst>
              <a:ext uri="{28A0092B-C50C-407E-A947-70E740481C1C}">
                <a14:useLocalDpi xmlns:a14="http://schemas.microsoft.com/office/drawing/2010/main" val="0"/>
              </a:ext>
            </a:extLst>
          </a:blip>
          <a:srcRect l="-12" t="11697"/>
          <a:stretch>
            <a:fillRect/>
          </a:stretch>
        </p:blipFill>
        <p:spPr bwMode="auto">
          <a:xfrm>
            <a:off x="4500563" y="3983038"/>
            <a:ext cx="3365500" cy="207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2"/>
          <p:cNvPicPr>
            <a:picLocks noChangeAspect="1" noChangeArrowheads="1"/>
          </p:cNvPicPr>
          <p:nvPr/>
        </p:nvPicPr>
        <p:blipFill>
          <a:blip r:embed="rId5">
            <a:extLst>
              <a:ext uri="{28A0092B-C50C-407E-A947-70E740481C1C}">
                <a14:useLocalDpi xmlns:a14="http://schemas.microsoft.com/office/drawing/2010/main" val="0"/>
              </a:ext>
            </a:extLst>
          </a:blip>
          <a:srcRect l="1703" t="10468"/>
          <a:stretch>
            <a:fillRect/>
          </a:stretch>
        </p:blipFill>
        <p:spPr bwMode="auto">
          <a:xfrm>
            <a:off x="4560888" y="1717675"/>
            <a:ext cx="324485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 方 程*</a:t>
            </a:r>
          </a:p>
        </p:txBody>
      </p:sp>
      <p:sp>
        <p:nvSpPr>
          <p:cNvPr id="57347"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705F4B-76C3-4AAE-8A19-EB871B24C5A6}" type="slidenum">
              <a:rPr lang="en-US" altLang="zh-CN" smtClean="0"/>
              <a:pPr/>
              <a:t>28</a:t>
            </a:fld>
            <a:endParaRPr lang="en-US" altLang="zh-CN"/>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4808538"/>
            <a:ext cx="78168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220788"/>
            <a:ext cx="8564562"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群的方程定义*</a:t>
            </a:r>
          </a:p>
        </p:txBody>
      </p:sp>
      <p:sp>
        <p:nvSpPr>
          <p:cNvPr id="59395"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DE90AE-4084-4623-B465-BA806E2F9121}" type="slidenum">
              <a:rPr lang="en-US" altLang="zh-CN" smtClean="0"/>
              <a:pPr/>
              <a:t>29</a:t>
            </a:fld>
            <a:endParaRPr lang="en-US" altLang="zh-CN"/>
          </a:p>
        </p:txBody>
      </p:sp>
      <p:sp>
        <p:nvSpPr>
          <p:cNvPr id="8" name="Rectangle 3"/>
          <p:cNvSpPr txBox="1">
            <a:spLocks noRot="1" noChangeAspect="1" noMove="1" noResize="1" noEditPoints="1" noAdjustHandles="1" noChangeArrowheads="1" noChangeShapeType="1" noTextEdit="1"/>
          </p:cNvSpPr>
          <p:nvPr/>
        </p:nvSpPr>
        <p:spPr bwMode="auto">
          <a:xfrm>
            <a:off x="395536" y="1196752"/>
            <a:ext cx="8280920" cy="4608512"/>
          </a:xfrm>
          <a:prstGeom prst="rect">
            <a:avLst/>
          </a:prstGeom>
          <a:blipFill rotWithShape="0">
            <a:blip r:embed="rId3"/>
            <a:stretch>
              <a:fillRect l="-884" r="-884" b="-2116"/>
            </a:stretch>
          </a:blipFill>
          <a:ln w="9525">
            <a:noFill/>
            <a:miter lim="800000"/>
            <a:headEnd/>
            <a:tailEnd/>
          </a:ln>
          <a:effectLst/>
        </p:spPr>
        <p:txBody>
          <a:bodyPr/>
          <a:lstStyle/>
          <a:p>
            <a:pPr>
              <a:defRPr/>
            </a:pPr>
            <a:r>
              <a:rPr lang="zh-CN" altLang="en-US">
                <a:no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a:xfrm>
            <a:off x="1116013" y="188913"/>
            <a:ext cx="6480175" cy="792162"/>
          </a:xfrm>
        </p:spPr>
        <p:txBody>
          <a:bodyPr/>
          <a:lstStyle/>
          <a:p>
            <a:pPr eaLnBrk="1" hangingPunct="1"/>
            <a:r>
              <a:rPr lang="zh-CN" altLang="en-US" sz="4400">
                <a:latin typeface="SimHei" charset="-122"/>
                <a:ea typeface="SimHei" charset="-122"/>
                <a:cs typeface="SimHei" charset="-122"/>
              </a:rPr>
              <a:t>内容提要</a:t>
            </a:r>
            <a:endParaRPr lang="en-US" altLang="zh-CN" sz="4400">
              <a:latin typeface="SimHei" charset="-122"/>
              <a:ea typeface="SimHei" charset="-122"/>
              <a:cs typeface="SimHei" charset="-122"/>
            </a:endParaRPr>
          </a:p>
        </p:txBody>
      </p:sp>
      <p:sp>
        <p:nvSpPr>
          <p:cNvPr id="6147" name="Rectangle 3"/>
          <p:cNvSpPr txBox="1">
            <a:spLocks noChangeArrowheads="1"/>
          </p:cNvSpPr>
          <p:nvPr/>
        </p:nvSpPr>
        <p:spPr bwMode="auto">
          <a:xfrm>
            <a:off x="684213" y="1435100"/>
            <a:ext cx="40274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889000" indent="-43973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93813" indent="-403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81163" indent="-385763">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引言</a:t>
            </a:r>
            <a:endParaRPr lang="en-US" altLang="zh-CN" sz="3200" dirty="0">
              <a:latin typeface="Book Antiqua" panose="02040602050305030304" pitchFamily="18" charset="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半群</a:t>
            </a:r>
            <a:endParaRPr lang="en-US" altLang="zh-CN" sz="3200" dirty="0">
              <a:latin typeface="Book Antiqua" panose="02040602050305030304" pitchFamily="18" charset="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ea typeface="黑体" panose="02010609060101010101" pitchFamily="49" charset="-122"/>
              </a:rPr>
              <a:t>幺半群</a:t>
            </a:r>
            <a:endParaRPr lang="en-US" altLang="zh-CN" sz="3200" dirty="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群</a:t>
            </a:r>
            <a:endParaRPr lang="en-US" altLang="zh-CN" sz="3200" dirty="0">
              <a:latin typeface="Book Antiqua" panose="02040602050305030304" pitchFamily="18" charset="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群的性质</a:t>
            </a:r>
            <a:endParaRPr lang="en-US" altLang="zh-CN" sz="3200" dirty="0">
              <a:latin typeface="Book Antiqua" panose="02040602050305030304" pitchFamily="18" charset="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群的术语</a:t>
            </a:r>
            <a:endParaRPr lang="en-US" altLang="zh-CN" sz="3200" dirty="0">
              <a:latin typeface="Book Antiqua" panose="02040602050305030304" pitchFamily="18" charset="0"/>
              <a:ea typeface="黑体" panose="02010609060101010101" pitchFamily="49" charset="-122"/>
            </a:endParaRPr>
          </a:p>
          <a:p>
            <a:pPr>
              <a:lnSpc>
                <a:spcPct val="110000"/>
              </a:lnSpc>
              <a:buClr>
                <a:schemeClr val="accent1"/>
              </a:buClr>
              <a:buFont typeface="Wingdings" panose="05000000000000000000" pitchFamily="2" charset="2"/>
              <a:buChar char="n"/>
            </a:pPr>
            <a:r>
              <a:rPr lang="zh-CN" altLang="en-US" sz="3200" dirty="0">
                <a:latin typeface="Book Antiqua" panose="02040602050305030304" pitchFamily="18" charset="0"/>
                <a:ea typeface="黑体" panose="02010609060101010101" pitchFamily="49" charset="-122"/>
              </a:rPr>
              <a:t>群方程*</a:t>
            </a:r>
            <a:endParaRPr lang="en-US" altLang="zh-CN" sz="3200" dirty="0">
              <a:latin typeface="Book Antiqua" panose="02040602050305030304" pitchFamily="18" charset="0"/>
              <a:ea typeface="黑体" panose="02010609060101010101" pitchFamily="49" charset="-122"/>
            </a:endParaRPr>
          </a:p>
        </p:txBody>
      </p:sp>
      <p:sp>
        <p:nvSpPr>
          <p:cNvPr id="6148"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7AF66-D45A-411D-9307-2AED9A820876}" type="slidenum">
              <a:rPr lang="en-US" altLang="zh-CN" smtClean="0"/>
              <a:pPr/>
              <a:t>3</a:t>
            </a:fld>
            <a:endParaRPr lang="en-US" altLang="zh-CN"/>
          </a:p>
        </p:txBody>
      </p:sp>
      <p:pic>
        <p:nvPicPr>
          <p:cNvPr id="6149" name="Picture 2" descr="File:Rubik's cub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350" y="3141663"/>
            <a:ext cx="2833688"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群的方程定义*（续）</a:t>
            </a:r>
          </a:p>
        </p:txBody>
      </p:sp>
      <p:sp>
        <p:nvSpPr>
          <p:cNvPr id="61443"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489B63-5DFF-40C2-AD80-7D50469653F3}" type="slidenum">
              <a:rPr lang="en-US" altLang="zh-CN" smtClean="0"/>
              <a:pPr/>
              <a:t>30</a:t>
            </a:fld>
            <a:endParaRPr lang="en-US" altLang="zh-CN"/>
          </a:p>
        </p:txBody>
      </p:sp>
      <p:pic>
        <p:nvPicPr>
          <p:cNvPr id="6144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938" y="1287463"/>
            <a:ext cx="7834312"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42988" y="404813"/>
            <a:ext cx="7345362" cy="576262"/>
          </a:xfrm>
        </p:spPr>
        <p:txBody>
          <a:bodyPr/>
          <a:lstStyle/>
          <a:p>
            <a:pPr eaLnBrk="1" hangingPunct="1"/>
            <a:r>
              <a:rPr lang="zh-CN" altLang="en-US" sz="4000">
                <a:latin typeface="SimHei" charset="-122"/>
                <a:ea typeface="SimHei" charset="-122"/>
                <a:cs typeface="SimHei" charset="-122"/>
              </a:rPr>
              <a:t>群的方程定义*（续）</a:t>
            </a:r>
          </a:p>
        </p:txBody>
      </p:sp>
      <p:sp>
        <p:nvSpPr>
          <p:cNvPr id="63491"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031F13-ABFF-478C-A023-F814BC629358}" type="slidenum">
              <a:rPr lang="en-US" altLang="zh-CN" smtClean="0"/>
              <a:pPr/>
              <a:t>31</a:t>
            </a:fld>
            <a:endParaRPr lang="en-US" altLang="zh-CN"/>
          </a:p>
        </p:txBody>
      </p:sp>
      <p:pic>
        <p:nvPicPr>
          <p:cNvPr id="634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557338"/>
            <a:ext cx="882015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a:spLocks noRot="1" noChangeAspect="1" noMove="1" noResize="1" noEditPoints="1" noAdjustHandles="1" noChangeArrowheads="1" noChangeShapeType="1" noTextEdit="1"/>
          </p:cNvSpPr>
          <p:nvPr/>
        </p:nvSpPr>
        <p:spPr>
          <a:xfrm>
            <a:off x="395536" y="3848125"/>
            <a:ext cx="8532440" cy="1569660"/>
          </a:xfrm>
          <a:prstGeom prst="rect">
            <a:avLst/>
          </a:prstGeom>
          <a:blipFill rotWithShape="0">
            <a:blip r:embed="rId4"/>
            <a:stretch>
              <a:fillRect l="-1143"/>
            </a:stretch>
          </a:blipFill>
        </p:spPr>
        <p:txBody>
          <a:bodyPr/>
          <a:lstStyle/>
          <a:p>
            <a:pPr>
              <a:defRPr/>
            </a:pPr>
            <a:r>
              <a:rPr lang="zh-CN" altLang="en-US">
                <a:no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68313" y="404813"/>
            <a:ext cx="6675437" cy="576262"/>
          </a:xfrm>
        </p:spPr>
        <p:txBody>
          <a:bodyPr/>
          <a:lstStyle/>
          <a:p>
            <a:r>
              <a:rPr lang="zh-CN" altLang="en-US" sz="4000">
                <a:latin typeface="黑体" panose="02010609060101010101" pitchFamily="49" charset="-122"/>
                <a:ea typeface="黑体" panose="02010609060101010101" pitchFamily="49" charset="-122"/>
              </a:rPr>
              <a:t>作业</a:t>
            </a:r>
          </a:p>
        </p:txBody>
      </p:sp>
      <p:sp>
        <p:nvSpPr>
          <p:cNvPr id="6553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7A6B40-C343-48A0-8196-8FFC38CFACA0}" type="slidenum">
              <a:rPr lang="en-US" altLang="zh-CN" smtClean="0"/>
              <a:pPr/>
              <a:t>32</a:t>
            </a:fld>
            <a:endParaRPr lang="en-US" altLang="zh-CN"/>
          </a:p>
        </p:txBody>
      </p:sp>
      <p:sp>
        <p:nvSpPr>
          <p:cNvPr id="65544" name="Rectangle 4"/>
          <p:cNvSpPr txBox="1">
            <a:spLocks noChangeArrowheads="1"/>
          </p:cNvSpPr>
          <p:nvPr/>
        </p:nvSpPr>
        <p:spPr bwMode="auto">
          <a:xfrm>
            <a:off x="349250" y="1268413"/>
            <a:ext cx="810895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889000" indent="-43973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93813" indent="-403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81163" indent="-385763">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30000"/>
              </a:lnSpc>
              <a:buClr>
                <a:schemeClr val="accent1"/>
              </a:buClr>
              <a:buFont typeface="Wingdings" panose="05000000000000000000" pitchFamily="2" charset="2"/>
              <a:buChar char="n"/>
            </a:pPr>
            <a:r>
              <a:rPr lang="zh-CN" altLang="en-US" sz="3200" dirty="0">
                <a:solidFill>
                  <a:srgbClr val="0000FF"/>
                </a:solidFill>
                <a:latin typeface="Book Antiqua" panose="02040602050305030304" pitchFamily="18" charset="0"/>
                <a:ea typeface="黑体" panose="02010609060101010101" pitchFamily="49" charset="-122"/>
              </a:rPr>
              <a:t>教材内容：</a:t>
            </a:r>
            <a:r>
              <a:rPr lang="en-US" altLang="zh-CN" sz="3200" b="1" dirty="0">
                <a:solidFill>
                  <a:srgbClr val="339933"/>
                </a:solidFill>
                <a:latin typeface="华文楷体" panose="02010600040101010101" pitchFamily="2" charset="-122"/>
                <a:ea typeface="华文楷体" panose="02010600040101010101" pitchFamily="2" charset="-122"/>
              </a:rPr>
              <a:t>[</a:t>
            </a:r>
            <a:r>
              <a:rPr lang="zh-CN" altLang="en-US" sz="3200" b="1" dirty="0">
                <a:solidFill>
                  <a:srgbClr val="339933"/>
                </a:solidFill>
                <a:latin typeface="华文楷体" panose="02010600040101010101" pitchFamily="2" charset="-122"/>
                <a:ea typeface="华文楷体" panose="02010600040101010101" pitchFamily="2" charset="-122"/>
              </a:rPr>
              <a:t>屈婉玲</a:t>
            </a:r>
            <a:r>
              <a:rPr lang="en-US" altLang="zh-CN" sz="3200" b="1" dirty="0">
                <a:solidFill>
                  <a:srgbClr val="339933"/>
                </a:solidFill>
                <a:latin typeface="华文楷体" panose="02010600040101010101" pitchFamily="2" charset="-122"/>
                <a:ea typeface="华文楷体" panose="02010600040101010101" pitchFamily="2" charset="-122"/>
              </a:rPr>
              <a:t>] </a:t>
            </a:r>
            <a:r>
              <a:rPr lang="en-US" altLang="zh-CN" sz="3200" dirty="0">
                <a:latin typeface="华文楷体" panose="02010600040101010101" pitchFamily="2" charset="-122"/>
                <a:ea typeface="华文楷体" panose="02010600040101010101" pitchFamily="2" charset="-122"/>
              </a:rPr>
              <a:t>10.1</a:t>
            </a:r>
            <a:r>
              <a:rPr lang="zh-CN" altLang="en-US" sz="3200">
                <a:latin typeface="华文楷体" panose="02010600040101010101" pitchFamily="2" charset="-122"/>
                <a:ea typeface="华文楷体" panose="02010600040101010101" pitchFamily="2" charset="-122"/>
              </a:rPr>
              <a:t>节</a:t>
            </a:r>
            <a:endParaRPr lang="en-US" altLang="zh-CN" sz="32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a:xfrm>
            <a:off x="903288" y="115888"/>
            <a:ext cx="7772400" cy="855662"/>
          </a:xfrm>
        </p:spPr>
        <p:txBody>
          <a:bodyPr/>
          <a:lstStyle/>
          <a:p>
            <a:pPr eaLnBrk="1" hangingPunct="1"/>
            <a:r>
              <a:rPr lang="en-US" altLang="zh-CN" sz="3500" dirty="0">
                <a:latin typeface="Times New Roman" charset="0"/>
                <a:ea typeface="Times New Roman" charset="0"/>
                <a:cs typeface="Times New Roman" charset="0"/>
              </a:rPr>
              <a:t>Niels</a:t>
            </a:r>
            <a:r>
              <a:rPr lang="en-US" altLang="zh-CN" sz="3500" dirty="0">
                <a:latin typeface="SimHei" charset="-122"/>
                <a:ea typeface="SimHei" charset="-122"/>
                <a:cs typeface="SimHei" charset="-122"/>
              </a:rPr>
              <a:t> </a:t>
            </a:r>
            <a:r>
              <a:rPr lang="en-US" altLang="zh-CN" sz="3500" dirty="0">
                <a:latin typeface="Times New Roman" charset="0"/>
                <a:ea typeface="Times New Roman" charset="0"/>
                <a:cs typeface="Times New Roman" charset="0"/>
              </a:rPr>
              <a:t>Abel</a:t>
            </a:r>
            <a:r>
              <a:rPr lang="en-US" altLang="zh-CN" sz="3500" dirty="0">
                <a:latin typeface="SimHei" charset="-122"/>
                <a:ea typeface="SimHei" charset="-122"/>
                <a:cs typeface="SimHei" charset="-122"/>
              </a:rPr>
              <a:t> (1802-1829):</a:t>
            </a:r>
            <a:r>
              <a:rPr lang="zh-CN" altLang="en-US" sz="3500" dirty="0">
                <a:latin typeface="SimHei" charset="-122"/>
                <a:ea typeface="SimHei" charset="-122"/>
                <a:cs typeface="SimHei" charset="-122"/>
              </a:rPr>
              <a:t>天才与贫困</a:t>
            </a:r>
          </a:p>
        </p:txBody>
      </p:sp>
      <p:sp>
        <p:nvSpPr>
          <p:cNvPr id="67587" name="Rectangle 4"/>
          <p:cNvSpPr>
            <a:spLocks noGrp="1" noChangeArrowheads="1"/>
          </p:cNvSpPr>
          <p:nvPr>
            <p:ph type="body" idx="1"/>
          </p:nvPr>
        </p:nvSpPr>
        <p:spPr>
          <a:xfrm>
            <a:off x="1560513" y="1335088"/>
            <a:ext cx="7488237" cy="4752975"/>
          </a:xfrm>
        </p:spPr>
        <p:txBody>
          <a:bodyPr/>
          <a:lstStyle/>
          <a:p>
            <a:pPr marL="0" indent="0" algn="just" eaLnBrk="1" hangingPunct="1">
              <a:lnSpc>
                <a:spcPct val="120000"/>
              </a:lnSpc>
              <a:buFont typeface="Wingdings" panose="05000000000000000000" pitchFamily="2" charset="2"/>
              <a:buNone/>
            </a:pPr>
            <a:r>
              <a:rPr lang="zh-CN" altLang="en-US" sz="2000">
                <a:latin typeface="SimHei" charset="-122"/>
                <a:ea typeface="SimHei" charset="-122"/>
                <a:cs typeface="SimHei" charset="-122"/>
              </a:rPr>
              <a:t>阿贝尔的第一个抱负不凡的冒险，是试图解决一般的五次方程。</a:t>
            </a:r>
            <a:r>
              <a:rPr lang="en-US" altLang="zh-CN" sz="2000" dirty="0">
                <a:latin typeface="SimHei" charset="-122"/>
                <a:ea typeface="SimHei" charset="-122"/>
                <a:cs typeface="SimHei" charset="-122"/>
              </a:rPr>
              <a:t>…</a:t>
            </a:r>
            <a:r>
              <a:rPr lang="zh-CN" altLang="en-US" sz="2000" dirty="0">
                <a:latin typeface="SimHei" charset="-122"/>
                <a:ea typeface="SimHei" charset="-122"/>
                <a:cs typeface="SimHei" charset="-122"/>
              </a:rPr>
              <a:t>失败给了他一个非常有益的打击；它把他推上了正确的途径，使他怀疑一个代数解是否是可能的。他</a:t>
            </a:r>
            <a:r>
              <a:rPr lang="zh-CN" altLang="en-US" sz="2000" dirty="0">
                <a:solidFill>
                  <a:srgbClr val="FF0000"/>
                </a:solidFill>
                <a:latin typeface="SimHei" charset="-122"/>
                <a:ea typeface="SimHei" charset="-122"/>
                <a:cs typeface="SimHei" charset="-122"/>
              </a:rPr>
              <a:t>证明了不可解</a:t>
            </a:r>
            <a:r>
              <a:rPr lang="zh-CN" altLang="en-US" sz="2000" dirty="0">
                <a:latin typeface="SimHei" charset="-122"/>
                <a:ea typeface="SimHei" charset="-122"/>
                <a:cs typeface="SimHei" charset="-122"/>
              </a:rPr>
              <a:t>。那时他大约十九岁。</a:t>
            </a:r>
          </a:p>
          <a:p>
            <a:pPr marL="0" indent="0" algn="just" eaLnBrk="1" hangingPunct="1">
              <a:lnSpc>
                <a:spcPct val="120000"/>
              </a:lnSpc>
              <a:buFont typeface="Wingdings" panose="05000000000000000000" pitchFamily="2" charset="2"/>
              <a:buNone/>
            </a:pPr>
            <a:r>
              <a:rPr lang="zh-CN" altLang="en-US" sz="2000" dirty="0">
                <a:latin typeface="SimHei" charset="-122"/>
                <a:ea typeface="SimHei" charset="-122"/>
                <a:cs typeface="SimHei" charset="-122"/>
              </a:rPr>
              <a:t>阿贝尔的</a:t>
            </a:r>
            <a:r>
              <a:rPr lang="en-US" altLang="zh-CN" sz="2000" dirty="0">
                <a:latin typeface="SimHei" charset="-122"/>
                <a:ea typeface="SimHei" charset="-122"/>
                <a:cs typeface="SimHei" charset="-122"/>
              </a:rPr>
              <a:t>《</a:t>
            </a:r>
            <a:r>
              <a:rPr lang="zh-CN" altLang="en-US" sz="2000" dirty="0">
                <a:latin typeface="SimHei" charset="-122"/>
                <a:ea typeface="SimHei" charset="-122"/>
                <a:cs typeface="SimHei" charset="-122"/>
              </a:rPr>
              <a:t>关于非常广泛的一类超越函数的一般性质的论文</a:t>
            </a:r>
            <a:r>
              <a:rPr lang="en-US" altLang="zh-CN" sz="2000" dirty="0">
                <a:latin typeface="SimHei" charset="-122"/>
                <a:ea typeface="SimHei" charset="-122"/>
                <a:cs typeface="SimHei" charset="-122"/>
              </a:rPr>
              <a:t>》</a:t>
            </a:r>
            <a:r>
              <a:rPr lang="zh-CN" altLang="en-US" sz="2000" dirty="0">
                <a:latin typeface="SimHei" charset="-122"/>
                <a:ea typeface="SimHei" charset="-122"/>
                <a:cs typeface="SimHei" charset="-122"/>
              </a:rPr>
              <a:t>呈交给巴黎科学院。这就是勒让德后来用贺拉斯的话描述为“永恒的纪念碑”的工作，埃尔米特说：“</a:t>
            </a:r>
            <a:r>
              <a:rPr lang="zh-CN" altLang="en-US" sz="2000" dirty="0">
                <a:solidFill>
                  <a:srgbClr val="FF0000"/>
                </a:solidFill>
                <a:latin typeface="SimHei" charset="-122"/>
                <a:ea typeface="SimHei" charset="-122"/>
                <a:cs typeface="SimHei" charset="-122"/>
              </a:rPr>
              <a:t>他给数学家们留下了够他们忙上五百年的东西。</a:t>
            </a:r>
            <a:r>
              <a:rPr lang="zh-CN" altLang="en-US" sz="2000" dirty="0">
                <a:latin typeface="SimHei" charset="-122"/>
                <a:ea typeface="SimHei" charset="-122"/>
                <a:cs typeface="SimHei" charset="-122"/>
              </a:rPr>
              <a:t>”它是现代数学的一项登峰造极的成就。</a:t>
            </a:r>
            <a:r>
              <a:rPr lang="en-US" altLang="zh-CN" sz="1400" dirty="0">
                <a:latin typeface="SimHei" charset="-122"/>
                <a:ea typeface="SimHei" charset="-122"/>
                <a:cs typeface="SimHei" charset="-122"/>
              </a:rPr>
              <a:t>(</a:t>
            </a:r>
            <a:r>
              <a:rPr lang="zh-CN" altLang="en-US" sz="1400" dirty="0">
                <a:latin typeface="SimHei" charset="-122"/>
                <a:ea typeface="SimHei" charset="-122"/>
                <a:cs typeface="SimHei" charset="-122"/>
              </a:rPr>
              <a:t>摘自贝尔：</a:t>
            </a:r>
            <a:r>
              <a:rPr lang="en-US" altLang="zh-CN" sz="1400" dirty="0">
                <a:latin typeface="SimHei" charset="-122"/>
                <a:ea typeface="SimHei" charset="-122"/>
                <a:cs typeface="SimHei" charset="-122"/>
              </a:rPr>
              <a:t>《</a:t>
            </a:r>
            <a:r>
              <a:rPr lang="zh-CN" altLang="en-US" sz="1400" dirty="0">
                <a:latin typeface="SimHei" charset="-122"/>
                <a:ea typeface="SimHei" charset="-122"/>
                <a:cs typeface="SimHei" charset="-122"/>
              </a:rPr>
              <a:t>数学精英</a:t>
            </a:r>
            <a:r>
              <a:rPr lang="en-US" altLang="zh-CN" sz="1400" dirty="0">
                <a:latin typeface="SimHei" charset="-122"/>
                <a:ea typeface="SimHei" charset="-122"/>
                <a:cs typeface="SimHei" charset="-122"/>
              </a:rPr>
              <a:t>》)</a:t>
            </a:r>
          </a:p>
          <a:p>
            <a:pPr marL="0" indent="0" algn="just">
              <a:lnSpc>
                <a:spcPct val="120000"/>
              </a:lnSpc>
              <a:buFont typeface="Wingdings" panose="05000000000000000000" pitchFamily="2" charset="2"/>
              <a:buNone/>
            </a:pPr>
            <a:endParaRPr lang="en-US" altLang="zh-CN" sz="1400" dirty="0">
              <a:latin typeface="SimHei" charset="-122"/>
              <a:ea typeface="SimHei" charset="-122"/>
              <a:cs typeface="SimHei" charset="-122"/>
            </a:endParaRPr>
          </a:p>
          <a:p>
            <a:pPr marL="0" lvl="1" indent="0" algn="just" eaLnBrk="1" hangingPunct="1">
              <a:lnSpc>
                <a:spcPct val="120000"/>
              </a:lnSpc>
              <a:buFont typeface="Wingdings" panose="05000000000000000000" pitchFamily="2" charset="2"/>
              <a:buNone/>
            </a:pPr>
            <a:r>
              <a:rPr lang="zh-CN" altLang="en-US" sz="1600" dirty="0">
                <a:latin typeface="SimHei" charset="-122"/>
                <a:ea typeface="SimHei" charset="-122"/>
                <a:cs typeface="SimHei" charset="-122"/>
              </a:rPr>
              <a:t>这篇论文的一个评阅人勒让德</a:t>
            </a:r>
            <a:r>
              <a:rPr lang="en-US" altLang="zh-CN" sz="1600" dirty="0">
                <a:latin typeface="SimHei" charset="-122"/>
                <a:ea typeface="SimHei" charset="-122"/>
                <a:cs typeface="SimHei" charset="-122"/>
              </a:rPr>
              <a:t>74</a:t>
            </a:r>
            <a:r>
              <a:rPr lang="zh-CN" altLang="en-US" sz="1600" dirty="0">
                <a:latin typeface="SimHei" charset="-122"/>
                <a:ea typeface="SimHei" charset="-122"/>
                <a:cs typeface="SimHei" charset="-122"/>
              </a:rPr>
              <a:t>岁，发现这篇论文很难辨认，而另一位评阅人，</a:t>
            </a:r>
            <a:r>
              <a:rPr lang="en-US" altLang="zh-CN" sz="1600" dirty="0">
                <a:latin typeface="SimHei" charset="-122"/>
                <a:ea typeface="SimHei" charset="-122"/>
                <a:cs typeface="SimHei" charset="-122"/>
              </a:rPr>
              <a:t>39</a:t>
            </a:r>
            <a:r>
              <a:rPr lang="zh-CN" altLang="en-US" sz="1600" dirty="0">
                <a:latin typeface="SimHei" charset="-122"/>
                <a:ea typeface="SimHei" charset="-122"/>
                <a:cs typeface="SimHei" charset="-122"/>
              </a:rPr>
              <a:t>岁的柯西正处于自我中心的顶峰，把论文带回家，不知放在何处，完全忘了。  </a:t>
            </a:r>
            <a:r>
              <a:rPr lang="en-US" altLang="zh-CN" sz="1600" dirty="0">
                <a:latin typeface="SimHei" charset="-122"/>
                <a:ea typeface="SimHei" charset="-122"/>
                <a:cs typeface="SimHei" charset="-122"/>
              </a:rPr>
              <a:t>4</a:t>
            </a:r>
            <a:r>
              <a:rPr lang="zh-CN" altLang="en-US" sz="1600" dirty="0">
                <a:latin typeface="SimHei" charset="-122"/>
                <a:ea typeface="SimHei" charset="-122"/>
                <a:cs typeface="SimHei" charset="-122"/>
              </a:rPr>
              <a:t>年后，当柯西终于将它翻出来时，阿贝尔已经不在人世。作为补偿，科学院让阿贝尔和雅可比一起获得</a:t>
            </a:r>
            <a:r>
              <a:rPr lang="en-US" altLang="zh-CN" sz="1600" dirty="0">
                <a:latin typeface="SimHei" charset="-122"/>
                <a:ea typeface="SimHei" charset="-122"/>
                <a:cs typeface="SimHei" charset="-122"/>
              </a:rPr>
              <a:t>1830</a:t>
            </a:r>
            <a:r>
              <a:rPr lang="zh-CN" altLang="en-US" sz="1600" dirty="0">
                <a:latin typeface="SimHei" charset="-122"/>
                <a:ea typeface="SimHei" charset="-122"/>
                <a:cs typeface="SimHei" charset="-122"/>
              </a:rPr>
              <a:t>年的数学大奖。</a:t>
            </a:r>
          </a:p>
        </p:txBody>
      </p:sp>
      <p:pic>
        <p:nvPicPr>
          <p:cNvPr id="67588" name="Picture 2" descr="http://www.tayabeixo.org/biografias/ago_1q/images/abel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1314450"/>
            <a:ext cx="15430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404813"/>
            <a:ext cx="6408737" cy="576262"/>
          </a:xfrm>
        </p:spPr>
        <p:txBody>
          <a:bodyPr/>
          <a:lstStyle/>
          <a:p>
            <a:pPr eaLnBrk="1" hangingPunct="1"/>
            <a:r>
              <a:rPr lang="zh-CN" altLang="en-US" sz="4000">
                <a:latin typeface="SimHei" charset="-122"/>
                <a:ea typeface="SimHei" charset="-122"/>
                <a:cs typeface="SimHei" charset="-122"/>
              </a:rPr>
              <a:t>引言：对称变换</a:t>
            </a:r>
          </a:p>
        </p:txBody>
      </p:sp>
      <p:sp>
        <p:nvSpPr>
          <p:cNvPr id="8195" name="Rectangle 3"/>
          <p:cNvSpPr>
            <a:spLocks noGrp="1" noChangeArrowheads="1"/>
          </p:cNvSpPr>
          <p:nvPr>
            <p:ph type="body" idx="1"/>
          </p:nvPr>
        </p:nvSpPr>
        <p:spPr>
          <a:xfrm>
            <a:off x="323850" y="1557338"/>
            <a:ext cx="8424863" cy="1949450"/>
          </a:xfrm>
        </p:spPr>
        <p:txBody>
          <a:bodyPr/>
          <a:lstStyle/>
          <a:p>
            <a:pPr>
              <a:lnSpc>
                <a:spcPct val="170000"/>
              </a:lnSpc>
            </a:pPr>
            <a:r>
              <a:rPr lang="zh-CN" altLang="en-US" b="1">
                <a:latin typeface="SimHei" charset="-122"/>
                <a:ea typeface="SimHei" charset="-122"/>
                <a:cs typeface="SimHei" charset="-122"/>
              </a:rPr>
              <a:t>正方形的</a:t>
            </a:r>
            <a:r>
              <a:rPr lang="zh-CN" altLang="en-US" b="1">
                <a:solidFill>
                  <a:srgbClr val="FF0000"/>
                </a:solidFill>
                <a:latin typeface="SimHei" charset="-122"/>
                <a:ea typeface="SimHei" charset="-122"/>
                <a:cs typeface="SimHei" charset="-122"/>
              </a:rPr>
              <a:t>刚体运动</a:t>
            </a:r>
            <a:r>
              <a:rPr lang="zh-CN" altLang="en-US" b="1">
                <a:latin typeface="SimHei" charset="-122"/>
                <a:ea typeface="SimHei" charset="-122"/>
                <a:cs typeface="SimHei" charset="-122"/>
              </a:rPr>
              <a:t>是从四个顶点集到它本身的</a:t>
            </a:r>
            <a:r>
              <a:rPr lang="zh-CN" altLang="en-US" b="1">
                <a:solidFill>
                  <a:srgbClr val="0000CC"/>
                </a:solidFill>
                <a:latin typeface="SimHei" charset="-122"/>
                <a:ea typeface="SimHei" charset="-122"/>
                <a:cs typeface="SimHei" charset="-122"/>
              </a:rPr>
              <a:t>一一对应（变换）</a:t>
            </a:r>
            <a:r>
              <a:rPr lang="zh-CN" altLang="en-US" b="1">
                <a:latin typeface="SimHei" charset="-122"/>
                <a:ea typeface="SimHei" charset="-122"/>
                <a:cs typeface="SimHei" charset="-122"/>
              </a:rPr>
              <a:t>，保持相邻点之间</a:t>
            </a:r>
            <a:r>
              <a:rPr lang="zh-CN" altLang="en-US" b="1">
                <a:solidFill>
                  <a:srgbClr val="0000CC"/>
                </a:solidFill>
                <a:latin typeface="SimHei" charset="-122"/>
                <a:ea typeface="SimHei" charset="-122"/>
                <a:cs typeface="SimHei" charset="-122"/>
              </a:rPr>
              <a:t>距离不变</a:t>
            </a:r>
            <a:endParaRPr lang="en-US" altLang="zh-CN" b="1">
              <a:solidFill>
                <a:srgbClr val="0000CC"/>
              </a:solidFill>
              <a:latin typeface="SimHei" charset="-122"/>
              <a:ea typeface="SimHei" charset="-122"/>
              <a:cs typeface="SimHei" charset="-122"/>
            </a:endParaRPr>
          </a:p>
        </p:txBody>
      </p:sp>
      <p:sp>
        <p:nvSpPr>
          <p:cNvPr id="8196"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657219-BE17-4A5C-A9F9-A3119FFB2ECF}" type="slidenum">
              <a:rPr lang="en-US" altLang="zh-CN" smtClean="0"/>
              <a:pPr/>
              <a:t>4</a:t>
            </a:fld>
            <a:endParaRPr lang="en-US" altLang="zh-CN"/>
          </a:p>
        </p:txBody>
      </p:sp>
      <p:pic>
        <p:nvPicPr>
          <p:cNvPr id="8197" name="Picture 2" descr="http://www.cceschool.com/zplqla/_6hntby/ib3htr1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716338"/>
            <a:ext cx="21367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404813"/>
            <a:ext cx="6408737" cy="576262"/>
          </a:xfrm>
        </p:spPr>
        <p:txBody>
          <a:bodyPr/>
          <a:lstStyle/>
          <a:p>
            <a:pPr eaLnBrk="1" hangingPunct="1"/>
            <a:r>
              <a:rPr lang="zh-CN" altLang="en-US" sz="4000">
                <a:latin typeface="SimHei" charset="-122"/>
                <a:ea typeface="SimHei" charset="-122"/>
                <a:cs typeface="SimHei" charset="-122"/>
              </a:rPr>
              <a:t>引言：对称变换（续）</a:t>
            </a:r>
          </a:p>
        </p:txBody>
      </p:sp>
      <p:sp>
        <p:nvSpPr>
          <p:cNvPr id="10243"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C284DD-A3B1-4C50-A530-386AAC49D012}" type="slidenum">
              <a:rPr lang="en-US" altLang="zh-CN" smtClean="0"/>
              <a:pPr/>
              <a:t>5</a:t>
            </a:fld>
            <a:endParaRPr lang="en-US" altLang="zh-CN"/>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6350"/>
            <a:ext cx="9151938" cy="474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404813"/>
            <a:ext cx="6335712" cy="576262"/>
          </a:xfrm>
        </p:spPr>
        <p:txBody>
          <a:bodyPr/>
          <a:lstStyle/>
          <a:p>
            <a:pPr eaLnBrk="1" hangingPunct="1"/>
            <a:r>
              <a:rPr lang="zh-CN" altLang="en-US" sz="4000">
                <a:latin typeface="SimHei" charset="-122"/>
                <a:ea typeface="SimHei" charset="-122"/>
                <a:cs typeface="SimHei" charset="-122"/>
              </a:rPr>
              <a:t>引言：对称变换（续）</a:t>
            </a:r>
          </a:p>
        </p:txBody>
      </p:sp>
      <p:sp>
        <p:nvSpPr>
          <p:cNvPr id="12291"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913E51-FE04-4A21-94CB-56D483AB0467}" type="slidenum">
              <a:rPr lang="en-US" altLang="zh-CN" smtClean="0"/>
              <a:pPr/>
              <a:t>6</a:t>
            </a:fld>
            <a:endParaRPr lang="en-US" altLang="zh-CN"/>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860675"/>
            <a:ext cx="321945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54125"/>
            <a:ext cx="4887912"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404813"/>
            <a:ext cx="6696075" cy="576262"/>
          </a:xfrm>
        </p:spPr>
        <p:txBody>
          <a:bodyPr/>
          <a:lstStyle/>
          <a:p>
            <a:pPr eaLnBrk="1" hangingPunct="1"/>
            <a:r>
              <a:rPr lang="zh-CN" altLang="en-US" sz="4000">
                <a:latin typeface="SimHei" charset="-122"/>
                <a:ea typeface="SimHei" charset="-122"/>
                <a:cs typeface="SimHei" charset="-122"/>
              </a:rPr>
              <a:t>引言：对称变换（续）</a:t>
            </a:r>
          </a:p>
        </p:txBody>
      </p:sp>
      <p:sp>
        <p:nvSpPr>
          <p:cNvPr id="14339"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DB7AB-416C-41AD-9AD2-9F2FB5E6AE70}" type="slidenum">
              <a:rPr lang="en-US" altLang="zh-CN" smtClean="0"/>
              <a:pPr/>
              <a:t>7</a:t>
            </a:fld>
            <a:endParaRPr lang="en-US" altLang="zh-CN"/>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2054225"/>
            <a:ext cx="90297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525" y="1622425"/>
            <a:ext cx="2146300" cy="214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404813"/>
            <a:ext cx="6551612" cy="576262"/>
          </a:xfrm>
        </p:spPr>
        <p:txBody>
          <a:bodyPr/>
          <a:lstStyle/>
          <a:p>
            <a:pPr eaLnBrk="1" hangingPunct="1"/>
            <a:r>
              <a:rPr lang="zh-CN" altLang="en-US" sz="4000">
                <a:latin typeface="SimHei" charset="-122"/>
                <a:ea typeface="SimHei" charset="-122"/>
                <a:cs typeface="SimHei" charset="-122"/>
              </a:rPr>
              <a:t>引言：对称变换（续）</a:t>
            </a:r>
          </a:p>
        </p:txBody>
      </p:sp>
      <p:sp>
        <p:nvSpPr>
          <p:cNvPr id="16387"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48EF52-4974-46F2-B437-A35AF2F4EB9A}" type="slidenum">
              <a:rPr lang="en-US" altLang="zh-CN" smtClean="0"/>
              <a:pPr/>
              <a:t>8</a:t>
            </a:fld>
            <a:endParaRPr lang="en-US" altLang="zh-CN"/>
          </a:p>
        </p:txBody>
      </p:sp>
      <p:sp>
        <p:nvSpPr>
          <p:cNvPr id="16388" name="Rectangle 3"/>
          <p:cNvSpPr txBox="1">
            <a:spLocks noChangeArrowheads="1"/>
          </p:cNvSpPr>
          <p:nvPr/>
        </p:nvSpPr>
        <p:spPr bwMode="auto">
          <a:xfrm>
            <a:off x="384175" y="1665288"/>
            <a:ext cx="84963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889000" indent="-43973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93813" indent="-403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81163" indent="-385763">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chemeClr val="accent1"/>
              </a:buClr>
              <a:buFont typeface="Wingdings" panose="05000000000000000000" pitchFamily="2" charset="2"/>
              <a:buChar char="n"/>
            </a:pPr>
            <a:r>
              <a:rPr lang="zh-CN" altLang="en-US" sz="3200">
                <a:solidFill>
                  <a:srgbClr val="FF0000"/>
                </a:solidFill>
                <a:latin typeface="黑体" panose="02010609060101010101" pitchFamily="49" charset="-122"/>
                <a:ea typeface="黑体" panose="02010609060101010101" pitchFamily="49" charset="-122"/>
              </a:rPr>
              <a:t>两个对称变换的连续作用依然是对称变换</a:t>
            </a:r>
            <a:endParaRPr lang="en-US" altLang="zh-CN" sz="3200">
              <a:latin typeface="黑体" panose="02010609060101010101" pitchFamily="49" charset="-122"/>
              <a:ea typeface="黑体" panose="02010609060101010101" pitchFamily="49" charset="-122"/>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3284538"/>
            <a:ext cx="2665412"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Rot="1" noChangeAspect="1" noMove="1" noResize="1" noEditPoints="1" noAdjustHandles="1" noChangeArrowheads="1" noChangeShapeType="1" noTextEdit="1"/>
          </p:cNvSpPr>
          <p:nvPr/>
        </p:nvSpPr>
        <p:spPr bwMode="auto">
          <a:xfrm>
            <a:off x="395536" y="2924944"/>
            <a:ext cx="6120681" cy="3024335"/>
          </a:xfrm>
          <a:prstGeom prst="rect">
            <a:avLst/>
          </a:prstGeom>
          <a:blipFill rotWithShape="0">
            <a:blip r:embed="rId4"/>
            <a:stretch>
              <a:fillRect l="-1195" r="-9163" b="-4032"/>
            </a:stretch>
          </a:blipFill>
          <a:ln w="9525">
            <a:noFill/>
            <a:miter lim="800000"/>
            <a:headEnd/>
            <a:tailEnd/>
          </a:ln>
          <a:effectLst/>
        </p:spPr>
        <p:txBody>
          <a:bodyPr/>
          <a:lstStyle/>
          <a:p>
            <a:pPr>
              <a:defRPr/>
            </a:pPr>
            <a:r>
              <a:rPr lang="zh-CN" altLang="en-US">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288" y="404813"/>
            <a:ext cx="6624637" cy="576262"/>
          </a:xfrm>
        </p:spPr>
        <p:txBody>
          <a:bodyPr/>
          <a:lstStyle/>
          <a:p>
            <a:pPr eaLnBrk="1" hangingPunct="1"/>
            <a:r>
              <a:rPr lang="zh-CN" altLang="en-US" sz="4000">
                <a:latin typeface="SimHei" charset="-122"/>
                <a:ea typeface="SimHei" charset="-122"/>
                <a:cs typeface="SimHei" charset="-122"/>
              </a:rPr>
              <a:t>引言：对称变换（续）</a:t>
            </a:r>
          </a:p>
        </p:txBody>
      </p:sp>
      <p:sp>
        <p:nvSpPr>
          <p:cNvPr id="18435" name="灯片编号占位符 4"/>
          <p:cNvSpPr>
            <a:spLocks noGrp="1"/>
          </p:cNvSpPr>
          <p:nvPr>
            <p:ph type="sldNum" sz="quarter" idx="12"/>
          </p:nvPr>
        </p:nvSpPr>
        <p:spPr>
          <a:xfrm>
            <a:off x="7524750" y="6284913"/>
            <a:ext cx="9334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C90823-31D6-4E23-9FFA-53630D8E270A}" type="slidenum">
              <a:rPr lang="en-US" altLang="zh-CN" smtClean="0"/>
              <a:pPr/>
              <a:t>9</a:t>
            </a:fld>
            <a:endParaRPr lang="en-US" altLang="zh-CN"/>
          </a:p>
        </p:txBody>
      </p:sp>
      <p:sp>
        <p:nvSpPr>
          <p:cNvPr id="8" name="矩形 7"/>
          <p:cNvSpPr/>
          <p:nvPr/>
        </p:nvSpPr>
        <p:spPr bwMode="auto">
          <a:xfrm>
            <a:off x="3563938" y="1700213"/>
            <a:ext cx="1800225" cy="44608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defRPr/>
            </a:pPr>
            <a:r>
              <a:rPr lang="en-US" altLang="zh-CN" sz="2400" b="1" dirty="0" err="1">
                <a:solidFill>
                  <a:schemeClr val="tx1"/>
                </a:solidFill>
                <a:latin typeface="Times New Roman" charset="0"/>
              </a:rPr>
              <a:t>Cayley</a:t>
            </a:r>
            <a:r>
              <a:rPr lang="en-US" altLang="zh-CN" sz="2400" b="1" dirty="0">
                <a:solidFill>
                  <a:schemeClr val="tx1"/>
                </a:solidFill>
                <a:latin typeface="Times New Roman" charset="0"/>
              </a:rPr>
              <a:t> Table</a:t>
            </a:r>
            <a:endParaRPr lang="zh-CN" altLang="en-US" sz="2400" b="1" dirty="0">
              <a:solidFill>
                <a:schemeClr val="tx1"/>
              </a:solidFill>
              <a:latin typeface="Times New Roman" charset="0"/>
            </a:endParaRPr>
          </a:p>
        </p:txBody>
      </p:sp>
      <p:pic>
        <p:nvPicPr>
          <p:cNvPr id="18437" name="Picture 20" descr="http://astarmathsandphysics.com/university-maths-notes/abstract-algebra-and-group-theory/university-maths-notes-group-theory-cayley-tables-html-m77ca77d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725" y="2492375"/>
            <a:ext cx="61055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接连接符 20"/>
          <p:cNvCxnSpPr/>
          <p:nvPr/>
        </p:nvCxnSpPr>
        <p:spPr bwMode="auto">
          <a:xfrm>
            <a:off x="2160588" y="2852738"/>
            <a:ext cx="542766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bwMode="auto">
          <a:xfrm flipV="1">
            <a:off x="2160588" y="2852738"/>
            <a:ext cx="0" cy="2535237"/>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直接连接符 26"/>
          <p:cNvCxnSpPr/>
          <p:nvPr/>
        </p:nvCxnSpPr>
        <p:spPr bwMode="auto">
          <a:xfrm>
            <a:off x="2160588" y="5387975"/>
            <a:ext cx="542766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直接连接符 28"/>
          <p:cNvCxnSpPr/>
          <p:nvPr/>
        </p:nvCxnSpPr>
        <p:spPr bwMode="auto">
          <a:xfrm flipV="1">
            <a:off x="7585075" y="2852738"/>
            <a:ext cx="0" cy="2535237"/>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5622</TotalTime>
  <Words>1087</Words>
  <Application>Microsoft Macintosh PowerPoint</Application>
  <PresentationFormat>全屏显示(4:3)</PresentationFormat>
  <Paragraphs>157</Paragraphs>
  <Slides>33</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黑体</vt:lpstr>
      <vt:lpstr>黑体</vt:lpstr>
      <vt:lpstr>华文楷体</vt:lpstr>
      <vt:lpstr>楷体</vt:lpstr>
      <vt:lpstr>宋体</vt:lpstr>
      <vt:lpstr>Arial Unicode MS</vt:lpstr>
      <vt:lpstr>Batang</vt:lpstr>
      <vt:lpstr>Arial</vt:lpstr>
      <vt:lpstr>Book Antiqua</vt:lpstr>
      <vt:lpstr>Mistral</vt:lpstr>
      <vt:lpstr>Tahoma</vt:lpstr>
      <vt:lpstr>Times New Roman</vt:lpstr>
      <vt:lpstr>Wingdings</vt:lpstr>
      <vt:lpstr>Network</vt:lpstr>
      <vt:lpstr>群论导引</vt:lpstr>
      <vt:lpstr>回 顾</vt:lpstr>
      <vt:lpstr>内容提要</vt:lpstr>
      <vt:lpstr>引言：对称变换</vt:lpstr>
      <vt:lpstr>引言：对称变换（续）</vt:lpstr>
      <vt:lpstr>引言：对称变换（续）</vt:lpstr>
      <vt:lpstr>引言：对称变换（续）</vt:lpstr>
      <vt:lpstr>引言：对称变换（续）</vt:lpstr>
      <vt:lpstr>引言：对称变换（续）</vt:lpstr>
      <vt:lpstr>引言：对称变换（续）</vt:lpstr>
      <vt:lpstr>群 论</vt:lpstr>
      <vt:lpstr>半  群</vt:lpstr>
      <vt:lpstr>幺半群（Monoid）</vt:lpstr>
      <vt:lpstr>幺半群（续）</vt:lpstr>
      <vt:lpstr>群（Group）</vt:lpstr>
      <vt:lpstr>群 （续）</vt:lpstr>
      <vt:lpstr>群（续）</vt:lpstr>
      <vt:lpstr>群（续）</vt:lpstr>
      <vt:lpstr>群（续）</vt:lpstr>
      <vt:lpstr>群 （续）</vt:lpstr>
      <vt:lpstr>群的性质</vt:lpstr>
      <vt:lpstr>群的术语：元素的乘幂（次方）</vt:lpstr>
      <vt:lpstr>群的术语：元素的阶</vt:lpstr>
      <vt:lpstr>群的术语：群的阶</vt:lpstr>
      <vt:lpstr>有关群的术语（续）</vt:lpstr>
      <vt:lpstr>有关群的术语（续）</vt:lpstr>
      <vt:lpstr>有关群的术语（续）</vt:lpstr>
      <vt:lpstr>群 方 程*</vt:lpstr>
      <vt:lpstr>群的方程定义*</vt:lpstr>
      <vt:lpstr>群的方程定义*（续）</vt:lpstr>
      <vt:lpstr>群的方程定义*（续）</vt:lpstr>
      <vt:lpstr>作业</vt:lpstr>
      <vt:lpstr>Niels Abel (1802-1829):天才与贫困</vt:lpstr>
    </vt:vector>
  </TitlesOfParts>
  <Company>Nanjing University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集合的运算</dc:title>
  <dc:creator>CHEN DAOXU</dc:creator>
  <cp:lastModifiedBy>Xiaoxing Ma</cp:lastModifiedBy>
  <cp:revision>109</cp:revision>
  <dcterms:created xsi:type="dcterms:W3CDTF">2001-02-08T13:36:53Z</dcterms:created>
  <dcterms:modified xsi:type="dcterms:W3CDTF">2018-05-06T09:21:16Z</dcterms:modified>
</cp:coreProperties>
</file>