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8" r:id="rId1"/>
  </p:sldMasterIdLst>
  <p:notesMasterIdLst>
    <p:notesMasterId r:id="rId56"/>
  </p:notesMasterIdLst>
  <p:sldIdLst>
    <p:sldId id="256" r:id="rId2"/>
    <p:sldId id="257" r:id="rId3"/>
    <p:sldId id="271" r:id="rId4"/>
    <p:sldId id="277" r:id="rId5"/>
    <p:sldId id="306" r:id="rId6"/>
    <p:sldId id="307" r:id="rId7"/>
    <p:sldId id="308" r:id="rId8"/>
    <p:sldId id="327" r:id="rId9"/>
    <p:sldId id="328" r:id="rId10"/>
    <p:sldId id="329" r:id="rId11"/>
    <p:sldId id="359" r:id="rId12"/>
    <p:sldId id="360" r:id="rId13"/>
    <p:sldId id="361" r:id="rId14"/>
    <p:sldId id="362" r:id="rId15"/>
    <p:sldId id="366" r:id="rId16"/>
    <p:sldId id="278" r:id="rId17"/>
    <p:sldId id="317" r:id="rId18"/>
    <p:sldId id="318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65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63" r:id="rId48"/>
    <p:sldId id="364" r:id="rId49"/>
    <p:sldId id="352" r:id="rId50"/>
    <p:sldId id="353" r:id="rId51"/>
    <p:sldId id="354" r:id="rId52"/>
    <p:sldId id="355" r:id="rId53"/>
    <p:sldId id="356" r:id="rId54"/>
    <p:sldId id="357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F15EF2A-1555-431A-A7FA-B772B17C7402}">
          <p14:sldIdLst>
            <p14:sldId id="256"/>
            <p14:sldId id="257"/>
          </p14:sldIdLst>
        </p14:section>
        <p14:section name="图的定义" id="{11261E4E-2597-411C-814B-C0378EA26882}">
          <p14:sldIdLst>
            <p14:sldId id="271"/>
            <p14:sldId id="277"/>
            <p14:sldId id="306"/>
            <p14:sldId id="307"/>
            <p14:sldId id="308"/>
            <p14:sldId id="327"/>
            <p14:sldId id="328"/>
            <p14:sldId id="329"/>
            <p14:sldId id="359"/>
            <p14:sldId id="360"/>
            <p14:sldId id="361"/>
            <p14:sldId id="362"/>
          </p14:sldIdLst>
        </p14:section>
        <p14:section name="用图建模" id="{DB95734C-5A08-47F3-8ED7-A71F2DEC93A2}">
          <p14:sldIdLst>
            <p14:sldId id="366"/>
            <p14:sldId id="278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</p14:sldIdLst>
        </p14:section>
        <p14:section name="图的表示" id="{85840A31-E36F-47F6-8821-1CAE294E3F84}">
          <p14:sldIdLst>
            <p14:sldId id="365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图的运算" id="{6378F803-EC80-48D6-B1F2-DCCB25D94A24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63"/>
            <p14:sldId id="364"/>
          </p14:sldIdLst>
        </p14:section>
        <p14:section name="图的同构" id="{85524B13-DE09-4C89-8199-4EE3851B1689}">
          <p14:sldIdLst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作业" id="{C943E6B0-BC38-44CE-A350-7A04DAE97A9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9900"/>
    <a:srgbClr val="66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45"/>
    <p:restoredTop sz="93683"/>
  </p:normalViewPr>
  <p:slideViewPr>
    <p:cSldViewPr>
      <p:cViewPr varScale="1">
        <p:scale>
          <a:sx n="137" d="100"/>
          <a:sy n="137" d="100"/>
        </p:scale>
        <p:origin x="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6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4728E0-31AD-4DB5-8E7F-AD42EE1A1709}" type="datetimeFigureOut">
              <a:rPr lang="zh-CN" altLang="en-US"/>
              <a:pPr>
                <a:defRPr/>
              </a:pPr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5972315-0949-4EB1-AD84-15B900604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11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A </a:t>
            </a:r>
            <a:r>
              <a:rPr kumimoji="0" lang="en-US" altLang="zh-CN" i="1"/>
              <a:t>graph </a:t>
            </a:r>
            <a:r>
              <a:rPr kumimoji="0" lang="en-US" altLang="zh-CN"/>
              <a:t>G = (V,E) consists of V, a nonempty set of </a:t>
            </a:r>
            <a:r>
              <a:rPr kumimoji="0" lang="en-US" altLang="zh-CN" i="1"/>
              <a:t>vertices </a:t>
            </a:r>
            <a:r>
              <a:rPr kumimoji="0" lang="en-US" altLang="zh-CN"/>
              <a:t>(or </a:t>
            </a:r>
            <a:r>
              <a:rPr kumimoji="0" lang="en-US" altLang="zh-CN" i="1"/>
              <a:t>nodes</a:t>
            </a:r>
            <a:r>
              <a:rPr kumimoji="0" lang="en-US" altLang="zh-CN"/>
              <a:t>) and E, a set of </a:t>
            </a:r>
            <a:r>
              <a:rPr kumimoji="0" lang="en-US" altLang="zh-CN" i="1"/>
              <a:t>edges</a:t>
            </a:r>
            <a:r>
              <a:rPr kumimoji="0" lang="en-US" altLang="zh-CN"/>
              <a:t>. Each edge has either one or two vertices associated with it, called its </a:t>
            </a:r>
            <a:r>
              <a:rPr kumimoji="0" lang="en-US" altLang="zh-CN" i="1"/>
              <a:t>endpoints</a:t>
            </a:r>
            <a:r>
              <a:rPr kumimoji="0" lang="en-US" altLang="zh-CN"/>
              <a:t>. An edge is said to </a:t>
            </a:r>
            <a:r>
              <a:rPr kumimoji="0" lang="en-US" altLang="zh-CN" i="1"/>
              <a:t>connect </a:t>
            </a:r>
            <a:r>
              <a:rPr kumimoji="0" lang="en-US" altLang="zh-CN"/>
              <a:t>its endpoints. </a:t>
            </a:r>
          </a:p>
          <a:p>
            <a:endParaRPr kumimoji="0" lang="en-US" altLang="zh-CN"/>
          </a:p>
          <a:p>
            <a:r>
              <a:rPr kumimoji="0" lang="zh-CN" altLang="en-US"/>
              <a:t>单数</a:t>
            </a:r>
            <a:r>
              <a:rPr kumimoji="0" lang="en-US" altLang="zh-CN"/>
              <a:t> Vertex  </a:t>
            </a:r>
            <a:r>
              <a:rPr kumimoji="0" lang="zh-CN" altLang="en-US"/>
              <a:t>复数</a:t>
            </a:r>
            <a:r>
              <a:rPr kumimoji="0" lang="en-US" altLang="zh-CN"/>
              <a:t> Vertices ; </a:t>
            </a:r>
          </a:p>
        </p:txBody>
      </p:sp>
      <p:sp>
        <p:nvSpPr>
          <p:cNvPr id="8196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67D945-4367-4EC4-8A19-3B5D4D1FF099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0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pseudographs </a:t>
            </a:r>
            <a:endParaRPr kumimoji="0" lang="en-US" altLang="zh-CN"/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0244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E14C5D-86FE-4E5E-A15C-874C3EC0C93F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/>
              <a:t>Two vertices u and </a:t>
            </a:r>
            <a:r>
              <a:rPr kumimoji="0" lang="en-US" altLang="zh-CN" i="1"/>
              <a:t>v </a:t>
            </a:r>
            <a:r>
              <a:rPr kumimoji="0" lang="en-US" altLang="zh-CN"/>
              <a:t>in an undirected graph G are called </a:t>
            </a:r>
            <a:r>
              <a:rPr kumimoji="0" lang="en-US" altLang="zh-CN" i="1"/>
              <a:t>adjacent </a:t>
            </a:r>
            <a:r>
              <a:rPr kumimoji="0" lang="en-US" altLang="zh-CN"/>
              <a:t>(or </a:t>
            </a:r>
            <a:r>
              <a:rPr kumimoji="0" lang="en-US" altLang="zh-CN" i="1"/>
              <a:t>neighbors</a:t>
            </a:r>
            <a:r>
              <a:rPr kumimoji="0" lang="en-US" altLang="zh-CN"/>
              <a:t>) in G if u and </a:t>
            </a:r>
            <a:r>
              <a:rPr kumimoji="0" lang="en-US" altLang="zh-CN" i="1"/>
              <a:t>v </a:t>
            </a:r>
            <a:r>
              <a:rPr kumimoji="0" lang="en-US" altLang="zh-CN"/>
              <a:t>are endpoints of an edge e of G. Such an edge e is called </a:t>
            </a:r>
            <a:r>
              <a:rPr kumimoji="0" lang="en-US" altLang="zh-CN" i="1"/>
              <a:t>incident with </a:t>
            </a:r>
            <a:r>
              <a:rPr kumimoji="0" lang="en-US" altLang="zh-CN"/>
              <a:t>the vertices u and </a:t>
            </a:r>
            <a:r>
              <a:rPr kumimoji="0" lang="en-US" altLang="zh-CN" i="1"/>
              <a:t>v </a:t>
            </a:r>
            <a:r>
              <a:rPr kumimoji="0" lang="en-US" altLang="zh-CN"/>
              <a:t>and e is said to </a:t>
            </a:r>
            <a:r>
              <a:rPr kumimoji="0" lang="en-US" altLang="zh-CN" i="1"/>
              <a:t>connect </a:t>
            </a:r>
            <a:r>
              <a:rPr kumimoji="0" lang="en-US" altLang="zh-CN"/>
              <a:t>u and </a:t>
            </a:r>
            <a:r>
              <a:rPr kumimoji="0" lang="en-US" altLang="zh-CN" i="1"/>
              <a:t>v</a:t>
            </a:r>
            <a:r>
              <a:rPr kumimoji="0" lang="en-US" altLang="zh-CN"/>
              <a:t>. </a:t>
            </a:r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6813CB-3EAE-44F2-8ED7-ACBFDEBE6EDD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CN" b="1"/>
              <a:t>underlying undirected graph </a:t>
            </a:r>
            <a:endParaRPr kumimoji="0" lang="en-US" altLang="zh-CN"/>
          </a:p>
          <a:p>
            <a:endParaRPr kumimoji="0" lang="en-US" altLang="en-US">
              <a:ea typeface="宋体" panose="02010600030101010101" pitchFamily="2" charset="-122"/>
            </a:endParaRPr>
          </a:p>
        </p:txBody>
      </p:sp>
      <p:sp>
        <p:nvSpPr>
          <p:cNvPr id="17412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76A4C3-2878-43F9-8ABD-993C6A593722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6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972315-0949-4EB1-AD84-15B90060464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37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Calibri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3F6912A6-A048-A247-B5EA-36D1B03B5F36}" type="slidenum">
              <a:rPr lang="zh-CN" altLang="en-US">
                <a:ea typeface="黑体"/>
                <a:cs typeface="黑体"/>
              </a:rPr>
              <a:pPr eaLnBrk="1" hangingPunct="1"/>
              <a:t>30</a:t>
            </a:fld>
            <a:endParaRPr lang="zh-CN" altLang="en-US" dirty="0"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20088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Calibri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fld id="{0CAEE02B-C07E-C749-9EC6-F37F842B05FC}" type="slidenum">
              <a:rPr lang="zh-CN" altLang="en-US">
                <a:ea typeface="黑体"/>
                <a:cs typeface="黑体"/>
              </a:rPr>
              <a:pPr eaLnBrk="1" hangingPunct="1"/>
              <a:t>40</a:t>
            </a:fld>
            <a:endParaRPr lang="zh-CN" altLang="en-US" dirty="0"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83687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072A29-2D91-4740-ACF0-163F7E0A6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15341-1BA2-409F-ACB2-DE7B5F0BE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2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A23BD-9F31-43C8-9C6E-9F22E8977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61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D7AE7-B822-42AA-AAC3-E42F8E750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33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5D49E-CAE8-CC4E-AF41-0E898D97A0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4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166AFE8-7B5E-DB42-9B8D-36CFD6C8F0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7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32FF1-3A9F-4611-BE5B-1D26470D9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86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44B4-17BE-4F74-BA73-F6B4727AE0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C1FE2-02E3-4C33-BDC3-DA754B7ADD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17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D940-AA5B-41B7-A529-6D14BC62F2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97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B768E-05A7-4F18-9B85-B7CD77A7BF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47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713D2-C00D-4641-87C9-04462E010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57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93044-DAE3-4605-9065-0B20FC704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70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3638D-D820-41F6-89D7-AF33E74AEE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0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ea typeface="+mn-ea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1843AA9-33D9-4E04-8BB4-61738F1F8E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80" r:id="rId13"/>
    <p:sldLayoutId id="214748398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anose="02010600030101010101" pitchFamily="2" charset="-122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黑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  <a:cs typeface="黑体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  <a:cs typeface="黑体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&#20851;&#31995;&#30340;&#38381;&#21253;&#21644;&#31561;&#20215;%202015.pptx#-1,16,Warshall&#31639;&#27861;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en.wikipedia.org/wiki/File:Graph_isomorphism_a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://en.wikipedia.org/wiki/File:Graph_isomorphism_b.sv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基本概念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离散数学</a:t>
            </a:r>
            <a:r>
              <a:rPr lang="zh-CN" altLang="en-US" b="1">
                <a:latin typeface="仿宋" panose="02010609060101010101" pitchFamily="49" charset="-122"/>
                <a:ea typeface="仿宋" panose="02010609060101010101" pitchFamily="49" charset="-122"/>
                <a:cs typeface="黑体" panose="02010609060101010101" pitchFamily="49" charset="-122"/>
              </a:rPr>
              <a:t>─</a:t>
            </a:r>
            <a:r>
              <a:rPr lang="zh-CN" altLang="en-US" b="1">
                <a:cs typeface="黑体" panose="02010609060101010101" pitchFamily="49" charset="-122"/>
              </a:rPr>
              <a:t>图论初步</a:t>
            </a:r>
            <a:endParaRPr lang="en-US" altLang="zh-CN" b="1">
              <a:cs typeface="黑体" panose="02010609060101010101" pitchFamily="49" charset="-122"/>
            </a:endParaRPr>
          </a:p>
          <a:p>
            <a:pPr eaLnBrk="1" hangingPunct="1"/>
            <a:endParaRPr lang="en-US" altLang="zh-CN" b="1"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图的术语（续）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075612" cy="53006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=(V, E,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b="1">
                <a:cs typeface="Arial" panose="020B0604020202020204" pitchFamily="34" charset="0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(e)=(u, v)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的起点，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的终点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假设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从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有向图中顶点的出度和入度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为始点的边的条数，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4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为终点的边的条数，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deg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cs typeface="黑体" panose="02010609060101010101" pitchFamily="49" charset="-122"/>
              </a:rPr>
              <a:t>有向图中各顶点的出度之和等于入度之和。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cs typeface="黑体" panose="02010609060101010101" pitchFamily="49" charset="-122"/>
              </a:rPr>
              <a:t>            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vV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</a:t>
            </a:r>
            <a:r>
              <a:rPr lang="en-US" altLang="zh-CN" sz="2800" b="1">
                <a:cs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vV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altLang="zh-CN" sz="2800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=|E|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有向图的底图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特殊的简单图（完全图）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29600" cy="22320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若简单图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中任意两点均相邻，则称为完全图。记为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其中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是图中顶点数。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K</a:t>
            </a:r>
            <a:r>
              <a:rPr lang="en-US" altLang="zh-CN" b="1" baseline="-30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中每个顶点皆为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n-1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度，总边数为</a:t>
            </a:r>
            <a:r>
              <a:rPr lang="en-US" altLang="zh-CN" b="1">
                <a:latin typeface="Times New Roman" panose="02020603050405020304" pitchFamily="18" charset="0"/>
                <a:cs typeface="黑体" panose="02010609060101010101" pitchFamily="49" charset="-122"/>
              </a:rPr>
              <a:t>n(n-1)/2</a:t>
            </a: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b="1">
                <a:latin typeface="Times New Roman" panose="02020603050405020304" pitchFamily="18" charset="0"/>
                <a:cs typeface="黑体" panose="02010609060101010101" pitchFamily="49" charset="-122"/>
              </a:rPr>
              <a:t>边数达到上限的简单图。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>
              <a:cs typeface="黑体" panose="02010609060101010101" pitchFamily="49" charset="-122"/>
            </a:endParaRPr>
          </a:p>
        </p:txBody>
      </p:sp>
      <p:grpSp>
        <p:nvGrpSpPr>
          <p:cNvPr id="28676" name="组合 104"/>
          <p:cNvGrpSpPr>
            <a:grpSpLocks/>
          </p:cNvGrpSpPr>
          <p:nvPr/>
        </p:nvGrpSpPr>
        <p:grpSpPr bwMode="auto">
          <a:xfrm>
            <a:off x="3059113" y="4365625"/>
            <a:ext cx="1081087" cy="1366838"/>
            <a:chOff x="2627784" y="4365743"/>
            <a:chExt cx="1080120" cy="1367513"/>
          </a:xfrm>
        </p:grpSpPr>
        <p:grpSp>
          <p:nvGrpSpPr>
            <p:cNvPr id="28717" name="组合 53"/>
            <p:cNvGrpSpPr>
              <a:grpSpLocks/>
            </p:cNvGrpSpPr>
            <p:nvPr/>
          </p:nvGrpSpPr>
          <p:grpSpPr bwMode="auto">
            <a:xfrm>
              <a:off x="2627784" y="4365743"/>
              <a:ext cx="1080120" cy="863457"/>
              <a:chOff x="2627784" y="4365743"/>
              <a:chExt cx="1080120" cy="863457"/>
            </a:xfrm>
          </p:grpSpPr>
          <p:grpSp>
            <p:nvGrpSpPr>
              <p:cNvPr id="28719" name="组合 40"/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8723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724" name="流程图: 联系 11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8725" name="直接连接符 16"/>
                <p:cNvCxnSpPr>
                  <a:cxnSpLocks noChangeShapeType="1"/>
                  <a:stCxn id="28723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8720" name="直接连接符 18"/>
              <p:cNvCxnSpPr>
                <a:cxnSpLocks noChangeShapeType="1"/>
                <a:stCxn id="28721" idx="1"/>
              </p:cNvCxnSpPr>
              <p:nvPr/>
            </p:nvCxnSpPr>
            <p:spPr bwMode="auto">
              <a:xfrm flipH="1">
                <a:off x="2734331" y="4366749"/>
                <a:ext cx="429232" cy="7395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8721" name="流程图: 联系 46"/>
              <p:cNvSpPr>
                <a:spLocks noChangeArrowheads="1"/>
              </p:cNvSpPr>
              <p:nvPr/>
            </p:nvSpPr>
            <p:spPr bwMode="auto">
              <a:xfrm rot="3275188">
                <a:off x="3079563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22" name="直接连接符 48"/>
              <p:cNvCxnSpPr>
                <a:cxnSpLocks noChangeShapeType="1"/>
                <a:stCxn id="28721" idx="6"/>
              </p:cNvCxnSpPr>
              <p:nvPr/>
            </p:nvCxnSpPr>
            <p:spPr bwMode="auto">
              <a:xfrm rot="3275188">
                <a:off x="3026751" y="4819209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718" name="矩形标注 103"/>
            <p:cNvSpPr>
              <a:spLocks noChangeArrowheads="1"/>
            </p:cNvSpPr>
            <p:nvPr/>
          </p:nvSpPr>
          <p:spPr bwMode="auto">
            <a:xfrm>
              <a:off x="291581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7" name="组合 109"/>
          <p:cNvGrpSpPr>
            <a:grpSpLocks/>
          </p:cNvGrpSpPr>
          <p:nvPr/>
        </p:nvGrpSpPr>
        <p:grpSpPr bwMode="auto">
          <a:xfrm>
            <a:off x="1547813" y="5084763"/>
            <a:ext cx="1079500" cy="612775"/>
            <a:chOff x="1187624" y="5085184"/>
            <a:chExt cx="1080120" cy="612504"/>
          </a:xfrm>
        </p:grpSpPr>
        <p:grpSp>
          <p:nvGrpSpPr>
            <p:cNvPr id="28712" name="组合 58"/>
            <p:cNvGrpSpPr>
              <a:grpSpLocks/>
            </p:cNvGrpSpPr>
            <p:nvPr/>
          </p:nvGrpSpPr>
          <p:grpSpPr bwMode="auto">
            <a:xfrm>
              <a:off x="1187624" y="5085184"/>
              <a:ext cx="1080120" cy="144016"/>
              <a:chOff x="1187624" y="5085184"/>
              <a:chExt cx="1080120" cy="144016"/>
            </a:xfrm>
          </p:grpSpPr>
          <p:sp>
            <p:nvSpPr>
              <p:cNvPr id="28714" name="流程图: 联系 59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15" name="流程图: 联系 60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16" name="直接连接符 61"/>
              <p:cNvCxnSpPr>
                <a:cxnSpLocks noChangeShapeType="1"/>
                <a:stCxn id="2871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713" name="矩形标注 105"/>
            <p:cNvSpPr>
              <a:spLocks noChangeArrowheads="1"/>
            </p:cNvSpPr>
            <p:nvPr/>
          </p:nvSpPr>
          <p:spPr bwMode="auto">
            <a:xfrm>
              <a:off x="1538118" y="5193632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8" name="组合 118"/>
          <p:cNvGrpSpPr>
            <a:grpSpLocks/>
          </p:cNvGrpSpPr>
          <p:nvPr/>
        </p:nvGrpSpPr>
        <p:grpSpPr bwMode="auto">
          <a:xfrm>
            <a:off x="611188" y="5084763"/>
            <a:ext cx="720725" cy="622300"/>
            <a:chOff x="404210" y="5085184"/>
            <a:chExt cx="720080" cy="621178"/>
          </a:xfrm>
        </p:grpSpPr>
        <p:sp>
          <p:nvSpPr>
            <p:cNvPr id="28710" name="流程图: 联系 10"/>
            <p:cNvSpPr>
              <a:spLocks noChangeArrowheads="1"/>
            </p:cNvSpPr>
            <p:nvPr/>
          </p:nvSpPr>
          <p:spPr bwMode="auto">
            <a:xfrm>
              <a:off x="539552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1" name="矩形标注 106"/>
            <p:cNvSpPr>
              <a:spLocks noChangeArrowheads="1"/>
            </p:cNvSpPr>
            <p:nvPr/>
          </p:nvSpPr>
          <p:spPr bwMode="auto">
            <a:xfrm>
              <a:off x="40421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679" name="组合 111"/>
          <p:cNvGrpSpPr>
            <a:grpSpLocks/>
          </p:cNvGrpSpPr>
          <p:nvPr/>
        </p:nvGrpSpPr>
        <p:grpSpPr bwMode="auto">
          <a:xfrm>
            <a:off x="4822825" y="4338638"/>
            <a:ext cx="1089025" cy="1393825"/>
            <a:chOff x="4419310" y="4338210"/>
            <a:chExt cx="1088794" cy="1395046"/>
          </a:xfrm>
        </p:grpSpPr>
        <p:grpSp>
          <p:nvGrpSpPr>
            <p:cNvPr id="28697" name="组合 41"/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28707" name="流程图: 联系 42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8" name="流程图: 联系 43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09" name="直接连接符 44"/>
              <p:cNvCxnSpPr>
                <a:cxnSpLocks noChangeShapeType="1"/>
                <a:stCxn id="28707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698" name="直接连接符 56"/>
            <p:cNvCxnSpPr>
              <a:cxnSpLocks noChangeShapeType="1"/>
              <a:stCxn id="28705" idx="1"/>
              <a:endCxn id="28707" idx="5"/>
            </p:cNvCxnSpPr>
            <p:nvPr/>
          </p:nvCxnSpPr>
          <p:spPr bwMode="auto">
            <a:xfrm flipH="1" flipV="1">
              <a:off x="4542235" y="4461135"/>
              <a:ext cx="842944" cy="6451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699" name="组合 62"/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28704" name="流程图: 联系 63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705" name="流程图: 联系 64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8706" name="直接连接符 65"/>
              <p:cNvCxnSpPr>
                <a:cxnSpLocks noChangeShapeType="1"/>
                <a:stCxn id="2870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8700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矩形标注 107"/>
            <p:cNvSpPr>
              <a:spLocks noChangeArrowheads="1"/>
            </p:cNvSpPr>
            <p:nvPr/>
          </p:nvSpPr>
          <p:spPr bwMode="auto">
            <a:xfrm>
              <a:off x="469779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702" name="直接连接符 112"/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3" name="直接连接符 113"/>
            <p:cNvCxnSpPr>
              <a:cxnSpLocks noChangeShapeType="1"/>
              <a:stCxn id="28704" idx="7"/>
              <a:endCxn id="28708" idx="3"/>
            </p:cNvCxnSpPr>
            <p:nvPr/>
          </p:nvCxnSpPr>
          <p:spPr bwMode="auto">
            <a:xfrm flipV="1">
              <a:off x="4550909" y="4461135"/>
              <a:ext cx="825596" cy="6451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0" name="组合 110"/>
          <p:cNvGrpSpPr>
            <a:grpSpLocks/>
          </p:cNvGrpSpPr>
          <p:nvPr/>
        </p:nvGrpSpPr>
        <p:grpSpPr bwMode="auto">
          <a:xfrm>
            <a:off x="6721475" y="3919538"/>
            <a:ext cx="1506538" cy="1787525"/>
            <a:chOff x="6129282" y="3919609"/>
            <a:chExt cx="1507395" cy="1786753"/>
          </a:xfrm>
        </p:grpSpPr>
        <p:sp>
          <p:nvSpPr>
            <p:cNvPr id="28681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682" name="直接连接符 17"/>
            <p:cNvCxnSpPr>
              <a:cxnSpLocks noChangeShapeType="1"/>
              <a:endCxn id="28681" idx="3"/>
            </p:cNvCxnSpPr>
            <p:nvPr/>
          </p:nvCxnSpPr>
          <p:spPr bwMode="auto">
            <a:xfrm flipV="1">
              <a:off x="6444208" y="4560037"/>
              <a:ext cx="1069544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3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6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687" name="直接连接符 73"/>
            <p:cNvCxnSpPr>
              <a:cxnSpLocks noChangeShapeType="1"/>
              <a:stCxn id="28685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直接连接符 74"/>
            <p:cNvCxnSpPr>
              <a:cxnSpLocks noChangeShapeType="1"/>
              <a:stCxn id="28684" idx="7"/>
              <a:endCxn id="28683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直接连接符 75"/>
            <p:cNvCxnSpPr>
              <a:cxnSpLocks noChangeShapeType="1"/>
              <a:stCxn id="28683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直接连接符 77"/>
            <p:cNvCxnSpPr>
              <a:cxnSpLocks noChangeShapeType="1"/>
              <a:endCxn id="28685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直接连接符 89"/>
            <p:cNvCxnSpPr>
              <a:cxnSpLocks noChangeShapeType="1"/>
              <a:endCxn id="28681" idx="6"/>
            </p:cNvCxnSpPr>
            <p:nvPr/>
          </p:nvCxnSpPr>
          <p:spPr bwMode="auto">
            <a:xfrm>
              <a:off x="6259851" y="4509120"/>
              <a:ext cx="137682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直接连接符 91"/>
            <p:cNvCxnSpPr>
              <a:cxnSpLocks noChangeShapeType="1"/>
              <a:endCxn id="28683" idx="4"/>
            </p:cNvCxnSpPr>
            <p:nvPr/>
          </p:nvCxnSpPr>
          <p:spPr bwMode="auto">
            <a:xfrm flipV="1">
              <a:off x="6444208" y="4063625"/>
              <a:ext cx="445495" cy="109356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直接连接符 93"/>
            <p:cNvCxnSpPr>
              <a:cxnSpLocks noChangeShapeType="1"/>
              <a:stCxn id="28683" idx="5"/>
              <a:endCxn id="28686" idx="0"/>
            </p:cNvCxnSpPr>
            <p:nvPr/>
          </p:nvCxnSpPr>
          <p:spPr bwMode="auto">
            <a:xfrm>
              <a:off x="6940620" y="4042534"/>
              <a:ext cx="439692" cy="10426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直接连接符 94"/>
            <p:cNvCxnSpPr>
              <a:cxnSpLocks noChangeShapeType="1"/>
              <a:endCxn id="28686" idx="1"/>
            </p:cNvCxnSpPr>
            <p:nvPr/>
          </p:nvCxnSpPr>
          <p:spPr bwMode="auto">
            <a:xfrm>
              <a:off x="6252207" y="4564810"/>
              <a:ext cx="1077188" cy="5414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6" name="矩形标注 108"/>
            <p:cNvSpPr>
              <a:spLocks noChangeArrowheads="1"/>
            </p:cNvSpPr>
            <p:nvPr/>
          </p:nvSpPr>
          <p:spPr bwMode="auto">
            <a:xfrm>
              <a:off x="667758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9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特殊的简单图（圈图与轮图）</a:t>
            </a:r>
          </a:p>
        </p:txBody>
      </p:sp>
      <p:grpSp>
        <p:nvGrpSpPr>
          <p:cNvPr id="29699" name="组合 53"/>
          <p:cNvGrpSpPr>
            <a:grpSpLocks/>
          </p:cNvGrpSpPr>
          <p:nvPr/>
        </p:nvGrpSpPr>
        <p:grpSpPr bwMode="auto">
          <a:xfrm>
            <a:off x="1714500" y="2079625"/>
            <a:ext cx="1081088" cy="863600"/>
            <a:chOff x="2627784" y="4365743"/>
            <a:chExt cx="1080120" cy="863457"/>
          </a:xfrm>
        </p:grpSpPr>
        <p:grpSp>
          <p:nvGrpSpPr>
            <p:cNvPr id="29777" name="组合 40"/>
            <p:cNvGrpSpPr>
              <a:grpSpLocks/>
            </p:cNvGrpSpPr>
            <p:nvPr/>
          </p:nvGrpSpPr>
          <p:grpSpPr bwMode="auto">
            <a:xfrm>
              <a:off x="2627784" y="5085184"/>
              <a:ext cx="1080120" cy="144016"/>
              <a:chOff x="1187624" y="5085184"/>
              <a:chExt cx="1080120" cy="144016"/>
            </a:xfrm>
          </p:grpSpPr>
          <p:sp>
            <p:nvSpPr>
              <p:cNvPr id="29781" name="流程图: 联系 9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82" name="流程图: 联系 11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83" name="直接连接符 16"/>
              <p:cNvCxnSpPr>
                <a:cxnSpLocks noChangeShapeType="1"/>
                <a:stCxn id="29781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78" name="直接连接符 18"/>
            <p:cNvCxnSpPr>
              <a:cxnSpLocks noChangeShapeType="1"/>
              <a:stCxn id="29779" idx="1"/>
            </p:cNvCxnSpPr>
            <p:nvPr/>
          </p:nvCxnSpPr>
          <p:spPr bwMode="auto">
            <a:xfrm flipH="1">
              <a:off x="2734331" y="4366749"/>
              <a:ext cx="429232" cy="7395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79" name="流程图: 联系 46"/>
            <p:cNvSpPr>
              <a:spLocks noChangeArrowheads="1"/>
            </p:cNvSpPr>
            <p:nvPr/>
          </p:nvSpPr>
          <p:spPr bwMode="auto">
            <a:xfrm rot="3275188">
              <a:off x="3079563" y="436574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80" name="直接连接符 48"/>
            <p:cNvCxnSpPr>
              <a:cxnSpLocks noChangeShapeType="1"/>
              <a:stCxn id="29779" idx="6"/>
            </p:cNvCxnSpPr>
            <p:nvPr/>
          </p:nvCxnSpPr>
          <p:spPr bwMode="auto">
            <a:xfrm rot="3275188">
              <a:off x="3026751" y="4819209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0" name="组合 111"/>
          <p:cNvGrpSpPr>
            <a:grpSpLocks/>
          </p:cNvGrpSpPr>
          <p:nvPr/>
        </p:nvGrpSpPr>
        <p:grpSpPr bwMode="auto">
          <a:xfrm>
            <a:off x="3841750" y="2052638"/>
            <a:ext cx="1087438" cy="1395412"/>
            <a:chOff x="4419310" y="4338210"/>
            <a:chExt cx="1088794" cy="1395046"/>
          </a:xfrm>
        </p:grpSpPr>
        <p:grpSp>
          <p:nvGrpSpPr>
            <p:cNvPr id="29766" name="组合 41"/>
            <p:cNvGrpSpPr>
              <a:grpSpLocks/>
            </p:cNvGrpSpPr>
            <p:nvPr/>
          </p:nvGrpSpPr>
          <p:grpSpPr bwMode="auto">
            <a:xfrm>
              <a:off x="4419310" y="4338210"/>
              <a:ext cx="1080120" cy="144016"/>
              <a:chOff x="1187624" y="5085184"/>
              <a:chExt cx="1080120" cy="144016"/>
            </a:xfrm>
          </p:grpSpPr>
          <p:sp>
            <p:nvSpPr>
              <p:cNvPr id="29774" name="流程图: 联系 42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75" name="流程图: 联系 43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76" name="直接连接符 44"/>
              <p:cNvCxnSpPr>
                <a:cxnSpLocks noChangeShapeType="1"/>
                <a:stCxn id="29774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67" name="组合 62"/>
            <p:cNvGrpSpPr>
              <a:grpSpLocks/>
            </p:cNvGrpSpPr>
            <p:nvPr/>
          </p:nvGrpSpPr>
          <p:grpSpPr bwMode="auto">
            <a:xfrm>
              <a:off x="4427984" y="5085184"/>
              <a:ext cx="1080120" cy="144016"/>
              <a:chOff x="1187624" y="5085184"/>
              <a:chExt cx="1080120" cy="144016"/>
            </a:xfrm>
          </p:grpSpPr>
          <p:sp>
            <p:nvSpPr>
              <p:cNvPr id="29771" name="流程图: 联系 63"/>
              <p:cNvSpPr>
                <a:spLocks noChangeArrowheads="1"/>
              </p:cNvSpPr>
              <p:nvPr/>
            </p:nvSpPr>
            <p:spPr bwMode="auto">
              <a:xfrm>
                <a:off x="1187624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772" name="流程图: 联系 64"/>
              <p:cNvSpPr>
                <a:spLocks noChangeArrowheads="1"/>
              </p:cNvSpPr>
              <p:nvPr/>
            </p:nvSpPr>
            <p:spPr bwMode="auto">
              <a:xfrm>
                <a:off x="2123728" y="5085184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73" name="直接连接符 65"/>
              <p:cNvCxnSpPr>
                <a:cxnSpLocks noChangeShapeType="1"/>
                <a:stCxn id="29771" idx="6"/>
              </p:cNvCxnSpPr>
              <p:nvPr/>
            </p:nvCxnSpPr>
            <p:spPr bwMode="auto">
              <a:xfrm>
                <a:off x="1331640" y="5157192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9768" name="直接连接符 69"/>
            <p:cNvCxnSpPr>
              <a:cxnSpLocks noChangeShapeType="1"/>
            </p:cNvCxnSpPr>
            <p:nvPr/>
          </p:nvCxnSpPr>
          <p:spPr bwMode="auto">
            <a:xfrm flipH="1" flipV="1">
              <a:off x="5436096" y="4365104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9" name="矩形标注 107"/>
            <p:cNvSpPr>
              <a:spLocks noChangeArrowheads="1"/>
            </p:cNvSpPr>
            <p:nvPr/>
          </p:nvSpPr>
          <p:spPr bwMode="auto">
            <a:xfrm>
              <a:off x="4697796" y="522920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770" name="直接连接符 112"/>
            <p:cNvCxnSpPr>
              <a:cxnSpLocks noChangeShapeType="1"/>
            </p:cNvCxnSpPr>
            <p:nvPr/>
          </p:nvCxnSpPr>
          <p:spPr bwMode="auto">
            <a:xfrm flipH="1" flipV="1">
              <a:off x="4501736" y="4378551"/>
              <a:ext cx="8674" cy="7920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1" name="组合 110"/>
          <p:cNvGrpSpPr>
            <a:grpSpLocks/>
          </p:cNvGrpSpPr>
          <p:nvPr/>
        </p:nvGrpSpPr>
        <p:grpSpPr bwMode="auto">
          <a:xfrm>
            <a:off x="5802313" y="1647825"/>
            <a:ext cx="1506537" cy="1785938"/>
            <a:chOff x="6129282" y="3919609"/>
            <a:chExt cx="1507395" cy="1786753"/>
          </a:xfrm>
        </p:grpSpPr>
        <p:sp>
          <p:nvSpPr>
            <p:cNvPr id="29755" name="流程图: 联系 8"/>
            <p:cNvSpPr>
              <a:spLocks noChangeArrowheads="1"/>
            </p:cNvSpPr>
            <p:nvPr/>
          </p:nvSpPr>
          <p:spPr bwMode="auto">
            <a:xfrm>
              <a:off x="7492661" y="443711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6" name="流程图: 联系 35"/>
            <p:cNvSpPr>
              <a:spLocks noChangeArrowheads="1"/>
            </p:cNvSpPr>
            <p:nvPr/>
          </p:nvSpPr>
          <p:spPr bwMode="auto">
            <a:xfrm>
              <a:off x="6817695" y="391960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7" name="流程图: 联系 8"/>
            <p:cNvSpPr>
              <a:spLocks noChangeArrowheads="1"/>
            </p:cNvSpPr>
            <p:nvPr/>
          </p:nvSpPr>
          <p:spPr bwMode="auto">
            <a:xfrm>
              <a:off x="6129282" y="4455332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8" name="流程图: 联系 71"/>
            <p:cNvSpPr>
              <a:spLocks noChangeArrowheads="1"/>
            </p:cNvSpPr>
            <p:nvPr/>
          </p:nvSpPr>
          <p:spPr bwMode="auto">
            <a:xfrm>
              <a:off x="6372200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9" name="流程图: 联系 72"/>
            <p:cNvSpPr>
              <a:spLocks noChangeArrowheads="1"/>
            </p:cNvSpPr>
            <p:nvPr/>
          </p:nvSpPr>
          <p:spPr bwMode="auto">
            <a:xfrm>
              <a:off x="7308304" y="5085184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60" name="直接连接符 73"/>
            <p:cNvCxnSpPr>
              <a:cxnSpLocks noChangeShapeType="1"/>
              <a:stCxn id="29758" idx="6"/>
            </p:cNvCxnSpPr>
            <p:nvPr/>
          </p:nvCxnSpPr>
          <p:spPr bwMode="auto">
            <a:xfrm>
              <a:off x="6516216" y="5157192"/>
              <a:ext cx="7920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1" name="直接连接符 74"/>
            <p:cNvCxnSpPr>
              <a:cxnSpLocks noChangeShapeType="1"/>
              <a:stCxn id="29757" idx="7"/>
              <a:endCxn id="29756" idx="7"/>
            </p:cNvCxnSpPr>
            <p:nvPr/>
          </p:nvCxnSpPr>
          <p:spPr bwMode="auto">
            <a:xfrm flipV="1">
              <a:off x="6252207" y="3940700"/>
              <a:ext cx="688413" cy="53572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2" name="直接连接符 75"/>
            <p:cNvCxnSpPr>
              <a:cxnSpLocks noChangeShapeType="1"/>
              <a:stCxn id="29756" idx="6"/>
            </p:cNvCxnSpPr>
            <p:nvPr/>
          </p:nvCxnSpPr>
          <p:spPr bwMode="auto">
            <a:xfrm>
              <a:off x="6961711" y="3991617"/>
              <a:ext cx="573132" cy="4560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3" name="直接连接符 76"/>
            <p:cNvCxnSpPr>
              <a:cxnSpLocks noChangeShapeType="1"/>
            </p:cNvCxnSpPr>
            <p:nvPr/>
          </p:nvCxnSpPr>
          <p:spPr bwMode="auto">
            <a:xfrm flipV="1">
              <a:off x="7393759" y="4560037"/>
              <a:ext cx="19493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4" name="直接连接符 77"/>
            <p:cNvCxnSpPr>
              <a:cxnSpLocks noChangeShapeType="1"/>
              <a:endCxn id="29758" idx="5"/>
            </p:cNvCxnSpPr>
            <p:nvPr/>
          </p:nvCxnSpPr>
          <p:spPr bwMode="auto">
            <a:xfrm>
              <a:off x="6228184" y="4581128"/>
              <a:ext cx="266941" cy="6269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65" name="矩形标注 108"/>
            <p:cNvSpPr>
              <a:spLocks noChangeArrowheads="1"/>
            </p:cNvSpPr>
            <p:nvPr/>
          </p:nvSpPr>
          <p:spPr bwMode="auto">
            <a:xfrm>
              <a:off x="6677580" y="5202306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702" name="矩形标注 54"/>
          <p:cNvSpPr>
            <a:spLocks noChangeArrowheads="1"/>
          </p:cNvSpPr>
          <p:nvPr/>
        </p:nvSpPr>
        <p:spPr bwMode="auto">
          <a:xfrm>
            <a:off x="1984375" y="2943225"/>
            <a:ext cx="720725" cy="504825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165"/>
          <p:cNvGrpSpPr>
            <a:grpSpLocks/>
          </p:cNvGrpSpPr>
          <p:nvPr/>
        </p:nvGrpSpPr>
        <p:grpSpPr bwMode="auto">
          <a:xfrm>
            <a:off x="1654175" y="4103688"/>
            <a:ext cx="5594350" cy="1800225"/>
            <a:chOff x="1653955" y="4103966"/>
            <a:chExt cx="5594044" cy="1800200"/>
          </a:xfrm>
        </p:grpSpPr>
        <p:grpSp>
          <p:nvGrpSpPr>
            <p:cNvPr id="29706" name="组合 53"/>
            <p:cNvGrpSpPr>
              <a:grpSpLocks/>
            </p:cNvGrpSpPr>
            <p:nvPr/>
          </p:nvGrpSpPr>
          <p:grpSpPr bwMode="auto">
            <a:xfrm>
              <a:off x="1653955" y="4536014"/>
              <a:ext cx="1080120" cy="863457"/>
              <a:chOff x="2627784" y="4365743"/>
              <a:chExt cx="1080120" cy="863457"/>
            </a:xfrm>
          </p:grpSpPr>
          <p:grpSp>
            <p:nvGrpSpPr>
              <p:cNvPr id="29744" name="组合 40"/>
              <p:cNvGrpSpPr>
                <a:grpSpLocks/>
              </p:cNvGrpSpPr>
              <p:nvPr/>
            </p:nvGrpSpPr>
            <p:grpSpPr bwMode="auto">
              <a:xfrm>
                <a:off x="26277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52" name="流程图: 联系 7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53" name="流程图: 联系 78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54" name="直接连接符 79"/>
                <p:cNvCxnSpPr>
                  <a:cxnSpLocks noChangeShapeType="1"/>
                  <a:stCxn id="29752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745" name="直接连接符 66"/>
              <p:cNvCxnSpPr>
                <a:cxnSpLocks noChangeShapeType="1"/>
                <a:stCxn id="29746" idx="1"/>
              </p:cNvCxnSpPr>
              <p:nvPr/>
            </p:nvCxnSpPr>
            <p:spPr bwMode="auto">
              <a:xfrm flipH="1">
                <a:off x="2747778" y="4366749"/>
                <a:ext cx="429232" cy="7395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6" name="流程图: 联系 67"/>
              <p:cNvSpPr>
                <a:spLocks noChangeArrowheads="1"/>
              </p:cNvSpPr>
              <p:nvPr/>
            </p:nvSpPr>
            <p:spPr bwMode="auto">
              <a:xfrm rot="3275188">
                <a:off x="3093010" y="436574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7" name="直接连接符 68"/>
              <p:cNvCxnSpPr>
                <a:cxnSpLocks noChangeShapeType="1"/>
                <a:stCxn id="29746" idx="6"/>
              </p:cNvCxnSpPr>
              <p:nvPr/>
            </p:nvCxnSpPr>
            <p:spPr bwMode="auto">
              <a:xfrm rot="3275188">
                <a:off x="3040198" y="4819209"/>
                <a:ext cx="79208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48" name="流程图: 联系 116"/>
              <p:cNvSpPr>
                <a:spLocks noChangeArrowheads="1"/>
              </p:cNvSpPr>
              <p:nvPr/>
            </p:nvSpPr>
            <p:spPr bwMode="auto">
              <a:xfrm rot="3275188">
                <a:off x="3099066" y="4799303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49" name="直接连接符 119"/>
              <p:cNvCxnSpPr>
                <a:cxnSpLocks noChangeShapeType="1"/>
                <a:endCxn id="29753" idx="5"/>
              </p:cNvCxnSpPr>
              <p:nvPr/>
            </p:nvCxnSpPr>
            <p:spPr bwMode="auto">
              <a:xfrm>
                <a:off x="3169565" y="4842905"/>
                <a:ext cx="517248" cy="36520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50" name="直接连接符 123"/>
              <p:cNvCxnSpPr>
                <a:cxnSpLocks noChangeShapeType="1"/>
                <a:stCxn id="29748" idx="4"/>
              </p:cNvCxnSpPr>
              <p:nvPr/>
            </p:nvCxnSpPr>
            <p:spPr bwMode="auto">
              <a:xfrm flipH="1">
                <a:off x="2737518" y="4913038"/>
                <a:ext cx="374870" cy="24529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51" name="直接连接符 126"/>
              <p:cNvCxnSpPr>
                <a:cxnSpLocks noChangeShapeType="1"/>
              </p:cNvCxnSpPr>
              <p:nvPr/>
            </p:nvCxnSpPr>
            <p:spPr bwMode="auto">
              <a:xfrm flipH="1">
                <a:off x="3169565" y="4410857"/>
                <a:ext cx="10484" cy="50405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9707" name="组合 111"/>
            <p:cNvGrpSpPr>
              <a:grpSpLocks/>
            </p:cNvGrpSpPr>
            <p:nvPr/>
          </p:nvGrpSpPr>
          <p:grpSpPr bwMode="auto">
            <a:xfrm>
              <a:off x="3779912" y="4509120"/>
              <a:ext cx="1088794" cy="1395046"/>
              <a:chOff x="4419310" y="4338210"/>
              <a:chExt cx="1088794" cy="1395046"/>
            </a:xfrm>
          </p:grpSpPr>
          <p:grpSp>
            <p:nvGrpSpPr>
              <p:cNvPr id="29733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41" name="流程图: 联系 9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42" name="流程图: 联系 92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43" name="直接连接符 95"/>
                <p:cNvCxnSpPr>
                  <a:cxnSpLocks noChangeShapeType="1"/>
                  <a:stCxn id="29741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9734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29738" name="流程图: 联系 86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39" name="流程图: 联系 87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40" name="直接连接符 88"/>
                <p:cNvCxnSpPr>
                  <a:cxnSpLocks noChangeShapeType="1"/>
                  <a:stCxn id="29738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29735" name="直接连接符 83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736" name="矩形标注 84"/>
              <p:cNvSpPr>
                <a:spLocks noChangeArrowheads="1"/>
              </p:cNvSpPr>
              <p:nvPr/>
            </p:nvSpPr>
            <p:spPr bwMode="auto">
              <a:xfrm>
                <a:off x="4697796" y="5229200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37" name="直接连接符 85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08" name="矩形标注 115"/>
            <p:cNvSpPr>
              <a:spLocks noChangeArrowheads="1"/>
            </p:cNvSpPr>
            <p:nvPr/>
          </p:nvSpPr>
          <p:spPr bwMode="auto">
            <a:xfrm>
              <a:off x="1923767" y="5400110"/>
              <a:ext cx="720080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9" name="流程图: 联系 117"/>
            <p:cNvSpPr>
              <a:spLocks noChangeArrowheads="1"/>
            </p:cNvSpPr>
            <p:nvPr/>
          </p:nvSpPr>
          <p:spPr bwMode="auto">
            <a:xfrm rot="3275188">
              <a:off x="4240364" y="4897565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710" name="直接连接符 121"/>
            <p:cNvCxnSpPr>
              <a:cxnSpLocks noChangeShapeType="1"/>
              <a:endCxn id="29709" idx="2"/>
            </p:cNvCxnSpPr>
            <p:nvPr/>
          </p:nvCxnSpPr>
          <p:spPr bwMode="auto">
            <a:xfrm>
              <a:off x="3851920" y="4581128"/>
              <a:ext cx="418725" cy="32975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直接连接符 129"/>
            <p:cNvCxnSpPr>
              <a:cxnSpLocks noChangeShapeType="1"/>
              <a:endCxn id="29739" idx="5"/>
            </p:cNvCxnSpPr>
            <p:nvPr/>
          </p:nvCxnSpPr>
          <p:spPr bwMode="auto">
            <a:xfrm>
              <a:off x="4283968" y="4941169"/>
              <a:ext cx="563647" cy="4378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直接连接符 131"/>
            <p:cNvCxnSpPr>
              <a:cxnSpLocks noChangeShapeType="1"/>
              <a:stCxn id="29738" idx="6"/>
              <a:endCxn id="29709" idx="0"/>
            </p:cNvCxnSpPr>
            <p:nvPr/>
          </p:nvCxnSpPr>
          <p:spPr bwMode="auto">
            <a:xfrm flipV="1">
              <a:off x="3932602" y="4927846"/>
              <a:ext cx="438456" cy="40025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直接连接符 132"/>
            <p:cNvCxnSpPr>
              <a:cxnSpLocks noChangeShapeType="1"/>
              <a:endCxn id="29709" idx="0"/>
            </p:cNvCxnSpPr>
            <p:nvPr/>
          </p:nvCxnSpPr>
          <p:spPr bwMode="auto">
            <a:xfrm flipH="1">
              <a:off x="4371058" y="4581128"/>
              <a:ext cx="416966" cy="3467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714" name="组合 164"/>
            <p:cNvGrpSpPr>
              <a:grpSpLocks/>
            </p:cNvGrpSpPr>
            <p:nvPr/>
          </p:nvGrpSpPr>
          <p:grpSpPr bwMode="auto">
            <a:xfrm>
              <a:off x="5740604" y="4103966"/>
              <a:ext cx="1507395" cy="1786753"/>
              <a:chOff x="5740604" y="4103966"/>
              <a:chExt cx="1507395" cy="1786753"/>
            </a:xfrm>
          </p:grpSpPr>
          <p:grpSp>
            <p:nvGrpSpPr>
              <p:cNvPr id="29715" name="组合 110"/>
              <p:cNvGrpSpPr>
                <a:grpSpLocks/>
              </p:cNvGrpSpPr>
              <p:nvPr/>
            </p:nvGrpSpPr>
            <p:grpSpPr bwMode="auto">
              <a:xfrm>
                <a:off x="5740604" y="4103966"/>
                <a:ext cx="1507395" cy="1786753"/>
                <a:chOff x="6129282" y="3919609"/>
                <a:chExt cx="1507395" cy="1786753"/>
              </a:xfrm>
            </p:grpSpPr>
            <p:sp>
              <p:nvSpPr>
                <p:cNvPr id="29722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7492661" y="4437112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3" name="流程图: 联系 98"/>
                <p:cNvSpPr>
                  <a:spLocks noChangeArrowheads="1"/>
                </p:cNvSpPr>
                <p:nvPr/>
              </p:nvSpPr>
              <p:spPr bwMode="auto">
                <a:xfrm>
                  <a:off x="6817695" y="391960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4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6129282" y="4455332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5" name="流程图: 联系 100"/>
                <p:cNvSpPr>
                  <a:spLocks noChangeArrowheads="1"/>
                </p:cNvSpPr>
                <p:nvPr/>
              </p:nvSpPr>
              <p:spPr bwMode="auto">
                <a:xfrm>
                  <a:off x="6372200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726" name="流程图: 联系 101"/>
                <p:cNvSpPr>
                  <a:spLocks noChangeArrowheads="1"/>
                </p:cNvSpPr>
                <p:nvPr/>
              </p:nvSpPr>
              <p:spPr bwMode="auto">
                <a:xfrm>
                  <a:off x="730830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29727" name="直接连接符 102"/>
                <p:cNvCxnSpPr>
                  <a:cxnSpLocks noChangeShapeType="1"/>
                  <a:stCxn id="29725" idx="6"/>
                </p:cNvCxnSpPr>
                <p:nvPr/>
              </p:nvCxnSpPr>
              <p:spPr bwMode="auto">
                <a:xfrm>
                  <a:off x="6516216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28" name="直接连接符 104"/>
                <p:cNvCxnSpPr>
                  <a:cxnSpLocks noChangeShapeType="1"/>
                  <a:stCxn id="29724" idx="7"/>
                  <a:endCxn id="29723" idx="7"/>
                </p:cNvCxnSpPr>
                <p:nvPr/>
              </p:nvCxnSpPr>
              <p:spPr bwMode="auto">
                <a:xfrm flipV="1">
                  <a:off x="6252207" y="3940700"/>
                  <a:ext cx="688413" cy="53572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29" name="直接连接符 109"/>
                <p:cNvCxnSpPr>
                  <a:cxnSpLocks noChangeShapeType="1"/>
                  <a:stCxn id="29723" idx="6"/>
                </p:cNvCxnSpPr>
                <p:nvPr/>
              </p:nvCxnSpPr>
              <p:spPr bwMode="auto">
                <a:xfrm>
                  <a:off x="6961711" y="3991617"/>
                  <a:ext cx="573132" cy="45601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0" name="直接连接符 110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93759" y="4560037"/>
                  <a:ext cx="19493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1" name="直接连接符 111"/>
                <p:cNvCxnSpPr>
                  <a:cxnSpLocks noChangeShapeType="1"/>
                  <a:endCxn id="29725" idx="5"/>
                </p:cNvCxnSpPr>
                <p:nvPr/>
              </p:nvCxnSpPr>
              <p:spPr bwMode="auto">
                <a:xfrm>
                  <a:off x="6228184" y="4581128"/>
                  <a:ext cx="266941" cy="62698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32" name="矩形标注 114"/>
                <p:cNvSpPr>
                  <a:spLocks noChangeArrowheads="1"/>
                </p:cNvSpPr>
                <p:nvPr/>
              </p:nvSpPr>
              <p:spPr bwMode="auto">
                <a:xfrm>
                  <a:off x="6677580" y="5202306"/>
                  <a:ext cx="720080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sz="2400" b="1" i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16" name="流程图: 联系 118"/>
              <p:cNvSpPr>
                <a:spLocks noChangeArrowheads="1"/>
              </p:cNvSpPr>
              <p:nvPr/>
            </p:nvSpPr>
            <p:spPr bwMode="auto">
              <a:xfrm rot="3275188">
                <a:off x="6472612" y="4753549"/>
                <a:ext cx="144016" cy="144016"/>
              </a:xfrm>
              <a:prstGeom prst="flowChartConnector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717" name="直接连接符 142"/>
              <p:cNvCxnSpPr>
                <a:cxnSpLocks noChangeShapeType="1"/>
                <a:endCxn id="29716" idx="3"/>
              </p:cNvCxnSpPr>
              <p:nvPr/>
            </p:nvCxnSpPr>
            <p:spPr bwMode="auto">
              <a:xfrm>
                <a:off x="5796136" y="4693352"/>
                <a:ext cx="677482" cy="12021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8" name="直接连接符 144"/>
              <p:cNvCxnSpPr>
                <a:cxnSpLocks noChangeShapeType="1"/>
              </p:cNvCxnSpPr>
              <p:nvPr/>
            </p:nvCxnSpPr>
            <p:spPr bwMode="auto">
              <a:xfrm>
                <a:off x="6516216" y="4234535"/>
                <a:ext cx="1868" cy="51888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19" name="直接连接符 156"/>
              <p:cNvCxnSpPr>
                <a:cxnSpLocks noChangeShapeType="1"/>
                <a:stCxn id="29716" idx="6"/>
              </p:cNvCxnSpPr>
              <p:nvPr/>
            </p:nvCxnSpPr>
            <p:spPr bwMode="auto">
              <a:xfrm>
                <a:off x="6586347" y="4884243"/>
                <a:ext cx="435793" cy="50380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0" name="直接连接符 157"/>
              <p:cNvCxnSpPr>
                <a:cxnSpLocks noChangeShapeType="1"/>
              </p:cNvCxnSpPr>
              <p:nvPr/>
            </p:nvCxnSpPr>
            <p:spPr bwMode="auto">
              <a:xfrm flipV="1">
                <a:off x="6613241" y="4690606"/>
                <a:ext cx="538727" cy="13984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21" name="直接连接符 159"/>
              <p:cNvCxnSpPr>
                <a:cxnSpLocks noChangeShapeType="1"/>
                <a:stCxn id="29716" idx="4"/>
              </p:cNvCxnSpPr>
              <p:nvPr/>
            </p:nvCxnSpPr>
            <p:spPr bwMode="auto">
              <a:xfrm flipH="1">
                <a:off x="6086036" y="4867284"/>
                <a:ext cx="399898" cy="44875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611188" y="148431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684213" y="378936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0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86995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特殊的简单图（立方体图）</a:t>
            </a:r>
          </a:p>
        </p:txBody>
      </p:sp>
      <p:grpSp>
        <p:nvGrpSpPr>
          <p:cNvPr id="30723" name="组合 173"/>
          <p:cNvGrpSpPr>
            <a:grpSpLocks/>
          </p:cNvGrpSpPr>
          <p:nvPr/>
        </p:nvGrpSpPr>
        <p:grpSpPr bwMode="auto">
          <a:xfrm>
            <a:off x="992188" y="3357563"/>
            <a:ext cx="1404937" cy="1295400"/>
            <a:chOff x="507885" y="3356992"/>
            <a:chExt cx="1404592" cy="1296144"/>
          </a:xfrm>
        </p:grpSpPr>
        <p:grpSp>
          <p:nvGrpSpPr>
            <p:cNvPr id="30779" name="组合 89"/>
            <p:cNvGrpSpPr>
              <a:grpSpLocks/>
            </p:cNvGrpSpPr>
            <p:nvPr/>
          </p:nvGrpSpPr>
          <p:grpSpPr bwMode="auto">
            <a:xfrm>
              <a:off x="611560" y="3356992"/>
              <a:ext cx="1080120" cy="1296144"/>
              <a:chOff x="1187624" y="5085184"/>
              <a:chExt cx="1080120" cy="1296144"/>
            </a:xfrm>
          </p:grpSpPr>
          <p:grpSp>
            <p:nvGrpSpPr>
              <p:cNvPr id="30782" name="组合 58"/>
              <p:cNvGrpSpPr>
                <a:grpSpLocks/>
              </p:cNvGrpSpPr>
              <p:nvPr/>
            </p:nvGrpSpPr>
            <p:grpSpPr bwMode="auto">
              <a:xfrm>
                <a:off x="118762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84" name="流程图: 联系 94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5" name="流程图: 联系 96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86" name="直接连接符 103"/>
                <p:cNvCxnSpPr>
                  <a:cxnSpLocks noChangeShapeType="1"/>
                  <a:stCxn id="30784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783" name="矩形标注 93"/>
              <p:cNvSpPr>
                <a:spLocks noChangeArrowheads="1"/>
              </p:cNvSpPr>
              <p:nvPr/>
            </p:nvSpPr>
            <p:spPr bwMode="auto">
              <a:xfrm>
                <a:off x="1475656" y="587727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780" name="矩形标注 105"/>
            <p:cNvSpPr>
              <a:spLocks noChangeArrowheads="1"/>
            </p:cNvSpPr>
            <p:nvPr/>
          </p:nvSpPr>
          <p:spPr bwMode="auto">
            <a:xfrm>
              <a:off x="1480429" y="3442447"/>
              <a:ext cx="432048" cy="360040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81" name="矩形标注 106"/>
            <p:cNvSpPr>
              <a:spLocks noChangeArrowheads="1"/>
            </p:cNvSpPr>
            <p:nvPr/>
          </p:nvSpPr>
          <p:spPr bwMode="auto">
            <a:xfrm>
              <a:off x="507885" y="3437674"/>
              <a:ext cx="432048" cy="42337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24" name="组合 174"/>
          <p:cNvGrpSpPr>
            <a:grpSpLocks/>
          </p:cNvGrpSpPr>
          <p:nvPr/>
        </p:nvGrpSpPr>
        <p:grpSpPr bwMode="auto">
          <a:xfrm>
            <a:off x="3586163" y="2511425"/>
            <a:ext cx="1285875" cy="2212975"/>
            <a:chOff x="3357410" y="2511116"/>
            <a:chExt cx="1286598" cy="2214028"/>
          </a:xfrm>
        </p:grpSpPr>
        <p:grpSp>
          <p:nvGrpSpPr>
            <p:cNvPr id="30763" name="组合 111"/>
            <p:cNvGrpSpPr>
              <a:grpSpLocks/>
            </p:cNvGrpSpPr>
            <p:nvPr/>
          </p:nvGrpSpPr>
          <p:grpSpPr bwMode="auto">
            <a:xfrm>
              <a:off x="3491880" y="2852936"/>
              <a:ext cx="1088794" cy="1872208"/>
              <a:chOff x="4419310" y="4338210"/>
              <a:chExt cx="1088794" cy="1872208"/>
            </a:xfrm>
          </p:grpSpPr>
          <p:grpSp>
            <p:nvGrpSpPr>
              <p:cNvPr id="30768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76" name="流程图: 联系 42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77" name="流程图: 联系 43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78" name="直接连接符 44"/>
                <p:cNvCxnSpPr>
                  <a:cxnSpLocks noChangeShapeType="1"/>
                  <a:stCxn id="30776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9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73" name="流程图: 联系 63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74" name="流程图: 联系 64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75" name="直接连接符 65"/>
                <p:cNvCxnSpPr>
                  <a:cxnSpLocks noChangeShapeType="1"/>
                  <a:stCxn id="30773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70" name="直接连接符 69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71" name="矩形标注 107"/>
              <p:cNvSpPr>
                <a:spLocks noChangeArrowheads="1"/>
              </p:cNvSpPr>
              <p:nvPr/>
            </p:nvSpPr>
            <p:spPr bwMode="auto">
              <a:xfrm>
                <a:off x="4707342" y="570636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772" name="直接连接符 112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64" name="矩形标注 113"/>
            <p:cNvSpPr>
              <a:spLocks noChangeArrowheads="1"/>
            </p:cNvSpPr>
            <p:nvPr/>
          </p:nvSpPr>
          <p:spPr bwMode="auto">
            <a:xfrm>
              <a:off x="3357410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5" name="矩形标注 120"/>
            <p:cNvSpPr>
              <a:spLocks noChangeArrowheads="1"/>
            </p:cNvSpPr>
            <p:nvPr/>
          </p:nvSpPr>
          <p:spPr bwMode="auto">
            <a:xfrm>
              <a:off x="4283968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6" name="矩形标注 122"/>
            <p:cNvSpPr>
              <a:spLocks noChangeArrowheads="1"/>
            </p:cNvSpPr>
            <p:nvPr/>
          </p:nvSpPr>
          <p:spPr bwMode="auto">
            <a:xfrm>
              <a:off x="3361311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7" name="矩形标注 124"/>
            <p:cNvSpPr>
              <a:spLocks noChangeArrowheads="1"/>
            </p:cNvSpPr>
            <p:nvPr/>
          </p:nvSpPr>
          <p:spPr bwMode="auto">
            <a:xfrm>
              <a:off x="4275294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25" name="组合 172"/>
          <p:cNvGrpSpPr>
            <a:grpSpLocks/>
          </p:cNvGrpSpPr>
          <p:nvPr/>
        </p:nvGrpSpPr>
        <p:grpSpPr bwMode="auto">
          <a:xfrm>
            <a:off x="6057900" y="2151063"/>
            <a:ext cx="1800225" cy="2573337"/>
            <a:chOff x="6300192" y="2151076"/>
            <a:chExt cx="1800200" cy="2574068"/>
          </a:xfrm>
        </p:grpSpPr>
        <p:grpSp>
          <p:nvGrpSpPr>
            <p:cNvPr id="30728" name="组合 111"/>
            <p:cNvGrpSpPr>
              <a:grpSpLocks/>
            </p:cNvGrpSpPr>
            <p:nvPr/>
          </p:nvGrpSpPr>
          <p:grpSpPr bwMode="auto">
            <a:xfrm>
              <a:off x="6444208" y="2852936"/>
              <a:ext cx="1296144" cy="1872208"/>
              <a:chOff x="4419310" y="4338210"/>
              <a:chExt cx="1296144" cy="1872208"/>
            </a:xfrm>
          </p:grpSpPr>
          <p:grpSp>
            <p:nvGrpSpPr>
              <p:cNvPr id="30752" name="组合 41"/>
              <p:cNvGrpSpPr>
                <a:grpSpLocks/>
              </p:cNvGrpSpPr>
              <p:nvPr/>
            </p:nvGrpSpPr>
            <p:grpSpPr bwMode="auto">
              <a:xfrm>
                <a:off x="4419310" y="4338210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60" name="流程图: 联系 138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61" name="流程图: 联系 139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62" name="直接连接符 140"/>
                <p:cNvCxnSpPr>
                  <a:cxnSpLocks noChangeShapeType="1"/>
                  <a:stCxn id="30760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3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57" name="流程图: 联系 135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58" name="流程图: 联系 136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59" name="直接连接符 137"/>
                <p:cNvCxnSpPr>
                  <a:cxnSpLocks noChangeShapeType="1"/>
                  <a:stCxn id="30757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54" name="直接连接符 130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755" name="矩形标注 133"/>
              <p:cNvSpPr>
                <a:spLocks noChangeArrowheads="1"/>
              </p:cNvSpPr>
              <p:nvPr/>
            </p:nvSpPr>
            <p:spPr bwMode="auto">
              <a:xfrm>
                <a:off x="4995374" y="5706362"/>
                <a:ext cx="720080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756" name="直接连接符 134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29" name="矩形标注 141"/>
            <p:cNvSpPr>
              <a:spLocks noChangeArrowheads="1"/>
            </p:cNvSpPr>
            <p:nvPr/>
          </p:nvSpPr>
          <p:spPr bwMode="auto">
            <a:xfrm>
              <a:off x="6300192" y="249289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0" name="矩形标注 143"/>
            <p:cNvSpPr>
              <a:spLocks noChangeArrowheads="1"/>
            </p:cNvSpPr>
            <p:nvPr/>
          </p:nvSpPr>
          <p:spPr bwMode="auto">
            <a:xfrm>
              <a:off x="7236296" y="251111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1" name="矩形标注 145"/>
            <p:cNvSpPr>
              <a:spLocks noChangeArrowheads="1"/>
            </p:cNvSpPr>
            <p:nvPr/>
          </p:nvSpPr>
          <p:spPr bwMode="auto">
            <a:xfrm>
              <a:off x="6313639" y="368146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2" name="矩形标注 146"/>
            <p:cNvSpPr>
              <a:spLocks noChangeArrowheads="1"/>
            </p:cNvSpPr>
            <p:nvPr/>
          </p:nvSpPr>
          <p:spPr bwMode="auto">
            <a:xfrm>
              <a:off x="7227622" y="367191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733" name="组合 111"/>
            <p:cNvGrpSpPr>
              <a:grpSpLocks/>
            </p:cNvGrpSpPr>
            <p:nvPr/>
          </p:nvGrpSpPr>
          <p:grpSpPr bwMode="auto">
            <a:xfrm>
              <a:off x="6516216" y="2492896"/>
              <a:ext cx="1520842" cy="1187696"/>
              <a:chOff x="3987262" y="4338210"/>
              <a:chExt cx="1520842" cy="1187696"/>
            </a:xfrm>
          </p:grpSpPr>
          <p:grpSp>
            <p:nvGrpSpPr>
              <p:cNvPr id="30738" name="组合 41"/>
              <p:cNvGrpSpPr>
                <a:grpSpLocks/>
              </p:cNvGrpSpPr>
              <p:nvPr/>
            </p:nvGrpSpPr>
            <p:grpSpPr bwMode="auto">
              <a:xfrm>
                <a:off x="3987262" y="4338210"/>
                <a:ext cx="1512168" cy="1187696"/>
                <a:chOff x="755576" y="5085184"/>
                <a:chExt cx="1512168" cy="1187696"/>
              </a:xfrm>
            </p:grpSpPr>
            <p:sp>
              <p:nvSpPr>
                <p:cNvPr id="30745" name="流程图: 联系 160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46" name="流程图: 联系 161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47" name="直接连接符 162"/>
                <p:cNvCxnSpPr>
                  <a:cxnSpLocks noChangeShapeType="1"/>
                  <a:stCxn id="30745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8" name="直接连接符 163"/>
                <p:cNvCxnSpPr>
                  <a:cxnSpLocks noChangeShapeType="1"/>
                  <a:endCxn id="30736" idx="0"/>
                </p:cNvCxnSpPr>
                <p:nvPr/>
              </p:nvCxnSpPr>
              <p:spPr bwMode="auto">
                <a:xfrm flipV="1">
                  <a:off x="755576" y="5913712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9" name="直接连接符 169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949280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50" name="直接连接符 1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1691680" y="5157192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51" name="直接连接符 171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0690" y="5143745"/>
                  <a:ext cx="481499" cy="3236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39" name="组合 62"/>
              <p:cNvGrpSpPr>
                <a:grpSpLocks/>
              </p:cNvGrpSpPr>
              <p:nvPr/>
            </p:nvGrpSpPr>
            <p:grpSpPr bwMode="auto">
              <a:xfrm>
                <a:off x="4427984" y="5085184"/>
                <a:ext cx="1080120" cy="144016"/>
                <a:chOff x="1187624" y="5085184"/>
                <a:chExt cx="1080120" cy="144016"/>
              </a:xfrm>
            </p:grpSpPr>
            <p:sp>
              <p:nvSpPr>
                <p:cNvPr id="30742" name="流程图: 联系 154"/>
                <p:cNvSpPr>
                  <a:spLocks noChangeArrowheads="1"/>
                </p:cNvSpPr>
                <p:nvPr/>
              </p:nvSpPr>
              <p:spPr bwMode="auto">
                <a:xfrm>
                  <a:off x="1187624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43" name="流程图: 联系 155"/>
                <p:cNvSpPr>
                  <a:spLocks noChangeArrowheads="1"/>
                </p:cNvSpPr>
                <p:nvPr/>
              </p:nvSpPr>
              <p:spPr bwMode="auto">
                <a:xfrm>
                  <a:off x="2123728" y="5085184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744" name="直接连接符 158"/>
                <p:cNvCxnSpPr>
                  <a:cxnSpLocks noChangeShapeType="1"/>
                  <a:stCxn id="30742" idx="6"/>
                </p:cNvCxnSpPr>
                <p:nvPr/>
              </p:nvCxnSpPr>
              <p:spPr bwMode="auto">
                <a:xfrm>
                  <a:off x="1331640" y="5157192"/>
                  <a:ext cx="792088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0740" name="直接连接符 151"/>
              <p:cNvCxnSpPr>
                <a:cxnSpLocks noChangeShapeType="1"/>
              </p:cNvCxnSpPr>
              <p:nvPr/>
            </p:nvCxnSpPr>
            <p:spPr bwMode="auto">
              <a:xfrm flipH="1" flipV="1">
                <a:off x="5436096" y="4365104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741" name="直接连接符 153"/>
              <p:cNvCxnSpPr>
                <a:cxnSpLocks noChangeShapeType="1"/>
              </p:cNvCxnSpPr>
              <p:nvPr/>
            </p:nvCxnSpPr>
            <p:spPr bwMode="auto">
              <a:xfrm flipH="1" flipV="1">
                <a:off x="4501736" y="4378551"/>
                <a:ext cx="8674" cy="7920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4" name="矩形标注 164"/>
            <p:cNvSpPr>
              <a:spLocks noChangeArrowheads="1"/>
            </p:cNvSpPr>
            <p:nvPr/>
          </p:nvSpPr>
          <p:spPr bwMode="auto">
            <a:xfrm>
              <a:off x="6813794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5" name="矩形标注 165"/>
            <p:cNvSpPr>
              <a:spLocks noChangeArrowheads="1"/>
            </p:cNvSpPr>
            <p:nvPr/>
          </p:nvSpPr>
          <p:spPr bwMode="auto">
            <a:xfrm>
              <a:off x="7740352" y="2151076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6" name="矩形标注 166"/>
            <p:cNvSpPr>
              <a:spLocks noChangeArrowheads="1"/>
            </p:cNvSpPr>
            <p:nvPr/>
          </p:nvSpPr>
          <p:spPr bwMode="auto">
            <a:xfrm>
              <a:off x="6817695" y="3321424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7" name="矩形标注 167"/>
            <p:cNvSpPr>
              <a:spLocks noChangeArrowheads="1"/>
            </p:cNvSpPr>
            <p:nvPr/>
          </p:nvSpPr>
          <p:spPr bwMode="auto">
            <a:xfrm>
              <a:off x="7731678" y="3311878"/>
              <a:ext cx="360040" cy="27935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971550" y="148431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n-cube</a:t>
            </a: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971550" y="5661025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正则图：顶点度相同的简单图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57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子图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G=&lt;V,E&gt;, G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=&lt;V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,E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如果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V, E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则称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的子图。</a:t>
            </a:r>
          </a:p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如果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i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或者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cs typeface="黑体" panose="02010609060101010101" pitchFamily="49" charset="-122"/>
              </a:rPr>
              <a:t>’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8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则称为真子图。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诱导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导出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子图：可以由顶点集的子集，或者由边集的子集导出一个子图。</a:t>
            </a:r>
            <a:r>
              <a:rPr lang="zh-CN" altLang="en-US" b="1">
                <a:cs typeface="黑体" panose="02010609060101010101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69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用图建模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47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图模型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075612" cy="4878387"/>
          </a:xfrm>
        </p:spPr>
        <p:txBody>
          <a:bodyPr/>
          <a:lstStyle/>
          <a:p>
            <a:pPr eaLnBrk="1" hangingPunct="1"/>
            <a:r>
              <a:rPr lang="zh-CN" altLang="en-US" sz="2800" b="1">
                <a:cs typeface="黑体" panose="02010609060101010101" pitchFamily="49" charset="-122"/>
              </a:rPr>
              <a:t>交通网络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航空、公路、铁路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信息网络</a:t>
            </a:r>
            <a:endParaRPr lang="zh-CN" altLang="en-US" sz="28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万维网图（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Graph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引用图（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Citation Graph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b="1">
                <a:cs typeface="黑体" panose="02010609060101010101" pitchFamily="49" charset="-122"/>
              </a:rPr>
              <a:t>社会网络</a:t>
            </a:r>
            <a:endParaRPr lang="en-US" altLang="zh-CN" sz="28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熟人关系图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合作图，好莱坞图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lvl="1" algn="just" eaLnBrk="1" hangingPunct="1"/>
            <a:r>
              <a:rPr lang="zh-CN" altLang="en-US" sz="2400" b="1">
                <a:cs typeface="黑体" panose="02010609060101010101" pitchFamily="49" charset="-122"/>
              </a:rPr>
              <a:t>呼叫图</a:t>
            </a:r>
            <a:endParaRPr lang="en-US" altLang="zh-CN" sz="2400" b="1">
              <a:cs typeface="黑体" panose="02010609060101010101" pitchFamily="49" charset="-122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体育（循环赛的图模型）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生态系统中的动物竞争关系</a:t>
            </a: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1908175" y="24923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熊</a:t>
            </a: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635375" y="2492375"/>
            <a:ext cx="649288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鹰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5364163" y="249237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鹫</a:t>
            </a:r>
          </a:p>
        </p:txBody>
      </p:sp>
      <p:cxnSp>
        <p:nvCxnSpPr>
          <p:cNvPr id="8" name="直接连接符 7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2555875" y="2781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4284663" y="27813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1908175" y="3933825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鼠</a:t>
            </a: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3635375" y="3933825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狼</a:t>
            </a: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364163" y="3933825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乌鸦</a:t>
            </a:r>
          </a:p>
        </p:txBody>
      </p:sp>
      <p:cxnSp>
        <p:nvCxnSpPr>
          <p:cNvPr id="14" name="直接连接符 13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2555875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  <a:stCxn id="12" idx="6"/>
            <a:endCxn id="13" idx="2"/>
          </p:cNvCxnSpPr>
          <p:nvPr/>
        </p:nvCxnSpPr>
        <p:spPr bwMode="auto">
          <a:xfrm>
            <a:off x="4284663" y="42211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1908175" y="5157788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蛇</a:t>
            </a: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3635375" y="5157788"/>
            <a:ext cx="649288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鸭</a:t>
            </a: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5364163" y="5157788"/>
            <a:ext cx="647700" cy="574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马</a:t>
            </a:r>
          </a:p>
        </p:txBody>
      </p:sp>
      <p:cxnSp>
        <p:nvCxnSpPr>
          <p:cNvPr id="19" name="直接连接符 18"/>
          <p:cNvCxnSpPr>
            <a:cxnSpLocks noChangeShapeType="1"/>
            <a:stCxn id="16" idx="6"/>
            <a:endCxn id="17" idx="2"/>
          </p:cNvCxnSpPr>
          <p:nvPr/>
        </p:nvCxnSpPr>
        <p:spPr bwMode="auto">
          <a:xfrm>
            <a:off x="2555875" y="54451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  <a:stCxn id="4" idx="5"/>
            <a:endCxn id="12" idx="1"/>
          </p:cNvCxnSpPr>
          <p:nvPr/>
        </p:nvCxnSpPr>
        <p:spPr bwMode="auto">
          <a:xfrm>
            <a:off x="2460625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任意多边形 22"/>
          <p:cNvSpPr>
            <a:spLocks/>
          </p:cNvSpPr>
          <p:nvPr/>
        </p:nvSpPr>
        <p:spPr bwMode="auto">
          <a:xfrm>
            <a:off x="2224088" y="2144713"/>
            <a:ext cx="3251200" cy="428625"/>
          </a:xfrm>
          <a:custGeom>
            <a:avLst/>
            <a:gdLst>
              <a:gd name="T0" fmla="*/ 0 w 3251200"/>
              <a:gd name="T1" fmla="*/ 360353 h 428978"/>
              <a:gd name="T2" fmla="*/ 1670756 w 3251200"/>
              <a:gd name="T3" fmla="*/ 11262 h 428978"/>
              <a:gd name="T4" fmla="*/ 3251200 w 3251200"/>
              <a:gd name="T5" fmla="*/ 427920 h 4289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1200" h="428978">
                <a:moveTo>
                  <a:pt x="0" y="361244"/>
                </a:moveTo>
                <a:cubicBezTo>
                  <a:pt x="564444" y="180622"/>
                  <a:pt x="1128889" y="0"/>
                  <a:pt x="1670756" y="11289"/>
                </a:cubicBezTo>
                <a:cubicBezTo>
                  <a:pt x="2212623" y="22578"/>
                  <a:pt x="2731911" y="225778"/>
                  <a:pt x="3251200" y="4289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5" name="直接连接符 24"/>
          <p:cNvCxnSpPr>
            <a:cxnSpLocks noChangeShapeType="1"/>
            <a:stCxn id="5" idx="5"/>
            <a:endCxn id="13" idx="1"/>
          </p:cNvCxnSpPr>
          <p:nvPr/>
        </p:nvCxnSpPr>
        <p:spPr bwMode="auto">
          <a:xfrm>
            <a:off x="4189413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  <a:stCxn id="6" idx="3"/>
            <a:endCxn id="12" idx="7"/>
          </p:cNvCxnSpPr>
          <p:nvPr/>
        </p:nvCxnSpPr>
        <p:spPr bwMode="auto">
          <a:xfrm flipH="1">
            <a:off x="4189413" y="2984500"/>
            <a:ext cx="1270000" cy="1033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连接符 28"/>
          <p:cNvCxnSpPr>
            <a:cxnSpLocks noChangeShapeType="1"/>
            <a:stCxn id="11" idx="5"/>
            <a:endCxn id="18" idx="1"/>
          </p:cNvCxnSpPr>
          <p:nvPr/>
        </p:nvCxnSpPr>
        <p:spPr bwMode="auto">
          <a:xfrm>
            <a:off x="2460625" y="4424363"/>
            <a:ext cx="2998788" cy="8175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189663" y="3284538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3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循环赛的冠军是哪个队？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>
              <a:cs typeface="黑体" panose="02010609060101010101" pitchFamily="49" charset="-122"/>
            </a:endParaRPr>
          </a:p>
        </p:txBody>
      </p:sp>
      <p:sp>
        <p:nvSpPr>
          <p:cNvPr id="20484" name="椭圆 3"/>
          <p:cNvSpPr>
            <a:spLocks noChangeArrowheads="1"/>
          </p:cNvSpPr>
          <p:nvPr/>
        </p:nvSpPr>
        <p:spPr bwMode="auto">
          <a:xfrm>
            <a:off x="1835150" y="2924175"/>
            <a:ext cx="649288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20485" name="椭圆 4"/>
          <p:cNvSpPr>
            <a:spLocks noChangeArrowheads="1"/>
          </p:cNvSpPr>
          <p:nvPr/>
        </p:nvSpPr>
        <p:spPr bwMode="auto">
          <a:xfrm>
            <a:off x="3708400" y="2205038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0486" name="椭圆 5"/>
          <p:cNvSpPr>
            <a:spLocks noChangeArrowheads="1"/>
          </p:cNvSpPr>
          <p:nvPr/>
        </p:nvSpPr>
        <p:spPr bwMode="auto">
          <a:xfrm>
            <a:off x="5508625" y="2852738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cxnSp>
        <p:nvCxnSpPr>
          <p:cNvPr id="20487" name="直接连接符 6"/>
          <p:cNvCxnSpPr>
            <a:cxnSpLocks noChangeShapeType="1"/>
            <a:stCxn id="20484" idx="6"/>
            <a:endCxn id="20485" idx="2"/>
          </p:cNvCxnSpPr>
          <p:nvPr/>
        </p:nvCxnSpPr>
        <p:spPr bwMode="auto">
          <a:xfrm flipV="1">
            <a:off x="2484438" y="2492375"/>
            <a:ext cx="1223962" cy="720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直接连接符 7"/>
          <p:cNvCxnSpPr>
            <a:cxnSpLocks noChangeShapeType="1"/>
            <a:stCxn id="20485" idx="6"/>
            <a:endCxn id="20486" idx="2"/>
          </p:cNvCxnSpPr>
          <p:nvPr/>
        </p:nvCxnSpPr>
        <p:spPr bwMode="auto">
          <a:xfrm>
            <a:off x="4356100" y="2492375"/>
            <a:ext cx="1152525" cy="649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椭圆 8"/>
          <p:cNvSpPr>
            <a:spLocks noChangeArrowheads="1"/>
          </p:cNvSpPr>
          <p:nvPr/>
        </p:nvSpPr>
        <p:spPr bwMode="auto">
          <a:xfrm>
            <a:off x="1763713" y="4437063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</a:t>
            </a:r>
            <a:endParaRPr lang="zh-CN" altLang="en-US"/>
          </a:p>
        </p:txBody>
      </p:sp>
      <p:sp>
        <p:nvSpPr>
          <p:cNvPr id="20490" name="椭圆 9"/>
          <p:cNvSpPr>
            <a:spLocks noChangeArrowheads="1"/>
          </p:cNvSpPr>
          <p:nvPr/>
        </p:nvSpPr>
        <p:spPr bwMode="auto">
          <a:xfrm>
            <a:off x="3708400" y="5229225"/>
            <a:ext cx="647700" cy="5762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  <a:endParaRPr lang="zh-CN" altLang="en-US"/>
          </a:p>
        </p:txBody>
      </p:sp>
      <p:sp>
        <p:nvSpPr>
          <p:cNvPr id="20491" name="椭圆 10"/>
          <p:cNvSpPr>
            <a:spLocks noChangeArrowheads="1"/>
          </p:cNvSpPr>
          <p:nvPr/>
        </p:nvSpPr>
        <p:spPr bwMode="auto">
          <a:xfrm>
            <a:off x="5580063" y="4437063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cxnSp>
        <p:nvCxnSpPr>
          <p:cNvPr id="20492" name="直接连接符 11"/>
          <p:cNvCxnSpPr>
            <a:cxnSpLocks noChangeShapeType="1"/>
            <a:stCxn id="20489" idx="6"/>
            <a:endCxn id="20490" idx="2"/>
          </p:cNvCxnSpPr>
          <p:nvPr/>
        </p:nvCxnSpPr>
        <p:spPr bwMode="auto">
          <a:xfrm>
            <a:off x="2411413" y="4724400"/>
            <a:ext cx="1296987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直接连接符 12"/>
          <p:cNvCxnSpPr>
            <a:cxnSpLocks noChangeShapeType="1"/>
            <a:stCxn id="20490" idx="6"/>
            <a:endCxn id="20491" idx="3"/>
          </p:cNvCxnSpPr>
          <p:nvPr/>
        </p:nvCxnSpPr>
        <p:spPr bwMode="auto">
          <a:xfrm flipV="1">
            <a:off x="4356100" y="4929188"/>
            <a:ext cx="1319213" cy="5873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直接连接符 13"/>
          <p:cNvCxnSpPr>
            <a:cxnSpLocks noChangeShapeType="1"/>
            <a:stCxn id="20484" idx="5"/>
            <a:endCxn id="20490" idx="1"/>
          </p:cNvCxnSpPr>
          <p:nvPr/>
        </p:nvCxnSpPr>
        <p:spPr bwMode="auto">
          <a:xfrm>
            <a:off x="2389188" y="3416300"/>
            <a:ext cx="1412875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直接连接符 15"/>
          <p:cNvCxnSpPr>
            <a:cxnSpLocks noChangeShapeType="1"/>
            <a:stCxn id="20485" idx="5"/>
            <a:endCxn id="20491" idx="1"/>
          </p:cNvCxnSpPr>
          <p:nvPr/>
        </p:nvCxnSpPr>
        <p:spPr bwMode="auto">
          <a:xfrm>
            <a:off x="4260850" y="2697163"/>
            <a:ext cx="1414463" cy="18240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直接连接符 16"/>
          <p:cNvCxnSpPr>
            <a:cxnSpLocks noChangeShapeType="1"/>
            <a:stCxn id="20486" idx="3"/>
            <a:endCxn id="20490" idx="7"/>
          </p:cNvCxnSpPr>
          <p:nvPr/>
        </p:nvCxnSpPr>
        <p:spPr bwMode="auto">
          <a:xfrm flipH="1">
            <a:off x="4260850" y="3344863"/>
            <a:ext cx="1341438" cy="1968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直接箭头连接符 34"/>
          <p:cNvCxnSpPr>
            <a:cxnSpLocks noChangeShapeType="1"/>
            <a:stCxn id="20485" idx="4"/>
            <a:endCxn id="20490" idx="0"/>
          </p:cNvCxnSpPr>
          <p:nvPr/>
        </p:nvCxnSpPr>
        <p:spPr bwMode="auto">
          <a:xfrm>
            <a:off x="4032250" y="2781300"/>
            <a:ext cx="0" cy="24479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直接箭头连接符 36"/>
          <p:cNvCxnSpPr>
            <a:cxnSpLocks noChangeShapeType="1"/>
            <a:stCxn id="20484" idx="5"/>
            <a:endCxn id="20491" idx="2"/>
          </p:cNvCxnSpPr>
          <p:nvPr/>
        </p:nvCxnSpPr>
        <p:spPr bwMode="auto">
          <a:xfrm>
            <a:off x="2389188" y="3416300"/>
            <a:ext cx="3190875" cy="13081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直接箭头连接符 38"/>
          <p:cNvCxnSpPr>
            <a:cxnSpLocks noChangeShapeType="1"/>
            <a:stCxn id="20485" idx="3"/>
            <a:endCxn id="20489" idx="7"/>
          </p:cNvCxnSpPr>
          <p:nvPr/>
        </p:nvCxnSpPr>
        <p:spPr bwMode="auto">
          <a:xfrm flipH="1">
            <a:off x="2316163" y="2697163"/>
            <a:ext cx="1485900" cy="18240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直接箭头连接符 40"/>
          <p:cNvCxnSpPr>
            <a:cxnSpLocks noChangeShapeType="1"/>
            <a:endCxn id="20489" idx="0"/>
          </p:cNvCxnSpPr>
          <p:nvPr/>
        </p:nvCxnSpPr>
        <p:spPr bwMode="auto">
          <a:xfrm flipH="1">
            <a:off x="2087563" y="3500438"/>
            <a:ext cx="36512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直接箭头连接符 42"/>
          <p:cNvCxnSpPr>
            <a:cxnSpLocks noChangeShapeType="1"/>
            <a:stCxn id="20486" idx="3"/>
            <a:endCxn id="20489" idx="6"/>
          </p:cNvCxnSpPr>
          <p:nvPr/>
        </p:nvCxnSpPr>
        <p:spPr bwMode="auto">
          <a:xfrm flipH="1">
            <a:off x="2411413" y="3344863"/>
            <a:ext cx="3190875" cy="13795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直接箭头连接符 44"/>
          <p:cNvCxnSpPr>
            <a:cxnSpLocks noChangeShapeType="1"/>
            <a:stCxn id="20491" idx="0"/>
            <a:endCxn id="20486" idx="4"/>
          </p:cNvCxnSpPr>
          <p:nvPr/>
        </p:nvCxnSpPr>
        <p:spPr bwMode="auto">
          <a:xfrm flipH="1" flipV="1">
            <a:off x="5832475" y="3429000"/>
            <a:ext cx="71438" cy="100806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3" name="直接箭头连接符 46"/>
          <p:cNvCxnSpPr>
            <a:cxnSpLocks noChangeShapeType="1"/>
            <a:stCxn id="20484" idx="6"/>
            <a:endCxn id="20486" idx="2"/>
          </p:cNvCxnSpPr>
          <p:nvPr/>
        </p:nvCxnSpPr>
        <p:spPr bwMode="auto">
          <a:xfrm flipV="1">
            <a:off x="2484438" y="3141663"/>
            <a:ext cx="3024187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直接箭头连接符 48"/>
          <p:cNvCxnSpPr>
            <a:cxnSpLocks noChangeShapeType="1"/>
            <a:stCxn id="20491" idx="1"/>
          </p:cNvCxnSpPr>
          <p:nvPr/>
        </p:nvCxnSpPr>
        <p:spPr bwMode="auto">
          <a:xfrm flipH="1">
            <a:off x="2411413" y="4521200"/>
            <a:ext cx="3263900" cy="60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189663" y="35734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优先图和程序并发执行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右边的程序有没有办法执行快一点？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16013" y="4652963"/>
            <a:ext cx="2954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是什么思考帮助我们建模？</a:t>
            </a:r>
            <a:endParaRPr lang="en-US" altLang="zh-CN"/>
          </a:p>
          <a:p>
            <a:pPr eaLnBrk="1" hangingPunct="1"/>
            <a:r>
              <a:rPr lang="zh-CN" altLang="en-US"/>
              <a:t>问题的答案是什么？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5108575" y="2276475"/>
            <a:ext cx="3063875" cy="2736850"/>
            <a:chOff x="5108406" y="2276872"/>
            <a:chExt cx="3063994" cy="2736304"/>
          </a:xfrm>
        </p:grpSpPr>
        <p:pic>
          <p:nvPicPr>
            <p:cNvPr id="21512" name="Content Placeholder 4" descr="0901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8406" y="2276872"/>
              <a:ext cx="3056028" cy="2736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矩形 5"/>
            <p:cNvSpPr>
              <a:spLocks noChangeArrowheads="1"/>
            </p:cNvSpPr>
            <p:nvPr/>
          </p:nvSpPr>
          <p:spPr bwMode="auto">
            <a:xfrm>
              <a:off x="6516216" y="2276872"/>
              <a:ext cx="1656184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7" name="Content Placeholder 4" descr="090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276475"/>
            <a:ext cx="30559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7450" y="3141663"/>
            <a:ext cx="2130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s1||s2;s3||s4;s5||s6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BD00028_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916113"/>
            <a:ext cx="3898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图的定义</a:t>
            </a:r>
          </a:p>
          <a:p>
            <a:r>
              <a:rPr lang="zh-CN" altLang="en-US" dirty="0"/>
              <a:t>用图建模</a:t>
            </a:r>
            <a:endParaRPr lang="en-US" altLang="zh-CN" dirty="0"/>
          </a:p>
          <a:p>
            <a:r>
              <a:rPr lang="zh-CN" altLang="en-US" dirty="0"/>
              <a:t>图的表示</a:t>
            </a:r>
            <a:endParaRPr lang="en-US" altLang="zh-CN" dirty="0"/>
          </a:p>
          <a:p>
            <a:r>
              <a:rPr lang="zh-CN" altLang="en-US" dirty="0"/>
              <a:t>图的运算</a:t>
            </a:r>
            <a:endParaRPr lang="en-US" altLang="zh-CN" dirty="0"/>
          </a:p>
          <a:p>
            <a:r>
              <a:rPr lang="zh-CN" altLang="en-US" dirty="0"/>
              <a:t>图的同构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黑体" panose="02010609060101010101" pitchFamily="49" charset="-122"/>
              </a:rPr>
              <a:t>“</a:t>
            </a:r>
            <a:r>
              <a:rPr lang="zh-CN" altLang="en-US">
                <a:cs typeface="黑体" panose="02010609060101010101" pitchFamily="49" charset="-122"/>
              </a:rPr>
              <a:t>巧渡河”问题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问题：人、狼、羊、菜用一条只能同时载两位的小船渡河，“狼羊”、“羊菜”不能在无人在场时共处，当然只有人能架船。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图模型：顶点表示“原岸的状态”，两点之间有边当且仅当一次合理的渡河“操作”能够实现该状态的转变。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起始状态是“人狼羊菜”，结束状态是“空”。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问题的解：找到一条从起始状态到结束状态的尽可能短的通路。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黑体" panose="02010609060101010101" pitchFamily="49" charset="-122"/>
              </a:rPr>
              <a:t>“</a:t>
            </a:r>
            <a:r>
              <a:rPr lang="zh-CN" altLang="en-US">
                <a:cs typeface="黑体" panose="02010609060101010101" pitchFamily="49" charset="-122"/>
              </a:rPr>
              <a:t>巧渡河”问题的解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20800" y="1873250"/>
            <a:ext cx="7823200" cy="11763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注意：在</a:t>
            </a:r>
            <a:r>
              <a:rPr lang="zh-CN" altLang="en-US">
                <a:cs typeface="黑体" panose="02010609060101010101" pitchFamily="49" charset="-122"/>
              </a:rPr>
              <a:t>“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人狼羊菜</a:t>
            </a:r>
            <a:r>
              <a:rPr lang="zh-CN" altLang="en-US">
                <a:cs typeface="黑体" panose="02010609060101010101" pitchFamily="49" charset="-122"/>
              </a:rPr>
              <a:t>”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cs typeface="黑体" panose="02010609060101010101" pitchFamily="49" charset="-122"/>
              </a:rPr>
              <a:t>16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种组合种允许出现的只有</a:t>
            </a:r>
            <a:r>
              <a:rPr lang="en-US" altLang="zh-CN">
                <a:latin typeface="Times New Roman" panose="02020603050405020304" pitchFamily="18" charset="0"/>
                <a:cs typeface="黑体" panose="02010609060101010101" pitchFamily="49" charset="-122"/>
              </a:rPr>
              <a:t>10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种。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6645275" y="59499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空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6927850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7019925" y="5949950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i="1">
                <a:solidFill>
                  <a:srgbClr val="FF0000"/>
                </a:solidFill>
                <a:latin typeface="宋体" panose="02010600030101010101" pitchFamily="2" charset="-122"/>
              </a:rPr>
              <a:t>成功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59" name="Rectangle 12"/>
          <p:cNvSpPr>
            <a:spLocks noChangeArrowheads="1"/>
          </p:cNvSpPr>
          <p:nvPr/>
        </p:nvSpPr>
        <p:spPr bwMode="auto">
          <a:xfrm>
            <a:off x="7597775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560" name="Rectangle 15"/>
          <p:cNvSpPr>
            <a:spLocks noChangeArrowheads="1"/>
          </p:cNvSpPr>
          <p:nvPr/>
        </p:nvSpPr>
        <p:spPr bwMode="auto">
          <a:xfrm>
            <a:off x="1835150" y="3573463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61" name="Oval 17"/>
          <p:cNvSpPr>
            <a:spLocks noChangeArrowheads="1"/>
          </p:cNvSpPr>
          <p:nvPr/>
        </p:nvSpPr>
        <p:spPr bwMode="auto">
          <a:xfrm>
            <a:off x="2278063" y="3846513"/>
            <a:ext cx="119062" cy="11430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2" name="Oval 18"/>
          <p:cNvSpPr>
            <a:spLocks noChangeArrowheads="1"/>
          </p:cNvSpPr>
          <p:nvPr/>
        </p:nvSpPr>
        <p:spPr bwMode="auto">
          <a:xfrm>
            <a:off x="3400425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Oval 19"/>
          <p:cNvSpPr>
            <a:spLocks noChangeArrowheads="1"/>
          </p:cNvSpPr>
          <p:nvPr/>
        </p:nvSpPr>
        <p:spPr bwMode="auto">
          <a:xfrm>
            <a:off x="4529138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Oval 20"/>
          <p:cNvSpPr>
            <a:spLocks noChangeArrowheads="1"/>
          </p:cNvSpPr>
          <p:nvPr/>
        </p:nvSpPr>
        <p:spPr bwMode="auto">
          <a:xfrm>
            <a:off x="5651500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Oval 21"/>
          <p:cNvSpPr>
            <a:spLocks noChangeArrowheads="1"/>
          </p:cNvSpPr>
          <p:nvPr/>
        </p:nvSpPr>
        <p:spPr bwMode="auto">
          <a:xfrm>
            <a:off x="6780213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6" name="Oval 22"/>
          <p:cNvSpPr>
            <a:spLocks noChangeArrowheads="1"/>
          </p:cNvSpPr>
          <p:nvPr/>
        </p:nvSpPr>
        <p:spPr bwMode="auto">
          <a:xfrm>
            <a:off x="2278063" y="5816600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7" name="Oval 23"/>
          <p:cNvSpPr>
            <a:spLocks noChangeArrowheads="1"/>
          </p:cNvSpPr>
          <p:nvPr/>
        </p:nvSpPr>
        <p:spPr bwMode="auto">
          <a:xfrm>
            <a:off x="3400425" y="5816600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Oval 24"/>
          <p:cNvSpPr>
            <a:spLocks noChangeArrowheads="1"/>
          </p:cNvSpPr>
          <p:nvPr/>
        </p:nvSpPr>
        <p:spPr bwMode="auto">
          <a:xfrm>
            <a:off x="6780213" y="5816600"/>
            <a:ext cx="119062" cy="11271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9" name="Oval 25"/>
          <p:cNvSpPr>
            <a:spLocks noChangeArrowheads="1"/>
          </p:cNvSpPr>
          <p:nvPr/>
        </p:nvSpPr>
        <p:spPr bwMode="auto">
          <a:xfrm>
            <a:off x="5651500" y="5816600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Oval 26"/>
          <p:cNvSpPr>
            <a:spLocks noChangeArrowheads="1"/>
          </p:cNvSpPr>
          <p:nvPr/>
        </p:nvSpPr>
        <p:spPr bwMode="auto">
          <a:xfrm>
            <a:off x="4529138" y="5816600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1" name="Rectangle 29"/>
          <p:cNvSpPr>
            <a:spLocks noChangeArrowheads="1"/>
          </p:cNvSpPr>
          <p:nvPr/>
        </p:nvSpPr>
        <p:spPr bwMode="auto">
          <a:xfrm>
            <a:off x="3132138" y="3573463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人</a:t>
            </a:r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</a:p>
        </p:txBody>
      </p:sp>
      <p:sp>
        <p:nvSpPr>
          <p:cNvPr id="23572" name="Rectangle 32"/>
          <p:cNvSpPr>
            <a:spLocks noChangeArrowheads="1"/>
          </p:cNvSpPr>
          <p:nvPr/>
        </p:nvSpPr>
        <p:spPr bwMode="auto">
          <a:xfrm>
            <a:off x="4203700" y="354488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3" name="Rectangle 35"/>
          <p:cNvSpPr>
            <a:spLocks noChangeArrowheads="1"/>
          </p:cNvSpPr>
          <p:nvPr/>
        </p:nvSpPr>
        <p:spPr bwMode="auto">
          <a:xfrm>
            <a:off x="5364163" y="350043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4" name="Rectangle 39"/>
          <p:cNvSpPr>
            <a:spLocks noChangeArrowheads="1"/>
          </p:cNvSpPr>
          <p:nvPr/>
        </p:nvSpPr>
        <p:spPr bwMode="auto">
          <a:xfrm>
            <a:off x="2001838" y="5943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5" name="Rectangle 42"/>
          <p:cNvSpPr>
            <a:spLocks noChangeArrowheads="1"/>
          </p:cNvSpPr>
          <p:nvPr/>
        </p:nvSpPr>
        <p:spPr bwMode="auto">
          <a:xfrm>
            <a:off x="3322638" y="59563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6" name="Rectangle 45"/>
          <p:cNvSpPr>
            <a:spLocks noChangeArrowheads="1"/>
          </p:cNvSpPr>
          <p:nvPr/>
        </p:nvSpPr>
        <p:spPr bwMode="auto">
          <a:xfrm>
            <a:off x="4443413" y="597058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7" name="Rectangle 48"/>
          <p:cNvSpPr>
            <a:spLocks noChangeArrowheads="1"/>
          </p:cNvSpPr>
          <p:nvPr/>
        </p:nvSpPr>
        <p:spPr bwMode="auto">
          <a:xfrm>
            <a:off x="6589713" y="3530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8" name="Rectangle 51"/>
          <p:cNvSpPr>
            <a:spLocks noChangeArrowheads="1"/>
          </p:cNvSpPr>
          <p:nvPr/>
        </p:nvSpPr>
        <p:spPr bwMode="auto">
          <a:xfrm>
            <a:off x="5510213" y="59372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3579" name="Line 55"/>
          <p:cNvSpPr>
            <a:spLocks noChangeShapeType="1"/>
          </p:cNvSpPr>
          <p:nvPr/>
        </p:nvSpPr>
        <p:spPr bwMode="auto">
          <a:xfrm>
            <a:off x="3463925" y="3962400"/>
            <a:ext cx="1588" cy="1830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57"/>
          <p:cNvSpPr>
            <a:spLocks noChangeShapeType="1"/>
          </p:cNvSpPr>
          <p:nvPr/>
        </p:nvSpPr>
        <p:spPr bwMode="auto">
          <a:xfrm flipV="1">
            <a:off x="3490913" y="3960813"/>
            <a:ext cx="1081087" cy="18621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59"/>
          <p:cNvSpPr>
            <a:spLocks noChangeShapeType="1"/>
          </p:cNvSpPr>
          <p:nvPr/>
        </p:nvSpPr>
        <p:spPr bwMode="auto">
          <a:xfrm>
            <a:off x="4613275" y="3946525"/>
            <a:ext cx="1065213" cy="18764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65"/>
          <p:cNvSpPr>
            <a:spLocks noChangeShapeType="1"/>
          </p:cNvSpPr>
          <p:nvPr/>
        </p:nvSpPr>
        <p:spPr bwMode="auto">
          <a:xfrm flipH="1">
            <a:off x="5748338" y="3933825"/>
            <a:ext cx="1044575" cy="190023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3" name="Line 66"/>
          <p:cNvSpPr>
            <a:spLocks noChangeShapeType="1"/>
          </p:cNvSpPr>
          <p:nvPr/>
        </p:nvSpPr>
        <p:spPr bwMode="auto">
          <a:xfrm>
            <a:off x="2322513" y="3948113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4" name="Line 67"/>
          <p:cNvSpPr>
            <a:spLocks noChangeShapeType="1"/>
          </p:cNvSpPr>
          <p:nvPr/>
        </p:nvSpPr>
        <p:spPr bwMode="auto">
          <a:xfrm flipV="1">
            <a:off x="2351088" y="3948113"/>
            <a:ext cx="1089025" cy="1871662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5" name="Line 68"/>
          <p:cNvSpPr>
            <a:spLocks noChangeShapeType="1"/>
          </p:cNvSpPr>
          <p:nvPr/>
        </p:nvSpPr>
        <p:spPr bwMode="auto">
          <a:xfrm>
            <a:off x="3511550" y="3919538"/>
            <a:ext cx="1046163" cy="193040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6" name="Line 69"/>
          <p:cNvSpPr>
            <a:spLocks noChangeShapeType="1"/>
          </p:cNvSpPr>
          <p:nvPr/>
        </p:nvSpPr>
        <p:spPr bwMode="auto">
          <a:xfrm flipV="1">
            <a:off x="4614863" y="3933825"/>
            <a:ext cx="1074737" cy="188595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7" name="Line 70"/>
          <p:cNvSpPr>
            <a:spLocks noChangeShapeType="1"/>
          </p:cNvSpPr>
          <p:nvPr/>
        </p:nvSpPr>
        <p:spPr bwMode="auto">
          <a:xfrm>
            <a:off x="5718175" y="3933825"/>
            <a:ext cx="0" cy="1916113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88" name="Line 72"/>
          <p:cNvSpPr>
            <a:spLocks noChangeShapeType="1"/>
          </p:cNvSpPr>
          <p:nvPr/>
        </p:nvSpPr>
        <p:spPr bwMode="auto">
          <a:xfrm>
            <a:off x="6835775" y="3962400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122238"/>
            <a:ext cx="7327900" cy="129540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考试时间编排问题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135938" cy="4679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cs typeface="黑体" panose="02010609060101010101" pitchFamily="49" charset="-122"/>
              </a:rPr>
              <a:t>问题：排考试时间，一方面要总时间尽可能短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假设教室没问题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，另一方面一个同学所选的任意两门课不能同时间。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图模型：每门课程对应一个顶点。任意两点相邻当且仅当对应的两门课程有相同的选课人。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解：用不同颜色给顶点着色。相邻的点不能同颜色。则最少着色数即至少需要的考试时间段数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(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可以将颜色相同的点所对应的课程安排在同一时间</a:t>
            </a:r>
            <a:r>
              <a:rPr lang="en-US" altLang="zh-CN" sz="2600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  <a:endParaRPr lang="en-US" altLang="zh-CN" sz="2600">
              <a:latin typeface="Times New Roman" panose="02020603050405020304" pitchFamily="18" charset="0"/>
              <a:cs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中国邮递员问题（管梅谷，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1960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邮递员从邮局出发，走过辖区内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每条街道</a:t>
            </a:r>
            <a:r>
              <a:rPr lang="zh-CN" altLang="en-US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至少一次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，再回邮局，如何选择最短路线？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回路？添加重复边（权和最小）</a:t>
            </a:r>
            <a:r>
              <a:rPr lang="zh-CN" altLang="en-US" sz="2800"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旅行商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(TSP)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问题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435975" cy="4411662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个城市间均有道路，但距离不等，旅行商从某地出发，走过其它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个城市，且只经过一次，最后回到原地，如何选择最短路线？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最短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回路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。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001000" cy="92710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地图与平面图着色（四色定理）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8447088" y="4254500"/>
            <a:ext cx="6207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652" name="Picture 132" descr="http://nrich.maths.org/content/id/6291/simple%20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36838"/>
            <a:ext cx="2735262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34" descr="http://myweb.tiscali.co.uk/newlook/foucol3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7813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344B4-17BE-4F74-BA73-F6B4727AE0E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500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/>
          <a:lstStyle/>
          <a:p>
            <a:r>
              <a:rPr lang="zh-CN" altLang="en-US" dirty="0">
                <a:latin typeface="黑体"/>
              </a:rPr>
              <a:t>关联矩阵(</a:t>
            </a:r>
            <a:r>
              <a:rPr lang="en-US" altLang="zh-CN" i="1" dirty="0">
                <a:latin typeface="Times New Roman" charset="0"/>
              </a:rPr>
              <a:t>incidence matrix</a:t>
            </a:r>
            <a:r>
              <a:rPr lang="zh-CN" altLang="en-US" dirty="0">
                <a:latin typeface="黑体"/>
              </a:rPr>
              <a:t>)</a:t>
            </a:r>
            <a:r>
              <a:rPr lang="zh-CN" altLang="en-US" dirty="0">
                <a:latin typeface="Times New Roman" charset="0"/>
              </a:rPr>
              <a:t>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84313"/>
            <a:ext cx="8763000" cy="4840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无向图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G = (V, E, 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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 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，不妨设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V＝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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v</a:t>
            </a:r>
            <a:r>
              <a:rPr lang="en-US" altLang="zh-CN" sz="2800" baseline="-30000" dirty="0">
                <a:latin typeface="Times New Roman" charset="0"/>
                <a:cs typeface="Times New Roman" charset="0"/>
              </a:rPr>
              <a:t>1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，…，</a:t>
            </a:r>
            <a:r>
              <a:rPr lang="en-US" altLang="zh-CN" sz="2800" dirty="0" err="1">
                <a:latin typeface="Times New Roman" charset="0"/>
                <a:cs typeface="Times New Roman" charset="0"/>
              </a:rPr>
              <a:t>v</a:t>
            </a:r>
            <a:r>
              <a:rPr lang="en-US" altLang="zh-CN" sz="2800" baseline="-30000" dirty="0" err="1">
                <a:latin typeface="Times New Roman" charset="0"/>
                <a:cs typeface="Times New Roman" charset="0"/>
              </a:rPr>
              <a:t>n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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，E＝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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e</a:t>
            </a:r>
            <a:r>
              <a:rPr lang="en-US" altLang="zh-CN" sz="2800" baseline="-30000" dirty="0">
                <a:latin typeface="Times New Roman" charset="0"/>
                <a:cs typeface="Times New Roman" charset="0"/>
              </a:rPr>
              <a:t>1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，…，</a:t>
            </a:r>
            <a:r>
              <a:rPr lang="en-US" altLang="zh-CN" sz="2800" dirty="0" err="1">
                <a:latin typeface="Times New Roman" charset="0"/>
                <a:cs typeface="Times New Roman" charset="0"/>
              </a:rPr>
              <a:t>e</a:t>
            </a:r>
            <a:r>
              <a:rPr lang="en-US" altLang="zh-CN" sz="2800" baseline="-30000" dirty="0" err="1">
                <a:latin typeface="Times New Roman" charset="0"/>
                <a:cs typeface="Times New Roman" charset="0"/>
              </a:rPr>
              <a:t>m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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charset="0"/>
                <a:cs typeface="Times New Roman" charset="0"/>
              </a:rPr>
              <a:t>M(G) ＝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</a:t>
            </a:r>
            <a:r>
              <a:rPr lang="en-US" altLang="zh-CN" sz="2800" dirty="0" err="1">
                <a:latin typeface="Times New Roman" charset="0"/>
                <a:cs typeface="Times New Roman" charset="0"/>
              </a:rPr>
              <a:t>m</a:t>
            </a:r>
            <a:r>
              <a:rPr lang="en-US" altLang="zh-CN" sz="2800" baseline="-30000" dirty="0" err="1">
                <a:latin typeface="Times New Roman" charset="0"/>
                <a:cs typeface="Times New Roman" charset="0"/>
              </a:rPr>
              <a:t>ij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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称为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G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的关联矩阵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(</a:t>
            </a:r>
            <a:r>
              <a:rPr lang="en-US" altLang="zh-CN" sz="2800" dirty="0" err="1">
                <a:latin typeface="Times New Roman" charset="0"/>
                <a:cs typeface="Times New Roman" charset="0"/>
              </a:rPr>
              <a:t>n×m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阶矩阵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), 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其中 </a:t>
            </a:r>
          </a:p>
          <a:p>
            <a:pPr>
              <a:lnSpc>
                <a:spcPct val="120000"/>
              </a:lnSpc>
            </a:pPr>
            <a:endParaRPr lang="zh-CN" altLang="en-US" sz="2800" dirty="0">
              <a:latin typeface="Times New Roman" charset="0"/>
            </a:endParaRPr>
          </a:p>
          <a:p>
            <a:pPr>
              <a:lnSpc>
                <a:spcPct val="120000"/>
              </a:lnSpc>
              <a:buFont typeface="Wingdings" charset="0"/>
              <a:buNone/>
            </a:pPr>
            <a:endParaRPr lang="zh-CN" altLang="en-US" sz="2800" dirty="0">
              <a:latin typeface="Times New Roman" charset="0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latin typeface="Times New Roman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charset="0"/>
                <a:cs typeface="Times New Roman" charset="0"/>
              </a:rPr>
              <a:t>无向图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G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可以是伪图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(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含环或多重边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。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63713" y="3500438"/>
          <a:ext cx="42529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公式" r:id="rId3" imgW="1726920" imgH="545760" progId="Equation.3">
                  <p:embed/>
                </p:oleObj>
              </mc:Choice>
              <mc:Fallback>
                <p:oleObj name="公式" r:id="rId3" imgW="17269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0438"/>
                        <a:ext cx="425291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矩形标注 4"/>
          <p:cNvSpPr>
            <a:spLocks noChangeArrowheads="1"/>
          </p:cNvSpPr>
          <p:nvPr/>
        </p:nvSpPr>
        <p:spPr bwMode="auto">
          <a:xfrm>
            <a:off x="6516688" y="3573463"/>
            <a:ext cx="1368425" cy="576262"/>
          </a:xfrm>
          <a:prstGeom prst="wedgeRectCallout">
            <a:avLst>
              <a:gd name="adj1" fmla="val -67028"/>
              <a:gd name="adj2" fmla="val -18421"/>
            </a:avLst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v</a:t>
            </a:r>
            <a:r>
              <a:rPr lang="en-US" altLang="zh-CN" sz="2400" b="1" baseline="-25000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(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e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j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)</a:t>
            </a:r>
            <a:endParaRPr lang="zh-CN" altLang="en-US" sz="2400" dirty="0">
              <a:solidFill>
                <a:srgbClr val="0000CC"/>
              </a:solidFill>
              <a:ea typeface="黑体"/>
              <a:cs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47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73063"/>
            <a:ext cx="7978775" cy="949325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举例（关联矩阵）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79838" y="2052638"/>
          <a:ext cx="5024437" cy="277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公式" r:id="rId3" imgW="1904760" imgH="1054080" progId="Equation.3">
                  <p:embed/>
                </p:oleObj>
              </mc:Choice>
              <mc:Fallback>
                <p:oleObj name="公式" r:id="rId3" imgW="19047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52638"/>
                        <a:ext cx="5024437" cy="277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2" name="Group 29"/>
          <p:cNvGrpSpPr>
            <a:grpSpLocks/>
          </p:cNvGrpSpPr>
          <p:nvPr/>
        </p:nvGrpSpPr>
        <p:grpSpPr bwMode="auto">
          <a:xfrm>
            <a:off x="395288" y="1333500"/>
            <a:ext cx="3460750" cy="3951288"/>
            <a:chOff x="144" y="891"/>
            <a:chExt cx="2180" cy="2489"/>
          </a:xfrm>
        </p:grpSpPr>
        <p:sp>
          <p:nvSpPr>
            <p:cNvPr id="2055" name="Rectangle 18"/>
            <p:cNvSpPr>
              <a:spLocks noChangeArrowheads="1"/>
            </p:cNvSpPr>
            <p:nvPr/>
          </p:nvSpPr>
          <p:spPr bwMode="auto">
            <a:xfrm>
              <a:off x="384" y="1296"/>
              <a:ext cx="1632" cy="1776"/>
            </a:xfrm>
            <a:prstGeom prst="rect">
              <a:avLst/>
            </a:prstGeom>
            <a:noFill/>
            <a:ln w="317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056" name="Line 12"/>
            <p:cNvSpPr>
              <a:spLocks noChangeShapeType="1"/>
            </p:cNvSpPr>
            <p:nvPr/>
          </p:nvSpPr>
          <p:spPr bwMode="auto">
            <a:xfrm>
              <a:off x="384" y="1296"/>
              <a:ext cx="1632" cy="1776"/>
            </a:xfrm>
            <a:prstGeom prst="line">
              <a:avLst/>
            </a:prstGeom>
            <a:noFill/>
            <a:ln w="3175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057" name="Oval 7"/>
            <p:cNvSpPr>
              <a:spLocks noChangeArrowheads="1"/>
            </p:cNvSpPr>
            <p:nvPr/>
          </p:nvSpPr>
          <p:spPr bwMode="auto">
            <a:xfrm>
              <a:off x="336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058" name="Oval 8"/>
            <p:cNvSpPr>
              <a:spLocks noChangeArrowheads="1"/>
            </p:cNvSpPr>
            <p:nvPr/>
          </p:nvSpPr>
          <p:spPr bwMode="auto">
            <a:xfrm>
              <a:off x="336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059" name="Oval 9"/>
            <p:cNvSpPr>
              <a:spLocks noChangeArrowheads="1"/>
            </p:cNvSpPr>
            <p:nvPr/>
          </p:nvSpPr>
          <p:spPr bwMode="auto">
            <a:xfrm>
              <a:off x="1968" y="12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060" name="Oval 10"/>
            <p:cNvSpPr>
              <a:spLocks noChangeArrowheads="1"/>
            </p:cNvSpPr>
            <p:nvPr/>
          </p:nvSpPr>
          <p:spPr bwMode="auto">
            <a:xfrm>
              <a:off x="1968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061" name="Text Box 20"/>
            <p:cNvSpPr txBox="1">
              <a:spLocks noChangeArrowheads="1"/>
            </p:cNvSpPr>
            <p:nvPr/>
          </p:nvSpPr>
          <p:spPr bwMode="auto">
            <a:xfrm>
              <a:off x="268" y="892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36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1</a:t>
              </a:r>
            </a:p>
          </p:txBody>
        </p:sp>
        <p:sp>
          <p:nvSpPr>
            <p:cNvPr id="2062" name="Text Box 21"/>
            <p:cNvSpPr txBox="1">
              <a:spLocks noChangeArrowheads="1"/>
            </p:cNvSpPr>
            <p:nvPr/>
          </p:nvSpPr>
          <p:spPr bwMode="auto">
            <a:xfrm>
              <a:off x="1888" y="891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36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2</a:t>
              </a:r>
            </a:p>
          </p:txBody>
        </p:sp>
        <p:sp>
          <p:nvSpPr>
            <p:cNvPr id="2063" name="Text Box 22"/>
            <p:cNvSpPr txBox="1">
              <a:spLocks noChangeArrowheads="1"/>
            </p:cNvSpPr>
            <p:nvPr/>
          </p:nvSpPr>
          <p:spPr bwMode="auto">
            <a:xfrm>
              <a:off x="1968" y="2976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36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3</a:t>
              </a:r>
            </a:p>
          </p:txBody>
        </p:sp>
        <p:sp>
          <p:nvSpPr>
            <p:cNvPr id="2064" name="Text Box 23"/>
            <p:cNvSpPr txBox="1">
              <a:spLocks noChangeArrowheads="1"/>
            </p:cNvSpPr>
            <p:nvPr/>
          </p:nvSpPr>
          <p:spPr bwMode="auto">
            <a:xfrm>
              <a:off x="144" y="2976"/>
              <a:ext cx="3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36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36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4</a:t>
              </a:r>
            </a:p>
          </p:txBody>
        </p:sp>
        <p:sp>
          <p:nvSpPr>
            <p:cNvPr id="2065" name="Text Box 24"/>
            <p:cNvSpPr txBox="1">
              <a:spLocks noChangeArrowheads="1"/>
            </p:cNvSpPr>
            <p:nvPr/>
          </p:nvSpPr>
          <p:spPr bwMode="auto">
            <a:xfrm>
              <a:off x="1100" y="892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latin typeface="Times New Roman" charset="0"/>
                  <a:ea typeface="黑体"/>
                  <a:cs typeface="黑体"/>
                </a:rPr>
                <a:t>e</a:t>
              </a:r>
              <a:r>
                <a:rPr kumimoji="1" lang="en-US" altLang="zh-CN" sz="2800" baseline="-25000" dirty="0">
                  <a:latin typeface="Times New Roman" charset="0"/>
                  <a:ea typeface="黑体"/>
                  <a:cs typeface="黑体"/>
                </a:rPr>
                <a:t>1</a:t>
              </a:r>
            </a:p>
          </p:txBody>
        </p:sp>
        <p:sp>
          <p:nvSpPr>
            <p:cNvPr id="2066" name="Text Box 25"/>
            <p:cNvSpPr txBox="1">
              <a:spLocks noChangeArrowheads="1"/>
            </p:cNvSpPr>
            <p:nvPr/>
          </p:nvSpPr>
          <p:spPr bwMode="auto">
            <a:xfrm>
              <a:off x="1703" y="1991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latin typeface="Times New Roman" charset="0"/>
                  <a:ea typeface="黑体"/>
                  <a:cs typeface="黑体"/>
                </a:rPr>
                <a:t>e</a:t>
              </a:r>
              <a:r>
                <a:rPr kumimoji="1" lang="en-US" altLang="zh-CN" sz="2800" baseline="-25000" dirty="0">
                  <a:latin typeface="Times New Roman" charset="0"/>
                  <a:ea typeface="黑体"/>
                  <a:cs typeface="黑体"/>
                </a:rPr>
                <a:t>2</a:t>
              </a:r>
            </a:p>
          </p:txBody>
        </p:sp>
        <p:sp>
          <p:nvSpPr>
            <p:cNvPr id="2067" name="Text Box 26"/>
            <p:cNvSpPr txBox="1">
              <a:spLocks noChangeArrowheads="1"/>
            </p:cNvSpPr>
            <p:nvPr/>
          </p:nvSpPr>
          <p:spPr bwMode="auto">
            <a:xfrm>
              <a:off x="1104" y="3024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latin typeface="Times New Roman" charset="0"/>
                  <a:ea typeface="黑体"/>
                  <a:cs typeface="黑体"/>
                </a:rPr>
                <a:t>e</a:t>
              </a:r>
              <a:r>
                <a:rPr kumimoji="1" lang="en-US" altLang="zh-CN" sz="2800" baseline="-25000" dirty="0">
                  <a:latin typeface="Times New Roman" charset="0"/>
                  <a:ea typeface="黑体"/>
                  <a:cs typeface="黑体"/>
                </a:rPr>
                <a:t>3</a:t>
              </a:r>
            </a:p>
          </p:txBody>
        </p:sp>
        <p:sp>
          <p:nvSpPr>
            <p:cNvPr id="2068" name="Text Box 27"/>
            <p:cNvSpPr txBox="1">
              <a:spLocks noChangeArrowheads="1"/>
            </p:cNvSpPr>
            <p:nvPr/>
          </p:nvSpPr>
          <p:spPr bwMode="auto">
            <a:xfrm>
              <a:off x="343" y="1945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latin typeface="Times New Roman" charset="0"/>
                  <a:ea typeface="黑体"/>
                  <a:cs typeface="黑体"/>
                </a:rPr>
                <a:t>e</a:t>
              </a:r>
              <a:r>
                <a:rPr kumimoji="1" lang="en-US" altLang="zh-CN" sz="2800" baseline="-25000" dirty="0">
                  <a:latin typeface="Times New Roman" charset="0"/>
                  <a:ea typeface="黑体"/>
                  <a:cs typeface="黑体"/>
                </a:rPr>
                <a:t>4</a:t>
              </a:r>
            </a:p>
          </p:txBody>
        </p:sp>
        <p:sp>
          <p:nvSpPr>
            <p:cNvPr id="2069" name="Text Box 28"/>
            <p:cNvSpPr txBox="1">
              <a:spLocks noChangeArrowheads="1"/>
            </p:cNvSpPr>
            <p:nvPr/>
          </p:nvSpPr>
          <p:spPr bwMode="auto">
            <a:xfrm>
              <a:off x="932" y="2036"/>
              <a:ext cx="2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latin typeface="Times New Roman" charset="0"/>
                  <a:ea typeface="黑体"/>
                  <a:cs typeface="黑体"/>
                </a:rPr>
                <a:t>e</a:t>
              </a:r>
              <a:r>
                <a:rPr kumimoji="1" lang="en-US" altLang="zh-CN" sz="2800" baseline="-25000" dirty="0">
                  <a:latin typeface="Times New Roman" charset="0"/>
                  <a:ea typeface="黑体"/>
                  <a:cs typeface="黑体"/>
                </a:rPr>
                <a:t>5</a:t>
              </a:r>
            </a:p>
          </p:txBody>
        </p:sp>
      </p:grp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6804025" y="1765300"/>
            <a:ext cx="576263" cy="3311525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21" name="矩形标注 20"/>
          <p:cNvSpPr>
            <a:spLocks noChangeArrowheads="1"/>
          </p:cNvSpPr>
          <p:nvPr/>
        </p:nvSpPr>
        <p:spPr bwMode="auto">
          <a:xfrm>
            <a:off x="2051050" y="5732463"/>
            <a:ext cx="6049963" cy="576262"/>
          </a:xfrm>
          <a:prstGeom prst="wedgeRectCallout">
            <a:avLst>
              <a:gd name="adj1" fmla="val -48009"/>
              <a:gd name="adj2" fmla="val -2542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800" dirty="0">
                <a:ea typeface="黑体"/>
                <a:cs typeface="黑体"/>
              </a:rPr>
              <a:t>关联矩阵表示法</a:t>
            </a:r>
            <a:r>
              <a:rPr lang="zh-CN" altLang="en-US" sz="2800" dirty="0">
                <a:solidFill>
                  <a:srgbClr val="FF0000"/>
                </a:solidFill>
                <a:ea typeface="黑体"/>
                <a:cs typeface="黑体"/>
              </a:rPr>
              <a:t>不适合于有向图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49E-CAE8-CC4E-AF41-0E898D97A0FB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97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534400" cy="823913"/>
          </a:xfrm>
        </p:spPr>
        <p:txBody>
          <a:bodyPr/>
          <a:lstStyle/>
          <a:p>
            <a:r>
              <a:rPr lang="zh-CN" altLang="en-US" dirty="0">
                <a:latin typeface="黑体"/>
                <a:sym typeface="Symbol" charset="0"/>
              </a:rPr>
              <a:t>邻接矩阵(</a:t>
            </a:r>
            <a:r>
              <a:rPr lang="en-US" altLang="zh-CN" i="1" dirty="0">
                <a:latin typeface="Times New Roman" charset="0"/>
                <a:sym typeface="Symbol" charset="0"/>
              </a:rPr>
              <a:t>adjacency matrix</a:t>
            </a:r>
            <a:r>
              <a:rPr lang="en-US" altLang="zh-CN" dirty="0">
                <a:latin typeface="黑体"/>
                <a:sym typeface="Symbol" charset="0"/>
              </a:rPr>
              <a:t>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9138"/>
            <a:ext cx="8763000" cy="43354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简单有向图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G = (V, E, 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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 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，设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V＝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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v</a:t>
            </a:r>
            <a:r>
              <a:rPr lang="en-US" altLang="zh-CN" sz="2800" baseline="-30000" dirty="0">
                <a:latin typeface="Times New Roman" charset="0"/>
                <a:cs typeface="Times New Roman" charset="0"/>
              </a:rPr>
              <a:t>1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，…，</a:t>
            </a:r>
            <a:r>
              <a:rPr lang="en-US" altLang="zh-CN" sz="2800" dirty="0" err="1">
                <a:latin typeface="Times New Roman" charset="0"/>
                <a:cs typeface="Times New Roman" charset="0"/>
              </a:rPr>
              <a:t>v</a:t>
            </a:r>
            <a:r>
              <a:rPr lang="en-US" altLang="zh-CN" sz="2800" baseline="-30000" dirty="0" err="1">
                <a:latin typeface="Times New Roman" charset="0"/>
                <a:cs typeface="Times New Roman" charset="0"/>
              </a:rPr>
              <a:t>n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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，E＝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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e</a:t>
            </a:r>
            <a:r>
              <a:rPr lang="en-US" altLang="zh-CN" sz="2800" baseline="-30000" dirty="0">
                <a:latin typeface="Times New Roman" charset="0"/>
                <a:cs typeface="Times New Roman" charset="0"/>
              </a:rPr>
              <a:t>1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，…，</a:t>
            </a:r>
            <a:r>
              <a:rPr lang="en-US" altLang="zh-CN" sz="2800" dirty="0" err="1">
                <a:latin typeface="Times New Roman" charset="0"/>
                <a:cs typeface="Times New Roman" charset="0"/>
              </a:rPr>
              <a:t>e</a:t>
            </a:r>
            <a:r>
              <a:rPr lang="en-US" altLang="zh-CN" sz="2800" baseline="-30000" dirty="0" err="1">
                <a:latin typeface="Times New Roman" charset="0"/>
                <a:cs typeface="Times New Roman" charset="0"/>
              </a:rPr>
              <a:t>m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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charset="0"/>
              </a:rPr>
              <a:t>A(G)＝</a:t>
            </a:r>
            <a:r>
              <a:rPr lang="en-US" altLang="zh-CN" sz="2800" dirty="0">
                <a:latin typeface="Times New Roman" charset="0"/>
                <a:sym typeface="Symbol" charset="0"/>
              </a:rPr>
              <a:t></a:t>
            </a:r>
            <a:r>
              <a:rPr lang="en-US" altLang="zh-CN" sz="2800" dirty="0" err="1">
                <a:latin typeface="Times New Roman" charset="0"/>
                <a:sym typeface="Symbol" charset="0"/>
              </a:rPr>
              <a:t>a</a:t>
            </a:r>
            <a:r>
              <a:rPr lang="en-US" altLang="zh-CN" sz="2800" baseline="-30000" dirty="0" err="1">
                <a:latin typeface="Times New Roman" charset="0"/>
              </a:rPr>
              <a:t>ij</a:t>
            </a:r>
            <a:r>
              <a:rPr lang="en-US" altLang="zh-CN" sz="2800" dirty="0">
                <a:latin typeface="Times New Roman" charset="0"/>
                <a:sym typeface="Symbol" charset="0"/>
              </a:rPr>
              <a:t></a:t>
            </a:r>
            <a:r>
              <a:rPr lang="zh-CN" altLang="en-US" sz="2800" dirty="0">
                <a:latin typeface="Times New Roman" charset="0"/>
              </a:rPr>
              <a:t>称为</a:t>
            </a:r>
            <a:r>
              <a:rPr lang="en-US" altLang="zh-CN" sz="2800" dirty="0">
                <a:latin typeface="Times New Roman" charset="0"/>
              </a:rPr>
              <a:t>G</a:t>
            </a:r>
            <a:r>
              <a:rPr lang="zh-CN" altLang="en-US" sz="2800" dirty="0">
                <a:latin typeface="Times New Roman" charset="0"/>
              </a:rPr>
              <a:t>的邻接矩阵</a:t>
            </a:r>
            <a:r>
              <a:rPr lang="en-US" altLang="zh-CN" sz="2800" dirty="0">
                <a:latin typeface="Times New Roman" charset="0"/>
              </a:rPr>
              <a:t>(</a:t>
            </a:r>
            <a:r>
              <a:rPr lang="en-US" altLang="zh-CN" sz="2800" dirty="0" err="1">
                <a:latin typeface="Times New Roman" charset="0"/>
              </a:rPr>
              <a:t>n</a:t>
            </a:r>
            <a:r>
              <a:rPr lang="en-US" altLang="zh-CN" sz="2800" dirty="0" err="1">
                <a:latin typeface="黑体"/>
              </a:rPr>
              <a:t>×</a:t>
            </a:r>
            <a:r>
              <a:rPr lang="en-US" altLang="zh-CN" sz="2800" dirty="0" err="1">
                <a:latin typeface="Times New Roman" charset="0"/>
              </a:rPr>
              <a:t>n</a:t>
            </a:r>
            <a:r>
              <a:rPr lang="zh-CN" altLang="en-US" sz="2800" dirty="0">
                <a:latin typeface="黑体"/>
              </a:rPr>
              <a:t>阶矩阵</a:t>
            </a:r>
            <a:r>
              <a:rPr lang="en-US" altLang="zh-CN" sz="2800" dirty="0">
                <a:latin typeface="黑体"/>
              </a:rPr>
              <a:t>)</a:t>
            </a:r>
            <a:r>
              <a:rPr lang="zh-CN" altLang="en-US" sz="2800" dirty="0">
                <a:latin typeface="Times New Roman" charset="0"/>
              </a:rPr>
              <a:t>，其中 </a:t>
            </a:r>
          </a:p>
          <a:p>
            <a:endParaRPr lang="zh-CN" altLang="en-US" dirty="0">
              <a:latin typeface="Times New Roman" charset="0"/>
            </a:endParaRPr>
          </a:p>
          <a:p>
            <a:endParaRPr lang="zh-CN" altLang="en-US" dirty="0">
              <a:latin typeface="Times New Roman" charset="0"/>
            </a:endParaRPr>
          </a:p>
          <a:p>
            <a:endParaRPr lang="zh-CN" altLang="en-US" dirty="0">
              <a:latin typeface="Times New Roman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835150" y="4005263"/>
          <a:ext cx="3852863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公式" r:id="rId3" imgW="1866600" imgH="545760" progId="Equation.3">
                  <p:embed/>
                </p:oleObj>
              </mc:Choice>
              <mc:Fallback>
                <p:oleObj name="公式" r:id="rId3" imgW="18666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3852863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矩形标注 4"/>
          <p:cNvSpPr>
            <a:spLocks noChangeArrowheads="1"/>
          </p:cNvSpPr>
          <p:nvPr/>
        </p:nvSpPr>
        <p:spPr bwMode="auto">
          <a:xfrm>
            <a:off x="6156325" y="4149725"/>
            <a:ext cx="2592388" cy="576263"/>
          </a:xfrm>
          <a:prstGeom prst="wedgeRectCallout">
            <a:avLst>
              <a:gd name="adj1" fmla="val -60148"/>
              <a:gd name="adj2" fmla="val -18421"/>
            </a:avLst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Sylfaen" charset="0"/>
                <a:ea typeface="黑体"/>
                <a:cs typeface="黑体"/>
                <a:sym typeface="Symbol" charset="0"/>
              </a:rPr>
              <a:t>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e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charset="0"/>
                <a:ea typeface="黑体"/>
                <a:cs typeface="黑体"/>
              </a:rPr>
              <a:t>E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</a:rPr>
              <a:t>. 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(e)=(v</a:t>
            </a:r>
            <a:r>
              <a:rPr lang="en-US" altLang="zh-CN" sz="2400" b="1" baseline="-25000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v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j</a:t>
            </a:r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)</a:t>
            </a:r>
            <a:endParaRPr lang="zh-CN" altLang="en-US" sz="2400" dirty="0">
              <a:solidFill>
                <a:srgbClr val="0000CC"/>
              </a:solidFill>
              <a:ea typeface="黑体"/>
              <a:cs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47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Königsberg</a:t>
            </a:r>
            <a:r>
              <a:rPr lang="zh-CN" altLang="en-US">
                <a:latin typeface="Times New Roman" panose="02020603050405020304" pitchFamily="18" charset="0"/>
                <a:cs typeface="黑体" panose="02010609060101010101" pitchFamily="49" charset="-122"/>
              </a:rPr>
              <a:t>七桥问题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pPr eaLnBrk="1" hangingPunct="1"/>
            <a:r>
              <a:rPr lang="zh-CN" altLang="en-US" b="1">
                <a:cs typeface="黑体" panose="02010609060101010101" pitchFamily="49" charset="-122"/>
              </a:rPr>
              <a:t>问题的抽象：</a:t>
            </a:r>
          </a:p>
          <a:p>
            <a:pPr lvl="1" eaLnBrk="1" hangingPunct="1"/>
            <a:r>
              <a:rPr lang="zh-CN" altLang="en-US" b="1">
                <a:cs typeface="黑体" panose="02010609060101010101" pitchFamily="49" charset="-122"/>
              </a:rPr>
              <a:t>用顶点表示对象</a:t>
            </a:r>
            <a:r>
              <a:rPr lang="en-US" altLang="zh-CN" b="1">
                <a:cs typeface="黑体" panose="02010609060101010101" pitchFamily="49" charset="-122"/>
              </a:rPr>
              <a:t>-“</a:t>
            </a:r>
            <a:r>
              <a:rPr lang="zh-CN" altLang="en-US" b="1">
                <a:cs typeface="黑体" panose="02010609060101010101" pitchFamily="49" charset="-122"/>
              </a:rPr>
              <a:t>地块”</a:t>
            </a:r>
          </a:p>
          <a:p>
            <a:pPr lvl="1" eaLnBrk="1" hangingPunct="1"/>
            <a:r>
              <a:rPr lang="zh-CN" altLang="en-US" b="1">
                <a:cs typeface="黑体" panose="02010609060101010101" pitchFamily="49" charset="-122"/>
              </a:rPr>
              <a:t>用边表示对象之间的关系</a:t>
            </a:r>
            <a:r>
              <a:rPr lang="en-US" altLang="zh-CN" b="1">
                <a:cs typeface="黑体" panose="02010609060101010101" pitchFamily="49" charset="-122"/>
              </a:rPr>
              <a:t>-“</a:t>
            </a:r>
            <a:r>
              <a:rPr lang="zh-CN" altLang="en-US" b="1">
                <a:cs typeface="黑体" panose="02010609060101010101" pitchFamily="49" charset="-122"/>
              </a:rPr>
              <a:t>有桥相连”</a:t>
            </a:r>
          </a:p>
        </p:txBody>
      </p:sp>
      <p:grpSp>
        <p:nvGrpSpPr>
          <p:cNvPr id="6148" name="组合 4"/>
          <p:cNvGrpSpPr>
            <a:grpSpLocks/>
          </p:cNvGrpSpPr>
          <p:nvPr/>
        </p:nvGrpSpPr>
        <p:grpSpPr bwMode="auto">
          <a:xfrm>
            <a:off x="971550" y="3716338"/>
            <a:ext cx="4094163" cy="2157412"/>
            <a:chOff x="1508125" y="4164013"/>
            <a:chExt cx="4094163" cy="2157412"/>
          </a:xfrm>
        </p:grpSpPr>
        <p:sp>
          <p:nvSpPr>
            <p:cNvPr id="6165" name="Rectangle 10"/>
            <p:cNvSpPr>
              <a:spLocks noChangeArrowheads="1"/>
            </p:cNvSpPr>
            <p:nvPr/>
          </p:nvSpPr>
          <p:spPr bwMode="auto">
            <a:xfrm>
              <a:off x="3533775" y="5494338"/>
              <a:ext cx="609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6" name="Freeform 12"/>
            <p:cNvSpPr>
              <a:spLocks/>
            </p:cNvSpPr>
            <p:nvPr/>
          </p:nvSpPr>
          <p:spPr bwMode="auto">
            <a:xfrm>
              <a:off x="1508125" y="4400550"/>
              <a:ext cx="3117850" cy="349250"/>
            </a:xfrm>
            <a:custGeom>
              <a:avLst/>
              <a:gdLst>
                <a:gd name="T0" fmla="*/ 0 w 1964"/>
                <a:gd name="T1" fmla="*/ 2147483646 h 220"/>
                <a:gd name="T2" fmla="*/ 2147483646 w 1964"/>
                <a:gd name="T3" fmla="*/ 2147483646 h 220"/>
                <a:gd name="T4" fmla="*/ 2147483646 w 1964"/>
                <a:gd name="T5" fmla="*/ 2147483646 h 220"/>
                <a:gd name="T6" fmla="*/ 2147483646 w 1964"/>
                <a:gd name="T7" fmla="*/ 2147483646 h 220"/>
                <a:gd name="T8" fmla="*/ 2147483646 w 1964"/>
                <a:gd name="T9" fmla="*/ 2147483646 h 220"/>
                <a:gd name="T10" fmla="*/ 2147483646 w 1964"/>
                <a:gd name="T11" fmla="*/ 2147483646 h 220"/>
                <a:gd name="T12" fmla="*/ 2147483646 w 1964"/>
                <a:gd name="T13" fmla="*/ 2147483646 h 220"/>
                <a:gd name="T14" fmla="*/ 2147483646 w 1964"/>
                <a:gd name="T15" fmla="*/ 2147483646 h 220"/>
                <a:gd name="T16" fmla="*/ 2147483646 w 1964"/>
                <a:gd name="T17" fmla="*/ 2147483646 h 220"/>
                <a:gd name="T18" fmla="*/ 2147483646 w 1964"/>
                <a:gd name="T19" fmla="*/ 2147483646 h 220"/>
                <a:gd name="T20" fmla="*/ 2147483646 w 1964"/>
                <a:gd name="T21" fmla="*/ 2147483646 h 220"/>
                <a:gd name="T22" fmla="*/ 2147483646 w 1964"/>
                <a:gd name="T23" fmla="*/ 0 h 220"/>
                <a:gd name="T24" fmla="*/ 2147483646 w 1964"/>
                <a:gd name="T25" fmla="*/ 2147483646 h 220"/>
                <a:gd name="T26" fmla="*/ 2147483646 w 1964"/>
                <a:gd name="T27" fmla="*/ 2147483646 h 220"/>
                <a:gd name="T28" fmla="*/ 2147483646 w 1964"/>
                <a:gd name="T29" fmla="*/ 2147483646 h 220"/>
                <a:gd name="T30" fmla="*/ 2147483646 w 1964"/>
                <a:gd name="T31" fmla="*/ 2147483646 h 220"/>
                <a:gd name="T32" fmla="*/ 2147483646 w 1964"/>
                <a:gd name="T33" fmla="*/ 2147483646 h 220"/>
                <a:gd name="T34" fmla="*/ 2147483646 w 1964"/>
                <a:gd name="T35" fmla="*/ 2147483646 h 220"/>
                <a:gd name="T36" fmla="*/ 2147483646 w 1964"/>
                <a:gd name="T37" fmla="*/ 2147483646 h 220"/>
                <a:gd name="T38" fmla="*/ 2147483646 w 1964"/>
                <a:gd name="T39" fmla="*/ 2147483646 h 220"/>
                <a:gd name="T40" fmla="*/ 2147483646 w 1964"/>
                <a:gd name="T41" fmla="*/ 2147483646 h 220"/>
                <a:gd name="T42" fmla="*/ 2147483646 w 1964"/>
                <a:gd name="T43" fmla="*/ 2147483646 h 220"/>
                <a:gd name="T44" fmla="*/ 2147483646 w 1964"/>
                <a:gd name="T45" fmla="*/ 2147483646 h 220"/>
                <a:gd name="T46" fmla="*/ 2147483646 w 1964"/>
                <a:gd name="T47" fmla="*/ 2147483646 h 220"/>
                <a:gd name="T48" fmla="*/ 2147483646 w 1964"/>
                <a:gd name="T49" fmla="*/ 2147483646 h 220"/>
                <a:gd name="T50" fmla="*/ 2147483646 w 1964"/>
                <a:gd name="T51" fmla="*/ 2147483646 h 220"/>
                <a:gd name="T52" fmla="*/ 2147483646 w 1964"/>
                <a:gd name="T53" fmla="*/ 2147483646 h 220"/>
                <a:gd name="T54" fmla="*/ 2147483646 w 1964"/>
                <a:gd name="T55" fmla="*/ 2147483646 h 220"/>
                <a:gd name="T56" fmla="*/ 2147483646 w 1964"/>
                <a:gd name="T57" fmla="*/ 2147483646 h 220"/>
                <a:gd name="T58" fmla="*/ 2147483646 w 1964"/>
                <a:gd name="T59" fmla="*/ 2147483646 h 220"/>
                <a:gd name="T60" fmla="*/ 2147483646 w 1964"/>
                <a:gd name="T61" fmla="*/ 2147483646 h 220"/>
                <a:gd name="T62" fmla="*/ 2147483646 w 1964"/>
                <a:gd name="T63" fmla="*/ 2147483646 h 220"/>
                <a:gd name="T64" fmla="*/ 2147483646 w 1964"/>
                <a:gd name="T65" fmla="*/ 2147483646 h 220"/>
                <a:gd name="T66" fmla="*/ 2147483646 w 1964"/>
                <a:gd name="T67" fmla="*/ 2147483646 h 220"/>
                <a:gd name="T68" fmla="*/ 2147483646 w 1964"/>
                <a:gd name="T69" fmla="*/ 2147483646 h 220"/>
                <a:gd name="T70" fmla="*/ 2147483646 w 1964"/>
                <a:gd name="T71" fmla="*/ 2147483646 h 220"/>
                <a:gd name="T72" fmla="*/ 2147483646 w 1964"/>
                <a:gd name="T73" fmla="*/ 0 h 22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964"/>
                <a:gd name="T112" fmla="*/ 0 h 220"/>
                <a:gd name="T113" fmla="*/ 1964 w 1964"/>
                <a:gd name="T114" fmla="*/ 220 h 22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964" h="220">
                  <a:moveTo>
                    <a:pt x="0" y="220"/>
                  </a:moveTo>
                  <a:lnTo>
                    <a:pt x="54" y="180"/>
                  </a:lnTo>
                  <a:lnTo>
                    <a:pt x="108" y="139"/>
                  </a:lnTo>
                  <a:lnTo>
                    <a:pt x="163" y="102"/>
                  </a:lnTo>
                  <a:lnTo>
                    <a:pt x="222" y="70"/>
                  </a:lnTo>
                  <a:lnTo>
                    <a:pt x="283" y="41"/>
                  </a:lnTo>
                  <a:lnTo>
                    <a:pt x="316" y="29"/>
                  </a:lnTo>
                  <a:lnTo>
                    <a:pt x="348" y="19"/>
                  </a:lnTo>
                  <a:lnTo>
                    <a:pt x="381" y="10"/>
                  </a:lnTo>
                  <a:lnTo>
                    <a:pt x="417" y="5"/>
                  </a:lnTo>
                  <a:lnTo>
                    <a:pt x="453" y="2"/>
                  </a:lnTo>
                  <a:lnTo>
                    <a:pt x="491" y="0"/>
                  </a:lnTo>
                  <a:lnTo>
                    <a:pt x="530" y="2"/>
                  </a:lnTo>
                  <a:lnTo>
                    <a:pt x="571" y="10"/>
                  </a:lnTo>
                  <a:lnTo>
                    <a:pt x="613" y="21"/>
                  </a:lnTo>
                  <a:lnTo>
                    <a:pt x="658" y="34"/>
                  </a:lnTo>
                  <a:lnTo>
                    <a:pt x="703" y="51"/>
                  </a:lnTo>
                  <a:lnTo>
                    <a:pt x="749" y="70"/>
                  </a:lnTo>
                  <a:lnTo>
                    <a:pt x="844" y="110"/>
                  </a:lnTo>
                  <a:lnTo>
                    <a:pt x="941" y="151"/>
                  </a:lnTo>
                  <a:lnTo>
                    <a:pt x="988" y="169"/>
                  </a:lnTo>
                  <a:lnTo>
                    <a:pt x="1037" y="186"/>
                  </a:lnTo>
                  <a:lnTo>
                    <a:pt x="1086" y="200"/>
                  </a:lnTo>
                  <a:lnTo>
                    <a:pt x="1134" y="210"/>
                  </a:lnTo>
                  <a:lnTo>
                    <a:pt x="1181" y="218"/>
                  </a:lnTo>
                  <a:lnTo>
                    <a:pt x="1227" y="220"/>
                  </a:lnTo>
                  <a:lnTo>
                    <a:pt x="1273" y="218"/>
                  </a:lnTo>
                  <a:lnTo>
                    <a:pt x="1319" y="215"/>
                  </a:lnTo>
                  <a:lnTo>
                    <a:pt x="1365" y="210"/>
                  </a:lnTo>
                  <a:lnTo>
                    <a:pt x="1412" y="202"/>
                  </a:lnTo>
                  <a:lnTo>
                    <a:pt x="1458" y="191"/>
                  </a:lnTo>
                  <a:lnTo>
                    <a:pt x="1504" y="180"/>
                  </a:lnTo>
                  <a:lnTo>
                    <a:pt x="1595" y="151"/>
                  </a:lnTo>
                  <a:lnTo>
                    <a:pt x="1687" y="119"/>
                  </a:lnTo>
                  <a:lnTo>
                    <a:pt x="1780" y="81"/>
                  </a:lnTo>
                  <a:lnTo>
                    <a:pt x="1872" y="41"/>
                  </a:lnTo>
                  <a:lnTo>
                    <a:pt x="1964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13"/>
            <p:cNvSpPr>
              <a:spLocks/>
            </p:cNvSpPr>
            <p:nvPr/>
          </p:nvSpPr>
          <p:spPr bwMode="auto">
            <a:xfrm>
              <a:off x="1508125" y="5592763"/>
              <a:ext cx="3702050" cy="728662"/>
            </a:xfrm>
            <a:custGeom>
              <a:avLst/>
              <a:gdLst>
                <a:gd name="T0" fmla="*/ 2147483646 w 2332"/>
                <a:gd name="T1" fmla="*/ 2147483646 h 459"/>
                <a:gd name="T2" fmla="*/ 2147483646 w 2332"/>
                <a:gd name="T3" fmla="*/ 2147483646 h 459"/>
                <a:gd name="T4" fmla="*/ 2147483646 w 2332"/>
                <a:gd name="T5" fmla="*/ 2147483646 h 459"/>
                <a:gd name="T6" fmla="*/ 2147483646 w 2332"/>
                <a:gd name="T7" fmla="*/ 2147483646 h 459"/>
                <a:gd name="T8" fmla="*/ 2147483646 w 2332"/>
                <a:gd name="T9" fmla="*/ 2147483646 h 459"/>
                <a:gd name="T10" fmla="*/ 2147483646 w 2332"/>
                <a:gd name="T11" fmla="*/ 2147483646 h 459"/>
                <a:gd name="T12" fmla="*/ 2147483646 w 2332"/>
                <a:gd name="T13" fmla="*/ 2147483646 h 459"/>
                <a:gd name="T14" fmla="*/ 2147483646 w 2332"/>
                <a:gd name="T15" fmla="*/ 2147483646 h 459"/>
                <a:gd name="T16" fmla="*/ 2147483646 w 2332"/>
                <a:gd name="T17" fmla="*/ 2147483646 h 459"/>
                <a:gd name="T18" fmla="*/ 2147483646 w 2332"/>
                <a:gd name="T19" fmla="*/ 2147483646 h 459"/>
                <a:gd name="T20" fmla="*/ 2147483646 w 2332"/>
                <a:gd name="T21" fmla="*/ 2147483646 h 459"/>
                <a:gd name="T22" fmla="*/ 2147483646 w 2332"/>
                <a:gd name="T23" fmla="*/ 2147483646 h 459"/>
                <a:gd name="T24" fmla="*/ 2147483646 w 2332"/>
                <a:gd name="T25" fmla="*/ 2147483646 h 459"/>
                <a:gd name="T26" fmla="*/ 2147483646 w 2332"/>
                <a:gd name="T27" fmla="*/ 2147483646 h 459"/>
                <a:gd name="T28" fmla="*/ 2147483646 w 2332"/>
                <a:gd name="T29" fmla="*/ 2147483646 h 459"/>
                <a:gd name="T30" fmla="*/ 2147483646 w 2332"/>
                <a:gd name="T31" fmla="*/ 2147483646 h 459"/>
                <a:gd name="T32" fmla="*/ 2147483646 w 2332"/>
                <a:gd name="T33" fmla="*/ 2147483646 h 459"/>
                <a:gd name="T34" fmla="*/ 2147483646 w 2332"/>
                <a:gd name="T35" fmla="*/ 2147483646 h 459"/>
                <a:gd name="T36" fmla="*/ 2147483646 w 2332"/>
                <a:gd name="T37" fmla="*/ 2147483646 h 459"/>
                <a:gd name="T38" fmla="*/ 2147483646 w 2332"/>
                <a:gd name="T39" fmla="*/ 2147483646 h 459"/>
                <a:gd name="T40" fmla="*/ 2147483646 w 2332"/>
                <a:gd name="T41" fmla="*/ 2147483646 h 459"/>
                <a:gd name="T42" fmla="*/ 2147483646 w 2332"/>
                <a:gd name="T43" fmla="*/ 2147483646 h 459"/>
                <a:gd name="T44" fmla="*/ 2147483646 w 2332"/>
                <a:gd name="T45" fmla="*/ 2147483646 h 459"/>
                <a:gd name="T46" fmla="*/ 2147483646 w 2332"/>
                <a:gd name="T47" fmla="*/ 2147483646 h 459"/>
                <a:gd name="T48" fmla="*/ 2147483646 w 2332"/>
                <a:gd name="T49" fmla="*/ 2147483646 h 459"/>
                <a:gd name="T50" fmla="*/ 2147483646 w 2332"/>
                <a:gd name="T51" fmla="*/ 2147483646 h 459"/>
                <a:gd name="T52" fmla="*/ 2147483646 w 2332"/>
                <a:gd name="T53" fmla="*/ 2147483646 h 459"/>
                <a:gd name="T54" fmla="*/ 2147483646 w 2332"/>
                <a:gd name="T55" fmla="*/ 2147483646 h 459"/>
                <a:gd name="T56" fmla="*/ 2147483646 w 2332"/>
                <a:gd name="T57" fmla="*/ 2147483646 h 459"/>
                <a:gd name="T58" fmla="*/ 2147483646 w 2332"/>
                <a:gd name="T59" fmla="*/ 2147483646 h 459"/>
                <a:gd name="T60" fmla="*/ 2147483646 w 2332"/>
                <a:gd name="T61" fmla="*/ 2147483646 h 459"/>
                <a:gd name="T62" fmla="*/ 2147483646 w 2332"/>
                <a:gd name="T63" fmla="*/ 2147483646 h 459"/>
                <a:gd name="T64" fmla="*/ 2147483646 w 2332"/>
                <a:gd name="T65" fmla="*/ 2147483646 h 45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2"/>
                <a:gd name="T100" fmla="*/ 0 h 459"/>
                <a:gd name="T101" fmla="*/ 2332 w 2332"/>
                <a:gd name="T102" fmla="*/ 459 h 45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2" h="459">
                  <a:moveTo>
                    <a:pt x="0" y="129"/>
                  </a:moveTo>
                  <a:lnTo>
                    <a:pt x="37" y="98"/>
                  </a:lnTo>
                  <a:lnTo>
                    <a:pt x="77" y="70"/>
                  </a:lnTo>
                  <a:lnTo>
                    <a:pt x="118" y="42"/>
                  </a:lnTo>
                  <a:lnTo>
                    <a:pt x="160" y="22"/>
                  </a:lnTo>
                  <a:lnTo>
                    <a:pt x="183" y="14"/>
                  </a:lnTo>
                  <a:lnTo>
                    <a:pt x="206" y="7"/>
                  </a:lnTo>
                  <a:lnTo>
                    <a:pt x="230" y="4"/>
                  </a:lnTo>
                  <a:lnTo>
                    <a:pt x="255" y="0"/>
                  </a:lnTo>
                  <a:lnTo>
                    <a:pt x="281" y="2"/>
                  </a:lnTo>
                  <a:lnTo>
                    <a:pt x="309" y="4"/>
                  </a:lnTo>
                  <a:lnTo>
                    <a:pt x="338" y="10"/>
                  </a:lnTo>
                  <a:lnTo>
                    <a:pt x="368" y="19"/>
                  </a:lnTo>
                  <a:lnTo>
                    <a:pt x="383" y="26"/>
                  </a:lnTo>
                  <a:lnTo>
                    <a:pt x="399" y="32"/>
                  </a:lnTo>
                  <a:lnTo>
                    <a:pt x="432" y="53"/>
                  </a:lnTo>
                  <a:lnTo>
                    <a:pt x="464" y="80"/>
                  </a:lnTo>
                  <a:lnTo>
                    <a:pt x="499" y="110"/>
                  </a:lnTo>
                  <a:lnTo>
                    <a:pt x="533" y="146"/>
                  </a:lnTo>
                  <a:lnTo>
                    <a:pt x="569" y="181"/>
                  </a:lnTo>
                  <a:lnTo>
                    <a:pt x="644" y="259"/>
                  </a:lnTo>
                  <a:lnTo>
                    <a:pt x="684" y="298"/>
                  </a:lnTo>
                  <a:lnTo>
                    <a:pt x="723" y="333"/>
                  </a:lnTo>
                  <a:lnTo>
                    <a:pt x="764" y="367"/>
                  </a:lnTo>
                  <a:lnTo>
                    <a:pt x="805" y="398"/>
                  </a:lnTo>
                  <a:lnTo>
                    <a:pt x="847" y="423"/>
                  </a:lnTo>
                  <a:lnTo>
                    <a:pt x="870" y="433"/>
                  </a:lnTo>
                  <a:lnTo>
                    <a:pt x="892" y="442"/>
                  </a:lnTo>
                  <a:lnTo>
                    <a:pt x="915" y="448"/>
                  </a:lnTo>
                  <a:lnTo>
                    <a:pt x="936" y="453"/>
                  </a:lnTo>
                  <a:lnTo>
                    <a:pt x="959" y="457"/>
                  </a:lnTo>
                  <a:lnTo>
                    <a:pt x="982" y="459"/>
                  </a:lnTo>
                  <a:lnTo>
                    <a:pt x="1005" y="457"/>
                  </a:lnTo>
                  <a:lnTo>
                    <a:pt x="1029" y="453"/>
                  </a:lnTo>
                  <a:lnTo>
                    <a:pt x="1054" y="448"/>
                  </a:lnTo>
                  <a:lnTo>
                    <a:pt x="1080" y="442"/>
                  </a:lnTo>
                  <a:lnTo>
                    <a:pt x="1106" y="433"/>
                  </a:lnTo>
                  <a:lnTo>
                    <a:pt x="1132" y="423"/>
                  </a:lnTo>
                  <a:lnTo>
                    <a:pt x="1188" y="398"/>
                  </a:lnTo>
                  <a:lnTo>
                    <a:pt x="1243" y="367"/>
                  </a:lnTo>
                  <a:lnTo>
                    <a:pt x="1302" y="333"/>
                  </a:lnTo>
                  <a:lnTo>
                    <a:pt x="1360" y="298"/>
                  </a:lnTo>
                  <a:lnTo>
                    <a:pt x="1419" y="259"/>
                  </a:lnTo>
                  <a:lnTo>
                    <a:pt x="1535" y="181"/>
                  </a:lnTo>
                  <a:lnTo>
                    <a:pt x="1590" y="146"/>
                  </a:lnTo>
                  <a:lnTo>
                    <a:pt x="1646" y="110"/>
                  </a:lnTo>
                  <a:lnTo>
                    <a:pt x="1698" y="80"/>
                  </a:lnTo>
                  <a:lnTo>
                    <a:pt x="1749" y="53"/>
                  </a:lnTo>
                  <a:lnTo>
                    <a:pt x="1797" y="32"/>
                  </a:lnTo>
                  <a:lnTo>
                    <a:pt x="1820" y="26"/>
                  </a:lnTo>
                  <a:lnTo>
                    <a:pt x="1841" y="19"/>
                  </a:lnTo>
                  <a:lnTo>
                    <a:pt x="1882" y="10"/>
                  </a:lnTo>
                  <a:lnTo>
                    <a:pt x="1923" y="7"/>
                  </a:lnTo>
                  <a:lnTo>
                    <a:pt x="1962" y="7"/>
                  </a:lnTo>
                  <a:lnTo>
                    <a:pt x="2001" y="10"/>
                  </a:lnTo>
                  <a:lnTo>
                    <a:pt x="2037" y="15"/>
                  </a:lnTo>
                  <a:lnTo>
                    <a:pt x="2073" y="24"/>
                  </a:lnTo>
                  <a:lnTo>
                    <a:pt x="2108" y="34"/>
                  </a:lnTo>
                  <a:lnTo>
                    <a:pt x="2140" y="46"/>
                  </a:lnTo>
                  <a:lnTo>
                    <a:pt x="2170" y="58"/>
                  </a:lnTo>
                  <a:lnTo>
                    <a:pt x="2199" y="71"/>
                  </a:lnTo>
                  <a:lnTo>
                    <a:pt x="2227" y="83"/>
                  </a:lnTo>
                  <a:lnTo>
                    <a:pt x="2252" y="97"/>
                  </a:lnTo>
                  <a:lnTo>
                    <a:pt x="2276" y="107"/>
                  </a:lnTo>
                  <a:lnTo>
                    <a:pt x="2296" y="117"/>
                  </a:lnTo>
                  <a:lnTo>
                    <a:pt x="2315" y="124"/>
                  </a:lnTo>
                  <a:lnTo>
                    <a:pt x="2332" y="129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68" name="Group 16"/>
            <p:cNvGrpSpPr>
              <a:grpSpLocks/>
            </p:cNvGrpSpPr>
            <p:nvPr/>
          </p:nvGrpSpPr>
          <p:grpSpPr bwMode="auto">
            <a:xfrm>
              <a:off x="3822700" y="4578350"/>
              <a:ext cx="1779588" cy="874713"/>
              <a:chOff x="2408" y="2884"/>
              <a:chExt cx="1121" cy="551"/>
            </a:xfrm>
          </p:grpSpPr>
          <p:sp>
            <p:nvSpPr>
              <p:cNvPr id="6181" name="Freeform 14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753 w 1121"/>
                  <a:gd name="T115" fmla="*/ 0 h 55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121"/>
                  <a:gd name="T175" fmla="*/ 0 h 551"/>
                  <a:gd name="T176" fmla="*/ 1121 w 1121"/>
                  <a:gd name="T177" fmla="*/ 551 h 55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2" name="Freeform 15"/>
              <p:cNvSpPr>
                <a:spLocks/>
              </p:cNvSpPr>
              <p:nvPr/>
            </p:nvSpPr>
            <p:spPr bwMode="auto">
              <a:xfrm>
                <a:off x="2408" y="2884"/>
                <a:ext cx="1121" cy="551"/>
              </a:xfrm>
              <a:custGeom>
                <a:avLst/>
                <a:gdLst>
                  <a:gd name="T0" fmla="*/ 753 w 1121"/>
                  <a:gd name="T1" fmla="*/ 0 h 551"/>
                  <a:gd name="T2" fmla="*/ 630 w 1121"/>
                  <a:gd name="T3" fmla="*/ 46 h 551"/>
                  <a:gd name="T4" fmla="*/ 510 w 1121"/>
                  <a:gd name="T5" fmla="*/ 90 h 551"/>
                  <a:gd name="T6" fmla="*/ 453 w 1121"/>
                  <a:gd name="T7" fmla="*/ 112 h 551"/>
                  <a:gd name="T8" fmla="*/ 398 w 1121"/>
                  <a:gd name="T9" fmla="*/ 134 h 551"/>
                  <a:gd name="T10" fmla="*/ 344 w 1121"/>
                  <a:gd name="T11" fmla="*/ 154 h 551"/>
                  <a:gd name="T12" fmla="*/ 293 w 1121"/>
                  <a:gd name="T13" fmla="*/ 176 h 551"/>
                  <a:gd name="T14" fmla="*/ 244 w 1121"/>
                  <a:gd name="T15" fmla="*/ 196 h 551"/>
                  <a:gd name="T16" fmla="*/ 199 w 1121"/>
                  <a:gd name="T17" fmla="*/ 216 h 551"/>
                  <a:gd name="T18" fmla="*/ 157 w 1121"/>
                  <a:gd name="T19" fmla="*/ 237 h 551"/>
                  <a:gd name="T20" fmla="*/ 119 w 1121"/>
                  <a:gd name="T21" fmla="*/ 257 h 551"/>
                  <a:gd name="T22" fmla="*/ 87 w 1121"/>
                  <a:gd name="T23" fmla="*/ 276 h 551"/>
                  <a:gd name="T24" fmla="*/ 59 w 1121"/>
                  <a:gd name="T25" fmla="*/ 294 h 551"/>
                  <a:gd name="T26" fmla="*/ 34 w 1121"/>
                  <a:gd name="T27" fmla="*/ 313 h 551"/>
                  <a:gd name="T28" fmla="*/ 16 w 1121"/>
                  <a:gd name="T29" fmla="*/ 330 h 551"/>
                  <a:gd name="T30" fmla="*/ 10 w 1121"/>
                  <a:gd name="T31" fmla="*/ 338 h 551"/>
                  <a:gd name="T32" fmla="*/ 5 w 1121"/>
                  <a:gd name="T33" fmla="*/ 347 h 551"/>
                  <a:gd name="T34" fmla="*/ 1 w 1121"/>
                  <a:gd name="T35" fmla="*/ 355 h 551"/>
                  <a:gd name="T36" fmla="*/ 0 w 1121"/>
                  <a:gd name="T37" fmla="*/ 365 h 551"/>
                  <a:gd name="T38" fmla="*/ 0 w 1121"/>
                  <a:gd name="T39" fmla="*/ 382 h 551"/>
                  <a:gd name="T40" fmla="*/ 6 w 1121"/>
                  <a:gd name="T41" fmla="*/ 401 h 551"/>
                  <a:gd name="T42" fmla="*/ 16 w 1121"/>
                  <a:gd name="T43" fmla="*/ 418 h 551"/>
                  <a:gd name="T44" fmla="*/ 31 w 1121"/>
                  <a:gd name="T45" fmla="*/ 435 h 551"/>
                  <a:gd name="T46" fmla="*/ 49 w 1121"/>
                  <a:gd name="T47" fmla="*/ 451 h 551"/>
                  <a:gd name="T48" fmla="*/ 70 w 1121"/>
                  <a:gd name="T49" fmla="*/ 467 h 551"/>
                  <a:gd name="T50" fmla="*/ 93 w 1121"/>
                  <a:gd name="T51" fmla="*/ 482 h 551"/>
                  <a:gd name="T52" fmla="*/ 118 w 1121"/>
                  <a:gd name="T53" fmla="*/ 495 h 551"/>
                  <a:gd name="T54" fmla="*/ 168 w 1121"/>
                  <a:gd name="T55" fmla="*/ 521 h 551"/>
                  <a:gd name="T56" fmla="*/ 195 w 1121"/>
                  <a:gd name="T57" fmla="*/ 531 h 551"/>
                  <a:gd name="T58" fmla="*/ 219 w 1121"/>
                  <a:gd name="T59" fmla="*/ 539 h 551"/>
                  <a:gd name="T60" fmla="*/ 242 w 1121"/>
                  <a:gd name="T61" fmla="*/ 544 h 551"/>
                  <a:gd name="T62" fmla="*/ 262 w 1121"/>
                  <a:gd name="T63" fmla="*/ 550 h 551"/>
                  <a:gd name="T64" fmla="*/ 281 w 1121"/>
                  <a:gd name="T65" fmla="*/ 551 h 551"/>
                  <a:gd name="T66" fmla="*/ 301 w 1121"/>
                  <a:gd name="T67" fmla="*/ 551 h 551"/>
                  <a:gd name="T68" fmla="*/ 322 w 1121"/>
                  <a:gd name="T69" fmla="*/ 548 h 551"/>
                  <a:gd name="T70" fmla="*/ 344 w 1121"/>
                  <a:gd name="T71" fmla="*/ 543 h 551"/>
                  <a:gd name="T72" fmla="*/ 365 w 1121"/>
                  <a:gd name="T73" fmla="*/ 536 h 551"/>
                  <a:gd name="T74" fmla="*/ 386 w 1121"/>
                  <a:gd name="T75" fmla="*/ 528 h 551"/>
                  <a:gd name="T76" fmla="*/ 432 w 1121"/>
                  <a:gd name="T77" fmla="*/ 509 h 551"/>
                  <a:gd name="T78" fmla="*/ 478 w 1121"/>
                  <a:gd name="T79" fmla="*/ 487 h 551"/>
                  <a:gd name="T80" fmla="*/ 527 w 1121"/>
                  <a:gd name="T81" fmla="*/ 467 h 551"/>
                  <a:gd name="T82" fmla="*/ 578 w 1121"/>
                  <a:gd name="T83" fmla="*/ 450 h 551"/>
                  <a:gd name="T84" fmla="*/ 604 w 1121"/>
                  <a:gd name="T85" fmla="*/ 445 h 551"/>
                  <a:gd name="T86" fmla="*/ 630 w 1121"/>
                  <a:gd name="T87" fmla="*/ 440 h 551"/>
                  <a:gd name="T88" fmla="*/ 658 w 1121"/>
                  <a:gd name="T89" fmla="*/ 436 h 551"/>
                  <a:gd name="T90" fmla="*/ 689 w 1121"/>
                  <a:gd name="T91" fmla="*/ 435 h 551"/>
                  <a:gd name="T92" fmla="*/ 722 w 1121"/>
                  <a:gd name="T93" fmla="*/ 433 h 551"/>
                  <a:gd name="T94" fmla="*/ 756 w 1121"/>
                  <a:gd name="T95" fmla="*/ 431 h 551"/>
                  <a:gd name="T96" fmla="*/ 826 w 1121"/>
                  <a:gd name="T97" fmla="*/ 431 h 551"/>
                  <a:gd name="T98" fmla="*/ 898 w 1121"/>
                  <a:gd name="T99" fmla="*/ 433 h 551"/>
                  <a:gd name="T100" fmla="*/ 967 w 1121"/>
                  <a:gd name="T101" fmla="*/ 435 h 551"/>
                  <a:gd name="T102" fmla="*/ 1000 w 1121"/>
                  <a:gd name="T103" fmla="*/ 436 h 551"/>
                  <a:gd name="T104" fmla="*/ 1029 w 1121"/>
                  <a:gd name="T105" fmla="*/ 436 h 551"/>
                  <a:gd name="T106" fmla="*/ 1057 w 1121"/>
                  <a:gd name="T107" fmla="*/ 438 h 551"/>
                  <a:gd name="T108" fmla="*/ 1082 w 1121"/>
                  <a:gd name="T109" fmla="*/ 440 h 551"/>
                  <a:gd name="T110" fmla="*/ 1103 w 1121"/>
                  <a:gd name="T111" fmla="*/ 440 h 551"/>
                  <a:gd name="T112" fmla="*/ 1121 w 1121"/>
                  <a:gd name="T113" fmla="*/ 440 h 55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1"/>
                  <a:gd name="T172" fmla="*/ 0 h 551"/>
                  <a:gd name="T173" fmla="*/ 1121 w 1121"/>
                  <a:gd name="T174" fmla="*/ 551 h 55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1" h="551">
                    <a:moveTo>
                      <a:pt x="753" y="0"/>
                    </a:moveTo>
                    <a:lnTo>
                      <a:pt x="630" y="46"/>
                    </a:lnTo>
                    <a:lnTo>
                      <a:pt x="510" y="90"/>
                    </a:lnTo>
                    <a:lnTo>
                      <a:pt x="453" y="112"/>
                    </a:lnTo>
                    <a:lnTo>
                      <a:pt x="398" y="134"/>
                    </a:lnTo>
                    <a:lnTo>
                      <a:pt x="344" y="154"/>
                    </a:lnTo>
                    <a:lnTo>
                      <a:pt x="293" y="176"/>
                    </a:lnTo>
                    <a:lnTo>
                      <a:pt x="244" y="196"/>
                    </a:lnTo>
                    <a:lnTo>
                      <a:pt x="199" y="216"/>
                    </a:lnTo>
                    <a:lnTo>
                      <a:pt x="157" y="237"/>
                    </a:lnTo>
                    <a:lnTo>
                      <a:pt x="119" y="257"/>
                    </a:lnTo>
                    <a:lnTo>
                      <a:pt x="87" y="276"/>
                    </a:lnTo>
                    <a:lnTo>
                      <a:pt x="59" y="294"/>
                    </a:lnTo>
                    <a:lnTo>
                      <a:pt x="34" y="313"/>
                    </a:lnTo>
                    <a:lnTo>
                      <a:pt x="16" y="330"/>
                    </a:lnTo>
                    <a:lnTo>
                      <a:pt x="10" y="338"/>
                    </a:lnTo>
                    <a:lnTo>
                      <a:pt x="5" y="347"/>
                    </a:lnTo>
                    <a:lnTo>
                      <a:pt x="1" y="355"/>
                    </a:lnTo>
                    <a:lnTo>
                      <a:pt x="0" y="365"/>
                    </a:lnTo>
                    <a:lnTo>
                      <a:pt x="0" y="382"/>
                    </a:lnTo>
                    <a:lnTo>
                      <a:pt x="6" y="401"/>
                    </a:lnTo>
                    <a:lnTo>
                      <a:pt x="16" y="418"/>
                    </a:lnTo>
                    <a:lnTo>
                      <a:pt x="31" y="435"/>
                    </a:lnTo>
                    <a:lnTo>
                      <a:pt x="49" y="451"/>
                    </a:lnTo>
                    <a:lnTo>
                      <a:pt x="70" y="467"/>
                    </a:lnTo>
                    <a:lnTo>
                      <a:pt x="93" y="482"/>
                    </a:lnTo>
                    <a:lnTo>
                      <a:pt x="118" y="495"/>
                    </a:lnTo>
                    <a:lnTo>
                      <a:pt x="168" y="521"/>
                    </a:lnTo>
                    <a:lnTo>
                      <a:pt x="195" y="531"/>
                    </a:lnTo>
                    <a:lnTo>
                      <a:pt x="219" y="539"/>
                    </a:lnTo>
                    <a:lnTo>
                      <a:pt x="242" y="544"/>
                    </a:lnTo>
                    <a:lnTo>
                      <a:pt x="262" y="550"/>
                    </a:lnTo>
                    <a:lnTo>
                      <a:pt x="281" y="551"/>
                    </a:lnTo>
                    <a:lnTo>
                      <a:pt x="301" y="551"/>
                    </a:lnTo>
                    <a:lnTo>
                      <a:pt x="322" y="548"/>
                    </a:lnTo>
                    <a:lnTo>
                      <a:pt x="344" y="543"/>
                    </a:lnTo>
                    <a:lnTo>
                      <a:pt x="365" y="536"/>
                    </a:lnTo>
                    <a:lnTo>
                      <a:pt x="386" y="528"/>
                    </a:lnTo>
                    <a:lnTo>
                      <a:pt x="432" y="509"/>
                    </a:lnTo>
                    <a:lnTo>
                      <a:pt x="478" y="487"/>
                    </a:lnTo>
                    <a:lnTo>
                      <a:pt x="527" y="467"/>
                    </a:lnTo>
                    <a:lnTo>
                      <a:pt x="578" y="450"/>
                    </a:lnTo>
                    <a:lnTo>
                      <a:pt x="604" y="445"/>
                    </a:lnTo>
                    <a:lnTo>
                      <a:pt x="630" y="440"/>
                    </a:lnTo>
                    <a:lnTo>
                      <a:pt x="658" y="436"/>
                    </a:lnTo>
                    <a:lnTo>
                      <a:pt x="689" y="435"/>
                    </a:lnTo>
                    <a:lnTo>
                      <a:pt x="722" y="433"/>
                    </a:lnTo>
                    <a:lnTo>
                      <a:pt x="756" y="431"/>
                    </a:lnTo>
                    <a:lnTo>
                      <a:pt x="826" y="431"/>
                    </a:lnTo>
                    <a:lnTo>
                      <a:pt x="898" y="433"/>
                    </a:lnTo>
                    <a:lnTo>
                      <a:pt x="967" y="435"/>
                    </a:lnTo>
                    <a:lnTo>
                      <a:pt x="1000" y="436"/>
                    </a:lnTo>
                    <a:lnTo>
                      <a:pt x="1029" y="436"/>
                    </a:lnTo>
                    <a:lnTo>
                      <a:pt x="1057" y="438"/>
                    </a:lnTo>
                    <a:lnTo>
                      <a:pt x="1082" y="440"/>
                    </a:lnTo>
                    <a:lnTo>
                      <a:pt x="1103" y="440"/>
                    </a:lnTo>
                    <a:lnTo>
                      <a:pt x="1121" y="44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9" name="Freeform 17"/>
            <p:cNvSpPr>
              <a:spLocks/>
            </p:cNvSpPr>
            <p:nvPr/>
          </p:nvSpPr>
          <p:spPr bwMode="auto">
            <a:xfrm>
              <a:off x="2092325" y="4749800"/>
              <a:ext cx="1168400" cy="873125"/>
            </a:xfrm>
            <a:custGeom>
              <a:avLst/>
              <a:gdLst>
                <a:gd name="T0" fmla="*/ 2147483646 w 736"/>
                <a:gd name="T1" fmla="*/ 0 h 550"/>
                <a:gd name="T2" fmla="*/ 0 w 736"/>
                <a:gd name="T3" fmla="*/ 2147483646 h 550"/>
                <a:gd name="T4" fmla="*/ 0 w 736"/>
                <a:gd name="T5" fmla="*/ 2147483646 h 550"/>
                <a:gd name="T6" fmla="*/ 2147483646 w 736"/>
                <a:gd name="T7" fmla="*/ 2147483646 h 550"/>
                <a:gd name="T8" fmla="*/ 2147483646 w 736"/>
                <a:gd name="T9" fmla="*/ 2147483646 h 550"/>
                <a:gd name="T10" fmla="*/ 2147483646 w 736"/>
                <a:gd name="T11" fmla="*/ 2147483646 h 550"/>
                <a:gd name="T12" fmla="*/ 2147483646 w 736"/>
                <a:gd name="T13" fmla="*/ 2147483646 h 550"/>
                <a:gd name="T14" fmla="*/ 2147483646 w 736"/>
                <a:gd name="T15" fmla="*/ 2147483646 h 550"/>
                <a:gd name="T16" fmla="*/ 2147483646 w 736"/>
                <a:gd name="T17" fmla="*/ 2147483646 h 550"/>
                <a:gd name="T18" fmla="*/ 2147483646 w 736"/>
                <a:gd name="T19" fmla="*/ 0 h 550"/>
                <a:gd name="T20" fmla="*/ 2147483646 w 736"/>
                <a:gd name="T21" fmla="*/ 0 h 5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36"/>
                <a:gd name="T34" fmla="*/ 0 h 550"/>
                <a:gd name="T35" fmla="*/ 736 w 736"/>
                <a:gd name="T36" fmla="*/ 550 h 55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36" h="550">
                  <a:moveTo>
                    <a:pt x="245" y="0"/>
                  </a:moveTo>
                  <a:lnTo>
                    <a:pt x="0" y="110"/>
                  </a:lnTo>
                  <a:lnTo>
                    <a:pt x="0" y="220"/>
                  </a:lnTo>
                  <a:lnTo>
                    <a:pt x="123" y="440"/>
                  </a:lnTo>
                  <a:lnTo>
                    <a:pt x="368" y="550"/>
                  </a:lnTo>
                  <a:lnTo>
                    <a:pt x="614" y="550"/>
                  </a:lnTo>
                  <a:lnTo>
                    <a:pt x="736" y="440"/>
                  </a:lnTo>
                  <a:lnTo>
                    <a:pt x="736" y="220"/>
                  </a:lnTo>
                  <a:lnTo>
                    <a:pt x="614" y="110"/>
                  </a:lnTo>
                  <a:lnTo>
                    <a:pt x="368" y="0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C0C0C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18"/>
            <p:cNvSpPr>
              <a:spLocks/>
            </p:cNvSpPr>
            <p:nvPr/>
          </p:nvSpPr>
          <p:spPr bwMode="auto">
            <a:xfrm>
              <a:off x="2578100" y="4435475"/>
              <a:ext cx="146050" cy="468313"/>
            </a:xfrm>
            <a:custGeom>
              <a:avLst/>
              <a:gdLst>
                <a:gd name="T0" fmla="*/ 2147483646 w 92"/>
                <a:gd name="T1" fmla="*/ 2147483646 h 295"/>
                <a:gd name="T2" fmla="*/ 2147483646 w 92"/>
                <a:gd name="T3" fmla="*/ 0 h 295"/>
                <a:gd name="T4" fmla="*/ 0 w 92"/>
                <a:gd name="T5" fmla="*/ 2147483646 h 295"/>
                <a:gd name="T6" fmla="*/ 2147483646 w 92"/>
                <a:gd name="T7" fmla="*/ 2147483646 h 295"/>
                <a:gd name="T8" fmla="*/ 2147483646 w 92"/>
                <a:gd name="T9" fmla="*/ 2147483646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295"/>
                <a:gd name="T17" fmla="*/ 92 w 92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295">
                  <a:moveTo>
                    <a:pt x="92" y="7"/>
                  </a:moveTo>
                  <a:lnTo>
                    <a:pt x="33" y="0"/>
                  </a:lnTo>
                  <a:lnTo>
                    <a:pt x="0" y="288"/>
                  </a:lnTo>
                  <a:lnTo>
                    <a:pt x="59" y="295"/>
                  </a:lnTo>
                  <a:lnTo>
                    <a:pt x="92" y="7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19"/>
            <p:cNvSpPr>
              <a:spLocks/>
            </p:cNvSpPr>
            <p:nvPr/>
          </p:nvSpPr>
          <p:spPr bwMode="auto">
            <a:xfrm>
              <a:off x="2973388" y="4618038"/>
              <a:ext cx="277812" cy="398462"/>
            </a:xfrm>
            <a:custGeom>
              <a:avLst/>
              <a:gdLst>
                <a:gd name="T0" fmla="*/ 2147483646 w 175"/>
                <a:gd name="T1" fmla="*/ 2147483646 h 251"/>
                <a:gd name="T2" fmla="*/ 2147483646 w 175"/>
                <a:gd name="T3" fmla="*/ 0 h 251"/>
                <a:gd name="T4" fmla="*/ 0 w 175"/>
                <a:gd name="T5" fmla="*/ 2147483646 h 251"/>
                <a:gd name="T6" fmla="*/ 2147483646 w 175"/>
                <a:gd name="T7" fmla="*/ 2147483646 h 251"/>
                <a:gd name="T8" fmla="*/ 2147483646 w 175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51"/>
                <a:gd name="T17" fmla="*/ 175 w 175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51">
                  <a:moveTo>
                    <a:pt x="175" y="31"/>
                  </a:moveTo>
                  <a:lnTo>
                    <a:pt x="122" y="0"/>
                  </a:lnTo>
                  <a:lnTo>
                    <a:pt x="0" y="220"/>
                  </a:lnTo>
                  <a:lnTo>
                    <a:pt x="52" y="251"/>
                  </a:lnTo>
                  <a:lnTo>
                    <a:pt x="175" y="31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0"/>
            <p:cNvSpPr>
              <a:spLocks/>
            </p:cNvSpPr>
            <p:nvPr/>
          </p:nvSpPr>
          <p:spPr bwMode="auto">
            <a:xfrm>
              <a:off x="2043113" y="5364163"/>
              <a:ext cx="344487" cy="398462"/>
            </a:xfrm>
            <a:custGeom>
              <a:avLst/>
              <a:gdLst>
                <a:gd name="T0" fmla="*/ 2147483646 w 217"/>
                <a:gd name="T1" fmla="*/ 2147483646 h 251"/>
                <a:gd name="T2" fmla="*/ 2147483646 w 217"/>
                <a:gd name="T3" fmla="*/ 0 h 251"/>
                <a:gd name="T4" fmla="*/ 0 w 217"/>
                <a:gd name="T5" fmla="*/ 2147483646 h 251"/>
                <a:gd name="T6" fmla="*/ 2147483646 w 217"/>
                <a:gd name="T7" fmla="*/ 2147483646 h 251"/>
                <a:gd name="T8" fmla="*/ 2147483646 w 217"/>
                <a:gd name="T9" fmla="*/ 2147483646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51"/>
                <a:gd name="T17" fmla="*/ 217 w 217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51">
                  <a:moveTo>
                    <a:pt x="217" y="39"/>
                  </a:moveTo>
                  <a:lnTo>
                    <a:pt x="172" y="0"/>
                  </a:lnTo>
                  <a:lnTo>
                    <a:pt x="0" y="212"/>
                  </a:lnTo>
                  <a:lnTo>
                    <a:pt x="46" y="251"/>
                  </a:lnTo>
                  <a:lnTo>
                    <a:pt x="217" y="39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21"/>
            <p:cNvSpPr>
              <a:spLocks/>
            </p:cNvSpPr>
            <p:nvPr/>
          </p:nvSpPr>
          <p:spPr bwMode="auto">
            <a:xfrm>
              <a:off x="2451100" y="5537200"/>
              <a:ext cx="295275" cy="560388"/>
            </a:xfrm>
            <a:custGeom>
              <a:avLst/>
              <a:gdLst>
                <a:gd name="T0" fmla="*/ 2147483646 w 186"/>
                <a:gd name="T1" fmla="*/ 2147483646 h 353"/>
                <a:gd name="T2" fmla="*/ 2147483646 w 186"/>
                <a:gd name="T3" fmla="*/ 0 h 353"/>
                <a:gd name="T4" fmla="*/ 0 w 186"/>
                <a:gd name="T5" fmla="*/ 2147483646 h 353"/>
                <a:gd name="T6" fmla="*/ 2147483646 w 186"/>
                <a:gd name="T7" fmla="*/ 2147483646 h 353"/>
                <a:gd name="T8" fmla="*/ 2147483646 w 186"/>
                <a:gd name="T9" fmla="*/ 2147483646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353"/>
                <a:gd name="T17" fmla="*/ 186 w 186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353">
                  <a:moveTo>
                    <a:pt x="186" y="23"/>
                  </a:moveTo>
                  <a:lnTo>
                    <a:pt x="131" y="0"/>
                  </a:lnTo>
                  <a:lnTo>
                    <a:pt x="0" y="329"/>
                  </a:lnTo>
                  <a:lnTo>
                    <a:pt x="55" y="353"/>
                  </a:lnTo>
                  <a:lnTo>
                    <a:pt x="186" y="23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22"/>
            <p:cNvSpPr>
              <a:spLocks/>
            </p:cNvSpPr>
            <p:nvPr/>
          </p:nvSpPr>
          <p:spPr bwMode="auto">
            <a:xfrm>
              <a:off x="3932238" y="4597400"/>
              <a:ext cx="242887" cy="439738"/>
            </a:xfrm>
            <a:custGeom>
              <a:avLst/>
              <a:gdLst>
                <a:gd name="T0" fmla="*/ 2147483646 w 153"/>
                <a:gd name="T1" fmla="*/ 0 h 277"/>
                <a:gd name="T2" fmla="*/ 0 w 153"/>
                <a:gd name="T3" fmla="*/ 2147483646 h 277"/>
                <a:gd name="T4" fmla="*/ 2147483646 w 153"/>
                <a:gd name="T5" fmla="*/ 2147483646 h 277"/>
                <a:gd name="T6" fmla="*/ 2147483646 w 153"/>
                <a:gd name="T7" fmla="*/ 2147483646 h 277"/>
                <a:gd name="T8" fmla="*/ 2147483646 w 153"/>
                <a:gd name="T9" fmla="*/ 0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3"/>
                <a:gd name="T16" fmla="*/ 0 h 277"/>
                <a:gd name="T17" fmla="*/ 153 w 153"/>
                <a:gd name="T18" fmla="*/ 277 h 2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3" h="277">
                  <a:moveTo>
                    <a:pt x="55" y="0"/>
                  </a:moveTo>
                  <a:lnTo>
                    <a:pt x="0" y="23"/>
                  </a:lnTo>
                  <a:lnTo>
                    <a:pt x="98" y="277"/>
                  </a:lnTo>
                  <a:lnTo>
                    <a:pt x="153" y="25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3"/>
            <p:cNvSpPr>
              <a:spLocks/>
            </p:cNvSpPr>
            <p:nvPr/>
          </p:nvSpPr>
          <p:spPr bwMode="auto">
            <a:xfrm>
              <a:off x="4295775" y="5367338"/>
              <a:ext cx="168275" cy="360362"/>
            </a:xfrm>
            <a:custGeom>
              <a:avLst/>
              <a:gdLst>
                <a:gd name="T0" fmla="*/ 2147483646 w 106"/>
                <a:gd name="T1" fmla="*/ 0 h 227"/>
                <a:gd name="T2" fmla="*/ 0 w 106"/>
                <a:gd name="T3" fmla="*/ 2147483646 h 227"/>
                <a:gd name="T4" fmla="*/ 2147483646 w 106"/>
                <a:gd name="T5" fmla="*/ 2147483646 h 227"/>
                <a:gd name="T6" fmla="*/ 2147483646 w 106"/>
                <a:gd name="T7" fmla="*/ 2147483646 h 227"/>
                <a:gd name="T8" fmla="*/ 2147483646 w 106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"/>
                <a:gd name="T16" fmla="*/ 0 h 227"/>
                <a:gd name="T17" fmla="*/ 106 w 106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" h="227">
                  <a:moveTo>
                    <a:pt x="57" y="0"/>
                  </a:moveTo>
                  <a:lnTo>
                    <a:pt x="0" y="15"/>
                  </a:lnTo>
                  <a:lnTo>
                    <a:pt x="49" y="227"/>
                  </a:lnTo>
                  <a:lnTo>
                    <a:pt x="106" y="21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4"/>
            <p:cNvSpPr>
              <a:spLocks/>
            </p:cNvSpPr>
            <p:nvPr/>
          </p:nvSpPr>
          <p:spPr bwMode="auto">
            <a:xfrm>
              <a:off x="3201988" y="5118100"/>
              <a:ext cx="755650" cy="230188"/>
            </a:xfrm>
            <a:custGeom>
              <a:avLst/>
              <a:gdLst>
                <a:gd name="T0" fmla="*/ 0 w 476"/>
                <a:gd name="T1" fmla="*/ 2147483646 h 145"/>
                <a:gd name="T2" fmla="*/ 2147483646 w 476"/>
                <a:gd name="T3" fmla="*/ 2147483646 h 145"/>
                <a:gd name="T4" fmla="*/ 2147483646 w 476"/>
                <a:gd name="T5" fmla="*/ 2147483646 h 145"/>
                <a:gd name="T6" fmla="*/ 2147483646 w 476"/>
                <a:gd name="T7" fmla="*/ 0 h 145"/>
                <a:gd name="T8" fmla="*/ 0 w 476"/>
                <a:gd name="T9" fmla="*/ 2147483646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145"/>
                <a:gd name="T17" fmla="*/ 476 w 4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145">
                  <a:moveTo>
                    <a:pt x="0" y="84"/>
                  </a:moveTo>
                  <a:lnTo>
                    <a:pt x="10" y="145"/>
                  </a:lnTo>
                  <a:lnTo>
                    <a:pt x="476" y="61"/>
                  </a:lnTo>
                  <a:lnTo>
                    <a:pt x="466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Rectangle 26"/>
            <p:cNvSpPr>
              <a:spLocks noChangeArrowheads="1"/>
            </p:cNvSpPr>
            <p:nvPr/>
          </p:nvSpPr>
          <p:spPr bwMode="auto">
            <a:xfrm>
              <a:off x="2635250" y="506095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8" name="Rectangle 29"/>
            <p:cNvSpPr>
              <a:spLocks noChangeArrowheads="1"/>
            </p:cNvSpPr>
            <p:nvPr/>
          </p:nvSpPr>
          <p:spPr bwMode="auto">
            <a:xfrm>
              <a:off x="4403725" y="4924425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9" name="Rectangle 32"/>
            <p:cNvSpPr>
              <a:spLocks noChangeArrowheads="1"/>
            </p:cNvSpPr>
            <p:nvPr/>
          </p:nvSpPr>
          <p:spPr bwMode="auto">
            <a:xfrm>
              <a:off x="3182938" y="416401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80" name="Rectangle 35"/>
            <p:cNvSpPr>
              <a:spLocks noChangeArrowheads="1"/>
            </p:cNvSpPr>
            <p:nvPr/>
          </p:nvSpPr>
          <p:spPr bwMode="auto">
            <a:xfrm>
              <a:off x="4002088" y="6015038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49" name="组合 23"/>
          <p:cNvGrpSpPr>
            <a:grpSpLocks/>
          </p:cNvGrpSpPr>
          <p:nvPr/>
        </p:nvGrpSpPr>
        <p:grpSpPr bwMode="auto">
          <a:xfrm>
            <a:off x="5724525" y="3716338"/>
            <a:ext cx="2268538" cy="2241550"/>
            <a:chOff x="6092825" y="4216400"/>
            <a:chExt cx="2268538" cy="2240251"/>
          </a:xfrm>
        </p:grpSpPr>
        <p:sp>
          <p:nvSpPr>
            <p:cNvPr id="6150" name="Freeform 11"/>
            <p:cNvSpPr>
              <a:spLocks/>
            </p:cNvSpPr>
            <p:nvPr/>
          </p:nvSpPr>
          <p:spPr bwMode="auto">
            <a:xfrm>
              <a:off x="6269038" y="5300663"/>
              <a:ext cx="174625" cy="765175"/>
            </a:xfrm>
            <a:custGeom>
              <a:avLst/>
              <a:gdLst>
                <a:gd name="T0" fmla="*/ 2147483646 w 110"/>
                <a:gd name="T1" fmla="*/ 0 h 482"/>
                <a:gd name="T2" fmla="*/ 2147483646 w 110"/>
                <a:gd name="T3" fmla="*/ 2147483646 h 482"/>
                <a:gd name="T4" fmla="*/ 2147483646 w 110"/>
                <a:gd name="T5" fmla="*/ 2147483646 h 482"/>
                <a:gd name="T6" fmla="*/ 2147483646 w 110"/>
                <a:gd name="T7" fmla="*/ 2147483646 h 482"/>
                <a:gd name="T8" fmla="*/ 2147483646 w 110"/>
                <a:gd name="T9" fmla="*/ 2147483646 h 482"/>
                <a:gd name="T10" fmla="*/ 2147483646 w 110"/>
                <a:gd name="T11" fmla="*/ 2147483646 h 482"/>
                <a:gd name="T12" fmla="*/ 2147483646 w 110"/>
                <a:gd name="T13" fmla="*/ 2147483646 h 482"/>
                <a:gd name="T14" fmla="*/ 2147483646 w 110"/>
                <a:gd name="T15" fmla="*/ 2147483646 h 482"/>
                <a:gd name="T16" fmla="*/ 2147483646 w 110"/>
                <a:gd name="T17" fmla="*/ 2147483646 h 482"/>
                <a:gd name="T18" fmla="*/ 2147483646 w 110"/>
                <a:gd name="T19" fmla="*/ 2147483646 h 482"/>
                <a:gd name="T20" fmla="*/ 0 w 110"/>
                <a:gd name="T21" fmla="*/ 2147483646 h 482"/>
                <a:gd name="T22" fmla="*/ 2147483646 w 110"/>
                <a:gd name="T23" fmla="*/ 2147483646 h 482"/>
                <a:gd name="T24" fmla="*/ 2147483646 w 110"/>
                <a:gd name="T25" fmla="*/ 2147483646 h 482"/>
                <a:gd name="T26" fmla="*/ 2147483646 w 110"/>
                <a:gd name="T27" fmla="*/ 2147483646 h 482"/>
                <a:gd name="T28" fmla="*/ 2147483646 w 110"/>
                <a:gd name="T29" fmla="*/ 2147483646 h 482"/>
                <a:gd name="T30" fmla="*/ 2147483646 w 110"/>
                <a:gd name="T31" fmla="*/ 2147483646 h 482"/>
                <a:gd name="T32" fmla="*/ 2147483646 w 110"/>
                <a:gd name="T33" fmla="*/ 2147483646 h 482"/>
                <a:gd name="T34" fmla="*/ 2147483646 w 110"/>
                <a:gd name="T35" fmla="*/ 2147483646 h 482"/>
                <a:gd name="T36" fmla="*/ 2147483646 w 110"/>
                <a:gd name="T37" fmla="*/ 2147483646 h 482"/>
                <a:gd name="T38" fmla="*/ 2147483646 w 110"/>
                <a:gd name="T39" fmla="*/ 2147483646 h 482"/>
                <a:gd name="T40" fmla="*/ 2147483646 w 110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482"/>
                <a:gd name="T65" fmla="*/ 110 w 110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482">
                  <a:moveTo>
                    <a:pt x="110" y="0"/>
                  </a:moveTo>
                  <a:lnTo>
                    <a:pt x="102" y="13"/>
                  </a:lnTo>
                  <a:lnTo>
                    <a:pt x="90" y="32"/>
                  </a:lnTo>
                  <a:lnTo>
                    <a:pt x="76" y="54"/>
                  </a:lnTo>
                  <a:lnTo>
                    <a:pt x="61" y="79"/>
                  </a:lnTo>
                  <a:lnTo>
                    <a:pt x="46" y="105"/>
                  </a:lnTo>
                  <a:lnTo>
                    <a:pt x="32" y="130"/>
                  </a:lnTo>
                  <a:lnTo>
                    <a:pt x="20" y="155"/>
                  </a:lnTo>
                  <a:lnTo>
                    <a:pt x="12" y="177"/>
                  </a:lnTo>
                  <a:lnTo>
                    <a:pt x="2" y="220"/>
                  </a:lnTo>
                  <a:lnTo>
                    <a:pt x="0" y="260"/>
                  </a:lnTo>
                  <a:lnTo>
                    <a:pt x="2" y="299"/>
                  </a:lnTo>
                  <a:lnTo>
                    <a:pt x="12" y="338"/>
                  </a:lnTo>
                  <a:lnTo>
                    <a:pt x="20" y="358"/>
                  </a:lnTo>
                  <a:lnTo>
                    <a:pt x="32" y="377"/>
                  </a:lnTo>
                  <a:lnTo>
                    <a:pt x="45" y="397"/>
                  </a:lnTo>
                  <a:lnTo>
                    <a:pt x="59" y="418"/>
                  </a:lnTo>
                  <a:lnTo>
                    <a:pt x="74" y="436"/>
                  </a:lnTo>
                  <a:lnTo>
                    <a:pt x="89" y="453"/>
                  </a:lnTo>
                  <a:lnTo>
                    <a:pt x="100" y="468"/>
                  </a:lnTo>
                  <a:lnTo>
                    <a:pt x="11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Oval 37"/>
            <p:cNvSpPr>
              <a:spLocks noChangeArrowheads="1"/>
            </p:cNvSpPr>
            <p:nvPr/>
          </p:nvSpPr>
          <p:spPr bwMode="auto">
            <a:xfrm>
              <a:off x="6405563" y="4414838"/>
              <a:ext cx="123825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2" name="Oval 38"/>
            <p:cNvSpPr>
              <a:spLocks noChangeArrowheads="1"/>
            </p:cNvSpPr>
            <p:nvPr/>
          </p:nvSpPr>
          <p:spPr bwMode="auto">
            <a:xfrm>
              <a:off x="6405563" y="5227638"/>
              <a:ext cx="123825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3" name="Oval 39"/>
            <p:cNvSpPr>
              <a:spLocks noChangeArrowheads="1"/>
            </p:cNvSpPr>
            <p:nvPr/>
          </p:nvSpPr>
          <p:spPr bwMode="auto">
            <a:xfrm>
              <a:off x="6405563" y="6038850"/>
              <a:ext cx="123825" cy="12858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4" name="Oval 40"/>
            <p:cNvSpPr>
              <a:spLocks noChangeArrowheads="1"/>
            </p:cNvSpPr>
            <p:nvPr/>
          </p:nvSpPr>
          <p:spPr bwMode="auto">
            <a:xfrm>
              <a:off x="8235950" y="5227638"/>
              <a:ext cx="125413" cy="128587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155" name="Line 41"/>
            <p:cNvSpPr>
              <a:spLocks noChangeShapeType="1"/>
            </p:cNvSpPr>
            <p:nvPr/>
          </p:nvSpPr>
          <p:spPr bwMode="auto">
            <a:xfrm>
              <a:off x="6521450" y="4495800"/>
              <a:ext cx="1741488" cy="7778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42"/>
            <p:cNvSpPr>
              <a:spLocks noChangeShapeType="1"/>
            </p:cNvSpPr>
            <p:nvPr/>
          </p:nvSpPr>
          <p:spPr bwMode="auto">
            <a:xfrm>
              <a:off x="6547597" y="5300663"/>
              <a:ext cx="1728788" cy="158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43"/>
            <p:cNvSpPr>
              <a:spLocks noChangeShapeType="1"/>
            </p:cNvSpPr>
            <p:nvPr/>
          </p:nvSpPr>
          <p:spPr bwMode="auto">
            <a:xfrm flipV="1">
              <a:off x="6534150" y="5327650"/>
              <a:ext cx="1714500" cy="76517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44"/>
            <p:cNvSpPr>
              <a:spLocks/>
            </p:cNvSpPr>
            <p:nvPr/>
          </p:nvSpPr>
          <p:spPr bwMode="auto">
            <a:xfrm>
              <a:off x="6243638" y="4508500"/>
              <a:ext cx="174625" cy="765175"/>
            </a:xfrm>
            <a:custGeom>
              <a:avLst/>
              <a:gdLst>
                <a:gd name="T0" fmla="*/ 2147483646 w 110"/>
                <a:gd name="T1" fmla="*/ 0 h 482"/>
                <a:gd name="T2" fmla="*/ 2147483646 w 110"/>
                <a:gd name="T3" fmla="*/ 2147483646 h 482"/>
                <a:gd name="T4" fmla="*/ 2147483646 w 110"/>
                <a:gd name="T5" fmla="*/ 2147483646 h 482"/>
                <a:gd name="T6" fmla="*/ 2147483646 w 110"/>
                <a:gd name="T7" fmla="*/ 2147483646 h 482"/>
                <a:gd name="T8" fmla="*/ 2147483646 w 110"/>
                <a:gd name="T9" fmla="*/ 2147483646 h 482"/>
                <a:gd name="T10" fmla="*/ 2147483646 w 110"/>
                <a:gd name="T11" fmla="*/ 2147483646 h 482"/>
                <a:gd name="T12" fmla="*/ 2147483646 w 110"/>
                <a:gd name="T13" fmla="*/ 2147483646 h 482"/>
                <a:gd name="T14" fmla="*/ 2147483646 w 110"/>
                <a:gd name="T15" fmla="*/ 2147483646 h 482"/>
                <a:gd name="T16" fmla="*/ 2147483646 w 110"/>
                <a:gd name="T17" fmla="*/ 2147483646 h 482"/>
                <a:gd name="T18" fmla="*/ 2147483646 w 110"/>
                <a:gd name="T19" fmla="*/ 2147483646 h 482"/>
                <a:gd name="T20" fmla="*/ 0 w 110"/>
                <a:gd name="T21" fmla="*/ 2147483646 h 482"/>
                <a:gd name="T22" fmla="*/ 2147483646 w 110"/>
                <a:gd name="T23" fmla="*/ 2147483646 h 482"/>
                <a:gd name="T24" fmla="*/ 2147483646 w 110"/>
                <a:gd name="T25" fmla="*/ 2147483646 h 482"/>
                <a:gd name="T26" fmla="*/ 2147483646 w 110"/>
                <a:gd name="T27" fmla="*/ 2147483646 h 482"/>
                <a:gd name="T28" fmla="*/ 2147483646 w 110"/>
                <a:gd name="T29" fmla="*/ 2147483646 h 482"/>
                <a:gd name="T30" fmla="*/ 2147483646 w 110"/>
                <a:gd name="T31" fmla="*/ 2147483646 h 482"/>
                <a:gd name="T32" fmla="*/ 2147483646 w 110"/>
                <a:gd name="T33" fmla="*/ 2147483646 h 482"/>
                <a:gd name="T34" fmla="*/ 2147483646 w 110"/>
                <a:gd name="T35" fmla="*/ 2147483646 h 482"/>
                <a:gd name="T36" fmla="*/ 2147483646 w 110"/>
                <a:gd name="T37" fmla="*/ 2147483646 h 482"/>
                <a:gd name="T38" fmla="*/ 2147483646 w 110"/>
                <a:gd name="T39" fmla="*/ 2147483646 h 482"/>
                <a:gd name="T40" fmla="*/ 2147483646 w 110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482"/>
                <a:gd name="T65" fmla="*/ 110 w 110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482">
                  <a:moveTo>
                    <a:pt x="110" y="0"/>
                  </a:moveTo>
                  <a:lnTo>
                    <a:pt x="102" y="13"/>
                  </a:lnTo>
                  <a:lnTo>
                    <a:pt x="90" y="32"/>
                  </a:lnTo>
                  <a:lnTo>
                    <a:pt x="75" y="54"/>
                  </a:lnTo>
                  <a:lnTo>
                    <a:pt x="61" y="79"/>
                  </a:lnTo>
                  <a:lnTo>
                    <a:pt x="46" y="105"/>
                  </a:lnTo>
                  <a:lnTo>
                    <a:pt x="31" y="130"/>
                  </a:lnTo>
                  <a:lnTo>
                    <a:pt x="20" y="156"/>
                  </a:lnTo>
                  <a:lnTo>
                    <a:pt x="12" y="178"/>
                  </a:lnTo>
                  <a:lnTo>
                    <a:pt x="2" y="220"/>
                  </a:lnTo>
                  <a:lnTo>
                    <a:pt x="0" y="260"/>
                  </a:lnTo>
                  <a:lnTo>
                    <a:pt x="2" y="299"/>
                  </a:lnTo>
                  <a:lnTo>
                    <a:pt x="12" y="338"/>
                  </a:lnTo>
                  <a:lnTo>
                    <a:pt x="20" y="358"/>
                  </a:lnTo>
                  <a:lnTo>
                    <a:pt x="31" y="377"/>
                  </a:lnTo>
                  <a:lnTo>
                    <a:pt x="44" y="397"/>
                  </a:lnTo>
                  <a:lnTo>
                    <a:pt x="59" y="418"/>
                  </a:lnTo>
                  <a:lnTo>
                    <a:pt x="74" y="436"/>
                  </a:lnTo>
                  <a:lnTo>
                    <a:pt x="88" y="453"/>
                  </a:lnTo>
                  <a:lnTo>
                    <a:pt x="100" y="468"/>
                  </a:lnTo>
                  <a:lnTo>
                    <a:pt x="11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45"/>
            <p:cNvSpPr>
              <a:spLocks/>
            </p:cNvSpPr>
            <p:nvPr/>
          </p:nvSpPr>
          <p:spPr bwMode="auto">
            <a:xfrm>
              <a:off x="6508750" y="4521200"/>
              <a:ext cx="176213" cy="765175"/>
            </a:xfrm>
            <a:custGeom>
              <a:avLst/>
              <a:gdLst>
                <a:gd name="T0" fmla="*/ 0 w 111"/>
                <a:gd name="T1" fmla="*/ 0 h 482"/>
                <a:gd name="T2" fmla="*/ 2147483646 w 111"/>
                <a:gd name="T3" fmla="*/ 2147483646 h 482"/>
                <a:gd name="T4" fmla="*/ 2147483646 w 111"/>
                <a:gd name="T5" fmla="*/ 2147483646 h 482"/>
                <a:gd name="T6" fmla="*/ 2147483646 w 111"/>
                <a:gd name="T7" fmla="*/ 2147483646 h 482"/>
                <a:gd name="T8" fmla="*/ 2147483646 w 111"/>
                <a:gd name="T9" fmla="*/ 2147483646 h 482"/>
                <a:gd name="T10" fmla="*/ 2147483646 w 111"/>
                <a:gd name="T11" fmla="*/ 2147483646 h 482"/>
                <a:gd name="T12" fmla="*/ 2147483646 w 111"/>
                <a:gd name="T13" fmla="*/ 2147483646 h 482"/>
                <a:gd name="T14" fmla="*/ 2147483646 w 111"/>
                <a:gd name="T15" fmla="*/ 2147483646 h 482"/>
                <a:gd name="T16" fmla="*/ 2147483646 w 111"/>
                <a:gd name="T17" fmla="*/ 2147483646 h 482"/>
                <a:gd name="T18" fmla="*/ 2147483646 w 111"/>
                <a:gd name="T19" fmla="*/ 2147483646 h 482"/>
                <a:gd name="T20" fmla="*/ 2147483646 w 111"/>
                <a:gd name="T21" fmla="*/ 2147483646 h 482"/>
                <a:gd name="T22" fmla="*/ 2147483646 w 111"/>
                <a:gd name="T23" fmla="*/ 2147483646 h 482"/>
                <a:gd name="T24" fmla="*/ 2147483646 w 111"/>
                <a:gd name="T25" fmla="*/ 2147483646 h 482"/>
                <a:gd name="T26" fmla="*/ 2147483646 w 111"/>
                <a:gd name="T27" fmla="*/ 2147483646 h 482"/>
                <a:gd name="T28" fmla="*/ 2147483646 w 111"/>
                <a:gd name="T29" fmla="*/ 2147483646 h 482"/>
                <a:gd name="T30" fmla="*/ 2147483646 w 111"/>
                <a:gd name="T31" fmla="*/ 2147483646 h 482"/>
                <a:gd name="T32" fmla="*/ 2147483646 w 111"/>
                <a:gd name="T33" fmla="*/ 2147483646 h 482"/>
                <a:gd name="T34" fmla="*/ 2147483646 w 111"/>
                <a:gd name="T35" fmla="*/ 2147483646 h 482"/>
                <a:gd name="T36" fmla="*/ 2147483646 w 111"/>
                <a:gd name="T37" fmla="*/ 2147483646 h 482"/>
                <a:gd name="T38" fmla="*/ 2147483646 w 111"/>
                <a:gd name="T39" fmla="*/ 2147483646 h 482"/>
                <a:gd name="T40" fmla="*/ 0 w 111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482"/>
                <a:gd name="T65" fmla="*/ 111 w 111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482">
                  <a:moveTo>
                    <a:pt x="0" y="0"/>
                  </a:moveTo>
                  <a:lnTo>
                    <a:pt x="8" y="14"/>
                  </a:lnTo>
                  <a:lnTo>
                    <a:pt x="20" y="33"/>
                  </a:lnTo>
                  <a:lnTo>
                    <a:pt x="34" y="55"/>
                  </a:lnTo>
                  <a:lnTo>
                    <a:pt x="49" y="80"/>
                  </a:lnTo>
                  <a:lnTo>
                    <a:pt x="64" y="105"/>
                  </a:lnTo>
                  <a:lnTo>
                    <a:pt x="79" y="131"/>
                  </a:lnTo>
                  <a:lnTo>
                    <a:pt x="90" y="156"/>
                  </a:lnTo>
                  <a:lnTo>
                    <a:pt x="98" y="178"/>
                  </a:lnTo>
                  <a:lnTo>
                    <a:pt x="108" y="220"/>
                  </a:lnTo>
                  <a:lnTo>
                    <a:pt x="111" y="261"/>
                  </a:lnTo>
                  <a:lnTo>
                    <a:pt x="108" y="300"/>
                  </a:lnTo>
                  <a:lnTo>
                    <a:pt x="98" y="339"/>
                  </a:lnTo>
                  <a:lnTo>
                    <a:pt x="90" y="359"/>
                  </a:lnTo>
                  <a:lnTo>
                    <a:pt x="79" y="378"/>
                  </a:lnTo>
                  <a:lnTo>
                    <a:pt x="65" y="398"/>
                  </a:lnTo>
                  <a:lnTo>
                    <a:pt x="51" y="418"/>
                  </a:lnTo>
                  <a:lnTo>
                    <a:pt x="36" y="437"/>
                  </a:lnTo>
                  <a:lnTo>
                    <a:pt x="21" y="454"/>
                  </a:lnTo>
                  <a:lnTo>
                    <a:pt x="10" y="469"/>
                  </a:lnTo>
                  <a:lnTo>
                    <a:pt x="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46"/>
            <p:cNvSpPr>
              <a:spLocks/>
            </p:cNvSpPr>
            <p:nvPr/>
          </p:nvSpPr>
          <p:spPr bwMode="auto">
            <a:xfrm>
              <a:off x="6521450" y="5313363"/>
              <a:ext cx="176213" cy="765175"/>
            </a:xfrm>
            <a:custGeom>
              <a:avLst/>
              <a:gdLst>
                <a:gd name="T0" fmla="*/ 0 w 111"/>
                <a:gd name="T1" fmla="*/ 0 h 482"/>
                <a:gd name="T2" fmla="*/ 2147483646 w 111"/>
                <a:gd name="T3" fmla="*/ 2147483646 h 482"/>
                <a:gd name="T4" fmla="*/ 2147483646 w 111"/>
                <a:gd name="T5" fmla="*/ 2147483646 h 482"/>
                <a:gd name="T6" fmla="*/ 2147483646 w 111"/>
                <a:gd name="T7" fmla="*/ 2147483646 h 482"/>
                <a:gd name="T8" fmla="*/ 2147483646 w 111"/>
                <a:gd name="T9" fmla="*/ 2147483646 h 482"/>
                <a:gd name="T10" fmla="*/ 2147483646 w 111"/>
                <a:gd name="T11" fmla="*/ 2147483646 h 482"/>
                <a:gd name="T12" fmla="*/ 2147483646 w 111"/>
                <a:gd name="T13" fmla="*/ 2147483646 h 482"/>
                <a:gd name="T14" fmla="*/ 2147483646 w 111"/>
                <a:gd name="T15" fmla="*/ 2147483646 h 482"/>
                <a:gd name="T16" fmla="*/ 2147483646 w 111"/>
                <a:gd name="T17" fmla="*/ 2147483646 h 482"/>
                <a:gd name="T18" fmla="*/ 2147483646 w 111"/>
                <a:gd name="T19" fmla="*/ 2147483646 h 482"/>
                <a:gd name="T20" fmla="*/ 2147483646 w 111"/>
                <a:gd name="T21" fmla="*/ 2147483646 h 482"/>
                <a:gd name="T22" fmla="*/ 2147483646 w 111"/>
                <a:gd name="T23" fmla="*/ 2147483646 h 482"/>
                <a:gd name="T24" fmla="*/ 2147483646 w 111"/>
                <a:gd name="T25" fmla="*/ 2147483646 h 482"/>
                <a:gd name="T26" fmla="*/ 2147483646 w 111"/>
                <a:gd name="T27" fmla="*/ 2147483646 h 482"/>
                <a:gd name="T28" fmla="*/ 2147483646 w 111"/>
                <a:gd name="T29" fmla="*/ 2147483646 h 482"/>
                <a:gd name="T30" fmla="*/ 2147483646 w 111"/>
                <a:gd name="T31" fmla="*/ 2147483646 h 482"/>
                <a:gd name="T32" fmla="*/ 2147483646 w 111"/>
                <a:gd name="T33" fmla="*/ 2147483646 h 482"/>
                <a:gd name="T34" fmla="*/ 2147483646 w 111"/>
                <a:gd name="T35" fmla="*/ 2147483646 h 482"/>
                <a:gd name="T36" fmla="*/ 2147483646 w 111"/>
                <a:gd name="T37" fmla="*/ 2147483646 h 482"/>
                <a:gd name="T38" fmla="*/ 2147483646 w 111"/>
                <a:gd name="T39" fmla="*/ 2147483646 h 482"/>
                <a:gd name="T40" fmla="*/ 0 w 111"/>
                <a:gd name="T41" fmla="*/ 2147483646 h 4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482"/>
                <a:gd name="T65" fmla="*/ 111 w 111"/>
                <a:gd name="T66" fmla="*/ 482 h 4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482">
                  <a:moveTo>
                    <a:pt x="0" y="0"/>
                  </a:moveTo>
                  <a:lnTo>
                    <a:pt x="8" y="14"/>
                  </a:lnTo>
                  <a:lnTo>
                    <a:pt x="20" y="32"/>
                  </a:lnTo>
                  <a:lnTo>
                    <a:pt x="35" y="54"/>
                  </a:lnTo>
                  <a:lnTo>
                    <a:pt x="49" y="80"/>
                  </a:lnTo>
                  <a:lnTo>
                    <a:pt x="64" y="105"/>
                  </a:lnTo>
                  <a:lnTo>
                    <a:pt x="79" y="131"/>
                  </a:lnTo>
                  <a:lnTo>
                    <a:pt x="90" y="156"/>
                  </a:lnTo>
                  <a:lnTo>
                    <a:pt x="98" y="178"/>
                  </a:lnTo>
                  <a:lnTo>
                    <a:pt x="108" y="220"/>
                  </a:lnTo>
                  <a:lnTo>
                    <a:pt x="111" y="261"/>
                  </a:lnTo>
                  <a:lnTo>
                    <a:pt x="108" y="300"/>
                  </a:lnTo>
                  <a:lnTo>
                    <a:pt x="98" y="339"/>
                  </a:lnTo>
                  <a:lnTo>
                    <a:pt x="90" y="359"/>
                  </a:lnTo>
                  <a:lnTo>
                    <a:pt x="79" y="377"/>
                  </a:lnTo>
                  <a:lnTo>
                    <a:pt x="66" y="398"/>
                  </a:lnTo>
                  <a:lnTo>
                    <a:pt x="51" y="418"/>
                  </a:lnTo>
                  <a:lnTo>
                    <a:pt x="36" y="437"/>
                  </a:lnTo>
                  <a:lnTo>
                    <a:pt x="21" y="454"/>
                  </a:lnTo>
                  <a:lnTo>
                    <a:pt x="10" y="469"/>
                  </a:lnTo>
                  <a:lnTo>
                    <a:pt x="0" y="482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Rectangle 48"/>
            <p:cNvSpPr>
              <a:spLocks noChangeArrowheads="1"/>
            </p:cNvSpPr>
            <p:nvPr/>
          </p:nvSpPr>
          <p:spPr bwMode="auto">
            <a:xfrm>
              <a:off x="6145213" y="4216400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2" name="Rectangle 51"/>
            <p:cNvSpPr>
              <a:spLocks noChangeArrowheads="1"/>
            </p:cNvSpPr>
            <p:nvPr/>
          </p:nvSpPr>
          <p:spPr bwMode="auto">
            <a:xfrm>
              <a:off x="6092825" y="5199063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54"/>
            <p:cNvSpPr>
              <a:spLocks noChangeArrowheads="1"/>
            </p:cNvSpPr>
            <p:nvPr/>
          </p:nvSpPr>
          <p:spPr bwMode="auto">
            <a:xfrm>
              <a:off x="6223000" y="6164263"/>
              <a:ext cx="161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57"/>
            <p:cNvSpPr>
              <a:spLocks noChangeArrowheads="1"/>
            </p:cNvSpPr>
            <p:nvPr/>
          </p:nvSpPr>
          <p:spPr bwMode="auto">
            <a:xfrm>
              <a:off x="8120063" y="4954588"/>
              <a:ext cx="17633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73063"/>
            <a:ext cx="7978775" cy="949325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举例（邻接矩阵）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356100" y="2132013"/>
          <a:ext cx="3976688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公式" r:id="rId4" imgW="1612800" imgH="1054080" progId="Equation.3">
                  <p:embed/>
                </p:oleObj>
              </mc:Choice>
              <mc:Fallback>
                <p:oleObj name="公式" r:id="rId4" imgW="16128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2013"/>
                        <a:ext cx="3976688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0" name="组合 28"/>
          <p:cNvGrpSpPr>
            <a:grpSpLocks/>
          </p:cNvGrpSpPr>
          <p:nvPr/>
        </p:nvGrpSpPr>
        <p:grpSpPr bwMode="auto">
          <a:xfrm>
            <a:off x="827088" y="1843088"/>
            <a:ext cx="2952750" cy="3066920"/>
            <a:chOff x="827584" y="2492896"/>
            <a:chExt cx="2952329" cy="3212323"/>
          </a:xfrm>
        </p:grpSpPr>
        <p:grpSp>
          <p:nvGrpSpPr>
            <p:cNvPr id="4103" name="组合 26"/>
            <p:cNvGrpSpPr>
              <a:grpSpLocks/>
            </p:cNvGrpSpPr>
            <p:nvPr/>
          </p:nvGrpSpPr>
          <p:grpSpPr bwMode="auto">
            <a:xfrm>
              <a:off x="827584" y="2492896"/>
              <a:ext cx="2886028" cy="3212323"/>
              <a:chOff x="841605" y="2124410"/>
              <a:chExt cx="3167029" cy="3589090"/>
            </a:xfrm>
          </p:grpSpPr>
          <p:sp>
            <p:nvSpPr>
              <p:cNvPr id="4110" name="Line 6"/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4111" name="Oval 7"/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4112" name="Oval 8"/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4113" name="Oval 9"/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4114" name="Oval 10"/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4115" name="Text Box 11"/>
              <p:cNvSpPr txBox="1">
                <a:spLocks noChangeArrowheads="1"/>
              </p:cNvSpPr>
              <p:nvPr/>
            </p:nvSpPr>
            <p:spPr bwMode="auto">
              <a:xfrm>
                <a:off x="920624" y="2124410"/>
                <a:ext cx="531595" cy="612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1</a:t>
                </a:r>
              </a:p>
            </p:txBody>
          </p:sp>
          <p:sp>
            <p:nvSpPr>
              <p:cNvPr id="4116" name="Text Box 12"/>
              <p:cNvSpPr txBox="1">
                <a:spLocks noChangeArrowheads="1"/>
              </p:cNvSpPr>
              <p:nvPr/>
            </p:nvSpPr>
            <p:spPr bwMode="auto">
              <a:xfrm>
                <a:off x="3449236" y="2124410"/>
                <a:ext cx="530932" cy="612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2</a:t>
                </a:r>
              </a:p>
            </p:txBody>
          </p:sp>
          <p:sp>
            <p:nvSpPr>
              <p:cNvPr id="4117" name="Text Box 13"/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530932" cy="612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3</a:t>
                </a:r>
              </a:p>
            </p:txBody>
          </p:sp>
          <p:sp>
            <p:nvSpPr>
              <p:cNvPr id="4118" name="Text Box 14"/>
              <p:cNvSpPr txBox="1">
                <a:spLocks noChangeArrowheads="1"/>
              </p:cNvSpPr>
              <p:nvPr/>
            </p:nvSpPr>
            <p:spPr bwMode="auto">
              <a:xfrm>
                <a:off x="841605" y="5101197"/>
                <a:ext cx="530932" cy="612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4</a:t>
                </a:r>
              </a:p>
            </p:txBody>
          </p:sp>
        </p:grpSp>
        <p:sp>
          <p:nvSpPr>
            <p:cNvPr id="4104" name="Line 6"/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4105" name="Line 6"/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4106" name="Line 6"/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4107" name="Line 6"/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4108" name="任意多边形 24"/>
            <p:cNvSpPr>
              <a:spLocks/>
            </p:cNvSpPr>
            <p:nvPr/>
          </p:nvSpPr>
          <p:spPr bwMode="auto">
            <a:xfrm>
              <a:off x="3291119" y="3092531"/>
              <a:ext cx="488794" cy="2164853"/>
            </a:xfrm>
            <a:custGeom>
              <a:avLst/>
              <a:gdLst>
                <a:gd name="T0" fmla="*/ 3179 w 679076"/>
                <a:gd name="T1" fmla="*/ 0 h 2586318"/>
                <a:gd name="T2" fmla="*/ 25267 w 679076"/>
                <a:gd name="T3" fmla="*/ 195250 h 2586318"/>
                <a:gd name="T4" fmla="*/ 3681 w 679076"/>
                <a:gd name="T5" fmla="*/ 401851 h 2586318"/>
                <a:gd name="T6" fmla="*/ 3179 w 679076"/>
                <a:gd name="T7" fmla="*/ 404121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4109" name="任意多边形 25"/>
            <p:cNvSpPr>
              <a:spLocks/>
            </p:cNvSpPr>
            <p:nvPr/>
          </p:nvSpPr>
          <p:spPr bwMode="auto">
            <a:xfrm rot="10800000">
              <a:off x="3029247" y="3080495"/>
              <a:ext cx="303587" cy="2126814"/>
            </a:xfrm>
            <a:custGeom>
              <a:avLst/>
              <a:gdLst>
                <a:gd name="T0" fmla="*/ 27 w 679076"/>
                <a:gd name="T1" fmla="*/ 0 h 2586318"/>
                <a:gd name="T2" fmla="*/ 216 w 679076"/>
                <a:gd name="T3" fmla="*/ 163532 h 2586318"/>
                <a:gd name="T4" fmla="*/ 31 w 679076"/>
                <a:gd name="T5" fmla="*/ 336570 h 2586318"/>
                <a:gd name="T6" fmla="*/ 27 w 679076"/>
                <a:gd name="T7" fmla="*/ 338473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</p:grpSp>
      <p:sp>
        <p:nvSpPr>
          <p:cNvPr id="4101" name="椭圆 29"/>
          <p:cNvSpPr>
            <a:spLocks noChangeArrowheads="1"/>
          </p:cNvSpPr>
          <p:nvPr/>
        </p:nvSpPr>
        <p:spPr bwMode="auto">
          <a:xfrm rot="5400000">
            <a:off x="7632701" y="3319462"/>
            <a:ext cx="576262" cy="792163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987675" y="5373688"/>
            <a:ext cx="343058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charset="0"/>
                <a:ea typeface="黑体"/>
                <a:cs typeface="Times New Roman" charset="0"/>
              </a:rPr>
              <a:t>可推广到简单无向图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49E-CAE8-CC4E-AF41-0E898D97A0F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00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373063"/>
            <a:ext cx="7978775" cy="949325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举例（邻接矩阵）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284663" y="2125663"/>
          <a:ext cx="395922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1" name="Equation" r:id="rId3" imgW="1396800" imgH="914400" progId="Equation.3">
                  <p:embed/>
                </p:oleObj>
              </mc:Choice>
              <mc:Fallback>
                <p:oleObj name="Equation" r:id="rId3" imgW="1396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125663"/>
                        <a:ext cx="3959225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" name="Group 20"/>
          <p:cNvGrpSpPr>
            <a:grpSpLocks/>
          </p:cNvGrpSpPr>
          <p:nvPr/>
        </p:nvGrpSpPr>
        <p:grpSpPr bwMode="auto">
          <a:xfrm>
            <a:off x="827088" y="1844675"/>
            <a:ext cx="3051077" cy="3117850"/>
            <a:chOff x="96" y="892"/>
            <a:chExt cx="2179" cy="2653"/>
          </a:xfrm>
        </p:grpSpPr>
        <p:sp>
          <p:nvSpPr>
            <p:cNvPr id="5128" name="Rectangle 5"/>
            <p:cNvSpPr>
              <a:spLocks noChangeArrowheads="1"/>
            </p:cNvSpPr>
            <p:nvPr/>
          </p:nvSpPr>
          <p:spPr bwMode="auto">
            <a:xfrm>
              <a:off x="336" y="1420"/>
              <a:ext cx="1632" cy="177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5129" name="Line 6"/>
            <p:cNvSpPr>
              <a:spLocks noChangeShapeType="1"/>
            </p:cNvSpPr>
            <p:nvPr/>
          </p:nvSpPr>
          <p:spPr bwMode="auto">
            <a:xfrm>
              <a:off x="336" y="1420"/>
              <a:ext cx="1632" cy="17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5130" name="Oval 7"/>
            <p:cNvSpPr>
              <a:spLocks noChangeArrowheads="1"/>
            </p:cNvSpPr>
            <p:nvPr/>
          </p:nvSpPr>
          <p:spPr bwMode="auto">
            <a:xfrm>
              <a:off x="288" y="13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5131" name="Oval 8"/>
            <p:cNvSpPr>
              <a:spLocks noChangeArrowheads="1"/>
            </p:cNvSpPr>
            <p:nvPr/>
          </p:nvSpPr>
          <p:spPr bwMode="auto">
            <a:xfrm>
              <a:off x="288" y="31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1920" y="137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5133" name="Oval 10"/>
            <p:cNvSpPr>
              <a:spLocks noChangeArrowheads="1"/>
            </p:cNvSpPr>
            <p:nvPr/>
          </p:nvSpPr>
          <p:spPr bwMode="auto">
            <a:xfrm>
              <a:off x="1920" y="314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5134" name="Text Box 11"/>
            <p:cNvSpPr txBox="1">
              <a:spLocks noChangeArrowheads="1"/>
            </p:cNvSpPr>
            <p:nvPr/>
          </p:nvSpPr>
          <p:spPr bwMode="auto">
            <a:xfrm>
              <a:off x="250" y="892"/>
              <a:ext cx="35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28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1</a:t>
              </a:r>
            </a:p>
          </p:txBody>
        </p:sp>
        <p:sp>
          <p:nvSpPr>
            <p:cNvPr id="5135" name="Text Box 12"/>
            <p:cNvSpPr txBox="1">
              <a:spLocks noChangeArrowheads="1"/>
            </p:cNvSpPr>
            <p:nvPr/>
          </p:nvSpPr>
          <p:spPr bwMode="auto">
            <a:xfrm>
              <a:off x="1845" y="892"/>
              <a:ext cx="35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28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2</a:t>
              </a:r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1920" y="3100"/>
              <a:ext cx="35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28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3</a:t>
              </a:r>
            </a:p>
          </p:txBody>
        </p:sp>
        <p:sp>
          <p:nvSpPr>
            <p:cNvPr id="5137" name="Text Box 14"/>
            <p:cNvSpPr txBox="1">
              <a:spLocks noChangeArrowheads="1"/>
            </p:cNvSpPr>
            <p:nvPr/>
          </p:nvSpPr>
          <p:spPr bwMode="auto">
            <a:xfrm>
              <a:off x="96" y="3100"/>
              <a:ext cx="355" cy="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8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v</a:t>
              </a:r>
              <a:r>
                <a:rPr kumimoji="1" lang="en-US" altLang="zh-CN" sz="2800" baseline="-25000" dirty="0">
                  <a:solidFill>
                    <a:schemeClr val="tx2"/>
                  </a:solidFill>
                  <a:latin typeface="Times New Roman" charset="0"/>
                  <a:ea typeface="黑体"/>
                  <a:cs typeface="黑体"/>
                </a:rPr>
                <a:t>4</a:t>
              </a:r>
            </a:p>
          </p:txBody>
        </p:sp>
      </p:grpSp>
      <p:sp>
        <p:nvSpPr>
          <p:cNvPr id="5125" name="椭圆 14"/>
          <p:cNvSpPr>
            <a:spLocks noChangeArrowheads="1"/>
          </p:cNvSpPr>
          <p:nvPr/>
        </p:nvSpPr>
        <p:spPr bwMode="auto">
          <a:xfrm rot="5400000">
            <a:off x="7589044" y="3428206"/>
            <a:ext cx="374650" cy="503238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5126" name="椭圆 15"/>
          <p:cNvSpPr>
            <a:spLocks noChangeArrowheads="1"/>
          </p:cNvSpPr>
          <p:nvPr/>
        </p:nvSpPr>
        <p:spPr bwMode="auto">
          <a:xfrm rot="5400000">
            <a:off x="7056438" y="4178300"/>
            <a:ext cx="431800" cy="358775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835150" y="5373688"/>
            <a:ext cx="5595938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charset="0"/>
                <a:ea typeface="黑体"/>
                <a:cs typeface="Times New Roman" charset="0"/>
              </a:rPr>
              <a:t>简单无向图的邻接矩阵是对称矩阵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D49E-CAE8-CC4E-AF41-0E898D97A0FB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5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举例（邻接矩阵）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16832"/>
            <a:ext cx="3740324" cy="37403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916832"/>
            <a:ext cx="3740324" cy="374032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53040" y="61649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Nauru graph, from Wikipedia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910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举例（邻接矩阵）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3888432" cy="38884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98" y="1916832"/>
            <a:ext cx="3888432" cy="38884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7704" y="6237312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Directed </a:t>
            </a:r>
            <a:r>
              <a:rPr lang="en-US" altLang="zh-CN" dirty="0" err="1"/>
              <a:t>Cayley</a:t>
            </a:r>
            <a:r>
              <a:rPr lang="en-US" altLang="zh-CN" dirty="0"/>
              <a:t> graph of S</a:t>
            </a:r>
            <a:r>
              <a:rPr lang="en-US" altLang="zh-CN" baseline="-25000" dirty="0"/>
              <a:t>4, </a:t>
            </a:r>
            <a:r>
              <a:rPr lang="en-US" altLang="zh-CN" dirty="0"/>
              <a:t>from Wikipedia</a:t>
            </a:r>
            <a:endParaRPr lang="en-US" baseline="-25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B768E-05A7-4F18-9B85-B7CD77A7BFD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74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534400" cy="823913"/>
          </a:xfrm>
        </p:spPr>
        <p:txBody>
          <a:bodyPr/>
          <a:lstStyle/>
          <a:p>
            <a:r>
              <a:rPr lang="zh-CN" altLang="en-US" dirty="0">
                <a:latin typeface="黑体"/>
                <a:sym typeface="Symbol" charset="0"/>
              </a:rPr>
              <a:t>邻接表</a:t>
            </a:r>
            <a:endParaRPr lang="en-US" altLang="zh-CN" dirty="0">
              <a:latin typeface="黑体"/>
              <a:sym typeface="Symbo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9138"/>
            <a:ext cx="8520113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charset="0"/>
                <a:cs typeface="Times New Roman" charset="0"/>
              </a:rPr>
              <a:t>若图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G = (V, E, 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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 </a:t>
            </a:r>
            <a:r>
              <a:rPr lang="zh-CN" altLang="en-US" sz="2800" u="sng" dirty="0">
                <a:latin typeface="Times New Roman" charset="0"/>
                <a:cs typeface="Times New Roman" charset="0"/>
              </a:rPr>
              <a:t>没有多重边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，列出这个图的所有边。对每个顶点，列出与其邻接的顶点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。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1508" name="矩形标注 4"/>
          <p:cNvSpPr>
            <a:spLocks noChangeArrowheads="1"/>
          </p:cNvSpPr>
          <p:nvPr/>
        </p:nvSpPr>
        <p:spPr bwMode="auto">
          <a:xfrm>
            <a:off x="4427538" y="1484313"/>
            <a:ext cx="1439862" cy="433387"/>
          </a:xfrm>
          <a:prstGeom prst="wedgeRectCallout">
            <a:avLst>
              <a:gd name="adj1" fmla="val -18653"/>
              <a:gd name="adj2" fmla="val 81921"/>
            </a:avLst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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是单射</a:t>
            </a:r>
            <a:endParaRPr lang="zh-CN" altLang="en-US" sz="2400" dirty="0">
              <a:solidFill>
                <a:srgbClr val="0000CC"/>
              </a:solidFill>
              <a:ea typeface="黑体"/>
              <a:cs typeface="黑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24300" y="3389313"/>
          <a:ext cx="3887788" cy="2743200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顶 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相邻顶点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b, c, 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c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a, d, 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c, 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a, c, 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532" name="组合 24"/>
          <p:cNvGrpSpPr>
            <a:grpSpLocks/>
          </p:cNvGrpSpPr>
          <p:nvPr/>
        </p:nvGrpSpPr>
        <p:grpSpPr bwMode="auto">
          <a:xfrm>
            <a:off x="944563" y="3571875"/>
            <a:ext cx="2316162" cy="2333625"/>
            <a:chOff x="971600" y="3356992"/>
            <a:chExt cx="2315829" cy="2333835"/>
          </a:xfrm>
        </p:grpSpPr>
        <p:sp>
          <p:nvSpPr>
            <p:cNvPr id="21533" name="Line 6"/>
            <p:cNvSpPr>
              <a:spLocks noChangeShapeType="1"/>
            </p:cNvSpPr>
            <p:nvPr/>
          </p:nvSpPr>
          <p:spPr bwMode="auto">
            <a:xfrm flipV="1">
              <a:off x="1083949" y="3429000"/>
              <a:ext cx="936104" cy="9656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1534" name="Text Box 11"/>
            <p:cNvSpPr txBox="1">
              <a:spLocks noChangeArrowheads="1"/>
            </p:cNvSpPr>
            <p:nvPr/>
          </p:nvSpPr>
          <p:spPr bwMode="auto">
            <a:xfrm>
              <a:off x="1259632" y="400506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a</a:t>
              </a:r>
            </a:p>
          </p:txBody>
        </p:sp>
        <p:sp>
          <p:nvSpPr>
            <p:cNvPr id="21535" name="Line 6"/>
            <p:cNvSpPr>
              <a:spLocks noChangeShapeType="1"/>
            </p:cNvSpPr>
            <p:nvPr/>
          </p:nvSpPr>
          <p:spPr bwMode="auto">
            <a:xfrm flipH="1">
              <a:off x="1619672" y="4455353"/>
              <a:ext cx="1584534" cy="113388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1536" name="Line 6"/>
            <p:cNvSpPr>
              <a:spLocks noChangeShapeType="1"/>
            </p:cNvSpPr>
            <p:nvPr/>
          </p:nvSpPr>
          <p:spPr bwMode="auto">
            <a:xfrm flipH="1">
              <a:off x="2699792" y="4437112"/>
              <a:ext cx="504056" cy="108003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1537" name="Line 6"/>
            <p:cNvSpPr>
              <a:spLocks noChangeShapeType="1"/>
            </p:cNvSpPr>
            <p:nvPr/>
          </p:nvSpPr>
          <p:spPr bwMode="auto">
            <a:xfrm flipH="1">
              <a:off x="1043608" y="4437112"/>
              <a:ext cx="208861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1538" name="Line 6"/>
            <p:cNvSpPr>
              <a:spLocks noChangeShapeType="1"/>
            </p:cNvSpPr>
            <p:nvPr/>
          </p:nvSpPr>
          <p:spPr bwMode="auto">
            <a:xfrm>
              <a:off x="1043608" y="4509120"/>
              <a:ext cx="504056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1539" name="Oval 9"/>
            <p:cNvSpPr>
              <a:spLocks noChangeArrowheads="1"/>
            </p:cNvSpPr>
            <p:nvPr/>
          </p:nvSpPr>
          <p:spPr bwMode="auto">
            <a:xfrm flipH="1">
              <a:off x="971600" y="436510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1540" name="Oval 9"/>
            <p:cNvSpPr>
              <a:spLocks noChangeArrowheads="1"/>
            </p:cNvSpPr>
            <p:nvPr/>
          </p:nvSpPr>
          <p:spPr bwMode="auto">
            <a:xfrm flipH="1">
              <a:off x="3132171" y="4311349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1541" name="Oval 9"/>
            <p:cNvSpPr>
              <a:spLocks noChangeArrowheads="1"/>
            </p:cNvSpPr>
            <p:nvPr/>
          </p:nvSpPr>
          <p:spPr bwMode="auto">
            <a:xfrm flipH="1">
              <a:off x="2627784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1542" name="Oval 9"/>
            <p:cNvSpPr>
              <a:spLocks noChangeArrowheads="1"/>
            </p:cNvSpPr>
            <p:nvPr/>
          </p:nvSpPr>
          <p:spPr bwMode="auto">
            <a:xfrm flipH="1">
              <a:off x="1475656" y="551723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1543" name="Oval 9"/>
            <p:cNvSpPr>
              <a:spLocks noChangeArrowheads="1"/>
            </p:cNvSpPr>
            <p:nvPr/>
          </p:nvSpPr>
          <p:spPr bwMode="auto">
            <a:xfrm flipH="1">
              <a:off x="1907704" y="3356992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1544" name="Text Box 11"/>
            <p:cNvSpPr txBox="1">
              <a:spLocks noChangeArrowheads="1"/>
            </p:cNvSpPr>
            <p:nvPr/>
          </p:nvSpPr>
          <p:spPr bwMode="auto">
            <a:xfrm>
              <a:off x="2843808" y="4000291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c</a:t>
              </a:r>
            </a:p>
          </p:txBody>
        </p:sp>
        <p:sp>
          <p:nvSpPr>
            <p:cNvPr id="21545" name="Text Box 11"/>
            <p:cNvSpPr txBox="1">
              <a:spLocks noChangeArrowheads="1"/>
            </p:cNvSpPr>
            <p:nvPr/>
          </p:nvSpPr>
          <p:spPr bwMode="auto">
            <a:xfrm>
              <a:off x="2043046" y="335699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b</a:t>
              </a:r>
            </a:p>
          </p:txBody>
        </p:sp>
        <p:sp>
          <p:nvSpPr>
            <p:cNvPr id="21546" name="Text Box 11"/>
            <p:cNvSpPr txBox="1">
              <a:spLocks noChangeArrowheads="1"/>
            </p:cNvSpPr>
            <p:nvPr/>
          </p:nvSpPr>
          <p:spPr bwMode="auto">
            <a:xfrm>
              <a:off x="1178078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e</a:t>
              </a:r>
            </a:p>
          </p:txBody>
        </p:sp>
        <p:sp>
          <p:nvSpPr>
            <p:cNvPr id="21547" name="Text Box 11"/>
            <p:cNvSpPr txBox="1">
              <a:spLocks noChangeArrowheads="1"/>
            </p:cNvSpPr>
            <p:nvPr/>
          </p:nvSpPr>
          <p:spPr bwMode="auto">
            <a:xfrm>
              <a:off x="2771800" y="522920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d</a:t>
              </a:r>
            </a:p>
          </p:txBody>
        </p:sp>
        <p:sp>
          <p:nvSpPr>
            <p:cNvPr id="21548" name="Line 6"/>
            <p:cNvSpPr>
              <a:spLocks noChangeShapeType="1"/>
            </p:cNvSpPr>
            <p:nvPr/>
          </p:nvSpPr>
          <p:spPr bwMode="auto">
            <a:xfrm flipH="1">
              <a:off x="1547664" y="5589240"/>
              <a:ext cx="115212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84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534400" cy="823913"/>
          </a:xfrm>
        </p:spPr>
        <p:txBody>
          <a:bodyPr/>
          <a:lstStyle/>
          <a:p>
            <a:r>
              <a:rPr lang="zh-CN" altLang="en-US" dirty="0">
                <a:latin typeface="黑体"/>
                <a:sym typeface="Symbol" charset="0"/>
              </a:rPr>
              <a:t>邻接表（有向图）</a:t>
            </a:r>
            <a:endParaRPr lang="en-US" altLang="zh-CN" dirty="0">
              <a:latin typeface="黑体"/>
              <a:sym typeface="Symbo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89138"/>
            <a:ext cx="8520113" cy="1295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charset="0"/>
                <a:cs typeface="Times New Roman" charset="0"/>
              </a:rPr>
              <a:t>若图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G = (V, E, </a:t>
            </a:r>
            <a:r>
              <a:rPr lang="en-US" altLang="zh-CN" sz="2800" dirty="0">
                <a:latin typeface="Times New Roman" charset="0"/>
                <a:cs typeface="Times New Roman" charset="0"/>
                <a:sym typeface="Symbol" charset="0"/>
              </a:rPr>
              <a:t>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) </a:t>
            </a:r>
            <a:r>
              <a:rPr lang="zh-CN" altLang="en-US" sz="2800" u="sng" dirty="0">
                <a:latin typeface="Times New Roman" charset="0"/>
                <a:cs typeface="Times New Roman" charset="0"/>
              </a:rPr>
              <a:t>没有多重边</a:t>
            </a:r>
            <a:r>
              <a:rPr lang="zh-CN" altLang="en-US" sz="2800" dirty="0">
                <a:latin typeface="Times New Roman" charset="0"/>
                <a:cs typeface="Times New Roman" charset="0"/>
              </a:rPr>
              <a:t>，列出这个图的所有边。对每个顶点，列出与其邻接的顶点</a:t>
            </a:r>
            <a:r>
              <a:rPr lang="en-US" altLang="zh-CN" sz="2800" dirty="0">
                <a:latin typeface="Times New Roman" charset="0"/>
                <a:cs typeface="Times New Roman" charset="0"/>
              </a:rPr>
              <a:t>。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532" name="矩形标注 4"/>
          <p:cNvSpPr>
            <a:spLocks noChangeArrowheads="1"/>
          </p:cNvSpPr>
          <p:nvPr/>
        </p:nvSpPr>
        <p:spPr bwMode="auto">
          <a:xfrm>
            <a:off x="4427538" y="1484313"/>
            <a:ext cx="1439862" cy="433387"/>
          </a:xfrm>
          <a:prstGeom prst="wedgeRectCallout">
            <a:avLst>
              <a:gd name="adj1" fmla="val -18653"/>
              <a:gd name="adj2" fmla="val 81921"/>
            </a:avLst>
          </a:prstGeom>
          <a:noFill/>
          <a:ln w="254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/>
            <a:r>
              <a:rPr lang="en-US" altLang="zh-CN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</a:t>
            </a:r>
            <a:r>
              <a:rPr lang="zh-CN" altLang="en-US" sz="2400" b="1" dirty="0">
                <a:solidFill>
                  <a:srgbClr val="0000CC"/>
                </a:solidFill>
                <a:latin typeface="Times New Roman" charset="0"/>
                <a:ea typeface="黑体"/>
                <a:cs typeface="黑体"/>
                <a:sym typeface="Symbol" charset="0"/>
              </a:rPr>
              <a:t>是单射</a:t>
            </a:r>
            <a:endParaRPr lang="zh-CN" altLang="en-US" sz="2400" dirty="0">
              <a:solidFill>
                <a:srgbClr val="0000CC"/>
              </a:solidFill>
              <a:ea typeface="黑体"/>
              <a:cs typeface="黑体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924300" y="3389313"/>
          <a:ext cx="3887788" cy="2743200"/>
        </p:xfrm>
        <a:graphic>
          <a:graphicData uri="http://schemas.openxmlformats.org/drawingml/2006/table">
            <a:tbl>
              <a:tblPr/>
              <a:tblGrid>
                <a:gridCol w="148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顶 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Arial" charset="0"/>
                          <a:ea typeface="黑体"/>
                          <a:cs typeface="黑体"/>
                        </a:rPr>
                        <a:t>相邻顶点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b, c, d, 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b, 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c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a, c, 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黑体"/>
                          <a:cs typeface="Times New Roman" charset="0"/>
                        </a:rPr>
                        <a:t>b, c, 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黑体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556" name="组合 53"/>
          <p:cNvGrpSpPr>
            <a:grpSpLocks/>
          </p:cNvGrpSpPr>
          <p:nvPr/>
        </p:nvGrpSpPr>
        <p:grpSpPr bwMode="auto">
          <a:xfrm>
            <a:off x="827088" y="3841750"/>
            <a:ext cx="2601912" cy="2478088"/>
            <a:chOff x="827584" y="3572144"/>
            <a:chExt cx="2600839" cy="2478723"/>
          </a:xfrm>
        </p:grpSpPr>
        <p:sp>
          <p:nvSpPr>
            <p:cNvPr id="22557" name="Line 6"/>
            <p:cNvSpPr>
              <a:spLocks noChangeShapeType="1"/>
            </p:cNvSpPr>
            <p:nvPr/>
          </p:nvSpPr>
          <p:spPr bwMode="auto">
            <a:xfrm flipV="1">
              <a:off x="1057055" y="3717032"/>
              <a:ext cx="850649" cy="89280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2558" name="Text Box 11"/>
            <p:cNvSpPr txBox="1">
              <a:spLocks noChangeArrowheads="1"/>
            </p:cNvSpPr>
            <p:nvPr/>
          </p:nvSpPr>
          <p:spPr bwMode="auto">
            <a:xfrm>
              <a:off x="827584" y="414908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a</a:t>
              </a:r>
            </a:p>
          </p:txBody>
        </p:sp>
        <p:sp>
          <p:nvSpPr>
            <p:cNvPr id="22559" name="Line 6"/>
            <p:cNvSpPr>
              <a:spLocks noChangeShapeType="1"/>
            </p:cNvSpPr>
            <p:nvPr/>
          </p:nvSpPr>
          <p:spPr bwMode="auto">
            <a:xfrm>
              <a:off x="1070502" y="4698250"/>
              <a:ext cx="1584176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2560" name="Line 6"/>
            <p:cNvSpPr>
              <a:spLocks noChangeShapeType="1"/>
            </p:cNvSpPr>
            <p:nvPr/>
          </p:nvSpPr>
          <p:spPr bwMode="auto">
            <a:xfrm>
              <a:off x="1030161" y="4737719"/>
              <a:ext cx="458942" cy="100898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2561" name="Oval 9"/>
            <p:cNvSpPr>
              <a:spLocks noChangeArrowheads="1"/>
            </p:cNvSpPr>
            <p:nvPr/>
          </p:nvSpPr>
          <p:spPr bwMode="auto">
            <a:xfrm flipH="1">
              <a:off x="944706" y="4580256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2562" name="Oval 9"/>
            <p:cNvSpPr>
              <a:spLocks noChangeArrowheads="1"/>
            </p:cNvSpPr>
            <p:nvPr/>
          </p:nvSpPr>
          <p:spPr bwMode="auto">
            <a:xfrm flipH="1">
              <a:off x="3105277" y="4526501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2563" name="Oval 9"/>
            <p:cNvSpPr>
              <a:spLocks noChangeArrowheads="1"/>
            </p:cNvSpPr>
            <p:nvPr/>
          </p:nvSpPr>
          <p:spPr bwMode="auto">
            <a:xfrm flipH="1">
              <a:off x="2600890" y="573238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2564" name="Oval 9"/>
            <p:cNvSpPr>
              <a:spLocks noChangeArrowheads="1"/>
            </p:cNvSpPr>
            <p:nvPr/>
          </p:nvSpPr>
          <p:spPr bwMode="auto">
            <a:xfrm flipH="1">
              <a:off x="1448762" y="573238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2565" name="Oval 9"/>
            <p:cNvSpPr>
              <a:spLocks noChangeArrowheads="1"/>
            </p:cNvSpPr>
            <p:nvPr/>
          </p:nvSpPr>
          <p:spPr bwMode="auto">
            <a:xfrm flipH="1">
              <a:off x="1880810" y="3572144"/>
              <a:ext cx="155258" cy="16941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2566" name="Text Box 11"/>
            <p:cNvSpPr txBox="1">
              <a:spLocks noChangeArrowheads="1"/>
            </p:cNvSpPr>
            <p:nvPr/>
          </p:nvSpPr>
          <p:spPr bwMode="auto">
            <a:xfrm>
              <a:off x="2915816" y="4077072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c</a:t>
              </a:r>
            </a:p>
          </p:txBody>
        </p:sp>
        <p:sp>
          <p:nvSpPr>
            <p:cNvPr id="22567" name="Text Box 11"/>
            <p:cNvSpPr txBox="1">
              <a:spLocks noChangeArrowheads="1"/>
            </p:cNvSpPr>
            <p:nvPr/>
          </p:nvSpPr>
          <p:spPr bwMode="auto">
            <a:xfrm>
              <a:off x="2016152" y="3572144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b</a:t>
              </a:r>
            </a:p>
          </p:txBody>
        </p:sp>
        <p:sp>
          <p:nvSpPr>
            <p:cNvPr id="22568" name="Text Box 11"/>
            <p:cNvSpPr txBox="1">
              <a:spLocks noChangeArrowheads="1"/>
            </p:cNvSpPr>
            <p:nvPr/>
          </p:nvSpPr>
          <p:spPr bwMode="auto">
            <a:xfrm>
              <a:off x="1075275" y="5517232"/>
              <a:ext cx="3957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e</a:t>
              </a:r>
            </a:p>
          </p:txBody>
        </p:sp>
        <p:sp>
          <p:nvSpPr>
            <p:cNvPr id="22569" name="Text Box 11"/>
            <p:cNvSpPr txBox="1">
              <a:spLocks noChangeArrowheads="1"/>
            </p:cNvSpPr>
            <p:nvPr/>
          </p:nvSpPr>
          <p:spPr bwMode="auto">
            <a:xfrm>
              <a:off x="2843808" y="5589240"/>
              <a:ext cx="360174" cy="461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d</a:t>
              </a:r>
            </a:p>
          </p:txBody>
        </p:sp>
        <p:sp>
          <p:nvSpPr>
            <p:cNvPr id="22570" name="Line 6"/>
            <p:cNvSpPr>
              <a:spLocks noChangeShapeType="1"/>
            </p:cNvSpPr>
            <p:nvPr/>
          </p:nvSpPr>
          <p:spPr bwMode="auto">
            <a:xfrm>
              <a:off x="1574558" y="5805264"/>
              <a:ext cx="1035006" cy="87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2571" name="Line 6"/>
            <p:cNvSpPr>
              <a:spLocks noChangeShapeType="1"/>
            </p:cNvSpPr>
            <p:nvPr/>
          </p:nvSpPr>
          <p:spPr bwMode="auto">
            <a:xfrm>
              <a:off x="1979712" y="3717032"/>
              <a:ext cx="648072" cy="194421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2572" name="Line 6"/>
            <p:cNvSpPr>
              <a:spLocks noChangeShapeType="1"/>
            </p:cNvSpPr>
            <p:nvPr/>
          </p:nvSpPr>
          <p:spPr bwMode="auto">
            <a:xfrm flipV="1">
              <a:off x="1547664" y="3742182"/>
              <a:ext cx="396480" cy="20630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grpSp>
          <p:nvGrpSpPr>
            <p:cNvPr id="22573" name="组合 34"/>
            <p:cNvGrpSpPr>
              <a:grpSpLocks/>
            </p:cNvGrpSpPr>
            <p:nvPr/>
          </p:nvGrpSpPr>
          <p:grpSpPr bwMode="auto">
            <a:xfrm rot="-1857407">
              <a:off x="1279155" y="4961458"/>
              <a:ext cx="2149268" cy="426100"/>
              <a:chOff x="2009047" y="6000719"/>
              <a:chExt cx="2347086" cy="426100"/>
            </a:xfrm>
          </p:grpSpPr>
          <p:sp>
            <p:nvSpPr>
              <p:cNvPr id="22578" name="任意多边形 13"/>
              <p:cNvSpPr>
                <a:spLocks/>
              </p:cNvSpPr>
              <p:nvPr/>
            </p:nvSpPr>
            <p:spPr bwMode="auto">
              <a:xfrm rot="5240728">
                <a:off x="3031912" y="5233012"/>
                <a:ext cx="170942" cy="2216672"/>
              </a:xfrm>
              <a:custGeom>
                <a:avLst/>
                <a:gdLst>
                  <a:gd name="T0" fmla="*/ 0 w 679076"/>
                  <a:gd name="T1" fmla="*/ 0 h 2586318"/>
                  <a:gd name="T2" fmla="*/ 2 w 679076"/>
                  <a:gd name="T3" fmla="*/ 224953 h 2586318"/>
                  <a:gd name="T4" fmla="*/ 0 w 679076"/>
                  <a:gd name="T5" fmla="*/ 462985 h 2586318"/>
                  <a:gd name="T6" fmla="*/ 0 w 679076"/>
                  <a:gd name="T7" fmla="*/ 465600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2579" name="任意多边形 14"/>
              <p:cNvSpPr>
                <a:spLocks/>
              </p:cNvSpPr>
              <p:nvPr/>
            </p:nvSpPr>
            <p:spPr bwMode="auto">
              <a:xfrm rot="-5559272">
                <a:off x="3109503" y="5019904"/>
                <a:ext cx="265816" cy="2227445"/>
              </a:xfrm>
              <a:custGeom>
                <a:avLst/>
                <a:gdLst>
                  <a:gd name="T0" fmla="*/ 9 w 679076"/>
                  <a:gd name="T1" fmla="*/ 0 h 2586318"/>
                  <a:gd name="T2" fmla="*/ 69 w 679076"/>
                  <a:gd name="T3" fmla="*/ 227482 h 2586318"/>
                  <a:gd name="T4" fmla="*/ 10 w 679076"/>
                  <a:gd name="T5" fmla="*/ 468191 h 2586318"/>
                  <a:gd name="T6" fmla="*/ 9 w 679076"/>
                  <a:gd name="T7" fmla="*/ 470836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</p:grpSp>
        <p:sp>
          <p:nvSpPr>
            <p:cNvPr id="22574" name="任意多边形 13"/>
            <p:cNvSpPr>
              <a:spLocks/>
            </p:cNvSpPr>
            <p:nvPr/>
          </p:nvSpPr>
          <p:spPr bwMode="auto">
            <a:xfrm rot="5240728">
              <a:off x="1973368" y="3615747"/>
              <a:ext cx="175010" cy="2169196"/>
            </a:xfrm>
            <a:custGeom>
              <a:avLst/>
              <a:gdLst>
                <a:gd name="T0" fmla="*/ 0 w 679076"/>
                <a:gd name="T1" fmla="*/ 0 h 2586318"/>
                <a:gd name="T2" fmla="*/ 2 w 679076"/>
                <a:gd name="T3" fmla="*/ 185126 h 2586318"/>
                <a:gd name="T4" fmla="*/ 0 w 679076"/>
                <a:gd name="T5" fmla="*/ 381016 h 2586318"/>
                <a:gd name="T6" fmla="*/ 0 w 679076"/>
                <a:gd name="T7" fmla="*/ 383168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2575" name="任意多边形 14"/>
            <p:cNvSpPr>
              <a:spLocks/>
            </p:cNvSpPr>
            <p:nvPr/>
          </p:nvSpPr>
          <p:spPr bwMode="auto">
            <a:xfrm rot="-5559272">
              <a:off x="2029383" y="3381940"/>
              <a:ext cx="265816" cy="2227445"/>
            </a:xfrm>
            <a:custGeom>
              <a:avLst/>
              <a:gdLst>
                <a:gd name="T0" fmla="*/ 9 w 679076"/>
                <a:gd name="T1" fmla="*/ 0 h 2586318"/>
                <a:gd name="T2" fmla="*/ 69 w 679076"/>
                <a:gd name="T3" fmla="*/ 227482 h 2586318"/>
                <a:gd name="T4" fmla="*/ 10 w 679076"/>
                <a:gd name="T5" fmla="*/ 468191 h 2586318"/>
                <a:gd name="T6" fmla="*/ 9 w 679076"/>
                <a:gd name="T7" fmla="*/ 470836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cxnSp>
          <p:nvCxnSpPr>
            <p:cNvPr id="37" name="曲线连接符 36"/>
            <p:cNvCxnSpPr>
              <a:endCxn id="22565" idx="0"/>
            </p:cNvCxnSpPr>
            <p:nvPr/>
          </p:nvCxnSpPr>
          <p:spPr bwMode="auto">
            <a:xfrm rot="10800000">
              <a:off x="1959004" y="3572144"/>
              <a:ext cx="26977" cy="14292"/>
            </a:xfrm>
            <a:prstGeom prst="curvedConnector4">
              <a:avLst>
                <a:gd name="adj1" fmla="val -2211278"/>
                <a:gd name="adj2" fmla="val 3666859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>
              <a:outerShdw blurRad="50800" dist="50800" dir="5400000" algn="ctr" rotWithShape="0">
                <a:schemeClr val="bg1"/>
              </a:outerShdw>
            </a:effectLst>
          </p:spPr>
        </p:cxnSp>
        <p:cxnSp>
          <p:nvCxnSpPr>
            <p:cNvPr id="53" name="曲线连接符 36"/>
            <p:cNvCxnSpPr/>
            <p:nvPr/>
          </p:nvCxnSpPr>
          <p:spPr bwMode="auto">
            <a:xfrm rot="10800000">
              <a:off x="3203091" y="4548707"/>
              <a:ext cx="26977" cy="14291"/>
            </a:xfrm>
            <a:prstGeom prst="curvedConnector4">
              <a:avLst>
                <a:gd name="adj1" fmla="val -2211278"/>
                <a:gd name="adj2" fmla="val 3666859"/>
              </a:avLst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>
              <a:outerShdw blurRad="50800" dist="50800" dir="5400000" algn="ctr" rotWithShape="0">
                <a:schemeClr val="bg1"/>
              </a:outerShdw>
            </a:effectLst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137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543800" cy="868363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关于邻接矩阵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434387" cy="15843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/>
              </a:rPr>
              <a:t>通常，邻接矩阵中的元素为</a:t>
            </a:r>
            <a:r>
              <a:rPr lang="en-US" altLang="zh-CN" sz="2800" dirty="0">
                <a:latin typeface="黑体"/>
              </a:rPr>
              <a:t>0</a:t>
            </a:r>
            <a:r>
              <a:rPr lang="zh-CN" altLang="en-US" sz="2800" dirty="0">
                <a:latin typeface="黑体"/>
              </a:rPr>
              <a:t>和</a:t>
            </a:r>
            <a:r>
              <a:rPr lang="en-US" altLang="zh-CN" sz="2800" dirty="0">
                <a:latin typeface="黑体"/>
              </a:rPr>
              <a:t>1</a:t>
            </a:r>
            <a:r>
              <a:rPr lang="zh-CN" altLang="en-US" sz="2800" dirty="0">
                <a:latin typeface="黑体"/>
              </a:rPr>
              <a:t>，称为布尔矩阵。</a:t>
            </a:r>
            <a:endParaRPr lang="en-US" altLang="zh-CN" sz="2800" dirty="0">
              <a:latin typeface="黑体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/>
              </a:rPr>
              <a:t>邻接矩阵也可表示包含多重边的图，此时的矩阵不是布尔矩阵。</a:t>
            </a:r>
            <a:endParaRPr lang="en-US" altLang="zh-CN" sz="2800" dirty="0">
              <a:latin typeface="黑体"/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</a:pPr>
            <a:endParaRPr lang="en-US" altLang="zh-CN" sz="2800" dirty="0">
              <a:latin typeface="黑体"/>
            </a:endParaRPr>
          </a:p>
        </p:txBody>
      </p:sp>
      <p:grpSp>
        <p:nvGrpSpPr>
          <p:cNvPr id="6149" name="组合 34"/>
          <p:cNvGrpSpPr>
            <a:grpSpLocks/>
          </p:cNvGrpSpPr>
          <p:nvPr/>
        </p:nvGrpSpPr>
        <p:grpSpPr bwMode="auto">
          <a:xfrm>
            <a:off x="1233488" y="3505200"/>
            <a:ext cx="2906712" cy="2606087"/>
            <a:chOff x="1232737" y="3505781"/>
            <a:chExt cx="2907215" cy="2605600"/>
          </a:xfrm>
        </p:grpSpPr>
        <p:grpSp>
          <p:nvGrpSpPr>
            <p:cNvPr id="6152" name="组合 26"/>
            <p:cNvGrpSpPr>
              <a:grpSpLocks/>
            </p:cNvGrpSpPr>
            <p:nvPr/>
          </p:nvGrpSpPr>
          <p:grpSpPr bwMode="auto">
            <a:xfrm>
              <a:off x="1259633" y="3505781"/>
              <a:ext cx="2880319" cy="2605600"/>
              <a:chOff x="658122" y="1888246"/>
              <a:chExt cx="3669675" cy="4020050"/>
            </a:xfrm>
          </p:grpSpPr>
          <p:sp>
            <p:nvSpPr>
              <p:cNvPr id="6164" name="Line 6"/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6165" name="Oval 7"/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6166" name="Oval 8"/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6167" name="Oval 9"/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6168" name="Oval 10"/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6169" name="Text Box 11"/>
              <p:cNvSpPr txBox="1">
                <a:spLocks noChangeArrowheads="1"/>
              </p:cNvSpPr>
              <p:nvPr/>
            </p:nvSpPr>
            <p:spPr bwMode="auto">
              <a:xfrm>
                <a:off x="658122" y="1888246"/>
                <a:ext cx="733935" cy="807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1</a:t>
                </a:r>
              </a:p>
            </p:txBody>
          </p:sp>
          <p:sp>
            <p:nvSpPr>
              <p:cNvPr id="6170" name="Text Box 12"/>
              <p:cNvSpPr txBox="1">
                <a:spLocks noChangeArrowheads="1"/>
              </p:cNvSpPr>
              <p:nvPr/>
            </p:nvSpPr>
            <p:spPr bwMode="auto">
              <a:xfrm>
                <a:off x="3593862" y="1991980"/>
                <a:ext cx="733935" cy="807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2</a:t>
                </a:r>
              </a:p>
            </p:txBody>
          </p:sp>
          <p:sp>
            <p:nvSpPr>
              <p:cNvPr id="6171" name="Text Box 13"/>
              <p:cNvSpPr txBox="1">
                <a:spLocks noChangeArrowheads="1"/>
              </p:cNvSpPr>
              <p:nvPr/>
            </p:nvSpPr>
            <p:spPr bwMode="auto">
              <a:xfrm>
                <a:off x="3477702" y="5077912"/>
                <a:ext cx="616611" cy="8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3</a:t>
                </a:r>
              </a:p>
            </p:txBody>
          </p:sp>
          <p:sp>
            <p:nvSpPr>
              <p:cNvPr id="6172" name="Text Box 14"/>
              <p:cNvSpPr txBox="1">
                <a:spLocks noChangeArrowheads="1"/>
              </p:cNvSpPr>
              <p:nvPr/>
            </p:nvSpPr>
            <p:spPr bwMode="auto">
              <a:xfrm>
                <a:off x="841604" y="5101197"/>
                <a:ext cx="616611" cy="8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4</a:t>
                </a:r>
              </a:p>
            </p:txBody>
          </p:sp>
        </p:grpSp>
        <p:sp>
          <p:nvSpPr>
            <p:cNvPr id="6153" name="Line 6"/>
            <p:cNvSpPr>
              <a:spLocks noChangeShapeType="1"/>
            </p:cNvSpPr>
            <p:nvPr/>
          </p:nvSpPr>
          <p:spPr bwMode="auto">
            <a:xfrm flipH="1">
              <a:off x="1590801" y="4084372"/>
              <a:ext cx="1949560" cy="157813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6154" name="Line 6"/>
            <p:cNvSpPr>
              <a:spLocks noChangeShapeType="1"/>
            </p:cNvSpPr>
            <p:nvPr/>
          </p:nvSpPr>
          <p:spPr bwMode="auto">
            <a:xfrm flipH="1">
              <a:off x="3563888" y="4077072"/>
              <a:ext cx="0" cy="1584176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grpSp>
          <p:nvGrpSpPr>
            <p:cNvPr id="6155" name="组合 23"/>
            <p:cNvGrpSpPr>
              <a:grpSpLocks/>
            </p:cNvGrpSpPr>
            <p:nvPr/>
          </p:nvGrpSpPr>
          <p:grpSpPr bwMode="auto">
            <a:xfrm rot="5248820">
              <a:off x="2324951" y="4653386"/>
              <a:ext cx="570609" cy="2102130"/>
              <a:chOff x="3299981" y="4211297"/>
              <a:chExt cx="570609" cy="1428907"/>
            </a:xfrm>
          </p:grpSpPr>
          <p:sp>
            <p:nvSpPr>
              <p:cNvPr id="6162" name="任意多边形 24"/>
              <p:cNvSpPr>
                <a:spLocks/>
              </p:cNvSpPr>
              <p:nvPr/>
            </p:nvSpPr>
            <p:spPr bwMode="auto">
              <a:xfrm>
                <a:off x="3497772" y="4271017"/>
                <a:ext cx="372818" cy="1369187"/>
              </a:xfrm>
              <a:custGeom>
                <a:avLst/>
                <a:gdLst>
                  <a:gd name="T0" fmla="*/ 212 w 679076"/>
                  <a:gd name="T1" fmla="*/ 0 h 2586318"/>
                  <a:gd name="T2" fmla="*/ 1684 w 679076"/>
                  <a:gd name="T3" fmla="*/ 2000 h 2586318"/>
                  <a:gd name="T4" fmla="*/ 245 w 679076"/>
                  <a:gd name="T5" fmla="*/ 4116 h 2586318"/>
                  <a:gd name="T6" fmla="*/ 212 w 679076"/>
                  <a:gd name="T7" fmla="*/ 4139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6163" name="任意多边形 25"/>
              <p:cNvSpPr>
                <a:spLocks/>
              </p:cNvSpPr>
              <p:nvPr/>
            </p:nvSpPr>
            <p:spPr bwMode="auto">
              <a:xfrm rot="10800000">
                <a:off x="3299981" y="4211297"/>
                <a:ext cx="274573" cy="1413253"/>
              </a:xfrm>
              <a:custGeom>
                <a:avLst/>
                <a:gdLst>
                  <a:gd name="T0" fmla="*/ 10 w 679076"/>
                  <a:gd name="T1" fmla="*/ 0 h 2586318"/>
                  <a:gd name="T2" fmla="*/ 79 w 679076"/>
                  <a:gd name="T3" fmla="*/ 2745 h 2586318"/>
                  <a:gd name="T4" fmla="*/ 11 w 679076"/>
                  <a:gd name="T5" fmla="*/ 5649 h 2586318"/>
                  <a:gd name="T6" fmla="*/ 10 w 679076"/>
                  <a:gd name="T7" fmla="*/ 568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</p:grpSp>
        <p:grpSp>
          <p:nvGrpSpPr>
            <p:cNvPr id="6156" name="组合 26"/>
            <p:cNvGrpSpPr>
              <a:grpSpLocks/>
            </p:cNvGrpSpPr>
            <p:nvPr/>
          </p:nvGrpSpPr>
          <p:grpSpPr bwMode="auto">
            <a:xfrm rot="5248820">
              <a:off x="2324952" y="3069210"/>
              <a:ext cx="570609" cy="2102130"/>
              <a:chOff x="3299981" y="4211297"/>
              <a:chExt cx="570609" cy="1428907"/>
            </a:xfrm>
          </p:grpSpPr>
          <p:sp>
            <p:nvSpPr>
              <p:cNvPr id="6160" name="任意多边形 27"/>
              <p:cNvSpPr>
                <a:spLocks/>
              </p:cNvSpPr>
              <p:nvPr/>
            </p:nvSpPr>
            <p:spPr bwMode="auto">
              <a:xfrm>
                <a:off x="3497772" y="4271017"/>
                <a:ext cx="372818" cy="1369187"/>
              </a:xfrm>
              <a:custGeom>
                <a:avLst/>
                <a:gdLst>
                  <a:gd name="T0" fmla="*/ 212 w 679076"/>
                  <a:gd name="T1" fmla="*/ 0 h 2586318"/>
                  <a:gd name="T2" fmla="*/ 1684 w 679076"/>
                  <a:gd name="T3" fmla="*/ 2000 h 2586318"/>
                  <a:gd name="T4" fmla="*/ 245 w 679076"/>
                  <a:gd name="T5" fmla="*/ 4116 h 2586318"/>
                  <a:gd name="T6" fmla="*/ 212 w 679076"/>
                  <a:gd name="T7" fmla="*/ 4139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6161" name="任意多边形 28"/>
              <p:cNvSpPr>
                <a:spLocks/>
              </p:cNvSpPr>
              <p:nvPr/>
            </p:nvSpPr>
            <p:spPr bwMode="auto">
              <a:xfrm rot="10800000">
                <a:off x="3299981" y="4211297"/>
                <a:ext cx="274573" cy="1413253"/>
              </a:xfrm>
              <a:custGeom>
                <a:avLst/>
                <a:gdLst>
                  <a:gd name="T0" fmla="*/ 10 w 679076"/>
                  <a:gd name="T1" fmla="*/ 0 h 2586318"/>
                  <a:gd name="T2" fmla="*/ 79 w 679076"/>
                  <a:gd name="T3" fmla="*/ 2745 h 2586318"/>
                  <a:gd name="T4" fmla="*/ 11 w 679076"/>
                  <a:gd name="T5" fmla="*/ 5649 h 2586318"/>
                  <a:gd name="T6" fmla="*/ 10 w 679076"/>
                  <a:gd name="T7" fmla="*/ 568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</p:grpSp>
        <p:grpSp>
          <p:nvGrpSpPr>
            <p:cNvPr id="6157" name="组合 29"/>
            <p:cNvGrpSpPr>
              <a:grpSpLocks/>
            </p:cNvGrpSpPr>
            <p:nvPr/>
          </p:nvGrpSpPr>
          <p:grpSpPr bwMode="auto">
            <a:xfrm rot="10800000">
              <a:off x="1232737" y="4005064"/>
              <a:ext cx="570609" cy="1728192"/>
              <a:chOff x="3299981" y="4211297"/>
              <a:chExt cx="570609" cy="1428907"/>
            </a:xfrm>
          </p:grpSpPr>
          <p:sp>
            <p:nvSpPr>
              <p:cNvPr id="6158" name="任意多边形 30"/>
              <p:cNvSpPr>
                <a:spLocks/>
              </p:cNvSpPr>
              <p:nvPr/>
            </p:nvSpPr>
            <p:spPr bwMode="auto">
              <a:xfrm>
                <a:off x="3497772" y="4271017"/>
                <a:ext cx="372818" cy="1369187"/>
              </a:xfrm>
              <a:custGeom>
                <a:avLst/>
                <a:gdLst>
                  <a:gd name="T0" fmla="*/ 212 w 679076"/>
                  <a:gd name="T1" fmla="*/ 0 h 2586318"/>
                  <a:gd name="T2" fmla="*/ 1684 w 679076"/>
                  <a:gd name="T3" fmla="*/ 2000 h 2586318"/>
                  <a:gd name="T4" fmla="*/ 245 w 679076"/>
                  <a:gd name="T5" fmla="*/ 4116 h 2586318"/>
                  <a:gd name="T6" fmla="*/ 212 w 679076"/>
                  <a:gd name="T7" fmla="*/ 4139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6159" name="任意多边形 31"/>
              <p:cNvSpPr>
                <a:spLocks/>
              </p:cNvSpPr>
              <p:nvPr/>
            </p:nvSpPr>
            <p:spPr bwMode="auto">
              <a:xfrm rot="10800000">
                <a:off x="3299981" y="4211297"/>
                <a:ext cx="274573" cy="1413253"/>
              </a:xfrm>
              <a:custGeom>
                <a:avLst/>
                <a:gdLst>
                  <a:gd name="T0" fmla="*/ 10 w 679076"/>
                  <a:gd name="T1" fmla="*/ 0 h 2586318"/>
                  <a:gd name="T2" fmla="*/ 79 w 679076"/>
                  <a:gd name="T3" fmla="*/ 2745 h 2586318"/>
                  <a:gd name="T4" fmla="*/ 11 w 679076"/>
                  <a:gd name="T5" fmla="*/ 5649 h 2586318"/>
                  <a:gd name="T6" fmla="*/ 10 w 679076"/>
                  <a:gd name="T7" fmla="*/ 568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>
                <a:solidFill>
                  <a:schemeClr val="tx1"/>
                </a:solidFill>
                <a:round/>
                <a:headEnd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</p:grpSp>
      </p:grp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716463" y="3716338"/>
          <a:ext cx="2668587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公式" r:id="rId3" imgW="1384200" imgH="1054080" progId="Equation.3">
                  <p:embed/>
                </p:oleObj>
              </mc:Choice>
              <mc:Fallback>
                <p:oleObj name="公式" r:id="rId3" imgW="13842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16338"/>
                        <a:ext cx="2668587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椭圆 35"/>
          <p:cNvSpPr>
            <a:spLocks noChangeArrowheads="1"/>
          </p:cNvSpPr>
          <p:nvPr/>
        </p:nvSpPr>
        <p:spPr bwMode="auto">
          <a:xfrm rot="5400000">
            <a:off x="5831682" y="3680619"/>
            <a:ext cx="433387" cy="504825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6151" name="椭圆 36"/>
          <p:cNvSpPr>
            <a:spLocks noChangeArrowheads="1"/>
          </p:cNvSpPr>
          <p:nvPr/>
        </p:nvSpPr>
        <p:spPr bwMode="auto">
          <a:xfrm rot="5400000">
            <a:off x="6768306" y="4761707"/>
            <a:ext cx="576263" cy="6477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17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543800" cy="796925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关于邻接矩阵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468313" y="1790700"/>
            <a:ext cx="8280400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zh-CN" altLang="en-US" sz="2800" dirty="0">
                <a:latin typeface="Times New Roman" charset="0"/>
                <a:ea typeface="黑体"/>
                <a:cs typeface="Times New Roman" charset="0"/>
              </a:rPr>
              <a:t>当有向图中的有向边表示关系时，邻接矩阵就是关系矩阵。无向图的邻接矩阵是对称的。</a:t>
            </a:r>
          </a:p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l"/>
            </a:pPr>
            <a:r>
              <a:rPr lang="zh-CN" altLang="en-US" sz="2800" dirty="0">
                <a:latin typeface="Times New Roman" charset="0"/>
                <a:ea typeface="黑体"/>
                <a:cs typeface="Times New Roman" charset="0"/>
              </a:rPr>
              <a:t>图</a:t>
            </a:r>
            <a:r>
              <a:rPr lang="en-US" altLang="zh-CN" sz="2800" dirty="0">
                <a:latin typeface="Times New Roman" charset="0"/>
                <a:ea typeface="黑体"/>
                <a:cs typeface="Times New Roman" charset="0"/>
              </a:rPr>
              <a:t>G</a:t>
            </a:r>
            <a:r>
              <a:rPr lang="zh-CN" altLang="en-US" sz="2800" dirty="0">
                <a:latin typeface="Times New Roman" charset="0"/>
                <a:ea typeface="黑体"/>
                <a:cs typeface="Times New Roman" charset="0"/>
              </a:rPr>
              <a:t>的邻接矩阵中的元素的次序是无关紧要的，只要进行和行、列和列的交换，则可得到相同的矩阵。</a:t>
            </a:r>
            <a:endParaRPr lang="en-US" altLang="zh-CN" sz="2800" dirty="0">
              <a:latin typeface="Times New Roman" charset="0"/>
              <a:ea typeface="黑体"/>
              <a:cs typeface="Times New Roman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Char char="p"/>
            </a:pPr>
            <a:r>
              <a:rPr lang="zh-CN" altLang="en-US" sz="2400" dirty="0">
                <a:latin typeface="Times New Roman" charset="0"/>
                <a:ea typeface="黑体"/>
                <a:cs typeface="Times New Roman" charset="0"/>
              </a:rPr>
              <a:t>若有二个简单有向图，则可得到二个对应的邻接矩阵，若对某一矩阵进行行和行、列和列之间的交换后得到和另一矩阵相同的矩阵，则此二图同构。</a:t>
            </a:r>
            <a:endParaRPr lang="en-US" altLang="zh-CN" sz="2400" dirty="0">
              <a:latin typeface="Times New Roman" charset="0"/>
              <a:ea typeface="黑体"/>
              <a:cs typeface="Times New Roman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343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543800" cy="796925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邻接矩阵的运算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187166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Times New Roman" charset="0"/>
                <a:cs typeface="Times New Roman" charset="0"/>
              </a:rPr>
              <a:t>顶点的度</a:t>
            </a:r>
            <a:endParaRPr lang="en-US" altLang="zh-CN" sz="2800" dirty="0">
              <a:latin typeface="Times New Roman" charset="0"/>
              <a:cs typeface="Times New Roman" charset="0"/>
            </a:endParaRPr>
          </a:p>
          <a:p>
            <a:pPr lvl="1" algn="just">
              <a:lnSpc>
                <a:spcPct val="120000"/>
              </a:lnSpc>
              <a:buFont typeface="Wingdings" charset="0"/>
              <a:buChar char="p"/>
            </a:pPr>
            <a:r>
              <a:rPr lang="zh-CN" altLang="en-US" sz="2400" dirty="0">
                <a:latin typeface="Times New Roman" charset="0"/>
                <a:cs typeface="Times New Roman" charset="0"/>
              </a:rPr>
              <a:t>行中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2400" dirty="0">
                <a:latin typeface="Times New Roman" charset="0"/>
                <a:cs typeface="Times New Roman" charset="0"/>
              </a:rPr>
              <a:t>的个数就是行中相应结点的出度</a:t>
            </a:r>
          </a:p>
          <a:p>
            <a:pPr lvl="1" algn="just">
              <a:lnSpc>
                <a:spcPct val="120000"/>
              </a:lnSpc>
              <a:buFont typeface="Wingdings" charset="0"/>
              <a:buChar char="p"/>
            </a:pPr>
            <a:r>
              <a:rPr lang="zh-CN" altLang="en-US" sz="2400" dirty="0">
                <a:latin typeface="Times New Roman" charset="0"/>
                <a:cs typeface="Times New Roman" charset="0"/>
              </a:rPr>
              <a:t>列中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1</a:t>
            </a:r>
            <a:r>
              <a:rPr lang="zh-CN" altLang="en-US" sz="2400" dirty="0">
                <a:latin typeface="Times New Roman" charset="0"/>
                <a:cs typeface="Times New Roman" charset="0"/>
              </a:rPr>
              <a:t>的个数就是列中相应结点的入度</a:t>
            </a:r>
          </a:p>
          <a:p>
            <a:endParaRPr lang="zh-CN" altLang="en-US" dirty="0">
              <a:latin typeface="Arial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5580063" y="3789363"/>
            <a:ext cx="3124200" cy="198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None/>
            </a:pPr>
            <a:r>
              <a:rPr kumimoji="1" lang="en-US" altLang="zh-CN" sz="2400" dirty="0" err="1">
                <a:latin typeface="Times New Roman" charset="0"/>
                <a:ea typeface="黑体"/>
                <a:cs typeface="华文仿宋"/>
              </a:rPr>
              <a:t>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+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(1)=1,Deg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-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(1)=2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None/>
            </a:pPr>
            <a:r>
              <a:rPr kumimoji="1" lang="en-US" altLang="zh-CN" sz="2400" dirty="0" err="1">
                <a:latin typeface="Times New Roman" charset="0"/>
                <a:ea typeface="黑体"/>
                <a:cs typeface="华文仿宋"/>
              </a:rPr>
              <a:t>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+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(2)=2,Deg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-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(2)=2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None/>
            </a:pPr>
            <a:r>
              <a:rPr kumimoji="1" lang="en-US" altLang="zh-CN" sz="2400" dirty="0" err="1">
                <a:latin typeface="Times New Roman" charset="0"/>
                <a:ea typeface="黑体"/>
                <a:cs typeface="华文仿宋"/>
              </a:rPr>
              <a:t>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+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(3)=3,Deg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-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(3)=1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80000"/>
              <a:buFont typeface="Wingdings" charset="0"/>
              <a:buNone/>
            </a:pPr>
            <a:r>
              <a:rPr kumimoji="1" lang="en-US" altLang="zh-CN" sz="2400" dirty="0" err="1">
                <a:latin typeface="Times New Roman" charset="0"/>
                <a:ea typeface="黑体"/>
                <a:cs typeface="华文仿宋"/>
              </a:rPr>
              <a:t>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+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(4)=1,Deg</a:t>
            </a:r>
            <a:r>
              <a:rPr kumimoji="1" lang="en-US" altLang="zh-CN" sz="2400" baseline="30000" dirty="0">
                <a:latin typeface="Times New Roman" charset="0"/>
                <a:ea typeface="黑体"/>
                <a:cs typeface="华文仿宋"/>
              </a:rPr>
              <a:t>-</a:t>
            </a:r>
            <a:r>
              <a:rPr kumimoji="1" lang="en-US" altLang="zh-CN" sz="2400" dirty="0">
                <a:latin typeface="Times New Roman" charset="0"/>
                <a:ea typeface="黑体"/>
                <a:cs typeface="华文仿宋"/>
              </a:rPr>
              <a:t>(4)=2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835275" y="3917950"/>
          <a:ext cx="212725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公式" r:id="rId3" imgW="1371600" imgH="1054080" progId="Equation.3">
                  <p:embed/>
                </p:oleObj>
              </mc:Choice>
              <mc:Fallback>
                <p:oleObj name="公式" r:id="rId3" imgW="13716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917950"/>
                        <a:ext cx="2127250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组合 28"/>
          <p:cNvGrpSpPr>
            <a:grpSpLocks/>
          </p:cNvGrpSpPr>
          <p:nvPr/>
        </p:nvGrpSpPr>
        <p:grpSpPr bwMode="auto">
          <a:xfrm>
            <a:off x="611188" y="3573463"/>
            <a:ext cx="1994118" cy="2427094"/>
            <a:chOff x="827584" y="2274934"/>
            <a:chExt cx="3171896" cy="3674357"/>
          </a:xfrm>
        </p:grpSpPr>
        <p:grpSp>
          <p:nvGrpSpPr>
            <p:cNvPr id="7175" name="组合 26"/>
            <p:cNvGrpSpPr>
              <a:grpSpLocks/>
            </p:cNvGrpSpPr>
            <p:nvPr/>
          </p:nvGrpSpPr>
          <p:grpSpPr bwMode="auto">
            <a:xfrm>
              <a:off x="827584" y="2274934"/>
              <a:ext cx="3171896" cy="3674357"/>
              <a:chOff x="841605" y="1880883"/>
              <a:chExt cx="3480732" cy="4105315"/>
            </a:xfrm>
          </p:grpSpPr>
          <p:sp>
            <p:nvSpPr>
              <p:cNvPr id="7182" name="Line 6"/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7183" name="Oval 7"/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7184" name="Oval 8"/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7185" name="Oval 9"/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7186" name="Oval 10"/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7187" name="Text Box 11"/>
              <p:cNvSpPr txBox="1">
                <a:spLocks noChangeArrowheads="1"/>
              </p:cNvSpPr>
              <p:nvPr/>
            </p:nvSpPr>
            <p:spPr bwMode="auto">
              <a:xfrm>
                <a:off x="967325" y="1880883"/>
                <a:ext cx="1052467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1</a:t>
                </a:r>
              </a:p>
            </p:txBody>
          </p:sp>
          <p:sp>
            <p:nvSpPr>
              <p:cNvPr id="7188" name="Text Box 12"/>
              <p:cNvSpPr txBox="1">
                <a:spLocks noChangeArrowheads="1"/>
              </p:cNvSpPr>
              <p:nvPr/>
            </p:nvSpPr>
            <p:spPr bwMode="auto">
              <a:xfrm>
                <a:off x="3230292" y="1880883"/>
                <a:ext cx="1005763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2</a:t>
                </a:r>
              </a:p>
            </p:txBody>
          </p:sp>
          <p:sp>
            <p:nvSpPr>
              <p:cNvPr id="7189" name="Text Box 13"/>
              <p:cNvSpPr txBox="1">
                <a:spLocks noChangeArrowheads="1"/>
              </p:cNvSpPr>
              <p:nvPr/>
            </p:nvSpPr>
            <p:spPr bwMode="auto">
              <a:xfrm>
                <a:off x="3477702" y="5077912"/>
                <a:ext cx="844635" cy="885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3</a:t>
                </a:r>
              </a:p>
            </p:txBody>
          </p:sp>
          <p:sp>
            <p:nvSpPr>
              <p:cNvPr id="7190" name="Text Box 14"/>
              <p:cNvSpPr txBox="1">
                <a:spLocks noChangeArrowheads="1"/>
              </p:cNvSpPr>
              <p:nvPr/>
            </p:nvSpPr>
            <p:spPr bwMode="auto">
              <a:xfrm>
                <a:off x="841605" y="5101196"/>
                <a:ext cx="844635" cy="885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4</a:t>
                </a:r>
              </a:p>
            </p:txBody>
          </p:sp>
        </p:grp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7178" name="Line 6"/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7180" name="任意多边形 13"/>
            <p:cNvSpPr>
              <a:spLocks/>
            </p:cNvSpPr>
            <p:nvPr/>
          </p:nvSpPr>
          <p:spPr bwMode="auto">
            <a:xfrm>
              <a:off x="3291119" y="3092531"/>
              <a:ext cx="400604" cy="2015916"/>
            </a:xfrm>
            <a:custGeom>
              <a:avLst/>
              <a:gdLst>
                <a:gd name="T0" fmla="*/ 435 w 679076"/>
                <a:gd name="T1" fmla="*/ 0 h 2586318"/>
                <a:gd name="T2" fmla="*/ 3455 w 679076"/>
                <a:gd name="T3" fmla="*/ 95726 h 2586318"/>
                <a:gd name="T4" fmla="*/ 503 w 679076"/>
                <a:gd name="T5" fmla="*/ 197018 h 2586318"/>
                <a:gd name="T6" fmla="*/ 435 w 679076"/>
                <a:gd name="T7" fmla="*/ 198131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7181" name="任意多边形 14"/>
            <p:cNvSpPr>
              <a:spLocks/>
            </p:cNvSpPr>
            <p:nvPr/>
          </p:nvSpPr>
          <p:spPr bwMode="auto">
            <a:xfrm rot="10800000">
              <a:off x="3029243" y="3255764"/>
              <a:ext cx="318781" cy="1951544"/>
            </a:xfrm>
            <a:custGeom>
              <a:avLst/>
              <a:gdLst>
                <a:gd name="T0" fmla="*/ 44 w 679076"/>
                <a:gd name="T1" fmla="*/ 0 h 2586318"/>
                <a:gd name="T2" fmla="*/ 352 w 679076"/>
                <a:gd name="T3" fmla="*/ 69197 h 2586318"/>
                <a:gd name="T4" fmla="*/ 51 w 679076"/>
                <a:gd name="T5" fmla="*/ 142418 h 2586318"/>
                <a:gd name="T6" fmla="*/ 44 w 679076"/>
                <a:gd name="T7" fmla="*/ 143222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7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邻接矩阵的运算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8229600" cy="1871662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Times New Roman" charset="0"/>
                <a:cs typeface="Times New Roman" charset="0"/>
              </a:rPr>
              <a:t>逆图（转置矩阵）</a:t>
            </a:r>
            <a:endParaRPr lang="en-US" altLang="zh-CN" sz="2800" dirty="0">
              <a:latin typeface="Times New Roman" charset="0"/>
              <a:cs typeface="Times New Roman" charset="0"/>
            </a:endParaRPr>
          </a:p>
          <a:p>
            <a:pPr lvl="1" algn="just">
              <a:lnSpc>
                <a:spcPct val="120000"/>
              </a:lnSpc>
              <a:buFont typeface="Wingdings" charset="0"/>
              <a:buChar char="p"/>
            </a:pPr>
            <a:r>
              <a:rPr lang="zh-CN" altLang="en-US" sz="2400" dirty="0">
                <a:latin typeface="Times New Roman" charset="0"/>
                <a:cs typeface="Times New Roman" charset="0"/>
              </a:rPr>
              <a:t>设Ｇ的邻接矩阵为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A</a:t>
            </a:r>
            <a:r>
              <a:rPr lang="zh-CN" altLang="en-US" sz="2400" dirty="0">
                <a:latin typeface="Times New Roman" charset="0"/>
                <a:cs typeface="Times New Roman" charset="0"/>
              </a:rPr>
              <a:t>，则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G</a:t>
            </a:r>
            <a:r>
              <a:rPr lang="zh-CN" altLang="en-US" sz="2400" dirty="0">
                <a:latin typeface="Times New Roman" charset="0"/>
                <a:cs typeface="Times New Roman" charset="0"/>
              </a:rPr>
              <a:t>的逆图的邻接矩阵是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A</a:t>
            </a:r>
            <a:r>
              <a:rPr lang="zh-CN" altLang="en-US" sz="2400" dirty="0">
                <a:latin typeface="Times New Roman" charset="0"/>
                <a:cs typeface="Times New Roman" charset="0"/>
              </a:rPr>
              <a:t>的转置矩阵，用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A</a:t>
            </a:r>
            <a:r>
              <a:rPr lang="en-US" altLang="zh-CN" sz="2400" baseline="30000" dirty="0">
                <a:latin typeface="Times New Roman" charset="0"/>
                <a:cs typeface="Times New Roman" charset="0"/>
              </a:rPr>
              <a:t>T</a:t>
            </a:r>
            <a:r>
              <a:rPr lang="zh-CN" altLang="en-US" sz="2400" dirty="0">
                <a:latin typeface="Times New Roman" charset="0"/>
                <a:cs typeface="Times New Roman" charset="0"/>
              </a:rPr>
              <a:t>表示。</a:t>
            </a:r>
            <a:endParaRPr lang="zh-CN" altLang="en-US" dirty="0"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971550" y="3716338"/>
          <a:ext cx="2447925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7" name="公式" r:id="rId3" imgW="1104840" imgH="1054080" progId="Equation.3">
                  <p:embed/>
                </p:oleObj>
              </mc:Choice>
              <mc:Fallback>
                <p:oleObj name="公式" r:id="rId3" imgW="11048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2447925" cy="227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4067175" y="3689350"/>
          <a:ext cx="2705100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8" name="Microsoft 公式 3.0" r:id="rId5" imgW="1028700" imgH="914400" progId="Equation.3">
                  <p:embed/>
                </p:oleObj>
              </mc:Choice>
              <mc:Fallback>
                <p:oleObj name="Microsoft 公式 3.0" r:id="rId5" imgW="1028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689350"/>
                        <a:ext cx="2705100" cy="240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56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</a:t>
            </a:r>
            <a:r>
              <a:rPr lang="en-US" altLang="zh-CN">
                <a:cs typeface="黑体" panose="02010609060101010101" pitchFamily="49" charset="-122"/>
              </a:rPr>
              <a:t> Graph</a:t>
            </a:r>
            <a:endParaRPr lang="zh-CN" altLang="en-US">
              <a:cs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266541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是一个三元组：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 =(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非空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顶点集，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是边集，且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V 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  <a:cs typeface="黑体" panose="02010609060101010101" pitchFamily="49" charset="-122"/>
              </a:rPr>
              <a:t>⋂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Wingdings" panose="05000000000000000000" pitchFamily="2" charset="2"/>
              </a:rPr>
              <a:t>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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且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.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1|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)|2.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称为边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的端点集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举例（数据中心、通信链接）</a:t>
            </a:r>
          </a:p>
        </p:txBody>
      </p: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1331913" y="4149725"/>
            <a:ext cx="6192837" cy="2522538"/>
            <a:chOff x="1331640" y="4149080"/>
            <a:chExt cx="6192688" cy="2523309"/>
          </a:xfrm>
        </p:grpSpPr>
        <p:sp>
          <p:nvSpPr>
            <p:cNvPr id="7174" name="流程图: 联系 3"/>
            <p:cNvSpPr>
              <a:spLocks noChangeArrowheads="1"/>
            </p:cNvSpPr>
            <p:nvPr/>
          </p:nvSpPr>
          <p:spPr bwMode="auto">
            <a:xfrm>
              <a:off x="1475656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流程图: 联系 4"/>
            <p:cNvSpPr>
              <a:spLocks noChangeArrowheads="1"/>
            </p:cNvSpPr>
            <p:nvPr/>
          </p:nvSpPr>
          <p:spPr bwMode="auto">
            <a:xfrm>
              <a:off x="1835696" y="624034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6" name="流程图: 联系 5"/>
            <p:cNvSpPr>
              <a:spLocks noChangeArrowheads="1"/>
            </p:cNvSpPr>
            <p:nvPr/>
          </p:nvSpPr>
          <p:spPr bwMode="auto">
            <a:xfrm>
              <a:off x="2843808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7" name="流程图: 联系 6"/>
            <p:cNvSpPr>
              <a:spLocks noChangeArrowheads="1"/>
            </p:cNvSpPr>
            <p:nvPr/>
          </p:nvSpPr>
          <p:spPr bwMode="auto">
            <a:xfrm>
              <a:off x="4473098" y="4912530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8" name="流程图: 联系 7"/>
            <p:cNvSpPr>
              <a:spLocks noChangeArrowheads="1"/>
            </p:cNvSpPr>
            <p:nvPr/>
          </p:nvSpPr>
          <p:spPr bwMode="auto">
            <a:xfrm>
              <a:off x="6300192" y="472817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9" name="流程图: 联系 8"/>
            <p:cNvSpPr>
              <a:spLocks noChangeArrowheads="1"/>
            </p:cNvSpPr>
            <p:nvPr/>
          </p:nvSpPr>
          <p:spPr bwMode="auto">
            <a:xfrm>
              <a:off x="5498558" y="4588058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0" name="流程图: 联系 9"/>
            <p:cNvSpPr>
              <a:spLocks noChangeArrowheads="1"/>
            </p:cNvSpPr>
            <p:nvPr/>
          </p:nvSpPr>
          <p:spPr bwMode="auto">
            <a:xfrm>
              <a:off x="6012160" y="523222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181" name="直接连接符 11"/>
            <p:cNvCxnSpPr>
              <a:cxnSpLocks noChangeShapeType="1"/>
              <a:stCxn id="7174" idx="6"/>
              <a:endCxn id="7176" idx="2"/>
            </p:cNvCxnSpPr>
            <p:nvPr/>
          </p:nvCxnSpPr>
          <p:spPr bwMode="auto">
            <a:xfrm>
              <a:off x="1619672" y="5592269"/>
              <a:ext cx="1224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直接连接符 12"/>
            <p:cNvCxnSpPr>
              <a:cxnSpLocks noChangeShapeType="1"/>
            </p:cNvCxnSpPr>
            <p:nvPr/>
          </p:nvCxnSpPr>
          <p:spPr bwMode="auto">
            <a:xfrm flipV="1">
              <a:off x="2987824" y="5016205"/>
              <a:ext cx="1512168" cy="5760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直接连接符 14"/>
            <p:cNvCxnSpPr>
              <a:cxnSpLocks noChangeShapeType="1"/>
            </p:cNvCxnSpPr>
            <p:nvPr/>
          </p:nvCxnSpPr>
          <p:spPr bwMode="auto">
            <a:xfrm>
              <a:off x="1574558" y="5650830"/>
              <a:ext cx="30912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直接连接符 16"/>
            <p:cNvCxnSpPr>
              <a:cxnSpLocks noChangeShapeType="1"/>
              <a:endCxn id="7176" idx="3"/>
            </p:cNvCxnSpPr>
            <p:nvPr/>
          </p:nvCxnSpPr>
          <p:spPr bwMode="auto">
            <a:xfrm flipV="1">
              <a:off x="1907704" y="5643186"/>
              <a:ext cx="957195" cy="669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直接连接符 18"/>
            <p:cNvCxnSpPr>
              <a:cxnSpLocks noChangeShapeType="1"/>
            </p:cNvCxnSpPr>
            <p:nvPr/>
          </p:nvCxnSpPr>
          <p:spPr bwMode="auto">
            <a:xfrm flipV="1">
              <a:off x="4585447" y="4673513"/>
              <a:ext cx="926558" cy="2841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6" name="直接连接符 21"/>
            <p:cNvCxnSpPr>
              <a:cxnSpLocks noChangeShapeType="1"/>
              <a:endCxn id="7180" idx="2"/>
            </p:cNvCxnSpPr>
            <p:nvPr/>
          </p:nvCxnSpPr>
          <p:spPr bwMode="auto">
            <a:xfrm>
              <a:off x="4572000" y="5012305"/>
              <a:ext cx="1440160" cy="2919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直接连接符 23"/>
            <p:cNvCxnSpPr>
              <a:cxnSpLocks noChangeShapeType="1"/>
              <a:endCxn id="7178" idx="6"/>
            </p:cNvCxnSpPr>
            <p:nvPr/>
          </p:nvCxnSpPr>
          <p:spPr bwMode="auto">
            <a:xfrm>
              <a:off x="5580112" y="4656165"/>
              <a:ext cx="864096" cy="14401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直接连接符 25"/>
            <p:cNvCxnSpPr>
              <a:cxnSpLocks noChangeShapeType="1"/>
              <a:endCxn id="7178" idx="7"/>
            </p:cNvCxnSpPr>
            <p:nvPr/>
          </p:nvCxnSpPr>
          <p:spPr bwMode="auto">
            <a:xfrm flipV="1">
              <a:off x="6084168" y="4749264"/>
              <a:ext cx="338949" cy="5549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9" name="矩形标注 27"/>
            <p:cNvSpPr>
              <a:spLocks noChangeArrowheads="1"/>
            </p:cNvSpPr>
            <p:nvPr/>
          </p:nvSpPr>
          <p:spPr bwMode="auto">
            <a:xfrm>
              <a:off x="2267744" y="6168333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洛杉矶</a:t>
              </a:r>
            </a:p>
          </p:txBody>
        </p:sp>
        <p:sp>
          <p:nvSpPr>
            <p:cNvPr id="7190" name="矩形标注 28"/>
            <p:cNvSpPr>
              <a:spLocks noChangeArrowheads="1"/>
            </p:cNvSpPr>
            <p:nvPr/>
          </p:nvSpPr>
          <p:spPr bwMode="auto">
            <a:xfrm>
              <a:off x="1331640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旧金山</a:t>
              </a:r>
            </a:p>
          </p:txBody>
        </p:sp>
        <p:sp>
          <p:nvSpPr>
            <p:cNvPr id="7191" name="矩形标注 29"/>
            <p:cNvSpPr>
              <a:spLocks noChangeArrowheads="1"/>
            </p:cNvSpPr>
            <p:nvPr/>
          </p:nvSpPr>
          <p:spPr bwMode="auto">
            <a:xfrm>
              <a:off x="2627784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丹佛</a:t>
              </a:r>
            </a:p>
          </p:txBody>
        </p:sp>
        <p:sp>
          <p:nvSpPr>
            <p:cNvPr id="7192" name="矩形标注 30"/>
            <p:cNvSpPr>
              <a:spLocks noChangeArrowheads="1"/>
            </p:cNvSpPr>
            <p:nvPr/>
          </p:nvSpPr>
          <p:spPr bwMode="auto">
            <a:xfrm>
              <a:off x="4067944" y="5160221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芝加哥</a:t>
              </a:r>
            </a:p>
          </p:txBody>
        </p:sp>
        <p:sp>
          <p:nvSpPr>
            <p:cNvPr id="7193" name="矩形标注 31"/>
            <p:cNvSpPr>
              <a:spLocks noChangeArrowheads="1"/>
            </p:cNvSpPr>
            <p:nvPr/>
          </p:nvSpPr>
          <p:spPr bwMode="auto">
            <a:xfrm>
              <a:off x="6300192" y="5232229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华盛顿</a:t>
              </a:r>
            </a:p>
          </p:txBody>
        </p:sp>
        <p:sp>
          <p:nvSpPr>
            <p:cNvPr id="7194" name="矩形标注 32"/>
            <p:cNvSpPr>
              <a:spLocks noChangeArrowheads="1"/>
            </p:cNvSpPr>
            <p:nvPr/>
          </p:nvSpPr>
          <p:spPr bwMode="auto">
            <a:xfrm>
              <a:off x="6516216" y="4296125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纽约</a:t>
              </a:r>
            </a:p>
          </p:txBody>
        </p:sp>
        <p:sp>
          <p:nvSpPr>
            <p:cNvPr id="7195" name="矩形标注 33"/>
            <p:cNvSpPr>
              <a:spLocks noChangeArrowheads="1"/>
            </p:cNvSpPr>
            <p:nvPr/>
          </p:nvSpPr>
          <p:spPr bwMode="auto">
            <a:xfrm>
              <a:off x="5076056" y="4149080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底特律</a:t>
              </a:r>
            </a:p>
          </p:txBody>
        </p:sp>
        <p:cxnSp>
          <p:nvCxnSpPr>
            <p:cNvPr id="7196" name="直接连接符 35"/>
            <p:cNvCxnSpPr>
              <a:cxnSpLocks noChangeShapeType="1"/>
              <a:endCxn id="7178" idx="6"/>
            </p:cNvCxnSpPr>
            <p:nvPr/>
          </p:nvCxnSpPr>
          <p:spPr bwMode="auto">
            <a:xfrm flipV="1">
              <a:off x="4513439" y="4800181"/>
              <a:ext cx="1930769" cy="1965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圆角矩形标注 2"/>
          <p:cNvSpPr>
            <a:spLocks noChangeArrowheads="1"/>
          </p:cNvSpPr>
          <p:nvPr/>
        </p:nvSpPr>
        <p:spPr bwMode="auto">
          <a:xfrm>
            <a:off x="5076825" y="692150"/>
            <a:ext cx="3240088" cy="1008063"/>
          </a:xfrm>
          <a:prstGeom prst="wedgeRoundRectCallout">
            <a:avLst>
              <a:gd name="adj1" fmla="val -35120"/>
              <a:gd name="adj2" fmla="val 68273"/>
              <a:gd name="adj3" fmla="val 16667"/>
            </a:avLst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0"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常常省略</a:t>
            </a:r>
            <a:r>
              <a:rPr kumimoji="0" lang="zh-CN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写作：</a:t>
            </a:r>
            <a:br>
              <a:rPr kumimoji="0"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 = (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, 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kumimoji="0"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900113" y="1773238"/>
          <a:ext cx="697865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公式" r:id="rId4" imgW="3454200" imgH="1002960" progId="Equation.3">
                  <p:embed/>
                </p:oleObj>
              </mc:Choice>
              <mc:Fallback>
                <p:oleObj name="公式" r:id="rId4" imgW="3454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978650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9" name="Picture 18" descr="16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357563"/>
            <a:ext cx="45751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67" name="Rectangle 19"/>
          <p:cNvSpPr>
            <a:spLocks noChangeArrowheads="1"/>
          </p:cNvSpPr>
          <p:nvPr/>
        </p:nvSpPr>
        <p:spPr bwMode="auto">
          <a:xfrm>
            <a:off x="827088" y="5157788"/>
            <a:ext cx="7848600" cy="115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charset="0"/>
              <a:buChar char="p"/>
            </a:pP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b</a:t>
            </a:r>
            <a:r>
              <a:rPr kumimoji="1" lang="en-US" altLang="zh-CN" sz="2400" baseline="-25000" dirty="0" err="1">
                <a:latin typeface="Times New Roman" charset="0"/>
                <a:ea typeface="黑体"/>
                <a:cs typeface="Times New Roman" charset="0"/>
              </a:rPr>
              <a:t>ij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表示结点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和结点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j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均有边指向的那些结点的个数；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charset="0"/>
              <a:buChar char="p"/>
            </a:pP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 若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＝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j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，则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b</a:t>
            </a:r>
            <a:r>
              <a:rPr kumimoji="1" lang="en-US" altLang="zh-CN" sz="2400" baseline="-25000" dirty="0" err="1">
                <a:latin typeface="Times New Roman" charset="0"/>
                <a:ea typeface="黑体"/>
                <a:cs typeface="Times New Roman" charset="0"/>
              </a:rPr>
              <a:t>ii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表示结点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的出度。</a:t>
            </a:r>
            <a:endParaRPr kumimoji="1" lang="en-US" altLang="zh-CN" sz="2400" dirty="0">
              <a:latin typeface="Times New Roman" charset="0"/>
              <a:ea typeface="黑体"/>
              <a:cs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534988"/>
            <a:ext cx="7543800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900" b="1" dirty="0">
                <a:solidFill>
                  <a:schemeClr val="tx2"/>
                </a:solidFill>
                <a:ea typeface="黑体"/>
                <a:cs typeface="黑体"/>
              </a:rPr>
              <a:t>邻接矩阵的运算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85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6" descr="1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429000"/>
            <a:ext cx="4586287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41425" y="1844675"/>
          <a:ext cx="6443663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公式" r:id="rId4" imgW="3454200" imgH="1002960" progId="Equation.3">
                  <p:embed/>
                </p:oleObj>
              </mc:Choice>
              <mc:Fallback>
                <p:oleObj name="公式" r:id="rId4" imgW="3454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844675"/>
                        <a:ext cx="6443663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84213" y="5157788"/>
            <a:ext cx="7848600" cy="116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charset="0"/>
              <a:buChar char="p"/>
            </a:pP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C</a:t>
            </a:r>
            <a:r>
              <a:rPr kumimoji="1" lang="en-US" altLang="zh-CN" sz="2400" baseline="-25000" dirty="0" err="1">
                <a:latin typeface="Times New Roman" charset="0"/>
                <a:ea typeface="黑体"/>
                <a:cs typeface="Times New Roman" charset="0"/>
              </a:rPr>
              <a:t>ij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表示同时有边指向结点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和结点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j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的那些结点的个数；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charset="0"/>
              <a:buChar char="p"/>
            </a:pP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 若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＝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j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，则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C</a:t>
            </a:r>
            <a:r>
              <a:rPr kumimoji="1" lang="en-US" altLang="zh-CN" sz="2400" baseline="-25000" dirty="0" err="1">
                <a:latin typeface="Times New Roman" charset="0"/>
                <a:ea typeface="黑体"/>
                <a:cs typeface="Times New Roman" charset="0"/>
              </a:rPr>
              <a:t>ii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表示结点</a:t>
            </a:r>
            <a:r>
              <a:rPr kumimoji="1" lang="en-US" altLang="zh-CN" sz="2400" dirty="0" err="1">
                <a:latin typeface="Times New Roman" charset="0"/>
                <a:ea typeface="黑体"/>
                <a:cs typeface="Times New Roman" charset="0"/>
              </a:rPr>
              <a:t>i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的入度。</a:t>
            </a:r>
            <a:endParaRPr kumimoji="1" lang="en-US" altLang="zh-CN" sz="2400" dirty="0">
              <a:latin typeface="Times New Roman" charset="0"/>
              <a:ea typeface="黑体"/>
              <a:cs typeface="Times New Roman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549275"/>
            <a:ext cx="7543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900" b="1" dirty="0">
                <a:solidFill>
                  <a:schemeClr val="tx2"/>
                </a:solidFill>
                <a:ea typeface="黑体"/>
                <a:cs typeface="黑体"/>
              </a:rPr>
              <a:t>邻接矩阵的运算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邻接矩阵的运算</a:t>
            </a:r>
          </a:p>
        </p:txBody>
      </p:sp>
      <p:graphicFrame>
        <p:nvGraphicFramePr>
          <p:cNvPr id="1126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98550" y="4076700"/>
          <a:ext cx="295433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Microsoft 公式 3.0" r:id="rId3" imgW="1270000" imgH="914400" progId="Equation.3">
                  <p:embed/>
                </p:oleObj>
              </mc:Choice>
              <mc:Fallback>
                <p:oleObj name="Microsoft 公式 3.0" r:id="rId3" imgW="1270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076700"/>
                        <a:ext cx="2954338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99000" y="4149725"/>
          <a:ext cx="2878138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name="Microsoft 公式 3.0" r:id="rId5" imgW="1270000" imgH="914400" progId="Equation.3">
                  <p:embed/>
                </p:oleObj>
              </mc:Choice>
              <mc:Fallback>
                <p:oleObj name="Microsoft 公式 3.0" r:id="rId5" imgW="1270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149725"/>
                        <a:ext cx="2878138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" name="组合 7"/>
          <p:cNvGrpSpPr>
            <a:grpSpLocks/>
          </p:cNvGrpSpPr>
          <p:nvPr/>
        </p:nvGrpSpPr>
        <p:grpSpPr bwMode="auto">
          <a:xfrm>
            <a:off x="2268538" y="1484313"/>
            <a:ext cx="4349750" cy="2428438"/>
            <a:chOff x="827585" y="1635425"/>
            <a:chExt cx="6922232" cy="3507813"/>
          </a:xfrm>
        </p:grpSpPr>
        <p:graphicFrame>
          <p:nvGraphicFramePr>
            <p:cNvPr id="11268" name="Object 2"/>
            <p:cNvGraphicFramePr>
              <a:graphicFrameLocks noChangeAspect="1"/>
            </p:cNvGraphicFramePr>
            <p:nvPr/>
          </p:nvGraphicFramePr>
          <p:xfrm>
            <a:off x="4365340" y="2133129"/>
            <a:ext cx="3384477" cy="2599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5" name="公式" r:id="rId7" imgW="1371600" imgH="1054080" progId="Equation.3">
                    <p:embed/>
                  </p:oleObj>
                </mc:Choice>
                <mc:Fallback>
                  <p:oleObj name="公式" r:id="rId7" imgW="137160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5340" y="2133129"/>
                          <a:ext cx="3384477" cy="2599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4" name="组合 28"/>
            <p:cNvGrpSpPr>
              <a:grpSpLocks/>
            </p:cNvGrpSpPr>
            <p:nvPr/>
          </p:nvGrpSpPr>
          <p:grpSpPr bwMode="auto">
            <a:xfrm>
              <a:off x="827585" y="1635425"/>
              <a:ext cx="3172274" cy="3507813"/>
              <a:chOff x="827584" y="2274934"/>
              <a:chExt cx="3172276" cy="3673800"/>
            </a:xfrm>
          </p:grpSpPr>
          <p:grpSp>
            <p:nvGrpSpPr>
              <p:cNvPr id="11275" name="组合 26"/>
              <p:cNvGrpSpPr>
                <a:grpSpLocks/>
              </p:cNvGrpSpPr>
              <p:nvPr/>
            </p:nvGrpSpPr>
            <p:grpSpPr bwMode="auto">
              <a:xfrm>
                <a:off x="827584" y="2274934"/>
                <a:ext cx="3172276" cy="3673800"/>
                <a:chOff x="841605" y="1880883"/>
                <a:chExt cx="3481148" cy="4104692"/>
              </a:xfrm>
            </p:grpSpPr>
            <p:sp>
              <p:nvSpPr>
                <p:cNvPr id="11282" name="Line 6"/>
                <p:cNvSpPr>
                  <a:spLocks noChangeShapeType="1"/>
                </p:cNvSpPr>
                <p:nvPr/>
              </p:nvSpPr>
              <p:spPr bwMode="auto">
                <a:xfrm>
                  <a:off x="1115616" y="2780927"/>
                  <a:ext cx="2376264" cy="1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1283" name="Oval 7"/>
                <p:cNvSpPr>
                  <a:spLocks noChangeArrowheads="1"/>
                </p:cNvSpPr>
                <p:nvPr/>
              </p:nvSpPr>
              <p:spPr bwMode="auto">
                <a:xfrm>
                  <a:off x="977687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1284" name="Oval 8"/>
                <p:cNvSpPr>
                  <a:spLocks noChangeArrowheads="1"/>
                </p:cNvSpPr>
                <p:nvPr/>
              </p:nvSpPr>
              <p:spPr bwMode="auto">
                <a:xfrm>
                  <a:off x="977687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1285" name="Oval 9"/>
                <p:cNvSpPr>
                  <a:spLocks noChangeArrowheads="1"/>
                </p:cNvSpPr>
                <p:nvPr/>
              </p:nvSpPr>
              <p:spPr bwMode="auto">
                <a:xfrm>
                  <a:off x="3477702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1286" name="Oval 10"/>
                <p:cNvSpPr>
                  <a:spLocks noChangeArrowheads="1"/>
                </p:cNvSpPr>
                <p:nvPr/>
              </p:nvSpPr>
              <p:spPr bwMode="auto">
                <a:xfrm>
                  <a:off x="3477702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128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67325" y="1880883"/>
                  <a:ext cx="1052467" cy="884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1</a:t>
                  </a:r>
                </a:p>
              </p:txBody>
            </p:sp>
            <p:sp>
              <p:nvSpPr>
                <p:cNvPr id="1128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30292" y="1880883"/>
                  <a:ext cx="1005763" cy="8847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2</a:t>
                  </a:r>
                </a:p>
              </p:txBody>
            </p:sp>
            <p:sp>
              <p:nvSpPr>
                <p:cNvPr id="112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77702" y="5077913"/>
                  <a:ext cx="845051" cy="8843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3</a:t>
                  </a:r>
                </a:p>
              </p:txBody>
            </p:sp>
            <p:sp>
              <p:nvSpPr>
                <p:cNvPr id="1129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41605" y="5101197"/>
                  <a:ext cx="845051" cy="8843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4</a:t>
                  </a:r>
                </a:p>
              </p:txBody>
            </p:sp>
          </p:grpSp>
          <p:sp>
            <p:nvSpPr>
              <p:cNvPr id="11276" name="Line 6"/>
              <p:cNvSpPr>
                <a:spLocks noChangeShapeType="1"/>
              </p:cNvSpPr>
              <p:nvPr/>
            </p:nvSpPr>
            <p:spPr bwMode="auto">
              <a:xfrm>
                <a:off x="1011664" y="3080495"/>
                <a:ext cx="2231044" cy="212681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1277" name="Line 6"/>
              <p:cNvSpPr>
                <a:spLocks noChangeShapeType="1"/>
              </p:cNvSpPr>
              <p:nvPr/>
            </p:nvSpPr>
            <p:spPr bwMode="auto">
              <a:xfrm flipH="1">
                <a:off x="1044870" y="3080494"/>
                <a:ext cx="2263456" cy="217922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1278" name="Line 6"/>
              <p:cNvSpPr>
                <a:spLocks noChangeShapeType="1"/>
              </p:cNvSpPr>
              <p:nvPr/>
            </p:nvSpPr>
            <p:spPr bwMode="auto">
              <a:xfrm flipH="1" flipV="1">
                <a:off x="1011664" y="3133689"/>
                <a:ext cx="0" cy="206236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1279" name="Line 6"/>
              <p:cNvSpPr>
                <a:spLocks noChangeShapeType="1"/>
              </p:cNvSpPr>
              <p:nvPr/>
            </p:nvSpPr>
            <p:spPr bwMode="auto">
              <a:xfrm flipH="1">
                <a:off x="1077283" y="5271758"/>
                <a:ext cx="22310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1280" name="任意多边形 15"/>
              <p:cNvSpPr>
                <a:spLocks/>
              </p:cNvSpPr>
              <p:nvPr/>
            </p:nvSpPr>
            <p:spPr bwMode="auto">
              <a:xfrm>
                <a:off x="3291119" y="3092531"/>
                <a:ext cx="400604" cy="2015916"/>
              </a:xfrm>
              <a:custGeom>
                <a:avLst/>
                <a:gdLst>
                  <a:gd name="T0" fmla="*/ 435 w 679076"/>
                  <a:gd name="T1" fmla="*/ 0 h 2586318"/>
                  <a:gd name="T2" fmla="*/ 3455 w 679076"/>
                  <a:gd name="T3" fmla="*/ 95726 h 2586318"/>
                  <a:gd name="T4" fmla="*/ 503 w 679076"/>
                  <a:gd name="T5" fmla="*/ 197018 h 2586318"/>
                  <a:gd name="T6" fmla="*/ 435 w 679076"/>
                  <a:gd name="T7" fmla="*/ 19813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1281" name="任意多边形 16"/>
              <p:cNvSpPr>
                <a:spLocks/>
              </p:cNvSpPr>
              <p:nvPr/>
            </p:nvSpPr>
            <p:spPr bwMode="auto">
              <a:xfrm rot="10800000">
                <a:off x="3029243" y="3255764"/>
                <a:ext cx="318781" cy="1951544"/>
              </a:xfrm>
              <a:custGeom>
                <a:avLst/>
                <a:gdLst>
                  <a:gd name="T0" fmla="*/ 44 w 679076"/>
                  <a:gd name="T1" fmla="*/ 0 h 2586318"/>
                  <a:gd name="T2" fmla="*/ 352 w 679076"/>
                  <a:gd name="T3" fmla="*/ 69197 h 2586318"/>
                  <a:gd name="T4" fmla="*/ 51 w 679076"/>
                  <a:gd name="T5" fmla="*/ 142418 h 2586318"/>
                  <a:gd name="T6" fmla="*/ 44 w 679076"/>
                  <a:gd name="T7" fmla="*/ 143222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</p:grpSp>
      </p:grpSp>
      <p:cxnSp>
        <p:nvCxnSpPr>
          <p:cNvPr id="11271" name="直接连接符 30"/>
          <p:cNvCxnSpPr>
            <a:cxnSpLocks noChangeShapeType="1"/>
          </p:cNvCxnSpPr>
          <p:nvPr/>
        </p:nvCxnSpPr>
        <p:spPr bwMode="auto">
          <a:xfrm>
            <a:off x="2538413" y="4076700"/>
            <a:ext cx="1439862" cy="2232025"/>
          </a:xfrm>
          <a:prstGeom prst="line">
            <a:avLst/>
          </a:prstGeom>
          <a:noFill/>
          <a:ln w="2540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2" name="直接连接符 31"/>
          <p:cNvCxnSpPr>
            <a:cxnSpLocks noChangeShapeType="1"/>
          </p:cNvCxnSpPr>
          <p:nvPr/>
        </p:nvCxnSpPr>
        <p:spPr bwMode="auto">
          <a:xfrm>
            <a:off x="6067425" y="4005263"/>
            <a:ext cx="1439863" cy="2232025"/>
          </a:xfrm>
          <a:prstGeom prst="line">
            <a:avLst/>
          </a:prstGeom>
          <a:noFill/>
          <a:ln w="2540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椭圆 32"/>
          <p:cNvSpPr>
            <a:spLocks noChangeArrowheads="1"/>
          </p:cNvSpPr>
          <p:nvPr/>
        </p:nvSpPr>
        <p:spPr bwMode="auto">
          <a:xfrm rot="5400000">
            <a:off x="3214688" y="4624388"/>
            <a:ext cx="374650" cy="4318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AFE8-7B5E-DB42-9B8D-36CFD6C8F03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50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35150" y="1700213"/>
          <a:ext cx="54006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9" name="公式" r:id="rId3" imgW="2730240" imgH="723600" progId="Equation.3">
                  <p:embed/>
                </p:oleObj>
              </mc:Choice>
              <mc:Fallback>
                <p:oleObj name="公式" r:id="rId3" imgW="27302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540067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1" name="Picture 6" descr="1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141663"/>
            <a:ext cx="3352800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539750" y="5373688"/>
            <a:ext cx="8353425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charset="0"/>
              <a:buChar char="p"/>
            </a:pP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 若</a:t>
            </a:r>
            <a:r>
              <a:rPr kumimoji="1" lang="en-US" altLang="zh-CN" sz="2400" dirty="0" err="1">
                <a:latin typeface="黑体"/>
                <a:ea typeface="黑体"/>
                <a:cs typeface="Times New Roman" charset="0"/>
              </a:rPr>
              <a:t>a</a:t>
            </a:r>
            <a:r>
              <a:rPr kumimoji="1" lang="en-US" altLang="zh-CN" sz="2400" baseline="-25000" dirty="0" err="1">
                <a:latin typeface="黑体"/>
                <a:ea typeface="黑体"/>
                <a:cs typeface="Times New Roman" charset="0"/>
              </a:rPr>
              <a:t>ik</a:t>
            </a:r>
            <a:r>
              <a:rPr kumimoji="1" lang="en-US" altLang="zh-CN" sz="2400" dirty="0" err="1">
                <a:latin typeface="黑体"/>
                <a:ea typeface="黑体"/>
                <a:cs typeface="Times New Roman" charset="0"/>
              </a:rPr>
              <a:t>×a</a:t>
            </a:r>
            <a:r>
              <a:rPr kumimoji="1" lang="en-US" altLang="zh-CN" sz="2400" baseline="-25000" dirty="0" err="1">
                <a:latin typeface="黑体"/>
                <a:ea typeface="黑体"/>
                <a:cs typeface="Times New Roman" charset="0"/>
              </a:rPr>
              <a:t>kj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＝</a:t>
            </a:r>
            <a:r>
              <a:rPr kumimoji="1" lang="en-US" altLang="zh-CN" sz="2400" dirty="0">
                <a:latin typeface="黑体"/>
                <a:ea typeface="黑体"/>
                <a:cs typeface="Times New Roman" charset="0"/>
              </a:rPr>
              <a:t>1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，则表示有</a:t>
            </a:r>
            <a:r>
              <a:rPr kumimoji="1" lang="en-US" altLang="zh-CN" sz="2400" dirty="0" err="1">
                <a:latin typeface="黑体"/>
                <a:ea typeface="黑体"/>
                <a:cs typeface="Times New Roman" charset="0"/>
              </a:rPr>
              <a:t>i→k→j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长度为</a:t>
            </a:r>
            <a:r>
              <a:rPr kumimoji="1" lang="en-US" altLang="zh-CN" sz="2400" dirty="0">
                <a:latin typeface="黑体"/>
                <a:ea typeface="黑体"/>
                <a:cs typeface="Times New Roman" charset="0"/>
              </a:rPr>
              <a:t>2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的有向边；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charset="0"/>
              <a:buChar char="p"/>
            </a:pPr>
            <a:r>
              <a:rPr kumimoji="1" lang="en-US" altLang="zh-CN" sz="2400" dirty="0">
                <a:latin typeface="黑体"/>
                <a:ea typeface="黑体"/>
                <a:cs typeface="Times New Roman" charset="0"/>
              </a:rPr>
              <a:t> </a:t>
            </a:r>
            <a:r>
              <a:rPr kumimoji="1" lang="en-US" altLang="zh-CN" sz="2400" dirty="0" err="1">
                <a:latin typeface="黑体"/>
                <a:ea typeface="黑体"/>
                <a:cs typeface="Times New Roman" charset="0"/>
              </a:rPr>
              <a:t>d</a:t>
            </a:r>
            <a:r>
              <a:rPr kumimoji="1" lang="en-US" altLang="zh-CN" sz="2400" baseline="-25000" dirty="0" err="1">
                <a:latin typeface="黑体"/>
                <a:ea typeface="黑体"/>
                <a:cs typeface="Times New Roman" charset="0"/>
              </a:rPr>
              <a:t>ij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表示</a:t>
            </a:r>
            <a:r>
              <a:rPr kumimoji="1" lang="en-US" altLang="zh-CN" sz="2400" dirty="0" err="1">
                <a:latin typeface="黑体"/>
                <a:ea typeface="黑体"/>
                <a:cs typeface="Times New Roman" charset="0"/>
              </a:rPr>
              <a:t>i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和</a:t>
            </a:r>
            <a:r>
              <a:rPr kumimoji="1" lang="en-US" altLang="zh-CN" sz="2400" dirty="0">
                <a:latin typeface="黑体"/>
                <a:ea typeface="黑体"/>
                <a:cs typeface="Times New Roman" charset="0"/>
              </a:rPr>
              <a:t>j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之间具有长度为</a:t>
            </a:r>
            <a:r>
              <a:rPr kumimoji="1" lang="en-US" altLang="zh-CN" sz="2400" dirty="0">
                <a:latin typeface="黑体"/>
                <a:ea typeface="黑体"/>
                <a:cs typeface="Times New Roman" charset="0"/>
              </a:rPr>
              <a:t>2</a:t>
            </a:r>
            <a:r>
              <a:rPr kumimoji="1" lang="zh-CN" altLang="en-US" sz="2400" dirty="0">
                <a:latin typeface="黑体"/>
                <a:ea typeface="黑体"/>
                <a:cs typeface="Times New Roman" charset="0"/>
              </a:rPr>
              <a:t>的通路个数。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549275"/>
            <a:ext cx="7543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zh-CN" altLang="en-US" sz="3900" b="1" dirty="0">
                <a:solidFill>
                  <a:schemeClr val="tx2"/>
                </a:solidFill>
                <a:ea typeface="黑体"/>
                <a:cs typeface="黑体"/>
              </a:rPr>
              <a:t>邻接矩阵的运算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451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邻接矩阵的运算</a:t>
            </a:r>
          </a:p>
        </p:txBody>
      </p:sp>
      <p:graphicFrame>
        <p:nvGraphicFramePr>
          <p:cNvPr id="1331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20775" y="4005263"/>
          <a:ext cx="26431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公式" r:id="rId3" imgW="1726920" imgH="1054080" progId="Equation.3">
                  <p:embed/>
                </p:oleObj>
              </mc:Choice>
              <mc:Fallback>
                <p:oleObj name="公式" r:id="rId3" imgW="172692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005263"/>
                        <a:ext cx="26431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3438" y="3860800"/>
          <a:ext cx="29908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Microsoft 公式 3.0" r:id="rId5" imgW="1574800" imgH="914400" progId="Equation.3">
                  <p:embed/>
                </p:oleObj>
              </mc:Choice>
              <mc:Fallback>
                <p:oleObj name="Microsoft 公式 3.0" r:id="rId5" imgW="1574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860800"/>
                        <a:ext cx="29908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4564063" y="1655763"/>
          <a:ext cx="212725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公式" r:id="rId7" imgW="1371600" imgH="1054080" progId="Equation.3">
                  <p:embed/>
                </p:oleObj>
              </mc:Choice>
              <mc:Fallback>
                <p:oleObj name="公式" r:id="rId7" imgW="137160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1655763"/>
                        <a:ext cx="2127250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组合 28"/>
          <p:cNvGrpSpPr>
            <a:grpSpLocks/>
          </p:cNvGrpSpPr>
          <p:nvPr/>
        </p:nvGrpSpPr>
        <p:grpSpPr bwMode="auto">
          <a:xfrm>
            <a:off x="2339975" y="1311275"/>
            <a:ext cx="1994119" cy="2427096"/>
            <a:chOff x="827584" y="2274934"/>
            <a:chExt cx="3171896" cy="3674359"/>
          </a:xfrm>
        </p:grpSpPr>
        <p:grpSp>
          <p:nvGrpSpPr>
            <p:cNvPr id="13324" name="组合 26"/>
            <p:cNvGrpSpPr>
              <a:grpSpLocks/>
            </p:cNvGrpSpPr>
            <p:nvPr/>
          </p:nvGrpSpPr>
          <p:grpSpPr bwMode="auto">
            <a:xfrm>
              <a:off x="827584" y="2274934"/>
              <a:ext cx="3171896" cy="3674359"/>
              <a:chOff x="841605" y="1880883"/>
              <a:chExt cx="3480732" cy="4105317"/>
            </a:xfrm>
          </p:grpSpPr>
          <p:sp>
            <p:nvSpPr>
              <p:cNvPr id="13331" name="Line 6"/>
              <p:cNvSpPr>
                <a:spLocks noChangeShapeType="1"/>
              </p:cNvSpPr>
              <p:nvPr/>
            </p:nvSpPr>
            <p:spPr bwMode="auto">
              <a:xfrm>
                <a:off x="1115616" y="2780927"/>
                <a:ext cx="2376264" cy="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3332" name="Oval 7"/>
              <p:cNvSpPr>
                <a:spLocks noChangeArrowheads="1"/>
              </p:cNvSpPr>
              <p:nvPr/>
            </p:nvSpPr>
            <p:spPr bwMode="auto">
              <a:xfrm>
                <a:off x="977687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13333" name="Oval 8"/>
              <p:cNvSpPr>
                <a:spLocks noChangeArrowheads="1"/>
              </p:cNvSpPr>
              <p:nvPr/>
            </p:nvSpPr>
            <p:spPr bwMode="auto">
              <a:xfrm>
                <a:off x="977687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13334" name="Oval 9"/>
              <p:cNvSpPr>
                <a:spLocks noChangeArrowheads="1"/>
              </p:cNvSpPr>
              <p:nvPr/>
            </p:nvSpPr>
            <p:spPr bwMode="auto">
              <a:xfrm>
                <a:off x="3477702" y="2696796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13335" name="Oval 10"/>
              <p:cNvSpPr>
                <a:spLocks noChangeArrowheads="1"/>
              </p:cNvSpPr>
              <p:nvPr/>
            </p:nvSpPr>
            <p:spPr bwMode="auto">
              <a:xfrm>
                <a:off x="3477702" y="5144055"/>
                <a:ext cx="147060" cy="13228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>
                  <a:ea typeface="黑体"/>
                  <a:cs typeface="黑体"/>
                </a:endParaRPr>
              </a:p>
            </p:txBody>
          </p:sp>
          <p:sp>
            <p:nvSpPr>
              <p:cNvPr id="13336" name="Text Box 11"/>
              <p:cNvSpPr txBox="1">
                <a:spLocks noChangeArrowheads="1"/>
              </p:cNvSpPr>
              <p:nvPr/>
            </p:nvSpPr>
            <p:spPr bwMode="auto">
              <a:xfrm>
                <a:off x="967325" y="1880883"/>
                <a:ext cx="1052467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1</a:t>
                </a:r>
              </a:p>
            </p:txBody>
          </p:sp>
          <p:sp>
            <p:nvSpPr>
              <p:cNvPr id="13337" name="Text Box 12"/>
              <p:cNvSpPr txBox="1">
                <a:spLocks noChangeArrowheads="1"/>
              </p:cNvSpPr>
              <p:nvPr/>
            </p:nvSpPr>
            <p:spPr bwMode="auto">
              <a:xfrm>
                <a:off x="3230292" y="1880883"/>
                <a:ext cx="1005763" cy="884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2</a:t>
                </a:r>
              </a:p>
            </p:txBody>
          </p:sp>
          <p:sp>
            <p:nvSpPr>
              <p:cNvPr id="13338" name="Text Box 13"/>
              <p:cNvSpPr txBox="1">
                <a:spLocks noChangeArrowheads="1"/>
              </p:cNvSpPr>
              <p:nvPr/>
            </p:nvSpPr>
            <p:spPr bwMode="auto">
              <a:xfrm>
                <a:off x="3477702" y="5077913"/>
                <a:ext cx="844635" cy="885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3</a:t>
                </a:r>
              </a:p>
            </p:txBody>
          </p:sp>
          <p:sp>
            <p:nvSpPr>
              <p:cNvPr id="13339" name="Text Box 14"/>
              <p:cNvSpPr txBox="1">
                <a:spLocks noChangeArrowheads="1"/>
              </p:cNvSpPr>
              <p:nvPr/>
            </p:nvSpPr>
            <p:spPr bwMode="auto">
              <a:xfrm>
                <a:off x="841605" y="5101198"/>
                <a:ext cx="844635" cy="885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800" b="1" baseline="-25000" dirty="0">
                    <a:latin typeface="Times New Roman" charset="0"/>
                    <a:ea typeface="黑体"/>
                    <a:cs typeface="黑体"/>
                  </a:rPr>
                  <a:t>4</a:t>
                </a:r>
              </a:p>
            </p:txBody>
          </p:sp>
        </p:grpSp>
        <p:sp>
          <p:nvSpPr>
            <p:cNvPr id="13325" name="Line 6"/>
            <p:cNvSpPr>
              <a:spLocks noChangeShapeType="1"/>
            </p:cNvSpPr>
            <p:nvPr/>
          </p:nvSpPr>
          <p:spPr bwMode="auto">
            <a:xfrm>
              <a:off x="1011664" y="3080495"/>
              <a:ext cx="2231044" cy="212681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13326" name="Line 6"/>
            <p:cNvSpPr>
              <a:spLocks noChangeShapeType="1"/>
            </p:cNvSpPr>
            <p:nvPr/>
          </p:nvSpPr>
          <p:spPr bwMode="auto">
            <a:xfrm flipH="1">
              <a:off x="1044870" y="3080494"/>
              <a:ext cx="2263456" cy="217922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13327" name="Line 6"/>
            <p:cNvSpPr>
              <a:spLocks noChangeShapeType="1"/>
            </p:cNvSpPr>
            <p:nvPr/>
          </p:nvSpPr>
          <p:spPr bwMode="auto">
            <a:xfrm flipH="1" flipV="1">
              <a:off x="1011664" y="3133689"/>
              <a:ext cx="0" cy="206236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13328" name="Line 6"/>
            <p:cNvSpPr>
              <a:spLocks noChangeShapeType="1"/>
            </p:cNvSpPr>
            <p:nvPr/>
          </p:nvSpPr>
          <p:spPr bwMode="auto">
            <a:xfrm flipH="1">
              <a:off x="1077283" y="5271758"/>
              <a:ext cx="223104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13329" name="任意多边形 19"/>
            <p:cNvSpPr>
              <a:spLocks/>
            </p:cNvSpPr>
            <p:nvPr/>
          </p:nvSpPr>
          <p:spPr bwMode="auto">
            <a:xfrm>
              <a:off x="3291119" y="3092531"/>
              <a:ext cx="400604" cy="2015916"/>
            </a:xfrm>
            <a:custGeom>
              <a:avLst/>
              <a:gdLst>
                <a:gd name="T0" fmla="*/ 435 w 679076"/>
                <a:gd name="T1" fmla="*/ 0 h 2586318"/>
                <a:gd name="T2" fmla="*/ 3455 w 679076"/>
                <a:gd name="T3" fmla="*/ 95726 h 2586318"/>
                <a:gd name="T4" fmla="*/ 503 w 679076"/>
                <a:gd name="T5" fmla="*/ 197018 h 2586318"/>
                <a:gd name="T6" fmla="*/ 435 w 679076"/>
                <a:gd name="T7" fmla="*/ 198131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13330" name="任意多边形 20"/>
            <p:cNvSpPr>
              <a:spLocks/>
            </p:cNvSpPr>
            <p:nvPr/>
          </p:nvSpPr>
          <p:spPr bwMode="auto">
            <a:xfrm rot="10800000">
              <a:off x="3029243" y="3255764"/>
              <a:ext cx="318781" cy="1951544"/>
            </a:xfrm>
            <a:custGeom>
              <a:avLst/>
              <a:gdLst>
                <a:gd name="T0" fmla="*/ 44 w 679076"/>
                <a:gd name="T1" fmla="*/ 0 h 2586318"/>
                <a:gd name="T2" fmla="*/ 352 w 679076"/>
                <a:gd name="T3" fmla="*/ 69197 h 2586318"/>
                <a:gd name="T4" fmla="*/ 51 w 679076"/>
                <a:gd name="T5" fmla="*/ 142418 h 2586318"/>
                <a:gd name="T6" fmla="*/ 44 w 679076"/>
                <a:gd name="T7" fmla="*/ 143222 h 2586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9076"/>
                <a:gd name="T13" fmla="*/ 0 h 2586318"/>
                <a:gd name="T14" fmla="*/ 679076 w 679076"/>
                <a:gd name="T15" fmla="*/ 2586318 h 2586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9076" h="2586318">
                  <a:moveTo>
                    <a:pt x="85165" y="0"/>
                  </a:moveTo>
                  <a:cubicBezTo>
                    <a:pt x="379879" y="379879"/>
                    <a:pt x="674594" y="759759"/>
                    <a:pt x="676835" y="1156447"/>
                  </a:cubicBezTo>
                  <a:cubicBezTo>
                    <a:pt x="679076" y="1553135"/>
                    <a:pt x="197224" y="2173942"/>
                    <a:pt x="98612" y="2380130"/>
                  </a:cubicBezTo>
                  <a:cubicBezTo>
                    <a:pt x="0" y="2586318"/>
                    <a:pt x="42582" y="2489947"/>
                    <a:pt x="85165" y="2393577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</p:grpSp>
      <p:sp>
        <p:nvSpPr>
          <p:cNvPr id="13319" name="Rectangle 15"/>
          <p:cNvSpPr>
            <a:spLocks noChangeArrowheads="1"/>
          </p:cNvSpPr>
          <p:nvPr/>
        </p:nvSpPr>
        <p:spPr bwMode="auto">
          <a:xfrm>
            <a:off x="323850" y="5732463"/>
            <a:ext cx="8424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SzPct val="80000"/>
              <a:buFont typeface="Wingdings" charset="0"/>
              <a:buChar char="p"/>
            </a:pPr>
            <a:r>
              <a:rPr kumimoji="1" lang="zh-CN" altLang="en-US" sz="2400" dirty="0">
                <a:latin typeface="Times New Roman" charset="0"/>
                <a:ea typeface="黑体"/>
                <a:cs typeface="华文仿宋"/>
              </a:rPr>
              <a:t> 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从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v</a:t>
            </a:r>
            <a:r>
              <a:rPr kumimoji="1" lang="en-US" altLang="zh-CN" sz="2400" baseline="-25000" dirty="0">
                <a:latin typeface="Times New Roman" charset="0"/>
                <a:ea typeface="黑体"/>
                <a:cs typeface="Times New Roman" charset="0"/>
              </a:rPr>
              <a:t>2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→v</a:t>
            </a:r>
            <a:r>
              <a:rPr kumimoji="1" lang="en-US" altLang="zh-CN" sz="2400" baseline="-25000" dirty="0">
                <a:latin typeface="Times New Roman" charset="0"/>
                <a:ea typeface="黑体"/>
                <a:cs typeface="Times New Roman" charset="0"/>
              </a:rPr>
              <a:t>1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，有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charset="0"/>
                <a:ea typeface="黑体"/>
                <a:cs typeface="Times New Roman" charset="0"/>
              </a:rPr>
              <a:t>二条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长度为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2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的通路；有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charset="0"/>
                <a:ea typeface="黑体"/>
                <a:cs typeface="Times New Roman" charset="0"/>
              </a:rPr>
              <a:t>一条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长度为</a:t>
            </a:r>
            <a:r>
              <a:rPr kumimoji="1" lang="en-US" altLang="zh-CN" sz="2400" dirty="0">
                <a:latin typeface="Times New Roman" charset="0"/>
                <a:ea typeface="黑体"/>
                <a:cs typeface="Times New Roman" charset="0"/>
              </a:rPr>
              <a:t>3</a:t>
            </a:r>
            <a:r>
              <a:rPr kumimoji="1" lang="zh-CN" altLang="en-US" sz="2400" dirty="0">
                <a:latin typeface="Times New Roman" charset="0"/>
                <a:ea typeface="黑体"/>
                <a:cs typeface="Times New Roman" charset="0"/>
              </a:rPr>
              <a:t>的通路</a:t>
            </a:r>
          </a:p>
        </p:txBody>
      </p:sp>
      <p:sp>
        <p:nvSpPr>
          <p:cNvPr id="13320" name="椭圆 31"/>
          <p:cNvSpPr>
            <a:spLocks noChangeArrowheads="1"/>
          </p:cNvSpPr>
          <p:nvPr/>
        </p:nvSpPr>
        <p:spPr bwMode="auto">
          <a:xfrm rot="5400000">
            <a:off x="2585243" y="4336257"/>
            <a:ext cx="373063" cy="4318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13321" name="椭圆 32"/>
          <p:cNvSpPr>
            <a:spLocks noChangeArrowheads="1"/>
          </p:cNvSpPr>
          <p:nvPr/>
        </p:nvSpPr>
        <p:spPr bwMode="auto">
          <a:xfrm rot="5400000">
            <a:off x="6329363" y="4283075"/>
            <a:ext cx="374650" cy="4318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13322" name="椭圆 33"/>
          <p:cNvSpPr>
            <a:spLocks noChangeArrowheads="1"/>
          </p:cNvSpPr>
          <p:nvPr/>
        </p:nvSpPr>
        <p:spPr bwMode="auto">
          <a:xfrm rot="5400000">
            <a:off x="5106193" y="2104232"/>
            <a:ext cx="373063" cy="4318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13323" name="椭圆 32"/>
          <p:cNvSpPr>
            <a:spLocks noChangeArrowheads="1"/>
          </p:cNvSpPr>
          <p:nvPr/>
        </p:nvSpPr>
        <p:spPr bwMode="auto">
          <a:xfrm rot="5400000">
            <a:off x="7192963" y="5129213"/>
            <a:ext cx="374650" cy="4318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AFE8-7B5E-DB42-9B8D-36CFD6C8F039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968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邻接矩阵的运算</a:t>
            </a:r>
          </a:p>
        </p:txBody>
      </p:sp>
      <p:sp>
        <p:nvSpPr>
          <p:cNvPr id="14340" name="文本占位符 7"/>
          <p:cNvSpPr>
            <a:spLocks noGrp="1"/>
          </p:cNvSpPr>
          <p:nvPr>
            <p:ph type="body" sz="half" idx="1"/>
          </p:nvPr>
        </p:nvSpPr>
        <p:spPr>
          <a:xfrm>
            <a:off x="2051050" y="5876925"/>
            <a:ext cx="5329238" cy="720725"/>
          </a:xfrm>
        </p:spPr>
        <p:txBody>
          <a:bodyPr/>
          <a:lstStyle/>
          <a:p>
            <a:pPr>
              <a:buFont typeface="Wingdings" charset="0"/>
              <a:buChar char="p"/>
            </a:pPr>
            <a:r>
              <a:rPr lang="zh-CN" altLang="en-US" sz="2400" dirty="0">
                <a:latin typeface="Times New Roman" charset="0"/>
                <a:cs typeface="Times New Roman" charset="0"/>
              </a:rPr>
              <a:t>长度不大于</a:t>
            </a:r>
            <a:r>
              <a:rPr lang="en-US" altLang="zh-CN" sz="2400" dirty="0">
                <a:latin typeface="Times New Roman" charset="0"/>
                <a:cs typeface="Times New Roman" charset="0"/>
              </a:rPr>
              <a:t>k</a:t>
            </a:r>
            <a:r>
              <a:rPr lang="zh-CN" altLang="en-US" sz="2400" dirty="0">
                <a:latin typeface="Times New Roman" charset="0"/>
                <a:cs typeface="Times New Roman" charset="0"/>
              </a:rPr>
              <a:t>的通路个数</a:t>
            </a:r>
          </a:p>
        </p:txBody>
      </p:sp>
      <p:graphicFrame>
        <p:nvGraphicFramePr>
          <p:cNvPr id="1433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24075" y="3846513"/>
          <a:ext cx="503872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Microsoft 公式 3.0" r:id="rId3" imgW="2260600" imgH="914400" progId="Equation.3">
                  <p:embed/>
                </p:oleObj>
              </mc:Choice>
              <mc:Fallback>
                <p:oleObj name="Microsoft 公式 3.0" r:id="rId3" imgW="2260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46513"/>
                        <a:ext cx="5038725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组合 27"/>
          <p:cNvGrpSpPr>
            <a:grpSpLocks/>
          </p:cNvGrpSpPr>
          <p:nvPr/>
        </p:nvGrpSpPr>
        <p:grpSpPr bwMode="auto">
          <a:xfrm>
            <a:off x="2192338" y="1484313"/>
            <a:ext cx="4251325" cy="2280643"/>
            <a:chOff x="2191835" y="1310845"/>
            <a:chExt cx="4350840" cy="2471400"/>
          </a:xfrm>
        </p:grpSpPr>
        <p:graphicFrame>
          <p:nvGraphicFramePr>
            <p:cNvPr id="14339" name="Object 2"/>
            <p:cNvGraphicFramePr>
              <a:graphicFrameLocks noChangeAspect="1"/>
            </p:cNvGraphicFramePr>
            <p:nvPr/>
          </p:nvGraphicFramePr>
          <p:xfrm>
            <a:off x="4415425" y="1655258"/>
            <a:ext cx="2127250" cy="179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42" name="公式" r:id="rId5" imgW="1371600" imgH="1054080" progId="Equation.3">
                    <p:embed/>
                  </p:oleObj>
                </mc:Choice>
                <mc:Fallback>
                  <p:oleObj name="公式" r:id="rId5" imgW="137160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5425" y="1655258"/>
                          <a:ext cx="2127250" cy="179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5" name="组合 28"/>
            <p:cNvGrpSpPr>
              <a:grpSpLocks/>
            </p:cNvGrpSpPr>
            <p:nvPr/>
          </p:nvGrpSpPr>
          <p:grpSpPr bwMode="auto">
            <a:xfrm>
              <a:off x="2191835" y="1310845"/>
              <a:ext cx="2005079" cy="2471400"/>
              <a:chOff x="827584" y="2274934"/>
              <a:chExt cx="3190104" cy="3740366"/>
            </a:xfrm>
          </p:grpSpPr>
          <p:grpSp>
            <p:nvGrpSpPr>
              <p:cNvPr id="14346" name="组合 26"/>
              <p:cNvGrpSpPr>
                <a:grpSpLocks/>
              </p:cNvGrpSpPr>
              <p:nvPr/>
            </p:nvGrpSpPr>
            <p:grpSpPr bwMode="auto">
              <a:xfrm>
                <a:off x="827584" y="2274934"/>
                <a:ext cx="3190104" cy="3740366"/>
                <a:chOff x="841605" y="1880883"/>
                <a:chExt cx="3500712" cy="4179066"/>
              </a:xfrm>
            </p:grpSpPr>
            <p:sp>
              <p:nvSpPr>
                <p:cNvPr id="14353" name="Line 6"/>
                <p:cNvSpPr>
                  <a:spLocks noChangeShapeType="1"/>
                </p:cNvSpPr>
                <p:nvPr/>
              </p:nvSpPr>
              <p:spPr bwMode="auto">
                <a:xfrm>
                  <a:off x="1115616" y="2780927"/>
                  <a:ext cx="2376264" cy="1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4354" name="Oval 7"/>
                <p:cNvSpPr>
                  <a:spLocks noChangeArrowheads="1"/>
                </p:cNvSpPr>
                <p:nvPr/>
              </p:nvSpPr>
              <p:spPr bwMode="auto">
                <a:xfrm>
                  <a:off x="977687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4355" name="Oval 8"/>
                <p:cNvSpPr>
                  <a:spLocks noChangeArrowheads="1"/>
                </p:cNvSpPr>
                <p:nvPr/>
              </p:nvSpPr>
              <p:spPr bwMode="auto">
                <a:xfrm>
                  <a:off x="977687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4356" name="Oval 9"/>
                <p:cNvSpPr>
                  <a:spLocks noChangeArrowheads="1"/>
                </p:cNvSpPr>
                <p:nvPr/>
              </p:nvSpPr>
              <p:spPr bwMode="auto">
                <a:xfrm>
                  <a:off x="3477702" y="2696796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4357" name="Oval 10"/>
                <p:cNvSpPr>
                  <a:spLocks noChangeArrowheads="1"/>
                </p:cNvSpPr>
                <p:nvPr/>
              </p:nvSpPr>
              <p:spPr bwMode="auto">
                <a:xfrm>
                  <a:off x="3477702" y="5144055"/>
                  <a:ext cx="147060" cy="13228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143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967325" y="1880883"/>
                  <a:ext cx="1052468" cy="9587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1</a:t>
                  </a:r>
                </a:p>
              </p:txBody>
            </p:sp>
            <p:sp>
              <p:nvSpPr>
                <p:cNvPr id="1435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30292" y="1880883"/>
                  <a:ext cx="1005763" cy="9587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2</a:t>
                  </a:r>
                </a:p>
              </p:txBody>
            </p:sp>
            <p:sp>
              <p:nvSpPr>
                <p:cNvPr id="1436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77702" y="5077913"/>
                  <a:ext cx="864615" cy="9587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3</a:t>
                  </a:r>
                </a:p>
              </p:txBody>
            </p:sp>
            <p:sp>
              <p:nvSpPr>
                <p:cNvPr id="143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41605" y="5101197"/>
                  <a:ext cx="864615" cy="9587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dirty="0">
                      <a:latin typeface="Times New Roman" charset="0"/>
                      <a:ea typeface="黑体"/>
                      <a:cs typeface="黑体"/>
                    </a:rPr>
                    <a:t>v</a:t>
                  </a:r>
                  <a:r>
                    <a:rPr kumimoji="1" lang="en-US" altLang="zh-CN" sz="2800" b="1" baseline="-25000" dirty="0">
                      <a:latin typeface="Times New Roman" charset="0"/>
                      <a:ea typeface="黑体"/>
                      <a:cs typeface="黑体"/>
                    </a:rPr>
                    <a:t>4</a:t>
                  </a:r>
                </a:p>
              </p:txBody>
            </p:sp>
          </p:grpSp>
          <p:sp>
            <p:nvSpPr>
              <p:cNvPr id="14347" name="Line 6"/>
              <p:cNvSpPr>
                <a:spLocks noChangeShapeType="1"/>
              </p:cNvSpPr>
              <p:nvPr/>
            </p:nvSpPr>
            <p:spPr bwMode="auto">
              <a:xfrm>
                <a:off x="1011664" y="3080495"/>
                <a:ext cx="2231044" cy="212681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4348" name="Line 6"/>
              <p:cNvSpPr>
                <a:spLocks noChangeShapeType="1"/>
              </p:cNvSpPr>
              <p:nvPr/>
            </p:nvSpPr>
            <p:spPr bwMode="auto">
              <a:xfrm flipH="1">
                <a:off x="1044870" y="3080494"/>
                <a:ext cx="2263456" cy="217922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4349" name="Line 6"/>
              <p:cNvSpPr>
                <a:spLocks noChangeShapeType="1"/>
              </p:cNvSpPr>
              <p:nvPr/>
            </p:nvSpPr>
            <p:spPr bwMode="auto">
              <a:xfrm flipH="1" flipV="1">
                <a:off x="1011664" y="3133689"/>
                <a:ext cx="0" cy="2062365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4350" name="Line 6"/>
              <p:cNvSpPr>
                <a:spLocks noChangeShapeType="1"/>
              </p:cNvSpPr>
              <p:nvPr/>
            </p:nvSpPr>
            <p:spPr bwMode="auto">
              <a:xfrm flipH="1">
                <a:off x="1077283" y="5271758"/>
                <a:ext cx="22310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4351" name="任意多边形 16"/>
              <p:cNvSpPr>
                <a:spLocks/>
              </p:cNvSpPr>
              <p:nvPr/>
            </p:nvSpPr>
            <p:spPr bwMode="auto">
              <a:xfrm>
                <a:off x="3291119" y="3092531"/>
                <a:ext cx="400604" cy="2015916"/>
              </a:xfrm>
              <a:custGeom>
                <a:avLst/>
                <a:gdLst>
                  <a:gd name="T0" fmla="*/ 435 w 679076"/>
                  <a:gd name="T1" fmla="*/ 0 h 2586318"/>
                  <a:gd name="T2" fmla="*/ 3455 w 679076"/>
                  <a:gd name="T3" fmla="*/ 95726 h 2586318"/>
                  <a:gd name="T4" fmla="*/ 503 w 679076"/>
                  <a:gd name="T5" fmla="*/ 197018 h 2586318"/>
                  <a:gd name="T6" fmla="*/ 435 w 679076"/>
                  <a:gd name="T7" fmla="*/ 198131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14352" name="任意多边形 17"/>
              <p:cNvSpPr>
                <a:spLocks/>
              </p:cNvSpPr>
              <p:nvPr/>
            </p:nvSpPr>
            <p:spPr bwMode="auto">
              <a:xfrm rot="10800000">
                <a:off x="3029243" y="3255764"/>
                <a:ext cx="318781" cy="1951544"/>
              </a:xfrm>
              <a:custGeom>
                <a:avLst/>
                <a:gdLst>
                  <a:gd name="T0" fmla="*/ 44 w 679076"/>
                  <a:gd name="T1" fmla="*/ 0 h 2586318"/>
                  <a:gd name="T2" fmla="*/ 352 w 679076"/>
                  <a:gd name="T3" fmla="*/ 69197 h 2586318"/>
                  <a:gd name="T4" fmla="*/ 51 w 679076"/>
                  <a:gd name="T5" fmla="*/ 142418 h 2586318"/>
                  <a:gd name="T6" fmla="*/ 44 w 679076"/>
                  <a:gd name="T7" fmla="*/ 143222 h 2586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9076"/>
                  <a:gd name="T13" fmla="*/ 0 h 2586318"/>
                  <a:gd name="T14" fmla="*/ 679076 w 679076"/>
                  <a:gd name="T15" fmla="*/ 2586318 h 2586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9076" h="2586318">
                    <a:moveTo>
                      <a:pt x="85165" y="0"/>
                    </a:moveTo>
                    <a:cubicBezTo>
                      <a:pt x="379879" y="379879"/>
                      <a:pt x="674594" y="759759"/>
                      <a:pt x="676835" y="1156447"/>
                    </a:cubicBezTo>
                    <a:cubicBezTo>
                      <a:pt x="679076" y="1553135"/>
                      <a:pt x="197224" y="2173942"/>
                      <a:pt x="98612" y="2380130"/>
                    </a:cubicBezTo>
                    <a:cubicBezTo>
                      <a:pt x="0" y="2586318"/>
                      <a:pt x="42582" y="2489947"/>
                      <a:pt x="85165" y="2393577"/>
                    </a:cubicBezTo>
                  </a:path>
                </a:pathLst>
              </a:custGeom>
              <a:noFill/>
              <a:ln w="349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</p:grpSp>
      </p:grpSp>
      <p:sp>
        <p:nvSpPr>
          <p:cNvPr id="14343" name="椭圆 28"/>
          <p:cNvSpPr>
            <a:spLocks noChangeArrowheads="1"/>
          </p:cNvSpPr>
          <p:nvPr/>
        </p:nvSpPr>
        <p:spPr bwMode="auto">
          <a:xfrm rot="5400000">
            <a:off x="5609431" y="4336257"/>
            <a:ext cx="373063" cy="4318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14344" name="椭圆 28"/>
          <p:cNvSpPr>
            <a:spLocks noChangeArrowheads="1"/>
          </p:cNvSpPr>
          <p:nvPr/>
        </p:nvSpPr>
        <p:spPr bwMode="auto">
          <a:xfrm rot="5400000">
            <a:off x="6617493" y="5415757"/>
            <a:ext cx="373063" cy="43180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 dirty="0">
              <a:ea typeface="黑体"/>
              <a:cs typeface="黑体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AFE8-7B5E-DB42-9B8D-36CFD6C8F039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438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邻接矩阵的运算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 err="1">
                <a:hlinkClick r:id="rId2" action="ppaction://hlinkpres?slideindex=16&amp;slidetitle=Warshall算法"/>
              </a:rPr>
              <a:t>Warshall</a:t>
            </a:r>
            <a:r>
              <a:rPr lang="zh-CN" altLang="en-US" dirty="0">
                <a:hlinkClick r:id="rId2" action="ppaction://hlinkpres?slideindex=16&amp;slidetitle=Warshall算法"/>
              </a:rPr>
              <a:t>算法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54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图的运算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1560513"/>
            <a:ext cx="7931150" cy="26638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600" b="1">
                <a:latin typeface="Times New Roman" panose="02020603050405020304" pitchFamily="18" charset="0"/>
                <a:cs typeface="黑体" panose="02010609060101010101" pitchFamily="49" charset="-122"/>
              </a:rPr>
              <a:t>加新边</a:t>
            </a:r>
            <a:r>
              <a:rPr lang="en-US" altLang="zh-CN" sz="2600" b="1">
                <a:latin typeface="Times New Roman" panose="02020603050405020304" pitchFamily="18" charset="0"/>
                <a:cs typeface="黑体" panose="02010609060101010101" pitchFamily="49" charset="-122"/>
              </a:rPr>
              <a:t>:</a:t>
            </a:r>
            <a:r>
              <a:rPr lang="en-US" altLang="zh-CN" sz="2600" b="1" i="1">
                <a:latin typeface="Times New Roman" panose="02020603050405020304" pitchFamily="18" charset="0"/>
                <a:cs typeface="黑体" panose="02010609060101010101" pitchFamily="49" charset="-122"/>
              </a:rPr>
              <a:t>G+e</a:t>
            </a:r>
            <a:endParaRPr lang="en-US" altLang="zh-CN" sz="2600" b="1" i="1"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600" b="1">
                <a:latin typeface="Times New Roman" panose="02020603050405020304" pitchFamily="18" charset="0"/>
                <a:cs typeface="黑体" panose="02010609060101010101" pitchFamily="49" charset="-122"/>
              </a:rPr>
              <a:t>减边或边集：</a:t>
            </a:r>
            <a:r>
              <a:rPr lang="en-US" altLang="zh-CN" sz="2600" b="1" i="1">
                <a:latin typeface="Times New Roman" panose="02020603050405020304" pitchFamily="18" charset="0"/>
                <a:cs typeface="黑体" panose="02010609060101010101" pitchFamily="49" charset="-122"/>
              </a:rPr>
              <a:t>G-e</a:t>
            </a:r>
            <a:endParaRPr lang="en-US" altLang="zh-CN" sz="2600" b="1"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600" b="1">
                <a:latin typeface="Times New Roman" panose="02020603050405020304" pitchFamily="18" charset="0"/>
                <a:cs typeface="黑体" panose="02010609060101010101" pitchFamily="49" charset="-122"/>
              </a:rPr>
              <a:t>减点或点集</a:t>
            </a:r>
            <a:r>
              <a:rPr lang="en-US" altLang="zh-CN" sz="2600" b="1">
                <a:latin typeface="Times New Roman" panose="02020603050405020304" pitchFamily="18" charset="0"/>
                <a:cs typeface="黑体" panose="02010609060101010101" pitchFamily="49" charset="-122"/>
              </a:rPr>
              <a:t>: </a:t>
            </a:r>
            <a:r>
              <a:rPr lang="en-US" altLang="zh-CN" sz="2600" b="1" i="1">
                <a:latin typeface="Times New Roman" panose="02020603050405020304" pitchFamily="18" charset="0"/>
                <a:cs typeface="黑体" panose="02010609060101010101" pitchFamily="49" charset="-122"/>
              </a:rPr>
              <a:t>G-v </a:t>
            </a:r>
            <a:r>
              <a:rPr lang="zh-CN" altLang="en-US" sz="2600" b="1">
                <a:latin typeface="Times New Roman" panose="02020603050405020304" pitchFamily="18" charset="0"/>
                <a:cs typeface="黑体" panose="02010609060101010101" pitchFamily="49" charset="-122"/>
              </a:rPr>
              <a:t>（同时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删除与</a:t>
            </a:r>
            <a:r>
              <a:rPr lang="en-US" altLang="zh-CN" sz="2600" b="1" i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关联的边</a:t>
            </a:r>
            <a:r>
              <a:rPr lang="zh-CN" altLang="en-US" sz="2600" b="1">
                <a:latin typeface="Times New Roman" panose="02020603050405020304" pitchFamily="18" charset="0"/>
                <a:cs typeface="黑体" panose="02010609060101010101" pitchFamily="49" charset="-122"/>
              </a:rPr>
              <a:t>）</a:t>
            </a:r>
            <a:endParaRPr lang="en-US" altLang="zh-CN" sz="2600" b="1"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600" b="1">
                <a:latin typeface="Times New Roman" panose="02020603050405020304" pitchFamily="18" charset="0"/>
                <a:cs typeface="黑体" panose="02010609060101010101" pitchFamily="49" charset="-122"/>
              </a:rPr>
              <a:t>边的收缩</a:t>
            </a:r>
            <a:r>
              <a:rPr lang="en-US" altLang="zh-CN" sz="2600" b="1">
                <a:latin typeface="Times New Roman" panose="02020603050405020304" pitchFamily="18" charset="0"/>
                <a:cs typeface="黑体" panose="02010609060101010101" pitchFamily="49" charset="-122"/>
              </a:rPr>
              <a:t>: </a:t>
            </a:r>
            <a:r>
              <a:rPr lang="en-US" altLang="zh-CN" sz="2600" b="1" i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en-US" altLang="zh-CN" sz="2800" b="1" i="1">
                <a:cs typeface="黑体" panose="02010609060101010101" pitchFamily="49" charset="-122"/>
              </a:rPr>
              <a:t>/</a:t>
            </a:r>
            <a:r>
              <a:rPr lang="en-US" altLang="zh-CN" sz="2600" b="1" i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en-US" altLang="zh-CN" sz="2400" b="1" i="1">
                <a:solidFill>
                  <a:schemeClr val="accent2"/>
                </a:solidFill>
                <a:cs typeface="黑体" panose="02010609060101010101" pitchFamily="49" charset="-122"/>
              </a:rPr>
              <a:t> </a:t>
            </a:r>
            <a:endParaRPr lang="en-US" altLang="zh-CN" sz="2600" b="1" i="1">
              <a:cs typeface="黑体" panose="02010609060101010101" pitchFamily="49" charset="-122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162425"/>
            <a:ext cx="7559675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297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777163" cy="762000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图的运算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596312" cy="5064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G∪G’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：以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V(G)∪V(G’)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中的顶点组成的集合为顶点集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E(G)∪E(G’)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为边集。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简单图的并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假设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是不交的无向图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定义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G’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如下：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V(G)∪V(G’)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为顶点集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E(G)∪E(G’)∪{{x, y}| x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V(G), y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V(G’)}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为边集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举例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= K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简单图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的补图（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complement graph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），记为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G=(V, E)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的补图定义为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(V, [V]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\E) </a:t>
            </a:r>
          </a:p>
          <a:p>
            <a:pPr eaLnBrk="1" hangingPunct="1"/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0651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图的同构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642350" cy="49672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Times New Roman" charset="0"/>
              </a:rPr>
              <a:t>图同构的定义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latin typeface="Times New Roman" charset="0"/>
              </a:rPr>
              <a:t>设</a:t>
            </a:r>
            <a:r>
              <a:rPr lang="en-US" altLang="zh-CN" dirty="0">
                <a:latin typeface="Times New Roman" charset="0"/>
              </a:rPr>
              <a:t>G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=(V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, E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dirty="0">
                <a:latin typeface="Times New Roman" charset="0"/>
                <a:sym typeface="Symbol" charset="0"/>
              </a:rPr>
              <a:t>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zh-CN" altLang="en-US" dirty="0">
                <a:latin typeface="Times New Roman" charset="0"/>
              </a:rPr>
              <a:t>和</a:t>
            </a:r>
            <a:r>
              <a:rPr lang="en-US" altLang="zh-CN" dirty="0">
                <a:latin typeface="Times New Roman" charset="0"/>
              </a:rPr>
              <a:t>G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=(V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E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dirty="0">
                <a:latin typeface="Times New Roman" charset="0"/>
                <a:sym typeface="Symbol" charset="0"/>
              </a:rPr>
              <a:t>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zh-CN" altLang="en-US" dirty="0">
                <a:latin typeface="Times New Roman" charset="0"/>
              </a:rPr>
              <a:t>是两个</a:t>
            </a:r>
            <a:r>
              <a:rPr lang="zh-CN" altLang="en-US" u="sng" dirty="0">
                <a:solidFill>
                  <a:srgbClr val="FF0000"/>
                </a:solidFill>
                <a:latin typeface="Times New Roman" charset="0"/>
              </a:rPr>
              <a:t>简单无向图</a:t>
            </a:r>
            <a:r>
              <a:rPr lang="zh-CN" altLang="en-US" dirty="0">
                <a:latin typeface="Times New Roman" charset="0"/>
              </a:rPr>
              <a:t>。若存在双射</a:t>
            </a:r>
            <a:r>
              <a:rPr lang="en-US" altLang="zh-CN" i="1" dirty="0">
                <a:latin typeface="Times New Roman" charset="0"/>
              </a:rPr>
              <a:t>f</a:t>
            </a:r>
            <a:r>
              <a:rPr lang="en-US" altLang="zh-CN" dirty="0">
                <a:latin typeface="Times New Roman" charset="0"/>
              </a:rPr>
              <a:t>: V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  <a:sym typeface="Wingdings" charset="0"/>
              </a:rPr>
              <a:t></a:t>
            </a:r>
            <a:r>
              <a:rPr lang="en-US" altLang="zh-CN" dirty="0">
                <a:latin typeface="Times New Roman" charset="0"/>
              </a:rPr>
              <a:t>V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u</a:t>
            </a:r>
            <a:r>
              <a:rPr lang="zh-CN" altLang="en-US" dirty="0">
                <a:latin typeface="Times New Roman" charset="0"/>
              </a:rPr>
              <a:t>和</a:t>
            </a:r>
            <a:r>
              <a:rPr lang="en-US" altLang="zh-CN" dirty="0">
                <a:latin typeface="Times New Roman" charset="0"/>
              </a:rPr>
              <a:t>v</a:t>
            </a:r>
            <a:r>
              <a:rPr lang="zh-CN" altLang="en-US" dirty="0">
                <a:latin typeface="Times New Roman" charset="0"/>
              </a:rPr>
              <a:t>在</a:t>
            </a:r>
            <a:r>
              <a:rPr lang="en-US" altLang="zh-CN" dirty="0">
                <a:latin typeface="Times New Roman" charset="0"/>
              </a:rPr>
              <a:t>G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zh-CN" altLang="en-US" dirty="0">
                <a:latin typeface="Times New Roman" charset="0"/>
              </a:rPr>
              <a:t>中相邻当且仅当 </a:t>
            </a:r>
            <a:r>
              <a:rPr lang="en-US" altLang="zh-CN" i="1" dirty="0">
                <a:latin typeface="Times New Roman" charset="0"/>
              </a:rPr>
              <a:t>f</a:t>
            </a:r>
            <a:r>
              <a:rPr lang="en-US" altLang="zh-CN" dirty="0">
                <a:latin typeface="Times New Roman" charset="0"/>
              </a:rPr>
              <a:t>(u)</a:t>
            </a:r>
            <a:r>
              <a:rPr lang="zh-CN" altLang="en-US" dirty="0">
                <a:latin typeface="Times New Roman" charset="0"/>
              </a:rPr>
              <a:t>和</a:t>
            </a:r>
            <a:r>
              <a:rPr lang="en-US" altLang="zh-CN" i="1" dirty="0">
                <a:latin typeface="Times New Roman" charset="0"/>
              </a:rPr>
              <a:t>f</a:t>
            </a:r>
            <a:r>
              <a:rPr lang="en-US" altLang="zh-CN" dirty="0">
                <a:latin typeface="Times New Roman" charset="0"/>
              </a:rPr>
              <a:t>(v)</a:t>
            </a:r>
            <a:r>
              <a:rPr lang="zh-CN" altLang="en-US" dirty="0">
                <a:latin typeface="Times New Roman" charset="0"/>
              </a:rPr>
              <a:t>在</a:t>
            </a:r>
            <a:r>
              <a:rPr lang="en-US" altLang="zh-CN" dirty="0">
                <a:latin typeface="Times New Roman" charset="0"/>
              </a:rPr>
              <a:t>G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zh-CN" altLang="en-US" dirty="0">
                <a:latin typeface="Times New Roman" charset="0"/>
              </a:rPr>
              <a:t>中相邻。此时称</a:t>
            </a:r>
            <a:r>
              <a:rPr lang="en-US" altLang="zh-CN" i="1" dirty="0">
                <a:latin typeface="Times New Roman" charset="0"/>
              </a:rPr>
              <a:t>f</a:t>
            </a:r>
            <a:r>
              <a:rPr lang="zh-CN" altLang="en-US" dirty="0">
                <a:latin typeface="Times New Roman" charset="0"/>
              </a:rPr>
              <a:t>是一个同构函数。</a:t>
            </a:r>
            <a:endParaRPr lang="en-US" altLang="zh-CN" dirty="0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>
                <a:latin typeface="Times New Roman" charset="0"/>
              </a:rPr>
              <a:t>设</a:t>
            </a:r>
            <a:r>
              <a:rPr lang="en-US" altLang="zh-CN" dirty="0">
                <a:latin typeface="Times New Roman" charset="0"/>
              </a:rPr>
              <a:t>G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=(V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, E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dirty="0">
                <a:latin typeface="Times New Roman" charset="0"/>
                <a:sym typeface="Symbol" charset="0"/>
              </a:rPr>
              <a:t>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zh-CN" altLang="en-US" dirty="0">
                <a:latin typeface="Times New Roman" charset="0"/>
              </a:rPr>
              <a:t>和</a:t>
            </a:r>
            <a:r>
              <a:rPr lang="en-US" altLang="zh-CN" dirty="0">
                <a:latin typeface="Times New Roman" charset="0"/>
              </a:rPr>
              <a:t>G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=(V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E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dirty="0">
                <a:latin typeface="Times New Roman" charset="0"/>
                <a:sym typeface="Symbol" charset="0"/>
              </a:rPr>
              <a:t>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)</a:t>
            </a:r>
            <a:r>
              <a:rPr lang="zh-CN" altLang="en-US" dirty="0">
                <a:latin typeface="Times New Roman" charset="0"/>
              </a:rPr>
              <a:t>是两个</a:t>
            </a:r>
            <a:r>
              <a:rPr lang="zh-CN" altLang="en-US" u="sng" dirty="0">
                <a:solidFill>
                  <a:srgbClr val="FF0000"/>
                </a:solidFill>
                <a:latin typeface="Times New Roman" charset="0"/>
              </a:rPr>
              <a:t>无向图</a:t>
            </a:r>
            <a:r>
              <a:rPr lang="zh-CN" altLang="en-US" dirty="0">
                <a:latin typeface="Times New Roman" charset="0"/>
              </a:rPr>
              <a:t>。若存在双射</a:t>
            </a:r>
            <a:r>
              <a:rPr lang="en-US" altLang="zh-CN" i="1" dirty="0">
                <a:latin typeface="Times New Roman" charset="0"/>
              </a:rPr>
              <a:t>f</a:t>
            </a:r>
            <a:r>
              <a:rPr lang="en-US" altLang="zh-CN" dirty="0">
                <a:latin typeface="Times New Roman" charset="0"/>
              </a:rPr>
              <a:t>: V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  <a:sym typeface="Wingdings" charset="0"/>
              </a:rPr>
              <a:t></a:t>
            </a:r>
            <a:r>
              <a:rPr lang="en-US" altLang="zh-CN" dirty="0">
                <a:latin typeface="Times New Roman" charset="0"/>
              </a:rPr>
              <a:t>V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i="1" dirty="0">
                <a:latin typeface="Times New Roman" charset="0"/>
              </a:rPr>
              <a:t>g</a:t>
            </a:r>
            <a:r>
              <a:rPr lang="en-US" altLang="zh-CN" dirty="0">
                <a:latin typeface="Times New Roman" charset="0"/>
              </a:rPr>
              <a:t>: E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  <a:sym typeface="Wingdings" charset="0"/>
              </a:rPr>
              <a:t></a:t>
            </a:r>
            <a:r>
              <a:rPr lang="en-US" altLang="zh-CN" dirty="0">
                <a:latin typeface="Times New Roman" charset="0"/>
              </a:rPr>
              <a:t>E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dirty="0">
                <a:latin typeface="Times New Roman" charset="0"/>
                <a:sym typeface="Symbol" charset="0"/>
              </a:rPr>
              <a:t></a:t>
            </a:r>
            <a:r>
              <a:rPr lang="en-US" altLang="zh-CN" dirty="0">
                <a:latin typeface="Times New Roman" charset="0"/>
              </a:rPr>
              <a:t>e</a:t>
            </a:r>
            <a:r>
              <a:rPr lang="en-US" altLang="zh-CN" dirty="0">
                <a:latin typeface="Arial Unicode MS" charset="0"/>
                <a:cs typeface="Arial Unicode MS" charset="0"/>
              </a:rPr>
              <a:t>∈</a:t>
            </a:r>
            <a:r>
              <a:rPr lang="en-US" altLang="zh-CN" dirty="0">
                <a:latin typeface="Times New Roman" charset="0"/>
              </a:rPr>
              <a:t>E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en-US" altLang="zh-CN" dirty="0">
                <a:latin typeface="Times New Roman" charset="0"/>
                <a:sym typeface="Symbol" charset="0"/>
              </a:rPr>
              <a:t></a:t>
            </a:r>
            <a:r>
              <a:rPr lang="en-US" altLang="zh-CN" baseline="-30000" dirty="0">
                <a:latin typeface="Times New Roman" charset="0"/>
              </a:rPr>
              <a:t>1</a:t>
            </a:r>
            <a:r>
              <a:rPr lang="en-US" altLang="zh-CN" dirty="0">
                <a:latin typeface="Times New Roman" charset="0"/>
              </a:rPr>
              <a:t>(e)={</a:t>
            </a:r>
            <a:r>
              <a:rPr lang="en-US" altLang="zh-CN" dirty="0" err="1">
                <a:latin typeface="Times New Roman" charset="0"/>
              </a:rPr>
              <a:t>u,v</a:t>
            </a:r>
            <a:r>
              <a:rPr lang="en-US" altLang="zh-CN" dirty="0">
                <a:latin typeface="Times New Roman" charset="0"/>
              </a:rPr>
              <a:t>}, </a:t>
            </a:r>
            <a:r>
              <a:rPr lang="zh-CN" altLang="en-US" dirty="0">
                <a:latin typeface="Times New Roman" charset="0"/>
              </a:rPr>
              <a:t>当且仅当 </a:t>
            </a:r>
            <a:r>
              <a:rPr lang="en-US" altLang="zh-CN" i="1" dirty="0">
                <a:latin typeface="Times New Roman" charset="0"/>
              </a:rPr>
              <a:t>g</a:t>
            </a:r>
            <a:r>
              <a:rPr lang="en-US" altLang="zh-CN" dirty="0">
                <a:latin typeface="Times New Roman" charset="0"/>
              </a:rPr>
              <a:t>(e)</a:t>
            </a:r>
            <a:r>
              <a:rPr lang="en-US" altLang="zh-CN" dirty="0">
                <a:latin typeface="Arial Unicode MS" charset="0"/>
                <a:cs typeface="Arial Unicode MS" charset="0"/>
              </a:rPr>
              <a:t>∈</a:t>
            </a:r>
            <a:r>
              <a:rPr lang="en-US" altLang="zh-CN" dirty="0">
                <a:latin typeface="Times New Roman" charset="0"/>
              </a:rPr>
              <a:t>E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, </a:t>
            </a:r>
            <a:r>
              <a:rPr lang="zh-CN" altLang="en-US" dirty="0">
                <a:latin typeface="Times New Roman" charset="0"/>
              </a:rPr>
              <a:t>且</a:t>
            </a:r>
            <a:r>
              <a:rPr lang="zh-CN" altLang="en-US" dirty="0">
                <a:latin typeface="Times New Roman" charset="0"/>
                <a:sym typeface="Symbol" charset="0"/>
              </a:rPr>
              <a:t></a:t>
            </a:r>
            <a:r>
              <a:rPr lang="en-US" altLang="zh-CN" baseline="-30000" dirty="0">
                <a:latin typeface="Times New Roman" charset="0"/>
              </a:rPr>
              <a:t>2</a:t>
            </a:r>
            <a:r>
              <a:rPr lang="en-US" altLang="zh-CN" dirty="0">
                <a:latin typeface="Times New Roman" charset="0"/>
              </a:rPr>
              <a:t>(</a:t>
            </a:r>
            <a:r>
              <a:rPr lang="en-US" altLang="zh-CN" i="1" dirty="0">
                <a:latin typeface="Times New Roman" charset="0"/>
              </a:rPr>
              <a:t>g</a:t>
            </a:r>
            <a:r>
              <a:rPr lang="en-US" altLang="zh-CN" dirty="0">
                <a:latin typeface="Times New Roman" charset="0"/>
              </a:rPr>
              <a:t>(e))={</a:t>
            </a:r>
            <a:r>
              <a:rPr lang="en-US" altLang="zh-CN" i="1" dirty="0">
                <a:latin typeface="Times New Roman" charset="0"/>
              </a:rPr>
              <a:t>f</a:t>
            </a:r>
            <a:r>
              <a:rPr lang="en-US" altLang="zh-CN" dirty="0">
                <a:latin typeface="Times New Roman" charset="0"/>
              </a:rPr>
              <a:t>(u),</a:t>
            </a:r>
            <a:r>
              <a:rPr lang="en-US" altLang="zh-CN" i="1" dirty="0">
                <a:latin typeface="Times New Roman" charset="0"/>
              </a:rPr>
              <a:t>f</a:t>
            </a:r>
            <a:r>
              <a:rPr lang="en-US" altLang="zh-CN" dirty="0">
                <a:latin typeface="Times New Roman" charset="0"/>
              </a:rPr>
              <a:t>(v)}</a:t>
            </a:r>
            <a:r>
              <a:rPr lang="zh-CN" altLang="en-US" dirty="0">
                <a:latin typeface="Times New Roman" charset="0"/>
              </a:rPr>
              <a:t>。 </a:t>
            </a:r>
            <a:endParaRPr lang="en-US" altLang="zh-CN" dirty="0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>
              <a:latin typeface="Arial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3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49688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简单图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，如果</a:t>
            </a:r>
            <a:endParaRPr lang="en-US" altLang="zh-CN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每条边有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个端点，即： 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 E.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|(e)| = 2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并且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不同边有不同端点集，即：如果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 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 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 = 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伪图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，如果</a:t>
            </a:r>
            <a:endParaRPr lang="en-US" altLang="zh-CN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存在一条只有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个端点的边，即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sz="2400" b="1">
                <a:latin typeface="Sylfaen" panose="010A0502050306030303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 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E.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|(e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)| = 1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或者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有两条边具有相同的端点集，即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zh-CN" altLang="en-US" sz="2400" b="1">
                <a:latin typeface="Sylfaen" panose="010A0502050306030303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 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 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.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)=(e</a:t>
            </a:r>
            <a:r>
              <a:rPr lang="en-US" altLang="zh-CN" sz="2400" b="1" baseline="-25000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algn="just" eaLnBrk="1" hangingPunct="1">
              <a:lnSpc>
                <a:spcPct val="150000"/>
              </a:lnSpc>
            </a:pP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图同构的例子</a:t>
            </a:r>
          </a:p>
        </p:txBody>
      </p:sp>
      <p:pic>
        <p:nvPicPr>
          <p:cNvPr id="25603" name="Picture 6" descr="http://www.cs.sunysb.edu/~algorith/files/hamiltonian-cycle-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692275" y="1773238"/>
            <a:ext cx="2303463" cy="2146300"/>
            <a:chOff x="528" y="1740"/>
            <a:chExt cx="1824" cy="1830"/>
          </a:xfrm>
        </p:grpSpPr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1401" y="3358"/>
              <a:ext cx="0" cy="14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1085" y="2512"/>
              <a:ext cx="594" cy="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 flipH="1">
              <a:off x="950" y="2521"/>
              <a:ext cx="135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1699" y="2521"/>
              <a:ext cx="201" cy="558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950" y="3088"/>
              <a:ext cx="442" cy="252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 flipH="1">
              <a:off x="1420" y="3070"/>
              <a:ext cx="461" cy="27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1440" y="1786"/>
              <a:ext cx="457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 flipV="1">
              <a:off x="941" y="1786"/>
              <a:ext cx="451" cy="13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 flipV="1">
              <a:off x="1689" y="1936"/>
              <a:ext cx="211" cy="55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 flipH="1" flipV="1">
              <a:off x="950" y="1953"/>
              <a:ext cx="144" cy="531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576" y="2298"/>
              <a:ext cx="0" cy="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303" y="2298"/>
              <a:ext cx="0" cy="60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 flipH="1">
              <a:off x="1910" y="2912"/>
              <a:ext cx="374" cy="139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 flipH="1">
              <a:off x="1939" y="2921"/>
              <a:ext cx="355" cy="39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 flipV="1">
              <a:off x="1420" y="3321"/>
              <a:ext cx="490" cy="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941" y="3340"/>
              <a:ext cx="451" cy="16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586" y="2921"/>
              <a:ext cx="326" cy="4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 flipV="1">
              <a:off x="586" y="1953"/>
              <a:ext cx="335" cy="3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586" y="2902"/>
              <a:ext cx="364" cy="177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1689" y="2744"/>
              <a:ext cx="230" cy="55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1123" y="2726"/>
              <a:ext cx="54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 flipH="1">
              <a:off x="931" y="2735"/>
              <a:ext cx="182" cy="5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921" y="2205"/>
              <a:ext cx="183" cy="52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1440" y="1972"/>
              <a:ext cx="451" cy="19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 flipV="1">
              <a:off x="586" y="2186"/>
              <a:ext cx="326" cy="10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31" name="Line 30"/>
            <p:cNvSpPr>
              <a:spLocks noChangeShapeType="1"/>
            </p:cNvSpPr>
            <p:nvPr/>
          </p:nvSpPr>
          <p:spPr bwMode="auto">
            <a:xfrm flipV="1">
              <a:off x="931" y="1981"/>
              <a:ext cx="470" cy="1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32" name="Line 31"/>
            <p:cNvSpPr>
              <a:spLocks noChangeShapeType="1"/>
            </p:cNvSpPr>
            <p:nvPr/>
          </p:nvSpPr>
          <p:spPr bwMode="auto">
            <a:xfrm>
              <a:off x="1910" y="2177"/>
              <a:ext cx="384" cy="9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33" name="Line 32"/>
            <p:cNvSpPr>
              <a:spLocks noChangeShapeType="1"/>
            </p:cNvSpPr>
            <p:nvPr/>
          </p:nvSpPr>
          <p:spPr bwMode="auto">
            <a:xfrm>
              <a:off x="1413" y="178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34" name="Freeform 33"/>
            <p:cNvSpPr>
              <a:spLocks/>
            </p:cNvSpPr>
            <p:nvPr/>
          </p:nvSpPr>
          <p:spPr bwMode="auto">
            <a:xfrm>
              <a:off x="1920" y="1950"/>
              <a:ext cx="408" cy="329"/>
            </a:xfrm>
            <a:custGeom>
              <a:avLst/>
              <a:gdLst>
                <a:gd name="T0" fmla="*/ 0 w 408"/>
                <a:gd name="T1" fmla="*/ 0 h 329"/>
                <a:gd name="T2" fmla="*/ 408 w 408"/>
                <a:gd name="T3" fmla="*/ 329 h 329"/>
                <a:gd name="T4" fmla="*/ 0 60000 65536"/>
                <a:gd name="T5" fmla="*/ 0 60000 65536"/>
                <a:gd name="T6" fmla="*/ 0 w 408"/>
                <a:gd name="T7" fmla="*/ 0 h 329"/>
                <a:gd name="T8" fmla="*/ 408 w 408"/>
                <a:gd name="T9" fmla="*/ 329 h 3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329">
                  <a:moveTo>
                    <a:pt x="0" y="0"/>
                  </a:moveTo>
                  <a:lnTo>
                    <a:pt x="408" y="329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35" name="Line 34"/>
            <p:cNvSpPr>
              <a:spLocks noChangeShapeType="1"/>
            </p:cNvSpPr>
            <p:nvPr/>
          </p:nvSpPr>
          <p:spPr bwMode="auto">
            <a:xfrm flipH="1">
              <a:off x="1680" y="2142"/>
              <a:ext cx="192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5636" name="Oval 35"/>
            <p:cNvSpPr>
              <a:spLocks noChangeArrowheads="1"/>
            </p:cNvSpPr>
            <p:nvPr/>
          </p:nvSpPr>
          <p:spPr bwMode="auto">
            <a:xfrm>
              <a:off x="2247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37" name="Oval 36"/>
            <p:cNvSpPr>
              <a:spLocks noChangeArrowheads="1"/>
            </p:cNvSpPr>
            <p:nvPr/>
          </p:nvSpPr>
          <p:spPr bwMode="auto">
            <a:xfrm>
              <a:off x="1821" y="21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38" name="Oval 37"/>
            <p:cNvSpPr>
              <a:spLocks noChangeArrowheads="1"/>
            </p:cNvSpPr>
            <p:nvPr/>
          </p:nvSpPr>
          <p:spPr bwMode="auto">
            <a:xfrm>
              <a:off x="2256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39" name="Oval 38"/>
            <p:cNvSpPr>
              <a:spLocks noChangeArrowheads="1"/>
            </p:cNvSpPr>
            <p:nvPr/>
          </p:nvSpPr>
          <p:spPr bwMode="auto">
            <a:xfrm>
              <a:off x="1872" y="190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40" name="Oval 39"/>
            <p:cNvSpPr>
              <a:spLocks noChangeArrowheads="1"/>
            </p:cNvSpPr>
            <p:nvPr/>
          </p:nvSpPr>
          <p:spPr bwMode="auto">
            <a:xfrm>
              <a:off x="1371" y="17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41" name="Oval 40"/>
            <p:cNvSpPr>
              <a:spLocks noChangeArrowheads="1"/>
            </p:cNvSpPr>
            <p:nvPr/>
          </p:nvSpPr>
          <p:spPr bwMode="auto">
            <a:xfrm>
              <a:off x="1374" y="192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42" name="Oval 41"/>
            <p:cNvSpPr>
              <a:spLocks noChangeArrowheads="1"/>
            </p:cNvSpPr>
            <p:nvPr/>
          </p:nvSpPr>
          <p:spPr bwMode="auto">
            <a:xfrm>
              <a:off x="1047" y="2442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4D4D4D"/>
                </a:solidFill>
                <a:ea typeface="黑体"/>
                <a:cs typeface="黑体"/>
              </a:endParaRPr>
            </a:p>
          </p:txBody>
        </p:sp>
        <p:sp>
          <p:nvSpPr>
            <p:cNvPr id="25643" name="Oval 42"/>
            <p:cNvSpPr>
              <a:spLocks noChangeArrowheads="1"/>
            </p:cNvSpPr>
            <p:nvPr/>
          </p:nvSpPr>
          <p:spPr bwMode="auto">
            <a:xfrm>
              <a:off x="1632" y="2460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4D4D4D"/>
                </a:solidFill>
                <a:ea typeface="黑体"/>
                <a:cs typeface="黑体"/>
              </a:endParaRPr>
            </a:p>
          </p:txBody>
        </p:sp>
        <p:sp>
          <p:nvSpPr>
            <p:cNvPr id="25644" name="Oval 43"/>
            <p:cNvSpPr>
              <a:spLocks noChangeArrowheads="1"/>
            </p:cNvSpPr>
            <p:nvPr/>
          </p:nvSpPr>
          <p:spPr bwMode="auto">
            <a:xfrm>
              <a:off x="1851" y="2997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4D4D4D"/>
                </a:solidFill>
                <a:ea typeface="黑体"/>
                <a:cs typeface="黑体"/>
              </a:endParaRPr>
            </a:p>
          </p:txBody>
        </p:sp>
        <p:sp>
          <p:nvSpPr>
            <p:cNvPr id="25645" name="Oval 44"/>
            <p:cNvSpPr>
              <a:spLocks noChangeArrowheads="1"/>
            </p:cNvSpPr>
            <p:nvPr/>
          </p:nvSpPr>
          <p:spPr bwMode="auto">
            <a:xfrm>
              <a:off x="1632" y="2679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46" name="Oval 45"/>
            <p:cNvSpPr>
              <a:spLocks noChangeArrowheads="1"/>
            </p:cNvSpPr>
            <p:nvPr/>
          </p:nvSpPr>
          <p:spPr bwMode="auto">
            <a:xfrm>
              <a:off x="1881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47" name="Oval 46"/>
            <p:cNvSpPr>
              <a:spLocks noChangeArrowheads="1"/>
            </p:cNvSpPr>
            <p:nvPr/>
          </p:nvSpPr>
          <p:spPr bwMode="auto">
            <a:xfrm>
              <a:off x="894" y="187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48" name="Oval 47"/>
            <p:cNvSpPr>
              <a:spLocks noChangeArrowheads="1"/>
            </p:cNvSpPr>
            <p:nvPr/>
          </p:nvSpPr>
          <p:spPr bwMode="auto">
            <a:xfrm>
              <a:off x="1065" y="268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49" name="Oval 48"/>
            <p:cNvSpPr>
              <a:spLocks noChangeArrowheads="1"/>
            </p:cNvSpPr>
            <p:nvPr/>
          </p:nvSpPr>
          <p:spPr bwMode="auto">
            <a:xfrm>
              <a:off x="528" y="223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50" name="Oval 49"/>
            <p:cNvSpPr>
              <a:spLocks noChangeArrowheads="1"/>
            </p:cNvSpPr>
            <p:nvPr/>
          </p:nvSpPr>
          <p:spPr bwMode="auto">
            <a:xfrm>
              <a:off x="528" y="28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51" name="Oval 50"/>
            <p:cNvSpPr>
              <a:spLocks noChangeArrowheads="1"/>
            </p:cNvSpPr>
            <p:nvPr/>
          </p:nvSpPr>
          <p:spPr bwMode="auto">
            <a:xfrm>
              <a:off x="912" y="300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4D4D4D"/>
                </a:solidFill>
                <a:ea typeface="黑体"/>
                <a:cs typeface="黑体"/>
              </a:endParaRPr>
            </a:p>
          </p:txBody>
        </p:sp>
        <p:sp>
          <p:nvSpPr>
            <p:cNvPr id="25652" name="Oval 51"/>
            <p:cNvSpPr>
              <a:spLocks noChangeArrowheads="1"/>
            </p:cNvSpPr>
            <p:nvPr/>
          </p:nvSpPr>
          <p:spPr bwMode="auto">
            <a:xfrm>
              <a:off x="1344" y="3276"/>
              <a:ext cx="96" cy="9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4D4D4D"/>
                </a:solidFill>
                <a:ea typeface="黑体"/>
                <a:cs typeface="黑体"/>
              </a:endParaRPr>
            </a:p>
          </p:txBody>
        </p:sp>
        <p:sp>
          <p:nvSpPr>
            <p:cNvPr id="25653" name="Oval 52"/>
            <p:cNvSpPr>
              <a:spLocks noChangeArrowheads="1"/>
            </p:cNvSpPr>
            <p:nvPr/>
          </p:nvSpPr>
          <p:spPr bwMode="auto">
            <a:xfrm>
              <a:off x="1365" y="347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54" name="Oval 53"/>
            <p:cNvSpPr>
              <a:spLocks noChangeArrowheads="1"/>
            </p:cNvSpPr>
            <p:nvPr/>
          </p:nvSpPr>
          <p:spPr bwMode="auto">
            <a:xfrm>
              <a:off x="873" y="32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5655" name="Oval 54"/>
            <p:cNvSpPr>
              <a:spLocks noChangeArrowheads="1"/>
            </p:cNvSpPr>
            <p:nvPr/>
          </p:nvSpPr>
          <p:spPr bwMode="auto">
            <a:xfrm>
              <a:off x="864" y="214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</p:grp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149725"/>
            <a:ext cx="63912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582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图同构的例子</a:t>
            </a:r>
          </a:p>
        </p:txBody>
      </p:sp>
      <p:pic>
        <p:nvPicPr>
          <p:cNvPr id="26627" name="Picture 5" descr="Graph isomorphism a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133600"/>
            <a:ext cx="1512888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Graph isomorphism b.sv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636838"/>
            <a:ext cx="228917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2080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检测两个简单图是否同构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642350" cy="49672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charset="0"/>
              </a:rPr>
              <a:t>邻接矩阵表示：</a:t>
            </a:r>
            <a:r>
              <a:rPr lang="en-US" altLang="zh-CN" sz="2800" dirty="0">
                <a:latin typeface="Times New Roman" charset="0"/>
              </a:rPr>
              <a:t>n</a:t>
            </a:r>
            <a:r>
              <a:rPr lang="zh-CN" altLang="en-US" sz="2800" dirty="0">
                <a:latin typeface="Times New Roman" charset="0"/>
              </a:rPr>
              <a:t>！个</a:t>
            </a:r>
            <a:endParaRPr lang="en-US" altLang="zh-CN" sz="2800" dirty="0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charset="0"/>
              </a:rPr>
              <a:t>现有最好算法在最坏情况下的时间复杂性是指数级。</a:t>
            </a:r>
            <a:endParaRPr lang="en-US" altLang="zh-CN" sz="2800" dirty="0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charset="0"/>
              </a:rPr>
              <a:t>（在最坏情况下）时间复杂性为多项式的算法？</a:t>
            </a:r>
            <a:endParaRPr lang="en-US" altLang="zh-CN" sz="2800" dirty="0">
              <a:solidFill>
                <a:srgbClr val="FF0000"/>
              </a:solidFill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>
              <a:latin typeface="Arial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dirty="0">
              <a:latin typeface="Arial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9769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检测两个简单图是否同构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642350" cy="18002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 dirty="0">
                <a:latin typeface="Arial" charset="0"/>
              </a:rPr>
              <a:t>图同构下保持的性质称为图不变的</a:t>
            </a:r>
            <a:endParaRPr lang="en-US" altLang="zh-CN" sz="2800" dirty="0">
              <a:latin typeface="Arial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>
                <a:latin typeface="Arial" charset="0"/>
              </a:rPr>
              <a:t>顶点数、度序列、</a:t>
            </a:r>
            <a:r>
              <a:rPr lang="en-US" altLang="zh-CN" sz="2400" dirty="0">
                <a:latin typeface="Arial" charset="0"/>
              </a:rPr>
              <a:t>…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 dirty="0">
                <a:latin typeface="Arial" charset="0"/>
              </a:rPr>
              <a:t>利用图不变的性质（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没有保持</a:t>
            </a:r>
            <a:r>
              <a:rPr lang="zh-CN" altLang="en-US" sz="2800" dirty="0">
                <a:latin typeface="Arial" charset="0"/>
              </a:rPr>
              <a:t>）来推断出</a:t>
            </a:r>
            <a:r>
              <a:rPr lang="zh-CN" altLang="en-US" sz="2800" dirty="0">
                <a:solidFill>
                  <a:srgbClr val="FF0000"/>
                </a:solidFill>
                <a:latin typeface="Arial" charset="0"/>
              </a:rPr>
              <a:t>不同构</a:t>
            </a:r>
          </a:p>
          <a:p>
            <a:pPr eaLnBrk="1" hangingPunct="1">
              <a:lnSpc>
                <a:spcPct val="120000"/>
              </a:lnSpc>
              <a:buFont typeface="Wingdings" charset="0"/>
              <a:buNone/>
            </a:pPr>
            <a:endParaRPr lang="zh-CN" altLang="en-US" dirty="0">
              <a:latin typeface="Arial" charset="0"/>
            </a:endParaRPr>
          </a:p>
        </p:txBody>
      </p:sp>
      <p:grpSp>
        <p:nvGrpSpPr>
          <p:cNvPr id="28676" name="组合 39"/>
          <p:cNvGrpSpPr>
            <a:grpSpLocks/>
          </p:cNvGrpSpPr>
          <p:nvPr/>
        </p:nvGrpSpPr>
        <p:grpSpPr bwMode="auto">
          <a:xfrm>
            <a:off x="1979613" y="3213100"/>
            <a:ext cx="1454150" cy="2855913"/>
            <a:chOff x="1403648" y="3410780"/>
            <a:chExt cx="1453607" cy="2856149"/>
          </a:xfrm>
        </p:grpSpPr>
        <p:sp>
          <p:nvSpPr>
            <p:cNvPr id="28696" name="Line 6"/>
            <p:cNvSpPr>
              <a:spLocks noChangeShapeType="1"/>
            </p:cNvSpPr>
            <p:nvPr/>
          </p:nvSpPr>
          <p:spPr bwMode="auto">
            <a:xfrm flipV="1">
              <a:off x="1646566" y="3991617"/>
              <a:ext cx="432048" cy="53367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97" name="Text Box 11"/>
            <p:cNvSpPr txBox="1">
              <a:spLocks noChangeArrowheads="1"/>
            </p:cNvSpPr>
            <p:nvPr/>
          </p:nvSpPr>
          <p:spPr bwMode="auto">
            <a:xfrm>
              <a:off x="1403648" y="4072299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a</a:t>
              </a:r>
            </a:p>
          </p:txBody>
        </p:sp>
        <p:sp>
          <p:nvSpPr>
            <p:cNvPr id="28698" name="Line 6"/>
            <p:cNvSpPr>
              <a:spLocks noChangeShapeType="1"/>
            </p:cNvSpPr>
            <p:nvPr/>
          </p:nvSpPr>
          <p:spPr bwMode="auto">
            <a:xfrm flipH="1">
              <a:off x="1619670" y="4653136"/>
              <a:ext cx="1008113" cy="109356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99" name="Line 6"/>
            <p:cNvSpPr>
              <a:spLocks noChangeShapeType="1"/>
            </p:cNvSpPr>
            <p:nvPr/>
          </p:nvSpPr>
          <p:spPr bwMode="auto">
            <a:xfrm flipH="1">
              <a:off x="2627784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700" name="Line 6"/>
            <p:cNvSpPr>
              <a:spLocks noChangeShapeType="1"/>
            </p:cNvSpPr>
            <p:nvPr/>
          </p:nvSpPr>
          <p:spPr bwMode="auto">
            <a:xfrm flipH="1">
              <a:off x="1619670" y="5805264"/>
              <a:ext cx="100811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701" name="Line 6"/>
            <p:cNvSpPr>
              <a:spLocks noChangeShapeType="1"/>
            </p:cNvSpPr>
            <p:nvPr/>
          </p:nvSpPr>
          <p:spPr bwMode="auto">
            <a:xfrm flipH="1">
              <a:off x="1619672" y="465313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702" name="Line 6"/>
            <p:cNvSpPr>
              <a:spLocks noChangeShapeType="1"/>
            </p:cNvSpPr>
            <p:nvPr/>
          </p:nvSpPr>
          <p:spPr bwMode="auto">
            <a:xfrm>
              <a:off x="2195736" y="4005064"/>
              <a:ext cx="432048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703" name="Oval 9"/>
            <p:cNvSpPr>
              <a:spLocks noChangeArrowheads="1"/>
            </p:cNvSpPr>
            <p:nvPr/>
          </p:nvSpPr>
          <p:spPr bwMode="auto">
            <a:xfrm flipH="1">
              <a:off x="1547664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704" name="Oval 9"/>
            <p:cNvSpPr>
              <a:spLocks noChangeArrowheads="1"/>
            </p:cNvSpPr>
            <p:nvPr/>
          </p:nvSpPr>
          <p:spPr bwMode="auto">
            <a:xfrm flipH="1">
              <a:off x="2555776" y="450912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705" name="Oval 9"/>
            <p:cNvSpPr>
              <a:spLocks noChangeArrowheads="1"/>
            </p:cNvSpPr>
            <p:nvPr/>
          </p:nvSpPr>
          <p:spPr bwMode="auto">
            <a:xfrm flipH="1">
              <a:off x="2555776" y="57063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706" name="Oval 9"/>
            <p:cNvSpPr>
              <a:spLocks noChangeArrowheads="1"/>
            </p:cNvSpPr>
            <p:nvPr/>
          </p:nvSpPr>
          <p:spPr bwMode="auto">
            <a:xfrm flipH="1">
              <a:off x="1536480" y="570784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707" name="Oval 9"/>
            <p:cNvSpPr>
              <a:spLocks noChangeArrowheads="1"/>
            </p:cNvSpPr>
            <p:nvPr/>
          </p:nvSpPr>
          <p:spPr bwMode="auto">
            <a:xfrm flipH="1">
              <a:off x="2051720" y="3861048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708" name="Text Box 11"/>
            <p:cNvSpPr txBox="1">
              <a:spLocks noChangeArrowheads="1"/>
            </p:cNvSpPr>
            <p:nvPr/>
          </p:nvSpPr>
          <p:spPr bwMode="auto">
            <a:xfrm>
              <a:off x="2497215" y="405885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c</a:t>
              </a:r>
            </a:p>
          </p:txBody>
        </p:sp>
        <p:sp>
          <p:nvSpPr>
            <p:cNvPr id="28709" name="Text Box 11"/>
            <p:cNvSpPr txBox="1">
              <a:spLocks noChangeArrowheads="1"/>
            </p:cNvSpPr>
            <p:nvPr/>
          </p:nvSpPr>
          <p:spPr bwMode="auto">
            <a:xfrm>
              <a:off x="1979712" y="3410780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b</a:t>
              </a:r>
            </a:p>
          </p:txBody>
        </p:sp>
        <p:sp>
          <p:nvSpPr>
            <p:cNvPr id="28710" name="Text Box 11"/>
            <p:cNvSpPr txBox="1">
              <a:spLocks noChangeArrowheads="1"/>
            </p:cNvSpPr>
            <p:nvPr/>
          </p:nvSpPr>
          <p:spPr bwMode="auto">
            <a:xfrm>
              <a:off x="1475656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e</a:t>
              </a:r>
            </a:p>
          </p:txBody>
        </p:sp>
        <p:sp>
          <p:nvSpPr>
            <p:cNvPr id="28711" name="Text Box 11"/>
            <p:cNvSpPr txBox="1">
              <a:spLocks noChangeArrowheads="1"/>
            </p:cNvSpPr>
            <p:nvPr/>
          </p:nvSpPr>
          <p:spPr bwMode="auto">
            <a:xfrm>
              <a:off x="2411760" y="580526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d</a:t>
              </a:r>
            </a:p>
          </p:txBody>
        </p:sp>
      </p:grpSp>
      <p:grpSp>
        <p:nvGrpSpPr>
          <p:cNvPr id="28677" name="组合 59"/>
          <p:cNvGrpSpPr>
            <a:grpSpLocks/>
          </p:cNvGrpSpPr>
          <p:nvPr/>
        </p:nvGrpSpPr>
        <p:grpSpPr bwMode="auto">
          <a:xfrm>
            <a:off x="4859338" y="3181350"/>
            <a:ext cx="1454150" cy="2816225"/>
            <a:chOff x="4716016" y="3469341"/>
            <a:chExt cx="1453607" cy="2815808"/>
          </a:xfrm>
        </p:grpSpPr>
        <p:sp>
          <p:nvSpPr>
            <p:cNvPr id="28680" name="Line 6"/>
            <p:cNvSpPr>
              <a:spLocks noChangeShapeType="1"/>
            </p:cNvSpPr>
            <p:nvPr/>
          </p:nvSpPr>
          <p:spPr bwMode="auto">
            <a:xfrm flipV="1">
              <a:off x="4958934" y="4009837"/>
              <a:ext cx="432048" cy="53367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81" name="Text Box 11"/>
            <p:cNvSpPr txBox="1">
              <a:spLocks noChangeArrowheads="1"/>
            </p:cNvSpPr>
            <p:nvPr/>
          </p:nvSpPr>
          <p:spPr bwMode="auto">
            <a:xfrm>
              <a:off x="4716016" y="4090519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a</a:t>
              </a:r>
            </a:p>
          </p:txBody>
        </p:sp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>
              <a:off x="4985828" y="4680030"/>
              <a:ext cx="936104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83" name="Line 6"/>
            <p:cNvSpPr>
              <a:spLocks noChangeShapeType="1"/>
            </p:cNvSpPr>
            <p:nvPr/>
          </p:nvSpPr>
          <p:spPr bwMode="auto">
            <a:xfrm flipH="1">
              <a:off x="5940152" y="467135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84" name="Line 6"/>
            <p:cNvSpPr>
              <a:spLocks noChangeShapeType="1"/>
            </p:cNvSpPr>
            <p:nvPr/>
          </p:nvSpPr>
          <p:spPr bwMode="auto">
            <a:xfrm flipH="1">
              <a:off x="5004048" y="4594575"/>
              <a:ext cx="100811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85" name="Line 6"/>
            <p:cNvSpPr>
              <a:spLocks noChangeShapeType="1"/>
            </p:cNvSpPr>
            <p:nvPr/>
          </p:nvSpPr>
          <p:spPr bwMode="auto">
            <a:xfrm flipH="1">
              <a:off x="4932040" y="4671356"/>
              <a:ext cx="0" cy="108012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86" name="Line 6"/>
            <p:cNvSpPr>
              <a:spLocks noChangeShapeType="1"/>
            </p:cNvSpPr>
            <p:nvPr/>
          </p:nvSpPr>
          <p:spPr bwMode="auto">
            <a:xfrm>
              <a:off x="5508104" y="4023284"/>
              <a:ext cx="432048" cy="57606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sp>
          <p:nvSpPr>
            <p:cNvPr id="28687" name="Oval 9"/>
            <p:cNvSpPr>
              <a:spLocks noChangeArrowheads="1"/>
            </p:cNvSpPr>
            <p:nvPr/>
          </p:nvSpPr>
          <p:spPr bwMode="auto">
            <a:xfrm flipH="1">
              <a:off x="4860032" y="452734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688" name="Oval 9"/>
            <p:cNvSpPr>
              <a:spLocks noChangeArrowheads="1"/>
            </p:cNvSpPr>
            <p:nvPr/>
          </p:nvSpPr>
          <p:spPr bwMode="auto">
            <a:xfrm flipH="1">
              <a:off x="5868144" y="4527340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689" name="Oval 9"/>
            <p:cNvSpPr>
              <a:spLocks noChangeArrowheads="1"/>
            </p:cNvSpPr>
            <p:nvPr/>
          </p:nvSpPr>
          <p:spPr bwMode="auto">
            <a:xfrm flipH="1">
              <a:off x="5868144" y="572458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690" name="Oval 9"/>
            <p:cNvSpPr>
              <a:spLocks noChangeArrowheads="1"/>
            </p:cNvSpPr>
            <p:nvPr/>
          </p:nvSpPr>
          <p:spPr bwMode="auto">
            <a:xfrm flipH="1">
              <a:off x="4848848" y="5726062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691" name="Oval 9"/>
            <p:cNvSpPr>
              <a:spLocks noChangeArrowheads="1"/>
            </p:cNvSpPr>
            <p:nvPr/>
          </p:nvSpPr>
          <p:spPr bwMode="auto">
            <a:xfrm flipH="1">
              <a:off x="5364088" y="3879268"/>
              <a:ext cx="155200" cy="1694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dirty="0">
                <a:ea typeface="黑体"/>
                <a:cs typeface="黑体"/>
              </a:endParaRPr>
            </a:p>
          </p:txBody>
        </p:sp>
        <p:sp>
          <p:nvSpPr>
            <p:cNvPr id="28692" name="Text Box 11"/>
            <p:cNvSpPr txBox="1">
              <a:spLocks noChangeArrowheads="1"/>
            </p:cNvSpPr>
            <p:nvPr/>
          </p:nvSpPr>
          <p:spPr bwMode="auto">
            <a:xfrm>
              <a:off x="5809583" y="4077072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c</a:t>
              </a:r>
            </a:p>
          </p:txBody>
        </p:sp>
        <p:sp>
          <p:nvSpPr>
            <p:cNvPr id="28693" name="Text Box 11"/>
            <p:cNvSpPr txBox="1">
              <a:spLocks noChangeArrowheads="1"/>
            </p:cNvSpPr>
            <p:nvPr/>
          </p:nvSpPr>
          <p:spPr bwMode="auto">
            <a:xfrm>
              <a:off x="5278633" y="3469341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b</a:t>
              </a:r>
            </a:p>
          </p:txBody>
        </p:sp>
        <p:sp>
          <p:nvSpPr>
            <p:cNvPr id="28694" name="Text Box 11"/>
            <p:cNvSpPr txBox="1">
              <a:spLocks noChangeArrowheads="1"/>
            </p:cNvSpPr>
            <p:nvPr/>
          </p:nvSpPr>
          <p:spPr bwMode="auto">
            <a:xfrm>
              <a:off x="4788024" y="582348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e</a:t>
              </a:r>
            </a:p>
          </p:txBody>
        </p:sp>
        <p:sp>
          <p:nvSpPr>
            <p:cNvPr id="28695" name="Text Box 11"/>
            <p:cNvSpPr txBox="1">
              <a:spLocks noChangeArrowheads="1"/>
            </p:cNvSpPr>
            <p:nvPr/>
          </p:nvSpPr>
          <p:spPr bwMode="auto">
            <a:xfrm>
              <a:off x="5724128" y="5823484"/>
              <a:ext cx="360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charset="0"/>
                  <a:ea typeface="黑体"/>
                  <a:cs typeface="黑体"/>
                </a:rPr>
                <a:t>d</a:t>
              </a:r>
            </a:p>
          </p:txBody>
        </p:sp>
      </p:grpSp>
      <p:sp>
        <p:nvSpPr>
          <p:cNvPr id="28678" name="Text Box 12"/>
          <p:cNvSpPr txBox="1">
            <a:spLocks noChangeArrowheads="1"/>
          </p:cNvSpPr>
          <p:nvPr/>
        </p:nvSpPr>
        <p:spPr bwMode="auto">
          <a:xfrm>
            <a:off x="2268538" y="6021388"/>
            <a:ext cx="935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charset="0"/>
                <a:ea typeface="黑体"/>
                <a:cs typeface="黑体"/>
              </a:rPr>
              <a:t>图</a:t>
            </a:r>
            <a:r>
              <a:rPr kumimoji="1" lang="en-US" altLang="zh-CN" sz="2800" b="1" dirty="0">
                <a:latin typeface="Times New Roman" charset="0"/>
                <a:ea typeface="黑体"/>
                <a:cs typeface="黑体"/>
              </a:rPr>
              <a:t>G</a:t>
            </a:r>
          </a:p>
        </p:txBody>
      </p:sp>
      <p:sp>
        <p:nvSpPr>
          <p:cNvPr id="28679" name="Text Box 12"/>
          <p:cNvSpPr txBox="1">
            <a:spLocks noChangeArrowheads="1"/>
          </p:cNvSpPr>
          <p:nvPr/>
        </p:nvSpPr>
        <p:spPr bwMode="auto">
          <a:xfrm>
            <a:off x="5148263" y="6021388"/>
            <a:ext cx="1008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charset="0"/>
                <a:ea typeface="黑体"/>
                <a:cs typeface="黑体"/>
              </a:rPr>
              <a:t>图</a:t>
            </a:r>
            <a:r>
              <a:rPr kumimoji="1" lang="en-US" altLang="zh-CN" sz="2800" b="1" dirty="0">
                <a:latin typeface="Times New Roman" charset="0"/>
                <a:ea typeface="黑体"/>
                <a:cs typeface="黑体"/>
              </a:rPr>
              <a:t>H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188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94138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</a:rPr>
              <a:t>检测两个简单图是否同构</a:t>
            </a:r>
          </a:p>
        </p:txBody>
      </p:sp>
      <p:grpSp>
        <p:nvGrpSpPr>
          <p:cNvPr id="29699" name="组合 69"/>
          <p:cNvGrpSpPr>
            <a:grpSpLocks/>
          </p:cNvGrpSpPr>
          <p:nvPr/>
        </p:nvGrpSpPr>
        <p:grpSpPr bwMode="auto">
          <a:xfrm>
            <a:off x="827088" y="1493838"/>
            <a:ext cx="2881312" cy="2208212"/>
            <a:chOff x="827584" y="1628800"/>
            <a:chExt cx="2880320" cy="2208077"/>
          </a:xfrm>
        </p:grpSpPr>
        <p:sp>
          <p:nvSpPr>
            <p:cNvPr id="29771" name="Line 6"/>
            <p:cNvSpPr>
              <a:spLocks noChangeShapeType="1"/>
            </p:cNvSpPr>
            <p:nvPr/>
          </p:nvSpPr>
          <p:spPr bwMode="auto">
            <a:xfrm flipV="1">
              <a:off x="3059832" y="2132856"/>
              <a:ext cx="504056" cy="43204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grpSp>
          <p:nvGrpSpPr>
            <p:cNvPr id="29772" name="组合 68"/>
            <p:cNvGrpSpPr>
              <a:grpSpLocks/>
            </p:cNvGrpSpPr>
            <p:nvPr/>
          </p:nvGrpSpPr>
          <p:grpSpPr bwMode="auto">
            <a:xfrm>
              <a:off x="827584" y="1628800"/>
              <a:ext cx="2880320" cy="2208077"/>
              <a:chOff x="1979712" y="3861048"/>
              <a:chExt cx="2880320" cy="2208077"/>
            </a:xfrm>
          </p:grpSpPr>
          <p:sp>
            <p:nvSpPr>
              <p:cNvPr id="29773" name="Text Box 11"/>
              <p:cNvSpPr txBox="1">
                <a:spLocks noChangeArrowheads="1"/>
              </p:cNvSpPr>
              <p:nvPr/>
            </p:nvSpPr>
            <p:spPr bwMode="auto">
              <a:xfrm>
                <a:off x="1979712" y="387449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a</a:t>
                </a:r>
              </a:p>
            </p:txBody>
          </p:sp>
          <p:sp>
            <p:nvSpPr>
              <p:cNvPr id="29774" name="Line 6"/>
              <p:cNvSpPr>
                <a:spLocks noChangeShapeType="1"/>
              </p:cNvSpPr>
              <p:nvPr/>
            </p:nvSpPr>
            <p:spPr bwMode="auto">
              <a:xfrm flipH="1">
                <a:off x="2267744" y="5229200"/>
                <a:ext cx="576064" cy="31969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75" name="Line 6"/>
              <p:cNvSpPr>
                <a:spLocks noChangeShapeType="1"/>
              </p:cNvSpPr>
              <p:nvPr/>
            </p:nvSpPr>
            <p:spPr bwMode="auto">
              <a:xfrm flipH="1">
                <a:off x="4723359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76" name="Line 6"/>
              <p:cNvSpPr>
                <a:spLocks noChangeShapeType="1"/>
              </p:cNvSpPr>
              <p:nvPr/>
            </p:nvSpPr>
            <p:spPr bwMode="auto">
              <a:xfrm flipH="1">
                <a:off x="2123728" y="5589240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77" name="Line 6"/>
              <p:cNvSpPr>
                <a:spLocks noChangeShapeType="1"/>
              </p:cNvSpPr>
              <p:nvPr/>
            </p:nvSpPr>
            <p:spPr bwMode="auto">
              <a:xfrm flipH="1">
                <a:off x="2195736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78" name="Line 6"/>
              <p:cNvSpPr>
                <a:spLocks noChangeShapeType="1"/>
              </p:cNvSpPr>
              <p:nvPr/>
            </p:nvSpPr>
            <p:spPr bwMode="auto">
              <a:xfrm>
                <a:off x="2843808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79" name="Oval 9"/>
              <p:cNvSpPr>
                <a:spLocks noChangeArrowheads="1"/>
              </p:cNvSpPr>
              <p:nvPr/>
            </p:nvSpPr>
            <p:spPr bwMode="auto">
              <a:xfrm flipH="1">
                <a:off x="2123728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80" name="Oval 9"/>
              <p:cNvSpPr>
                <a:spLocks noChangeArrowheads="1"/>
              </p:cNvSpPr>
              <p:nvPr/>
            </p:nvSpPr>
            <p:spPr bwMode="auto">
              <a:xfrm flipH="1">
                <a:off x="4651351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81" name="Oval 9"/>
              <p:cNvSpPr>
                <a:spLocks noChangeArrowheads="1"/>
              </p:cNvSpPr>
              <p:nvPr/>
            </p:nvSpPr>
            <p:spPr bwMode="auto">
              <a:xfrm flipH="1">
                <a:off x="4644008" y="5458671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 flipH="1">
                <a:off x="2112544" y="551003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83" name="Oval 9"/>
              <p:cNvSpPr>
                <a:spLocks noChangeArrowheads="1"/>
              </p:cNvSpPr>
              <p:nvPr/>
            </p:nvSpPr>
            <p:spPr bwMode="auto">
              <a:xfrm flipH="1">
                <a:off x="2771800" y="513029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84" name="Text Box 11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c</a:t>
                </a:r>
              </a:p>
            </p:txBody>
          </p:sp>
          <p:sp>
            <p:nvSpPr>
              <p:cNvPr id="29785" name="Text Box 11"/>
              <p:cNvSpPr txBox="1">
                <a:spLocks noChangeArrowheads="1"/>
              </p:cNvSpPr>
              <p:nvPr/>
            </p:nvSpPr>
            <p:spPr bwMode="auto">
              <a:xfrm>
                <a:off x="4427984" y="386104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b</a:t>
                </a:r>
              </a:p>
            </p:txBody>
          </p:sp>
          <p:sp>
            <p:nvSpPr>
              <p:cNvPr id="29786" name="Text Box 11"/>
              <p:cNvSpPr txBox="1">
                <a:spLocks noChangeArrowheads="1"/>
              </p:cNvSpPr>
              <p:nvPr/>
            </p:nvSpPr>
            <p:spPr bwMode="auto">
              <a:xfrm>
                <a:off x="2051720" y="560746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d</a:t>
                </a:r>
              </a:p>
            </p:txBody>
          </p:sp>
          <p:sp>
            <p:nvSpPr>
              <p:cNvPr id="29787" name="Text Box 11"/>
              <p:cNvSpPr txBox="1">
                <a:spLocks noChangeArrowheads="1"/>
              </p:cNvSpPr>
              <p:nvPr/>
            </p:nvSpPr>
            <p:spPr bwMode="auto">
              <a:xfrm>
                <a:off x="2483768" y="450912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e</a:t>
                </a:r>
              </a:p>
            </p:txBody>
          </p:sp>
          <p:sp>
            <p:nvSpPr>
              <p:cNvPr id="29788" name="Line 6"/>
              <p:cNvSpPr>
                <a:spLocks noChangeShapeType="1"/>
              </p:cNvSpPr>
              <p:nvPr/>
            </p:nvSpPr>
            <p:spPr bwMode="auto">
              <a:xfrm flipH="1">
                <a:off x="2843808" y="5229200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89" name="Line 6"/>
              <p:cNvSpPr>
                <a:spLocks noChangeShapeType="1"/>
              </p:cNvSpPr>
              <p:nvPr/>
            </p:nvSpPr>
            <p:spPr bwMode="auto">
              <a:xfrm flipH="1">
                <a:off x="2843808" y="4797152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90" name="Oval 9"/>
              <p:cNvSpPr>
                <a:spLocks noChangeArrowheads="1"/>
              </p:cNvSpPr>
              <p:nvPr/>
            </p:nvSpPr>
            <p:spPr bwMode="auto">
              <a:xfrm flipH="1">
                <a:off x="4139952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91" name="Oval 9"/>
              <p:cNvSpPr>
                <a:spLocks noChangeArrowheads="1"/>
              </p:cNvSpPr>
              <p:nvPr/>
            </p:nvSpPr>
            <p:spPr bwMode="auto">
              <a:xfrm flipH="1">
                <a:off x="4139952" y="515719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92" name="Oval 9"/>
              <p:cNvSpPr>
                <a:spLocks noChangeArrowheads="1"/>
              </p:cNvSpPr>
              <p:nvPr/>
            </p:nvSpPr>
            <p:spPr bwMode="auto">
              <a:xfrm flipH="1">
                <a:off x="2771800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93" name="Line 6"/>
              <p:cNvSpPr>
                <a:spLocks noChangeShapeType="1"/>
              </p:cNvSpPr>
              <p:nvPr/>
            </p:nvSpPr>
            <p:spPr bwMode="auto">
              <a:xfrm>
                <a:off x="4211960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94" name="Line 6"/>
              <p:cNvSpPr>
                <a:spLocks noChangeShapeType="1"/>
              </p:cNvSpPr>
              <p:nvPr/>
            </p:nvSpPr>
            <p:spPr bwMode="auto">
              <a:xfrm flipH="1">
                <a:off x="2195736" y="4365104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95" name="Text Box 11"/>
              <p:cNvSpPr txBox="1">
                <a:spLocks noChangeArrowheads="1"/>
              </p:cNvSpPr>
              <p:nvPr/>
            </p:nvSpPr>
            <p:spPr bwMode="auto">
              <a:xfrm>
                <a:off x="2483768" y="494116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h</a:t>
                </a:r>
              </a:p>
            </p:txBody>
          </p:sp>
          <p:sp>
            <p:nvSpPr>
              <p:cNvPr id="29796" name="Text Box 11"/>
              <p:cNvSpPr txBox="1">
                <a:spLocks noChangeArrowheads="1"/>
              </p:cNvSpPr>
              <p:nvPr/>
            </p:nvSpPr>
            <p:spPr bwMode="auto">
              <a:xfrm>
                <a:off x="4265748" y="459457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f</a:t>
                </a:r>
              </a:p>
            </p:txBody>
          </p:sp>
          <p:sp>
            <p:nvSpPr>
              <p:cNvPr id="29797" name="Text Box 11"/>
              <p:cNvSpPr txBox="1">
                <a:spLocks noChangeArrowheads="1"/>
              </p:cNvSpPr>
              <p:nvPr/>
            </p:nvSpPr>
            <p:spPr bwMode="auto">
              <a:xfrm>
                <a:off x="4252301" y="5008403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g</a:t>
                </a:r>
              </a:p>
            </p:txBody>
          </p:sp>
        </p:grpSp>
      </p:grpSp>
      <p:grpSp>
        <p:nvGrpSpPr>
          <p:cNvPr id="29700" name="组合 70"/>
          <p:cNvGrpSpPr>
            <a:grpSpLocks/>
          </p:cNvGrpSpPr>
          <p:nvPr/>
        </p:nvGrpSpPr>
        <p:grpSpPr bwMode="auto">
          <a:xfrm>
            <a:off x="4932363" y="1484313"/>
            <a:ext cx="2879725" cy="2208212"/>
            <a:chOff x="827584" y="1628800"/>
            <a:chExt cx="2880320" cy="2208077"/>
          </a:xfrm>
        </p:grpSpPr>
        <p:sp>
          <p:nvSpPr>
            <p:cNvPr id="29744" name="Line 6"/>
            <p:cNvSpPr>
              <a:spLocks noChangeShapeType="1"/>
            </p:cNvSpPr>
            <p:nvPr/>
          </p:nvSpPr>
          <p:spPr bwMode="auto">
            <a:xfrm flipH="1" flipV="1">
              <a:off x="1030161" y="2159750"/>
              <a:ext cx="648072" cy="3600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ea typeface="黑体"/>
                <a:cs typeface="黑体"/>
              </a:endParaRPr>
            </a:p>
          </p:txBody>
        </p:sp>
        <p:grpSp>
          <p:nvGrpSpPr>
            <p:cNvPr id="29745" name="组合 72"/>
            <p:cNvGrpSpPr>
              <a:grpSpLocks/>
            </p:cNvGrpSpPr>
            <p:nvPr/>
          </p:nvGrpSpPr>
          <p:grpSpPr bwMode="auto">
            <a:xfrm>
              <a:off x="827584" y="1628800"/>
              <a:ext cx="2880320" cy="2208077"/>
              <a:chOff x="1979712" y="3861048"/>
              <a:chExt cx="2880320" cy="2208077"/>
            </a:xfrm>
          </p:grpSpPr>
          <p:sp>
            <p:nvSpPr>
              <p:cNvPr id="29746" name="Text Box 11"/>
              <p:cNvSpPr txBox="1">
                <a:spLocks noChangeArrowheads="1"/>
              </p:cNvSpPr>
              <p:nvPr/>
            </p:nvSpPr>
            <p:spPr bwMode="auto">
              <a:xfrm>
                <a:off x="1979712" y="387449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s</a:t>
                </a:r>
              </a:p>
            </p:txBody>
          </p:sp>
          <p:sp>
            <p:nvSpPr>
              <p:cNvPr id="29747" name="Line 6"/>
              <p:cNvSpPr>
                <a:spLocks noChangeShapeType="1"/>
              </p:cNvSpPr>
              <p:nvPr/>
            </p:nvSpPr>
            <p:spPr bwMode="auto">
              <a:xfrm flipH="1">
                <a:off x="2267744" y="5229200"/>
                <a:ext cx="576064" cy="319699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48" name="Line 6"/>
              <p:cNvSpPr>
                <a:spLocks noChangeShapeType="1"/>
              </p:cNvSpPr>
              <p:nvPr/>
            </p:nvSpPr>
            <p:spPr bwMode="auto">
              <a:xfrm flipH="1">
                <a:off x="4723359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49" name="Line 6"/>
              <p:cNvSpPr>
                <a:spLocks noChangeShapeType="1"/>
              </p:cNvSpPr>
              <p:nvPr/>
            </p:nvSpPr>
            <p:spPr bwMode="auto">
              <a:xfrm flipH="1">
                <a:off x="2123728" y="5589240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50" name="Line 6"/>
              <p:cNvSpPr>
                <a:spLocks noChangeShapeType="1"/>
              </p:cNvSpPr>
              <p:nvPr/>
            </p:nvSpPr>
            <p:spPr bwMode="auto">
              <a:xfrm flipH="1">
                <a:off x="2195736" y="4455332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51" name="Line 6"/>
              <p:cNvSpPr>
                <a:spLocks noChangeShapeType="1"/>
              </p:cNvSpPr>
              <p:nvPr/>
            </p:nvSpPr>
            <p:spPr bwMode="auto">
              <a:xfrm>
                <a:off x="2843808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52" name="Oval 9"/>
              <p:cNvSpPr>
                <a:spLocks noChangeArrowheads="1"/>
              </p:cNvSpPr>
              <p:nvPr/>
            </p:nvSpPr>
            <p:spPr bwMode="auto">
              <a:xfrm flipH="1">
                <a:off x="2123728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53" name="Oval 9"/>
              <p:cNvSpPr>
                <a:spLocks noChangeArrowheads="1"/>
              </p:cNvSpPr>
              <p:nvPr/>
            </p:nvSpPr>
            <p:spPr bwMode="auto">
              <a:xfrm flipH="1">
                <a:off x="4651351" y="4311316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54" name="Oval 9"/>
              <p:cNvSpPr>
                <a:spLocks noChangeArrowheads="1"/>
              </p:cNvSpPr>
              <p:nvPr/>
            </p:nvSpPr>
            <p:spPr bwMode="auto">
              <a:xfrm flipH="1">
                <a:off x="4644008" y="5458671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55" name="Oval 9"/>
              <p:cNvSpPr>
                <a:spLocks noChangeArrowheads="1"/>
              </p:cNvSpPr>
              <p:nvPr/>
            </p:nvSpPr>
            <p:spPr bwMode="auto">
              <a:xfrm flipH="1">
                <a:off x="2112544" y="551003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56" name="Oval 9"/>
              <p:cNvSpPr>
                <a:spLocks noChangeArrowheads="1"/>
              </p:cNvSpPr>
              <p:nvPr/>
            </p:nvSpPr>
            <p:spPr bwMode="auto">
              <a:xfrm flipH="1">
                <a:off x="2771800" y="5130298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57" name="Text Box 11"/>
              <p:cNvSpPr txBox="1">
                <a:spLocks noChangeArrowheads="1"/>
              </p:cNvSpPr>
              <p:nvPr/>
            </p:nvSpPr>
            <p:spPr bwMode="auto">
              <a:xfrm>
                <a:off x="4499992" y="558924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u</a:t>
                </a:r>
              </a:p>
            </p:txBody>
          </p:sp>
          <p:sp>
            <p:nvSpPr>
              <p:cNvPr id="29758" name="Text Box 11"/>
              <p:cNvSpPr txBox="1">
                <a:spLocks noChangeArrowheads="1"/>
              </p:cNvSpPr>
              <p:nvPr/>
            </p:nvSpPr>
            <p:spPr bwMode="auto">
              <a:xfrm>
                <a:off x="4427984" y="386104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t</a:t>
                </a:r>
              </a:p>
            </p:txBody>
          </p:sp>
          <p:sp>
            <p:nvSpPr>
              <p:cNvPr id="29759" name="Text Box 11"/>
              <p:cNvSpPr txBox="1">
                <a:spLocks noChangeArrowheads="1"/>
              </p:cNvSpPr>
              <p:nvPr/>
            </p:nvSpPr>
            <p:spPr bwMode="auto">
              <a:xfrm>
                <a:off x="2051720" y="5607460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v</a:t>
                </a:r>
              </a:p>
            </p:txBody>
          </p:sp>
          <p:sp>
            <p:nvSpPr>
              <p:cNvPr id="29760" name="Text Box 11"/>
              <p:cNvSpPr txBox="1">
                <a:spLocks noChangeArrowheads="1"/>
              </p:cNvSpPr>
              <p:nvPr/>
            </p:nvSpPr>
            <p:spPr bwMode="auto">
              <a:xfrm>
                <a:off x="2411760" y="458112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w</a:t>
                </a:r>
              </a:p>
            </p:txBody>
          </p:sp>
          <p:sp>
            <p:nvSpPr>
              <p:cNvPr id="29761" name="Line 6"/>
              <p:cNvSpPr>
                <a:spLocks noChangeShapeType="1"/>
              </p:cNvSpPr>
              <p:nvPr/>
            </p:nvSpPr>
            <p:spPr bwMode="auto">
              <a:xfrm flipH="1">
                <a:off x="2843808" y="5229200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62" name="Line 6"/>
              <p:cNvSpPr>
                <a:spLocks noChangeShapeType="1"/>
              </p:cNvSpPr>
              <p:nvPr/>
            </p:nvSpPr>
            <p:spPr bwMode="auto">
              <a:xfrm flipH="1">
                <a:off x="2843808" y="4797152"/>
                <a:ext cx="129614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63" name="Oval 9"/>
              <p:cNvSpPr>
                <a:spLocks noChangeArrowheads="1"/>
              </p:cNvSpPr>
              <p:nvPr/>
            </p:nvSpPr>
            <p:spPr bwMode="auto">
              <a:xfrm flipH="1">
                <a:off x="4139952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64" name="Oval 9"/>
              <p:cNvSpPr>
                <a:spLocks noChangeArrowheads="1"/>
              </p:cNvSpPr>
              <p:nvPr/>
            </p:nvSpPr>
            <p:spPr bwMode="auto">
              <a:xfrm flipH="1">
                <a:off x="4139952" y="515719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65" name="Oval 9"/>
              <p:cNvSpPr>
                <a:spLocks noChangeArrowheads="1"/>
              </p:cNvSpPr>
              <p:nvPr/>
            </p:nvSpPr>
            <p:spPr bwMode="auto">
              <a:xfrm flipH="1">
                <a:off x="2771800" y="472514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66" name="Line 6"/>
              <p:cNvSpPr>
                <a:spLocks noChangeShapeType="1"/>
              </p:cNvSpPr>
              <p:nvPr/>
            </p:nvSpPr>
            <p:spPr bwMode="auto">
              <a:xfrm>
                <a:off x="4211960" y="4797152"/>
                <a:ext cx="0" cy="43204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67" name="Line 6"/>
              <p:cNvSpPr>
                <a:spLocks noChangeShapeType="1"/>
              </p:cNvSpPr>
              <p:nvPr/>
            </p:nvSpPr>
            <p:spPr bwMode="auto">
              <a:xfrm flipH="1">
                <a:off x="2195736" y="4365104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68" name="Text Box 11"/>
              <p:cNvSpPr txBox="1">
                <a:spLocks noChangeArrowheads="1"/>
              </p:cNvSpPr>
              <p:nvPr/>
            </p:nvSpPr>
            <p:spPr bwMode="auto">
              <a:xfrm>
                <a:off x="2483768" y="4941168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z</a:t>
                </a:r>
              </a:p>
            </p:txBody>
          </p:sp>
          <p:sp>
            <p:nvSpPr>
              <p:cNvPr id="29769" name="Text Box 11"/>
              <p:cNvSpPr txBox="1">
                <a:spLocks noChangeArrowheads="1"/>
              </p:cNvSpPr>
              <p:nvPr/>
            </p:nvSpPr>
            <p:spPr bwMode="auto">
              <a:xfrm>
                <a:off x="4265748" y="4594575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x</a:t>
                </a:r>
              </a:p>
            </p:txBody>
          </p:sp>
          <p:sp>
            <p:nvSpPr>
              <p:cNvPr id="29770" name="Text Box 11"/>
              <p:cNvSpPr txBox="1">
                <a:spLocks noChangeArrowheads="1"/>
              </p:cNvSpPr>
              <p:nvPr/>
            </p:nvSpPr>
            <p:spPr bwMode="auto">
              <a:xfrm>
                <a:off x="4252301" y="5008403"/>
                <a:ext cx="36004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y</a:t>
                </a:r>
              </a:p>
            </p:txBody>
          </p:sp>
        </p:grpSp>
      </p:grpSp>
      <p:grpSp>
        <p:nvGrpSpPr>
          <p:cNvPr id="6" name="组合 148"/>
          <p:cNvGrpSpPr>
            <a:grpSpLocks/>
          </p:cNvGrpSpPr>
          <p:nvPr/>
        </p:nvGrpSpPr>
        <p:grpSpPr bwMode="auto">
          <a:xfrm>
            <a:off x="900113" y="4032250"/>
            <a:ext cx="7272337" cy="2252663"/>
            <a:chOff x="899592" y="4031958"/>
            <a:chExt cx="7272808" cy="2253191"/>
          </a:xfrm>
        </p:grpSpPr>
        <p:grpSp>
          <p:nvGrpSpPr>
            <p:cNvPr id="29703" name="组合 147"/>
            <p:cNvGrpSpPr>
              <a:grpSpLocks/>
            </p:cNvGrpSpPr>
            <p:nvPr/>
          </p:nvGrpSpPr>
          <p:grpSpPr bwMode="auto">
            <a:xfrm>
              <a:off x="899592" y="4077072"/>
              <a:ext cx="3096344" cy="2208077"/>
              <a:chOff x="899592" y="4077072"/>
              <a:chExt cx="3096344" cy="2208077"/>
            </a:xfrm>
          </p:grpSpPr>
          <p:sp>
            <p:nvSpPr>
              <p:cNvPr id="29724" name="Line 6"/>
              <p:cNvSpPr>
                <a:spLocks noChangeShapeType="1"/>
              </p:cNvSpPr>
              <p:nvPr/>
            </p:nvSpPr>
            <p:spPr bwMode="auto">
              <a:xfrm flipV="1">
                <a:off x="3131840" y="4581128"/>
                <a:ext cx="504056" cy="6480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grpSp>
            <p:nvGrpSpPr>
              <p:cNvPr id="29725" name="组合 100"/>
              <p:cNvGrpSpPr>
                <a:grpSpLocks/>
              </p:cNvGrpSpPr>
              <p:nvPr/>
            </p:nvGrpSpPr>
            <p:grpSpPr bwMode="auto">
              <a:xfrm>
                <a:off x="899592" y="4077072"/>
                <a:ext cx="3096344" cy="2208077"/>
                <a:chOff x="1979712" y="3861048"/>
                <a:chExt cx="3096344" cy="2208077"/>
              </a:xfrm>
            </p:grpSpPr>
            <p:sp>
              <p:nvSpPr>
                <p:cNvPr id="2972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79712" y="3874495"/>
                  <a:ext cx="57606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 i="1" dirty="0">
                      <a:latin typeface="Times New Roman" charset="0"/>
                      <a:ea typeface="黑体"/>
                      <a:cs typeface="黑体"/>
                    </a:rPr>
                    <a:t>u</a:t>
                  </a:r>
                  <a:r>
                    <a:rPr kumimoji="1" lang="en-US" altLang="zh-CN" sz="2400" b="1" i="1" baseline="-25000" dirty="0">
                      <a:latin typeface="Times New Roman" charset="0"/>
                      <a:ea typeface="黑体"/>
                      <a:cs typeface="黑体"/>
                    </a:rPr>
                    <a:t>1</a:t>
                  </a:r>
                </a:p>
              </p:txBody>
            </p:sp>
            <p:sp>
              <p:nvSpPr>
                <p:cNvPr id="29727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195735" y="5071737"/>
                  <a:ext cx="589511" cy="517503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2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4723359" y="4455332"/>
                  <a:ext cx="0" cy="108012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2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123728" y="5589240"/>
                  <a:ext cx="2592287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30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195736" y="4455332"/>
                  <a:ext cx="0" cy="108012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31" name="Oval 9"/>
                <p:cNvSpPr>
                  <a:spLocks noChangeArrowheads="1"/>
                </p:cNvSpPr>
                <p:nvPr/>
              </p:nvSpPr>
              <p:spPr bwMode="auto">
                <a:xfrm flipH="1">
                  <a:off x="2123728" y="4311316"/>
                  <a:ext cx="155200" cy="1694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i="1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32" name="Oval 9"/>
                <p:cNvSpPr>
                  <a:spLocks noChangeArrowheads="1"/>
                </p:cNvSpPr>
                <p:nvPr/>
              </p:nvSpPr>
              <p:spPr bwMode="auto">
                <a:xfrm flipH="1">
                  <a:off x="4651351" y="4311316"/>
                  <a:ext cx="155200" cy="1694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i="1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33" name="Oval 9"/>
                <p:cNvSpPr>
                  <a:spLocks noChangeArrowheads="1"/>
                </p:cNvSpPr>
                <p:nvPr/>
              </p:nvSpPr>
              <p:spPr bwMode="auto">
                <a:xfrm flipH="1">
                  <a:off x="4644008" y="5458671"/>
                  <a:ext cx="155200" cy="1694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i="1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34" name="Oval 9"/>
                <p:cNvSpPr>
                  <a:spLocks noChangeArrowheads="1"/>
                </p:cNvSpPr>
                <p:nvPr/>
              </p:nvSpPr>
              <p:spPr bwMode="auto">
                <a:xfrm flipH="1">
                  <a:off x="2112544" y="5510038"/>
                  <a:ext cx="155200" cy="1694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i="1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35" name="Oval 9"/>
                <p:cNvSpPr>
                  <a:spLocks noChangeArrowheads="1"/>
                </p:cNvSpPr>
                <p:nvPr/>
              </p:nvSpPr>
              <p:spPr bwMode="auto">
                <a:xfrm flipH="1">
                  <a:off x="2771800" y="4941168"/>
                  <a:ext cx="155200" cy="1694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i="1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3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99992" y="5589240"/>
                  <a:ext cx="57606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 i="1" dirty="0">
                      <a:latin typeface="Times New Roman" charset="0"/>
                      <a:ea typeface="黑体"/>
                      <a:cs typeface="黑体"/>
                    </a:rPr>
                    <a:t>u</a:t>
                  </a:r>
                  <a:r>
                    <a:rPr kumimoji="1" lang="en-US" altLang="zh-CN" sz="2400" b="1" i="1" baseline="-25000" dirty="0">
                      <a:latin typeface="Times New Roman" charset="0"/>
                      <a:ea typeface="黑体"/>
                      <a:cs typeface="黑体"/>
                    </a:rPr>
                    <a:t>3</a:t>
                  </a:r>
                </a:p>
              </p:txBody>
            </p:sp>
            <p:sp>
              <p:nvSpPr>
                <p:cNvPr id="2973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427984" y="3861048"/>
                  <a:ext cx="50405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 i="1" dirty="0">
                      <a:latin typeface="Times New Roman" charset="0"/>
                      <a:ea typeface="黑体"/>
                      <a:cs typeface="黑体"/>
                    </a:rPr>
                    <a:t>u</a:t>
                  </a:r>
                  <a:r>
                    <a:rPr kumimoji="1" lang="en-US" altLang="zh-CN" sz="2400" b="1" i="1" baseline="-25000" dirty="0">
                      <a:latin typeface="Times New Roman" charset="0"/>
                      <a:ea typeface="黑体"/>
                      <a:cs typeface="黑体"/>
                    </a:rPr>
                    <a:t>2</a:t>
                  </a:r>
                </a:p>
              </p:txBody>
            </p:sp>
            <p:sp>
              <p:nvSpPr>
                <p:cNvPr id="297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051720" y="5607460"/>
                  <a:ext cx="64807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 i="1" dirty="0">
                      <a:latin typeface="Times New Roman" charset="0"/>
                      <a:ea typeface="黑体"/>
                      <a:cs typeface="黑体"/>
                    </a:rPr>
                    <a:t>u</a:t>
                  </a:r>
                  <a:r>
                    <a:rPr kumimoji="1" lang="en-US" altLang="zh-CN" sz="2400" b="1" i="1" baseline="-25000" dirty="0">
                      <a:latin typeface="Times New Roman" charset="0"/>
                      <a:ea typeface="黑体"/>
                      <a:cs typeface="黑体"/>
                    </a:rPr>
                    <a:t>4</a:t>
                  </a:r>
                </a:p>
              </p:txBody>
            </p:sp>
            <p:sp>
              <p:nvSpPr>
                <p:cNvPr id="29739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843808" y="5013176"/>
                  <a:ext cx="1296144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40" name="Oval 9"/>
                <p:cNvSpPr>
                  <a:spLocks noChangeArrowheads="1"/>
                </p:cNvSpPr>
                <p:nvPr/>
              </p:nvSpPr>
              <p:spPr bwMode="auto">
                <a:xfrm flipH="1">
                  <a:off x="4139952" y="4941168"/>
                  <a:ext cx="155200" cy="16943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i="1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41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195736" y="4365104"/>
                  <a:ext cx="2592287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ea typeface="黑体"/>
                    <a:cs typeface="黑体"/>
                  </a:endParaRPr>
                </a:p>
              </p:txBody>
            </p:sp>
            <p:sp>
              <p:nvSpPr>
                <p:cNvPr id="297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39752" y="4653136"/>
                  <a:ext cx="72008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 i="1" dirty="0">
                      <a:latin typeface="Times New Roman" charset="0"/>
                      <a:ea typeface="黑体"/>
                      <a:cs typeface="黑体"/>
                    </a:rPr>
                    <a:t>u</a:t>
                  </a:r>
                  <a:r>
                    <a:rPr kumimoji="1" lang="en-US" altLang="zh-CN" sz="2400" b="1" i="1" baseline="-25000" dirty="0">
                      <a:latin typeface="Times New Roman" charset="0"/>
                      <a:ea typeface="黑体"/>
                      <a:cs typeface="黑体"/>
                    </a:rPr>
                    <a:t>5</a:t>
                  </a:r>
                </a:p>
              </p:txBody>
            </p:sp>
            <p:sp>
              <p:nvSpPr>
                <p:cNvPr id="297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851920" y="4941168"/>
                  <a:ext cx="504056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 i="1" dirty="0">
                      <a:latin typeface="Times New Roman" charset="0"/>
                      <a:ea typeface="黑体"/>
                      <a:cs typeface="黑体"/>
                    </a:rPr>
                    <a:t>u</a:t>
                  </a:r>
                  <a:r>
                    <a:rPr kumimoji="1" lang="en-US" altLang="zh-CN" sz="2400" b="1" i="1" baseline="-25000" dirty="0">
                      <a:latin typeface="Times New Roman" charset="0"/>
                      <a:ea typeface="黑体"/>
                      <a:cs typeface="黑体"/>
                    </a:rPr>
                    <a:t>6</a:t>
                  </a:r>
                </a:p>
              </p:txBody>
            </p:sp>
          </p:grpSp>
        </p:grpSp>
        <p:grpSp>
          <p:nvGrpSpPr>
            <p:cNvPr id="29704" name="组合 146"/>
            <p:cNvGrpSpPr>
              <a:grpSpLocks/>
            </p:cNvGrpSpPr>
            <p:nvPr/>
          </p:nvGrpSpPr>
          <p:grpSpPr bwMode="auto">
            <a:xfrm>
              <a:off x="4932040" y="4031958"/>
              <a:ext cx="3240360" cy="2208077"/>
              <a:chOff x="4932040" y="4005064"/>
              <a:chExt cx="3240360" cy="2208077"/>
            </a:xfrm>
          </p:grpSpPr>
          <p:sp>
            <p:nvSpPr>
              <p:cNvPr id="29705" name="Text Box 11"/>
              <p:cNvSpPr txBox="1">
                <a:spLocks noChangeArrowheads="1"/>
              </p:cNvSpPr>
              <p:nvPr/>
            </p:nvSpPr>
            <p:spPr bwMode="auto">
              <a:xfrm>
                <a:off x="4932040" y="4018511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400" b="1" i="1" baseline="-25000" dirty="0">
                    <a:latin typeface="Times New Roman" charset="0"/>
                    <a:ea typeface="黑体"/>
                    <a:cs typeface="黑体"/>
                  </a:rPr>
                  <a:t>1</a:t>
                </a:r>
              </a:p>
            </p:txBody>
          </p:sp>
          <p:sp>
            <p:nvSpPr>
              <p:cNvPr id="29706" name="Line 6"/>
              <p:cNvSpPr>
                <a:spLocks noChangeShapeType="1"/>
              </p:cNvSpPr>
              <p:nvPr/>
            </p:nvSpPr>
            <p:spPr bwMode="auto">
              <a:xfrm flipH="1">
                <a:off x="5148062" y="5157193"/>
                <a:ext cx="2016225" cy="576064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07" name="Line 6"/>
              <p:cNvSpPr>
                <a:spLocks noChangeShapeType="1"/>
              </p:cNvSpPr>
              <p:nvPr/>
            </p:nvSpPr>
            <p:spPr bwMode="auto">
              <a:xfrm flipH="1">
                <a:off x="7675687" y="4599348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08" name="Line 6"/>
              <p:cNvSpPr>
                <a:spLocks noChangeShapeType="1"/>
              </p:cNvSpPr>
              <p:nvPr/>
            </p:nvSpPr>
            <p:spPr bwMode="auto">
              <a:xfrm flipH="1">
                <a:off x="5076056" y="5733256"/>
                <a:ext cx="2592287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09" name="Line 6"/>
              <p:cNvSpPr>
                <a:spLocks noChangeShapeType="1"/>
              </p:cNvSpPr>
              <p:nvPr/>
            </p:nvSpPr>
            <p:spPr bwMode="auto">
              <a:xfrm flipH="1">
                <a:off x="5148064" y="4599348"/>
                <a:ext cx="0" cy="108012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10" name="Oval 9"/>
              <p:cNvSpPr>
                <a:spLocks noChangeArrowheads="1"/>
              </p:cNvSpPr>
              <p:nvPr/>
            </p:nvSpPr>
            <p:spPr bwMode="auto">
              <a:xfrm flipH="1">
                <a:off x="5076056" y="445533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11" name="Oval 9"/>
              <p:cNvSpPr>
                <a:spLocks noChangeArrowheads="1"/>
              </p:cNvSpPr>
              <p:nvPr/>
            </p:nvSpPr>
            <p:spPr bwMode="auto">
              <a:xfrm flipH="1">
                <a:off x="7603679" y="445533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12" name="Oval 9"/>
              <p:cNvSpPr>
                <a:spLocks noChangeArrowheads="1"/>
              </p:cNvSpPr>
              <p:nvPr/>
            </p:nvSpPr>
            <p:spPr bwMode="auto">
              <a:xfrm flipH="1">
                <a:off x="7596336" y="5602687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13" name="Oval 9"/>
              <p:cNvSpPr>
                <a:spLocks noChangeArrowheads="1"/>
              </p:cNvSpPr>
              <p:nvPr/>
            </p:nvSpPr>
            <p:spPr bwMode="auto">
              <a:xfrm flipH="1">
                <a:off x="5064872" y="565405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14" name="Oval 9"/>
              <p:cNvSpPr>
                <a:spLocks noChangeArrowheads="1"/>
              </p:cNvSpPr>
              <p:nvPr/>
            </p:nvSpPr>
            <p:spPr bwMode="auto">
              <a:xfrm flipH="1">
                <a:off x="5796136" y="4797152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15" name="Text Box 11"/>
              <p:cNvSpPr txBox="1">
                <a:spLocks noChangeArrowheads="1"/>
              </p:cNvSpPr>
              <p:nvPr/>
            </p:nvSpPr>
            <p:spPr bwMode="auto">
              <a:xfrm>
                <a:off x="7452320" y="5733256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400" b="1" i="1" baseline="-25000" dirty="0">
                    <a:latin typeface="Times New Roman" charset="0"/>
                    <a:ea typeface="黑体"/>
                    <a:cs typeface="黑体"/>
                  </a:rPr>
                  <a:t>4</a:t>
                </a:r>
              </a:p>
            </p:txBody>
          </p:sp>
          <p:sp>
            <p:nvSpPr>
              <p:cNvPr id="29716" name="Text Box 11"/>
              <p:cNvSpPr txBox="1">
                <a:spLocks noChangeArrowheads="1"/>
              </p:cNvSpPr>
              <p:nvPr/>
            </p:nvSpPr>
            <p:spPr bwMode="auto">
              <a:xfrm>
                <a:off x="7380312" y="400506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400" b="1" i="1" baseline="-25000" dirty="0">
                    <a:latin typeface="Times New Roman" charset="0"/>
                    <a:ea typeface="黑体"/>
                    <a:cs typeface="黑体"/>
                  </a:rPr>
                  <a:t>3</a:t>
                </a:r>
              </a:p>
            </p:txBody>
          </p:sp>
          <p:sp>
            <p:nvSpPr>
              <p:cNvPr id="29717" name="Text Box 11"/>
              <p:cNvSpPr txBox="1">
                <a:spLocks noChangeArrowheads="1"/>
              </p:cNvSpPr>
              <p:nvPr/>
            </p:nvSpPr>
            <p:spPr bwMode="auto">
              <a:xfrm>
                <a:off x="5004048" y="5751476"/>
                <a:ext cx="7200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400" b="1" i="1" baseline="-25000" dirty="0">
                    <a:latin typeface="Times New Roman" charset="0"/>
                    <a:ea typeface="黑体"/>
                    <a:cs typeface="黑体"/>
                  </a:rPr>
                  <a:t>5</a:t>
                </a:r>
              </a:p>
            </p:txBody>
          </p:sp>
          <p:sp>
            <p:nvSpPr>
              <p:cNvPr id="29718" name="Line 6"/>
              <p:cNvSpPr>
                <a:spLocks noChangeShapeType="1"/>
              </p:cNvSpPr>
              <p:nvPr/>
            </p:nvSpPr>
            <p:spPr bwMode="auto">
              <a:xfrm flipH="1">
                <a:off x="5868144" y="4509120"/>
                <a:ext cx="1872208" cy="36004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19" name="Oval 9"/>
              <p:cNvSpPr>
                <a:spLocks noChangeArrowheads="1"/>
              </p:cNvSpPr>
              <p:nvPr/>
            </p:nvSpPr>
            <p:spPr bwMode="auto">
              <a:xfrm flipH="1">
                <a:off x="7092280" y="5085184"/>
                <a:ext cx="155200" cy="1694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i="1" dirty="0">
                  <a:ea typeface="黑体"/>
                  <a:cs typeface="黑体"/>
                </a:endParaRPr>
              </a:p>
            </p:txBody>
          </p:sp>
          <p:sp>
            <p:nvSpPr>
              <p:cNvPr id="29720" name="Line 6"/>
              <p:cNvSpPr>
                <a:spLocks noChangeShapeType="1"/>
              </p:cNvSpPr>
              <p:nvPr/>
            </p:nvSpPr>
            <p:spPr bwMode="auto">
              <a:xfrm flipH="1" flipV="1">
                <a:off x="5148064" y="4509120"/>
                <a:ext cx="720080" cy="36004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  <p:sp>
            <p:nvSpPr>
              <p:cNvPr id="29721" name="Text Box 11"/>
              <p:cNvSpPr txBox="1">
                <a:spLocks noChangeArrowheads="1"/>
              </p:cNvSpPr>
              <p:nvPr/>
            </p:nvSpPr>
            <p:spPr bwMode="auto">
              <a:xfrm>
                <a:off x="5868144" y="4293096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400" b="1" i="1" baseline="-25000" dirty="0">
                    <a:latin typeface="Times New Roman" charset="0"/>
                    <a:ea typeface="黑体"/>
                    <a:cs typeface="黑体"/>
                  </a:rPr>
                  <a:t>2</a:t>
                </a:r>
              </a:p>
            </p:txBody>
          </p:sp>
          <p:sp>
            <p:nvSpPr>
              <p:cNvPr id="29722" name="Text Box 11"/>
              <p:cNvSpPr txBox="1">
                <a:spLocks noChangeArrowheads="1"/>
              </p:cNvSpPr>
              <p:nvPr/>
            </p:nvSpPr>
            <p:spPr bwMode="auto">
              <a:xfrm>
                <a:off x="6804248" y="5085184"/>
                <a:ext cx="5040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latin typeface="Times New Roman" charset="0"/>
                    <a:ea typeface="黑体"/>
                    <a:cs typeface="黑体"/>
                  </a:rPr>
                  <a:t>v</a:t>
                </a:r>
                <a:r>
                  <a:rPr kumimoji="1" lang="en-US" altLang="zh-CN" sz="2400" b="1" i="1" baseline="-25000" dirty="0">
                    <a:latin typeface="Times New Roman" charset="0"/>
                    <a:ea typeface="黑体"/>
                    <a:cs typeface="黑体"/>
                  </a:rPr>
                  <a:t>6</a:t>
                </a:r>
              </a:p>
            </p:txBody>
          </p:sp>
          <p:sp>
            <p:nvSpPr>
              <p:cNvPr id="29723" name="Line 6"/>
              <p:cNvSpPr>
                <a:spLocks noChangeShapeType="1"/>
              </p:cNvSpPr>
              <p:nvPr/>
            </p:nvSpPr>
            <p:spPr bwMode="auto">
              <a:xfrm flipH="1">
                <a:off x="7092280" y="4509120"/>
                <a:ext cx="576064" cy="64807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ea typeface="黑体"/>
                  <a:cs typeface="黑体"/>
                </a:endParaRPr>
              </a:p>
            </p:txBody>
          </p:sp>
        </p:grpSp>
      </p:grpSp>
      <p:sp>
        <p:nvSpPr>
          <p:cNvPr id="29702" name="矩形标注 100"/>
          <p:cNvSpPr>
            <a:spLocks noChangeArrowheads="1"/>
          </p:cNvSpPr>
          <p:nvPr/>
        </p:nvSpPr>
        <p:spPr bwMode="auto">
          <a:xfrm>
            <a:off x="3708400" y="2133600"/>
            <a:ext cx="1368425" cy="922338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 w="1270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黑体"/>
                <a:cs typeface="Times New Roman" charset="0"/>
              </a:rPr>
              <a:t>3</a:t>
            </a:r>
            <a:r>
              <a:rPr lang="zh-CN" altLang="en-US" b="1" dirty="0">
                <a:solidFill>
                  <a:srgbClr val="0000CC"/>
                </a:solidFill>
                <a:latin typeface="Times New Roman" charset="0"/>
                <a:ea typeface="黑体"/>
                <a:cs typeface="Times New Roman" charset="0"/>
              </a:rPr>
              <a:t>度顶点的导出子图不同构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6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507412" cy="1008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伪图（包含环或者多重边）示例</a:t>
            </a:r>
          </a:p>
        </p:txBody>
      </p:sp>
      <p:grpSp>
        <p:nvGrpSpPr>
          <p:cNvPr id="11268" name="组合 42"/>
          <p:cNvGrpSpPr>
            <a:grpSpLocks/>
          </p:cNvGrpSpPr>
          <p:nvPr/>
        </p:nvGrpSpPr>
        <p:grpSpPr bwMode="auto">
          <a:xfrm>
            <a:off x="1258888" y="2852738"/>
            <a:ext cx="6192837" cy="2520950"/>
            <a:chOff x="1331640" y="4152109"/>
            <a:chExt cx="6192688" cy="2520280"/>
          </a:xfrm>
        </p:grpSpPr>
        <p:grpSp>
          <p:nvGrpSpPr>
            <p:cNvPr id="11269" name="组合 41"/>
            <p:cNvGrpSpPr>
              <a:grpSpLocks/>
            </p:cNvGrpSpPr>
            <p:nvPr/>
          </p:nvGrpSpPr>
          <p:grpSpPr bwMode="auto">
            <a:xfrm>
              <a:off x="1331640" y="4152109"/>
              <a:ext cx="6192688" cy="2520280"/>
              <a:chOff x="1331640" y="4152109"/>
              <a:chExt cx="6192688" cy="2520280"/>
            </a:xfrm>
          </p:grpSpPr>
          <p:sp>
            <p:nvSpPr>
              <p:cNvPr id="11272" name="矩形标注 27"/>
              <p:cNvSpPr>
                <a:spLocks noChangeArrowheads="1"/>
              </p:cNvSpPr>
              <p:nvPr/>
            </p:nvSpPr>
            <p:spPr bwMode="auto">
              <a:xfrm>
                <a:off x="2267744" y="6168333"/>
                <a:ext cx="1008112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洛杉矶</a:t>
                </a:r>
              </a:p>
            </p:txBody>
          </p:sp>
          <p:grpSp>
            <p:nvGrpSpPr>
              <p:cNvPr id="11273" name="组合 38"/>
              <p:cNvGrpSpPr>
                <a:grpSpLocks/>
              </p:cNvGrpSpPr>
              <p:nvPr/>
            </p:nvGrpSpPr>
            <p:grpSpPr bwMode="auto">
              <a:xfrm>
                <a:off x="1331640" y="4152109"/>
                <a:ext cx="6192688" cy="2232248"/>
                <a:chOff x="1331640" y="4152109"/>
                <a:chExt cx="6192688" cy="2232248"/>
              </a:xfrm>
            </p:grpSpPr>
            <p:sp>
              <p:nvSpPr>
                <p:cNvPr id="11274" name="流程图: 联系 3"/>
                <p:cNvSpPr>
                  <a:spLocks noChangeArrowheads="1"/>
                </p:cNvSpPr>
                <p:nvPr/>
              </p:nvSpPr>
              <p:spPr bwMode="auto">
                <a:xfrm>
                  <a:off x="1475656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5" name="流程图: 联系 4"/>
                <p:cNvSpPr>
                  <a:spLocks noChangeArrowheads="1"/>
                </p:cNvSpPr>
                <p:nvPr/>
              </p:nvSpPr>
              <p:spPr bwMode="auto">
                <a:xfrm>
                  <a:off x="1835696" y="624034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6" name="流程图: 联系 5"/>
                <p:cNvSpPr>
                  <a:spLocks noChangeArrowheads="1"/>
                </p:cNvSpPr>
                <p:nvPr/>
              </p:nvSpPr>
              <p:spPr bwMode="auto">
                <a:xfrm>
                  <a:off x="2843808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7" name="流程图: 联系 6"/>
                <p:cNvSpPr>
                  <a:spLocks noChangeArrowheads="1"/>
                </p:cNvSpPr>
                <p:nvPr/>
              </p:nvSpPr>
              <p:spPr bwMode="auto">
                <a:xfrm>
                  <a:off x="4473098" y="4912530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8" name="流程图: 联系 7"/>
                <p:cNvSpPr>
                  <a:spLocks noChangeArrowheads="1"/>
                </p:cNvSpPr>
                <p:nvPr/>
              </p:nvSpPr>
              <p:spPr bwMode="auto">
                <a:xfrm>
                  <a:off x="6300192" y="4728173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79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5498558" y="4588058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80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6012160" y="523222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11281" name="直接连接符 11"/>
                <p:cNvCxnSpPr>
                  <a:cxnSpLocks noChangeShapeType="1"/>
                  <a:stCxn id="11274" idx="6"/>
                  <a:endCxn id="11276" idx="2"/>
                </p:cNvCxnSpPr>
                <p:nvPr/>
              </p:nvCxnSpPr>
              <p:spPr bwMode="auto">
                <a:xfrm>
                  <a:off x="1619672" y="5592269"/>
                  <a:ext cx="1224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2" name="直接连接符 1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7824" y="5016205"/>
                  <a:ext cx="1512168" cy="57606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3" name="直接连接符 14"/>
                <p:cNvCxnSpPr>
                  <a:cxnSpLocks noChangeShapeType="1"/>
                </p:cNvCxnSpPr>
                <p:nvPr/>
              </p:nvCxnSpPr>
              <p:spPr bwMode="auto">
                <a:xfrm>
                  <a:off x="1574558" y="5650830"/>
                  <a:ext cx="30912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4" name="直接连接符 16"/>
                <p:cNvCxnSpPr>
                  <a:cxnSpLocks noChangeShapeType="1"/>
                  <a:endCxn id="11276" idx="3"/>
                </p:cNvCxnSpPr>
                <p:nvPr/>
              </p:nvCxnSpPr>
              <p:spPr bwMode="auto">
                <a:xfrm flipV="1">
                  <a:off x="1907704" y="5643186"/>
                  <a:ext cx="957195" cy="669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5" name="直接连接符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447" y="4673513"/>
                  <a:ext cx="926558" cy="28413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6" name="直接连接符 21"/>
                <p:cNvCxnSpPr>
                  <a:cxnSpLocks noChangeShapeType="1"/>
                  <a:endCxn id="11280" idx="2"/>
                </p:cNvCxnSpPr>
                <p:nvPr/>
              </p:nvCxnSpPr>
              <p:spPr bwMode="auto">
                <a:xfrm>
                  <a:off x="4572000" y="5012305"/>
                  <a:ext cx="1440160" cy="29193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7" name="直接连接符 23"/>
                <p:cNvCxnSpPr>
                  <a:cxnSpLocks noChangeShapeType="1"/>
                  <a:endCxn id="11278" idx="6"/>
                </p:cNvCxnSpPr>
                <p:nvPr/>
              </p:nvCxnSpPr>
              <p:spPr bwMode="auto">
                <a:xfrm>
                  <a:off x="5580112" y="4656165"/>
                  <a:ext cx="864096" cy="14401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88" name="直接连接符 25"/>
                <p:cNvCxnSpPr>
                  <a:cxnSpLocks noChangeShapeType="1"/>
                  <a:endCxn id="11278" idx="7"/>
                </p:cNvCxnSpPr>
                <p:nvPr/>
              </p:nvCxnSpPr>
              <p:spPr bwMode="auto">
                <a:xfrm flipV="1">
                  <a:off x="6084168" y="4749264"/>
                  <a:ext cx="338949" cy="55497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89" name="矩形标注 28"/>
                <p:cNvSpPr>
                  <a:spLocks noChangeArrowheads="1"/>
                </p:cNvSpPr>
                <p:nvPr/>
              </p:nvSpPr>
              <p:spPr bwMode="auto">
                <a:xfrm>
                  <a:off x="1331640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旧金山</a:t>
                  </a:r>
                </a:p>
              </p:txBody>
            </p:sp>
            <p:sp>
              <p:nvSpPr>
                <p:cNvPr id="11290" name="矩形标注 29"/>
                <p:cNvSpPr>
                  <a:spLocks noChangeArrowheads="1"/>
                </p:cNvSpPr>
                <p:nvPr/>
              </p:nvSpPr>
              <p:spPr bwMode="auto">
                <a:xfrm>
                  <a:off x="2627784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丹佛</a:t>
                  </a:r>
                </a:p>
              </p:txBody>
            </p:sp>
            <p:sp>
              <p:nvSpPr>
                <p:cNvPr id="11291" name="矩形标注 30"/>
                <p:cNvSpPr>
                  <a:spLocks noChangeArrowheads="1"/>
                </p:cNvSpPr>
                <p:nvPr/>
              </p:nvSpPr>
              <p:spPr bwMode="auto">
                <a:xfrm>
                  <a:off x="4283968" y="5085184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芝加哥</a:t>
                  </a:r>
                </a:p>
              </p:txBody>
            </p:sp>
            <p:sp>
              <p:nvSpPr>
                <p:cNvPr id="11292" name="矩形标注 31"/>
                <p:cNvSpPr>
                  <a:spLocks noChangeArrowheads="1"/>
                </p:cNvSpPr>
                <p:nvPr/>
              </p:nvSpPr>
              <p:spPr bwMode="auto">
                <a:xfrm>
                  <a:off x="6300192" y="523222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华盛顿</a:t>
                  </a:r>
                </a:p>
              </p:txBody>
            </p:sp>
            <p:sp>
              <p:nvSpPr>
                <p:cNvPr id="11293" name="矩形标注 32"/>
                <p:cNvSpPr>
                  <a:spLocks noChangeArrowheads="1"/>
                </p:cNvSpPr>
                <p:nvPr/>
              </p:nvSpPr>
              <p:spPr bwMode="auto">
                <a:xfrm>
                  <a:off x="6516216" y="4296125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纽约</a:t>
                  </a:r>
                </a:p>
              </p:txBody>
            </p:sp>
            <p:sp>
              <p:nvSpPr>
                <p:cNvPr id="11294" name="矩形标注 33"/>
                <p:cNvSpPr>
                  <a:spLocks noChangeArrowheads="1"/>
                </p:cNvSpPr>
                <p:nvPr/>
              </p:nvSpPr>
              <p:spPr bwMode="auto">
                <a:xfrm>
                  <a:off x="4572000" y="415210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底特律</a:t>
                  </a:r>
                </a:p>
              </p:txBody>
            </p:sp>
            <p:sp>
              <p:nvSpPr>
                <p:cNvPr id="11295" name="任意多边形 34"/>
                <p:cNvSpPr>
                  <a:spLocks/>
                </p:cNvSpPr>
                <p:nvPr/>
              </p:nvSpPr>
              <p:spPr bwMode="auto">
                <a:xfrm>
                  <a:off x="2918012" y="4935071"/>
                  <a:ext cx="1640541" cy="685800"/>
                </a:xfrm>
                <a:custGeom>
                  <a:avLst/>
                  <a:gdLst>
                    <a:gd name="T0" fmla="*/ 0 w 1640541"/>
                    <a:gd name="T1" fmla="*/ 685800 h 685800"/>
                    <a:gd name="T2" fmla="*/ 672353 w 1640541"/>
                    <a:gd name="T3" fmla="*/ 107576 h 685800"/>
                    <a:gd name="T4" fmla="*/ 1640541 w 1640541"/>
                    <a:gd name="T5" fmla="*/ 40341 h 685800"/>
                    <a:gd name="T6" fmla="*/ 1640541 w 1640541"/>
                    <a:gd name="T7" fmla="*/ 40341 h 6858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0541"/>
                    <a:gd name="T13" fmla="*/ 0 h 685800"/>
                    <a:gd name="T14" fmla="*/ 1640541 w 1640541"/>
                    <a:gd name="T15" fmla="*/ 685800 h 6858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0541" h="685800">
                      <a:moveTo>
                        <a:pt x="0" y="685800"/>
                      </a:moveTo>
                      <a:cubicBezTo>
                        <a:pt x="199465" y="450476"/>
                        <a:pt x="398930" y="215153"/>
                        <a:pt x="672353" y="107576"/>
                      </a:cubicBezTo>
                      <a:cubicBezTo>
                        <a:pt x="945777" y="0"/>
                        <a:pt x="1640541" y="40341"/>
                        <a:pt x="1640541" y="40341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296" name="任意多边形 35"/>
                <p:cNvSpPr>
                  <a:spLocks/>
                </p:cNvSpPr>
                <p:nvPr/>
              </p:nvSpPr>
              <p:spPr bwMode="auto">
                <a:xfrm>
                  <a:off x="2944906" y="4988859"/>
                  <a:ext cx="1613647" cy="753035"/>
                </a:xfrm>
                <a:custGeom>
                  <a:avLst/>
                  <a:gdLst>
                    <a:gd name="T0" fmla="*/ 0 w 1613647"/>
                    <a:gd name="T1" fmla="*/ 645459 h 753035"/>
                    <a:gd name="T2" fmla="*/ 968188 w 1613647"/>
                    <a:gd name="T3" fmla="*/ 645459 h 753035"/>
                    <a:gd name="T4" fmla="*/ 1613647 w 1613647"/>
                    <a:gd name="T5" fmla="*/ 0 h 753035"/>
                    <a:gd name="T6" fmla="*/ 1613647 w 1613647"/>
                    <a:gd name="T7" fmla="*/ 0 h 7530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13647"/>
                    <a:gd name="T13" fmla="*/ 0 h 753035"/>
                    <a:gd name="T14" fmla="*/ 1613647 w 1613647"/>
                    <a:gd name="T15" fmla="*/ 753035 h 7530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13647" h="753035">
                      <a:moveTo>
                        <a:pt x="0" y="645459"/>
                      </a:moveTo>
                      <a:cubicBezTo>
                        <a:pt x="349623" y="699247"/>
                        <a:pt x="699247" y="753035"/>
                        <a:pt x="968188" y="645459"/>
                      </a:cubicBezTo>
                      <a:cubicBezTo>
                        <a:pt x="1237129" y="537883"/>
                        <a:pt x="1613647" y="0"/>
                        <a:pt x="16136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11297" name="直接连接符 3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13439" y="4800181"/>
                  <a:ext cx="1930769" cy="19652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298" name="任意多边形 37"/>
                <p:cNvSpPr>
                  <a:spLocks/>
                </p:cNvSpPr>
                <p:nvPr/>
              </p:nvSpPr>
              <p:spPr bwMode="auto">
                <a:xfrm>
                  <a:off x="4545106" y="4787153"/>
                  <a:ext cx="1842247" cy="237565"/>
                </a:xfrm>
                <a:custGeom>
                  <a:avLst/>
                  <a:gdLst>
                    <a:gd name="T0" fmla="*/ 0 w 1842247"/>
                    <a:gd name="T1" fmla="*/ 215153 h 237565"/>
                    <a:gd name="T2" fmla="*/ 1237129 w 1842247"/>
                    <a:gd name="T3" fmla="*/ 201706 h 237565"/>
                    <a:gd name="T4" fmla="*/ 1842247 w 1842247"/>
                    <a:gd name="T5" fmla="*/ 0 h 237565"/>
                    <a:gd name="T6" fmla="*/ 1842247 w 1842247"/>
                    <a:gd name="T7" fmla="*/ 0 h 2375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42247"/>
                    <a:gd name="T13" fmla="*/ 0 h 237565"/>
                    <a:gd name="T14" fmla="*/ 1842247 w 1842247"/>
                    <a:gd name="T15" fmla="*/ 237565 h 2375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42247" h="237565">
                      <a:moveTo>
                        <a:pt x="0" y="215153"/>
                      </a:moveTo>
                      <a:cubicBezTo>
                        <a:pt x="465044" y="226359"/>
                        <a:pt x="930088" y="237565"/>
                        <a:pt x="1237129" y="201706"/>
                      </a:cubicBezTo>
                      <a:cubicBezTo>
                        <a:pt x="1544170" y="165847"/>
                        <a:pt x="1842247" y="0"/>
                        <a:pt x="18422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270" name="椭圆 39"/>
            <p:cNvSpPr>
              <a:spLocks noChangeArrowheads="1"/>
            </p:cNvSpPr>
            <p:nvPr/>
          </p:nvSpPr>
          <p:spPr bwMode="auto">
            <a:xfrm>
              <a:off x="2771800" y="5629581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椭圆 40"/>
            <p:cNvSpPr>
              <a:spLocks noChangeArrowheads="1"/>
            </p:cNvSpPr>
            <p:nvPr/>
          </p:nvSpPr>
          <p:spPr bwMode="auto">
            <a:xfrm>
              <a:off x="5940152" y="5373216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图的定义（有向图）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69325" cy="26638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有向图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是一个三元组：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G= (V, E,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非空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顶点集，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是有向边（弧）集，且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  <a:ea typeface="MS PMincho" panose="02020600040205080304" pitchFamily="18" charset="-128"/>
                <a:cs typeface="黑体" panose="02010609060101010101" pitchFamily="49" charset="-122"/>
              </a:rPr>
              <a:t>⋂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E=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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:E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VV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(e)=(u, v), 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分别称为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的起点和终点</a:t>
            </a:r>
            <a:r>
              <a:rPr lang="en-US" altLang="zh-CN" sz="24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zh-CN" altLang="en-US" sz="2400" b="1">
              <a:latin typeface="Times New Roman" panose="02020603050405020304" pitchFamily="18" charset="0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举例（简单有向图）</a:t>
            </a: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331913" y="4076700"/>
            <a:ext cx="6192837" cy="2595563"/>
            <a:chOff x="1331640" y="4077072"/>
            <a:chExt cx="6192688" cy="2595317"/>
          </a:xfrm>
        </p:grpSpPr>
        <p:sp>
          <p:nvSpPr>
            <p:cNvPr id="12293" name="流程图: 联系 3"/>
            <p:cNvSpPr>
              <a:spLocks noChangeArrowheads="1"/>
            </p:cNvSpPr>
            <p:nvPr/>
          </p:nvSpPr>
          <p:spPr bwMode="auto">
            <a:xfrm>
              <a:off x="1475656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4" name="流程图: 联系 4"/>
            <p:cNvSpPr>
              <a:spLocks noChangeArrowheads="1"/>
            </p:cNvSpPr>
            <p:nvPr/>
          </p:nvSpPr>
          <p:spPr bwMode="auto">
            <a:xfrm>
              <a:off x="1835696" y="624034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5" name="流程图: 联系 5"/>
            <p:cNvSpPr>
              <a:spLocks noChangeArrowheads="1"/>
            </p:cNvSpPr>
            <p:nvPr/>
          </p:nvSpPr>
          <p:spPr bwMode="auto">
            <a:xfrm>
              <a:off x="2843808" y="5520261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6" name="流程图: 联系 6"/>
            <p:cNvSpPr>
              <a:spLocks noChangeArrowheads="1"/>
            </p:cNvSpPr>
            <p:nvPr/>
          </p:nvSpPr>
          <p:spPr bwMode="auto">
            <a:xfrm>
              <a:off x="4473098" y="4912530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7" name="流程图: 联系 7"/>
            <p:cNvSpPr>
              <a:spLocks noChangeArrowheads="1"/>
            </p:cNvSpPr>
            <p:nvPr/>
          </p:nvSpPr>
          <p:spPr bwMode="auto">
            <a:xfrm>
              <a:off x="6300192" y="4728173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8" name="流程图: 联系 8"/>
            <p:cNvSpPr>
              <a:spLocks noChangeArrowheads="1"/>
            </p:cNvSpPr>
            <p:nvPr/>
          </p:nvSpPr>
          <p:spPr bwMode="auto">
            <a:xfrm>
              <a:off x="5498558" y="4588058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299" name="流程图: 联系 9"/>
            <p:cNvSpPr>
              <a:spLocks noChangeArrowheads="1"/>
            </p:cNvSpPr>
            <p:nvPr/>
          </p:nvSpPr>
          <p:spPr bwMode="auto">
            <a:xfrm>
              <a:off x="6012160" y="5232229"/>
              <a:ext cx="144016" cy="144016"/>
            </a:xfrm>
            <a:prstGeom prst="flowChartConnector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2300" name="直接连接符 11"/>
            <p:cNvCxnSpPr>
              <a:cxnSpLocks noChangeShapeType="1"/>
              <a:stCxn id="12293" idx="6"/>
              <a:endCxn id="12295" idx="2"/>
            </p:cNvCxnSpPr>
            <p:nvPr/>
          </p:nvCxnSpPr>
          <p:spPr bwMode="auto">
            <a:xfrm>
              <a:off x="1619672" y="5592269"/>
              <a:ext cx="12241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直接连接符 12"/>
            <p:cNvCxnSpPr>
              <a:cxnSpLocks noChangeShapeType="1"/>
            </p:cNvCxnSpPr>
            <p:nvPr/>
          </p:nvCxnSpPr>
          <p:spPr bwMode="auto">
            <a:xfrm flipV="1">
              <a:off x="2987824" y="5016205"/>
              <a:ext cx="1512168" cy="5760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直接连接符 14"/>
            <p:cNvCxnSpPr>
              <a:cxnSpLocks noChangeShapeType="1"/>
            </p:cNvCxnSpPr>
            <p:nvPr/>
          </p:nvCxnSpPr>
          <p:spPr bwMode="auto">
            <a:xfrm>
              <a:off x="1574558" y="5650830"/>
              <a:ext cx="309123" cy="59715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直接连接符 16"/>
            <p:cNvCxnSpPr>
              <a:cxnSpLocks noChangeShapeType="1"/>
              <a:endCxn id="12295" idx="3"/>
            </p:cNvCxnSpPr>
            <p:nvPr/>
          </p:nvCxnSpPr>
          <p:spPr bwMode="auto">
            <a:xfrm flipV="1">
              <a:off x="1907704" y="5643186"/>
              <a:ext cx="957195" cy="669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直接连接符 18"/>
            <p:cNvCxnSpPr>
              <a:cxnSpLocks noChangeShapeType="1"/>
            </p:cNvCxnSpPr>
            <p:nvPr/>
          </p:nvCxnSpPr>
          <p:spPr bwMode="auto">
            <a:xfrm flipV="1">
              <a:off x="4585447" y="4673513"/>
              <a:ext cx="926558" cy="28413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直接连接符 21"/>
            <p:cNvCxnSpPr>
              <a:cxnSpLocks noChangeShapeType="1"/>
              <a:endCxn id="12299" idx="2"/>
            </p:cNvCxnSpPr>
            <p:nvPr/>
          </p:nvCxnSpPr>
          <p:spPr bwMode="auto">
            <a:xfrm>
              <a:off x="4572000" y="5012305"/>
              <a:ext cx="1440160" cy="29193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直接连接符 23"/>
            <p:cNvCxnSpPr>
              <a:cxnSpLocks noChangeShapeType="1"/>
              <a:endCxn id="12297" idx="1"/>
            </p:cNvCxnSpPr>
            <p:nvPr/>
          </p:nvCxnSpPr>
          <p:spPr bwMode="auto">
            <a:xfrm>
              <a:off x="5580112" y="4656165"/>
              <a:ext cx="741171" cy="9309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直接连接符 25"/>
            <p:cNvCxnSpPr>
              <a:cxnSpLocks noChangeShapeType="1"/>
              <a:endCxn id="12297" idx="4"/>
            </p:cNvCxnSpPr>
            <p:nvPr/>
          </p:nvCxnSpPr>
          <p:spPr bwMode="auto">
            <a:xfrm flipV="1">
              <a:off x="6084168" y="4872189"/>
              <a:ext cx="288032" cy="43204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矩形标注 27"/>
            <p:cNvSpPr>
              <a:spLocks noChangeArrowheads="1"/>
            </p:cNvSpPr>
            <p:nvPr/>
          </p:nvSpPr>
          <p:spPr bwMode="auto">
            <a:xfrm>
              <a:off x="2267744" y="6168333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洛杉矶</a:t>
              </a:r>
            </a:p>
          </p:txBody>
        </p:sp>
        <p:sp>
          <p:nvSpPr>
            <p:cNvPr id="12309" name="矩形标注 28"/>
            <p:cNvSpPr>
              <a:spLocks noChangeArrowheads="1"/>
            </p:cNvSpPr>
            <p:nvPr/>
          </p:nvSpPr>
          <p:spPr bwMode="auto">
            <a:xfrm>
              <a:off x="1331640" y="4944197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旧金山</a:t>
              </a:r>
            </a:p>
          </p:txBody>
        </p:sp>
        <p:sp>
          <p:nvSpPr>
            <p:cNvPr id="12310" name="矩形标注 29"/>
            <p:cNvSpPr>
              <a:spLocks noChangeArrowheads="1"/>
            </p:cNvSpPr>
            <p:nvPr/>
          </p:nvSpPr>
          <p:spPr bwMode="auto">
            <a:xfrm>
              <a:off x="2411760" y="4941168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丹佛</a:t>
              </a:r>
            </a:p>
          </p:txBody>
        </p:sp>
        <p:sp>
          <p:nvSpPr>
            <p:cNvPr id="12311" name="矩形标注 30"/>
            <p:cNvSpPr>
              <a:spLocks noChangeArrowheads="1"/>
            </p:cNvSpPr>
            <p:nvPr/>
          </p:nvSpPr>
          <p:spPr bwMode="auto">
            <a:xfrm>
              <a:off x="4067944" y="5160221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芝加哥</a:t>
              </a:r>
            </a:p>
          </p:txBody>
        </p:sp>
        <p:sp>
          <p:nvSpPr>
            <p:cNvPr id="12312" name="矩形标注 31"/>
            <p:cNvSpPr>
              <a:spLocks noChangeArrowheads="1"/>
            </p:cNvSpPr>
            <p:nvPr/>
          </p:nvSpPr>
          <p:spPr bwMode="auto">
            <a:xfrm>
              <a:off x="6300192" y="5232229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华盛顿</a:t>
              </a:r>
            </a:p>
          </p:txBody>
        </p:sp>
        <p:sp>
          <p:nvSpPr>
            <p:cNvPr id="12313" name="矩形标注 32"/>
            <p:cNvSpPr>
              <a:spLocks noChangeArrowheads="1"/>
            </p:cNvSpPr>
            <p:nvPr/>
          </p:nvSpPr>
          <p:spPr bwMode="auto">
            <a:xfrm>
              <a:off x="6516216" y="4296125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纽约</a:t>
              </a:r>
            </a:p>
          </p:txBody>
        </p:sp>
        <p:sp>
          <p:nvSpPr>
            <p:cNvPr id="12314" name="矩形标注 33"/>
            <p:cNvSpPr>
              <a:spLocks noChangeArrowheads="1"/>
            </p:cNvSpPr>
            <p:nvPr/>
          </p:nvSpPr>
          <p:spPr bwMode="auto">
            <a:xfrm>
              <a:off x="5076056" y="4077072"/>
              <a:ext cx="1008112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/>
                <a:t>底特律</a:t>
              </a:r>
            </a:p>
          </p:txBody>
        </p:sp>
        <p:cxnSp>
          <p:nvCxnSpPr>
            <p:cNvPr id="12315" name="直接连接符 35"/>
            <p:cNvCxnSpPr>
              <a:cxnSpLocks noChangeShapeType="1"/>
            </p:cNvCxnSpPr>
            <p:nvPr/>
          </p:nvCxnSpPr>
          <p:spPr bwMode="auto">
            <a:xfrm flipV="1">
              <a:off x="4499992" y="4815372"/>
              <a:ext cx="1786753" cy="19652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6" name="任意多边形 41"/>
            <p:cNvSpPr>
              <a:spLocks/>
            </p:cNvSpPr>
            <p:nvPr/>
          </p:nvSpPr>
          <p:spPr bwMode="auto">
            <a:xfrm rot="178440">
              <a:off x="2987824" y="4725144"/>
              <a:ext cx="1519517" cy="838201"/>
            </a:xfrm>
            <a:custGeom>
              <a:avLst/>
              <a:gdLst>
                <a:gd name="T0" fmla="*/ 0 w 1519517"/>
                <a:gd name="T1" fmla="*/ 838201 h 838201"/>
                <a:gd name="T2" fmla="*/ 349623 w 1519517"/>
                <a:gd name="T3" fmla="*/ 112059 h 838201"/>
                <a:gd name="T4" fmla="*/ 1519517 w 1519517"/>
                <a:gd name="T5" fmla="*/ 165848 h 838201"/>
                <a:gd name="T6" fmla="*/ 1519517 w 1519517"/>
                <a:gd name="T7" fmla="*/ 165848 h 8382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9517"/>
                <a:gd name="T13" fmla="*/ 0 h 838201"/>
                <a:gd name="T14" fmla="*/ 1519517 w 1519517"/>
                <a:gd name="T15" fmla="*/ 838201 h 8382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9517" h="838201">
                  <a:moveTo>
                    <a:pt x="0" y="838201"/>
                  </a:moveTo>
                  <a:cubicBezTo>
                    <a:pt x="48185" y="531159"/>
                    <a:pt x="96370" y="224118"/>
                    <a:pt x="349623" y="112059"/>
                  </a:cubicBezTo>
                  <a:cubicBezTo>
                    <a:pt x="602876" y="0"/>
                    <a:pt x="1519517" y="165848"/>
                    <a:pt x="1519517" y="165848"/>
                  </a:cubicBez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miter lim="800000"/>
              <a:headEnd type="triangle" w="lg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图的术语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075612" cy="273685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0"/>
              </a:spcBef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(V, E, 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),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(e)={u, v}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邻接（相邻）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黑体" panose="02010609060101010101" pitchFamily="49" charset="-122"/>
              </a:rPr>
              <a:t>关联（连接）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顶点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  <a:cs typeface="黑体" panose="02010609060101010101" pitchFamily="49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algn="just" eaLnBrk="1" hangingPunct="1">
              <a:lnSpc>
                <a:spcPct val="125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图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中顶点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v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的度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deg(v)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zh-CN" sz="2800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25000"/>
              </a:lnSpc>
            </a:pPr>
            <a:r>
              <a:rPr lang="zh-CN" altLang="en-US" sz="2400" b="1">
                <a:cs typeface="黑体" panose="02010609060101010101" pitchFamily="49" charset="-122"/>
              </a:rPr>
              <a:t>与该顶点关联的边数，环为顶点的度做出双倍贡献。</a:t>
            </a:r>
            <a:endParaRPr lang="en-US" altLang="zh-CN" sz="2400" b="1">
              <a:cs typeface="黑体" panose="02010609060101010101" pitchFamily="49" charset="-122"/>
            </a:endParaRPr>
          </a:p>
        </p:txBody>
      </p:sp>
      <p:grpSp>
        <p:nvGrpSpPr>
          <p:cNvPr id="2" name="组合 42"/>
          <p:cNvGrpSpPr>
            <a:grpSpLocks/>
          </p:cNvGrpSpPr>
          <p:nvPr/>
        </p:nvGrpSpPr>
        <p:grpSpPr bwMode="auto">
          <a:xfrm>
            <a:off x="1258888" y="4162425"/>
            <a:ext cx="6192837" cy="2520950"/>
            <a:chOff x="1331640" y="4152109"/>
            <a:chExt cx="6192688" cy="2520280"/>
          </a:xfrm>
        </p:grpSpPr>
        <p:grpSp>
          <p:nvGrpSpPr>
            <p:cNvPr id="13317" name="组合 41"/>
            <p:cNvGrpSpPr>
              <a:grpSpLocks/>
            </p:cNvGrpSpPr>
            <p:nvPr/>
          </p:nvGrpSpPr>
          <p:grpSpPr bwMode="auto">
            <a:xfrm>
              <a:off x="1331640" y="4152109"/>
              <a:ext cx="6192688" cy="2520280"/>
              <a:chOff x="1331640" y="4152109"/>
              <a:chExt cx="6192688" cy="2520280"/>
            </a:xfrm>
          </p:grpSpPr>
          <p:sp>
            <p:nvSpPr>
              <p:cNvPr id="13320" name="矩形标注 8"/>
              <p:cNvSpPr>
                <a:spLocks noChangeArrowheads="1"/>
              </p:cNvSpPr>
              <p:nvPr/>
            </p:nvSpPr>
            <p:spPr bwMode="auto">
              <a:xfrm>
                <a:off x="2267744" y="6168333"/>
                <a:ext cx="1008112" cy="504056"/>
              </a:xfrm>
              <a:prstGeom prst="wedgeRectCallout">
                <a:avLst>
                  <a:gd name="adj1" fmla="val -20833"/>
                  <a:gd name="adj2" fmla="val 6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/>
                  <a:t>洛杉矶</a:t>
                </a:r>
              </a:p>
            </p:txBody>
          </p:sp>
          <p:grpSp>
            <p:nvGrpSpPr>
              <p:cNvPr id="13321" name="组合 38"/>
              <p:cNvGrpSpPr>
                <a:grpSpLocks/>
              </p:cNvGrpSpPr>
              <p:nvPr/>
            </p:nvGrpSpPr>
            <p:grpSpPr bwMode="auto">
              <a:xfrm>
                <a:off x="1331640" y="4152109"/>
                <a:ext cx="6192688" cy="2232248"/>
                <a:chOff x="1331640" y="4152109"/>
                <a:chExt cx="6192688" cy="2232248"/>
              </a:xfrm>
            </p:grpSpPr>
            <p:sp>
              <p:nvSpPr>
                <p:cNvPr id="13322" name="流程图: 联系 10"/>
                <p:cNvSpPr>
                  <a:spLocks noChangeArrowheads="1"/>
                </p:cNvSpPr>
                <p:nvPr/>
              </p:nvSpPr>
              <p:spPr bwMode="auto">
                <a:xfrm>
                  <a:off x="1475656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3" name="流程图: 联系 11"/>
                <p:cNvSpPr>
                  <a:spLocks noChangeArrowheads="1"/>
                </p:cNvSpPr>
                <p:nvPr/>
              </p:nvSpPr>
              <p:spPr bwMode="auto">
                <a:xfrm>
                  <a:off x="1835696" y="624034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4" name="流程图: 联系 12"/>
                <p:cNvSpPr>
                  <a:spLocks noChangeArrowheads="1"/>
                </p:cNvSpPr>
                <p:nvPr/>
              </p:nvSpPr>
              <p:spPr bwMode="auto">
                <a:xfrm>
                  <a:off x="2843808" y="5520261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5" name="流程图: 联系 6"/>
                <p:cNvSpPr>
                  <a:spLocks noChangeArrowheads="1"/>
                </p:cNvSpPr>
                <p:nvPr/>
              </p:nvSpPr>
              <p:spPr bwMode="auto">
                <a:xfrm>
                  <a:off x="4473098" y="4912530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6" name="流程图: 联系 7"/>
                <p:cNvSpPr>
                  <a:spLocks noChangeArrowheads="1"/>
                </p:cNvSpPr>
                <p:nvPr/>
              </p:nvSpPr>
              <p:spPr bwMode="auto">
                <a:xfrm>
                  <a:off x="6300192" y="4728173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7" name="流程图: 联系 8"/>
                <p:cNvSpPr>
                  <a:spLocks noChangeArrowheads="1"/>
                </p:cNvSpPr>
                <p:nvPr/>
              </p:nvSpPr>
              <p:spPr bwMode="auto">
                <a:xfrm>
                  <a:off x="5498558" y="4588058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28" name="流程图: 联系 9"/>
                <p:cNvSpPr>
                  <a:spLocks noChangeArrowheads="1"/>
                </p:cNvSpPr>
                <p:nvPr/>
              </p:nvSpPr>
              <p:spPr bwMode="auto">
                <a:xfrm>
                  <a:off x="6012160" y="5232229"/>
                  <a:ext cx="144016" cy="144016"/>
                </a:xfrm>
                <a:prstGeom prst="flowChartConnector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13329" name="直接连接符 17"/>
                <p:cNvCxnSpPr>
                  <a:cxnSpLocks noChangeShapeType="1"/>
                  <a:stCxn id="13322" idx="6"/>
                  <a:endCxn id="13324" idx="2"/>
                </p:cNvCxnSpPr>
                <p:nvPr/>
              </p:nvCxnSpPr>
              <p:spPr bwMode="auto">
                <a:xfrm>
                  <a:off x="1619672" y="5592269"/>
                  <a:ext cx="1224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0" name="直接连接符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87824" y="5016205"/>
                  <a:ext cx="1512168" cy="57606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1" name="直接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1574558" y="5650830"/>
                  <a:ext cx="309123" cy="59715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2" name="直接连接符 20"/>
                <p:cNvCxnSpPr>
                  <a:cxnSpLocks noChangeShapeType="1"/>
                  <a:endCxn id="13324" idx="3"/>
                </p:cNvCxnSpPr>
                <p:nvPr/>
              </p:nvCxnSpPr>
              <p:spPr bwMode="auto">
                <a:xfrm flipV="1">
                  <a:off x="1907704" y="5643186"/>
                  <a:ext cx="957195" cy="6691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85447" y="4673513"/>
                  <a:ext cx="926558" cy="284131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4" name="直接连接符 22"/>
                <p:cNvCxnSpPr>
                  <a:cxnSpLocks noChangeShapeType="1"/>
                  <a:endCxn id="13327" idx="2"/>
                </p:cNvCxnSpPr>
                <p:nvPr/>
              </p:nvCxnSpPr>
              <p:spPr bwMode="auto">
                <a:xfrm>
                  <a:off x="4572000" y="5012305"/>
                  <a:ext cx="1440160" cy="29193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5" name="直接连接符 23"/>
                <p:cNvCxnSpPr>
                  <a:cxnSpLocks noChangeShapeType="1"/>
                  <a:endCxn id="13325" idx="6"/>
                </p:cNvCxnSpPr>
                <p:nvPr/>
              </p:nvCxnSpPr>
              <p:spPr bwMode="auto">
                <a:xfrm>
                  <a:off x="5580112" y="4656165"/>
                  <a:ext cx="864096" cy="144016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36" name="直接连接符 24"/>
                <p:cNvCxnSpPr>
                  <a:cxnSpLocks noChangeShapeType="1"/>
                  <a:endCxn id="13325" idx="7"/>
                </p:cNvCxnSpPr>
                <p:nvPr/>
              </p:nvCxnSpPr>
              <p:spPr bwMode="auto">
                <a:xfrm flipV="1">
                  <a:off x="6084168" y="4749264"/>
                  <a:ext cx="338949" cy="55497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337" name="矩形标注 25"/>
                <p:cNvSpPr>
                  <a:spLocks noChangeArrowheads="1"/>
                </p:cNvSpPr>
                <p:nvPr/>
              </p:nvSpPr>
              <p:spPr bwMode="auto">
                <a:xfrm>
                  <a:off x="1331640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旧金山</a:t>
                  </a:r>
                </a:p>
              </p:txBody>
            </p:sp>
            <p:sp>
              <p:nvSpPr>
                <p:cNvPr id="13338" name="矩形标注 26"/>
                <p:cNvSpPr>
                  <a:spLocks noChangeArrowheads="1"/>
                </p:cNvSpPr>
                <p:nvPr/>
              </p:nvSpPr>
              <p:spPr bwMode="auto">
                <a:xfrm>
                  <a:off x="2627784" y="4944197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丹佛</a:t>
                  </a:r>
                </a:p>
              </p:txBody>
            </p:sp>
            <p:sp>
              <p:nvSpPr>
                <p:cNvPr id="13339" name="矩形标注 27"/>
                <p:cNvSpPr>
                  <a:spLocks noChangeArrowheads="1"/>
                </p:cNvSpPr>
                <p:nvPr/>
              </p:nvSpPr>
              <p:spPr bwMode="auto">
                <a:xfrm>
                  <a:off x="4283968" y="5085184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芝加哥</a:t>
                  </a:r>
                </a:p>
              </p:txBody>
            </p:sp>
            <p:sp>
              <p:nvSpPr>
                <p:cNvPr id="13340" name="矩形标注 28"/>
                <p:cNvSpPr>
                  <a:spLocks noChangeArrowheads="1"/>
                </p:cNvSpPr>
                <p:nvPr/>
              </p:nvSpPr>
              <p:spPr bwMode="auto">
                <a:xfrm>
                  <a:off x="6300192" y="523222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华盛顿</a:t>
                  </a:r>
                </a:p>
              </p:txBody>
            </p:sp>
            <p:sp>
              <p:nvSpPr>
                <p:cNvPr id="13341" name="矩形标注 29"/>
                <p:cNvSpPr>
                  <a:spLocks noChangeArrowheads="1"/>
                </p:cNvSpPr>
                <p:nvPr/>
              </p:nvSpPr>
              <p:spPr bwMode="auto">
                <a:xfrm>
                  <a:off x="6516216" y="4296125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纽约</a:t>
                  </a:r>
                </a:p>
              </p:txBody>
            </p:sp>
            <p:sp>
              <p:nvSpPr>
                <p:cNvPr id="13342" name="矩形标注 30"/>
                <p:cNvSpPr>
                  <a:spLocks noChangeArrowheads="1"/>
                </p:cNvSpPr>
                <p:nvPr/>
              </p:nvSpPr>
              <p:spPr bwMode="auto">
                <a:xfrm>
                  <a:off x="4572000" y="4152109"/>
                  <a:ext cx="1008112" cy="504056"/>
                </a:xfrm>
                <a:prstGeom prst="wedgeRectCallout">
                  <a:avLst>
                    <a:gd name="adj1" fmla="val -20833"/>
                    <a:gd name="adj2" fmla="val 62500"/>
                  </a:avLst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000" b="1"/>
                    <a:t>底特律</a:t>
                  </a:r>
                </a:p>
              </p:txBody>
            </p:sp>
            <p:sp>
              <p:nvSpPr>
                <p:cNvPr id="13343" name="任意多边形 31"/>
                <p:cNvSpPr>
                  <a:spLocks/>
                </p:cNvSpPr>
                <p:nvPr/>
              </p:nvSpPr>
              <p:spPr bwMode="auto">
                <a:xfrm>
                  <a:off x="2918012" y="4935071"/>
                  <a:ext cx="1640541" cy="685800"/>
                </a:xfrm>
                <a:custGeom>
                  <a:avLst/>
                  <a:gdLst>
                    <a:gd name="T0" fmla="*/ 0 w 1640541"/>
                    <a:gd name="T1" fmla="*/ 685800 h 685800"/>
                    <a:gd name="T2" fmla="*/ 672353 w 1640541"/>
                    <a:gd name="T3" fmla="*/ 107576 h 685800"/>
                    <a:gd name="T4" fmla="*/ 1640541 w 1640541"/>
                    <a:gd name="T5" fmla="*/ 40341 h 685800"/>
                    <a:gd name="T6" fmla="*/ 1640541 w 1640541"/>
                    <a:gd name="T7" fmla="*/ 40341 h 6858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0541"/>
                    <a:gd name="T13" fmla="*/ 0 h 685800"/>
                    <a:gd name="T14" fmla="*/ 1640541 w 1640541"/>
                    <a:gd name="T15" fmla="*/ 685800 h 6858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0541" h="685800">
                      <a:moveTo>
                        <a:pt x="0" y="685800"/>
                      </a:moveTo>
                      <a:cubicBezTo>
                        <a:pt x="199465" y="450476"/>
                        <a:pt x="398930" y="215153"/>
                        <a:pt x="672353" y="107576"/>
                      </a:cubicBezTo>
                      <a:cubicBezTo>
                        <a:pt x="945777" y="0"/>
                        <a:pt x="1640541" y="40341"/>
                        <a:pt x="1640541" y="40341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3344" name="任意多边形 32"/>
                <p:cNvSpPr>
                  <a:spLocks/>
                </p:cNvSpPr>
                <p:nvPr/>
              </p:nvSpPr>
              <p:spPr bwMode="auto">
                <a:xfrm>
                  <a:off x="2944906" y="4988859"/>
                  <a:ext cx="1613647" cy="753035"/>
                </a:xfrm>
                <a:custGeom>
                  <a:avLst/>
                  <a:gdLst>
                    <a:gd name="T0" fmla="*/ 0 w 1613647"/>
                    <a:gd name="T1" fmla="*/ 645459 h 753035"/>
                    <a:gd name="T2" fmla="*/ 968188 w 1613647"/>
                    <a:gd name="T3" fmla="*/ 645459 h 753035"/>
                    <a:gd name="T4" fmla="*/ 1613647 w 1613647"/>
                    <a:gd name="T5" fmla="*/ 0 h 753035"/>
                    <a:gd name="T6" fmla="*/ 1613647 w 1613647"/>
                    <a:gd name="T7" fmla="*/ 0 h 7530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13647"/>
                    <a:gd name="T13" fmla="*/ 0 h 753035"/>
                    <a:gd name="T14" fmla="*/ 1613647 w 1613647"/>
                    <a:gd name="T15" fmla="*/ 753035 h 7530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13647" h="753035">
                      <a:moveTo>
                        <a:pt x="0" y="645459"/>
                      </a:moveTo>
                      <a:cubicBezTo>
                        <a:pt x="349623" y="699247"/>
                        <a:pt x="699247" y="753035"/>
                        <a:pt x="968188" y="645459"/>
                      </a:cubicBezTo>
                      <a:cubicBezTo>
                        <a:pt x="1237129" y="537883"/>
                        <a:pt x="1613647" y="0"/>
                        <a:pt x="16136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cxnSp>
              <p:nvCxnSpPr>
                <p:cNvPr id="13345" name="直接连接符 33"/>
                <p:cNvCxnSpPr>
                  <a:cxnSpLocks noChangeShapeType="1"/>
                </p:cNvCxnSpPr>
                <p:nvPr/>
              </p:nvCxnSpPr>
              <p:spPr bwMode="auto">
                <a:xfrm flipV="1">
                  <a:off x="4513439" y="4800181"/>
                  <a:ext cx="1930769" cy="19652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3346" name="任意多边形 34"/>
                <p:cNvSpPr>
                  <a:spLocks/>
                </p:cNvSpPr>
                <p:nvPr/>
              </p:nvSpPr>
              <p:spPr bwMode="auto">
                <a:xfrm>
                  <a:off x="4545106" y="4787153"/>
                  <a:ext cx="1842247" cy="237565"/>
                </a:xfrm>
                <a:custGeom>
                  <a:avLst/>
                  <a:gdLst>
                    <a:gd name="T0" fmla="*/ 0 w 1842247"/>
                    <a:gd name="T1" fmla="*/ 215153 h 237565"/>
                    <a:gd name="T2" fmla="*/ 1237129 w 1842247"/>
                    <a:gd name="T3" fmla="*/ 201706 h 237565"/>
                    <a:gd name="T4" fmla="*/ 1842247 w 1842247"/>
                    <a:gd name="T5" fmla="*/ 0 h 237565"/>
                    <a:gd name="T6" fmla="*/ 1842247 w 1842247"/>
                    <a:gd name="T7" fmla="*/ 0 h 23756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842247"/>
                    <a:gd name="T13" fmla="*/ 0 h 237565"/>
                    <a:gd name="T14" fmla="*/ 1842247 w 1842247"/>
                    <a:gd name="T15" fmla="*/ 237565 h 23756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842247" h="237565">
                      <a:moveTo>
                        <a:pt x="0" y="215153"/>
                      </a:moveTo>
                      <a:cubicBezTo>
                        <a:pt x="465044" y="226359"/>
                        <a:pt x="930088" y="237565"/>
                        <a:pt x="1237129" y="201706"/>
                      </a:cubicBezTo>
                      <a:cubicBezTo>
                        <a:pt x="1544170" y="165847"/>
                        <a:pt x="1842247" y="0"/>
                        <a:pt x="1842247" y="0"/>
                      </a:cubicBezTo>
                    </a:path>
                  </a:pathLst>
                </a:custGeom>
                <a:noFill/>
                <a:ln w="222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3318" name="椭圆 6"/>
            <p:cNvSpPr>
              <a:spLocks noChangeArrowheads="1"/>
            </p:cNvSpPr>
            <p:nvPr/>
          </p:nvSpPr>
          <p:spPr bwMode="auto">
            <a:xfrm>
              <a:off x="2771800" y="5629581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椭圆 7"/>
            <p:cNvSpPr>
              <a:spLocks noChangeArrowheads="1"/>
            </p:cNvSpPr>
            <p:nvPr/>
          </p:nvSpPr>
          <p:spPr bwMode="auto">
            <a:xfrm>
              <a:off x="5940152" y="5373216"/>
              <a:ext cx="288032" cy="43204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>
                <a:cs typeface="黑体" panose="02010609060101010101" pitchFamily="49" charset="-122"/>
              </a:rPr>
              <a:t>握手定理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19263"/>
            <a:ext cx="7786687" cy="423068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无向图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G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有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条边，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个顶点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v</a:t>
            </a:r>
            <a:r>
              <a:rPr lang="en-US" altLang="zh-CN" sz="2800" b="1" baseline="-25000">
                <a:latin typeface="Times New Roman" panose="02020603050405020304" pitchFamily="18" charset="0"/>
                <a:cs typeface="黑体" panose="02010609060101010101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, …v</a:t>
            </a:r>
            <a:r>
              <a:rPr lang="en-US" altLang="zh-CN" sz="2800" b="1" baseline="-25000">
                <a:latin typeface="Times New Roman" panose="02020603050405020304" pitchFamily="18" charset="0"/>
                <a:cs typeface="黑体" panose="02010609060101010101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cs typeface="黑体" panose="02010609060101010101" pitchFamily="49" charset="-122"/>
              </a:rPr>
              <a:t>.</a:t>
            </a:r>
            <a:endParaRPr lang="zh-CN" altLang="en-US" sz="2800" b="1">
              <a:cs typeface="黑体" panose="02010609060101010101" pitchFamily="49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cs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endParaRPr lang="zh-CN" altLang="en-US" sz="2800" b="1">
              <a:latin typeface="Times New Roman" panose="02020603050405020304" pitchFamily="18" charset="0"/>
              <a:cs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推论：无向图中</a:t>
            </a:r>
            <a:r>
              <a:rPr lang="zh-CN" altLang="en-US" sz="2800" b="1" u="sng">
                <a:latin typeface="Times New Roman" panose="02020603050405020304" pitchFamily="18" charset="0"/>
                <a:cs typeface="黑体" panose="02010609060101010101" pitchFamily="49" charset="-122"/>
              </a:rPr>
              <a:t>奇数度顶点</a:t>
            </a:r>
            <a:r>
              <a:rPr lang="zh-CN" altLang="en-US" sz="2800" b="1">
                <a:latin typeface="Times New Roman" panose="02020603050405020304" pitchFamily="18" charset="0"/>
                <a:cs typeface="黑体" panose="02010609060101010101" pitchFamily="49" charset="-122"/>
              </a:rPr>
              <a:t>必是偶数</a:t>
            </a:r>
            <a:r>
              <a:rPr lang="zh-CN" altLang="en-US" sz="2800" b="1">
                <a:cs typeface="黑体" panose="02010609060101010101" pitchFamily="49" charset="-122"/>
              </a:rPr>
              <a:t>个。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692275" y="2276475"/>
          <a:ext cx="223202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Document" r:id="rId3" imgW="800100" imgH="444500" progId="Word.Document.8">
                  <p:embed/>
                </p:oleObj>
              </mc:Choice>
              <mc:Fallback>
                <p:oleObj name="Document" r:id="rId3" imgW="800100" imgH="444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23202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32FF1-3A9F-4611-BE5B-1D26470D92E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8 函数.ppt</Template>
  <TotalTime>8137</TotalTime>
  <Words>2945</Words>
  <Application>Microsoft Macintosh PowerPoint</Application>
  <PresentationFormat>全屏显示(4:3)</PresentationFormat>
  <Paragraphs>472</Paragraphs>
  <Slides>54</Slides>
  <Notes>7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仿宋</vt:lpstr>
      <vt:lpstr>黑体</vt:lpstr>
      <vt:lpstr>华文仿宋</vt:lpstr>
      <vt:lpstr>宋体</vt:lpstr>
      <vt:lpstr>Arial Unicode MS</vt:lpstr>
      <vt:lpstr>MS PMincho</vt:lpstr>
      <vt:lpstr>Sylfaen</vt:lpstr>
      <vt:lpstr>Arial</vt:lpstr>
      <vt:lpstr>Calibri</vt:lpstr>
      <vt:lpstr>Symbol</vt:lpstr>
      <vt:lpstr>Times New Roman</vt:lpstr>
      <vt:lpstr>Wingdings</vt:lpstr>
      <vt:lpstr>Network</vt:lpstr>
      <vt:lpstr>Document</vt:lpstr>
      <vt:lpstr>公式</vt:lpstr>
      <vt:lpstr>Equation</vt:lpstr>
      <vt:lpstr>Microsoft 公式 3.0</vt:lpstr>
      <vt:lpstr>基本概念</vt:lpstr>
      <vt:lpstr>内容提要</vt:lpstr>
      <vt:lpstr>Königsberg七桥问题</vt:lpstr>
      <vt:lpstr>图的定义 Graph</vt:lpstr>
      <vt:lpstr>图的定义（续）</vt:lpstr>
      <vt:lpstr>图的定义（续）</vt:lpstr>
      <vt:lpstr>图的定义（有向图）</vt:lpstr>
      <vt:lpstr>图的术语</vt:lpstr>
      <vt:lpstr>握手定理</vt:lpstr>
      <vt:lpstr>图的术语（续）</vt:lpstr>
      <vt:lpstr>特殊的简单图（完全图）</vt:lpstr>
      <vt:lpstr>特殊的简单图（圈图与轮图）</vt:lpstr>
      <vt:lpstr>特殊的简单图（立方体图）</vt:lpstr>
      <vt:lpstr>子图</vt:lpstr>
      <vt:lpstr>用图建模</vt:lpstr>
      <vt:lpstr>图模型</vt:lpstr>
      <vt:lpstr>生态系统中的动物竞争关系</vt:lpstr>
      <vt:lpstr>循环赛的冠军是哪个队？</vt:lpstr>
      <vt:lpstr>优先图和程序并发执行</vt:lpstr>
      <vt:lpstr>“巧渡河”问题</vt:lpstr>
      <vt:lpstr>“巧渡河”问题的解</vt:lpstr>
      <vt:lpstr>考试时间编排问题</vt:lpstr>
      <vt:lpstr>中国邮递员问题（管梅谷，1960）</vt:lpstr>
      <vt:lpstr>旅行商(TSP)问题</vt:lpstr>
      <vt:lpstr>地图与平面图着色（四色定理）</vt:lpstr>
      <vt:lpstr>图的表示</vt:lpstr>
      <vt:lpstr>关联矩阵(incidence matrix) </vt:lpstr>
      <vt:lpstr>举例（关联矩阵）</vt:lpstr>
      <vt:lpstr>邻接矩阵(adjacency matrix)</vt:lpstr>
      <vt:lpstr>举例（邻接矩阵）</vt:lpstr>
      <vt:lpstr>举例（邻接矩阵）</vt:lpstr>
      <vt:lpstr>举例（邻接矩阵）</vt:lpstr>
      <vt:lpstr>举例（邻接矩阵）</vt:lpstr>
      <vt:lpstr>邻接表</vt:lpstr>
      <vt:lpstr>邻接表（有向图）</vt:lpstr>
      <vt:lpstr>关于邻接矩阵</vt:lpstr>
      <vt:lpstr>关于邻接矩阵</vt:lpstr>
      <vt:lpstr>邻接矩阵的运算</vt:lpstr>
      <vt:lpstr>邻接矩阵的运算</vt:lpstr>
      <vt:lpstr>PowerPoint 演示文稿</vt:lpstr>
      <vt:lpstr>PowerPoint 演示文稿</vt:lpstr>
      <vt:lpstr>邻接矩阵的运算</vt:lpstr>
      <vt:lpstr>PowerPoint 演示文稿</vt:lpstr>
      <vt:lpstr>邻接矩阵的运算</vt:lpstr>
      <vt:lpstr>邻接矩阵的运算</vt:lpstr>
      <vt:lpstr>邻接矩阵的运算</vt:lpstr>
      <vt:lpstr>图的运算</vt:lpstr>
      <vt:lpstr>图的运算</vt:lpstr>
      <vt:lpstr>图的同构</vt:lpstr>
      <vt:lpstr>图同构的例子</vt:lpstr>
      <vt:lpstr>图同构的例子</vt:lpstr>
      <vt:lpstr>检测两个简单图是否同构</vt:lpstr>
      <vt:lpstr>检测两个简单图是否同构</vt:lpstr>
      <vt:lpstr>检测两个简单图是否同构</vt:lpstr>
    </vt:vector>
  </TitlesOfParts>
  <Company>Nanjing University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Xiaoxing Ma</cp:lastModifiedBy>
  <cp:revision>131</cp:revision>
  <dcterms:created xsi:type="dcterms:W3CDTF">2001-02-08T13:36:53Z</dcterms:created>
  <dcterms:modified xsi:type="dcterms:W3CDTF">2018-05-16T08:51:57Z</dcterms:modified>
</cp:coreProperties>
</file>