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56" r:id="rId2"/>
    <p:sldId id="667" r:id="rId3"/>
    <p:sldId id="734" r:id="rId4"/>
    <p:sldId id="735" r:id="rId5"/>
    <p:sldId id="703" r:id="rId6"/>
    <p:sldId id="675" r:id="rId7"/>
    <p:sldId id="706" r:id="rId8"/>
    <p:sldId id="704" r:id="rId9"/>
    <p:sldId id="710" r:id="rId10"/>
    <p:sldId id="714" r:id="rId11"/>
    <p:sldId id="715" r:id="rId12"/>
    <p:sldId id="712" r:id="rId13"/>
    <p:sldId id="713" r:id="rId14"/>
    <p:sldId id="677" r:id="rId15"/>
    <p:sldId id="660" r:id="rId16"/>
    <p:sldId id="661" r:id="rId17"/>
    <p:sldId id="697" r:id="rId18"/>
    <p:sldId id="720" r:id="rId19"/>
    <p:sldId id="726" r:id="rId20"/>
    <p:sldId id="721" r:id="rId21"/>
    <p:sldId id="722" r:id="rId22"/>
    <p:sldId id="723" r:id="rId23"/>
    <p:sldId id="727" r:id="rId24"/>
    <p:sldId id="725" r:id="rId25"/>
    <p:sldId id="728" r:id="rId26"/>
    <p:sldId id="724" r:id="rId27"/>
    <p:sldId id="729" r:id="rId28"/>
    <p:sldId id="730" r:id="rId29"/>
    <p:sldId id="731" r:id="rId30"/>
    <p:sldId id="694" r:id="rId31"/>
    <p:sldId id="716" r:id="rId32"/>
    <p:sldId id="717" r:id="rId33"/>
    <p:sldId id="718" r:id="rId34"/>
    <p:sldId id="719" r:id="rId35"/>
    <p:sldId id="631" r:id="rId36"/>
  </p:sldIdLst>
  <p:sldSz cx="9144000" cy="6858000" type="screen4x3"/>
  <p:notesSz cx="6400800" cy="86868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3333CC"/>
    <a:srgbClr val="1E2EA2"/>
    <a:srgbClr val="4D4D4D"/>
    <a:srgbClr val="CC0000"/>
    <a:srgbClr val="969696"/>
    <a:srgbClr val="3399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07" autoAdjust="0"/>
    <p:restoredTop sz="93667" autoAdjust="0"/>
  </p:normalViewPr>
  <p:slideViewPr>
    <p:cSldViewPr>
      <p:cViewPr varScale="1">
        <p:scale>
          <a:sx n="152" d="100"/>
          <a:sy n="152" d="100"/>
        </p:scale>
        <p:origin x="12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598" y="-84"/>
      </p:cViewPr>
      <p:guideLst>
        <p:guide orient="horz" pos="2736"/>
        <p:guide pos="201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43715" name="Rectangle 3"/>
          <p:cNvSpPr>
            <a:spLocks noGrp="1" noChangeArrowheads="1"/>
          </p:cNvSpPr>
          <p:nvPr>
            <p:ph type="dt" sz="quarter" idx="1"/>
          </p:nvPr>
        </p:nvSpPr>
        <p:spPr bwMode="auto">
          <a:xfrm>
            <a:off x="362585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43716" name="Rectangle 4"/>
          <p:cNvSpPr>
            <a:spLocks noGrp="1" noChangeArrowheads="1"/>
          </p:cNvSpPr>
          <p:nvPr>
            <p:ph type="ftr" sz="quarter" idx="2"/>
          </p:nvPr>
        </p:nvSpPr>
        <p:spPr bwMode="auto">
          <a:xfrm>
            <a:off x="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43717" name="Rectangle 5"/>
          <p:cNvSpPr>
            <a:spLocks noGrp="1" noChangeArrowheads="1"/>
          </p:cNvSpPr>
          <p:nvPr>
            <p:ph type="sldNum" sz="quarter" idx="3"/>
          </p:nvPr>
        </p:nvSpPr>
        <p:spPr bwMode="auto">
          <a:xfrm>
            <a:off x="362585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6EC4FA-810F-4D55-B69A-E96E6AFC75DF}" type="slidenum">
              <a:rPr lang="en-US" altLang="zh-CN"/>
              <a:pPr/>
              <a:t>‹#›</a:t>
            </a:fld>
            <a:endParaRPr lang="en-US" altLang="zh-CN"/>
          </a:p>
        </p:txBody>
      </p:sp>
    </p:spTree>
    <p:extLst>
      <p:ext uri="{BB962C8B-B14F-4D97-AF65-F5344CB8AC3E}">
        <p14:creationId xmlns:p14="http://schemas.microsoft.com/office/powerpoint/2010/main" val="353214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362585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028700" y="650875"/>
            <a:ext cx="4343400" cy="32575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39763" y="4125913"/>
            <a:ext cx="5121275" cy="391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p:cNvSpPr>
            <a:spLocks noGrp="1" noChangeArrowheads="1"/>
          </p:cNvSpPr>
          <p:nvPr>
            <p:ph type="ftr" sz="quarter" idx="4"/>
          </p:nvPr>
        </p:nvSpPr>
        <p:spPr bwMode="auto">
          <a:xfrm>
            <a:off x="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2775" name="Rectangle 7"/>
          <p:cNvSpPr>
            <a:spLocks noGrp="1" noChangeArrowheads="1"/>
          </p:cNvSpPr>
          <p:nvPr>
            <p:ph type="sldNum" sz="quarter" idx="5"/>
          </p:nvPr>
        </p:nvSpPr>
        <p:spPr bwMode="auto">
          <a:xfrm>
            <a:off x="362585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4411F49-2A43-4144-9615-AC469FA0912A}" type="slidenum">
              <a:rPr lang="en-US" altLang="zh-CN"/>
              <a:pPr/>
              <a:t>‹#›</a:t>
            </a:fld>
            <a:endParaRPr lang="en-US" altLang="zh-CN"/>
          </a:p>
        </p:txBody>
      </p:sp>
    </p:spTree>
    <p:extLst>
      <p:ext uri="{BB962C8B-B14F-4D97-AF65-F5344CB8AC3E}">
        <p14:creationId xmlns:p14="http://schemas.microsoft.com/office/powerpoint/2010/main" val="1882444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05DBC6-CED2-4D20-A614-BCC06C3BCE4F}" type="slidenum">
              <a:rPr lang="en-US" altLang="zh-CN"/>
              <a:pPr eaLnBrk="1" hangingPunct="1"/>
              <a:t>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3561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48801A-006C-4A53-9B0C-DC25891DDC7D}" type="slidenum">
              <a:rPr lang="en-US" altLang="zh-CN"/>
              <a:pPr eaLnBrk="1" hangingPunct="1"/>
              <a:t>29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210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F0772C-DBBD-45D4-B170-1D2AE62E47E3}" type="slidenum">
              <a:rPr lang="en-US" altLang="zh-CN"/>
              <a:pPr eaLnBrk="1" hangingPunct="1"/>
              <a:t>30</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624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A349BC-82C4-4393-A60B-9B96E1F4A6A8}" type="slidenum">
              <a:rPr lang="en-US" altLang="zh-CN"/>
              <a:pPr eaLnBrk="1" hangingPunct="1"/>
              <a:t>31</a:t>
            </a:fld>
            <a:endParaRPr lang="en-US" altLang="zh-CN"/>
          </a:p>
        </p:txBody>
      </p:sp>
    </p:spTree>
    <p:extLst>
      <p:ext uri="{BB962C8B-B14F-4D97-AF65-F5344CB8AC3E}">
        <p14:creationId xmlns:p14="http://schemas.microsoft.com/office/powerpoint/2010/main" val="214752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5E9B35-BA7F-45A0-AFF8-CF5F15CEE145}" type="slidenum">
              <a:rPr lang="en-US" altLang="zh-CN"/>
              <a:pPr eaLnBrk="1" hangingPunct="1"/>
              <a:t>32</a:t>
            </a:fld>
            <a:endParaRPr lang="en-US" altLang="zh-CN"/>
          </a:p>
        </p:txBody>
      </p:sp>
    </p:spTree>
    <p:extLst>
      <p:ext uri="{BB962C8B-B14F-4D97-AF65-F5344CB8AC3E}">
        <p14:creationId xmlns:p14="http://schemas.microsoft.com/office/powerpoint/2010/main" val="178653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06F46A-0F56-4F8D-9F64-F6116B1CBABC}" type="slidenum">
              <a:rPr lang="en-US" altLang="zh-CN"/>
              <a:pPr eaLnBrk="1" hangingPunct="1"/>
              <a:t>33</a:t>
            </a:fld>
            <a:endParaRPr lang="en-US" altLang="zh-CN"/>
          </a:p>
        </p:txBody>
      </p:sp>
    </p:spTree>
    <p:extLst>
      <p:ext uri="{BB962C8B-B14F-4D97-AF65-F5344CB8AC3E}">
        <p14:creationId xmlns:p14="http://schemas.microsoft.com/office/powerpoint/2010/main" val="206044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0A74D5-F19B-47DA-9846-B6EEDE2CB59C}" type="slidenum">
              <a:rPr lang="en-US" altLang="zh-CN"/>
              <a:pPr eaLnBrk="1" hangingPunct="1"/>
              <a:t>34</a:t>
            </a:fld>
            <a:endParaRPr lang="en-US" altLang="zh-CN"/>
          </a:p>
        </p:txBody>
      </p:sp>
    </p:spTree>
    <p:extLst>
      <p:ext uri="{BB962C8B-B14F-4D97-AF65-F5344CB8AC3E}">
        <p14:creationId xmlns:p14="http://schemas.microsoft.com/office/powerpoint/2010/main" val="381721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C97E52-E6CB-4C42-919D-0BFDDB914D90}" type="slidenum">
              <a:rPr lang="en-US" altLang="zh-CN"/>
              <a:pPr eaLnBrk="1" hangingPunct="1"/>
              <a:t>5</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700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8AB72B-C635-4DE4-980C-CF73B708245C}" type="slidenum">
              <a:rPr lang="en-US" altLang="zh-CN"/>
              <a:pPr eaLnBrk="1" hangingPunct="1"/>
              <a:t>6</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7783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EA493F-58BC-4892-BEA8-1D66AEE88798}" type="slidenum">
              <a:rPr lang="en-US" altLang="zh-CN"/>
              <a:pPr eaLnBrk="1" hangingPunct="1"/>
              <a:t>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100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EEE88B-0986-45C9-A7B2-37665AD971C3}" type="slidenum">
              <a:rPr lang="en-US" altLang="zh-CN"/>
              <a:pPr eaLnBrk="1" hangingPunct="1"/>
              <a:t>8</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6583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6D21C7-5784-40FB-923B-7EEBBD98DBE9}" type="slidenum">
              <a:rPr lang="en-US" altLang="zh-CN"/>
              <a:pPr eaLnBrk="1" hangingPunct="1"/>
              <a:t>13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790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798EC7-8352-4E4D-9330-8A21FAA9C337}" type="slidenum">
              <a:rPr lang="en-US" altLang="zh-CN"/>
              <a:pPr eaLnBrk="1" hangingPunct="1"/>
              <a:t>14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2494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FD62C3-256F-4AC8-9C5C-85DFE4A4B506}" type="slidenum">
              <a:rPr lang="en-US" altLang="zh-CN"/>
              <a:pPr eaLnBrk="1" hangingPunct="1"/>
              <a:t>27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8445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66F21C-BB99-47C5-9A89-744658A07989}" type="slidenum">
              <a:rPr lang="en-US" altLang="zh-CN"/>
              <a:pPr eaLnBrk="1" hangingPunct="1"/>
              <a:t>28</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8708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371600"/>
            <a:ext cx="6629400" cy="1474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0"/>
            <a:ext cx="9144000" cy="476250"/>
          </a:xfrm>
          <a:prstGeom prst="rect">
            <a:avLst/>
          </a:prstGeom>
          <a:gradFill rotWithShape="1">
            <a:gsLst>
              <a:gs pos="0">
                <a:schemeClr val="accent2"/>
              </a:gs>
              <a:gs pos="100000">
                <a:schemeClr val="bg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6" name="Rectangle 10"/>
          <p:cNvSpPr>
            <a:spLocks noChangeArrowheads="1"/>
          </p:cNvSpPr>
          <p:nvPr/>
        </p:nvSpPr>
        <p:spPr bwMode="auto">
          <a:xfrm>
            <a:off x="0" y="6597650"/>
            <a:ext cx="7235825" cy="260350"/>
          </a:xfrm>
          <a:prstGeom prst="rect">
            <a:avLst/>
          </a:prstGeom>
          <a:gradFill rotWithShape="1">
            <a:gsLst>
              <a:gs pos="0">
                <a:srgbClr val="0000FF">
                  <a:alpha val="70000"/>
                </a:srgbClr>
              </a:gs>
              <a:gs pos="100000">
                <a:schemeClr val="bg1">
                  <a:alpha val="0"/>
                </a:schemeClr>
              </a:gs>
            </a:gsLst>
            <a:lin ang="0" scaled="1"/>
          </a:gradFill>
          <a:ln w="9525">
            <a:noFill/>
            <a:miter lim="800000"/>
            <a:headEnd/>
            <a:tailEnd/>
          </a:ln>
          <a:effectLst/>
        </p:spPr>
        <p:txBody>
          <a:bodyPr wrap="none" anchor="ctr"/>
          <a:lstStyle/>
          <a:p>
            <a:pPr>
              <a:defRPr/>
            </a:pPr>
            <a:endParaRPr lang="zh-CN" altLang="en-US"/>
          </a:p>
        </p:txBody>
      </p:sp>
      <p:sp>
        <p:nvSpPr>
          <p:cNvPr id="7" name="Text Box 13"/>
          <p:cNvSpPr txBox="1">
            <a:spLocks noChangeArrowheads="1"/>
          </p:cNvSpPr>
          <p:nvPr userDrawn="1"/>
        </p:nvSpPr>
        <p:spPr bwMode="auto">
          <a:xfrm>
            <a:off x="469900" y="96838"/>
            <a:ext cx="6477000" cy="614362"/>
          </a:xfrm>
          <a:prstGeom prst="rect">
            <a:avLst/>
          </a:prstGeom>
          <a:noFill/>
          <a:ln w="9525">
            <a:noFill/>
            <a:miter lim="800000"/>
            <a:headEnd/>
            <a:tailEnd/>
          </a:ln>
          <a:effectLst/>
        </p:spPr>
        <p:txBody>
          <a:bodyPr>
            <a:spAutoFit/>
          </a:bodyPr>
          <a:lstStyle/>
          <a:p>
            <a:pPr algn="dist">
              <a:lnSpc>
                <a:spcPct val="90000"/>
              </a:lnSpc>
              <a:spcBef>
                <a:spcPct val="50000"/>
              </a:spcBef>
              <a:defRPr/>
            </a:pPr>
            <a:r>
              <a:rPr lang="en-US" altLang="zh-CN" sz="1600" b="1" dirty="0">
                <a:solidFill>
                  <a:schemeClr val="bg1"/>
                </a:solidFill>
                <a:latin typeface="Times New Roman" pitchFamily="18" charset="0"/>
              </a:rPr>
              <a:t>Department of Computer Science and Technology, Nanjing University</a:t>
            </a:r>
          </a:p>
          <a:p>
            <a:pPr algn="dist">
              <a:lnSpc>
                <a:spcPct val="90000"/>
              </a:lnSpc>
              <a:spcBef>
                <a:spcPct val="50000"/>
              </a:spcBef>
              <a:defRPr/>
            </a:pPr>
            <a:endParaRPr lang="en-US" altLang="zh-CN" sz="1400" b="1" dirty="0">
              <a:solidFill>
                <a:schemeClr val="bg1"/>
              </a:solidFill>
              <a:latin typeface="Times New Roman" pitchFamily="18" charset="0"/>
            </a:endParaRPr>
          </a:p>
        </p:txBody>
      </p:sp>
      <p:sp>
        <p:nvSpPr>
          <p:cNvPr id="11267" name="Rectangle 3"/>
          <p:cNvSpPr>
            <a:spLocks noGrp="1" noChangeArrowheads="1"/>
          </p:cNvSpPr>
          <p:nvPr>
            <p:ph type="ctrTitle" sz="quarter"/>
          </p:nvPr>
        </p:nvSpPr>
        <p:spPr>
          <a:xfrm>
            <a:off x="1295400" y="3048000"/>
            <a:ext cx="6400800" cy="1371600"/>
          </a:xfrm>
        </p:spPr>
        <p:txBody>
          <a:bodyPr/>
          <a:lstStyle>
            <a:lvl1pPr algn="ctr">
              <a:defRPr/>
            </a:lvl1pPr>
          </a:lstStyle>
          <a:p>
            <a:r>
              <a:rPr lang="zh-CN" altLang="en-US"/>
              <a:t>单击此处编辑母版标题样式</a:t>
            </a:r>
          </a:p>
        </p:txBody>
      </p:sp>
      <p:sp>
        <p:nvSpPr>
          <p:cNvPr id="11268" name="Rectangle 4"/>
          <p:cNvSpPr>
            <a:spLocks noGrp="1" noChangeArrowheads="1"/>
          </p:cNvSpPr>
          <p:nvPr>
            <p:ph type="subTitle" sz="quarter" idx="1"/>
          </p:nvPr>
        </p:nvSpPr>
        <p:spPr>
          <a:xfrm>
            <a:off x="1371600" y="3886200"/>
            <a:ext cx="6400800" cy="1752600"/>
          </a:xfrm>
        </p:spPr>
        <p:txBody>
          <a:bodyPr/>
          <a:lstStyle>
            <a:lvl1pPr marL="0" indent="0" algn="ctr">
              <a:buFontTx/>
              <a:buNone/>
              <a:defRPr sz="1800" b="1"/>
            </a:lvl1pPr>
          </a:lstStyle>
          <a:p>
            <a:endParaRPr lang="zh-CN" altLang="zh-CN"/>
          </a:p>
        </p:txBody>
      </p:sp>
    </p:spTree>
    <p:extLst>
      <p:ext uri="{BB962C8B-B14F-4D97-AF65-F5344CB8AC3E}">
        <p14:creationId xmlns:p14="http://schemas.microsoft.com/office/powerpoint/2010/main" val="190902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127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549275"/>
            <a:ext cx="2058987" cy="5576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46088" y="549275"/>
            <a:ext cx="6029325" cy="5576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773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6088" y="549275"/>
            <a:ext cx="8229600" cy="503238"/>
          </a:xfr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292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82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2687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92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33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4817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3890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210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7" name="Picture 3" descr="未标题-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250"/>
            <a:ext cx="9144000"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title"/>
          </p:nvPr>
        </p:nvSpPr>
        <p:spPr bwMode="auto">
          <a:xfrm>
            <a:off x="446088" y="549275"/>
            <a:ext cx="822960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5" name="Rectangle 5"/>
          <p:cNvSpPr>
            <a:spLocks noChangeArrowheads="1"/>
          </p:cNvSpPr>
          <p:nvPr/>
        </p:nvSpPr>
        <p:spPr bwMode="auto">
          <a:xfrm>
            <a:off x="0" y="0"/>
            <a:ext cx="9144000" cy="476250"/>
          </a:xfrm>
          <a:prstGeom prst="rect">
            <a:avLst/>
          </a:prstGeom>
          <a:gradFill rotWithShape="1">
            <a:gsLst>
              <a:gs pos="0">
                <a:schemeClr val="accent2"/>
              </a:gs>
              <a:gs pos="100000">
                <a:schemeClr val="bg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0250" name="Rectangle 10"/>
          <p:cNvSpPr>
            <a:spLocks noChangeArrowheads="1"/>
          </p:cNvSpPr>
          <p:nvPr/>
        </p:nvSpPr>
        <p:spPr bwMode="auto">
          <a:xfrm>
            <a:off x="0" y="6629400"/>
            <a:ext cx="9144000" cy="228600"/>
          </a:xfrm>
          <a:prstGeom prst="rect">
            <a:avLst/>
          </a:prstGeom>
          <a:gradFill rotWithShape="1">
            <a:gsLst>
              <a:gs pos="0">
                <a:srgbClr val="0000FF">
                  <a:alpha val="70000"/>
                </a:srgbClr>
              </a:gs>
              <a:gs pos="100000">
                <a:schemeClr val="bg1">
                  <a:alpha val="0"/>
                </a:schemeClr>
              </a:gs>
            </a:gsLst>
            <a:lin ang="0" scaled="1"/>
          </a:gradFill>
          <a:ln w="9525">
            <a:noFill/>
            <a:miter lim="800000"/>
            <a:headEnd/>
            <a:tailEnd/>
          </a:ln>
          <a:effectLst/>
        </p:spPr>
        <p:txBody>
          <a:bodyPr wrap="none" anchor="ctr"/>
          <a:lstStyle/>
          <a:p>
            <a:pPr>
              <a:defRPr/>
            </a:pPr>
            <a:endParaRPr lang="zh-CN" altLang="en-US"/>
          </a:p>
        </p:txBody>
      </p:sp>
      <p:sp>
        <p:nvSpPr>
          <p:cNvPr id="10251" name="Text Box 11"/>
          <p:cNvSpPr txBox="1">
            <a:spLocks noChangeArrowheads="1"/>
          </p:cNvSpPr>
          <p:nvPr/>
        </p:nvSpPr>
        <p:spPr bwMode="auto">
          <a:xfrm>
            <a:off x="0" y="6591300"/>
            <a:ext cx="91440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dirty="0">
                <a:solidFill>
                  <a:schemeClr val="accent2"/>
                </a:solidFill>
                <a:latin typeface="Times New Roman" panose="02020603050405020304" pitchFamily="18" charset="0"/>
              </a:rPr>
              <a:t>                                                                                  June 2016</a:t>
            </a:r>
            <a:r>
              <a:rPr lang="en-US" altLang="zh-CN" sz="1400" dirty="0">
                <a:latin typeface="Times New Roman" panose="02020603050405020304" pitchFamily="18" charset="0"/>
              </a:rPr>
              <a:t>                                                                           </a:t>
            </a:r>
            <a:fld id="{C228FC88-D5EE-493B-A960-51CBA4F733E4}" type="slidenum">
              <a:rPr lang="en-US" altLang="zh-CN" sz="1400" b="1">
                <a:solidFill>
                  <a:schemeClr val="accent2"/>
                </a:solidFill>
                <a:latin typeface="Times New Roman" panose="02020603050405020304" pitchFamily="18" charset="0"/>
              </a:rPr>
              <a:pPr algn="ctr" eaLnBrk="1" hangingPunct="1">
                <a:spcBef>
                  <a:spcPct val="50000"/>
                </a:spcBef>
              </a:pPr>
              <a:t>‹#›</a:t>
            </a:fld>
            <a:endParaRPr lang="en-US" altLang="zh-CN" sz="1400" b="1" dirty="0">
              <a:solidFill>
                <a:schemeClr val="accent2"/>
              </a:solidFill>
              <a:latin typeface="Times New Roman" panose="02020603050405020304" pitchFamily="18" charset="0"/>
            </a:endParaRPr>
          </a:p>
        </p:txBody>
      </p:sp>
      <p:sp>
        <p:nvSpPr>
          <p:cNvPr id="10253" name="Text Box 13"/>
          <p:cNvSpPr txBox="1">
            <a:spLocks noChangeArrowheads="1"/>
          </p:cNvSpPr>
          <p:nvPr/>
        </p:nvSpPr>
        <p:spPr bwMode="auto">
          <a:xfrm>
            <a:off x="352425" y="112713"/>
            <a:ext cx="6477000" cy="614362"/>
          </a:xfrm>
          <a:prstGeom prst="rect">
            <a:avLst/>
          </a:prstGeom>
          <a:noFill/>
          <a:ln w="9525">
            <a:noFill/>
            <a:miter lim="800000"/>
            <a:headEnd/>
            <a:tailEnd/>
          </a:ln>
          <a:effectLst/>
        </p:spPr>
        <p:txBody>
          <a:bodyPr>
            <a:spAutoFit/>
          </a:bodyPr>
          <a:lstStyle/>
          <a:p>
            <a:pPr algn="dist">
              <a:lnSpc>
                <a:spcPct val="90000"/>
              </a:lnSpc>
              <a:spcBef>
                <a:spcPct val="50000"/>
              </a:spcBef>
              <a:defRPr/>
            </a:pPr>
            <a:r>
              <a:rPr lang="en-US" altLang="zh-CN" sz="1600" b="1" dirty="0">
                <a:solidFill>
                  <a:schemeClr val="bg1"/>
                </a:solidFill>
                <a:latin typeface="Times New Roman" pitchFamily="18" charset="0"/>
              </a:rPr>
              <a:t>Department of Computer Science and Technology, Nanjing University</a:t>
            </a:r>
          </a:p>
          <a:p>
            <a:pPr algn="dist">
              <a:lnSpc>
                <a:spcPct val="90000"/>
              </a:lnSpc>
              <a:spcBef>
                <a:spcPct val="50000"/>
              </a:spcBef>
              <a:defRPr/>
            </a:pPr>
            <a:endParaRPr lang="en-US" altLang="zh-CN" sz="1400" b="1"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14"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Lst>
  <p:hf sldNum="0" hdr="0" ft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bg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bg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bg1"/>
          </a:solidFill>
          <a:latin typeface="Times New Roman" pitchFamily="18" charset="0"/>
          <a:ea typeface="宋体" pitchFamily="2" charset="-122"/>
        </a:defRPr>
      </a:lvl5pPr>
      <a:lvl6pPr marL="457200" algn="l" rtl="0" fontAlgn="base">
        <a:spcBef>
          <a:spcPct val="0"/>
        </a:spcBef>
        <a:spcAft>
          <a:spcPct val="0"/>
        </a:spcAft>
        <a:defRPr sz="3200" b="1">
          <a:solidFill>
            <a:schemeClr val="bg1"/>
          </a:solidFill>
          <a:latin typeface="Times New Roman" pitchFamily="18" charset="0"/>
          <a:ea typeface="宋体" pitchFamily="2" charset="-122"/>
        </a:defRPr>
      </a:lvl6pPr>
      <a:lvl7pPr marL="914400" algn="l" rtl="0" fontAlgn="base">
        <a:spcBef>
          <a:spcPct val="0"/>
        </a:spcBef>
        <a:spcAft>
          <a:spcPct val="0"/>
        </a:spcAft>
        <a:defRPr sz="3200" b="1">
          <a:solidFill>
            <a:schemeClr val="bg1"/>
          </a:solidFill>
          <a:latin typeface="Times New Roman" pitchFamily="18" charset="0"/>
          <a:ea typeface="宋体" pitchFamily="2" charset="-122"/>
        </a:defRPr>
      </a:lvl7pPr>
      <a:lvl8pPr marL="1371600" algn="l" rtl="0" fontAlgn="base">
        <a:spcBef>
          <a:spcPct val="0"/>
        </a:spcBef>
        <a:spcAft>
          <a:spcPct val="0"/>
        </a:spcAft>
        <a:defRPr sz="3200" b="1">
          <a:solidFill>
            <a:schemeClr val="bg1"/>
          </a:solidFill>
          <a:latin typeface="Times New Roman" pitchFamily="18" charset="0"/>
          <a:ea typeface="宋体" pitchFamily="2" charset="-122"/>
        </a:defRPr>
      </a:lvl8pPr>
      <a:lvl9pPr marL="1828800" algn="l" rtl="0" fontAlgn="base">
        <a:spcBef>
          <a:spcPct val="0"/>
        </a:spcBef>
        <a:spcAft>
          <a:spcPct val="0"/>
        </a:spcAft>
        <a:defRPr sz="3200" b="1">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5"/>
        </a:buBlip>
        <a:defRPr sz="3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6"/>
        </a:buBlip>
        <a:defRPr sz="2800">
          <a:solidFill>
            <a:schemeClr val="accent2"/>
          </a:solidFill>
          <a:latin typeface="+mn-lt"/>
        </a:defRPr>
      </a:lvl2pPr>
      <a:lvl3pPr marL="1143000" indent="-228600" algn="l" rtl="0" eaLnBrk="0" fontAlgn="base" hangingPunct="0">
        <a:spcBef>
          <a:spcPct val="20000"/>
        </a:spcBef>
        <a:spcAft>
          <a:spcPct val="0"/>
        </a:spcAft>
        <a:buClr>
          <a:schemeClr val="accent2"/>
        </a:buClr>
        <a:buFont typeface="Wingdings" panose="05000000000000000000" pitchFamily="2" charset="2"/>
        <a:buBlip>
          <a:blip r:embed="rId16"/>
        </a:buBlip>
        <a:defRPr sz="2400">
          <a:solidFill>
            <a:schemeClr val="accent2"/>
          </a:solidFill>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Blip>
          <a:blip r:embed="rId16"/>
        </a:buBlip>
        <a:defRPr sz="2000">
          <a:solidFill>
            <a:schemeClr val="accent2"/>
          </a:solidFill>
          <a:latin typeface="+mn-lt"/>
        </a:defRPr>
      </a:lvl4pPr>
      <a:lvl5pPr marL="2057400" indent="-228600" algn="l" rtl="0" eaLnBrk="0" fontAlgn="base" hangingPunct="0">
        <a:spcBef>
          <a:spcPct val="20000"/>
        </a:spcBef>
        <a:spcAft>
          <a:spcPct val="0"/>
        </a:spcAft>
        <a:buClr>
          <a:schemeClr val="accent2"/>
        </a:buClr>
        <a:buBlip>
          <a:blip r:embed="rId16"/>
        </a:buBlip>
        <a:defRPr sz="2000">
          <a:solidFill>
            <a:schemeClr val="accent2"/>
          </a:solidFill>
          <a:latin typeface="+mn-lt"/>
        </a:defRPr>
      </a:lvl5pPr>
      <a:lvl6pPr marL="2514600" indent="-228600" algn="l" rtl="0" fontAlgn="base">
        <a:spcBef>
          <a:spcPct val="20000"/>
        </a:spcBef>
        <a:spcAft>
          <a:spcPct val="0"/>
        </a:spcAft>
        <a:buClr>
          <a:schemeClr val="accent2"/>
        </a:buClr>
        <a:buBlip>
          <a:blip r:embed="rId16"/>
        </a:buBlip>
        <a:defRPr sz="2000">
          <a:solidFill>
            <a:schemeClr val="accent2"/>
          </a:solidFill>
          <a:latin typeface="+mn-lt"/>
        </a:defRPr>
      </a:lvl6pPr>
      <a:lvl7pPr marL="2971800" indent="-228600" algn="l" rtl="0" fontAlgn="base">
        <a:spcBef>
          <a:spcPct val="20000"/>
        </a:spcBef>
        <a:spcAft>
          <a:spcPct val="0"/>
        </a:spcAft>
        <a:buClr>
          <a:schemeClr val="accent2"/>
        </a:buClr>
        <a:buBlip>
          <a:blip r:embed="rId16"/>
        </a:buBlip>
        <a:defRPr sz="2000">
          <a:solidFill>
            <a:schemeClr val="accent2"/>
          </a:solidFill>
          <a:latin typeface="+mn-lt"/>
        </a:defRPr>
      </a:lvl7pPr>
      <a:lvl8pPr marL="3429000" indent="-228600" algn="l" rtl="0" fontAlgn="base">
        <a:spcBef>
          <a:spcPct val="20000"/>
        </a:spcBef>
        <a:spcAft>
          <a:spcPct val="0"/>
        </a:spcAft>
        <a:buClr>
          <a:schemeClr val="accent2"/>
        </a:buClr>
        <a:buBlip>
          <a:blip r:embed="rId16"/>
        </a:buBlip>
        <a:defRPr sz="2000">
          <a:solidFill>
            <a:schemeClr val="accent2"/>
          </a:solidFill>
          <a:latin typeface="+mn-lt"/>
        </a:defRPr>
      </a:lvl8pPr>
      <a:lvl9pPr marL="3886200" indent="-228600" algn="l" rtl="0" fontAlgn="base">
        <a:spcBef>
          <a:spcPct val="20000"/>
        </a:spcBef>
        <a:spcAft>
          <a:spcPct val="0"/>
        </a:spcAft>
        <a:buClr>
          <a:schemeClr val="accent2"/>
        </a:buClr>
        <a:buBlip>
          <a:blip r:embed="rId16"/>
        </a:buBlip>
        <a:defRPr sz="2000">
          <a:solidFill>
            <a:schemeClr val="accent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19175" y="1295400"/>
            <a:ext cx="6934200" cy="1600200"/>
          </a:xfrm>
          <a:noFill/>
        </p:spPr>
        <p:txBody>
          <a:bodyPr/>
          <a:lstStyle/>
          <a:p>
            <a:pPr eaLnBrk="1" hangingPunct="1"/>
            <a:r>
              <a:rPr lang="zh-CN" altLang="en-US"/>
              <a:t>二部图中的匹配</a:t>
            </a:r>
            <a:endParaRPr lang="en-US" altLang="zh-CN"/>
          </a:p>
        </p:txBody>
      </p:sp>
      <p:sp>
        <p:nvSpPr>
          <p:cNvPr id="3075" name="Rectangle 3"/>
          <p:cNvSpPr>
            <a:spLocks noGrp="1" noChangeArrowheads="1"/>
          </p:cNvSpPr>
          <p:nvPr>
            <p:ph type="subTitle" idx="1"/>
          </p:nvPr>
        </p:nvSpPr>
        <p:spPr>
          <a:xfrm>
            <a:off x="0" y="3581400"/>
            <a:ext cx="9144000" cy="2895600"/>
          </a:xfrm>
        </p:spPr>
        <p:txBody>
          <a:bodyPr/>
          <a:lstStyle/>
          <a:p>
            <a:pPr eaLnBrk="1" hangingPunct="1"/>
            <a:r>
              <a:rPr lang="zh-CN" altLang="en-US" sz="3200">
                <a:ea typeface="宋体" panose="02010600030101010101" pitchFamily="2" charset="-122"/>
              </a:rPr>
              <a:t>离散数学课程组</a:t>
            </a:r>
            <a:endParaRPr lang="en-US" altLang="zh-CN" sz="3200">
              <a:ea typeface="宋体" panose="02010600030101010101" pitchFamily="2" charset="-122"/>
            </a:endParaRPr>
          </a:p>
          <a:p>
            <a:pPr eaLnBrk="1" hangingPunct="1"/>
            <a:endParaRPr lang="en-US" altLang="zh-CN" sz="3200">
              <a:ea typeface="宋体" panose="02010600030101010101" pitchFamily="2" charset="-122"/>
            </a:endParaRPr>
          </a:p>
          <a:p>
            <a:pPr eaLnBrk="1" hangingPunct="1"/>
            <a:r>
              <a:rPr lang="zh-CN" altLang="en-US" sz="3200">
                <a:ea typeface="宋体" panose="02010600030101010101" pitchFamily="2" charset="-122"/>
              </a:rPr>
              <a:t>南京大学计算机科学与技术系</a:t>
            </a:r>
            <a:endParaRPr lang="en-US" altLang="zh-CN" sz="320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0243" name="Rectangle 1027"/>
          <p:cNvSpPr>
            <a:spLocks noGrp="1" noChangeArrowheads="1"/>
          </p:cNvSpPr>
          <p:nvPr>
            <p:ph type="body" idx="4294967295"/>
          </p:nvPr>
        </p:nvSpPr>
        <p:spPr>
          <a:xfrm>
            <a:off x="228600" y="3962400"/>
            <a:ext cx="5715000" cy="2438400"/>
          </a:xfrm>
        </p:spPr>
        <p:txBody>
          <a:bodyPr/>
          <a:lstStyle/>
          <a:p>
            <a:pPr>
              <a:lnSpc>
                <a:spcPct val="120000"/>
              </a:lnSpc>
              <a:buFontTx/>
              <a:buNone/>
            </a:pPr>
            <a:r>
              <a:rPr lang="en-US" altLang="zh-CN" sz="2800" b="1">
                <a:solidFill>
                  <a:schemeClr val="tx1"/>
                </a:solidFill>
                <a:ea typeface="宋体" panose="02010600030101010101" pitchFamily="2" charset="-122"/>
                <a:sym typeface="Symbol" panose="05050102010706020507" pitchFamily="18" charset="2"/>
              </a:rPr>
              <a:t>    H</a:t>
            </a:r>
            <a:r>
              <a:rPr lang="zh-CN" altLang="en-US" sz="2800" b="1">
                <a:solidFill>
                  <a:schemeClr val="tx1"/>
                </a:solidFill>
                <a:ea typeface="宋体" panose="02010600030101010101" pitchFamily="2" charset="-122"/>
                <a:sym typeface="Symbol" panose="05050102010706020507" pitchFamily="18" charset="2"/>
              </a:rPr>
              <a:t>满足归纳假设的条件</a:t>
            </a:r>
            <a:r>
              <a:rPr lang="en-US" altLang="zh-CN" sz="2800" b="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sym typeface="Symbol" panose="05050102010706020507" pitchFamily="18" charset="2"/>
              </a:rPr>
              <a:t>从而</a:t>
            </a:r>
            <a:endParaRPr lang="en-US" altLang="zh-CN" sz="2800" b="1">
              <a:solidFill>
                <a:schemeClr val="tx1"/>
              </a:solidFill>
              <a:ea typeface="宋体" panose="02010600030101010101" pitchFamily="2" charset="-122"/>
              <a:sym typeface="Symbol" panose="05050102010706020507" pitchFamily="18" charset="2"/>
            </a:endParaRPr>
          </a:p>
          <a:p>
            <a:pPr>
              <a:lnSpc>
                <a:spcPct val="120000"/>
              </a:lnSpc>
              <a:buFontTx/>
              <a:buNone/>
            </a:pPr>
            <a:r>
              <a:rPr lang="zh-CN" altLang="en-US" sz="2800" b="1">
                <a:solidFill>
                  <a:schemeClr val="tx1"/>
                </a:solidFill>
                <a:ea typeface="宋体" panose="02010600030101010101" pitchFamily="2" charset="-122"/>
              </a:rPr>
              <a:t>    </a:t>
            </a:r>
            <a:r>
              <a:rPr lang="en-US" altLang="zh-CN" sz="2800" b="1">
                <a:solidFill>
                  <a:schemeClr val="tx1"/>
                </a:solidFill>
                <a:ea typeface="宋体" panose="02010600030101010101" pitchFamily="2" charset="-122"/>
              </a:rPr>
              <a:t>H</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en-US" altLang="zh-CN" sz="2800" b="1">
                <a:solidFill>
                  <a:schemeClr val="tx1"/>
                </a:solidFill>
                <a:ea typeface="宋体" panose="02010600030101010101" pitchFamily="2" charset="-122"/>
                <a:sym typeface="Symbol" panose="05050102010706020507" pitchFamily="18" charset="2"/>
              </a:rPr>
              <a:t> -{v}</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2</a:t>
            </a:r>
            <a:r>
              <a:rPr lang="en-US" altLang="zh-CN" sz="2800" b="1">
                <a:solidFill>
                  <a:schemeClr val="tx1"/>
                </a:solidFill>
                <a:ea typeface="宋体" panose="02010600030101010101" pitchFamily="2" charset="-122"/>
                <a:sym typeface="Symbol" panose="05050102010706020507" pitchFamily="18" charset="2"/>
              </a:rPr>
              <a:t> -{w}</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a:t>
            </a:r>
          </a:p>
          <a:p>
            <a:pPr>
              <a:lnSpc>
                <a:spcPct val="120000"/>
              </a:lnSpc>
              <a:buFontTx/>
              <a:buNone/>
            </a:pPr>
            <a:r>
              <a:rPr lang="en-US" altLang="zh-CN" sz="2800" b="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sym typeface="Symbol" panose="05050102010706020507" pitchFamily="18" charset="2"/>
              </a:rPr>
              <a:t>这个匹配加上边</a:t>
            </a:r>
            <a:r>
              <a:rPr lang="en-US" altLang="zh-CN" sz="2800" b="1">
                <a:solidFill>
                  <a:schemeClr val="tx1"/>
                </a:solidFill>
                <a:ea typeface="宋体" panose="02010600030101010101" pitchFamily="2" charset="-122"/>
                <a:sym typeface="Symbol" panose="05050102010706020507" pitchFamily="18" charset="2"/>
              </a:rPr>
              <a:t>(v, w)</a:t>
            </a:r>
            <a:r>
              <a:rPr lang="zh-CN" altLang="en-US" sz="2800" b="1">
                <a:solidFill>
                  <a:schemeClr val="tx1"/>
                </a:solidFill>
                <a:ea typeface="宋体" panose="02010600030101010101" pitchFamily="2" charset="-122"/>
                <a:sym typeface="Symbol" panose="05050102010706020507" pitchFamily="18" charset="2"/>
              </a:rPr>
              <a:t>构成</a:t>
            </a:r>
            <a:r>
              <a:rPr lang="en-US" altLang="zh-CN" sz="2800" b="1">
                <a:solidFill>
                  <a:schemeClr val="tx1"/>
                </a:solidFill>
                <a:ea typeface="宋体" panose="02010600030101010101" pitchFamily="2" charset="-122"/>
                <a:sym typeface="Symbol" panose="05050102010706020507" pitchFamily="18" charset="2"/>
              </a:rPr>
              <a:t>G</a:t>
            </a:r>
            <a:r>
              <a:rPr lang="zh-CN" altLang="en-US" sz="2800" b="1">
                <a:solidFill>
                  <a:schemeClr val="tx1"/>
                </a:solidFill>
                <a:ea typeface="宋体" panose="02010600030101010101" pitchFamily="2" charset="-122"/>
                <a:sym typeface="Symbol" panose="05050102010706020507" pitchFamily="18" charset="2"/>
              </a:rPr>
              <a:t>的从</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2</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a:t>
            </a:r>
          </a:p>
        </p:txBody>
      </p:sp>
      <p:grpSp>
        <p:nvGrpSpPr>
          <p:cNvPr id="10244" name="组合 17"/>
          <p:cNvGrpSpPr>
            <a:grpSpLocks/>
          </p:cNvGrpSpPr>
          <p:nvPr/>
        </p:nvGrpSpPr>
        <p:grpSpPr bwMode="auto">
          <a:xfrm>
            <a:off x="5867400" y="3429000"/>
            <a:ext cx="2819400" cy="3200400"/>
            <a:chOff x="5867400" y="3429000"/>
            <a:chExt cx="2819400" cy="3200400"/>
          </a:xfrm>
        </p:grpSpPr>
        <p:cxnSp>
          <p:nvCxnSpPr>
            <p:cNvPr id="4" name="直接连接符 3"/>
            <p:cNvCxnSpPr/>
            <p:nvPr/>
          </p:nvCxnSpPr>
          <p:spPr bwMode="auto">
            <a:xfrm>
              <a:off x="6492875" y="6140450"/>
              <a:ext cx="14478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477000" y="5530850"/>
              <a:ext cx="14478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6477000" y="4832350"/>
              <a:ext cx="1447800" cy="12954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6477000" y="4845050"/>
              <a:ext cx="1447800" cy="685800"/>
            </a:xfrm>
            <a:prstGeom prst="line">
              <a:avLst/>
            </a:prstGeom>
            <a:ln w="25400" cmpd="sng">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a:off x="6477000" y="4159250"/>
              <a:ext cx="13716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6477000" y="4191000"/>
              <a:ext cx="1447800" cy="685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bwMode="auto">
            <a:xfrm>
              <a:off x="5867400" y="4572000"/>
              <a:ext cx="606425"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v</a:t>
              </a:r>
              <a:endParaRPr lang="zh-CN" altLang="en-US" sz="2400" b="1" dirty="0">
                <a:ln w="18415" cmpd="sng">
                  <a:noFill/>
                  <a:prstDash val="solid"/>
                </a:ln>
                <a:solidFill>
                  <a:schemeClr val="tx1"/>
                </a:solidFill>
                <a:ea typeface="仿宋" pitchFamily="49" charset="-122"/>
              </a:endParaRPr>
            </a:p>
          </p:txBody>
        </p:sp>
        <p:sp>
          <p:nvSpPr>
            <p:cNvPr id="15" name="圆角矩形标注 14"/>
            <p:cNvSpPr/>
            <p:nvPr/>
          </p:nvSpPr>
          <p:spPr bwMode="auto">
            <a:xfrm>
              <a:off x="7924800" y="5257800"/>
              <a:ext cx="606425"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w</a:t>
              </a:r>
              <a:endParaRPr lang="zh-CN" altLang="en-US" sz="2400" b="1" dirty="0">
                <a:ln w="18415" cmpd="sng">
                  <a:noFill/>
                  <a:prstDash val="solid"/>
                </a:ln>
                <a:solidFill>
                  <a:schemeClr val="tx1"/>
                </a:solidFill>
                <a:ea typeface="仿宋" pitchFamily="49" charset="-122"/>
              </a:endParaRPr>
            </a:p>
          </p:txBody>
        </p:sp>
        <p:sp>
          <p:nvSpPr>
            <p:cNvPr id="10254" name="Oval 3"/>
            <p:cNvSpPr>
              <a:spLocks noChangeArrowheads="1"/>
            </p:cNvSpPr>
            <p:nvPr/>
          </p:nvSpPr>
          <p:spPr bwMode="auto">
            <a:xfrm>
              <a:off x="5867400" y="3429000"/>
              <a:ext cx="1219200" cy="3200400"/>
            </a:xfrm>
            <a:prstGeom prst="ellipse">
              <a:avLst/>
            </a:prstGeom>
            <a:noFill/>
            <a:ln w="2540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255" name="Oval 3"/>
            <p:cNvSpPr>
              <a:spLocks noChangeArrowheads="1"/>
            </p:cNvSpPr>
            <p:nvPr/>
          </p:nvSpPr>
          <p:spPr bwMode="auto">
            <a:xfrm>
              <a:off x="7467600" y="3429000"/>
              <a:ext cx="1219200" cy="3200400"/>
            </a:xfrm>
            <a:prstGeom prst="ellipse">
              <a:avLst/>
            </a:prstGeom>
            <a:noFill/>
            <a:ln w="2540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9" name="Rectangle 1027"/>
          <p:cNvSpPr txBox="1">
            <a:spLocks noChangeArrowheads="1"/>
          </p:cNvSpPr>
          <p:nvPr/>
        </p:nvSpPr>
        <p:spPr bwMode="auto">
          <a:xfrm>
            <a:off x="228600" y="1295400"/>
            <a:ext cx="6226175" cy="2430463"/>
          </a:xfrm>
          <a:prstGeom prst="rect">
            <a:avLst/>
          </a:prstGeom>
          <a:noFill/>
          <a:ln w="9525">
            <a:noFill/>
            <a:miter lim="800000"/>
            <a:headEnd/>
            <a:tailEnd/>
          </a:ln>
        </p:spPr>
        <p:txBody>
          <a:bodyPr/>
          <a:lstStyle/>
          <a:p>
            <a:pPr marL="342900" indent="-342900" eaLnBrk="0" hangingPunct="0">
              <a:lnSpc>
                <a:spcPct val="120000"/>
              </a:lnSpc>
              <a:spcBef>
                <a:spcPct val="20000"/>
              </a:spcBef>
              <a:buFontTx/>
              <a:buBlip>
                <a:blip r:embed="rId2"/>
              </a:buBlip>
              <a:defRPr/>
            </a:pPr>
            <a:r>
              <a:rPr lang="zh-CN" altLang="en-US" sz="2800" b="1" kern="0" dirty="0">
                <a:latin typeface="+mn-lt"/>
              </a:rPr>
              <a:t>归纳证明</a:t>
            </a:r>
            <a:r>
              <a:rPr lang="en-US" altLang="zh-CN" sz="2800" b="1" kern="0" dirty="0">
                <a:latin typeface="+mn-lt"/>
              </a:rPr>
              <a:t>. </a:t>
            </a:r>
          </a:p>
          <a:p>
            <a:pPr marL="342900" indent="-342900" eaLnBrk="0" hangingPunct="0">
              <a:lnSpc>
                <a:spcPct val="120000"/>
              </a:lnSpc>
              <a:spcBef>
                <a:spcPct val="20000"/>
              </a:spcBef>
              <a:defRPr/>
            </a:pPr>
            <a:r>
              <a:rPr lang="en-US" altLang="zh-CN" sz="2800" b="1" kern="0" dirty="0">
                <a:latin typeface="+mn-lt"/>
              </a:rPr>
              <a:t>    (1)</a:t>
            </a:r>
            <a:r>
              <a:rPr lang="zh-CN" altLang="en-US" sz="2800" b="1" kern="0" dirty="0">
                <a:latin typeface="+mn-lt"/>
              </a:rPr>
              <a:t>对</a:t>
            </a:r>
            <a:r>
              <a:rPr lang="en-US" altLang="zh-CN" sz="2800" b="1" kern="0" dirty="0">
                <a:latin typeface="+mn-lt"/>
              </a:rPr>
              <a:t>V</a:t>
            </a:r>
            <a:r>
              <a:rPr lang="en-US" altLang="zh-CN" sz="2800" b="1" kern="0" baseline="-25000" dirty="0">
                <a:latin typeface="+mn-lt"/>
              </a:rPr>
              <a:t>1</a:t>
            </a:r>
            <a:r>
              <a:rPr lang="zh-CN" altLang="en-US" sz="2800" b="1" kern="0" dirty="0">
                <a:latin typeface="+mn-lt"/>
              </a:rPr>
              <a:t>的任意真子集</a:t>
            </a:r>
            <a:r>
              <a:rPr lang="en-US" altLang="zh-CN" sz="2800" b="1" kern="0" dirty="0">
                <a:latin typeface="+mn-lt"/>
              </a:rPr>
              <a:t>A , |N(A)| </a:t>
            </a:r>
            <a:r>
              <a:rPr lang="en-US" altLang="zh-CN" sz="2800" b="1" kern="0" dirty="0">
                <a:latin typeface="+mn-lt"/>
                <a:sym typeface="Symbol"/>
              </a:rPr>
              <a:t></a:t>
            </a:r>
            <a:r>
              <a:rPr lang="en-US" altLang="zh-CN" sz="2800" b="1" kern="0" dirty="0">
                <a:latin typeface="+mn-lt"/>
                <a:sym typeface="Symbol" pitchFamily="18" charset="2"/>
              </a:rPr>
              <a:t> </a:t>
            </a:r>
            <a:r>
              <a:rPr lang="en-US" altLang="zh-CN" sz="2800" b="1" kern="0" dirty="0">
                <a:latin typeface="+mn-lt"/>
              </a:rPr>
              <a:t>| A</a:t>
            </a:r>
            <a:r>
              <a:rPr lang="en-US" altLang="zh-CN" sz="2800" b="1" kern="0" baseline="-25000" dirty="0">
                <a:latin typeface="+mn-lt"/>
              </a:rPr>
              <a:t> </a:t>
            </a:r>
            <a:r>
              <a:rPr lang="en-US" altLang="zh-CN" sz="2800" b="1" kern="0" dirty="0">
                <a:latin typeface="+mn-lt"/>
              </a:rPr>
              <a:t>|</a:t>
            </a:r>
            <a:r>
              <a:rPr lang="zh-CN" altLang="en-US" sz="2800" b="1" kern="0" dirty="0">
                <a:latin typeface="+mn-lt"/>
              </a:rPr>
              <a:t> </a:t>
            </a:r>
            <a:endParaRPr lang="en-US" altLang="zh-CN" sz="2800" b="1" kern="0" dirty="0">
              <a:latin typeface="+mn-lt"/>
            </a:endParaRPr>
          </a:p>
          <a:p>
            <a:pPr marL="342900" indent="-342900" eaLnBrk="0" hangingPunct="0">
              <a:lnSpc>
                <a:spcPct val="120000"/>
              </a:lnSpc>
              <a:spcBef>
                <a:spcPct val="20000"/>
              </a:spcBef>
              <a:defRPr/>
            </a:pPr>
            <a:r>
              <a:rPr lang="en-US" altLang="zh-CN" sz="2800" b="1" kern="0" dirty="0">
                <a:latin typeface="+mn-lt"/>
              </a:rPr>
              <a:t>    </a:t>
            </a:r>
            <a:r>
              <a:rPr lang="zh-CN" altLang="en-US" sz="2800" b="1" kern="0" dirty="0">
                <a:latin typeface="+mn-lt"/>
              </a:rPr>
              <a:t>任取一个顶点</a:t>
            </a:r>
            <a:r>
              <a:rPr lang="en-US" altLang="zh-CN" sz="2800" b="1" kern="0" dirty="0">
                <a:latin typeface="+mn-lt"/>
              </a:rPr>
              <a:t>v</a:t>
            </a:r>
            <a:r>
              <a:rPr lang="en-US" altLang="zh-CN" sz="2800" b="1" kern="0" dirty="0">
                <a:latin typeface="+mn-lt"/>
                <a:sym typeface="Symbol"/>
              </a:rPr>
              <a:t></a:t>
            </a:r>
            <a:r>
              <a:rPr lang="en-US" altLang="zh-CN" sz="2800" b="1" kern="0" dirty="0">
                <a:latin typeface="+mn-lt"/>
              </a:rPr>
              <a:t> V</a:t>
            </a:r>
            <a:r>
              <a:rPr lang="en-US" altLang="zh-CN" sz="2800" b="1" kern="0" baseline="-25000" dirty="0">
                <a:latin typeface="+mn-lt"/>
              </a:rPr>
              <a:t>1</a:t>
            </a:r>
            <a:r>
              <a:rPr lang="en-US" altLang="zh-CN" sz="2800" b="1" kern="0" dirty="0">
                <a:latin typeface="+mn-lt"/>
                <a:sym typeface="Symbol"/>
              </a:rPr>
              <a:t>, </a:t>
            </a:r>
            <a:r>
              <a:rPr lang="zh-CN" altLang="en-US" sz="2800" b="1" kern="0" dirty="0">
                <a:latin typeface="+mn-lt"/>
                <a:sym typeface="Symbol"/>
              </a:rPr>
              <a:t>任取</a:t>
            </a:r>
            <a:r>
              <a:rPr lang="en-US" altLang="zh-CN" sz="2800" b="1" kern="0" dirty="0" err="1">
                <a:latin typeface="+mn-lt"/>
                <a:sym typeface="Symbol"/>
              </a:rPr>
              <a:t>wN</a:t>
            </a:r>
            <a:r>
              <a:rPr lang="en-US" altLang="zh-CN" sz="2800" b="1" kern="0" dirty="0">
                <a:latin typeface="+mn-lt"/>
                <a:sym typeface="Symbol"/>
              </a:rPr>
              <a:t>({v}).</a:t>
            </a:r>
          </a:p>
          <a:p>
            <a:pPr marL="342900" indent="-342900" eaLnBrk="0" hangingPunct="0">
              <a:lnSpc>
                <a:spcPct val="120000"/>
              </a:lnSpc>
              <a:spcBef>
                <a:spcPct val="20000"/>
              </a:spcBef>
              <a:defRPr/>
            </a:pPr>
            <a:r>
              <a:rPr lang="en-US" altLang="zh-CN" sz="2800" b="1" kern="0" dirty="0">
                <a:latin typeface="+mn-lt"/>
                <a:sym typeface="Symbol"/>
              </a:rPr>
              <a:t>    H=G-{v, w}</a:t>
            </a:r>
            <a:r>
              <a:rPr lang="zh-CN" altLang="en-US" sz="2800" b="1" kern="0" dirty="0">
                <a:latin typeface="+mn-lt"/>
                <a:sym typeface="Symbol"/>
              </a:rPr>
              <a:t>是一个二部图（非空）</a:t>
            </a:r>
            <a:r>
              <a:rPr lang="en-US" altLang="zh-CN" sz="2800" b="1" kern="0" dirty="0">
                <a:latin typeface="+mn-lt"/>
                <a:sym typeface="Symbol"/>
              </a:rPr>
              <a:t>.</a:t>
            </a:r>
          </a:p>
          <a:p>
            <a:pPr marL="342900" indent="-342900" eaLnBrk="0" hangingPunct="0">
              <a:lnSpc>
                <a:spcPct val="120000"/>
              </a:lnSpc>
              <a:spcBef>
                <a:spcPct val="20000"/>
              </a:spcBef>
              <a:defRPr/>
            </a:pPr>
            <a:r>
              <a:rPr lang="en-US" altLang="zh-CN" sz="2800" b="1" kern="0" dirty="0">
                <a:latin typeface="+mn-lt"/>
                <a:sym typeface="Symbol"/>
              </a:rPr>
              <a:t>    </a:t>
            </a:r>
            <a:endParaRPr lang="en-US" altLang="zh-CN" sz="2800" b="1"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box(in)">
                                      <p:cBhvr>
                                        <p:cTn id="7" dur="500"/>
                                        <p:tgtEl>
                                          <p:spTgt spid="19">
                                            <p:txEl>
                                              <p:pRg st="2" end="2"/>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animEffect transition="in" filter="box(in)">
                                      <p:cBhvr>
                                        <p:cTn id="11" dur="500"/>
                                        <p:tgtEl>
                                          <p:spTgt spid="19">
                                            <p:txEl>
                                              <p:pRg st="3" end="3"/>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animEffect transition="in" filter="box(in)">
                                      <p:cBhvr>
                                        <p:cTn id="15"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2291" name="Rectangle 1027"/>
          <p:cNvSpPr>
            <a:spLocks noGrp="1" noChangeArrowheads="1"/>
          </p:cNvSpPr>
          <p:nvPr>
            <p:ph type="body" idx="4294967295"/>
          </p:nvPr>
        </p:nvSpPr>
        <p:spPr>
          <a:xfrm>
            <a:off x="228600" y="1143000"/>
            <a:ext cx="6096000" cy="2438400"/>
          </a:xfrm>
        </p:spPr>
        <p:txBody>
          <a:bodyPr/>
          <a:lstStyle/>
          <a:p>
            <a:pPr marL="36000">
              <a:lnSpc>
                <a:spcPct val="120000"/>
              </a:lnSpc>
              <a:buFontTx/>
              <a:buNone/>
              <a:defRPr/>
            </a:pPr>
            <a:r>
              <a:rPr lang="en-US" altLang="zh-CN" sz="2800" b="1" dirty="0">
                <a:solidFill>
                  <a:schemeClr val="tx1"/>
                </a:solidFill>
                <a:ea typeface="宋体" pitchFamily="2" charset="-122"/>
              </a:rPr>
              <a:t>(2)</a:t>
            </a:r>
            <a:r>
              <a:rPr lang="zh-CN" altLang="en-US" sz="2800" b="1" dirty="0">
                <a:solidFill>
                  <a:schemeClr val="tx1"/>
                </a:solidFill>
                <a:ea typeface="宋体" pitchFamily="2" charset="-122"/>
              </a:rPr>
              <a:t>存在</a:t>
            </a:r>
            <a:r>
              <a:rPr lang="en-US" altLang="zh-CN" sz="2800" b="1" dirty="0">
                <a:solidFill>
                  <a:schemeClr val="tx1"/>
                </a:solidFill>
                <a:ea typeface="宋体" pitchFamily="2" charset="-122"/>
              </a:rPr>
              <a:t> V</a:t>
            </a:r>
            <a:r>
              <a:rPr lang="en-US" altLang="zh-CN" sz="2800" b="1" baseline="-25000" dirty="0">
                <a:solidFill>
                  <a:schemeClr val="tx1"/>
                </a:solidFill>
                <a:ea typeface="宋体" pitchFamily="2" charset="-122"/>
              </a:rPr>
              <a:t>1</a:t>
            </a:r>
            <a:r>
              <a:rPr lang="zh-CN" altLang="en-US" sz="2800" b="1" dirty="0">
                <a:solidFill>
                  <a:schemeClr val="tx1"/>
                </a:solidFill>
                <a:ea typeface="宋体" pitchFamily="2" charset="-122"/>
              </a:rPr>
              <a:t>的一个真子集</a:t>
            </a:r>
            <a:r>
              <a:rPr lang="en-US" altLang="zh-CN" sz="2800" b="1" dirty="0">
                <a:solidFill>
                  <a:schemeClr val="tx1"/>
                </a:solidFill>
                <a:ea typeface="宋体" pitchFamily="2" charset="-122"/>
              </a:rPr>
              <a:t>A', |N(A')| =|A'</a:t>
            </a:r>
            <a:r>
              <a:rPr lang="en-US" altLang="zh-CN" sz="2800" b="1" baseline="-25000" dirty="0">
                <a:solidFill>
                  <a:schemeClr val="tx1"/>
                </a:solidFill>
                <a:ea typeface="宋体" pitchFamily="2" charset="-122"/>
              </a:rPr>
              <a:t> </a:t>
            </a:r>
            <a:r>
              <a:rPr lang="en-US" altLang="zh-CN" sz="2800" b="1" dirty="0">
                <a:solidFill>
                  <a:schemeClr val="tx1"/>
                </a:solidFill>
                <a:ea typeface="宋体" pitchFamily="2" charset="-122"/>
              </a:rPr>
              <a:t>|. </a:t>
            </a:r>
            <a:r>
              <a:rPr lang="zh-CN" altLang="en-US" sz="2800" b="1" dirty="0">
                <a:solidFill>
                  <a:schemeClr val="tx1"/>
                </a:solidFill>
                <a:ea typeface="宋体" pitchFamily="2" charset="-122"/>
              </a:rPr>
              <a:t>记</a:t>
            </a:r>
            <a:r>
              <a:rPr lang="en-US" altLang="zh-CN" sz="2800" b="1" dirty="0">
                <a:solidFill>
                  <a:schemeClr val="tx1"/>
                </a:solidFill>
                <a:ea typeface="宋体" pitchFamily="2" charset="-122"/>
              </a:rPr>
              <a:t>B'= N(A'). </a:t>
            </a:r>
          </a:p>
          <a:p>
            <a:pPr marL="36000">
              <a:lnSpc>
                <a:spcPct val="120000"/>
              </a:lnSpc>
              <a:buFontTx/>
              <a:buNone/>
              <a:defRPr/>
            </a:pPr>
            <a:r>
              <a:rPr lang="zh-CN" altLang="en-US" sz="2800" b="1" dirty="0">
                <a:solidFill>
                  <a:schemeClr val="tx1"/>
                </a:solidFill>
                <a:ea typeface="宋体" pitchFamily="2" charset="-122"/>
              </a:rPr>
              <a:t>据归纳假设</a:t>
            </a:r>
            <a:r>
              <a:rPr lang="en-US" altLang="zh-CN" sz="2800" b="1" dirty="0">
                <a:solidFill>
                  <a:schemeClr val="tx1"/>
                </a:solidFill>
                <a:ea typeface="宋体" pitchFamily="2" charset="-122"/>
              </a:rPr>
              <a:t>,</a:t>
            </a:r>
            <a:r>
              <a:rPr lang="zh-CN" altLang="en-US" sz="2800" b="1" dirty="0">
                <a:solidFill>
                  <a:schemeClr val="tx1"/>
                </a:solidFill>
                <a:ea typeface="宋体" pitchFamily="2" charset="-122"/>
              </a:rPr>
              <a:t>存在</a:t>
            </a:r>
            <a:r>
              <a:rPr lang="en-US" altLang="zh-CN" sz="2800" b="1" dirty="0">
                <a:solidFill>
                  <a:schemeClr val="tx1"/>
                </a:solidFill>
                <a:ea typeface="宋体" pitchFamily="2" charset="-122"/>
              </a:rPr>
              <a:t>A'</a:t>
            </a:r>
            <a:r>
              <a:rPr lang="zh-CN" altLang="en-US" sz="2800" b="1" dirty="0">
                <a:solidFill>
                  <a:schemeClr val="tx1"/>
                </a:solidFill>
                <a:ea typeface="宋体" pitchFamily="2" charset="-122"/>
              </a:rPr>
              <a:t>到</a:t>
            </a:r>
            <a:r>
              <a:rPr lang="en-US" altLang="zh-CN" sz="2800" b="1" dirty="0">
                <a:solidFill>
                  <a:schemeClr val="tx1"/>
                </a:solidFill>
                <a:ea typeface="宋体" pitchFamily="2" charset="-122"/>
              </a:rPr>
              <a:t>B' </a:t>
            </a:r>
            <a:r>
              <a:rPr lang="zh-CN" altLang="en-US" sz="2800" b="1" dirty="0">
                <a:solidFill>
                  <a:schemeClr val="tx1"/>
                </a:solidFill>
                <a:ea typeface="宋体" pitchFamily="2" charset="-122"/>
              </a:rPr>
              <a:t>的完备匹配</a:t>
            </a:r>
            <a:r>
              <a:rPr lang="en-US" altLang="zh-CN" sz="2800" b="1" dirty="0">
                <a:solidFill>
                  <a:schemeClr val="tx1"/>
                </a:solidFill>
                <a:ea typeface="宋体" pitchFamily="2" charset="-122"/>
              </a:rPr>
              <a:t>.</a:t>
            </a:r>
          </a:p>
          <a:p>
            <a:pPr marL="36000">
              <a:lnSpc>
                <a:spcPct val="120000"/>
              </a:lnSpc>
              <a:buFontTx/>
              <a:buNone/>
              <a:defRPr/>
            </a:pPr>
            <a:r>
              <a:rPr lang="zh-CN" altLang="en-US" sz="2800" b="1" dirty="0">
                <a:solidFill>
                  <a:schemeClr val="tx1"/>
                </a:solidFill>
                <a:ea typeface="宋体" pitchFamily="2" charset="-122"/>
              </a:rPr>
              <a:t>二部图</a:t>
            </a:r>
            <a:r>
              <a:rPr lang="en-US" altLang="zh-CN" sz="2800" b="1" dirty="0">
                <a:solidFill>
                  <a:schemeClr val="tx1"/>
                </a:solidFill>
                <a:ea typeface="宋体" pitchFamily="2" charset="-122"/>
              </a:rPr>
              <a:t>H=G-A'-B'</a:t>
            </a:r>
            <a:r>
              <a:rPr lang="zh-CN" altLang="en-US" sz="2800" b="1" dirty="0">
                <a:solidFill>
                  <a:schemeClr val="tx1"/>
                </a:solidFill>
                <a:ea typeface="宋体" pitchFamily="2" charset="-122"/>
              </a:rPr>
              <a:t> 满足归纳假设条件</a:t>
            </a:r>
            <a:r>
              <a:rPr lang="en-US" altLang="zh-CN" sz="2800" b="1" dirty="0">
                <a:solidFill>
                  <a:schemeClr val="tx1"/>
                </a:solidFill>
                <a:ea typeface="宋体" pitchFamily="2" charset="-122"/>
              </a:rPr>
              <a:t>.</a:t>
            </a:r>
          </a:p>
          <a:p>
            <a:pPr>
              <a:lnSpc>
                <a:spcPct val="120000"/>
              </a:lnSpc>
              <a:buFontTx/>
              <a:buNone/>
              <a:defRPr/>
            </a:pPr>
            <a:r>
              <a:rPr lang="en-US" altLang="zh-CN" sz="2800" b="1" dirty="0">
                <a:solidFill>
                  <a:schemeClr val="tx1"/>
                </a:solidFill>
                <a:ea typeface="宋体" pitchFamily="2" charset="-122"/>
              </a:rPr>
              <a:t>    </a:t>
            </a:r>
          </a:p>
        </p:txBody>
      </p:sp>
      <p:grpSp>
        <p:nvGrpSpPr>
          <p:cNvPr id="11268" name="组合 21"/>
          <p:cNvGrpSpPr>
            <a:grpSpLocks/>
          </p:cNvGrpSpPr>
          <p:nvPr/>
        </p:nvGrpSpPr>
        <p:grpSpPr bwMode="auto">
          <a:xfrm>
            <a:off x="6324600" y="1524000"/>
            <a:ext cx="2601913" cy="2438400"/>
            <a:chOff x="5943600" y="2667000"/>
            <a:chExt cx="2819400" cy="2438400"/>
          </a:xfrm>
        </p:grpSpPr>
        <p:grpSp>
          <p:nvGrpSpPr>
            <p:cNvPr id="11270" name="组合 3"/>
            <p:cNvGrpSpPr>
              <a:grpSpLocks/>
            </p:cNvGrpSpPr>
            <p:nvPr/>
          </p:nvGrpSpPr>
          <p:grpSpPr bwMode="auto">
            <a:xfrm>
              <a:off x="5943600" y="2667000"/>
              <a:ext cx="2819400" cy="2438400"/>
              <a:chOff x="5867400" y="3429000"/>
              <a:chExt cx="2819400" cy="2438400"/>
            </a:xfrm>
          </p:grpSpPr>
          <p:cxnSp>
            <p:nvCxnSpPr>
              <p:cNvPr id="5" name="直接连接符 4"/>
              <p:cNvCxnSpPr/>
              <p:nvPr/>
            </p:nvCxnSpPr>
            <p:spPr bwMode="auto">
              <a:xfrm>
                <a:off x="6445385" y="5867400"/>
                <a:ext cx="1448404"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476349" y="5530850"/>
                <a:ext cx="1448404"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flipV="1">
                <a:off x="6476349" y="4175125"/>
                <a:ext cx="1372716" cy="64135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a:off x="6476349" y="4159250"/>
                <a:ext cx="1372716"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6476349" y="4175125"/>
                <a:ext cx="1448404" cy="685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bwMode="auto">
              <a:xfrm>
                <a:off x="6115108" y="3505200"/>
                <a:ext cx="607229"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A'</a:t>
                </a:r>
                <a:endParaRPr lang="zh-CN" altLang="en-US" sz="2400" b="1" dirty="0">
                  <a:ln w="18415" cmpd="sng">
                    <a:noFill/>
                    <a:prstDash val="solid"/>
                  </a:ln>
                  <a:solidFill>
                    <a:schemeClr val="tx1"/>
                  </a:solidFill>
                  <a:ea typeface="仿宋" pitchFamily="49" charset="-122"/>
                </a:endParaRPr>
              </a:p>
            </p:txBody>
          </p:sp>
          <p:sp>
            <p:nvSpPr>
              <p:cNvPr id="12" name="圆角矩形标注 11"/>
              <p:cNvSpPr/>
              <p:nvPr/>
            </p:nvSpPr>
            <p:spPr bwMode="auto">
              <a:xfrm>
                <a:off x="7849065" y="3505200"/>
                <a:ext cx="605509"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B'</a:t>
                </a:r>
                <a:endParaRPr lang="zh-CN" altLang="en-US" sz="2400" b="1" dirty="0">
                  <a:ln w="18415" cmpd="sng">
                    <a:noFill/>
                    <a:prstDash val="solid"/>
                  </a:ln>
                  <a:solidFill>
                    <a:schemeClr val="tx1"/>
                  </a:solidFill>
                  <a:ea typeface="仿宋" pitchFamily="49" charset="-122"/>
                </a:endParaRPr>
              </a:p>
            </p:txBody>
          </p:sp>
          <p:sp>
            <p:nvSpPr>
              <p:cNvPr id="11279" name="Oval 3"/>
              <p:cNvSpPr>
                <a:spLocks noChangeArrowheads="1"/>
              </p:cNvSpPr>
              <p:nvPr/>
            </p:nvSpPr>
            <p:spPr bwMode="auto">
              <a:xfrm>
                <a:off x="5867400" y="3429000"/>
                <a:ext cx="1219200" cy="1828800"/>
              </a:xfrm>
              <a:prstGeom prst="ellipse">
                <a:avLst/>
              </a:prstGeom>
              <a:noFill/>
              <a:ln w="2540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280" name="Oval 3"/>
              <p:cNvSpPr>
                <a:spLocks noChangeArrowheads="1"/>
              </p:cNvSpPr>
              <p:nvPr/>
            </p:nvSpPr>
            <p:spPr bwMode="auto">
              <a:xfrm>
                <a:off x="7467600" y="3429000"/>
                <a:ext cx="1219200" cy="1905000"/>
              </a:xfrm>
              <a:prstGeom prst="ellipse">
                <a:avLst/>
              </a:prstGeom>
              <a:noFill/>
              <a:ln w="25400">
                <a:solidFill>
                  <a:schemeClr val="tx1"/>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4" name="直接连接符 23"/>
              <p:cNvCxnSpPr/>
              <p:nvPr/>
            </p:nvCxnSpPr>
            <p:spPr bwMode="auto">
              <a:xfrm flipV="1">
                <a:off x="6445385" y="5562600"/>
                <a:ext cx="1486248" cy="304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6552549" y="3429000"/>
              <a:ext cx="1360675" cy="129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1027"/>
          <p:cNvSpPr txBox="1">
            <a:spLocks noChangeArrowheads="1"/>
          </p:cNvSpPr>
          <p:nvPr/>
        </p:nvSpPr>
        <p:spPr bwMode="auto">
          <a:xfrm>
            <a:off x="304800" y="3581400"/>
            <a:ext cx="8610600" cy="3048000"/>
          </a:xfrm>
          <a:prstGeom prst="rect">
            <a:avLst/>
          </a:prstGeom>
          <a:noFill/>
          <a:ln w="9525">
            <a:noFill/>
            <a:miter lim="800000"/>
            <a:headEnd/>
            <a:tailEnd/>
          </a:ln>
        </p:spPr>
        <p:txBody>
          <a:bodyPr/>
          <a:lstStyle/>
          <a:p>
            <a:pPr marL="36000" indent="-342900" eaLnBrk="0" hangingPunct="0">
              <a:lnSpc>
                <a:spcPct val="120000"/>
              </a:lnSpc>
              <a:spcBef>
                <a:spcPct val="20000"/>
              </a:spcBef>
              <a:defRPr/>
            </a:pPr>
            <a:r>
              <a:rPr lang="zh-CN" altLang="en-US" sz="2800" b="1" kern="0" dirty="0">
                <a:latin typeface="+mn-lt"/>
              </a:rPr>
              <a:t>否则</a:t>
            </a:r>
            <a:r>
              <a:rPr lang="en-US" altLang="zh-CN" sz="2800" b="1" kern="0" dirty="0">
                <a:latin typeface="+mn-lt"/>
              </a:rPr>
              <a:t>, </a:t>
            </a:r>
            <a:r>
              <a:rPr lang="zh-CN" altLang="en-US" sz="2800" b="1" kern="0" dirty="0">
                <a:latin typeface="+mn-lt"/>
              </a:rPr>
              <a:t>存在</a:t>
            </a:r>
            <a:r>
              <a:rPr lang="en-US" altLang="zh-CN" sz="2800" b="1" kern="0" dirty="0">
                <a:latin typeface="+mn-lt"/>
              </a:rPr>
              <a:t>C</a:t>
            </a:r>
            <a:r>
              <a:rPr lang="en-US" altLang="zh-CN" sz="2800" b="1" kern="0" dirty="0">
                <a:latin typeface="+mn-lt"/>
                <a:sym typeface="Symbol" pitchFamily="18" charset="2"/>
              </a:rPr>
              <a:t> V</a:t>
            </a:r>
            <a:r>
              <a:rPr lang="en-US" altLang="zh-CN" sz="2800" b="1" kern="0" baseline="-25000" dirty="0">
                <a:latin typeface="+mn-lt"/>
                <a:sym typeface="Symbol" pitchFamily="18" charset="2"/>
              </a:rPr>
              <a:t>1</a:t>
            </a:r>
            <a:r>
              <a:rPr lang="en-US" altLang="zh-CN" sz="2800" b="1" kern="0" dirty="0">
                <a:latin typeface="+mn-lt"/>
              </a:rPr>
              <a:t>-A'. |N</a:t>
            </a:r>
            <a:r>
              <a:rPr lang="en-US" altLang="zh-CN" sz="2800" b="1" kern="0" baseline="-25000" dirty="0">
                <a:latin typeface="+mn-lt"/>
              </a:rPr>
              <a:t>H</a:t>
            </a:r>
            <a:r>
              <a:rPr lang="en-US" altLang="zh-CN" sz="2800" b="1" kern="0" dirty="0">
                <a:latin typeface="+mn-lt"/>
              </a:rPr>
              <a:t>(C)|&lt;|C|.</a:t>
            </a:r>
          </a:p>
          <a:p>
            <a:pPr marL="36000" indent="-342900" eaLnBrk="0" hangingPunct="0">
              <a:lnSpc>
                <a:spcPct val="120000"/>
              </a:lnSpc>
              <a:spcBef>
                <a:spcPct val="20000"/>
              </a:spcBef>
              <a:defRPr/>
            </a:pPr>
            <a:r>
              <a:rPr lang="en-US" altLang="zh-CN" sz="2800" b="1" kern="0" dirty="0">
                <a:latin typeface="+mn-lt"/>
              </a:rPr>
              <a:t>   |N</a:t>
            </a:r>
            <a:r>
              <a:rPr lang="en-US" altLang="zh-CN" sz="2800" b="1" kern="0" baseline="-25000" dirty="0">
                <a:latin typeface="+mn-lt"/>
              </a:rPr>
              <a:t>G</a:t>
            </a:r>
            <a:r>
              <a:rPr lang="en-US" altLang="zh-CN" sz="2800" b="1" kern="0" dirty="0">
                <a:latin typeface="+mn-lt"/>
              </a:rPr>
              <a:t>(C</a:t>
            </a:r>
            <a:r>
              <a:rPr lang="en-US" altLang="zh-CN" sz="2800" b="1" kern="0" dirty="0">
                <a:latin typeface="+mn-lt"/>
                <a:sym typeface="Symbol"/>
              </a:rPr>
              <a:t>A'</a:t>
            </a:r>
            <a:r>
              <a:rPr lang="en-US" altLang="zh-CN" sz="2800" b="1" kern="0" dirty="0">
                <a:latin typeface="+mn-lt"/>
              </a:rPr>
              <a:t>)|</a:t>
            </a:r>
            <a:r>
              <a:rPr lang="en-US" altLang="zh-CN" sz="2800" b="1" kern="0" dirty="0">
                <a:latin typeface="+mn-lt"/>
                <a:sym typeface="Symbol"/>
              </a:rPr>
              <a:t></a:t>
            </a:r>
            <a:r>
              <a:rPr lang="en-US" altLang="zh-CN" sz="2800" b="1" kern="0" dirty="0">
                <a:latin typeface="+mn-lt"/>
              </a:rPr>
              <a:t> |N</a:t>
            </a:r>
            <a:r>
              <a:rPr lang="en-US" altLang="zh-CN" sz="2800" b="1" kern="0" baseline="-25000" dirty="0">
                <a:latin typeface="+mn-lt"/>
              </a:rPr>
              <a:t>H</a:t>
            </a:r>
            <a:r>
              <a:rPr lang="en-US" altLang="zh-CN" sz="2800" b="1" kern="0" dirty="0">
                <a:latin typeface="+mn-lt"/>
              </a:rPr>
              <a:t>(C)|+|B'|&lt;|C|+|B'|=|C|+|A'|= |C</a:t>
            </a:r>
            <a:r>
              <a:rPr lang="en-US" altLang="zh-CN" sz="2800" b="1" kern="0" dirty="0">
                <a:latin typeface="+mn-lt"/>
                <a:sym typeface="Symbol"/>
              </a:rPr>
              <a:t>A'</a:t>
            </a:r>
            <a:r>
              <a:rPr lang="en-US" altLang="zh-CN" sz="2800" b="1" kern="0" dirty="0">
                <a:latin typeface="+mn-lt"/>
              </a:rPr>
              <a:t>|. </a:t>
            </a:r>
            <a:r>
              <a:rPr lang="zh-CN" altLang="en-US" sz="2800" b="1" kern="0" dirty="0">
                <a:solidFill>
                  <a:srgbClr val="FF0000"/>
                </a:solidFill>
                <a:latin typeface="+mn-lt"/>
              </a:rPr>
              <a:t>矛盾</a:t>
            </a:r>
            <a:r>
              <a:rPr lang="en-US" altLang="zh-CN" sz="2800" b="1" kern="0" dirty="0">
                <a:latin typeface="+mn-lt"/>
              </a:rPr>
              <a:t>. </a:t>
            </a:r>
          </a:p>
          <a:p>
            <a:pPr marL="36000" indent="-342900" eaLnBrk="0" hangingPunct="0">
              <a:lnSpc>
                <a:spcPct val="120000"/>
              </a:lnSpc>
              <a:spcBef>
                <a:spcPct val="20000"/>
              </a:spcBef>
              <a:defRPr/>
            </a:pPr>
            <a:r>
              <a:rPr lang="zh-CN" altLang="en-US" sz="2800" b="1" kern="0" dirty="0">
                <a:latin typeface="+mn-lt"/>
              </a:rPr>
              <a:t>据归纳假设</a:t>
            </a:r>
            <a:r>
              <a:rPr lang="en-US" altLang="zh-CN" sz="2800" b="1" kern="0" dirty="0">
                <a:latin typeface="+mn-lt"/>
              </a:rPr>
              <a:t>,</a:t>
            </a:r>
            <a:r>
              <a:rPr lang="zh-CN" altLang="en-US" sz="2800" b="1" kern="0" dirty="0">
                <a:latin typeface="+mn-lt"/>
              </a:rPr>
              <a:t>存在</a:t>
            </a:r>
            <a:r>
              <a:rPr lang="en-US" altLang="zh-CN" sz="2800" b="1" kern="0" dirty="0">
                <a:latin typeface="+mn-lt"/>
                <a:sym typeface="Symbol" pitchFamily="18" charset="2"/>
              </a:rPr>
              <a:t>V</a:t>
            </a:r>
            <a:r>
              <a:rPr lang="en-US" altLang="zh-CN" sz="2800" b="1" kern="0" baseline="-25000" dirty="0">
                <a:latin typeface="+mn-lt"/>
                <a:sym typeface="Symbol" pitchFamily="18" charset="2"/>
              </a:rPr>
              <a:t>1</a:t>
            </a:r>
            <a:r>
              <a:rPr lang="en-US" altLang="zh-CN" sz="2800" b="1" kern="0" dirty="0">
                <a:latin typeface="+mn-lt"/>
              </a:rPr>
              <a:t>-A'</a:t>
            </a:r>
            <a:r>
              <a:rPr lang="zh-CN" altLang="en-US" sz="2800" b="1" kern="0" dirty="0">
                <a:latin typeface="+mn-lt"/>
              </a:rPr>
              <a:t>到</a:t>
            </a:r>
            <a:r>
              <a:rPr lang="en-US" altLang="zh-CN" sz="2800" b="1" kern="0" dirty="0">
                <a:latin typeface="+mn-lt"/>
                <a:sym typeface="Symbol" pitchFamily="18" charset="2"/>
              </a:rPr>
              <a:t>V</a:t>
            </a:r>
            <a:r>
              <a:rPr lang="en-US" altLang="zh-CN" sz="2800" b="1" kern="0" baseline="-25000" dirty="0">
                <a:latin typeface="+mn-lt"/>
                <a:sym typeface="Symbol" pitchFamily="18" charset="2"/>
              </a:rPr>
              <a:t>2</a:t>
            </a:r>
            <a:r>
              <a:rPr lang="en-US" altLang="zh-CN" sz="2800" b="1" kern="0" dirty="0">
                <a:latin typeface="+mn-lt"/>
              </a:rPr>
              <a:t>-B'</a:t>
            </a:r>
            <a:r>
              <a:rPr lang="zh-CN" altLang="en-US" sz="2800" b="1" kern="0" dirty="0">
                <a:latin typeface="+mn-lt"/>
              </a:rPr>
              <a:t>的完备匹配</a:t>
            </a:r>
            <a:r>
              <a:rPr lang="en-US" altLang="zh-CN" sz="2800" b="1" kern="0" dirty="0">
                <a:latin typeface="+mn-lt"/>
              </a:rPr>
              <a:t>.</a:t>
            </a:r>
          </a:p>
          <a:p>
            <a:pPr marL="36000" indent="-342900" eaLnBrk="0" hangingPunct="0">
              <a:lnSpc>
                <a:spcPct val="120000"/>
              </a:lnSpc>
              <a:spcBef>
                <a:spcPct val="20000"/>
              </a:spcBef>
              <a:defRPr/>
            </a:pPr>
            <a:r>
              <a:rPr lang="zh-CN" altLang="en-US" sz="2800" b="1" kern="0" dirty="0">
                <a:latin typeface="+mn-lt"/>
              </a:rPr>
              <a:t>合并上述两个匹配得到一个</a:t>
            </a:r>
            <a:r>
              <a:rPr lang="en-US" altLang="zh-CN" sz="2800" b="1" kern="0" dirty="0">
                <a:latin typeface="+mn-lt"/>
                <a:sym typeface="Symbol" pitchFamily="18" charset="2"/>
              </a:rPr>
              <a:t>V</a:t>
            </a:r>
            <a:r>
              <a:rPr lang="en-US" altLang="zh-CN" sz="2800" b="1" kern="0" baseline="-25000" dirty="0">
                <a:latin typeface="+mn-lt"/>
                <a:sym typeface="Symbol" pitchFamily="18" charset="2"/>
              </a:rPr>
              <a:t>1</a:t>
            </a:r>
            <a:r>
              <a:rPr lang="zh-CN" altLang="en-US" sz="2800" b="1" kern="0" dirty="0">
                <a:latin typeface="+mn-lt"/>
              </a:rPr>
              <a:t>到</a:t>
            </a:r>
            <a:r>
              <a:rPr lang="en-US" altLang="zh-CN" sz="2800" b="1" kern="0" dirty="0">
                <a:latin typeface="+mn-lt"/>
                <a:sym typeface="Symbol" pitchFamily="18" charset="2"/>
              </a:rPr>
              <a:t>V</a:t>
            </a:r>
            <a:r>
              <a:rPr lang="en-US" altLang="zh-CN" sz="2800" b="1" kern="0" baseline="-25000" dirty="0">
                <a:latin typeface="+mn-lt"/>
                <a:sym typeface="Symbol" pitchFamily="18" charset="2"/>
              </a:rPr>
              <a:t>2</a:t>
            </a:r>
            <a:r>
              <a:rPr lang="zh-CN" altLang="en-US" sz="2800" b="1" kern="0" dirty="0">
                <a:latin typeface="+mn-lt"/>
              </a:rPr>
              <a:t>的完备匹配</a:t>
            </a:r>
            <a:r>
              <a:rPr lang="en-US" altLang="zh-CN" sz="2800" b="1" kern="0" dirty="0">
                <a:latin typeface="+mn-lt"/>
              </a:rPr>
              <a:t>. </a:t>
            </a:r>
            <a:r>
              <a:rPr lang="zh-CN" altLang="en-US" sz="2800" b="1" kern="0" dirty="0">
                <a:solidFill>
                  <a:srgbClr val="FF0000"/>
                </a:solidFill>
                <a:latin typeface="+mn-lt"/>
              </a:rPr>
              <a:t>得证</a:t>
            </a:r>
            <a:endParaRPr lang="en-US" altLang="zh-CN" sz="2800" b="1" kern="0" dirty="0">
              <a:solidFill>
                <a:srgbClr val="FF0000"/>
              </a:solidFill>
              <a:latin typeface="+mn-lt"/>
            </a:endParaRPr>
          </a:p>
          <a:p>
            <a:pPr marL="342900" indent="-342900" eaLnBrk="0" hangingPunct="0">
              <a:lnSpc>
                <a:spcPct val="120000"/>
              </a:lnSpc>
              <a:spcBef>
                <a:spcPct val="20000"/>
              </a:spcBef>
              <a:defRPr/>
            </a:pPr>
            <a:r>
              <a:rPr lang="en-US" altLang="zh-CN" sz="2800" b="1" kern="0" dirty="0">
                <a:latin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ox(in)">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ox(in)">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ox(in)">
                                      <p:cBhvr>
                                        <p:cTn id="17" dur="500"/>
                                        <p:tgtEl>
                                          <p:spTgt spid="122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box(in)">
                                      <p:cBhvr>
                                        <p:cTn id="22" dur="500"/>
                                        <p:tgtEl>
                                          <p:spTgt spid="2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Effect transition="in" filter="box(in)">
                                      <p:cBhvr>
                                        <p:cTn id="27" dur="500"/>
                                        <p:tgtEl>
                                          <p:spTgt spid="2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xEl>
                                              <p:pRg st="2" end="2"/>
                                            </p:txEl>
                                          </p:spTgt>
                                        </p:tgtEl>
                                        <p:attrNameLst>
                                          <p:attrName>style.visibility</p:attrName>
                                        </p:attrNameLst>
                                      </p:cBhvr>
                                      <p:to>
                                        <p:strVal val="visible"/>
                                      </p:to>
                                    </p:set>
                                    <p:animEffect transition="in" filter="box(in)">
                                      <p:cBhvr>
                                        <p:cTn id="32" dur="500"/>
                                        <p:tgtEl>
                                          <p:spTgt spid="2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3">
                                            <p:txEl>
                                              <p:pRg st="3" end="3"/>
                                            </p:txEl>
                                          </p:spTgt>
                                        </p:tgtEl>
                                        <p:attrNameLst>
                                          <p:attrName>style.visibility</p:attrName>
                                        </p:attrNameLst>
                                      </p:cBhvr>
                                      <p:to>
                                        <p:strVal val="visible"/>
                                      </p:to>
                                    </p:set>
                                    <p:animEffect transition="in" filter="box(in)">
                                      <p:cBhvr>
                                        <p:cTn id="37" dur="500"/>
                                        <p:tgtEl>
                                          <p:spTgt spid="2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Effect transition="in" filter="box(in)">
                                      <p:cBhvr>
                                        <p:cTn id="4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定理的推论</a:t>
            </a:r>
          </a:p>
        </p:txBody>
      </p:sp>
      <p:sp>
        <p:nvSpPr>
          <p:cNvPr id="17411" name="Rectangle 1027"/>
          <p:cNvSpPr>
            <a:spLocks noGrp="1" noChangeArrowheads="1"/>
          </p:cNvSpPr>
          <p:nvPr>
            <p:ph type="body" idx="4294967295"/>
          </p:nvPr>
        </p:nvSpPr>
        <p:spPr>
          <a:xfrm>
            <a:off x="174625" y="1150938"/>
            <a:ext cx="8915400" cy="5249862"/>
          </a:xfrm>
        </p:spPr>
        <p:txBody>
          <a:bodyPr/>
          <a:lstStyle/>
          <a:p>
            <a:pPr>
              <a:lnSpc>
                <a:spcPct val="120000"/>
              </a:lnSpc>
            </a:pPr>
            <a:r>
              <a:rPr lang="zh-CN" altLang="en-US" sz="2800" b="1">
                <a:solidFill>
                  <a:schemeClr val="tx1"/>
                </a:solidFill>
                <a:ea typeface="宋体" panose="02010600030101010101" pitchFamily="2" charset="-122"/>
              </a:rPr>
              <a:t>设二部图</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是一个</a:t>
            </a:r>
            <a:r>
              <a:rPr lang="en-US" altLang="zh-CN" sz="2800" b="1">
                <a:solidFill>
                  <a:schemeClr val="tx1"/>
                </a:solidFill>
                <a:ea typeface="宋体" panose="02010600030101010101" pitchFamily="2" charset="-122"/>
              </a:rPr>
              <a:t>k-</a:t>
            </a:r>
            <a:r>
              <a:rPr lang="zh-CN" altLang="en-US" sz="2800" b="1">
                <a:solidFill>
                  <a:schemeClr val="tx1"/>
                </a:solidFill>
                <a:ea typeface="宋体" panose="02010600030101010101" pitchFamily="2" charset="-122"/>
              </a:rPr>
              <a:t>正则的</a:t>
            </a:r>
            <a:r>
              <a:rPr lang="en-US" altLang="zh-CN" sz="2800" b="1">
                <a:solidFill>
                  <a:schemeClr val="tx1"/>
                </a:solidFill>
                <a:ea typeface="宋体" panose="02010600030101010101" pitchFamily="2" charset="-122"/>
              </a:rPr>
              <a:t>(k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1), </a:t>
            </a:r>
            <a:r>
              <a:rPr lang="zh-CN" altLang="en-US" sz="2800" b="1">
                <a:solidFill>
                  <a:schemeClr val="tx1"/>
                </a:solidFill>
                <a:ea typeface="宋体" panose="02010600030101010101" pitchFamily="2" charset="-122"/>
              </a:rPr>
              <a:t>则</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有完美匹配</a:t>
            </a:r>
            <a:r>
              <a:rPr lang="en-US" altLang="zh-CN" sz="2800" b="1">
                <a:solidFill>
                  <a:schemeClr val="tx1"/>
                </a:solidFill>
                <a:ea typeface="宋体" panose="02010600030101010101" pitchFamily="2" charset="-122"/>
              </a:rPr>
              <a:t>.</a:t>
            </a:r>
          </a:p>
          <a:p>
            <a:pPr>
              <a:lnSpc>
                <a:spcPct val="120000"/>
              </a:lnSpc>
            </a:pPr>
            <a:r>
              <a:rPr lang="zh-CN" altLang="en-US" sz="2800" b="1">
                <a:solidFill>
                  <a:schemeClr val="tx1"/>
                </a:solidFill>
                <a:ea typeface="宋体" panose="02010600030101010101" pitchFamily="2" charset="-122"/>
              </a:rPr>
              <a:t>证明</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不妨设</a:t>
            </a:r>
            <a:r>
              <a:rPr lang="en-US" altLang="zh-CN" sz="2800" b="1">
                <a:solidFill>
                  <a:schemeClr val="tx1"/>
                </a:solidFill>
                <a:ea typeface="宋体" panose="02010600030101010101" pitchFamily="2" charset="-122"/>
              </a:rPr>
              <a:t>G= &lt; A, B, E&gt;,k |A| =k |B| , </a:t>
            </a:r>
            <a:r>
              <a:rPr lang="zh-CN" altLang="en-US" sz="2800" b="1">
                <a:solidFill>
                  <a:schemeClr val="tx1"/>
                </a:solidFill>
                <a:ea typeface="宋体" panose="02010600030101010101" pitchFamily="2" charset="-122"/>
              </a:rPr>
              <a:t>所以</a:t>
            </a:r>
            <a:r>
              <a:rPr lang="en-US" altLang="zh-CN" sz="2800" b="1">
                <a:solidFill>
                  <a:schemeClr val="tx1"/>
                </a:solidFill>
                <a:ea typeface="宋体" panose="02010600030101010101" pitchFamily="2" charset="-122"/>
              </a:rPr>
              <a:t>|A| =|B|.</a:t>
            </a:r>
          </a:p>
          <a:p>
            <a:pPr>
              <a:lnSpc>
                <a:spcPct val="120000"/>
              </a:lnSpc>
              <a:buFontTx/>
              <a:buNone/>
            </a:pPr>
            <a:r>
              <a:rPr lang="zh-CN" altLang="en-US" sz="2800" b="1">
                <a:solidFill>
                  <a:schemeClr val="tx1"/>
                </a:solidFill>
                <a:ea typeface="宋体" panose="02010600030101010101" pitchFamily="2" charset="-122"/>
              </a:rPr>
              <a:t>    下证</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B</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 </a:t>
            </a:r>
          </a:p>
          <a:p>
            <a:pPr>
              <a:lnSpc>
                <a:spcPct val="120000"/>
              </a:lnSpc>
              <a:buFontTx/>
              <a:buNone/>
            </a:pP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对任一</a:t>
            </a:r>
            <a:r>
              <a:rPr lang="en-US" altLang="zh-CN" sz="2800" b="1">
                <a:solidFill>
                  <a:schemeClr val="tx1"/>
                </a:solidFill>
                <a:ea typeface="宋体" panose="02010600030101010101" pitchFamily="2" charset="-122"/>
              </a:rPr>
              <a:t>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a:t>
            </a:r>
            <a:r>
              <a:rPr lang="en-US" altLang="zh-CN" sz="2800" b="1">
                <a:solidFill>
                  <a:schemeClr val="tx1"/>
                </a:solidFill>
                <a:ea typeface="宋体" panose="02010600030101010101" pitchFamily="2" charset="-122"/>
              </a:rPr>
              <a:t>S</a:t>
            </a:r>
            <a:r>
              <a:rPr lang="zh-CN" altLang="en-US" sz="2800" b="1">
                <a:solidFill>
                  <a:schemeClr val="tx1"/>
                </a:solidFill>
                <a:ea typeface="宋体" panose="02010600030101010101" pitchFamily="2" charset="-122"/>
              </a:rPr>
              <a:t>与</a:t>
            </a:r>
            <a:r>
              <a:rPr lang="en-US" altLang="zh-CN" sz="2800" b="1">
                <a:solidFill>
                  <a:schemeClr val="tx1"/>
                </a:solidFill>
                <a:ea typeface="宋体" panose="02010600030101010101" pitchFamily="2" charset="-122"/>
              </a:rPr>
              <a:t>N(S)</a:t>
            </a:r>
            <a:r>
              <a:rPr lang="zh-CN" altLang="en-US" sz="2800" b="1">
                <a:solidFill>
                  <a:schemeClr val="tx1"/>
                </a:solidFill>
                <a:ea typeface="宋体" panose="02010600030101010101" pitchFamily="2" charset="-122"/>
              </a:rPr>
              <a:t>之间总共有</a:t>
            </a:r>
            <a:r>
              <a:rPr lang="en-US" altLang="zh-CN" sz="2800" b="1">
                <a:solidFill>
                  <a:schemeClr val="tx1"/>
                </a:solidFill>
                <a:ea typeface="宋体" panose="02010600030101010101" pitchFamily="2" charset="-122"/>
              </a:rPr>
              <a:t>k|S| </a:t>
            </a:r>
            <a:r>
              <a:rPr lang="zh-CN" altLang="en-US" sz="2800" b="1">
                <a:solidFill>
                  <a:schemeClr val="tx1"/>
                </a:solidFill>
                <a:ea typeface="宋体" panose="02010600030101010101" pitchFamily="2" charset="-122"/>
              </a:rPr>
              <a:t>条边，而与</a:t>
            </a:r>
            <a:r>
              <a:rPr lang="en-US" altLang="zh-CN" sz="2800" b="1">
                <a:solidFill>
                  <a:schemeClr val="tx1"/>
                </a:solidFill>
                <a:ea typeface="宋体" panose="02010600030101010101" pitchFamily="2" charset="-122"/>
              </a:rPr>
              <a:t>N(S)</a:t>
            </a:r>
            <a:r>
              <a:rPr lang="zh-CN" altLang="en-US" sz="2800" b="1">
                <a:solidFill>
                  <a:schemeClr val="tx1"/>
                </a:solidFill>
                <a:ea typeface="宋体" panose="02010600030101010101" pitchFamily="2" charset="-122"/>
              </a:rPr>
              <a:t>相关的边总共有</a:t>
            </a:r>
            <a:r>
              <a:rPr lang="en-US" altLang="zh-CN" sz="2800" b="1">
                <a:solidFill>
                  <a:schemeClr val="tx1"/>
                </a:solidFill>
                <a:ea typeface="宋体" panose="02010600030101010101" pitchFamily="2" charset="-122"/>
              </a:rPr>
              <a:t>k|N(S)| </a:t>
            </a:r>
            <a:r>
              <a:rPr lang="zh-CN" altLang="en-US" sz="2800" b="1">
                <a:solidFill>
                  <a:schemeClr val="tx1"/>
                </a:solidFill>
                <a:ea typeface="宋体" panose="02010600030101010101" pitchFamily="2" charset="-122"/>
              </a:rPr>
              <a:t>条边。</a:t>
            </a:r>
            <a:endParaRPr lang="en-US" altLang="zh-CN" sz="2800" b="1">
              <a:solidFill>
                <a:schemeClr val="tx1"/>
              </a:solidFill>
              <a:ea typeface="宋体" panose="02010600030101010101" pitchFamily="2" charset="-122"/>
            </a:endParaRPr>
          </a:p>
          <a:p>
            <a:pPr algn="ctr">
              <a:lnSpc>
                <a:spcPct val="120000"/>
              </a:lnSpc>
              <a:buFontTx/>
              <a:buNone/>
            </a:pPr>
            <a:r>
              <a:rPr lang="zh-CN" altLang="en-US" sz="2800">
                <a:solidFill>
                  <a:schemeClr val="tx1"/>
                </a:solidFill>
                <a:ea typeface="Arial Unicode MS" panose="020B0604020202020204" pitchFamily="34" charset="-122"/>
                <a:cs typeface="Arial Unicode MS" panose="020B0604020202020204" pitchFamily="34" charset="-122"/>
              </a:rPr>
              <a:t>∴</a:t>
            </a:r>
            <a:r>
              <a:rPr lang="en-US" altLang="zh-CN" sz="2800" b="1">
                <a:solidFill>
                  <a:schemeClr val="tx1"/>
                </a:solidFill>
                <a:ea typeface="宋体" panose="02010600030101010101" pitchFamily="2" charset="-122"/>
              </a:rPr>
              <a:t> k|S|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k|N(S)| </a:t>
            </a:r>
          </a:p>
          <a:p>
            <a:pPr algn="ctr">
              <a:lnSpc>
                <a:spcPct val="120000"/>
              </a:lnSpc>
              <a:buFontTx/>
              <a:buNone/>
            </a:pPr>
            <a:r>
              <a:rPr lang="zh-CN" altLang="en-US" sz="2800">
                <a:solidFill>
                  <a:schemeClr val="tx1"/>
                </a:solidFill>
                <a:ea typeface="Arial Unicode MS" panose="020B0604020202020204" pitchFamily="34" charset="-122"/>
                <a:cs typeface="Arial Unicode MS" panose="020B0604020202020204" pitchFamily="34" charset="-122"/>
              </a:rPr>
              <a:t>∴</a:t>
            </a:r>
            <a:r>
              <a:rPr lang="en-US" altLang="zh-CN" sz="2800" b="1">
                <a:solidFill>
                  <a:schemeClr val="tx1"/>
                </a:solidFill>
                <a:ea typeface="宋体" panose="02010600030101010101" pitchFamily="2" charset="-122"/>
              </a:rPr>
              <a:t> |N(S)|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|S| </a:t>
            </a:r>
          </a:p>
          <a:p>
            <a:pPr>
              <a:lnSpc>
                <a:spcPct val="120000"/>
              </a:lnSpc>
              <a:buFontTx/>
              <a:buNone/>
            </a:pPr>
            <a:r>
              <a:rPr lang="zh-CN" altLang="en-US" sz="2800" b="1">
                <a:solidFill>
                  <a:schemeClr val="tx1"/>
                </a:solidFill>
                <a:ea typeface="宋体" panose="02010600030101010101" pitchFamily="2" charset="-122"/>
              </a:rPr>
              <a:t>    根据</a:t>
            </a:r>
            <a:r>
              <a:rPr lang="en-US" altLang="zh-CN" sz="2800" b="1">
                <a:solidFill>
                  <a:schemeClr val="tx1"/>
                </a:solidFill>
                <a:ea typeface="宋体" panose="02010600030101010101" pitchFamily="2" charset="-122"/>
              </a:rPr>
              <a:t>Hall</a:t>
            </a:r>
            <a:r>
              <a:rPr lang="zh-CN" altLang="en-US" sz="2800" b="1">
                <a:solidFill>
                  <a:schemeClr val="tx1"/>
                </a:solidFill>
                <a:ea typeface="宋体" panose="02010600030101010101" pitchFamily="2" charset="-122"/>
              </a:rPr>
              <a:t>定理，</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B</a:t>
            </a:r>
            <a:r>
              <a:rPr lang="zh-CN" altLang="en-US" sz="2800" b="1">
                <a:solidFill>
                  <a:schemeClr val="tx1"/>
                </a:solidFill>
                <a:ea typeface="宋体" panose="02010600030101010101" pitchFamily="2" charset="-122"/>
              </a:rPr>
              <a:t>的完备匹配，因</a:t>
            </a:r>
            <a:r>
              <a:rPr lang="en-US" altLang="zh-CN" sz="2800" b="1">
                <a:solidFill>
                  <a:schemeClr val="tx1"/>
                </a:solidFill>
                <a:ea typeface="宋体" panose="02010600030101010101" pitchFamily="2" charset="-122"/>
              </a:rPr>
              <a:t> |A| = |B|</a:t>
            </a:r>
            <a:r>
              <a:rPr lang="zh-CN" altLang="en-US" sz="2800" b="1">
                <a:solidFill>
                  <a:schemeClr val="tx1"/>
                </a:solidFill>
                <a:ea typeface="宋体" panose="02010600030101010101" pitchFamily="2" charset="-122"/>
              </a:rPr>
              <a:t>，该匹配是完美匹配。</a:t>
            </a:r>
            <a:endParaRPr lang="en-US" altLang="zh-CN"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ox(in)">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ox(in)">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ox(in)">
                                      <p:cBhvr>
                                        <p:cTn id="17" dur="500"/>
                                        <p:tgtEl>
                                          <p:spTgt spid="17411">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7411">
                                            <p:txEl>
                                              <p:pRg st="4" end="4"/>
                                            </p:txEl>
                                          </p:spTgt>
                                        </p:tgtEl>
                                        <p:attrNameLst>
                                          <p:attrName>style.visibility</p:attrName>
                                        </p:attrNameLst>
                                      </p:cBhvr>
                                      <p:to>
                                        <p:strVal val="visible"/>
                                      </p:to>
                                    </p:set>
                                    <p:animEffect transition="in" filter="box(in)">
                                      <p:cBhvr>
                                        <p:cTn id="20" dur="500"/>
                                        <p:tgtEl>
                                          <p:spTgt spid="17411">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animEffect transition="in" filter="box(in)">
                                      <p:cBhvr>
                                        <p:cTn id="23" dur="500"/>
                                        <p:tgtEl>
                                          <p:spTgt spid="17411">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7411">
                                            <p:txEl>
                                              <p:pRg st="6" end="6"/>
                                            </p:txEl>
                                          </p:spTgt>
                                        </p:tgtEl>
                                        <p:attrNameLst>
                                          <p:attrName>style.visibility</p:attrName>
                                        </p:attrNameLst>
                                      </p:cBhvr>
                                      <p:to>
                                        <p:strVal val="visible"/>
                                      </p:to>
                                    </p:set>
                                    <p:animEffect transition="in" filter="box(in)">
                                      <p:cBhvr>
                                        <p:cTn id="26"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zh-CN" altLang="en-US" sz="3600"/>
              <a:t>完备匹配的一个充分条件</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lnSpc>
                <a:spcPct val="120000"/>
              </a:lnSpc>
              <a:spcBef>
                <a:spcPct val="35000"/>
              </a:spcBef>
            </a:pPr>
            <a:r>
              <a:rPr lang="zh-CN" altLang="en-US" sz="2600" b="1" dirty="0">
                <a:solidFill>
                  <a:schemeClr val="tx1"/>
                </a:solidFill>
                <a:ea typeface="宋体" panose="02010600030101010101" pitchFamily="2" charset="-122"/>
              </a:rPr>
              <a:t>二部图</a:t>
            </a:r>
            <a:r>
              <a:rPr lang="en-US" altLang="zh-CN" sz="2600" b="1" dirty="0">
                <a:solidFill>
                  <a:schemeClr val="tx1"/>
                </a:solidFill>
                <a:ea typeface="宋体" panose="02010600030101010101" pitchFamily="2" charset="-122"/>
              </a:rPr>
              <a:t>G=(V</a:t>
            </a:r>
            <a:r>
              <a:rPr lang="en-US" altLang="zh-CN" sz="2100" b="1" baseline="-25000" dirty="0">
                <a:solidFill>
                  <a:schemeClr val="tx1"/>
                </a:solidFill>
                <a:ea typeface="宋体" panose="02010600030101010101" pitchFamily="2" charset="-122"/>
              </a:rPr>
              <a:t>1</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en-US" altLang="zh-CN" sz="2600" b="1" dirty="0">
                <a:solidFill>
                  <a:schemeClr val="tx1"/>
                </a:solidFill>
                <a:ea typeface="宋体" panose="02010600030101010101" pitchFamily="2" charset="-122"/>
              </a:rPr>
              <a:t>, E), </a:t>
            </a:r>
            <a:r>
              <a:rPr lang="zh-CN" altLang="en-US" sz="2600" b="1" dirty="0">
                <a:solidFill>
                  <a:schemeClr val="tx1"/>
                </a:solidFill>
                <a:ea typeface="宋体" panose="02010600030101010101" pitchFamily="2" charset="-122"/>
              </a:rPr>
              <a:t>若</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1</a:t>
            </a:r>
            <a:r>
              <a:rPr lang="zh-CN" altLang="en-US" sz="2600" b="1" dirty="0">
                <a:solidFill>
                  <a:schemeClr val="tx1"/>
                </a:solidFill>
                <a:ea typeface="宋体" panose="02010600030101010101" pitchFamily="2" charset="-122"/>
              </a:rPr>
              <a:t>中每个顶点至少关联</a:t>
            </a:r>
            <a:r>
              <a:rPr lang="en-US" altLang="zh-CN" sz="2600" b="1" i="1" dirty="0">
                <a:solidFill>
                  <a:schemeClr val="tx1"/>
                </a:solidFill>
                <a:ea typeface="宋体" panose="02010600030101010101" pitchFamily="2" charset="-122"/>
              </a:rPr>
              <a:t>t</a:t>
            </a:r>
            <a:r>
              <a:rPr lang="zh-CN" altLang="en-US" sz="2600" b="1" dirty="0">
                <a:solidFill>
                  <a:schemeClr val="tx1"/>
                </a:solidFill>
                <a:ea typeface="宋体" panose="02010600030101010101" pitchFamily="2" charset="-122"/>
              </a:rPr>
              <a:t>条边，而若</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zh-CN" altLang="en-US" sz="2600" b="1" dirty="0">
                <a:solidFill>
                  <a:schemeClr val="tx1"/>
                </a:solidFill>
                <a:ea typeface="宋体" panose="02010600030101010101" pitchFamily="2" charset="-122"/>
              </a:rPr>
              <a:t>中每个顶点至多关联</a:t>
            </a:r>
            <a:r>
              <a:rPr lang="en-US" altLang="zh-CN" sz="2600" b="1" i="1" dirty="0">
                <a:solidFill>
                  <a:schemeClr val="tx1"/>
                </a:solidFill>
                <a:ea typeface="宋体" panose="02010600030101010101" pitchFamily="2" charset="-122"/>
              </a:rPr>
              <a:t>t</a:t>
            </a:r>
            <a:r>
              <a:rPr lang="zh-CN" altLang="en-US" sz="2600" b="1" dirty="0">
                <a:solidFill>
                  <a:schemeClr val="tx1"/>
                </a:solidFill>
                <a:ea typeface="宋体" panose="02010600030101010101" pitchFamily="2" charset="-122"/>
              </a:rPr>
              <a:t>条边，则</a:t>
            </a:r>
            <a:r>
              <a:rPr lang="en-US" altLang="zh-CN" sz="2600" b="1" dirty="0">
                <a:solidFill>
                  <a:schemeClr val="tx1"/>
                </a:solidFill>
                <a:ea typeface="宋体" panose="02010600030101010101" pitchFamily="2" charset="-122"/>
              </a:rPr>
              <a:t>G</a:t>
            </a:r>
            <a:r>
              <a:rPr lang="zh-CN" altLang="en-US" sz="2600" b="1" dirty="0">
                <a:solidFill>
                  <a:schemeClr val="tx1"/>
                </a:solidFill>
                <a:ea typeface="宋体" panose="02010600030101010101" pitchFamily="2" charset="-122"/>
              </a:rPr>
              <a:t>中存在</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1</a:t>
            </a:r>
            <a:r>
              <a:rPr lang="zh-CN" altLang="en-US" sz="2600" b="1" dirty="0">
                <a:solidFill>
                  <a:schemeClr val="tx1"/>
                </a:solidFill>
                <a:ea typeface="宋体" panose="02010600030101010101" pitchFamily="2" charset="-122"/>
              </a:rPr>
              <a:t>到</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zh-CN" altLang="en-US" sz="2600" b="1" dirty="0">
                <a:solidFill>
                  <a:schemeClr val="tx1"/>
                </a:solidFill>
                <a:ea typeface="宋体" panose="02010600030101010101" pitchFamily="2" charset="-122"/>
              </a:rPr>
              <a:t>的完备匹配。</a:t>
            </a:r>
          </a:p>
          <a:p>
            <a:pPr marL="342900" lvl="1" indent="-342900" eaLnBrk="1" hangingPunct="1">
              <a:lnSpc>
                <a:spcPct val="120000"/>
              </a:lnSpc>
              <a:spcBef>
                <a:spcPct val="35000"/>
              </a:spcBef>
              <a:buFont typeface="Wingdings" panose="05000000000000000000" pitchFamily="2" charset="2"/>
              <a:buBlip>
                <a:blip r:embed="rId3"/>
              </a:buBlip>
            </a:pPr>
            <a:r>
              <a:rPr lang="zh-CN" altLang="en-US" sz="2600" b="1" dirty="0">
                <a:solidFill>
                  <a:schemeClr val="tx1"/>
                </a:solidFill>
                <a:ea typeface="宋体" panose="02010600030101010101" pitchFamily="2" charset="-122"/>
              </a:rPr>
              <a:t>证明</a:t>
            </a:r>
            <a:endParaRPr lang="en-US" altLang="zh-CN" sz="2600" b="1" dirty="0">
              <a:solidFill>
                <a:schemeClr val="tx1"/>
              </a:solidFill>
              <a:ea typeface="宋体" panose="02010600030101010101" pitchFamily="2" charset="-122"/>
            </a:endParaRPr>
          </a:p>
          <a:p>
            <a:pPr marL="742950" lvl="2" indent="-342900" eaLnBrk="1" hangingPunct="1">
              <a:lnSpc>
                <a:spcPct val="120000"/>
              </a:lnSpc>
              <a:spcBef>
                <a:spcPct val="35000"/>
              </a:spcBef>
              <a:buFont typeface="Wingdings" panose="05000000000000000000" pitchFamily="2" charset="2"/>
              <a:buBlip>
                <a:blip r:embed="rId3"/>
              </a:buBlip>
            </a:pPr>
            <a:r>
              <a:rPr lang="zh-CN" altLang="en-US" sz="2200" b="1" dirty="0">
                <a:solidFill>
                  <a:schemeClr val="tx1"/>
                </a:solidFill>
                <a:ea typeface="宋体" panose="02010600030101010101" pitchFamily="2" charset="-122"/>
              </a:rPr>
              <a:t>类似于上述推论，</a:t>
            </a:r>
            <a:r>
              <a:rPr lang="en-US" altLang="zh-CN" sz="2200" b="1" dirty="0">
                <a:solidFill>
                  <a:schemeClr val="tx1"/>
                </a:solidFill>
                <a:ea typeface="宋体" panose="02010600030101010101" pitchFamily="2" charset="-122"/>
              </a:rPr>
              <a:t> </a:t>
            </a:r>
            <a:r>
              <a:rPr lang="en-US" altLang="zh-CN" sz="2200" b="1" dirty="0" err="1">
                <a:solidFill>
                  <a:schemeClr val="tx1"/>
                </a:solidFill>
                <a:ea typeface="宋体" panose="02010600030101010101" pitchFamily="2" charset="-122"/>
              </a:rPr>
              <a:t>t|S</a:t>
            </a:r>
            <a:r>
              <a:rPr lang="en-US" altLang="zh-CN" sz="2200" b="1" dirty="0">
                <a:solidFill>
                  <a:schemeClr val="tx1"/>
                </a:solidFill>
                <a:ea typeface="宋体" panose="02010600030101010101" pitchFamily="2" charset="-122"/>
              </a:rPr>
              <a:t>| </a:t>
            </a:r>
            <a:r>
              <a:rPr lang="en-US" altLang="zh-CN" sz="2200" b="1" dirty="0">
                <a:solidFill>
                  <a:schemeClr val="tx1"/>
                </a:solidFill>
                <a:ea typeface="宋体" panose="02010600030101010101" pitchFamily="2" charset="-122"/>
                <a:sym typeface="Symbol" panose="05050102010706020507" pitchFamily="18" charset="2"/>
              </a:rPr>
              <a:t> …  t</a:t>
            </a:r>
            <a:r>
              <a:rPr lang="en-US" altLang="zh-CN" sz="2200" b="1" dirty="0">
                <a:solidFill>
                  <a:schemeClr val="tx1"/>
                </a:solidFill>
                <a:ea typeface="宋体" panose="02010600030101010101" pitchFamily="2" charset="-122"/>
              </a:rPr>
              <a:t> |N(S)| </a:t>
            </a:r>
            <a:r>
              <a:rPr lang="zh-CN" altLang="en-US" sz="2200" b="1"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304800"/>
            <a:ext cx="7924800" cy="990600"/>
          </a:xfrm>
        </p:spPr>
        <p:txBody>
          <a:bodyPr/>
          <a:lstStyle/>
          <a:p>
            <a:pPr algn="ctr" eaLnBrk="1" hangingPunct="1"/>
            <a:r>
              <a:rPr lang="zh-CN" altLang="en-US" sz="3600"/>
              <a:t>交错路径与可增广交错路径</a:t>
            </a:r>
          </a:p>
        </p:txBody>
      </p:sp>
      <p:sp>
        <p:nvSpPr>
          <p:cNvPr id="14339" name="Rectangle 3"/>
          <p:cNvSpPr>
            <a:spLocks noGrp="1" noChangeArrowheads="1"/>
          </p:cNvSpPr>
          <p:nvPr>
            <p:ph type="body" idx="1"/>
          </p:nvPr>
        </p:nvSpPr>
        <p:spPr>
          <a:xfrm>
            <a:off x="381000" y="1371600"/>
            <a:ext cx="8285163" cy="3048000"/>
          </a:xfrm>
        </p:spPr>
        <p:txBody>
          <a:bodyPr/>
          <a:lstStyle/>
          <a:p>
            <a:pPr algn="just" eaLnBrk="1" hangingPunct="1">
              <a:lnSpc>
                <a:spcPct val="120000"/>
              </a:lnSpc>
            </a:pPr>
            <a:r>
              <a:rPr lang="zh-CN" altLang="en-US" sz="2800" b="1">
                <a:solidFill>
                  <a:schemeClr val="tx1"/>
                </a:solidFill>
                <a:ea typeface="宋体" panose="02010600030101010101" pitchFamily="2" charset="-122"/>
              </a:rPr>
              <a:t>定义：设</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是</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中一个匹配。若</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中路径</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中</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与</a:t>
            </a:r>
            <a:r>
              <a:rPr lang="en-US" altLang="zh-CN" sz="2800" b="1">
                <a:solidFill>
                  <a:schemeClr val="tx1"/>
                </a:solidFill>
                <a:ea typeface="宋体" panose="02010600030101010101" pitchFamily="2" charset="-122"/>
              </a:rPr>
              <a:t>E</a:t>
            </a:r>
            <a:r>
              <a:rPr lang="en-US" altLang="zh-CN" sz="2800" b="1" baseline="-30000">
                <a:solidFill>
                  <a:schemeClr val="tx1"/>
                </a:solidFill>
                <a:ea typeface="宋体" panose="02010600030101010101" pitchFamily="2" charset="-122"/>
              </a:rPr>
              <a:t>G</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中的边交替出现，则称</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为</a:t>
            </a:r>
            <a:r>
              <a:rPr lang="en-US" altLang="zh-CN" sz="2800" b="1">
                <a:solidFill>
                  <a:srgbClr val="FF0000"/>
                </a:solidFill>
                <a:ea typeface="宋体" panose="02010600030101010101" pitchFamily="2" charset="-122"/>
              </a:rPr>
              <a:t>M-</a:t>
            </a:r>
            <a:r>
              <a:rPr lang="zh-CN" altLang="en-US" sz="2800" b="1">
                <a:solidFill>
                  <a:srgbClr val="FF0000"/>
                </a:solidFill>
                <a:ea typeface="宋体" panose="02010600030101010101" pitchFamily="2" charset="-122"/>
              </a:rPr>
              <a:t>交错路径</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也可以是回路</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；若</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的起点与终点都是</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非饱和点（没有被匹配的顶点），则称</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是</a:t>
            </a:r>
            <a:r>
              <a:rPr lang="zh-CN" altLang="en-US" sz="2800" b="1">
                <a:solidFill>
                  <a:srgbClr val="FF0000"/>
                </a:solidFill>
                <a:ea typeface="宋体" panose="02010600030101010101" pitchFamily="2" charset="-122"/>
              </a:rPr>
              <a:t>可增广交错路径（增广路径）</a:t>
            </a:r>
            <a:r>
              <a:rPr lang="zh-CN" altLang="en-US" sz="2800" b="1">
                <a:solidFill>
                  <a:schemeClr val="tx1"/>
                </a:solidFill>
                <a:ea typeface="宋体" panose="02010600030101010101" pitchFamily="2" charset="-122"/>
              </a:rPr>
              <a:t>。</a:t>
            </a:r>
          </a:p>
        </p:txBody>
      </p:sp>
      <p:sp>
        <p:nvSpPr>
          <p:cNvPr id="14340" name="Oval 5"/>
          <p:cNvSpPr>
            <a:spLocks noChangeArrowheads="1"/>
          </p:cNvSpPr>
          <p:nvPr/>
        </p:nvSpPr>
        <p:spPr bwMode="auto">
          <a:xfrm>
            <a:off x="2387600" y="5535613"/>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Oval 6"/>
          <p:cNvSpPr>
            <a:spLocks noChangeArrowheads="1"/>
          </p:cNvSpPr>
          <p:nvPr/>
        </p:nvSpPr>
        <p:spPr bwMode="auto">
          <a:xfrm>
            <a:off x="3019425" y="546258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2" name="Oval 7"/>
          <p:cNvSpPr>
            <a:spLocks noChangeArrowheads="1"/>
          </p:cNvSpPr>
          <p:nvPr/>
        </p:nvSpPr>
        <p:spPr bwMode="auto">
          <a:xfrm>
            <a:off x="3589338" y="5561013"/>
            <a:ext cx="115887" cy="11430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3" name="Oval 8"/>
          <p:cNvSpPr>
            <a:spLocks noChangeArrowheads="1"/>
          </p:cNvSpPr>
          <p:nvPr/>
        </p:nvSpPr>
        <p:spPr bwMode="auto">
          <a:xfrm>
            <a:off x="4195763" y="5462588"/>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Oval 9"/>
          <p:cNvSpPr>
            <a:spLocks noChangeArrowheads="1"/>
          </p:cNvSpPr>
          <p:nvPr/>
        </p:nvSpPr>
        <p:spPr bwMode="auto">
          <a:xfrm>
            <a:off x="5148263" y="5530850"/>
            <a:ext cx="117475"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Oval 10"/>
          <p:cNvSpPr>
            <a:spLocks noChangeArrowheads="1"/>
          </p:cNvSpPr>
          <p:nvPr/>
        </p:nvSpPr>
        <p:spPr bwMode="auto">
          <a:xfrm>
            <a:off x="5730875" y="564038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6" name="Oval 11"/>
          <p:cNvSpPr>
            <a:spLocks noChangeArrowheads="1"/>
          </p:cNvSpPr>
          <p:nvPr/>
        </p:nvSpPr>
        <p:spPr bwMode="auto">
          <a:xfrm>
            <a:off x="6350000" y="5518150"/>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7" name="Line 12"/>
          <p:cNvSpPr>
            <a:spLocks noChangeShapeType="1"/>
          </p:cNvSpPr>
          <p:nvPr/>
        </p:nvSpPr>
        <p:spPr bwMode="auto">
          <a:xfrm flipV="1">
            <a:off x="2486025" y="5524500"/>
            <a:ext cx="546100" cy="730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48" name="Line 13"/>
          <p:cNvSpPr>
            <a:spLocks noChangeShapeType="1"/>
          </p:cNvSpPr>
          <p:nvPr/>
        </p:nvSpPr>
        <p:spPr bwMode="auto">
          <a:xfrm>
            <a:off x="3143250" y="5535613"/>
            <a:ext cx="469900" cy="73025"/>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49" name="Line 14"/>
          <p:cNvSpPr>
            <a:spLocks noChangeShapeType="1"/>
          </p:cNvSpPr>
          <p:nvPr/>
        </p:nvSpPr>
        <p:spPr bwMode="auto">
          <a:xfrm flipV="1">
            <a:off x="4319588" y="5441950"/>
            <a:ext cx="481012" cy="57150"/>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50" name="Line 15"/>
          <p:cNvSpPr>
            <a:spLocks noChangeShapeType="1"/>
          </p:cNvSpPr>
          <p:nvPr/>
        </p:nvSpPr>
        <p:spPr bwMode="auto">
          <a:xfrm>
            <a:off x="4824413" y="5446713"/>
            <a:ext cx="323850" cy="1174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51" name="Line 16"/>
          <p:cNvSpPr>
            <a:spLocks noChangeShapeType="1"/>
          </p:cNvSpPr>
          <p:nvPr/>
        </p:nvSpPr>
        <p:spPr bwMode="auto">
          <a:xfrm>
            <a:off x="5259388" y="5592763"/>
            <a:ext cx="495300" cy="96837"/>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52" name="Line 17"/>
          <p:cNvSpPr>
            <a:spLocks noChangeShapeType="1"/>
          </p:cNvSpPr>
          <p:nvPr/>
        </p:nvSpPr>
        <p:spPr bwMode="auto">
          <a:xfrm flipV="1">
            <a:off x="5842000" y="5592763"/>
            <a:ext cx="531813" cy="10953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53" name="Line 18"/>
          <p:cNvSpPr>
            <a:spLocks noChangeShapeType="1"/>
          </p:cNvSpPr>
          <p:nvPr/>
        </p:nvSpPr>
        <p:spPr bwMode="auto">
          <a:xfrm flipV="1">
            <a:off x="3700463" y="5535613"/>
            <a:ext cx="508000" cy="857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54" name="Oval 20"/>
          <p:cNvSpPr>
            <a:spLocks noChangeArrowheads="1"/>
          </p:cNvSpPr>
          <p:nvPr/>
        </p:nvSpPr>
        <p:spPr bwMode="auto">
          <a:xfrm>
            <a:off x="2392363" y="4762500"/>
            <a:ext cx="115887"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5" name="Oval 21"/>
          <p:cNvSpPr>
            <a:spLocks noChangeArrowheads="1"/>
          </p:cNvSpPr>
          <p:nvPr/>
        </p:nvSpPr>
        <p:spPr bwMode="auto">
          <a:xfrm>
            <a:off x="3022600" y="4689475"/>
            <a:ext cx="117475"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22"/>
          <p:cNvSpPr>
            <a:spLocks noChangeArrowheads="1"/>
          </p:cNvSpPr>
          <p:nvPr/>
        </p:nvSpPr>
        <p:spPr bwMode="auto">
          <a:xfrm>
            <a:off x="3592513" y="4787900"/>
            <a:ext cx="117475" cy="11430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23"/>
          <p:cNvSpPr>
            <a:spLocks noChangeArrowheads="1"/>
          </p:cNvSpPr>
          <p:nvPr/>
        </p:nvSpPr>
        <p:spPr bwMode="auto">
          <a:xfrm>
            <a:off x="4200525" y="4689475"/>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24"/>
          <p:cNvSpPr>
            <a:spLocks noChangeArrowheads="1"/>
          </p:cNvSpPr>
          <p:nvPr/>
        </p:nvSpPr>
        <p:spPr bwMode="auto">
          <a:xfrm>
            <a:off x="5135563" y="4757738"/>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Oval 25"/>
          <p:cNvSpPr>
            <a:spLocks noChangeArrowheads="1"/>
          </p:cNvSpPr>
          <p:nvPr/>
        </p:nvSpPr>
        <p:spPr bwMode="auto">
          <a:xfrm>
            <a:off x="5718175" y="4867275"/>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Oval 26"/>
          <p:cNvSpPr>
            <a:spLocks noChangeArrowheads="1"/>
          </p:cNvSpPr>
          <p:nvPr/>
        </p:nvSpPr>
        <p:spPr bwMode="auto">
          <a:xfrm>
            <a:off x="6337300" y="474503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1" name="Line 27"/>
          <p:cNvSpPr>
            <a:spLocks noChangeShapeType="1"/>
          </p:cNvSpPr>
          <p:nvPr/>
        </p:nvSpPr>
        <p:spPr bwMode="auto">
          <a:xfrm flipV="1">
            <a:off x="2490788" y="4749800"/>
            <a:ext cx="544512" cy="74613"/>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2" name="Line 28"/>
          <p:cNvSpPr>
            <a:spLocks noChangeShapeType="1"/>
          </p:cNvSpPr>
          <p:nvPr/>
        </p:nvSpPr>
        <p:spPr bwMode="auto">
          <a:xfrm>
            <a:off x="3146425" y="4762500"/>
            <a:ext cx="471488" cy="730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3" name="Line 29"/>
          <p:cNvSpPr>
            <a:spLocks noChangeShapeType="1"/>
          </p:cNvSpPr>
          <p:nvPr/>
        </p:nvSpPr>
        <p:spPr bwMode="auto">
          <a:xfrm flipV="1">
            <a:off x="4324350" y="4679950"/>
            <a:ext cx="323850" cy="460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4" name="Line 30"/>
          <p:cNvSpPr>
            <a:spLocks noChangeShapeType="1"/>
          </p:cNvSpPr>
          <p:nvPr/>
        </p:nvSpPr>
        <p:spPr bwMode="auto">
          <a:xfrm>
            <a:off x="4724400" y="4679950"/>
            <a:ext cx="404813" cy="107950"/>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5" name="Line 31"/>
          <p:cNvSpPr>
            <a:spLocks noChangeShapeType="1"/>
          </p:cNvSpPr>
          <p:nvPr/>
        </p:nvSpPr>
        <p:spPr bwMode="auto">
          <a:xfrm>
            <a:off x="5246688" y="4819650"/>
            <a:ext cx="495300" cy="968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6" name="Line 32"/>
          <p:cNvSpPr>
            <a:spLocks noChangeShapeType="1"/>
          </p:cNvSpPr>
          <p:nvPr/>
        </p:nvSpPr>
        <p:spPr bwMode="auto">
          <a:xfrm flipV="1">
            <a:off x="5829300" y="4819650"/>
            <a:ext cx="531813" cy="109538"/>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7" name="Line 33"/>
          <p:cNvSpPr>
            <a:spLocks noChangeShapeType="1"/>
          </p:cNvSpPr>
          <p:nvPr/>
        </p:nvSpPr>
        <p:spPr bwMode="auto">
          <a:xfrm flipV="1">
            <a:off x="3703638" y="4762500"/>
            <a:ext cx="508000" cy="85725"/>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368" name="Text Box 36"/>
          <p:cNvSpPr txBox="1">
            <a:spLocks noChangeArrowheads="1"/>
          </p:cNvSpPr>
          <p:nvPr/>
        </p:nvSpPr>
        <p:spPr bwMode="auto">
          <a:xfrm>
            <a:off x="3581400" y="5867400"/>
            <a:ext cx="2286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可增广交错路</a:t>
            </a:r>
          </a:p>
        </p:txBody>
      </p:sp>
      <p:sp>
        <p:nvSpPr>
          <p:cNvPr id="14369" name="Oval 5"/>
          <p:cNvSpPr>
            <a:spLocks noChangeArrowheads="1"/>
          </p:cNvSpPr>
          <p:nvPr/>
        </p:nvSpPr>
        <p:spPr bwMode="auto">
          <a:xfrm>
            <a:off x="4754563" y="5383213"/>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0" name="Oval 5"/>
          <p:cNvSpPr>
            <a:spLocks noChangeArrowheads="1"/>
          </p:cNvSpPr>
          <p:nvPr/>
        </p:nvSpPr>
        <p:spPr bwMode="auto">
          <a:xfrm>
            <a:off x="4657725" y="4629150"/>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idx="4294967295"/>
          </p:nvPr>
        </p:nvSpPr>
        <p:spPr>
          <a:xfrm>
            <a:off x="0" y="444500"/>
            <a:ext cx="9144000" cy="762000"/>
          </a:xfrm>
        </p:spPr>
        <p:txBody>
          <a:bodyPr/>
          <a:lstStyle/>
          <a:p>
            <a:pPr algn="ctr" eaLnBrk="1" hangingPunct="1"/>
            <a:r>
              <a:rPr lang="zh-CN" altLang="en-US" sz="3600"/>
              <a:t>最大匹配</a:t>
            </a:r>
          </a:p>
        </p:txBody>
      </p:sp>
      <p:sp>
        <p:nvSpPr>
          <p:cNvPr id="15363" name="Rectangle 1027"/>
          <p:cNvSpPr>
            <a:spLocks noGrp="1" noChangeArrowheads="1"/>
          </p:cNvSpPr>
          <p:nvPr>
            <p:ph type="body" idx="4294967295"/>
          </p:nvPr>
        </p:nvSpPr>
        <p:spPr>
          <a:xfrm>
            <a:off x="174625" y="1150938"/>
            <a:ext cx="8512175" cy="5021262"/>
          </a:xfrm>
        </p:spPr>
        <p:txBody>
          <a:bodyPr/>
          <a:lstStyle/>
          <a:p>
            <a:pPr>
              <a:lnSpc>
                <a:spcPct val="120000"/>
              </a:lnSpc>
            </a:pPr>
            <a:r>
              <a:rPr lang="en-US" altLang="zh-CN" sz="2800" b="1">
                <a:solidFill>
                  <a:srgbClr val="FF0000"/>
                </a:solidFill>
                <a:ea typeface="宋体" panose="02010600030101010101" pitchFamily="2" charset="-122"/>
              </a:rPr>
              <a:t>Berge</a:t>
            </a:r>
            <a:r>
              <a:rPr lang="zh-CN" altLang="en-US" sz="2800" b="1">
                <a:solidFill>
                  <a:srgbClr val="FF0000"/>
                </a:solidFill>
                <a:ea typeface="宋体" panose="02010600030101010101" pitchFamily="2" charset="-122"/>
              </a:rPr>
              <a:t>定理</a:t>
            </a:r>
            <a:r>
              <a:rPr lang="en-US" altLang="zh-CN" sz="2800" b="1">
                <a:solidFill>
                  <a:schemeClr val="tx1"/>
                </a:solidFill>
                <a:ea typeface="宋体" panose="02010600030101010101" pitchFamily="2" charset="-122"/>
              </a:rPr>
              <a:t>. M</a:t>
            </a:r>
            <a:r>
              <a:rPr lang="zh-CN" altLang="en-US" sz="2800" b="1">
                <a:solidFill>
                  <a:schemeClr val="tx1"/>
                </a:solidFill>
                <a:ea typeface="宋体" panose="02010600030101010101" pitchFamily="2" charset="-122"/>
              </a:rPr>
              <a:t>是最大匹配</a:t>
            </a:r>
            <a:r>
              <a:rPr lang="en-US" altLang="zh-CN" sz="2800" b="1">
                <a:solidFill>
                  <a:schemeClr val="tx1"/>
                </a:solidFill>
                <a:ea typeface="宋体" panose="02010600030101010101" pitchFamily="2" charset="-122"/>
              </a:rPr>
              <a:t> </a:t>
            </a:r>
            <a:r>
              <a:rPr lang="en-US" altLang="zh-CN" sz="2800" b="1">
                <a:solidFill>
                  <a:schemeClr val="tx1"/>
                </a:solidFill>
                <a:ea typeface="宋体" panose="02010600030101010101" pitchFamily="2" charset="-122"/>
                <a:sym typeface="Wingdings" panose="05000000000000000000" pitchFamily="2" charset="2"/>
              </a:rPr>
              <a:t></a:t>
            </a:r>
            <a:r>
              <a:rPr lang="zh-CN" altLang="en-US" sz="2800" b="1">
                <a:solidFill>
                  <a:schemeClr val="tx1"/>
                </a:solidFill>
                <a:ea typeface="宋体" panose="02010600030101010101" pitchFamily="2" charset="-122"/>
              </a:rPr>
              <a:t>相对于</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没有增广路径</a:t>
            </a:r>
            <a:r>
              <a:rPr lang="en-US" altLang="zh-CN" sz="2800" b="1">
                <a:solidFill>
                  <a:schemeClr val="tx1"/>
                </a:solidFill>
                <a:ea typeface="宋体" panose="02010600030101010101" pitchFamily="2" charset="-122"/>
              </a:rPr>
              <a:t> </a:t>
            </a:r>
          </a:p>
          <a:p>
            <a:pPr>
              <a:lnSpc>
                <a:spcPct val="120000"/>
              </a:lnSpc>
            </a:pPr>
            <a:r>
              <a:rPr lang="zh-CN" altLang="en-US" sz="2800" b="1">
                <a:solidFill>
                  <a:schemeClr val="tx1"/>
                </a:solidFill>
                <a:ea typeface="宋体" panose="02010600030101010101" pitchFamily="2" charset="-122"/>
              </a:rPr>
              <a:t>证明</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容易证明必要性，下证充分性</a:t>
            </a:r>
            <a:r>
              <a:rPr lang="en-US" altLang="zh-CN" sz="2800" b="1">
                <a:solidFill>
                  <a:schemeClr val="tx1"/>
                </a:solidFill>
                <a:ea typeface="宋体" panose="02010600030101010101" pitchFamily="2" charset="-122"/>
              </a:rPr>
              <a:t>.</a:t>
            </a:r>
            <a:r>
              <a:rPr lang="en-US" altLang="zh-CN" sz="2800" b="1">
                <a:solidFill>
                  <a:schemeClr val="tx1"/>
                </a:solidFill>
                <a:ea typeface="宋体" panose="02010600030101010101" pitchFamily="2" charset="-122"/>
                <a:sym typeface="Symbol" panose="05050102010706020507" pitchFamily="18" charset="2"/>
              </a:rPr>
              <a:t> </a:t>
            </a:r>
          </a:p>
          <a:p>
            <a:pPr>
              <a:lnSpc>
                <a:spcPct val="120000"/>
              </a:lnSpc>
              <a:buFontTx/>
              <a:buNone/>
            </a:pPr>
            <a:r>
              <a:rPr lang="en-US" altLang="zh-CN" sz="2800" b="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sym typeface="Symbol" panose="05050102010706020507" pitchFamily="18" charset="2"/>
              </a:rPr>
              <a:t>假设有一个更大的匹配</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令</a:t>
            </a:r>
            <a:r>
              <a:rPr lang="en-US" altLang="zh-CN" sz="2800" b="1">
                <a:solidFill>
                  <a:schemeClr val="tx1"/>
                </a:solidFill>
                <a:ea typeface="宋体" panose="02010600030101010101" pitchFamily="2" charset="-122"/>
              </a:rPr>
              <a:t>G′ = (V, M⊕M′). G′</a:t>
            </a:r>
            <a:r>
              <a:rPr lang="zh-CN" altLang="en-US" sz="2800" b="1">
                <a:solidFill>
                  <a:schemeClr val="tx1"/>
                </a:solidFill>
                <a:ea typeface="宋体" panose="02010600030101010101" pitchFamily="2" charset="-122"/>
              </a:rPr>
              <a:t>中各顶点的度最多为</a:t>
            </a:r>
            <a:r>
              <a:rPr lang="en-US" altLang="zh-CN" sz="2800" b="1">
                <a:solidFill>
                  <a:schemeClr val="tx1"/>
                </a:solidFill>
                <a:ea typeface="宋体" panose="02010600030101010101" pitchFamily="2" charset="-122"/>
              </a:rPr>
              <a:t>2. </a:t>
            </a:r>
            <a:r>
              <a:rPr lang="zh-CN" altLang="en-US" sz="2800" b="1">
                <a:solidFill>
                  <a:schemeClr val="tx1"/>
                </a:solidFill>
                <a:ea typeface="宋体" panose="02010600030101010101" pitchFamily="2" charset="-122"/>
              </a:rPr>
              <a:t>因此</a:t>
            </a:r>
            <a:r>
              <a:rPr lang="en-US" altLang="zh-CN" sz="2800" b="1">
                <a:solidFill>
                  <a:schemeClr val="tx1"/>
                </a:solidFill>
                <a:ea typeface="宋体" panose="02010600030101010101" pitchFamily="2" charset="-122"/>
              </a:rPr>
              <a:t>, G′</a:t>
            </a:r>
            <a:r>
              <a:rPr lang="zh-CN" altLang="en-US" sz="2800" b="1">
                <a:solidFill>
                  <a:schemeClr val="tx1"/>
                </a:solidFill>
                <a:ea typeface="宋体" panose="02010600030101010101" pitchFamily="2" charset="-122"/>
              </a:rPr>
              <a:t>的各连通分支要么是路径</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孤立点也看作路径</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要么是回路</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无论是路径还是回路，来自</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的边与来自</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的边一定是交错的</a:t>
            </a:r>
            <a:r>
              <a:rPr lang="en-US" altLang="zh-CN" sz="2800" b="1">
                <a:solidFill>
                  <a:schemeClr val="tx1"/>
                </a:solidFill>
                <a:ea typeface="宋体" panose="02010600030101010101" pitchFamily="2" charset="-122"/>
              </a:rPr>
              <a:t>.</a:t>
            </a:r>
            <a:endParaRPr lang="en-US" altLang="zh-CN" sz="2800" b="1">
              <a:solidFill>
                <a:schemeClr val="tx1"/>
              </a:solidFill>
              <a:ea typeface="宋体" panose="02010600030101010101" pitchFamily="2" charset="-122"/>
              <a:sym typeface="Symbol" panose="050501020107060205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026"/>
          <p:cNvSpPr>
            <a:spLocks noGrp="1" noChangeArrowheads="1"/>
          </p:cNvSpPr>
          <p:nvPr>
            <p:ph type="title" idx="4294967295"/>
          </p:nvPr>
        </p:nvSpPr>
        <p:spPr>
          <a:xfrm>
            <a:off x="0" y="428625"/>
            <a:ext cx="9144000" cy="762000"/>
          </a:xfrm>
        </p:spPr>
        <p:txBody>
          <a:bodyPr/>
          <a:lstStyle/>
          <a:p>
            <a:pPr algn="ctr" eaLnBrk="1" hangingPunct="1"/>
            <a:r>
              <a:rPr lang="zh-CN" altLang="en-US" sz="3600"/>
              <a:t>最大匹配</a:t>
            </a:r>
          </a:p>
        </p:txBody>
      </p:sp>
      <p:sp>
        <p:nvSpPr>
          <p:cNvPr id="16387" name="Rectangle 1027"/>
          <p:cNvSpPr>
            <a:spLocks noGrp="1" noChangeArrowheads="1"/>
          </p:cNvSpPr>
          <p:nvPr>
            <p:ph type="body" idx="4294967295"/>
          </p:nvPr>
        </p:nvSpPr>
        <p:spPr>
          <a:xfrm>
            <a:off x="228600" y="4114800"/>
            <a:ext cx="8740775" cy="2438400"/>
          </a:xfrm>
        </p:spPr>
        <p:txBody>
          <a:bodyPr/>
          <a:lstStyle/>
          <a:p>
            <a:pPr>
              <a:lnSpc>
                <a:spcPct val="120000"/>
              </a:lnSpc>
            </a:pPr>
            <a:r>
              <a:rPr lang="zh-CN" altLang="en-US" sz="2800" b="1">
                <a:solidFill>
                  <a:schemeClr val="tx1"/>
                </a:solidFill>
                <a:ea typeface="宋体" panose="02010600030101010101" pitchFamily="2" charset="-122"/>
              </a:rPr>
              <a:t>若是回路</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来自</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的边数等于来自</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的边数</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因为</a:t>
            </a:r>
            <a:r>
              <a:rPr lang="en-US" altLang="zh-CN" sz="2800" b="1">
                <a:solidFill>
                  <a:schemeClr val="tx1"/>
                </a:solidFill>
                <a:ea typeface="宋体" panose="02010600030101010101" pitchFamily="2" charset="-122"/>
              </a:rPr>
              <a:t>|M′|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故必有一条路径包含</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的边多于</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从而是相对于</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的增广路径</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得证</a:t>
            </a:r>
            <a:endParaRPr lang="en-US" altLang="zh-CN" sz="2800" b="1">
              <a:solidFill>
                <a:schemeClr val="tx1"/>
              </a:solidFill>
              <a:ea typeface="宋体" panose="02010600030101010101" pitchFamily="2" charset="-122"/>
            </a:endParaRPr>
          </a:p>
        </p:txBody>
      </p:sp>
      <p:grpSp>
        <p:nvGrpSpPr>
          <p:cNvPr id="16388" name="组合 141"/>
          <p:cNvGrpSpPr>
            <a:grpSpLocks/>
          </p:cNvGrpSpPr>
          <p:nvPr/>
        </p:nvGrpSpPr>
        <p:grpSpPr bwMode="auto">
          <a:xfrm>
            <a:off x="1295400" y="1544638"/>
            <a:ext cx="6342063" cy="2106612"/>
            <a:chOff x="1295400" y="4059238"/>
            <a:chExt cx="6342324" cy="2106111"/>
          </a:xfrm>
        </p:grpSpPr>
        <p:grpSp>
          <p:nvGrpSpPr>
            <p:cNvPr id="16404" name="组合 122"/>
            <p:cNvGrpSpPr>
              <a:grpSpLocks/>
            </p:cNvGrpSpPr>
            <p:nvPr/>
          </p:nvGrpSpPr>
          <p:grpSpPr bwMode="auto">
            <a:xfrm>
              <a:off x="1295400" y="5430838"/>
              <a:ext cx="1097887" cy="734511"/>
              <a:chOff x="4624134" y="3490913"/>
              <a:chExt cx="1097887" cy="734511"/>
            </a:xfrm>
          </p:grpSpPr>
          <p:sp>
            <p:nvSpPr>
              <p:cNvPr id="7" name="椭圆形标注 6"/>
              <p:cNvSpPr/>
              <p:nvPr/>
            </p:nvSpPr>
            <p:spPr>
              <a:xfrm>
                <a:off x="4624134" y="4031795"/>
                <a:ext cx="228609" cy="193629"/>
              </a:xfrm>
              <a:prstGeom prst="wedgeEllipseCallout">
                <a:avLst>
                  <a:gd name="adj1" fmla="val -14863"/>
                  <a:gd name="adj2" fmla="val 266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cxnSp>
            <p:nvCxnSpPr>
              <p:cNvPr id="16418" name="直接连接符 9"/>
              <p:cNvCxnSpPr>
                <a:cxnSpLocks noChangeShapeType="1"/>
              </p:cNvCxnSpPr>
              <p:nvPr/>
            </p:nvCxnSpPr>
            <p:spPr bwMode="auto">
              <a:xfrm>
                <a:off x="4852734" y="3490913"/>
                <a:ext cx="834190" cy="221425"/>
              </a:xfrm>
              <a:prstGeom prst="line">
                <a:avLst/>
              </a:prstGeom>
              <a:noFill/>
              <a:ln w="25400">
                <a:solidFill>
                  <a:schemeClr val="tx1"/>
                </a:solidFill>
                <a:round/>
                <a:headEnd/>
                <a:tailEnd type="none" w="med" len="lg"/>
              </a:ln>
              <a:extLst>
                <a:ext uri="{909E8E84-426E-40dd-AFC4-6F175D3DCCD1}">
                  <a14:hiddenFill xmlns="" xmlns:a14="http://schemas.microsoft.com/office/drawing/2010/main">
                    <a:noFill/>
                  </a14:hiddenFill>
                </a:ext>
              </a:extLst>
            </p:spPr>
          </p:cxnSp>
          <p:cxnSp>
            <p:nvCxnSpPr>
              <p:cNvPr id="16419" name="直接连接符 11"/>
              <p:cNvCxnSpPr>
                <a:cxnSpLocks noChangeShapeType="1"/>
              </p:cNvCxnSpPr>
              <p:nvPr/>
            </p:nvCxnSpPr>
            <p:spPr bwMode="auto">
              <a:xfrm flipV="1">
                <a:off x="4852734" y="3891287"/>
                <a:ext cx="869287" cy="188590"/>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grpSp>
        <p:cxnSp>
          <p:nvCxnSpPr>
            <p:cNvPr id="16405" name="直接连接符 20"/>
            <p:cNvCxnSpPr>
              <a:cxnSpLocks noChangeShapeType="1"/>
            </p:cNvCxnSpPr>
            <p:nvPr/>
          </p:nvCxnSpPr>
          <p:spPr bwMode="auto">
            <a:xfrm rot="10800000">
              <a:off x="6633078" y="4142660"/>
              <a:ext cx="882650" cy="20482"/>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grpSp>
          <p:nvGrpSpPr>
            <p:cNvPr id="16406" name="组合 120"/>
            <p:cNvGrpSpPr>
              <a:grpSpLocks/>
            </p:cNvGrpSpPr>
            <p:nvPr/>
          </p:nvGrpSpPr>
          <p:grpSpPr bwMode="auto">
            <a:xfrm>
              <a:off x="3543302" y="4059238"/>
              <a:ext cx="1671779" cy="2057400"/>
              <a:chOff x="6595765" y="3345249"/>
              <a:chExt cx="1693546" cy="2628258"/>
            </a:xfrm>
          </p:grpSpPr>
          <p:cxnSp>
            <p:nvCxnSpPr>
              <p:cNvPr id="16411" name="直接连接符 12"/>
              <p:cNvCxnSpPr>
                <a:cxnSpLocks noChangeShapeType="1"/>
                <a:endCxn id="53" idx="0"/>
              </p:cNvCxnSpPr>
              <p:nvPr/>
            </p:nvCxnSpPr>
            <p:spPr bwMode="auto">
              <a:xfrm flipH="1">
                <a:off x="6595765" y="4190999"/>
                <a:ext cx="15911" cy="880058"/>
              </a:xfrm>
              <a:prstGeom prst="line">
                <a:avLst/>
              </a:prstGeom>
              <a:noFill/>
              <a:ln w="25400">
                <a:solidFill>
                  <a:schemeClr val="tx1"/>
                </a:solidFill>
                <a:round/>
                <a:headEnd/>
                <a:tailEnd type="none" w="med" len="lg"/>
              </a:ln>
              <a:extLst>
                <a:ext uri="{909E8E84-426E-40dd-AFC4-6F175D3DCCD1}">
                  <a14:hiddenFill xmlns="" xmlns:a14="http://schemas.microsoft.com/office/drawing/2010/main">
                    <a:noFill/>
                  </a14:hiddenFill>
                </a:ext>
              </a:extLst>
            </p:spPr>
          </p:cxnSp>
          <p:cxnSp>
            <p:nvCxnSpPr>
              <p:cNvPr id="16412" name="直接连接符 14"/>
              <p:cNvCxnSpPr>
                <a:cxnSpLocks noChangeShapeType="1"/>
                <a:stCxn id="51" idx="8"/>
                <a:endCxn id="52" idx="1"/>
              </p:cNvCxnSpPr>
              <p:nvPr/>
            </p:nvCxnSpPr>
            <p:spPr bwMode="auto">
              <a:xfrm flipH="1">
                <a:off x="7748967" y="3441471"/>
                <a:ext cx="9103" cy="887076"/>
              </a:xfrm>
              <a:prstGeom prst="line">
                <a:avLst/>
              </a:prstGeom>
              <a:noFill/>
              <a:ln w="25400">
                <a:solidFill>
                  <a:schemeClr val="tx1"/>
                </a:solidFill>
                <a:round/>
                <a:headEnd/>
                <a:tailEnd type="none" w="med" len="lg"/>
              </a:ln>
              <a:extLst>
                <a:ext uri="{909E8E84-426E-40dd-AFC4-6F175D3DCCD1}">
                  <a14:hiddenFill xmlns="" xmlns:a14="http://schemas.microsoft.com/office/drawing/2010/main">
                    <a:noFill/>
                  </a14:hiddenFill>
                </a:ext>
              </a:extLst>
            </p:spPr>
          </p:cxnSp>
          <p:cxnSp>
            <p:nvCxnSpPr>
              <p:cNvPr id="16413" name="直接连接符 21"/>
              <p:cNvCxnSpPr>
                <a:cxnSpLocks noChangeShapeType="1"/>
                <a:endCxn id="56" idx="1"/>
              </p:cNvCxnSpPr>
              <p:nvPr/>
            </p:nvCxnSpPr>
            <p:spPr bwMode="auto">
              <a:xfrm>
                <a:off x="7857569" y="4571927"/>
                <a:ext cx="431739" cy="730049"/>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cxnSp>
            <p:nvCxnSpPr>
              <p:cNvPr id="16414" name="直接连接符 33"/>
              <p:cNvCxnSpPr>
                <a:cxnSpLocks noChangeShapeType="1"/>
                <a:stCxn id="56" idx="3"/>
                <a:endCxn id="57" idx="6"/>
              </p:cNvCxnSpPr>
              <p:nvPr/>
            </p:nvCxnSpPr>
            <p:spPr bwMode="auto">
              <a:xfrm flipH="1">
                <a:off x="7329091" y="5476923"/>
                <a:ext cx="960220" cy="496584"/>
              </a:xfrm>
              <a:prstGeom prst="line">
                <a:avLst/>
              </a:prstGeom>
              <a:noFill/>
              <a:ln w="25400">
                <a:solidFill>
                  <a:schemeClr val="tx1"/>
                </a:solidFill>
                <a:round/>
                <a:headEnd/>
                <a:tailEnd type="none" w="med" len="lg"/>
              </a:ln>
              <a:extLst>
                <a:ext uri="{909E8E84-426E-40dd-AFC4-6F175D3DCCD1}">
                  <a14:hiddenFill xmlns="" xmlns:a14="http://schemas.microsoft.com/office/drawing/2010/main">
                    <a:noFill/>
                  </a14:hiddenFill>
                </a:ext>
              </a:extLst>
            </p:spPr>
          </p:cxnSp>
          <p:cxnSp>
            <p:nvCxnSpPr>
              <p:cNvPr id="16415" name="直接连接符 35"/>
              <p:cNvCxnSpPr>
                <a:cxnSpLocks noChangeShapeType="1"/>
                <a:stCxn id="49" idx="7"/>
                <a:endCxn id="51" idx="2"/>
              </p:cNvCxnSpPr>
              <p:nvPr/>
            </p:nvCxnSpPr>
            <p:spPr bwMode="auto">
              <a:xfrm flipV="1">
                <a:off x="6677639" y="3345249"/>
                <a:ext cx="1037412" cy="593926"/>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cxnSp>
            <p:nvCxnSpPr>
              <p:cNvPr id="16416" name="直接连接符 42"/>
              <p:cNvCxnSpPr>
                <a:cxnSpLocks noChangeShapeType="1"/>
                <a:stCxn id="53" idx="5"/>
                <a:endCxn id="57" idx="1"/>
              </p:cNvCxnSpPr>
              <p:nvPr/>
            </p:nvCxnSpPr>
            <p:spPr bwMode="auto">
              <a:xfrm>
                <a:off x="6677637" y="5282237"/>
                <a:ext cx="453789" cy="603795"/>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grpSp>
        <p:grpSp>
          <p:nvGrpSpPr>
            <p:cNvPr id="16407" name="组合 131"/>
            <p:cNvGrpSpPr>
              <a:grpSpLocks/>
            </p:cNvGrpSpPr>
            <p:nvPr/>
          </p:nvGrpSpPr>
          <p:grpSpPr bwMode="auto">
            <a:xfrm>
              <a:off x="6340474" y="4953000"/>
              <a:ext cx="1297250" cy="1167905"/>
              <a:chOff x="7254874" y="4694771"/>
              <a:chExt cx="1297250" cy="1310670"/>
            </a:xfrm>
          </p:grpSpPr>
          <p:cxnSp>
            <p:nvCxnSpPr>
              <p:cNvPr id="16408" name="直接连接符 10"/>
              <p:cNvCxnSpPr>
                <a:cxnSpLocks noChangeShapeType="1"/>
                <a:endCxn id="60" idx="3"/>
              </p:cNvCxnSpPr>
              <p:nvPr/>
            </p:nvCxnSpPr>
            <p:spPr bwMode="auto">
              <a:xfrm flipV="1">
                <a:off x="7315201" y="4709261"/>
                <a:ext cx="566877" cy="599156"/>
              </a:xfrm>
              <a:prstGeom prst="line">
                <a:avLst/>
              </a:prstGeom>
              <a:noFill/>
              <a:ln w="25400">
                <a:solidFill>
                  <a:schemeClr val="tx1"/>
                </a:solidFill>
                <a:round/>
                <a:headEnd/>
                <a:tailEnd type="none" w="med" len="lg"/>
              </a:ln>
              <a:extLst>
                <a:ext uri="{909E8E84-426E-40dd-AFC4-6F175D3DCCD1}">
                  <a14:hiddenFill xmlns="" xmlns:a14="http://schemas.microsoft.com/office/drawing/2010/main">
                    <a:noFill/>
                  </a14:hiddenFill>
                </a:ext>
              </a:extLst>
            </p:spPr>
          </p:cxnSp>
          <p:cxnSp>
            <p:nvCxnSpPr>
              <p:cNvPr id="16409" name="直接连接符 72"/>
              <p:cNvCxnSpPr>
                <a:cxnSpLocks noChangeShapeType="1"/>
              </p:cNvCxnSpPr>
              <p:nvPr/>
            </p:nvCxnSpPr>
            <p:spPr bwMode="auto">
              <a:xfrm rot="16200000" flipH="1">
                <a:off x="7245516" y="5537033"/>
                <a:ext cx="477766" cy="459049"/>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cxnSp>
            <p:nvCxnSpPr>
              <p:cNvPr id="16410" name="直接连接符 104"/>
              <p:cNvCxnSpPr>
                <a:cxnSpLocks noChangeShapeType="1"/>
              </p:cNvCxnSpPr>
              <p:nvPr/>
            </p:nvCxnSpPr>
            <p:spPr bwMode="auto">
              <a:xfrm flipH="1" flipV="1">
                <a:off x="8077200" y="4694771"/>
                <a:ext cx="474924" cy="458621"/>
              </a:xfrm>
              <a:prstGeom prst="line">
                <a:avLst/>
              </a:prstGeom>
              <a:noFill/>
              <a:ln w="38100">
                <a:solidFill>
                  <a:srgbClr val="FF0000"/>
                </a:solidFill>
                <a:round/>
                <a:headEnd/>
                <a:tailEnd type="none" w="med" len="lg"/>
              </a:ln>
              <a:extLst>
                <a:ext uri="{909E8E84-426E-40dd-AFC4-6F175D3DCCD1}">
                  <a14:hiddenFill xmlns="" xmlns:a14="http://schemas.microsoft.com/office/drawing/2010/main">
                    <a:noFill/>
                  </a14:hiddenFill>
                </a:ext>
              </a:extLst>
            </p:spPr>
          </p:cxnSp>
        </p:grpSp>
      </p:grpSp>
      <p:sp>
        <p:nvSpPr>
          <p:cNvPr id="44" name="椭圆形标注 43"/>
          <p:cNvSpPr/>
          <p:nvPr/>
        </p:nvSpPr>
        <p:spPr bwMode="auto">
          <a:xfrm>
            <a:off x="2362200" y="3124200"/>
            <a:ext cx="228600" cy="193675"/>
          </a:xfrm>
          <a:prstGeom prst="wedgeEllipseCallout">
            <a:avLst>
              <a:gd name="adj1" fmla="val -828"/>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6" name="椭圆形标注 45"/>
          <p:cNvSpPr/>
          <p:nvPr/>
        </p:nvSpPr>
        <p:spPr bwMode="auto">
          <a:xfrm>
            <a:off x="1295400" y="2819400"/>
            <a:ext cx="228600" cy="193675"/>
          </a:xfrm>
          <a:prstGeom prst="wedgeEllipseCallout">
            <a:avLst>
              <a:gd name="adj1" fmla="val -14863"/>
              <a:gd name="adj2" fmla="val 266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7" name="椭圆形标注 46"/>
          <p:cNvSpPr/>
          <p:nvPr/>
        </p:nvSpPr>
        <p:spPr bwMode="auto">
          <a:xfrm>
            <a:off x="1371600" y="18288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9" name="椭圆形标注 48"/>
          <p:cNvSpPr/>
          <p:nvPr/>
        </p:nvSpPr>
        <p:spPr bwMode="auto">
          <a:xfrm>
            <a:off x="3429000" y="19812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1" name="椭圆形标注 50"/>
          <p:cNvSpPr/>
          <p:nvPr/>
        </p:nvSpPr>
        <p:spPr bwMode="auto">
          <a:xfrm>
            <a:off x="4648200" y="14478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2" name="椭圆形标注 51"/>
          <p:cNvSpPr/>
          <p:nvPr/>
        </p:nvSpPr>
        <p:spPr bwMode="auto">
          <a:xfrm>
            <a:off x="4648200" y="2286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3" name="椭圆形标注 52"/>
          <p:cNvSpPr/>
          <p:nvPr/>
        </p:nvSpPr>
        <p:spPr bwMode="auto">
          <a:xfrm>
            <a:off x="3429000" y="28956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4" name="椭圆形标注 53"/>
          <p:cNvSpPr/>
          <p:nvPr/>
        </p:nvSpPr>
        <p:spPr bwMode="auto">
          <a:xfrm>
            <a:off x="7543800" y="1524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5" name="椭圆形标注 54"/>
          <p:cNvSpPr/>
          <p:nvPr/>
        </p:nvSpPr>
        <p:spPr bwMode="auto">
          <a:xfrm>
            <a:off x="6400800" y="1524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6" name="椭圆形标注 55"/>
          <p:cNvSpPr/>
          <p:nvPr/>
        </p:nvSpPr>
        <p:spPr bwMode="auto">
          <a:xfrm>
            <a:off x="5181600" y="3048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7" name="椭圆形标注 56"/>
          <p:cNvSpPr/>
          <p:nvPr/>
        </p:nvSpPr>
        <p:spPr bwMode="auto">
          <a:xfrm>
            <a:off x="4038600" y="35052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8" name="椭圆形标注 57"/>
          <p:cNvSpPr/>
          <p:nvPr/>
        </p:nvSpPr>
        <p:spPr bwMode="auto">
          <a:xfrm>
            <a:off x="7572375" y="2790825"/>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9" name="椭圆形标注 58"/>
          <p:cNvSpPr/>
          <p:nvPr/>
        </p:nvSpPr>
        <p:spPr bwMode="auto">
          <a:xfrm>
            <a:off x="6781800" y="35814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60" name="椭圆形标注 59"/>
          <p:cNvSpPr/>
          <p:nvPr/>
        </p:nvSpPr>
        <p:spPr bwMode="auto">
          <a:xfrm>
            <a:off x="6934200" y="2286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61" name="椭圆形标注 60"/>
          <p:cNvSpPr/>
          <p:nvPr/>
        </p:nvSpPr>
        <p:spPr bwMode="auto">
          <a:xfrm>
            <a:off x="6188075" y="2976563"/>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a:xfrm>
            <a:off x="0" y="444500"/>
            <a:ext cx="9144000" cy="762000"/>
          </a:xfrm>
        </p:spPr>
        <p:txBody>
          <a:bodyPr/>
          <a:lstStyle/>
          <a:p>
            <a:pPr algn="ctr" eaLnBrk="1" hangingPunct="1"/>
            <a:r>
              <a:rPr lang="zh-CN" altLang="en-US" sz="3600"/>
              <a:t>增广路径的算法思想</a:t>
            </a:r>
          </a:p>
        </p:txBody>
      </p:sp>
      <p:sp>
        <p:nvSpPr>
          <p:cNvPr id="17411" name="Rectangle 1027"/>
          <p:cNvSpPr>
            <a:spLocks noGrp="1" noChangeArrowheads="1"/>
          </p:cNvSpPr>
          <p:nvPr>
            <p:ph type="body" idx="4294967295"/>
          </p:nvPr>
        </p:nvSpPr>
        <p:spPr>
          <a:xfrm>
            <a:off x="174625" y="1150938"/>
            <a:ext cx="8969375" cy="1820862"/>
          </a:xfrm>
        </p:spPr>
        <p:txBody>
          <a:bodyPr/>
          <a:lstStyle/>
          <a:p>
            <a:pPr>
              <a:lnSpc>
                <a:spcPct val="120000"/>
              </a:lnSpc>
            </a:pPr>
            <a:r>
              <a:rPr lang="zh-CN" altLang="en-US" sz="2800" b="1">
                <a:ea typeface="宋体" panose="02010600030101010101" pitchFamily="2" charset="-122"/>
              </a:rPr>
              <a:t>在二部图中直接使用增广路径的匹配算法</a:t>
            </a:r>
            <a:endParaRPr lang="en-US" altLang="zh-CN" sz="2800" b="1">
              <a:ea typeface="宋体" panose="02010600030101010101" pitchFamily="2" charset="-122"/>
            </a:endParaRPr>
          </a:p>
          <a:p>
            <a:pPr lvl="1">
              <a:lnSpc>
                <a:spcPct val="120000"/>
              </a:lnSpc>
            </a:pPr>
            <a:r>
              <a:rPr lang="zh-CN" altLang="en-US" sz="2400" b="1">
                <a:ea typeface="宋体" panose="02010600030101010101" pitchFamily="2" charset="-122"/>
              </a:rPr>
              <a:t>找增广路径</a:t>
            </a:r>
            <a:r>
              <a:rPr lang="en-US" altLang="zh-CN" sz="2400" b="1">
                <a:ea typeface="宋体" panose="02010600030101010101" pitchFamily="2" charset="-122"/>
              </a:rPr>
              <a:t>, </a:t>
            </a:r>
            <a:r>
              <a:rPr lang="zh-CN" altLang="en-US" sz="2400" b="1">
                <a:ea typeface="宋体" panose="02010600030101010101" pitchFamily="2" charset="-122"/>
              </a:rPr>
              <a:t>对</a:t>
            </a:r>
            <a:r>
              <a:rPr lang="en-US" altLang="zh-CN" sz="2400" b="1">
                <a:ea typeface="宋体" panose="02010600030101010101" pitchFamily="2" charset="-122"/>
              </a:rPr>
              <a:t>M</a:t>
            </a:r>
            <a:r>
              <a:rPr lang="zh-CN" altLang="en-US" sz="2400" b="1">
                <a:ea typeface="宋体" panose="02010600030101010101" pitchFamily="2" charset="-122"/>
              </a:rPr>
              <a:t>进行增广 </a:t>
            </a:r>
            <a:r>
              <a:rPr lang="en-US" altLang="zh-CN" sz="2400" b="1">
                <a:ea typeface="宋体" panose="02010600030101010101" pitchFamily="2" charset="-122"/>
              </a:rPr>
              <a:t>, </a:t>
            </a:r>
            <a:r>
              <a:rPr lang="zh-CN" altLang="en-US" sz="2400" b="1">
                <a:ea typeface="宋体" panose="02010600030101010101" pitchFamily="2" charset="-122"/>
              </a:rPr>
              <a:t>一直至没有增广路径</a:t>
            </a:r>
            <a:r>
              <a:rPr lang="en-US" altLang="zh-CN" sz="2400" b="1">
                <a:ea typeface="宋体" panose="02010600030101010101" pitchFamily="2" charset="-122"/>
              </a:rPr>
              <a:t>.</a:t>
            </a:r>
          </a:p>
          <a:p>
            <a:pPr lvl="1">
              <a:lnSpc>
                <a:spcPct val="120000"/>
              </a:lnSpc>
            </a:pPr>
            <a:r>
              <a:rPr lang="zh-CN" altLang="en-US" sz="2400" b="1">
                <a:ea typeface="宋体" panose="02010600030101010101" pitchFamily="2" charset="-122"/>
              </a:rPr>
              <a:t>复杂度 </a:t>
            </a:r>
            <a:r>
              <a:rPr lang="en-US" altLang="zh-CN" sz="2400" b="1">
                <a:ea typeface="宋体" panose="02010600030101010101" pitchFamily="2" charset="-122"/>
              </a:rPr>
              <a:t>O(|V||E|)</a:t>
            </a:r>
            <a:r>
              <a:rPr lang="zh-CN" altLang="en-US" sz="2400" b="1">
                <a:ea typeface="宋体" panose="02010600030101010101" pitchFamily="2" charset="-122"/>
              </a:rPr>
              <a:t>，最大匹配的元素个数</a:t>
            </a:r>
            <a:r>
              <a:rPr lang="zh-CN" altLang="en-US" sz="2400" b="1">
                <a:ea typeface="宋体" panose="02010600030101010101" pitchFamily="2" charset="-122"/>
                <a:sym typeface="Symbol" panose="05050102010706020507" pitchFamily="18" charset="2"/>
              </a:rPr>
              <a:t></a:t>
            </a:r>
            <a:r>
              <a:rPr lang="en-US" altLang="zh-CN" sz="2400" b="1">
                <a:ea typeface="宋体" panose="02010600030101010101" pitchFamily="2" charset="-122"/>
                <a:sym typeface="Symbol" panose="05050102010706020507" pitchFamily="18" charset="2"/>
              </a:rPr>
              <a:t>|V|/2</a:t>
            </a:r>
          </a:p>
        </p:txBody>
      </p:sp>
      <p:grpSp>
        <p:nvGrpSpPr>
          <p:cNvPr id="17412" name="组合 43"/>
          <p:cNvGrpSpPr>
            <a:grpSpLocks/>
          </p:cNvGrpSpPr>
          <p:nvPr/>
        </p:nvGrpSpPr>
        <p:grpSpPr bwMode="auto">
          <a:xfrm>
            <a:off x="381000" y="3352800"/>
            <a:ext cx="8305800" cy="2590800"/>
            <a:chOff x="381000" y="3352800"/>
            <a:chExt cx="8305800" cy="2590800"/>
          </a:xfrm>
        </p:grpSpPr>
        <p:pic>
          <p:nvPicPr>
            <p:cNvPr id="17413" name="Picture 2" descr="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8153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4" name="Rectangle 3"/>
            <p:cNvSpPr>
              <a:spLocks noChangeArrowheads="1"/>
            </p:cNvSpPr>
            <p:nvPr/>
          </p:nvSpPr>
          <p:spPr bwMode="auto">
            <a:xfrm>
              <a:off x="381000" y="3657600"/>
              <a:ext cx="533400" cy="457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Rectangle 3"/>
            <p:cNvSpPr>
              <a:spLocks noChangeArrowheads="1"/>
            </p:cNvSpPr>
            <p:nvPr/>
          </p:nvSpPr>
          <p:spPr bwMode="auto">
            <a:xfrm>
              <a:off x="2438400" y="5181600"/>
              <a:ext cx="533400" cy="457200"/>
            </a:xfrm>
            <a:prstGeom prst="rect">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椭圆形标注 7"/>
            <p:cNvSpPr/>
            <p:nvPr/>
          </p:nvSpPr>
          <p:spPr bwMode="auto">
            <a:xfrm>
              <a:off x="1568450" y="3794125"/>
              <a:ext cx="228600" cy="193675"/>
            </a:xfrm>
            <a:prstGeom prst="wedgeEllipseCallout">
              <a:avLst>
                <a:gd name="adj1" fmla="val 6189"/>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9" name="椭圆形标注 8"/>
            <p:cNvSpPr/>
            <p:nvPr/>
          </p:nvSpPr>
          <p:spPr bwMode="auto">
            <a:xfrm>
              <a:off x="2590800" y="3794125"/>
              <a:ext cx="228600" cy="193675"/>
            </a:xfrm>
            <a:prstGeom prst="wedgeEllipseCallout">
              <a:avLst>
                <a:gd name="adj1" fmla="val 6189"/>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0" name="椭圆形标注 9"/>
            <p:cNvSpPr/>
            <p:nvPr/>
          </p:nvSpPr>
          <p:spPr bwMode="auto">
            <a:xfrm>
              <a:off x="36576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1" name="椭圆形标注 10"/>
            <p:cNvSpPr/>
            <p:nvPr/>
          </p:nvSpPr>
          <p:spPr bwMode="auto">
            <a:xfrm>
              <a:off x="25908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2" name="椭圆形标注 11"/>
            <p:cNvSpPr/>
            <p:nvPr/>
          </p:nvSpPr>
          <p:spPr bwMode="auto">
            <a:xfrm>
              <a:off x="517525"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3" name="椭圆形标注 12"/>
            <p:cNvSpPr/>
            <p:nvPr/>
          </p:nvSpPr>
          <p:spPr bwMode="auto">
            <a:xfrm>
              <a:off x="156845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4" name="椭圆形标注 13"/>
            <p:cNvSpPr/>
            <p:nvPr/>
          </p:nvSpPr>
          <p:spPr bwMode="auto">
            <a:xfrm>
              <a:off x="51752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7" name="椭圆形标注 26"/>
            <p:cNvSpPr/>
            <p:nvPr/>
          </p:nvSpPr>
          <p:spPr bwMode="auto">
            <a:xfrm>
              <a:off x="36576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8" name="椭圆形标注 27"/>
            <p:cNvSpPr/>
            <p:nvPr/>
          </p:nvSpPr>
          <p:spPr bwMode="auto">
            <a:xfrm>
              <a:off x="530542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9" name="椭圆形标注 28"/>
            <p:cNvSpPr/>
            <p:nvPr/>
          </p:nvSpPr>
          <p:spPr bwMode="auto">
            <a:xfrm>
              <a:off x="634047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0" name="椭圆形标注 29"/>
            <p:cNvSpPr/>
            <p:nvPr/>
          </p:nvSpPr>
          <p:spPr bwMode="auto">
            <a:xfrm>
              <a:off x="73914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1" name="椭圆形标注 30"/>
            <p:cNvSpPr/>
            <p:nvPr/>
          </p:nvSpPr>
          <p:spPr bwMode="auto">
            <a:xfrm>
              <a:off x="84582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2" name="椭圆形标注 31"/>
            <p:cNvSpPr/>
            <p:nvPr/>
          </p:nvSpPr>
          <p:spPr bwMode="auto">
            <a:xfrm>
              <a:off x="84582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5" name="椭圆形标注 34"/>
            <p:cNvSpPr/>
            <p:nvPr/>
          </p:nvSpPr>
          <p:spPr bwMode="auto">
            <a:xfrm>
              <a:off x="7391400" y="3794125"/>
              <a:ext cx="228600" cy="193675"/>
            </a:xfrm>
            <a:prstGeom prst="wedgeEllipseCallout">
              <a:avLst>
                <a:gd name="adj1" fmla="val -49951"/>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6" name="椭圆形标注 35"/>
            <p:cNvSpPr/>
            <p:nvPr/>
          </p:nvSpPr>
          <p:spPr bwMode="auto">
            <a:xfrm>
              <a:off x="6340475"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3" name="椭圆形标注 42"/>
            <p:cNvSpPr/>
            <p:nvPr/>
          </p:nvSpPr>
          <p:spPr bwMode="auto">
            <a:xfrm>
              <a:off x="53213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18435" name="Rectangle 1027"/>
          <p:cNvSpPr>
            <a:spLocks noGrp="1" noChangeArrowheads="1"/>
          </p:cNvSpPr>
          <p:nvPr>
            <p:ph type="body" idx="4294967295"/>
          </p:nvPr>
        </p:nvSpPr>
        <p:spPr>
          <a:xfrm>
            <a:off x="174625" y="1150938"/>
            <a:ext cx="8915400" cy="5478462"/>
          </a:xfrm>
        </p:spPr>
        <p:txBody>
          <a:bodyPr/>
          <a:lstStyle/>
          <a:p>
            <a:r>
              <a:rPr lang="en-US" altLang="zh-CN" sz="2800" b="1">
                <a:ea typeface="宋体" panose="02010600030101010101" pitchFamily="2" charset="-122"/>
              </a:rPr>
              <a:t>Unstable</a:t>
            </a:r>
            <a:r>
              <a:rPr lang="en-US" altLang="zh-CN" sz="2800">
                <a:ea typeface="宋体" panose="02010600030101010101" pitchFamily="2" charset="-122"/>
              </a:rPr>
              <a:t>: If M is a matching and e=(a, b) is an edge not in M such that both a and b prefer e to their current matching edge. </a:t>
            </a:r>
          </a:p>
          <a:p>
            <a:r>
              <a:rPr lang="en-US" altLang="zh-CN" sz="2800" b="1">
                <a:ea typeface="宋体" panose="02010600030101010101" pitchFamily="2" charset="-122"/>
              </a:rPr>
              <a:t>G</a:t>
            </a:r>
            <a:r>
              <a:rPr lang="zh-CN" altLang="en-US" sz="2800" b="1">
                <a:ea typeface="宋体" panose="02010600030101010101" pitchFamily="2" charset="-122"/>
              </a:rPr>
              <a:t>的一个偏好集</a:t>
            </a:r>
            <a:endParaRPr lang="en-US" altLang="zh-CN" sz="2800">
              <a:ea typeface="宋体" panose="02010600030101010101" pitchFamily="2" charset="-122"/>
            </a:endParaRPr>
          </a:p>
          <a:p>
            <a:pPr>
              <a:buFontTx/>
              <a:buNone/>
            </a:pPr>
            <a:r>
              <a:rPr lang="en-US" altLang="zh-CN" sz="2800">
                <a:ea typeface="宋体" panose="02010600030101010101" pitchFamily="2" charset="-122"/>
              </a:rPr>
              <a:t>    </a:t>
            </a:r>
            <a:r>
              <a:rPr lang="zh-CN" altLang="en-US" sz="2800">
                <a:ea typeface="宋体" panose="02010600030101010101" pitchFamily="2" charset="-122"/>
              </a:rPr>
              <a:t>一族线性序</a:t>
            </a:r>
            <a:r>
              <a:rPr lang="en-US" altLang="zh-CN" sz="2800">
                <a:ea typeface="宋体" panose="02010600030101010101" pitchFamily="2" charset="-122"/>
              </a:rPr>
              <a:t> (</a:t>
            </a:r>
            <a:r>
              <a:rPr lang="en-US" altLang="zh-CN" sz="2800">
                <a:ea typeface="宋体" panose="02010600030101010101" pitchFamily="2" charset="-122"/>
                <a:sym typeface="Symbol" panose="05050102010706020507" pitchFamily="18" charset="2"/>
              </a:rPr>
              <a:t></a:t>
            </a:r>
            <a:r>
              <a:rPr lang="en-US" altLang="zh-CN" sz="2800" baseline="-25000">
                <a:ea typeface="宋体" panose="02010600030101010101" pitchFamily="2" charset="-122"/>
                <a:sym typeface="Symbol" panose="05050102010706020507" pitchFamily="18" charset="2"/>
              </a:rPr>
              <a:t>v</a:t>
            </a:r>
            <a:r>
              <a:rPr lang="en-US" altLang="zh-CN" sz="2800">
                <a:ea typeface="宋体" panose="02010600030101010101" pitchFamily="2" charset="-122"/>
              </a:rPr>
              <a:t>)</a:t>
            </a:r>
            <a:r>
              <a:rPr lang="en-US" altLang="zh-CN" sz="2800" baseline="-25000">
                <a:ea typeface="宋体" panose="02010600030101010101" pitchFamily="2" charset="-122"/>
                <a:sym typeface="Symbol" panose="05050102010706020507" pitchFamily="18" charset="2"/>
              </a:rPr>
              <a:t>vV</a:t>
            </a:r>
            <a:r>
              <a:rPr lang="zh-CN" altLang="en-US" sz="2800">
                <a:ea typeface="宋体" panose="02010600030101010101" pitchFamily="2" charset="-122"/>
              </a:rPr>
              <a:t>，</a:t>
            </a:r>
            <a:r>
              <a:rPr lang="en-US" altLang="zh-CN" sz="2800">
                <a:ea typeface="宋体" panose="02010600030101010101" pitchFamily="2" charset="-122"/>
              </a:rPr>
              <a:t> </a:t>
            </a:r>
            <a:r>
              <a:rPr lang="zh-CN" altLang="en-US" sz="2800">
                <a:ea typeface="宋体" panose="02010600030101010101" pitchFamily="2" charset="-122"/>
              </a:rPr>
              <a:t>其中，</a:t>
            </a:r>
            <a:r>
              <a:rPr lang="en-US" altLang="zh-CN" sz="2800">
                <a:ea typeface="宋体" panose="02010600030101010101" pitchFamily="2" charset="-122"/>
                <a:sym typeface="Symbol" panose="05050102010706020507" pitchFamily="18" charset="2"/>
              </a:rPr>
              <a:t></a:t>
            </a:r>
            <a:r>
              <a:rPr lang="en-US" altLang="zh-CN" sz="2800" baseline="-25000">
                <a:ea typeface="宋体" panose="02010600030101010101" pitchFamily="2" charset="-122"/>
                <a:sym typeface="Symbol" panose="05050102010706020507" pitchFamily="18" charset="2"/>
              </a:rPr>
              <a:t>v</a:t>
            </a:r>
            <a:r>
              <a:rPr lang="zh-CN" altLang="en-US" sz="2800">
                <a:ea typeface="宋体" panose="02010600030101010101" pitchFamily="2" charset="-122"/>
                <a:sym typeface="Symbol" panose="05050102010706020507" pitchFamily="18" charset="2"/>
              </a:rPr>
              <a:t>是</a:t>
            </a:r>
            <a:r>
              <a:rPr lang="en-US" altLang="zh-CN" sz="2800">
                <a:ea typeface="宋体" panose="02010600030101010101" pitchFamily="2" charset="-122"/>
              </a:rPr>
              <a:t>E(v)</a:t>
            </a:r>
            <a:r>
              <a:rPr lang="zh-CN" altLang="en-US" sz="2800">
                <a:ea typeface="宋体" panose="02010600030101010101" pitchFamily="2" charset="-122"/>
              </a:rPr>
              <a:t>上的线性序。</a:t>
            </a:r>
            <a:endParaRPr lang="en-US" altLang="zh-CN" sz="2800" b="1">
              <a:ea typeface="宋体" panose="02010600030101010101" pitchFamily="2" charset="-122"/>
            </a:endParaRPr>
          </a:p>
          <a:p>
            <a:r>
              <a:rPr lang="en-US" altLang="zh-CN" sz="2800" b="1">
                <a:ea typeface="宋体" panose="02010600030101010101" pitchFamily="2" charset="-122"/>
              </a:rPr>
              <a:t>G</a:t>
            </a:r>
            <a:r>
              <a:rPr lang="zh-CN" altLang="en-US" sz="2800" b="1">
                <a:ea typeface="宋体" panose="02010600030101010101" pitchFamily="2" charset="-122"/>
              </a:rPr>
              <a:t>中一个匹配</a:t>
            </a:r>
            <a:r>
              <a:rPr lang="en-US" altLang="zh-CN" sz="2800" b="1">
                <a:ea typeface="宋体" panose="02010600030101010101" pitchFamily="2" charset="-122"/>
              </a:rPr>
              <a:t>M </a:t>
            </a:r>
            <a:r>
              <a:rPr lang="zh-CN" altLang="en-US" sz="2800" b="1">
                <a:ea typeface="宋体" panose="02010600030101010101" pitchFamily="2" charset="-122"/>
              </a:rPr>
              <a:t>是稳定的</a:t>
            </a:r>
            <a:endParaRPr lang="en-US" altLang="zh-CN" sz="2800" b="1">
              <a:ea typeface="宋体" panose="02010600030101010101" pitchFamily="2" charset="-122"/>
            </a:endParaRPr>
          </a:p>
          <a:p>
            <a:pPr>
              <a:buFontTx/>
              <a:buNone/>
            </a:pPr>
            <a:r>
              <a:rPr lang="en-US" altLang="zh-CN" sz="2800" b="1">
                <a:ea typeface="宋体" panose="02010600030101010101" pitchFamily="2" charset="-122"/>
              </a:rPr>
              <a:t>    </a:t>
            </a:r>
            <a:r>
              <a:rPr lang="zh-CN" altLang="en-US" sz="2800" b="1">
                <a:ea typeface="宋体" panose="02010600030101010101" pitchFamily="2" charset="-122"/>
              </a:rPr>
              <a:t>对任意一个</a:t>
            </a:r>
            <a:r>
              <a:rPr lang="en-US" altLang="zh-CN" sz="2800">
                <a:ea typeface="宋体" panose="02010600030101010101" pitchFamily="2" charset="-122"/>
              </a:rPr>
              <a:t>e</a:t>
            </a:r>
            <a:r>
              <a:rPr lang="en-US" altLang="zh-CN" sz="2800">
                <a:ea typeface="宋体" panose="02010600030101010101" pitchFamily="2" charset="-122"/>
                <a:sym typeface="Symbol" panose="05050102010706020507" pitchFamily="18" charset="2"/>
              </a:rPr>
              <a:t>E\M</a:t>
            </a:r>
            <a:r>
              <a:rPr lang="zh-CN" altLang="en-US" sz="2800">
                <a:ea typeface="宋体" panose="02010600030101010101" pitchFamily="2" charset="-122"/>
                <a:sym typeface="Symbol" panose="05050102010706020507" pitchFamily="18" charset="2"/>
              </a:rPr>
              <a:t>，存在</a:t>
            </a:r>
            <a:r>
              <a:rPr lang="en-US" altLang="zh-CN" sz="2800">
                <a:ea typeface="宋体" panose="02010600030101010101" pitchFamily="2" charset="-122"/>
                <a:sym typeface="Symbol" panose="05050102010706020507" pitchFamily="18" charset="2"/>
              </a:rPr>
              <a:t> fM</a:t>
            </a:r>
            <a:r>
              <a:rPr lang="zh-CN" altLang="en-US" sz="2800">
                <a:ea typeface="宋体" panose="02010600030101010101" pitchFamily="2" charset="-122"/>
                <a:sym typeface="Symbol" panose="05050102010706020507" pitchFamily="18" charset="2"/>
              </a:rPr>
              <a:t>满足</a:t>
            </a:r>
            <a:r>
              <a:rPr lang="en-US" altLang="zh-CN" sz="2800">
                <a:ea typeface="宋体" panose="02010600030101010101" pitchFamily="2" charset="-122"/>
                <a:sym typeface="Symbol" panose="05050102010706020507" pitchFamily="18" charset="2"/>
              </a:rPr>
              <a:t> </a:t>
            </a:r>
            <a:r>
              <a:rPr lang="zh-CN" altLang="en-US" sz="2800">
                <a:ea typeface="宋体" panose="02010600030101010101" pitchFamily="2" charset="-122"/>
                <a:sym typeface="Symbol" panose="05050102010706020507" pitchFamily="18" charset="2"/>
              </a:rPr>
              <a:t>：</a:t>
            </a:r>
            <a:endParaRPr lang="en-US" altLang="zh-CN" sz="2800">
              <a:ea typeface="宋体" panose="02010600030101010101" pitchFamily="2" charset="-122"/>
              <a:sym typeface="Symbol" panose="05050102010706020507" pitchFamily="18" charset="2"/>
            </a:endParaRPr>
          </a:p>
          <a:p>
            <a:pPr>
              <a:buFontTx/>
              <a:buNone/>
            </a:pPr>
            <a:r>
              <a:rPr lang="en-US" altLang="zh-CN" sz="2800">
                <a:ea typeface="宋体" panose="02010600030101010101" pitchFamily="2" charset="-122"/>
                <a:sym typeface="Symbol" panose="05050102010706020507" pitchFamily="18" charset="2"/>
              </a:rPr>
              <a:t>   (i) e </a:t>
            </a:r>
            <a:r>
              <a:rPr lang="zh-CN" altLang="en-US" sz="2800">
                <a:ea typeface="宋体" panose="02010600030101010101" pitchFamily="2" charset="-122"/>
                <a:sym typeface="Symbol" panose="05050102010706020507" pitchFamily="18" charset="2"/>
              </a:rPr>
              <a:t>和</a:t>
            </a:r>
            <a:r>
              <a:rPr lang="en-US" altLang="zh-CN" sz="2800">
                <a:ea typeface="宋体" panose="02010600030101010101" pitchFamily="2" charset="-122"/>
                <a:sym typeface="Symbol" panose="05050102010706020507" pitchFamily="18" charset="2"/>
              </a:rPr>
              <a:t>f </a:t>
            </a:r>
            <a:r>
              <a:rPr lang="zh-CN" altLang="en-US" sz="2800">
                <a:ea typeface="宋体" panose="02010600030101010101" pitchFamily="2" charset="-122"/>
                <a:sym typeface="Symbol" panose="05050102010706020507" pitchFamily="18" charset="2"/>
              </a:rPr>
              <a:t>有公共端点，</a:t>
            </a:r>
            <a:r>
              <a:rPr lang="en-US" altLang="zh-CN" sz="2800">
                <a:ea typeface="宋体" panose="02010600030101010101" pitchFamily="2" charset="-122"/>
                <a:sym typeface="Symbol" panose="05050102010706020507" pitchFamily="18" charset="2"/>
              </a:rPr>
              <a:t>(ii) e </a:t>
            </a:r>
            <a:r>
              <a:rPr lang="en-US" altLang="zh-CN" sz="2800" baseline="-25000">
                <a:ea typeface="宋体" panose="02010600030101010101" pitchFamily="2" charset="-122"/>
                <a:sym typeface="Symbol" panose="05050102010706020507" pitchFamily="18" charset="2"/>
              </a:rPr>
              <a:t>v</a:t>
            </a:r>
            <a:r>
              <a:rPr lang="en-US" altLang="zh-CN" sz="2800">
                <a:ea typeface="宋体" panose="02010600030101010101" pitchFamily="2" charset="-122"/>
                <a:sym typeface="Symbol" panose="05050102010706020507" pitchFamily="18" charset="2"/>
              </a:rPr>
              <a:t>f.</a:t>
            </a:r>
            <a:endParaRPr lang="en-US" altLang="zh-CN" sz="2800">
              <a:ea typeface="宋体" panose="02010600030101010101" pitchFamily="2" charset="-122"/>
            </a:endParaRPr>
          </a:p>
          <a:p>
            <a:pPr>
              <a:buFontTx/>
              <a:buNone/>
            </a:pPr>
            <a:endParaRPr lang="en-US" altLang="zh-CN" sz="2800" b="1">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1507" name="Rectangle 1027"/>
          <p:cNvSpPr>
            <a:spLocks noGrp="1" noChangeArrowheads="1"/>
          </p:cNvSpPr>
          <p:nvPr>
            <p:ph type="body" idx="4294967295"/>
          </p:nvPr>
        </p:nvSpPr>
        <p:spPr>
          <a:xfrm>
            <a:off x="174625" y="1343025"/>
            <a:ext cx="8915400" cy="4945063"/>
          </a:xfrm>
        </p:spPr>
        <p:txBody>
          <a:bodyPr/>
          <a:lstStyle/>
          <a:p>
            <a:pPr>
              <a:lnSpc>
                <a:spcPct val="120000"/>
              </a:lnSpc>
            </a:pPr>
            <a:r>
              <a:rPr lang="en-US" altLang="zh-CN" sz="2800" b="1">
                <a:ea typeface="宋体" panose="02010600030101010101" pitchFamily="2" charset="-122"/>
              </a:rPr>
              <a:t>G</a:t>
            </a:r>
            <a:r>
              <a:rPr lang="zh-CN" altLang="en-US" sz="2800" b="1">
                <a:ea typeface="宋体" panose="02010600030101010101" pitchFamily="2" charset="-122"/>
              </a:rPr>
              <a:t>的一个偏好集</a:t>
            </a:r>
            <a:endParaRPr lang="en-US" altLang="zh-CN" sz="2800" b="1">
              <a:ea typeface="宋体" panose="02010600030101010101" pitchFamily="2" charset="-122"/>
            </a:endParaRP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一族线性序</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a:t>
            </a:r>
            <a:r>
              <a:rPr lang="en-US" altLang="zh-CN" sz="2800" b="1" baseline="-25000">
                <a:ea typeface="宋体" panose="02010600030101010101" pitchFamily="2" charset="-122"/>
                <a:sym typeface="Symbol" panose="05050102010706020507" pitchFamily="18" charset="2"/>
              </a:rPr>
              <a:t>v</a:t>
            </a:r>
            <a:r>
              <a:rPr lang="en-US" altLang="zh-CN" sz="2800" b="1">
                <a:ea typeface="宋体" panose="02010600030101010101" pitchFamily="2" charset="-122"/>
              </a:rPr>
              <a:t>)</a:t>
            </a:r>
            <a:r>
              <a:rPr lang="en-US" altLang="zh-CN" sz="2800" b="1" baseline="-25000">
                <a:ea typeface="宋体" panose="02010600030101010101" pitchFamily="2" charset="-122"/>
                <a:sym typeface="Symbol" panose="05050102010706020507" pitchFamily="18" charset="2"/>
              </a:rPr>
              <a:t>vV</a:t>
            </a:r>
            <a:r>
              <a:rPr lang="zh-CN" altLang="en-US" sz="2800" b="1">
                <a:ea typeface="宋体" panose="02010600030101010101" pitchFamily="2" charset="-122"/>
              </a:rPr>
              <a:t>，</a:t>
            </a:r>
            <a:r>
              <a:rPr lang="en-US" altLang="zh-CN" sz="2800" b="1">
                <a:ea typeface="宋体" panose="02010600030101010101" pitchFamily="2" charset="-122"/>
              </a:rPr>
              <a:t> </a:t>
            </a:r>
            <a:r>
              <a:rPr lang="zh-CN" altLang="en-US" sz="2800" b="1">
                <a:ea typeface="宋体" panose="02010600030101010101" pitchFamily="2" charset="-122"/>
              </a:rPr>
              <a:t>其中，</a:t>
            </a:r>
            <a:r>
              <a:rPr lang="en-US" altLang="zh-CN" sz="2800" b="1">
                <a:ea typeface="宋体" panose="02010600030101010101" pitchFamily="2" charset="-122"/>
                <a:sym typeface="Symbol" panose="05050102010706020507" pitchFamily="18" charset="2"/>
              </a:rPr>
              <a:t></a:t>
            </a:r>
            <a:r>
              <a:rPr lang="en-US" altLang="zh-CN" sz="2800" b="1" baseline="-25000">
                <a:ea typeface="宋体" panose="02010600030101010101" pitchFamily="2" charset="-122"/>
                <a:sym typeface="Symbol" panose="05050102010706020507" pitchFamily="18" charset="2"/>
              </a:rPr>
              <a:t>v</a:t>
            </a:r>
            <a:r>
              <a:rPr lang="zh-CN" altLang="en-US" sz="2800" b="1">
                <a:ea typeface="宋体" panose="02010600030101010101" pitchFamily="2" charset="-122"/>
                <a:sym typeface="Symbol" panose="05050102010706020507" pitchFamily="18" charset="2"/>
              </a:rPr>
              <a:t>是</a:t>
            </a:r>
            <a:r>
              <a:rPr lang="en-US" altLang="zh-CN" sz="2800" b="1">
                <a:ea typeface="宋体" panose="02010600030101010101" pitchFamily="2" charset="-122"/>
              </a:rPr>
              <a:t>E(v)</a:t>
            </a:r>
            <a:r>
              <a:rPr lang="zh-CN" altLang="en-US" sz="2800" b="1">
                <a:ea typeface="宋体" panose="02010600030101010101" pitchFamily="2" charset="-122"/>
              </a:rPr>
              <a:t>上的线性序。</a:t>
            </a:r>
            <a:endParaRPr lang="en-US" altLang="zh-CN" sz="2800" b="1">
              <a:ea typeface="宋体" panose="02010600030101010101" pitchFamily="2" charset="-122"/>
            </a:endParaRPr>
          </a:p>
          <a:p>
            <a:pPr>
              <a:lnSpc>
                <a:spcPct val="120000"/>
              </a:lnSpc>
            </a:pPr>
            <a:r>
              <a:rPr lang="en-US" altLang="zh-CN" sz="2800" b="1">
                <a:ea typeface="宋体" panose="02010600030101010101" pitchFamily="2" charset="-122"/>
              </a:rPr>
              <a:t>G</a:t>
            </a:r>
            <a:r>
              <a:rPr lang="zh-CN" altLang="en-US" sz="2800" b="1">
                <a:ea typeface="宋体" panose="02010600030101010101" pitchFamily="2" charset="-122"/>
              </a:rPr>
              <a:t>中一个匹配</a:t>
            </a:r>
            <a:r>
              <a:rPr lang="en-US" altLang="zh-CN" sz="2800" b="1">
                <a:ea typeface="宋体" panose="02010600030101010101" pitchFamily="2" charset="-122"/>
              </a:rPr>
              <a:t>M</a:t>
            </a:r>
            <a:r>
              <a:rPr lang="zh-CN" altLang="en-US" sz="2800" b="1">
                <a:ea typeface="宋体" panose="02010600030101010101" pitchFamily="2" charset="-122"/>
              </a:rPr>
              <a:t>是稳定的</a:t>
            </a:r>
            <a:endParaRPr lang="en-US" altLang="zh-CN" sz="2800" b="1">
              <a:ea typeface="宋体" panose="02010600030101010101" pitchFamily="2" charset="-122"/>
            </a:endParaRP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对任意一个</a:t>
            </a:r>
            <a:r>
              <a:rPr lang="en-US" altLang="zh-CN" sz="2800" b="1">
                <a:ea typeface="宋体" panose="02010600030101010101" pitchFamily="2" charset="-122"/>
              </a:rPr>
              <a:t>e</a:t>
            </a:r>
            <a:r>
              <a:rPr lang="en-US" altLang="zh-CN" sz="2800" b="1">
                <a:ea typeface="宋体" panose="02010600030101010101" pitchFamily="2" charset="-122"/>
                <a:sym typeface="Symbol" panose="05050102010706020507" pitchFamily="18" charset="2"/>
              </a:rPr>
              <a:t>E\M</a:t>
            </a:r>
            <a:r>
              <a:rPr lang="zh-CN" altLang="en-US" sz="2800" b="1">
                <a:ea typeface="宋体" panose="02010600030101010101" pitchFamily="2" charset="-122"/>
                <a:sym typeface="Symbol" panose="05050102010706020507" pitchFamily="18" charset="2"/>
              </a:rPr>
              <a:t>，存在</a:t>
            </a:r>
            <a:r>
              <a:rPr lang="en-US" altLang="zh-CN" sz="2800" b="1">
                <a:ea typeface="宋体" panose="02010600030101010101" pitchFamily="2" charset="-122"/>
                <a:sym typeface="Symbol" panose="05050102010706020507" pitchFamily="18" charset="2"/>
              </a:rPr>
              <a:t> fM</a:t>
            </a:r>
            <a:r>
              <a:rPr lang="zh-CN" altLang="en-US" sz="2800" b="1">
                <a:ea typeface="宋体" panose="02010600030101010101" pitchFamily="2" charset="-122"/>
                <a:sym typeface="Symbol" panose="05050102010706020507" pitchFamily="18" charset="2"/>
              </a:rPr>
              <a:t>满足</a:t>
            </a:r>
            <a:r>
              <a:rPr lang="en-US" altLang="zh-CN" sz="2800" b="1">
                <a:ea typeface="宋体" panose="02010600030101010101" pitchFamily="2" charset="-122"/>
                <a:sym typeface="Symbol" panose="05050102010706020507" pitchFamily="18" charset="2"/>
              </a:rPr>
              <a:t> </a:t>
            </a:r>
            <a:r>
              <a:rPr lang="zh-CN" altLang="en-US" sz="2800" b="1">
                <a:ea typeface="宋体" panose="02010600030101010101" pitchFamily="2" charset="-122"/>
                <a:sym typeface="Symbol" panose="05050102010706020507" pitchFamily="18" charset="2"/>
              </a:rPr>
              <a:t>：</a:t>
            </a:r>
            <a:endParaRPr lang="en-US" altLang="zh-CN" sz="2800" b="1">
              <a:ea typeface="宋体" panose="02010600030101010101" pitchFamily="2" charset="-122"/>
              <a:sym typeface="Symbol" panose="05050102010706020507" pitchFamily="18" charset="2"/>
            </a:endParaRPr>
          </a:p>
          <a:p>
            <a:pPr>
              <a:lnSpc>
                <a:spcPct val="120000"/>
              </a:lnSpc>
              <a:buFontTx/>
              <a:buNone/>
            </a:pPr>
            <a:r>
              <a:rPr lang="en-US" altLang="zh-CN" sz="2800" b="1">
                <a:ea typeface="宋体" panose="02010600030101010101" pitchFamily="2" charset="-122"/>
                <a:sym typeface="Symbol" panose="05050102010706020507" pitchFamily="18" charset="2"/>
              </a:rPr>
              <a:t>    (i) e </a:t>
            </a:r>
            <a:r>
              <a:rPr lang="zh-CN" altLang="en-US" sz="2800" b="1">
                <a:ea typeface="宋体" panose="02010600030101010101" pitchFamily="2" charset="-122"/>
                <a:sym typeface="Symbol" panose="05050102010706020507" pitchFamily="18" charset="2"/>
              </a:rPr>
              <a:t>和</a:t>
            </a:r>
            <a:r>
              <a:rPr lang="en-US" altLang="zh-CN" sz="2800" b="1">
                <a:ea typeface="宋体" panose="02010600030101010101" pitchFamily="2" charset="-122"/>
                <a:sym typeface="Symbol" panose="05050102010706020507" pitchFamily="18" charset="2"/>
              </a:rPr>
              <a:t>f </a:t>
            </a:r>
            <a:r>
              <a:rPr lang="zh-CN" altLang="en-US" sz="2800" b="1">
                <a:ea typeface="宋体" panose="02010600030101010101" pitchFamily="2" charset="-122"/>
                <a:sym typeface="Symbol" panose="05050102010706020507" pitchFamily="18" charset="2"/>
              </a:rPr>
              <a:t>有公共端点</a:t>
            </a:r>
            <a:r>
              <a:rPr lang="en-US" altLang="zh-CN" sz="2800" b="1">
                <a:ea typeface="宋体" panose="02010600030101010101" pitchFamily="2" charset="-122"/>
                <a:sym typeface="Symbol" panose="05050102010706020507" pitchFamily="18" charset="2"/>
              </a:rPr>
              <a:t>; (ii) e </a:t>
            </a:r>
            <a:r>
              <a:rPr lang="en-US" altLang="zh-CN" sz="2800" b="1" baseline="-25000">
                <a:ea typeface="宋体" panose="02010600030101010101" pitchFamily="2" charset="-122"/>
                <a:sym typeface="Symbol" panose="05050102010706020507" pitchFamily="18" charset="2"/>
              </a:rPr>
              <a:t>v</a:t>
            </a:r>
            <a:r>
              <a:rPr lang="en-US" altLang="zh-CN" sz="2800" b="1">
                <a:ea typeface="宋体" panose="02010600030101010101" pitchFamily="2" charset="-122"/>
                <a:sym typeface="Symbol" panose="05050102010706020507" pitchFamily="18" charset="2"/>
              </a:rPr>
              <a:t>f.</a:t>
            </a:r>
            <a:endParaRPr lang="en-US" altLang="zh-CN" sz="2800" b="1">
              <a:ea typeface="宋体" panose="02010600030101010101" pitchFamily="2" charset="-122"/>
            </a:endParaRPr>
          </a:p>
          <a:p>
            <a:r>
              <a:rPr lang="zh-CN" altLang="en-US" sz="2800" b="1">
                <a:ea typeface="宋体" panose="02010600030101010101" pitchFamily="2" charset="-122"/>
              </a:rPr>
              <a:t>何为不稳定的匹配？</a:t>
            </a:r>
            <a:endParaRPr lang="en-US" altLang="zh-CN" sz="2800" b="1">
              <a:ea typeface="宋体" panose="02010600030101010101" pitchFamily="2" charset="-122"/>
            </a:endParaRPr>
          </a:p>
          <a:p>
            <a:pPr>
              <a:lnSpc>
                <a:spcPct val="120000"/>
              </a:lnSpc>
            </a:pPr>
            <a:r>
              <a:rPr lang="zh-CN" altLang="en-US" sz="2800" b="1">
                <a:ea typeface="宋体" panose="02010600030101010101" pitchFamily="2" charset="-122"/>
              </a:rPr>
              <a:t>定理</a:t>
            </a:r>
            <a:r>
              <a:rPr lang="en-US" altLang="zh-CN" sz="2800" b="1">
                <a:ea typeface="宋体" panose="02010600030101010101" pitchFamily="2" charset="-122"/>
              </a:rPr>
              <a:t> 1.4. (Gale &amp; Shapley 1962)</a:t>
            </a: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对于任意给定一个偏好集，图</a:t>
            </a:r>
            <a:r>
              <a:rPr lang="en-US" altLang="zh-CN" sz="2800" b="1">
                <a:ea typeface="宋体" panose="02010600030101010101" pitchFamily="2" charset="-122"/>
              </a:rPr>
              <a:t>G</a:t>
            </a:r>
            <a:r>
              <a:rPr lang="zh-CN" altLang="en-US" sz="2800" b="1">
                <a:ea typeface="宋体" panose="02010600030101010101" pitchFamily="2" charset="-122"/>
              </a:rPr>
              <a:t>有一个稳定的匹配。</a:t>
            </a:r>
            <a:endParaRPr lang="en-US" altLang="zh-CN" sz="28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box(in)">
                                      <p:cBhvr>
                                        <p:cTn id="7" dur="500"/>
                                        <p:tgtEl>
                                          <p:spTgt spid="2150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pRg st="3" end="3"/>
                                            </p:txEl>
                                          </p:spTgt>
                                        </p:tgtEl>
                                        <p:attrNameLst>
                                          <p:attrName>style.visibility</p:attrName>
                                        </p:attrNameLst>
                                      </p:cBhvr>
                                      <p:to>
                                        <p:strVal val="visible"/>
                                      </p:to>
                                    </p:set>
                                    <p:animEffect transition="in" filter="box(in)">
                                      <p:cBhvr>
                                        <p:cTn id="10" dur="500"/>
                                        <p:tgtEl>
                                          <p:spTgt spid="2150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animEffect transition="in" filter="box(in)">
                                      <p:cBhvr>
                                        <p:cTn id="13" dur="500"/>
                                        <p:tgtEl>
                                          <p:spTgt spid="21507">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7">
                                            <p:txEl>
                                              <p:pRg st="5" end="5"/>
                                            </p:txEl>
                                          </p:spTgt>
                                        </p:tgtEl>
                                        <p:attrNameLst>
                                          <p:attrName>style.visibility</p:attrName>
                                        </p:attrNameLst>
                                      </p:cBhvr>
                                      <p:to>
                                        <p:strVal val="visible"/>
                                      </p:to>
                                    </p:set>
                                    <p:animEffect transition="in" filter="box(in)">
                                      <p:cBhvr>
                                        <p:cTn id="16" dur="500"/>
                                        <p:tgtEl>
                                          <p:spTgt spid="2150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animEffect transition="in" filter="box(in)">
                                      <p:cBhvr>
                                        <p:cTn id="21" dur="500"/>
                                        <p:tgtEl>
                                          <p:spTgt spid="21507">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1507">
                                            <p:txEl>
                                              <p:pRg st="7" end="7"/>
                                            </p:txEl>
                                          </p:spTgt>
                                        </p:tgtEl>
                                        <p:attrNameLst>
                                          <p:attrName>style.visibility</p:attrName>
                                        </p:attrNameLst>
                                      </p:cBhvr>
                                      <p:to>
                                        <p:strVal val="visible"/>
                                      </p:to>
                                    </p:set>
                                    <p:animEffect transition="in" filter="box(in)">
                                      <p:cBhvr>
                                        <p:cTn id="24"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457200"/>
            <a:ext cx="7772400" cy="685800"/>
          </a:xfrm>
        </p:spPr>
        <p:txBody>
          <a:bodyPr/>
          <a:lstStyle/>
          <a:p>
            <a:pPr algn="ctr" eaLnBrk="1" hangingPunct="1"/>
            <a:r>
              <a:rPr lang="zh-CN" altLang="en-US" sz="3600"/>
              <a:t>内容提要</a:t>
            </a:r>
          </a:p>
        </p:txBody>
      </p:sp>
      <p:sp>
        <p:nvSpPr>
          <p:cNvPr id="4099" name="Rectangle 3"/>
          <p:cNvSpPr>
            <a:spLocks noGrp="1" noChangeArrowheads="1"/>
          </p:cNvSpPr>
          <p:nvPr>
            <p:ph type="body" idx="1"/>
          </p:nvPr>
        </p:nvSpPr>
        <p:spPr>
          <a:xfrm>
            <a:off x="533400" y="1371600"/>
            <a:ext cx="8102600" cy="4865688"/>
          </a:xfrm>
        </p:spPr>
        <p:txBody>
          <a:bodyPr/>
          <a:lstStyle/>
          <a:p>
            <a:pPr eaLnBrk="1" hangingPunct="1">
              <a:spcBef>
                <a:spcPct val="40000"/>
              </a:spcBef>
            </a:pPr>
            <a:r>
              <a:rPr lang="zh-CN" altLang="en-US" b="1" dirty="0">
                <a:ea typeface="宋体" panose="02010600030101010101" pitchFamily="2" charset="-122"/>
              </a:rPr>
              <a:t>引言</a:t>
            </a:r>
          </a:p>
          <a:p>
            <a:pPr eaLnBrk="1" hangingPunct="1">
              <a:spcBef>
                <a:spcPct val="40000"/>
              </a:spcBef>
            </a:pPr>
            <a:r>
              <a:rPr lang="zh-CN" altLang="en-US" b="1" dirty="0">
                <a:ea typeface="宋体" panose="02010600030101010101" pitchFamily="2" charset="-122"/>
              </a:rPr>
              <a:t>二部图</a:t>
            </a:r>
          </a:p>
          <a:p>
            <a:pPr eaLnBrk="1" hangingPunct="1">
              <a:spcBef>
                <a:spcPct val="40000"/>
              </a:spcBef>
            </a:pPr>
            <a:r>
              <a:rPr lang="zh-CN" altLang="en-US" b="1" dirty="0">
                <a:ea typeface="宋体" panose="02010600030101010101" pitchFamily="2" charset="-122"/>
                <a:hlinkClick r:id="rId3" action="ppaction://hlinksldjump"/>
              </a:rPr>
              <a:t>二部图中完备匹配（</a:t>
            </a:r>
            <a:r>
              <a:rPr lang="en-US" altLang="zh-CN" b="1" dirty="0">
                <a:ea typeface="宋体" panose="02010600030101010101" pitchFamily="2" charset="-122"/>
                <a:hlinkClick r:id="rId3" action="ppaction://hlinksldjump"/>
              </a:rPr>
              <a:t>Hall</a:t>
            </a:r>
            <a:r>
              <a:rPr lang="zh-CN" altLang="en-US" b="1" dirty="0">
                <a:ea typeface="宋体" panose="02010600030101010101" pitchFamily="2" charset="-122"/>
                <a:hlinkClick r:id="rId3" action="ppaction://hlinksldjump"/>
              </a:rPr>
              <a:t>定理）</a:t>
            </a:r>
            <a:endParaRPr lang="en-US" altLang="zh-CN" b="1" dirty="0">
              <a:ea typeface="宋体" panose="02010600030101010101" pitchFamily="2" charset="-122"/>
            </a:endParaRPr>
          </a:p>
          <a:p>
            <a:pPr eaLnBrk="1" hangingPunct="1">
              <a:spcBef>
                <a:spcPct val="40000"/>
              </a:spcBef>
            </a:pPr>
            <a:r>
              <a:rPr lang="zh-CN" altLang="en-US" b="1" dirty="0">
                <a:ea typeface="宋体" panose="02010600030101010101" pitchFamily="2" charset="-122"/>
                <a:hlinkClick r:id="rId4" action="ppaction://hlinksldjump"/>
              </a:rPr>
              <a:t>二部图中的最大匹配</a:t>
            </a:r>
            <a:endParaRPr lang="en-US" altLang="zh-CN" b="1" dirty="0">
              <a:ea typeface="宋体" panose="02010600030101010101" pitchFamily="2" charset="-122"/>
              <a:hlinkClick r:id="rId4" action="ppaction://hlinksldjump"/>
            </a:endParaRPr>
          </a:p>
          <a:p>
            <a:pPr eaLnBrk="1" hangingPunct="1">
              <a:spcBef>
                <a:spcPct val="40000"/>
              </a:spcBef>
            </a:pPr>
            <a:r>
              <a:rPr lang="zh-CN" altLang="en-US" b="1" dirty="0">
                <a:ea typeface="宋体" panose="02010600030101010101" pitchFamily="2" charset="-122"/>
              </a:rPr>
              <a:t>二部图中的稳定匹配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0483" name="Rectangle 1027"/>
          <p:cNvSpPr>
            <a:spLocks noGrp="1" noChangeArrowheads="1"/>
          </p:cNvSpPr>
          <p:nvPr>
            <p:ph type="body" idx="4294967295"/>
          </p:nvPr>
        </p:nvSpPr>
        <p:spPr>
          <a:xfrm>
            <a:off x="0" y="1150938"/>
            <a:ext cx="9090025" cy="5478462"/>
          </a:xfrm>
        </p:spPr>
        <p:txBody>
          <a:bodyPr/>
          <a:lstStyle/>
          <a:p>
            <a:r>
              <a:rPr lang="zh-CN" altLang="en-US" b="1">
                <a:ea typeface="宋体" panose="02010600030101010101" pitchFamily="2" charset="-122"/>
              </a:rPr>
              <a:t>思路</a:t>
            </a:r>
            <a:endParaRPr lang="en-US" altLang="zh-CN" b="1">
              <a:ea typeface="宋体" panose="02010600030101010101" pitchFamily="2" charset="-122"/>
            </a:endParaRPr>
          </a:p>
          <a:p>
            <a:pPr lvl="1"/>
            <a:r>
              <a:rPr lang="zh-CN" altLang="en-US" b="1">
                <a:ea typeface="宋体" panose="02010600030101010101" pitchFamily="2" charset="-122"/>
              </a:rPr>
              <a:t>男子向尚未拒绝他的最喜爱的女子求婚</a:t>
            </a:r>
            <a:r>
              <a:rPr lang="en-US" altLang="zh-CN" b="1">
                <a:ea typeface="宋体" panose="02010600030101010101" pitchFamily="2" charset="-122"/>
              </a:rPr>
              <a:t>.</a:t>
            </a:r>
          </a:p>
          <a:p>
            <a:pPr lvl="1"/>
            <a:r>
              <a:rPr lang="zh-CN" altLang="en-US" b="1">
                <a:ea typeface="宋体" panose="02010600030101010101" pitchFamily="2" charset="-122"/>
              </a:rPr>
              <a:t>女子接受目前为止最如意的求婚提议，但是，倘若有更如意的求婚者，会改变主意。</a:t>
            </a:r>
            <a:endParaRPr lang="en-US" altLang="zh-CN" b="1">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1507" name="Rectangle 1027"/>
          <p:cNvSpPr>
            <a:spLocks noGrp="1" noChangeArrowheads="1"/>
          </p:cNvSpPr>
          <p:nvPr>
            <p:ph type="body" idx="4294967295"/>
          </p:nvPr>
        </p:nvSpPr>
        <p:spPr>
          <a:xfrm>
            <a:off x="174625" y="1150938"/>
            <a:ext cx="8915400" cy="5478462"/>
          </a:xfrm>
        </p:spPr>
        <p:txBody>
          <a:bodyPr/>
          <a:lstStyle/>
          <a:p>
            <a:r>
              <a:rPr lang="en-US" altLang="zh-CN" sz="2800" b="1">
                <a:ea typeface="宋体" panose="02010600030101010101" pitchFamily="2" charset="-122"/>
              </a:rPr>
              <a:t>Example. </a:t>
            </a:r>
            <a:r>
              <a:rPr lang="en-US" altLang="zh-CN" sz="2800">
                <a:ea typeface="宋体" panose="02010600030101010101" pitchFamily="2" charset="-122"/>
              </a:rPr>
              <a:t>Given men x, y, z, w, women a, b, c, d, and preferences listed below, the matching {xa, yb, zd, wc} is a stable matching.</a:t>
            </a:r>
          </a:p>
          <a:p>
            <a:pPr>
              <a:buFontTx/>
              <a:buNone/>
            </a:pPr>
            <a:r>
              <a:rPr lang="en-US" altLang="zh-CN" sz="2800">
                <a:ea typeface="宋体" panose="02010600030101010101" pitchFamily="2" charset="-122"/>
              </a:rPr>
              <a:t>Men{x, y, z, w} Women {a, b, c, d}</a:t>
            </a:r>
          </a:p>
          <a:p>
            <a:pPr>
              <a:buFontTx/>
              <a:buNone/>
            </a:pPr>
            <a:r>
              <a:rPr lang="pl-PL" altLang="zh-CN" sz="2800"/>
              <a:t>x: a &gt; b&gt; c &gt; d </a:t>
            </a:r>
            <a:r>
              <a:rPr lang="en-US" altLang="zh-CN" sz="2800">
                <a:ea typeface="宋体" panose="02010600030101010101" pitchFamily="2" charset="-122"/>
              </a:rPr>
              <a:t>  </a:t>
            </a:r>
            <a:r>
              <a:rPr lang="pl-PL" altLang="zh-CN" sz="2800"/>
              <a:t>a: z &gt; x &gt; y&gt; w</a:t>
            </a:r>
          </a:p>
          <a:p>
            <a:pPr>
              <a:buFontTx/>
              <a:buNone/>
            </a:pPr>
            <a:r>
              <a:rPr lang="pl-PL" altLang="zh-CN" sz="2800"/>
              <a:t>y: a&gt; c &gt; b &gt; d </a:t>
            </a:r>
            <a:r>
              <a:rPr lang="en-US" altLang="zh-CN" sz="2800">
                <a:ea typeface="宋体" panose="02010600030101010101" pitchFamily="2" charset="-122"/>
              </a:rPr>
              <a:t>  </a:t>
            </a:r>
            <a:r>
              <a:rPr lang="pl-PL" altLang="zh-CN" sz="2800"/>
              <a:t>b: y &gt;w &gt; x&gt;</a:t>
            </a:r>
            <a:r>
              <a:rPr lang="en-US" altLang="zh-CN" sz="2800">
                <a:ea typeface="宋体" panose="02010600030101010101" pitchFamily="2" charset="-122"/>
              </a:rPr>
              <a:t> </a:t>
            </a:r>
            <a:r>
              <a:rPr lang="pl-PL" altLang="zh-CN" sz="2800"/>
              <a:t>z</a:t>
            </a:r>
          </a:p>
          <a:p>
            <a:pPr>
              <a:buFontTx/>
              <a:buNone/>
            </a:pPr>
            <a:r>
              <a:rPr lang="pl-PL" altLang="zh-CN" sz="2800"/>
              <a:t>z: c&gt; d &gt; a &gt; b </a:t>
            </a:r>
            <a:r>
              <a:rPr lang="en-US" altLang="zh-CN" sz="2800">
                <a:ea typeface="宋体" panose="02010600030101010101" pitchFamily="2" charset="-122"/>
              </a:rPr>
              <a:t>  </a:t>
            </a:r>
            <a:r>
              <a:rPr lang="pl-PL" altLang="zh-CN" sz="2800"/>
              <a:t>c: w &gt; x &gt; y &gt; z</a:t>
            </a:r>
          </a:p>
          <a:p>
            <a:pPr>
              <a:buFontTx/>
              <a:buNone/>
            </a:pPr>
            <a:r>
              <a:rPr lang="pl-PL" altLang="zh-CN" sz="2800"/>
              <a:t>w:c &gt; b &gt; a &gt;d </a:t>
            </a:r>
            <a:r>
              <a:rPr lang="en-US" altLang="zh-CN" sz="2800">
                <a:ea typeface="宋体" panose="02010600030101010101" pitchFamily="2" charset="-122"/>
              </a:rPr>
              <a:t>  </a:t>
            </a:r>
            <a:r>
              <a:rPr lang="pl-PL" altLang="zh-CN" sz="2800"/>
              <a:t>d: x &gt; y &gt; z &gt; w</a:t>
            </a:r>
            <a:endParaRPr lang="en-US" altLang="zh-CN" sz="2800">
              <a:ea typeface="宋体" panose="02010600030101010101" pitchFamily="2" charset="-122"/>
            </a:endParaRPr>
          </a:p>
        </p:txBody>
      </p:sp>
      <p:sp>
        <p:nvSpPr>
          <p:cNvPr id="6" name="椭圆形标注 5"/>
          <p:cNvSpPr/>
          <p:nvPr/>
        </p:nvSpPr>
        <p:spPr>
          <a:xfrm>
            <a:off x="5497513" y="3281363"/>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X</a:t>
            </a:r>
            <a:endParaRPr lang="zh-CN" altLang="en-US" dirty="0">
              <a:solidFill>
                <a:srgbClr val="3333CC"/>
              </a:solidFill>
            </a:endParaRPr>
          </a:p>
        </p:txBody>
      </p:sp>
      <p:sp>
        <p:nvSpPr>
          <p:cNvPr id="7" name="矩形标注 6"/>
          <p:cNvSpPr/>
          <p:nvPr/>
        </p:nvSpPr>
        <p:spPr>
          <a:xfrm>
            <a:off x="7597775" y="3268663"/>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a</a:t>
            </a:r>
            <a:endParaRPr lang="zh-CN" altLang="en-US" sz="2400" b="1" dirty="0"/>
          </a:p>
        </p:txBody>
      </p:sp>
      <p:sp>
        <p:nvSpPr>
          <p:cNvPr id="8" name="椭圆形标注 7"/>
          <p:cNvSpPr/>
          <p:nvPr/>
        </p:nvSpPr>
        <p:spPr>
          <a:xfrm>
            <a:off x="5540375" y="40259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sp>
        <p:nvSpPr>
          <p:cNvPr id="9" name="矩形标注 8"/>
          <p:cNvSpPr/>
          <p:nvPr/>
        </p:nvSpPr>
        <p:spPr>
          <a:xfrm>
            <a:off x="7620000" y="4016375"/>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b</a:t>
            </a:r>
            <a:endParaRPr lang="zh-CN" altLang="en-US" sz="2400" b="1" dirty="0"/>
          </a:p>
        </p:txBody>
      </p:sp>
      <p:sp>
        <p:nvSpPr>
          <p:cNvPr id="10" name="椭圆形标注 9"/>
          <p:cNvSpPr/>
          <p:nvPr/>
        </p:nvSpPr>
        <p:spPr>
          <a:xfrm>
            <a:off x="5540375" y="4702175"/>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Z</a:t>
            </a:r>
            <a:endParaRPr lang="zh-CN" altLang="en-US" dirty="0">
              <a:solidFill>
                <a:srgbClr val="3333CC"/>
              </a:solidFill>
            </a:endParaRPr>
          </a:p>
        </p:txBody>
      </p:sp>
      <p:sp>
        <p:nvSpPr>
          <p:cNvPr id="11" name="矩形标注 10"/>
          <p:cNvSpPr/>
          <p:nvPr/>
        </p:nvSpPr>
        <p:spPr>
          <a:xfrm>
            <a:off x="7620000" y="4724400"/>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c</a:t>
            </a:r>
            <a:endParaRPr lang="zh-CN" altLang="en-US" sz="2400" b="1" dirty="0"/>
          </a:p>
        </p:txBody>
      </p:sp>
      <p:sp>
        <p:nvSpPr>
          <p:cNvPr id="12" name="椭圆形标注 11"/>
          <p:cNvSpPr/>
          <p:nvPr/>
        </p:nvSpPr>
        <p:spPr>
          <a:xfrm>
            <a:off x="5540375" y="537845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W</a:t>
            </a:r>
            <a:endParaRPr lang="zh-CN" altLang="en-US" dirty="0">
              <a:solidFill>
                <a:srgbClr val="3333CC"/>
              </a:solidFill>
            </a:endParaRPr>
          </a:p>
        </p:txBody>
      </p:sp>
      <p:sp>
        <p:nvSpPr>
          <p:cNvPr id="13" name="矩形标注 12"/>
          <p:cNvSpPr/>
          <p:nvPr/>
        </p:nvSpPr>
        <p:spPr>
          <a:xfrm>
            <a:off x="7646988" y="5437188"/>
            <a:ext cx="561975"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d</a:t>
            </a:r>
            <a:endParaRPr lang="zh-CN" altLang="en-US" sz="2400" b="1" dirty="0"/>
          </a:p>
        </p:txBody>
      </p:sp>
      <p:cxnSp>
        <p:nvCxnSpPr>
          <p:cNvPr id="14" name="直接连接符 13"/>
          <p:cNvCxnSpPr>
            <a:stCxn id="8" idx="6"/>
            <a:endCxn id="9" idx="1"/>
          </p:cNvCxnSpPr>
          <p:nvPr/>
        </p:nvCxnSpPr>
        <p:spPr>
          <a:xfrm flipV="1">
            <a:off x="6181725" y="4227513"/>
            <a:ext cx="1438275" cy="9525"/>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6"/>
            <a:endCxn id="7" idx="1"/>
          </p:cNvCxnSpPr>
          <p:nvPr/>
        </p:nvCxnSpPr>
        <p:spPr>
          <a:xfrm flipV="1">
            <a:off x="6138863" y="3479800"/>
            <a:ext cx="1458912" cy="127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1"/>
          </p:cNvCxnSpPr>
          <p:nvPr/>
        </p:nvCxnSpPr>
        <p:spPr>
          <a:xfrm rot="10800000" flipV="1">
            <a:off x="6172200" y="4935538"/>
            <a:ext cx="1447800" cy="68421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p:cNvCxnSpPr>
          <p:nvPr/>
        </p:nvCxnSpPr>
        <p:spPr>
          <a:xfrm rot="10800000">
            <a:off x="6122988" y="4979988"/>
            <a:ext cx="1524000" cy="66833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2531" name="Rectangle 1027"/>
          <p:cNvSpPr>
            <a:spLocks noGrp="1" noChangeArrowheads="1"/>
          </p:cNvSpPr>
          <p:nvPr>
            <p:ph type="body" idx="4294967295"/>
          </p:nvPr>
        </p:nvSpPr>
        <p:spPr>
          <a:xfrm>
            <a:off x="174625" y="1150938"/>
            <a:ext cx="8915400" cy="1516062"/>
          </a:xfrm>
        </p:spPr>
        <p:txBody>
          <a:bodyPr/>
          <a:lstStyle/>
          <a:p>
            <a:pPr>
              <a:buFontTx/>
              <a:buNone/>
            </a:pPr>
            <a:r>
              <a:rPr lang="en-US" altLang="zh-CN" sz="2800">
                <a:ea typeface="宋体" panose="02010600030101010101" pitchFamily="2" charset="-122"/>
              </a:rPr>
              <a:t>Men{x, y, z, w} Women {a, b, c, d}</a:t>
            </a:r>
          </a:p>
          <a:p>
            <a:pPr>
              <a:buFontTx/>
              <a:buNone/>
            </a:pPr>
            <a:r>
              <a:rPr lang="pl-PL" altLang="zh-CN" sz="2800"/>
              <a:t>x: a&gt; b&gt; c &gt; d </a:t>
            </a:r>
            <a:r>
              <a:rPr lang="en-US" altLang="zh-CN" sz="2800">
                <a:ea typeface="宋体" panose="02010600030101010101" pitchFamily="2" charset="-122"/>
              </a:rPr>
              <a:t>   </a:t>
            </a:r>
            <a:r>
              <a:rPr lang="pl-PL" altLang="zh-CN" sz="2800"/>
              <a:t>a: z &gt; x &gt; y&gt; w</a:t>
            </a:r>
          </a:p>
          <a:p>
            <a:pPr>
              <a:buFontTx/>
              <a:buNone/>
            </a:pPr>
            <a:r>
              <a:rPr lang="pl-PL" altLang="zh-CN" sz="2800"/>
              <a:t>y: a&gt; c &gt; b &gt; d </a:t>
            </a:r>
            <a:r>
              <a:rPr lang="en-US" altLang="zh-CN" sz="2800">
                <a:ea typeface="宋体" panose="02010600030101010101" pitchFamily="2" charset="-122"/>
              </a:rPr>
              <a:t>  </a:t>
            </a:r>
            <a:r>
              <a:rPr lang="pl-PL" altLang="zh-CN" sz="2800"/>
              <a:t>b: y &gt;w &gt; x&gt;</a:t>
            </a:r>
            <a:r>
              <a:rPr lang="en-US" altLang="zh-CN" sz="2800">
                <a:ea typeface="宋体" panose="02010600030101010101" pitchFamily="2" charset="-122"/>
              </a:rPr>
              <a:t> </a:t>
            </a:r>
            <a:r>
              <a:rPr lang="pl-PL" altLang="zh-CN" sz="2800"/>
              <a:t>z</a:t>
            </a:r>
          </a:p>
          <a:p>
            <a:pPr>
              <a:buFontTx/>
              <a:buNone/>
            </a:pPr>
            <a:r>
              <a:rPr lang="pl-PL" altLang="zh-CN" sz="2800"/>
              <a:t>z: c&gt; d &gt; a &gt; b </a:t>
            </a:r>
            <a:r>
              <a:rPr lang="en-US" altLang="zh-CN" sz="2800">
                <a:ea typeface="宋体" panose="02010600030101010101" pitchFamily="2" charset="-122"/>
              </a:rPr>
              <a:t>  </a:t>
            </a:r>
            <a:r>
              <a:rPr lang="pl-PL" altLang="zh-CN" sz="2800"/>
              <a:t>c: w &gt; x &gt; y &gt; z</a:t>
            </a:r>
          </a:p>
          <a:p>
            <a:pPr>
              <a:buFontTx/>
              <a:buNone/>
            </a:pPr>
            <a:r>
              <a:rPr lang="pl-PL" altLang="zh-CN" sz="2800"/>
              <a:t>w:c &gt; b &gt; a &gt;d </a:t>
            </a:r>
            <a:r>
              <a:rPr lang="en-US" altLang="zh-CN" sz="2800">
                <a:ea typeface="宋体" panose="02010600030101010101" pitchFamily="2" charset="-122"/>
              </a:rPr>
              <a:t>  </a:t>
            </a:r>
            <a:r>
              <a:rPr lang="pl-PL" altLang="zh-CN" sz="2800"/>
              <a:t>d: x &gt; y &gt; z &gt; w</a:t>
            </a:r>
            <a:endParaRPr lang="en-US" altLang="zh-CN" sz="2800">
              <a:ea typeface="宋体" panose="02010600030101010101" pitchFamily="2" charset="-122"/>
            </a:endParaRPr>
          </a:p>
        </p:txBody>
      </p:sp>
      <p:sp>
        <p:nvSpPr>
          <p:cNvPr id="6" name="椭圆形标注 5"/>
          <p:cNvSpPr/>
          <p:nvPr/>
        </p:nvSpPr>
        <p:spPr>
          <a:xfrm>
            <a:off x="5497513" y="3681413"/>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X</a:t>
            </a:r>
            <a:endParaRPr lang="zh-CN" altLang="en-US" dirty="0">
              <a:solidFill>
                <a:srgbClr val="3333CC"/>
              </a:solidFill>
            </a:endParaRPr>
          </a:p>
        </p:txBody>
      </p:sp>
      <p:sp>
        <p:nvSpPr>
          <p:cNvPr id="7" name="矩形标注 6"/>
          <p:cNvSpPr/>
          <p:nvPr/>
        </p:nvSpPr>
        <p:spPr>
          <a:xfrm>
            <a:off x="7597775" y="3668713"/>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a</a:t>
            </a:r>
            <a:endParaRPr lang="zh-CN" altLang="en-US" sz="2400" b="1" dirty="0"/>
          </a:p>
        </p:txBody>
      </p:sp>
      <p:sp>
        <p:nvSpPr>
          <p:cNvPr id="8" name="椭圆形标注 7"/>
          <p:cNvSpPr/>
          <p:nvPr/>
        </p:nvSpPr>
        <p:spPr>
          <a:xfrm>
            <a:off x="5540375" y="442595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sp>
        <p:nvSpPr>
          <p:cNvPr id="9" name="矩形标注 8"/>
          <p:cNvSpPr/>
          <p:nvPr/>
        </p:nvSpPr>
        <p:spPr>
          <a:xfrm>
            <a:off x="7620000" y="4402138"/>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b</a:t>
            </a:r>
            <a:endParaRPr lang="zh-CN" altLang="en-US" sz="2400" b="1" dirty="0"/>
          </a:p>
        </p:txBody>
      </p:sp>
      <p:sp>
        <p:nvSpPr>
          <p:cNvPr id="10" name="椭圆形标注 9"/>
          <p:cNvSpPr/>
          <p:nvPr/>
        </p:nvSpPr>
        <p:spPr>
          <a:xfrm>
            <a:off x="5540375" y="5102225"/>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Z</a:t>
            </a:r>
            <a:endParaRPr lang="zh-CN" altLang="en-US" dirty="0">
              <a:solidFill>
                <a:srgbClr val="3333CC"/>
              </a:solidFill>
            </a:endParaRPr>
          </a:p>
        </p:txBody>
      </p:sp>
      <p:sp>
        <p:nvSpPr>
          <p:cNvPr id="11" name="矩形标注 10"/>
          <p:cNvSpPr/>
          <p:nvPr/>
        </p:nvSpPr>
        <p:spPr>
          <a:xfrm>
            <a:off x="7620000" y="5124450"/>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c</a:t>
            </a:r>
            <a:endParaRPr lang="zh-CN" altLang="en-US" sz="2400" b="1" dirty="0"/>
          </a:p>
        </p:txBody>
      </p:sp>
      <p:sp>
        <p:nvSpPr>
          <p:cNvPr id="12" name="椭圆形标注 11"/>
          <p:cNvSpPr/>
          <p:nvPr/>
        </p:nvSpPr>
        <p:spPr>
          <a:xfrm>
            <a:off x="5540375" y="57785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W</a:t>
            </a:r>
            <a:endParaRPr lang="zh-CN" altLang="en-US" dirty="0">
              <a:solidFill>
                <a:srgbClr val="3333CC"/>
              </a:solidFill>
            </a:endParaRPr>
          </a:p>
        </p:txBody>
      </p:sp>
      <p:sp>
        <p:nvSpPr>
          <p:cNvPr id="13" name="矩形标注 12"/>
          <p:cNvSpPr/>
          <p:nvPr/>
        </p:nvSpPr>
        <p:spPr>
          <a:xfrm>
            <a:off x="7646988" y="5837238"/>
            <a:ext cx="561975"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d</a:t>
            </a:r>
            <a:endParaRPr lang="zh-CN" altLang="en-US" sz="2400" b="1" dirty="0"/>
          </a:p>
        </p:txBody>
      </p:sp>
      <p:cxnSp>
        <p:nvCxnSpPr>
          <p:cNvPr id="19" name="直接连接符 18"/>
          <p:cNvCxnSpPr>
            <a:stCxn id="6" idx="6"/>
            <a:endCxn id="7" idx="1"/>
          </p:cNvCxnSpPr>
          <p:nvPr/>
        </p:nvCxnSpPr>
        <p:spPr>
          <a:xfrm flipV="1">
            <a:off x="6138863" y="3879850"/>
            <a:ext cx="1458912" cy="127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 idx="7"/>
          </p:cNvCxnSpPr>
          <p:nvPr/>
        </p:nvCxnSpPr>
        <p:spPr>
          <a:xfrm rot="10800000" flipV="1">
            <a:off x="6088063" y="3892550"/>
            <a:ext cx="1457325" cy="58261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flipV="1">
            <a:off x="6172200" y="5334000"/>
            <a:ext cx="1447800" cy="62865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 name="直接连接符 20"/>
          <p:cNvCxnSpPr>
            <a:endCxn id="0" idx="7"/>
          </p:cNvCxnSpPr>
          <p:nvPr/>
        </p:nvCxnSpPr>
        <p:spPr>
          <a:xfrm rot="10800000" flipV="1">
            <a:off x="6172200" y="5257800"/>
            <a:ext cx="1447800" cy="952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椭圆形标注 7"/>
          <p:cNvSpPr/>
          <p:nvPr/>
        </p:nvSpPr>
        <p:spPr>
          <a:xfrm>
            <a:off x="5548313" y="44196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cxnSp>
        <p:nvCxnSpPr>
          <p:cNvPr id="4" name="直接连接符 20"/>
          <p:cNvCxnSpPr>
            <a:endCxn id="0" idx="7"/>
          </p:cNvCxnSpPr>
          <p:nvPr/>
        </p:nvCxnSpPr>
        <p:spPr>
          <a:xfrm rot="10800000" flipV="1">
            <a:off x="6096000" y="3886200"/>
            <a:ext cx="1457325" cy="58261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543" name="AutoShape 39"/>
          <p:cNvCxnSpPr>
            <a:cxnSpLocks noChangeShapeType="1"/>
            <a:stCxn id="10" idx="6"/>
            <a:endCxn id="13" idx="1"/>
          </p:cNvCxnSpPr>
          <p:nvPr/>
        </p:nvCxnSpPr>
        <p:spPr bwMode="auto">
          <a:xfrm>
            <a:off x="6194425" y="5313363"/>
            <a:ext cx="1439863" cy="735012"/>
          </a:xfrm>
          <a:prstGeom prst="straightConnector1">
            <a:avLst/>
          </a:prstGeom>
          <a:noFill/>
          <a:ln w="25400">
            <a:solidFill>
              <a:srgbClr val="3333CC"/>
            </a:solidFill>
            <a:round/>
            <a:headEnd/>
            <a:tailEnd/>
          </a:ln>
          <a:extLst>
            <a:ext uri="{909E8E84-426E-40dd-AFC4-6F175D3DCCD1}">
              <a14:hiddenFill xmlns="" xmlns:a14="http://schemas.microsoft.com/office/drawing/2010/main">
                <a:noFill/>
              </a14:hiddenFill>
            </a:ext>
          </a:extLst>
        </p:spPr>
      </p:cxnSp>
      <p:sp>
        <p:nvSpPr>
          <p:cNvPr id="21544" name="Line 40"/>
          <p:cNvSpPr>
            <a:spLocks noChangeShapeType="1"/>
          </p:cNvSpPr>
          <p:nvPr/>
        </p:nvSpPr>
        <p:spPr bwMode="auto">
          <a:xfrm>
            <a:off x="6172200" y="4724400"/>
            <a:ext cx="1524000" cy="533400"/>
          </a:xfrm>
          <a:prstGeom prst="line">
            <a:avLst/>
          </a:prstGeom>
          <a:noFill/>
          <a:ln w="25400">
            <a:solidFill>
              <a:srgbClr val="CC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cxnSp>
        <p:nvCxnSpPr>
          <p:cNvPr id="21545" name="AutoShape 41"/>
          <p:cNvCxnSpPr>
            <a:cxnSpLocks noChangeShapeType="1"/>
            <a:endCxn id="9" idx="1"/>
          </p:cNvCxnSpPr>
          <p:nvPr/>
        </p:nvCxnSpPr>
        <p:spPr bwMode="auto">
          <a:xfrm flipV="1">
            <a:off x="6172200" y="4613275"/>
            <a:ext cx="1435100" cy="34925"/>
          </a:xfrm>
          <a:prstGeom prst="straightConnector1">
            <a:avLst/>
          </a:prstGeom>
          <a:noFill/>
          <a:ln w="25400">
            <a:solidFill>
              <a:srgbClr val="3333CC"/>
            </a:solidFill>
            <a:round/>
            <a:headEnd/>
            <a:tailE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44"/>
                                        </p:tgtEl>
                                        <p:attrNameLst>
                                          <p:attrName>style.visibility</p:attrName>
                                        </p:attrNameLst>
                                      </p:cBhvr>
                                      <p:to>
                                        <p:strVal val="visible"/>
                                      </p:to>
                                    </p:set>
                                    <p:animEffect transition="in" filter="box(in)">
                                      <p:cBhvr>
                                        <p:cTn id="7" dur="500"/>
                                        <p:tgtEl>
                                          <p:spTgt spid="215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43"/>
                                        </p:tgtEl>
                                        <p:attrNameLst>
                                          <p:attrName>style.visibility</p:attrName>
                                        </p:attrNameLst>
                                      </p:cBhvr>
                                      <p:to>
                                        <p:strVal val="visible"/>
                                      </p:to>
                                    </p:set>
                                    <p:animEffect transition="in" filter="box(in)">
                                      <p:cBhvr>
                                        <p:cTn id="11" dur="500"/>
                                        <p:tgtEl>
                                          <p:spTgt spid="215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1545"/>
                                        </p:tgtEl>
                                        <p:attrNameLst>
                                          <p:attrName>style.visibility</p:attrName>
                                        </p:attrNameLst>
                                      </p:cBhvr>
                                      <p:to>
                                        <p:strVal val="visible"/>
                                      </p:to>
                                    </p:set>
                                    <p:animEffect transition="in" filter="box(in)">
                                      <p:cBhvr>
                                        <p:cTn id="16" dur="500"/>
                                        <p:tgtEl>
                                          <p:spTgt spid="21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a:t>
            </a:r>
            <a:r>
              <a:rPr lang="zh-CN" altLang="en-US"/>
              <a:t>术语</a:t>
            </a:r>
          </a:p>
        </p:txBody>
      </p:sp>
      <p:sp>
        <p:nvSpPr>
          <p:cNvPr id="23555" name="Rectangle 1027"/>
          <p:cNvSpPr>
            <a:spLocks noGrp="1" noChangeArrowheads="1"/>
          </p:cNvSpPr>
          <p:nvPr>
            <p:ph type="body" idx="4294967295"/>
          </p:nvPr>
        </p:nvSpPr>
        <p:spPr>
          <a:xfrm>
            <a:off x="174625" y="1295400"/>
            <a:ext cx="8915400" cy="4876800"/>
          </a:xfrm>
        </p:spPr>
        <p:txBody>
          <a:bodyPr/>
          <a:lstStyle/>
          <a:p>
            <a:pPr>
              <a:lnSpc>
                <a:spcPct val="120000"/>
              </a:lnSpc>
            </a:pPr>
            <a:r>
              <a:rPr lang="zh-CN" altLang="en-US" sz="2800" b="1" dirty="0">
                <a:ea typeface="宋体" panose="02010600030101010101" pitchFamily="2" charset="-122"/>
              </a:rPr>
              <a:t>给定</a:t>
            </a:r>
            <a:r>
              <a:rPr lang="en-US" altLang="zh-CN" sz="2800" b="1" dirty="0">
                <a:ea typeface="宋体" panose="02010600030101010101" pitchFamily="2" charset="-122"/>
              </a:rPr>
              <a:t>M</a:t>
            </a:r>
            <a:r>
              <a:rPr lang="zh-CN" altLang="en-US" sz="2800" b="1" dirty="0">
                <a:ea typeface="宋体" panose="02010600030101010101" pitchFamily="2" charset="-122"/>
              </a:rPr>
              <a:t>，</a:t>
            </a:r>
            <a:r>
              <a:rPr lang="en-US" altLang="zh-CN" sz="2800" b="1" dirty="0" err="1">
                <a:ea typeface="宋体" panose="02010600030101010101" pitchFamily="2" charset="-122"/>
              </a:rPr>
              <a:t>a∈A</a:t>
            </a:r>
            <a:r>
              <a:rPr lang="zh-CN" altLang="en-US" sz="2800" b="1" dirty="0">
                <a:ea typeface="宋体" panose="02010600030101010101" pitchFamily="2" charset="-122"/>
              </a:rPr>
              <a:t>可被</a:t>
            </a:r>
            <a:r>
              <a:rPr lang="en-US" altLang="zh-CN" sz="2800" b="1" dirty="0" err="1">
                <a:ea typeface="宋体" panose="02010600030101010101" pitchFamily="2" charset="-122"/>
              </a:rPr>
              <a:t>b∈B</a:t>
            </a:r>
            <a:r>
              <a:rPr lang="zh-CN" altLang="en-US" sz="2800" b="1" dirty="0">
                <a:ea typeface="宋体" panose="02010600030101010101" pitchFamily="2" charset="-122"/>
              </a:rPr>
              <a:t>接受</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(a, b)∈E\M</a:t>
            </a:r>
            <a:r>
              <a:rPr lang="zh-CN" altLang="en-US" sz="2400" b="1" dirty="0">
                <a:ea typeface="宋体" panose="02010600030101010101" pitchFamily="2" charset="-122"/>
              </a:rPr>
              <a:t>，并且</a:t>
            </a:r>
            <a:endParaRPr lang="en-US" altLang="zh-CN" sz="2400" b="1" dirty="0">
              <a:ea typeface="宋体" panose="02010600030101010101" pitchFamily="2" charset="-122"/>
            </a:endParaRPr>
          </a:p>
          <a:p>
            <a:pPr lvl="1">
              <a:lnSpc>
                <a:spcPct val="120000"/>
              </a:lnSpc>
            </a:pPr>
            <a:r>
              <a:rPr lang="zh-CN" altLang="en-US" sz="2400" b="1" dirty="0">
                <a:ea typeface="宋体" panose="02010600030101010101" pitchFamily="2" charset="-122"/>
              </a:rPr>
              <a:t>若存在</a:t>
            </a:r>
            <a:r>
              <a:rPr lang="en-US" altLang="zh-CN" sz="2400" b="1" dirty="0">
                <a:ea typeface="宋体" panose="02010600030101010101" pitchFamily="2" charset="-122"/>
              </a:rPr>
              <a:t>(a', b)∈M, </a:t>
            </a:r>
            <a:r>
              <a:rPr lang="zh-CN" altLang="en-US" sz="2400" b="1" dirty="0">
                <a:ea typeface="宋体" panose="02010600030101010101" pitchFamily="2" charset="-122"/>
              </a:rPr>
              <a:t> 则 </a:t>
            </a:r>
            <a:r>
              <a:rPr lang="en-US" altLang="zh-CN" sz="2400" b="1" dirty="0">
                <a:ea typeface="宋体" panose="02010600030101010101" pitchFamily="2" charset="-122"/>
              </a:rPr>
              <a:t>(a', b)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b</a:t>
            </a:r>
            <a:r>
              <a:rPr lang="en-US" altLang="zh-CN" sz="2400" b="1" dirty="0">
                <a:ea typeface="宋体" panose="02010600030101010101" pitchFamily="2" charset="-122"/>
              </a:rPr>
              <a:t> (a, b).</a:t>
            </a:r>
          </a:p>
          <a:p>
            <a:pPr>
              <a:lnSpc>
                <a:spcPct val="120000"/>
              </a:lnSpc>
            </a:pPr>
            <a:r>
              <a:rPr lang="en-US" altLang="zh-CN" sz="2800" b="1" dirty="0" err="1">
                <a:ea typeface="宋体" panose="02010600030101010101" pitchFamily="2" charset="-122"/>
              </a:rPr>
              <a:t>a∈A</a:t>
            </a:r>
            <a:r>
              <a:rPr lang="zh-CN" altLang="en-US" sz="2800" b="1" dirty="0">
                <a:ea typeface="宋体" panose="02010600030101010101" pitchFamily="2" charset="-122"/>
              </a:rPr>
              <a:t>对</a:t>
            </a:r>
            <a:r>
              <a:rPr lang="en-US" altLang="zh-CN" sz="2800" b="1" dirty="0">
                <a:ea typeface="宋体" panose="02010600030101010101" pitchFamily="2" charset="-122"/>
              </a:rPr>
              <a:t>M</a:t>
            </a:r>
            <a:r>
              <a:rPr lang="zh-CN" altLang="en-US" sz="2800" b="1" dirty="0">
                <a:ea typeface="宋体" panose="02010600030101010101" pitchFamily="2" charset="-122"/>
              </a:rPr>
              <a:t>满意</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a</a:t>
            </a:r>
            <a:r>
              <a:rPr lang="zh-CN" altLang="en-US" sz="2400" b="1" dirty="0">
                <a:ea typeface="宋体" panose="02010600030101010101" pitchFamily="2" charset="-122"/>
              </a:rPr>
              <a:t>是一个尚未配对的顶点，或者</a:t>
            </a:r>
            <a:endParaRPr lang="en-US" altLang="zh-CN" sz="2400" b="1" dirty="0">
              <a:ea typeface="宋体" panose="02010600030101010101" pitchFamily="2" charset="-122"/>
            </a:endParaRPr>
          </a:p>
          <a:p>
            <a:pPr lvl="1">
              <a:lnSpc>
                <a:spcPct val="120000"/>
              </a:lnSpc>
            </a:pPr>
            <a:r>
              <a:rPr lang="zh-CN" altLang="en-US" sz="2400" b="1" dirty="0">
                <a:ea typeface="宋体" panose="02010600030101010101" pitchFamily="2" charset="-122"/>
              </a:rPr>
              <a:t>存在</a:t>
            </a:r>
            <a:r>
              <a:rPr lang="en-US" altLang="zh-CN" sz="2400" b="1" dirty="0">
                <a:ea typeface="宋体" panose="02010600030101010101" pitchFamily="2" charset="-122"/>
              </a:rPr>
              <a:t>(a, b)∈M,  </a:t>
            </a:r>
            <a:r>
              <a:rPr lang="zh-CN" altLang="en-US" sz="2000" b="1" dirty="0">
                <a:ea typeface="宋体" panose="02010600030101010101" pitchFamily="2" charset="-122"/>
              </a:rPr>
              <a:t>若</a:t>
            </a:r>
            <a:r>
              <a:rPr lang="en-US" altLang="zh-CN" sz="2000" b="1" dirty="0">
                <a:ea typeface="宋体" panose="02010600030101010101" pitchFamily="2" charset="-122"/>
              </a:rPr>
              <a:t>a</a:t>
            </a:r>
            <a:r>
              <a:rPr lang="zh-CN" altLang="en-US" sz="2000" b="1" dirty="0">
                <a:ea typeface="宋体" panose="02010600030101010101" pitchFamily="2" charset="-122"/>
              </a:rPr>
              <a:t>可被</a:t>
            </a:r>
            <a:r>
              <a:rPr lang="en-US" altLang="zh-CN" sz="2000" b="1" dirty="0">
                <a:ea typeface="宋体" panose="02010600030101010101" pitchFamily="2" charset="-122"/>
              </a:rPr>
              <a:t>b'</a:t>
            </a:r>
            <a:r>
              <a:rPr lang="zh-CN" altLang="en-US" sz="2000" b="1" dirty="0">
                <a:ea typeface="宋体" panose="02010600030101010101" pitchFamily="2" charset="-122"/>
              </a:rPr>
              <a:t>接受，则 </a:t>
            </a:r>
            <a:r>
              <a:rPr lang="en-US" altLang="zh-CN" sz="2000" b="1" dirty="0">
                <a:ea typeface="宋体" panose="02010600030101010101" pitchFamily="2" charset="-122"/>
              </a:rPr>
              <a:t>(a, b)  &gt;</a:t>
            </a:r>
            <a:r>
              <a:rPr lang="en-US" altLang="zh-CN" sz="2000" b="1" baseline="-25000" dirty="0">
                <a:ea typeface="宋体" panose="02010600030101010101" pitchFamily="2" charset="-122"/>
              </a:rPr>
              <a:t>a</a:t>
            </a:r>
            <a:r>
              <a:rPr lang="en-US" altLang="zh-CN" sz="2000" b="1" dirty="0">
                <a:ea typeface="宋体" panose="02010600030101010101" pitchFamily="2" charset="-122"/>
              </a:rPr>
              <a:t> (a, 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a:t>
            </a:r>
            <a:endParaRPr lang="zh-CN" altLang="en-US"/>
          </a:p>
        </p:txBody>
      </p:sp>
      <p:sp>
        <p:nvSpPr>
          <p:cNvPr id="24579" name="Rectangle 1027"/>
          <p:cNvSpPr>
            <a:spLocks noGrp="1" noChangeArrowheads="1"/>
          </p:cNvSpPr>
          <p:nvPr>
            <p:ph type="body" idx="4294967295"/>
          </p:nvPr>
        </p:nvSpPr>
        <p:spPr>
          <a:xfrm>
            <a:off x="174625" y="1295400"/>
            <a:ext cx="8915400" cy="5334000"/>
          </a:xfrm>
        </p:spPr>
        <p:txBody>
          <a:bodyPr/>
          <a:lstStyle/>
          <a:p>
            <a:pPr>
              <a:lnSpc>
                <a:spcPct val="120000"/>
              </a:lnSpc>
            </a:pPr>
            <a:r>
              <a:rPr lang="zh-CN" altLang="en-US" sz="2800" b="1">
                <a:ea typeface="宋体" panose="02010600030101010101" pitchFamily="2" charset="-122"/>
              </a:rPr>
              <a:t>从一个空的边集开始，构造（更新）匹配</a:t>
            </a:r>
            <a:r>
              <a:rPr lang="en-US" altLang="zh-CN" sz="2800" b="1">
                <a:ea typeface="宋体" panose="02010600030101010101" pitchFamily="2" charset="-122"/>
              </a:rPr>
              <a:t>M</a:t>
            </a:r>
            <a:r>
              <a:rPr lang="zh-CN" altLang="en-US" sz="2800" b="1">
                <a:ea typeface="宋体" panose="02010600030101010101" pitchFamily="2" charset="-122"/>
              </a:rPr>
              <a:t>，保持“</a:t>
            </a:r>
            <a:r>
              <a:rPr lang="en-US" altLang="zh-CN" sz="2800" b="1">
                <a:ea typeface="宋体" panose="02010600030101010101" pitchFamily="2" charset="-122"/>
              </a:rPr>
              <a:t>A</a:t>
            </a:r>
            <a:r>
              <a:rPr lang="zh-CN" altLang="en-US" sz="2800" b="1">
                <a:ea typeface="宋体" panose="02010600030101010101" pitchFamily="2" charset="-122"/>
              </a:rPr>
              <a:t>中的所有顶点对</a:t>
            </a:r>
            <a:r>
              <a:rPr lang="en-US" altLang="zh-CN" sz="2800" b="1">
                <a:ea typeface="宋体" panose="02010600030101010101" pitchFamily="2" charset="-122"/>
              </a:rPr>
              <a:t>M</a:t>
            </a:r>
            <a:r>
              <a:rPr lang="zh-CN" altLang="en-US" sz="2800" b="1">
                <a:ea typeface="宋体" panose="02010600030101010101" pitchFamily="2" charset="-122"/>
              </a:rPr>
              <a:t>满意”这一特性。</a:t>
            </a:r>
            <a:endParaRPr lang="en-US" altLang="zh-CN" sz="2800" b="1">
              <a:ea typeface="宋体" panose="02010600030101010101" pitchFamily="2" charset="-122"/>
            </a:endParaRPr>
          </a:p>
          <a:p>
            <a:pPr>
              <a:lnSpc>
                <a:spcPct val="120000"/>
              </a:lnSpc>
            </a:pPr>
            <a:r>
              <a:rPr lang="zh-CN" altLang="en-US" sz="2800" b="1">
                <a:ea typeface="宋体" panose="02010600030101010101" pitchFamily="2" charset="-122"/>
              </a:rPr>
              <a:t>给定这样的一个</a:t>
            </a:r>
            <a:r>
              <a:rPr lang="en-US" altLang="zh-CN" sz="2800" b="1">
                <a:ea typeface="宋体" panose="02010600030101010101" pitchFamily="2" charset="-122"/>
              </a:rPr>
              <a:t>M, </a:t>
            </a:r>
          </a:p>
          <a:p>
            <a:pPr lvl="1">
              <a:lnSpc>
                <a:spcPct val="120000"/>
              </a:lnSpc>
            </a:pPr>
            <a:r>
              <a:rPr lang="zh-CN" altLang="en-US" sz="2400" b="1">
                <a:ea typeface="宋体" panose="02010600030101010101" pitchFamily="2" charset="-122"/>
              </a:rPr>
              <a:t>对于</a:t>
            </a:r>
            <a:r>
              <a:rPr lang="en-US" altLang="zh-CN" sz="2400" b="1">
                <a:ea typeface="宋体" panose="02010600030101010101" pitchFamily="2" charset="-122"/>
              </a:rPr>
              <a:t>A</a:t>
            </a:r>
            <a:r>
              <a:rPr lang="zh-CN" altLang="en-US" sz="2400" b="1">
                <a:ea typeface="宋体" panose="02010600030101010101" pitchFamily="2" charset="-122"/>
              </a:rPr>
              <a:t>中尚未配对的某顶点</a:t>
            </a:r>
            <a:r>
              <a:rPr lang="en-US" altLang="zh-CN" sz="2400" b="1">
                <a:ea typeface="宋体" panose="02010600030101010101" pitchFamily="2" charset="-122"/>
              </a:rPr>
              <a:t>a</a:t>
            </a:r>
            <a:r>
              <a:rPr lang="zh-CN" altLang="en-US" sz="2400" b="1">
                <a:ea typeface="宋体" panose="02010600030101010101" pitchFamily="2" charset="-122"/>
              </a:rPr>
              <a:t>，若</a:t>
            </a:r>
            <a:r>
              <a:rPr lang="en-US" altLang="zh-CN" sz="2400" b="1">
                <a:ea typeface="宋体" panose="02010600030101010101" pitchFamily="2" charset="-122"/>
              </a:rPr>
              <a:t>{ (a, b) | a</a:t>
            </a:r>
            <a:r>
              <a:rPr lang="zh-CN" altLang="en-US" sz="2400" b="1">
                <a:ea typeface="宋体" panose="02010600030101010101" pitchFamily="2" charset="-122"/>
              </a:rPr>
              <a:t>可被</a:t>
            </a:r>
            <a:r>
              <a:rPr lang="en-US" altLang="zh-CN" sz="2400" b="1">
                <a:ea typeface="宋体" panose="02010600030101010101" pitchFamily="2" charset="-122"/>
              </a:rPr>
              <a:t>b</a:t>
            </a:r>
            <a:r>
              <a:rPr lang="zh-CN" altLang="en-US" sz="2400" b="1">
                <a:ea typeface="宋体" panose="02010600030101010101" pitchFamily="2" charset="-122"/>
              </a:rPr>
              <a:t>接受</a:t>
            </a:r>
            <a:r>
              <a:rPr lang="en-US" altLang="zh-CN" sz="2400" b="1">
                <a:ea typeface="宋体" panose="02010600030101010101" pitchFamily="2" charset="-122"/>
              </a:rPr>
              <a:t>}</a:t>
            </a:r>
            <a:r>
              <a:rPr lang="zh-CN" altLang="en-US" sz="2400" b="1">
                <a:ea typeface="宋体" panose="02010600030101010101" pitchFamily="2" charset="-122"/>
              </a:rPr>
              <a:t>非空</a:t>
            </a:r>
            <a:r>
              <a:rPr lang="en-US" altLang="zh-CN" sz="2400" b="1">
                <a:ea typeface="宋体" panose="02010600030101010101" pitchFamily="2" charset="-122"/>
              </a:rPr>
              <a:t>. </a:t>
            </a:r>
            <a:r>
              <a:rPr lang="zh-CN" altLang="en-US" sz="2400" b="1">
                <a:ea typeface="宋体" panose="02010600030101010101" pitchFamily="2" charset="-122"/>
              </a:rPr>
              <a:t>按照线性序</a:t>
            </a:r>
            <a:r>
              <a:rPr lang="en-US" altLang="zh-CN" sz="2400" b="1">
                <a:ea typeface="宋体" panose="02010600030101010101" pitchFamily="2" charset="-122"/>
              </a:rPr>
              <a:t>≤</a:t>
            </a:r>
            <a:r>
              <a:rPr lang="en-US" altLang="zh-CN" sz="2400" b="1" baseline="-25000">
                <a:ea typeface="宋体" panose="02010600030101010101" pitchFamily="2" charset="-122"/>
              </a:rPr>
              <a:t>a</a:t>
            </a:r>
            <a:r>
              <a:rPr lang="zh-CN" altLang="en-US" sz="2400" b="1">
                <a:ea typeface="宋体" panose="02010600030101010101" pitchFamily="2" charset="-122"/>
              </a:rPr>
              <a:t>找出最大元，记为</a:t>
            </a:r>
            <a:r>
              <a:rPr lang="en-US" altLang="zh-CN" sz="2400" b="1">
                <a:ea typeface="宋体" panose="02010600030101010101" pitchFamily="2" charset="-122"/>
              </a:rPr>
              <a:t>(a, b</a:t>
            </a:r>
            <a:r>
              <a:rPr lang="en-US" altLang="zh-CN" sz="2400" b="1" baseline="-25000">
                <a:ea typeface="宋体" panose="02010600030101010101" pitchFamily="2" charset="-122"/>
              </a:rPr>
              <a:t>j</a:t>
            </a:r>
            <a:r>
              <a:rPr lang="en-US" altLang="zh-CN" sz="2400" b="1">
                <a:ea typeface="宋体" panose="02010600030101010101" pitchFamily="2" charset="-122"/>
              </a:rPr>
              <a:t>)</a:t>
            </a:r>
            <a:r>
              <a:rPr lang="zh-CN" altLang="en-US" sz="2400" b="1">
                <a:ea typeface="宋体" panose="02010600030101010101" pitchFamily="2" charset="-122"/>
              </a:rPr>
              <a:t>，将这条边添加到</a:t>
            </a:r>
            <a:r>
              <a:rPr lang="en-US" altLang="zh-CN" sz="2400" b="1">
                <a:ea typeface="宋体" panose="02010600030101010101" pitchFamily="2" charset="-122"/>
              </a:rPr>
              <a:t>M</a:t>
            </a:r>
            <a:r>
              <a:rPr lang="zh-CN" altLang="en-US" sz="2400" b="1">
                <a:ea typeface="宋体" panose="02010600030101010101" pitchFamily="2" charset="-122"/>
              </a:rPr>
              <a:t>中，删除</a:t>
            </a:r>
            <a:r>
              <a:rPr lang="en-US" altLang="zh-CN" sz="2400" b="1">
                <a:ea typeface="宋体" panose="02010600030101010101" pitchFamily="2" charset="-122"/>
              </a:rPr>
              <a:t>M</a:t>
            </a:r>
            <a:r>
              <a:rPr lang="zh-CN" altLang="en-US" sz="2400" b="1">
                <a:ea typeface="宋体" panose="02010600030101010101" pitchFamily="2" charset="-122"/>
              </a:rPr>
              <a:t>中以</a:t>
            </a:r>
            <a:r>
              <a:rPr lang="en-US" altLang="zh-CN" sz="2400" b="1">
                <a:ea typeface="宋体" panose="02010600030101010101" pitchFamily="2" charset="-122"/>
              </a:rPr>
              <a:t>b</a:t>
            </a:r>
            <a:r>
              <a:rPr lang="en-US" altLang="zh-CN" sz="2400" b="1" baseline="-25000">
                <a:ea typeface="宋体" panose="02010600030101010101" pitchFamily="2" charset="-122"/>
              </a:rPr>
              <a:t>j</a:t>
            </a:r>
            <a:r>
              <a:rPr lang="zh-CN" altLang="en-US" sz="2400" b="1">
                <a:ea typeface="宋体" panose="02010600030101010101" pitchFamily="2" charset="-122"/>
              </a:rPr>
              <a:t>为端点的边（假如有的话）。</a:t>
            </a:r>
            <a:endParaRPr lang="en-US" altLang="zh-CN" sz="2400" b="1">
              <a:ea typeface="宋体" panose="02010600030101010101" pitchFamily="2" charset="-122"/>
            </a:endParaRPr>
          </a:p>
          <a:p>
            <a:pPr lvl="1">
              <a:lnSpc>
                <a:spcPct val="120000"/>
              </a:lnSpc>
            </a:pPr>
            <a:r>
              <a:rPr lang="zh-CN" altLang="en-US" sz="2400" b="1">
                <a:ea typeface="宋体" panose="02010600030101010101" pitchFamily="2" charset="-122"/>
              </a:rPr>
              <a:t>对于</a:t>
            </a:r>
            <a:r>
              <a:rPr lang="en-US" altLang="zh-CN" sz="2400" b="1">
                <a:ea typeface="宋体" panose="02010600030101010101" pitchFamily="2" charset="-122"/>
              </a:rPr>
              <a:t>A</a:t>
            </a:r>
            <a:r>
              <a:rPr lang="zh-CN" altLang="en-US" sz="2400" b="1">
                <a:ea typeface="宋体" panose="02010600030101010101" pitchFamily="2" charset="-122"/>
              </a:rPr>
              <a:t>中尚未配对的所有顶点</a:t>
            </a:r>
            <a:r>
              <a:rPr lang="en-US" altLang="zh-CN" sz="2400" b="1">
                <a:ea typeface="宋体" panose="02010600030101010101" pitchFamily="2" charset="-122"/>
              </a:rPr>
              <a:t>a</a:t>
            </a:r>
            <a:r>
              <a:rPr lang="zh-CN" altLang="en-US" sz="2400" b="1">
                <a:ea typeface="宋体" panose="02010600030101010101" pitchFamily="2" charset="-122"/>
              </a:rPr>
              <a:t>，</a:t>
            </a:r>
            <a:r>
              <a:rPr lang="en-US" altLang="zh-CN" sz="2400" b="1">
                <a:ea typeface="宋体" panose="02010600030101010101" pitchFamily="2" charset="-122"/>
              </a:rPr>
              <a:t>{ (a, b) | a</a:t>
            </a:r>
            <a:r>
              <a:rPr lang="zh-CN" altLang="en-US" sz="2400" b="1">
                <a:ea typeface="宋体" panose="02010600030101010101" pitchFamily="2" charset="-122"/>
              </a:rPr>
              <a:t>可被</a:t>
            </a:r>
            <a:r>
              <a:rPr lang="en-US" altLang="zh-CN" sz="2400" b="1">
                <a:ea typeface="宋体" panose="02010600030101010101" pitchFamily="2" charset="-122"/>
              </a:rPr>
              <a:t>b</a:t>
            </a:r>
            <a:r>
              <a:rPr lang="zh-CN" altLang="en-US" sz="2400" b="1">
                <a:ea typeface="宋体" panose="02010600030101010101" pitchFamily="2" charset="-122"/>
              </a:rPr>
              <a:t>接受</a:t>
            </a:r>
            <a:r>
              <a:rPr lang="en-US" altLang="zh-CN" sz="2400" b="1">
                <a:ea typeface="宋体" panose="02010600030101010101" pitchFamily="2" charset="-122"/>
              </a:rPr>
              <a:t>}</a:t>
            </a:r>
            <a:r>
              <a:rPr lang="zh-CN" altLang="en-US" sz="2400" b="1">
                <a:ea typeface="宋体" panose="02010600030101010101" pitchFamily="2" charset="-122"/>
              </a:rPr>
              <a:t>均为空</a:t>
            </a:r>
            <a:r>
              <a:rPr lang="en-US" altLang="zh-CN" sz="2400" b="1">
                <a:ea typeface="宋体" panose="02010600030101010101" pitchFamily="2" charset="-122"/>
              </a:rPr>
              <a:t>. </a:t>
            </a:r>
            <a:r>
              <a:rPr lang="zh-CN" altLang="en-US" sz="2400" b="1">
                <a:ea typeface="宋体" panose="02010600030101010101" pitchFamily="2" charset="-122"/>
              </a:rPr>
              <a:t>（结束）</a:t>
            </a:r>
            <a:endParaRPr lang="en-US" altLang="zh-CN" sz="2400" b="1">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算法正确性分析</a:t>
            </a:r>
            <a:endParaRPr lang="zh-CN" altLang="en-US"/>
          </a:p>
        </p:txBody>
      </p:sp>
      <p:sp>
        <p:nvSpPr>
          <p:cNvPr id="26627" name="Rectangle 1027"/>
          <p:cNvSpPr>
            <a:spLocks noGrp="1" noChangeArrowheads="1"/>
          </p:cNvSpPr>
          <p:nvPr>
            <p:ph type="body" idx="4294967295"/>
          </p:nvPr>
        </p:nvSpPr>
        <p:spPr>
          <a:xfrm>
            <a:off x="174625" y="1295400"/>
            <a:ext cx="6911975" cy="3581400"/>
          </a:xfrm>
        </p:spPr>
        <p:txBody>
          <a:bodyPr/>
          <a:lstStyle/>
          <a:p>
            <a:pPr marL="342900" lvl="1" indent="-342900">
              <a:lnSpc>
                <a:spcPct val="120000"/>
              </a:lnSpc>
              <a:buClrTx/>
              <a:buFont typeface="Wingdings" panose="05000000000000000000" pitchFamily="2" charset="2"/>
              <a:buBlip>
                <a:blip r:embed="rId2"/>
              </a:buBlip>
              <a:defRPr/>
            </a:pPr>
            <a:r>
              <a:rPr lang="zh-CN" altLang="en-US" b="1" dirty="0">
                <a:ea typeface="宋体" pitchFamily="2" charset="-122"/>
                <a:cs typeface="+mn-cs"/>
              </a:rPr>
              <a:t>结束之时</a:t>
            </a:r>
            <a:endParaRPr lang="en-US" altLang="zh-CN" b="1" dirty="0">
              <a:ea typeface="宋体" pitchFamily="2" charset="-122"/>
              <a:cs typeface="+mn-cs"/>
            </a:endParaRPr>
          </a:p>
          <a:p>
            <a:pPr marL="742950" lvl="2" indent="-342900">
              <a:lnSpc>
                <a:spcPct val="120000"/>
              </a:lnSpc>
              <a:buClrTx/>
              <a:buFont typeface="Wingdings" panose="05000000000000000000" pitchFamily="2" charset="2"/>
              <a:buBlip>
                <a:blip r:embed="rId2"/>
              </a:buBlip>
              <a:defRPr/>
            </a:pPr>
            <a:r>
              <a:rPr lang="en-US" altLang="zh-CN" b="1" dirty="0">
                <a:ea typeface="宋体" pitchFamily="2" charset="-122"/>
                <a:cs typeface="+mn-cs"/>
              </a:rPr>
              <a:t>A</a:t>
            </a:r>
            <a:r>
              <a:rPr lang="zh-CN" altLang="en-US" b="1" dirty="0">
                <a:ea typeface="宋体" pitchFamily="2" charset="-122"/>
                <a:cs typeface="+mn-cs"/>
              </a:rPr>
              <a:t>中未配对的顶点均没有可被接受的对象</a:t>
            </a:r>
            <a:endParaRPr lang="en-US" altLang="zh-CN" b="1" dirty="0">
              <a:ea typeface="宋体" pitchFamily="2" charset="-122"/>
              <a:cs typeface="+mn-cs"/>
            </a:endParaRPr>
          </a:p>
          <a:p>
            <a:pPr lvl="1">
              <a:lnSpc>
                <a:spcPct val="120000"/>
              </a:lnSpc>
              <a:defRPr/>
            </a:pPr>
            <a:r>
              <a:rPr lang="en-US" altLang="zh-CN" sz="2400" b="1" dirty="0">
                <a:ea typeface="宋体" pitchFamily="2" charset="-122"/>
              </a:rPr>
              <a:t>A</a:t>
            </a:r>
            <a:r>
              <a:rPr lang="zh-CN" altLang="en-US" sz="2400" b="1" dirty="0">
                <a:ea typeface="宋体" pitchFamily="2" charset="-122"/>
              </a:rPr>
              <a:t>中的所有顶点对</a:t>
            </a:r>
            <a:r>
              <a:rPr lang="en-US" altLang="zh-CN" sz="2400" b="1" dirty="0">
                <a:ea typeface="宋体" pitchFamily="2" charset="-122"/>
              </a:rPr>
              <a:t>M</a:t>
            </a:r>
            <a:r>
              <a:rPr lang="zh-CN" altLang="en-US" sz="2400" b="1" dirty="0">
                <a:ea typeface="宋体" pitchFamily="2" charset="-122"/>
              </a:rPr>
              <a:t>满意</a:t>
            </a:r>
            <a:endParaRPr lang="en-US" altLang="zh-CN" sz="2400" b="1" dirty="0">
              <a:ea typeface="宋体" pitchFamily="2" charset="-122"/>
            </a:endParaRPr>
          </a:p>
          <a:p>
            <a:pPr>
              <a:lnSpc>
                <a:spcPct val="120000"/>
              </a:lnSpc>
              <a:defRPr/>
            </a:pPr>
            <a:r>
              <a:rPr lang="zh-CN" altLang="en-US" sz="2800" b="1" dirty="0">
                <a:ea typeface="宋体" pitchFamily="2" charset="-122"/>
              </a:rPr>
              <a:t>结束之时，</a:t>
            </a:r>
            <a:r>
              <a:rPr lang="en-US" altLang="zh-CN" sz="2800" b="1" dirty="0">
                <a:ea typeface="宋体" pitchFamily="2" charset="-122"/>
              </a:rPr>
              <a:t>M</a:t>
            </a:r>
            <a:r>
              <a:rPr lang="zh-CN" altLang="en-US" sz="2800" b="1" dirty="0">
                <a:ea typeface="宋体" pitchFamily="2" charset="-122"/>
              </a:rPr>
              <a:t>是稳定的</a:t>
            </a:r>
            <a:endParaRPr lang="en-US" altLang="zh-CN" sz="2800" b="1" dirty="0">
              <a:ea typeface="宋体" pitchFamily="2" charset="-122"/>
            </a:endParaRPr>
          </a:p>
          <a:p>
            <a:pPr>
              <a:lnSpc>
                <a:spcPct val="120000"/>
              </a:lnSpc>
              <a:buFontTx/>
              <a:buNone/>
              <a:defRPr/>
            </a:pPr>
            <a:r>
              <a:rPr lang="en-US" altLang="zh-CN" sz="2800" b="1" dirty="0">
                <a:ea typeface="宋体" pitchFamily="2" charset="-122"/>
              </a:rPr>
              <a:t>    </a:t>
            </a:r>
            <a:r>
              <a:rPr lang="zh-CN" altLang="en-US" sz="2800" b="1" dirty="0">
                <a:ea typeface="宋体" pitchFamily="2" charset="-122"/>
              </a:rPr>
              <a:t>对任意一个</a:t>
            </a:r>
            <a:r>
              <a:rPr lang="en-US" altLang="zh-CN" sz="2800" b="1" dirty="0" err="1">
                <a:ea typeface="宋体" pitchFamily="2" charset="-122"/>
              </a:rPr>
              <a:t>e</a:t>
            </a:r>
            <a:r>
              <a:rPr lang="en-US" altLang="zh-CN" sz="2800" b="1" dirty="0" err="1">
                <a:ea typeface="宋体" pitchFamily="2" charset="-122"/>
                <a:sym typeface="Symbol" pitchFamily="18" charset="2"/>
              </a:rPr>
              <a:t>E</a:t>
            </a:r>
            <a:r>
              <a:rPr lang="en-US" altLang="zh-CN" sz="2800" b="1" dirty="0">
                <a:ea typeface="宋体" pitchFamily="2" charset="-122"/>
                <a:sym typeface="Symbol" pitchFamily="18" charset="2"/>
              </a:rPr>
              <a:t>\M</a:t>
            </a:r>
            <a:r>
              <a:rPr lang="zh-CN" altLang="en-US" sz="2800" b="1" dirty="0">
                <a:ea typeface="宋体" pitchFamily="2" charset="-122"/>
                <a:sym typeface="Symbol" pitchFamily="18" charset="2"/>
              </a:rPr>
              <a:t>，存在</a:t>
            </a:r>
            <a:r>
              <a:rPr lang="en-US" altLang="zh-CN" sz="2800" b="1" dirty="0">
                <a:ea typeface="宋体" pitchFamily="2" charset="-122"/>
                <a:sym typeface="Symbol" pitchFamily="18" charset="2"/>
              </a:rPr>
              <a:t> </a:t>
            </a:r>
            <a:r>
              <a:rPr lang="en-US" altLang="zh-CN" sz="2800" b="1" dirty="0" err="1">
                <a:ea typeface="宋体" pitchFamily="2" charset="-122"/>
                <a:sym typeface="Symbol" pitchFamily="18" charset="2"/>
              </a:rPr>
              <a:t>fM</a:t>
            </a:r>
            <a:r>
              <a:rPr lang="zh-CN" altLang="en-US" sz="2800" b="1" dirty="0">
                <a:ea typeface="宋体" pitchFamily="2" charset="-122"/>
                <a:sym typeface="Symbol" pitchFamily="18" charset="2"/>
              </a:rPr>
              <a:t>满足</a:t>
            </a:r>
            <a:r>
              <a:rPr lang="en-US" altLang="zh-CN" sz="2800" b="1" dirty="0">
                <a:ea typeface="宋体" pitchFamily="2" charset="-122"/>
                <a:sym typeface="Symbol" pitchFamily="18" charset="2"/>
              </a:rPr>
              <a:t> </a:t>
            </a:r>
            <a:r>
              <a:rPr lang="zh-CN" altLang="en-US" sz="2800" b="1" dirty="0">
                <a:ea typeface="宋体" pitchFamily="2" charset="-122"/>
                <a:sym typeface="Symbol" pitchFamily="18" charset="2"/>
              </a:rPr>
              <a:t>：</a:t>
            </a:r>
            <a:endParaRPr lang="en-US" altLang="zh-CN" sz="2800" b="1" dirty="0">
              <a:ea typeface="宋体" pitchFamily="2" charset="-122"/>
              <a:sym typeface="Symbol" pitchFamily="18" charset="2"/>
            </a:endParaRPr>
          </a:p>
          <a:p>
            <a:pPr>
              <a:lnSpc>
                <a:spcPct val="120000"/>
              </a:lnSpc>
              <a:buFontTx/>
              <a:buNone/>
              <a:defRPr/>
            </a:pPr>
            <a:r>
              <a:rPr lang="en-US" altLang="zh-CN" sz="2800" b="1" dirty="0">
                <a:ea typeface="宋体" pitchFamily="2" charset="-122"/>
                <a:sym typeface="Symbol" pitchFamily="18" charset="2"/>
              </a:rPr>
              <a:t>    (</a:t>
            </a:r>
            <a:r>
              <a:rPr lang="en-US" altLang="zh-CN" sz="2800" b="1" dirty="0" err="1">
                <a:ea typeface="宋体" pitchFamily="2" charset="-122"/>
                <a:sym typeface="Symbol" pitchFamily="18" charset="2"/>
              </a:rPr>
              <a:t>i</a:t>
            </a:r>
            <a:r>
              <a:rPr lang="en-US" altLang="zh-CN" sz="2800" b="1" dirty="0">
                <a:ea typeface="宋体" pitchFamily="2" charset="-122"/>
                <a:sym typeface="Symbol" pitchFamily="18" charset="2"/>
              </a:rPr>
              <a:t>) e </a:t>
            </a:r>
            <a:r>
              <a:rPr lang="zh-CN" altLang="en-US" sz="2800" b="1" dirty="0">
                <a:ea typeface="宋体" pitchFamily="2" charset="-122"/>
                <a:sym typeface="Symbol" pitchFamily="18" charset="2"/>
              </a:rPr>
              <a:t>和</a:t>
            </a:r>
            <a:r>
              <a:rPr lang="en-US" altLang="zh-CN" sz="2800" b="1" dirty="0">
                <a:ea typeface="宋体" pitchFamily="2" charset="-122"/>
                <a:sym typeface="Symbol" pitchFamily="18" charset="2"/>
              </a:rPr>
              <a:t>f </a:t>
            </a:r>
            <a:r>
              <a:rPr lang="zh-CN" altLang="en-US" sz="2800" b="1" dirty="0">
                <a:ea typeface="宋体" pitchFamily="2" charset="-122"/>
                <a:sym typeface="Symbol" pitchFamily="18" charset="2"/>
              </a:rPr>
              <a:t>有公共端点</a:t>
            </a:r>
            <a:r>
              <a:rPr lang="en-US" altLang="zh-CN" sz="2800" b="1" dirty="0">
                <a:ea typeface="宋体" pitchFamily="2" charset="-122"/>
                <a:sym typeface="Symbol" pitchFamily="18" charset="2"/>
              </a:rPr>
              <a:t>; (ii) e </a:t>
            </a:r>
            <a:r>
              <a:rPr lang="en-US" altLang="zh-CN" sz="2800" b="1" baseline="-25000" dirty="0" err="1">
                <a:ea typeface="宋体" pitchFamily="2" charset="-122"/>
                <a:sym typeface="Symbol" pitchFamily="18" charset="2"/>
              </a:rPr>
              <a:t>v</a:t>
            </a:r>
            <a:r>
              <a:rPr lang="en-US" altLang="zh-CN" sz="2800" b="1" dirty="0" err="1">
                <a:ea typeface="宋体" pitchFamily="2" charset="-122"/>
                <a:sym typeface="Symbol" pitchFamily="18" charset="2"/>
              </a:rPr>
              <a:t>f</a:t>
            </a:r>
            <a:r>
              <a:rPr lang="en-US" altLang="zh-CN" sz="2800" b="1" dirty="0">
                <a:ea typeface="宋体" pitchFamily="2" charset="-122"/>
                <a:sym typeface="Symbol" pitchFamily="18" charset="2"/>
              </a:rPr>
              <a:t>.</a:t>
            </a:r>
            <a:endParaRPr lang="en-US" altLang="zh-CN" sz="2800" b="1" dirty="0">
              <a:ea typeface="宋体" pitchFamily="2" charset="-122"/>
            </a:endParaRPr>
          </a:p>
          <a:p>
            <a:pPr>
              <a:lnSpc>
                <a:spcPct val="120000"/>
              </a:lnSpc>
              <a:defRPr/>
            </a:pPr>
            <a:endParaRPr lang="en-US" altLang="zh-CN" b="1" dirty="0">
              <a:ea typeface="宋体" pitchFamily="2" charset="-122"/>
            </a:endParaRPr>
          </a:p>
        </p:txBody>
      </p:sp>
      <p:sp>
        <p:nvSpPr>
          <p:cNvPr id="25604" name="流程图: 联系 72"/>
          <p:cNvSpPr>
            <a:spLocks noChangeArrowheads="1"/>
          </p:cNvSpPr>
          <p:nvPr/>
        </p:nvSpPr>
        <p:spPr bwMode="auto">
          <a:xfrm rot="5400000">
            <a:off x="6564313" y="58562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流程图: 联系 72"/>
          <p:cNvSpPr>
            <a:spLocks noChangeArrowheads="1"/>
          </p:cNvSpPr>
          <p:nvPr/>
        </p:nvSpPr>
        <p:spPr bwMode="auto">
          <a:xfrm rot="5400000">
            <a:off x="7783513" y="42560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流程图: 联系 72"/>
          <p:cNvSpPr>
            <a:spLocks noChangeArrowheads="1"/>
          </p:cNvSpPr>
          <p:nvPr/>
        </p:nvSpPr>
        <p:spPr bwMode="auto">
          <a:xfrm rot="5400000">
            <a:off x="7859713" y="50942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流程图: 联系 72"/>
          <p:cNvSpPr>
            <a:spLocks noChangeArrowheads="1"/>
          </p:cNvSpPr>
          <p:nvPr/>
        </p:nvSpPr>
        <p:spPr bwMode="auto">
          <a:xfrm rot="5400000">
            <a:off x="6548438" y="513873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08" name="直接连接符 75"/>
          <p:cNvCxnSpPr>
            <a:cxnSpLocks noChangeShapeType="1"/>
            <a:stCxn id="25606" idx="5"/>
            <a:endCxn id="25604" idx="5"/>
          </p:cNvCxnSpPr>
          <p:nvPr/>
        </p:nvCxnSpPr>
        <p:spPr bwMode="auto">
          <a:xfrm flipH="1">
            <a:off x="6584950" y="5275263"/>
            <a:ext cx="1295400" cy="762000"/>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5609" name="直接连接符 75"/>
          <p:cNvCxnSpPr>
            <a:cxnSpLocks noChangeShapeType="1"/>
            <a:stCxn id="25605" idx="5"/>
          </p:cNvCxnSpPr>
          <p:nvPr/>
        </p:nvCxnSpPr>
        <p:spPr bwMode="auto">
          <a:xfrm flipH="1">
            <a:off x="6673850" y="4437063"/>
            <a:ext cx="1130300" cy="773112"/>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5610" name="直接连接符 75"/>
          <p:cNvCxnSpPr>
            <a:cxnSpLocks noChangeShapeType="1"/>
            <a:endCxn id="25606" idx="0"/>
          </p:cNvCxnSpPr>
          <p:nvPr/>
        </p:nvCxnSpPr>
        <p:spPr bwMode="auto">
          <a:xfrm flipV="1">
            <a:off x="6677025" y="5205413"/>
            <a:ext cx="1392238" cy="39687"/>
          </a:xfrm>
          <a:prstGeom prst="line">
            <a:avLst/>
          </a:prstGeom>
          <a:noFill/>
          <a:ln w="31750" algn="ctr">
            <a:solidFill>
              <a:schemeClr val="tx1"/>
            </a:solidFill>
            <a:prstDash val="dash"/>
            <a:miter lim="800000"/>
            <a:headEnd/>
            <a:tailEnd/>
          </a:ln>
          <a:extLst>
            <a:ext uri="{909E8E84-426E-40dd-AFC4-6F175D3DCCD1}">
              <a14:hiddenFill xmlns="" xmlns:a14="http://schemas.microsoft.com/office/drawing/2010/main">
                <a:noFill/>
              </a14:hiddenFill>
            </a:ext>
          </a:extLst>
        </p:spPr>
      </p:cxnSp>
      <p:sp>
        <p:nvSpPr>
          <p:cNvPr id="19" name="椭圆形标注 18"/>
          <p:cNvSpPr/>
          <p:nvPr/>
        </p:nvSpPr>
        <p:spPr>
          <a:xfrm>
            <a:off x="7086600" y="48768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e</a:t>
            </a:r>
            <a:endParaRPr lang="zh-CN" altLang="en-US" sz="2800" b="1" dirty="0">
              <a:solidFill>
                <a:srgbClr val="3333CC"/>
              </a:solidFill>
            </a:endParaRPr>
          </a:p>
        </p:txBody>
      </p:sp>
      <p:sp>
        <p:nvSpPr>
          <p:cNvPr id="24" name="椭圆形标注 23"/>
          <p:cNvSpPr/>
          <p:nvPr/>
        </p:nvSpPr>
        <p:spPr>
          <a:xfrm>
            <a:off x="7010400" y="55626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g</a:t>
            </a:r>
            <a:endParaRPr lang="zh-CN" altLang="en-US" sz="2800" b="1" dirty="0">
              <a:solidFill>
                <a:srgbClr val="3333CC"/>
              </a:solidFill>
            </a:endParaRPr>
          </a:p>
        </p:txBody>
      </p:sp>
      <p:sp>
        <p:nvSpPr>
          <p:cNvPr id="25" name="椭圆形标注 24"/>
          <p:cNvSpPr/>
          <p:nvPr/>
        </p:nvSpPr>
        <p:spPr>
          <a:xfrm>
            <a:off x="6858000" y="43434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f</a:t>
            </a:r>
            <a:endParaRPr lang="zh-CN" altLang="en-US" sz="2800" b="1" dirty="0">
              <a:solidFill>
                <a:srgbClr val="3333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算法正确性分析</a:t>
            </a:r>
            <a:endParaRPr lang="zh-CN" altLang="en-US"/>
          </a:p>
        </p:txBody>
      </p:sp>
      <p:sp>
        <p:nvSpPr>
          <p:cNvPr id="26627" name="Rectangle 1027"/>
          <p:cNvSpPr>
            <a:spLocks noGrp="1" noChangeArrowheads="1"/>
          </p:cNvSpPr>
          <p:nvPr>
            <p:ph type="body" idx="4294967295"/>
          </p:nvPr>
        </p:nvSpPr>
        <p:spPr>
          <a:xfrm>
            <a:off x="174625" y="1295400"/>
            <a:ext cx="8915400" cy="4876800"/>
          </a:xfrm>
        </p:spPr>
        <p:txBody>
          <a:bodyPr/>
          <a:lstStyle/>
          <a:p>
            <a:pPr>
              <a:lnSpc>
                <a:spcPct val="120000"/>
              </a:lnSpc>
            </a:pPr>
            <a:r>
              <a:rPr lang="zh-CN" altLang="en-US" sz="2800" b="1" dirty="0">
                <a:ea typeface="宋体" panose="02010600030101010101" pitchFamily="2" charset="-122"/>
              </a:rPr>
              <a:t>算法是否会结束？</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M</a:t>
            </a:r>
            <a:r>
              <a:rPr lang="zh-CN" altLang="en-US" sz="2400" b="1" dirty="0">
                <a:ea typeface="宋体" panose="02010600030101010101" pitchFamily="2" charset="-122"/>
              </a:rPr>
              <a:t>越来越好，至于不能更好。</a:t>
            </a:r>
            <a:endParaRPr lang="en-US" altLang="zh-CN" sz="2400" b="1" dirty="0">
              <a:ea typeface="宋体" panose="02010600030101010101" pitchFamily="2" charset="-122"/>
            </a:endParaRPr>
          </a:p>
          <a:p>
            <a:pPr>
              <a:lnSpc>
                <a:spcPct val="120000"/>
              </a:lnSpc>
            </a:pPr>
            <a:r>
              <a:rPr lang="en-US" altLang="zh-CN" sz="2800" b="1" dirty="0">
                <a:ea typeface="宋体" panose="02010600030101010101" pitchFamily="2" charset="-122"/>
              </a:rPr>
              <a:t>M </a:t>
            </a:r>
            <a:r>
              <a:rPr lang="zh-CN" altLang="en-US" sz="2800" b="1" dirty="0">
                <a:ea typeface="宋体" panose="02010600030101010101" pitchFamily="2" charset="-122"/>
              </a:rPr>
              <a:t>比</a:t>
            </a:r>
            <a:r>
              <a:rPr lang="en-US" altLang="zh-CN" sz="2800" b="1" dirty="0">
                <a:ea typeface="宋体" panose="02010600030101010101" pitchFamily="2" charset="-122"/>
              </a:rPr>
              <a:t>M'</a:t>
            </a:r>
            <a:r>
              <a:rPr lang="zh-CN" altLang="en-US" sz="2800" b="1" dirty="0">
                <a:ea typeface="宋体" panose="02010600030101010101" pitchFamily="2" charset="-122"/>
              </a:rPr>
              <a:t>更好</a:t>
            </a:r>
            <a:r>
              <a:rPr lang="en-US" altLang="zh-CN" sz="2800" b="1" dirty="0">
                <a:ea typeface="宋体" panose="02010600030101010101" pitchFamily="2" charset="-122"/>
              </a:rPr>
              <a:t>: </a:t>
            </a:r>
            <a:r>
              <a:rPr lang="zh-CN" altLang="en-US" sz="2800" b="1" dirty="0">
                <a:ea typeface="宋体" panose="02010600030101010101" pitchFamily="2" charset="-122"/>
              </a:rPr>
              <a:t>使得</a:t>
            </a:r>
            <a:r>
              <a:rPr lang="en-US" altLang="zh-CN" sz="2800" b="1" dirty="0">
                <a:ea typeface="宋体" panose="02010600030101010101" pitchFamily="2" charset="-122"/>
              </a:rPr>
              <a:t>B</a:t>
            </a:r>
            <a:r>
              <a:rPr lang="zh-CN" altLang="en-US" sz="2800" b="1" dirty="0">
                <a:ea typeface="宋体" panose="02010600030101010101" pitchFamily="2" charset="-122"/>
              </a:rPr>
              <a:t>中顶点更快乐</a:t>
            </a:r>
            <a:r>
              <a:rPr lang="en-US" altLang="zh-CN" sz="2800" b="1" dirty="0">
                <a:ea typeface="宋体" panose="02010600030101010101" pitchFamily="2" charset="-122"/>
              </a:rPr>
              <a:t>, </a:t>
            </a:r>
            <a:r>
              <a:rPr lang="zh-CN" altLang="en-US" sz="2800" b="1" dirty="0">
                <a:ea typeface="宋体" panose="02010600030101010101" pitchFamily="2" charset="-122"/>
              </a:rPr>
              <a:t>也就是说，对于</a:t>
            </a:r>
            <a:r>
              <a:rPr lang="en-US" altLang="zh-CN" sz="2800" b="1" dirty="0">
                <a:ea typeface="宋体" panose="02010600030101010101" pitchFamily="2" charset="-122"/>
              </a:rPr>
              <a:t>B</a:t>
            </a:r>
            <a:r>
              <a:rPr lang="zh-CN" altLang="en-US" sz="2800" b="1" dirty="0">
                <a:ea typeface="宋体" panose="02010600030101010101" pitchFamily="2" charset="-122"/>
              </a:rPr>
              <a:t>中任一顶点</a:t>
            </a:r>
            <a:r>
              <a:rPr lang="en-US" altLang="zh-CN" sz="2800" b="1" dirty="0">
                <a:ea typeface="宋体" panose="02010600030101010101" pitchFamily="2" charset="-122"/>
              </a:rPr>
              <a:t>b</a:t>
            </a:r>
            <a:r>
              <a:rPr lang="zh-CN" altLang="en-US" sz="2800" b="1" dirty="0">
                <a:ea typeface="宋体" panose="02010600030101010101" pitchFamily="2" charset="-122"/>
              </a:rPr>
              <a:t>，若</a:t>
            </a:r>
            <a:r>
              <a:rPr lang="en-US" altLang="zh-CN" sz="2800" b="1" dirty="0">
                <a:ea typeface="宋体" panose="02010600030101010101" pitchFamily="2" charset="-122"/>
              </a:rPr>
              <a:t>b</a:t>
            </a:r>
            <a:r>
              <a:rPr lang="zh-CN" altLang="en-US" sz="2800" b="1" dirty="0">
                <a:ea typeface="宋体" panose="02010600030101010101" pitchFamily="2" charset="-122"/>
              </a:rPr>
              <a:t>是某个边</a:t>
            </a:r>
            <a:r>
              <a:rPr lang="en-US" altLang="zh-CN" sz="2800" b="1" dirty="0" err="1">
                <a:ea typeface="宋体" panose="02010600030101010101" pitchFamily="2" charset="-122"/>
              </a:rPr>
              <a:t>f'∈M</a:t>
            </a:r>
            <a:r>
              <a:rPr lang="en-US" altLang="zh-CN" sz="2800" b="1" dirty="0">
                <a:ea typeface="宋体" panose="02010600030101010101" pitchFamily="2" charset="-122"/>
              </a:rPr>
              <a:t>'</a:t>
            </a:r>
            <a:r>
              <a:rPr lang="zh-CN" altLang="en-US" sz="2800" b="1" dirty="0">
                <a:ea typeface="宋体" panose="02010600030101010101" pitchFamily="2" charset="-122"/>
              </a:rPr>
              <a:t>的端点，则</a:t>
            </a:r>
            <a:r>
              <a:rPr lang="en-US" altLang="zh-CN" sz="2800" b="1" dirty="0">
                <a:ea typeface="宋体" panose="02010600030101010101" pitchFamily="2" charset="-122"/>
              </a:rPr>
              <a:t>b</a:t>
            </a:r>
            <a:r>
              <a:rPr lang="zh-CN" altLang="en-US" sz="2800" b="1" dirty="0">
                <a:ea typeface="宋体" panose="02010600030101010101" pitchFamily="2" charset="-122"/>
              </a:rPr>
              <a:t>必是某个边</a:t>
            </a:r>
            <a:r>
              <a:rPr lang="en-US" altLang="zh-CN" sz="2800" b="1" dirty="0" err="1">
                <a:ea typeface="宋体" panose="02010600030101010101" pitchFamily="2" charset="-122"/>
              </a:rPr>
              <a:t>f∈M</a:t>
            </a:r>
            <a:r>
              <a:rPr lang="zh-CN" altLang="en-US" sz="2800" b="1" dirty="0">
                <a:ea typeface="宋体" panose="02010600030101010101" pitchFamily="2" charset="-122"/>
              </a:rPr>
              <a:t>的端点，且</a:t>
            </a:r>
            <a:r>
              <a:rPr lang="en-US" altLang="zh-CN" sz="2800" b="1" dirty="0">
                <a:ea typeface="宋体" panose="02010600030101010101" pitchFamily="2" charset="-122"/>
              </a:rPr>
              <a:t>f' ≤</a:t>
            </a:r>
            <a:r>
              <a:rPr lang="en-US" altLang="zh-CN" sz="2800" b="1" baseline="-25000" dirty="0">
                <a:ea typeface="宋体" panose="02010600030101010101" pitchFamily="2" charset="-122"/>
              </a:rPr>
              <a:t>b</a:t>
            </a:r>
            <a:r>
              <a:rPr lang="en-US" altLang="zh-CN" sz="2800" b="1" dirty="0">
                <a:ea typeface="宋体" panose="02010600030101010101" pitchFamily="2" charset="-122"/>
              </a:rPr>
              <a:t> 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zh-CN" altLang="en-US" sz="3600"/>
              <a:t>工作分配问题</a:t>
            </a:r>
          </a:p>
        </p:txBody>
      </p:sp>
      <p:sp>
        <p:nvSpPr>
          <p:cNvPr id="27651" name="Rectangle 3"/>
          <p:cNvSpPr>
            <a:spLocks noGrp="1" noChangeArrowheads="1"/>
          </p:cNvSpPr>
          <p:nvPr>
            <p:ph type="body" idx="1"/>
          </p:nvPr>
        </p:nvSpPr>
        <p:spPr>
          <a:xfrm>
            <a:off x="457200" y="1295400"/>
            <a:ext cx="8458200" cy="4830763"/>
          </a:xfrm>
        </p:spPr>
        <p:txBody>
          <a:bodyPr/>
          <a:lstStyle/>
          <a:p>
            <a:pPr eaLnBrk="1" hangingPunct="1"/>
            <a:r>
              <a:rPr lang="zh-CN" altLang="en-US" sz="2800" b="1">
                <a:ea typeface="宋体" panose="02010600030101010101" pitchFamily="2" charset="-122"/>
              </a:rPr>
              <a:t>问题：</a:t>
            </a:r>
            <a:r>
              <a:rPr lang="en-US" altLang="zh-CN" sz="2800" b="1">
                <a:ea typeface="宋体" panose="02010600030101010101" pitchFamily="2" charset="-122"/>
              </a:rPr>
              <a:t>n</a:t>
            </a:r>
            <a:r>
              <a:rPr lang="zh-CN" altLang="en-US" sz="2800" b="1">
                <a:ea typeface="宋体" panose="02010600030101010101" pitchFamily="2" charset="-122"/>
              </a:rPr>
              <a:t>个毕业生有可供选择的</a:t>
            </a:r>
            <a:r>
              <a:rPr lang="en-US" altLang="zh-CN" sz="2800" b="1">
                <a:ea typeface="宋体" panose="02010600030101010101" pitchFamily="2" charset="-122"/>
              </a:rPr>
              <a:t>m</a:t>
            </a:r>
            <a:r>
              <a:rPr lang="zh-CN" altLang="en-US" sz="2800" b="1">
                <a:ea typeface="宋体" panose="02010600030101010101" pitchFamily="2" charset="-122"/>
              </a:rPr>
              <a:t>个岗位，每个毕业生给出若干个志愿，是否存在每个人都满意的分配方案。</a:t>
            </a:r>
          </a:p>
          <a:p>
            <a:pPr eaLnBrk="1" hangingPunct="1"/>
            <a:r>
              <a:rPr lang="zh-CN" altLang="en-US" sz="2800" b="1">
                <a:ea typeface="宋体" panose="02010600030101010101" pitchFamily="2" charset="-122"/>
              </a:rPr>
              <a:t>数学模型：建立二部图，</a:t>
            </a:r>
            <a:r>
              <a:rPr lang="en-US" altLang="zh-CN" sz="2800" b="1">
                <a:ea typeface="宋体" panose="02010600030101010101" pitchFamily="2" charset="-122"/>
              </a:rPr>
              <a:t>V</a:t>
            </a:r>
            <a:r>
              <a:rPr lang="en-US" altLang="zh-CN" sz="2800" b="1" baseline="-25000">
                <a:ea typeface="宋体" panose="02010600030101010101" pitchFamily="2" charset="-122"/>
              </a:rPr>
              <a:t>1</a:t>
            </a:r>
            <a:r>
              <a:rPr lang="zh-CN" altLang="en-US" sz="2800" b="1">
                <a:ea typeface="宋体" panose="02010600030101010101" pitchFamily="2" charset="-122"/>
              </a:rPr>
              <a:t>中每个点对应一个毕业生， </a:t>
            </a:r>
            <a:r>
              <a:rPr lang="en-US" altLang="zh-CN" sz="2800" b="1">
                <a:ea typeface="宋体" panose="02010600030101010101" pitchFamily="2" charset="-122"/>
              </a:rPr>
              <a:t>V</a:t>
            </a:r>
            <a:r>
              <a:rPr lang="en-US" altLang="zh-CN" sz="2800" b="1" baseline="-25000">
                <a:ea typeface="宋体" panose="02010600030101010101" pitchFamily="2" charset="-122"/>
              </a:rPr>
              <a:t>2</a:t>
            </a:r>
            <a:r>
              <a:rPr lang="zh-CN" altLang="en-US" sz="2800" b="1">
                <a:ea typeface="宋体" panose="02010600030101010101" pitchFamily="2" charset="-122"/>
              </a:rPr>
              <a:t>中每个点对应一个可选的岗位，</a:t>
            </a:r>
            <a:r>
              <a:rPr lang="en-US" altLang="zh-CN" sz="2800" b="1">
                <a:ea typeface="宋体" panose="02010600030101010101" pitchFamily="2" charset="-122"/>
              </a:rPr>
              <a:t>uv</a:t>
            </a:r>
            <a:r>
              <a:rPr lang="en-US" altLang="zh-CN" sz="2800" b="1">
                <a:ea typeface="宋体" panose="02010600030101010101" pitchFamily="2" charset="-122"/>
                <a:sym typeface="Symbol" panose="05050102010706020507" pitchFamily="18" charset="2"/>
              </a:rPr>
              <a:t>E</a:t>
            </a:r>
            <a:r>
              <a:rPr lang="zh-CN" altLang="en-US" sz="2800" b="1">
                <a:ea typeface="宋体" panose="02010600030101010101" pitchFamily="2" charset="-122"/>
                <a:sym typeface="Symbol" panose="05050102010706020507" pitchFamily="18" charset="2"/>
              </a:rPr>
              <a:t>当且仅当</a:t>
            </a:r>
            <a:r>
              <a:rPr lang="en-US" altLang="zh-CN" sz="2800" b="1">
                <a:ea typeface="宋体" panose="02010600030101010101" pitchFamily="2" charset="-122"/>
                <a:sym typeface="Symbol" panose="05050102010706020507" pitchFamily="18" charset="2"/>
              </a:rPr>
              <a:t>u</a:t>
            </a:r>
            <a:r>
              <a:rPr lang="zh-CN" altLang="en-US" sz="2800" b="1">
                <a:ea typeface="宋体" panose="02010600030101010101" pitchFamily="2" charset="-122"/>
                <a:sym typeface="Symbol" panose="05050102010706020507" pitchFamily="18" charset="2"/>
              </a:rPr>
              <a:t>对应的毕业生愿意选择</a:t>
            </a:r>
            <a:r>
              <a:rPr lang="en-US" altLang="zh-CN" sz="2800" b="1">
                <a:ea typeface="宋体" panose="02010600030101010101" pitchFamily="2" charset="-122"/>
                <a:sym typeface="Symbol" panose="05050102010706020507" pitchFamily="18" charset="2"/>
              </a:rPr>
              <a:t>v</a:t>
            </a:r>
            <a:r>
              <a:rPr lang="zh-CN" altLang="en-US" sz="2800" b="1">
                <a:ea typeface="宋体" panose="02010600030101010101" pitchFamily="2" charset="-122"/>
                <a:sym typeface="Symbol" panose="05050102010706020507" pitchFamily="18" charset="2"/>
              </a:rPr>
              <a:t>对应的岗位。</a:t>
            </a:r>
          </a:p>
          <a:p>
            <a:pPr eaLnBrk="1" hangingPunct="1"/>
            <a:r>
              <a:rPr lang="zh-CN" altLang="en-US" sz="2800" b="1">
                <a:ea typeface="宋体" panose="02010600030101010101" pitchFamily="2" charset="-122"/>
                <a:sym typeface="Symbol" panose="05050102010706020507" pitchFamily="18" charset="2"/>
              </a:rPr>
              <a:t>问题的解：问题有解当且仅当</a:t>
            </a:r>
            <a:r>
              <a:rPr lang="en-US" altLang="zh-CN" sz="2800" b="1">
                <a:ea typeface="宋体" panose="02010600030101010101" pitchFamily="2" charset="-122"/>
                <a:sym typeface="Symbol" panose="05050102010706020507" pitchFamily="18" charset="2"/>
              </a:rPr>
              <a:t>G</a:t>
            </a:r>
            <a:r>
              <a:rPr lang="zh-CN" altLang="en-US" sz="2800" b="1">
                <a:ea typeface="宋体" panose="02010600030101010101" pitchFamily="2" charset="-122"/>
                <a:sym typeface="Symbol" panose="05050102010706020507" pitchFamily="18" charset="2"/>
              </a:rPr>
              <a:t>有饱和</a:t>
            </a:r>
            <a:r>
              <a:rPr lang="en-US" altLang="zh-CN" sz="2800" b="1">
                <a:ea typeface="宋体" panose="02010600030101010101" pitchFamily="2" charset="-122"/>
              </a:rPr>
              <a:t>V</a:t>
            </a:r>
            <a:r>
              <a:rPr lang="en-US" altLang="zh-CN" sz="2800" b="1" baseline="-25000">
                <a:ea typeface="宋体" panose="02010600030101010101" pitchFamily="2" charset="-122"/>
              </a:rPr>
              <a:t>1</a:t>
            </a:r>
            <a:r>
              <a:rPr lang="zh-CN" altLang="en-US" sz="2800" b="1">
                <a:ea typeface="宋体" panose="02010600030101010101" pitchFamily="2" charset="-122"/>
              </a:rPr>
              <a:t>中所有顶点的完备匹配。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水滴"/>
          <p:cNvSpPr>
            <a:spLocks noChangeArrowheads="1"/>
          </p:cNvSpPr>
          <p:nvPr/>
        </p:nvSpPr>
        <p:spPr bwMode="auto">
          <a:xfrm>
            <a:off x="381000" y="3657600"/>
            <a:ext cx="8382000" cy="1828800"/>
          </a:xfrm>
          <a:prstGeom prst="roundRect">
            <a:avLst>
              <a:gd name="adj" fmla="val 16667"/>
            </a:avLst>
          </a:prstGeom>
          <a:blipFill dpi="0" rotWithShape="0">
            <a:blip r:embed="rId3"/>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5" name="Rectangle 3"/>
          <p:cNvSpPr>
            <a:spLocks noGrp="1" noChangeArrowheads="1"/>
          </p:cNvSpPr>
          <p:nvPr>
            <p:ph type="title"/>
          </p:nvPr>
        </p:nvSpPr>
        <p:spPr>
          <a:xfrm>
            <a:off x="323850" y="220663"/>
            <a:ext cx="8439150" cy="1143000"/>
          </a:xfrm>
        </p:spPr>
        <p:txBody>
          <a:bodyPr/>
          <a:lstStyle/>
          <a:p>
            <a:pPr algn="ctr" eaLnBrk="1" hangingPunct="1"/>
            <a:r>
              <a:rPr lang="zh-CN" altLang="en-US" sz="3600"/>
              <a:t>工作分配问题的一般形式</a:t>
            </a:r>
          </a:p>
        </p:txBody>
      </p:sp>
      <p:sp>
        <p:nvSpPr>
          <p:cNvPr id="28676" name="Rectangle 4"/>
          <p:cNvSpPr>
            <a:spLocks noGrp="1" noChangeArrowheads="1"/>
          </p:cNvSpPr>
          <p:nvPr>
            <p:ph type="body" idx="1"/>
          </p:nvPr>
        </p:nvSpPr>
        <p:spPr>
          <a:xfrm>
            <a:off x="457200" y="1643063"/>
            <a:ext cx="8458200" cy="4148137"/>
          </a:xfrm>
        </p:spPr>
        <p:txBody>
          <a:bodyPr/>
          <a:lstStyle/>
          <a:p>
            <a:pPr eaLnBrk="1" hangingPunct="1">
              <a:lnSpc>
                <a:spcPct val="110000"/>
              </a:lnSpc>
            </a:pPr>
            <a:r>
              <a:rPr lang="zh-CN" altLang="en-US" sz="2800" b="1">
                <a:ea typeface="宋体" panose="02010600030101010101" pitchFamily="2" charset="-122"/>
              </a:rPr>
              <a:t>工作分配问题</a:t>
            </a:r>
          </a:p>
          <a:p>
            <a:pPr lvl="1" eaLnBrk="1" hangingPunct="1">
              <a:lnSpc>
                <a:spcPct val="110000"/>
              </a:lnSpc>
            </a:pPr>
            <a:r>
              <a:rPr lang="zh-CN" altLang="en-US" sz="2400" b="1">
                <a:ea typeface="宋体" panose="02010600030101010101" pitchFamily="2" charset="-122"/>
              </a:rPr>
              <a:t>某机构提供</a:t>
            </a:r>
            <a:r>
              <a:rPr lang="en-US" altLang="zh-CN" sz="2400" b="1" i="1">
                <a:ea typeface="宋体" panose="02010600030101010101" pitchFamily="2" charset="-122"/>
              </a:rPr>
              <a:t>n</a:t>
            </a:r>
            <a:r>
              <a:rPr lang="zh-CN" altLang="en-US" sz="2400" b="1">
                <a:ea typeface="宋体" panose="02010600030101010101" pitchFamily="2" charset="-122"/>
              </a:rPr>
              <a:t>个空缺职位</a:t>
            </a:r>
            <a:r>
              <a:rPr lang="en-US" altLang="zh-CN" sz="2400" b="1">
                <a:ea typeface="宋体" panose="02010600030101010101" pitchFamily="2" charset="-122"/>
              </a:rPr>
              <a:t>, </a:t>
            </a:r>
            <a:r>
              <a:rPr lang="zh-CN" altLang="en-US" sz="2400" b="1">
                <a:ea typeface="宋体" panose="02010600030101010101" pitchFamily="2" charset="-122"/>
              </a:rPr>
              <a:t>有</a:t>
            </a:r>
            <a:r>
              <a:rPr lang="en-US" altLang="zh-CN" sz="2400" b="1" i="1">
                <a:ea typeface="宋体" panose="02010600030101010101" pitchFamily="2" charset="-122"/>
              </a:rPr>
              <a:t>m</a:t>
            </a:r>
            <a:r>
              <a:rPr lang="zh-CN" altLang="en-US" sz="2400" b="1">
                <a:ea typeface="宋体" panose="02010600030101010101" pitchFamily="2" charset="-122"/>
              </a:rPr>
              <a:t>个申请者。每个申请者满足某些职位的要求</a:t>
            </a:r>
            <a:r>
              <a:rPr lang="zh-CN" altLang="en-US" sz="2400">
                <a:ea typeface="宋体" panose="02010600030101010101" pitchFamily="2" charset="-122"/>
              </a:rPr>
              <a:t>。</a:t>
            </a:r>
            <a:endParaRPr lang="en-US" altLang="zh-CN" sz="2400">
              <a:ea typeface="宋体" panose="02010600030101010101" pitchFamily="2" charset="-122"/>
            </a:endParaRPr>
          </a:p>
          <a:p>
            <a:pPr lvl="1" eaLnBrk="1" hangingPunct="1">
              <a:lnSpc>
                <a:spcPct val="110000"/>
              </a:lnSpc>
            </a:pPr>
            <a:endParaRPr lang="en-US" altLang="zh-CN" b="1">
              <a:solidFill>
                <a:srgbClr val="CC3300"/>
              </a:solidFill>
              <a:ea typeface="宋体" panose="02010600030101010101" pitchFamily="2" charset="-122"/>
            </a:endParaRPr>
          </a:p>
          <a:p>
            <a:pPr eaLnBrk="1" hangingPunct="1">
              <a:lnSpc>
                <a:spcPct val="110000"/>
              </a:lnSpc>
              <a:spcBef>
                <a:spcPct val="70000"/>
              </a:spcBef>
            </a:pPr>
            <a:r>
              <a:rPr lang="zh-CN" altLang="en-US" sz="2600" b="1">
                <a:solidFill>
                  <a:srgbClr val="CC3300"/>
                </a:solidFill>
                <a:ea typeface="宋体" panose="02010600030101010101" pitchFamily="2" charset="-122"/>
              </a:rPr>
              <a:t>是否可能使每个申请者得到一个他</a:t>
            </a:r>
            <a:r>
              <a:rPr lang="en-US" altLang="zh-CN" sz="2600" b="1">
                <a:solidFill>
                  <a:srgbClr val="CC3300"/>
                </a:solidFill>
                <a:ea typeface="宋体" panose="02010600030101010101" pitchFamily="2" charset="-122"/>
              </a:rPr>
              <a:t>/</a:t>
            </a:r>
            <a:r>
              <a:rPr lang="zh-CN" altLang="en-US" sz="2600" b="1">
                <a:solidFill>
                  <a:srgbClr val="CC3300"/>
                </a:solidFill>
                <a:ea typeface="宋体" panose="02010600030101010101" pitchFamily="2" charset="-122"/>
              </a:rPr>
              <a:t>她适合的职位？</a:t>
            </a:r>
          </a:p>
          <a:p>
            <a:pPr eaLnBrk="1" hangingPunct="1">
              <a:lnSpc>
                <a:spcPct val="110000"/>
              </a:lnSpc>
            </a:pPr>
            <a:r>
              <a:rPr lang="zh-CN" altLang="en-US" sz="2600" b="1">
                <a:solidFill>
                  <a:srgbClr val="CC3300"/>
                </a:solidFill>
                <a:ea typeface="宋体" panose="02010600030101010101" pitchFamily="2" charset="-122"/>
              </a:rPr>
              <a:t>若不能，最多多少申请者能够被分配到合适的职位？</a:t>
            </a:r>
          </a:p>
          <a:p>
            <a:pPr eaLnBrk="1" hangingPunct="1">
              <a:lnSpc>
                <a:spcPct val="110000"/>
              </a:lnSpc>
            </a:pPr>
            <a:r>
              <a:rPr lang="zh-CN" altLang="en-US" sz="2600" b="1">
                <a:solidFill>
                  <a:srgbClr val="CC3300"/>
                </a:solidFill>
                <a:ea typeface="宋体" panose="02010600030101010101" pitchFamily="2" charset="-122"/>
              </a:rPr>
              <a:t>如何实现一个最佳分配方案？</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468313"/>
            <a:ext cx="9144000" cy="669925"/>
          </a:xfrm>
        </p:spPr>
        <p:txBody>
          <a:bodyPr/>
          <a:lstStyle/>
          <a:p>
            <a:pPr algn="ctr" eaLnBrk="1" hangingPunct="1"/>
            <a:r>
              <a:rPr lang="zh-CN" altLang="en-US" sz="3500"/>
              <a:t>工作分配问题的求解模型</a:t>
            </a:r>
          </a:p>
        </p:txBody>
      </p:sp>
      <p:sp>
        <p:nvSpPr>
          <p:cNvPr id="29699" name="Oval 3"/>
          <p:cNvSpPr>
            <a:spLocks noChangeArrowheads="1"/>
          </p:cNvSpPr>
          <p:nvPr/>
        </p:nvSpPr>
        <p:spPr bwMode="auto">
          <a:xfrm>
            <a:off x="2209800" y="2122488"/>
            <a:ext cx="1219200" cy="3200400"/>
          </a:xfrm>
          <a:prstGeom prst="ellipse">
            <a:avLst/>
          </a:prstGeom>
          <a:noFill/>
          <a:ln w="28575">
            <a:solidFill>
              <a:srgbClr val="99CC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0" name="Text Box 4"/>
          <p:cNvSpPr txBox="1">
            <a:spLocks noChangeArrowheads="1"/>
          </p:cNvSpPr>
          <p:nvPr/>
        </p:nvSpPr>
        <p:spPr bwMode="auto">
          <a:xfrm>
            <a:off x="3200400" y="49530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A</a:t>
            </a:r>
          </a:p>
        </p:txBody>
      </p:sp>
      <p:sp>
        <p:nvSpPr>
          <p:cNvPr id="29701" name="Oval 5"/>
          <p:cNvSpPr>
            <a:spLocks noChangeArrowheads="1"/>
          </p:cNvSpPr>
          <p:nvPr/>
        </p:nvSpPr>
        <p:spPr bwMode="auto">
          <a:xfrm>
            <a:off x="2743200" y="3798888"/>
            <a:ext cx="144463"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2" name="Text Box 6"/>
          <p:cNvSpPr txBox="1">
            <a:spLocks noChangeArrowheads="1"/>
          </p:cNvSpPr>
          <p:nvPr/>
        </p:nvSpPr>
        <p:spPr bwMode="auto">
          <a:xfrm>
            <a:off x="2463800" y="3757613"/>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endParaRPr kumimoji="1" lang="en-US" altLang="zh-CN" sz="2400" b="1" i="1">
              <a:latin typeface="Times New Roman" panose="02020603050405020304" pitchFamily="18" charset="0"/>
            </a:endParaRPr>
          </a:p>
        </p:txBody>
      </p:sp>
      <p:sp>
        <p:nvSpPr>
          <p:cNvPr id="29703" name="Oval 7"/>
          <p:cNvSpPr>
            <a:spLocks noChangeArrowheads="1"/>
          </p:cNvSpPr>
          <p:nvPr/>
        </p:nvSpPr>
        <p:spPr bwMode="auto">
          <a:xfrm>
            <a:off x="5334000" y="2122488"/>
            <a:ext cx="1219200" cy="3200400"/>
          </a:xfrm>
          <a:prstGeom prst="ellipse">
            <a:avLst/>
          </a:prstGeom>
          <a:noFill/>
          <a:ln w="28575">
            <a:solidFill>
              <a:srgbClr val="FFCC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4" name="Text Box 8"/>
          <p:cNvSpPr txBox="1">
            <a:spLocks noChangeArrowheads="1"/>
          </p:cNvSpPr>
          <p:nvPr/>
        </p:nvSpPr>
        <p:spPr bwMode="auto">
          <a:xfrm>
            <a:off x="5105400" y="49530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B</a:t>
            </a:r>
          </a:p>
        </p:txBody>
      </p:sp>
      <p:sp>
        <p:nvSpPr>
          <p:cNvPr id="29705" name="Oval 9"/>
          <p:cNvSpPr>
            <a:spLocks noChangeArrowheads="1"/>
          </p:cNvSpPr>
          <p:nvPr/>
        </p:nvSpPr>
        <p:spPr bwMode="auto">
          <a:xfrm>
            <a:off x="5867400" y="3189288"/>
            <a:ext cx="144463" cy="144462"/>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6" name="Text Box 10"/>
          <p:cNvSpPr txBox="1">
            <a:spLocks noChangeArrowheads="1"/>
          </p:cNvSpPr>
          <p:nvPr/>
        </p:nvSpPr>
        <p:spPr bwMode="auto">
          <a:xfrm>
            <a:off x="5943600" y="3265488"/>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endParaRPr kumimoji="1" lang="en-US" altLang="zh-CN" sz="2400" b="1" i="1">
              <a:latin typeface="Times New Roman" panose="02020603050405020304" pitchFamily="18" charset="0"/>
            </a:endParaRPr>
          </a:p>
        </p:txBody>
      </p:sp>
      <p:sp>
        <p:nvSpPr>
          <p:cNvPr id="29707" name="Line 11"/>
          <p:cNvSpPr>
            <a:spLocks noChangeShapeType="1"/>
          </p:cNvSpPr>
          <p:nvPr/>
        </p:nvSpPr>
        <p:spPr bwMode="auto">
          <a:xfrm flipV="1">
            <a:off x="2887663" y="3282950"/>
            <a:ext cx="2978150" cy="58737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9708" name="Line 12"/>
          <p:cNvSpPr>
            <a:spLocks noChangeShapeType="1"/>
          </p:cNvSpPr>
          <p:nvPr/>
        </p:nvSpPr>
        <p:spPr bwMode="auto">
          <a:xfrm flipV="1">
            <a:off x="2887663" y="3021013"/>
            <a:ext cx="1854200" cy="79692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9709" name="Line 13"/>
          <p:cNvSpPr>
            <a:spLocks noChangeShapeType="1"/>
          </p:cNvSpPr>
          <p:nvPr/>
        </p:nvSpPr>
        <p:spPr bwMode="auto">
          <a:xfrm>
            <a:off x="2860675" y="3922713"/>
            <a:ext cx="1855788" cy="67945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9710" name="Text Box 14"/>
          <p:cNvSpPr txBox="1">
            <a:spLocks noChangeArrowheads="1"/>
          </p:cNvSpPr>
          <p:nvPr/>
        </p:nvSpPr>
        <p:spPr bwMode="auto">
          <a:xfrm>
            <a:off x="3962400" y="3722688"/>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t>
            </a:r>
          </a:p>
        </p:txBody>
      </p:sp>
      <p:sp>
        <p:nvSpPr>
          <p:cNvPr id="29711" name="Text Box 15"/>
          <p:cNvSpPr txBox="1">
            <a:spLocks noChangeArrowheads="1"/>
          </p:cNvSpPr>
          <p:nvPr/>
        </p:nvSpPr>
        <p:spPr bwMode="auto">
          <a:xfrm>
            <a:off x="304800" y="2743200"/>
            <a:ext cx="18367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申请者集合</a:t>
            </a:r>
          </a:p>
        </p:txBody>
      </p:sp>
      <p:sp>
        <p:nvSpPr>
          <p:cNvPr id="29712" name="Text Box 16"/>
          <p:cNvSpPr txBox="1">
            <a:spLocks noChangeArrowheads="1"/>
          </p:cNvSpPr>
          <p:nvPr/>
        </p:nvSpPr>
        <p:spPr bwMode="auto">
          <a:xfrm>
            <a:off x="6637338" y="2743200"/>
            <a:ext cx="20145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职位的集合</a:t>
            </a:r>
          </a:p>
        </p:txBody>
      </p:sp>
      <p:sp>
        <p:nvSpPr>
          <p:cNvPr id="29713" name="Text Box 17"/>
          <p:cNvSpPr txBox="1">
            <a:spLocks noChangeArrowheads="1"/>
          </p:cNvSpPr>
          <p:nvPr/>
        </p:nvSpPr>
        <p:spPr bwMode="auto">
          <a:xfrm>
            <a:off x="2667000" y="5562600"/>
            <a:ext cx="3810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sym typeface="Symbol" panose="05050102010706020507" pitchFamily="18" charset="2"/>
              </a:rPr>
              <a:t>G</a:t>
            </a:r>
            <a:r>
              <a:rPr kumimoji="1" lang="en-US" altLang="zh-CN" sz="2400" b="1" baseline="-25000">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r>
              <a:rPr kumimoji="1" lang="en-US" altLang="zh-CN" sz="2400" b="1" i="1">
                <a:latin typeface="Times New Roman" panose="02020603050405020304" pitchFamily="18" charset="0"/>
                <a:sym typeface="Symbol" panose="05050102010706020507" pitchFamily="18" charset="2"/>
              </a:rPr>
              <a:t>a</a:t>
            </a:r>
            <a:r>
              <a:rPr kumimoji="1" lang="en-US" altLang="zh-CN" sz="2400" b="1" baseline="-25000">
                <a:latin typeface="Times New Roman" panose="02020603050405020304" pitchFamily="18" charset="0"/>
                <a:sym typeface="Symbol" panose="05050102010706020507" pitchFamily="18" charset="2"/>
              </a:rPr>
              <a:t>i</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适合于 </a:t>
            </a:r>
            <a:r>
              <a:rPr kumimoji="1" lang="en-US" altLang="zh-CN" sz="2400" b="1" i="1">
                <a:latin typeface="Times New Roman" panose="02020603050405020304" pitchFamily="18" charset="0"/>
                <a:sym typeface="Symbol" panose="05050102010706020507" pitchFamily="18" charset="2"/>
              </a:rPr>
              <a:t>b</a:t>
            </a:r>
            <a:r>
              <a:rPr kumimoji="1" lang="en-US" altLang="zh-CN" sz="2400" b="1" baseline="-25000">
                <a:latin typeface="Times New Roman" panose="02020603050405020304" pitchFamily="18" charset="0"/>
                <a:sym typeface="Symbol" panose="05050102010706020507" pitchFamily="18" charset="2"/>
              </a:rPr>
              <a:t>j</a:t>
            </a:r>
            <a:endParaRPr kumimoji="1" lang="en-US" altLang="zh-CN" sz="2400" b="1" i="1">
              <a:latin typeface="Times New Roman" panose="02020603050405020304" pitchFamily="18" charset="0"/>
            </a:endParaRPr>
          </a:p>
        </p:txBody>
      </p:sp>
      <p:sp>
        <p:nvSpPr>
          <p:cNvPr id="87058" name="Text Box 18"/>
          <p:cNvSpPr txBox="1">
            <a:spLocks noChangeArrowheads="1"/>
          </p:cNvSpPr>
          <p:nvPr/>
        </p:nvSpPr>
        <p:spPr bwMode="auto">
          <a:xfrm>
            <a:off x="6561138" y="4038600"/>
            <a:ext cx="2438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rgbClr val="009900"/>
                </a:solidFill>
                <a:latin typeface="Broadway" panose="04040905080B02020502" pitchFamily="82" charset="0"/>
              </a:rPr>
              <a:t>在此模型中如何解释问题的解？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randombar(horizontal)">
                                      <p:cBhvr>
                                        <p:cTn id="7" dur="5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333375"/>
            <a:ext cx="7543800" cy="796925"/>
          </a:xfrm>
        </p:spPr>
        <p:txBody>
          <a:bodyPr/>
          <a:lstStyle/>
          <a:p>
            <a:pPr eaLnBrk="1" hangingPunct="1"/>
            <a:r>
              <a:rPr lang="zh-CN" altLang="en-US">
                <a:latin typeface="Times New Roman" charset="0"/>
              </a:rPr>
              <a:t>二部图</a:t>
            </a:r>
            <a:r>
              <a:rPr lang="en-US" altLang="zh-CN">
                <a:latin typeface="Times New Roman" charset="0"/>
              </a:rPr>
              <a:t>(bipartite graph</a:t>
            </a:r>
            <a:r>
              <a:rPr lang="zh-CN" altLang="en-US">
                <a:latin typeface="Times New Roman" charset="0"/>
              </a:rPr>
              <a:t>，偶图</a:t>
            </a:r>
            <a:r>
              <a:rPr lang="en-US" altLang="zh-CN">
                <a:latin typeface="Times New Roman" charset="0"/>
                <a:sym typeface="Symbol" charset="2"/>
              </a:rPr>
              <a:t>)</a:t>
            </a:r>
            <a:endParaRPr lang="zh-CN" altLang="en-US">
              <a:latin typeface="Times New Roman" charset="0"/>
            </a:endParaRPr>
          </a:p>
        </p:txBody>
      </p:sp>
      <p:sp>
        <p:nvSpPr>
          <p:cNvPr id="31747" name="Rectangle 3"/>
          <p:cNvSpPr>
            <a:spLocks noGrp="1" noChangeArrowheads="1"/>
          </p:cNvSpPr>
          <p:nvPr>
            <p:ph idx="1"/>
          </p:nvPr>
        </p:nvSpPr>
        <p:spPr>
          <a:xfrm>
            <a:off x="395288" y="1484313"/>
            <a:ext cx="8497887" cy="1728787"/>
          </a:xfrm>
        </p:spPr>
        <p:txBody>
          <a:bodyPr/>
          <a:lstStyle/>
          <a:p>
            <a:pPr algn="just" eaLnBrk="1" hangingPunct="1">
              <a:lnSpc>
                <a:spcPct val="120000"/>
              </a:lnSpc>
            </a:pPr>
            <a:r>
              <a:rPr lang="zh-CN" altLang="en-US" sz="2800" b="1">
                <a:latin typeface="Times New Roman" charset="0"/>
              </a:rPr>
              <a:t>二部图：顶点集划分为</a:t>
            </a:r>
            <a:r>
              <a:rPr lang="en-US" altLang="zh-CN" sz="2800" b="1">
                <a:latin typeface="Times New Roman" charset="0"/>
              </a:rPr>
              <a:t>2</a:t>
            </a:r>
            <a:r>
              <a:rPr lang="zh-CN" altLang="en-US" sz="2800" b="1">
                <a:latin typeface="Times New Roman" charset="0"/>
              </a:rPr>
              <a:t>个类别</a:t>
            </a:r>
            <a:r>
              <a:rPr lang="en-US" altLang="zh-CN" sz="2800" b="1">
                <a:latin typeface="Times New Roman" charset="0"/>
              </a:rPr>
              <a:t>(</a:t>
            </a:r>
            <a:r>
              <a:rPr lang="zh-CN" altLang="en-US" sz="2800" b="1">
                <a:latin typeface="Times New Roman" charset="0"/>
              </a:rPr>
              <a:t>不相交</a:t>
            </a:r>
            <a:r>
              <a:rPr lang="en-US" altLang="zh-CN" sz="2800" b="1">
                <a:latin typeface="Times New Roman" charset="0"/>
              </a:rPr>
              <a:t>)</a:t>
            </a:r>
            <a:r>
              <a:rPr lang="zh-CN" altLang="en-US" sz="2800" b="1">
                <a:latin typeface="Times New Roman" charset="0"/>
              </a:rPr>
              <a:t>，边的端点在不同类别中。</a:t>
            </a:r>
            <a:endParaRPr lang="en-US" altLang="zh-CN" sz="2800" b="1">
              <a:latin typeface="Times New Roman" charset="0"/>
            </a:endParaRPr>
          </a:p>
          <a:p>
            <a:pPr algn="just" eaLnBrk="1" hangingPunct="1">
              <a:lnSpc>
                <a:spcPct val="120000"/>
              </a:lnSpc>
            </a:pPr>
            <a:r>
              <a:rPr lang="zh-CN" altLang="en-US" sz="2800" b="1">
                <a:latin typeface="Times New Roman" charset="0"/>
              </a:rPr>
              <a:t>完全二部图：来自不同类别的两个顶点均有边。</a:t>
            </a:r>
            <a:endParaRPr lang="en-US" altLang="zh-CN" sz="2800">
              <a:solidFill>
                <a:schemeClr val="tx2"/>
              </a:solidFill>
              <a:latin typeface="Times New Roman" charset="0"/>
            </a:endParaRPr>
          </a:p>
        </p:txBody>
      </p:sp>
      <p:grpSp>
        <p:nvGrpSpPr>
          <p:cNvPr id="2" name="组合 86"/>
          <p:cNvGrpSpPr>
            <a:grpSpLocks/>
          </p:cNvGrpSpPr>
          <p:nvPr/>
        </p:nvGrpSpPr>
        <p:grpSpPr bwMode="auto">
          <a:xfrm>
            <a:off x="3548063" y="3905250"/>
            <a:ext cx="1773237" cy="1838325"/>
            <a:chOff x="3883449" y="3703585"/>
            <a:chExt cx="1773362" cy="1838799"/>
          </a:xfrm>
        </p:grpSpPr>
        <p:sp>
          <p:nvSpPr>
            <p:cNvPr id="31778" name="Text Box 5"/>
            <p:cNvSpPr txBox="1">
              <a:spLocks noChangeArrowheads="1"/>
            </p:cNvSpPr>
            <p:nvPr/>
          </p:nvSpPr>
          <p:spPr bwMode="auto">
            <a:xfrm>
              <a:off x="4572000" y="5085184"/>
              <a:ext cx="676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K</a:t>
              </a:r>
              <a:r>
                <a:rPr lang="en-US" altLang="zh-CN" sz="2000" b="1" baseline="-25000">
                  <a:latin typeface="Times New Roman" charset="0"/>
                </a:rPr>
                <a:t>2,3</a:t>
              </a:r>
              <a:endParaRPr lang="en-US" altLang="zh-CN" sz="2000" b="1">
                <a:latin typeface="Times New Roman" charset="0"/>
              </a:endParaRPr>
            </a:p>
          </p:txBody>
        </p:sp>
        <p:cxnSp>
          <p:nvCxnSpPr>
            <p:cNvPr id="31779" name="直接连接符 73"/>
            <p:cNvCxnSpPr>
              <a:cxnSpLocks noChangeShapeType="1"/>
            </p:cNvCxnSpPr>
            <p:nvPr/>
          </p:nvCxnSpPr>
          <p:spPr bwMode="auto">
            <a:xfrm>
              <a:off x="4387643" y="3789040"/>
              <a:ext cx="1228827" cy="850616"/>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31780" name="流程图: 联系 8"/>
            <p:cNvSpPr>
              <a:spLocks noChangeArrowheads="1"/>
            </p:cNvSpPr>
            <p:nvPr/>
          </p:nvSpPr>
          <p:spPr bwMode="auto">
            <a:xfrm>
              <a:off x="5512877" y="456768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1" name="流程图: 联系 35"/>
            <p:cNvSpPr>
              <a:spLocks noChangeArrowheads="1"/>
            </p:cNvSpPr>
            <p:nvPr/>
          </p:nvSpPr>
          <p:spPr bwMode="auto">
            <a:xfrm>
              <a:off x="4288741" y="3703585"/>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2" name="流程图: 联系 8"/>
            <p:cNvSpPr>
              <a:spLocks noChangeArrowheads="1"/>
            </p:cNvSpPr>
            <p:nvPr/>
          </p:nvSpPr>
          <p:spPr bwMode="auto">
            <a:xfrm>
              <a:off x="5059580" y="3703585"/>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3" name="流程图: 联系 71"/>
            <p:cNvSpPr>
              <a:spLocks noChangeArrowheads="1"/>
            </p:cNvSpPr>
            <p:nvPr/>
          </p:nvSpPr>
          <p:spPr bwMode="auto">
            <a:xfrm>
              <a:off x="3883449" y="458059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4" name="流程图: 联系 72"/>
            <p:cNvSpPr>
              <a:spLocks noChangeArrowheads="1"/>
            </p:cNvSpPr>
            <p:nvPr/>
          </p:nvSpPr>
          <p:spPr bwMode="auto">
            <a:xfrm>
              <a:off x="4720789" y="456768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85" name="直接连接符 74"/>
            <p:cNvCxnSpPr>
              <a:cxnSpLocks noChangeShapeType="1"/>
              <a:endCxn id="31784" idx="1"/>
            </p:cNvCxnSpPr>
            <p:nvPr/>
          </p:nvCxnSpPr>
          <p:spPr bwMode="auto">
            <a:xfrm>
              <a:off x="4360749" y="3807017"/>
              <a:ext cx="381119" cy="78174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86" name="直接连接符 75"/>
            <p:cNvCxnSpPr>
              <a:cxnSpLocks noChangeShapeType="1"/>
            </p:cNvCxnSpPr>
            <p:nvPr/>
          </p:nvCxnSpPr>
          <p:spPr bwMode="auto">
            <a:xfrm>
              <a:off x="5148064" y="3789040"/>
              <a:ext cx="432048" cy="792088"/>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87" name="直接连接符 76"/>
            <p:cNvCxnSpPr>
              <a:cxnSpLocks noChangeShapeType="1"/>
            </p:cNvCxnSpPr>
            <p:nvPr/>
          </p:nvCxnSpPr>
          <p:spPr bwMode="auto">
            <a:xfrm flipV="1">
              <a:off x="4819691" y="3703585"/>
              <a:ext cx="352197" cy="884916"/>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88" name="直接连接符 77"/>
            <p:cNvCxnSpPr>
              <a:cxnSpLocks noChangeShapeType="1"/>
              <a:stCxn id="31781" idx="4"/>
              <a:endCxn id="31783" idx="7"/>
            </p:cNvCxnSpPr>
            <p:nvPr/>
          </p:nvCxnSpPr>
          <p:spPr bwMode="auto">
            <a:xfrm flipH="1">
              <a:off x="4006304" y="3847535"/>
              <a:ext cx="354404" cy="754142"/>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89" name="直接连接符 73"/>
            <p:cNvCxnSpPr>
              <a:cxnSpLocks noChangeShapeType="1"/>
              <a:stCxn id="31782" idx="3"/>
              <a:endCxn id="31783" idx="6"/>
            </p:cNvCxnSpPr>
            <p:nvPr/>
          </p:nvCxnSpPr>
          <p:spPr bwMode="auto">
            <a:xfrm flipH="1">
              <a:off x="4027383" y="3826454"/>
              <a:ext cx="1053276" cy="826117"/>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grpSp>
      <p:grpSp>
        <p:nvGrpSpPr>
          <p:cNvPr id="3" name="组合 87"/>
          <p:cNvGrpSpPr>
            <a:grpSpLocks/>
          </p:cNvGrpSpPr>
          <p:nvPr/>
        </p:nvGrpSpPr>
        <p:grpSpPr bwMode="auto">
          <a:xfrm>
            <a:off x="6108700" y="3900488"/>
            <a:ext cx="1773238" cy="1771650"/>
            <a:chOff x="6444208" y="3698812"/>
            <a:chExt cx="1773444" cy="1771564"/>
          </a:xfrm>
        </p:grpSpPr>
        <p:sp>
          <p:nvSpPr>
            <p:cNvPr id="31762" name="Text Box 5"/>
            <p:cNvSpPr txBox="1">
              <a:spLocks noChangeArrowheads="1"/>
            </p:cNvSpPr>
            <p:nvPr/>
          </p:nvSpPr>
          <p:spPr bwMode="auto">
            <a:xfrm>
              <a:off x="7092280" y="5013176"/>
              <a:ext cx="676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K</a:t>
              </a:r>
              <a:r>
                <a:rPr lang="en-US" altLang="zh-CN" sz="2000" b="1" baseline="-25000">
                  <a:latin typeface="Times New Roman" charset="0"/>
                </a:rPr>
                <a:t>3,3</a:t>
              </a:r>
              <a:endParaRPr lang="en-US" altLang="zh-CN" sz="2000" b="1">
                <a:latin typeface="Times New Roman" charset="0"/>
              </a:endParaRPr>
            </a:p>
          </p:txBody>
        </p:sp>
        <p:cxnSp>
          <p:nvCxnSpPr>
            <p:cNvPr id="31763" name="直接连接符 73"/>
            <p:cNvCxnSpPr>
              <a:cxnSpLocks noChangeShapeType="1"/>
              <a:stCxn id="31765" idx="6"/>
            </p:cNvCxnSpPr>
            <p:nvPr/>
          </p:nvCxnSpPr>
          <p:spPr bwMode="auto">
            <a:xfrm>
              <a:off x="6588142" y="3789007"/>
              <a:ext cx="1589169" cy="81323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31764" name="流程图: 联系 8"/>
            <p:cNvSpPr>
              <a:spLocks noChangeArrowheads="1"/>
            </p:cNvSpPr>
            <p:nvPr/>
          </p:nvSpPr>
          <p:spPr bwMode="auto">
            <a:xfrm>
              <a:off x="8073718" y="4530267"/>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5" name="流程图: 联系 35"/>
            <p:cNvSpPr>
              <a:spLocks noChangeArrowheads="1"/>
            </p:cNvSpPr>
            <p:nvPr/>
          </p:nvSpPr>
          <p:spPr bwMode="auto">
            <a:xfrm>
              <a:off x="6444208" y="371703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6" name="流程图: 联系 8"/>
            <p:cNvSpPr>
              <a:spLocks noChangeArrowheads="1"/>
            </p:cNvSpPr>
            <p:nvPr/>
          </p:nvSpPr>
          <p:spPr bwMode="auto">
            <a:xfrm>
              <a:off x="8055278" y="369881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7" name="流程图: 联系 71"/>
            <p:cNvSpPr>
              <a:spLocks noChangeArrowheads="1"/>
            </p:cNvSpPr>
            <p:nvPr/>
          </p:nvSpPr>
          <p:spPr bwMode="auto">
            <a:xfrm>
              <a:off x="6444290" y="454318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8" name="流程图: 联系 72"/>
            <p:cNvSpPr>
              <a:spLocks noChangeArrowheads="1"/>
            </p:cNvSpPr>
            <p:nvPr/>
          </p:nvSpPr>
          <p:spPr bwMode="auto">
            <a:xfrm>
              <a:off x="7281630" y="4530267"/>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69" name="直接连接符 74"/>
            <p:cNvCxnSpPr>
              <a:cxnSpLocks noChangeShapeType="1"/>
              <a:stCxn id="31765" idx="5"/>
              <a:endCxn id="31768" idx="1"/>
            </p:cNvCxnSpPr>
            <p:nvPr/>
          </p:nvCxnSpPr>
          <p:spPr bwMode="auto">
            <a:xfrm>
              <a:off x="6567063" y="3839901"/>
              <a:ext cx="735646" cy="711447"/>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0" name="直接连接符 75"/>
            <p:cNvCxnSpPr>
              <a:cxnSpLocks noChangeShapeType="1"/>
              <a:stCxn id="31774" idx="4"/>
            </p:cNvCxnSpPr>
            <p:nvPr/>
          </p:nvCxnSpPr>
          <p:spPr bwMode="auto">
            <a:xfrm>
              <a:off x="7348604" y="3842762"/>
              <a:ext cx="792349" cy="700952"/>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1" name="直接连接符 76"/>
            <p:cNvCxnSpPr>
              <a:cxnSpLocks noChangeShapeType="1"/>
              <a:endCxn id="31766" idx="4"/>
            </p:cNvCxnSpPr>
            <p:nvPr/>
          </p:nvCxnSpPr>
          <p:spPr bwMode="auto">
            <a:xfrm flipV="1">
              <a:off x="7380312" y="3842762"/>
              <a:ext cx="746933" cy="708326"/>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2" name="直接连接符 77"/>
            <p:cNvCxnSpPr>
              <a:cxnSpLocks noChangeShapeType="1"/>
            </p:cNvCxnSpPr>
            <p:nvPr/>
          </p:nvCxnSpPr>
          <p:spPr bwMode="auto">
            <a:xfrm>
              <a:off x="6516216" y="3861048"/>
              <a:ext cx="0" cy="720080"/>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3" name="直接连接符 73"/>
            <p:cNvCxnSpPr>
              <a:cxnSpLocks noChangeShapeType="1"/>
              <a:stCxn id="31766" idx="3"/>
              <a:endCxn id="31767" idx="6"/>
            </p:cNvCxnSpPr>
            <p:nvPr/>
          </p:nvCxnSpPr>
          <p:spPr bwMode="auto">
            <a:xfrm flipH="1">
              <a:off x="6588224" y="3821681"/>
              <a:ext cx="1488133" cy="793476"/>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31774" name="流程图: 联系 8"/>
            <p:cNvSpPr>
              <a:spLocks noChangeArrowheads="1"/>
            </p:cNvSpPr>
            <p:nvPr/>
          </p:nvSpPr>
          <p:spPr bwMode="auto">
            <a:xfrm>
              <a:off x="7276637" y="369881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75" name="直接连接符 77"/>
            <p:cNvCxnSpPr>
              <a:cxnSpLocks noChangeShapeType="1"/>
            </p:cNvCxnSpPr>
            <p:nvPr/>
          </p:nvCxnSpPr>
          <p:spPr bwMode="auto">
            <a:xfrm>
              <a:off x="7353418" y="3802487"/>
              <a:ext cx="0" cy="720080"/>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6" name="直接连接符 77"/>
            <p:cNvCxnSpPr>
              <a:cxnSpLocks noChangeShapeType="1"/>
            </p:cNvCxnSpPr>
            <p:nvPr/>
          </p:nvCxnSpPr>
          <p:spPr bwMode="auto">
            <a:xfrm>
              <a:off x="8145506" y="3861048"/>
              <a:ext cx="0" cy="720080"/>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77" name="直接连接符 76"/>
            <p:cNvCxnSpPr>
              <a:cxnSpLocks noChangeShapeType="1"/>
              <a:endCxn id="31774" idx="6"/>
            </p:cNvCxnSpPr>
            <p:nvPr/>
          </p:nvCxnSpPr>
          <p:spPr bwMode="auto">
            <a:xfrm flipV="1">
              <a:off x="6561330" y="3770787"/>
              <a:ext cx="859241" cy="798587"/>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grpSp>
      <p:grpSp>
        <p:nvGrpSpPr>
          <p:cNvPr id="4" name="组合 88"/>
          <p:cNvGrpSpPr>
            <a:grpSpLocks/>
          </p:cNvGrpSpPr>
          <p:nvPr/>
        </p:nvGrpSpPr>
        <p:grpSpPr bwMode="auto">
          <a:xfrm>
            <a:off x="1093788" y="3990975"/>
            <a:ext cx="1773237" cy="1825625"/>
            <a:chOff x="1430404" y="3789040"/>
            <a:chExt cx="1773362" cy="1825352"/>
          </a:xfrm>
        </p:grpSpPr>
        <p:sp>
          <p:nvSpPr>
            <p:cNvPr id="31751" name="流程图: 联系 8"/>
            <p:cNvSpPr>
              <a:spLocks noChangeArrowheads="1"/>
            </p:cNvSpPr>
            <p:nvPr/>
          </p:nvSpPr>
          <p:spPr bwMode="auto">
            <a:xfrm>
              <a:off x="3059832" y="465313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2" name="流程图: 联系 35"/>
            <p:cNvSpPr>
              <a:spLocks noChangeArrowheads="1"/>
            </p:cNvSpPr>
            <p:nvPr/>
          </p:nvSpPr>
          <p:spPr bwMode="auto">
            <a:xfrm>
              <a:off x="1835696" y="3789040"/>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3" name="流程图: 联系 8"/>
            <p:cNvSpPr>
              <a:spLocks noChangeArrowheads="1"/>
            </p:cNvSpPr>
            <p:nvPr/>
          </p:nvSpPr>
          <p:spPr bwMode="auto">
            <a:xfrm>
              <a:off x="2606535" y="3789040"/>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4" name="流程图: 联系 71"/>
            <p:cNvSpPr>
              <a:spLocks noChangeArrowheads="1"/>
            </p:cNvSpPr>
            <p:nvPr/>
          </p:nvSpPr>
          <p:spPr bwMode="auto">
            <a:xfrm>
              <a:off x="1430404" y="466605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5" name="流程图: 联系 72"/>
            <p:cNvSpPr>
              <a:spLocks noChangeArrowheads="1"/>
            </p:cNvSpPr>
            <p:nvPr/>
          </p:nvSpPr>
          <p:spPr bwMode="auto">
            <a:xfrm>
              <a:off x="2267744" y="465313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56" name="直接连接符 74"/>
            <p:cNvCxnSpPr>
              <a:cxnSpLocks noChangeShapeType="1"/>
              <a:endCxn id="31755" idx="1"/>
            </p:cNvCxnSpPr>
            <p:nvPr/>
          </p:nvCxnSpPr>
          <p:spPr bwMode="auto">
            <a:xfrm>
              <a:off x="1907704" y="3892472"/>
              <a:ext cx="381119" cy="78174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57" name="直接连接符 75"/>
            <p:cNvCxnSpPr>
              <a:cxnSpLocks noChangeShapeType="1"/>
            </p:cNvCxnSpPr>
            <p:nvPr/>
          </p:nvCxnSpPr>
          <p:spPr bwMode="auto">
            <a:xfrm>
              <a:off x="2695019" y="3874495"/>
              <a:ext cx="432048" cy="792088"/>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58" name="直接连接符 76"/>
            <p:cNvCxnSpPr>
              <a:cxnSpLocks noChangeShapeType="1"/>
            </p:cNvCxnSpPr>
            <p:nvPr/>
          </p:nvCxnSpPr>
          <p:spPr bwMode="auto">
            <a:xfrm flipV="1">
              <a:off x="2366646" y="3789040"/>
              <a:ext cx="352197" cy="884916"/>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59" name="直接连接符 77"/>
            <p:cNvCxnSpPr>
              <a:cxnSpLocks noChangeShapeType="1"/>
              <a:stCxn id="31752" idx="4"/>
              <a:endCxn id="31754" idx="7"/>
            </p:cNvCxnSpPr>
            <p:nvPr/>
          </p:nvCxnSpPr>
          <p:spPr bwMode="auto">
            <a:xfrm flipH="1">
              <a:off x="1553259" y="3932990"/>
              <a:ext cx="354404" cy="754142"/>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1760" name="直接连接符 73"/>
            <p:cNvCxnSpPr>
              <a:cxnSpLocks noChangeShapeType="1"/>
              <a:stCxn id="31753" idx="3"/>
              <a:endCxn id="31754" idx="6"/>
            </p:cNvCxnSpPr>
            <p:nvPr/>
          </p:nvCxnSpPr>
          <p:spPr bwMode="auto">
            <a:xfrm flipH="1">
              <a:off x="1574338" y="3911909"/>
              <a:ext cx="1053276" cy="826117"/>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31761" name="Text Box 5"/>
            <p:cNvSpPr txBox="1">
              <a:spLocks noChangeArrowheads="1"/>
            </p:cNvSpPr>
            <p:nvPr/>
          </p:nvSpPr>
          <p:spPr bwMode="auto">
            <a:xfrm>
              <a:off x="2195736" y="5157192"/>
              <a:ext cx="676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G</a:t>
              </a:r>
            </a:p>
          </p:txBody>
        </p:sp>
      </p:grpSp>
    </p:spTree>
    <p:extLst>
      <p:ext uri="{BB962C8B-B14F-4D97-AF65-F5344CB8AC3E}">
        <p14:creationId xmlns:p14="http://schemas.microsoft.com/office/powerpoint/2010/main" val="1244316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924800" cy="838200"/>
          </a:xfrm>
        </p:spPr>
        <p:txBody>
          <a:bodyPr/>
          <a:lstStyle/>
          <a:p>
            <a:pPr algn="ctr" eaLnBrk="1" hangingPunct="1"/>
            <a:r>
              <a:rPr lang="zh-CN" altLang="en-US" sz="3600"/>
              <a:t>棋盘上的士兵</a:t>
            </a:r>
          </a:p>
        </p:txBody>
      </p:sp>
      <p:sp>
        <p:nvSpPr>
          <p:cNvPr id="30723" name="Text Box 20"/>
          <p:cNvSpPr txBox="1">
            <a:spLocks noChangeArrowheads="1"/>
          </p:cNvSpPr>
          <p:nvPr/>
        </p:nvSpPr>
        <p:spPr bwMode="auto">
          <a:xfrm>
            <a:off x="4387850" y="2043113"/>
            <a:ext cx="3810000"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要在左图所示的棋盘上放置</a:t>
            </a:r>
            <a:r>
              <a:rPr kumimoji="1" lang="en-US" altLang="zh-CN" sz="2400" b="1">
                <a:latin typeface="Times New Roman" panose="02020603050405020304" pitchFamily="18" charset="0"/>
              </a:rPr>
              <a:t>4</a:t>
            </a:r>
            <a:r>
              <a:rPr kumimoji="1" lang="zh-CN" altLang="en-US" sz="2400" b="1">
                <a:latin typeface="Times New Roman" panose="02020603050405020304" pitchFamily="18" charset="0"/>
              </a:rPr>
              <a:t>个士兵，任何一行或者一列恰好放一个，但不能放在有标记的格子中。</a:t>
            </a:r>
          </a:p>
        </p:txBody>
      </p:sp>
      <p:sp>
        <p:nvSpPr>
          <p:cNvPr id="89109" name="Text Box 21" descr="蓝色砂纸"/>
          <p:cNvSpPr txBox="1">
            <a:spLocks noChangeArrowheads="1"/>
          </p:cNvSpPr>
          <p:nvPr/>
        </p:nvSpPr>
        <p:spPr bwMode="auto">
          <a:xfrm>
            <a:off x="4314825" y="3914775"/>
            <a:ext cx="4267200" cy="1200150"/>
          </a:xfrm>
          <a:prstGeom prst="rect">
            <a:avLst/>
          </a:prstGeom>
          <a:blipFill dpi="0" rotWithShape="0">
            <a:blip r:embed="rId3"/>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构造一个二步图，</a:t>
            </a: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zh-CN" altLang="en-US" sz="2400" b="1">
                <a:latin typeface="Times New Roman" panose="02020603050405020304" pitchFamily="18" charset="0"/>
              </a:rPr>
              <a:t>表示行，</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i</a:t>
            </a:r>
            <a:r>
              <a:rPr kumimoji="1" lang="zh-CN" altLang="en-US" sz="2400" b="1">
                <a:latin typeface="Times New Roman" panose="02020603050405020304" pitchFamily="18" charset="0"/>
              </a:rPr>
              <a:t>表示列。</a:t>
            </a: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r>
              <a:rPr kumimoji="1" lang="en-US" altLang="zh-CN" sz="2400" b="1">
                <a:latin typeface="Times New Roman" panose="02020603050405020304" pitchFamily="18" charset="0"/>
              </a:rPr>
              <a:t> </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E</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当且仅当第</a:t>
            </a:r>
            <a:r>
              <a:rPr kumimoji="1" lang="en-US" altLang="zh-CN" sz="2400" b="1" i="1">
                <a:latin typeface="Times New Roman" panose="02020603050405020304" pitchFamily="18" charset="0"/>
                <a:sym typeface="Symbol" panose="05050102010706020507" pitchFamily="18" charset="2"/>
              </a:rPr>
              <a:t>i</a:t>
            </a:r>
            <a:r>
              <a:rPr kumimoji="1" lang="zh-CN" altLang="en-US" sz="2400" b="1">
                <a:latin typeface="Times New Roman" panose="02020603050405020304" pitchFamily="18" charset="0"/>
                <a:sym typeface="Symbol" panose="05050102010706020507" pitchFamily="18" charset="2"/>
              </a:rPr>
              <a:t>行第</a:t>
            </a:r>
            <a:r>
              <a:rPr kumimoji="1" lang="en-US" altLang="zh-CN" sz="2400" b="1" i="1">
                <a:latin typeface="Times New Roman" panose="02020603050405020304" pitchFamily="18" charset="0"/>
                <a:sym typeface="Symbol" panose="05050102010706020507" pitchFamily="18" charset="2"/>
              </a:rPr>
              <a:t>j</a:t>
            </a:r>
            <a:r>
              <a:rPr kumimoji="1" lang="zh-CN" altLang="en-US" sz="2400" b="1">
                <a:latin typeface="Times New Roman" panose="02020603050405020304" pitchFamily="18" charset="0"/>
                <a:sym typeface="Symbol" panose="05050102010706020507" pitchFamily="18" charset="2"/>
              </a:rPr>
              <a:t>列的方格没有标记。</a:t>
            </a:r>
            <a:endParaRPr kumimoji="1" lang="zh-CN" altLang="en-US" sz="2400" b="1">
              <a:latin typeface="Times New Roman" panose="02020603050405020304" pitchFamily="18" charset="0"/>
            </a:endParaRPr>
          </a:p>
        </p:txBody>
      </p:sp>
      <p:sp>
        <p:nvSpPr>
          <p:cNvPr id="30725" name="Rectangle 23"/>
          <p:cNvSpPr>
            <a:spLocks noChangeArrowheads="1"/>
          </p:cNvSpPr>
          <p:nvPr/>
        </p:nvSpPr>
        <p:spPr bwMode="auto">
          <a:xfrm>
            <a:off x="858838" y="2114550"/>
            <a:ext cx="2932112" cy="29384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726" name="Line 24"/>
          <p:cNvSpPr>
            <a:spLocks noChangeShapeType="1"/>
          </p:cNvSpPr>
          <p:nvPr/>
        </p:nvSpPr>
        <p:spPr bwMode="auto">
          <a:xfrm>
            <a:off x="844550" y="2860675"/>
            <a:ext cx="294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27" name="Line 25"/>
          <p:cNvSpPr>
            <a:spLocks noChangeShapeType="1"/>
          </p:cNvSpPr>
          <p:nvPr/>
        </p:nvSpPr>
        <p:spPr bwMode="auto">
          <a:xfrm>
            <a:off x="844550" y="3557588"/>
            <a:ext cx="2946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28" name="Line 26"/>
          <p:cNvSpPr>
            <a:spLocks noChangeShapeType="1"/>
          </p:cNvSpPr>
          <p:nvPr/>
        </p:nvSpPr>
        <p:spPr bwMode="auto">
          <a:xfrm flipV="1">
            <a:off x="873125" y="4283075"/>
            <a:ext cx="29035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29" name="Line 27"/>
          <p:cNvSpPr>
            <a:spLocks noChangeShapeType="1"/>
          </p:cNvSpPr>
          <p:nvPr/>
        </p:nvSpPr>
        <p:spPr bwMode="auto">
          <a:xfrm>
            <a:off x="2311400" y="2106613"/>
            <a:ext cx="0" cy="294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30" name="Line 28"/>
          <p:cNvSpPr>
            <a:spLocks noChangeShapeType="1"/>
          </p:cNvSpPr>
          <p:nvPr/>
        </p:nvSpPr>
        <p:spPr bwMode="auto">
          <a:xfrm>
            <a:off x="1600200" y="2106613"/>
            <a:ext cx="0" cy="29606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31" name="Line 29"/>
          <p:cNvSpPr>
            <a:spLocks noChangeShapeType="1"/>
          </p:cNvSpPr>
          <p:nvPr/>
        </p:nvSpPr>
        <p:spPr bwMode="auto">
          <a:xfrm>
            <a:off x="3036888" y="2106613"/>
            <a:ext cx="0" cy="294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0732" name="Rectangle 30"/>
          <p:cNvSpPr>
            <a:spLocks noChangeArrowheads="1"/>
          </p:cNvSpPr>
          <p:nvPr/>
        </p:nvSpPr>
        <p:spPr bwMode="auto">
          <a:xfrm>
            <a:off x="1698625" y="2809875"/>
            <a:ext cx="49053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3" name="Rectangle 49"/>
          <p:cNvSpPr>
            <a:spLocks noChangeArrowheads="1"/>
          </p:cNvSpPr>
          <p:nvPr/>
        </p:nvSpPr>
        <p:spPr bwMode="auto">
          <a:xfrm>
            <a:off x="971550" y="3503613"/>
            <a:ext cx="49053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4" name="Rectangle 50"/>
          <p:cNvSpPr>
            <a:spLocks noChangeArrowheads="1"/>
          </p:cNvSpPr>
          <p:nvPr/>
        </p:nvSpPr>
        <p:spPr bwMode="auto">
          <a:xfrm>
            <a:off x="2408238" y="4244975"/>
            <a:ext cx="490537"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5" name="Rectangle 51"/>
          <p:cNvSpPr>
            <a:spLocks noChangeArrowheads="1"/>
          </p:cNvSpPr>
          <p:nvPr/>
        </p:nvSpPr>
        <p:spPr bwMode="auto">
          <a:xfrm>
            <a:off x="3178175" y="3446463"/>
            <a:ext cx="49053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6" name="Rectangle 52"/>
          <p:cNvSpPr>
            <a:spLocks noChangeArrowheads="1"/>
          </p:cNvSpPr>
          <p:nvPr/>
        </p:nvSpPr>
        <p:spPr bwMode="auto">
          <a:xfrm>
            <a:off x="1695450" y="2052638"/>
            <a:ext cx="49053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19" name="Rectangle 51"/>
          <p:cNvSpPr>
            <a:spLocks noChangeArrowheads="1"/>
          </p:cNvSpPr>
          <p:nvPr/>
        </p:nvSpPr>
        <p:spPr bwMode="auto">
          <a:xfrm>
            <a:off x="3173413" y="2120900"/>
            <a:ext cx="528637"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0" name="Rectangle 51"/>
          <p:cNvSpPr>
            <a:spLocks noChangeArrowheads="1"/>
          </p:cNvSpPr>
          <p:nvPr/>
        </p:nvSpPr>
        <p:spPr bwMode="auto">
          <a:xfrm>
            <a:off x="2387600" y="3549650"/>
            <a:ext cx="528638"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1" name="Rectangle 51"/>
          <p:cNvSpPr>
            <a:spLocks noChangeArrowheads="1"/>
          </p:cNvSpPr>
          <p:nvPr/>
        </p:nvSpPr>
        <p:spPr bwMode="auto">
          <a:xfrm>
            <a:off x="1673225" y="4264025"/>
            <a:ext cx="528638"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2" name="Rectangle 51"/>
          <p:cNvSpPr>
            <a:spLocks noChangeArrowheads="1"/>
          </p:cNvSpPr>
          <p:nvPr/>
        </p:nvSpPr>
        <p:spPr bwMode="auto">
          <a:xfrm>
            <a:off x="958850" y="2835275"/>
            <a:ext cx="528638"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109"/>
                                        </p:tgtEl>
                                        <p:attrNameLst>
                                          <p:attrName>style.visibility</p:attrName>
                                        </p:attrNameLst>
                                      </p:cBhvr>
                                      <p:to>
                                        <p:strVal val="visible"/>
                                      </p:to>
                                    </p:set>
                                    <p:anim calcmode="lin" valueType="num">
                                      <p:cBhvr additive="base">
                                        <p:cTn id="7" dur="500" fill="hold"/>
                                        <p:tgtEl>
                                          <p:spTgt spid="89109"/>
                                        </p:tgtEl>
                                        <p:attrNameLst>
                                          <p:attrName>ppt_x</p:attrName>
                                        </p:attrNameLst>
                                      </p:cBhvr>
                                      <p:tavLst>
                                        <p:tav tm="0">
                                          <p:val>
                                            <p:strVal val="#ppt_x"/>
                                          </p:val>
                                        </p:tav>
                                        <p:tav tm="100000">
                                          <p:val>
                                            <p:strVal val="#ppt_x"/>
                                          </p:val>
                                        </p:tav>
                                      </p:tavLst>
                                    </p:anim>
                                    <p:anim calcmode="lin" valueType="num">
                                      <p:cBhvr additive="base">
                                        <p:cTn id="8" dur="500" fill="hold"/>
                                        <p:tgtEl>
                                          <p:spTgt spid="891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9" grpId="0" animBg="1" autoUpdateAnimBg="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a:defRPr/>
            </a:pPr>
            <a:r>
              <a:rPr lang="zh-CN" altLang="en-US" sz="2800" b="1" dirty="0">
                <a:ea typeface="宋体" pitchFamily="2" charset="-122"/>
              </a:rPr>
              <a:t>从下图</a:t>
            </a:r>
            <a:r>
              <a:rPr lang="en-US" altLang="zh-CN" sz="2800" b="1" dirty="0">
                <a:ea typeface="宋体" pitchFamily="2" charset="-122"/>
              </a:rPr>
              <a:t>G=(A,B,E)</a:t>
            </a:r>
            <a:r>
              <a:rPr lang="zh-CN" altLang="en-US" sz="2800" b="1" dirty="0">
                <a:ea typeface="宋体" pitchFamily="2" charset="-122"/>
              </a:rPr>
              <a:t>中</a:t>
            </a:r>
            <a:r>
              <a:rPr lang="en-US" altLang="zh-CN" sz="2800" b="1" dirty="0">
                <a:ea typeface="宋体" pitchFamily="2" charset="-122"/>
              </a:rPr>
              <a:t>, </a:t>
            </a:r>
            <a:r>
              <a:rPr lang="zh-CN" altLang="en-US" sz="2800" b="1" dirty="0">
                <a:ea typeface="宋体" pitchFamily="2" charset="-122"/>
              </a:rPr>
              <a:t>找出相对于匹配</a:t>
            </a:r>
            <a:r>
              <a:rPr lang="en-US" altLang="zh-CN" sz="2800" b="1" dirty="0">
                <a:ea typeface="宋体" pitchFamily="2" charset="-122"/>
              </a:rPr>
              <a:t>M(</a:t>
            </a:r>
            <a:r>
              <a:rPr lang="zh-CN" altLang="en-US" sz="2800" b="1" dirty="0">
                <a:ea typeface="宋体" pitchFamily="2" charset="-122"/>
              </a:rPr>
              <a:t>粗边的集合</a:t>
            </a:r>
            <a:r>
              <a:rPr lang="en-US" altLang="zh-CN" sz="2800" b="1" dirty="0">
                <a:ea typeface="宋体" pitchFamily="2" charset="-122"/>
              </a:rPr>
              <a:t>)</a:t>
            </a:r>
            <a:r>
              <a:rPr lang="zh-CN" altLang="en-US" sz="2800" b="1" dirty="0">
                <a:ea typeface="宋体" pitchFamily="2" charset="-122"/>
              </a:rPr>
              <a:t>的任意三条交错路径</a:t>
            </a:r>
            <a:r>
              <a:rPr lang="en-US" altLang="zh-CN" sz="2800" b="1" dirty="0">
                <a:ea typeface="宋体" pitchFamily="2" charset="-122"/>
              </a:rPr>
              <a:t>(alternating path)</a:t>
            </a:r>
            <a:r>
              <a:rPr lang="zh-CN" altLang="en-US" sz="2800" b="1" dirty="0">
                <a:ea typeface="宋体" pitchFamily="2" charset="-122"/>
              </a:rPr>
              <a:t>和两条增广路径</a:t>
            </a:r>
            <a:r>
              <a:rPr lang="en-US" altLang="zh-CN" sz="2800" b="1" dirty="0">
                <a:ea typeface="宋体" pitchFamily="2" charset="-122"/>
              </a:rPr>
              <a:t>(augmenting path)</a:t>
            </a:r>
            <a:r>
              <a:rPr lang="zh-CN" altLang="en-US" sz="2800" b="1" dirty="0">
                <a:ea typeface="宋体" pitchFamily="2" charset="-122"/>
              </a:rPr>
              <a:t>。然后利用找出的增广路径扩大</a:t>
            </a:r>
            <a:r>
              <a:rPr lang="en-US" altLang="zh-CN" sz="2800" b="1" dirty="0">
                <a:ea typeface="宋体" pitchFamily="2" charset="-122"/>
              </a:rPr>
              <a:t>M.</a:t>
            </a: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grpSp>
        <p:nvGrpSpPr>
          <p:cNvPr id="32772" name="组合 64"/>
          <p:cNvGrpSpPr>
            <a:grpSpLocks/>
          </p:cNvGrpSpPr>
          <p:nvPr/>
        </p:nvGrpSpPr>
        <p:grpSpPr bwMode="auto">
          <a:xfrm>
            <a:off x="3429000" y="3352800"/>
            <a:ext cx="1905000" cy="2014538"/>
            <a:chOff x="6400800" y="2590800"/>
            <a:chExt cx="1905000" cy="2014210"/>
          </a:xfrm>
        </p:grpSpPr>
        <p:cxnSp>
          <p:nvCxnSpPr>
            <p:cNvPr id="6" name="直接连接符 5"/>
            <p:cNvCxnSpPr/>
            <p:nvPr/>
          </p:nvCxnSpPr>
          <p:spPr>
            <a:xfrm>
              <a:off x="6858000" y="2743175"/>
              <a:ext cx="990600" cy="0"/>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840538" y="3068560"/>
              <a:ext cx="990600"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858000" y="3449498"/>
              <a:ext cx="954088" cy="67933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858000" y="3428864"/>
              <a:ext cx="990600" cy="380938"/>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flipV="1">
              <a:off x="6858000" y="3809801"/>
              <a:ext cx="990600" cy="304750"/>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6858000" y="4419302"/>
              <a:ext cx="944563" cy="1746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888163" y="2762222"/>
              <a:ext cx="931862" cy="30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880225" y="3090782"/>
              <a:ext cx="958850" cy="358717"/>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6888163" y="3087607"/>
              <a:ext cx="942975" cy="334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916738" y="3476481"/>
              <a:ext cx="904875" cy="307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83" name="TextBox 36"/>
            <p:cNvSpPr txBox="1">
              <a:spLocks noChangeArrowheads="1"/>
            </p:cNvSpPr>
            <p:nvPr/>
          </p:nvSpPr>
          <p:spPr bwMode="auto">
            <a:xfrm>
              <a:off x="6400800" y="25908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2784" name="TextBox 37"/>
            <p:cNvSpPr txBox="1">
              <a:spLocks noChangeArrowheads="1"/>
            </p:cNvSpPr>
            <p:nvPr/>
          </p:nvSpPr>
          <p:spPr bwMode="auto">
            <a:xfrm>
              <a:off x="6400800" y="29718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2785" name="TextBox 38"/>
            <p:cNvSpPr txBox="1">
              <a:spLocks noChangeArrowheads="1"/>
            </p:cNvSpPr>
            <p:nvPr/>
          </p:nvSpPr>
          <p:spPr bwMode="auto">
            <a:xfrm>
              <a:off x="6400800" y="32766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2786" name="TextBox 39"/>
            <p:cNvSpPr txBox="1">
              <a:spLocks noChangeArrowheads="1"/>
            </p:cNvSpPr>
            <p:nvPr/>
          </p:nvSpPr>
          <p:spPr bwMode="auto">
            <a:xfrm>
              <a:off x="6400800" y="36576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2787" name="TextBox 40"/>
            <p:cNvSpPr txBox="1">
              <a:spLocks noChangeArrowheads="1"/>
            </p:cNvSpPr>
            <p:nvPr/>
          </p:nvSpPr>
          <p:spPr bwMode="auto">
            <a:xfrm>
              <a:off x="6400800" y="39624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2788" name="TextBox 41"/>
            <p:cNvSpPr txBox="1">
              <a:spLocks noChangeArrowheads="1"/>
            </p:cNvSpPr>
            <p:nvPr/>
          </p:nvSpPr>
          <p:spPr bwMode="auto">
            <a:xfrm>
              <a:off x="6400800" y="42672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5</a:t>
              </a:r>
              <a:endParaRPr lang="zh-CN" altLang="en-US" sz="1100" baseline="-25000"/>
            </a:p>
          </p:txBody>
        </p:sp>
        <p:sp>
          <p:nvSpPr>
            <p:cNvPr id="32789" name="TextBox 42"/>
            <p:cNvSpPr txBox="1">
              <a:spLocks noChangeArrowheads="1"/>
            </p:cNvSpPr>
            <p:nvPr/>
          </p:nvSpPr>
          <p:spPr bwMode="auto">
            <a:xfrm>
              <a:off x="7924800" y="26670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2790" name="TextBox 43"/>
            <p:cNvSpPr txBox="1">
              <a:spLocks noChangeArrowheads="1"/>
            </p:cNvSpPr>
            <p:nvPr/>
          </p:nvSpPr>
          <p:spPr bwMode="auto">
            <a:xfrm>
              <a:off x="7924800" y="29718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2791" name="TextBox 44"/>
            <p:cNvSpPr txBox="1">
              <a:spLocks noChangeArrowheads="1"/>
            </p:cNvSpPr>
            <p:nvPr/>
          </p:nvSpPr>
          <p:spPr bwMode="auto">
            <a:xfrm>
              <a:off x="7924800" y="32766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2792" name="TextBox 45"/>
            <p:cNvSpPr txBox="1">
              <a:spLocks noChangeArrowheads="1"/>
            </p:cNvSpPr>
            <p:nvPr/>
          </p:nvSpPr>
          <p:spPr bwMode="auto">
            <a:xfrm>
              <a:off x="7924800" y="36576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2793" name="TextBox 46"/>
            <p:cNvSpPr txBox="1">
              <a:spLocks noChangeArrowheads="1"/>
            </p:cNvSpPr>
            <p:nvPr/>
          </p:nvSpPr>
          <p:spPr bwMode="auto">
            <a:xfrm>
              <a:off x="7924800" y="39624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sp>
          <p:nvSpPr>
            <p:cNvPr id="32794" name="TextBox 47"/>
            <p:cNvSpPr txBox="1">
              <a:spLocks noChangeArrowheads="1"/>
            </p:cNvSpPr>
            <p:nvPr/>
          </p:nvSpPr>
          <p:spPr bwMode="auto">
            <a:xfrm>
              <a:off x="7924800" y="43434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5</a:t>
              </a:r>
              <a:endParaRPr lang="zh-CN" altLang="en-US" sz="1100" baseline="-25000"/>
            </a:p>
          </p:txBody>
        </p:sp>
        <p:cxnSp>
          <p:nvCxnSpPr>
            <p:cNvPr id="52" name="直接连接符 51"/>
            <p:cNvCxnSpPr/>
            <p:nvPr/>
          </p:nvCxnSpPr>
          <p:spPr>
            <a:xfrm flipV="1">
              <a:off x="6884988" y="3087607"/>
              <a:ext cx="955675" cy="361891"/>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54" name="直接连接符 53"/>
            <p:cNvCxnSpPr/>
            <p:nvPr/>
          </p:nvCxnSpPr>
          <p:spPr>
            <a:xfrm flipV="1">
              <a:off x="6862527" y="2734147"/>
              <a:ext cx="995881" cy="334979"/>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cxnSp>
          <p:nvCxnSpPr>
            <p:cNvPr id="59" name="直接连接符 58"/>
            <p:cNvCxnSpPr/>
            <p:nvPr/>
          </p:nvCxnSpPr>
          <p:spPr>
            <a:xfrm>
              <a:off x="6871580" y="4427145"/>
              <a:ext cx="941561" cy="18106"/>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cxnSp>
          <p:nvCxnSpPr>
            <p:cNvPr id="62" name="直接连接符 61"/>
            <p:cNvCxnSpPr/>
            <p:nvPr/>
          </p:nvCxnSpPr>
          <p:spPr>
            <a:xfrm>
              <a:off x="6876107" y="3456915"/>
              <a:ext cx="946087" cy="671465"/>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534400" cy="1600200"/>
          </a:xfrm>
        </p:spPr>
        <p:txBody>
          <a:bodyPr/>
          <a:lstStyle/>
          <a:p>
            <a:pPr marL="514350" indent="-514350">
              <a:lnSpc>
                <a:spcPct val="110000"/>
              </a:lnSpc>
              <a:buFont typeface="+mj-lt"/>
              <a:buAutoNum type="arabicPeriod" startAt="2"/>
              <a:defRPr/>
            </a:pPr>
            <a:r>
              <a:rPr lang="zh-CN" altLang="en-US" sz="2800" b="1" dirty="0">
                <a:ea typeface="宋体" pitchFamily="2" charset="-122"/>
              </a:rPr>
              <a:t>对于每一个二部图</a:t>
            </a:r>
            <a:r>
              <a:rPr lang="en-US" altLang="zh-CN" sz="2800" b="1" dirty="0">
                <a:ea typeface="宋体" pitchFamily="2" charset="-122"/>
              </a:rPr>
              <a:t>G=(A,B,E), </a:t>
            </a:r>
            <a:r>
              <a:rPr lang="zh-CN" altLang="en-US" sz="2800" b="1" dirty="0">
                <a:ea typeface="宋体" pitchFamily="2" charset="-122"/>
              </a:rPr>
              <a:t>判断</a:t>
            </a:r>
            <a:r>
              <a:rPr lang="en-US" altLang="zh-CN" sz="2800" b="1" dirty="0">
                <a:ea typeface="宋体" pitchFamily="2" charset="-122"/>
              </a:rPr>
              <a:t>G</a:t>
            </a:r>
            <a:r>
              <a:rPr lang="zh-CN" altLang="en-US" sz="2800" b="1" dirty="0">
                <a:ea typeface="宋体" pitchFamily="2" charset="-122"/>
              </a:rPr>
              <a:t>是否有饱和</a:t>
            </a:r>
            <a:r>
              <a:rPr lang="en-US" altLang="zh-CN" sz="2800" b="1" dirty="0">
                <a:ea typeface="宋体" pitchFamily="2" charset="-122"/>
              </a:rPr>
              <a:t>A</a:t>
            </a:r>
            <a:r>
              <a:rPr lang="zh-CN" altLang="en-US" sz="2800" b="1" dirty="0">
                <a:ea typeface="宋体" pitchFamily="2" charset="-122"/>
              </a:rPr>
              <a:t>的匹配。如果没有，请说明理由</a:t>
            </a:r>
            <a:endParaRPr lang="en-US" altLang="zh-CN" sz="2800" b="1"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grpSp>
        <p:nvGrpSpPr>
          <p:cNvPr id="33796" name="组合 157"/>
          <p:cNvGrpSpPr>
            <a:grpSpLocks/>
          </p:cNvGrpSpPr>
          <p:nvPr/>
        </p:nvGrpSpPr>
        <p:grpSpPr bwMode="auto">
          <a:xfrm>
            <a:off x="914400" y="3298825"/>
            <a:ext cx="1681163" cy="2447925"/>
            <a:chOff x="1600200" y="2971800"/>
            <a:chExt cx="1680550" cy="2448167"/>
          </a:xfrm>
        </p:grpSpPr>
        <p:cxnSp>
          <p:nvCxnSpPr>
            <p:cNvPr id="6" name="直接连接符 5"/>
            <p:cNvCxnSpPr/>
            <p:nvPr/>
          </p:nvCxnSpPr>
          <p:spPr bwMode="auto">
            <a:xfrm>
              <a:off x="2003278" y="3352838"/>
              <a:ext cx="83789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003278" y="3733875"/>
              <a:ext cx="83789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flipV="1">
              <a:off x="2003278" y="4100625"/>
              <a:ext cx="817265" cy="1428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auto">
            <a:xfrm flipV="1">
              <a:off x="2003278" y="4119676"/>
              <a:ext cx="817265" cy="30006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a:off x="2015973" y="3359188"/>
              <a:ext cx="823613" cy="36198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flipV="1">
              <a:off x="2006452" y="3359188"/>
              <a:ext cx="842656" cy="37151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flipV="1">
              <a:off x="2006452" y="3359188"/>
              <a:ext cx="833134" cy="75096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V="1">
              <a:off x="2006452" y="3733875"/>
              <a:ext cx="829960" cy="68428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73" name="TextBox 36"/>
            <p:cNvSpPr txBox="1">
              <a:spLocks noChangeArrowheads="1"/>
            </p:cNvSpPr>
            <p:nvPr/>
          </p:nvSpPr>
          <p:spPr bwMode="auto">
            <a:xfrm>
              <a:off x="1600200" y="3200400"/>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74" name="TextBox 36"/>
            <p:cNvSpPr txBox="1">
              <a:spLocks noChangeArrowheads="1"/>
            </p:cNvSpPr>
            <p:nvPr/>
          </p:nvSpPr>
          <p:spPr bwMode="auto">
            <a:xfrm>
              <a:off x="1600200" y="3576119"/>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75" name="TextBox 36"/>
            <p:cNvSpPr txBox="1">
              <a:spLocks noChangeArrowheads="1"/>
            </p:cNvSpPr>
            <p:nvPr/>
          </p:nvSpPr>
          <p:spPr bwMode="auto">
            <a:xfrm>
              <a:off x="1600200" y="3951083"/>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76" name="TextBox 36"/>
            <p:cNvSpPr txBox="1">
              <a:spLocks noChangeArrowheads="1"/>
            </p:cNvSpPr>
            <p:nvPr/>
          </p:nvSpPr>
          <p:spPr bwMode="auto">
            <a:xfrm>
              <a:off x="1600200" y="4289079"/>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77" name="TextBox 36"/>
            <p:cNvSpPr txBox="1">
              <a:spLocks noChangeArrowheads="1"/>
            </p:cNvSpPr>
            <p:nvPr/>
          </p:nvSpPr>
          <p:spPr bwMode="auto">
            <a:xfrm>
              <a:off x="2890696" y="3981261"/>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78" name="TextBox 36"/>
            <p:cNvSpPr txBox="1">
              <a:spLocks noChangeArrowheads="1"/>
            </p:cNvSpPr>
            <p:nvPr/>
          </p:nvSpPr>
          <p:spPr bwMode="auto">
            <a:xfrm>
              <a:off x="2899750" y="3610069"/>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79" name="TextBox 36"/>
            <p:cNvSpPr txBox="1">
              <a:spLocks noChangeArrowheads="1"/>
            </p:cNvSpPr>
            <p:nvPr/>
          </p:nvSpPr>
          <p:spPr bwMode="auto">
            <a:xfrm>
              <a:off x="2891451" y="3229823"/>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80" name="TextBox 36"/>
            <p:cNvSpPr txBox="1">
              <a:spLocks noChangeArrowheads="1"/>
            </p:cNvSpPr>
            <p:nvPr/>
          </p:nvSpPr>
          <p:spPr bwMode="auto">
            <a:xfrm>
              <a:off x="1837477" y="297859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81" name="TextBox 36"/>
            <p:cNvSpPr txBox="1">
              <a:spLocks noChangeArrowheads="1"/>
            </p:cNvSpPr>
            <p:nvPr/>
          </p:nvSpPr>
          <p:spPr bwMode="auto">
            <a:xfrm>
              <a:off x="2689257" y="297180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82" name="TextBox 36"/>
            <p:cNvSpPr txBox="1">
              <a:spLocks noChangeArrowheads="1"/>
            </p:cNvSpPr>
            <p:nvPr/>
          </p:nvSpPr>
          <p:spPr bwMode="auto">
            <a:xfrm>
              <a:off x="2262990" y="511219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1)</a:t>
              </a:r>
              <a:endParaRPr lang="zh-CN" altLang="en-US" sz="1400" b="1" baseline="-25000"/>
            </a:p>
          </p:txBody>
        </p:sp>
      </p:grpSp>
      <p:grpSp>
        <p:nvGrpSpPr>
          <p:cNvPr id="33797" name="组合 158"/>
          <p:cNvGrpSpPr>
            <a:grpSpLocks/>
          </p:cNvGrpSpPr>
          <p:nvPr/>
        </p:nvGrpSpPr>
        <p:grpSpPr bwMode="auto">
          <a:xfrm>
            <a:off x="2808288" y="3281363"/>
            <a:ext cx="1687512" cy="2525712"/>
            <a:chOff x="3483321" y="2894846"/>
            <a:chExt cx="1687717" cy="2525121"/>
          </a:xfrm>
        </p:grpSpPr>
        <p:cxnSp>
          <p:nvCxnSpPr>
            <p:cNvPr id="37" name="直接连接符 36"/>
            <p:cNvCxnSpPr/>
            <p:nvPr/>
          </p:nvCxnSpPr>
          <p:spPr bwMode="auto">
            <a:xfrm>
              <a:off x="3894533" y="3275757"/>
              <a:ext cx="83671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3894533" y="3656668"/>
              <a:ext cx="83671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flipV="1">
              <a:off x="3894533" y="4024882"/>
              <a:ext cx="817662" cy="1269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a:off x="3905647" y="3282105"/>
              <a:ext cx="824012" cy="361865"/>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a:off x="3896121" y="3653493"/>
              <a:ext cx="838302" cy="71896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flipV="1">
              <a:off x="3896121" y="3282105"/>
              <a:ext cx="833538" cy="75071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55" name="TextBox 36"/>
            <p:cNvSpPr txBox="1">
              <a:spLocks noChangeArrowheads="1"/>
            </p:cNvSpPr>
            <p:nvPr/>
          </p:nvSpPr>
          <p:spPr bwMode="auto">
            <a:xfrm>
              <a:off x="3512745" y="3123446"/>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56" name="TextBox 36"/>
            <p:cNvSpPr txBox="1">
              <a:spLocks noChangeArrowheads="1"/>
            </p:cNvSpPr>
            <p:nvPr/>
          </p:nvSpPr>
          <p:spPr bwMode="auto">
            <a:xfrm>
              <a:off x="3483321" y="3499165"/>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57" name="TextBox 36"/>
            <p:cNvSpPr txBox="1">
              <a:spLocks noChangeArrowheads="1"/>
            </p:cNvSpPr>
            <p:nvPr/>
          </p:nvSpPr>
          <p:spPr bwMode="auto">
            <a:xfrm>
              <a:off x="3484830" y="3874129"/>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58" name="TextBox 36"/>
            <p:cNvSpPr txBox="1">
              <a:spLocks noChangeArrowheads="1"/>
            </p:cNvSpPr>
            <p:nvPr/>
          </p:nvSpPr>
          <p:spPr bwMode="auto">
            <a:xfrm>
              <a:off x="4781739" y="4273236"/>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59" name="TextBox 36"/>
            <p:cNvSpPr txBox="1">
              <a:spLocks noChangeArrowheads="1"/>
            </p:cNvSpPr>
            <p:nvPr/>
          </p:nvSpPr>
          <p:spPr bwMode="auto">
            <a:xfrm>
              <a:off x="4780984" y="3904307"/>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60" name="TextBox 36"/>
            <p:cNvSpPr txBox="1">
              <a:spLocks noChangeArrowheads="1"/>
            </p:cNvSpPr>
            <p:nvPr/>
          </p:nvSpPr>
          <p:spPr bwMode="auto">
            <a:xfrm>
              <a:off x="4790038" y="3533115"/>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61" name="TextBox 36"/>
            <p:cNvSpPr txBox="1">
              <a:spLocks noChangeArrowheads="1"/>
            </p:cNvSpPr>
            <p:nvPr/>
          </p:nvSpPr>
          <p:spPr bwMode="auto">
            <a:xfrm>
              <a:off x="4781739" y="3152869"/>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62" name="TextBox 36"/>
            <p:cNvSpPr txBox="1">
              <a:spLocks noChangeArrowheads="1"/>
            </p:cNvSpPr>
            <p:nvPr/>
          </p:nvSpPr>
          <p:spPr bwMode="auto">
            <a:xfrm>
              <a:off x="3727765" y="2901636"/>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63" name="TextBox 36"/>
            <p:cNvSpPr txBox="1">
              <a:spLocks noChangeArrowheads="1"/>
            </p:cNvSpPr>
            <p:nvPr/>
          </p:nvSpPr>
          <p:spPr bwMode="auto">
            <a:xfrm>
              <a:off x="4579545" y="2894846"/>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64" name="TextBox 36"/>
            <p:cNvSpPr txBox="1">
              <a:spLocks noChangeArrowheads="1"/>
            </p:cNvSpPr>
            <p:nvPr/>
          </p:nvSpPr>
          <p:spPr bwMode="auto">
            <a:xfrm>
              <a:off x="4140451" y="511219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2)</a:t>
              </a:r>
              <a:endParaRPr lang="zh-CN" altLang="en-US" sz="1400" b="1" baseline="-25000"/>
            </a:p>
          </p:txBody>
        </p:sp>
      </p:grpSp>
      <p:grpSp>
        <p:nvGrpSpPr>
          <p:cNvPr id="33798" name="组合 159"/>
          <p:cNvGrpSpPr>
            <a:grpSpLocks/>
          </p:cNvGrpSpPr>
          <p:nvPr/>
        </p:nvGrpSpPr>
        <p:grpSpPr bwMode="auto">
          <a:xfrm>
            <a:off x="4778375" y="3249613"/>
            <a:ext cx="1660525" cy="2497137"/>
            <a:chOff x="5387567" y="2922760"/>
            <a:chExt cx="1660933" cy="2497207"/>
          </a:xfrm>
        </p:grpSpPr>
        <p:cxnSp>
          <p:nvCxnSpPr>
            <p:cNvPr id="55" name="直接连接符 54"/>
            <p:cNvCxnSpPr/>
            <p:nvPr/>
          </p:nvCxnSpPr>
          <p:spPr bwMode="auto">
            <a:xfrm>
              <a:off x="5773425" y="3303771"/>
              <a:ext cx="827290" cy="285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auto">
            <a:xfrm>
              <a:off x="5773425" y="3684781"/>
              <a:ext cx="835230" cy="31750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flipV="1">
              <a:off x="5773425" y="3684781"/>
              <a:ext cx="827290" cy="38101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auto">
            <a:xfrm flipV="1">
              <a:off x="5773425" y="4010227"/>
              <a:ext cx="835230" cy="36037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5786128" y="3310121"/>
              <a:ext cx="824114" cy="36196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flipV="1">
              <a:off x="5776601" y="3310121"/>
              <a:ext cx="833642" cy="75090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5776601" y="4369013"/>
              <a:ext cx="832054" cy="40164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31" name="TextBox 36"/>
            <p:cNvSpPr txBox="1">
              <a:spLocks noChangeArrowheads="1"/>
            </p:cNvSpPr>
            <p:nvPr/>
          </p:nvSpPr>
          <p:spPr bwMode="auto">
            <a:xfrm>
              <a:off x="5387567" y="3151360"/>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32" name="TextBox 36"/>
            <p:cNvSpPr txBox="1">
              <a:spLocks noChangeArrowheads="1"/>
            </p:cNvSpPr>
            <p:nvPr/>
          </p:nvSpPr>
          <p:spPr bwMode="auto">
            <a:xfrm>
              <a:off x="5387567" y="3527079"/>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33" name="TextBox 36"/>
            <p:cNvSpPr txBox="1">
              <a:spLocks noChangeArrowheads="1"/>
            </p:cNvSpPr>
            <p:nvPr/>
          </p:nvSpPr>
          <p:spPr bwMode="auto">
            <a:xfrm>
              <a:off x="5387567" y="3926940"/>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34" name="TextBox 36"/>
            <p:cNvSpPr txBox="1">
              <a:spLocks noChangeArrowheads="1"/>
            </p:cNvSpPr>
            <p:nvPr/>
          </p:nvSpPr>
          <p:spPr bwMode="auto">
            <a:xfrm>
              <a:off x="5387567" y="4246075"/>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35" name="TextBox 36"/>
            <p:cNvSpPr txBox="1">
              <a:spLocks noChangeArrowheads="1"/>
            </p:cNvSpPr>
            <p:nvPr/>
          </p:nvSpPr>
          <p:spPr bwMode="auto">
            <a:xfrm>
              <a:off x="6667500" y="3932221"/>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36" name="TextBox 36"/>
            <p:cNvSpPr txBox="1">
              <a:spLocks noChangeArrowheads="1"/>
            </p:cNvSpPr>
            <p:nvPr/>
          </p:nvSpPr>
          <p:spPr bwMode="auto">
            <a:xfrm>
              <a:off x="6667500" y="3561029"/>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37" name="TextBox 36"/>
            <p:cNvSpPr txBox="1">
              <a:spLocks noChangeArrowheads="1"/>
            </p:cNvSpPr>
            <p:nvPr/>
          </p:nvSpPr>
          <p:spPr bwMode="auto">
            <a:xfrm>
              <a:off x="6667500" y="3180783"/>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38" name="TextBox 36"/>
            <p:cNvSpPr txBox="1">
              <a:spLocks noChangeArrowheads="1"/>
            </p:cNvSpPr>
            <p:nvPr/>
          </p:nvSpPr>
          <p:spPr bwMode="auto">
            <a:xfrm>
              <a:off x="5607868" y="292955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39" name="TextBox 36"/>
            <p:cNvSpPr txBox="1">
              <a:spLocks noChangeArrowheads="1"/>
            </p:cNvSpPr>
            <p:nvPr/>
          </p:nvSpPr>
          <p:spPr bwMode="auto">
            <a:xfrm>
              <a:off x="6459648" y="292276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40" name="TextBox 36"/>
            <p:cNvSpPr txBox="1">
              <a:spLocks noChangeArrowheads="1"/>
            </p:cNvSpPr>
            <p:nvPr/>
          </p:nvSpPr>
          <p:spPr bwMode="auto">
            <a:xfrm>
              <a:off x="6096000" y="511219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3)</a:t>
              </a:r>
              <a:endParaRPr lang="zh-CN" altLang="en-US" sz="1400" b="1" baseline="-25000"/>
            </a:p>
          </p:txBody>
        </p:sp>
        <p:cxnSp>
          <p:nvCxnSpPr>
            <p:cNvPr id="95" name="直接连接符 94"/>
            <p:cNvCxnSpPr/>
            <p:nvPr/>
          </p:nvCxnSpPr>
          <p:spPr bwMode="auto">
            <a:xfrm>
              <a:off x="5776601" y="3684781"/>
              <a:ext cx="832054" cy="66994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auto">
            <a:xfrm>
              <a:off x="5784540" y="4372188"/>
              <a:ext cx="816175" cy="66200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auto">
            <a:xfrm rot="5400000" flipH="1" flipV="1">
              <a:off x="5477439" y="3612454"/>
              <a:ext cx="1420852" cy="86063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auto">
            <a:xfrm rot="5400000" flipH="1" flipV="1">
              <a:off x="5648893" y="3802961"/>
              <a:ext cx="1077942" cy="84158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45" name="TextBox 36"/>
            <p:cNvSpPr txBox="1">
              <a:spLocks noChangeArrowheads="1"/>
            </p:cNvSpPr>
            <p:nvPr/>
          </p:nvSpPr>
          <p:spPr bwMode="auto">
            <a:xfrm>
              <a:off x="5387567" y="4626321"/>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3846" name="TextBox 36"/>
            <p:cNvSpPr txBox="1">
              <a:spLocks noChangeArrowheads="1"/>
            </p:cNvSpPr>
            <p:nvPr/>
          </p:nvSpPr>
          <p:spPr bwMode="auto">
            <a:xfrm>
              <a:off x="6667500" y="42672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47" name="TextBox 36"/>
            <p:cNvSpPr txBox="1">
              <a:spLocks noChangeArrowheads="1"/>
            </p:cNvSpPr>
            <p:nvPr/>
          </p:nvSpPr>
          <p:spPr bwMode="auto">
            <a:xfrm>
              <a:off x="6667500" y="464820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sp>
          <p:nvSpPr>
            <p:cNvPr id="33848" name="TextBox 36"/>
            <p:cNvSpPr txBox="1">
              <a:spLocks noChangeArrowheads="1"/>
            </p:cNvSpPr>
            <p:nvPr/>
          </p:nvSpPr>
          <p:spPr bwMode="auto">
            <a:xfrm>
              <a:off x="6667500" y="491999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5</a:t>
              </a:r>
              <a:endParaRPr lang="zh-CN" altLang="en-US" sz="1100" baseline="-25000"/>
            </a:p>
          </p:txBody>
        </p:sp>
      </p:grpSp>
      <p:grpSp>
        <p:nvGrpSpPr>
          <p:cNvPr id="33799" name="组合 160"/>
          <p:cNvGrpSpPr>
            <a:grpSpLocks/>
          </p:cNvGrpSpPr>
          <p:nvPr/>
        </p:nvGrpSpPr>
        <p:grpSpPr bwMode="auto">
          <a:xfrm>
            <a:off x="6721475" y="3216275"/>
            <a:ext cx="1660525" cy="2530475"/>
            <a:chOff x="7094899" y="2888810"/>
            <a:chExt cx="1660933" cy="2531157"/>
          </a:xfrm>
        </p:grpSpPr>
        <p:cxnSp>
          <p:nvCxnSpPr>
            <p:cNvPr id="118" name="直接连接符 117"/>
            <p:cNvCxnSpPr/>
            <p:nvPr/>
          </p:nvCxnSpPr>
          <p:spPr bwMode="auto">
            <a:xfrm>
              <a:off x="7480757" y="3269913"/>
              <a:ext cx="825703" cy="69233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auto">
            <a:xfrm flipV="1">
              <a:off x="7480757" y="3295320"/>
              <a:ext cx="839993" cy="35569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bwMode="auto">
            <a:xfrm flipV="1">
              <a:off x="7480757" y="3651015"/>
              <a:ext cx="827290" cy="38110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bwMode="auto">
            <a:xfrm flipV="1">
              <a:off x="7480757" y="3976541"/>
              <a:ext cx="835230" cy="36045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a:off x="7493460" y="3276264"/>
              <a:ext cx="824114" cy="36204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auto">
            <a:xfrm flipV="1">
              <a:off x="7483933" y="3657367"/>
              <a:ext cx="809824" cy="36998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auto">
            <a:xfrm>
              <a:off x="7483933" y="4335413"/>
              <a:ext cx="827290" cy="3811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07" name="TextBox 36"/>
            <p:cNvSpPr txBox="1">
              <a:spLocks noChangeArrowheads="1"/>
            </p:cNvSpPr>
            <p:nvPr/>
          </p:nvSpPr>
          <p:spPr bwMode="auto">
            <a:xfrm>
              <a:off x="7094899" y="3117410"/>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08" name="TextBox 36"/>
            <p:cNvSpPr txBox="1">
              <a:spLocks noChangeArrowheads="1"/>
            </p:cNvSpPr>
            <p:nvPr/>
          </p:nvSpPr>
          <p:spPr bwMode="auto">
            <a:xfrm>
              <a:off x="7094899" y="3493129"/>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09" name="TextBox 36"/>
            <p:cNvSpPr txBox="1">
              <a:spLocks noChangeArrowheads="1"/>
            </p:cNvSpPr>
            <p:nvPr/>
          </p:nvSpPr>
          <p:spPr bwMode="auto">
            <a:xfrm>
              <a:off x="7094899" y="3892990"/>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10" name="TextBox 36"/>
            <p:cNvSpPr txBox="1">
              <a:spLocks noChangeArrowheads="1"/>
            </p:cNvSpPr>
            <p:nvPr/>
          </p:nvSpPr>
          <p:spPr bwMode="auto">
            <a:xfrm>
              <a:off x="7094899" y="4212125"/>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11" name="TextBox 36"/>
            <p:cNvSpPr txBox="1">
              <a:spLocks noChangeArrowheads="1"/>
            </p:cNvSpPr>
            <p:nvPr/>
          </p:nvSpPr>
          <p:spPr bwMode="auto">
            <a:xfrm>
              <a:off x="8374832" y="3898271"/>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12" name="TextBox 36"/>
            <p:cNvSpPr txBox="1">
              <a:spLocks noChangeArrowheads="1"/>
            </p:cNvSpPr>
            <p:nvPr/>
          </p:nvSpPr>
          <p:spPr bwMode="auto">
            <a:xfrm>
              <a:off x="8374832" y="3527079"/>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13" name="TextBox 36"/>
            <p:cNvSpPr txBox="1">
              <a:spLocks noChangeArrowheads="1"/>
            </p:cNvSpPr>
            <p:nvPr/>
          </p:nvSpPr>
          <p:spPr bwMode="auto">
            <a:xfrm>
              <a:off x="8374832" y="3146833"/>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14" name="TextBox 36"/>
            <p:cNvSpPr txBox="1">
              <a:spLocks noChangeArrowheads="1"/>
            </p:cNvSpPr>
            <p:nvPr/>
          </p:nvSpPr>
          <p:spPr bwMode="auto">
            <a:xfrm>
              <a:off x="7315200" y="289560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15" name="TextBox 36"/>
            <p:cNvSpPr txBox="1">
              <a:spLocks noChangeArrowheads="1"/>
            </p:cNvSpPr>
            <p:nvPr/>
          </p:nvSpPr>
          <p:spPr bwMode="auto">
            <a:xfrm>
              <a:off x="8166980" y="288881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16" name="TextBox 36"/>
            <p:cNvSpPr txBox="1">
              <a:spLocks noChangeArrowheads="1"/>
            </p:cNvSpPr>
            <p:nvPr/>
          </p:nvSpPr>
          <p:spPr bwMode="auto">
            <a:xfrm>
              <a:off x="7803332" y="5112190"/>
              <a:ext cx="3810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a:t>
              </a:r>
              <a:endParaRPr lang="zh-CN" altLang="en-US" sz="1400" b="1" baseline="-25000"/>
            </a:p>
          </p:txBody>
        </p:sp>
        <p:cxnSp>
          <p:nvCxnSpPr>
            <p:cNvPr id="135" name="直接连接符 134"/>
            <p:cNvCxnSpPr/>
            <p:nvPr/>
          </p:nvCxnSpPr>
          <p:spPr bwMode="auto">
            <a:xfrm rot="16200000" flipH="1">
              <a:off x="7360063" y="3774885"/>
              <a:ext cx="1084555" cy="83681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auto">
            <a:xfrm flipV="1">
              <a:off x="7474405" y="4381462"/>
              <a:ext cx="846345" cy="34616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19" name="TextBox 36"/>
            <p:cNvSpPr txBox="1">
              <a:spLocks noChangeArrowheads="1"/>
            </p:cNvSpPr>
            <p:nvPr/>
          </p:nvSpPr>
          <p:spPr bwMode="auto">
            <a:xfrm>
              <a:off x="7094899" y="4592371"/>
              <a:ext cx="381000" cy="261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3820" name="TextBox 36"/>
            <p:cNvSpPr txBox="1">
              <a:spLocks noChangeArrowheads="1"/>
            </p:cNvSpPr>
            <p:nvPr/>
          </p:nvSpPr>
          <p:spPr bwMode="auto">
            <a:xfrm>
              <a:off x="8374832" y="423325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21" name="TextBox 36"/>
            <p:cNvSpPr txBox="1">
              <a:spLocks noChangeArrowheads="1"/>
            </p:cNvSpPr>
            <p:nvPr/>
          </p:nvSpPr>
          <p:spPr bwMode="auto">
            <a:xfrm>
              <a:off x="8374832" y="4614250"/>
              <a:ext cx="381000"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cxnSp>
          <p:nvCxnSpPr>
            <p:cNvPr id="148" name="直接连接符 147"/>
            <p:cNvCxnSpPr/>
            <p:nvPr/>
          </p:nvCxnSpPr>
          <p:spPr bwMode="auto">
            <a:xfrm>
              <a:off x="7496636" y="4046410"/>
              <a:ext cx="814587" cy="32711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bwMode="auto">
            <a:xfrm flipV="1">
              <a:off x="7514102" y="3974953"/>
              <a:ext cx="797121" cy="4446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startAt="3"/>
              <a:defRPr/>
            </a:pPr>
            <a:r>
              <a:rPr lang="zh-CN" altLang="en-US" sz="2800" b="1" dirty="0">
                <a:ea typeface="宋体" pitchFamily="2" charset="-122"/>
              </a:rPr>
              <a:t>找出一个二部图和一组偏好</a:t>
            </a:r>
            <a:r>
              <a:rPr lang="en-US" altLang="zh-CN" sz="2800" b="1" dirty="0">
                <a:ea typeface="宋体" pitchFamily="2" charset="-122"/>
              </a:rPr>
              <a:t>(preference),</a:t>
            </a:r>
            <a:r>
              <a:rPr lang="zh-CN" altLang="en-US" sz="2800" b="1" dirty="0">
                <a:ea typeface="宋体" pitchFamily="2" charset="-122"/>
              </a:rPr>
              <a:t>使得在此图中所有最大匹配均不是稳定匹配而所有稳定匹配均不是最大匹配</a:t>
            </a:r>
            <a:r>
              <a:rPr lang="zh-CN" altLang="en-US" sz="1800" b="1" dirty="0">
                <a:ea typeface="宋体" pitchFamily="2" charset="-122"/>
              </a:rPr>
              <a:t>（</a:t>
            </a:r>
            <a:r>
              <a:rPr lang="en-US" altLang="zh-CN" sz="1800" b="1" dirty="0">
                <a:ea typeface="宋体" pitchFamily="2" charset="-122"/>
              </a:rPr>
              <a:t>Find a bipartite graph and a set of preferences such that no matching of maximal size is stable and no stable matching has maximal size.</a:t>
            </a:r>
            <a:r>
              <a:rPr lang="zh-CN" altLang="en-US" sz="1800" dirty="0">
                <a:ea typeface="宋体" pitchFamily="2" charset="-122"/>
              </a:rPr>
              <a:t>）</a:t>
            </a:r>
            <a:endParaRPr lang="en-US" altLang="zh-CN" sz="2800" dirty="0">
              <a:ea typeface="宋体" pitchFamily="2" charset="-122"/>
            </a:endParaRPr>
          </a:p>
          <a:p>
            <a:pPr marL="0" indent="0">
              <a:lnSpc>
                <a:spcPct val="110000"/>
              </a:lnSpc>
              <a:buNone/>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startAt="4"/>
              <a:defRPr/>
            </a:pPr>
            <a:r>
              <a:rPr lang="zh-CN" altLang="en-US" sz="2800" b="1" dirty="0">
                <a:ea typeface="宋体" pitchFamily="2" charset="-122"/>
              </a:rPr>
              <a:t>令</a:t>
            </a:r>
            <a:r>
              <a:rPr lang="en-US" altLang="zh-CN" sz="2800" b="1" dirty="0">
                <a:ea typeface="宋体" pitchFamily="2" charset="-122"/>
              </a:rPr>
              <a:t>k</a:t>
            </a:r>
            <a:r>
              <a:rPr lang="zh-CN" altLang="en-US" sz="2800" b="1" dirty="0">
                <a:ea typeface="宋体" pitchFamily="2" charset="-122"/>
              </a:rPr>
              <a:t>为一整数。对于任意有限集合，证明对它的任意两个ｋ划分</a:t>
            </a:r>
            <a:r>
              <a:rPr lang="en-US" altLang="zh-CN" sz="2800" b="1" dirty="0">
                <a:ea typeface="宋体" pitchFamily="2" charset="-122"/>
              </a:rPr>
              <a:t> </a:t>
            </a:r>
            <a:r>
              <a:rPr lang="zh-CN" altLang="en-US" sz="2800" b="1" dirty="0">
                <a:ea typeface="宋体" pitchFamily="2" charset="-122"/>
              </a:rPr>
              <a:t>都存在一个相同的代表集。</a:t>
            </a:r>
            <a:endParaRPr lang="en-US" altLang="zh-CN" sz="2800" b="1" dirty="0">
              <a:ea typeface="宋体" pitchFamily="2" charset="-122"/>
            </a:endParaRPr>
          </a:p>
          <a:p>
            <a:pPr marL="514350" indent="-514350">
              <a:lnSpc>
                <a:spcPct val="110000"/>
              </a:lnSpc>
              <a:buFontTx/>
              <a:buNone/>
              <a:defRPr/>
            </a:pPr>
            <a:r>
              <a:rPr lang="zh-CN" altLang="en-US" sz="2800" b="1" dirty="0">
                <a:ea typeface="宋体" pitchFamily="2" charset="-122"/>
              </a:rPr>
              <a:t>　</a:t>
            </a:r>
            <a:r>
              <a:rPr lang="en-US" altLang="zh-CN" sz="2800" b="1" dirty="0">
                <a:ea typeface="宋体" pitchFamily="2" charset="-122"/>
              </a:rPr>
              <a:t>	</a:t>
            </a:r>
            <a:r>
              <a:rPr lang="zh-CN" altLang="en-US" sz="1800" b="1" dirty="0">
                <a:latin typeface="楷体" pitchFamily="49" charset="-122"/>
                <a:ea typeface="楷体" pitchFamily="49" charset="-122"/>
              </a:rPr>
              <a:t>说明：１）ｋ划分指划分为大小相同的互不想交的ｋ个子集，为简便起见，设集合的大小为ｋ的整数倍从而每个子集均有相同个元素。</a:t>
            </a:r>
            <a:endParaRPr lang="en-US" altLang="zh-CN" sz="1800" b="1" dirty="0">
              <a:latin typeface="楷体" pitchFamily="49" charset="-122"/>
              <a:ea typeface="楷体" pitchFamily="49" charset="-122"/>
            </a:endParaRPr>
          </a:p>
          <a:p>
            <a:pPr marL="514350" indent="-514350">
              <a:lnSpc>
                <a:spcPct val="110000"/>
              </a:lnSpc>
              <a:buFontTx/>
              <a:buNone/>
              <a:defRPr/>
            </a:pPr>
            <a:r>
              <a:rPr lang="zh-CN" altLang="en-US" sz="1800" b="1" dirty="0">
                <a:latin typeface="楷体" pitchFamily="49" charset="-122"/>
                <a:ea typeface="楷体" pitchFamily="49" charset="-122"/>
              </a:rPr>
              <a:t>　　　　　２）一个划分的代表集指从每个子集中取出一个元素而构成的集合。</a:t>
            </a:r>
            <a:endParaRPr lang="en-US" altLang="zh-CN" sz="1800" b="1" dirty="0">
              <a:latin typeface="楷体" pitchFamily="49" charset="-122"/>
              <a:ea typeface="楷体" pitchFamily="49" charset="-122"/>
            </a:endParaRPr>
          </a:p>
          <a:p>
            <a:pPr marL="514350" indent="-514350">
              <a:lnSpc>
                <a:spcPct val="110000"/>
              </a:lnSpc>
              <a:buFontTx/>
              <a:buNone/>
              <a:defRPr/>
            </a:pPr>
            <a:r>
              <a:rPr lang="zh-CN" altLang="en-US" sz="1800" b="1" dirty="0">
                <a:latin typeface="楷体" pitchFamily="49" charset="-122"/>
                <a:ea typeface="楷体" pitchFamily="49" charset="-122"/>
              </a:rPr>
              <a:t>　　</a:t>
            </a:r>
            <a:r>
              <a:rPr lang="en-US" altLang="zh-CN" sz="1800" b="1" dirty="0">
                <a:latin typeface="楷体" pitchFamily="49" charset="-122"/>
                <a:ea typeface="楷体" pitchFamily="49" charset="-122"/>
              </a:rPr>
              <a:t>	</a:t>
            </a:r>
            <a:r>
              <a:rPr lang="zh-CN" altLang="en-US" sz="1800" b="1" dirty="0">
                <a:latin typeface="楷体" pitchFamily="49" charset="-122"/>
                <a:ea typeface="楷体" pitchFamily="49" charset="-122"/>
              </a:rPr>
              <a:t>举例：集合</a:t>
            </a:r>
            <a:r>
              <a:rPr lang="en-US" altLang="zh-CN" sz="1600" b="1" dirty="0">
                <a:latin typeface="楷体" pitchFamily="49" charset="-122"/>
                <a:ea typeface="楷体" pitchFamily="49" charset="-122"/>
              </a:rPr>
              <a:t> {1,2,3,4}</a:t>
            </a:r>
            <a:r>
              <a:rPr lang="zh-CN" altLang="en-US" sz="1600" b="1" dirty="0">
                <a:latin typeface="楷体" pitchFamily="49" charset="-122"/>
                <a:ea typeface="楷体" pitchFamily="49" charset="-122"/>
              </a:rPr>
              <a:t>的一个２划分为</a:t>
            </a:r>
            <a:r>
              <a:rPr lang="en-US" altLang="zh-CN" sz="1600" b="1" dirty="0">
                <a:latin typeface="楷体" pitchFamily="49" charset="-122"/>
                <a:ea typeface="楷体" pitchFamily="49" charset="-122"/>
              </a:rPr>
              <a:t> A:{1,2} {3,4} . </a:t>
            </a:r>
            <a:r>
              <a:rPr lang="zh-CN" altLang="en-US" sz="1600" b="1" dirty="0">
                <a:latin typeface="楷体" pitchFamily="49" charset="-122"/>
                <a:ea typeface="楷体" pitchFamily="49" charset="-122"/>
              </a:rPr>
              <a:t>此划分的代表集有</a:t>
            </a:r>
            <a:r>
              <a:rPr lang="en-US" altLang="zh-CN" sz="1600" b="1" dirty="0">
                <a:latin typeface="楷体" pitchFamily="49" charset="-122"/>
                <a:ea typeface="楷体" pitchFamily="49" charset="-122"/>
              </a:rPr>
              <a:t> {1,3}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 {2,3}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{1,4}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 {2,4}, </a:t>
            </a:r>
            <a:r>
              <a:rPr lang="zh-CN" altLang="en-US" sz="1600" b="1" dirty="0">
                <a:latin typeface="楷体" pitchFamily="49" charset="-122"/>
                <a:ea typeface="楷体" pitchFamily="49" charset="-122"/>
              </a:rPr>
              <a:t>但</a:t>
            </a:r>
            <a:r>
              <a:rPr lang="en-US" altLang="zh-CN" sz="1600" b="1" dirty="0">
                <a:latin typeface="楷体" pitchFamily="49" charset="-122"/>
                <a:ea typeface="楷体" pitchFamily="49" charset="-122"/>
              </a:rPr>
              <a:t> {1,2}</a:t>
            </a:r>
            <a:r>
              <a:rPr lang="zh-CN" altLang="en-US" sz="1600" b="1" dirty="0">
                <a:latin typeface="楷体" pitchFamily="49" charset="-122"/>
                <a:ea typeface="楷体" pitchFamily="49" charset="-122"/>
              </a:rPr>
              <a:t>不是其代表集</a:t>
            </a:r>
            <a:r>
              <a:rPr lang="en-US" altLang="zh-CN" sz="1600" b="1" dirty="0">
                <a:latin typeface="楷体" pitchFamily="49" charset="-122"/>
                <a:ea typeface="楷体" pitchFamily="49" charset="-122"/>
              </a:rPr>
              <a:t>.  </a:t>
            </a:r>
            <a:r>
              <a:rPr lang="zh-CN" altLang="en-US" sz="1600" b="1" dirty="0">
                <a:latin typeface="楷体" pitchFamily="49" charset="-122"/>
                <a:ea typeface="楷体" pitchFamily="49" charset="-122"/>
              </a:rPr>
              <a:t>集合的另外一个划分为</a:t>
            </a:r>
            <a:r>
              <a:rPr lang="en-US" altLang="zh-CN" sz="1600" b="1" dirty="0">
                <a:latin typeface="楷体" pitchFamily="49" charset="-122"/>
                <a:ea typeface="楷体" pitchFamily="49" charset="-122"/>
              </a:rPr>
              <a:t> B:{2,3} {1,4}.</a:t>
            </a:r>
            <a:r>
              <a:rPr lang="zh-CN" altLang="en-US" sz="1600" b="1" dirty="0">
                <a:latin typeface="楷体" pitchFamily="49" charset="-122"/>
                <a:ea typeface="楷体" pitchFamily="49" charset="-122"/>
              </a:rPr>
              <a:t>易见，Ａ与Ｂ存在相同的代表集</a:t>
            </a:r>
            <a:r>
              <a:rPr lang="en-US" altLang="zh-CN" sz="1600" b="1" dirty="0">
                <a:latin typeface="楷体" pitchFamily="49" charset="-122"/>
                <a:ea typeface="楷体" pitchFamily="49" charset="-122"/>
              </a:rPr>
              <a:t> {1,3}</a:t>
            </a:r>
            <a:r>
              <a:rPr lang="zh-CN" altLang="en-US" sz="1600" b="1" dirty="0">
                <a:latin typeface="楷体" pitchFamily="49" charset="-122"/>
                <a:ea typeface="楷体" pitchFamily="49" charset="-122"/>
              </a:rPr>
              <a:t>。可以试验，任意两个２划分均存在相同的代表集。</a:t>
            </a:r>
            <a:endParaRPr lang="en-US" altLang="zh-CN" sz="1600" b="1" dirty="0">
              <a:latin typeface="楷体" pitchFamily="49" charset="-122"/>
              <a:ea typeface="楷体" pitchFamily="49"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Q&amp;A</a:t>
            </a:r>
            <a:endParaRPr lang="zh-CN" altLang="en-US"/>
          </a:p>
        </p:txBody>
      </p:sp>
      <p:sp>
        <p:nvSpPr>
          <p:cNvPr id="36867" name="Rectangle 1027"/>
          <p:cNvSpPr>
            <a:spLocks noGrp="1" noChangeArrowheads="1"/>
          </p:cNvSpPr>
          <p:nvPr>
            <p:ph type="body" idx="4294967295"/>
          </p:nvPr>
        </p:nvSpPr>
        <p:spPr>
          <a:xfrm>
            <a:off x="228600" y="2362200"/>
            <a:ext cx="8915400" cy="1219200"/>
          </a:xfrm>
        </p:spPr>
        <p:txBody>
          <a:bodyPr/>
          <a:lstStyle/>
          <a:p>
            <a:pPr>
              <a:lnSpc>
                <a:spcPct val="110000"/>
              </a:lnSpc>
              <a:buFontTx/>
              <a:buNone/>
            </a:pPr>
            <a:r>
              <a:rPr lang="zh-CN" altLang="en-US" b="1">
                <a:ea typeface="宋体" panose="02010600030101010101" pitchFamily="2" charset="-122"/>
              </a:rPr>
              <a:t>参考文献</a:t>
            </a:r>
            <a:endParaRPr lang="en-US" altLang="zh-CN" b="1">
              <a:ea typeface="宋体" panose="02010600030101010101" pitchFamily="2" charset="-122"/>
            </a:endParaRPr>
          </a:p>
          <a:p>
            <a:pPr algn="ctr">
              <a:lnSpc>
                <a:spcPct val="110000"/>
              </a:lnSpc>
              <a:buFontTx/>
              <a:buNone/>
            </a:pPr>
            <a:r>
              <a:rPr lang="de-DE" altLang="zh-CN" sz="2800">
                <a:ea typeface="宋体" panose="02010600030101010101" pitchFamily="2" charset="-122"/>
              </a:rPr>
              <a:t>Reinhard Diestel. Graph Theory. Springer, Heidelberg, 2005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333375"/>
            <a:ext cx="7543800" cy="796925"/>
          </a:xfrm>
        </p:spPr>
        <p:txBody>
          <a:bodyPr/>
          <a:lstStyle/>
          <a:p>
            <a:pPr eaLnBrk="1" hangingPunct="1"/>
            <a:r>
              <a:rPr lang="zh-CN" altLang="en-US">
                <a:latin typeface="Times New Roman" charset="0"/>
              </a:rPr>
              <a:t>二部图的判定</a:t>
            </a:r>
          </a:p>
        </p:txBody>
      </p:sp>
      <p:sp>
        <p:nvSpPr>
          <p:cNvPr id="32771" name="Rectangle 3"/>
          <p:cNvSpPr>
            <a:spLocks noGrp="1" noChangeArrowheads="1"/>
          </p:cNvSpPr>
          <p:nvPr>
            <p:ph idx="1"/>
          </p:nvPr>
        </p:nvSpPr>
        <p:spPr>
          <a:xfrm>
            <a:off x="395288" y="1484313"/>
            <a:ext cx="8497887" cy="649287"/>
          </a:xfrm>
        </p:spPr>
        <p:txBody>
          <a:bodyPr/>
          <a:lstStyle/>
          <a:p>
            <a:pPr algn="just" eaLnBrk="1" hangingPunct="1">
              <a:lnSpc>
                <a:spcPct val="120000"/>
              </a:lnSpc>
            </a:pPr>
            <a:r>
              <a:rPr lang="en-US" altLang="zh-CN" sz="2800" b="1">
                <a:latin typeface="Times New Roman" charset="0"/>
              </a:rPr>
              <a:t>C</a:t>
            </a:r>
            <a:r>
              <a:rPr lang="en-US" altLang="zh-CN" sz="2800" b="1" baseline="-25000">
                <a:latin typeface="Times New Roman" charset="0"/>
              </a:rPr>
              <a:t>6</a:t>
            </a:r>
            <a:r>
              <a:rPr lang="zh-CN" altLang="en-US" sz="2800" b="1">
                <a:latin typeface="Times New Roman" charset="0"/>
              </a:rPr>
              <a:t>是否是二部图？</a:t>
            </a:r>
            <a:endParaRPr lang="en-US" altLang="zh-CN" sz="2800" b="1">
              <a:latin typeface="Times New Roman" charset="0"/>
            </a:endParaRPr>
          </a:p>
        </p:txBody>
      </p:sp>
      <p:sp>
        <p:nvSpPr>
          <p:cNvPr id="32772" name="流程图: 联系 35"/>
          <p:cNvSpPr>
            <a:spLocks noChangeArrowheads="1"/>
          </p:cNvSpPr>
          <p:nvPr/>
        </p:nvSpPr>
        <p:spPr bwMode="auto">
          <a:xfrm>
            <a:off x="4179888" y="1989138"/>
            <a:ext cx="144462" cy="142875"/>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73" name="流程图: 联系 8"/>
          <p:cNvSpPr>
            <a:spLocks noChangeArrowheads="1"/>
          </p:cNvSpPr>
          <p:nvPr/>
        </p:nvSpPr>
        <p:spPr bwMode="auto">
          <a:xfrm>
            <a:off x="3536950" y="2492375"/>
            <a:ext cx="144463"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74" name="流程图: 联系 72"/>
          <p:cNvSpPr>
            <a:spLocks noChangeArrowheads="1"/>
          </p:cNvSpPr>
          <p:nvPr/>
        </p:nvSpPr>
        <p:spPr bwMode="auto">
          <a:xfrm>
            <a:off x="4243388" y="3468688"/>
            <a:ext cx="144462" cy="144462"/>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75" name="直接连接符 73"/>
          <p:cNvCxnSpPr>
            <a:cxnSpLocks noChangeShapeType="1"/>
          </p:cNvCxnSpPr>
          <p:nvPr/>
        </p:nvCxnSpPr>
        <p:spPr bwMode="auto">
          <a:xfrm>
            <a:off x="3676650" y="3284538"/>
            <a:ext cx="576263" cy="230187"/>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76" name="直接连接符 74"/>
          <p:cNvCxnSpPr>
            <a:cxnSpLocks noChangeShapeType="1"/>
            <a:stCxn id="32773" idx="7"/>
            <a:endCxn id="32772" idx="3"/>
          </p:cNvCxnSpPr>
          <p:nvPr/>
        </p:nvCxnSpPr>
        <p:spPr bwMode="auto">
          <a:xfrm flipV="1">
            <a:off x="3659188" y="2111375"/>
            <a:ext cx="541337" cy="40322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77" name="直接连接符 75"/>
          <p:cNvCxnSpPr>
            <a:cxnSpLocks noChangeShapeType="1"/>
            <a:stCxn id="32772" idx="5"/>
          </p:cNvCxnSpPr>
          <p:nvPr/>
        </p:nvCxnSpPr>
        <p:spPr bwMode="auto">
          <a:xfrm>
            <a:off x="4302125" y="2111375"/>
            <a:ext cx="593725" cy="404813"/>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78" name="直接连接符 77"/>
          <p:cNvCxnSpPr>
            <a:cxnSpLocks noChangeShapeType="1"/>
            <a:endCxn id="32780" idx="0"/>
          </p:cNvCxnSpPr>
          <p:nvPr/>
        </p:nvCxnSpPr>
        <p:spPr bwMode="auto">
          <a:xfrm flipH="1">
            <a:off x="3608388" y="2582863"/>
            <a:ext cx="0" cy="576262"/>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71" name="Rectangle 3"/>
          <p:cNvSpPr txBox="1">
            <a:spLocks noChangeArrowheads="1"/>
          </p:cNvSpPr>
          <p:nvPr/>
        </p:nvSpPr>
        <p:spPr bwMode="auto">
          <a:xfrm>
            <a:off x="395288" y="4005263"/>
            <a:ext cx="8497887"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lnSpc>
                <a:spcPct val="120000"/>
              </a:lnSpc>
              <a:spcBef>
                <a:spcPct val="20000"/>
              </a:spcBef>
              <a:buClr>
                <a:schemeClr val="tx2"/>
              </a:buClr>
              <a:buSzPct val="70000"/>
              <a:buFont typeface="Wingdings" charset="2"/>
              <a:buChar char="l"/>
            </a:pPr>
            <a:r>
              <a:rPr lang="zh-CN" altLang="en-US" sz="2800" b="1">
                <a:latin typeface="Times New Roman" charset="0"/>
              </a:rPr>
              <a:t>二种颜色对顶点着色，相邻顶点赋以不同颜色</a:t>
            </a:r>
            <a:endParaRPr lang="en-US" altLang="zh-CN" sz="2800" b="1">
              <a:latin typeface="Times New Roman" charset="0"/>
            </a:endParaRPr>
          </a:p>
        </p:txBody>
      </p:sp>
      <p:sp>
        <p:nvSpPr>
          <p:cNvPr id="32780" name="流程图: 联系 72"/>
          <p:cNvSpPr>
            <a:spLocks noChangeArrowheads="1"/>
          </p:cNvSpPr>
          <p:nvPr/>
        </p:nvSpPr>
        <p:spPr bwMode="auto">
          <a:xfrm>
            <a:off x="3536950" y="3159125"/>
            <a:ext cx="144463"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81" name="流程图: 联系 8"/>
          <p:cNvSpPr>
            <a:spLocks noChangeArrowheads="1"/>
          </p:cNvSpPr>
          <p:nvPr/>
        </p:nvSpPr>
        <p:spPr bwMode="auto">
          <a:xfrm>
            <a:off x="4852988" y="2447925"/>
            <a:ext cx="142875"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82" name="直接连接符 77"/>
          <p:cNvCxnSpPr>
            <a:cxnSpLocks noChangeShapeType="1"/>
            <a:endCxn id="32783" idx="0"/>
          </p:cNvCxnSpPr>
          <p:nvPr/>
        </p:nvCxnSpPr>
        <p:spPr bwMode="auto">
          <a:xfrm flipH="1">
            <a:off x="4924425" y="2578100"/>
            <a:ext cx="0" cy="576263"/>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sp>
        <p:nvSpPr>
          <p:cNvPr id="32783" name="流程图: 联系 72"/>
          <p:cNvSpPr>
            <a:spLocks noChangeArrowheads="1"/>
          </p:cNvSpPr>
          <p:nvPr/>
        </p:nvSpPr>
        <p:spPr bwMode="auto">
          <a:xfrm>
            <a:off x="4852988" y="3154363"/>
            <a:ext cx="142875" cy="144462"/>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84" name="直接连接符 73"/>
          <p:cNvCxnSpPr>
            <a:cxnSpLocks noChangeShapeType="1"/>
            <a:endCxn id="32783" idx="7"/>
          </p:cNvCxnSpPr>
          <p:nvPr/>
        </p:nvCxnSpPr>
        <p:spPr bwMode="auto">
          <a:xfrm flipV="1">
            <a:off x="4356100" y="3175000"/>
            <a:ext cx="619125" cy="37147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grpSp>
        <p:nvGrpSpPr>
          <p:cNvPr id="2" name="组合 107"/>
          <p:cNvGrpSpPr>
            <a:grpSpLocks/>
          </p:cNvGrpSpPr>
          <p:nvPr/>
        </p:nvGrpSpPr>
        <p:grpSpPr bwMode="auto">
          <a:xfrm>
            <a:off x="3492500" y="4868863"/>
            <a:ext cx="3240088" cy="1512887"/>
            <a:chOff x="3491880" y="4869161"/>
            <a:chExt cx="3240360" cy="1308994"/>
          </a:xfrm>
        </p:grpSpPr>
        <p:grpSp>
          <p:nvGrpSpPr>
            <p:cNvPr id="32786" name="组合 110"/>
            <p:cNvGrpSpPr>
              <a:grpSpLocks/>
            </p:cNvGrpSpPr>
            <p:nvPr/>
          </p:nvGrpSpPr>
          <p:grpSpPr bwMode="auto">
            <a:xfrm>
              <a:off x="3491880" y="4869161"/>
              <a:ext cx="1506537" cy="1308994"/>
              <a:chOff x="6129282" y="3919609"/>
              <a:chExt cx="1507395" cy="1309591"/>
            </a:xfrm>
          </p:grpSpPr>
          <p:sp>
            <p:nvSpPr>
              <p:cNvPr id="32788" name="流程图: 联系 8"/>
              <p:cNvSpPr>
                <a:spLocks noChangeArrowheads="1"/>
              </p:cNvSpPr>
              <p:nvPr/>
            </p:nvSpPr>
            <p:spPr bwMode="auto">
              <a:xfrm>
                <a:off x="7492661" y="4437112"/>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89" name="流程图: 联系 35"/>
              <p:cNvSpPr>
                <a:spLocks noChangeArrowheads="1"/>
              </p:cNvSpPr>
              <p:nvPr/>
            </p:nvSpPr>
            <p:spPr bwMode="auto">
              <a:xfrm>
                <a:off x="6817695" y="3919609"/>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0" name="流程图: 联系 8"/>
              <p:cNvSpPr>
                <a:spLocks noChangeArrowheads="1"/>
              </p:cNvSpPr>
              <p:nvPr/>
            </p:nvSpPr>
            <p:spPr bwMode="auto">
              <a:xfrm>
                <a:off x="6129282" y="4455332"/>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1" name="流程图: 联系 71"/>
              <p:cNvSpPr>
                <a:spLocks noChangeArrowheads="1"/>
              </p:cNvSpPr>
              <p:nvPr/>
            </p:nvSpPr>
            <p:spPr bwMode="auto">
              <a:xfrm>
                <a:off x="6372200" y="5085184"/>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2" name="流程图: 联系 72"/>
              <p:cNvSpPr>
                <a:spLocks noChangeArrowheads="1"/>
              </p:cNvSpPr>
              <p:nvPr/>
            </p:nvSpPr>
            <p:spPr bwMode="auto">
              <a:xfrm>
                <a:off x="7308304" y="5085184"/>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93" name="直接连接符 73"/>
              <p:cNvCxnSpPr>
                <a:cxnSpLocks noChangeShapeType="1"/>
                <a:stCxn id="32791" idx="6"/>
              </p:cNvCxnSpPr>
              <p:nvPr/>
            </p:nvCxnSpPr>
            <p:spPr bwMode="auto">
              <a:xfrm>
                <a:off x="6516216" y="5157192"/>
                <a:ext cx="792088" cy="0"/>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94" name="直接连接符 74"/>
              <p:cNvCxnSpPr>
                <a:cxnSpLocks noChangeShapeType="1"/>
                <a:stCxn id="32790" idx="7"/>
                <a:endCxn id="32789" idx="7"/>
              </p:cNvCxnSpPr>
              <p:nvPr/>
            </p:nvCxnSpPr>
            <p:spPr bwMode="auto">
              <a:xfrm flipV="1">
                <a:off x="6252207" y="3940700"/>
                <a:ext cx="688413" cy="535723"/>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95" name="直接连接符 75"/>
              <p:cNvCxnSpPr>
                <a:cxnSpLocks noChangeShapeType="1"/>
              </p:cNvCxnSpPr>
              <p:nvPr/>
            </p:nvCxnSpPr>
            <p:spPr bwMode="auto">
              <a:xfrm>
                <a:off x="6948256" y="4014908"/>
                <a:ext cx="573132" cy="456010"/>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96" name="直接连接符 76"/>
              <p:cNvCxnSpPr>
                <a:cxnSpLocks noChangeShapeType="1"/>
              </p:cNvCxnSpPr>
              <p:nvPr/>
            </p:nvCxnSpPr>
            <p:spPr bwMode="auto">
              <a:xfrm flipV="1">
                <a:off x="7393759" y="4560037"/>
                <a:ext cx="194933" cy="597155"/>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cxnSp>
            <p:nvCxnSpPr>
              <p:cNvPr id="32797" name="直接连接符 77"/>
              <p:cNvCxnSpPr>
                <a:cxnSpLocks noChangeShapeType="1"/>
                <a:endCxn id="32791" idx="5"/>
              </p:cNvCxnSpPr>
              <p:nvPr/>
            </p:nvCxnSpPr>
            <p:spPr bwMode="auto">
              <a:xfrm>
                <a:off x="6228184" y="4581128"/>
                <a:ext cx="266941" cy="626981"/>
              </a:xfrm>
              <a:prstGeom prst="line">
                <a:avLst/>
              </a:prstGeom>
              <a:noFill/>
              <a:ln w="22225">
                <a:solidFill>
                  <a:schemeClr val="tx1"/>
                </a:solidFill>
                <a:miter lim="800000"/>
                <a:headEnd/>
                <a:tailEnd/>
              </a:ln>
              <a:extLst>
                <a:ext uri="{909E8E84-426E-40dd-AFC4-6F175D3DCCD1}">
                  <a14:hiddenFill xmlns="" xmlns:a14="http://schemas.microsoft.com/office/drawing/2010/main">
                    <a:noFill/>
                  </a14:hiddenFill>
                </a:ext>
              </a:extLst>
            </p:spPr>
          </p:cxnSp>
        </p:grpSp>
        <p:sp>
          <p:nvSpPr>
            <p:cNvPr id="32787" name="Text Box 5"/>
            <p:cNvSpPr txBox="1">
              <a:spLocks noChangeArrowheads="1"/>
            </p:cNvSpPr>
            <p:nvPr/>
          </p:nvSpPr>
          <p:spPr bwMode="auto">
            <a:xfrm>
              <a:off x="5220072" y="5229200"/>
              <a:ext cx="151216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zh-CN" altLang="en-US" sz="2400" b="1">
                  <a:latin typeface="Times New Roman" charset="0"/>
                </a:rPr>
                <a:t>二部图？</a:t>
              </a:r>
              <a:endParaRPr lang="en-US" altLang="zh-CN" sz="2400" b="1">
                <a:latin typeface="Times New Roman" charset="0"/>
              </a:endParaRPr>
            </a:p>
          </p:txBody>
        </p:sp>
      </p:grpSp>
    </p:spTree>
    <p:extLst>
      <p:ext uri="{BB962C8B-B14F-4D97-AF65-F5344CB8AC3E}">
        <p14:creationId xmlns:p14="http://schemas.microsoft.com/office/powerpoint/2010/main" val="97189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ox(in)">
                                      <p:cBhvr>
                                        <p:cTn id="7" dur="500"/>
                                        <p:tgtEl>
                                          <p:spTgt spid="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zh-CN" altLang="en-US" sz="3600"/>
              <a:t>孤岛上的婚姻</a:t>
            </a:r>
          </a:p>
        </p:txBody>
      </p:sp>
      <p:sp>
        <p:nvSpPr>
          <p:cNvPr id="5123" name="Rectangle 3"/>
          <p:cNvSpPr>
            <a:spLocks noGrp="1" noChangeArrowheads="1"/>
          </p:cNvSpPr>
          <p:nvPr>
            <p:ph type="body" idx="1"/>
          </p:nvPr>
        </p:nvSpPr>
        <p:spPr>
          <a:xfrm>
            <a:off x="457200" y="1295400"/>
            <a:ext cx="8458200" cy="762000"/>
          </a:xfrm>
        </p:spPr>
        <p:txBody>
          <a:bodyPr/>
          <a:lstStyle/>
          <a:p>
            <a:pPr eaLnBrk="1" hangingPunct="1"/>
            <a:r>
              <a:rPr lang="zh-CN" altLang="en-US" sz="2800" b="1">
                <a:solidFill>
                  <a:schemeClr val="tx1"/>
                </a:solidFill>
                <a:ea typeface="宋体" panose="02010600030101010101" pitchFamily="2" charset="-122"/>
              </a:rPr>
              <a:t>成就最多幸福婚姻的配对方案</a:t>
            </a:r>
          </a:p>
        </p:txBody>
      </p:sp>
      <p:sp>
        <p:nvSpPr>
          <p:cNvPr id="39" name="矩形标注 38"/>
          <p:cNvSpPr/>
          <p:nvPr/>
        </p:nvSpPr>
        <p:spPr>
          <a:xfrm>
            <a:off x="381000" y="3657600"/>
            <a:ext cx="2438400" cy="762000"/>
          </a:xfrm>
          <a:prstGeom prst="wedgeRectCallout">
            <a:avLst>
              <a:gd name="adj1" fmla="val 60310"/>
              <a:gd name="adj2" fmla="val -4343"/>
            </a:avLst>
          </a:prstGeom>
          <a:noFill/>
          <a:ln>
            <a:solidFill>
              <a:srgbClr val="33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FF0000"/>
                </a:solidFill>
              </a:rPr>
              <a:t>互不相邻</a:t>
            </a:r>
            <a:r>
              <a:rPr lang="zh-CN" altLang="en-US" sz="2400" b="1" dirty="0">
                <a:solidFill>
                  <a:schemeClr val="tx1"/>
                </a:solidFill>
              </a:rPr>
              <a:t>的边集</a:t>
            </a:r>
            <a:endParaRPr lang="zh-CN" altLang="en-US" sz="2400" dirty="0">
              <a:solidFill>
                <a:schemeClr val="tx1"/>
              </a:solidFill>
            </a:endParaRPr>
          </a:p>
        </p:txBody>
      </p:sp>
      <p:grpSp>
        <p:nvGrpSpPr>
          <p:cNvPr id="5125" name="组合 72"/>
          <p:cNvGrpSpPr>
            <a:grpSpLocks/>
          </p:cNvGrpSpPr>
          <p:nvPr/>
        </p:nvGrpSpPr>
        <p:grpSpPr bwMode="auto">
          <a:xfrm>
            <a:off x="3505200" y="2438400"/>
            <a:ext cx="1516063" cy="3322638"/>
            <a:chOff x="3505200" y="2438400"/>
            <a:chExt cx="1515707" cy="3322849"/>
          </a:xfrm>
        </p:grpSpPr>
        <p:cxnSp>
          <p:nvCxnSpPr>
            <p:cNvPr id="5126" name="直接连接符 73"/>
            <p:cNvCxnSpPr>
              <a:cxnSpLocks noChangeShapeType="1"/>
              <a:stCxn id="5128" idx="6"/>
              <a:endCxn id="5127" idx="1"/>
            </p:cNvCxnSpPr>
            <p:nvPr/>
          </p:nvCxnSpPr>
          <p:spPr bwMode="auto">
            <a:xfrm flipH="1">
              <a:off x="3713009" y="2637049"/>
              <a:ext cx="1166717" cy="2560656"/>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sp>
          <p:nvSpPr>
            <p:cNvPr id="5127" name="流程图: 联系 8"/>
            <p:cNvSpPr>
              <a:spLocks noChangeArrowheads="1"/>
            </p:cNvSpPr>
            <p:nvPr/>
          </p:nvSpPr>
          <p:spPr bwMode="auto">
            <a:xfrm rot="5400000">
              <a:off x="3535794" y="515778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8" name="流程图: 联系 35"/>
            <p:cNvSpPr>
              <a:spLocks noChangeArrowheads="1"/>
            </p:cNvSpPr>
            <p:nvPr/>
          </p:nvSpPr>
          <p:spPr bwMode="auto">
            <a:xfrm rot="5400000">
              <a:off x="4780402" y="24275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9" name="流程图: 联系 8"/>
            <p:cNvSpPr>
              <a:spLocks noChangeArrowheads="1"/>
            </p:cNvSpPr>
            <p:nvPr/>
          </p:nvSpPr>
          <p:spPr bwMode="auto">
            <a:xfrm rot="5400000">
              <a:off x="4808287" y="465107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0" name="流程图: 联系 71"/>
            <p:cNvSpPr>
              <a:spLocks noChangeArrowheads="1"/>
            </p:cNvSpPr>
            <p:nvPr/>
          </p:nvSpPr>
          <p:spPr bwMode="auto">
            <a:xfrm rot="5400000">
              <a:off x="3516029" y="2908944"/>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1" name="流程图: 联系 72"/>
            <p:cNvSpPr>
              <a:spLocks noChangeArrowheads="1"/>
            </p:cNvSpPr>
            <p:nvPr/>
          </p:nvSpPr>
          <p:spPr bwMode="auto">
            <a:xfrm rot="5400000">
              <a:off x="3535794" y="4064592"/>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5132" name="直接连接符 74"/>
            <p:cNvCxnSpPr>
              <a:cxnSpLocks noChangeShapeType="1"/>
              <a:stCxn id="5128" idx="5"/>
              <a:endCxn id="5131" idx="1"/>
            </p:cNvCxnSpPr>
            <p:nvPr/>
          </p:nvCxnSpPr>
          <p:spPr bwMode="auto">
            <a:xfrm flipH="1">
              <a:off x="3713009" y="2607958"/>
              <a:ext cx="1088827" cy="1496554"/>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33" name="直接连接符 75"/>
            <p:cNvCxnSpPr>
              <a:cxnSpLocks noChangeShapeType="1"/>
              <a:stCxn id="5137" idx="5"/>
              <a:endCxn id="5127" idx="1"/>
            </p:cNvCxnSpPr>
            <p:nvPr/>
          </p:nvCxnSpPr>
          <p:spPr bwMode="auto">
            <a:xfrm flipH="1">
              <a:off x="3713009" y="3756828"/>
              <a:ext cx="1116712" cy="1440877"/>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34" name="直接连接符 76"/>
            <p:cNvCxnSpPr>
              <a:cxnSpLocks noChangeShapeType="1"/>
              <a:stCxn id="5131" idx="0"/>
              <a:endCxn id="5129" idx="4"/>
            </p:cNvCxnSpPr>
            <p:nvPr/>
          </p:nvCxnSpPr>
          <p:spPr bwMode="auto">
            <a:xfrm>
              <a:off x="3745272" y="4174746"/>
              <a:ext cx="1052186" cy="586483"/>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35" name="直接连接符 77"/>
            <p:cNvCxnSpPr>
              <a:cxnSpLocks noChangeShapeType="1"/>
              <a:endCxn id="5130" idx="0"/>
            </p:cNvCxnSpPr>
            <p:nvPr/>
          </p:nvCxnSpPr>
          <p:spPr bwMode="auto">
            <a:xfrm flipH="1">
              <a:off x="3725507" y="2537781"/>
              <a:ext cx="1043966" cy="481317"/>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36" name="直接连接符 73"/>
            <p:cNvCxnSpPr>
              <a:cxnSpLocks noChangeShapeType="1"/>
              <a:stCxn id="5129" idx="3"/>
              <a:endCxn id="5130" idx="7"/>
            </p:cNvCxnSpPr>
            <p:nvPr/>
          </p:nvCxnSpPr>
          <p:spPr bwMode="auto">
            <a:xfrm flipH="1" flipV="1">
              <a:off x="3693244" y="3089331"/>
              <a:ext cx="1136477" cy="1601664"/>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sp>
          <p:nvSpPr>
            <p:cNvPr id="5137" name="流程图: 联系 8"/>
            <p:cNvSpPr>
              <a:spLocks noChangeArrowheads="1"/>
            </p:cNvSpPr>
            <p:nvPr/>
          </p:nvSpPr>
          <p:spPr bwMode="auto">
            <a:xfrm rot="5400000">
              <a:off x="4808287" y="357644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5138" name="直接连接符 77"/>
            <p:cNvCxnSpPr>
              <a:cxnSpLocks noChangeShapeType="1"/>
              <a:endCxn id="5131" idx="0"/>
            </p:cNvCxnSpPr>
            <p:nvPr/>
          </p:nvCxnSpPr>
          <p:spPr bwMode="auto">
            <a:xfrm flipH="1">
              <a:off x="3745272" y="3693238"/>
              <a:ext cx="1113825" cy="481508"/>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39" name="直接连接符 77"/>
            <p:cNvCxnSpPr>
              <a:cxnSpLocks noChangeShapeType="1"/>
              <a:endCxn id="5131" idx="7"/>
            </p:cNvCxnSpPr>
            <p:nvPr/>
          </p:nvCxnSpPr>
          <p:spPr bwMode="auto">
            <a:xfrm flipH="1" flipV="1">
              <a:off x="3713009" y="4244979"/>
              <a:ext cx="1122831" cy="1393821"/>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5140" name="直接连接符 76"/>
            <p:cNvCxnSpPr>
              <a:cxnSpLocks noChangeShapeType="1"/>
              <a:stCxn id="5130" idx="0"/>
              <a:endCxn id="5137" idx="6"/>
            </p:cNvCxnSpPr>
            <p:nvPr/>
          </p:nvCxnSpPr>
          <p:spPr bwMode="auto">
            <a:xfrm>
              <a:off x="3725507" y="3019098"/>
              <a:ext cx="1182104" cy="766821"/>
            </a:xfrm>
            <a:prstGeom prst="line">
              <a:avLst/>
            </a:prstGeom>
            <a:noFill/>
            <a:ln w="22225" algn="ctr">
              <a:solidFill>
                <a:schemeClr val="tx1"/>
              </a:solidFill>
              <a:miter lim="800000"/>
              <a:headEnd/>
              <a:tailEnd/>
            </a:ln>
            <a:extLst>
              <a:ext uri="{909E8E84-426E-40dd-AFC4-6F175D3DCCD1}">
                <a14:hiddenFill xmlns="" xmlns:a14="http://schemas.microsoft.com/office/drawing/2010/main">
                  <a:noFill/>
                </a14:hiddenFill>
              </a:ext>
            </a:extLst>
          </p:spPr>
        </p:cxnSp>
        <p:sp>
          <p:nvSpPr>
            <p:cNvPr id="5141" name="流程图: 联系 8"/>
            <p:cNvSpPr>
              <a:spLocks noChangeArrowheads="1"/>
            </p:cNvSpPr>
            <p:nvPr/>
          </p:nvSpPr>
          <p:spPr bwMode="auto">
            <a:xfrm rot="5400000">
              <a:off x="4811429" y="5551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54"/>
          <p:cNvSpPr>
            <a:spLocks noChangeArrowheads="1"/>
          </p:cNvSpPr>
          <p:nvPr/>
        </p:nvSpPr>
        <p:spPr bwMode="auto">
          <a:xfrm>
            <a:off x="641350" y="4876800"/>
            <a:ext cx="8045450" cy="1600200"/>
          </a:xfrm>
          <a:prstGeom prst="ellipse">
            <a:avLst/>
          </a:prstGeom>
          <a:gradFill rotWithShape="1">
            <a:gsLst>
              <a:gs pos="0">
                <a:srgbClr val="EAEAEA"/>
              </a:gs>
              <a:gs pos="100000">
                <a:srgbClr val="CCFFFF"/>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47" name="Rectangle 2"/>
          <p:cNvSpPr>
            <a:spLocks noGrp="1" noChangeArrowheads="1"/>
          </p:cNvSpPr>
          <p:nvPr>
            <p:ph type="title"/>
          </p:nvPr>
        </p:nvSpPr>
        <p:spPr/>
        <p:txBody>
          <a:bodyPr/>
          <a:lstStyle/>
          <a:p>
            <a:pPr algn="ctr" eaLnBrk="1" hangingPunct="1"/>
            <a:r>
              <a:rPr lang="zh-CN" altLang="en-US" sz="3600"/>
              <a:t>图中的匹配</a:t>
            </a:r>
          </a:p>
        </p:txBody>
      </p:sp>
      <p:sp>
        <p:nvSpPr>
          <p:cNvPr id="6148" name="Rectangle 3"/>
          <p:cNvSpPr>
            <a:spLocks noGrp="1" noChangeArrowheads="1"/>
          </p:cNvSpPr>
          <p:nvPr>
            <p:ph type="body" idx="1"/>
          </p:nvPr>
        </p:nvSpPr>
        <p:spPr>
          <a:xfrm>
            <a:off x="381000" y="1295400"/>
            <a:ext cx="8305800" cy="1066800"/>
          </a:xfrm>
        </p:spPr>
        <p:txBody>
          <a:bodyPr/>
          <a:lstStyle/>
          <a:p>
            <a:pPr algn="just" eaLnBrk="1" hangingPunct="1"/>
            <a:r>
              <a:rPr lang="zh-CN" altLang="en-US" sz="2800" b="1">
                <a:solidFill>
                  <a:srgbClr val="FF0000"/>
                </a:solidFill>
                <a:ea typeface="宋体" panose="02010600030101010101" pitchFamily="2" charset="-122"/>
              </a:rPr>
              <a:t>匹配（边独立集）</a:t>
            </a:r>
            <a:r>
              <a:rPr lang="zh-CN" altLang="en-US" sz="2800" b="1">
                <a:ea typeface="宋体" panose="02010600030101010101" pitchFamily="2" charset="-122"/>
              </a:rPr>
              <a:t>：</a:t>
            </a:r>
            <a:r>
              <a:rPr lang="zh-CN" altLang="en-US" sz="2800" b="1">
                <a:solidFill>
                  <a:srgbClr val="FF0000"/>
                </a:solidFill>
                <a:ea typeface="宋体" panose="02010600030101010101" pitchFamily="2" charset="-122"/>
              </a:rPr>
              <a:t>互不相邻</a:t>
            </a:r>
            <a:r>
              <a:rPr lang="zh-CN" altLang="en-US" sz="2800" b="1">
                <a:solidFill>
                  <a:schemeClr val="tx1"/>
                </a:solidFill>
                <a:ea typeface="宋体" panose="02010600030101010101" pitchFamily="2" charset="-122"/>
              </a:rPr>
              <a:t>的边的集合</a:t>
            </a:r>
            <a:endParaRPr lang="en-US" altLang="zh-CN" sz="2800" b="1">
              <a:solidFill>
                <a:schemeClr val="tx1"/>
              </a:solidFill>
              <a:ea typeface="宋体" panose="02010600030101010101" pitchFamily="2" charset="-122"/>
            </a:endParaRPr>
          </a:p>
          <a:p>
            <a:pPr algn="just" eaLnBrk="1" hangingPunct="1"/>
            <a:r>
              <a:rPr lang="en-US" altLang="zh-CN" sz="2800" b="1">
                <a:solidFill>
                  <a:srgbClr val="FF0000"/>
                </a:solidFill>
                <a:ea typeface="宋体" panose="02010600030101010101" pitchFamily="2" charset="-122"/>
              </a:rPr>
              <a:t>M-</a:t>
            </a:r>
            <a:r>
              <a:rPr lang="zh-CN" altLang="en-US" sz="2800" b="1">
                <a:solidFill>
                  <a:srgbClr val="FF0000"/>
                </a:solidFill>
                <a:ea typeface="宋体" panose="02010600030101010101" pitchFamily="2" charset="-122"/>
              </a:rPr>
              <a:t>饱和点：</a:t>
            </a:r>
            <a:r>
              <a:rPr lang="en-US" altLang="zh-CN" sz="2800" b="1">
                <a:solidFill>
                  <a:srgbClr val="FF0000"/>
                </a:solidFill>
                <a:ea typeface="宋体" panose="02010600030101010101" pitchFamily="2" charset="-122"/>
              </a:rPr>
              <a:t>M</a:t>
            </a:r>
            <a:r>
              <a:rPr lang="zh-CN" altLang="en-US" sz="2800" b="1">
                <a:solidFill>
                  <a:srgbClr val="FF0000"/>
                </a:solidFill>
                <a:ea typeface="宋体" panose="02010600030101010101" pitchFamily="2" charset="-122"/>
              </a:rPr>
              <a:t>中各边的端点</a:t>
            </a:r>
          </a:p>
        </p:txBody>
      </p:sp>
      <p:grpSp>
        <p:nvGrpSpPr>
          <p:cNvPr id="6149" name="组合 53"/>
          <p:cNvGrpSpPr>
            <a:grpSpLocks/>
          </p:cNvGrpSpPr>
          <p:nvPr/>
        </p:nvGrpSpPr>
        <p:grpSpPr bwMode="auto">
          <a:xfrm>
            <a:off x="2209800" y="2514600"/>
            <a:ext cx="1862138" cy="2187575"/>
            <a:chOff x="2405063" y="2733675"/>
            <a:chExt cx="1410034" cy="1968166"/>
          </a:xfrm>
        </p:grpSpPr>
        <p:sp>
          <p:nvSpPr>
            <p:cNvPr id="6183" name="Oval 5"/>
            <p:cNvSpPr>
              <a:spLocks noChangeArrowheads="1"/>
            </p:cNvSpPr>
            <p:nvPr/>
          </p:nvSpPr>
          <p:spPr bwMode="auto">
            <a:xfrm>
              <a:off x="3035300" y="2733675"/>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4" name="Oval 6"/>
            <p:cNvSpPr>
              <a:spLocks noChangeArrowheads="1"/>
            </p:cNvSpPr>
            <p:nvPr/>
          </p:nvSpPr>
          <p:spPr bwMode="auto">
            <a:xfrm>
              <a:off x="2430307" y="3350785"/>
              <a:ext cx="90643" cy="156002"/>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5" name="Oval 7"/>
            <p:cNvSpPr>
              <a:spLocks noChangeArrowheads="1"/>
            </p:cNvSpPr>
            <p:nvPr/>
          </p:nvSpPr>
          <p:spPr bwMode="auto">
            <a:xfrm>
              <a:off x="3665538" y="3360738"/>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6" name="Oval 8"/>
            <p:cNvSpPr>
              <a:spLocks noChangeArrowheads="1"/>
            </p:cNvSpPr>
            <p:nvPr/>
          </p:nvSpPr>
          <p:spPr bwMode="auto">
            <a:xfrm>
              <a:off x="3035300" y="3979863"/>
              <a:ext cx="117475" cy="120650"/>
            </a:xfrm>
            <a:prstGeom prst="ellipse">
              <a:avLst/>
            </a:prstGeom>
            <a:solidFill>
              <a:srgbClr val="00FF00"/>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7" name="Oval 9"/>
            <p:cNvSpPr>
              <a:spLocks noChangeArrowheads="1"/>
            </p:cNvSpPr>
            <p:nvPr/>
          </p:nvSpPr>
          <p:spPr bwMode="auto">
            <a:xfrm>
              <a:off x="2405063" y="4575175"/>
              <a:ext cx="115887"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8" name="Oval 10"/>
            <p:cNvSpPr>
              <a:spLocks noChangeArrowheads="1"/>
            </p:cNvSpPr>
            <p:nvPr/>
          </p:nvSpPr>
          <p:spPr bwMode="auto">
            <a:xfrm>
              <a:off x="3697622" y="4581191"/>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9" name="Oval 11"/>
            <p:cNvSpPr>
              <a:spLocks noChangeArrowheads="1"/>
            </p:cNvSpPr>
            <p:nvPr/>
          </p:nvSpPr>
          <p:spPr bwMode="auto">
            <a:xfrm>
              <a:off x="2405063" y="3979863"/>
              <a:ext cx="115887" cy="12065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90" name="Oval 12"/>
            <p:cNvSpPr>
              <a:spLocks noChangeArrowheads="1"/>
            </p:cNvSpPr>
            <p:nvPr/>
          </p:nvSpPr>
          <p:spPr bwMode="auto">
            <a:xfrm>
              <a:off x="3665538" y="3979863"/>
              <a:ext cx="117475" cy="12065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91" name="Line 14"/>
            <p:cNvSpPr>
              <a:spLocks noChangeShapeType="1"/>
            </p:cNvSpPr>
            <p:nvPr/>
          </p:nvSpPr>
          <p:spPr bwMode="auto">
            <a:xfrm flipH="1">
              <a:off x="2503488" y="2836863"/>
              <a:ext cx="557212" cy="561975"/>
            </a:xfrm>
            <a:prstGeom prst="line">
              <a:avLst/>
            </a:prstGeom>
            <a:noFill/>
            <a:ln w="25400">
              <a:solidFill>
                <a:srgbClr val="00FF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2" name="Line 15"/>
            <p:cNvSpPr>
              <a:spLocks noChangeShapeType="1"/>
            </p:cNvSpPr>
            <p:nvPr/>
          </p:nvSpPr>
          <p:spPr bwMode="auto">
            <a:xfrm>
              <a:off x="3135313" y="2809875"/>
              <a:ext cx="555625" cy="550863"/>
            </a:xfrm>
            <a:prstGeom prst="line">
              <a:avLst/>
            </a:prstGeom>
            <a:noFill/>
            <a:ln w="25400">
              <a:solidFill>
                <a:srgbClr val="FF99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3" name="Line 16"/>
            <p:cNvSpPr>
              <a:spLocks noChangeShapeType="1"/>
            </p:cNvSpPr>
            <p:nvPr/>
          </p:nvSpPr>
          <p:spPr bwMode="auto">
            <a:xfrm>
              <a:off x="2503488" y="3500438"/>
              <a:ext cx="544512" cy="511175"/>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4" name="Line 17"/>
            <p:cNvSpPr>
              <a:spLocks noChangeShapeType="1"/>
            </p:cNvSpPr>
            <p:nvPr/>
          </p:nvSpPr>
          <p:spPr bwMode="auto">
            <a:xfrm flipV="1">
              <a:off x="3146425" y="3462338"/>
              <a:ext cx="544513" cy="549275"/>
            </a:xfrm>
            <a:prstGeom prst="line">
              <a:avLst/>
            </a:prstGeom>
            <a:noFill/>
            <a:ln w="25400">
              <a:solidFill>
                <a:srgbClr val="00FF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5" name="Line 18"/>
            <p:cNvSpPr>
              <a:spLocks noChangeShapeType="1"/>
            </p:cNvSpPr>
            <p:nvPr/>
          </p:nvSpPr>
          <p:spPr bwMode="auto">
            <a:xfrm flipH="1">
              <a:off x="2503488" y="4089400"/>
              <a:ext cx="557212" cy="498475"/>
            </a:xfrm>
            <a:prstGeom prst="line">
              <a:avLst/>
            </a:prstGeom>
            <a:noFill/>
            <a:ln w="25400">
              <a:solidFill>
                <a:srgbClr val="FF99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6" name="Line 19"/>
            <p:cNvSpPr>
              <a:spLocks noChangeShapeType="1"/>
            </p:cNvSpPr>
            <p:nvPr/>
          </p:nvSpPr>
          <p:spPr bwMode="auto">
            <a:xfrm>
              <a:off x="2516188" y="4654550"/>
              <a:ext cx="1162050" cy="0"/>
            </a:xfrm>
            <a:prstGeom prst="line">
              <a:avLst/>
            </a:prstGeom>
            <a:noFill/>
            <a:ln w="25400">
              <a:solidFill>
                <a:srgbClr val="00FF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7" name="Line 20"/>
            <p:cNvSpPr>
              <a:spLocks noChangeShapeType="1"/>
            </p:cNvSpPr>
            <p:nvPr/>
          </p:nvSpPr>
          <p:spPr bwMode="auto">
            <a:xfrm>
              <a:off x="3146425" y="4089400"/>
              <a:ext cx="593725" cy="536575"/>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8" name="Line 21"/>
            <p:cNvSpPr>
              <a:spLocks noChangeShapeType="1"/>
            </p:cNvSpPr>
            <p:nvPr/>
          </p:nvSpPr>
          <p:spPr bwMode="auto">
            <a:xfrm>
              <a:off x="2516188" y="4051300"/>
              <a:ext cx="531812"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99" name="Line 22"/>
            <p:cNvSpPr>
              <a:spLocks noChangeShapeType="1"/>
            </p:cNvSpPr>
            <p:nvPr/>
          </p:nvSpPr>
          <p:spPr bwMode="auto">
            <a:xfrm>
              <a:off x="3146425" y="4051300"/>
              <a:ext cx="531813"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6150" name="组合 54"/>
          <p:cNvGrpSpPr>
            <a:grpSpLocks/>
          </p:cNvGrpSpPr>
          <p:nvPr/>
        </p:nvGrpSpPr>
        <p:grpSpPr bwMode="auto">
          <a:xfrm>
            <a:off x="5257800" y="2514600"/>
            <a:ext cx="2024063" cy="2254250"/>
            <a:chOff x="5133975" y="2695575"/>
            <a:chExt cx="2024063" cy="2073275"/>
          </a:xfrm>
        </p:grpSpPr>
        <p:sp>
          <p:nvSpPr>
            <p:cNvPr id="6163" name="Oval 13"/>
            <p:cNvSpPr>
              <a:spLocks noChangeArrowheads="1"/>
            </p:cNvSpPr>
            <p:nvPr/>
          </p:nvSpPr>
          <p:spPr bwMode="auto">
            <a:xfrm>
              <a:off x="5133975" y="2695575"/>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4" name="Oval 23"/>
            <p:cNvSpPr>
              <a:spLocks noChangeArrowheads="1"/>
            </p:cNvSpPr>
            <p:nvPr/>
          </p:nvSpPr>
          <p:spPr bwMode="auto">
            <a:xfrm>
              <a:off x="5141494" y="4648200"/>
              <a:ext cx="115887"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5" name="Oval 24"/>
            <p:cNvSpPr>
              <a:spLocks noChangeArrowheads="1"/>
            </p:cNvSpPr>
            <p:nvPr/>
          </p:nvSpPr>
          <p:spPr bwMode="auto">
            <a:xfrm>
              <a:off x="7004050" y="4638675"/>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6" name="Oval 25"/>
            <p:cNvSpPr>
              <a:spLocks noChangeArrowheads="1"/>
            </p:cNvSpPr>
            <p:nvPr/>
          </p:nvSpPr>
          <p:spPr bwMode="auto">
            <a:xfrm>
              <a:off x="7042150" y="2733675"/>
              <a:ext cx="115888"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7" name="Oval 26"/>
            <p:cNvSpPr>
              <a:spLocks noChangeArrowheads="1"/>
            </p:cNvSpPr>
            <p:nvPr/>
          </p:nvSpPr>
          <p:spPr bwMode="auto">
            <a:xfrm>
              <a:off x="5632450" y="3244850"/>
              <a:ext cx="115888"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8" name="Oval 27"/>
            <p:cNvSpPr>
              <a:spLocks noChangeArrowheads="1"/>
            </p:cNvSpPr>
            <p:nvPr/>
          </p:nvSpPr>
          <p:spPr bwMode="auto">
            <a:xfrm>
              <a:off x="6534150" y="327025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9" name="Oval 28"/>
            <p:cNvSpPr>
              <a:spLocks noChangeArrowheads="1"/>
            </p:cNvSpPr>
            <p:nvPr/>
          </p:nvSpPr>
          <p:spPr bwMode="auto">
            <a:xfrm>
              <a:off x="5594350" y="415290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70" name="Oval 29"/>
            <p:cNvSpPr>
              <a:spLocks noChangeArrowheads="1"/>
            </p:cNvSpPr>
            <p:nvPr/>
          </p:nvSpPr>
          <p:spPr bwMode="auto">
            <a:xfrm>
              <a:off x="6534150" y="415290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71" name="Line 30"/>
            <p:cNvSpPr>
              <a:spLocks noChangeShapeType="1"/>
            </p:cNvSpPr>
            <p:nvPr/>
          </p:nvSpPr>
          <p:spPr bwMode="auto">
            <a:xfrm>
              <a:off x="5248275" y="2759075"/>
              <a:ext cx="1830388"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2" name="Line 31"/>
            <p:cNvSpPr>
              <a:spLocks noChangeShapeType="1"/>
            </p:cNvSpPr>
            <p:nvPr/>
          </p:nvSpPr>
          <p:spPr bwMode="auto">
            <a:xfrm>
              <a:off x="5237163" y="4727575"/>
              <a:ext cx="17668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3" name="Line 32"/>
            <p:cNvSpPr>
              <a:spLocks noChangeShapeType="1"/>
            </p:cNvSpPr>
            <p:nvPr/>
          </p:nvSpPr>
          <p:spPr bwMode="auto">
            <a:xfrm>
              <a:off x="5186363" y="2809875"/>
              <a:ext cx="0" cy="186690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4" name="Line 33"/>
            <p:cNvSpPr>
              <a:spLocks noChangeShapeType="1"/>
            </p:cNvSpPr>
            <p:nvPr/>
          </p:nvSpPr>
          <p:spPr bwMode="auto">
            <a:xfrm>
              <a:off x="7104063" y="2836863"/>
              <a:ext cx="0" cy="1814512"/>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5" name="Line 34"/>
            <p:cNvSpPr>
              <a:spLocks noChangeShapeType="1"/>
            </p:cNvSpPr>
            <p:nvPr/>
          </p:nvSpPr>
          <p:spPr bwMode="auto">
            <a:xfrm>
              <a:off x="5743575" y="3309938"/>
              <a:ext cx="803275"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6" name="Line 35"/>
            <p:cNvSpPr>
              <a:spLocks noChangeShapeType="1"/>
            </p:cNvSpPr>
            <p:nvPr/>
          </p:nvSpPr>
          <p:spPr bwMode="auto">
            <a:xfrm>
              <a:off x="5707063" y="4216400"/>
              <a:ext cx="827087" cy="0"/>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7" name="Line 36"/>
            <p:cNvSpPr>
              <a:spLocks noChangeShapeType="1"/>
            </p:cNvSpPr>
            <p:nvPr/>
          </p:nvSpPr>
          <p:spPr bwMode="auto">
            <a:xfrm>
              <a:off x="5668963" y="3348038"/>
              <a:ext cx="0" cy="817562"/>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8" name="Line 37"/>
            <p:cNvSpPr>
              <a:spLocks noChangeShapeType="1"/>
            </p:cNvSpPr>
            <p:nvPr/>
          </p:nvSpPr>
          <p:spPr bwMode="auto">
            <a:xfrm>
              <a:off x="6596063" y="3373438"/>
              <a:ext cx="0" cy="804862"/>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79" name="Line 38"/>
            <p:cNvSpPr>
              <a:spLocks noChangeShapeType="1"/>
            </p:cNvSpPr>
            <p:nvPr/>
          </p:nvSpPr>
          <p:spPr bwMode="auto">
            <a:xfrm>
              <a:off x="5211763" y="2797175"/>
              <a:ext cx="444500" cy="473075"/>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0" name="Line 39"/>
            <p:cNvSpPr>
              <a:spLocks noChangeShapeType="1"/>
            </p:cNvSpPr>
            <p:nvPr/>
          </p:nvSpPr>
          <p:spPr bwMode="auto">
            <a:xfrm flipH="1">
              <a:off x="5211763" y="4254500"/>
              <a:ext cx="420687" cy="434975"/>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1" name="Line 40"/>
            <p:cNvSpPr>
              <a:spLocks noChangeShapeType="1"/>
            </p:cNvSpPr>
            <p:nvPr/>
          </p:nvSpPr>
          <p:spPr bwMode="auto">
            <a:xfrm flipV="1">
              <a:off x="6621463" y="2824163"/>
              <a:ext cx="457200" cy="458787"/>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82" name="Line 41"/>
            <p:cNvSpPr>
              <a:spLocks noChangeShapeType="1"/>
            </p:cNvSpPr>
            <p:nvPr/>
          </p:nvSpPr>
          <p:spPr bwMode="auto">
            <a:xfrm>
              <a:off x="6634163" y="4268788"/>
              <a:ext cx="395287" cy="382587"/>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151" name="Text Box 42"/>
          <p:cNvSpPr txBox="1">
            <a:spLocks noChangeArrowheads="1"/>
          </p:cNvSpPr>
          <p:nvPr/>
        </p:nvSpPr>
        <p:spPr bwMode="auto">
          <a:xfrm>
            <a:off x="914400" y="3276600"/>
            <a:ext cx="1117600"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匹配数</a:t>
            </a:r>
          </a:p>
          <a:p>
            <a:pPr eaLnBrk="1" hangingPunct="1">
              <a:spcBef>
                <a:spcPct val="20000"/>
              </a:spcBef>
            </a:pPr>
            <a:r>
              <a:rPr lang="zh-CN" altLang="en-US" sz="2400" b="1">
                <a:sym typeface="Symbol" panose="05050102010706020507" pitchFamily="18" charset="2"/>
              </a:rPr>
              <a:t></a:t>
            </a:r>
            <a:r>
              <a:rPr lang="en-US" altLang="zh-CN" sz="2400" b="1" baseline="-25000">
                <a:sym typeface="Symbol" panose="05050102010706020507" pitchFamily="18" charset="2"/>
              </a:rPr>
              <a:t>1</a:t>
            </a:r>
            <a:r>
              <a:rPr lang="en-US" altLang="zh-CN" sz="2400" b="1">
                <a:sym typeface="Symbol" panose="05050102010706020507" pitchFamily="18" charset="2"/>
              </a:rPr>
              <a:t>=3</a:t>
            </a:r>
          </a:p>
        </p:txBody>
      </p:sp>
      <p:sp>
        <p:nvSpPr>
          <p:cNvPr id="6152" name="Text Box 43"/>
          <p:cNvSpPr txBox="1">
            <a:spLocks noChangeArrowheads="1"/>
          </p:cNvSpPr>
          <p:nvPr/>
        </p:nvSpPr>
        <p:spPr bwMode="auto">
          <a:xfrm>
            <a:off x="7467600" y="3276600"/>
            <a:ext cx="1300163"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匹配数</a:t>
            </a:r>
          </a:p>
          <a:p>
            <a:pPr eaLnBrk="1" hangingPunct="1">
              <a:spcBef>
                <a:spcPct val="20000"/>
              </a:spcBef>
            </a:pPr>
            <a:r>
              <a:rPr lang="zh-CN" altLang="en-US" sz="2400" b="1">
                <a:sym typeface="Symbol" panose="05050102010706020507" pitchFamily="18" charset="2"/>
              </a:rPr>
              <a:t></a:t>
            </a:r>
            <a:r>
              <a:rPr lang="en-US" altLang="zh-CN" sz="2400" b="1" baseline="-25000">
                <a:sym typeface="Symbol" panose="05050102010706020507" pitchFamily="18" charset="2"/>
              </a:rPr>
              <a:t>1</a:t>
            </a:r>
            <a:r>
              <a:rPr lang="en-US" altLang="zh-CN" sz="2400" b="1">
                <a:sym typeface="Symbol" panose="05050102010706020507" pitchFamily="18" charset="2"/>
              </a:rPr>
              <a:t>=4</a:t>
            </a:r>
          </a:p>
        </p:txBody>
      </p:sp>
      <p:sp>
        <p:nvSpPr>
          <p:cNvPr id="6153" name="Line 44"/>
          <p:cNvSpPr>
            <a:spLocks noChangeShapeType="1"/>
          </p:cNvSpPr>
          <p:nvPr/>
        </p:nvSpPr>
        <p:spPr bwMode="auto">
          <a:xfrm>
            <a:off x="1001713" y="5473700"/>
            <a:ext cx="1223962" cy="0"/>
          </a:xfrm>
          <a:prstGeom prst="line">
            <a:avLst/>
          </a:prstGeom>
          <a:noFill/>
          <a:ln w="25400">
            <a:solidFill>
              <a:srgbClr val="FF99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54" name="Text Box 45"/>
          <p:cNvSpPr txBox="1">
            <a:spLocks noChangeArrowheads="1"/>
          </p:cNvSpPr>
          <p:nvPr/>
        </p:nvSpPr>
        <p:spPr bwMode="auto">
          <a:xfrm>
            <a:off x="2339975" y="5229225"/>
            <a:ext cx="2376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极大匹配</a:t>
            </a:r>
          </a:p>
        </p:txBody>
      </p:sp>
      <p:sp>
        <p:nvSpPr>
          <p:cNvPr id="6155" name="Line 46"/>
          <p:cNvSpPr>
            <a:spLocks noChangeShapeType="1"/>
          </p:cNvSpPr>
          <p:nvPr/>
        </p:nvSpPr>
        <p:spPr bwMode="auto">
          <a:xfrm>
            <a:off x="1001713" y="5905500"/>
            <a:ext cx="1238250" cy="0"/>
          </a:xfrm>
          <a:prstGeom prst="line">
            <a:avLst/>
          </a:prstGeom>
          <a:noFill/>
          <a:ln w="25400">
            <a:solidFill>
              <a:srgbClr val="00FF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56" name="Text Box 47"/>
          <p:cNvSpPr txBox="1">
            <a:spLocks noChangeArrowheads="1"/>
          </p:cNvSpPr>
          <p:nvPr/>
        </p:nvSpPr>
        <p:spPr bwMode="auto">
          <a:xfrm>
            <a:off x="2395538" y="5735638"/>
            <a:ext cx="23764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最大匹配</a:t>
            </a:r>
          </a:p>
        </p:txBody>
      </p:sp>
      <p:sp>
        <p:nvSpPr>
          <p:cNvPr id="6157" name="Line 48"/>
          <p:cNvSpPr>
            <a:spLocks noChangeShapeType="1"/>
          </p:cNvSpPr>
          <p:nvPr/>
        </p:nvSpPr>
        <p:spPr bwMode="auto">
          <a:xfrm>
            <a:off x="4716463" y="5373688"/>
            <a:ext cx="1366837" cy="0"/>
          </a:xfrm>
          <a:prstGeom prst="line">
            <a:avLst/>
          </a:prstGeom>
          <a:noFill/>
          <a:ln w="254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58" name="Text Box 49"/>
          <p:cNvSpPr txBox="1">
            <a:spLocks noChangeArrowheads="1"/>
          </p:cNvSpPr>
          <p:nvPr/>
        </p:nvSpPr>
        <p:spPr bwMode="auto">
          <a:xfrm>
            <a:off x="6229350" y="5170488"/>
            <a:ext cx="19431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完美匹配</a:t>
            </a:r>
          </a:p>
        </p:txBody>
      </p:sp>
      <p:sp>
        <p:nvSpPr>
          <p:cNvPr id="6159" name="Oval 50"/>
          <p:cNvSpPr>
            <a:spLocks noChangeArrowheads="1"/>
          </p:cNvSpPr>
          <p:nvPr/>
        </p:nvSpPr>
        <p:spPr bwMode="auto">
          <a:xfrm>
            <a:off x="3962400" y="5791200"/>
            <a:ext cx="228600" cy="22860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0" name="Text Box 51"/>
          <p:cNvSpPr txBox="1">
            <a:spLocks noChangeArrowheads="1"/>
          </p:cNvSpPr>
          <p:nvPr/>
        </p:nvSpPr>
        <p:spPr bwMode="auto">
          <a:xfrm>
            <a:off x="4241800" y="5689600"/>
            <a:ext cx="20875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FF00"/>
                </a:solidFill>
                <a:latin typeface="Times New Roman" panose="02020603050405020304" pitchFamily="18" charset="0"/>
              </a:rPr>
              <a:t>M-</a:t>
            </a:r>
            <a:r>
              <a:rPr lang="zh-CN" altLang="en-US" b="1"/>
              <a:t>饱和点</a:t>
            </a:r>
          </a:p>
        </p:txBody>
      </p:sp>
      <p:sp>
        <p:nvSpPr>
          <p:cNvPr id="6161" name="Oval 52"/>
          <p:cNvSpPr>
            <a:spLocks noChangeArrowheads="1"/>
          </p:cNvSpPr>
          <p:nvPr/>
        </p:nvSpPr>
        <p:spPr bwMode="auto">
          <a:xfrm>
            <a:off x="5791200" y="5803900"/>
            <a:ext cx="180975" cy="21590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2" name="Text Box 53"/>
          <p:cNvSpPr txBox="1">
            <a:spLocks noChangeArrowheads="1"/>
          </p:cNvSpPr>
          <p:nvPr/>
        </p:nvSpPr>
        <p:spPr bwMode="auto">
          <a:xfrm>
            <a:off x="6029325" y="5703888"/>
            <a:ext cx="20875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FF0000"/>
                </a:solidFill>
                <a:latin typeface="Times New Roman" panose="02020603050405020304" pitchFamily="18" charset="0"/>
              </a:rPr>
              <a:t>M-</a:t>
            </a:r>
            <a:r>
              <a:rPr lang="zh-CN" altLang="en-US" b="1"/>
              <a:t>饱和点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zh-CN" altLang="en-US" sz="3600"/>
              <a:t>二部图中的完备匹配 </a:t>
            </a:r>
          </a:p>
        </p:txBody>
      </p:sp>
      <p:sp>
        <p:nvSpPr>
          <p:cNvPr id="7171" name="Rectangle 3"/>
          <p:cNvSpPr>
            <a:spLocks noGrp="1" noChangeArrowheads="1"/>
          </p:cNvSpPr>
          <p:nvPr>
            <p:ph type="body" idx="1"/>
          </p:nvPr>
        </p:nvSpPr>
        <p:spPr>
          <a:xfrm>
            <a:off x="381000" y="1295400"/>
            <a:ext cx="8229600" cy="2590800"/>
          </a:xfrm>
        </p:spPr>
        <p:txBody>
          <a:bodyPr/>
          <a:lstStyle/>
          <a:p>
            <a:pPr algn="just" eaLnBrk="1" hangingPunct="1">
              <a:lnSpc>
                <a:spcPct val="120000"/>
              </a:lnSpc>
            </a:pPr>
            <a:r>
              <a:rPr lang="zh-CN" altLang="en-US" sz="2800" b="1">
                <a:solidFill>
                  <a:schemeClr val="tx1"/>
                </a:solidFill>
                <a:ea typeface="宋体" panose="02010600030101010101" pitchFamily="2" charset="-122"/>
              </a:rPr>
              <a:t>定义：设</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是二部图，二部划分为</a:t>
            </a:r>
            <a:r>
              <a:rPr lang="en-US" altLang="zh-CN" sz="2800" b="1">
                <a:solidFill>
                  <a:schemeClr val="tx1"/>
                </a:solidFill>
                <a:ea typeface="宋体" panose="02010600030101010101" pitchFamily="2" charset="-122"/>
              </a:rPr>
              <a:t>&lt;V</a:t>
            </a:r>
            <a:r>
              <a:rPr lang="en-US" altLang="zh-CN" sz="2800" b="1" baseline="-30000">
                <a:solidFill>
                  <a:schemeClr val="tx1"/>
                </a:solidFill>
                <a:ea typeface="宋体" panose="02010600030101010101" pitchFamily="2" charset="-122"/>
              </a:rPr>
              <a:t>1</a:t>
            </a:r>
            <a:r>
              <a:rPr lang="en-US" altLang="zh-CN" sz="2800" b="1">
                <a:solidFill>
                  <a:schemeClr val="tx1"/>
                </a:solidFill>
                <a:ea typeface="宋体" panose="02010600030101010101" pitchFamily="2" charset="-122"/>
              </a:rPr>
              <a:t>,V</a:t>
            </a:r>
            <a:r>
              <a:rPr lang="en-US" altLang="zh-CN" sz="2800" b="1" baseline="-30000">
                <a:solidFill>
                  <a:schemeClr val="tx1"/>
                </a:solidFill>
                <a:ea typeface="宋体" panose="02010600030101010101" pitchFamily="2" charset="-122"/>
              </a:rPr>
              <a:t>2</a:t>
            </a:r>
            <a:r>
              <a:rPr lang="en-US" altLang="zh-CN" sz="2800" b="1">
                <a:solidFill>
                  <a:schemeClr val="tx1"/>
                </a:solidFill>
                <a:ea typeface="宋体" panose="02010600030101010101" pitchFamily="2" charset="-122"/>
              </a:rPr>
              <a:t>&gt;</a:t>
            </a:r>
            <a:r>
              <a:rPr lang="zh-CN" altLang="en-US" sz="2800" b="1">
                <a:solidFill>
                  <a:schemeClr val="tx1"/>
                </a:solidFill>
                <a:ea typeface="宋体" panose="02010600030101010101" pitchFamily="2" charset="-122"/>
              </a:rPr>
              <a:t>，若</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中的匹配</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饱和</a:t>
            </a:r>
            <a:r>
              <a:rPr lang="en-US" altLang="zh-CN" sz="2800" b="1">
                <a:solidFill>
                  <a:schemeClr val="tx1"/>
                </a:solidFill>
                <a:ea typeface="宋体" panose="02010600030101010101" pitchFamily="2" charset="-122"/>
              </a:rPr>
              <a:t>V</a:t>
            </a:r>
            <a:r>
              <a:rPr lang="en-US" altLang="zh-CN" sz="2800" b="1" baseline="-30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中所有顶点，则称</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为</a:t>
            </a:r>
            <a:r>
              <a:rPr lang="en-US" altLang="zh-CN" sz="2800" b="1">
                <a:solidFill>
                  <a:srgbClr val="FF0000"/>
                </a:solidFill>
                <a:ea typeface="宋体" panose="02010600030101010101" pitchFamily="2" charset="-122"/>
              </a:rPr>
              <a:t>V</a:t>
            </a:r>
            <a:r>
              <a:rPr lang="en-US" altLang="zh-CN" sz="2800" b="1" baseline="-30000">
                <a:solidFill>
                  <a:srgbClr val="FF0000"/>
                </a:solidFill>
                <a:ea typeface="宋体" panose="02010600030101010101" pitchFamily="2" charset="-122"/>
              </a:rPr>
              <a:t>1</a:t>
            </a:r>
            <a:r>
              <a:rPr lang="zh-CN" altLang="en-US" sz="2800" b="1">
                <a:solidFill>
                  <a:srgbClr val="FF0000"/>
                </a:solidFill>
                <a:ea typeface="宋体" panose="02010600030101010101" pitchFamily="2" charset="-122"/>
              </a:rPr>
              <a:t>到</a:t>
            </a:r>
            <a:r>
              <a:rPr lang="en-US" altLang="zh-CN" sz="2800" b="1">
                <a:solidFill>
                  <a:srgbClr val="FF0000"/>
                </a:solidFill>
                <a:ea typeface="宋体" panose="02010600030101010101" pitchFamily="2" charset="-122"/>
              </a:rPr>
              <a:t>V</a:t>
            </a:r>
            <a:r>
              <a:rPr lang="en-US" altLang="zh-CN" sz="2800" b="1" baseline="-30000">
                <a:solidFill>
                  <a:srgbClr val="FF0000"/>
                </a:solidFill>
                <a:ea typeface="宋体" panose="02010600030101010101" pitchFamily="2" charset="-122"/>
              </a:rPr>
              <a:t>2</a:t>
            </a:r>
            <a:r>
              <a:rPr lang="zh-CN" altLang="en-US" sz="2800" b="1">
                <a:solidFill>
                  <a:schemeClr val="tx1"/>
                </a:solidFill>
                <a:ea typeface="宋体" panose="02010600030101010101" pitchFamily="2" charset="-122"/>
              </a:rPr>
              <a:t>的</a:t>
            </a:r>
            <a:r>
              <a:rPr lang="zh-CN" altLang="en-US" sz="2800" b="1">
                <a:solidFill>
                  <a:srgbClr val="FF0000"/>
                </a:solidFill>
                <a:ea typeface="宋体" panose="02010600030101010101" pitchFamily="2" charset="-122"/>
              </a:rPr>
              <a:t>完备匹配</a:t>
            </a:r>
            <a:r>
              <a:rPr lang="zh-CN" altLang="en-US" sz="2800" b="1">
                <a:ea typeface="宋体" panose="02010600030101010101" pitchFamily="2" charset="-122"/>
              </a:rPr>
              <a:t>。</a:t>
            </a:r>
          </a:p>
          <a:p>
            <a:pPr eaLnBrk="1" hangingPunct="1">
              <a:lnSpc>
                <a:spcPct val="120000"/>
              </a:lnSpc>
              <a:buFont typeface="Wingdings" panose="05000000000000000000" pitchFamily="2" charset="2"/>
              <a:buNone/>
            </a:pPr>
            <a:r>
              <a:rPr lang="zh-CN" altLang="en-US" sz="2600" b="1">
                <a:solidFill>
                  <a:schemeClr val="tx2"/>
                </a:solidFill>
                <a:ea typeface="宋体" panose="02010600030101010101" pitchFamily="2" charset="-122"/>
              </a:rPr>
              <a:t>    注意：完备匹配一定是最大匹配，但仅当</a:t>
            </a:r>
            <a:r>
              <a:rPr lang="en-US" altLang="zh-CN" sz="2600" b="1">
                <a:solidFill>
                  <a:schemeClr val="tx2"/>
                </a:solidFill>
                <a:ea typeface="宋体" panose="02010600030101010101" pitchFamily="2" charset="-122"/>
              </a:rPr>
              <a:t>|V</a:t>
            </a:r>
            <a:r>
              <a:rPr lang="en-US" altLang="zh-CN" sz="2600" b="1" baseline="-25000">
                <a:solidFill>
                  <a:schemeClr val="tx2"/>
                </a:solidFill>
                <a:ea typeface="宋体" panose="02010600030101010101" pitchFamily="2" charset="-122"/>
              </a:rPr>
              <a:t>1</a:t>
            </a:r>
            <a:r>
              <a:rPr lang="en-US" altLang="zh-CN" sz="2600" b="1">
                <a:solidFill>
                  <a:schemeClr val="tx2"/>
                </a:solidFill>
                <a:ea typeface="宋体" panose="02010600030101010101" pitchFamily="2" charset="-122"/>
              </a:rPr>
              <a:t>|=|V</a:t>
            </a:r>
            <a:r>
              <a:rPr lang="en-US" altLang="zh-CN" sz="2600" b="1" baseline="-25000">
                <a:solidFill>
                  <a:schemeClr val="tx2"/>
                </a:solidFill>
                <a:ea typeface="宋体" panose="02010600030101010101" pitchFamily="2" charset="-122"/>
              </a:rPr>
              <a:t>2</a:t>
            </a:r>
            <a:r>
              <a:rPr lang="en-US" altLang="zh-CN" sz="2600" b="1">
                <a:solidFill>
                  <a:schemeClr val="tx2"/>
                </a:solidFill>
                <a:ea typeface="宋体" panose="02010600030101010101" pitchFamily="2" charset="-122"/>
              </a:rPr>
              <a:t>|</a:t>
            </a:r>
            <a:r>
              <a:rPr lang="zh-CN" altLang="en-US" sz="2600" b="1">
                <a:solidFill>
                  <a:schemeClr val="tx2"/>
                </a:solidFill>
                <a:ea typeface="宋体" panose="02010600030101010101" pitchFamily="2" charset="-122"/>
              </a:rPr>
              <a:t>才是完美匹配</a:t>
            </a:r>
            <a:r>
              <a:rPr lang="zh-CN" altLang="en-US" sz="2600">
                <a:ea typeface="宋体" panose="02010600030101010101" pitchFamily="2" charset="-122"/>
              </a:rPr>
              <a:t>。 </a:t>
            </a:r>
          </a:p>
        </p:txBody>
      </p:sp>
      <p:grpSp>
        <p:nvGrpSpPr>
          <p:cNvPr id="7172" name="组合 90"/>
          <p:cNvGrpSpPr>
            <a:grpSpLocks/>
          </p:cNvGrpSpPr>
          <p:nvPr/>
        </p:nvGrpSpPr>
        <p:grpSpPr bwMode="auto">
          <a:xfrm>
            <a:off x="6248400" y="4267200"/>
            <a:ext cx="2667000" cy="1905000"/>
            <a:chOff x="2743200" y="4267200"/>
            <a:chExt cx="2667188" cy="1905000"/>
          </a:xfrm>
        </p:grpSpPr>
        <p:sp>
          <p:nvSpPr>
            <p:cNvPr id="7197" name="Text Box 26"/>
            <p:cNvSpPr txBox="1">
              <a:spLocks noChangeArrowheads="1"/>
            </p:cNvSpPr>
            <p:nvPr/>
          </p:nvSpPr>
          <p:spPr bwMode="auto">
            <a:xfrm>
              <a:off x="2743200" y="5638800"/>
              <a:ext cx="26671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无完备匹配？</a:t>
              </a:r>
            </a:p>
          </p:txBody>
        </p:sp>
        <p:sp>
          <p:nvSpPr>
            <p:cNvPr id="7198" name="流程图: 联系 72"/>
            <p:cNvSpPr>
              <a:spLocks noChangeArrowheads="1"/>
            </p:cNvSpPr>
            <p:nvPr/>
          </p:nvSpPr>
          <p:spPr bwMode="auto">
            <a:xfrm rot="5400000">
              <a:off x="4735229"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99" name="直接连接符 75"/>
            <p:cNvCxnSpPr>
              <a:cxnSpLocks noChangeShapeType="1"/>
              <a:endCxn id="7198" idx="5"/>
            </p:cNvCxnSpPr>
            <p:nvPr/>
          </p:nvCxnSpPr>
          <p:spPr bwMode="auto">
            <a:xfrm flipV="1">
              <a:off x="3200400" y="4436758"/>
              <a:ext cx="1556263" cy="821042"/>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sp>
          <p:nvSpPr>
            <p:cNvPr id="7200" name="流程图: 联系 72"/>
            <p:cNvSpPr>
              <a:spLocks noChangeArrowheads="1"/>
            </p:cNvSpPr>
            <p:nvPr/>
          </p:nvSpPr>
          <p:spPr bwMode="auto">
            <a:xfrm rot="5400000">
              <a:off x="3897029"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1" name="流程图: 联系 72"/>
            <p:cNvSpPr>
              <a:spLocks noChangeArrowheads="1"/>
            </p:cNvSpPr>
            <p:nvPr/>
          </p:nvSpPr>
          <p:spPr bwMode="auto">
            <a:xfrm rot="5400000">
              <a:off x="4771319" y="51787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2" name="流程图: 联系 72"/>
            <p:cNvSpPr>
              <a:spLocks noChangeArrowheads="1"/>
            </p:cNvSpPr>
            <p:nvPr/>
          </p:nvSpPr>
          <p:spPr bwMode="auto">
            <a:xfrm rot="5400000">
              <a:off x="3058829"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3" name="流程图: 联系 72"/>
            <p:cNvSpPr>
              <a:spLocks noChangeArrowheads="1"/>
            </p:cNvSpPr>
            <p:nvPr/>
          </p:nvSpPr>
          <p:spPr bwMode="auto">
            <a:xfrm rot="5400000">
              <a:off x="3909061"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4" name="流程图: 联系 72"/>
            <p:cNvSpPr>
              <a:spLocks noChangeArrowheads="1"/>
            </p:cNvSpPr>
            <p:nvPr/>
          </p:nvSpPr>
          <p:spPr bwMode="auto">
            <a:xfrm rot="5400000">
              <a:off x="3058829"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205" name="直接连接符 75"/>
            <p:cNvCxnSpPr>
              <a:cxnSpLocks noChangeShapeType="1"/>
              <a:stCxn id="7203" idx="7"/>
            </p:cNvCxnSpPr>
            <p:nvPr/>
          </p:nvCxnSpPr>
          <p:spPr bwMode="auto">
            <a:xfrm>
              <a:off x="4086276" y="4436758"/>
              <a:ext cx="784367" cy="752864"/>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7206" name="直接连接符 75"/>
            <p:cNvCxnSpPr>
              <a:cxnSpLocks noChangeShapeType="1"/>
              <a:stCxn id="7203" idx="6"/>
            </p:cNvCxnSpPr>
            <p:nvPr/>
          </p:nvCxnSpPr>
          <p:spPr bwMode="auto">
            <a:xfrm>
              <a:off x="4008385" y="4465849"/>
              <a:ext cx="1692" cy="728800"/>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7207" name="直接连接符 75"/>
            <p:cNvCxnSpPr>
              <a:cxnSpLocks noChangeShapeType="1"/>
            </p:cNvCxnSpPr>
            <p:nvPr/>
          </p:nvCxnSpPr>
          <p:spPr bwMode="auto">
            <a:xfrm>
              <a:off x="3168316" y="4419600"/>
              <a:ext cx="0" cy="791091"/>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7208" name="直接连接符 75"/>
            <p:cNvCxnSpPr>
              <a:cxnSpLocks noChangeShapeType="1"/>
            </p:cNvCxnSpPr>
            <p:nvPr/>
          </p:nvCxnSpPr>
          <p:spPr bwMode="auto">
            <a:xfrm flipV="1">
              <a:off x="3172326" y="4376501"/>
              <a:ext cx="806295" cy="868151"/>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grpSp>
      <p:grpSp>
        <p:nvGrpSpPr>
          <p:cNvPr id="7173" name="组合 93"/>
          <p:cNvGrpSpPr>
            <a:grpSpLocks/>
          </p:cNvGrpSpPr>
          <p:nvPr/>
        </p:nvGrpSpPr>
        <p:grpSpPr bwMode="auto">
          <a:xfrm>
            <a:off x="228600" y="4343400"/>
            <a:ext cx="3124200" cy="1905000"/>
            <a:chOff x="-304800" y="4267200"/>
            <a:chExt cx="3124200" cy="1905000"/>
          </a:xfrm>
        </p:grpSpPr>
        <p:cxnSp>
          <p:nvCxnSpPr>
            <p:cNvPr id="7187" name="直接连接符 75"/>
            <p:cNvCxnSpPr>
              <a:cxnSpLocks noChangeShapeType="1"/>
              <a:endCxn id="7189" idx="3"/>
            </p:cNvCxnSpPr>
            <p:nvPr/>
          </p:nvCxnSpPr>
          <p:spPr bwMode="auto">
            <a:xfrm>
              <a:off x="802114" y="4419600"/>
              <a:ext cx="1135153" cy="799113"/>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sp>
          <p:nvSpPr>
            <p:cNvPr id="7188" name="流程图: 联系 72"/>
            <p:cNvSpPr>
              <a:spLocks noChangeArrowheads="1"/>
            </p:cNvSpPr>
            <p:nvPr/>
          </p:nvSpPr>
          <p:spPr bwMode="auto">
            <a:xfrm rot="5400000">
              <a:off x="1041543"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9" name="流程图: 联系 72"/>
            <p:cNvSpPr>
              <a:spLocks noChangeArrowheads="1"/>
            </p:cNvSpPr>
            <p:nvPr/>
          </p:nvSpPr>
          <p:spPr bwMode="auto">
            <a:xfrm rot="5400000">
              <a:off x="1915833" y="51787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0" name="流程图: 联系 72"/>
            <p:cNvSpPr>
              <a:spLocks noChangeArrowheads="1"/>
            </p:cNvSpPr>
            <p:nvPr/>
          </p:nvSpPr>
          <p:spPr bwMode="auto">
            <a:xfrm rot="5400000">
              <a:off x="628461"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流程图: 联系 72"/>
            <p:cNvSpPr>
              <a:spLocks noChangeArrowheads="1"/>
            </p:cNvSpPr>
            <p:nvPr/>
          </p:nvSpPr>
          <p:spPr bwMode="auto">
            <a:xfrm rot="5400000">
              <a:off x="1502751" y="42643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2" name="流程图: 联系 72"/>
            <p:cNvSpPr>
              <a:spLocks noChangeArrowheads="1"/>
            </p:cNvSpPr>
            <p:nvPr/>
          </p:nvSpPr>
          <p:spPr bwMode="auto">
            <a:xfrm rot="5400000">
              <a:off x="203343"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93" name="直接连接符 75"/>
            <p:cNvCxnSpPr>
              <a:cxnSpLocks noChangeShapeType="1"/>
            </p:cNvCxnSpPr>
            <p:nvPr/>
          </p:nvCxnSpPr>
          <p:spPr bwMode="auto">
            <a:xfrm>
              <a:off x="1640314" y="4419600"/>
              <a:ext cx="374843" cy="770022"/>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7194" name="直接连接符 75"/>
            <p:cNvCxnSpPr>
              <a:cxnSpLocks noChangeShapeType="1"/>
            </p:cNvCxnSpPr>
            <p:nvPr/>
          </p:nvCxnSpPr>
          <p:spPr bwMode="auto">
            <a:xfrm flipH="1">
              <a:off x="1186674" y="4457829"/>
              <a:ext cx="383317" cy="736820"/>
            </a:xfrm>
            <a:prstGeom prst="line">
              <a:avLst/>
            </a:prstGeom>
            <a:noFill/>
            <a:ln w="31750" algn="ctr">
              <a:solidFill>
                <a:srgbClr val="FF0000"/>
              </a:solidFill>
              <a:miter lim="800000"/>
              <a:headEnd/>
              <a:tailEnd/>
            </a:ln>
            <a:extLst>
              <a:ext uri="{909E8E84-426E-40dd-AFC4-6F175D3DCCD1}">
                <a14:hiddenFill xmlns="" xmlns:a14="http://schemas.microsoft.com/office/drawing/2010/main">
                  <a:noFill/>
                </a14:hiddenFill>
              </a:ext>
            </a:extLst>
          </p:spPr>
        </p:cxnSp>
        <p:cxnSp>
          <p:nvCxnSpPr>
            <p:cNvPr id="7195" name="直接连接符 75"/>
            <p:cNvCxnSpPr>
              <a:cxnSpLocks noChangeShapeType="1"/>
              <a:stCxn id="7190" idx="6"/>
            </p:cNvCxnSpPr>
            <p:nvPr/>
          </p:nvCxnSpPr>
          <p:spPr bwMode="auto">
            <a:xfrm flipH="1">
              <a:off x="344914" y="4465849"/>
              <a:ext cx="382871" cy="744842"/>
            </a:xfrm>
            <a:prstGeom prst="line">
              <a:avLst/>
            </a:prstGeom>
            <a:noFill/>
            <a:ln w="31750" algn="ctr">
              <a:solidFill>
                <a:srgbClr val="FF0000"/>
              </a:solidFill>
              <a:miter lim="800000"/>
              <a:headEnd/>
              <a:tailEnd/>
            </a:ln>
            <a:extLst>
              <a:ext uri="{909E8E84-426E-40dd-AFC4-6F175D3DCCD1}">
                <a14:hiddenFill xmlns="" xmlns:a14="http://schemas.microsoft.com/office/drawing/2010/main">
                  <a:noFill/>
                </a14:hiddenFill>
              </a:ext>
            </a:extLst>
          </p:spPr>
        </p:cxnSp>
        <p:sp>
          <p:nvSpPr>
            <p:cNvPr id="7196" name="Text Box 26"/>
            <p:cNvSpPr txBox="1">
              <a:spLocks noChangeArrowheads="1"/>
            </p:cNvSpPr>
            <p:nvPr/>
          </p:nvSpPr>
          <p:spPr bwMode="auto">
            <a:xfrm>
              <a:off x="-304800" y="5638800"/>
              <a:ext cx="3124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V</a:t>
              </a:r>
              <a:r>
                <a:rPr lang="en-US" altLang="zh-CN" sz="2400" b="1" baseline="-25000">
                  <a:latin typeface="Times New Roman" panose="02020603050405020304" pitchFamily="18" charset="0"/>
                </a:rPr>
                <a:t>1</a:t>
              </a:r>
              <a:r>
                <a:rPr lang="zh-CN" altLang="en-US" sz="2400" b="1">
                  <a:latin typeface="Times New Roman" panose="02020603050405020304" pitchFamily="18" charset="0"/>
                </a:rPr>
                <a:t>到</a:t>
              </a:r>
              <a:r>
                <a:rPr lang="en-US" altLang="zh-CN" sz="2400" b="1">
                  <a:latin typeface="Times New Roman" panose="02020603050405020304" pitchFamily="18" charset="0"/>
                </a:rPr>
                <a:t>V</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的完备匹配</a:t>
              </a:r>
            </a:p>
          </p:txBody>
        </p:sp>
      </p:grpSp>
      <p:grpSp>
        <p:nvGrpSpPr>
          <p:cNvPr id="7174" name="组合 94"/>
          <p:cNvGrpSpPr>
            <a:grpSpLocks/>
          </p:cNvGrpSpPr>
          <p:nvPr/>
        </p:nvGrpSpPr>
        <p:grpSpPr bwMode="auto">
          <a:xfrm>
            <a:off x="3581400" y="4267200"/>
            <a:ext cx="2667000" cy="1922463"/>
            <a:chOff x="6019800" y="4250042"/>
            <a:chExt cx="2667188" cy="1922158"/>
          </a:xfrm>
        </p:grpSpPr>
        <p:sp>
          <p:nvSpPr>
            <p:cNvPr id="7175" name="流程图: 联系 72"/>
            <p:cNvSpPr>
              <a:spLocks noChangeArrowheads="1"/>
            </p:cNvSpPr>
            <p:nvPr/>
          </p:nvSpPr>
          <p:spPr bwMode="auto">
            <a:xfrm rot="5400000">
              <a:off x="7887953"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76" name="直接连接符 75"/>
            <p:cNvCxnSpPr>
              <a:cxnSpLocks noChangeShapeType="1"/>
            </p:cNvCxnSpPr>
            <p:nvPr/>
          </p:nvCxnSpPr>
          <p:spPr bwMode="auto">
            <a:xfrm flipV="1">
              <a:off x="6353124" y="4419600"/>
              <a:ext cx="1556263" cy="821042"/>
            </a:xfrm>
            <a:prstGeom prst="line">
              <a:avLst/>
            </a:prstGeom>
            <a:noFill/>
            <a:ln w="31750" algn="ctr">
              <a:solidFill>
                <a:srgbClr val="FF0000"/>
              </a:solidFill>
              <a:miter lim="800000"/>
              <a:headEnd/>
              <a:tailEnd/>
            </a:ln>
            <a:extLst>
              <a:ext uri="{909E8E84-426E-40dd-AFC4-6F175D3DCCD1}">
                <a14:hiddenFill xmlns="" xmlns:a14="http://schemas.microsoft.com/office/drawing/2010/main">
                  <a:noFill/>
                </a14:hiddenFill>
              </a:ext>
            </a:extLst>
          </p:spPr>
        </p:cxnSp>
        <p:sp>
          <p:nvSpPr>
            <p:cNvPr id="7177" name="流程图: 联系 72"/>
            <p:cNvSpPr>
              <a:spLocks noChangeArrowheads="1"/>
            </p:cNvSpPr>
            <p:nvPr/>
          </p:nvSpPr>
          <p:spPr bwMode="auto">
            <a:xfrm rot="5400000">
              <a:off x="7049753" y="51536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8" name="流程图: 联系 72"/>
            <p:cNvSpPr>
              <a:spLocks noChangeArrowheads="1"/>
            </p:cNvSpPr>
            <p:nvPr/>
          </p:nvSpPr>
          <p:spPr bwMode="auto">
            <a:xfrm rot="5400000">
              <a:off x="7924043" y="516163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9" name="流程图: 联系 72"/>
            <p:cNvSpPr>
              <a:spLocks noChangeArrowheads="1"/>
            </p:cNvSpPr>
            <p:nvPr/>
          </p:nvSpPr>
          <p:spPr bwMode="auto">
            <a:xfrm rot="5400000">
              <a:off x="6211553"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0" name="流程图: 联系 72"/>
            <p:cNvSpPr>
              <a:spLocks noChangeArrowheads="1"/>
            </p:cNvSpPr>
            <p:nvPr/>
          </p:nvSpPr>
          <p:spPr bwMode="auto">
            <a:xfrm rot="5400000">
              <a:off x="7061785"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1" name="流程图: 联系 72"/>
            <p:cNvSpPr>
              <a:spLocks noChangeArrowheads="1"/>
            </p:cNvSpPr>
            <p:nvPr/>
          </p:nvSpPr>
          <p:spPr bwMode="auto">
            <a:xfrm rot="5400000">
              <a:off x="6211553" y="51536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82" name="直接连接符 75"/>
            <p:cNvCxnSpPr>
              <a:cxnSpLocks noChangeShapeType="1"/>
              <a:stCxn id="7179" idx="7"/>
            </p:cNvCxnSpPr>
            <p:nvPr/>
          </p:nvCxnSpPr>
          <p:spPr bwMode="auto">
            <a:xfrm>
              <a:off x="6388768" y="4419600"/>
              <a:ext cx="1540488" cy="804063"/>
            </a:xfrm>
            <a:prstGeom prst="line">
              <a:avLst/>
            </a:prstGeom>
            <a:noFill/>
            <a:ln w="31750" algn="ctr">
              <a:solidFill>
                <a:srgbClr val="FF0000"/>
              </a:solidFill>
              <a:miter lim="800000"/>
              <a:headEnd/>
              <a:tailEnd/>
            </a:ln>
            <a:extLst>
              <a:ext uri="{909E8E84-426E-40dd-AFC4-6F175D3DCCD1}">
                <a14:hiddenFill xmlns="" xmlns:a14="http://schemas.microsoft.com/office/drawing/2010/main">
                  <a:noFill/>
                </a14:hiddenFill>
              </a:ext>
            </a:extLst>
          </p:spPr>
        </p:cxnSp>
        <p:cxnSp>
          <p:nvCxnSpPr>
            <p:cNvPr id="7183" name="直接连接符 75"/>
            <p:cNvCxnSpPr>
              <a:cxnSpLocks noChangeShapeType="1"/>
            </p:cNvCxnSpPr>
            <p:nvPr/>
          </p:nvCxnSpPr>
          <p:spPr bwMode="auto">
            <a:xfrm>
              <a:off x="7161109" y="4448691"/>
              <a:ext cx="1692" cy="728800"/>
            </a:xfrm>
            <a:prstGeom prst="line">
              <a:avLst/>
            </a:prstGeom>
            <a:noFill/>
            <a:ln w="31750" algn="ctr">
              <a:solidFill>
                <a:srgbClr val="FF0000"/>
              </a:solidFill>
              <a:miter lim="800000"/>
              <a:headEnd/>
              <a:tailEnd/>
            </a:ln>
            <a:extLst>
              <a:ext uri="{909E8E84-426E-40dd-AFC4-6F175D3DCCD1}">
                <a14:hiddenFill xmlns="" xmlns:a14="http://schemas.microsoft.com/office/drawing/2010/main">
                  <a:noFill/>
                </a14:hiddenFill>
              </a:ext>
            </a:extLst>
          </p:spPr>
        </p:cxnSp>
        <p:cxnSp>
          <p:nvCxnSpPr>
            <p:cNvPr id="7184" name="直接连接符 75"/>
            <p:cNvCxnSpPr>
              <a:cxnSpLocks noChangeShapeType="1"/>
            </p:cNvCxnSpPr>
            <p:nvPr/>
          </p:nvCxnSpPr>
          <p:spPr bwMode="auto">
            <a:xfrm>
              <a:off x="6321040" y="4402442"/>
              <a:ext cx="0" cy="791091"/>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7185" name="直接连接符 75"/>
            <p:cNvCxnSpPr>
              <a:cxnSpLocks noChangeShapeType="1"/>
            </p:cNvCxnSpPr>
            <p:nvPr/>
          </p:nvCxnSpPr>
          <p:spPr bwMode="auto">
            <a:xfrm flipV="1">
              <a:off x="6325050" y="4359343"/>
              <a:ext cx="806295" cy="868151"/>
            </a:xfrm>
            <a:prstGeom prst="line">
              <a:avLst/>
            </a:prstGeom>
            <a:noFill/>
            <a:ln w="31750" algn="ctr">
              <a:solidFill>
                <a:schemeClr val="tx1"/>
              </a:solidFill>
              <a:miter lim="800000"/>
              <a:headEnd/>
              <a:tailEnd/>
            </a:ln>
            <a:extLst>
              <a:ext uri="{909E8E84-426E-40dd-AFC4-6F175D3DCCD1}">
                <a14:hiddenFill xmlns="" xmlns:a14="http://schemas.microsoft.com/office/drawing/2010/main">
                  <a:noFill/>
                </a14:hiddenFill>
              </a:ext>
            </a:extLst>
          </p:spPr>
        </p:cxnSp>
        <p:sp>
          <p:nvSpPr>
            <p:cNvPr id="7186" name="Text Box 26"/>
            <p:cNvSpPr txBox="1">
              <a:spLocks noChangeArrowheads="1"/>
            </p:cNvSpPr>
            <p:nvPr/>
          </p:nvSpPr>
          <p:spPr bwMode="auto">
            <a:xfrm>
              <a:off x="6019800" y="5638800"/>
              <a:ext cx="26671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存在完美匹配</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zh-CN" altLang="en-US" sz="3600"/>
              <a:t>二部图中的完备匹配（举例）</a:t>
            </a:r>
          </a:p>
        </p:txBody>
      </p:sp>
      <p:sp>
        <p:nvSpPr>
          <p:cNvPr id="8195" name="Rectangle 3"/>
          <p:cNvSpPr>
            <a:spLocks noGrp="1" noChangeArrowheads="1"/>
          </p:cNvSpPr>
          <p:nvPr>
            <p:ph type="body" idx="1"/>
          </p:nvPr>
        </p:nvSpPr>
        <p:spPr>
          <a:xfrm>
            <a:off x="457200" y="1295400"/>
            <a:ext cx="8458200" cy="685800"/>
          </a:xfrm>
        </p:spPr>
        <p:txBody>
          <a:bodyPr/>
          <a:lstStyle/>
          <a:p>
            <a:pPr eaLnBrk="1" hangingPunct="1"/>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en-US" altLang="zh-CN" sz="2800" b="1">
                <a:solidFill>
                  <a:schemeClr val="tx1"/>
                </a:solidFill>
                <a:ea typeface="宋体" panose="02010600030101010101" pitchFamily="2" charset="-122"/>
              </a:rPr>
              <a:t>={1, 2, 3, 4, 5, 6},  </a:t>
            </a:r>
            <a:r>
              <a:rPr lang="zh-CN" altLang="en-US" sz="2800" b="1">
                <a:solidFill>
                  <a:schemeClr val="tx1"/>
                </a:solidFill>
                <a:ea typeface="宋体" panose="02010600030101010101" pitchFamily="2" charset="-122"/>
              </a:rPr>
              <a:t>是否存在饱和</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的配对方案？</a:t>
            </a:r>
          </a:p>
        </p:txBody>
      </p:sp>
      <p:grpSp>
        <p:nvGrpSpPr>
          <p:cNvPr id="8196" name="组合 36"/>
          <p:cNvGrpSpPr>
            <a:grpSpLocks/>
          </p:cNvGrpSpPr>
          <p:nvPr/>
        </p:nvGrpSpPr>
        <p:grpSpPr bwMode="auto">
          <a:xfrm>
            <a:off x="1828800" y="2057400"/>
            <a:ext cx="4108450" cy="4343400"/>
            <a:chOff x="2362200" y="1828800"/>
            <a:chExt cx="4108649" cy="4648200"/>
          </a:xfrm>
        </p:grpSpPr>
        <p:sp>
          <p:nvSpPr>
            <p:cNvPr id="5" name="椭圆形标注 4"/>
            <p:cNvSpPr/>
            <p:nvPr/>
          </p:nvSpPr>
          <p:spPr>
            <a:xfrm>
              <a:off x="2362200" y="1828800"/>
              <a:ext cx="641381" cy="423028"/>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A</a:t>
              </a:r>
              <a:endParaRPr lang="zh-CN" altLang="en-US" b="1" dirty="0">
                <a:solidFill>
                  <a:srgbClr val="3333CC"/>
                </a:solidFill>
              </a:endParaRPr>
            </a:p>
          </p:txBody>
        </p:sp>
        <p:sp>
          <p:nvSpPr>
            <p:cNvPr id="6" name="矩形标注 5"/>
            <p:cNvSpPr/>
            <p:nvPr/>
          </p:nvSpPr>
          <p:spPr>
            <a:xfrm>
              <a:off x="4465740" y="2083636"/>
              <a:ext cx="560414" cy="4213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1</a:t>
              </a:r>
              <a:endParaRPr lang="zh-CN" altLang="en-US" b="1" dirty="0">
                <a:solidFill>
                  <a:srgbClr val="FF0000"/>
                </a:solidFill>
              </a:endParaRPr>
            </a:p>
          </p:txBody>
        </p:sp>
        <p:sp>
          <p:nvSpPr>
            <p:cNvPr id="7" name="椭圆形标注 6"/>
            <p:cNvSpPr/>
            <p:nvPr/>
          </p:nvSpPr>
          <p:spPr>
            <a:xfrm>
              <a:off x="2362200" y="2589909"/>
              <a:ext cx="641381" cy="421328"/>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B</a:t>
              </a:r>
              <a:endParaRPr lang="zh-CN" altLang="en-US" b="1" dirty="0">
                <a:solidFill>
                  <a:srgbClr val="3333CC"/>
                </a:solidFill>
              </a:endParaRPr>
            </a:p>
          </p:txBody>
        </p:sp>
        <p:sp>
          <p:nvSpPr>
            <p:cNvPr id="8" name="矩形标注 7"/>
            <p:cNvSpPr/>
            <p:nvPr/>
          </p:nvSpPr>
          <p:spPr>
            <a:xfrm>
              <a:off x="4480028" y="2759799"/>
              <a:ext cx="560415" cy="421328"/>
            </a:xfrm>
            <a:prstGeom prst="wedgeRectCallout">
              <a:avLst>
                <a:gd name="adj1" fmla="val -20833"/>
                <a:gd name="adj2" fmla="val 416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2</a:t>
              </a:r>
              <a:endParaRPr lang="zh-CN" altLang="en-US" b="1" dirty="0"/>
            </a:p>
          </p:txBody>
        </p:sp>
        <p:sp>
          <p:nvSpPr>
            <p:cNvPr id="9" name="椭圆形标注 8"/>
            <p:cNvSpPr/>
            <p:nvPr/>
          </p:nvSpPr>
          <p:spPr>
            <a:xfrm>
              <a:off x="2398715" y="3281363"/>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C</a:t>
              </a:r>
              <a:endParaRPr lang="zh-CN" altLang="en-US" b="1" dirty="0">
                <a:solidFill>
                  <a:srgbClr val="3333CC"/>
                </a:solidFill>
              </a:endParaRPr>
            </a:p>
          </p:txBody>
        </p:sp>
        <p:sp>
          <p:nvSpPr>
            <p:cNvPr id="10" name="矩形标注 9"/>
            <p:cNvSpPr/>
            <p:nvPr/>
          </p:nvSpPr>
          <p:spPr>
            <a:xfrm>
              <a:off x="4508604" y="3519210"/>
              <a:ext cx="560415" cy="423026"/>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3</a:t>
              </a:r>
              <a:endParaRPr lang="zh-CN" altLang="en-US" b="1" dirty="0">
                <a:solidFill>
                  <a:srgbClr val="FF0000"/>
                </a:solidFill>
              </a:endParaRPr>
            </a:p>
          </p:txBody>
        </p:sp>
        <p:sp>
          <p:nvSpPr>
            <p:cNvPr id="11" name="椭圆形标注 10"/>
            <p:cNvSpPr/>
            <p:nvPr/>
          </p:nvSpPr>
          <p:spPr>
            <a:xfrm>
              <a:off x="2441579" y="4025483"/>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D</a:t>
              </a:r>
              <a:endParaRPr lang="zh-CN" altLang="en-US" b="1" dirty="0">
                <a:solidFill>
                  <a:srgbClr val="3333CC"/>
                </a:solidFill>
              </a:endParaRPr>
            </a:p>
          </p:txBody>
        </p:sp>
        <p:sp>
          <p:nvSpPr>
            <p:cNvPr id="12" name="矩形标注 11"/>
            <p:cNvSpPr/>
            <p:nvPr/>
          </p:nvSpPr>
          <p:spPr>
            <a:xfrm>
              <a:off x="4530830" y="4280318"/>
              <a:ext cx="560415" cy="4213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4</a:t>
              </a:r>
              <a:endParaRPr lang="zh-CN" altLang="en-US" b="1" dirty="0">
                <a:solidFill>
                  <a:srgbClr val="FF0000"/>
                </a:solidFill>
              </a:endParaRPr>
            </a:p>
          </p:txBody>
        </p:sp>
        <p:sp>
          <p:nvSpPr>
            <p:cNvPr id="13" name="椭圆形标注 12"/>
            <p:cNvSpPr/>
            <p:nvPr/>
          </p:nvSpPr>
          <p:spPr>
            <a:xfrm>
              <a:off x="2441579" y="4701646"/>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E</a:t>
              </a:r>
              <a:endParaRPr lang="zh-CN" altLang="en-US" b="1" dirty="0">
                <a:solidFill>
                  <a:srgbClr val="3333CC"/>
                </a:solidFill>
              </a:endParaRPr>
            </a:p>
          </p:txBody>
        </p:sp>
        <p:sp>
          <p:nvSpPr>
            <p:cNvPr id="14" name="矩形标注 13"/>
            <p:cNvSpPr/>
            <p:nvPr/>
          </p:nvSpPr>
          <p:spPr>
            <a:xfrm>
              <a:off x="4530830" y="5039728"/>
              <a:ext cx="560415" cy="423028"/>
            </a:xfrm>
            <a:prstGeom prst="wedgeRectCallout">
              <a:avLst>
                <a:gd name="adj1" fmla="val -20833"/>
                <a:gd name="adj2" fmla="val 416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5</a:t>
              </a:r>
              <a:endParaRPr lang="zh-CN" altLang="en-US" b="1" dirty="0"/>
            </a:p>
          </p:txBody>
        </p:sp>
        <p:sp>
          <p:nvSpPr>
            <p:cNvPr id="15" name="椭圆形标注 14"/>
            <p:cNvSpPr/>
            <p:nvPr/>
          </p:nvSpPr>
          <p:spPr>
            <a:xfrm>
              <a:off x="2441579" y="5377810"/>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F</a:t>
              </a:r>
              <a:endParaRPr lang="zh-CN" altLang="en-US" b="1" dirty="0">
                <a:solidFill>
                  <a:srgbClr val="3333CC"/>
                </a:solidFill>
              </a:endParaRPr>
            </a:p>
          </p:txBody>
        </p:sp>
        <p:sp>
          <p:nvSpPr>
            <p:cNvPr id="16" name="矩形标注 15"/>
            <p:cNvSpPr/>
            <p:nvPr/>
          </p:nvSpPr>
          <p:spPr>
            <a:xfrm>
              <a:off x="4553056" y="5715891"/>
              <a:ext cx="562002" cy="4230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6</a:t>
              </a:r>
              <a:endParaRPr lang="zh-CN" altLang="en-US" b="1" dirty="0">
                <a:solidFill>
                  <a:srgbClr val="FF0000"/>
                </a:solidFill>
              </a:endParaRPr>
            </a:p>
          </p:txBody>
        </p:sp>
        <p:sp>
          <p:nvSpPr>
            <p:cNvPr id="17" name="椭圆形标注 16"/>
            <p:cNvSpPr/>
            <p:nvPr/>
          </p:nvSpPr>
          <p:spPr>
            <a:xfrm>
              <a:off x="2441579" y="6053974"/>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G</a:t>
              </a:r>
              <a:endParaRPr lang="zh-CN" altLang="en-US" b="1" dirty="0">
                <a:solidFill>
                  <a:srgbClr val="3333CC"/>
                </a:solidFill>
              </a:endParaRPr>
            </a:p>
          </p:txBody>
        </p:sp>
        <p:cxnSp>
          <p:nvCxnSpPr>
            <p:cNvPr id="18" name="直接连接符 17"/>
            <p:cNvCxnSpPr>
              <a:stCxn id="5" idx="6"/>
              <a:endCxn id="6" idx="1"/>
            </p:cNvCxnSpPr>
            <p:nvPr/>
          </p:nvCxnSpPr>
          <p:spPr>
            <a:xfrm>
              <a:off x="3003581" y="2039464"/>
              <a:ext cx="1462159" cy="2548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6" idx="1"/>
            </p:cNvCxnSpPr>
            <p:nvPr/>
          </p:nvCxnSpPr>
          <p:spPr>
            <a:xfrm flipV="1">
              <a:off x="3003581" y="2294300"/>
              <a:ext cx="1462159" cy="109749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7"/>
              <a:endCxn id="6" idx="1"/>
            </p:cNvCxnSpPr>
            <p:nvPr/>
          </p:nvCxnSpPr>
          <p:spPr>
            <a:xfrm rot="5400000" flipH="1" flipV="1">
              <a:off x="2154332" y="3129260"/>
              <a:ext cx="3146369" cy="147644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6"/>
              <a:endCxn id="8" idx="1"/>
            </p:cNvCxnSpPr>
            <p:nvPr/>
          </p:nvCxnSpPr>
          <p:spPr>
            <a:xfrm flipV="1">
              <a:off x="3040096" y="2970463"/>
              <a:ext cx="1439932" cy="521564"/>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082960" y="2955174"/>
              <a:ext cx="1397068" cy="126738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1"/>
            </p:cNvCxnSpPr>
            <p:nvPr/>
          </p:nvCxnSpPr>
          <p:spPr>
            <a:xfrm rot="10800000">
              <a:off x="3082960" y="4956482"/>
              <a:ext cx="1447870" cy="295609"/>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8" idx="1"/>
            </p:cNvCxnSpPr>
            <p:nvPr/>
          </p:nvCxnSpPr>
          <p:spPr>
            <a:xfrm rot="5400000" flipH="1" flipV="1">
              <a:off x="2176029" y="3877394"/>
              <a:ext cx="3210928" cy="1397068"/>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0" idx="1"/>
            </p:cNvCxnSpPr>
            <p:nvPr/>
          </p:nvCxnSpPr>
          <p:spPr>
            <a:xfrm rot="16200000" flipH="1">
              <a:off x="2932973" y="2154243"/>
              <a:ext cx="1646238" cy="1505023"/>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8" idx="1"/>
            </p:cNvCxnSpPr>
            <p:nvPr/>
          </p:nvCxnSpPr>
          <p:spPr>
            <a:xfrm rot="5400000" flipH="1" flipV="1">
              <a:off x="2812504" y="3161540"/>
              <a:ext cx="1858600" cy="147644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2" idx="1"/>
            </p:cNvCxnSpPr>
            <p:nvPr/>
          </p:nvCxnSpPr>
          <p:spPr>
            <a:xfrm rot="16200000" flipH="1">
              <a:off x="2564673" y="2524824"/>
              <a:ext cx="2324100" cy="1608215"/>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0" idx="1"/>
            </p:cNvCxnSpPr>
            <p:nvPr/>
          </p:nvCxnSpPr>
          <p:spPr>
            <a:xfrm>
              <a:off x="3003581" y="3604155"/>
              <a:ext cx="1505023" cy="12571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2" idx="1"/>
            </p:cNvCxnSpPr>
            <p:nvPr/>
          </p:nvCxnSpPr>
          <p:spPr>
            <a:xfrm flipV="1">
              <a:off x="3082960" y="4490982"/>
              <a:ext cx="1447870" cy="116205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1"/>
            </p:cNvCxnSpPr>
            <p:nvPr/>
          </p:nvCxnSpPr>
          <p:spPr>
            <a:xfrm rot="10800000" flipV="1">
              <a:off x="3082960" y="5252091"/>
              <a:ext cx="1447870" cy="970073"/>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4" idx="1"/>
            </p:cNvCxnSpPr>
            <p:nvPr/>
          </p:nvCxnSpPr>
          <p:spPr>
            <a:xfrm rot="10800000">
              <a:off x="3003581" y="2800573"/>
              <a:ext cx="1527249" cy="2451518"/>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1"/>
            </p:cNvCxnSpPr>
            <p:nvPr/>
          </p:nvCxnSpPr>
          <p:spPr>
            <a:xfrm rot="10800000">
              <a:off x="3003581" y="3604155"/>
              <a:ext cx="1549475" cy="23241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6" idx="1"/>
            </p:cNvCxnSpPr>
            <p:nvPr/>
          </p:nvCxnSpPr>
          <p:spPr>
            <a:xfrm rot="10800000">
              <a:off x="3082960" y="5715891"/>
              <a:ext cx="1470096" cy="2123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圆角矩形标注 33"/>
            <p:cNvSpPr/>
            <p:nvPr/>
          </p:nvSpPr>
          <p:spPr>
            <a:xfrm>
              <a:off x="5102358" y="2059851"/>
              <a:ext cx="1368491" cy="5079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C, F}</a:t>
              </a:r>
              <a:endParaRPr lang="zh-CN" altLang="en-US" sz="2200" b="1" dirty="0">
                <a:ln w="18415" cmpd="sng">
                  <a:noFill/>
                  <a:prstDash val="solid"/>
                </a:ln>
                <a:solidFill>
                  <a:srgbClr val="3333CC"/>
                </a:solidFill>
                <a:ea typeface="仿宋" pitchFamily="49" charset="-122"/>
              </a:endParaRPr>
            </a:p>
          </p:txBody>
        </p:sp>
        <p:sp>
          <p:nvSpPr>
            <p:cNvPr id="35" name="圆角矩形标注 34"/>
            <p:cNvSpPr/>
            <p:nvPr/>
          </p:nvSpPr>
          <p:spPr>
            <a:xfrm>
              <a:off x="5102358" y="3447856"/>
              <a:ext cx="1224022" cy="507972"/>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C}</a:t>
              </a:r>
              <a:endParaRPr lang="zh-CN" altLang="en-US" sz="2200" b="1" dirty="0">
                <a:ln w="18415" cmpd="sng">
                  <a:noFill/>
                  <a:prstDash val="solid"/>
                </a:ln>
                <a:solidFill>
                  <a:srgbClr val="3333CC"/>
                </a:solidFill>
                <a:ea typeface="仿宋" pitchFamily="49" charset="-122"/>
              </a:endParaRPr>
            </a:p>
          </p:txBody>
        </p:sp>
        <p:sp>
          <p:nvSpPr>
            <p:cNvPr id="36" name="圆角矩形标注 35"/>
            <p:cNvSpPr/>
            <p:nvPr/>
          </p:nvSpPr>
          <p:spPr>
            <a:xfrm>
              <a:off x="5102358" y="4217458"/>
              <a:ext cx="1152581" cy="5062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F}</a:t>
              </a:r>
              <a:endParaRPr lang="zh-CN" altLang="en-US" sz="2200" b="1" dirty="0">
                <a:ln w="18415" cmpd="sng">
                  <a:noFill/>
                  <a:prstDash val="solid"/>
                </a:ln>
                <a:solidFill>
                  <a:srgbClr val="3333CC"/>
                </a:solidFill>
                <a:ea typeface="仿宋" pitchFamily="49" charset="-122"/>
              </a:endParaRPr>
            </a:p>
          </p:txBody>
        </p:sp>
        <p:sp>
          <p:nvSpPr>
            <p:cNvPr id="37" name="圆角矩形标注 36"/>
            <p:cNvSpPr/>
            <p:nvPr/>
          </p:nvSpPr>
          <p:spPr>
            <a:xfrm>
              <a:off x="5102358" y="5681913"/>
              <a:ext cx="1224022" cy="5062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{C, F}</a:t>
              </a:r>
              <a:endParaRPr lang="zh-CN" altLang="en-US" sz="2200" b="1" dirty="0">
                <a:ln w="18415" cmpd="sng">
                  <a:noFill/>
                  <a:prstDash val="solid"/>
                </a:ln>
                <a:solidFill>
                  <a:srgbClr val="3333CC"/>
                </a:solidFill>
                <a:ea typeface="仿宋" pitchFamily="49" charset="-122"/>
              </a:endParaRPr>
            </a:p>
          </p:txBody>
        </p:sp>
      </p:grpSp>
      <p:sp>
        <p:nvSpPr>
          <p:cNvPr id="39" name="矩形标注 38"/>
          <p:cNvSpPr/>
          <p:nvPr/>
        </p:nvSpPr>
        <p:spPr>
          <a:xfrm>
            <a:off x="6248400" y="3810000"/>
            <a:ext cx="2286000" cy="838200"/>
          </a:xfrm>
          <a:prstGeom prst="wedgeRectCallout">
            <a:avLst>
              <a:gd name="adj1" fmla="val -58261"/>
              <a:gd name="adj2" fmla="val -7789"/>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FF0000"/>
                </a:solidFill>
              </a:rPr>
              <a:t>饱和</a:t>
            </a:r>
            <a:r>
              <a:rPr lang="en-US" altLang="zh-CN" sz="2400" b="1" dirty="0">
                <a:solidFill>
                  <a:srgbClr val="FF0000"/>
                </a:solidFill>
              </a:rPr>
              <a:t>{1, 3, 4, 6}</a:t>
            </a:r>
            <a:r>
              <a:rPr lang="zh-CN" altLang="en-US" sz="2400" b="1"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2291" name="Rectangle 1027"/>
          <p:cNvSpPr>
            <a:spLocks noGrp="1" noChangeArrowheads="1"/>
          </p:cNvSpPr>
          <p:nvPr>
            <p:ph type="body" idx="4294967295"/>
          </p:nvPr>
        </p:nvSpPr>
        <p:spPr>
          <a:xfrm>
            <a:off x="174625" y="1150938"/>
            <a:ext cx="8915400" cy="5478462"/>
          </a:xfrm>
        </p:spPr>
        <p:txBody>
          <a:bodyPr/>
          <a:lstStyle/>
          <a:p>
            <a:pPr>
              <a:lnSpc>
                <a:spcPct val="120000"/>
              </a:lnSpc>
            </a:pPr>
            <a:r>
              <a:rPr lang="en-US" altLang="zh-CN" sz="2800" b="1" dirty="0">
                <a:solidFill>
                  <a:schemeClr val="tx1"/>
                </a:solidFill>
                <a:ea typeface="宋体" panose="02010600030101010101" pitchFamily="2" charset="-122"/>
              </a:rPr>
              <a:t>Hall</a:t>
            </a:r>
            <a:r>
              <a:rPr lang="zh-CN" altLang="en-US" sz="2800" b="1" dirty="0">
                <a:solidFill>
                  <a:schemeClr val="tx1"/>
                </a:solidFill>
                <a:ea typeface="宋体" panose="02010600030101010101" pitchFamily="2" charset="-122"/>
              </a:rPr>
              <a:t>定理</a:t>
            </a:r>
            <a:r>
              <a:rPr lang="en-US" altLang="zh-CN" sz="2800" b="1" dirty="0">
                <a:solidFill>
                  <a:schemeClr val="tx1"/>
                </a:solidFill>
                <a:ea typeface="宋体" panose="02010600030101010101" pitchFamily="2" charset="-122"/>
              </a:rPr>
              <a:t>(1935, Marriage Theorem)</a:t>
            </a: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设二部图</a:t>
            </a:r>
            <a:r>
              <a:rPr lang="en-US" altLang="zh-CN" sz="2800" b="1" dirty="0">
                <a:solidFill>
                  <a:schemeClr val="tx1"/>
                </a:solidFill>
                <a:ea typeface="宋体" panose="02010600030101010101" pitchFamily="2" charset="-122"/>
              </a:rPr>
              <a:t>G=&lt;V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2</a:t>
            </a:r>
            <a:r>
              <a:rPr lang="en-US" altLang="zh-CN" sz="2800" b="1" dirty="0">
                <a:solidFill>
                  <a:schemeClr val="tx1"/>
                </a:solidFill>
                <a:ea typeface="宋体" panose="02010600030101010101" pitchFamily="2" charset="-122"/>
              </a:rPr>
              <a:t>, E&gt;, </a:t>
            </a:r>
            <a:r>
              <a:rPr lang="zh-CN" altLang="en-US" sz="2800" b="1" dirty="0">
                <a:solidFill>
                  <a:schemeClr val="tx1"/>
                </a:solidFill>
                <a:ea typeface="宋体" panose="02010600030101010101" pitchFamily="2" charset="-122"/>
              </a:rPr>
              <a:t>则</a:t>
            </a:r>
            <a:r>
              <a:rPr lang="en-US" altLang="zh-CN" sz="2800" b="1" dirty="0">
                <a:solidFill>
                  <a:schemeClr val="tx1"/>
                </a:solidFill>
                <a:ea typeface="宋体" panose="02010600030101010101" pitchFamily="2" charset="-122"/>
              </a:rPr>
              <a:t>G</a:t>
            </a:r>
            <a:r>
              <a:rPr lang="zh-CN" altLang="en-US" sz="2800" b="1" dirty="0">
                <a:solidFill>
                  <a:schemeClr val="tx1"/>
                </a:solidFill>
                <a:ea typeface="宋体" panose="02010600030101010101" pitchFamily="2" charset="-122"/>
              </a:rPr>
              <a:t>有</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到</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2</a:t>
            </a:r>
            <a:r>
              <a:rPr lang="zh-CN" altLang="en-US" sz="2800" b="1" dirty="0">
                <a:solidFill>
                  <a:schemeClr val="tx1"/>
                </a:solidFill>
                <a:ea typeface="宋体" panose="02010600030101010101" pitchFamily="2" charset="-122"/>
              </a:rPr>
              <a:t>的完备匹配</a:t>
            </a:r>
            <a:r>
              <a:rPr lang="en-US" altLang="zh-CN" sz="2800" b="1"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sym typeface="Wingdings" panose="05000000000000000000" pitchFamily="2" charset="2"/>
              </a:rPr>
              <a:t></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对于任意的</a:t>
            </a:r>
            <a:r>
              <a:rPr lang="en-US" altLang="zh-CN" sz="2800" b="1" dirty="0">
                <a:solidFill>
                  <a:schemeClr val="tx1"/>
                </a:solidFill>
                <a:ea typeface="宋体" panose="02010600030101010101" pitchFamily="2" charset="-122"/>
              </a:rPr>
              <a:t> A</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sym typeface="Symbol" panose="05050102010706020507" pitchFamily="18" charset="2"/>
              </a:rPr>
              <a:t> </a:t>
            </a:r>
            <a:r>
              <a:rPr lang="zh-CN" altLang="en-US" sz="2800" b="1" dirty="0">
                <a:solidFill>
                  <a:schemeClr val="tx1"/>
                </a:solidFill>
                <a:ea typeface="宋体" panose="02010600030101010101" pitchFamily="2" charset="-122"/>
              </a:rPr>
              <a:t>，有 </a:t>
            </a:r>
            <a:r>
              <a:rPr lang="en-US" altLang="zh-CN" sz="2800" b="1" dirty="0">
                <a:solidFill>
                  <a:schemeClr val="tx1"/>
                </a:solidFill>
                <a:ea typeface="宋体" panose="02010600030101010101" pitchFamily="2" charset="-122"/>
              </a:rPr>
              <a:t>|N(A)|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p>
          <a:p>
            <a:pPr>
              <a:lnSpc>
                <a:spcPct val="120000"/>
              </a:lnSpc>
            </a:pPr>
            <a:r>
              <a:rPr lang="zh-CN" altLang="en-US" sz="2800" b="1" dirty="0">
                <a:solidFill>
                  <a:schemeClr val="tx1"/>
                </a:solidFill>
                <a:ea typeface="宋体" panose="02010600030101010101" pitchFamily="2" charset="-122"/>
              </a:rPr>
              <a:t>证明</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必要性易证，下证充分性（使用强归纳法）。</a:t>
            </a:r>
            <a:endParaRPr lang="en-US" altLang="zh-CN" sz="2800" b="1" dirty="0">
              <a:solidFill>
                <a:schemeClr val="tx1"/>
              </a:solidFill>
              <a:ea typeface="宋体" panose="02010600030101010101" pitchFamily="2" charset="-122"/>
            </a:endParaRPr>
          </a:p>
          <a:p>
            <a:pPr>
              <a:lnSpc>
                <a:spcPct val="120000"/>
              </a:lnSpc>
              <a:buFontTx/>
              <a:buNone/>
            </a:pPr>
            <a:r>
              <a:rPr lang="zh-CN" altLang="en-US" sz="2800" b="1" dirty="0">
                <a:solidFill>
                  <a:schemeClr val="tx1"/>
                </a:solidFill>
                <a:ea typeface="宋体" panose="02010600030101010101" pitchFamily="2" charset="-122"/>
              </a:rPr>
              <a:t>    如果</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1 </a:t>
            </a:r>
            <a:r>
              <a:rPr lang="en-US" altLang="zh-CN" sz="2800" b="1" dirty="0">
                <a:solidFill>
                  <a:schemeClr val="tx1"/>
                </a:solidFill>
                <a:ea typeface="宋体" panose="02010600030101010101" pitchFamily="2" charset="-122"/>
              </a:rPr>
              <a:t>|=1, </a:t>
            </a:r>
            <a:r>
              <a:rPr lang="zh-CN" altLang="en-US" sz="2800" b="1" dirty="0">
                <a:solidFill>
                  <a:schemeClr val="tx1"/>
                </a:solidFill>
                <a:ea typeface="宋体" panose="02010600030101010101" pitchFamily="2" charset="-122"/>
              </a:rPr>
              <a:t>充分性命题显然成立。</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假设当</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 </a:t>
            </a:r>
            <a:r>
              <a:rPr lang="en-US" altLang="zh-CN"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sym typeface="Symbol" panose="05050102010706020507" pitchFamily="18" charset="2"/>
              </a:rPr>
              <a:t></a:t>
            </a:r>
            <a:r>
              <a:rPr lang="en-US" altLang="zh-CN" sz="2800" b="1" dirty="0">
                <a:solidFill>
                  <a:schemeClr val="tx1"/>
                </a:solidFill>
                <a:ea typeface="宋体" panose="02010600030101010101" pitchFamily="2" charset="-122"/>
              </a:rPr>
              <a:t>k (k</a:t>
            </a:r>
            <a:r>
              <a:rPr lang="en-US" altLang="zh-CN" sz="2800" b="1" dirty="0">
                <a:solidFill>
                  <a:schemeClr val="tx1"/>
                </a:solidFill>
                <a:ea typeface="宋体" panose="02010600030101010101" pitchFamily="2" charset="-122"/>
                <a:sym typeface="Symbol" panose="05050102010706020507" pitchFamily="18" charset="2"/>
              </a:rPr>
              <a:t> 1</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时充分性命题均成立</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要证</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当</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rPr>
              <a:t>|=k+1</a:t>
            </a:r>
            <a:r>
              <a:rPr lang="zh-CN" altLang="en-US" sz="2800" b="1" dirty="0">
                <a:solidFill>
                  <a:schemeClr val="tx1"/>
                </a:solidFill>
                <a:ea typeface="宋体" panose="02010600030101010101" pitchFamily="2" charset="-122"/>
              </a:rPr>
              <a:t>时充分性命题也成立。分二种情形来证明。</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(1)</a:t>
            </a:r>
            <a:r>
              <a:rPr lang="zh-CN" altLang="en-US" sz="2800" b="1" dirty="0">
                <a:solidFill>
                  <a:schemeClr val="tx1"/>
                </a:solidFill>
                <a:ea typeface="宋体" panose="02010600030101010101" pitchFamily="2" charset="-122"/>
              </a:rPr>
              <a:t>对</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的任意真子集</a:t>
            </a:r>
            <a:r>
              <a:rPr lang="en-US" altLang="zh-CN" sz="2800" b="1" dirty="0">
                <a:solidFill>
                  <a:schemeClr val="tx1"/>
                </a:solidFill>
                <a:ea typeface="宋体" panose="02010600030101010101" pitchFamily="2" charset="-122"/>
              </a:rPr>
              <a:t>A </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 |N(A)|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 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 </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(2)</a:t>
            </a:r>
            <a:r>
              <a:rPr lang="zh-CN" altLang="en-US" sz="2800" b="1" dirty="0">
                <a:solidFill>
                  <a:schemeClr val="tx1"/>
                </a:solidFill>
                <a:ea typeface="宋体" panose="02010600030101010101" pitchFamily="2" charset="-122"/>
              </a:rPr>
              <a:t>存在</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的一个真子集</a:t>
            </a:r>
            <a:r>
              <a:rPr lang="en-US" altLang="zh-CN" sz="2800" b="1" dirty="0">
                <a:solidFill>
                  <a:schemeClr val="tx1"/>
                </a:solidFill>
                <a:ea typeface="宋体" panose="02010600030101010101" pitchFamily="2" charset="-122"/>
              </a:rPr>
              <a:t>A'</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 |N(A')|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 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box(in)">
                                      <p:cBhvr>
                                        <p:cTn id="7" dur="500"/>
                                        <p:tgtEl>
                                          <p:spTgt spid="122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4" end="4"/>
                                            </p:txEl>
                                          </p:spTgt>
                                        </p:tgtEl>
                                        <p:attrNameLst>
                                          <p:attrName>style.visibility</p:attrName>
                                        </p:attrNameLst>
                                      </p:cBhvr>
                                      <p:to>
                                        <p:strVal val="visible"/>
                                      </p:to>
                                    </p:set>
                                    <p:animEffect transition="in" filter="box(in)">
                                      <p:cBhvr>
                                        <p:cTn id="12" dur="500"/>
                                        <p:tgtEl>
                                          <p:spTgt spid="122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box(in)">
                                      <p:cBhvr>
                                        <p:cTn id="17" dur="500"/>
                                        <p:tgtEl>
                                          <p:spTgt spid="122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6" end="6"/>
                                            </p:txEl>
                                          </p:spTgt>
                                        </p:tgtEl>
                                        <p:attrNameLst>
                                          <p:attrName>style.visibility</p:attrName>
                                        </p:attrNameLst>
                                      </p:cBhvr>
                                      <p:to>
                                        <p:strVal val="visible"/>
                                      </p:to>
                                    </p:set>
                                    <p:animEffect transition="in" filter="box(in)">
                                      <p:cBhvr>
                                        <p:cTn id="22" dur="500"/>
                                        <p:tgtEl>
                                          <p:spTgt spid="12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91">
                                            <p:txEl>
                                              <p:pRg st="7" end="7"/>
                                            </p:txEl>
                                          </p:spTgt>
                                        </p:tgtEl>
                                        <p:attrNameLst>
                                          <p:attrName>style.visibility</p:attrName>
                                        </p:attrNameLst>
                                      </p:cBhvr>
                                      <p:to>
                                        <p:strVal val="visible"/>
                                      </p:to>
                                    </p:set>
                                    <p:animEffect transition="in" filter="box(in)">
                                      <p:cBhvr>
                                        <p:cTn id="27"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ng Cheng">
  <a:themeElements>
    <a:clrScheme name="Gong Ch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ng Cheng">
      <a:majorFont>
        <a:latin typeface="Times New Roman"/>
        <a:ea typeface="宋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ong Ch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ng Ch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ng Ch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ng Ch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ng Ch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ng Ch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ng Ch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ng Ch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ng Ch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ng Ch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ng Ch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ng Ch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 (CHN)</Template>
  <TotalTime>32277</TotalTime>
  <Words>2713</Words>
  <Application>Microsoft Macintosh PowerPoint</Application>
  <PresentationFormat>全屏显示(4:3)</PresentationFormat>
  <Paragraphs>328</Paragraphs>
  <Slides>35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仿宋</vt:lpstr>
      <vt:lpstr>楷体</vt:lpstr>
      <vt:lpstr>宋体</vt:lpstr>
      <vt:lpstr>Arial Unicode MS</vt:lpstr>
      <vt:lpstr>Broadway</vt:lpstr>
      <vt:lpstr>Arial</vt:lpstr>
      <vt:lpstr>Symbol</vt:lpstr>
      <vt:lpstr>Times New Roman</vt:lpstr>
      <vt:lpstr>Wingdings</vt:lpstr>
      <vt:lpstr>Gong Cheng</vt:lpstr>
      <vt:lpstr>二部图中的匹配</vt:lpstr>
      <vt:lpstr>内容提要</vt:lpstr>
      <vt:lpstr>二部图(bipartite graph，偶图)</vt:lpstr>
      <vt:lpstr>二部图的判定</vt:lpstr>
      <vt:lpstr>孤岛上的婚姻</vt:lpstr>
      <vt:lpstr>图中的匹配</vt:lpstr>
      <vt:lpstr>二部图中的完备匹配 </vt:lpstr>
      <vt:lpstr>二部图中的完备匹配（举例）</vt:lpstr>
      <vt:lpstr>Hall定理 </vt:lpstr>
      <vt:lpstr>Hall定理 </vt:lpstr>
      <vt:lpstr>Hall定理 </vt:lpstr>
      <vt:lpstr>Hall定理的推论</vt:lpstr>
      <vt:lpstr>完备匹配的一个充分条件</vt:lpstr>
      <vt:lpstr>交错路径与可增广交错路径</vt:lpstr>
      <vt:lpstr>最大匹配</vt:lpstr>
      <vt:lpstr>最大匹配</vt:lpstr>
      <vt:lpstr>增广路径的算法思想</vt:lpstr>
      <vt:lpstr>稳定匹配（稳定的婚姻）</vt:lpstr>
      <vt:lpstr>稳定匹配（稳定的婚姻）</vt:lpstr>
      <vt:lpstr>稳定匹配（稳定的婚姻）</vt:lpstr>
      <vt:lpstr>稳定匹配（稳定的婚姻）</vt:lpstr>
      <vt:lpstr>稳定匹配（稳定的婚姻）</vt:lpstr>
      <vt:lpstr>稳定匹配（稳定的婚姻） 术语</vt:lpstr>
      <vt:lpstr>稳定匹配（稳定的婚姻） 算法</vt:lpstr>
      <vt:lpstr>稳定匹配（稳定的婚姻） 算法正确性分析</vt:lpstr>
      <vt:lpstr>稳定匹配（稳定的婚姻）  算法正确性分析</vt:lpstr>
      <vt:lpstr>工作分配问题</vt:lpstr>
      <vt:lpstr>工作分配问题的一般形式</vt:lpstr>
      <vt:lpstr>工作分配问题的求解模型</vt:lpstr>
      <vt:lpstr>棋盘上的士兵</vt:lpstr>
      <vt:lpstr>Exercise (II)</vt:lpstr>
      <vt:lpstr>Exercise (II)</vt:lpstr>
      <vt:lpstr>Exercise (II)</vt:lpstr>
      <vt:lpstr>Exercise (II)</vt:lpstr>
      <vt:lpstr>Q&amp;A</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Xiaoxing Ma</cp:lastModifiedBy>
  <cp:revision>788</cp:revision>
  <cp:lastPrinted>1601-01-01T00:00:00Z</cp:lastPrinted>
  <dcterms:created xsi:type="dcterms:W3CDTF">1601-01-01T00:00:00Z</dcterms:created>
  <dcterms:modified xsi:type="dcterms:W3CDTF">2018-06-04T09:53:23Z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