
<file path=[Content_Types].xml><?xml version="1.0" encoding="utf-8"?>
<Types xmlns="http://schemas.openxmlformats.org/package/2006/content-types">
  <Default Extension="png" ContentType="image/png"/>
  <Default Extension="tmp"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40"/>
  </p:notesMasterIdLst>
  <p:sldIdLst>
    <p:sldId id="285" r:id="rId2"/>
    <p:sldId id="348" r:id="rId3"/>
    <p:sldId id="349" r:id="rId4"/>
    <p:sldId id="350" r:id="rId5"/>
    <p:sldId id="351" r:id="rId6"/>
    <p:sldId id="331" r:id="rId7"/>
    <p:sldId id="335" r:id="rId8"/>
    <p:sldId id="339" r:id="rId9"/>
    <p:sldId id="340" r:id="rId10"/>
    <p:sldId id="341" r:id="rId11"/>
    <p:sldId id="332" r:id="rId12"/>
    <p:sldId id="296" r:id="rId13"/>
    <p:sldId id="347" r:id="rId14"/>
    <p:sldId id="330" r:id="rId15"/>
    <p:sldId id="306" r:id="rId16"/>
    <p:sldId id="307" r:id="rId17"/>
    <p:sldId id="317" r:id="rId18"/>
    <p:sldId id="318" r:id="rId19"/>
    <p:sldId id="319" r:id="rId20"/>
    <p:sldId id="356" r:id="rId21"/>
    <p:sldId id="344" r:id="rId22"/>
    <p:sldId id="352" r:id="rId23"/>
    <p:sldId id="353" r:id="rId24"/>
    <p:sldId id="345" r:id="rId25"/>
    <p:sldId id="354" r:id="rId26"/>
    <p:sldId id="355" r:id="rId27"/>
    <p:sldId id="308" r:id="rId28"/>
    <p:sldId id="309" r:id="rId29"/>
    <p:sldId id="311" r:id="rId30"/>
    <p:sldId id="312" r:id="rId31"/>
    <p:sldId id="313" r:id="rId32"/>
    <p:sldId id="314" r:id="rId33"/>
    <p:sldId id="315" r:id="rId34"/>
    <p:sldId id="316" r:id="rId35"/>
    <p:sldId id="357" r:id="rId36"/>
    <p:sldId id="358" r:id="rId37"/>
    <p:sldId id="305" r:id="rId38"/>
    <p:sldId id="320" r:id="rId39"/>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400" autoAdjust="0"/>
    <p:restoredTop sz="77612" autoAdjust="0"/>
  </p:normalViewPr>
  <p:slideViewPr>
    <p:cSldViewPr>
      <p:cViewPr varScale="1">
        <p:scale>
          <a:sx n="97" d="100"/>
          <a:sy n="97" d="100"/>
        </p:scale>
        <p:origin x="420" y="96"/>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43E2037E-406C-4DD2-8B01-A0706BB5BE5A}" type="datetimeFigureOut">
              <a:rPr lang="zh-CN" altLang="en-US"/>
              <a:pPr>
                <a:defRPr/>
              </a:pPr>
              <a:t>2018/9/11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304C2FF3-C551-44C8-A1E0-BED4EE93AF55}" type="slidenum">
              <a:rPr lang="zh-CN" altLang="en-US"/>
              <a:pPr>
                <a:defRPr/>
              </a:pPr>
              <a:t>‹#›</a:t>
            </a:fld>
            <a:endParaRPr lang="en-US" altLang="zh-CN"/>
          </a:p>
        </p:txBody>
      </p:sp>
    </p:spTree>
    <p:extLst>
      <p:ext uri="{BB962C8B-B14F-4D97-AF65-F5344CB8AC3E}">
        <p14:creationId xmlns:p14="http://schemas.microsoft.com/office/powerpoint/2010/main" val="214127330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数学模型</a:t>
            </a:r>
            <a:r>
              <a:rPr lang="en-US" altLang="zh-CN" dirty="0" smtClean="0"/>
              <a:t>+</a:t>
            </a:r>
            <a:r>
              <a:rPr lang="zh-CN" altLang="en-US" dirty="0" smtClean="0"/>
              <a:t>数字化编码，算法驱动的计算</a:t>
            </a:r>
            <a:r>
              <a:rPr lang="en-US" altLang="zh-CN" dirty="0" smtClean="0"/>
              <a:t>/</a:t>
            </a:r>
            <a:r>
              <a:rPr lang="zh-CN" altLang="en-US" dirty="0" smtClean="0"/>
              <a:t>模拟：</a:t>
            </a:r>
            <a:endParaRPr lang="en-US" altLang="zh-CN" dirty="0" smtClean="0"/>
          </a:p>
          <a:p>
            <a:r>
              <a:rPr lang="zh-CN" altLang="en-US" dirty="0" smtClean="0"/>
              <a:t>小到一个人的学习状态，大到一个国家的经济状况：科学地给出一个画像</a:t>
            </a:r>
            <a:endParaRPr lang="en-US" altLang="zh-CN" dirty="0" smtClean="0"/>
          </a:p>
          <a:p>
            <a:r>
              <a:rPr lang="zh-CN" altLang="en-US" dirty="0" smtClean="0"/>
              <a:t>和工科合作，影响物理世界或者调整人类行为：模拟演进，在逻辑世界中“预见”未来</a:t>
            </a:r>
            <a:endParaRPr lang="zh-CN" altLang="en-US" dirty="0"/>
          </a:p>
        </p:txBody>
      </p:sp>
      <p:sp>
        <p:nvSpPr>
          <p:cNvPr id="4" name="灯片编号占位符 3"/>
          <p:cNvSpPr>
            <a:spLocks noGrp="1"/>
          </p:cNvSpPr>
          <p:nvPr>
            <p:ph type="sldNum" sz="quarter" idx="10"/>
          </p:nvPr>
        </p:nvSpPr>
        <p:spPr/>
        <p:txBody>
          <a:bodyPr/>
          <a:lstStyle/>
          <a:p>
            <a:fld id="{5176D3CE-687B-43BC-957E-30D7B5744D27}" type="slidenum">
              <a:rPr lang="zh-CN" altLang="en-US" smtClean="0"/>
              <a:t>2</a:t>
            </a:fld>
            <a:endParaRPr lang="zh-CN" altLang="en-US"/>
          </a:p>
        </p:txBody>
      </p:sp>
    </p:spTree>
    <p:extLst>
      <p:ext uri="{BB962C8B-B14F-4D97-AF65-F5344CB8AC3E}">
        <p14:creationId xmlns:p14="http://schemas.microsoft.com/office/powerpoint/2010/main" val="1919555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altLang="zh-CN" dirty="0" smtClean="0"/>
              <a:t>How to train the ability of our students? We can not abandon our classroom lecture</a:t>
            </a:r>
            <a:r>
              <a:rPr lang="en-US" altLang="zh-CN" baseline="0" dirty="0" smtClean="0"/>
              <a:t> arbitrarily</a:t>
            </a:r>
          </a:p>
          <a:p>
            <a:pPr marL="0" marR="0" lvl="2" indent="0" algn="l" defTabSz="914400" rtl="0" eaLnBrk="1" fontAlgn="auto" latinLnBrk="0" hangingPunct="1">
              <a:lnSpc>
                <a:spcPct val="100000"/>
              </a:lnSpc>
              <a:spcBef>
                <a:spcPts val="0"/>
              </a:spcBef>
              <a:spcAft>
                <a:spcPts val="0"/>
              </a:spcAft>
              <a:buClrTx/>
              <a:buSzTx/>
              <a:buFontTx/>
              <a:buNone/>
              <a:tabLst/>
              <a:defRPr/>
            </a:pPr>
            <a:r>
              <a:rPr lang="en-US" altLang="zh-CN" sz="2800" dirty="0" smtClean="0"/>
              <a:t>during the whole teaching activities</a:t>
            </a:r>
          </a:p>
          <a:p>
            <a:r>
              <a:rPr lang="en-US" altLang="zh-CN" sz="1200" dirty="0" smtClean="0"/>
              <a:t>should take the responsibility for ability training.</a:t>
            </a:r>
          </a:p>
          <a:p>
            <a:pPr>
              <a:defRPr/>
            </a:pPr>
            <a:r>
              <a:rPr lang="en-US" altLang="zh-CN" dirty="0" smtClean="0"/>
              <a:t>The idea of revolution</a:t>
            </a:r>
          </a:p>
          <a:p>
            <a:pPr lvl="1">
              <a:defRPr/>
            </a:pPr>
            <a:r>
              <a:rPr lang="en-US" altLang="zh-CN" dirty="0" smtClean="0"/>
              <a:t>To develop the ability of students in the fundamental courses since the first year they enter the university.</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37E07945-D1A6-4AAF-9CAD-BD63DF4A412E}" type="slidenum">
              <a:rPr lang="zh-CN" altLang="en-US" smtClean="0"/>
              <a:t>20</a:t>
            </a:fld>
            <a:endParaRPr lang="zh-CN" altLang="en-US"/>
          </a:p>
        </p:txBody>
      </p:sp>
    </p:spTree>
    <p:extLst>
      <p:ext uri="{BB962C8B-B14F-4D97-AF65-F5344CB8AC3E}">
        <p14:creationId xmlns:p14="http://schemas.microsoft.com/office/powerpoint/2010/main" val="41809722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0860B18-87E1-42BA-ADC0-7A293DC977A3}" type="slidenum">
              <a:rPr lang="en-US" altLang="zh-CN"/>
              <a:pPr eaLnBrk="1" hangingPunct="1"/>
              <a:t>21</a:t>
            </a:fld>
            <a:endParaRPr lang="en-US" altLang="zh-CN"/>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zh-CN" smtClean="0">
              <a:latin typeface="Arial" panose="020B0604020202020204" pitchFamily="34" charset="0"/>
            </a:endParaRPr>
          </a:p>
        </p:txBody>
      </p:sp>
    </p:spTree>
    <p:extLst>
      <p:ext uri="{BB962C8B-B14F-4D97-AF65-F5344CB8AC3E}">
        <p14:creationId xmlns:p14="http://schemas.microsoft.com/office/powerpoint/2010/main" val="4406653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匈牙利数学家</a:t>
            </a:r>
            <a:endParaRPr lang="en-US" altLang="zh-CN" dirty="0" smtClean="0"/>
          </a:p>
          <a:p>
            <a:r>
              <a:rPr lang="zh-CN" altLang="en-US" dirty="0" smtClean="0"/>
              <a:t>给出了实现图灵机的物理装置的理想结构，</a:t>
            </a:r>
            <a:r>
              <a:rPr lang="en-US" altLang="zh-CN" sz="1200" b="0" i="0" kern="1200" dirty="0" smtClean="0">
                <a:solidFill>
                  <a:schemeClr val="tx1"/>
                </a:solidFill>
                <a:effectLst/>
                <a:latin typeface="+mn-lt"/>
                <a:ea typeface="+mn-ea"/>
                <a:cs typeface="+mn-cs"/>
              </a:rPr>
              <a:t>ENIAC </a:t>
            </a:r>
            <a:endParaRPr lang="zh-CN" altLang="en-US" dirty="0"/>
          </a:p>
        </p:txBody>
      </p:sp>
      <p:sp>
        <p:nvSpPr>
          <p:cNvPr id="4" name="灯片编号占位符 3"/>
          <p:cNvSpPr>
            <a:spLocks noGrp="1"/>
          </p:cNvSpPr>
          <p:nvPr>
            <p:ph type="sldNum" sz="quarter" idx="10"/>
          </p:nvPr>
        </p:nvSpPr>
        <p:spPr/>
        <p:txBody>
          <a:bodyPr/>
          <a:lstStyle/>
          <a:p>
            <a:fld id="{5176D3CE-687B-43BC-957E-30D7B5744D27}" type="slidenum">
              <a:rPr lang="zh-CN" altLang="en-US" smtClean="0"/>
              <a:t>22</a:t>
            </a:fld>
            <a:endParaRPr lang="zh-CN" altLang="en-US"/>
          </a:p>
        </p:txBody>
      </p:sp>
    </p:spTree>
    <p:extLst>
      <p:ext uri="{BB962C8B-B14F-4D97-AF65-F5344CB8AC3E}">
        <p14:creationId xmlns:p14="http://schemas.microsoft.com/office/powerpoint/2010/main" val="40580410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a:ln/>
        </p:spPr>
      </p:sp>
      <p:sp>
        <p:nvSpPr>
          <p:cNvPr id="471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这一页是第一段的</a:t>
            </a:r>
            <a:r>
              <a:rPr lang="en-US" altLang="zh-CN" smtClean="0">
                <a:latin typeface="Arial" panose="020B0604020202020204" pitchFamily="34" charset="0"/>
              </a:rPr>
              <a:t>Index</a:t>
            </a:r>
            <a:endParaRPr lang="zh-CN" altLang="en-US" smtClean="0">
              <a:latin typeface="Arial" panose="020B0604020202020204" pitchFamily="34" charset="0"/>
            </a:endParaRPr>
          </a:p>
        </p:txBody>
      </p:sp>
      <p:sp>
        <p:nvSpPr>
          <p:cNvPr id="4710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B8E4049-9067-4F27-8B92-7010442125F7}" type="slidenum">
              <a:rPr lang="en-US" altLang="zh-CN"/>
              <a:pPr eaLnBrk="1" hangingPunct="1"/>
              <a:t>28</a:t>
            </a:fld>
            <a:endParaRPr lang="en-US" altLang="zh-CN"/>
          </a:p>
        </p:txBody>
      </p:sp>
    </p:spTree>
    <p:extLst>
      <p:ext uri="{BB962C8B-B14F-4D97-AF65-F5344CB8AC3E}">
        <p14:creationId xmlns:p14="http://schemas.microsoft.com/office/powerpoint/2010/main" val="38039272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a:ln/>
        </p:spPr>
      </p:sp>
      <p:sp>
        <p:nvSpPr>
          <p:cNvPr id="552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这一段的总结，引出下段：我们不能机械的传递这两个词，而是要通过一些具体的内容，让学生感悟到这两个词</a:t>
            </a:r>
          </a:p>
        </p:txBody>
      </p:sp>
      <p:sp>
        <p:nvSpPr>
          <p:cNvPr id="5530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CEE9F6F-9A4C-428C-882A-30830576289E}" type="slidenum">
              <a:rPr lang="en-US" altLang="zh-CN"/>
              <a:pPr eaLnBrk="1" hangingPunct="1"/>
              <a:t>29</a:t>
            </a:fld>
            <a:endParaRPr lang="en-US" altLang="zh-CN"/>
          </a:p>
        </p:txBody>
      </p:sp>
    </p:spTree>
    <p:extLst>
      <p:ext uri="{BB962C8B-B14F-4D97-AF65-F5344CB8AC3E}">
        <p14:creationId xmlns:p14="http://schemas.microsoft.com/office/powerpoint/2010/main" val="30361337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ln/>
        </p:spPr>
      </p:sp>
      <p:sp>
        <p:nvSpPr>
          <p:cNvPr id="563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红色的三个“事”就是“可能性”的三种</a:t>
            </a:r>
          </a:p>
        </p:txBody>
      </p:sp>
      <p:sp>
        <p:nvSpPr>
          <p:cNvPr id="5632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FC11E13-B9AE-456B-A841-B47BC4A1E62C}" type="slidenum">
              <a:rPr lang="en-US" altLang="zh-CN"/>
              <a:pPr eaLnBrk="1" hangingPunct="1"/>
              <a:t>30</a:t>
            </a:fld>
            <a:endParaRPr lang="en-US" altLang="zh-CN"/>
          </a:p>
        </p:txBody>
      </p:sp>
    </p:spTree>
    <p:extLst>
      <p:ext uri="{BB962C8B-B14F-4D97-AF65-F5344CB8AC3E}">
        <p14:creationId xmlns:p14="http://schemas.microsoft.com/office/powerpoint/2010/main" val="32136852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a:ln/>
        </p:spPr>
      </p:sp>
      <p:sp>
        <p:nvSpPr>
          <p:cNvPr id="573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模拟社会现象</a:t>
            </a:r>
          </a:p>
        </p:txBody>
      </p:sp>
      <p:sp>
        <p:nvSpPr>
          <p:cNvPr id="5734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BAA0052-5BFD-4B12-907B-6EF3A4AF2F3F}" type="slidenum">
              <a:rPr lang="en-US" altLang="zh-CN"/>
              <a:pPr eaLnBrk="1" hangingPunct="1"/>
              <a:t>31</a:t>
            </a:fld>
            <a:endParaRPr lang="en-US" altLang="zh-CN"/>
          </a:p>
        </p:txBody>
      </p:sp>
    </p:spTree>
    <p:extLst>
      <p:ext uri="{BB962C8B-B14F-4D97-AF65-F5344CB8AC3E}">
        <p14:creationId xmlns:p14="http://schemas.microsoft.com/office/powerpoint/2010/main" val="25032931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a:ln/>
        </p:spPr>
      </p:sp>
      <p:sp>
        <p:nvSpPr>
          <p:cNvPr id="583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从参与</a:t>
            </a:r>
            <a:r>
              <a:rPr lang="en-US" altLang="zh-CN" smtClean="0">
                <a:latin typeface="Arial" panose="020B0604020202020204" pitchFamily="34" charset="0"/>
              </a:rPr>
              <a:t>HGP</a:t>
            </a:r>
            <a:r>
              <a:rPr lang="zh-CN" altLang="en-US" smtClean="0">
                <a:latin typeface="Arial" panose="020B0604020202020204" pitchFamily="34" charset="0"/>
              </a:rPr>
              <a:t>的工作者角色分析的角度，说明计算提供出来的能力，才能真正将这个“设想”变成现实。</a:t>
            </a:r>
          </a:p>
        </p:txBody>
      </p:sp>
      <p:sp>
        <p:nvSpPr>
          <p:cNvPr id="583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DD02599-4145-45C7-A1CE-2F98999A785B}" type="slidenum">
              <a:rPr lang="en-US" altLang="zh-CN"/>
              <a:pPr eaLnBrk="1" hangingPunct="1"/>
              <a:t>32</a:t>
            </a:fld>
            <a:endParaRPr lang="en-US" altLang="zh-CN"/>
          </a:p>
        </p:txBody>
      </p:sp>
    </p:spTree>
    <p:extLst>
      <p:ext uri="{BB962C8B-B14F-4D97-AF65-F5344CB8AC3E}">
        <p14:creationId xmlns:p14="http://schemas.microsoft.com/office/powerpoint/2010/main" val="27066532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a:ln/>
        </p:spPr>
      </p:sp>
      <p:sp>
        <p:nvSpPr>
          <p:cNvPr id="593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5939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B83EFF4-67AD-4F1E-8CEF-55CD5743A45E}" type="slidenum">
              <a:rPr lang="en-US" altLang="zh-CN"/>
              <a:pPr eaLnBrk="1" hangingPunct="1"/>
              <a:t>33</a:t>
            </a:fld>
            <a:endParaRPr lang="en-US" altLang="zh-CN"/>
          </a:p>
        </p:txBody>
      </p:sp>
    </p:spTree>
    <p:extLst>
      <p:ext uri="{BB962C8B-B14F-4D97-AF65-F5344CB8AC3E}">
        <p14:creationId xmlns:p14="http://schemas.microsoft.com/office/powerpoint/2010/main" val="40575569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a:ln/>
        </p:spPr>
      </p:sp>
      <p:sp>
        <p:nvSpPr>
          <p:cNvPr id="6041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6042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80F31B9-51E7-4E7F-A6C6-9B1D329CBC1E}" type="slidenum">
              <a:rPr lang="en-US" altLang="zh-CN"/>
              <a:pPr eaLnBrk="1" hangingPunct="1"/>
              <a:t>34</a:t>
            </a:fld>
            <a:endParaRPr lang="en-US" altLang="zh-CN"/>
          </a:p>
        </p:txBody>
      </p:sp>
    </p:spTree>
    <p:extLst>
      <p:ext uri="{BB962C8B-B14F-4D97-AF65-F5344CB8AC3E}">
        <p14:creationId xmlns:p14="http://schemas.microsoft.com/office/powerpoint/2010/main" val="1498317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英国数学家</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计算机作为一门科学，必定有其天然的存在理由，必定有一个数学基础可以支撑</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什么是可计算？是一个</a:t>
            </a:r>
            <a:r>
              <a:rPr lang="en-US" altLang="zh-CN" sz="1200" b="0" i="0" kern="1200" dirty="0" smtClean="0">
                <a:solidFill>
                  <a:schemeClr val="tx1"/>
                </a:solidFill>
                <a:effectLst/>
                <a:latin typeface="+mn-lt"/>
                <a:ea typeface="+mn-ea"/>
                <a:cs typeface="+mn-cs"/>
              </a:rPr>
              <a:t>be or not to be</a:t>
            </a:r>
            <a:r>
              <a:rPr lang="en-US" altLang="zh-CN" sz="1200" b="0" i="0" kern="1200" baseline="0" dirty="0" smtClean="0">
                <a:solidFill>
                  <a:schemeClr val="tx1"/>
                </a:solidFill>
                <a:effectLst/>
                <a:latin typeface="+mn-lt"/>
                <a:ea typeface="+mn-ea"/>
                <a:cs typeface="+mn-cs"/>
              </a:rPr>
              <a:t> </a:t>
            </a:r>
            <a:r>
              <a:rPr lang="zh-CN" altLang="en-US" sz="1200" b="0" i="0" kern="1200" baseline="0" dirty="0" smtClean="0">
                <a:solidFill>
                  <a:schemeClr val="tx1"/>
                </a:solidFill>
                <a:effectLst/>
                <a:latin typeface="+mn-lt"/>
                <a:ea typeface="+mn-ea"/>
                <a:cs typeface="+mn-cs"/>
              </a:rPr>
              <a:t>的问题。</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dirty="0" err="1" smtClean="0">
                <a:solidFill>
                  <a:schemeClr val="tx1"/>
                </a:solidFill>
                <a:effectLst/>
                <a:latin typeface="+mn-lt"/>
                <a:ea typeface="+mn-ea"/>
                <a:cs typeface="+mn-cs"/>
              </a:rPr>
              <a:t>Tepe</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head</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table, register</a:t>
            </a:r>
          </a:p>
          <a:p>
            <a:r>
              <a:rPr lang="zh-CN" altLang="en-US" sz="1200" b="0" i="0" kern="1200" dirty="0" smtClean="0">
                <a:solidFill>
                  <a:schemeClr val="tx1"/>
                </a:solidFill>
                <a:effectLst/>
                <a:latin typeface="+mn-lt"/>
                <a:ea typeface="+mn-ea"/>
                <a:cs typeface="+mn-cs"/>
              </a:rPr>
              <a:t>存在一个通用的计算机，针对任何图灵可计算函数，我们总是可以找到一个程序，在这个计算机上对这个函数进行计算求值。</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可计算函数可以被理解为：能够在抽象计算机上编出程序计算其值的函数。</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抽象计算模型</a:t>
            </a:r>
            <a:endParaRPr lang="zh-CN" altLang="en-US" dirty="0"/>
          </a:p>
        </p:txBody>
      </p:sp>
      <p:sp>
        <p:nvSpPr>
          <p:cNvPr id="4" name="灯片编号占位符 3"/>
          <p:cNvSpPr>
            <a:spLocks noGrp="1"/>
          </p:cNvSpPr>
          <p:nvPr>
            <p:ph type="sldNum" sz="quarter" idx="10"/>
          </p:nvPr>
        </p:nvSpPr>
        <p:spPr/>
        <p:txBody>
          <a:bodyPr/>
          <a:lstStyle/>
          <a:p>
            <a:fld id="{B5BEF6B9-6197-444E-9FC6-F5F1F0778DC1}" type="slidenum">
              <a:rPr lang="zh-CN" altLang="en-US" smtClean="0"/>
              <a:t>4</a:t>
            </a:fld>
            <a:endParaRPr lang="zh-CN" altLang="en-US"/>
          </a:p>
        </p:txBody>
      </p:sp>
    </p:spTree>
    <p:extLst>
      <p:ext uri="{BB962C8B-B14F-4D97-AF65-F5344CB8AC3E}">
        <p14:creationId xmlns:p14="http://schemas.microsoft.com/office/powerpoint/2010/main" val="1665822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176D3CE-687B-43BC-957E-30D7B5744D27}" type="slidenum">
              <a:rPr lang="zh-CN" altLang="en-US" smtClean="0"/>
              <a:t>5</a:t>
            </a:fld>
            <a:endParaRPr lang="zh-CN" altLang="en-US"/>
          </a:p>
        </p:txBody>
      </p:sp>
    </p:spTree>
    <p:extLst>
      <p:ext uri="{BB962C8B-B14F-4D97-AF65-F5344CB8AC3E}">
        <p14:creationId xmlns:p14="http://schemas.microsoft.com/office/powerpoint/2010/main" val="3657803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6971ED3-5E4E-40BC-80A2-855FDA3BD289}" type="slidenum">
              <a:rPr lang="en-US" altLang="zh-CN"/>
              <a:pPr eaLnBrk="1" hangingPunct="1"/>
              <a:t>6</a:t>
            </a:fld>
            <a:endParaRPr lang="en-US" altLang="zh-CN"/>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zh-CN" smtClean="0">
              <a:latin typeface="Arial" panose="020B0604020202020204" pitchFamily="34" charset="0"/>
            </a:endParaRPr>
          </a:p>
        </p:txBody>
      </p:sp>
    </p:spTree>
    <p:extLst>
      <p:ext uri="{BB962C8B-B14F-4D97-AF65-F5344CB8AC3E}">
        <p14:creationId xmlns:p14="http://schemas.microsoft.com/office/powerpoint/2010/main" val="121732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用数字（二进制）代码来代替文字段落：每个文字对应一个唯一的、可区别的代码字。文章由文字组成，每个文字对应替换为相应的代码字得到的就是文章代码。文章代码就是二进制位串。</a:t>
            </a:r>
            <a:endParaRPr lang="en-US" altLang="zh-CN" dirty="0" smtClean="0"/>
          </a:p>
          <a:p>
            <a:r>
              <a:rPr lang="zh-CN" altLang="en-US" dirty="0" smtClean="0"/>
              <a:t>相应的逆过程就是解码。</a:t>
            </a:r>
            <a:endParaRPr lang="zh-CN" altLang="en-US" dirty="0"/>
          </a:p>
        </p:txBody>
      </p:sp>
      <p:sp>
        <p:nvSpPr>
          <p:cNvPr id="4" name="灯片编号占位符 3"/>
          <p:cNvSpPr>
            <a:spLocks noGrp="1"/>
          </p:cNvSpPr>
          <p:nvPr>
            <p:ph type="sldNum" sz="quarter" idx="10"/>
          </p:nvPr>
        </p:nvSpPr>
        <p:spPr/>
        <p:txBody>
          <a:bodyPr/>
          <a:lstStyle/>
          <a:p>
            <a:fld id="{C5421FF9-68A0-43F9-B9CF-24F9AEDD9B80}" type="slidenum">
              <a:rPr lang="zh-CN" altLang="en-US" smtClean="0"/>
              <a:t>7</a:t>
            </a:fld>
            <a:endParaRPr lang="zh-CN" altLang="en-US"/>
          </a:p>
        </p:txBody>
      </p:sp>
    </p:spTree>
    <p:extLst>
      <p:ext uri="{BB962C8B-B14F-4D97-AF65-F5344CB8AC3E}">
        <p14:creationId xmlns:p14="http://schemas.microsoft.com/office/powerpoint/2010/main" val="3912732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532</a:t>
            </a:r>
            <a:r>
              <a:rPr lang="zh-CN" altLang="en-US" dirty="0" smtClean="0"/>
              <a:t>*</a:t>
            </a:r>
            <a:r>
              <a:rPr lang="en-US" altLang="zh-CN" dirty="0" smtClean="0"/>
              <a:t>528</a:t>
            </a:r>
            <a:r>
              <a:rPr lang="zh-CN" altLang="en-US" dirty="0" smtClean="0"/>
              <a:t>*</a:t>
            </a:r>
            <a:r>
              <a:rPr lang="en-US" altLang="zh-CN" dirty="0" smtClean="0"/>
              <a:t>24/8/1024=822</a:t>
            </a:r>
            <a:endParaRPr lang="zh-CN" altLang="en-US" dirty="0"/>
          </a:p>
        </p:txBody>
      </p:sp>
      <p:sp>
        <p:nvSpPr>
          <p:cNvPr id="4" name="灯片编号占位符 3"/>
          <p:cNvSpPr>
            <a:spLocks noGrp="1"/>
          </p:cNvSpPr>
          <p:nvPr>
            <p:ph type="sldNum" sz="quarter" idx="10"/>
          </p:nvPr>
        </p:nvSpPr>
        <p:spPr/>
        <p:txBody>
          <a:bodyPr/>
          <a:lstStyle/>
          <a:p>
            <a:fld id="{C5421FF9-68A0-43F9-B9CF-24F9AEDD9B80}" type="slidenum">
              <a:rPr lang="zh-CN" altLang="en-US" smtClean="0"/>
              <a:t>9</a:t>
            </a:fld>
            <a:endParaRPr lang="zh-CN" altLang="en-US"/>
          </a:p>
        </p:txBody>
      </p:sp>
    </p:spTree>
    <p:extLst>
      <p:ext uri="{BB962C8B-B14F-4D97-AF65-F5344CB8AC3E}">
        <p14:creationId xmlns:p14="http://schemas.microsoft.com/office/powerpoint/2010/main" val="3773492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声音的物理特征</a:t>
            </a:r>
            <a:r>
              <a:rPr lang="en-US" altLang="zh-CN" dirty="0" smtClean="0"/>
              <a:t>(</a:t>
            </a:r>
            <a:r>
              <a:rPr lang="zh-CN" altLang="en-US" dirty="0" smtClean="0"/>
              <a:t>振幅</a:t>
            </a:r>
            <a:r>
              <a:rPr lang="en-US" altLang="zh-CN" dirty="0" smtClean="0"/>
              <a:t>)</a:t>
            </a:r>
            <a:r>
              <a:rPr lang="zh-CN" altLang="en-US" dirty="0" smtClean="0"/>
              <a:t>的数字化</a:t>
            </a:r>
            <a:endParaRPr lang="zh-CN" altLang="en-US" dirty="0"/>
          </a:p>
        </p:txBody>
      </p:sp>
      <p:sp>
        <p:nvSpPr>
          <p:cNvPr id="4" name="灯片编号占位符 3"/>
          <p:cNvSpPr>
            <a:spLocks noGrp="1"/>
          </p:cNvSpPr>
          <p:nvPr>
            <p:ph type="sldNum" sz="quarter" idx="10"/>
          </p:nvPr>
        </p:nvSpPr>
        <p:spPr/>
        <p:txBody>
          <a:bodyPr/>
          <a:lstStyle/>
          <a:p>
            <a:fld id="{C5421FF9-68A0-43F9-B9CF-24F9AEDD9B80}" type="slidenum">
              <a:rPr lang="zh-CN" altLang="en-US" smtClean="0"/>
              <a:t>10</a:t>
            </a:fld>
            <a:endParaRPr lang="zh-CN" altLang="en-US"/>
          </a:p>
        </p:txBody>
      </p:sp>
    </p:spTree>
    <p:extLst>
      <p:ext uri="{BB962C8B-B14F-4D97-AF65-F5344CB8AC3E}">
        <p14:creationId xmlns:p14="http://schemas.microsoft.com/office/powerpoint/2010/main" val="8483940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12D9BC5-A5BE-4870-A9B3-3FC07728BC37}" type="slidenum">
              <a:rPr lang="en-US" altLang="zh-CN"/>
              <a:pPr eaLnBrk="1" hangingPunct="1"/>
              <a:t>11</a:t>
            </a:fld>
            <a:endParaRPr lang="en-US" altLang="zh-CN"/>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zh-CN" altLang="en-US" smtClean="0">
                <a:latin typeface="Arial" panose="020B0604020202020204" pitchFamily="34" charset="0"/>
              </a:rPr>
              <a:t>从此页到</a:t>
            </a:r>
            <a:r>
              <a:rPr lang="en-US" altLang="zh-CN" smtClean="0">
                <a:latin typeface="Arial" panose="020B0604020202020204" pitchFamily="34" charset="0"/>
              </a:rPr>
              <a:t>12</a:t>
            </a:r>
            <a:r>
              <a:rPr lang="zh-CN" altLang="en-US" smtClean="0">
                <a:latin typeface="Arial" panose="020B0604020202020204" pitchFamily="34" charset="0"/>
              </a:rPr>
              <a:t>页，是从问题、平台和解释三个层面，分别说明这三个层面中的抽象化和自动化。</a:t>
            </a:r>
            <a:endParaRPr lang="en-US" altLang="zh-CN" smtClean="0">
              <a:latin typeface="Arial" panose="020B0604020202020204" pitchFamily="34" charset="0"/>
            </a:endParaRPr>
          </a:p>
          <a:p>
            <a:pPr>
              <a:spcBef>
                <a:spcPct val="0"/>
              </a:spcBef>
            </a:pPr>
            <a:endParaRPr lang="en-US" altLang="zh-CN" smtClean="0">
              <a:latin typeface="Arial" panose="020B0604020202020204" pitchFamily="34" charset="0"/>
            </a:endParaRPr>
          </a:p>
          <a:p>
            <a:pPr>
              <a:spcBef>
                <a:spcPct val="0"/>
              </a:spcBef>
            </a:pPr>
            <a:r>
              <a:rPr lang="zh-CN" altLang="en-US" smtClean="0">
                <a:latin typeface="Arial" panose="020B0604020202020204" pitchFamily="34" charset="0"/>
              </a:rPr>
              <a:t>因为报告时间问题，建议最多挑一个去讲，其它的跳过。</a:t>
            </a:r>
            <a:endParaRPr lang="zh-CN" altLang="zh-CN" smtClean="0">
              <a:latin typeface="Arial" panose="020B0604020202020204" pitchFamily="34" charset="0"/>
            </a:endParaRPr>
          </a:p>
        </p:txBody>
      </p:sp>
    </p:spTree>
    <p:extLst>
      <p:ext uri="{BB962C8B-B14F-4D97-AF65-F5344CB8AC3E}">
        <p14:creationId xmlns:p14="http://schemas.microsoft.com/office/powerpoint/2010/main" val="26642485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算法运行后，所有可能的解构成的集合</a:t>
            </a:r>
            <a:endParaRPr lang="zh-CN" altLang="en-US" dirty="0"/>
          </a:p>
        </p:txBody>
      </p:sp>
      <p:sp>
        <p:nvSpPr>
          <p:cNvPr id="4" name="灯片编号占位符 3"/>
          <p:cNvSpPr>
            <a:spLocks noGrp="1"/>
          </p:cNvSpPr>
          <p:nvPr>
            <p:ph type="sldNum" sz="quarter" idx="10"/>
          </p:nvPr>
        </p:nvSpPr>
        <p:spPr/>
        <p:txBody>
          <a:bodyPr/>
          <a:lstStyle/>
          <a:p>
            <a:fld id="{CC5F8F1D-A373-4C04-8558-5C0F3A57F86C}" type="slidenum">
              <a:rPr lang="en-US" altLang="zh-CN" smtClean="0"/>
              <a:pPr/>
              <a:t>13</a:t>
            </a:fld>
            <a:endParaRPr lang="en-US" altLang="zh-CN"/>
          </a:p>
        </p:txBody>
      </p:sp>
    </p:spTree>
    <p:extLst>
      <p:ext uri="{BB962C8B-B14F-4D97-AF65-F5344CB8AC3E}">
        <p14:creationId xmlns:p14="http://schemas.microsoft.com/office/powerpoint/2010/main" val="1180031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pPr>
              <a:defRPr/>
            </a:pPr>
            <a:fld id="{3D33CDF5-7317-446A-A62F-A7284258959F}" type="datetimeFigureOut">
              <a:rPr lang="zh-CN" altLang="en-US" smtClean="0"/>
              <a:pPr>
                <a:defRPr/>
              </a:pPr>
              <a:t>2018/9/11</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FAAAE251-1DDA-48C9-A607-D80722679F35}" type="slidenum">
              <a:rPr lang="zh-CN" altLang="en-US" smtClean="0"/>
              <a:pPr>
                <a:defRPr/>
              </a:pPr>
              <a:t>‹#›</a:t>
            </a:fld>
            <a:endParaRPr lang="en-US" altLang="zh-CN"/>
          </a:p>
        </p:txBody>
      </p:sp>
    </p:spTree>
    <p:extLst>
      <p:ext uri="{BB962C8B-B14F-4D97-AF65-F5344CB8AC3E}">
        <p14:creationId xmlns:p14="http://schemas.microsoft.com/office/powerpoint/2010/main" val="2792452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a:defRPr/>
            </a:pPr>
            <a:fld id="{2E231413-0259-4ED4-8008-FDD194716181}" type="datetimeFigureOut">
              <a:rPr lang="zh-CN" altLang="en-US" smtClean="0"/>
              <a:pPr>
                <a:defRPr/>
              </a:pPr>
              <a:t>2018/9/11</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2A9A47B6-77D6-4CC0-9370-42E839593B32}" type="slidenum">
              <a:rPr lang="zh-CN" altLang="en-US" smtClean="0"/>
              <a:pPr>
                <a:defRPr/>
              </a:pPr>
              <a:t>‹#›</a:t>
            </a:fld>
            <a:endParaRPr lang="en-US" altLang="zh-CN"/>
          </a:p>
        </p:txBody>
      </p:sp>
    </p:spTree>
    <p:extLst>
      <p:ext uri="{BB962C8B-B14F-4D97-AF65-F5344CB8AC3E}">
        <p14:creationId xmlns:p14="http://schemas.microsoft.com/office/powerpoint/2010/main" val="1066381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a:defRPr/>
            </a:pPr>
            <a:fld id="{C6ECDBBB-644E-424F-B3F3-85493015742B}" type="datetimeFigureOut">
              <a:rPr lang="zh-CN" altLang="en-US" smtClean="0"/>
              <a:pPr>
                <a:defRPr/>
              </a:pPr>
              <a:t>2018/9/11</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9D9073AD-736B-4F1E-B9BB-8E8F429F3F0C}" type="slidenum">
              <a:rPr lang="zh-CN" altLang="en-US" smtClean="0"/>
              <a:pPr>
                <a:defRPr/>
              </a:pPr>
              <a:t>‹#›</a:t>
            </a:fld>
            <a:endParaRPr lang="en-US" altLang="zh-CN"/>
          </a:p>
        </p:txBody>
      </p:sp>
    </p:spTree>
    <p:extLst>
      <p:ext uri="{BB962C8B-B14F-4D97-AF65-F5344CB8AC3E}">
        <p14:creationId xmlns:p14="http://schemas.microsoft.com/office/powerpoint/2010/main" val="35504976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46152" y="331788"/>
            <a:ext cx="10344149" cy="116205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912284" y="2039940"/>
            <a:ext cx="5069416" cy="39576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84900" y="2039940"/>
            <a:ext cx="5071533" cy="39576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912286" y="6156328"/>
            <a:ext cx="2493433" cy="512763"/>
          </a:xfrm>
        </p:spPr>
        <p:txBody>
          <a:bodyPr/>
          <a:lstStyle>
            <a:lvl1pPr>
              <a:defRPr/>
            </a:lvl1pPr>
          </a:lstStyle>
          <a:p>
            <a:endParaRPr lang="en-GB"/>
          </a:p>
        </p:txBody>
      </p:sp>
      <p:sp>
        <p:nvSpPr>
          <p:cNvPr id="6" name="页脚占位符 5"/>
          <p:cNvSpPr>
            <a:spLocks noGrp="1"/>
          </p:cNvSpPr>
          <p:nvPr>
            <p:ph type="ftr" sz="quarter" idx="11"/>
          </p:nvPr>
        </p:nvSpPr>
        <p:spPr>
          <a:xfrm>
            <a:off x="4121151" y="6156328"/>
            <a:ext cx="3835400" cy="512763"/>
          </a:xfrm>
        </p:spPr>
        <p:txBody>
          <a:bodyPr/>
          <a:lstStyle>
            <a:lvl1pPr>
              <a:defRPr/>
            </a:lvl1pPr>
          </a:lstStyle>
          <a:p>
            <a:endParaRPr lang="en-GB"/>
          </a:p>
        </p:txBody>
      </p:sp>
      <p:sp>
        <p:nvSpPr>
          <p:cNvPr id="7" name="灯片编号占位符 6"/>
          <p:cNvSpPr>
            <a:spLocks noGrp="1"/>
          </p:cNvSpPr>
          <p:nvPr>
            <p:ph type="sldNum" sz="quarter" idx="12"/>
          </p:nvPr>
        </p:nvSpPr>
        <p:spPr>
          <a:xfrm>
            <a:off x="8763002" y="6156328"/>
            <a:ext cx="2493433" cy="512763"/>
          </a:xfrm>
        </p:spPr>
        <p:txBody>
          <a:bodyPr/>
          <a:lstStyle>
            <a:lvl1pPr>
              <a:defRPr/>
            </a:lvl1pPr>
          </a:lstStyle>
          <a:p>
            <a:fld id="{3B023ED8-DE7C-43CF-8806-6E9D4DEB13C3}" type="slidenum">
              <a:rPr lang="en-GB"/>
              <a:pPr/>
              <a:t>‹#›</a:t>
            </a:fld>
            <a:endParaRPr lang="en-GB"/>
          </a:p>
        </p:txBody>
      </p:sp>
    </p:spTree>
    <p:extLst>
      <p:ext uri="{BB962C8B-B14F-4D97-AF65-F5344CB8AC3E}">
        <p14:creationId xmlns:p14="http://schemas.microsoft.com/office/powerpoint/2010/main" val="3395123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a:defRPr/>
            </a:pPr>
            <a:fld id="{B88590C3-7341-4B25-8D1E-1A43D60C25B5}" type="datetimeFigureOut">
              <a:rPr lang="zh-CN" altLang="en-US" smtClean="0"/>
              <a:pPr>
                <a:defRPr/>
              </a:pPr>
              <a:t>2018/9/11</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C0EE3723-D570-4416-999F-DC2DB354AA9D}" type="slidenum">
              <a:rPr lang="zh-CN" altLang="en-US" smtClean="0"/>
              <a:pPr>
                <a:defRPr/>
              </a:pPr>
              <a:t>‹#›</a:t>
            </a:fld>
            <a:endParaRPr lang="en-US" altLang="zh-CN"/>
          </a:p>
        </p:txBody>
      </p:sp>
    </p:spTree>
    <p:extLst>
      <p:ext uri="{BB962C8B-B14F-4D97-AF65-F5344CB8AC3E}">
        <p14:creationId xmlns:p14="http://schemas.microsoft.com/office/powerpoint/2010/main" val="1211849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defRPr/>
            </a:pPr>
            <a:fld id="{06102FBC-CDDC-4C47-B8E0-892040650C53}" type="datetimeFigureOut">
              <a:rPr lang="zh-CN" altLang="en-US" smtClean="0"/>
              <a:pPr>
                <a:defRPr/>
              </a:pPr>
              <a:t>2018/9/11</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EA03393C-EE76-4450-BBBF-0890BA48259B}" type="slidenum">
              <a:rPr lang="zh-CN" altLang="en-US" smtClean="0"/>
              <a:pPr>
                <a:defRPr/>
              </a:pPr>
              <a:t>‹#›</a:t>
            </a:fld>
            <a:endParaRPr lang="en-US" altLang="zh-CN"/>
          </a:p>
        </p:txBody>
      </p:sp>
    </p:spTree>
    <p:extLst>
      <p:ext uri="{BB962C8B-B14F-4D97-AF65-F5344CB8AC3E}">
        <p14:creationId xmlns:p14="http://schemas.microsoft.com/office/powerpoint/2010/main" val="2607730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pPr>
              <a:defRPr/>
            </a:pPr>
            <a:fld id="{1605AC60-2D78-4274-95A5-143A4E7C18D9}" type="datetimeFigureOut">
              <a:rPr lang="zh-CN" altLang="en-US" smtClean="0"/>
              <a:pPr>
                <a:defRPr/>
              </a:pPr>
              <a:t>2018/9/11</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pPr>
              <a:defRPr/>
            </a:pPr>
            <a:fld id="{02552C6F-258B-4D11-8964-0B4047D06851}" type="slidenum">
              <a:rPr lang="zh-CN" altLang="en-US" smtClean="0"/>
              <a:pPr>
                <a:defRPr/>
              </a:pPr>
              <a:t>‹#›</a:t>
            </a:fld>
            <a:endParaRPr lang="en-US" altLang="zh-CN"/>
          </a:p>
        </p:txBody>
      </p:sp>
    </p:spTree>
    <p:extLst>
      <p:ext uri="{BB962C8B-B14F-4D97-AF65-F5344CB8AC3E}">
        <p14:creationId xmlns:p14="http://schemas.microsoft.com/office/powerpoint/2010/main" val="2692324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pPr>
              <a:defRPr/>
            </a:pPr>
            <a:fld id="{9AD3232C-88CC-4500-9A1B-E6FC13178331}" type="datetimeFigureOut">
              <a:rPr lang="zh-CN" altLang="en-US" smtClean="0"/>
              <a:pPr>
                <a:defRPr/>
              </a:pPr>
              <a:t>2018/9/11</a:t>
            </a:fld>
            <a:endParaRPr lang="zh-CN" altLang="en-US"/>
          </a:p>
        </p:txBody>
      </p:sp>
      <p:sp>
        <p:nvSpPr>
          <p:cNvPr id="8" name="Footer Placeholder 7"/>
          <p:cNvSpPr>
            <a:spLocks noGrp="1"/>
          </p:cNvSpPr>
          <p:nvPr>
            <p:ph type="ftr" sz="quarter" idx="11"/>
          </p:nvPr>
        </p:nvSpPr>
        <p:spPr/>
        <p:txBody>
          <a:bodyPr/>
          <a:lstStyle/>
          <a:p>
            <a:pPr>
              <a:defRPr/>
            </a:pPr>
            <a:endParaRPr lang="zh-CN" altLang="en-US"/>
          </a:p>
        </p:txBody>
      </p:sp>
      <p:sp>
        <p:nvSpPr>
          <p:cNvPr id="9" name="Slide Number Placeholder 8"/>
          <p:cNvSpPr>
            <a:spLocks noGrp="1"/>
          </p:cNvSpPr>
          <p:nvPr>
            <p:ph type="sldNum" sz="quarter" idx="12"/>
          </p:nvPr>
        </p:nvSpPr>
        <p:spPr/>
        <p:txBody>
          <a:bodyPr/>
          <a:lstStyle/>
          <a:p>
            <a:pPr>
              <a:defRPr/>
            </a:pPr>
            <a:fld id="{EE14B8AC-FBBF-45A6-8CBD-9CF34D13B0CD}" type="slidenum">
              <a:rPr lang="zh-CN" altLang="en-US" smtClean="0"/>
              <a:pPr>
                <a:defRPr/>
              </a:pPr>
              <a:t>‹#›</a:t>
            </a:fld>
            <a:endParaRPr lang="en-US" altLang="zh-CN"/>
          </a:p>
        </p:txBody>
      </p:sp>
    </p:spTree>
    <p:extLst>
      <p:ext uri="{BB962C8B-B14F-4D97-AF65-F5344CB8AC3E}">
        <p14:creationId xmlns:p14="http://schemas.microsoft.com/office/powerpoint/2010/main" val="891147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pPr>
              <a:defRPr/>
            </a:pPr>
            <a:fld id="{DF0FB73F-515C-4300-90E9-E3698A4FB48B}" type="datetimeFigureOut">
              <a:rPr lang="zh-CN" altLang="en-US" smtClean="0"/>
              <a:pPr>
                <a:defRPr/>
              </a:pPr>
              <a:t>2018/9/11</a:t>
            </a:fld>
            <a:endParaRPr lang="zh-CN" altLang="en-US"/>
          </a:p>
        </p:txBody>
      </p:sp>
      <p:sp>
        <p:nvSpPr>
          <p:cNvPr id="4" name="Footer Placeholder 3"/>
          <p:cNvSpPr>
            <a:spLocks noGrp="1"/>
          </p:cNvSpPr>
          <p:nvPr>
            <p:ph type="ftr" sz="quarter" idx="11"/>
          </p:nvPr>
        </p:nvSpPr>
        <p:spPr/>
        <p:txBody>
          <a:bodyPr/>
          <a:lstStyle/>
          <a:p>
            <a:pPr>
              <a:defRPr/>
            </a:pPr>
            <a:endParaRPr lang="zh-CN" altLang="en-US"/>
          </a:p>
        </p:txBody>
      </p:sp>
      <p:sp>
        <p:nvSpPr>
          <p:cNvPr id="5" name="Slide Number Placeholder 4"/>
          <p:cNvSpPr>
            <a:spLocks noGrp="1"/>
          </p:cNvSpPr>
          <p:nvPr>
            <p:ph type="sldNum" sz="quarter" idx="12"/>
          </p:nvPr>
        </p:nvSpPr>
        <p:spPr/>
        <p:txBody>
          <a:bodyPr/>
          <a:lstStyle/>
          <a:p>
            <a:pPr>
              <a:defRPr/>
            </a:pPr>
            <a:fld id="{BDF8A0CA-3DDC-4F7D-A413-1C0D32E9215E}" type="slidenum">
              <a:rPr lang="zh-CN" altLang="en-US" smtClean="0"/>
              <a:pPr>
                <a:defRPr/>
              </a:pPr>
              <a:t>‹#›</a:t>
            </a:fld>
            <a:endParaRPr lang="en-US" altLang="zh-CN"/>
          </a:p>
        </p:txBody>
      </p:sp>
    </p:spTree>
    <p:extLst>
      <p:ext uri="{BB962C8B-B14F-4D97-AF65-F5344CB8AC3E}">
        <p14:creationId xmlns:p14="http://schemas.microsoft.com/office/powerpoint/2010/main" val="3413411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94AE0D17-E6C2-49FD-9F60-61E7194B8002}" type="datetimeFigureOut">
              <a:rPr lang="zh-CN" altLang="en-US" smtClean="0"/>
              <a:pPr>
                <a:defRPr/>
              </a:pPr>
              <a:t>2018/9/11</a:t>
            </a:fld>
            <a:endParaRPr lang="zh-CN" altLang="en-US"/>
          </a:p>
        </p:txBody>
      </p:sp>
      <p:sp>
        <p:nvSpPr>
          <p:cNvPr id="3" name="Footer Placeholder 2"/>
          <p:cNvSpPr>
            <a:spLocks noGrp="1"/>
          </p:cNvSpPr>
          <p:nvPr>
            <p:ph type="ftr" sz="quarter" idx="11"/>
          </p:nvPr>
        </p:nvSpPr>
        <p:spPr/>
        <p:txBody>
          <a:bodyPr/>
          <a:lstStyle/>
          <a:p>
            <a:pPr>
              <a:defRPr/>
            </a:pPr>
            <a:endParaRPr lang="zh-CN" altLang="en-US"/>
          </a:p>
        </p:txBody>
      </p:sp>
      <p:sp>
        <p:nvSpPr>
          <p:cNvPr id="4" name="Slide Number Placeholder 3"/>
          <p:cNvSpPr>
            <a:spLocks noGrp="1"/>
          </p:cNvSpPr>
          <p:nvPr>
            <p:ph type="sldNum" sz="quarter" idx="12"/>
          </p:nvPr>
        </p:nvSpPr>
        <p:spPr/>
        <p:txBody>
          <a:bodyPr/>
          <a:lstStyle/>
          <a:p>
            <a:pPr>
              <a:defRPr/>
            </a:pPr>
            <a:fld id="{456E1CB2-B302-40BE-86AC-DA3311B78780}" type="slidenum">
              <a:rPr lang="zh-CN" altLang="en-US" smtClean="0"/>
              <a:pPr>
                <a:defRPr/>
              </a:pPr>
              <a:t>‹#›</a:t>
            </a:fld>
            <a:endParaRPr lang="en-US" altLang="zh-CN"/>
          </a:p>
        </p:txBody>
      </p:sp>
    </p:spTree>
    <p:extLst>
      <p:ext uri="{BB962C8B-B14F-4D97-AF65-F5344CB8AC3E}">
        <p14:creationId xmlns:p14="http://schemas.microsoft.com/office/powerpoint/2010/main" val="1748054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pPr>
              <a:defRPr/>
            </a:pPr>
            <a:fld id="{8EF166D8-7CD9-409F-BFD3-404D3FB59CD7}" type="datetimeFigureOut">
              <a:rPr lang="zh-CN" altLang="en-US" smtClean="0"/>
              <a:pPr>
                <a:defRPr/>
              </a:pPr>
              <a:t>2018/9/11</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pPr>
              <a:defRPr/>
            </a:pPr>
            <a:fld id="{A6C01F7D-84BA-4D46-9E4E-9F1D6EEAB433}" type="slidenum">
              <a:rPr lang="zh-CN" altLang="en-US" smtClean="0"/>
              <a:pPr>
                <a:defRPr/>
              </a:pPr>
              <a:t>‹#›</a:t>
            </a:fld>
            <a:endParaRPr lang="en-US" altLang="zh-CN"/>
          </a:p>
        </p:txBody>
      </p:sp>
    </p:spTree>
    <p:extLst>
      <p:ext uri="{BB962C8B-B14F-4D97-AF65-F5344CB8AC3E}">
        <p14:creationId xmlns:p14="http://schemas.microsoft.com/office/powerpoint/2010/main" val="2782426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pPr>
              <a:defRPr/>
            </a:pPr>
            <a:fld id="{866D6059-ADC7-43CC-BD4F-4F26E3649D43}" type="datetimeFigureOut">
              <a:rPr lang="zh-CN" altLang="en-US" smtClean="0"/>
              <a:pPr>
                <a:defRPr/>
              </a:pPr>
              <a:t>2018/9/11</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pPr>
              <a:defRPr/>
            </a:pPr>
            <a:fld id="{8DD951A6-9817-44B3-8161-336B965EF598}" type="slidenum">
              <a:rPr lang="zh-CN" altLang="en-US" smtClean="0"/>
              <a:pPr>
                <a:defRPr/>
              </a:pPr>
              <a:t>‹#›</a:t>
            </a:fld>
            <a:endParaRPr lang="en-US" altLang="zh-CN"/>
          </a:p>
        </p:txBody>
      </p:sp>
    </p:spTree>
    <p:extLst>
      <p:ext uri="{BB962C8B-B14F-4D97-AF65-F5344CB8AC3E}">
        <p14:creationId xmlns:p14="http://schemas.microsoft.com/office/powerpoint/2010/main" val="141703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36A17A1C-455B-44BE-8E6F-9A2D7BB66DC3}" type="datetimeFigureOut">
              <a:rPr lang="zh-CN" altLang="en-US" smtClean="0"/>
              <a:pPr>
                <a:defRPr/>
              </a:pPr>
              <a:t>2018/9/11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CAA31CAF-1D77-4AF2-91F5-045E9F1234A9}" type="slidenum">
              <a:rPr lang="zh-CN" altLang="en-US" smtClean="0"/>
              <a:pPr>
                <a:defRPr/>
              </a:pPr>
              <a:t>‹#›</a:t>
            </a:fld>
            <a:endParaRPr lang="en-US" altLang="zh-CN"/>
          </a:p>
        </p:txBody>
      </p:sp>
    </p:spTree>
    <p:extLst>
      <p:ext uri="{BB962C8B-B14F-4D97-AF65-F5344CB8AC3E}">
        <p14:creationId xmlns:p14="http://schemas.microsoft.com/office/powerpoint/2010/main" val="159492546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8.tmp"/></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3.jpeg"/><Relationship Id="rId4" Type="http://schemas.openxmlformats.org/officeDocument/2006/relationships/image" Target="../media/image22.jpe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5.jpg"/></Relationships>
</file>

<file path=ppt/slides/_rels/slide23.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jpg"/><Relationship Id="rId1" Type="http://schemas.openxmlformats.org/officeDocument/2006/relationships/slideLayout" Target="../slideLayouts/slideLayout2.xml"/><Relationship Id="rId5" Type="http://schemas.openxmlformats.org/officeDocument/2006/relationships/image" Target="../media/image36.jpg"/><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jpg"/><Relationship Id="rId4" Type="http://schemas.openxmlformats.org/officeDocument/2006/relationships/image" Target="../media/image39.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http://www.cs.cmu.edu/~CompThink/papers/TheLinkWing.pdf" TargetMode="Externa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g"/></Relationships>
</file>

<file path=ppt/slides/_rels/slide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ctrTitle"/>
          </p:nvPr>
        </p:nvSpPr>
        <p:spPr/>
        <p:txBody>
          <a:bodyPr/>
          <a:lstStyle/>
          <a:p>
            <a:pPr eaLnBrk="1" hangingPunct="1"/>
            <a:r>
              <a:rPr lang="zh-CN" altLang="en-US" dirty="0" smtClean="0"/>
              <a:t>计算思维</a:t>
            </a:r>
            <a:r>
              <a:rPr lang="zh-CN" altLang="en-US" dirty="0"/>
              <a:t>引导</a:t>
            </a:r>
            <a:r>
              <a:rPr lang="en-US" altLang="zh-CN" dirty="0" smtClean="0"/>
              <a:t/>
            </a:r>
            <a:br>
              <a:rPr lang="en-US" altLang="zh-CN" dirty="0" smtClean="0"/>
            </a:br>
            <a:endParaRPr lang="zh-CN" altLang="en-US" sz="3600" dirty="0"/>
          </a:p>
        </p:txBody>
      </p:sp>
      <p:sp>
        <p:nvSpPr>
          <p:cNvPr id="3075" name="副标题 2"/>
          <p:cNvSpPr>
            <a:spLocks noGrp="1"/>
          </p:cNvSpPr>
          <p:nvPr>
            <p:ph type="subTitle" idx="1"/>
          </p:nvPr>
        </p:nvSpPr>
        <p:spPr>
          <a:xfrm>
            <a:off x="2667000" y="4508501"/>
            <a:ext cx="6858000" cy="1655763"/>
          </a:xfrm>
        </p:spPr>
        <p:txBody>
          <a:bodyPr/>
          <a:lstStyle/>
          <a:p>
            <a:pPr eaLnBrk="1" hangingPunct="1"/>
            <a:r>
              <a:rPr lang="zh-CN" altLang="en-US" sz="3200" dirty="0" smtClean="0"/>
              <a:t>陶先平</a:t>
            </a:r>
            <a:endParaRPr lang="en-US" altLang="zh-CN" sz="3200" dirty="0" smtClean="0"/>
          </a:p>
          <a:p>
            <a:pPr eaLnBrk="1" hangingPunct="1"/>
            <a:r>
              <a:rPr lang="zh-CN" altLang="en-US" sz="3200" dirty="0" smtClean="0"/>
              <a:t>南京大学计算机软件研究所</a:t>
            </a:r>
            <a:endParaRPr lang="zh-CN" altLang="en-US" sz="3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Represent Sound</a:t>
            </a:r>
            <a:endParaRPr lang="zh-CN" altLang="en-US" dirty="0"/>
          </a:p>
        </p:txBody>
      </p:sp>
      <p:sp>
        <p:nvSpPr>
          <p:cNvPr id="3" name="内容占位符 2"/>
          <p:cNvSpPr>
            <a:spLocks noGrp="1"/>
          </p:cNvSpPr>
          <p:nvPr>
            <p:ph idx="1"/>
          </p:nvPr>
        </p:nvSpPr>
        <p:spPr>
          <a:xfrm>
            <a:off x="838200" y="1525000"/>
            <a:ext cx="10515600" cy="4351338"/>
          </a:xfrm>
        </p:spPr>
        <p:txBody>
          <a:bodyPr/>
          <a:lstStyle/>
          <a:p>
            <a:r>
              <a:rPr lang="zh-CN" altLang="en-US" dirty="0" smtClean="0"/>
              <a:t>按照我们处理图像数字化的方法，你会如何思考这个问题？</a:t>
            </a:r>
            <a:endParaRPr lang="zh-CN" altLang="en-US" dirty="0"/>
          </a:p>
        </p:txBody>
      </p:sp>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296587"/>
            <a:ext cx="10714509" cy="1128510"/>
          </a:xfrm>
          <a:prstGeom prst="rect">
            <a:avLst/>
          </a:prstGeom>
        </p:spPr>
      </p:pic>
      <p:cxnSp>
        <p:nvCxnSpPr>
          <p:cNvPr id="7" name="直接连接符 6"/>
          <p:cNvCxnSpPr/>
          <p:nvPr/>
        </p:nvCxnSpPr>
        <p:spPr>
          <a:xfrm>
            <a:off x="3657600" y="3068877"/>
            <a:ext cx="5624186" cy="12526"/>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5" name="图片 4"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2471" y="2038570"/>
            <a:ext cx="8011643" cy="4715533"/>
          </a:xfrm>
          <a:prstGeom prst="rect">
            <a:avLst/>
          </a:prstGeom>
        </p:spPr>
      </p:pic>
    </p:spTree>
    <p:extLst>
      <p:ext uri="{BB962C8B-B14F-4D97-AF65-F5344CB8AC3E}">
        <p14:creationId xmlns:p14="http://schemas.microsoft.com/office/powerpoint/2010/main" val="2775029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vert="horz" lIns="76200" tIns="38100" rIns="76200" bIns="38100" rtlCol="0" anchor="ctr">
            <a:normAutofit/>
          </a:bodyPr>
          <a:lstStyle/>
          <a:p>
            <a:r>
              <a:rPr lang="zh-CN" altLang="en-US" smtClean="0"/>
              <a:t>问题抽象</a:t>
            </a:r>
          </a:p>
        </p:txBody>
      </p:sp>
      <p:sp>
        <p:nvSpPr>
          <p:cNvPr id="3075" name="Oval 3"/>
          <p:cNvSpPr>
            <a:spLocks/>
          </p:cNvSpPr>
          <p:nvPr/>
        </p:nvSpPr>
        <p:spPr bwMode="auto">
          <a:xfrm>
            <a:off x="2927350" y="2205038"/>
            <a:ext cx="1905000" cy="3281362"/>
          </a:xfrm>
          <a:prstGeom prst="ellipse">
            <a:avLst/>
          </a:prstGeom>
          <a:solidFill>
            <a:schemeClr val="bg1">
              <a:lumMod val="85000"/>
            </a:schemeClr>
          </a:solidFill>
          <a:ln w="57150" cmpd="thinThick">
            <a:solidFill>
              <a:schemeClr val="tx1"/>
            </a:solidFill>
            <a:round/>
            <a:headEnd/>
            <a:tailEnd/>
          </a:ln>
        </p:spPr>
        <p:txBody>
          <a:bodyPr/>
          <a:lstStyle/>
          <a:p>
            <a:pPr fontAlgn="auto">
              <a:spcBef>
                <a:spcPts val="0"/>
              </a:spcBef>
              <a:spcAft>
                <a:spcPts val="0"/>
              </a:spcAft>
              <a:defRPr/>
            </a:pPr>
            <a:endParaRPr lang="zh-CN" altLang="en-US">
              <a:latin typeface="+mn-lt"/>
              <a:ea typeface="+mn-ea"/>
            </a:endParaRPr>
          </a:p>
        </p:txBody>
      </p:sp>
      <p:sp>
        <p:nvSpPr>
          <p:cNvPr id="18436" name="Text Box 4"/>
          <p:cNvSpPr txBox="1">
            <a:spLocks noChangeArrowheads="1"/>
          </p:cNvSpPr>
          <p:nvPr/>
        </p:nvSpPr>
        <p:spPr bwMode="auto">
          <a:xfrm>
            <a:off x="3503613" y="2781300"/>
            <a:ext cx="741362"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
            <a:r>
              <a:rPr lang="zh-CN" altLang="en-US" sz="3600">
                <a:latin typeface="楷体_GB2312"/>
                <a:ea typeface="楷体_GB2312"/>
                <a:cs typeface="楷体_GB2312"/>
              </a:rPr>
              <a:t>问题抽象</a:t>
            </a:r>
          </a:p>
        </p:txBody>
      </p:sp>
      <p:grpSp>
        <p:nvGrpSpPr>
          <p:cNvPr id="2" name="Group 5"/>
          <p:cNvGrpSpPr>
            <a:grpSpLocks/>
          </p:cNvGrpSpPr>
          <p:nvPr/>
        </p:nvGrpSpPr>
        <p:grpSpPr bwMode="auto">
          <a:xfrm>
            <a:off x="2495550" y="1773239"/>
            <a:ext cx="889000" cy="4360863"/>
            <a:chOff x="1018" y="1199"/>
            <a:chExt cx="560" cy="2747"/>
          </a:xfrm>
        </p:grpSpPr>
        <p:sp>
          <p:nvSpPr>
            <p:cNvPr id="18445" name="Line 6"/>
            <p:cNvSpPr>
              <a:spLocks noChangeShapeType="1"/>
            </p:cNvSpPr>
            <p:nvPr/>
          </p:nvSpPr>
          <p:spPr bwMode="auto">
            <a:xfrm flipH="1">
              <a:off x="1558" y="1199"/>
              <a:ext cx="13" cy="2666"/>
            </a:xfrm>
            <a:prstGeom prst="line">
              <a:avLst/>
            </a:prstGeom>
            <a:noFill/>
            <a:ln w="38100">
              <a:solidFill>
                <a:srgbClr val="FF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8446" name="Text Box 7"/>
            <p:cNvSpPr txBox="1">
              <a:spLocks noChangeArrowheads="1"/>
            </p:cNvSpPr>
            <p:nvPr/>
          </p:nvSpPr>
          <p:spPr bwMode="auto">
            <a:xfrm>
              <a:off x="1018" y="3655"/>
              <a:ext cx="5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
              <a:r>
                <a:rPr lang="zh-CN" altLang="en-US" sz="2400">
                  <a:latin typeface="Times New Roman" panose="02020603050405020304" pitchFamily="18" charset="0"/>
                  <a:ea typeface="永中宋体"/>
                  <a:cs typeface="永中宋体"/>
                </a:rPr>
                <a:t>算法</a:t>
              </a:r>
            </a:p>
          </p:txBody>
        </p:sp>
      </p:grpSp>
      <p:grpSp>
        <p:nvGrpSpPr>
          <p:cNvPr id="3" name="组合 14"/>
          <p:cNvGrpSpPr>
            <a:grpSpLocks/>
          </p:cNvGrpSpPr>
          <p:nvPr/>
        </p:nvGrpSpPr>
        <p:grpSpPr bwMode="auto">
          <a:xfrm>
            <a:off x="5087938" y="2565401"/>
            <a:ext cx="6048622" cy="2929841"/>
            <a:chOff x="3635869" y="3645025"/>
            <a:chExt cx="5256982" cy="2931298"/>
          </a:xfrm>
        </p:grpSpPr>
        <p:sp>
          <p:nvSpPr>
            <p:cNvPr id="14" name="圆角矩形 13"/>
            <p:cNvSpPr/>
            <p:nvPr/>
          </p:nvSpPr>
          <p:spPr>
            <a:xfrm>
              <a:off x="3635869" y="3645025"/>
              <a:ext cx="5256982" cy="2665150"/>
            </a:xfrm>
            <a:prstGeom prst="roundRect">
              <a:avLst>
                <a:gd name="adj" fmla="val 7609"/>
              </a:avLst>
            </a:prstGeom>
            <a:blipFill>
              <a:blip r:embed="rId3" cstate="print"/>
              <a:tile tx="0" ty="0" sx="100000" sy="100000" flip="none" algn="tl"/>
            </a:blipFill>
            <a:ln>
              <a:noFill/>
            </a:ln>
            <a:scene3d>
              <a:camera prst="orthographicFront"/>
              <a:lightRig rig="threePt" dir="t"/>
            </a:scene3d>
            <a:sp3d>
              <a:bevelB w="114300" prst="hardEdge"/>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400"/>
            </a:p>
          </p:txBody>
        </p:sp>
        <p:sp>
          <p:nvSpPr>
            <p:cNvPr id="11" name="TextBox 10"/>
            <p:cNvSpPr txBox="1"/>
            <p:nvPr/>
          </p:nvSpPr>
          <p:spPr>
            <a:xfrm>
              <a:off x="3707316" y="3789560"/>
              <a:ext cx="5114087" cy="2786763"/>
            </a:xfrm>
            <a:prstGeom prst="rect">
              <a:avLst/>
            </a:prstGeom>
            <a:noFill/>
          </p:spPr>
          <p:txBody>
            <a:bodyPr>
              <a:spAutoFit/>
            </a:bodyPr>
            <a:lstStyle/>
            <a:p>
              <a:pPr fontAlgn="auto">
                <a:spcBef>
                  <a:spcPts val="0"/>
                </a:spcBef>
                <a:spcAft>
                  <a:spcPts val="0"/>
                </a:spcAft>
                <a:defRPr/>
              </a:pPr>
              <a:r>
                <a:rPr lang="zh-CN" altLang="en-US" sz="3200" dirty="0">
                  <a:latin typeface="+mj-ea"/>
                  <a:ea typeface="+mj-ea"/>
                </a:rPr>
                <a:t>算法是计算思维的核心概念</a:t>
              </a:r>
              <a:r>
                <a:rPr lang="en-US" altLang="zh-CN" sz="3200" dirty="0">
                  <a:latin typeface="+mj-ea"/>
                  <a:ea typeface="+mj-ea"/>
                </a:rPr>
                <a:t>:</a:t>
              </a:r>
            </a:p>
            <a:p>
              <a:pPr fontAlgn="auto">
                <a:spcBef>
                  <a:spcPts val="600"/>
                </a:spcBef>
                <a:spcAft>
                  <a:spcPts val="0"/>
                </a:spcAft>
                <a:defRPr/>
              </a:pPr>
              <a:r>
                <a:rPr lang="zh-CN" altLang="en-US" sz="3200" dirty="0">
                  <a:latin typeface="+mj-ea"/>
                  <a:ea typeface="+mj-ea"/>
                </a:rPr>
                <a:t>方法层</a:t>
              </a:r>
              <a:r>
                <a:rPr lang="en-US" altLang="zh-CN" sz="3200" dirty="0">
                  <a:latin typeface="+mj-ea"/>
                  <a:ea typeface="+mj-ea"/>
                </a:rPr>
                <a:t>:</a:t>
              </a:r>
              <a:r>
                <a:rPr lang="zh-CN" altLang="en-US" sz="3200" dirty="0">
                  <a:latin typeface="+mj-ea"/>
                  <a:ea typeface="+mj-ea"/>
                </a:rPr>
                <a:t> 算法</a:t>
              </a:r>
              <a:endParaRPr lang="en-US" altLang="zh-CN" sz="3200" dirty="0">
                <a:latin typeface="+mj-ea"/>
                <a:ea typeface="+mj-ea"/>
              </a:endParaRPr>
            </a:p>
            <a:p>
              <a:pPr fontAlgn="auto">
                <a:spcBef>
                  <a:spcPts val="600"/>
                </a:spcBef>
                <a:spcAft>
                  <a:spcPts val="0"/>
                </a:spcAft>
                <a:defRPr/>
              </a:pPr>
              <a:r>
                <a:rPr lang="zh-CN" altLang="en-US" sz="3200" dirty="0">
                  <a:latin typeface="+mj-ea"/>
                  <a:ea typeface="+mj-ea"/>
                </a:rPr>
                <a:t>表示层</a:t>
              </a:r>
              <a:r>
                <a:rPr lang="en-US" altLang="zh-CN" sz="3200" dirty="0">
                  <a:latin typeface="+mj-ea"/>
                  <a:ea typeface="+mj-ea"/>
                </a:rPr>
                <a:t>:</a:t>
              </a:r>
              <a:r>
                <a:rPr lang="zh-CN" altLang="en-US" sz="3200" dirty="0">
                  <a:latin typeface="+mj-ea"/>
                  <a:ea typeface="+mj-ea"/>
                </a:rPr>
                <a:t> 编程</a:t>
              </a:r>
              <a:endParaRPr lang="en-US" altLang="zh-CN" sz="3200" dirty="0">
                <a:latin typeface="+mj-ea"/>
                <a:ea typeface="+mj-ea"/>
              </a:endParaRPr>
            </a:p>
            <a:p>
              <a:pPr fontAlgn="auto">
                <a:spcBef>
                  <a:spcPts val="600"/>
                </a:spcBef>
                <a:spcAft>
                  <a:spcPts val="0"/>
                </a:spcAft>
                <a:defRPr/>
              </a:pPr>
              <a:r>
                <a:rPr lang="zh-CN" altLang="en-US" sz="3200" dirty="0">
                  <a:latin typeface="+mj-ea"/>
                  <a:ea typeface="+mj-ea"/>
                </a:rPr>
                <a:t>实现层</a:t>
              </a:r>
              <a:r>
                <a:rPr lang="en-US" altLang="zh-CN" sz="3200" dirty="0">
                  <a:latin typeface="+mj-ea"/>
                  <a:ea typeface="+mj-ea"/>
                </a:rPr>
                <a:t>:</a:t>
              </a:r>
              <a:r>
                <a:rPr lang="zh-CN" altLang="en-US" sz="3200" dirty="0">
                  <a:latin typeface="+mj-ea"/>
                  <a:ea typeface="+mj-ea"/>
                </a:rPr>
                <a:t> 机器</a:t>
              </a:r>
            </a:p>
          </p:txBody>
        </p:sp>
        <p:sp>
          <p:nvSpPr>
            <p:cNvPr id="12" name="右大括号 11"/>
            <p:cNvSpPr/>
            <p:nvPr/>
          </p:nvSpPr>
          <p:spPr>
            <a:xfrm>
              <a:off x="6084153" y="4435993"/>
              <a:ext cx="647795" cy="1513641"/>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sz="2400"/>
            </a:p>
          </p:txBody>
        </p:sp>
        <p:sp>
          <p:nvSpPr>
            <p:cNvPr id="13" name="TextBox 12"/>
            <p:cNvSpPr txBox="1"/>
            <p:nvPr/>
          </p:nvSpPr>
          <p:spPr>
            <a:xfrm>
              <a:off x="6804983" y="4380404"/>
              <a:ext cx="1871936" cy="1569230"/>
            </a:xfrm>
            <a:prstGeom prst="rect">
              <a:avLst/>
            </a:prstGeom>
            <a:noFill/>
          </p:spPr>
          <p:txBody>
            <a:bodyPr>
              <a:spAutoFit/>
            </a:bodyPr>
            <a:lstStyle/>
            <a:p>
              <a:pPr fontAlgn="auto">
                <a:spcBef>
                  <a:spcPts val="0"/>
                </a:spcBef>
                <a:spcAft>
                  <a:spcPts val="0"/>
                </a:spcAft>
                <a:defRPr/>
              </a:pPr>
              <a:r>
                <a:rPr lang="zh-CN" altLang="en-US" sz="2400" dirty="0">
                  <a:latin typeface="+mj-ea"/>
                  <a:ea typeface="+mj-ea"/>
                </a:rPr>
                <a:t>这差不多也就是计算机科学的主要内容了</a:t>
              </a:r>
            </a:p>
          </p:txBody>
        </p:sp>
      </p:grpSp>
    </p:spTree>
    <p:extLst>
      <p:ext uri="{BB962C8B-B14F-4D97-AF65-F5344CB8AC3E}">
        <p14:creationId xmlns:p14="http://schemas.microsoft.com/office/powerpoint/2010/main" val="6303759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Rot="1" noChangeArrowheads="1"/>
          </p:cNvSpPr>
          <p:nvPr>
            <p:ph type="title"/>
          </p:nvPr>
        </p:nvSpPr>
        <p:spPr/>
        <p:txBody>
          <a:bodyPr/>
          <a:lstStyle/>
          <a:p>
            <a:r>
              <a:rPr lang="zh-CN" altLang="en-US" dirty="0" smtClean="0"/>
              <a:t>找假币</a:t>
            </a:r>
            <a:r>
              <a:rPr lang="en-US" altLang="zh-CN" dirty="0" smtClean="0"/>
              <a:t>---</a:t>
            </a:r>
            <a:r>
              <a:rPr lang="zh-CN" altLang="en-US" dirty="0" smtClean="0"/>
              <a:t>何谓“计算思维”？</a:t>
            </a:r>
            <a:endParaRPr lang="zh-CN" altLang="en-US" dirty="0"/>
          </a:p>
        </p:txBody>
      </p:sp>
      <p:sp>
        <p:nvSpPr>
          <p:cNvPr id="222211" name="Rectangle 3"/>
          <p:cNvSpPr>
            <a:spLocks noGrp="1" noRot="1" noChangeArrowheads="1"/>
          </p:cNvSpPr>
          <p:nvPr>
            <p:ph type="body" sz="half" idx="1"/>
          </p:nvPr>
        </p:nvSpPr>
        <p:spPr>
          <a:xfrm>
            <a:off x="491467" y="1700808"/>
            <a:ext cx="10657184" cy="4043660"/>
          </a:xfrm>
        </p:spPr>
        <p:txBody>
          <a:bodyPr>
            <a:noAutofit/>
          </a:bodyPr>
          <a:lstStyle/>
          <a:p>
            <a:r>
              <a:rPr lang="zh-CN" altLang="en-US" sz="4400" dirty="0"/>
              <a:t>给你</a:t>
            </a:r>
            <a:r>
              <a:rPr lang="en-US" altLang="zh-CN" sz="4400" dirty="0"/>
              <a:t>70</a:t>
            </a:r>
            <a:r>
              <a:rPr lang="zh-CN" altLang="en-US" sz="4400" dirty="0"/>
              <a:t>个外观完全一样的金币</a:t>
            </a:r>
            <a:r>
              <a:rPr lang="en-US" altLang="zh-CN" sz="4400" dirty="0"/>
              <a:t>,</a:t>
            </a:r>
            <a:r>
              <a:rPr lang="zh-CN" altLang="en-US" sz="4400" dirty="0"/>
              <a:t>但是你知道其中有一个是假币</a:t>
            </a:r>
            <a:r>
              <a:rPr lang="en-US" altLang="zh-CN" sz="4400" dirty="0"/>
              <a:t>,</a:t>
            </a:r>
            <a:r>
              <a:rPr lang="zh-CN" altLang="en-US" sz="4400" dirty="0"/>
              <a:t>其重量比真币轻。给你一架没有砝码的天平，你可以在天平两边摆任意多个金币，比较他们的轻重。</a:t>
            </a:r>
          </a:p>
          <a:p>
            <a:r>
              <a:rPr lang="zh-CN" altLang="en-US" sz="4400" dirty="0"/>
              <a:t>请设计一种方法，通过若干次称量，确定哪一个是假币。</a:t>
            </a:r>
          </a:p>
          <a:p>
            <a:endParaRPr lang="zh-CN" altLang="en-US" sz="4400" dirty="0"/>
          </a:p>
        </p:txBody>
      </p:sp>
      <p:pic>
        <p:nvPicPr>
          <p:cNvPr id="222212" name="Picture 4" descr="0117"/>
          <p:cNvPicPr>
            <a:picLocks noGrp="1" noChangeAspect="1" noChangeArrowheads="1" noCrop="1"/>
          </p:cNvPicPr>
          <p:nvPr>
            <p:ph sz="half" idx="2"/>
          </p:nvPr>
        </p:nvPicPr>
        <p:blipFill>
          <a:blip r:embed="rId2">
            <a:duotone>
              <a:schemeClr val="bg2">
                <a:shade val="45000"/>
                <a:satMod val="135000"/>
              </a:schemeClr>
              <a:prstClr val="white"/>
            </a:duotone>
          </a:blip>
          <a:srcRect/>
          <a:stretch>
            <a:fillRect/>
          </a:stretch>
        </p:blipFill>
        <p:spPr>
          <a:xfrm>
            <a:off x="10895409" y="4581128"/>
            <a:ext cx="1296591" cy="1890713"/>
          </a:xfrm>
          <a:noFill/>
          <a:ln/>
        </p:spPr>
      </p:pic>
    </p:spTree>
    <p:extLst>
      <p:ext uri="{BB962C8B-B14F-4D97-AF65-F5344CB8AC3E}">
        <p14:creationId xmlns:p14="http://schemas.microsoft.com/office/powerpoint/2010/main" val="19334674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7408" y="365126"/>
            <a:ext cx="10945216" cy="1325563"/>
          </a:xfrm>
        </p:spPr>
        <p:txBody>
          <a:bodyPr/>
          <a:lstStyle/>
          <a:p>
            <a:r>
              <a:rPr lang="zh-CN" altLang="en-US" dirty="0" smtClean="0"/>
              <a:t>我们为什么会这样思考来找到最快的方法？</a:t>
            </a:r>
            <a:endParaRPr lang="zh-CN" altLang="en-US" dirty="0"/>
          </a:p>
        </p:txBody>
      </p:sp>
      <p:grpSp>
        <p:nvGrpSpPr>
          <p:cNvPr id="19" name="组合 18"/>
          <p:cNvGrpSpPr/>
          <p:nvPr/>
        </p:nvGrpSpPr>
        <p:grpSpPr>
          <a:xfrm>
            <a:off x="2099966" y="4924865"/>
            <a:ext cx="2448272" cy="1296144"/>
            <a:chOff x="2099966" y="4924865"/>
            <a:chExt cx="2448272" cy="1296144"/>
          </a:xfrm>
        </p:grpSpPr>
        <p:sp>
          <p:nvSpPr>
            <p:cNvPr id="3" name="矩形 2"/>
            <p:cNvSpPr/>
            <p:nvPr/>
          </p:nvSpPr>
          <p:spPr>
            <a:xfrm>
              <a:off x="2099966" y="4924865"/>
              <a:ext cx="2448272"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2135970" y="4982613"/>
              <a:ext cx="216024" cy="21602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矩形 5"/>
          <p:cNvSpPr/>
          <p:nvPr/>
        </p:nvSpPr>
        <p:spPr>
          <a:xfrm>
            <a:off x="3324102" y="4852857"/>
            <a:ext cx="1368152" cy="15121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955950" y="5572937"/>
            <a:ext cx="1800200" cy="792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748038" y="4698722"/>
            <a:ext cx="720080" cy="11622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24607" y="4077072"/>
            <a:ext cx="2079415" cy="523220"/>
          </a:xfrm>
          <a:prstGeom prst="rect">
            <a:avLst/>
          </a:prstGeom>
          <a:noFill/>
        </p:spPr>
        <p:txBody>
          <a:bodyPr wrap="none" rtlCol="0">
            <a:spAutoFit/>
          </a:bodyPr>
          <a:lstStyle/>
          <a:p>
            <a:r>
              <a:rPr lang="zh-CN" altLang="en-US" sz="2800" dirty="0" smtClean="0"/>
              <a:t>第一种方案</a:t>
            </a:r>
            <a:r>
              <a:rPr lang="en-US" altLang="zh-CN" sz="2800" dirty="0" smtClean="0"/>
              <a:t>:</a:t>
            </a:r>
            <a:endParaRPr lang="zh-CN" altLang="en-US" sz="2800" dirty="0"/>
          </a:p>
        </p:txBody>
      </p:sp>
      <p:sp>
        <p:nvSpPr>
          <p:cNvPr id="10" name="文本框 9"/>
          <p:cNvSpPr txBox="1"/>
          <p:nvPr/>
        </p:nvSpPr>
        <p:spPr>
          <a:xfrm>
            <a:off x="524607" y="1944414"/>
            <a:ext cx="6144631" cy="1384995"/>
          </a:xfrm>
          <a:prstGeom prst="rect">
            <a:avLst/>
          </a:prstGeom>
          <a:noFill/>
        </p:spPr>
        <p:txBody>
          <a:bodyPr wrap="none" rtlCol="0">
            <a:spAutoFit/>
          </a:bodyPr>
          <a:lstStyle/>
          <a:p>
            <a:r>
              <a:rPr lang="zh-CN" altLang="en-US" sz="2800" dirty="0" smtClean="0"/>
              <a:t>解空间：</a:t>
            </a:r>
            <a:endParaRPr lang="en-US" altLang="zh-CN" sz="2800" dirty="0" smtClean="0"/>
          </a:p>
          <a:p>
            <a:r>
              <a:rPr lang="en-US" altLang="zh-CN" sz="2800" dirty="0"/>
              <a:t> </a:t>
            </a:r>
            <a:r>
              <a:rPr lang="en-US" altLang="zh-CN" sz="2800" dirty="0" smtClean="0"/>
              <a:t>      </a:t>
            </a:r>
            <a:r>
              <a:rPr lang="zh-CN" altLang="en-US" sz="2800" dirty="0" smtClean="0"/>
              <a:t>所有可能的假币位置构成的集合</a:t>
            </a:r>
            <a:endParaRPr lang="en-US" altLang="zh-CN" sz="2800" dirty="0" smtClean="0"/>
          </a:p>
          <a:p>
            <a:r>
              <a:rPr lang="zh-CN" altLang="en-US" sz="2800" dirty="0" smtClean="0"/>
              <a:t>     “可能的假币位置”：可行解</a:t>
            </a:r>
            <a:r>
              <a:rPr lang="en-US" altLang="zh-CN" sz="2800" dirty="0" smtClean="0"/>
              <a:t>       </a:t>
            </a:r>
            <a:endParaRPr lang="zh-CN" altLang="en-US" sz="2800" dirty="0"/>
          </a:p>
        </p:txBody>
      </p:sp>
      <p:grpSp>
        <p:nvGrpSpPr>
          <p:cNvPr id="20" name="组合 19"/>
          <p:cNvGrpSpPr/>
          <p:nvPr/>
        </p:nvGrpSpPr>
        <p:grpSpPr>
          <a:xfrm>
            <a:off x="8112224" y="4924865"/>
            <a:ext cx="2448272" cy="1296144"/>
            <a:chOff x="8112224" y="4924865"/>
            <a:chExt cx="2448272" cy="1296144"/>
          </a:xfrm>
        </p:grpSpPr>
        <p:sp>
          <p:nvSpPr>
            <p:cNvPr id="11" name="矩形 10"/>
            <p:cNvSpPr/>
            <p:nvPr/>
          </p:nvSpPr>
          <p:spPr>
            <a:xfrm>
              <a:off x="8112224" y="4924865"/>
              <a:ext cx="2448272"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8112224" y="5023226"/>
              <a:ext cx="216024" cy="21602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矩形 12"/>
          <p:cNvSpPr/>
          <p:nvPr/>
        </p:nvSpPr>
        <p:spPr>
          <a:xfrm>
            <a:off x="8904312" y="4698722"/>
            <a:ext cx="1800200" cy="16663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968208" y="5445224"/>
            <a:ext cx="1800200" cy="9198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6536865" y="4077072"/>
            <a:ext cx="2079415" cy="523220"/>
          </a:xfrm>
          <a:prstGeom prst="rect">
            <a:avLst/>
          </a:prstGeom>
          <a:noFill/>
        </p:spPr>
        <p:txBody>
          <a:bodyPr wrap="none" rtlCol="0">
            <a:spAutoFit/>
          </a:bodyPr>
          <a:lstStyle/>
          <a:p>
            <a:r>
              <a:rPr lang="zh-CN" altLang="en-US" sz="2800" dirty="0" smtClean="0"/>
              <a:t>第</a:t>
            </a:r>
            <a:r>
              <a:rPr lang="zh-CN" altLang="en-US" sz="2800" dirty="0"/>
              <a:t>二</a:t>
            </a:r>
            <a:r>
              <a:rPr lang="zh-CN" altLang="en-US" sz="2800" dirty="0" smtClean="0"/>
              <a:t>种方案</a:t>
            </a:r>
            <a:r>
              <a:rPr lang="en-US" altLang="zh-CN" sz="2800" dirty="0" smtClean="0"/>
              <a:t>:</a:t>
            </a:r>
            <a:endParaRPr lang="zh-CN" altLang="en-US" sz="2800" dirty="0"/>
          </a:p>
        </p:txBody>
      </p:sp>
      <p:sp>
        <p:nvSpPr>
          <p:cNvPr id="17" name="矩形 16"/>
          <p:cNvSpPr/>
          <p:nvPr/>
        </p:nvSpPr>
        <p:spPr>
          <a:xfrm>
            <a:off x="7320136" y="2123182"/>
            <a:ext cx="2448272"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7455335" y="2227434"/>
            <a:ext cx="216024" cy="21602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686840" y="6068826"/>
            <a:ext cx="3570208" cy="461665"/>
          </a:xfrm>
          <a:prstGeom prst="rect">
            <a:avLst/>
          </a:prstGeom>
          <a:noFill/>
        </p:spPr>
        <p:txBody>
          <a:bodyPr wrap="none" rtlCol="0">
            <a:spAutoFit/>
          </a:bodyPr>
          <a:lstStyle/>
          <a:p>
            <a:r>
              <a:rPr lang="zh-CN" altLang="en-US" sz="2400" dirty="0" smtClean="0"/>
              <a:t>几乎每次压缩空间到一半</a:t>
            </a:r>
            <a:endParaRPr lang="zh-CN" altLang="en-US" sz="2400" dirty="0"/>
          </a:p>
        </p:txBody>
      </p:sp>
      <p:sp>
        <p:nvSpPr>
          <p:cNvPr id="22" name="文本框 21"/>
          <p:cNvSpPr txBox="1"/>
          <p:nvPr/>
        </p:nvSpPr>
        <p:spPr>
          <a:xfrm>
            <a:off x="5895025" y="6072978"/>
            <a:ext cx="4185761" cy="461665"/>
          </a:xfrm>
          <a:prstGeom prst="rect">
            <a:avLst/>
          </a:prstGeom>
          <a:noFill/>
        </p:spPr>
        <p:txBody>
          <a:bodyPr wrap="none" rtlCol="0">
            <a:spAutoFit/>
          </a:bodyPr>
          <a:lstStyle/>
          <a:p>
            <a:r>
              <a:rPr lang="zh-CN" altLang="en-US" sz="2400" dirty="0" smtClean="0"/>
              <a:t>几乎每次压缩空间到三分之一</a:t>
            </a:r>
            <a:endParaRPr lang="zh-CN" altLang="en-US" sz="2400" dirty="0"/>
          </a:p>
        </p:txBody>
      </p:sp>
      <p:sp>
        <p:nvSpPr>
          <p:cNvPr id="23" name="文本框 22"/>
          <p:cNvSpPr txBox="1"/>
          <p:nvPr/>
        </p:nvSpPr>
        <p:spPr>
          <a:xfrm>
            <a:off x="10271191" y="5670715"/>
            <a:ext cx="649537" cy="1107996"/>
          </a:xfrm>
          <a:prstGeom prst="rect">
            <a:avLst/>
          </a:prstGeom>
          <a:noFill/>
        </p:spPr>
        <p:txBody>
          <a:bodyPr wrap="none" rtlCol="0">
            <a:spAutoFit/>
          </a:bodyPr>
          <a:lstStyle/>
          <a:p>
            <a:r>
              <a:rPr lang="zh-CN" altLang="en-US" sz="6600" dirty="0" smtClean="0">
                <a:solidFill>
                  <a:srgbClr val="FF0000"/>
                </a:solidFill>
              </a:rPr>
              <a:t>√</a:t>
            </a:r>
            <a:endParaRPr lang="zh-CN" altLang="en-US" sz="6600" dirty="0">
              <a:solidFill>
                <a:srgbClr val="FF0000"/>
              </a:solidFill>
            </a:endParaRPr>
          </a:p>
        </p:txBody>
      </p:sp>
      <p:sp>
        <p:nvSpPr>
          <p:cNvPr id="5" name="矩形 4"/>
          <p:cNvSpPr/>
          <p:nvPr/>
        </p:nvSpPr>
        <p:spPr>
          <a:xfrm>
            <a:off x="8400064" y="4842516"/>
            <a:ext cx="576064" cy="720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30995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p:bldP spid="13" grpId="0" animBg="1"/>
      <p:bldP spid="14" grpId="0" animBg="1"/>
      <p:bldP spid="16" grpId="0"/>
      <p:bldP spid="21" grpId="0"/>
      <p:bldP spid="22" grpId="0"/>
      <p:bldP spid="23" grpId="0"/>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0208" y="0"/>
            <a:ext cx="10515600" cy="1325563"/>
          </a:xfrm>
        </p:spPr>
        <p:txBody>
          <a:bodyPr/>
          <a:lstStyle/>
          <a:p>
            <a:r>
              <a:rPr lang="zh-CN" altLang="en-US" dirty="0" smtClean="0"/>
              <a:t>如何表达我们的这个思想？写个程序！</a:t>
            </a:r>
            <a:endParaRPr lang="zh-CN" altLang="en-US" dirty="0"/>
          </a:p>
        </p:txBody>
      </p:sp>
      <p:sp>
        <p:nvSpPr>
          <p:cNvPr id="3" name="文本框 2"/>
          <p:cNvSpPr txBox="1"/>
          <p:nvPr/>
        </p:nvSpPr>
        <p:spPr>
          <a:xfrm flipH="1">
            <a:off x="299356" y="1484784"/>
            <a:ext cx="11737304" cy="4524315"/>
          </a:xfrm>
          <a:prstGeom prst="rect">
            <a:avLst/>
          </a:prstGeom>
          <a:noFill/>
        </p:spPr>
        <p:txBody>
          <a:bodyPr wrap="square" rtlCol="0">
            <a:spAutoFit/>
          </a:bodyPr>
          <a:lstStyle/>
          <a:p>
            <a:r>
              <a:rPr lang="en-US" altLang="zh-CN" sz="2400" dirty="0" smtClean="0"/>
              <a:t>Procedure </a:t>
            </a:r>
            <a:r>
              <a:rPr lang="en-US" altLang="zh-CN" sz="2400" dirty="0" err="1" smtClean="0"/>
              <a:t>FindIt</a:t>
            </a:r>
            <a:r>
              <a:rPr lang="en-US" altLang="zh-CN" sz="2400" dirty="0" smtClean="0"/>
              <a:t>(n)  {                                                //</a:t>
            </a:r>
            <a:r>
              <a:rPr lang="zh-CN" altLang="en-US" sz="2400" dirty="0" smtClean="0"/>
              <a:t>从</a:t>
            </a:r>
            <a:r>
              <a:rPr lang="en-US" altLang="zh-CN" sz="2400" dirty="0" smtClean="0"/>
              <a:t>n</a:t>
            </a:r>
            <a:r>
              <a:rPr lang="zh-CN" altLang="en-US" sz="2400" dirty="0" smtClean="0"/>
              <a:t>个硬币中找出一个较轻的假币</a:t>
            </a:r>
            <a:endParaRPr lang="en-US" altLang="zh-CN" sz="2400" dirty="0" smtClean="0"/>
          </a:p>
          <a:p>
            <a:r>
              <a:rPr lang="en-US" altLang="zh-CN" sz="2400" dirty="0" smtClean="0"/>
              <a:t>   if n=1 {</a:t>
            </a:r>
            <a:r>
              <a:rPr lang="zh-CN" altLang="en-US" sz="2400" dirty="0" smtClean="0"/>
              <a:t>假币；程序结束；</a:t>
            </a:r>
            <a:r>
              <a:rPr lang="en-US" altLang="zh-CN" sz="2400" dirty="0" smtClean="0"/>
              <a:t>}</a:t>
            </a:r>
          </a:p>
          <a:p>
            <a:r>
              <a:rPr lang="en-US" altLang="zh-CN" sz="2400" dirty="0"/>
              <a:t> </a:t>
            </a:r>
            <a:r>
              <a:rPr lang="en-US" altLang="zh-CN" sz="2400" dirty="0" smtClean="0"/>
              <a:t>  if n=2 {                                                                    //</a:t>
            </a:r>
            <a:r>
              <a:rPr lang="zh-CN" altLang="en-US" sz="2400" dirty="0" smtClean="0"/>
              <a:t>只有两个硬币</a:t>
            </a:r>
            <a:endParaRPr lang="en-US" altLang="zh-CN" sz="2400" dirty="0" smtClean="0"/>
          </a:p>
          <a:p>
            <a:r>
              <a:rPr lang="en-US" altLang="zh-CN" sz="2400" dirty="0"/>
              <a:t> </a:t>
            </a:r>
            <a:r>
              <a:rPr lang="en-US" altLang="zh-CN" sz="2400" dirty="0" smtClean="0"/>
              <a:t>       </a:t>
            </a:r>
            <a:r>
              <a:rPr lang="zh-CN" altLang="en-US" sz="2400" dirty="0" smtClean="0"/>
              <a:t>称量中天平上翘起的是假币；程序结束；</a:t>
            </a:r>
            <a:endParaRPr lang="en-US" altLang="zh-CN" sz="2400" dirty="0" smtClean="0"/>
          </a:p>
          <a:p>
            <a:r>
              <a:rPr lang="en-US" altLang="zh-CN" sz="2400" dirty="0"/>
              <a:t> </a:t>
            </a:r>
            <a:r>
              <a:rPr lang="en-US" altLang="zh-CN" sz="2400" dirty="0" smtClean="0"/>
              <a:t>  }</a:t>
            </a:r>
          </a:p>
          <a:p>
            <a:r>
              <a:rPr lang="en-US" altLang="zh-CN" sz="2400" dirty="0" smtClean="0"/>
              <a:t>   //</a:t>
            </a:r>
            <a:r>
              <a:rPr lang="zh-CN" altLang="en-US" sz="2400" dirty="0" smtClean="0"/>
              <a:t>有多于两个硬币</a:t>
            </a:r>
            <a:endParaRPr lang="en-US" altLang="zh-CN" sz="2400" dirty="0" smtClean="0"/>
          </a:p>
          <a:p>
            <a:r>
              <a:rPr lang="en-US" altLang="zh-CN" sz="2400" dirty="0"/>
              <a:t> </a:t>
            </a:r>
            <a:r>
              <a:rPr lang="en-US" altLang="zh-CN" sz="2400" dirty="0" smtClean="0"/>
              <a:t>  </a:t>
            </a:r>
            <a:r>
              <a:rPr lang="zh-CN" altLang="en-US" sz="2400" dirty="0" smtClean="0"/>
              <a:t>将</a:t>
            </a:r>
            <a:r>
              <a:rPr lang="en-US" altLang="zh-CN" sz="2400" dirty="0" smtClean="0"/>
              <a:t>n</a:t>
            </a:r>
            <a:r>
              <a:rPr lang="zh-CN" altLang="en-US" sz="2400" dirty="0" smtClean="0"/>
              <a:t>个硬币分为几乎数量相同的三堆</a:t>
            </a:r>
            <a:r>
              <a:rPr lang="en-US" altLang="zh-CN" sz="2400" dirty="0" smtClean="0"/>
              <a:t>n1,n2,n3</a:t>
            </a:r>
            <a:r>
              <a:rPr lang="zh-CN" altLang="en-US" sz="2400" dirty="0" smtClean="0"/>
              <a:t>；          </a:t>
            </a:r>
            <a:r>
              <a:rPr lang="en-US" altLang="zh-CN" sz="2400" dirty="0" smtClean="0"/>
              <a:t>//</a:t>
            </a:r>
            <a:r>
              <a:rPr lang="zh-CN" altLang="en-US" sz="2400" dirty="0" smtClean="0"/>
              <a:t>其中必定有两堆数量相同</a:t>
            </a:r>
            <a:endParaRPr lang="en-US" altLang="zh-CN" sz="2400" dirty="0" smtClean="0"/>
          </a:p>
          <a:p>
            <a:r>
              <a:rPr lang="en-US" altLang="zh-CN" sz="2400" dirty="0"/>
              <a:t> </a:t>
            </a:r>
            <a:r>
              <a:rPr lang="en-US" altLang="zh-CN" sz="2400" dirty="0" smtClean="0"/>
              <a:t>  </a:t>
            </a:r>
            <a:r>
              <a:rPr lang="zh-CN" altLang="en-US" sz="2400" dirty="0" smtClean="0"/>
              <a:t>称量其中数量相同的两堆；                                   </a:t>
            </a:r>
            <a:r>
              <a:rPr lang="en-US" altLang="zh-CN" sz="2400" dirty="0" smtClean="0"/>
              <a:t>//</a:t>
            </a:r>
            <a:r>
              <a:rPr lang="zh-CN" altLang="en-US" sz="2400" dirty="0" smtClean="0"/>
              <a:t>不妨假设</a:t>
            </a:r>
            <a:r>
              <a:rPr lang="en-US" altLang="zh-CN" sz="2400" dirty="0" smtClean="0"/>
              <a:t>n1=n2</a:t>
            </a:r>
          </a:p>
          <a:p>
            <a:r>
              <a:rPr lang="en-US" altLang="zh-CN" sz="2400" dirty="0"/>
              <a:t> </a:t>
            </a:r>
            <a:r>
              <a:rPr lang="en-US" altLang="zh-CN" sz="2400" dirty="0" smtClean="0"/>
              <a:t>  if </a:t>
            </a:r>
            <a:r>
              <a:rPr lang="zh-CN" altLang="en-US" sz="2400" dirty="0" smtClean="0"/>
              <a:t>两堆不同重 </a:t>
            </a:r>
            <a:r>
              <a:rPr lang="en-US" altLang="zh-CN" sz="2400" dirty="0" smtClean="0"/>
              <a:t>{                                                   //</a:t>
            </a:r>
            <a:r>
              <a:rPr lang="zh-CN" altLang="en-US" sz="2400" dirty="0" smtClean="0"/>
              <a:t>不妨假设</a:t>
            </a:r>
            <a:r>
              <a:rPr lang="en-US" altLang="zh-CN" sz="2400" dirty="0" smtClean="0"/>
              <a:t>n1</a:t>
            </a:r>
            <a:r>
              <a:rPr lang="zh-CN" altLang="en-US" sz="2400" dirty="0" smtClean="0"/>
              <a:t>堆轻</a:t>
            </a:r>
            <a:endParaRPr lang="en-US" altLang="zh-CN" sz="2400" dirty="0" smtClean="0"/>
          </a:p>
          <a:p>
            <a:r>
              <a:rPr lang="en-US" altLang="zh-CN" sz="2400" dirty="0"/>
              <a:t> </a:t>
            </a:r>
            <a:r>
              <a:rPr lang="en-US" altLang="zh-CN" sz="2400" dirty="0" smtClean="0"/>
              <a:t>         </a:t>
            </a:r>
            <a:r>
              <a:rPr lang="en-US" altLang="zh-CN" sz="2400" dirty="0" err="1" smtClean="0"/>
              <a:t>FindIt</a:t>
            </a:r>
            <a:r>
              <a:rPr lang="en-US" altLang="zh-CN" sz="2400" dirty="0" smtClean="0"/>
              <a:t>(n1);</a:t>
            </a:r>
          </a:p>
          <a:p>
            <a:r>
              <a:rPr lang="en-US" altLang="zh-CN" sz="2400" dirty="0"/>
              <a:t> </a:t>
            </a:r>
            <a:r>
              <a:rPr lang="en-US" altLang="zh-CN" sz="2400" dirty="0" smtClean="0"/>
              <a:t>  } else </a:t>
            </a:r>
            <a:r>
              <a:rPr lang="en-US" altLang="zh-CN" sz="2400" dirty="0" err="1" smtClean="0"/>
              <a:t>FindIt</a:t>
            </a:r>
            <a:r>
              <a:rPr lang="en-US" altLang="zh-CN" sz="2400" dirty="0" smtClean="0"/>
              <a:t>(n3);</a:t>
            </a:r>
          </a:p>
          <a:p>
            <a:r>
              <a:rPr lang="en-US" altLang="zh-CN" sz="2400" dirty="0" smtClean="0"/>
              <a:t>} </a:t>
            </a:r>
            <a:endParaRPr lang="zh-CN" altLang="en-US" sz="2400" dirty="0"/>
          </a:p>
        </p:txBody>
      </p:sp>
    </p:spTree>
    <p:extLst>
      <p:ext uri="{BB962C8B-B14F-4D97-AF65-F5344CB8AC3E}">
        <p14:creationId xmlns:p14="http://schemas.microsoft.com/office/powerpoint/2010/main" val="3849375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5"/>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smtClean="0"/>
              <a:t>到此为止，这个问题我们解决了吗？</a:t>
            </a:r>
          </a:p>
        </p:txBody>
      </p:sp>
      <p:sp>
        <p:nvSpPr>
          <p:cNvPr id="3" name="文本框 2"/>
          <p:cNvSpPr txBox="1">
            <a:spLocks noChangeArrowheads="1"/>
          </p:cNvSpPr>
          <p:nvPr/>
        </p:nvSpPr>
        <p:spPr bwMode="auto">
          <a:xfrm>
            <a:off x="5126038" y="1844675"/>
            <a:ext cx="19399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6000">
                <a:solidFill>
                  <a:srgbClr val="FF0000"/>
                </a:solidFill>
              </a:rPr>
              <a:t>No</a:t>
            </a:r>
            <a:r>
              <a:rPr lang="zh-CN" altLang="en-US" sz="6000">
                <a:solidFill>
                  <a:srgbClr val="FF0000"/>
                </a:solidFill>
              </a:rPr>
              <a:t>！</a:t>
            </a:r>
          </a:p>
        </p:txBody>
      </p:sp>
      <p:sp>
        <p:nvSpPr>
          <p:cNvPr id="4" name="文本框 3"/>
          <p:cNvSpPr txBox="1">
            <a:spLocks noChangeArrowheads="1"/>
          </p:cNvSpPr>
          <p:nvPr/>
        </p:nvSpPr>
        <p:spPr bwMode="auto">
          <a:xfrm>
            <a:off x="2259013" y="3573463"/>
            <a:ext cx="767397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600"/>
              <a:t>我们还应该至少回答这些问题：</a:t>
            </a:r>
            <a:endParaRPr lang="en-US" altLang="zh-CN" sz="3600"/>
          </a:p>
          <a:p>
            <a:r>
              <a:rPr lang="en-US" altLang="zh-CN" sz="3600"/>
              <a:t>        </a:t>
            </a:r>
            <a:r>
              <a:rPr lang="zh-CN" altLang="en-US" sz="3600"/>
              <a:t>你能证明你的解法是正确的吗？</a:t>
            </a:r>
            <a:endParaRPr lang="en-US" altLang="zh-CN" sz="3600"/>
          </a:p>
          <a:p>
            <a:r>
              <a:rPr lang="en-US" altLang="zh-CN" sz="3600"/>
              <a:t>        </a:t>
            </a:r>
            <a:r>
              <a:rPr lang="zh-CN" altLang="en-US" sz="3600"/>
              <a:t>你能证明你的解法是最优的吗？</a:t>
            </a:r>
            <a:endParaRPr lang="en-US" altLang="zh-CN" sz="3600"/>
          </a:p>
          <a:p>
            <a:r>
              <a:rPr lang="en-US" altLang="zh-CN" sz="3600"/>
              <a:t>        </a:t>
            </a:r>
            <a:r>
              <a:rPr lang="zh-CN" altLang="en-US" sz="3600"/>
              <a:t>你能证明你的程序没有错误吗？</a:t>
            </a:r>
          </a:p>
        </p:txBody>
      </p:sp>
      <p:sp>
        <p:nvSpPr>
          <p:cNvPr id="5" name="日期占位符 3"/>
          <p:cNvSpPr>
            <a:spLocks noGrp="1"/>
          </p:cNvSpPr>
          <p:nvPr>
            <p:ph type="dt" sz="quarter" idx="10"/>
          </p:nvPr>
        </p:nvSpPr>
        <p:spPr/>
        <p:txBody>
          <a:bodyPr/>
          <a:lstStyle/>
          <a:p>
            <a:pPr>
              <a:defRPr/>
            </a:pPr>
            <a:fld id="{0D954688-95EF-4E9E-9D76-166A3A61CB8F}" type="datetime1">
              <a:rPr lang="en-US" altLang="zh-CN"/>
              <a:pPr>
                <a:defRPr/>
              </a:pPr>
              <a:t>9/11/2018</a:t>
            </a:fld>
            <a:endParaRPr lang="zh-CN" altLang="en-US"/>
          </a:p>
        </p:txBody>
      </p:sp>
    </p:spTree>
    <p:extLst>
      <p:ext uri="{BB962C8B-B14F-4D97-AF65-F5344CB8AC3E}">
        <p14:creationId xmlns:p14="http://schemas.microsoft.com/office/powerpoint/2010/main" val="6988421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6000" dirty="0"/>
              <a:t>再</a:t>
            </a:r>
            <a:r>
              <a:rPr lang="zh-CN" altLang="en-US" sz="6000" dirty="0" smtClean="0"/>
              <a:t>一个互动游戏：</a:t>
            </a:r>
            <a:endParaRPr lang="zh-CN" altLang="en-US" sz="6000" dirty="0"/>
          </a:p>
        </p:txBody>
      </p:sp>
      <p:sp>
        <p:nvSpPr>
          <p:cNvPr id="3" name="内容占位符 2"/>
          <p:cNvSpPr>
            <a:spLocks noGrp="1"/>
          </p:cNvSpPr>
          <p:nvPr>
            <p:ph idx="1"/>
          </p:nvPr>
        </p:nvSpPr>
        <p:spPr>
          <a:xfrm>
            <a:off x="623392" y="1720232"/>
            <a:ext cx="10945216" cy="4686300"/>
          </a:xfrm>
        </p:spPr>
        <p:txBody>
          <a:bodyPr>
            <a:normAutofit/>
          </a:bodyPr>
          <a:lstStyle/>
          <a:p>
            <a:r>
              <a:rPr lang="zh-CN" altLang="en-US" sz="4800" dirty="0" smtClean="0"/>
              <a:t>统计到场人数：</a:t>
            </a:r>
            <a:endParaRPr lang="en-US" altLang="zh-CN" sz="4800" dirty="0" smtClean="0"/>
          </a:p>
          <a:p>
            <a:pPr lvl="1"/>
            <a:r>
              <a:rPr lang="en-US" altLang="zh-CN" sz="4400" dirty="0"/>
              <a:t>0</a:t>
            </a:r>
            <a:r>
              <a:rPr lang="zh-CN" altLang="en-US" sz="4400" dirty="0" smtClean="0"/>
              <a:t>，</a:t>
            </a:r>
            <a:r>
              <a:rPr lang="zh-CN" altLang="en-US" sz="4400" dirty="0"/>
              <a:t>所有人都站起来，每个人都握有一个数字：</a:t>
            </a:r>
            <a:r>
              <a:rPr lang="en-US" altLang="zh-CN" sz="4400" dirty="0"/>
              <a:t>1</a:t>
            </a:r>
          </a:p>
          <a:p>
            <a:pPr lvl="1"/>
            <a:r>
              <a:rPr lang="en-US" altLang="zh-CN" sz="4400" dirty="0"/>
              <a:t>1</a:t>
            </a:r>
            <a:r>
              <a:rPr lang="zh-CN" altLang="en-US" sz="4400" dirty="0"/>
              <a:t>，每两个人组成一组，将手中数字相加，并记住。其中一人坐下；</a:t>
            </a:r>
            <a:endParaRPr lang="en-US" altLang="zh-CN" sz="4400" dirty="0"/>
          </a:p>
          <a:p>
            <a:pPr lvl="1"/>
            <a:r>
              <a:rPr lang="en-US" altLang="zh-CN" sz="4400" dirty="0"/>
              <a:t>2</a:t>
            </a:r>
            <a:r>
              <a:rPr lang="zh-CN" altLang="en-US" sz="4400" dirty="0"/>
              <a:t>，重复第一步，直到教室中只有一人；</a:t>
            </a:r>
            <a:endParaRPr lang="en-US" altLang="zh-CN" sz="4400" dirty="0"/>
          </a:p>
          <a:p>
            <a:pPr lvl="1"/>
            <a:r>
              <a:rPr lang="en-US" altLang="zh-CN" sz="4400" dirty="0"/>
              <a:t>3</a:t>
            </a:r>
            <a:r>
              <a:rPr lang="zh-CN" altLang="en-US" sz="4400" dirty="0"/>
              <a:t>，最后一人，大声报出数字；</a:t>
            </a:r>
          </a:p>
        </p:txBody>
      </p:sp>
    </p:spTree>
    <p:extLst>
      <p:ext uri="{BB962C8B-B14F-4D97-AF65-F5344CB8AC3E}">
        <p14:creationId xmlns:p14="http://schemas.microsoft.com/office/powerpoint/2010/main" val="13956864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9416" y="2492896"/>
            <a:ext cx="10515600" cy="1325563"/>
          </a:xfrm>
        </p:spPr>
        <p:txBody>
          <a:bodyPr>
            <a:normAutofit/>
          </a:bodyPr>
          <a:lstStyle/>
          <a:p>
            <a:r>
              <a:rPr lang="zh-CN" altLang="en-US" sz="5400" dirty="0" smtClean="0"/>
              <a:t>这个游戏，给了我们什么启发？</a:t>
            </a:r>
            <a:endParaRPr lang="zh-CN" altLang="en-US" sz="5400" dirty="0"/>
          </a:p>
        </p:txBody>
      </p:sp>
    </p:spTree>
    <p:extLst>
      <p:ext uri="{BB962C8B-B14F-4D97-AF65-F5344CB8AC3E}">
        <p14:creationId xmlns:p14="http://schemas.microsoft.com/office/powerpoint/2010/main" val="26735337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空间压缩</a:t>
            </a:r>
            <a:endParaRPr lang="zh-CN" altLang="en-US" dirty="0"/>
          </a:p>
        </p:txBody>
      </p:sp>
      <p:sp>
        <p:nvSpPr>
          <p:cNvPr id="3" name="内容占位符 2"/>
          <p:cNvSpPr>
            <a:spLocks noGrp="1"/>
          </p:cNvSpPr>
          <p:nvPr>
            <p:ph idx="1"/>
          </p:nvPr>
        </p:nvSpPr>
        <p:spPr/>
        <p:txBody>
          <a:bodyPr>
            <a:normAutofit fontScale="92500"/>
          </a:bodyPr>
          <a:lstStyle/>
          <a:p>
            <a:r>
              <a:rPr lang="en-US" altLang="zh-CN" dirty="0" smtClean="0"/>
              <a:t>1</a:t>
            </a:r>
            <a:r>
              <a:rPr lang="zh-CN" altLang="en-US" dirty="0" smtClean="0"/>
              <a:t>，依然是压缩</a:t>
            </a:r>
            <a:r>
              <a:rPr lang="en-US" altLang="zh-CN" dirty="0" smtClean="0"/>
              <a:t>”</a:t>
            </a:r>
            <a:r>
              <a:rPr lang="zh-CN" altLang="en-US" dirty="0" smtClean="0"/>
              <a:t>问题</a:t>
            </a:r>
            <a:r>
              <a:rPr lang="en-US" altLang="zh-CN" dirty="0" smtClean="0"/>
              <a:t>”</a:t>
            </a:r>
            <a:r>
              <a:rPr lang="zh-CN" altLang="en-US" dirty="0" smtClean="0"/>
              <a:t>空间：</a:t>
            </a:r>
            <a:endParaRPr lang="en-US" altLang="zh-CN" dirty="0" smtClean="0"/>
          </a:p>
          <a:p>
            <a:pPr lvl="1"/>
            <a:r>
              <a:rPr lang="en-US" altLang="zh-CN" dirty="0" smtClean="0"/>
              <a:t>N</a:t>
            </a:r>
            <a:r>
              <a:rPr lang="zh-CN" altLang="en-US" dirty="0" smtClean="0"/>
              <a:t>压缩到</a:t>
            </a:r>
            <a:r>
              <a:rPr lang="en-US" altLang="zh-CN" dirty="0" smtClean="0"/>
              <a:t>n-1  ==》n</a:t>
            </a:r>
            <a:r>
              <a:rPr lang="zh-CN" altLang="en-US" dirty="0" smtClean="0"/>
              <a:t>压缩到</a:t>
            </a:r>
            <a:r>
              <a:rPr lang="en-US" altLang="zh-CN" dirty="0" smtClean="0"/>
              <a:t>n/2</a:t>
            </a:r>
          </a:p>
          <a:p>
            <a:pPr lvl="2"/>
            <a:r>
              <a:rPr lang="zh-CN" altLang="en-US" dirty="0"/>
              <a:t>三</a:t>
            </a:r>
            <a:r>
              <a:rPr lang="zh-CN" altLang="en-US" dirty="0" smtClean="0"/>
              <a:t>人或者四人或者</a:t>
            </a:r>
            <a:r>
              <a:rPr lang="en-US" altLang="zh-CN" dirty="0" smtClean="0"/>
              <a:t>……</a:t>
            </a:r>
            <a:r>
              <a:rPr lang="zh-CN" altLang="en-US" dirty="0" smtClean="0"/>
              <a:t>都是一种可能的选择，只要一次统计能够被“简单”完成</a:t>
            </a:r>
            <a:endParaRPr lang="en-US" altLang="zh-CN" dirty="0"/>
          </a:p>
          <a:p>
            <a:r>
              <a:rPr lang="en-US" altLang="zh-CN" dirty="0" smtClean="0"/>
              <a:t>2</a:t>
            </a:r>
            <a:r>
              <a:rPr lang="zh-CN" altLang="en-US" dirty="0" smtClean="0"/>
              <a:t>，如果每次分组（两人组）后，组内的统计、累计都可以在组内完成，那么：我就只需要完成分组、同步和最后数据的收集工作</a:t>
            </a:r>
            <a:endParaRPr lang="en-US" altLang="zh-CN" dirty="0" smtClean="0"/>
          </a:p>
          <a:p>
            <a:pPr lvl="1"/>
            <a:r>
              <a:rPr lang="zh-CN" altLang="en-US" dirty="0" smtClean="0"/>
              <a:t>每个小组，可以并行完成组内工作</a:t>
            </a:r>
            <a:endParaRPr lang="en-US" altLang="zh-CN" dirty="0" smtClean="0"/>
          </a:p>
          <a:p>
            <a:pPr lvl="2"/>
            <a:r>
              <a:rPr lang="zh-CN" altLang="en-US" dirty="0" smtClean="0"/>
              <a:t>每个小组都是一个小型计算机系统</a:t>
            </a:r>
            <a:endParaRPr lang="en-US" altLang="zh-CN" dirty="0" smtClean="0"/>
          </a:p>
          <a:p>
            <a:pPr lvl="1"/>
            <a:r>
              <a:rPr lang="en-US" altLang="zh-CN" dirty="0" smtClean="0"/>
              <a:t>N</a:t>
            </a:r>
            <a:r>
              <a:rPr lang="zh-CN" altLang="en-US" dirty="0" smtClean="0"/>
              <a:t>个人，如果小组规模是</a:t>
            </a:r>
            <a:r>
              <a:rPr lang="en-US" altLang="zh-CN" dirty="0" smtClean="0"/>
              <a:t>m</a:t>
            </a:r>
            <a:r>
              <a:rPr lang="zh-CN" altLang="en-US" dirty="0" smtClean="0"/>
              <a:t>，那么我只需要进行</a:t>
            </a:r>
            <a:r>
              <a:rPr lang="zh-CN" altLang="en-US" dirty="0"/>
              <a:t>约</a:t>
            </a:r>
            <a:r>
              <a:rPr lang="en-US" altLang="zh-CN" dirty="0" err="1" smtClean="0"/>
              <a:t>log</a:t>
            </a:r>
            <a:r>
              <a:rPr lang="en-US" altLang="zh-CN" baseline="-25000" dirty="0" err="1" smtClean="0"/>
              <a:t>m</a:t>
            </a:r>
            <a:r>
              <a:rPr lang="en-US" altLang="zh-CN" dirty="0" err="1" smtClean="0"/>
              <a:t>n</a:t>
            </a:r>
            <a:r>
              <a:rPr lang="zh-CN" altLang="en-US" dirty="0" smtClean="0"/>
              <a:t>次的分组、同步工作</a:t>
            </a:r>
            <a:endParaRPr lang="en-US" altLang="zh-CN" dirty="0" smtClean="0"/>
          </a:p>
          <a:p>
            <a:pPr lvl="2"/>
            <a:r>
              <a:rPr lang="zh-CN" altLang="en-US" dirty="0" smtClean="0"/>
              <a:t>我是一个管理了多个可并行运行的计算机系统的“并行计算机系统”</a:t>
            </a:r>
            <a:endParaRPr lang="en-US" altLang="zh-CN" dirty="0" smtClean="0"/>
          </a:p>
          <a:p>
            <a:pPr lvl="2"/>
            <a:r>
              <a:rPr lang="zh-CN" altLang="en-US" dirty="0"/>
              <a:t>多</a:t>
            </a:r>
            <a:r>
              <a:rPr lang="zh-CN" altLang="en-US" dirty="0" smtClean="0"/>
              <a:t>核系统是一个典型案例</a:t>
            </a:r>
            <a:endParaRPr lang="en-US" altLang="zh-CN" dirty="0" smtClean="0"/>
          </a:p>
          <a:p>
            <a:r>
              <a:rPr lang="zh-CN" altLang="en-US" dirty="0"/>
              <a:t>分治</a:t>
            </a:r>
            <a:r>
              <a:rPr lang="zh-CN" altLang="en-US" dirty="0" smtClean="0"/>
              <a:t>法</a:t>
            </a:r>
            <a:r>
              <a:rPr lang="en-US" altLang="zh-CN" dirty="0" smtClean="0"/>
              <a:t>+</a:t>
            </a:r>
            <a:r>
              <a:rPr lang="zh-CN" altLang="en-US" dirty="0" smtClean="0"/>
              <a:t>并行处理：极大提高了问题求解的效率</a:t>
            </a:r>
            <a:endParaRPr lang="zh-CN" altLang="en-US" dirty="0"/>
          </a:p>
        </p:txBody>
      </p:sp>
    </p:spTree>
    <p:extLst>
      <p:ext uri="{BB962C8B-B14F-4D97-AF65-F5344CB8AC3E}">
        <p14:creationId xmlns:p14="http://schemas.microsoft.com/office/powerpoint/2010/main" val="30401655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如何表达我们的解题过程呢？</a:t>
            </a:r>
            <a:endParaRPr lang="zh-CN" altLang="en-US" dirty="0"/>
          </a:p>
        </p:txBody>
      </p:sp>
      <p:sp>
        <p:nvSpPr>
          <p:cNvPr id="3" name="内容占位符 2"/>
          <p:cNvSpPr>
            <a:spLocks noGrp="1"/>
          </p:cNvSpPr>
          <p:nvPr>
            <p:ph idx="1"/>
          </p:nvPr>
        </p:nvSpPr>
        <p:spPr>
          <a:xfrm>
            <a:off x="838200" y="1825625"/>
            <a:ext cx="4753744" cy="4351338"/>
          </a:xfrm>
        </p:spPr>
        <p:txBody>
          <a:bodyPr>
            <a:normAutofit fontScale="70000" lnSpcReduction="20000"/>
          </a:bodyPr>
          <a:lstStyle/>
          <a:p>
            <a:r>
              <a:rPr lang="zh-CN" altLang="en-US" dirty="0" smtClean="0"/>
              <a:t>假设我们有</a:t>
            </a:r>
            <a:r>
              <a:rPr lang="en-US" altLang="zh-CN" dirty="0" smtClean="0"/>
              <a:t>p+1</a:t>
            </a:r>
            <a:r>
              <a:rPr lang="zh-CN" altLang="en-US" dirty="0" smtClean="0"/>
              <a:t>个处理器</a:t>
            </a:r>
            <a:r>
              <a:rPr lang="en-US" altLang="zh-CN" dirty="0" smtClean="0"/>
              <a:t>(0,…,p),</a:t>
            </a:r>
            <a:r>
              <a:rPr lang="zh-CN" altLang="en-US" dirty="0" smtClean="0"/>
              <a:t>其中第</a:t>
            </a:r>
            <a:r>
              <a:rPr lang="en-US" altLang="zh-CN" dirty="0" smtClean="0"/>
              <a:t>0</a:t>
            </a:r>
            <a:r>
              <a:rPr lang="zh-CN" altLang="en-US" dirty="0" smtClean="0"/>
              <a:t>号是</a:t>
            </a:r>
            <a:r>
              <a:rPr lang="en-US" altLang="zh-CN" dirty="0" smtClean="0"/>
              <a:t>master</a:t>
            </a:r>
            <a:r>
              <a:rPr lang="zh-CN" altLang="en-US" dirty="0" smtClean="0"/>
              <a:t>，其它是</a:t>
            </a:r>
            <a:r>
              <a:rPr lang="en-US" altLang="zh-CN" dirty="0" smtClean="0"/>
              <a:t>slave</a:t>
            </a:r>
          </a:p>
          <a:p>
            <a:r>
              <a:rPr lang="en-US" altLang="zh-CN" dirty="0" smtClean="0"/>
              <a:t>Parallel Procedure count(n) {</a:t>
            </a:r>
          </a:p>
          <a:p>
            <a:pPr marL="0" indent="0">
              <a:buNone/>
            </a:pPr>
            <a:r>
              <a:rPr lang="en-US" altLang="zh-CN" dirty="0"/>
              <a:t> </a:t>
            </a:r>
            <a:r>
              <a:rPr lang="en-US" altLang="zh-CN" dirty="0" smtClean="0"/>
              <a:t>      if (I’m the master){</a:t>
            </a:r>
          </a:p>
          <a:p>
            <a:pPr marL="0" indent="0">
              <a:buNone/>
            </a:pPr>
            <a:r>
              <a:rPr lang="en-US" altLang="zh-CN" dirty="0"/>
              <a:t> </a:t>
            </a:r>
            <a:r>
              <a:rPr lang="en-US" altLang="zh-CN" dirty="0" smtClean="0"/>
              <a:t>          </a:t>
            </a:r>
            <a:r>
              <a:rPr lang="zh-CN" altLang="en-US" dirty="0" smtClean="0"/>
              <a:t>将</a:t>
            </a:r>
            <a:r>
              <a:rPr lang="en-US" altLang="zh-CN" dirty="0" smtClean="0"/>
              <a:t>n</a:t>
            </a:r>
            <a:r>
              <a:rPr lang="zh-CN" altLang="en-US" dirty="0" smtClean="0"/>
              <a:t>个数据分为</a:t>
            </a:r>
            <a:r>
              <a:rPr lang="en-US" altLang="zh-CN" dirty="0" smtClean="0"/>
              <a:t>p</a:t>
            </a:r>
            <a:r>
              <a:rPr lang="zh-CN" altLang="en-US" dirty="0" smtClean="0"/>
              <a:t>份：</a:t>
            </a:r>
            <a:r>
              <a:rPr lang="en-US" altLang="zh-CN" dirty="0" smtClean="0"/>
              <a:t>n</a:t>
            </a:r>
            <a:r>
              <a:rPr lang="en-US" altLang="zh-CN" baseline="-25000" dirty="0" smtClean="0"/>
              <a:t>1</a:t>
            </a:r>
            <a:r>
              <a:rPr lang="en-US" altLang="zh-CN" dirty="0" smtClean="0"/>
              <a:t>,n</a:t>
            </a:r>
            <a:r>
              <a:rPr lang="en-US" altLang="zh-CN" sz="2900" baseline="-25000" dirty="0"/>
              <a:t>2</a:t>
            </a:r>
            <a:r>
              <a:rPr lang="en-US" altLang="zh-CN" dirty="0" smtClean="0"/>
              <a:t>,…,n</a:t>
            </a:r>
            <a:r>
              <a:rPr lang="en-US" altLang="zh-CN" sz="2900" baseline="-25000" dirty="0"/>
              <a:t>p</a:t>
            </a:r>
          </a:p>
          <a:p>
            <a:pPr marL="0" indent="0">
              <a:buNone/>
            </a:pPr>
            <a:r>
              <a:rPr lang="en-US" altLang="zh-CN" dirty="0"/>
              <a:t> </a:t>
            </a:r>
            <a:r>
              <a:rPr lang="en-US" altLang="zh-CN" dirty="0" smtClean="0"/>
              <a:t>          for (</a:t>
            </a:r>
            <a:r>
              <a:rPr lang="en-US" altLang="zh-CN" dirty="0" err="1" smtClean="0"/>
              <a:t>i</a:t>
            </a:r>
            <a:r>
              <a:rPr lang="en-US" altLang="zh-CN" dirty="0" smtClean="0"/>
              <a:t>=1 to p step 1){</a:t>
            </a:r>
          </a:p>
          <a:p>
            <a:pPr marL="0" indent="0">
              <a:buNone/>
            </a:pPr>
            <a:r>
              <a:rPr lang="en-US" altLang="zh-CN" dirty="0"/>
              <a:t> </a:t>
            </a:r>
            <a:r>
              <a:rPr lang="en-US" altLang="zh-CN" dirty="0" smtClean="0"/>
              <a:t>               count(</a:t>
            </a:r>
            <a:r>
              <a:rPr lang="en-US" altLang="zh-CN" dirty="0" err="1" smtClean="0"/>
              <a:t>n</a:t>
            </a:r>
            <a:r>
              <a:rPr lang="en-US" altLang="zh-CN" sz="2900" baseline="-25000" dirty="0" err="1"/>
              <a:t>i</a:t>
            </a:r>
            <a:r>
              <a:rPr lang="en-US" altLang="zh-CN" dirty="0" smtClean="0"/>
              <a:t>);</a:t>
            </a:r>
          </a:p>
          <a:p>
            <a:pPr marL="0" indent="0">
              <a:buNone/>
            </a:pPr>
            <a:r>
              <a:rPr lang="en-US" altLang="zh-CN" dirty="0"/>
              <a:t> </a:t>
            </a:r>
            <a:r>
              <a:rPr lang="en-US" altLang="zh-CN" dirty="0" smtClean="0"/>
              <a:t>          }</a:t>
            </a:r>
          </a:p>
          <a:p>
            <a:pPr marL="0" indent="0">
              <a:buNone/>
            </a:pPr>
            <a:r>
              <a:rPr lang="en-US" altLang="zh-CN" dirty="0"/>
              <a:t> </a:t>
            </a:r>
            <a:r>
              <a:rPr lang="en-US" altLang="zh-CN" dirty="0" smtClean="0"/>
              <a:t>          for (</a:t>
            </a:r>
            <a:r>
              <a:rPr lang="en-US" altLang="zh-CN" dirty="0" err="1"/>
              <a:t>i</a:t>
            </a:r>
            <a:r>
              <a:rPr lang="en-US" altLang="zh-CN" dirty="0"/>
              <a:t>=1 to p step 1</a:t>
            </a:r>
            <a:r>
              <a:rPr lang="en-US" altLang="zh-CN" dirty="0" smtClean="0"/>
              <a:t>){</a:t>
            </a:r>
          </a:p>
          <a:p>
            <a:pPr marL="0" indent="0">
              <a:buNone/>
            </a:pPr>
            <a:r>
              <a:rPr lang="en-US" altLang="zh-CN" dirty="0"/>
              <a:t> </a:t>
            </a:r>
            <a:r>
              <a:rPr lang="en-US" altLang="zh-CN" dirty="0" smtClean="0"/>
              <a:t>               receive value from p</a:t>
            </a:r>
            <a:r>
              <a:rPr lang="en-US" altLang="zh-CN" sz="2900" baseline="-25000" dirty="0"/>
              <a:t>i</a:t>
            </a:r>
            <a:r>
              <a:rPr lang="en-US" altLang="zh-CN" dirty="0" smtClean="0"/>
              <a:t>;</a:t>
            </a:r>
          </a:p>
          <a:p>
            <a:pPr marL="0" indent="0">
              <a:buNone/>
            </a:pPr>
            <a:r>
              <a:rPr lang="en-US" altLang="zh-CN" dirty="0"/>
              <a:t> </a:t>
            </a:r>
            <a:r>
              <a:rPr lang="en-US" altLang="zh-CN" dirty="0" smtClean="0"/>
              <a:t>               sum = </a:t>
            </a:r>
            <a:r>
              <a:rPr lang="en-US" altLang="zh-CN" dirty="0" err="1" smtClean="0"/>
              <a:t>sum+value</a:t>
            </a:r>
            <a:r>
              <a:rPr lang="zh-CN" altLang="en-US" dirty="0" smtClean="0"/>
              <a:t>；</a:t>
            </a:r>
            <a:endParaRPr lang="en-US" altLang="zh-CN" dirty="0" smtClean="0"/>
          </a:p>
          <a:p>
            <a:pPr marL="0" indent="0">
              <a:buNone/>
            </a:pPr>
            <a:r>
              <a:rPr lang="en-US" altLang="zh-CN" dirty="0"/>
              <a:t> </a:t>
            </a:r>
            <a:r>
              <a:rPr lang="en-US" altLang="zh-CN" dirty="0" smtClean="0"/>
              <a:t>          }</a:t>
            </a:r>
          </a:p>
          <a:p>
            <a:pPr marL="0" indent="0">
              <a:buNone/>
            </a:pPr>
            <a:r>
              <a:rPr lang="en-US" altLang="zh-CN" dirty="0"/>
              <a:t> </a:t>
            </a:r>
            <a:r>
              <a:rPr lang="en-US" altLang="zh-CN" dirty="0" smtClean="0"/>
              <a:t>      }else{</a:t>
            </a:r>
          </a:p>
        </p:txBody>
      </p:sp>
      <p:sp>
        <p:nvSpPr>
          <p:cNvPr id="4" name="内容占位符 2"/>
          <p:cNvSpPr txBox="1">
            <a:spLocks/>
          </p:cNvSpPr>
          <p:nvPr/>
        </p:nvSpPr>
        <p:spPr>
          <a:xfrm>
            <a:off x="6600056" y="1825625"/>
            <a:ext cx="511256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fontAlgn="auto">
              <a:spcAft>
                <a:spcPts val="0"/>
              </a:spcAft>
              <a:buNone/>
            </a:pPr>
            <a:r>
              <a:rPr lang="en-US" altLang="zh-CN" dirty="0" smtClean="0"/>
              <a:t>}else{                                     //slaves</a:t>
            </a:r>
          </a:p>
          <a:p>
            <a:pPr marL="457200" lvl="1" indent="0" fontAlgn="auto">
              <a:spcAft>
                <a:spcPts val="0"/>
              </a:spcAft>
              <a:buFont typeface="Arial" panose="020B0604020202020204" pitchFamily="34" charset="0"/>
              <a:buNone/>
            </a:pPr>
            <a:r>
              <a:rPr lang="en-US" altLang="zh-CN" dirty="0" smtClean="0"/>
              <a:t>           </a:t>
            </a:r>
            <a:r>
              <a:rPr lang="zh-CN" altLang="en-US" dirty="0" smtClean="0"/>
              <a:t>接收</a:t>
            </a:r>
            <a:r>
              <a:rPr lang="en-US" altLang="zh-CN" dirty="0" smtClean="0"/>
              <a:t>master</a:t>
            </a:r>
            <a:r>
              <a:rPr lang="zh-CN" altLang="en-US" dirty="0" smtClean="0"/>
              <a:t>给予的数据；</a:t>
            </a:r>
            <a:endParaRPr lang="en-US" altLang="zh-CN" dirty="0" smtClean="0"/>
          </a:p>
          <a:p>
            <a:pPr marL="457200" lvl="1" indent="0" fontAlgn="auto">
              <a:spcAft>
                <a:spcPts val="0"/>
              </a:spcAft>
              <a:buFont typeface="Arial" panose="020B0604020202020204" pitchFamily="34" charset="0"/>
              <a:buNone/>
            </a:pPr>
            <a:r>
              <a:rPr lang="en-US" altLang="zh-CN" dirty="0" smtClean="0"/>
              <a:t>            for (</a:t>
            </a:r>
            <a:r>
              <a:rPr lang="en-US" altLang="zh-CN" dirty="0" err="1" smtClean="0"/>
              <a:t>i</a:t>
            </a:r>
            <a:r>
              <a:rPr lang="en-US" altLang="zh-CN" dirty="0" smtClean="0"/>
              <a:t>=1 to n/p step 1){</a:t>
            </a:r>
          </a:p>
          <a:p>
            <a:pPr marL="457200" lvl="1" indent="0" fontAlgn="auto">
              <a:spcAft>
                <a:spcPts val="0"/>
              </a:spcAft>
              <a:buFont typeface="Arial" panose="020B0604020202020204" pitchFamily="34" charset="0"/>
              <a:buNone/>
            </a:pPr>
            <a:r>
              <a:rPr lang="en-US" altLang="zh-CN" dirty="0" smtClean="0"/>
              <a:t>                value= </a:t>
            </a:r>
            <a:r>
              <a:rPr lang="en-US" altLang="zh-CN" dirty="0" err="1" smtClean="0"/>
              <a:t>GetValue</a:t>
            </a:r>
            <a:r>
              <a:rPr lang="en-US" altLang="zh-CN" dirty="0" smtClean="0"/>
              <a:t>(</a:t>
            </a:r>
            <a:r>
              <a:rPr lang="en-US" altLang="zh-CN" dirty="0" err="1" smtClean="0"/>
              <a:t>i</a:t>
            </a:r>
            <a:r>
              <a:rPr lang="en-US" altLang="zh-CN" dirty="0" smtClean="0"/>
              <a:t>);</a:t>
            </a:r>
          </a:p>
          <a:p>
            <a:pPr marL="457200" lvl="1" indent="0" fontAlgn="auto">
              <a:spcAft>
                <a:spcPts val="0"/>
              </a:spcAft>
              <a:buFont typeface="Arial" panose="020B0604020202020204" pitchFamily="34" charset="0"/>
              <a:buNone/>
            </a:pPr>
            <a:r>
              <a:rPr lang="en-US" altLang="zh-CN" dirty="0" smtClean="0"/>
              <a:t>                sum = </a:t>
            </a:r>
            <a:r>
              <a:rPr lang="en-US" altLang="zh-CN" dirty="0" err="1" smtClean="0"/>
              <a:t>sum+value</a:t>
            </a:r>
            <a:r>
              <a:rPr lang="zh-CN" altLang="en-US" dirty="0" smtClean="0"/>
              <a:t>；</a:t>
            </a:r>
            <a:endParaRPr lang="en-US" altLang="zh-CN" dirty="0" smtClean="0"/>
          </a:p>
          <a:p>
            <a:pPr marL="457200" lvl="1" indent="0" fontAlgn="auto">
              <a:spcAft>
                <a:spcPts val="0"/>
              </a:spcAft>
              <a:buFont typeface="Arial" panose="020B0604020202020204" pitchFamily="34" charset="0"/>
              <a:buNone/>
            </a:pPr>
            <a:r>
              <a:rPr lang="en-US" altLang="zh-CN" dirty="0" smtClean="0"/>
              <a:t>            }</a:t>
            </a:r>
          </a:p>
          <a:p>
            <a:pPr marL="457200" lvl="1" indent="0" fontAlgn="auto">
              <a:spcAft>
                <a:spcPts val="0"/>
              </a:spcAft>
              <a:buFont typeface="Arial" panose="020B0604020202020204" pitchFamily="34" charset="0"/>
              <a:buNone/>
            </a:pPr>
            <a:r>
              <a:rPr lang="en-US" altLang="zh-CN" dirty="0"/>
              <a:t> </a:t>
            </a:r>
            <a:r>
              <a:rPr lang="en-US" altLang="zh-CN" dirty="0" smtClean="0"/>
              <a:t>           send sum to master;</a:t>
            </a:r>
          </a:p>
          <a:p>
            <a:pPr marL="457200" lvl="1" indent="0" fontAlgn="auto">
              <a:spcAft>
                <a:spcPts val="0"/>
              </a:spcAft>
              <a:buFont typeface="Arial" panose="020B0604020202020204" pitchFamily="34" charset="0"/>
              <a:buNone/>
            </a:pPr>
            <a:r>
              <a:rPr lang="en-US" altLang="zh-CN" dirty="0" smtClean="0"/>
              <a:t>}</a:t>
            </a:r>
          </a:p>
          <a:p>
            <a:pPr marL="0" indent="0" fontAlgn="auto">
              <a:spcAft>
                <a:spcPts val="0"/>
              </a:spcAft>
              <a:buFont typeface="Arial" panose="020B0604020202020204" pitchFamily="34" charset="0"/>
              <a:buNone/>
            </a:pPr>
            <a:r>
              <a:rPr lang="en-US" altLang="zh-CN" dirty="0"/>
              <a:t>}</a:t>
            </a:r>
            <a:endParaRPr lang="zh-CN" altLang="en-US" dirty="0"/>
          </a:p>
        </p:txBody>
      </p:sp>
    </p:spTree>
    <p:extLst>
      <p:ext uri="{BB962C8B-B14F-4D97-AF65-F5344CB8AC3E}">
        <p14:creationId xmlns:p14="http://schemas.microsoft.com/office/powerpoint/2010/main" val="3962090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xEl>
                                              <p:pRg st="2" end="2"/>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
                                            <p:txEl>
                                              <p:pRg st="3" end="3"/>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
                                            <p:txEl>
                                              <p:pRg st="4" end="4"/>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bldLvl="5"/>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计算机是干什么的？</a:t>
            </a:r>
            <a:endParaRPr lang="zh-CN" altLang="en-US" dirty="0"/>
          </a:p>
        </p:txBody>
      </p:sp>
      <p:sp>
        <p:nvSpPr>
          <p:cNvPr id="3" name="内容占位符 2"/>
          <p:cNvSpPr>
            <a:spLocks noGrp="1"/>
          </p:cNvSpPr>
          <p:nvPr>
            <p:ph idx="1"/>
          </p:nvPr>
        </p:nvSpPr>
        <p:spPr/>
        <p:txBody>
          <a:bodyPr>
            <a:normAutofit/>
          </a:bodyPr>
          <a:lstStyle/>
          <a:p>
            <a:r>
              <a:rPr lang="zh-CN" altLang="en-US" sz="3200" b="1" dirty="0" smtClean="0">
                <a:solidFill>
                  <a:srgbClr val="FF0000"/>
                </a:solidFill>
              </a:rPr>
              <a:t>精准揭示！预见未来！</a:t>
            </a:r>
            <a:endParaRPr lang="zh-CN" altLang="en-US" sz="3200" b="1" dirty="0">
              <a:solidFill>
                <a:srgbClr val="FF0000"/>
              </a:solidFill>
            </a:endParaRPr>
          </a:p>
        </p:txBody>
      </p:sp>
      <p:sp>
        <p:nvSpPr>
          <p:cNvPr id="6" name="TextBox 17"/>
          <p:cNvSpPr txBox="1"/>
          <p:nvPr/>
        </p:nvSpPr>
        <p:spPr>
          <a:xfrm>
            <a:off x="768351" y="2756034"/>
            <a:ext cx="4260849" cy="954107"/>
          </a:xfrm>
          <a:prstGeom prst="rect">
            <a:avLst/>
          </a:prstGeom>
          <a:noFill/>
        </p:spPr>
        <p:txBody>
          <a:bodyPr wrap="square">
            <a:spAutoFit/>
          </a:bodyPr>
          <a:lstStyle/>
          <a:p>
            <a:pPr fontAlgn="auto">
              <a:spcBef>
                <a:spcPts val="0"/>
              </a:spcBef>
              <a:spcAft>
                <a:spcPts val="0"/>
              </a:spcAft>
              <a:defRPr/>
            </a:pPr>
            <a:r>
              <a:rPr lang="zh-CN" altLang="en-US" sz="2800" b="1" dirty="0" smtClean="0">
                <a:latin typeface="+mj-ea"/>
                <a:ea typeface="+mj-ea"/>
              </a:rPr>
              <a:t>营造一个和物理世界一致的数字化世界</a:t>
            </a:r>
            <a:endParaRPr lang="zh-CN" altLang="en-US" sz="2800" b="1" dirty="0">
              <a:latin typeface="+mj-ea"/>
              <a:ea typeface="+mj-ea"/>
            </a:endParaRPr>
          </a:p>
        </p:txBody>
      </p:sp>
      <p:grpSp>
        <p:nvGrpSpPr>
          <p:cNvPr id="7" name="组合 6"/>
          <p:cNvGrpSpPr/>
          <p:nvPr/>
        </p:nvGrpSpPr>
        <p:grpSpPr>
          <a:xfrm>
            <a:off x="5029200" y="2730140"/>
            <a:ext cx="7052310" cy="2862322"/>
            <a:chOff x="3009900" y="1728113"/>
            <a:chExt cx="5810250" cy="3003250"/>
          </a:xfrm>
        </p:grpSpPr>
        <p:pic>
          <p:nvPicPr>
            <p:cNvPr id="8" name="Picture 3" descr="-33751040624096308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9900" y="2944813"/>
              <a:ext cx="1751013" cy="104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descr="28814094312266946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07238" y="2838450"/>
              <a:ext cx="1712912"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5" descr="天然石纹"/>
            <p:cNvSpPr txBox="1">
              <a:spLocks/>
            </p:cNvSpPr>
            <p:nvPr/>
          </p:nvSpPr>
          <p:spPr bwMode="auto">
            <a:xfrm>
              <a:off x="5292725" y="1728113"/>
              <a:ext cx="1338263" cy="3003250"/>
            </a:xfrm>
            <a:prstGeom prst="rect">
              <a:avLst/>
            </a:prstGeom>
            <a:blipFill dpi="0" rotWithShape="1">
              <a:blip r:embed="rId5"/>
              <a:srcRect/>
              <a:tile tx="0" ty="0" sx="100000" sy="100000" flip="none" algn="tl"/>
            </a:blipFill>
            <a:ln w="57150" cmpd="thickThin">
              <a:solidFill>
                <a:srgbClr val="CCFFCC"/>
              </a:solidFill>
              <a:miter lim="800000"/>
              <a:headEnd/>
              <a:tailEnd/>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
              <a:endParaRPr lang="en-US" altLang="zh-CN" sz="3600" dirty="0">
                <a:latin typeface="华文新魏" panose="02010800040101010101" pitchFamily="2" charset="-122"/>
                <a:ea typeface="华文新魏" panose="02010800040101010101" pitchFamily="2" charset="-122"/>
              </a:endParaRPr>
            </a:p>
            <a:p>
              <a:pPr algn="ctr" eaLnBrk="1" fontAlgn="b"/>
              <a:r>
                <a:rPr lang="zh-CN" altLang="en-US" sz="3600" dirty="0">
                  <a:latin typeface="华文新魏" panose="02010800040101010101" pitchFamily="2" charset="-122"/>
                  <a:ea typeface="华文新魏" panose="02010800040101010101" pitchFamily="2" charset="-122"/>
                </a:rPr>
                <a:t>抽</a:t>
              </a:r>
            </a:p>
            <a:p>
              <a:pPr algn="ctr" eaLnBrk="1" fontAlgn="b"/>
              <a:endParaRPr lang="zh-CN" altLang="en-US" sz="3600" dirty="0">
                <a:latin typeface="华文新魏" panose="02010800040101010101" pitchFamily="2" charset="-122"/>
                <a:ea typeface="华文新魏" panose="02010800040101010101" pitchFamily="2" charset="-122"/>
              </a:endParaRPr>
            </a:p>
            <a:p>
              <a:pPr algn="ctr" eaLnBrk="1" fontAlgn="b"/>
              <a:r>
                <a:rPr lang="zh-CN" altLang="en-US" sz="3600" dirty="0">
                  <a:latin typeface="华文新魏" panose="02010800040101010101" pitchFamily="2" charset="-122"/>
                  <a:ea typeface="华文新魏" panose="02010800040101010101" pitchFamily="2" charset="-122"/>
                </a:rPr>
                <a:t>象</a:t>
              </a:r>
            </a:p>
            <a:p>
              <a:pPr algn="ctr" eaLnBrk="1" fontAlgn="b"/>
              <a:endParaRPr lang="en-US" altLang="zh-CN" sz="3600" dirty="0">
                <a:latin typeface="华文新魏" panose="02010800040101010101" pitchFamily="2" charset="-122"/>
                <a:ea typeface="华文新魏" panose="02010800040101010101" pitchFamily="2" charset="-122"/>
              </a:endParaRPr>
            </a:p>
          </p:txBody>
        </p:sp>
        <p:sp>
          <p:nvSpPr>
            <p:cNvPr id="11" name="AutoShape 6"/>
            <p:cNvSpPr>
              <a:spLocks/>
            </p:cNvSpPr>
            <p:nvPr/>
          </p:nvSpPr>
          <p:spPr bwMode="auto">
            <a:xfrm>
              <a:off x="4641850" y="3338513"/>
              <a:ext cx="631825" cy="407987"/>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miter lim="800000"/>
              <a:headEnd/>
              <a:tailEnd/>
            </a:ln>
            <a:effectLst>
              <a:outerShdw dist="107763" dir="8100000" algn="ctr" rotWithShape="0">
                <a:srgbClr val="808080">
                  <a:alpha val="50000"/>
                </a:srgbClr>
              </a:outerShdw>
            </a:effectLst>
          </p:spPr>
          <p:txBody>
            <a:bodyPr/>
            <a:lstStyle/>
            <a:p>
              <a:pPr fontAlgn="auto">
                <a:spcBef>
                  <a:spcPts val="0"/>
                </a:spcBef>
                <a:spcAft>
                  <a:spcPts val="0"/>
                </a:spcAft>
                <a:defRPr/>
              </a:pPr>
              <a:endParaRPr lang="zh-CN" altLang="en-US">
                <a:latin typeface="+mn-lt"/>
              </a:endParaRPr>
            </a:p>
          </p:txBody>
        </p:sp>
        <p:sp>
          <p:nvSpPr>
            <p:cNvPr id="12" name="AutoShape 7"/>
            <p:cNvSpPr>
              <a:spLocks/>
            </p:cNvSpPr>
            <p:nvPr/>
          </p:nvSpPr>
          <p:spPr bwMode="auto">
            <a:xfrm>
              <a:off x="6711950" y="3251200"/>
              <a:ext cx="711200" cy="4064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miter lim="800000"/>
              <a:headEnd/>
              <a:tailEnd/>
            </a:ln>
            <a:effectLst>
              <a:outerShdw dist="107763" dir="8100000" algn="ctr" rotWithShape="0">
                <a:srgbClr val="808080">
                  <a:alpha val="50000"/>
                </a:srgbClr>
              </a:outerShdw>
            </a:effectLst>
          </p:spPr>
          <p:txBody>
            <a:bodyPr/>
            <a:lstStyle/>
            <a:p>
              <a:pPr fontAlgn="auto">
                <a:spcBef>
                  <a:spcPts val="0"/>
                </a:spcBef>
                <a:spcAft>
                  <a:spcPts val="0"/>
                </a:spcAft>
                <a:defRPr/>
              </a:pPr>
              <a:endParaRPr lang="zh-CN" altLang="en-US">
                <a:latin typeface="+mn-lt"/>
              </a:endParaRPr>
            </a:p>
          </p:txBody>
        </p:sp>
        <p:sp>
          <p:nvSpPr>
            <p:cNvPr id="13" name="Text Box 8"/>
            <p:cNvSpPr txBox="1">
              <a:spLocks noChangeArrowheads="1"/>
            </p:cNvSpPr>
            <p:nvPr/>
          </p:nvSpPr>
          <p:spPr bwMode="auto">
            <a:xfrm>
              <a:off x="3378200" y="4076700"/>
              <a:ext cx="1360488" cy="328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
              <a:r>
                <a:rPr lang="zh-CN" altLang="en-US" sz="2000">
                  <a:latin typeface="Times New Roman" panose="02020603050405020304" pitchFamily="18" charset="0"/>
                  <a:ea typeface="永中宋体"/>
                  <a:cs typeface="永中宋体"/>
                </a:rPr>
                <a:t>物理世界</a:t>
              </a:r>
            </a:p>
          </p:txBody>
        </p:sp>
        <p:sp>
          <p:nvSpPr>
            <p:cNvPr id="14" name="Text Box 9"/>
            <p:cNvSpPr txBox="1">
              <a:spLocks noChangeArrowheads="1"/>
            </p:cNvSpPr>
            <p:nvPr/>
          </p:nvSpPr>
          <p:spPr bwMode="auto">
            <a:xfrm>
              <a:off x="7402513" y="4270375"/>
              <a:ext cx="1323975" cy="328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
              <a:r>
                <a:rPr lang="zh-CN" altLang="en-US" sz="2000" dirty="0">
                  <a:latin typeface="Times New Roman" panose="02020603050405020304" pitchFamily="18" charset="0"/>
                  <a:ea typeface="永中宋体"/>
                  <a:cs typeface="永中宋体"/>
                </a:rPr>
                <a:t>虚拟世界</a:t>
              </a:r>
            </a:p>
          </p:txBody>
        </p:sp>
        <p:sp>
          <p:nvSpPr>
            <p:cNvPr id="15" name="上弧形箭头 14"/>
            <p:cNvSpPr/>
            <p:nvPr/>
          </p:nvSpPr>
          <p:spPr>
            <a:xfrm>
              <a:off x="4881563" y="2525713"/>
              <a:ext cx="2449512" cy="57467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16" name="上弧形箭头 15"/>
            <p:cNvSpPr/>
            <p:nvPr/>
          </p:nvSpPr>
          <p:spPr>
            <a:xfrm rot="10800000">
              <a:off x="4810125" y="3965575"/>
              <a:ext cx="2447925" cy="576263"/>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grpSp>
      <p:sp>
        <p:nvSpPr>
          <p:cNvPr id="17" name="TextBox 17"/>
          <p:cNvSpPr txBox="1"/>
          <p:nvPr/>
        </p:nvSpPr>
        <p:spPr>
          <a:xfrm>
            <a:off x="779912" y="3796554"/>
            <a:ext cx="4260849" cy="954107"/>
          </a:xfrm>
          <a:prstGeom prst="rect">
            <a:avLst/>
          </a:prstGeom>
          <a:noFill/>
        </p:spPr>
        <p:txBody>
          <a:bodyPr wrap="square">
            <a:spAutoFit/>
          </a:bodyPr>
          <a:lstStyle/>
          <a:p>
            <a:pPr fontAlgn="auto">
              <a:spcBef>
                <a:spcPts val="0"/>
              </a:spcBef>
              <a:spcAft>
                <a:spcPts val="0"/>
              </a:spcAft>
              <a:defRPr/>
            </a:pPr>
            <a:r>
              <a:rPr lang="zh-CN" altLang="en-US" sz="2800" b="1" dirty="0" smtClean="0">
                <a:latin typeface="+mj-ea"/>
                <a:ea typeface="+mj-ea"/>
              </a:rPr>
              <a:t>通过计算，精准揭示物理世界现状和规律</a:t>
            </a:r>
            <a:endParaRPr lang="zh-CN" altLang="en-US" sz="2800" b="1" dirty="0">
              <a:latin typeface="+mj-ea"/>
              <a:ea typeface="+mj-ea"/>
            </a:endParaRPr>
          </a:p>
        </p:txBody>
      </p:sp>
      <p:sp>
        <p:nvSpPr>
          <p:cNvPr id="18" name="TextBox 17"/>
          <p:cNvSpPr txBox="1"/>
          <p:nvPr/>
        </p:nvSpPr>
        <p:spPr>
          <a:xfrm>
            <a:off x="770068" y="4825762"/>
            <a:ext cx="4260849" cy="954107"/>
          </a:xfrm>
          <a:prstGeom prst="rect">
            <a:avLst/>
          </a:prstGeom>
          <a:noFill/>
        </p:spPr>
        <p:txBody>
          <a:bodyPr wrap="square">
            <a:spAutoFit/>
          </a:bodyPr>
          <a:lstStyle/>
          <a:p>
            <a:pPr fontAlgn="auto">
              <a:spcBef>
                <a:spcPts val="0"/>
              </a:spcBef>
              <a:spcAft>
                <a:spcPts val="0"/>
              </a:spcAft>
              <a:defRPr/>
            </a:pPr>
            <a:r>
              <a:rPr lang="zh-CN" altLang="en-US" sz="2800" b="1" dirty="0" smtClean="0">
                <a:latin typeface="+mj-ea"/>
                <a:ea typeface="+mj-ea"/>
              </a:rPr>
              <a:t>通过模拟，预见物理世界的未来</a:t>
            </a:r>
            <a:endParaRPr lang="zh-CN" altLang="en-US" sz="2800" b="1" dirty="0">
              <a:latin typeface="+mj-ea"/>
              <a:ea typeface="+mj-ea"/>
            </a:endParaRPr>
          </a:p>
        </p:txBody>
      </p:sp>
    </p:spTree>
    <p:extLst>
      <p:ext uri="{BB962C8B-B14F-4D97-AF65-F5344CB8AC3E}">
        <p14:creationId xmlns:p14="http://schemas.microsoft.com/office/powerpoint/2010/main" val="3267802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
                                        </p:tgtEl>
                                        <p:attrNameLst>
                                          <p:attrName>style.visibility</p:attrName>
                                        </p:attrNameLst>
                                      </p:cBhvr>
                                      <p:to>
                                        <p:strVal val="visible"/>
                                      </p:to>
                                    </p:set>
                                    <p:anim calcmode="discrete" valueType="clr">
                                      <p:cBhvr override="childStyle">
                                        <p:cTn id="7" dur="80"/>
                                        <p:tgtEl>
                                          <p:spTgt spid="6"/>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
                                        </p:tgtEl>
                                        <p:attrNameLst>
                                          <p:attrName>fillcolor</p:attrName>
                                        </p:attrNameLst>
                                      </p:cBhvr>
                                      <p:tavLst>
                                        <p:tav tm="0">
                                          <p:val>
                                            <p:clrVal>
                                              <a:schemeClr val="accent2"/>
                                            </p:clrVal>
                                          </p:val>
                                        </p:tav>
                                        <p:tav tm="50000">
                                          <p:val>
                                            <p:clrVal>
                                              <a:schemeClr val="hlink"/>
                                            </p:clrVal>
                                          </p:val>
                                        </p:tav>
                                      </p:tavLst>
                                    </p:anim>
                                    <p:set>
                                      <p:cBhvr>
                                        <p:cTn id="9" dur="80"/>
                                        <p:tgtEl>
                                          <p:spTgt spid="6"/>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17"/>
                                        </p:tgtEl>
                                        <p:attrNameLst>
                                          <p:attrName>style.visibility</p:attrName>
                                        </p:attrNameLst>
                                      </p:cBhvr>
                                      <p:to>
                                        <p:strVal val="visible"/>
                                      </p:to>
                                    </p:set>
                                    <p:anim calcmode="discrete" valueType="clr">
                                      <p:cBhvr override="childStyle">
                                        <p:cTn id="14" dur="80"/>
                                        <p:tgtEl>
                                          <p:spTgt spid="17"/>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17"/>
                                        </p:tgtEl>
                                        <p:attrNameLst>
                                          <p:attrName>fillcolor</p:attrName>
                                        </p:attrNameLst>
                                      </p:cBhvr>
                                      <p:tavLst>
                                        <p:tav tm="0">
                                          <p:val>
                                            <p:clrVal>
                                              <a:schemeClr val="accent2"/>
                                            </p:clrVal>
                                          </p:val>
                                        </p:tav>
                                        <p:tav tm="50000">
                                          <p:val>
                                            <p:clrVal>
                                              <a:schemeClr val="hlink"/>
                                            </p:clrVal>
                                          </p:val>
                                        </p:tav>
                                      </p:tavLst>
                                    </p:anim>
                                    <p:set>
                                      <p:cBhvr>
                                        <p:cTn id="16" dur="80"/>
                                        <p:tgtEl>
                                          <p:spTgt spid="17"/>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grpId="0" nodeType="clickEffect">
                                  <p:stCondLst>
                                    <p:cond delay="0"/>
                                  </p:stCondLst>
                                  <p:iterate type="lt">
                                    <p:tmPct val="50000"/>
                                  </p:iterate>
                                  <p:childTnLst>
                                    <p:set>
                                      <p:cBhvr>
                                        <p:cTn id="20" dur="1" fill="hold">
                                          <p:stCondLst>
                                            <p:cond delay="0"/>
                                          </p:stCondLst>
                                        </p:cTn>
                                        <p:tgtEl>
                                          <p:spTgt spid="18"/>
                                        </p:tgtEl>
                                        <p:attrNameLst>
                                          <p:attrName>style.visibility</p:attrName>
                                        </p:attrNameLst>
                                      </p:cBhvr>
                                      <p:to>
                                        <p:strVal val="visible"/>
                                      </p:to>
                                    </p:set>
                                    <p:anim calcmode="discrete" valueType="clr">
                                      <p:cBhvr override="childStyle">
                                        <p:cTn id="21" dur="80"/>
                                        <p:tgtEl>
                                          <p:spTgt spid="18"/>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18"/>
                                        </p:tgtEl>
                                        <p:attrNameLst>
                                          <p:attrName>fillcolor</p:attrName>
                                        </p:attrNameLst>
                                      </p:cBhvr>
                                      <p:tavLst>
                                        <p:tav tm="0">
                                          <p:val>
                                            <p:clrVal>
                                              <a:schemeClr val="accent2"/>
                                            </p:clrVal>
                                          </p:val>
                                        </p:tav>
                                        <p:tav tm="50000">
                                          <p:val>
                                            <p:clrVal>
                                              <a:schemeClr val="hlink"/>
                                            </p:clrVal>
                                          </p:val>
                                        </p:tav>
                                      </p:tavLst>
                                    </p:anim>
                                    <p:set>
                                      <p:cBhvr>
                                        <p:cTn id="23" dur="80"/>
                                        <p:tgtEl>
                                          <p:spTgt spid="1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P spid="1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10384" y="545040"/>
            <a:ext cx="7886700" cy="994172"/>
          </a:xfrm>
        </p:spPr>
        <p:txBody>
          <a:bodyPr>
            <a:normAutofit/>
          </a:bodyPr>
          <a:lstStyle/>
          <a:p>
            <a:r>
              <a:rPr lang="zh-CN" altLang="en-US" dirty="0" smtClean="0"/>
              <a:t>计算机科学家如何思考？</a:t>
            </a:r>
            <a:endParaRPr lang="zh-CN" altLang="en-US" dirty="0"/>
          </a:p>
        </p:txBody>
      </p:sp>
      <p:sp>
        <p:nvSpPr>
          <p:cNvPr id="13" name="内容占位符 12"/>
          <p:cNvSpPr>
            <a:spLocks noGrp="1"/>
          </p:cNvSpPr>
          <p:nvPr>
            <p:ph idx="1"/>
          </p:nvPr>
        </p:nvSpPr>
        <p:spPr/>
        <p:txBody>
          <a:bodyPr/>
          <a:lstStyle/>
          <a:p>
            <a:r>
              <a:rPr lang="zh-CN" altLang="en-US" dirty="0" smtClean="0"/>
              <a:t>在中国象棋中，马如何才能以最快的速度去将军？</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5840" y="2718778"/>
            <a:ext cx="3162300" cy="3567723"/>
          </a:xfrm>
          <a:prstGeom prst="rect">
            <a:avLst/>
          </a:prstGeom>
        </p:spPr>
      </p:pic>
      <p:grpSp>
        <p:nvGrpSpPr>
          <p:cNvPr id="9" name="组合 8"/>
          <p:cNvGrpSpPr/>
          <p:nvPr/>
        </p:nvGrpSpPr>
        <p:grpSpPr>
          <a:xfrm>
            <a:off x="6070844" y="3161344"/>
            <a:ext cx="1005226" cy="2042600"/>
            <a:chOff x="8211271" y="2594736"/>
            <a:chExt cx="1340301" cy="2723466"/>
          </a:xfrm>
        </p:grpSpPr>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11271" y="2594736"/>
              <a:ext cx="450129" cy="396113"/>
            </a:xfrm>
            <a:prstGeom prst="rect">
              <a:avLst/>
            </a:prstGeom>
          </p:spPr>
        </p:pic>
        <p:pic>
          <p:nvPicPr>
            <p:cNvPr id="6" name="图片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96376" y="4876800"/>
              <a:ext cx="455196" cy="441402"/>
            </a:xfrm>
            <a:prstGeom prst="rect">
              <a:avLst/>
            </a:prstGeom>
          </p:spPr>
        </p:pic>
      </p:grpSp>
      <p:grpSp>
        <p:nvGrpSpPr>
          <p:cNvPr id="10" name="组合 9"/>
          <p:cNvGrpSpPr/>
          <p:nvPr/>
        </p:nvGrpSpPr>
        <p:grpSpPr>
          <a:xfrm>
            <a:off x="5898852" y="3309886"/>
            <a:ext cx="1004888" cy="1696356"/>
            <a:chOff x="7981950" y="2792792"/>
            <a:chExt cx="1339850" cy="2261808"/>
          </a:xfrm>
        </p:grpSpPr>
        <p:cxnSp>
          <p:nvCxnSpPr>
            <p:cNvPr id="14" name="直接箭头连接符 13"/>
            <p:cNvCxnSpPr/>
            <p:nvPr/>
          </p:nvCxnSpPr>
          <p:spPr>
            <a:xfrm flipH="1" flipV="1">
              <a:off x="8420100" y="4622800"/>
              <a:ext cx="901700" cy="43180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H="1" flipV="1">
              <a:off x="7981950" y="3657957"/>
              <a:ext cx="450850" cy="96484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V="1">
              <a:off x="8002172" y="2792792"/>
              <a:ext cx="430628" cy="91578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59386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vert="horz" lIns="76200" tIns="38100" rIns="76200" bIns="38100" rtlCol="0" anchor="ctr">
            <a:normAutofit/>
          </a:bodyPr>
          <a:lstStyle/>
          <a:p>
            <a:r>
              <a:rPr lang="zh-CN" altLang="en-US" smtClean="0"/>
              <a:t>系统抽象</a:t>
            </a:r>
          </a:p>
        </p:txBody>
      </p:sp>
      <p:sp>
        <p:nvSpPr>
          <p:cNvPr id="5123" name="Oval 3"/>
          <p:cNvSpPr>
            <a:spLocks/>
          </p:cNvSpPr>
          <p:nvPr/>
        </p:nvSpPr>
        <p:spPr bwMode="auto">
          <a:xfrm>
            <a:off x="2855913" y="2060576"/>
            <a:ext cx="1905000" cy="3281363"/>
          </a:xfrm>
          <a:prstGeom prst="ellipse">
            <a:avLst/>
          </a:prstGeom>
          <a:solidFill>
            <a:schemeClr val="bg1">
              <a:lumMod val="85000"/>
            </a:schemeClr>
          </a:solidFill>
          <a:ln w="57150" cmpd="thinThick">
            <a:solidFill>
              <a:schemeClr val="tx1"/>
            </a:solidFill>
            <a:round/>
            <a:headEnd/>
            <a:tailEnd/>
          </a:ln>
        </p:spPr>
        <p:txBody>
          <a:bodyPr/>
          <a:lstStyle/>
          <a:p>
            <a:pPr fontAlgn="auto">
              <a:spcBef>
                <a:spcPts val="0"/>
              </a:spcBef>
              <a:spcAft>
                <a:spcPts val="0"/>
              </a:spcAft>
              <a:defRPr/>
            </a:pPr>
            <a:endParaRPr lang="zh-CN" altLang="en-US">
              <a:latin typeface="+mn-lt"/>
              <a:ea typeface="+mn-ea"/>
            </a:endParaRPr>
          </a:p>
        </p:txBody>
      </p:sp>
      <p:sp>
        <p:nvSpPr>
          <p:cNvPr id="20484" name="Text Box 4"/>
          <p:cNvSpPr txBox="1">
            <a:spLocks noChangeArrowheads="1"/>
          </p:cNvSpPr>
          <p:nvPr/>
        </p:nvSpPr>
        <p:spPr bwMode="auto">
          <a:xfrm>
            <a:off x="3432176" y="2636838"/>
            <a:ext cx="741363"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
            <a:r>
              <a:rPr lang="zh-CN" altLang="en-US" sz="3600">
                <a:latin typeface="楷体_GB2312"/>
                <a:ea typeface="楷体_GB2312"/>
                <a:cs typeface="楷体_GB2312"/>
              </a:rPr>
              <a:t>系统抽象</a:t>
            </a:r>
          </a:p>
        </p:txBody>
      </p:sp>
      <p:grpSp>
        <p:nvGrpSpPr>
          <p:cNvPr id="2" name="Group 5"/>
          <p:cNvGrpSpPr>
            <a:grpSpLocks/>
          </p:cNvGrpSpPr>
          <p:nvPr/>
        </p:nvGrpSpPr>
        <p:grpSpPr bwMode="auto">
          <a:xfrm>
            <a:off x="2711450" y="1628775"/>
            <a:ext cx="889000" cy="4294188"/>
            <a:chOff x="1018" y="1199"/>
            <a:chExt cx="560" cy="2705"/>
          </a:xfrm>
        </p:grpSpPr>
        <p:sp>
          <p:nvSpPr>
            <p:cNvPr id="20489" name="Line 6"/>
            <p:cNvSpPr>
              <a:spLocks noChangeShapeType="1"/>
            </p:cNvSpPr>
            <p:nvPr/>
          </p:nvSpPr>
          <p:spPr bwMode="auto">
            <a:xfrm flipH="1">
              <a:off x="1558" y="1199"/>
              <a:ext cx="13" cy="2666"/>
            </a:xfrm>
            <a:prstGeom prst="line">
              <a:avLst/>
            </a:prstGeom>
            <a:noFill/>
            <a:ln w="38100">
              <a:solidFill>
                <a:srgbClr val="FF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20490" name="Text Box 7"/>
            <p:cNvSpPr txBox="1">
              <a:spLocks noChangeArrowheads="1"/>
            </p:cNvSpPr>
            <p:nvPr/>
          </p:nvSpPr>
          <p:spPr bwMode="auto">
            <a:xfrm>
              <a:off x="1018" y="3613"/>
              <a:ext cx="5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
              <a:r>
                <a:rPr lang="zh-CN" altLang="en-US" sz="2400">
                  <a:latin typeface="Times New Roman" panose="02020603050405020304" pitchFamily="18" charset="0"/>
                  <a:ea typeface="永中宋体"/>
                  <a:cs typeface="永中宋体"/>
                </a:rPr>
                <a:t>平台</a:t>
              </a:r>
            </a:p>
          </p:txBody>
        </p:sp>
      </p:grpSp>
      <p:grpSp>
        <p:nvGrpSpPr>
          <p:cNvPr id="3" name="Group 8"/>
          <p:cNvGrpSpPr>
            <a:grpSpLocks/>
          </p:cNvGrpSpPr>
          <p:nvPr/>
        </p:nvGrpSpPr>
        <p:grpSpPr bwMode="auto">
          <a:xfrm>
            <a:off x="4943475" y="2565401"/>
            <a:ext cx="4579938" cy="2265363"/>
            <a:chOff x="2587" y="1040"/>
            <a:chExt cx="2885" cy="1427"/>
          </a:xfrm>
        </p:grpSpPr>
        <p:sp>
          <p:nvSpPr>
            <p:cNvPr id="20487" name="AutoShape 9" descr="微风"/>
            <p:cNvSpPr>
              <a:spLocks noChangeArrowheads="1"/>
            </p:cNvSpPr>
            <p:nvPr/>
          </p:nvSpPr>
          <p:spPr bwMode="auto">
            <a:xfrm>
              <a:off x="2587" y="1040"/>
              <a:ext cx="2885" cy="1427"/>
            </a:xfrm>
            <a:prstGeom prst="roundRect">
              <a:avLst>
                <a:gd name="adj" fmla="val 16667"/>
              </a:avLst>
            </a:prstGeom>
            <a:blipFill dpi="0" rotWithShape="1">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Century Schoolbook" panose="02040604050505020304" pitchFamily="18" charset="0"/>
              </a:endParaRPr>
            </a:p>
          </p:txBody>
        </p:sp>
        <p:sp>
          <p:nvSpPr>
            <p:cNvPr id="20488" name="Text Box 10"/>
            <p:cNvSpPr txBox="1">
              <a:spLocks noChangeArrowheads="1"/>
            </p:cNvSpPr>
            <p:nvPr/>
          </p:nvSpPr>
          <p:spPr bwMode="auto">
            <a:xfrm>
              <a:off x="2718" y="1117"/>
              <a:ext cx="2549" cy="1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
                <a:lnSpc>
                  <a:spcPct val="150000"/>
                </a:lnSpc>
              </a:pPr>
              <a:r>
                <a:rPr lang="zh-CN" altLang="en-US" sz="2800">
                  <a:latin typeface="Times New Roman" panose="02020603050405020304" pitchFamily="18" charset="0"/>
                  <a:ea typeface="永中宋体"/>
                  <a:cs typeface="永中宋体"/>
                </a:rPr>
                <a:t>核心概念：</a:t>
              </a:r>
            </a:p>
            <a:p>
              <a:pPr eaLnBrk="1" fontAlgn="b">
                <a:lnSpc>
                  <a:spcPct val="150000"/>
                </a:lnSpc>
              </a:pPr>
              <a:r>
                <a:rPr lang="zh-CN" altLang="en-US" sz="2800">
                  <a:latin typeface="Times New Roman" panose="02020603050405020304" pitchFamily="18" charset="0"/>
                  <a:ea typeface="永中宋体"/>
                  <a:cs typeface="永中宋体"/>
                </a:rPr>
                <a:t>系统模型、功能逻辑、</a:t>
              </a:r>
            </a:p>
            <a:p>
              <a:pPr eaLnBrk="1" fontAlgn="b">
                <a:lnSpc>
                  <a:spcPct val="150000"/>
                </a:lnSpc>
              </a:pPr>
              <a:r>
                <a:rPr lang="zh-CN" altLang="en-US" sz="2800">
                  <a:latin typeface="Times New Roman" panose="02020603050405020304" pitchFamily="18" charset="0"/>
                  <a:ea typeface="永中宋体"/>
                  <a:cs typeface="永中宋体"/>
                </a:rPr>
                <a:t>接口、实现</a:t>
              </a:r>
            </a:p>
          </p:txBody>
        </p:sp>
      </p:grpSp>
    </p:spTree>
    <p:extLst>
      <p:ext uri="{BB962C8B-B14F-4D97-AF65-F5344CB8AC3E}">
        <p14:creationId xmlns:p14="http://schemas.microsoft.com/office/powerpoint/2010/main" val="18232842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John von Neumann</a:t>
            </a:r>
            <a:r>
              <a:rPr lang="zh-CN" altLang="en-US" dirty="0" smtClean="0"/>
              <a:t>体系结构</a:t>
            </a:r>
            <a:endParaRPr lang="zh-CN" altLang="en-US" dirty="0"/>
          </a:p>
        </p:txBody>
      </p:sp>
      <p:sp>
        <p:nvSpPr>
          <p:cNvPr id="3" name="内容占位符 2"/>
          <p:cNvSpPr>
            <a:spLocks noGrp="1"/>
          </p:cNvSpPr>
          <p:nvPr>
            <p:ph idx="1"/>
          </p:nvPr>
        </p:nvSpPr>
        <p:spPr>
          <a:xfrm>
            <a:off x="287383" y="1822450"/>
            <a:ext cx="3749041" cy="4878796"/>
          </a:xfrm>
        </p:spPr>
        <p:txBody>
          <a:bodyPr>
            <a:noAutofit/>
          </a:bodyPr>
          <a:lstStyle/>
          <a:p>
            <a:r>
              <a:rPr lang="zh-CN" altLang="en-US" sz="3200" dirty="0" smtClean="0"/>
              <a:t>二进制编码</a:t>
            </a:r>
            <a:endParaRPr lang="en-US" altLang="zh-CN" sz="3200" dirty="0" smtClean="0"/>
          </a:p>
          <a:p>
            <a:pPr lvl="1"/>
            <a:r>
              <a:rPr lang="zh-CN" altLang="en-US" sz="2800" dirty="0"/>
              <a:t>电子元件的双稳状态</a:t>
            </a:r>
            <a:endParaRPr lang="en-US" altLang="zh-CN" sz="2800" dirty="0"/>
          </a:p>
          <a:p>
            <a:pPr lvl="1"/>
            <a:r>
              <a:rPr lang="zh-CN" altLang="en-US" sz="2800" dirty="0"/>
              <a:t>布尔逻辑（布尔代数）</a:t>
            </a:r>
            <a:endParaRPr lang="en-US" altLang="zh-CN" sz="2800" dirty="0"/>
          </a:p>
          <a:p>
            <a:r>
              <a:rPr lang="zh-CN" altLang="en-US" sz="3200" dirty="0" smtClean="0"/>
              <a:t>存储程序</a:t>
            </a:r>
            <a:r>
              <a:rPr lang="en-US" altLang="zh-CN" sz="3200" dirty="0" smtClean="0"/>
              <a:t>+</a:t>
            </a:r>
            <a:r>
              <a:rPr lang="zh-CN" altLang="en-US" sz="3200" dirty="0" smtClean="0"/>
              <a:t>顺序执行</a:t>
            </a:r>
            <a:endParaRPr lang="en-US" altLang="zh-CN" sz="3200" dirty="0" smtClean="0"/>
          </a:p>
          <a:p>
            <a:pPr lvl="1"/>
            <a:r>
              <a:rPr lang="zh-CN" altLang="en-US" sz="2800" dirty="0"/>
              <a:t>长期的数据存储</a:t>
            </a:r>
            <a:endParaRPr lang="en-US" altLang="zh-CN" sz="2800" dirty="0"/>
          </a:p>
          <a:p>
            <a:pPr lvl="1"/>
            <a:r>
              <a:rPr lang="zh-CN" altLang="en-US" sz="2800" dirty="0" smtClean="0"/>
              <a:t>预先编制的程序</a:t>
            </a:r>
            <a:endParaRPr lang="en-US" altLang="zh-CN" sz="2800" dirty="0" smtClean="0"/>
          </a:p>
          <a:p>
            <a:pPr lvl="1"/>
            <a:r>
              <a:rPr lang="zh-CN" altLang="en-US" sz="2800" dirty="0"/>
              <a:t>控制</a:t>
            </a:r>
            <a:r>
              <a:rPr lang="zh-CN" altLang="en-US" sz="2800" dirty="0" smtClean="0"/>
              <a:t>下的指令执行</a:t>
            </a:r>
            <a:endParaRPr lang="zh-CN" altLang="en-US" sz="2800" dirty="0"/>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50603" y="2211297"/>
            <a:ext cx="2744230" cy="3573643"/>
          </a:xfrm>
          <a:prstGeom prst="rect">
            <a:avLst/>
          </a:prstGeom>
        </p:spPr>
      </p:pic>
      <p:pic>
        <p:nvPicPr>
          <p:cNvPr id="5" name="内容占位符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09012" y="2569368"/>
            <a:ext cx="5143500" cy="2857500"/>
          </a:xfrm>
          <a:prstGeom prst="rect">
            <a:avLst/>
          </a:prstGeom>
        </p:spPr>
      </p:pic>
    </p:spTree>
    <p:extLst>
      <p:ext uri="{BB962C8B-B14F-4D97-AF65-F5344CB8AC3E}">
        <p14:creationId xmlns:p14="http://schemas.microsoft.com/office/powerpoint/2010/main" val="28595247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现代计算机硬件结构</a:t>
            </a:r>
            <a:endParaRPr lang="zh-CN" altLang="en-US" dirty="0"/>
          </a:p>
        </p:txBody>
      </p:sp>
      <p:pic>
        <p:nvPicPr>
          <p:cNvPr id="4" name="图片 3"/>
          <p:cNvPicPr>
            <a:picLocks noChangeAspect="1"/>
          </p:cNvPicPr>
          <p:nvPr/>
        </p:nvPicPr>
        <p:blipFill>
          <a:blip r:embed="rId2"/>
          <a:stretch>
            <a:fillRect/>
          </a:stretch>
        </p:blipFill>
        <p:spPr>
          <a:xfrm>
            <a:off x="1782943" y="1825625"/>
            <a:ext cx="8419148" cy="4423370"/>
          </a:xfrm>
          <a:prstGeom prst="rect">
            <a:avLst/>
          </a:prstGeom>
        </p:spPr>
      </p:pic>
      <p:pic>
        <p:nvPicPr>
          <p:cNvPr id="5" name="图片 4"/>
          <p:cNvPicPr>
            <a:picLocks noChangeAspect="1"/>
          </p:cNvPicPr>
          <p:nvPr/>
        </p:nvPicPr>
        <p:blipFill>
          <a:blip r:embed="rId3"/>
          <a:stretch>
            <a:fillRect/>
          </a:stretch>
        </p:blipFill>
        <p:spPr>
          <a:xfrm>
            <a:off x="0" y="1946365"/>
            <a:ext cx="1776487" cy="1247094"/>
          </a:xfrm>
          <a:prstGeom prst="rect">
            <a:avLst/>
          </a:prstGeom>
        </p:spPr>
      </p:pic>
      <p:pic>
        <p:nvPicPr>
          <p:cNvPr id="6" name="图片 5"/>
          <p:cNvPicPr>
            <a:picLocks noChangeAspect="1"/>
          </p:cNvPicPr>
          <p:nvPr/>
        </p:nvPicPr>
        <p:blipFill>
          <a:blip r:embed="rId4"/>
          <a:stretch>
            <a:fillRect/>
          </a:stretch>
        </p:blipFill>
        <p:spPr>
          <a:xfrm>
            <a:off x="10102487" y="1690688"/>
            <a:ext cx="1850027" cy="1387520"/>
          </a:xfrm>
          <a:prstGeom prst="rect">
            <a:avLst/>
          </a:prstGeom>
        </p:spPr>
      </p:pic>
      <p:pic>
        <p:nvPicPr>
          <p:cNvPr id="7" name="图片 6"/>
          <p:cNvPicPr>
            <a:picLocks noChangeAspect="1"/>
          </p:cNvPicPr>
          <p:nvPr/>
        </p:nvPicPr>
        <p:blipFill>
          <a:blip r:embed="rId5"/>
          <a:stretch>
            <a:fillRect/>
          </a:stretch>
        </p:blipFill>
        <p:spPr>
          <a:xfrm>
            <a:off x="11423017" y="2775244"/>
            <a:ext cx="745481" cy="836430"/>
          </a:xfrm>
          <a:prstGeom prst="rect">
            <a:avLst/>
          </a:prstGeom>
        </p:spPr>
      </p:pic>
      <p:pic>
        <p:nvPicPr>
          <p:cNvPr id="8" name="图片 7"/>
          <p:cNvPicPr>
            <a:picLocks noChangeAspect="1"/>
          </p:cNvPicPr>
          <p:nvPr/>
        </p:nvPicPr>
        <p:blipFill>
          <a:blip r:embed="rId6"/>
          <a:stretch>
            <a:fillRect/>
          </a:stretch>
        </p:blipFill>
        <p:spPr>
          <a:xfrm>
            <a:off x="4510223" y="1551621"/>
            <a:ext cx="1315811" cy="789487"/>
          </a:xfrm>
          <a:prstGeom prst="rect">
            <a:avLst/>
          </a:prstGeom>
        </p:spPr>
      </p:pic>
      <p:pic>
        <p:nvPicPr>
          <p:cNvPr id="9" name="图片 8"/>
          <p:cNvPicPr>
            <a:picLocks noChangeAspect="1"/>
          </p:cNvPicPr>
          <p:nvPr/>
        </p:nvPicPr>
        <p:blipFill>
          <a:blip r:embed="rId7"/>
          <a:stretch>
            <a:fillRect/>
          </a:stretch>
        </p:blipFill>
        <p:spPr>
          <a:xfrm>
            <a:off x="5832490" y="1551620"/>
            <a:ext cx="1622834" cy="789487"/>
          </a:xfrm>
          <a:prstGeom prst="rect">
            <a:avLst/>
          </a:prstGeom>
        </p:spPr>
      </p:pic>
      <p:pic>
        <p:nvPicPr>
          <p:cNvPr id="11" name="图片 10"/>
          <p:cNvPicPr>
            <a:picLocks noChangeAspect="1"/>
          </p:cNvPicPr>
          <p:nvPr/>
        </p:nvPicPr>
        <p:blipFill>
          <a:blip r:embed="rId8"/>
          <a:stretch>
            <a:fillRect/>
          </a:stretch>
        </p:blipFill>
        <p:spPr>
          <a:xfrm>
            <a:off x="4878092" y="4519965"/>
            <a:ext cx="2228850" cy="1627061"/>
          </a:xfrm>
          <a:prstGeom prst="rect">
            <a:avLst/>
          </a:prstGeom>
        </p:spPr>
      </p:pic>
    </p:spTree>
    <p:extLst>
      <p:ext uri="{BB962C8B-B14F-4D97-AF65-F5344CB8AC3E}">
        <p14:creationId xmlns:p14="http://schemas.microsoft.com/office/powerpoint/2010/main" val="18938983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系统抽象层</a:t>
            </a:r>
            <a:endParaRPr lang="zh-CN" altLang="en-US" dirty="0"/>
          </a:p>
        </p:txBody>
      </p:sp>
      <p:sp>
        <p:nvSpPr>
          <p:cNvPr id="3" name="灯片编号占位符 5"/>
          <p:cNvSpPr>
            <a:spLocks noGrp="1"/>
          </p:cNvSpPr>
          <p:nvPr>
            <p:ph type="sldNum" sz="quarter" idx="12"/>
          </p:nvPr>
        </p:nvSpPr>
        <p:spPr>
          <a:xfrm>
            <a:off x="6779026" y="6473367"/>
            <a:ext cx="2743200" cy="365125"/>
          </a:xfrm>
        </p:spPr>
        <p:txBody>
          <a:bodyPr/>
          <a:lstStyle/>
          <a:p>
            <a:pPr>
              <a:defRPr/>
            </a:pPr>
            <a:fld id="{3B78F852-FEB5-4FC6-8012-DF6F33E7AD00}" type="slidenum">
              <a:rPr lang="en-US" altLang="zh-CN" smtClean="0"/>
              <a:pPr>
                <a:defRPr/>
              </a:pPr>
              <a:t>24</a:t>
            </a:fld>
            <a:endParaRPr lang="en-US" altLang="zh-CN"/>
          </a:p>
        </p:txBody>
      </p:sp>
      <p:sp>
        <p:nvSpPr>
          <p:cNvPr id="4" name="文本框 3"/>
          <p:cNvSpPr txBox="1"/>
          <p:nvPr/>
        </p:nvSpPr>
        <p:spPr>
          <a:xfrm>
            <a:off x="3144550" y="2292131"/>
            <a:ext cx="3208108" cy="461665"/>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CN" altLang="en-US" sz="2400" dirty="0"/>
              <a:t>应用（问题）</a:t>
            </a:r>
          </a:p>
        </p:txBody>
      </p:sp>
      <p:sp>
        <p:nvSpPr>
          <p:cNvPr id="5" name="文本框 4"/>
          <p:cNvSpPr txBox="1"/>
          <p:nvPr/>
        </p:nvSpPr>
        <p:spPr>
          <a:xfrm>
            <a:off x="3144550" y="2753796"/>
            <a:ext cx="3208108" cy="461665"/>
          </a:xfrm>
          <a:prstGeom prst="rect">
            <a:avLst/>
          </a:prstGeom>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zh-CN" altLang="en-US" sz="2400" dirty="0"/>
              <a:t>算法</a:t>
            </a:r>
          </a:p>
        </p:txBody>
      </p:sp>
      <p:sp>
        <p:nvSpPr>
          <p:cNvPr id="6" name="文本框 5"/>
          <p:cNvSpPr txBox="1"/>
          <p:nvPr/>
        </p:nvSpPr>
        <p:spPr>
          <a:xfrm>
            <a:off x="3144550" y="3215461"/>
            <a:ext cx="3208108" cy="461665"/>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CN" altLang="en-US" sz="2400" dirty="0"/>
              <a:t>编程语言</a:t>
            </a:r>
          </a:p>
        </p:txBody>
      </p:sp>
      <p:sp>
        <p:nvSpPr>
          <p:cNvPr id="7" name="文本框 6"/>
          <p:cNvSpPr txBox="1"/>
          <p:nvPr/>
        </p:nvSpPr>
        <p:spPr>
          <a:xfrm>
            <a:off x="3144550" y="3677126"/>
            <a:ext cx="3208108" cy="461665"/>
          </a:xfrm>
          <a:prstGeom prst="rect">
            <a:avLst/>
          </a:prstGeom>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zh-CN" altLang="en-US" sz="2400" dirty="0"/>
              <a:t>操作系统</a:t>
            </a:r>
            <a:r>
              <a:rPr lang="en-US" altLang="zh-CN" sz="2400" dirty="0"/>
              <a:t>/</a:t>
            </a:r>
            <a:r>
              <a:rPr lang="zh-CN" altLang="en-US" sz="2400" dirty="0"/>
              <a:t>虚拟机</a:t>
            </a:r>
          </a:p>
        </p:txBody>
      </p:sp>
      <p:sp>
        <p:nvSpPr>
          <p:cNvPr id="8" name="文本框 7"/>
          <p:cNvSpPr txBox="1"/>
          <p:nvPr/>
        </p:nvSpPr>
        <p:spPr>
          <a:xfrm>
            <a:off x="3144549" y="4140086"/>
            <a:ext cx="3208108" cy="461665"/>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CN" altLang="en-US" sz="2400" dirty="0"/>
              <a:t>指令集体系结构</a:t>
            </a:r>
            <a:r>
              <a:rPr lang="en-US" altLang="zh-CN" sz="2400" dirty="0"/>
              <a:t>ISA</a:t>
            </a:r>
            <a:endParaRPr lang="zh-CN" altLang="en-US" sz="2400" dirty="0"/>
          </a:p>
        </p:txBody>
      </p:sp>
      <p:sp>
        <p:nvSpPr>
          <p:cNvPr id="9" name="文本框 8"/>
          <p:cNvSpPr txBox="1"/>
          <p:nvPr/>
        </p:nvSpPr>
        <p:spPr>
          <a:xfrm>
            <a:off x="3144550" y="4608704"/>
            <a:ext cx="3208108" cy="461665"/>
          </a:xfrm>
          <a:prstGeom prst="rect">
            <a:avLst/>
          </a:prstGeom>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zh-CN" altLang="en-US" sz="2400" dirty="0"/>
              <a:t>微体系结构</a:t>
            </a:r>
          </a:p>
        </p:txBody>
      </p:sp>
      <p:sp>
        <p:nvSpPr>
          <p:cNvPr id="10" name="文本框 9"/>
          <p:cNvSpPr txBox="1"/>
          <p:nvPr/>
        </p:nvSpPr>
        <p:spPr>
          <a:xfrm>
            <a:off x="3143672" y="5077322"/>
            <a:ext cx="3208108" cy="461665"/>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CN" altLang="en-US" sz="2400" dirty="0"/>
              <a:t>功能部件</a:t>
            </a:r>
          </a:p>
        </p:txBody>
      </p:sp>
      <p:sp>
        <p:nvSpPr>
          <p:cNvPr id="11" name="文本框 10"/>
          <p:cNvSpPr txBox="1"/>
          <p:nvPr/>
        </p:nvSpPr>
        <p:spPr>
          <a:xfrm>
            <a:off x="3139376" y="5535117"/>
            <a:ext cx="3208108" cy="461665"/>
          </a:xfrm>
          <a:prstGeom prst="rect">
            <a:avLst/>
          </a:prstGeom>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zh-CN" altLang="en-US" sz="2400" dirty="0"/>
              <a:t>电路</a:t>
            </a:r>
          </a:p>
        </p:txBody>
      </p:sp>
      <p:sp>
        <p:nvSpPr>
          <p:cNvPr id="12" name="文本框 11"/>
          <p:cNvSpPr txBox="1"/>
          <p:nvPr/>
        </p:nvSpPr>
        <p:spPr>
          <a:xfrm>
            <a:off x="3139376" y="6003735"/>
            <a:ext cx="3208108" cy="461665"/>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CN" altLang="en-US" sz="2400" dirty="0"/>
              <a:t>微电子</a:t>
            </a:r>
          </a:p>
        </p:txBody>
      </p:sp>
      <p:sp>
        <p:nvSpPr>
          <p:cNvPr id="13" name="上箭头 12"/>
          <p:cNvSpPr/>
          <p:nvPr/>
        </p:nvSpPr>
        <p:spPr>
          <a:xfrm>
            <a:off x="6343188" y="2220122"/>
            <a:ext cx="1985059" cy="2237612"/>
          </a:xfrm>
          <a:prstGeom prst="up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2400" dirty="0" smtClean="0"/>
              <a:t>软件</a:t>
            </a:r>
            <a:r>
              <a:rPr lang="en-US" altLang="zh-CN" sz="2400" dirty="0" smtClean="0"/>
              <a:t>(</a:t>
            </a:r>
            <a:r>
              <a:rPr lang="zh-CN" altLang="en-US" sz="2400" dirty="0" smtClean="0"/>
              <a:t>算法</a:t>
            </a:r>
            <a:r>
              <a:rPr lang="en-US" altLang="zh-CN" sz="2400" dirty="0" smtClean="0"/>
              <a:t>)</a:t>
            </a:r>
            <a:endParaRPr lang="zh-CN" altLang="en-US" sz="2400" dirty="0"/>
          </a:p>
        </p:txBody>
      </p:sp>
      <p:sp>
        <p:nvSpPr>
          <p:cNvPr id="14" name="下箭头 13"/>
          <p:cNvSpPr/>
          <p:nvPr/>
        </p:nvSpPr>
        <p:spPr>
          <a:xfrm>
            <a:off x="6361993" y="4380362"/>
            <a:ext cx="1966254" cy="2088232"/>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2400" dirty="0"/>
              <a:t>硬件</a:t>
            </a:r>
          </a:p>
        </p:txBody>
      </p:sp>
      <p:sp>
        <p:nvSpPr>
          <p:cNvPr id="15" name="下箭头 14"/>
          <p:cNvSpPr/>
          <p:nvPr/>
        </p:nvSpPr>
        <p:spPr>
          <a:xfrm>
            <a:off x="9408368" y="2369434"/>
            <a:ext cx="1059273" cy="3860634"/>
          </a:xfrm>
          <a:prstGeom prst="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400" dirty="0" smtClean="0"/>
              <a:t>计算机</a:t>
            </a:r>
            <a:r>
              <a:rPr lang="zh-CN" altLang="en-US" sz="2400" dirty="0"/>
              <a:t>程序</a:t>
            </a:r>
            <a:r>
              <a:rPr lang="zh-CN" altLang="en-US" sz="2400" dirty="0" smtClean="0"/>
              <a:t>运行支撑</a:t>
            </a:r>
            <a:endParaRPr lang="zh-CN" altLang="en-US" sz="2400" dirty="0"/>
          </a:p>
        </p:txBody>
      </p:sp>
      <p:sp>
        <p:nvSpPr>
          <p:cNvPr id="17" name="圆角矩形 16"/>
          <p:cNvSpPr/>
          <p:nvPr/>
        </p:nvSpPr>
        <p:spPr>
          <a:xfrm>
            <a:off x="3143672" y="4131550"/>
            <a:ext cx="3203812" cy="478430"/>
          </a:xfrm>
          <a:prstGeom prst="roundRect">
            <a:avLst/>
          </a:prstGeom>
          <a:solidFill>
            <a:srgbClr val="FF0000">
              <a:alpha val="3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Tree>
    <p:extLst>
      <p:ext uri="{BB962C8B-B14F-4D97-AF65-F5344CB8AC3E}">
        <p14:creationId xmlns:p14="http://schemas.microsoft.com/office/powerpoint/2010/main" val="3131905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1000"/>
                                        <p:tgtEl>
                                          <p:spTgt spid="14"/>
                                        </p:tgtEl>
                                      </p:cBhvr>
                                    </p:animEffect>
                                    <p:anim calcmode="lin" valueType="num">
                                      <p:cBhvr>
                                        <p:cTn id="50" dur="1000" fill="hold"/>
                                        <p:tgtEl>
                                          <p:spTgt spid="14"/>
                                        </p:tgtEl>
                                        <p:attrNameLst>
                                          <p:attrName>ppt_x</p:attrName>
                                        </p:attrNameLst>
                                      </p:cBhvr>
                                      <p:tavLst>
                                        <p:tav tm="0">
                                          <p:val>
                                            <p:strVal val="#ppt_x"/>
                                          </p:val>
                                        </p:tav>
                                        <p:tav tm="100000">
                                          <p:val>
                                            <p:strVal val="#ppt_x"/>
                                          </p:val>
                                        </p:tav>
                                      </p:tavLst>
                                    </p:anim>
                                    <p:anim calcmode="lin" valueType="num">
                                      <p:cBhvr>
                                        <p:cTn id="5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5"/>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计算机系统的迅猛发展</a:t>
            </a:r>
            <a:r>
              <a:rPr lang="en-US" altLang="zh-CN" dirty="0" smtClean="0"/>
              <a:t>-</a:t>
            </a:r>
            <a:r>
              <a:rPr lang="zh-CN" altLang="en-US" dirty="0" smtClean="0"/>
              <a:t>个人化、嵌入化</a:t>
            </a:r>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71" y="3505200"/>
            <a:ext cx="4286250" cy="3305175"/>
          </a:xfrm>
          <a:prstGeom prst="rect">
            <a:avLst/>
          </a:prstGeom>
        </p:spPr>
      </p:pic>
      <p:pic>
        <p:nvPicPr>
          <p:cNvPr id="8" name="图片 7"/>
          <p:cNvPicPr>
            <a:picLocks noChangeAspect="1"/>
          </p:cNvPicPr>
          <p:nvPr/>
        </p:nvPicPr>
        <p:blipFill>
          <a:blip r:embed="rId3"/>
          <a:stretch>
            <a:fillRect/>
          </a:stretch>
        </p:blipFill>
        <p:spPr>
          <a:xfrm>
            <a:off x="2244132" y="3090727"/>
            <a:ext cx="4762500" cy="2905125"/>
          </a:xfrm>
          <a:prstGeom prst="rect">
            <a:avLst/>
          </a:prstGeom>
        </p:spPr>
      </p:pic>
      <p:pic>
        <p:nvPicPr>
          <p:cNvPr id="9" name="图片 8"/>
          <p:cNvPicPr>
            <a:picLocks noChangeAspect="1"/>
          </p:cNvPicPr>
          <p:nvPr/>
        </p:nvPicPr>
        <p:blipFill>
          <a:blip r:embed="rId4"/>
          <a:stretch>
            <a:fillRect/>
          </a:stretch>
        </p:blipFill>
        <p:spPr>
          <a:xfrm>
            <a:off x="5372677" y="2547393"/>
            <a:ext cx="4286250" cy="2857500"/>
          </a:xfrm>
          <a:prstGeom prst="rect">
            <a:avLst/>
          </a:prstGeom>
        </p:spPr>
      </p:pic>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53243" y="1487199"/>
            <a:ext cx="3563116" cy="2465676"/>
          </a:xfrm>
          <a:prstGeom prst="rect">
            <a:avLst/>
          </a:prstGeom>
        </p:spPr>
      </p:pic>
      <p:sp>
        <p:nvSpPr>
          <p:cNvPr id="10" name="文本框 9"/>
          <p:cNvSpPr txBox="1"/>
          <p:nvPr/>
        </p:nvSpPr>
        <p:spPr>
          <a:xfrm>
            <a:off x="5082747" y="6141503"/>
            <a:ext cx="6941324" cy="523220"/>
          </a:xfrm>
          <a:prstGeom prst="rect">
            <a:avLst/>
          </a:prstGeom>
          <a:noFill/>
        </p:spPr>
        <p:txBody>
          <a:bodyPr wrap="none" rtlCol="0">
            <a:spAutoFit/>
          </a:bodyPr>
          <a:lstStyle/>
          <a:p>
            <a:r>
              <a:rPr lang="zh-CN" altLang="en-US" sz="2800" dirty="0" smtClean="0"/>
              <a:t>管中窥豹：</a:t>
            </a:r>
            <a:r>
              <a:rPr lang="en-US" altLang="zh-CN" sz="2800" dirty="0" smtClean="0"/>
              <a:t>2015</a:t>
            </a:r>
            <a:r>
              <a:rPr lang="zh-CN" altLang="en-US" sz="2800" dirty="0" smtClean="0"/>
              <a:t>年全世界卖出</a:t>
            </a:r>
            <a:r>
              <a:rPr lang="en-US" altLang="zh-CN" sz="2800" dirty="0" smtClean="0"/>
              <a:t>14.3</a:t>
            </a:r>
            <a:r>
              <a:rPr lang="zh-CN" altLang="en-US" sz="2800" dirty="0" smtClean="0"/>
              <a:t>亿部手机</a:t>
            </a:r>
            <a:endParaRPr lang="zh-CN" altLang="en-US" sz="2800" dirty="0"/>
          </a:p>
        </p:txBody>
      </p:sp>
    </p:spTree>
    <p:extLst>
      <p:ext uri="{BB962C8B-B14F-4D97-AF65-F5344CB8AC3E}">
        <p14:creationId xmlns:p14="http://schemas.microsoft.com/office/powerpoint/2010/main" val="2331488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27652" y="4110541"/>
            <a:ext cx="2791988" cy="2135871"/>
          </a:xfrm>
          <a:prstGeom prst="rect">
            <a:avLst/>
          </a:prstGeom>
        </p:spPr>
      </p:pic>
      <p:sp>
        <p:nvSpPr>
          <p:cNvPr id="2" name="标题 1"/>
          <p:cNvSpPr>
            <a:spLocks noGrp="1"/>
          </p:cNvSpPr>
          <p:nvPr>
            <p:ph type="title"/>
          </p:nvPr>
        </p:nvSpPr>
        <p:spPr/>
        <p:txBody>
          <a:bodyPr/>
          <a:lstStyle/>
          <a:p>
            <a:r>
              <a:rPr lang="zh-CN" altLang="en-US" dirty="0" smtClean="0"/>
              <a:t>计算机系统的迅猛发展：并行化、巨型化</a:t>
            </a:r>
            <a:endParaRPr lang="zh-CN" altLang="en-US" dirty="0"/>
          </a:p>
        </p:txBody>
      </p:sp>
      <p:sp>
        <p:nvSpPr>
          <p:cNvPr id="8" name="文本框 7"/>
          <p:cNvSpPr txBox="1"/>
          <p:nvPr/>
        </p:nvSpPr>
        <p:spPr>
          <a:xfrm>
            <a:off x="470263" y="6439989"/>
            <a:ext cx="1555619" cy="369332"/>
          </a:xfrm>
          <a:prstGeom prst="rect">
            <a:avLst/>
          </a:prstGeom>
          <a:noFill/>
        </p:spPr>
        <p:txBody>
          <a:bodyPr wrap="none" rtlCol="0">
            <a:spAutoFit/>
          </a:bodyPr>
          <a:lstStyle/>
          <a:p>
            <a:r>
              <a:rPr lang="en-US" altLang="zh-CN" dirty="0" smtClean="0"/>
              <a:t>VAX11-</a:t>
            </a:r>
            <a:r>
              <a:rPr lang="zh-CN" altLang="en-US" dirty="0" smtClean="0"/>
              <a:t>小型机</a:t>
            </a:r>
            <a:endParaRPr lang="zh-CN" altLang="en-US" dirty="0"/>
          </a:p>
        </p:txBody>
      </p:sp>
      <p:sp>
        <p:nvSpPr>
          <p:cNvPr id="9" name="文本框 8"/>
          <p:cNvSpPr txBox="1"/>
          <p:nvPr/>
        </p:nvSpPr>
        <p:spPr>
          <a:xfrm>
            <a:off x="5926937" y="5572516"/>
            <a:ext cx="2250937" cy="369332"/>
          </a:xfrm>
          <a:prstGeom prst="rect">
            <a:avLst/>
          </a:prstGeom>
          <a:noFill/>
        </p:spPr>
        <p:txBody>
          <a:bodyPr wrap="none" rtlCol="0">
            <a:spAutoFit/>
          </a:bodyPr>
          <a:lstStyle/>
          <a:p>
            <a:r>
              <a:rPr lang="en-US" altLang="zh-CN" dirty="0" smtClean="0"/>
              <a:t>IBM-</a:t>
            </a:r>
            <a:r>
              <a:rPr lang="zh-CN" altLang="en-US" dirty="0" smtClean="0"/>
              <a:t>深蓝超级计算机</a:t>
            </a:r>
            <a:endParaRPr lang="zh-CN" altLang="en-US"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0409" y="3426682"/>
            <a:ext cx="3441013" cy="2546906"/>
          </a:xfrm>
          <a:prstGeom prst="rect">
            <a:avLst/>
          </a:prstGeom>
        </p:spPr>
      </p:pic>
      <p:sp>
        <p:nvSpPr>
          <p:cNvPr id="10" name="文本框 9"/>
          <p:cNvSpPr txBox="1"/>
          <p:nvPr/>
        </p:nvSpPr>
        <p:spPr>
          <a:xfrm>
            <a:off x="3442850" y="6093697"/>
            <a:ext cx="1915909" cy="369332"/>
          </a:xfrm>
          <a:prstGeom prst="rect">
            <a:avLst/>
          </a:prstGeom>
          <a:noFill/>
        </p:spPr>
        <p:txBody>
          <a:bodyPr wrap="none" rtlCol="0">
            <a:spAutoFit/>
          </a:bodyPr>
          <a:lstStyle/>
          <a:p>
            <a:r>
              <a:rPr lang="zh-CN" altLang="en-US" dirty="0" smtClean="0"/>
              <a:t>银河</a:t>
            </a:r>
            <a:r>
              <a:rPr lang="en-US" altLang="zh-CN" dirty="0" smtClean="0"/>
              <a:t>II</a:t>
            </a:r>
            <a:r>
              <a:rPr lang="zh-CN" altLang="en-US" dirty="0" smtClean="0"/>
              <a:t>巨型计算机</a:t>
            </a:r>
            <a:endParaRPr lang="zh-CN" altLang="en-US" dirty="0"/>
          </a:p>
        </p:txBody>
      </p:sp>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6937" y="2724695"/>
            <a:ext cx="2249411" cy="2771692"/>
          </a:xfrm>
          <a:prstGeom prst="rect">
            <a:avLst/>
          </a:prstGeom>
        </p:spPr>
      </p:pic>
      <p:pic>
        <p:nvPicPr>
          <p:cNvPr id="4" name="内容占位符 3"/>
          <p:cNvPicPr>
            <a:picLocks noGrp="1" noChangeAspect="1"/>
          </p:cNvPicPr>
          <p:nvPr>
            <p:ph idx="1"/>
          </p:nvPr>
        </p:nvPicPr>
        <p:blipFill>
          <a:blip r:embed="rId5" cstate="print">
            <a:extLst>
              <a:ext uri="{28A0092B-C50C-407E-A947-70E740481C1C}">
                <a14:useLocalDpi xmlns:a14="http://schemas.microsoft.com/office/drawing/2010/main" val="0"/>
              </a:ext>
            </a:extLst>
          </a:blip>
          <a:stretch>
            <a:fillRect/>
          </a:stretch>
        </p:blipFill>
        <p:spPr>
          <a:xfrm>
            <a:off x="7689950" y="1690688"/>
            <a:ext cx="2964873" cy="2223655"/>
          </a:xfrm>
        </p:spPr>
      </p:pic>
      <p:sp>
        <p:nvSpPr>
          <p:cNvPr id="11" name="文本框 10"/>
          <p:cNvSpPr txBox="1"/>
          <p:nvPr/>
        </p:nvSpPr>
        <p:spPr>
          <a:xfrm>
            <a:off x="8374744" y="4058290"/>
            <a:ext cx="1800493" cy="369332"/>
          </a:xfrm>
          <a:prstGeom prst="rect">
            <a:avLst/>
          </a:prstGeom>
          <a:noFill/>
        </p:spPr>
        <p:txBody>
          <a:bodyPr wrap="none" rtlCol="0">
            <a:spAutoFit/>
          </a:bodyPr>
          <a:lstStyle/>
          <a:p>
            <a:r>
              <a:rPr lang="zh-CN" altLang="en-US" dirty="0" smtClean="0"/>
              <a:t>天河超级计算机</a:t>
            </a:r>
            <a:endParaRPr lang="zh-CN" altLang="en-US" dirty="0"/>
          </a:p>
        </p:txBody>
      </p:sp>
      <p:sp>
        <p:nvSpPr>
          <p:cNvPr id="12" name="文本框 11"/>
          <p:cNvSpPr txBox="1"/>
          <p:nvPr/>
        </p:nvSpPr>
        <p:spPr>
          <a:xfrm>
            <a:off x="8647611" y="4794069"/>
            <a:ext cx="3265715" cy="1815882"/>
          </a:xfrm>
          <a:prstGeom prst="rect">
            <a:avLst/>
          </a:prstGeom>
          <a:noFill/>
        </p:spPr>
        <p:txBody>
          <a:bodyPr wrap="square" rtlCol="0">
            <a:spAutoFit/>
          </a:bodyPr>
          <a:lstStyle/>
          <a:p>
            <a:r>
              <a:rPr lang="zh-CN" altLang="en-US" sz="2800" dirty="0" smtClean="0"/>
              <a:t>天河系列和神威系列计算机连续多年雄踞“</a:t>
            </a:r>
            <a:r>
              <a:rPr lang="zh-CN" altLang="en-US" sz="2800" dirty="0"/>
              <a:t>全球超级计算机</a:t>
            </a:r>
            <a:r>
              <a:rPr lang="en-US" altLang="zh-CN" sz="2800" dirty="0"/>
              <a:t>500</a:t>
            </a:r>
            <a:r>
              <a:rPr lang="zh-CN" altLang="en-US" sz="2800" dirty="0" smtClean="0"/>
              <a:t>强”</a:t>
            </a:r>
            <a:r>
              <a:rPr lang="zh-CN" altLang="en-US" sz="2800" dirty="0"/>
              <a:t>之首</a:t>
            </a:r>
          </a:p>
        </p:txBody>
      </p:sp>
    </p:spTree>
    <p:extLst>
      <p:ext uri="{BB962C8B-B14F-4D97-AF65-F5344CB8AC3E}">
        <p14:creationId xmlns:p14="http://schemas.microsoft.com/office/powerpoint/2010/main" val="2581324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91544" y="1124744"/>
            <a:ext cx="8229600" cy="1143000"/>
          </a:xfrm>
        </p:spPr>
        <p:txBody>
          <a:bodyPr>
            <a:normAutofit fontScale="90000"/>
          </a:bodyPr>
          <a:lstStyle/>
          <a:p>
            <a:r>
              <a:rPr lang="zh-CN" altLang="en-US" dirty="0" smtClean="0"/>
              <a:t>是什么导致了我们的独特</a:t>
            </a:r>
            <a:r>
              <a:rPr lang="zh-CN" altLang="en-US" dirty="0" smtClean="0"/>
              <a:t>视角</a:t>
            </a:r>
            <a:r>
              <a:rPr lang="en-US" altLang="zh-CN" dirty="0" smtClean="0"/>
              <a:t>,</a:t>
            </a:r>
            <a:r>
              <a:rPr lang="zh-CN" altLang="en-US" dirty="0" smtClean="0"/>
              <a:t>驱动计算机技术和应用如此迅速地发展？</a:t>
            </a:r>
            <a:endParaRPr lang="zh-CN" altLang="en-US" dirty="0"/>
          </a:p>
        </p:txBody>
      </p:sp>
      <p:sp>
        <p:nvSpPr>
          <p:cNvPr id="3" name="爆炸形 1 2"/>
          <p:cNvSpPr/>
          <p:nvPr/>
        </p:nvSpPr>
        <p:spPr>
          <a:xfrm>
            <a:off x="2207568" y="3284984"/>
            <a:ext cx="8013576" cy="288032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chemeClr val="tx1"/>
                </a:solidFill>
              </a:rPr>
              <a:t>人类在认识计算和组织计算中遇到和解决独有问题时形成的思考模式</a:t>
            </a:r>
            <a:endParaRPr lang="zh-CN" altLang="en-US" sz="2800" b="1" dirty="0">
              <a:solidFill>
                <a:schemeClr val="tx1"/>
              </a:solidFill>
            </a:endParaRPr>
          </a:p>
        </p:txBody>
      </p:sp>
    </p:spTree>
    <p:extLst>
      <p:ext uri="{BB962C8B-B14F-4D97-AF65-F5344CB8AC3E}">
        <p14:creationId xmlns:p14="http://schemas.microsoft.com/office/powerpoint/2010/main" val="38603337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zh-CN" altLang="en-US" smtClean="0"/>
              <a:t>关于计算思维的一些理解</a:t>
            </a:r>
          </a:p>
        </p:txBody>
      </p:sp>
      <p:sp>
        <p:nvSpPr>
          <p:cNvPr id="15363" name="内容占位符 2"/>
          <p:cNvSpPr>
            <a:spLocks noGrp="1"/>
          </p:cNvSpPr>
          <p:nvPr>
            <p:ph idx="1"/>
          </p:nvPr>
        </p:nvSpPr>
        <p:spPr>
          <a:xfrm>
            <a:off x="695400" y="1484314"/>
            <a:ext cx="10153128" cy="4802187"/>
          </a:xfrm>
        </p:spPr>
        <p:txBody>
          <a:bodyPr>
            <a:normAutofit/>
          </a:bodyPr>
          <a:lstStyle/>
          <a:p>
            <a:r>
              <a:rPr lang="zh-CN" altLang="en-US" sz="3600" dirty="0"/>
              <a:t>计算思维是我们认知计算的过程中积累形成的思考“模式”</a:t>
            </a:r>
            <a:endParaRPr lang="en-US" altLang="zh-CN" sz="3600" dirty="0"/>
          </a:p>
          <a:p>
            <a:pPr lvl="1"/>
            <a:r>
              <a:rPr lang="en-US" altLang="zh-CN" sz="3200" dirty="0"/>
              <a:t> </a:t>
            </a:r>
          </a:p>
          <a:p>
            <a:r>
              <a:rPr lang="zh-CN" altLang="en-US" sz="3600" dirty="0"/>
              <a:t>计算思维</a:t>
            </a:r>
            <a:r>
              <a:rPr lang="zh-CN" altLang="en-US" sz="3600" dirty="0" smtClean="0"/>
              <a:t>教</a:t>
            </a:r>
            <a:r>
              <a:rPr lang="en-US" altLang="zh-CN" sz="3600" dirty="0" smtClean="0"/>
              <a:t>/</a:t>
            </a:r>
            <a:r>
              <a:rPr lang="zh-CN" altLang="en-US" sz="3600" dirty="0" smtClean="0"/>
              <a:t>学</a:t>
            </a:r>
            <a:r>
              <a:rPr lang="zh-CN" altLang="en-US" sz="3600" dirty="0"/>
              <a:t>需要传递计算给我们带来的可能性以及实现这些可能的基本方法</a:t>
            </a:r>
            <a:endParaRPr lang="en-US" altLang="zh-CN" sz="3600" dirty="0"/>
          </a:p>
          <a:p>
            <a:endParaRPr lang="en-US" altLang="zh-CN" sz="3600" dirty="0"/>
          </a:p>
          <a:p>
            <a:r>
              <a:rPr lang="zh-CN" altLang="en-US" sz="3600" dirty="0"/>
              <a:t>算法是解读计算思维的最佳载体</a:t>
            </a:r>
            <a:endParaRPr lang="en-US" altLang="zh-CN" sz="3600" dirty="0"/>
          </a:p>
        </p:txBody>
      </p:sp>
    </p:spTree>
    <p:extLst>
      <p:ext uri="{BB962C8B-B14F-4D97-AF65-F5344CB8AC3E}">
        <p14:creationId xmlns:p14="http://schemas.microsoft.com/office/powerpoint/2010/main" val="40518499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839416" y="1418181"/>
            <a:ext cx="10729192" cy="1368152"/>
          </a:xfrm>
          <a:ln>
            <a:solidFill>
              <a:schemeClr val="accent1"/>
            </a:solidFill>
          </a:ln>
        </p:spPr>
        <p:txBody>
          <a:bodyPr>
            <a:noAutofit/>
          </a:bodyPr>
          <a:lstStyle/>
          <a:p>
            <a:pPr>
              <a:lnSpc>
                <a:spcPct val="100000"/>
              </a:lnSpc>
            </a:pPr>
            <a:r>
              <a:rPr lang="zh-CN" altLang="en-US" sz="2800" dirty="0" smtClean="0"/>
              <a:t>计算组织</a:t>
            </a:r>
            <a:r>
              <a:rPr lang="en-US" altLang="zh-CN" sz="2800" dirty="0" smtClean="0"/>
              <a:t>=》</a:t>
            </a:r>
            <a:r>
              <a:rPr lang="zh-CN" altLang="en-US" sz="2800" dirty="0" smtClean="0"/>
              <a:t>抽象化</a:t>
            </a:r>
            <a:r>
              <a:rPr lang="en-US" altLang="zh-CN" sz="2800" dirty="0" smtClean="0"/>
              <a:t/>
            </a:r>
            <a:br>
              <a:rPr lang="en-US" altLang="zh-CN" sz="2800" dirty="0" smtClean="0"/>
            </a:br>
            <a:r>
              <a:rPr lang="zh-CN" altLang="en-US" sz="2800" dirty="0" smtClean="0"/>
              <a:t>计算实施</a:t>
            </a:r>
            <a:r>
              <a:rPr lang="en-US" altLang="zh-CN" sz="2800" dirty="0" smtClean="0"/>
              <a:t>=》</a:t>
            </a:r>
            <a:r>
              <a:rPr lang="zh-CN" altLang="en-US" sz="2800" dirty="0" smtClean="0"/>
              <a:t>自动化</a:t>
            </a:r>
            <a:r>
              <a:rPr lang="en-US" altLang="zh-CN" sz="2800" dirty="0" smtClean="0"/>
              <a:t/>
            </a:r>
            <a:br>
              <a:rPr lang="en-US" altLang="zh-CN" sz="2800" dirty="0" smtClean="0"/>
            </a:br>
            <a:r>
              <a:rPr lang="en-US" altLang="zh-CN" sz="2800" dirty="0" smtClean="0"/>
              <a:t>           </a:t>
            </a:r>
            <a:r>
              <a:rPr lang="zh-CN" altLang="en-US" sz="1800" dirty="0"/>
              <a:t>三个层面的抽象过程及相应的自动化过程</a:t>
            </a:r>
          </a:p>
        </p:txBody>
      </p:sp>
      <p:sp>
        <p:nvSpPr>
          <p:cNvPr id="3" name="标题 1"/>
          <p:cNvSpPr txBox="1">
            <a:spLocks/>
          </p:cNvSpPr>
          <p:nvPr/>
        </p:nvSpPr>
        <p:spPr bwMode="auto">
          <a:xfrm>
            <a:off x="1487488" y="4941168"/>
            <a:ext cx="8496300" cy="1143000"/>
          </a:xfrm>
          <a:prstGeom prst="rect">
            <a:avLst/>
          </a:prstGeom>
          <a:noFill/>
          <a:ln w="9525">
            <a:noFill/>
            <a:miter lim="800000"/>
            <a:headEnd/>
            <a:tailEnd/>
          </a:ln>
        </p:spPr>
        <p:txBody>
          <a:bodyPr anchor="ctr"/>
          <a:lstStyle/>
          <a:p>
            <a:pPr algn="ctr" eaLnBrk="0" hangingPunct="0">
              <a:defRPr/>
            </a:pPr>
            <a:r>
              <a:rPr lang="zh-CN" altLang="en-US" sz="4400" dirty="0">
                <a:solidFill>
                  <a:schemeClr val="tx2"/>
                </a:solidFill>
                <a:latin typeface="+mj-lt"/>
                <a:ea typeface="+mj-ea"/>
                <a:cs typeface="+mj-cs"/>
              </a:rPr>
              <a:t>如何去“传递”抽象化</a:t>
            </a:r>
            <a:r>
              <a:rPr lang="en-US" altLang="zh-CN" sz="4400" dirty="0">
                <a:solidFill>
                  <a:schemeClr val="tx2"/>
                </a:solidFill>
                <a:latin typeface="+mj-lt"/>
                <a:ea typeface="+mj-ea"/>
                <a:cs typeface="+mj-cs"/>
              </a:rPr>
              <a:t>+</a:t>
            </a:r>
            <a:r>
              <a:rPr lang="zh-CN" altLang="en-US" sz="4400" dirty="0">
                <a:solidFill>
                  <a:schemeClr val="tx2"/>
                </a:solidFill>
                <a:latin typeface="+mj-lt"/>
                <a:ea typeface="+mj-ea"/>
                <a:cs typeface="+mj-cs"/>
              </a:rPr>
              <a:t>自动化？</a:t>
            </a:r>
          </a:p>
        </p:txBody>
      </p:sp>
      <p:sp>
        <p:nvSpPr>
          <p:cNvPr id="2" name="文本框 1"/>
          <p:cNvSpPr txBox="1"/>
          <p:nvPr/>
        </p:nvSpPr>
        <p:spPr>
          <a:xfrm>
            <a:off x="839416" y="3386697"/>
            <a:ext cx="8498900" cy="954107"/>
          </a:xfrm>
          <a:prstGeom prst="rect">
            <a:avLst/>
          </a:prstGeom>
          <a:noFill/>
          <a:ln>
            <a:solidFill>
              <a:schemeClr val="accent1"/>
            </a:solidFill>
          </a:ln>
        </p:spPr>
        <p:txBody>
          <a:bodyPr wrap="square" rtlCol="0">
            <a:spAutoFit/>
          </a:bodyPr>
          <a:lstStyle/>
          <a:p>
            <a:r>
              <a:rPr lang="zh-CN" altLang="en-US" sz="2800" dirty="0"/>
              <a:t>计算思维是我们认知和组织计算过程中若干层面的抽象及其实现中“沉淀”下来的一些</a:t>
            </a:r>
            <a:r>
              <a:rPr lang="en-US" altLang="zh-CN" sz="2800" dirty="0" smtClean="0"/>
              <a:t>……</a:t>
            </a:r>
            <a:endParaRPr lang="zh-CN" altLang="en-US" sz="2800" dirty="0"/>
          </a:p>
        </p:txBody>
      </p:sp>
      <p:sp>
        <p:nvSpPr>
          <p:cNvPr id="4" name="文本框 3"/>
          <p:cNvSpPr txBox="1"/>
          <p:nvPr/>
        </p:nvSpPr>
        <p:spPr>
          <a:xfrm>
            <a:off x="335360" y="381715"/>
            <a:ext cx="5929828" cy="584775"/>
          </a:xfrm>
          <a:prstGeom prst="rect">
            <a:avLst/>
          </a:prstGeom>
          <a:noFill/>
        </p:spPr>
        <p:txBody>
          <a:bodyPr wrap="none" rtlCol="0">
            <a:spAutoFit/>
          </a:bodyPr>
          <a:lstStyle/>
          <a:p>
            <a:r>
              <a:rPr lang="zh-CN" altLang="en-US" sz="3200" dirty="0" smtClean="0"/>
              <a:t>理解之一：沉淀下来的思考模式</a:t>
            </a:r>
            <a:endParaRPr lang="zh-CN" altLang="en-US" sz="3200" dirty="0"/>
          </a:p>
        </p:txBody>
      </p:sp>
    </p:spTree>
    <p:extLst>
      <p:ext uri="{BB962C8B-B14F-4D97-AF65-F5344CB8AC3E}">
        <p14:creationId xmlns:p14="http://schemas.microsoft.com/office/powerpoint/2010/main" val="733019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预见未来！</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49450"/>
            <a:ext cx="2588677" cy="4351338"/>
          </a:xfrm>
        </p:spPr>
      </p:pic>
      <p:pic>
        <p:nvPicPr>
          <p:cNvPr id="6" name="图片 5"/>
          <p:cNvPicPr>
            <a:picLocks noChangeAspect="1"/>
          </p:cNvPicPr>
          <p:nvPr/>
        </p:nvPicPr>
        <p:blipFill>
          <a:blip r:embed="rId3"/>
          <a:stretch>
            <a:fillRect/>
          </a:stretch>
        </p:blipFill>
        <p:spPr>
          <a:xfrm>
            <a:off x="4101811" y="1690688"/>
            <a:ext cx="7096125" cy="4610100"/>
          </a:xfrm>
          <a:prstGeom prst="rect">
            <a:avLst/>
          </a:prstGeom>
        </p:spPr>
      </p:pic>
    </p:spTree>
    <p:extLst>
      <p:ext uri="{BB962C8B-B14F-4D97-AF65-F5344CB8AC3E}">
        <p14:creationId xmlns:p14="http://schemas.microsoft.com/office/powerpoint/2010/main" val="30635896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内容占位符 2"/>
          <p:cNvSpPr>
            <a:spLocks noGrp="1"/>
          </p:cNvSpPr>
          <p:nvPr>
            <p:ph idx="1"/>
          </p:nvPr>
        </p:nvSpPr>
        <p:spPr>
          <a:xfrm>
            <a:off x="479376" y="1412776"/>
            <a:ext cx="11377264" cy="4182244"/>
          </a:xfrm>
        </p:spPr>
        <p:txBody>
          <a:bodyPr>
            <a:noAutofit/>
          </a:bodyPr>
          <a:lstStyle/>
          <a:p>
            <a:pPr algn="ctr">
              <a:buFont typeface="Wingdings 2" panose="05020102010507070707" pitchFamily="18" charset="2"/>
              <a:buNone/>
            </a:pPr>
            <a:r>
              <a:rPr lang="zh-CN" altLang="en-US" sz="4400" dirty="0" smtClean="0"/>
              <a:t>计算思维教</a:t>
            </a:r>
            <a:r>
              <a:rPr lang="en-US" altLang="zh-CN" sz="4400" dirty="0" smtClean="0"/>
              <a:t>/</a:t>
            </a:r>
            <a:r>
              <a:rPr lang="zh-CN" altLang="en-US" sz="4400" dirty="0" smtClean="0"/>
              <a:t>学需要传递</a:t>
            </a:r>
            <a:r>
              <a:rPr lang="en-US" altLang="zh-CN" sz="4400" dirty="0" smtClean="0"/>
              <a:t>/</a:t>
            </a:r>
            <a:r>
              <a:rPr lang="zh-CN" altLang="en-US" sz="4400" dirty="0" smtClean="0"/>
              <a:t>感悟计算给我们带来的</a:t>
            </a:r>
            <a:r>
              <a:rPr lang="zh-CN" altLang="en-US" sz="4400" dirty="0" smtClean="0">
                <a:solidFill>
                  <a:srgbClr val="FF0000"/>
                </a:solidFill>
              </a:rPr>
              <a:t>可能性</a:t>
            </a:r>
            <a:r>
              <a:rPr lang="zh-CN" altLang="en-US" sz="4400" dirty="0" smtClean="0"/>
              <a:t>以及实现这些可能的</a:t>
            </a:r>
            <a:r>
              <a:rPr lang="zh-CN" altLang="en-US" sz="4400" dirty="0" smtClean="0">
                <a:solidFill>
                  <a:srgbClr val="FF0000"/>
                </a:solidFill>
              </a:rPr>
              <a:t>基本方法</a:t>
            </a:r>
            <a:endParaRPr lang="en-US" altLang="zh-CN" sz="4400" dirty="0" smtClean="0">
              <a:solidFill>
                <a:srgbClr val="FF0000"/>
              </a:solidFill>
            </a:endParaRPr>
          </a:p>
          <a:p>
            <a:endParaRPr lang="en-US" altLang="zh-CN" sz="4800" dirty="0" smtClean="0">
              <a:solidFill>
                <a:srgbClr val="FF0000"/>
              </a:solidFill>
            </a:endParaRPr>
          </a:p>
          <a:p>
            <a:r>
              <a:rPr lang="zh-CN" altLang="en-US" sz="4800" dirty="0" smtClean="0">
                <a:solidFill>
                  <a:srgbClr val="FF0000"/>
                </a:solidFill>
              </a:rPr>
              <a:t>想以前想不到之事</a:t>
            </a:r>
            <a:endParaRPr lang="en-US" altLang="zh-CN" sz="4800" dirty="0" smtClean="0">
              <a:solidFill>
                <a:srgbClr val="FF0000"/>
              </a:solidFill>
            </a:endParaRPr>
          </a:p>
          <a:p>
            <a:r>
              <a:rPr lang="zh-CN" altLang="en-US" sz="4800" dirty="0" smtClean="0">
                <a:solidFill>
                  <a:srgbClr val="FF0000"/>
                </a:solidFill>
              </a:rPr>
              <a:t>做以前做不到之事</a:t>
            </a:r>
            <a:r>
              <a:rPr lang="en-US" altLang="zh-CN" sz="4800" dirty="0" smtClean="0">
                <a:solidFill>
                  <a:srgbClr val="FF0000"/>
                </a:solidFill>
              </a:rPr>
              <a:t>	</a:t>
            </a:r>
          </a:p>
          <a:p>
            <a:r>
              <a:rPr lang="zh-CN" altLang="en-US" sz="4800" dirty="0" smtClean="0">
                <a:solidFill>
                  <a:srgbClr val="FF0000"/>
                </a:solidFill>
              </a:rPr>
              <a:t>做以前做不好之事</a:t>
            </a:r>
            <a:endParaRPr lang="en-US" altLang="zh-CN" sz="4800" dirty="0" smtClean="0">
              <a:solidFill>
                <a:srgbClr val="FF0000"/>
              </a:solidFill>
            </a:endParaRPr>
          </a:p>
        </p:txBody>
      </p:sp>
      <p:sp>
        <p:nvSpPr>
          <p:cNvPr id="3" name="文本框 2"/>
          <p:cNvSpPr txBox="1"/>
          <p:nvPr/>
        </p:nvSpPr>
        <p:spPr>
          <a:xfrm>
            <a:off x="335360" y="381715"/>
            <a:ext cx="3877985" cy="584775"/>
          </a:xfrm>
          <a:prstGeom prst="rect">
            <a:avLst/>
          </a:prstGeom>
          <a:noFill/>
        </p:spPr>
        <p:txBody>
          <a:bodyPr wrap="none" rtlCol="0">
            <a:spAutoFit/>
          </a:bodyPr>
          <a:lstStyle/>
          <a:p>
            <a:r>
              <a:rPr lang="zh-CN" altLang="en-US" sz="3200" dirty="0" smtClean="0"/>
              <a:t>理解之二：传递方式</a:t>
            </a:r>
            <a:endParaRPr lang="zh-CN" altLang="en-US" sz="3200" dirty="0"/>
          </a:p>
        </p:txBody>
      </p:sp>
    </p:spTree>
    <p:extLst>
      <p:ext uri="{BB962C8B-B14F-4D97-AF65-F5344CB8AC3E}">
        <p14:creationId xmlns:p14="http://schemas.microsoft.com/office/powerpoint/2010/main" val="27515296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smtClean="0"/>
              <a:t>想以前想不到之事</a:t>
            </a:r>
          </a:p>
        </p:txBody>
      </p:sp>
      <p:sp>
        <p:nvSpPr>
          <p:cNvPr id="26627" name="内容占位符 2"/>
          <p:cNvSpPr>
            <a:spLocks noGrp="1"/>
          </p:cNvSpPr>
          <p:nvPr>
            <p:ph idx="1"/>
          </p:nvPr>
        </p:nvSpPr>
        <p:spPr/>
        <p:txBody>
          <a:bodyPr>
            <a:normAutofit/>
          </a:bodyPr>
          <a:lstStyle/>
          <a:p>
            <a:r>
              <a:rPr lang="zh-CN" altLang="en-US" sz="3200" dirty="0" smtClean="0"/>
              <a:t>全球脉动</a:t>
            </a:r>
            <a:r>
              <a:rPr lang="en-US" altLang="zh-CN" sz="3200" dirty="0" smtClean="0"/>
              <a:t>(Global Pulse)</a:t>
            </a:r>
            <a:r>
              <a:rPr lang="zh-CN" altLang="en-US" sz="3200" dirty="0" smtClean="0"/>
              <a:t>计划：</a:t>
            </a:r>
            <a:endParaRPr lang="en-US" altLang="zh-CN" sz="3200" dirty="0" smtClean="0"/>
          </a:p>
          <a:p>
            <a:pPr lvl="1"/>
            <a:r>
              <a:rPr lang="zh-CN" altLang="en-US" sz="2800" dirty="0" smtClean="0"/>
              <a:t>联合国已经推出的新项目，希望利用“大数据”来促进全球经济发展</a:t>
            </a:r>
            <a:endParaRPr lang="en-US" altLang="zh-CN" sz="2800" dirty="0" smtClean="0"/>
          </a:p>
          <a:p>
            <a:pPr lvl="1"/>
            <a:r>
              <a:rPr lang="zh-CN" altLang="en-US" sz="2800" dirty="0" smtClean="0"/>
              <a:t>进行所谓的“情绪分析”，使用软件来对社交网站和文本消息中的信息作出分析</a:t>
            </a:r>
            <a:endParaRPr lang="en-US" altLang="zh-CN" sz="2800" dirty="0" smtClean="0"/>
          </a:p>
          <a:p>
            <a:pPr lvl="1"/>
            <a:r>
              <a:rPr lang="zh-CN" altLang="en-US" sz="2800" dirty="0" smtClean="0"/>
              <a:t>帮助预测某个给定地区的失业率、支出削减或是疾病爆发等现象</a:t>
            </a:r>
            <a:endParaRPr lang="en-US" altLang="zh-CN" sz="2800" dirty="0" smtClean="0"/>
          </a:p>
          <a:p>
            <a:pPr lvl="1"/>
            <a:r>
              <a:rPr lang="zh-CN" altLang="en-US" sz="2800" dirty="0" smtClean="0"/>
              <a:t>目标在于利用数字化的早期预警信号来提前指导援助项目，以阻止某个地区重新陷入贫困等困境</a:t>
            </a:r>
          </a:p>
        </p:txBody>
      </p:sp>
    </p:spTree>
    <p:extLst>
      <p:ext uri="{BB962C8B-B14F-4D97-AF65-F5344CB8AC3E}">
        <p14:creationId xmlns:p14="http://schemas.microsoft.com/office/powerpoint/2010/main" val="28299102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smtClean="0"/>
              <a:t>做以前做不到之事</a:t>
            </a:r>
          </a:p>
        </p:txBody>
      </p:sp>
      <p:sp>
        <p:nvSpPr>
          <p:cNvPr id="27651" name="内容占位符 2"/>
          <p:cNvSpPr>
            <a:spLocks noGrp="1"/>
          </p:cNvSpPr>
          <p:nvPr>
            <p:ph idx="1"/>
          </p:nvPr>
        </p:nvSpPr>
        <p:spPr/>
        <p:txBody>
          <a:bodyPr/>
          <a:lstStyle/>
          <a:p>
            <a:r>
              <a:rPr lang="zh-CN" altLang="en-US" smtClean="0"/>
              <a:t>人类基因组计划</a:t>
            </a:r>
          </a:p>
        </p:txBody>
      </p:sp>
      <p:sp>
        <p:nvSpPr>
          <p:cNvPr id="4" name="椭圆 3"/>
          <p:cNvSpPr/>
          <p:nvPr/>
        </p:nvSpPr>
        <p:spPr>
          <a:xfrm>
            <a:off x="4727575" y="3644901"/>
            <a:ext cx="3240088" cy="1439863"/>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b="1" dirty="0"/>
              <a:t>HGP</a:t>
            </a:r>
            <a:r>
              <a:rPr lang="zh-CN" altLang="en-US" sz="3200" b="1" dirty="0"/>
              <a:t>计划</a:t>
            </a:r>
          </a:p>
        </p:txBody>
      </p:sp>
      <p:sp>
        <p:nvSpPr>
          <p:cNvPr id="5" name="矩形 4"/>
          <p:cNvSpPr/>
          <p:nvPr/>
        </p:nvSpPr>
        <p:spPr>
          <a:xfrm>
            <a:off x="5519739" y="2133600"/>
            <a:ext cx="1800225" cy="6477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b="1" dirty="0">
                <a:solidFill>
                  <a:srgbClr val="FF0000"/>
                </a:solidFill>
              </a:rPr>
              <a:t>计算机科学家</a:t>
            </a:r>
          </a:p>
        </p:txBody>
      </p:sp>
      <p:sp>
        <p:nvSpPr>
          <p:cNvPr id="6" name="矩形 5"/>
          <p:cNvSpPr/>
          <p:nvPr/>
        </p:nvSpPr>
        <p:spPr>
          <a:xfrm>
            <a:off x="2640014" y="2636838"/>
            <a:ext cx="1800225"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b="1" dirty="0"/>
              <a:t>遗传学家</a:t>
            </a:r>
          </a:p>
        </p:txBody>
      </p:sp>
      <p:sp>
        <p:nvSpPr>
          <p:cNvPr id="7" name="矩形 6"/>
          <p:cNvSpPr/>
          <p:nvPr/>
        </p:nvSpPr>
        <p:spPr>
          <a:xfrm>
            <a:off x="2135189" y="4221163"/>
            <a:ext cx="1800225"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b="1" dirty="0"/>
              <a:t>生理学家</a:t>
            </a:r>
          </a:p>
        </p:txBody>
      </p:sp>
      <p:sp>
        <p:nvSpPr>
          <p:cNvPr id="8" name="矩形 7"/>
          <p:cNvSpPr/>
          <p:nvPr/>
        </p:nvSpPr>
        <p:spPr>
          <a:xfrm>
            <a:off x="7319964" y="5732464"/>
            <a:ext cx="1800225" cy="649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b="1" dirty="0"/>
              <a:t>临床和病理学家</a:t>
            </a:r>
          </a:p>
        </p:txBody>
      </p:sp>
      <p:sp>
        <p:nvSpPr>
          <p:cNvPr id="9" name="矩形 8"/>
          <p:cNvSpPr/>
          <p:nvPr/>
        </p:nvSpPr>
        <p:spPr>
          <a:xfrm>
            <a:off x="3216276" y="5732464"/>
            <a:ext cx="1800225" cy="649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b="1" dirty="0"/>
              <a:t>结构生物学家</a:t>
            </a:r>
          </a:p>
        </p:txBody>
      </p:sp>
      <p:sp>
        <p:nvSpPr>
          <p:cNvPr id="10" name="矩形 9"/>
          <p:cNvSpPr/>
          <p:nvPr/>
        </p:nvSpPr>
        <p:spPr>
          <a:xfrm>
            <a:off x="8472489" y="4221163"/>
            <a:ext cx="1800225"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b="1" dirty="0"/>
              <a:t>细胞生物学家</a:t>
            </a:r>
          </a:p>
        </p:txBody>
      </p:sp>
      <p:sp>
        <p:nvSpPr>
          <p:cNvPr id="11" name="矩形 10"/>
          <p:cNvSpPr/>
          <p:nvPr/>
        </p:nvSpPr>
        <p:spPr>
          <a:xfrm>
            <a:off x="8543926" y="2781300"/>
            <a:ext cx="1800225"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b="1" dirty="0"/>
              <a:t>生物化学家</a:t>
            </a:r>
          </a:p>
        </p:txBody>
      </p:sp>
      <p:cxnSp>
        <p:nvCxnSpPr>
          <p:cNvPr id="13" name="直接箭头连接符 12"/>
          <p:cNvCxnSpPr>
            <a:stCxn id="5" idx="2"/>
            <a:endCxn id="4" idx="0"/>
          </p:cNvCxnSpPr>
          <p:nvPr/>
        </p:nvCxnSpPr>
        <p:spPr>
          <a:xfrm flipH="1">
            <a:off x="6348414" y="2781300"/>
            <a:ext cx="71437" cy="863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11" idx="1"/>
            <a:endCxn id="4" idx="7"/>
          </p:cNvCxnSpPr>
          <p:nvPr/>
        </p:nvCxnSpPr>
        <p:spPr>
          <a:xfrm flipH="1">
            <a:off x="7493001" y="3105150"/>
            <a:ext cx="1050925" cy="7508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0" idx="1"/>
            <a:endCxn id="4" idx="6"/>
          </p:cNvCxnSpPr>
          <p:nvPr/>
        </p:nvCxnSpPr>
        <p:spPr>
          <a:xfrm flipH="1" flipV="1">
            <a:off x="7967664" y="4365625"/>
            <a:ext cx="504825" cy="1793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8" idx="0"/>
            <a:endCxn id="4" idx="5"/>
          </p:cNvCxnSpPr>
          <p:nvPr/>
        </p:nvCxnSpPr>
        <p:spPr>
          <a:xfrm flipH="1" flipV="1">
            <a:off x="7493001" y="4873625"/>
            <a:ext cx="727075" cy="8588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9" idx="0"/>
            <a:endCxn id="4" idx="3"/>
          </p:cNvCxnSpPr>
          <p:nvPr/>
        </p:nvCxnSpPr>
        <p:spPr>
          <a:xfrm flipV="1">
            <a:off x="4116388" y="4873625"/>
            <a:ext cx="1085850" cy="8588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7" idx="3"/>
            <a:endCxn id="4" idx="2"/>
          </p:cNvCxnSpPr>
          <p:nvPr/>
        </p:nvCxnSpPr>
        <p:spPr>
          <a:xfrm flipV="1">
            <a:off x="3935413" y="4365625"/>
            <a:ext cx="792162" cy="1793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6" idx="2"/>
            <a:endCxn id="4" idx="1"/>
          </p:cNvCxnSpPr>
          <p:nvPr/>
        </p:nvCxnSpPr>
        <p:spPr>
          <a:xfrm>
            <a:off x="3540126" y="3284538"/>
            <a:ext cx="1662113" cy="571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68740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zh-CN" altLang="en-US" smtClean="0"/>
              <a:t>做以前做不好之事</a:t>
            </a:r>
          </a:p>
        </p:txBody>
      </p:sp>
      <p:sp>
        <p:nvSpPr>
          <p:cNvPr id="28675" name="内容占位符 2"/>
          <p:cNvSpPr>
            <a:spLocks noGrp="1"/>
          </p:cNvSpPr>
          <p:nvPr>
            <p:ph idx="1"/>
          </p:nvPr>
        </p:nvSpPr>
        <p:spPr/>
        <p:txBody>
          <a:bodyPr/>
          <a:lstStyle/>
          <a:p>
            <a:r>
              <a:rPr lang="en-US" altLang="zh-CN" sz="3600"/>
              <a:t>ERP</a:t>
            </a:r>
            <a:r>
              <a:rPr lang="zh-CN" altLang="en-US" sz="3600"/>
              <a:t>系统</a:t>
            </a:r>
            <a:endParaRPr lang="en-US" altLang="zh-CN" sz="3600"/>
          </a:p>
          <a:p>
            <a:pPr lvl="1"/>
            <a:r>
              <a:rPr lang="zh-CN" altLang="en-US" sz="3200"/>
              <a:t>针对物资资源管理（物流）、人力资源管理（人流）、财务资源管理（财流）、信息资源管理（信息流）而开展的集成一体化的企业管理</a:t>
            </a:r>
            <a:endParaRPr lang="en-US" altLang="zh-CN" sz="3200"/>
          </a:p>
          <a:p>
            <a:pPr lvl="1"/>
            <a:r>
              <a:rPr lang="zh-CN" altLang="en-US" sz="3200"/>
              <a:t>信息技术带给了我们庞大的处理能力：</a:t>
            </a:r>
            <a:endParaRPr lang="en-US" altLang="zh-CN" sz="3200"/>
          </a:p>
          <a:p>
            <a:pPr lvl="2"/>
            <a:r>
              <a:rPr lang="zh-CN" altLang="en-US" sz="2800"/>
              <a:t>复杂业务模型、复杂管理要求、</a:t>
            </a:r>
            <a:endParaRPr lang="en-US" altLang="zh-CN" sz="2800"/>
          </a:p>
          <a:p>
            <a:pPr lvl="2"/>
            <a:r>
              <a:rPr lang="zh-CN" altLang="en-US" sz="2800"/>
              <a:t>复杂合作关系、复杂时空数据类型</a:t>
            </a:r>
            <a:r>
              <a:rPr lang="en-US" altLang="zh-CN" sz="2800"/>
              <a:t>……</a:t>
            </a:r>
            <a:endParaRPr lang="zh-CN" altLang="en-US" sz="2800"/>
          </a:p>
        </p:txBody>
      </p:sp>
    </p:spTree>
    <p:extLst>
      <p:ext uri="{BB962C8B-B14F-4D97-AF65-F5344CB8AC3E}">
        <p14:creationId xmlns:p14="http://schemas.microsoft.com/office/powerpoint/2010/main" val="32854452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p:cNvSpPr>
          <p:nvPr>
            <p:ph idx="1"/>
          </p:nvPr>
        </p:nvSpPr>
        <p:spPr>
          <a:xfrm>
            <a:off x="911424" y="1052513"/>
            <a:ext cx="10369152" cy="4686300"/>
          </a:xfrm>
        </p:spPr>
        <p:txBody>
          <a:bodyPr>
            <a:normAutofit/>
          </a:bodyPr>
          <a:lstStyle/>
          <a:p>
            <a:r>
              <a:rPr lang="zh-CN" altLang="en-US" sz="3600" dirty="0" smtClean="0"/>
              <a:t>计算给这个世界带来的不是这个和那个技术，也不是这个或者那个炫目应用</a:t>
            </a:r>
            <a:endParaRPr lang="en-US" altLang="zh-CN" sz="3600" dirty="0" smtClean="0"/>
          </a:p>
          <a:p>
            <a:endParaRPr lang="en-US" altLang="zh-CN" sz="3600" dirty="0" smtClean="0"/>
          </a:p>
          <a:p>
            <a:r>
              <a:rPr lang="zh-CN" altLang="en-US" sz="3600" dirty="0" smtClean="0"/>
              <a:t>计算带给我们的是无限的想象空间和强有力的实现手段</a:t>
            </a:r>
          </a:p>
        </p:txBody>
      </p:sp>
      <p:sp>
        <p:nvSpPr>
          <p:cNvPr id="4" name="矩形 3"/>
          <p:cNvSpPr/>
          <p:nvPr/>
        </p:nvSpPr>
        <p:spPr>
          <a:xfrm>
            <a:off x="3791744" y="4005064"/>
            <a:ext cx="4752528" cy="1754326"/>
          </a:xfrm>
          <a:prstGeom prst="rect">
            <a:avLst/>
          </a:prstGeom>
          <a:noFill/>
        </p:spPr>
        <p:txBody>
          <a:bodyPr>
            <a:spAutoFit/>
          </a:bodyPr>
          <a:lstStyle/>
          <a:p>
            <a:pPr algn="ctr" fontAlgn="auto">
              <a:spcBef>
                <a:spcPts val="0"/>
              </a:spcBef>
              <a:spcAft>
                <a:spcPts val="0"/>
              </a:spcAft>
              <a:defRPr/>
            </a:pPr>
            <a:r>
              <a:rPr lang="zh-CN" altLang="en-US" sz="5400"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mn-lt"/>
                <a:ea typeface="+mn-ea"/>
              </a:rPr>
              <a:t>人有多大胆</a:t>
            </a:r>
            <a:endParaRPr lang="en-US" altLang="zh-CN" sz="5400"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mn-lt"/>
              <a:ea typeface="+mn-ea"/>
            </a:endParaRPr>
          </a:p>
          <a:p>
            <a:pPr algn="ctr" fontAlgn="auto">
              <a:spcBef>
                <a:spcPts val="0"/>
              </a:spcBef>
              <a:spcAft>
                <a:spcPts val="0"/>
              </a:spcAft>
              <a:defRPr/>
            </a:pPr>
            <a:r>
              <a:rPr lang="zh-CN" altLang="en-US" sz="5400"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mn-lt"/>
                <a:ea typeface="+mn-ea"/>
              </a:rPr>
              <a:t>地有多大产</a:t>
            </a:r>
          </a:p>
        </p:txBody>
      </p:sp>
    </p:spTree>
    <p:extLst>
      <p:ext uri="{BB962C8B-B14F-4D97-AF65-F5344CB8AC3E}">
        <p14:creationId xmlns:p14="http://schemas.microsoft.com/office/powerpoint/2010/main" val="157313464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a:xfrm>
            <a:off x="946820" y="404664"/>
            <a:ext cx="10298360" cy="1143000"/>
          </a:xfrm>
        </p:spPr>
        <p:txBody>
          <a:bodyPr>
            <a:normAutofit fontScale="90000"/>
          </a:bodyPr>
          <a:lstStyle/>
          <a:p>
            <a:r>
              <a:rPr lang="zh-CN" altLang="en-US" dirty="0" smtClean="0"/>
              <a:t>理解之三：算法</a:t>
            </a:r>
            <a:r>
              <a:rPr lang="zh-CN" altLang="en-US" dirty="0" smtClean="0"/>
              <a:t>是解读计算思维的最佳载体</a:t>
            </a:r>
          </a:p>
        </p:txBody>
      </p:sp>
      <p:sp>
        <p:nvSpPr>
          <p:cNvPr id="30723" name="内容占位符 2"/>
          <p:cNvSpPr>
            <a:spLocks noGrp="1"/>
          </p:cNvSpPr>
          <p:nvPr>
            <p:ph idx="1"/>
          </p:nvPr>
        </p:nvSpPr>
        <p:spPr>
          <a:xfrm>
            <a:off x="838200" y="1988840"/>
            <a:ext cx="10515600" cy="3900091"/>
          </a:xfrm>
        </p:spPr>
        <p:txBody>
          <a:bodyPr/>
          <a:lstStyle/>
          <a:p>
            <a:pPr eaLnBrk="1" hangingPunct="1"/>
            <a:r>
              <a:rPr lang="zh-CN" altLang="en-US" dirty="0" smtClean="0"/>
              <a:t>算法是计算机科学的灵魂所在</a:t>
            </a:r>
            <a:endParaRPr lang="en-US" altLang="zh-CN" dirty="0" smtClean="0"/>
          </a:p>
          <a:p>
            <a:pPr eaLnBrk="1" hangingPunct="1"/>
            <a:r>
              <a:rPr lang="zh-CN" altLang="en-US" dirty="0" smtClean="0"/>
              <a:t>围绕计算开展的人类认知活动中，算法的寻找和优化一直是重中之重</a:t>
            </a:r>
            <a:endParaRPr lang="en-US" altLang="zh-CN" dirty="0" smtClean="0"/>
          </a:p>
          <a:p>
            <a:pPr eaLnBrk="1" hangingPunct="1"/>
            <a:r>
              <a:rPr lang="zh-CN" altLang="en-US" dirty="0" smtClean="0"/>
              <a:t>计算机学科所支撑的人类认知活动中，能够上升到思维的、最具代表性的就是算法研究</a:t>
            </a:r>
            <a:endParaRPr lang="en-US" altLang="zh-CN" dirty="0" smtClean="0"/>
          </a:p>
        </p:txBody>
      </p:sp>
    </p:spTree>
    <p:extLst>
      <p:ext uri="{BB962C8B-B14F-4D97-AF65-F5344CB8AC3E}">
        <p14:creationId xmlns:p14="http://schemas.microsoft.com/office/powerpoint/2010/main" val="249922299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smtClean="0"/>
              <a:t>算法是解读计算思维的最佳载体</a:t>
            </a:r>
          </a:p>
        </p:txBody>
      </p:sp>
      <p:sp>
        <p:nvSpPr>
          <p:cNvPr id="31747" name="内容占位符 2"/>
          <p:cNvSpPr>
            <a:spLocks noGrp="1"/>
          </p:cNvSpPr>
          <p:nvPr>
            <p:ph idx="1"/>
          </p:nvPr>
        </p:nvSpPr>
        <p:spPr/>
        <p:txBody>
          <a:bodyPr/>
          <a:lstStyle/>
          <a:p>
            <a:pPr eaLnBrk="1" hangingPunct="1"/>
            <a:r>
              <a:rPr lang="zh-CN" altLang="en-US" smtClean="0"/>
              <a:t>抽象：</a:t>
            </a:r>
            <a:endParaRPr lang="en-US" altLang="zh-CN" smtClean="0"/>
          </a:p>
          <a:p>
            <a:pPr lvl="1" eaLnBrk="1" hangingPunct="1"/>
            <a:r>
              <a:rPr lang="zh-CN" altLang="en-US" smtClean="0"/>
              <a:t>算法本身就是从输入到输出的一个函数；</a:t>
            </a:r>
            <a:endParaRPr lang="en-US" altLang="zh-CN" smtClean="0"/>
          </a:p>
          <a:p>
            <a:pPr lvl="1" eaLnBrk="1" hangingPunct="1"/>
            <a:r>
              <a:rPr lang="zh-CN" altLang="en-US" smtClean="0"/>
              <a:t>设计算法中涉及到大量的：</a:t>
            </a:r>
            <a:endParaRPr lang="en-US" altLang="zh-CN" smtClean="0"/>
          </a:p>
          <a:p>
            <a:pPr lvl="2" eaLnBrk="1" hangingPunct="1"/>
            <a:r>
              <a:rPr lang="zh-CN" altLang="en-US" smtClean="0"/>
              <a:t>数学模型的建立、算法策略的选择、</a:t>
            </a:r>
            <a:endParaRPr lang="en-US" altLang="zh-CN" smtClean="0"/>
          </a:p>
          <a:p>
            <a:pPr lvl="2" eaLnBrk="1" hangingPunct="1"/>
            <a:r>
              <a:rPr lang="zh-CN" altLang="en-US" smtClean="0"/>
              <a:t>数据结构的设计和选择、算法正确性和效率的分析；</a:t>
            </a:r>
            <a:endParaRPr lang="en-US" altLang="zh-CN" smtClean="0"/>
          </a:p>
          <a:p>
            <a:pPr eaLnBrk="1" hangingPunct="1"/>
            <a:r>
              <a:rPr lang="zh-CN" altLang="en-US" smtClean="0"/>
              <a:t>自动化：</a:t>
            </a:r>
            <a:endParaRPr lang="en-US" altLang="zh-CN" smtClean="0"/>
          </a:p>
          <a:p>
            <a:pPr lvl="1" eaLnBrk="1" hangingPunct="1"/>
            <a:r>
              <a:rPr lang="zh-CN" altLang="en-US" smtClean="0"/>
              <a:t>有穷序列就是自动化的核心；</a:t>
            </a:r>
            <a:endParaRPr lang="en-US" altLang="zh-CN" smtClean="0"/>
          </a:p>
          <a:p>
            <a:pPr lvl="1" eaLnBrk="1" hangingPunct="1"/>
            <a:r>
              <a:rPr lang="zh-CN" altLang="en-US" smtClean="0"/>
              <a:t>在不同的问题领域、不同的运行平台上，如何选择和优化算法则是工程思维的集中体现</a:t>
            </a:r>
            <a:endParaRPr lang="en-US" altLang="zh-CN" smtClean="0"/>
          </a:p>
          <a:p>
            <a:pPr lvl="2" eaLnBrk="1" hangingPunct="1"/>
            <a:r>
              <a:rPr lang="zh-CN" altLang="en-US" smtClean="0"/>
              <a:t>计算思维是数学思维和工程思维的有机融合</a:t>
            </a:r>
          </a:p>
        </p:txBody>
      </p:sp>
    </p:spTree>
    <p:extLst>
      <p:ext uri="{BB962C8B-B14F-4D97-AF65-F5344CB8AC3E}">
        <p14:creationId xmlns:p14="http://schemas.microsoft.com/office/powerpoint/2010/main" val="13968237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263352" y="2685113"/>
            <a:ext cx="11665296" cy="3255542"/>
          </a:xfrm>
          <a:prstGeom prst="roundRect">
            <a:avLst/>
          </a:prstGeom>
          <a:gradFill>
            <a:gsLst>
              <a:gs pos="0">
                <a:schemeClr val="accent4">
                  <a:lumMod val="20000"/>
                  <a:lumOff val="80000"/>
                </a:schemeClr>
              </a:gs>
              <a:gs pos="5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838200" y="66571"/>
            <a:ext cx="10515600" cy="1325563"/>
          </a:xfrm>
        </p:spPr>
        <p:txBody>
          <a:bodyPr/>
          <a:lstStyle/>
          <a:p>
            <a:r>
              <a:rPr lang="zh-CN" altLang="en-US" dirty="0" smtClean="0"/>
              <a:t>试图给出计算思维的定义</a:t>
            </a:r>
            <a:endParaRPr lang="zh-CN" altLang="en-US" dirty="0"/>
          </a:p>
        </p:txBody>
      </p:sp>
      <p:sp>
        <p:nvSpPr>
          <p:cNvPr id="3" name="TextBox 2"/>
          <p:cNvSpPr txBox="1"/>
          <p:nvPr/>
        </p:nvSpPr>
        <p:spPr>
          <a:xfrm>
            <a:off x="1343472" y="6125955"/>
            <a:ext cx="9073008" cy="461665"/>
          </a:xfrm>
          <a:prstGeom prst="rect">
            <a:avLst/>
          </a:prstGeom>
          <a:noFill/>
        </p:spPr>
        <p:txBody>
          <a:bodyPr wrap="square" rtlCol="0">
            <a:spAutoFit/>
          </a:bodyPr>
          <a:lstStyle/>
          <a:p>
            <a:r>
              <a:rPr lang="en-US" altLang="zh-CN" sz="2400" dirty="0" smtClean="0"/>
              <a:t>http://www.cs.cmu.edu/~CompThink/papers/TheLinkWing.pdf</a:t>
            </a:r>
            <a:endParaRPr lang="zh-CN" altLang="en-US" sz="2400" dirty="0"/>
          </a:p>
        </p:txBody>
      </p:sp>
      <p:sp>
        <p:nvSpPr>
          <p:cNvPr id="4" name="TextBox 3"/>
          <p:cNvSpPr txBox="1"/>
          <p:nvPr/>
        </p:nvSpPr>
        <p:spPr>
          <a:xfrm>
            <a:off x="838200" y="1484784"/>
            <a:ext cx="10730408" cy="1200329"/>
          </a:xfrm>
          <a:prstGeom prst="rect">
            <a:avLst/>
          </a:prstGeom>
          <a:noFill/>
        </p:spPr>
        <p:txBody>
          <a:bodyPr wrap="square" rtlCol="0">
            <a:spAutoFit/>
          </a:bodyPr>
          <a:lstStyle/>
          <a:p>
            <a:r>
              <a:rPr lang="zh-CN" altLang="en-US" sz="2400" dirty="0" smtClean="0"/>
              <a:t>美国卡内基</a:t>
            </a:r>
            <a:r>
              <a:rPr lang="en-US" altLang="zh-CN" sz="2400" dirty="0" smtClean="0"/>
              <a:t>-</a:t>
            </a:r>
            <a:r>
              <a:rPr lang="zh-CN" altLang="en-US" sz="2400" dirty="0" smtClean="0"/>
              <a:t>梅隆大学教授</a:t>
            </a:r>
            <a:r>
              <a:rPr lang="en-US" altLang="zh-CN" sz="2400" dirty="0" smtClean="0"/>
              <a:t>Jeannette M. Wing(</a:t>
            </a:r>
            <a:r>
              <a:rPr lang="zh-CN" altLang="en-US" sz="2400" dirty="0" smtClean="0"/>
              <a:t>周以真</a:t>
            </a:r>
            <a:r>
              <a:rPr lang="en-US" altLang="zh-CN" sz="2400" dirty="0" smtClean="0"/>
              <a:t>)</a:t>
            </a:r>
            <a:r>
              <a:rPr lang="zh-CN" altLang="en-US" sz="2400" dirty="0" smtClean="0"/>
              <a:t>领导世界上最早的</a:t>
            </a:r>
            <a:r>
              <a:rPr lang="en-US" altLang="zh-CN" sz="2400" dirty="0" smtClean="0"/>
              <a:t>”</a:t>
            </a:r>
            <a:r>
              <a:rPr lang="zh-CN" altLang="en-US" sz="2400" dirty="0" smtClean="0"/>
              <a:t>计算思维研究中心</a:t>
            </a:r>
            <a:r>
              <a:rPr lang="en-US" altLang="zh-CN" sz="2400" dirty="0" smtClean="0"/>
              <a:t>”,</a:t>
            </a:r>
            <a:r>
              <a:rPr lang="zh-CN" altLang="en-US" sz="2400" dirty="0" smtClean="0"/>
              <a:t> 并大力推动这一概念。</a:t>
            </a:r>
            <a:endParaRPr lang="en-US" altLang="zh-CN" sz="2400" dirty="0" smtClean="0"/>
          </a:p>
          <a:p>
            <a:pPr algn="r"/>
            <a:r>
              <a:rPr lang="en-US" altLang="zh-CN" sz="2400" dirty="0"/>
              <a:t>	</a:t>
            </a:r>
            <a:r>
              <a:rPr lang="en-US" altLang="zh-CN" sz="2400" dirty="0" smtClean="0"/>
              <a:t>------</a:t>
            </a:r>
            <a:r>
              <a:rPr lang="en-US" altLang="zh-CN" sz="2400" dirty="0" smtClean="0">
                <a:hlinkClick r:id="rId2" action="ppaction://hlinkfile"/>
              </a:rPr>
              <a:t>Computational Thinking: What and Why?</a:t>
            </a:r>
            <a:r>
              <a:rPr lang="en-US" altLang="zh-CN" sz="2400" dirty="0" smtClean="0"/>
              <a:t> Link Magazine, 2010</a:t>
            </a:r>
            <a:endParaRPr lang="zh-CN" altLang="en-US" sz="2400" dirty="0"/>
          </a:p>
        </p:txBody>
      </p:sp>
      <p:pic>
        <p:nvPicPr>
          <p:cNvPr id="2050" name="Picture 2"/>
          <p:cNvPicPr>
            <a:picLocks noChangeAspect="1" noChangeArrowheads="1"/>
          </p:cNvPicPr>
          <p:nvPr/>
        </p:nvPicPr>
        <p:blipFill>
          <a:blip r:embed="rId3" cstate="print"/>
          <a:srcRect/>
          <a:stretch>
            <a:fillRect/>
          </a:stretch>
        </p:blipFill>
        <p:spPr bwMode="auto">
          <a:xfrm>
            <a:off x="501304" y="2996952"/>
            <a:ext cx="11211320" cy="2590907"/>
          </a:xfrm>
          <a:prstGeom prst="rect">
            <a:avLst/>
          </a:prstGeom>
          <a:noFill/>
          <a:ln w="9525">
            <a:noFill/>
            <a:miter lim="800000"/>
            <a:headEnd/>
            <a:tailEnd/>
          </a:ln>
        </p:spPr>
      </p:pic>
    </p:spTree>
    <p:extLst>
      <p:ext uri="{BB962C8B-B14F-4D97-AF65-F5344CB8AC3E}">
        <p14:creationId xmlns:p14="http://schemas.microsoft.com/office/powerpoint/2010/main" val="7973172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结束语</a:t>
            </a:r>
            <a:endParaRPr lang="zh-CN" altLang="en-US" dirty="0"/>
          </a:p>
        </p:txBody>
      </p:sp>
      <p:sp>
        <p:nvSpPr>
          <p:cNvPr id="3" name="文本框 2"/>
          <p:cNvSpPr txBox="1"/>
          <p:nvPr/>
        </p:nvSpPr>
        <p:spPr>
          <a:xfrm>
            <a:off x="1991544" y="1772816"/>
            <a:ext cx="8802410" cy="584775"/>
          </a:xfrm>
          <a:prstGeom prst="rect">
            <a:avLst/>
          </a:prstGeom>
          <a:noFill/>
        </p:spPr>
        <p:txBody>
          <a:bodyPr wrap="none" rtlCol="0">
            <a:spAutoFit/>
          </a:bodyPr>
          <a:lstStyle/>
          <a:p>
            <a:r>
              <a:rPr lang="zh-CN" altLang="en-US" sz="3200" dirty="0" smtClean="0"/>
              <a:t>计算思维看不见，摸不着，但影响着你的决策！</a:t>
            </a:r>
            <a:endParaRPr lang="zh-CN" altLang="en-US" sz="3200" dirty="0"/>
          </a:p>
        </p:txBody>
      </p:sp>
      <p:sp>
        <p:nvSpPr>
          <p:cNvPr id="4" name="文本框 3"/>
          <p:cNvSpPr txBox="1"/>
          <p:nvPr/>
        </p:nvSpPr>
        <p:spPr>
          <a:xfrm>
            <a:off x="1631504" y="2564904"/>
            <a:ext cx="9361039" cy="2554545"/>
          </a:xfrm>
          <a:prstGeom prst="rect">
            <a:avLst/>
          </a:prstGeom>
          <a:noFill/>
        </p:spPr>
        <p:txBody>
          <a:bodyPr wrap="square" rtlCol="0">
            <a:spAutoFit/>
          </a:bodyPr>
          <a:lstStyle/>
          <a:p>
            <a:r>
              <a:rPr lang="zh-CN" altLang="en-US" sz="3200" dirty="0" smtClean="0"/>
              <a:t>计算思维：当你面临一个要解决的问题时，如果你的第一感觉是去寻找一个数学模型对问题和解进行建模，去尝试着通过算法来寻找解，并尝试着思考如何用一个辅助工具开展计算时，计算思维已经在影响你了！</a:t>
            </a:r>
            <a:endParaRPr lang="zh-CN" altLang="en-US" sz="3200" dirty="0"/>
          </a:p>
        </p:txBody>
      </p:sp>
      <p:sp>
        <p:nvSpPr>
          <p:cNvPr id="5" name="文本框 4"/>
          <p:cNvSpPr txBox="1"/>
          <p:nvPr/>
        </p:nvSpPr>
        <p:spPr>
          <a:xfrm>
            <a:off x="1631504" y="5373216"/>
            <a:ext cx="9162450" cy="1077218"/>
          </a:xfrm>
          <a:prstGeom prst="rect">
            <a:avLst/>
          </a:prstGeom>
          <a:noFill/>
        </p:spPr>
        <p:txBody>
          <a:bodyPr wrap="square" rtlCol="0">
            <a:spAutoFit/>
          </a:bodyPr>
          <a:lstStyle/>
          <a:p>
            <a:r>
              <a:rPr lang="zh-CN" altLang="en-US" sz="3200" dirty="0" smtClean="0"/>
              <a:t>有很多的计算过程中沉淀下来的模式，被封装为计算思维，可以被我们直接使用</a:t>
            </a:r>
            <a:endParaRPr lang="zh-CN" altLang="en-US" sz="3200" dirty="0"/>
          </a:p>
        </p:txBody>
      </p:sp>
    </p:spTree>
    <p:extLst>
      <p:ext uri="{BB962C8B-B14F-4D97-AF65-F5344CB8AC3E}">
        <p14:creationId xmlns:p14="http://schemas.microsoft.com/office/powerpoint/2010/main" val="3528160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0381" y="0"/>
            <a:ext cx="10716491" cy="1325563"/>
          </a:xfrm>
        </p:spPr>
        <p:txBody>
          <a:bodyPr/>
          <a:lstStyle/>
          <a:p>
            <a:r>
              <a:rPr lang="zh-CN" altLang="en-US" dirty="0" smtClean="0"/>
              <a:t>什么是计算</a:t>
            </a:r>
            <a:r>
              <a:rPr lang="en-US" altLang="zh-CN" dirty="0" smtClean="0"/>
              <a:t>?</a:t>
            </a:r>
            <a:endParaRPr lang="zh-CN" altLang="en-US" dirty="0"/>
          </a:p>
        </p:txBody>
      </p:sp>
      <p:pic>
        <p:nvPicPr>
          <p:cNvPr id="4" name="内容占位符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743199" y="2078107"/>
            <a:ext cx="2166791" cy="2459284"/>
          </a:xfrm>
        </p:spPr>
      </p:pic>
      <p:sp>
        <p:nvSpPr>
          <p:cNvPr id="6" name="文本框 5"/>
          <p:cNvSpPr txBox="1"/>
          <p:nvPr/>
        </p:nvSpPr>
        <p:spPr>
          <a:xfrm>
            <a:off x="755072" y="1325563"/>
            <a:ext cx="4288353" cy="584775"/>
          </a:xfrm>
          <a:prstGeom prst="rect">
            <a:avLst/>
          </a:prstGeom>
          <a:noFill/>
        </p:spPr>
        <p:txBody>
          <a:bodyPr wrap="none" rtlCol="0">
            <a:spAutoFit/>
          </a:bodyPr>
          <a:lstStyle/>
          <a:p>
            <a:r>
              <a:rPr lang="zh-CN" altLang="en-US" sz="3200" dirty="0" smtClean="0"/>
              <a:t>计算模型：图灵机模型</a:t>
            </a:r>
            <a:endParaRPr lang="zh-CN" altLang="en-US" sz="3200" dirty="0"/>
          </a:p>
        </p:txBody>
      </p:sp>
      <p:sp>
        <p:nvSpPr>
          <p:cNvPr id="8" name="文本框 7"/>
          <p:cNvSpPr txBox="1"/>
          <p:nvPr/>
        </p:nvSpPr>
        <p:spPr>
          <a:xfrm>
            <a:off x="838199" y="4705161"/>
            <a:ext cx="10812568" cy="1569660"/>
          </a:xfrm>
          <a:prstGeom prst="rect">
            <a:avLst/>
          </a:prstGeom>
          <a:noFill/>
        </p:spPr>
        <p:txBody>
          <a:bodyPr wrap="square" rtlCol="0">
            <a:spAutoFit/>
          </a:bodyPr>
          <a:lstStyle/>
          <a:p>
            <a:r>
              <a:rPr lang="zh-CN" altLang="en-US" sz="2400" dirty="0">
                <a:solidFill>
                  <a:srgbClr val="FF0000"/>
                </a:solidFill>
              </a:rPr>
              <a:t>可计算</a:t>
            </a:r>
            <a:r>
              <a:rPr lang="zh-CN" altLang="en-US" sz="2400" dirty="0"/>
              <a:t>函数可以被理解为：能够在抽象计算机上编出程序计算其值的函数。</a:t>
            </a:r>
            <a:endParaRPr lang="en-US" altLang="zh-CN" sz="2400" dirty="0"/>
          </a:p>
          <a:p>
            <a:endParaRPr lang="zh-CN" altLang="en-US" sz="2400" dirty="0"/>
          </a:p>
          <a:p>
            <a:r>
              <a:rPr lang="zh-CN" altLang="en-US" sz="2400" dirty="0"/>
              <a:t>图</a:t>
            </a:r>
            <a:r>
              <a:rPr lang="zh-CN" altLang="en-US" sz="2400" dirty="0" smtClean="0"/>
              <a:t>灵：存在</a:t>
            </a:r>
            <a:r>
              <a:rPr lang="zh-CN" altLang="en-US" sz="2400" dirty="0"/>
              <a:t>一个</a:t>
            </a:r>
            <a:r>
              <a:rPr lang="zh-CN" altLang="en-US" sz="2400" dirty="0">
                <a:solidFill>
                  <a:srgbClr val="FF0000"/>
                </a:solidFill>
              </a:rPr>
              <a:t>通用的计算机</a:t>
            </a:r>
            <a:r>
              <a:rPr lang="zh-CN" altLang="en-US" sz="2400" dirty="0"/>
              <a:t>，针对任何图灵可计算函数，我们总是可以找到一个程序，在这个计算机上对这个函数进行计算求值</a:t>
            </a:r>
            <a:r>
              <a:rPr lang="zh-CN" altLang="en-US" sz="2400" dirty="0" smtClean="0"/>
              <a:t>。</a:t>
            </a:r>
            <a:endParaRPr lang="en-US" altLang="zh-CN" sz="2400" dirty="0"/>
          </a:p>
        </p:txBody>
      </p:sp>
      <p:pic>
        <p:nvPicPr>
          <p:cNvPr id="5" name="图片 4"/>
          <p:cNvPicPr>
            <a:picLocks noChangeAspect="1"/>
          </p:cNvPicPr>
          <p:nvPr/>
        </p:nvPicPr>
        <p:blipFill>
          <a:blip r:embed="rId4"/>
          <a:stretch>
            <a:fillRect/>
          </a:stretch>
        </p:blipFill>
        <p:spPr>
          <a:xfrm>
            <a:off x="5876347" y="2086374"/>
            <a:ext cx="2142074" cy="2451017"/>
          </a:xfrm>
          <a:prstGeom prst="rect">
            <a:avLst/>
          </a:prstGeom>
        </p:spPr>
      </p:pic>
    </p:spTree>
    <p:extLst>
      <p:ext uri="{BB962C8B-B14F-4D97-AF65-F5344CB8AC3E}">
        <p14:creationId xmlns:p14="http://schemas.microsoft.com/office/powerpoint/2010/main" val="3097835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斐波那契数列</a:t>
            </a:r>
          </a:p>
        </p:txBody>
      </p:sp>
      <p:sp>
        <p:nvSpPr>
          <p:cNvPr id="3" name="内容占位符 2"/>
          <p:cNvSpPr>
            <a:spLocks noGrp="1"/>
          </p:cNvSpPr>
          <p:nvPr>
            <p:ph idx="1"/>
          </p:nvPr>
        </p:nvSpPr>
        <p:spPr/>
        <p:txBody>
          <a:bodyPr/>
          <a:lstStyle/>
          <a:p>
            <a:r>
              <a:rPr lang="zh-CN" altLang="en-US" dirty="0" smtClean="0"/>
              <a:t>函数：</a:t>
            </a:r>
            <a:endParaRPr lang="en-US" altLang="zh-CN" dirty="0" smtClean="0"/>
          </a:p>
          <a:p>
            <a:pPr lvl="1"/>
            <a:r>
              <a:rPr lang="en-US" altLang="zh-CN" dirty="0" smtClean="0"/>
              <a:t>f(n)=f(n-1)+f(n-2); f(1)=f(2)=1</a:t>
            </a:r>
            <a:r>
              <a:rPr lang="zh-CN" altLang="en-US" dirty="0" smtClean="0"/>
              <a:t>；</a:t>
            </a:r>
            <a:r>
              <a:rPr lang="en-US" altLang="zh-CN" dirty="0" smtClean="0"/>
              <a:t>n&gt;2;</a:t>
            </a:r>
          </a:p>
          <a:p>
            <a:pPr lvl="1"/>
            <a:endParaRPr lang="en-US" altLang="zh-CN" dirty="0"/>
          </a:p>
          <a:p>
            <a:r>
              <a:rPr lang="zh-CN" altLang="en-US" dirty="0" smtClean="0"/>
              <a:t>程序：</a:t>
            </a:r>
            <a:endParaRPr lang="en-US" altLang="zh-CN" dirty="0" smtClean="0"/>
          </a:p>
          <a:p>
            <a:endParaRPr lang="zh-CN" altLang="en-US" dirty="0"/>
          </a:p>
        </p:txBody>
      </p:sp>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7876" y="3217922"/>
            <a:ext cx="5213454" cy="3457197"/>
          </a:xfrm>
          <a:prstGeom prst="rect">
            <a:avLst/>
          </a:prstGeom>
        </p:spPr>
      </p:pic>
    </p:spTree>
    <p:extLst>
      <p:ext uri="{BB962C8B-B14F-4D97-AF65-F5344CB8AC3E}">
        <p14:creationId xmlns:p14="http://schemas.microsoft.com/office/powerpoint/2010/main" val="9509825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vert="horz" lIns="76200" tIns="38100" rIns="76200" bIns="38100" rtlCol="0" anchor="ctr">
            <a:normAutofit/>
          </a:bodyPr>
          <a:lstStyle/>
          <a:p>
            <a:r>
              <a:rPr lang="zh-CN" altLang="en-US" smtClean="0"/>
              <a:t>数据抽象</a:t>
            </a:r>
          </a:p>
        </p:txBody>
      </p:sp>
      <p:sp>
        <p:nvSpPr>
          <p:cNvPr id="7171" name="Oval 3"/>
          <p:cNvSpPr>
            <a:spLocks/>
          </p:cNvSpPr>
          <p:nvPr/>
        </p:nvSpPr>
        <p:spPr bwMode="auto">
          <a:xfrm>
            <a:off x="3386138" y="2476501"/>
            <a:ext cx="1905000" cy="3281363"/>
          </a:xfrm>
          <a:prstGeom prst="ellipse">
            <a:avLst/>
          </a:prstGeom>
          <a:solidFill>
            <a:schemeClr val="bg1">
              <a:lumMod val="85000"/>
            </a:schemeClr>
          </a:solidFill>
          <a:ln w="57150" cmpd="thinThick">
            <a:solidFill>
              <a:schemeClr val="tx1"/>
            </a:solidFill>
            <a:round/>
            <a:headEnd/>
            <a:tailEnd/>
          </a:ln>
        </p:spPr>
        <p:txBody>
          <a:bodyPr/>
          <a:lstStyle/>
          <a:p>
            <a:pPr fontAlgn="auto">
              <a:spcBef>
                <a:spcPts val="0"/>
              </a:spcBef>
              <a:spcAft>
                <a:spcPts val="0"/>
              </a:spcAft>
              <a:defRPr/>
            </a:pPr>
            <a:endParaRPr lang="zh-CN" altLang="en-US">
              <a:latin typeface="+mn-lt"/>
              <a:ea typeface="+mn-ea"/>
            </a:endParaRPr>
          </a:p>
        </p:txBody>
      </p:sp>
      <p:sp>
        <p:nvSpPr>
          <p:cNvPr id="22532" name="Text Box 4"/>
          <p:cNvSpPr txBox="1">
            <a:spLocks noChangeArrowheads="1"/>
          </p:cNvSpPr>
          <p:nvPr/>
        </p:nvSpPr>
        <p:spPr bwMode="auto">
          <a:xfrm>
            <a:off x="4021138" y="2900363"/>
            <a:ext cx="741362"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
            <a:r>
              <a:rPr lang="zh-CN" altLang="en-US" sz="3600">
                <a:latin typeface="楷体_GB2312"/>
                <a:ea typeface="楷体_GB2312"/>
                <a:cs typeface="楷体_GB2312"/>
              </a:rPr>
              <a:t>数据抽象</a:t>
            </a:r>
          </a:p>
        </p:txBody>
      </p:sp>
      <p:grpSp>
        <p:nvGrpSpPr>
          <p:cNvPr id="2" name="Group 5"/>
          <p:cNvGrpSpPr>
            <a:grpSpLocks/>
          </p:cNvGrpSpPr>
          <p:nvPr/>
        </p:nvGrpSpPr>
        <p:grpSpPr bwMode="auto">
          <a:xfrm>
            <a:off x="3092451" y="1903414"/>
            <a:ext cx="925513" cy="4360863"/>
            <a:chOff x="988" y="1199"/>
            <a:chExt cx="583" cy="2747"/>
          </a:xfrm>
        </p:grpSpPr>
        <p:sp>
          <p:nvSpPr>
            <p:cNvPr id="22537" name="Line 6"/>
            <p:cNvSpPr>
              <a:spLocks noChangeShapeType="1"/>
            </p:cNvSpPr>
            <p:nvPr/>
          </p:nvSpPr>
          <p:spPr bwMode="auto">
            <a:xfrm flipH="1">
              <a:off x="1558" y="1199"/>
              <a:ext cx="13" cy="2666"/>
            </a:xfrm>
            <a:prstGeom prst="line">
              <a:avLst/>
            </a:prstGeom>
            <a:noFill/>
            <a:ln w="38100">
              <a:solidFill>
                <a:srgbClr val="FF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22538" name="Text Box 7"/>
            <p:cNvSpPr txBox="1">
              <a:spLocks noChangeArrowheads="1"/>
            </p:cNvSpPr>
            <p:nvPr/>
          </p:nvSpPr>
          <p:spPr bwMode="auto">
            <a:xfrm>
              <a:off x="988" y="3655"/>
              <a:ext cx="5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
              <a:r>
                <a:rPr lang="zh-CN" altLang="en-US" sz="2400">
                  <a:latin typeface="Times New Roman" panose="02020603050405020304" pitchFamily="18" charset="0"/>
                  <a:ea typeface="永中宋体"/>
                  <a:cs typeface="永中宋体"/>
                </a:rPr>
                <a:t>解释</a:t>
              </a:r>
            </a:p>
          </p:txBody>
        </p:sp>
      </p:grpSp>
      <p:grpSp>
        <p:nvGrpSpPr>
          <p:cNvPr id="3" name="Group 8"/>
          <p:cNvGrpSpPr>
            <a:grpSpLocks/>
          </p:cNvGrpSpPr>
          <p:nvPr/>
        </p:nvGrpSpPr>
        <p:grpSpPr bwMode="auto">
          <a:xfrm>
            <a:off x="5448300" y="2924176"/>
            <a:ext cx="4579938" cy="2265363"/>
            <a:chOff x="2587" y="1040"/>
            <a:chExt cx="2885" cy="1427"/>
          </a:xfrm>
        </p:grpSpPr>
        <p:sp>
          <p:nvSpPr>
            <p:cNvPr id="22535" name="AutoShape 9" descr="微风"/>
            <p:cNvSpPr>
              <a:spLocks noChangeArrowheads="1"/>
            </p:cNvSpPr>
            <p:nvPr/>
          </p:nvSpPr>
          <p:spPr bwMode="auto">
            <a:xfrm>
              <a:off x="2587" y="1040"/>
              <a:ext cx="2885" cy="1427"/>
            </a:xfrm>
            <a:prstGeom prst="roundRect">
              <a:avLst>
                <a:gd name="adj" fmla="val 16667"/>
              </a:avLst>
            </a:prstGeom>
            <a:blipFill dpi="0" rotWithShape="1">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Century Schoolbook" panose="02040604050505020304" pitchFamily="18" charset="0"/>
              </a:endParaRPr>
            </a:p>
          </p:txBody>
        </p:sp>
        <p:sp>
          <p:nvSpPr>
            <p:cNvPr id="22536" name="Text Box 10"/>
            <p:cNvSpPr txBox="1">
              <a:spLocks noChangeArrowheads="1"/>
            </p:cNvSpPr>
            <p:nvPr/>
          </p:nvSpPr>
          <p:spPr bwMode="auto">
            <a:xfrm>
              <a:off x="2718" y="1117"/>
              <a:ext cx="2549" cy="1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
                <a:lnSpc>
                  <a:spcPct val="150000"/>
                </a:lnSpc>
              </a:pPr>
              <a:r>
                <a:rPr lang="zh-CN" altLang="en-US" sz="2800">
                  <a:latin typeface="Times New Roman" panose="02020603050405020304" pitchFamily="18" charset="0"/>
                  <a:ea typeface="永中宋体"/>
                  <a:cs typeface="永中宋体"/>
                </a:rPr>
                <a:t>核心概念：</a:t>
              </a:r>
            </a:p>
            <a:p>
              <a:pPr eaLnBrk="1" fontAlgn="b">
                <a:lnSpc>
                  <a:spcPct val="150000"/>
                </a:lnSpc>
              </a:pPr>
              <a:r>
                <a:rPr lang="zh-CN" altLang="en-US" sz="2800">
                  <a:latin typeface="Times New Roman" panose="02020603050405020304" pitchFamily="18" charset="0"/>
                  <a:ea typeface="永中宋体"/>
                  <a:cs typeface="永中宋体"/>
                </a:rPr>
                <a:t>信息形态、信息组织、</a:t>
              </a:r>
            </a:p>
            <a:p>
              <a:pPr eaLnBrk="1" fontAlgn="b">
                <a:lnSpc>
                  <a:spcPct val="150000"/>
                </a:lnSpc>
              </a:pPr>
              <a:r>
                <a:rPr lang="zh-CN" altLang="en-US" sz="2800">
                  <a:latin typeface="Times New Roman" panose="02020603050405020304" pitchFamily="18" charset="0"/>
                  <a:ea typeface="永中宋体"/>
                  <a:cs typeface="永中宋体"/>
                </a:rPr>
                <a:t>存储、检索与利用</a:t>
              </a:r>
            </a:p>
          </p:txBody>
        </p:sp>
      </p:grpSp>
    </p:spTree>
    <p:extLst>
      <p:ext uri="{BB962C8B-B14F-4D97-AF65-F5344CB8AC3E}">
        <p14:creationId xmlns:p14="http://schemas.microsoft.com/office/powerpoint/2010/main" val="11267148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Represent information as bit patterns</a:t>
            </a:r>
            <a:endParaRPr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635" y="2845246"/>
            <a:ext cx="4133850" cy="2095500"/>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5575" y="1453273"/>
            <a:ext cx="2333625" cy="2095500"/>
          </a:xfrm>
          <a:prstGeom prst="rect">
            <a:avLst/>
          </a:prstGeom>
        </p:spPr>
      </p:pic>
      <p:sp>
        <p:nvSpPr>
          <p:cNvPr id="7" name="右箭头 6"/>
          <p:cNvSpPr/>
          <p:nvPr/>
        </p:nvSpPr>
        <p:spPr>
          <a:xfrm>
            <a:off x="5549029" y="2631771"/>
            <a:ext cx="1215025" cy="23089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35632" y="2314067"/>
            <a:ext cx="4407548" cy="2944242"/>
          </a:xfrm>
          <a:prstGeom prst="rect">
            <a:avLst/>
          </a:prstGeom>
        </p:spPr>
      </p:pic>
      <p:sp>
        <p:nvSpPr>
          <p:cNvPr id="9" name="文本框 8"/>
          <p:cNvSpPr txBox="1"/>
          <p:nvPr/>
        </p:nvSpPr>
        <p:spPr>
          <a:xfrm>
            <a:off x="4878885" y="1960124"/>
            <a:ext cx="2555311" cy="707886"/>
          </a:xfrm>
          <a:prstGeom prst="rect">
            <a:avLst/>
          </a:prstGeom>
          <a:noFill/>
        </p:spPr>
        <p:txBody>
          <a:bodyPr wrap="square" rtlCol="0">
            <a:spAutoFit/>
          </a:bodyPr>
          <a:lstStyle/>
          <a:p>
            <a:r>
              <a:rPr lang="zh-CN" altLang="en-US" sz="2000" b="1" dirty="0" smtClean="0"/>
              <a:t>怎么把一段文字“放到”计算机里？</a:t>
            </a:r>
            <a:endParaRPr lang="zh-CN" altLang="en-US" sz="2000" b="1" dirty="0"/>
          </a:p>
        </p:txBody>
      </p:sp>
      <p:sp>
        <p:nvSpPr>
          <p:cNvPr id="10" name="右箭头 9"/>
          <p:cNvSpPr/>
          <p:nvPr/>
        </p:nvSpPr>
        <p:spPr>
          <a:xfrm rot="10800000">
            <a:off x="5029330" y="2631771"/>
            <a:ext cx="1215025" cy="23089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4878885" y="5173802"/>
            <a:ext cx="2555311" cy="1323439"/>
          </a:xfrm>
          <a:prstGeom prst="rect">
            <a:avLst/>
          </a:prstGeom>
          <a:noFill/>
        </p:spPr>
        <p:txBody>
          <a:bodyPr wrap="square" rtlCol="0">
            <a:spAutoFit/>
          </a:bodyPr>
          <a:lstStyle/>
          <a:p>
            <a:r>
              <a:rPr lang="zh-CN" altLang="en-US" sz="2000" b="1" dirty="0" smtClean="0"/>
              <a:t>你怎么知道计算机里一段二进制串表达的就是王国维的“三境界”？</a:t>
            </a:r>
            <a:endParaRPr lang="zh-CN" altLang="en-US" sz="2000" b="1" dirty="0"/>
          </a:p>
        </p:txBody>
      </p:sp>
      <p:pic>
        <p:nvPicPr>
          <p:cNvPr id="4" name="内容占位符 3"/>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752732" y="4126052"/>
            <a:ext cx="3724275" cy="2095500"/>
          </a:xfrm>
        </p:spPr>
      </p:pic>
    </p:spTree>
    <p:extLst>
      <p:ext uri="{BB962C8B-B14F-4D97-AF65-F5344CB8AC3E}">
        <p14:creationId xmlns:p14="http://schemas.microsoft.com/office/powerpoint/2010/main" val="3618321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Represent Images</a:t>
            </a:r>
            <a:endParaRPr lang="zh-CN" altLang="en-US" dirty="0"/>
          </a:p>
        </p:txBody>
      </p:sp>
      <p:sp>
        <p:nvSpPr>
          <p:cNvPr id="6" name="文本框 5"/>
          <p:cNvSpPr txBox="1"/>
          <p:nvPr/>
        </p:nvSpPr>
        <p:spPr>
          <a:xfrm>
            <a:off x="7665929" y="1497787"/>
            <a:ext cx="4346531" cy="2677656"/>
          </a:xfrm>
          <a:prstGeom prst="rect">
            <a:avLst/>
          </a:prstGeom>
          <a:noFill/>
        </p:spPr>
        <p:txBody>
          <a:bodyPr wrap="square" rtlCol="0">
            <a:spAutoFit/>
          </a:bodyPr>
          <a:lstStyle/>
          <a:p>
            <a:r>
              <a:rPr lang="zh-CN" altLang="en-US" sz="2800" dirty="0" smtClean="0"/>
              <a:t>如果你用放大镜去看这个画的真迹，你必定会看到画布上密布着有色调、灰度的“点”。正是这样的宏观上连续的点，构成了我们的“画”或者叫图像</a:t>
            </a:r>
            <a:endParaRPr lang="zh-CN" altLang="en-US" sz="2800" dirty="0"/>
          </a:p>
        </p:txBody>
      </p:sp>
      <p:pic>
        <p:nvPicPr>
          <p:cNvPr id="8" name="内容占位符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8932" y="1875354"/>
            <a:ext cx="6480066" cy="3646073"/>
          </a:xfrm>
        </p:spPr>
      </p:pic>
      <p:sp>
        <p:nvSpPr>
          <p:cNvPr id="9" name="文本框 8"/>
          <p:cNvSpPr txBox="1"/>
          <p:nvPr/>
        </p:nvSpPr>
        <p:spPr>
          <a:xfrm>
            <a:off x="7803715" y="4496843"/>
            <a:ext cx="4020855" cy="954107"/>
          </a:xfrm>
          <a:prstGeom prst="rect">
            <a:avLst/>
          </a:prstGeom>
          <a:noFill/>
        </p:spPr>
        <p:txBody>
          <a:bodyPr wrap="square" rtlCol="0">
            <a:spAutoFit/>
          </a:bodyPr>
          <a:lstStyle/>
          <a:p>
            <a:r>
              <a:rPr lang="zh-CN" altLang="en-US" sz="2800" dirty="0" smtClean="0"/>
              <a:t>那我们该如何将这幅画“存”到计算机中？</a:t>
            </a:r>
            <a:endParaRPr lang="zh-CN" altLang="en-US" sz="2800" dirty="0"/>
          </a:p>
        </p:txBody>
      </p:sp>
    </p:spTree>
    <p:extLst>
      <p:ext uri="{BB962C8B-B14F-4D97-AF65-F5344CB8AC3E}">
        <p14:creationId xmlns:p14="http://schemas.microsoft.com/office/powerpoint/2010/main" val="1975875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Pixel and bitmap</a:t>
            </a:r>
            <a:endParaRPr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1690688"/>
            <a:ext cx="4876800" cy="4876800"/>
          </a:xfrm>
          <a:prstGeom prst="rect">
            <a:avLst/>
          </a:prstGeom>
        </p:spPr>
      </p:pic>
      <p:pic>
        <p:nvPicPr>
          <p:cNvPr id="8" name="内容占位符 7" descr="屏幕剪辑"/>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30745" y="1690688"/>
            <a:ext cx="6190715" cy="4209071"/>
          </a:xfrm>
        </p:spPr>
      </p:pic>
    </p:spTree>
    <p:extLst>
      <p:ext uri="{BB962C8B-B14F-4D97-AF65-F5344CB8AC3E}">
        <p14:creationId xmlns:p14="http://schemas.microsoft.com/office/powerpoint/2010/main" val="40738060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10000</TotalTime>
  <Words>2283</Words>
  <Application>Microsoft Office PowerPoint</Application>
  <PresentationFormat>宽屏</PresentationFormat>
  <Paragraphs>277</Paragraphs>
  <Slides>38</Slides>
  <Notes>19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38</vt:i4>
      </vt:variant>
    </vt:vector>
  </HeadingPairs>
  <TitlesOfParts>
    <vt:vector size="49" baseType="lpstr">
      <vt:lpstr>华文新魏</vt:lpstr>
      <vt:lpstr>楷体_GB2312</vt:lpstr>
      <vt:lpstr>宋体</vt:lpstr>
      <vt:lpstr>永中宋体</vt:lpstr>
      <vt:lpstr>Arial</vt:lpstr>
      <vt:lpstr>Calibri</vt:lpstr>
      <vt:lpstr>Calibri Light</vt:lpstr>
      <vt:lpstr>Century Schoolbook</vt:lpstr>
      <vt:lpstr>Times New Roman</vt:lpstr>
      <vt:lpstr>Wingdings 2</vt:lpstr>
      <vt:lpstr>Office 主题</vt:lpstr>
      <vt:lpstr>计算思维引导 </vt:lpstr>
      <vt:lpstr>计算机是干什么的？</vt:lpstr>
      <vt:lpstr>预见未来！</vt:lpstr>
      <vt:lpstr>什么是计算?</vt:lpstr>
      <vt:lpstr>斐波那契数列</vt:lpstr>
      <vt:lpstr>数据抽象</vt:lpstr>
      <vt:lpstr>Represent information as bit patterns</vt:lpstr>
      <vt:lpstr>Represent Images</vt:lpstr>
      <vt:lpstr>Pixel and bitmap</vt:lpstr>
      <vt:lpstr>Represent Sound</vt:lpstr>
      <vt:lpstr>问题抽象</vt:lpstr>
      <vt:lpstr>找假币---何谓“计算思维”？</vt:lpstr>
      <vt:lpstr>我们为什么会这样思考来找到最快的方法？</vt:lpstr>
      <vt:lpstr>如何表达我们的这个思想？写个程序！</vt:lpstr>
      <vt:lpstr>到此为止，这个问题我们解决了吗？</vt:lpstr>
      <vt:lpstr>再一个互动游戏：</vt:lpstr>
      <vt:lpstr>这个游戏，给了我们什么启发？</vt:lpstr>
      <vt:lpstr>空间压缩</vt:lpstr>
      <vt:lpstr>如何表达我们的解题过程呢？</vt:lpstr>
      <vt:lpstr>计算机科学家如何思考？</vt:lpstr>
      <vt:lpstr>系统抽象</vt:lpstr>
      <vt:lpstr>John von Neumann体系结构</vt:lpstr>
      <vt:lpstr>现代计算机硬件结构</vt:lpstr>
      <vt:lpstr>系统抽象层</vt:lpstr>
      <vt:lpstr>计算机系统的迅猛发展-个人化、嵌入化</vt:lpstr>
      <vt:lpstr>计算机系统的迅猛发展：并行化、巨型化</vt:lpstr>
      <vt:lpstr>是什么导致了我们的独特视角,驱动计算机技术和应用如此迅速地发展？</vt:lpstr>
      <vt:lpstr>关于计算思维的一些理解</vt:lpstr>
      <vt:lpstr>计算组织=》抽象化 计算实施=》自动化            三个层面的抽象过程及相应的自动化过程</vt:lpstr>
      <vt:lpstr>PowerPoint 演示文稿</vt:lpstr>
      <vt:lpstr>想以前想不到之事</vt:lpstr>
      <vt:lpstr>做以前做不到之事</vt:lpstr>
      <vt:lpstr>做以前做不好之事</vt:lpstr>
      <vt:lpstr>PowerPoint 演示文稿</vt:lpstr>
      <vt:lpstr>理解之三：算法是解读计算思维的最佳载体</vt:lpstr>
      <vt:lpstr>算法是解读计算思维的最佳载体</vt:lpstr>
      <vt:lpstr>试图给出计算思维的定义</vt:lpstr>
      <vt:lpstr>结束语</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陶先平</dc:creator>
  <cp:lastModifiedBy>Lenovo</cp:lastModifiedBy>
  <cp:revision>124</cp:revision>
  <dcterms:created xsi:type="dcterms:W3CDTF">2013-09-16T08:50:54Z</dcterms:created>
  <dcterms:modified xsi:type="dcterms:W3CDTF">2018-09-11T15:27:52Z</dcterms:modified>
</cp:coreProperties>
</file>