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5" r:id="rId3"/>
    <p:sldId id="258" r:id="rId4"/>
    <p:sldId id="259" r:id="rId5"/>
    <p:sldId id="282" r:id="rId6"/>
    <p:sldId id="286" r:id="rId7"/>
    <p:sldId id="260" r:id="rId8"/>
    <p:sldId id="261" r:id="rId9"/>
    <p:sldId id="263" r:id="rId10"/>
    <p:sldId id="265" r:id="rId11"/>
    <p:sldId id="267" r:id="rId12"/>
    <p:sldId id="266" r:id="rId13"/>
    <p:sldId id="264" r:id="rId14"/>
    <p:sldId id="268" r:id="rId15"/>
    <p:sldId id="269" r:id="rId16"/>
    <p:sldId id="271" r:id="rId17"/>
    <p:sldId id="272" r:id="rId18"/>
    <p:sldId id="287" r:id="rId19"/>
    <p:sldId id="275" r:id="rId20"/>
    <p:sldId id="273" r:id="rId21"/>
    <p:sldId id="288" r:id="rId22"/>
    <p:sldId id="274" r:id="rId23"/>
    <p:sldId id="289" r:id="rId24"/>
    <p:sldId id="290"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279" autoAdjust="0"/>
  </p:normalViewPr>
  <p:slideViewPr>
    <p:cSldViewPr snapToGrid="0">
      <p:cViewPr varScale="1">
        <p:scale>
          <a:sx n="106" d="100"/>
          <a:sy n="106" d="100"/>
        </p:scale>
        <p:origin x="11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612F0-B481-4442-9198-D94881E6C15B}" type="datetimeFigureOut">
              <a:rPr lang="zh-CN" altLang="en-US" smtClean="0"/>
              <a:t>2018/9/17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21FF9-68A0-43F9-B9CF-24F9AEDD9B80}" type="slidenum">
              <a:rPr lang="zh-CN" altLang="en-US" smtClean="0"/>
              <a:t>‹#›</a:t>
            </a:fld>
            <a:endParaRPr lang="zh-CN" altLang="en-US"/>
          </a:p>
        </p:txBody>
      </p:sp>
    </p:spTree>
    <p:extLst>
      <p:ext uri="{BB962C8B-B14F-4D97-AF65-F5344CB8AC3E}">
        <p14:creationId xmlns:p14="http://schemas.microsoft.com/office/powerpoint/2010/main" val="284584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9%87%91%E5%B1%9E%E6%B0%A7%E5%8C%96%E7%89%A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hlinkClick r:id="rId3"/>
              </a:rPr>
              <a:t>金属氧化物</a:t>
            </a:r>
            <a:r>
              <a:rPr lang="zh-CN" altLang="en-US" sz="1200" b="0" i="0" kern="1200" dirty="0" smtClean="0">
                <a:solidFill>
                  <a:schemeClr val="tx1"/>
                </a:solidFill>
                <a:effectLst/>
                <a:latin typeface="+mn-lt"/>
                <a:ea typeface="+mn-ea"/>
                <a:cs typeface="+mn-cs"/>
              </a:rPr>
              <a:t>半导体</a:t>
            </a:r>
            <a:r>
              <a:rPr lang="en-US" altLang="zh-CN" sz="1200" b="0" i="0" kern="1200" dirty="0" smtClean="0">
                <a:solidFill>
                  <a:schemeClr val="tx1"/>
                </a:solidFill>
                <a:effectLst/>
                <a:latin typeface="+mn-lt"/>
                <a:ea typeface="+mn-ea"/>
                <a:cs typeface="+mn-cs"/>
              </a:rPr>
              <a:t>(MOS)</a:t>
            </a:r>
            <a:r>
              <a:rPr lang="zh-CN" altLang="en-US" sz="1200" b="0" i="0" kern="1200" dirty="0" smtClean="0">
                <a:solidFill>
                  <a:schemeClr val="tx1"/>
                </a:solidFill>
                <a:effectLst/>
                <a:latin typeface="+mn-lt"/>
                <a:ea typeface="+mn-ea"/>
                <a:cs typeface="+mn-cs"/>
              </a:rPr>
              <a:t>晶体管，二极管</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2</a:t>
            </a:fld>
            <a:endParaRPr lang="zh-CN" altLang="en-US"/>
          </a:p>
        </p:txBody>
      </p:sp>
    </p:spTree>
    <p:extLst>
      <p:ext uri="{BB962C8B-B14F-4D97-AF65-F5344CB8AC3E}">
        <p14:creationId xmlns:p14="http://schemas.microsoft.com/office/powerpoint/2010/main" val="60986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3</a:t>
            </a:fld>
            <a:endParaRPr lang="zh-CN" altLang="en-US"/>
          </a:p>
        </p:txBody>
      </p:sp>
    </p:spTree>
    <p:extLst>
      <p:ext uri="{BB962C8B-B14F-4D97-AF65-F5344CB8AC3E}">
        <p14:creationId xmlns:p14="http://schemas.microsoft.com/office/powerpoint/2010/main" val="36889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柱面，磁道，扇区</a:t>
            </a:r>
            <a:endParaRPr lang="zh-CN" altLang="en-US" dirty="0"/>
          </a:p>
        </p:txBody>
      </p:sp>
      <p:sp>
        <p:nvSpPr>
          <p:cNvPr id="4" name="灯片编号占位符 3"/>
          <p:cNvSpPr>
            <a:spLocks noGrp="1"/>
          </p:cNvSpPr>
          <p:nvPr>
            <p:ph type="sldNum" sz="quarter" idx="10"/>
          </p:nvPr>
        </p:nvSpPr>
        <p:spPr/>
        <p:txBody>
          <a:bodyPr/>
          <a:lstStyle/>
          <a:p>
            <a:fld id="{B48A150B-F1FD-4CCC-BE0A-9B538985050A}" type="slidenum">
              <a:rPr lang="zh-CN" altLang="en-US" smtClean="0"/>
              <a:t>12</a:t>
            </a:fld>
            <a:endParaRPr lang="zh-CN" altLang="en-US"/>
          </a:p>
        </p:txBody>
      </p:sp>
    </p:spTree>
    <p:extLst>
      <p:ext uri="{BB962C8B-B14F-4D97-AF65-F5344CB8AC3E}">
        <p14:creationId xmlns:p14="http://schemas.microsoft.com/office/powerpoint/2010/main" val="27653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用数字（二进制）代码来代替文字段落：每个文字对应一个唯一的、可区别的代码字。文章由文字组成，每个文字对应替换为相应的代码字得到的就是文章代码。文章代码就是二进制位串。</a:t>
            </a:r>
            <a:endParaRPr lang="en-US" altLang="zh-CN" dirty="0" smtClean="0"/>
          </a:p>
          <a:p>
            <a:r>
              <a:rPr lang="zh-CN" altLang="en-US" dirty="0" smtClean="0"/>
              <a:t>相应的逆过程就是解码。</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13</a:t>
            </a:fld>
            <a:endParaRPr lang="zh-CN" altLang="en-US"/>
          </a:p>
        </p:txBody>
      </p:sp>
    </p:spTree>
    <p:extLst>
      <p:ext uri="{BB962C8B-B14F-4D97-AF65-F5344CB8AC3E}">
        <p14:creationId xmlns:p14="http://schemas.microsoft.com/office/powerpoint/2010/main" val="250944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分析待编码集合（关键是统计元素个数）；</a:t>
            </a:r>
            <a:endParaRPr lang="en-US" altLang="zh-CN" dirty="0" smtClean="0"/>
          </a:p>
          <a:p>
            <a:r>
              <a:rPr lang="zh-CN" altLang="en-US" dirty="0" smtClean="0"/>
              <a:t>设计号码长度，看这个长度是否能够表达这么多个不同元素；</a:t>
            </a:r>
            <a:endParaRPr lang="en-US" altLang="zh-CN" dirty="0" smtClean="0"/>
          </a:p>
          <a:p>
            <a:r>
              <a:rPr lang="zh-CN" altLang="en-US" dirty="0" smtClean="0"/>
              <a:t>所有可能的码字构成码字集合；</a:t>
            </a:r>
            <a:endParaRPr lang="en-US" altLang="zh-CN" dirty="0" smtClean="0"/>
          </a:p>
          <a:p>
            <a:r>
              <a:rPr lang="zh-CN" altLang="en-US" dirty="0" smtClean="0"/>
              <a:t>两个集合元素个数至少要相等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14</a:t>
            </a:fld>
            <a:endParaRPr lang="zh-CN" altLang="en-US"/>
          </a:p>
        </p:txBody>
      </p:sp>
    </p:spTree>
    <p:extLst>
      <p:ext uri="{BB962C8B-B14F-4D97-AF65-F5344CB8AC3E}">
        <p14:creationId xmlns:p14="http://schemas.microsoft.com/office/powerpoint/2010/main" val="211348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0000</a:t>
            </a:r>
            <a:r>
              <a:rPr lang="zh-CN" altLang="en-US" dirty="0" smtClean="0"/>
              <a:t>和</a:t>
            </a:r>
            <a:r>
              <a:rPr lang="en-US" altLang="zh-CN" dirty="0" smtClean="0"/>
              <a:t>1000</a:t>
            </a:r>
            <a:r>
              <a:rPr lang="zh-CN" altLang="en-US" dirty="0" smtClean="0"/>
              <a:t>无法区分；</a:t>
            </a:r>
            <a:endParaRPr lang="en-US" altLang="zh-CN" dirty="0" smtClean="0"/>
          </a:p>
          <a:p>
            <a:r>
              <a:rPr lang="zh-CN" altLang="en-US" dirty="0" smtClean="0"/>
              <a:t>从某个正数得到相应负数的补码表示，确保两者之和为全</a:t>
            </a:r>
            <a:r>
              <a:rPr lang="en-US" altLang="zh-CN" dirty="0" smtClean="0"/>
              <a:t>0</a:t>
            </a:r>
            <a:r>
              <a:rPr lang="zh-CN" altLang="en-US" dirty="0" smtClean="0"/>
              <a:t>：所以需要从右向左扫描并复制，直到遇到第一个</a:t>
            </a:r>
            <a:r>
              <a:rPr lang="en-US" altLang="zh-CN" dirty="0" smtClean="0"/>
              <a:t>1</a:t>
            </a:r>
            <a:r>
              <a:rPr lang="zh-CN" altLang="en-US" dirty="0" smtClean="0"/>
              <a:t>，保留这个</a:t>
            </a:r>
            <a:r>
              <a:rPr lang="en-US" altLang="zh-CN" dirty="0" smtClean="0"/>
              <a:t>1</a:t>
            </a:r>
            <a:r>
              <a:rPr lang="zh-CN" altLang="en-US" dirty="0" smtClean="0"/>
              <a:t>，然后对后面所有位取反。这样两者相加必定为</a:t>
            </a:r>
            <a:r>
              <a:rPr lang="en-US" altLang="zh-CN" dirty="0" smtClean="0"/>
              <a:t>0</a:t>
            </a:r>
            <a:r>
              <a:rPr lang="zh-CN" altLang="en-US" dirty="0" smtClean="0"/>
              <a:t>；</a:t>
            </a:r>
            <a:endParaRPr lang="en-US" altLang="zh-CN" dirty="0" smtClean="0"/>
          </a:p>
          <a:p>
            <a:r>
              <a:rPr lang="zh-CN" altLang="en-US" dirty="0" smtClean="0"/>
              <a:t>加法计算不便，而加法是计算机中计算的最根本操作</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17</a:t>
            </a:fld>
            <a:endParaRPr lang="zh-CN" altLang="en-US"/>
          </a:p>
        </p:txBody>
      </p:sp>
    </p:spTree>
    <p:extLst>
      <p:ext uri="{BB962C8B-B14F-4D97-AF65-F5344CB8AC3E}">
        <p14:creationId xmlns:p14="http://schemas.microsoft.com/office/powerpoint/2010/main" val="373768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zh-CN" altLang="en-US" dirty="0" smtClean="0"/>
              <a:t>来自于三位；余来自于模</a:t>
            </a:r>
            <a:r>
              <a:rPr lang="en-US" altLang="zh-CN" dirty="0" smtClean="0"/>
              <a:t>8</a:t>
            </a:r>
            <a:r>
              <a:rPr lang="zh-CN" altLang="en-US" dirty="0" smtClean="0"/>
              <a:t>取余</a:t>
            </a:r>
            <a:endParaRPr lang="en-US" altLang="zh-CN" dirty="0" smtClean="0"/>
          </a:p>
          <a:p>
            <a:r>
              <a:rPr lang="zh-CN" altLang="en-US" dirty="0" smtClean="0"/>
              <a:t>一个是模</a:t>
            </a:r>
            <a:r>
              <a:rPr lang="en-US" altLang="zh-CN" dirty="0" smtClean="0"/>
              <a:t>8</a:t>
            </a:r>
            <a:r>
              <a:rPr lang="zh-CN" altLang="en-US" dirty="0" smtClean="0"/>
              <a:t>取余，一个是以</a:t>
            </a:r>
            <a:r>
              <a:rPr lang="en-US" altLang="zh-CN" dirty="0" smtClean="0"/>
              <a:t>8</a:t>
            </a:r>
            <a:r>
              <a:rPr lang="zh-CN" altLang="en-US" dirty="0" smtClean="0"/>
              <a:t>求补（加法运算下）</a:t>
            </a:r>
            <a:endParaRPr lang="en-US" altLang="zh-CN" dirty="0" smtClean="0"/>
          </a:p>
        </p:txBody>
      </p:sp>
      <p:sp>
        <p:nvSpPr>
          <p:cNvPr id="4" name="灯片编号占位符 3"/>
          <p:cNvSpPr>
            <a:spLocks noGrp="1"/>
          </p:cNvSpPr>
          <p:nvPr>
            <p:ph type="sldNum" sz="quarter" idx="10"/>
          </p:nvPr>
        </p:nvSpPr>
        <p:spPr/>
        <p:txBody>
          <a:bodyPr/>
          <a:lstStyle/>
          <a:p>
            <a:fld id="{C5421FF9-68A0-43F9-B9CF-24F9AEDD9B80}" type="slidenum">
              <a:rPr lang="zh-CN" altLang="en-US" smtClean="0"/>
              <a:t>18</a:t>
            </a:fld>
            <a:endParaRPr lang="zh-CN" altLang="en-US"/>
          </a:p>
        </p:txBody>
      </p:sp>
    </p:spTree>
    <p:extLst>
      <p:ext uri="{BB962C8B-B14F-4D97-AF65-F5344CB8AC3E}">
        <p14:creationId xmlns:p14="http://schemas.microsoft.com/office/powerpoint/2010/main" val="226712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0.011</a:t>
            </a:r>
          </a:p>
          <a:p>
            <a:r>
              <a:rPr lang="en-US" altLang="zh-CN" dirty="0" smtClean="0"/>
              <a:t>0.75=0.5+0.25=0.1+0.01=0.11</a:t>
            </a:r>
          </a:p>
          <a:p>
            <a:r>
              <a:rPr lang="en-US" altLang="zh-CN" dirty="0" smtClean="0"/>
              <a:t>10111100</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21</a:t>
            </a:fld>
            <a:endParaRPr lang="zh-CN" altLang="en-US"/>
          </a:p>
        </p:txBody>
      </p:sp>
    </p:spTree>
    <p:extLst>
      <p:ext uri="{BB962C8B-B14F-4D97-AF65-F5344CB8AC3E}">
        <p14:creationId xmlns:p14="http://schemas.microsoft.com/office/powerpoint/2010/main" val="342038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尾数</a:t>
            </a:r>
            <a:endParaRPr lang="zh-CN" altLang="en-US" dirty="0"/>
          </a:p>
        </p:txBody>
      </p:sp>
      <p:sp>
        <p:nvSpPr>
          <p:cNvPr id="4" name="灯片编号占位符 3"/>
          <p:cNvSpPr>
            <a:spLocks noGrp="1"/>
          </p:cNvSpPr>
          <p:nvPr>
            <p:ph type="sldNum" sz="quarter" idx="10"/>
          </p:nvPr>
        </p:nvSpPr>
        <p:spPr/>
        <p:txBody>
          <a:bodyPr/>
          <a:lstStyle/>
          <a:p>
            <a:fld id="{C5421FF9-68A0-43F9-B9CF-24F9AEDD9B80}" type="slidenum">
              <a:rPr lang="zh-CN" altLang="en-US" smtClean="0"/>
              <a:t>22</a:t>
            </a:fld>
            <a:endParaRPr lang="zh-CN" altLang="en-US"/>
          </a:p>
        </p:txBody>
      </p:sp>
    </p:spTree>
    <p:extLst>
      <p:ext uri="{BB962C8B-B14F-4D97-AF65-F5344CB8AC3E}">
        <p14:creationId xmlns:p14="http://schemas.microsoft.com/office/powerpoint/2010/main" val="323041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149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226073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30228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201976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33029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243590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18797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362091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73783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413858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513E151-43C0-4FFE-BC93-3048A0294B13}" type="datetimeFigureOut">
              <a:rPr lang="zh-CN" altLang="en-US" smtClean="0"/>
              <a:t>2018/9/17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300105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3E151-43C0-4FFE-BC93-3048A0294B13}" type="datetimeFigureOut">
              <a:rPr lang="zh-CN" altLang="en-US" smtClean="0"/>
              <a:t>2018/9/17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D8B00-7E1C-4CCA-BFE2-91764F801DC3}" type="slidenum">
              <a:rPr lang="zh-CN" altLang="en-US" smtClean="0"/>
              <a:t>‹#›</a:t>
            </a:fld>
            <a:endParaRPr lang="zh-CN" altLang="en-US"/>
          </a:p>
        </p:txBody>
      </p:sp>
    </p:spTree>
    <p:extLst>
      <p:ext uri="{BB962C8B-B14F-4D97-AF65-F5344CB8AC3E}">
        <p14:creationId xmlns:p14="http://schemas.microsoft.com/office/powerpoint/2010/main" val="184799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编码</a:t>
            </a:r>
            <a:r>
              <a:rPr lang="en-US" altLang="zh-CN" dirty="0" smtClean="0"/>
              <a:t>-</a:t>
            </a:r>
            <a:r>
              <a:rPr lang="zh-CN" altLang="en-US" dirty="0" smtClean="0"/>
              <a:t>让世界数字化</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计算思维第</a:t>
            </a:r>
            <a:r>
              <a:rPr lang="zh-CN" altLang="en-US" dirty="0"/>
              <a:t>二</a:t>
            </a:r>
            <a:r>
              <a:rPr lang="zh-CN" altLang="en-US" dirty="0" smtClean="0"/>
              <a:t>讲</a:t>
            </a:r>
            <a:endParaRPr lang="en-US" altLang="zh-CN" dirty="0" smtClean="0"/>
          </a:p>
          <a:p>
            <a:endParaRPr lang="en-US" altLang="zh-CN" dirty="0"/>
          </a:p>
          <a:p>
            <a:r>
              <a:rPr lang="zh-CN" altLang="en-US" dirty="0" smtClean="0"/>
              <a:t>陶先平</a:t>
            </a:r>
            <a:endParaRPr lang="en-US" altLang="zh-CN" dirty="0" smtClean="0"/>
          </a:p>
        </p:txBody>
      </p:sp>
    </p:spTree>
    <p:extLst>
      <p:ext uri="{BB962C8B-B14F-4D97-AF65-F5344CB8AC3E}">
        <p14:creationId xmlns:p14="http://schemas.microsoft.com/office/powerpoint/2010/main" val="2027849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计算机存储体系结构</a:t>
            </a:r>
            <a:endParaRPr lang="zh-CN" altLang="en-US" dirty="0"/>
          </a:p>
        </p:txBody>
      </p:sp>
      <p:sp>
        <p:nvSpPr>
          <p:cNvPr id="4" name="矩形 3"/>
          <p:cNvSpPr/>
          <p:nvPr/>
        </p:nvSpPr>
        <p:spPr>
          <a:xfrm>
            <a:off x="4776047" y="2398643"/>
            <a:ext cx="2358887"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CPU</a:t>
            </a:r>
            <a:r>
              <a:rPr lang="zh-CN" altLang="en-US" sz="3200" dirty="0" smtClean="0"/>
              <a:t>寄存器</a:t>
            </a:r>
            <a:endParaRPr lang="zh-CN" altLang="en-US" sz="3200" dirty="0"/>
          </a:p>
        </p:txBody>
      </p:sp>
      <p:sp>
        <p:nvSpPr>
          <p:cNvPr id="5" name="矩形 4"/>
          <p:cNvSpPr/>
          <p:nvPr/>
        </p:nvSpPr>
        <p:spPr>
          <a:xfrm>
            <a:off x="4378482" y="3076264"/>
            <a:ext cx="3154018"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高速缓存</a:t>
            </a:r>
            <a:endParaRPr lang="zh-CN" altLang="en-US" sz="3200" dirty="0"/>
          </a:p>
        </p:txBody>
      </p:sp>
      <p:sp>
        <p:nvSpPr>
          <p:cNvPr id="6" name="矩形 5"/>
          <p:cNvSpPr/>
          <p:nvPr/>
        </p:nvSpPr>
        <p:spPr>
          <a:xfrm>
            <a:off x="3927908" y="3753885"/>
            <a:ext cx="4055166"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内存</a:t>
            </a:r>
            <a:endParaRPr lang="zh-CN" altLang="en-US" sz="3200" dirty="0"/>
          </a:p>
        </p:txBody>
      </p:sp>
      <p:sp>
        <p:nvSpPr>
          <p:cNvPr id="7" name="矩形 6"/>
          <p:cNvSpPr/>
          <p:nvPr/>
        </p:nvSpPr>
        <p:spPr>
          <a:xfrm>
            <a:off x="3411074" y="4431506"/>
            <a:ext cx="5088834" cy="66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外存</a:t>
            </a:r>
            <a:endParaRPr lang="zh-CN" altLang="en-US" sz="3200" dirty="0"/>
          </a:p>
        </p:txBody>
      </p:sp>
      <p:sp>
        <p:nvSpPr>
          <p:cNvPr id="8" name="文本框 7"/>
          <p:cNvSpPr txBox="1"/>
          <p:nvPr/>
        </p:nvSpPr>
        <p:spPr>
          <a:xfrm>
            <a:off x="9740612" y="2236569"/>
            <a:ext cx="963684" cy="2677656"/>
          </a:xfrm>
          <a:prstGeom prst="rect">
            <a:avLst/>
          </a:prstGeom>
          <a:noFill/>
        </p:spPr>
        <p:txBody>
          <a:bodyPr wrap="square" rtlCol="0">
            <a:spAutoFit/>
          </a:bodyPr>
          <a:lstStyle/>
          <a:p>
            <a:r>
              <a:rPr lang="zh-CN" altLang="en-US" sz="2800" dirty="0" smtClean="0"/>
              <a:t>容量提高，速度下降，价格下降</a:t>
            </a:r>
            <a:endParaRPr lang="zh-CN" altLang="en-US" sz="2800" dirty="0"/>
          </a:p>
        </p:txBody>
      </p:sp>
      <p:sp>
        <p:nvSpPr>
          <p:cNvPr id="12" name="右箭头 11"/>
          <p:cNvSpPr/>
          <p:nvPr/>
        </p:nvSpPr>
        <p:spPr>
          <a:xfrm rot="5400000">
            <a:off x="7738168" y="3390731"/>
            <a:ext cx="321103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6200000">
            <a:off x="968155" y="3390731"/>
            <a:ext cx="321103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206682" y="2236569"/>
            <a:ext cx="963684" cy="2677656"/>
          </a:xfrm>
          <a:prstGeom prst="rect">
            <a:avLst/>
          </a:prstGeom>
          <a:noFill/>
        </p:spPr>
        <p:txBody>
          <a:bodyPr wrap="square" rtlCol="0">
            <a:spAutoFit/>
          </a:bodyPr>
          <a:lstStyle/>
          <a:p>
            <a:r>
              <a:rPr lang="zh-CN" altLang="en-US" sz="2800" dirty="0" smtClean="0"/>
              <a:t>速度上升，容量下降，价格上升</a:t>
            </a:r>
            <a:endParaRPr lang="zh-CN" altLang="en-US" sz="2800" dirty="0"/>
          </a:p>
        </p:txBody>
      </p:sp>
    </p:spTree>
    <p:extLst>
      <p:ext uri="{BB962C8B-B14F-4D97-AF65-F5344CB8AC3E}">
        <p14:creationId xmlns:p14="http://schemas.microsoft.com/office/powerpoint/2010/main" val="1029649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你能猜猜看内存地址系统和外存地址系统会有哪些差异吗？</a:t>
            </a:r>
            <a:endParaRPr lang="zh-CN" altLang="en-US" dirty="0"/>
          </a:p>
        </p:txBody>
      </p:sp>
      <p:sp>
        <p:nvSpPr>
          <p:cNvPr id="3" name="内容占位符 2"/>
          <p:cNvSpPr>
            <a:spLocks noGrp="1"/>
          </p:cNvSpPr>
          <p:nvPr>
            <p:ph idx="1"/>
          </p:nvPr>
        </p:nvSpPr>
        <p:spPr/>
        <p:txBody>
          <a:bodyPr/>
          <a:lstStyle/>
          <a:p>
            <a:r>
              <a:rPr lang="zh-CN" altLang="en-US" dirty="0" smtClean="0"/>
              <a:t>随机（直接）访问内存：</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地址：连续编址，直接访问</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96" y="2519722"/>
            <a:ext cx="9773207" cy="1262568"/>
          </a:xfrm>
          <a:prstGeom prst="rect">
            <a:avLst/>
          </a:prstGeom>
        </p:spPr>
      </p:pic>
    </p:spTree>
    <p:extLst>
      <p:ext uri="{BB962C8B-B14F-4D97-AF65-F5344CB8AC3E}">
        <p14:creationId xmlns:p14="http://schemas.microsoft.com/office/powerpoint/2010/main" val="12361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509" y="136525"/>
            <a:ext cx="10515600" cy="1325563"/>
          </a:xfrm>
        </p:spPr>
        <p:txBody>
          <a:bodyPr/>
          <a:lstStyle/>
          <a:p>
            <a:r>
              <a:rPr lang="zh-CN" altLang="en-US" dirty="0" smtClean="0"/>
              <a:t>外存磁盘访问机理</a:t>
            </a:r>
            <a:endParaRPr lang="zh-CN" altLang="en-US" dirty="0"/>
          </a:p>
        </p:txBody>
      </p:sp>
      <p:sp>
        <p:nvSpPr>
          <p:cNvPr id="3" name="文本框 2"/>
          <p:cNvSpPr txBox="1"/>
          <p:nvPr/>
        </p:nvSpPr>
        <p:spPr>
          <a:xfrm>
            <a:off x="8766290" y="1617952"/>
            <a:ext cx="3183255" cy="954107"/>
          </a:xfrm>
          <a:prstGeom prst="rect">
            <a:avLst/>
          </a:prstGeom>
          <a:noFill/>
        </p:spPr>
        <p:txBody>
          <a:bodyPr wrap="square" rtlCol="0">
            <a:spAutoFit/>
          </a:bodyPr>
          <a:lstStyle/>
          <a:p>
            <a:r>
              <a:rPr lang="zh-CN" altLang="en-US" sz="2800" dirty="0" smtClean="0"/>
              <a:t>硬盘地址格式会是什么呢？</a:t>
            </a:r>
            <a:endParaRPr lang="zh-CN" altLang="en-US" sz="2800" dirty="0"/>
          </a:p>
        </p:txBody>
      </p:sp>
      <p:pic>
        <p:nvPicPr>
          <p:cNvPr id="6" name="内容占位符 5"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509" y="1617952"/>
            <a:ext cx="8052782" cy="4529690"/>
          </a:xfrm>
        </p:spPr>
      </p:pic>
    </p:spTree>
    <p:extLst>
      <p:ext uri="{BB962C8B-B14F-4D97-AF65-F5344CB8AC3E}">
        <p14:creationId xmlns:p14="http://schemas.microsoft.com/office/powerpoint/2010/main" val="238577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information as bit patterns</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35" y="2845246"/>
            <a:ext cx="4133850" cy="20955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575" y="1453273"/>
            <a:ext cx="2333625" cy="2095500"/>
          </a:xfrm>
          <a:prstGeom prst="rect">
            <a:avLst/>
          </a:prstGeom>
        </p:spPr>
      </p:pic>
      <p:sp>
        <p:nvSpPr>
          <p:cNvPr id="7" name="右箭头 6"/>
          <p:cNvSpPr/>
          <p:nvPr/>
        </p:nvSpPr>
        <p:spPr>
          <a:xfrm>
            <a:off x="5549029" y="2631771"/>
            <a:ext cx="1215025" cy="230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5632" y="2314067"/>
            <a:ext cx="4407548" cy="2944242"/>
          </a:xfrm>
          <a:prstGeom prst="rect">
            <a:avLst/>
          </a:prstGeom>
        </p:spPr>
      </p:pic>
      <p:sp>
        <p:nvSpPr>
          <p:cNvPr id="9" name="文本框 8"/>
          <p:cNvSpPr txBox="1"/>
          <p:nvPr/>
        </p:nvSpPr>
        <p:spPr>
          <a:xfrm>
            <a:off x="4878885" y="1960124"/>
            <a:ext cx="2555311" cy="707886"/>
          </a:xfrm>
          <a:prstGeom prst="rect">
            <a:avLst/>
          </a:prstGeom>
          <a:noFill/>
        </p:spPr>
        <p:txBody>
          <a:bodyPr wrap="square" rtlCol="0">
            <a:spAutoFit/>
          </a:bodyPr>
          <a:lstStyle/>
          <a:p>
            <a:r>
              <a:rPr lang="zh-CN" altLang="en-US" sz="2000" b="1" dirty="0" smtClean="0"/>
              <a:t>怎么把一段文字“放到”计算机里？</a:t>
            </a:r>
            <a:endParaRPr lang="zh-CN" altLang="en-US" sz="2000" b="1" dirty="0"/>
          </a:p>
        </p:txBody>
      </p:sp>
      <p:sp>
        <p:nvSpPr>
          <p:cNvPr id="10" name="右箭头 9"/>
          <p:cNvSpPr/>
          <p:nvPr/>
        </p:nvSpPr>
        <p:spPr>
          <a:xfrm rot="10800000">
            <a:off x="5029330" y="2631771"/>
            <a:ext cx="1215025" cy="230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8885" y="5173802"/>
            <a:ext cx="2555311" cy="1323439"/>
          </a:xfrm>
          <a:prstGeom prst="rect">
            <a:avLst/>
          </a:prstGeom>
          <a:noFill/>
        </p:spPr>
        <p:txBody>
          <a:bodyPr wrap="square" rtlCol="0">
            <a:spAutoFit/>
          </a:bodyPr>
          <a:lstStyle/>
          <a:p>
            <a:r>
              <a:rPr lang="zh-CN" altLang="en-US" sz="2000" b="1" dirty="0" smtClean="0"/>
              <a:t>你怎么知道计算机里一段二进制串表达的就是王国维的“三境界”？</a:t>
            </a:r>
            <a:endParaRPr lang="zh-CN" altLang="en-US" sz="2000" b="1" dirty="0"/>
          </a:p>
        </p:txBody>
      </p:sp>
      <p:pic>
        <p:nvPicPr>
          <p:cNvPr id="4" name="内容占位符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52732" y="4126052"/>
            <a:ext cx="3724275" cy="2095500"/>
          </a:xfrm>
        </p:spPr>
      </p:pic>
    </p:spTree>
    <p:extLst>
      <p:ext uri="{BB962C8B-B14F-4D97-AF65-F5344CB8AC3E}">
        <p14:creationId xmlns:p14="http://schemas.microsoft.com/office/powerpoint/2010/main" val="89071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从字符编码的下述定义中，你能否分析总结出来，编码的“编”到底指什么？</a:t>
            </a:r>
            <a:endParaRPr lang="zh-CN" altLang="en-US" dirty="0"/>
          </a:p>
        </p:txBody>
      </p:sp>
      <p:sp>
        <p:nvSpPr>
          <p:cNvPr id="3" name="内容占位符 2"/>
          <p:cNvSpPr>
            <a:spLocks noGrp="1"/>
          </p:cNvSpPr>
          <p:nvPr>
            <p:ph idx="1"/>
          </p:nvPr>
        </p:nvSpPr>
        <p:spPr/>
        <p:txBody>
          <a:bodyPr/>
          <a:lstStyle/>
          <a:p>
            <a:r>
              <a:rPr lang="zh-CN" altLang="en-US" dirty="0"/>
              <a:t>字符编码</a:t>
            </a:r>
            <a:r>
              <a:rPr lang="en-US" altLang="zh-CN" dirty="0"/>
              <a:t>(Character encoding)</a:t>
            </a:r>
            <a:r>
              <a:rPr lang="zh-CN" altLang="en-US" dirty="0"/>
              <a:t>是一套法则，使用该法则能够对自然语言的字符的一个集合（如字母表或音节表），与其他东西的一个集合（如号码或电脉冲）进行配对。</a:t>
            </a:r>
          </a:p>
        </p:txBody>
      </p:sp>
      <p:sp>
        <p:nvSpPr>
          <p:cNvPr id="4" name="文本框 3"/>
          <p:cNvSpPr txBox="1"/>
          <p:nvPr/>
        </p:nvSpPr>
        <p:spPr>
          <a:xfrm>
            <a:off x="1728592" y="4201710"/>
            <a:ext cx="9269260" cy="1200329"/>
          </a:xfrm>
          <a:prstGeom prst="rect">
            <a:avLst/>
          </a:prstGeom>
          <a:noFill/>
        </p:spPr>
        <p:txBody>
          <a:bodyPr wrap="square" rtlCol="0">
            <a:spAutoFit/>
          </a:bodyPr>
          <a:lstStyle/>
          <a:p>
            <a:r>
              <a:rPr lang="zh-CN" altLang="en-US" sz="3600" dirty="0" smtClean="0"/>
              <a:t>如果我们要编码的字符集有</a:t>
            </a:r>
            <a:r>
              <a:rPr lang="en-US" altLang="zh-CN" sz="3600" dirty="0" smtClean="0"/>
              <a:t>n</a:t>
            </a:r>
            <a:r>
              <a:rPr lang="zh-CN" altLang="en-US" sz="3600" dirty="0" smtClean="0"/>
              <a:t>个元素，如果我们用二进制数字对其编码，码字至少要多长？</a:t>
            </a:r>
            <a:endParaRPr lang="zh-CN" altLang="en-US" sz="3600" dirty="0"/>
          </a:p>
        </p:txBody>
      </p:sp>
    </p:spTree>
    <p:extLst>
      <p:ext uri="{BB962C8B-B14F-4D97-AF65-F5344CB8AC3E}">
        <p14:creationId xmlns:p14="http://schemas.microsoft.com/office/powerpoint/2010/main" val="204863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Text</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29" y="1690688"/>
            <a:ext cx="10781342" cy="1841652"/>
          </a:xfrm>
        </p:spPr>
      </p:pic>
      <p:grpSp>
        <p:nvGrpSpPr>
          <p:cNvPr id="8" name="组合 7"/>
          <p:cNvGrpSpPr/>
          <p:nvPr/>
        </p:nvGrpSpPr>
        <p:grpSpPr>
          <a:xfrm>
            <a:off x="1752069" y="4459266"/>
            <a:ext cx="8687862" cy="461665"/>
            <a:chOff x="1506328" y="4647156"/>
            <a:chExt cx="8687862" cy="461665"/>
          </a:xfrm>
        </p:grpSpPr>
        <p:sp>
          <p:nvSpPr>
            <p:cNvPr id="5" name="文本框 4"/>
            <p:cNvSpPr txBox="1"/>
            <p:nvPr/>
          </p:nvSpPr>
          <p:spPr>
            <a:xfrm>
              <a:off x="1506328" y="4647156"/>
              <a:ext cx="3817584" cy="461665"/>
            </a:xfrm>
            <a:prstGeom prst="rect">
              <a:avLst/>
            </a:prstGeom>
            <a:noFill/>
          </p:spPr>
          <p:txBody>
            <a:bodyPr wrap="none" rtlCol="0">
              <a:spAutoFit/>
            </a:bodyPr>
            <a:lstStyle/>
            <a:p>
              <a:r>
                <a:rPr lang="en-US" altLang="zh-CN" sz="2400" dirty="0" smtClean="0"/>
                <a:t>Each of the different symbols</a:t>
              </a:r>
              <a:endParaRPr lang="zh-CN" altLang="en-US" sz="2400" dirty="0"/>
            </a:p>
          </p:txBody>
        </p:sp>
        <p:sp>
          <p:nvSpPr>
            <p:cNvPr id="6" name="文本框 5"/>
            <p:cNvSpPr txBox="1"/>
            <p:nvPr/>
          </p:nvSpPr>
          <p:spPr>
            <a:xfrm>
              <a:off x="7490565" y="4647156"/>
              <a:ext cx="2703625" cy="461665"/>
            </a:xfrm>
            <a:prstGeom prst="rect">
              <a:avLst/>
            </a:prstGeom>
            <a:noFill/>
          </p:spPr>
          <p:txBody>
            <a:bodyPr wrap="none" rtlCol="0">
              <a:spAutoFit/>
            </a:bodyPr>
            <a:lstStyle/>
            <a:p>
              <a:r>
                <a:rPr lang="en-US" altLang="zh-CN" sz="2400" dirty="0" smtClean="0"/>
                <a:t>A unique bit pattern</a:t>
              </a:r>
              <a:endParaRPr lang="zh-CN" altLang="en-US" sz="2400" dirty="0"/>
            </a:p>
          </p:txBody>
        </p:sp>
        <p:sp>
          <p:nvSpPr>
            <p:cNvPr id="7" name="左右箭头 6"/>
            <p:cNvSpPr/>
            <p:nvPr/>
          </p:nvSpPr>
          <p:spPr>
            <a:xfrm>
              <a:off x="5596981" y="4705978"/>
              <a:ext cx="1465545" cy="30384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9" name="文本框 8"/>
          <p:cNvSpPr txBox="1"/>
          <p:nvPr/>
        </p:nvSpPr>
        <p:spPr>
          <a:xfrm>
            <a:off x="2778685" y="5553216"/>
            <a:ext cx="7593617" cy="523220"/>
          </a:xfrm>
          <a:prstGeom prst="rect">
            <a:avLst/>
          </a:prstGeom>
          <a:noFill/>
        </p:spPr>
        <p:txBody>
          <a:bodyPr wrap="none" rtlCol="0">
            <a:spAutoFit/>
          </a:bodyPr>
          <a:lstStyle/>
          <a:p>
            <a:r>
              <a:rPr lang="zh-CN" altLang="en-US" sz="2800" dirty="0" smtClean="0"/>
              <a:t>这种</a:t>
            </a:r>
            <a:r>
              <a:rPr lang="en-US" altLang="zh-CN" sz="2800" dirty="0" smtClean="0"/>
              <a:t>assignment</a:t>
            </a:r>
            <a:r>
              <a:rPr lang="zh-CN" altLang="en-US" sz="2800" dirty="0" smtClean="0"/>
              <a:t>如果不统一，会发生什么现象？</a:t>
            </a:r>
            <a:endParaRPr lang="zh-CN" altLang="en-US" sz="2800" dirty="0"/>
          </a:p>
        </p:txBody>
      </p:sp>
      <p:sp>
        <p:nvSpPr>
          <p:cNvPr id="10" name="上箭头 9"/>
          <p:cNvSpPr/>
          <p:nvPr/>
        </p:nvSpPr>
        <p:spPr>
          <a:xfrm>
            <a:off x="6375078" y="5030932"/>
            <a:ext cx="400832" cy="5404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60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如果一段由</a:t>
            </a:r>
            <a:r>
              <a:rPr lang="en-US" altLang="zh-CN" dirty="0" smtClean="0"/>
              <a:t>10,000,000</a:t>
            </a:r>
            <a:r>
              <a:rPr lang="zh-CN" altLang="en-US" dirty="0" smtClean="0"/>
              <a:t>个字符构成的文章需要存储：</a:t>
            </a:r>
            <a:endParaRPr lang="zh-CN" altLang="en-US" dirty="0"/>
          </a:p>
        </p:txBody>
      </p:sp>
      <p:sp>
        <p:nvSpPr>
          <p:cNvPr id="3" name="内容占位符 2"/>
          <p:cNvSpPr>
            <a:spLocks noGrp="1"/>
          </p:cNvSpPr>
          <p:nvPr>
            <p:ph idx="1"/>
          </p:nvPr>
        </p:nvSpPr>
        <p:spPr/>
        <p:txBody>
          <a:bodyPr/>
          <a:lstStyle/>
          <a:p>
            <a:r>
              <a:rPr lang="zh-CN" altLang="en-US" dirty="0" smtClean="0"/>
              <a:t>只有六种字符，而且我们预估了它们出现的频率。你会如何处理它的“数字化”，以便节省空间？</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80988"/>
            <a:ext cx="10249095" cy="1924110"/>
          </a:xfrm>
          <a:prstGeom prst="rect">
            <a:avLst/>
          </a:prstGeom>
        </p:spPr>
      </p:pic>
      <p:sp>
        <p:nvSpPr>
          <p:cNvPr id="5" name="矩形 4"/>
          <p:cNvSpPr/>
          <p:nvPr/>
        </p:nvSpPr>
        <p:spPr>
          <a:xfrm>
            <a:off x="838200" y="3843043"/>
            <a:ext cx="10134600" cy="365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38200" y="4160830"/>
            <a:ext cx="10134600" cy="473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157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integers</a:t>
            </a:r>
            <a:endParaRPr lang="zh-CN" altLang="en-US" dirty="0"/>
          </a:p>
        </p:txBody>
      </p:sp>
      <p:sp>
        <p:nvSpPr>
          <p:cNvPr id="3" name="内容占位符 2"/>
          <p:cNvSpPr>
            <a:spLocks noGrp="1"/>
          </p:cNvSpPr>
          <p:nvPr>
            <p:ph idx="1"/>
          </p:nvPr>
        </p:nvSpPr>
        <p:spPr>
          <a:xfrm>
            <a:off x="775570" y="1825625"/>
            <a:ext cx="3332292" cy="4351338"/>
          </a:xfrm>
        </p:spPr>
        <p:txBody>
          <a:bodyPr>
            <a:normAutofit/>
          </a:bodyPr>
          <a:lstStyle/>
          <a:p>
            <a:r>
              <a:rPr lang="zh-CN" altLang="en-US" dirty="0"/>
              <a:t>长度为</a:t>
            </a:r>
            <a:r>
              <a:rPr lang="en-US" altLang="zh-CN" dirty="0"/>
              <a:t>32</a:t>
            </a:r>
            <a:r>
              <a:rPr lang="zh-CN" altLang="en-US" dirty="0"/>
              <a:t>的位串，用补码编码法，能够表达多少数字？能够表达的最小和最大数是什么？</a:t>
            </a:r>
            <a:endParaRPr lang="en-US" altLang="zh-CN" dirty="0"/>
          </a:p>
          <a:p>
            <a:r>
              <a:rPr lang="zh-CN" altLang="en-US" dirty="0" smtClean="0"/>
              <a:t>为什么叫补码？</a:t>
            </a:r>
            <a:endParaRPr lang="en-US" altLang="zh-CN" dirty="0" smtClean="0"/>
          </a:p>
          <a:p>
            <a:pPr lvl="1"/>
            <a:r>
              <a:rPr lang="zh-CN" altLang="en-US" dirty="0" smtClean="0"/>
              <a:t>如果用</a:t>
            </a:r>
            <a:r>
              <a:rPr lang="en-US" altLang="zh-CN" dirty="0" smtClean="0"/>
              <a:t>4</a:t>
            </a:r>
            <a:r>
              <a:rPr lang="zh-CN" altLang="en-US" dirty="0" smtClean="0"/>
              <a:t>位串进行</a:t>
            </a:r>
            <a:r>
              <a:rPr lang="en-US" altLang="zh-CN" dirty="0" smtClean="0"/>
              <a:t>-6</a:t>
            </a:r>
            <a:r>
              <a:rPr lang="zh-CN" altLang="en-US" dirty="0" smtClean="0"/>
              <a:t>的编码，为什么不直接编码为</a:t>
            </a:r>
            <a:r>
              <a:rPr lang="en-US" altLang="zh-CN" dirty="0" smtClean="0"/>
              <a:t>1110</a:t>
            </a:r>
            <a:r>
              <a:rPr lang="zh-CN" altLang="en-US" dirty="0" smtClean="0"/>
              <a:t>？</a:t>
            </a:r>
            <a:endParaRPr lang="en-US" altLang="zh-CN" dirty="0" smtClean="0"/>
          </a:p>
          <a:p>
            <a:pPr lvl="1"/>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492" y="1690688"/>
            <a:ext cx="8021508" cy="4828784"/>
          </a:xfrm>
          <a:prstGeom prst="rect">
            <a:avLst/>
          </a:prstGeom>
        </p:spPr>
      </p:pic>
    </p:spTree>
    <p:extLst>
      <p:ext uri="{BB962C8B-B14F-4D97-AF65-F5344CB8AC3E}">
        <p14:creationId xmlns:p14="http://schemas.microsoft.com/office/powerpoint/2010/main" val="27642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17147"/>
            <a:ext cx="5825647" cy="1325563"/>
          </a:xfrm>
        </p:spPr>
        <p:txBody>
          <a:bodyPr>
            <a:normAutofit/>
          </a:bodyPr>
          <a:lstStyle/>
          <a:p>
            <a:r>
              <a:rPr lang="zh-CN" altLang="en-US" sz="3200" dirty="0" smtClean="0"/>
              <a:t>你能理解</a:t>
            </a:r>
            <a:r>
              <a:rPr lang="zh-CN" altLang="en-US" sz="3200" dirty="0"/>
              <a:t>右</a:t>
            </a:r>
            <a:r>
              <a:rPr lang="zh-CN" altLang="en-US" sz="3200" dirty="0" smtClean="0"/>
              <a:t>表的</a:t>
            </a:r>
            <a:r>
              <a:rPr lang="en-US" altLang="zh-CN" sz="3200" dirty="0" smtClean="0"/>
              <a:t>”</a:t>
            </a:r>
            <a:r>
              <a:rPr lang="zh-CN" altLang="en-US" sz="3200" dirty="0" smtClean="0"/>
              <a:t>余</a:t>
            </a:r>
            <a:r>
              <a:rPr lang="en-US" altLang="zh-CN" sz="3200" dirty="0" smtClean="0"/>
              <a:t>8”</a:t>
            </a:r>
            <a:r>
              <a:rPr lang="zh-CN" altLang="en-US" sz="3200" dirty="0" smtClean="0"/>
              <a:t>表示码？</a:t>
            </a:r>
            <a:endParaRPr lang="zh-CN" altLang="en-US" sz="3200"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3227" y="0"/>
            <a:ext cx="3945042" cy="6810389"/>
          </a:xfrm>
        </p:spPr>
      </p:pic>
      <p:sp>
        <p:nvSpPr>
          <p:cNvPr id="5" name="标题 1"/>
          <p:cNvSpPr txBox="1">
            <a:spLocks/>
          </p:cNvSpPr>
          <p:nvPr/>
        </p:nvSpPr>
        <p:spPr>
          <a:xfrm>
            <a:off x="838200" y="3405194"/>
            <a:ext cx="5825647" cy="19058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zh-CN" altLang="en-US" sz="3200" dirty="0" smtClean="0"/>
              <a:t>余码和补码，只差别在符号位相反。是必然还是巧合？</a:t>
            </a:r>
            <a:endParaRPr lang="zh-CN" altLang="en-US" sz="3200" dirty="0"/>
          </a:p>
        </p:txBody>
      </p:sp>
    </p:spTree>
    <p:extLst>
      <p:ext uri="{BB962C8B-B14F-4D97-AF65-F5344CB8AC3E}">
        <p14:creationId xmlns:p14="http://schemas.microsoft.com/office/powerpoint/2010/main" val="3197507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何谓分数的定点表示法？</a:t>
            </a:r>
            <a:endParaRPr lang="zh-CN" altLang="en-US" dirty="0"/>
          </a:p>
        </p:txBody>
      </p:sp>
      <p:sp>
        <p:nvSpPr>
          <p:cNvPr id="3" name="内容占位符 2"/>
          <p:cNvSpPr>
            <a:spLocks noGrp="1"/>
          </p:cNvSpPr>
          <p:nvPr>
            <p:ph idx="1"/>
          </p:nvPr>
        </p:nvSpPr>
        <p:spPr>
          <a:xfrm>
            <a:off x="838199" y="1825625"/>
            <a:ext cx="10773427" cy="4351338"/>
          </a:xfrm>
        </p:spPr>
        <p:txBody>
          <a:bodyPr/>
          <a:lstStyle/>
          <a:p>
            <a:r>
              <a:rPr lang="zh-CN" altLang="en-US" dirty="0" smtClean="0"/>
              <a:t>除符号位外，将数值位固定分割为整数部分和纯分数部分的表示法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你能说说这种表示小数的方法有什么不足吗？</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418" y="2567836"/>
            <a:ext cx="9470387" cy="1687967"/>
          </a:xfrm>
          <a:prstGeom prst="rect">
            <a:avLst/>
          </a:prstGeom>
        </p:spPr>
      </p:pic>
    </p:spTree>
    <p:extLst>
      <p:ext uri="{BB962C8B-B14F-4D97-AF65-F5344CB8AC3E}">
        <p14:creationId xmlns:p14="http://schemas.microsoft.com/office/powerpoint/2010/main" val="571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计算机内部的</a:t>
            </a:r>
            <a:r>
              <a:rPr lang="en-US" altLang="zh-CN" dirty="0" smtClean="0"/>
              <a:t>01</a:t>
            </a:r>
            <a:r>
              <a:rPr lang="zh-CN" altLang="en-US" dirty="0" smtClean="0"/>
              <a:t>是如何实现的？</a:t>
            </a:r>
            <a:endParaRPr lang="zh-CN" altLang="en-US" dirty="0"/>
          </a:p>
        </p:txBody>
      </p:sp>
      <p:sp>
        <p:nvSpPr>
          <p:cNvPr id="3" name="内容占位符 2"/>
          <p:cNvSpPr>
            <a:spLocks noGrp="1"/>
          </p:cNvSpPr>
          <p:nvPr>
            <p:ph idx="1"/>
          </p:nvPr>
        </p:nvSpPr>
        <p:spPr/>
        <p:txBody>
          <a:bodyPr/>
          <a:lstStyle/>
          <a:p>
            <a:r>
              <a:rPr lang="zh-CN" altLang="en-US" dirty="0" smtClean="0"/>
              <a:t>外存：</a:t>
            </a:r>
            <a:endParaRPr lang="en-US" altLang="zh-CN" dirty="0" smtClean="0"/>
          </a:p>
          <a:p>
            <a:pPr lvl="1"/>
            <a:r>
              <a:rPr lang="zh-CN" altLang="en-US" dirty="0" smtClean="0"/>
              <a:t>磁介质存储：数据记录在磁性材料上，磁性材料磁化方向不同表征</a:t>
            </a:r>
            <a:r>
              <a:rPr lang="en-US" altLang="zh-CN" dirty="0" smtClean="0"/>
              <a:t>01</a:t>
            </a:r>
          </a:p>
          <a:p>
            <a:pPr lvl="1"/>
            <a:r>
              <a:rPr lang="zh-CN" altLang="en-US" dirty="0"/>
              <a:t>光</a:t>
            </a:r>
            <a:r>
              <a:rPr lang="zh-CN" altLang="en-US" dirty="0" smtClean="0"/>
              <a:t>介质存储：光盘表面单元面积上是否存在蚀刻出的“坑”表征</a:t>
            </a:r>
            <a:r>
              <a:rPr lang="en-US" altLang="zh-CN" dirty="0" smtClean="0"/>
              <a:t>01</a:t>
            </a:r>
          </a:p>
          <a:p>
            <a:r>
              <a:rPr lang="zh-CN" altLang="en-US" dirty="0" smtClean="0"/>
              <a:t>外存特点：</a:t>
            </a:r>
            <a:endParaRPr lang="en-US" altLang="zh-CN" dirty="0" smtClean="0"/>
          </a:p>
          <a:p>
            <a:pPr lvl="1"/>
            <a:r>
              <a:rPr lang="en-US" altLang="zh-CN" dirty="0" smtClean="0"/>
              <a:t>01</a:t>
            </a:r>
            <a:r>
              <a:rPr lang="zh-CN" altLang="en-US" dirty="0" smtClean="0"/>
              <a:t>数据可长期存在，慢</a:t>
            </a:r>
            <a:endParaRPr lang="en-US" altLang="zh-CN" dirty="0" smtClean="0"/>
          </a:p>
          <a:p>
            <a:r>
              <a:rPr lang="zh-CN" altLang="en-US" dirty="0" smtClean="0"/>
              <a:t>内存：</a:t>
            </a:r>
            <a:endParaRPr lang="en-US" altLang="zh-CN" dirty="0" smtClean="0"/>
          </a:p>
          <a:p>
            <a:pPr lvl="1"/>
            <a:r>
              <a:rPr lang="zh-CN" altLang="en-US" dirty="0"/>
              <a:t>半导体</a:t>
            </a:r>
            <a:r>
              <a:rPr lang="zh-CN" altLang="en-US" dirty="0" smtClean="0"/>
              <a:t>介质存储；存储单元的电气特征不同表征</a:t>
            </a:r>
            <a:r>
              <a:rPr lang="en-US" altLang="zh-CN" dirty="0" smtClean="0"/>
              <a:t>01</a:t>
            </a:r>
            <a:r>
              <a:rPr lang="zh-CN" altLang="en-US" dirty="0" smtClean="0"/>
              <a:t>；</a:t>
            </a:r>
            <a:endParaRPr lang="en-US" altLang="zh-CN" dirty="0" smtClean="0"/>
          </a:p>
          <a:p>
            <a:pPr lvl="1"/>
            <a:r>
              <a:rPr lang="zh-CN" altLang="en-US" dirty="0" smtClean="0"/>
              <a:t>特点：快，贵，不可没电</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839" y="5353809"/>
            <a:ext cx="4096322" cy="1286054"/>
          </a:xfrm>
          <a:prstGeom prst="rect">
            <a:avLst/>
          </a:prstGeom>
        </p:spPr>
      </p:pic>
      <p:sp>
        <p:nvSpPr>
          <p:cNvPr id="5" name="云形标注 4"/>
          <p:cNvSpPr/>
          <p:nvPr/>
        </p:nvSpPr>
        <p:spPr>
          <a:xfrm>
            <a:off x="8442542" y="4847573"/>
            <a:ext cx="2911258" cy="1478071"/>
          </a:xfrm>
          <a:prstGeom prst="cloudCallout">
            <a:avLst>
              <a:gd name="adj1" fmla="val -71666"/>
              <a:gd name="adj2" fmla="val 232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这个东西物理上是什么？</a:t>
            </a:r>
            <a:endParaRPr lang="zh-CN" altLang="en-US" sz="2800" dirty="0"/>
          </a:p>
        </p:txBody>
      </p:sp>
    </p:spTree>
    <p:extLst>
      <p:ext uri="{BB962C8B-B14F-4D97-AF65-F5344CB8AC3E}">
        <p14:creationId xmlns:p14="http://schemas.microsoft.com/office/powerpoint/2010/main" val="206053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 Fractions</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713090" cy="1390715"/>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43" y="3259161"/>
            <a:ext cx="10559343" cy="3350990"/>
          </a:xfrm>
          <a:prstGeom prst="rect">
            <a:avLst/>
          </a:prstGeom>
        </p:spPr>
      </p:pic>
      <p:cxnSp>
        <p:nvCxnSpPr>
          <p:cNvPr id="7" name="直接连接符 6"/>
          <p:cNvCxnSpPr/>
          <p:nvPr/>
        </p:nvCxnSpPr>
        <p:spPr>
          <a:xfrm>
            <a:off x="3870542" y="2367419"/>
            <a:ext cx="4471792" cy="125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893512" y="2724409"/>
            <a:ext cx="532356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浮点表示法解读</a:t>
            </a:r>
            <a:endParaRPr lang="zh-CN" altLang="en-US" dirty="0"/>
          </a:p>
        </p:txBody>
      </p:sp>
      <p:sp>
        <p:nvSpPr>
          <p:cNvPr id="3" name="内容占位符 2"/>
          <p:cNvSpPr>
            <a:spLocks noGrp="1"/>
          </p:cNvSpPr>
          <p:nvPr>
            <p:ph idx="1"/>
          </p:nvPr>
        </p:nvSpPr>
        <p:spPr/>
        <p:txBody>
          <a:bodyPr/>
          <a:lstStyle/>
          <a:p>
            <a:r>
              <a:rPr lang="zh-CN" altLang="en-US" dirty="0" smtClean="0"/>
              <a:t>符号位：</a:t>
            </a:r>
            <a:r>
              <a:rPr lang="en-US" altLang="zh-CN" dirty="0" smtClean="0"/>
              <a:t>0</a:t>
            </a:r>
            <a:r>
              <a:rPr lang="zh-CN" altLang="en-US" dirty="0" smtClean="0"/>
              <a:t>表示非负，</a:t>
            </a:r>
            <a:r>
              <a:rPr lang="en-US" altLang="zh-CN" dirty="0" smtClean="0"/>
              <a:t>1</a:t>
            </a:r>
            <a:r>
              <a:rPr lang="zh-CN" altLang="en-US" dirty="0" smtClean="0"/>
              <a:t>表示负数</a:t>
            </a:r>
            <a:endParaRPr lang="en-US" altLang="zh-CN" dirty="0" smtClean="0"/>
          </a:p>
          <a:p>
            <a:r>
              <a:rPr lang="zh-CN" altLang="en-US" dirty="0" smtClean="0"/>
              <a:t>指数域：余码表示法，正数表示小数点向右移动的位数，负数表示小数点向左移动的位数</a:t>
            </a:r>
            <a:endParaRPr lang="en-US" altLang="zh-CN" dirty="0" smtClean="0"/>
          </a:p>
          <a:p>
            <a:pPr lvl="1"/>
            <a:r>
              <a:rPr lang="en-US" altLang="zh-CN" dirty="0" smtClean="0"/>
              <a:t>110</a:t>
            </a:r>
            <a:r>
              <a:rPr lang="zh-CN" altLang="en-US" dirty="0" smtClean="0"/>
              <a:t>：向右移动</a:t>
            </a:r>
            <a:r>
              <a:rPr lang="en-US" altLang="zh-CN" dirty="0" smtClean="0"/>
              <a:t>2</a:t>
            </a:r>
            <a:r>
              <a:rPr lang="zh-CN" altLang="en-US" dirty="0" smtClean="0"/>
              <a:t>位；</a:t>
            </a:r>
            <a:r>
              <a:rPr lang="en-US" altLang="zh-CN" dirty="0" smtClean="0"/>
              <a:t>011</a:t>
            </a:r>
            <a:r>
              <a:rPr lang="zh-CN" altLang="en-US" dirty="0" smtClean="0"/>
              <a:t>：向左移动</a:t>
            </a:r>
            <a:r>
              <a:rPr lang="en-US" altLang="zh-CN" dirty="0" smtClean="0"/>
              <a:t>1</a:t>
            </a:r>
            <a:r>
              <a:rPr lang="zh-CN" altLang="en-US" dirty="0" smtClean="0"/>
              <a:t>位</a:t>
            </a:r>
            <a:endParaRPr lang="en-US" altLang="zh-CN" dirty="0" smtClean="0"/>
          </a:p>
          <a:p>
            <a:r>
              <a:rPr lang="zh-CN" altLang="en-US" dirty="0"/>
              <a:t>尾数</a:t>
            </a:r>
            <a:r>
              <a:rPr lang="zh-CN" altLang="en-US" dirty="0" smtClean="0"/>
              <a:t>域：整数部分原码拼接小数部分原码，小数点位于前部</a:t>
            </a:r>
            <a:endParaRPr lang="en-US" altLang="zh-CN" dirty="0" smtClean="0"/>
          </a:p>
          <a:p>
            <a:pPr lvl="1"/>
            <a:r>
              <a:rPr lang="en-US" altLang="zh-CN" dirty="0" smtClean="0"/>
              <a:t>1011</a:t>
            </a:r>
            <a:r>
              <a:rPr lang="zh-CN" altLang="en-US" dirty="0" smtClean="0"/>
              <a:t>：表示</a:t>
            </a:r>
            <a:r>
              <a:rPr lang="en-US" altLang="zh-CN" dirty="0" smtClean="0"/>
              <a:t>0.1011</a:t>
            </a:r>
          </a:p>
          <a:p>
            <a:pPr lvl="1"/>
            <a:endParaRPr lang="en-US" altLang="zh-CN" dirty="0"/>
          </a:p>
          <a:p>
            <a:r>
              <a:rPr lang="zh-CN" altLang="en-US" dirty="0" smtClean="0"/>
              <a:t>因此：</a:t>
            </a:r>
            <a:r>
              <a:rPr lang="en-US" altLang="zh-CN" dirty="0" smtClean="0"/>
              <a:t>01101011</a:t>
            </a:r>
            <a:r>
              <a:rPr lang="zh-CN" altLang="en-US" dirty="0" smtClean="0"/>
              <a:t>表示</a:t>
            </a:r>
            <a:r>
              <a:rPr lang="en-US" altLang="zh-CN" dirty="0" smtClean="0"/>
              <a:t>10.11</a:t>
            </a:r>
            <a:r>
              <a:rPr lang="zh-CN" altLang="en-US" dirty="0" smtClean="0"/>
              <a:t>，十进制中的</a:t>
            </a:r>
            <a:r>
              <a:rPr lang="en-US" altLang="zh-CN" dirty="0" smtClean="0"/>
              <a:t>2.75</a:t>
            </a:r>
          </a:p>
          <a:p>
            <a:r>
              <a:rPr lang="zh-CN" altLang="en-US" dirty="0" smtClean="0"/>
              <a:t>因此：</a:t>
            </a:r>
            <a:r>
              <a:rPr lang="en-US" altLang="zh-CN" dirty="0" smtClean="0"/>
              <a:t>-0.75</a:t>
            </a:r>
            <a:r>
              <a:rPr lang="zh-CN" altLang="en-US" dirty="0" smtClean="0"/>
              <a:t>被浮点表示为</a:t>
            </a:r>
            <a:r>
              <a:rPr lang="en-US" altLang="zh-CN" dirty="0" smtClean="0"/>
              <a:t>10111100</a:t>
            </a:r>
            <a:endParaRPr lang="zh-CN" altLang="en-US" dirty="0"/>
          </a:p>
        </p:txBody>
      </p:sp>
      <p:sp>
        <p:nvSpPr>
          <p:cNvPr id="4" name="云形 3"/>
          <p:cNvSpPr/>
          <p:nvPr/>
        </p:nvSpPr>
        <p:spPr>
          <a:xfrm>
            <a:off x="3533063" y="2417771"/>
            <a:ext cx="6328372" cy="28065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现在能够理解“浮点”的含义了吗？</a:t>
            </a:r>
            <a:endParaRPr lang="zh-CN" altLang="en-US" sz="4000" dirty="0"/>
          </a:p>
        </p:txBody>
      </p:sp>
      <p:sp>
        <p:nvSpPr>
          <p:cNvPr id="5" name="矩形 4"/>
          <p:cNvSpPr/>
          <p:nvPr/>
        </p:nvSpPr>
        <p:spPr>
          <a:xfrm>
            <a:off x="5022937" y="5373666"/>
            <a:ext cx="1578279" cy="5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08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关于浮点数的几个说明</a:t>
            </a:r>
            <a:endParaRPr lang="zh-CN" altLang="en-US" dirty="0"/>
          </a:p>
        </p:txBody>
      </p:sp>
      <p:sp>
        <p:nvSpPr>
          <p:cNvPr id="3" name="内容占位符 2"/>
          <p:cNvSpPr>
            <a:spLocks noGrp="1"/>
          </p:cNvSpPr>
          <p:nvPr>
            <p:ph idx="1"/>
          </p:nvPr>
        </p:nvSpPr>
        <p:spPr/>
        <p:txBody>
          <a:bodyPr/>
          <a:lstStyle/>
          <a:p>
            <a:r>
              <a:rPr lang="zh-CN" altLang="en-US" dirty="0" smtClean="0"/>
              <a:t>一般情况下，</a:t>
            </a:r>
            <a:r>
              <a:rPr lang="en-US" altLang="zh-CN" dirty="0" smtClean="0"/>
              <a:t>exponent field, mantissa field</a:t>
            </a:r>
            <a:r>
              <a:rPr lang="zh-CN" altLang="en-US" dirty="0" smtClean="0"/>
              <a:t>的范围是有标准的</a:t>
            </a:r>
            <a:endParaRPr lang="en-US" altLang="zh-CN" dirty="0" smtClean="0"/>
          </a:p>
          <a:p>
            <a:pPr lvl="1"/>
            <a:r>
              <a:rPr lang="zh-CN" altLang="en-US" dirty="0" smtClean="0"/>
              <a:t>例题是</a:t>
            </a:r>
            <a:r>
              <a:rPr lang="en-US" altLang="zh-CN" dirty="0" smtClean="0"/>
              <a:t>3</a:t>
            </a:r>
            <a:r>
              <a:rPr lang="zh-CN" altLang="en-US" dirty="0" smtClean="0"/>
              <a:t>和</a:t>
            </a:r>
            <a:r>
              <a:rPr lang="en-US" altLang="zh-CN" dirty="0" smtClean="0"/>
              <a:t>4</a:t>
            </a:r>
            <a:r>
              <a:rPr lang="zh-CN" altLang="en-US" dirty="0" smtClean="0"/>
              <a:t>，</a:t>
            </a:r>
            <a:r>
              <a:rPr lang="en-US" altLang="zh-CN" dirty="0" smtClean="0"/>
              <a:t>IEEE754</a:t>
            </a:r>
            <a:r>
              <a:rPr lang="zh-CN" altLang="en-US" dirty="0" smtClean="0"/>
              <a:t>是</a:t>
            </a:r>
            <a:r>
              <a:rPr lang="en-US" altLang="zh-CN" dirty="0"/>
              <a:t>8</a:t>
            </a:r>
            <a:r>
              <a:rPr lang="zh-CN" altLang="en-US" dirty="0" smtClean="0"/>
              <a:t>和</a:t>
            </a:r>
            <a:r>
              <a:rPr lang="en-US" altLang="zh-CN" dirty="0" smtClean="0"/>
              <a:t>23</a:t>
            </a:r>
          </a:p>
          <a:p>
            <a:r>
              <a:rPr lang="en-US" altLang="zh-CN" dirty="0" smtClean="0"/>
              <a:t>Mantissa field</a:t>
            </a:r>
            <a:r>
              <a:rPr lang="zh-CN" altLang="en-US" dirty="0" smtClean="0"/>
              <a:t>存储了这个数的数值位的</a:t>
            </a:r>
            <a:r>
              <a:rPr lang="en-US" altLang="zh-CN" dirty="0" smtClean="0"/>
              <a:t>0/1pattern</a:t>
            </a:r>
          </a:p>
          <a:p>
            <a:r>
              <a:rPr lang="en-US" altLang="zh-CN" dirty="0" smtClean="0"/>
              <a:t>Exponent field</a:t>
            </a:r>
            <a:r>
              <a:rPr lang="zh-CN" altLang="en-US" dirty="0" smtClean="0"/>
              <a:t>决定了上述</a:t>
            </a:r>
            <a:r>
              <a:rPr lang="en-US" altLang="zh-CN" dirty="0" smtClean="0"/>
              <a:t>0/1pattern</a:t>
            </a:r>
            <a:r>
              <a:rPr lang="zh-CN" altLang="en-US" dirty="0" smtClean="0"/>
              <a:t>中的小数点位置</a:t>
            </a:r>
            <a:endParaRPr lang="en-US" altLang="zh-CN" dirty="0" smtClean="0"/>
          </a:p>
          <a:p>
            <a:pPr lvl="1"/>
            <a:r>
              <a:rPr lang="zh-CN" altLang="en-US" dirty="0" smtClean="0"/>
              <a:t>浮点数</a:t>
            </a:r>
            <a:r>
              <a:rPr lang="en-US" altLang="zh-CN" dirty="0" smtClean="0"/>
              <a:t>01101011</a:t>
            </a:r>
            <a:r>
              <a:rPr lang="zh-CN" altLang="en-US" dirty="0" smtClean="0"/>
              <a:t>是十进制中的多少？</a:t>
            </a:r>
            <a:endParaRPr lang="en-US" altLang="zh-CN" dirty="0"/>
          </a:p>
          <a:p>
            <a:pPr marL="0" indent="0">
              <a:buNone/>
            </a:pPr>
            <a:endParaRPr lang="en-US" altLang="zh-CN" dirty="0" smtClean="0"/>
          </a:p>
        </p:txBody>
      </p:sp>
      <p:sp>
        <p:nvSpPr>
          <p:cNvPr id="4" name="文本框 3"/>
          <p:cNvSpPr txBox="1"/>
          <p:nvPr/>
        </p:nvSpPr>
        <p:spPr>
          <a:xfrm>
            <a:off x="570128" y="4672208"/>
            <a:ext cx="3877985" cy="584775"/>
          </a:xfrm>
          <a:prstGeom prst="rect">
            <a:avLst/>
          </a:prstGeom>
          <a:noFill/>
        </p:spPr>
        <p:txBody>
          <a:bodyPr wrap="none" rtlCol="0">
            <a:spAutoFit/>
          </a:bodyPr>
          <a:lstStyle/>
          <a:p>
            <a:r>
              <a:rPr lang="zh-CN" altLang="en-US" sz="3200" dirty="0" smtClean="0"/>
              <a:t>这个数是正还是负？</a:t>
            </a:r>
            <a:endParaRPr lang="zh-CN" altLang="en-US" sz="3200" dirty="0"/>
          </a:p>
        </p:txBody>
      </p:sp>
      <p:sp>
        <p:nvSpPr>
          <p:cNvPr id="5" name="文本框 4"/>
          <p:cNvSpPr txBox="1"/>
          <p:nvPr/>
        </p:nvSpPr>
        <p:spPr>
          <a:xfrm>
            <a:off x="6096000" y="4672208"/>
            <a:ext cx="5525872" cy="584775"/>
          </a:xfrm>
          <a:prstGeom prst="rect">
            <a:avLst/>
          </a:prstGeom>
          <a:noFill/>
        </p:spPr>
        <p:txBody>
          <a:bodyPr wrap="none" rtlCol="0">
            <a:spAutoFit/>
          </a:bodyPr>
          <a:lstStyle/>
          <a:p>
            <a:r>
              <a:rPr lang="zh-CN" altLang="en-US" sz="3200" dirty="0" smtClean="0"/>
              <a:t>这个数的数值位</a:t>
            </a:r>
            <a:r>
              <a:rPr lang="en-US" altLang="zh-CN" sz="3200" dirty="0" smtClean="0"/>
              <a:t>01</a:t>
            </a:r>
            <a:r>
              <a:rPr lang="zh-CN" altLang="en-US" sz="3200" dirty="0" smtClean="0"/>
              <a:t>串是多少？</a:t>
            </a:r>
            <a:endParaRPr lang="zh-CN" altLang="en-US" sz="3200" dirty="0"/>
          </a:p>
        </p:txBody>
      </p:sp>
      <p:sp>
        <p:nvSpPr>
          <p:cNvPr id="6" name="文本框 5"/>
          <p:cNvSpPr txBox="1"/>
          <p:nvPr/>
        </p:nvSpPr>
        <p:spPr>
          <a:xfrm>
            <a:off x="2740657" y="5592188"/>
            <a:ext cx="5525872" cy="584775"/>
          </a:xfrm>
          <a:prstGeom prst="rect">
            <a:avLst/>
          </a:prstGeom>
          <a:noFill/>
        </p:spPr>
        <p:txBody>
          <a:bodyPr wrap="none" rtlCol="0">
            <a:spAutoFit/>
          </a:bodyPr>
          <a:lstStyle/>
          <a:p>
            <a:r>
              <a:rPr lang="zh-CN" altLang="en-US" sz="3200" dirty="0" smtClean="0"/>
              <a:t>小数点在数值位</a:t>
            </a:r>
            <a:r>
              <a:rPr lang="en-US" altLang="zh-CN" sz="3200" dirty="0" smtClean="0"/>
              <a:t>01</a:t>
            </a:r>
            <a:r>
              <a:rPr lang="zh-CN" altLang="en-US" sz="3200" dirty="0" smtClean="0"/>
              <a:t>串的哪里？</a:t>
            </a:r>
            <a:endParaRPr lang="zh-CN" altLang="en-US" sz="3200" dirty="0"/>
          </a:p>
        </p:txBody>
      </p:sp>
    </p:spTree>
    <p:extLst>
      <p:ext uri="{BB962C8B-B14F-4D97-AF65-F5344CB8AC3E}">
        <p14:creationId xmlns:p14="http://schemas.microsoft.com/office/powerpoint/2010/main" val="327193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 </a:t>
            </a:r>
            <a:r>
              <a:rPr lang="en-US" altLang="zh-CN" dirty="0" smtClean="0"/>
              <a:t>–</a:t>
            </a:r>
            <a:r>
              <a:rPr lang="zh-CN" altLang="en-US" dirty="0" smtClean="0"/>
              <a:t> “渡河问题”</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735960" y="3933056"/>
            <a:ext cx="4932040" cy="2924944"/>
          </a:xfrm>
          <a:prstGeom prst="rect">
            <a:avLst/>
          </a:prstGeom>
          <a:noFill/>
          <a:ln w="9525">
            <a:noFill/>
            <a:miter lim="800000"/>
            <a:headEnd/>
            <a:tailEnd/>
          </a:ln>
        </p:spPr>
      </p:pic>
      <p:sp>
        <p:nvSpPr>
          <p:cNvPr id="4" name="TextBox 3"/>
          <p:cNvSpPr txBox="1"/>
          <p:nvPr/>
        </p:nvSpPr>
        <p:spPr>
          <a:xfrm>
            <a:off x="2063552" y="1700809"/>
            <a:ext cx="8064896" cy="2086725"/>
          </a:xfrm>
          <a:prstGeom prst="rect">
            <a:avLst/>
          </a:prstGeom>
          <a:noFill/>
        </p:spPr>
        <p:txBody>
          <a:bodyPr wrap="square" rtlCol="0">
            <a:spAutoFit/>
          </a:bodyPr>
          <a:lstStyle/>
          <a:p>
            <a:pPr>
              <a:spcBef>
                <a:spcPct val="40000"/>
              </a:spcBef>
            </a:pPr>
            <a:r>
              <a:rPr lang="zh-CN" altLang="en-US" b="1" dirty="0">
                <a:solidFill>
                  <a:srgbClr val="FF0000"/>
                </a:solidFill>
                <a:latin typeface="楷体" pitchFamily="49" charset="-122"/>
                <a:ea typeface="楷体" pitchFamily="49" charset="-122"/>
              </a:rPr>
              <a:t>问题</a:t>
            </a:r>
            <a:r>
              <a:rPr lang="zh-CN" altLang="en-US" dirty="0">
                <a:latin typeface="楷体" pitchFamily="49" charset="-122"/>
                <a:ea typeface="楷体" pitchFamily="49" charset="-122"/>
              </a:rPr>
              <a:t>：人、狼、羊、菜用一条只能同时载两位的小船渡河，“狼羊”、“羊菜”不能在无人在场时共处，当然只有人能驾船。</a:t>
            </a:r>
          </a:p>
          <a:p>
            <a:pPr>
              <a:spcBef>
                <a:spcPct val="40000"/>
              </a:spcBef>
            </a:pPr>
            <a:r>
              <a:rPr lang="zh-CN" altLang="en-US" b="1" dirty="0">
                <a:solidFill>
                  <a:srgbClr val="FF0000"/>
                </a:solidFill>
                <a:latin typeface="楷体" pitchFamily="49" charset="-122"/>
                <a:ea typeface="楷体" pitchFamily="49" charset="-122"/>
              </a:rPr>
              <a:t>图模型</a:t>
            </a:r>
            <a:r>
              <a:rPr lang="zh-CN" altLang="en-US" dirty="0">
                <a:latin typeface="楷体" pitchFamily="49" charset="-122"/>
                <a:ea typeface="楷体" pitchFamily="49" charset="-122"/>
              </a:rPr>
              <a:t>：顶点表示“原岸的状态”，两点之间有边当且仅当一次合理的渡河“操作”能够实现该状态的转变。</a:t>
            </a:r>
          </a:p>
          <a:p>
            <a:pPr>
              <a:spcBef>
                <a:spcPct val="40000"/>
              </a:spcBef>
            </a:pPr>
            <a:r>
              <a:rPr lang="zh-CN" altLang="en-US" dirty="0">
                <a:latin typeface="楷体" pitchFamily="49" charset="-122"/>
                <a:ea typeface="楷体" pitchFamily="49" charset="-122"/>
              </a:rPr>
              <a:t>起始状态是“人狼羊菜”，结束状态是“空”。“允许状态”只有</a:t>
            </a:r>
            <a:r>
              <a:rPr lang="en-US" altLang="zh-CN" dirty="0">
                <a:latin typeface="楷体" pitchFamily="49" charset="-122"/>
                <a:ea typeface="楷体" pitchFamily="49" charset="-122"/>
              </a:rPr>
              <a:t>10</a:t>
            </a:r>
            <a:r>
              <a:rPr lang="zh-CN" altLang="en-US" dirty="0">
                <a:latin typeface="楷体" pitchFamily="49" charset="-122"/>
                <a:ea typeface="楷体" pitchFamily="49" charset="-122"/>
              </a:rPr>
              <a:t>个。</a:t>
            </a:r>
          </a:p>
          <a:p>
            <a:pPr>
              <a:spcBef>
                <a:spcPct val="40000"/>
              </a:spcBef>
            </a:pPr>
            <a:r>
              <a:rPr lang="zh-CN" altLang="en-US" b="1" dirty="0">
                <a:solidFill>
                  <a:srgbClr val="FF0000"/>
                </a:solidFill>
                <a:latin typeface="楷体" pitchFamily="49" charset="-122"/>
                <a:ea typeface="楷体" pitchFamily="49" charset="-122"/>
              </a:rPr>
              <a:t>问题的解</a:t>
            </a:r>
            <a:r>
              <a:rPr lang="zh-CN" altLang="en-US" dirty="0">
                <a:latin typeface="楷体" pitchFamily="49" charset="-122"/>
                <a:ea typeface="楷体" pitchFamily="49" charset="-122"/>
              </a:rPr>
              <a:t>：找到一条从起始状态到结束状态的尽可能短的通路。</a:t>
            </a:r>
          </a:p>
        </p:txBody>
      </p:sp>
      <p:grpSp>
        <p:nvGrpSpPr>
          <p:cNvPr id="38" name="组合 37"/>
          <p:cNvGrpSpPr/>
          <p:nvPr/>
        </p:nvGrpSpPr>
        <p:grpSpPr>
          <a:xfrm>
            <a:off x="1775520" y="3933058"/>
            <a:ext cx="4028194" cy="2659613"/>
            <a:chOff x="1835150" y="3500438"/>
            <a:chExt cx="5946788" cy="2770072"/>
          </a:xfrm>
        </p:grpSpPr>
        <p:sp>
          <p:nvSpPr>
            <p:cNvPr id="39" name="Rectangle 9"/>
            <p:cNvSpPr>
              <a:spLocks noChangeArrowheads="1"/>
            </p:cNvSpPr>
            <p:nvPr/>
          </p:nvSpPr>
          <p:spPr bwMode="auto">
            <a:xfrm>
              <a:off x="6645275" y="594995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40" name="Rectangle 10"/>
            <p:cNvSpPr>
              <a:spLocks noChangeArrowheads="1"/>
            </p:cNvSpPr>
            <p:nvPr/>
          </p:nvSpPr>
          <p:spPr bwMode="auto">
            <a:xfrm>
              <a:off x="6927850" y="5942013"/>
              <a:ext cx="125426" cy="320560"/>
            </a:xfrm>
            <a:prstGeom prst="rect">
              <a:avLst/>
            </a:prstGeom>
            <a:noFill/>
            <a:ln w="9525">
              <a:noFill/>
              <a:miter lim="800000"/>
              <a:headEnd/>
              <a:tailEnd/>
            </a:ln>
          </p:spPr>
          <p:txBody>
            <a:bodyPr wrap="none" lIns="0" tIns="0" rIns="0" bIns="0">
              <a:spAutoFit/>
            </a:bodyPr>
            <a:lstStyle/>
            <a:p>
              <a:r>
                <a:rPr kumimoji="1" lang="en-US" altLang="zh-CN" sz="2000">
                  <a:solidFill>
                    <a:srgbClr val="000000"/>
                  </a:solidFill>
                  <a:latin typeface="Times New Roman" pitchFamily="18" charset="0"/>
                </a:rPr>
                <a:t>(</a:t>
              </a:r>
              <a:endParaRPr kumimoji="1" lang="en-US" altLang="zh-CN" sz="2400">
                <a:latin typeface="Times New Roman" pitchFamily="18" charset="0"/>
              </a:endParaRPr>
            </a:p>
          </p:txBody>
        </p:sp>
        <p:sp>
          <p:nvSpPr>
            <p:cNvPr id="41" name="Rectangle 11"/>
            <p:cNvSpPr>
              <a:spLocks noChangeArrowheads="1"/>
            </p:cNvSpPr>
            <p:nvPr/>
          </p:nvSpPr>
          <p:spPr bwMode="auto">
            <a:xfrm>
              <a:off x="7019925" y="5949950"/>
              <a:ext cx="762013" cy="320560"/>
            </a:xfrm>
            <a:prstGeom prst="rect">
              <a:avLst/>
            </a:prstGeom>
            <a:noFill/>
            <a:ln w="9525">
              <a:noFill/>
              <a:miter lim="800000"/>
              <a:headEnd/>
              <a:tailEnd/>
            </a:ln>
          </p:spPr>
          <p:txBody>
            <a:bodyPr wrap="none" lIns="0" tIns="0" rIns="0" bIns="0">
              <a:spAutoFit/>
            </a:bodyPr>
            <a:lstStyle/>
            <a:p>
              <a:r>
                <a:rPr kumimoji="1" lang="zh-CN" altLang="en-US" sz="2000" b="1" i="1">
                  <a:solidFill>
                    <a:srgbClr val="FF0000"/>
                  </a:solidFill>
                  <a:latin typeface="宋体" charset="-122"/>
                </a:rPr>
                <a:t>成功</a:t>
              </a:r>
              <a:endParaRPr kumimoji="1" lang="zh-CN" altLang="en-US" sz="2400">
                <a:latin typeface="Times New Roman" pitchFamily="18" charset="0"/>
              </a:endParaRPr>
            </a:p>
          </p:txBody>
        </p:sp>
        <p:sp>
          <p:nvSpPr>
            <p:cNvPr id="42" name="Rectangle 12"/>
            <p:cNvSpPr>
              <a:spLocks noChangeArrowheads="1"/>
            </p:cNvSpPr>
            <p:nvPr/>
          </p:nvSpPr>
          <p:spPr bwMode="auto">
            <a:xfrm>
              <a:off x="7597775" y="5942013"/>
              <a:ext cx="125426" cy="320560"/>
            </a:xfrm>
            <a:prstGeom prst="rect">
              <a:avLst/>
            </a:prstGeom>
            <a:noFill/>
            <a:ln w="9525">
              <a:noFill/>
              <a:miter lim="800000"/>
              <a:headEnd/>
              <a:tailEnd/>
            </a:ln>
          </p:spPr>
          <p:txBody>
            <a:bodyPr wrap="none" lIns="0" tIns="0" rIns="0" bIns="0">
              <a:spAutoFit/>
            </a:bodyPr>
            <a:lstStyle/>
            <a:p>
              <a:r>
                <a:rPr kumimoji="1" lang="en-US" altLang="zh-CN" sz="2000">
                  <a:solidFill>
                    <a:srgbClr val="000000"/>
                  </a:solidFill>
                  <a:latin typeface="Times New Roman" pitchFamily="18" charset="0"/>
                </a:rPr>
                <a:t>)</a:t>
              </a:r>
              <a:endParaRPr kumimoji="1" lang="en-US" altLang="zh-CN" sz="2400">
                <a:latin typeface="Times New Roman" pitchFamily="18" charset="0"/>
              </a:endParaRPr>
            </a:p>
          </p:txBody>
        </p:sp>
        <p:sp>
          <p:nvSpPr>
            <p:cNvPr id="43" name="Rectangle 15"/>
            <p:cNvSpPr>
              <a:spLocks noChangeArrowheads="1"/>
            </p:cNvSpPr>
            <p:nvPr/>
          </p:nvSpPr>
          <p:spPr bwMode="auto">
            <a:xfrm>
              <a:off x="1835150" y="3573463"/>
              <a:ext cx="1060191"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人羊狼菜</a:t>
              </a:r>
              <a:endParaRPr kumimoji="1" lang="zh-CN" altLang="en-US" sz="1400" dirty="0">
                <a:latin typeface="Times New Roman" pitchFamily="18" charset="0"/>
              </a:endParaRPr>
            </a:p>
          </p:txBody>
        </p:sp>
        <p:sp>
          <p:nvSpPr>
            <p:cNvPr id="44" name="Oval 17"/>
            <p:cNvSpPr>
              <a:spLocks noChangeArrowheads="1"/>
            </p:cNvSpPr>
            <p:nvPr/>
          </p:nvSpPr>
          <p:spPr bwMode="auto">
            <a:xfrm>
              <a:off x="2278063" y="3846513"/>
              <a:ext cx="119062" cy="114300"/>
            </a:xfrm>
            <a:prstGeom prst="ellipse">
              <a:avLst/>
            </a:prstGeom>
            <a:solidFill>
              <a:srgbClr val="FF0000"/>
            </a:solidFill>
            <a:ln w="14288">
              <a:solidFill>
                <a:srgbClr val="000000"/>
              </a:solidFill>
              <a:round/>
              <a:headEnd/>
              <a:tailEnd/>
            </a:ln>
          </p:spPr>
          <p:txBody>
            <a:bodyPr/>
            <a:lstStyle/>
            <a:p>
              <a:endParaRPr lang="zh-CN" altLang="en-US"/>
            </a:p>
          </p:txBody>
        </p:sp>
        <p:sp>
          <p:nvSpPr>
            <p:cNvPr id="45" name="Oval 18"/>
            <p:cNvSpPr>
              <a:spLocks noChangeArrowheads="1"/>
            </p:cNvSpPr>
            <p:nvPr/>
          </p:nvSpPr>
          <p:spPr bwMode="auto">
            <a:xfrm>
              <a:off x="3400425" y="3846513"/>
              <a:ext cx="119063"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6" name="Oval 19"/>
            <p:cNvSpPr>
              <a:spLocks noChangeArrowheads="1"/>
            </p:cNvSpPr>
            <p:nvPr/>
          </p:nvSpPr>
          <p:spPr bwMode="auto">
            <a:xfrm>
              <a:off x="4529138" y="3846513"/>
              <a:ext cx="119062"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7" name="Oval 20"/>
            <p:cNvSpPr>
              <a:spLocks noChangeArrowheads="1"/>
            </p:cNvSpPr>
            <p:nvPr/>
          </p:nvSpPr>
          <p:spPr bwMode="auto">
            <a:xfrm>
              <a:off x="5651500" y="3846513"/>
              <a:ext cx="119063"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8" name="Oval 21"/>
            <p:cNvSpPr>
              <a:spLocks noChangeArrowheads="1"/>
            </p:cNvSpPr>
            <p:nvPr/>
          </p:nvSpPr>
          <p:spPr bwMode="auto">
            <a:xfrm>
              <a:off x="6780213" y="3846513"/>
              <a:ext cx="119062" cy="114300"/>
            </a:xfrm>
            <a:prstGeom prst="ellipse">
              <a:avLst/>
            </a:prstGeom>
            <a:solidFill>
              <a:srgbClr val="FFFFFF"/>
            </a:solidFill>
            <a:ln w="14288">
              <a:solidFill>
                <a:srgbClr val="000000"/>
              </a:solidFill>
              <a:round/>
              <a:headEnd/>
              <a:tailEnd/>
            </a:ln>
          </p:spPr>
          <p:txBody>
            <a:bodyPr/>
            <a:lstStyle/>
            <a:p>
              <a:endParaRPr lang="zh-CN" altLang="en-US"/>
            </a:p>
          </p:txBody>
        </p:sp>
        <p:sp>
          <p:nvSpPr>
            <p:cNvPr id="49" name="Oval 22"/>
            <p:cNvSpPr>
              <a:spLocks noChangeArrowheads="1"/>
            </p:cNvSpPr>
            <p:nvPr/>
          </p:nvSpPr>
          <p:spPr bwMode="auto">
            <a:xfrm>
              <a:off x="2278063" y="5816600"/>
              <a:ext cx="119062"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0" name="Oval 23"/>
            <p:cNvSpPr>
              <a:spLocks noChangeArrowheads="1"/>
            </p:cNvSpPr>
            <p:nvPr/>
          </p:nvSpPr>
          <p:spPr bwMode="auto">
            <a:xfrm>
              <a:off x="3400425" y="5816600"/>
              <a:ext cx="119063"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1" name="Oval 24"/>
            <p:cNvSpPr>
              <a:spLocks noChangeArrowheads="1"/>
            </p:cNvSpPr>
            <p:nvPr/>
          </p:nvSpPr>
          <p:spPr bwMode="auto">
            <a:xfrm>
              <a:off x="6780213" y="5816600"/>
              <a:ext cx="119062" cy="112713"/>
            </a:xfrm>
            <a:prstGeom prst="ellipse">
              <a:avLst/>
            </a:prstGeom>
            <a:solidFill>
              <a:srgbClr val="FF0000"/>
            </a:solidFill>
            <a:ln w="14288">
              <a:solidFill>
                <a:srgbClr val="000000"/>
              </a:solidFill>
              <a:round/>
              <a:headEnd/>
              <a:tailEnd/>
            </a:ln>
          </p:spPr>
          <p:txBody>
            <a:bodyPr/>
            <a:lstStyle/>
            <a:p>
              <a:endParaRPr lang="zh-CN" altLang="en-US"/>
            </a:p>
          </p:txBody>
        </p:sp>
        <p:sp>
          <p:nvSpPr>
            <p:cNvPr id="52" name="Oval 25"/>
            <p:cNvSpPr>
              <a:spLocks noChangeArrowheads="1"/>
            </p:cNvSpPr>
            <p:nvPr/>
          </p:nvSpPr>
          <p:spPr bwMode="auto">
            <a:xfrm>
              <a:off x="5651500" y="5816600"/>
              <a:ext cx="119063"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3" name="Oval 26"/>
            <p:cNvSpPr>
              <a:spLocks noChangeArrowheads="1"/>
            </p:cNvSpPr>
            <p:nvPr/>
          </p:nvSpPr>
          <p:spPr bwMode="auto">
            <a:xfrm>
              <a:off x="4529138" y="5816600"/>
              <a:ext cx="119062" cy="112713"/>
            </a:xfrm>
            <a:prstGeom prst="ellipse">
              <a:avLst/>
            </a:prstGeom>
            <a:solidFill>
              <a:srgbClr val="FFFFFF"/>
            </a:solidFill>
            <a:ln w="14288">
              <a:solidFill>
                <a:srgbClr val="000000"/>
              </a:solidFill>
              <a:round/>
              <a:headEnd/>
              <a:tailEnd/>
            </a:ln>
          </p:spPr>
          <p:txBody>
            <a:bodyPr/>
            <a:lstStyle/>
            <a:p>
              <a:endParaRPr lang="zh-CN" altLang="en-US"/>
            </a:p>
          </p:txBody>
        </p:sp>
        <p:sp>
          <p:nvSpPr>
            <p:cNvPr id="54" name="Rectangle 29"/>
            <p:cNvSpPr>
              <a:spLocks noChangeArrowheads="1"/>
            </p:cNvSpPr>
            <p:nvPr/>
          </p:nvSpPr>
          <p:spPr bwMode="auto">
            <a:xfrm>
              <a:off x="3132138" y="3573463"/>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Times New Roman" pitchFamily="18" charset="0"/>
                </a:rPr>
                <a:t>人</a:t>
              </a:r>
              <a:r>
                <a:rPr kumimoji="1" lang="zh-CN" altLang="en-US" sz="1400" dirty="0">
                  <a:solidFill>
                    <a:srgbClr val="000000"/>
                  </a:solidFill>
                  <a:latin typeface="宋体" charset="-122"/>
                </a:rPr>
                <a:t>狼菜</a:t>
              </a:r>
            </a:p>
          </p:txBody>
        </p:sp>
        <p:sp>
          <p:nvSpPr>
            <p:cNvPr id="55" name="Rectangle 32"/>
            <p:cNvSpPr>
              <a:spLocks noChangeArrowheads="1"/>
            </p:cNvSpPr>
            <p:nvPr/>
          </p:nvSpPr>
          <p:spPr bwMode="auto">
            <a:xfrm>
              <a:off x="4203700" y="3544889"/>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a:t>
              </a:r>
              <a:endParaRPr kumimoji="1" lang="zh-CN" altLang="en-US" sz="1400" dirty="0">
                <a:latin typeface="Times New Roman" pitchFamily="18" charset="0"/>
              </a:endParaRPr>
            </a:p>
          </p:txBody>
        </p:sp>
        <p:sp>
          <p:nvSpPr>
            <p:cNvPr id="56" name="Rectangle 35"/>
            <p:cNvSpPr>
              <a:spLocks noChangeArrowheads="1"/>
            </p:cNvSpPr>
            <p:nvPr/>
          </p:nvSpPr>
          <p:spPr bwMode="auto">
            <a:xfrm>
              <a:off x="5364162" y="3500438"/>
              <a:ext cx="795144"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r>
                <a:rPr kumimoji="1" lang="zh-CN" altLang="en-US" sz="1400" dirty="0">
                  <a:solidFill>
                    <a:srgbClr val="000000"/>
                  </a:solidFill>
                  <a:latin typeface="Times New Roman" pitchFamily="18" charset="0"/>
                </a:rPr>
                <a:t>菜</a:t>
              </a:r>
              <a:endParaRPr kumimoji="1" lang="zh-CN" altLang="en-US" sz="1400" dirty="0">
                <a:latin typeface="Times New Roman" pitchFamily="18" charset="0"/>
              </a:endParaRPr>
            </a:p>
          </p:txBody>
        </p:sp>
        <p:sp>
          <p:nvSpPr>
            <p:cNvPr id="57" name="Rectangle 39"/>
            <p:cNvSpPr>
              <a:spLocks noChangeArrowheads="1"/>
            </p:cNvSpPr>
            <p:nvPr/>
          </p:nvSpPr>
          <p:spPr bwMode="auto">
            <a:xfrm>
              <a:off x="2001838" y="5943600"/>
              <a:ext cx="530096"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狼菜</a:t>
              </a:r>
              <a:endParaRPr kumimoji="1" lang="zh-CN" altLang="en-US" sz="1400" dirty="0">
                <a:latin typeface="Times New Roman" pitchFamily="18" charset="0"/>
              </a:endParaRPr>
            </a:p>
          </p:txBody>
        </p:sp>
        <p:sp>
          <p:nvSpPr>
            <p:cNvPr id="58" name="Rectangle 42"/>
            <p:cNvSpPr>
              <a:spLocks noChangeArrowheads="1"/>
            </p:cNvSpPr>
            <p:nvPr/>
          </p:nvSpPr>
          <p:spPr bwMode="auto">
            <a:xfrm>
              <a:off x="3322637" y="595630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a:t>
              </a:r>
              <a:endParaRPr kumimoji="1" lang="zh-CN" altLang="en-US" sz="1400" dirty="0">
                <a:latin typeface="Times New Roman" pitchFamily="18" charset="0"/>
              </a:endParaRPr>
            </a:p>
          </p:txBody>
        </p:sp>
        <p:sp>
          <p:nvSpPr>
            <p:cNvPr id="59" name="Rectangle 45"/>
            <p:cNvSpPr>
              <a:spLocks noChangeArrowheads="1"/>
            </p:cNvSpPr>
            <p:nvPr/>
          </p:nvSpPr>
          <p:spPr bwMode="auto">
            <a:xfrm>
              <a:off x="4443413" y="5970588"/>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菜</a:t>
              </a:r>
              <a:endParaRPr kumimoji="1" lang="zh-CN" altLang="en-US" sz="1400" dirty="0">
                <a:latin typeface="Times New Roman" pitchFamily="18" charset="0"/>
              </a:endParaRPr>
            </a:p>
          </p:txBody>
        </p:sp>
        <p:sp>
          <p:nvSpPr>
            <p:cNvPr id="60" name="Rectangle 48"/>
            <p:cNvSpPr>
              <a:spLocks noChangeArrowheads="1"/>
            </p:cNvSpPr>
            <p:nvPr/>
          </p:nvSpPr>
          <p:spPr bwMode="auto">
            <a:xfrm>
              <a:off x="6589713" y="3530600"/>
              <a:ext cx="530096"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endParaRPr kumimoji="1" lang="zh-CN" altLang="en-US" sz="1400" dirty="0">
                <a:latin typeface="Times New Roman" pitchFamily="18" charset="0"/>
              </a:endParaRPr>
            </a:p>
          </p:txBody>
        </p:sp>
        <p:sp>
          <p:nvSpPr>
            <p:cNvPr id="61" name="Rectangle 51"/>
            <p:cNvSpPr>
              <a:spLocks noChangeArrowheads="1"/>
            </p:cNvSpPr>
            <p:nvPr/>
          </p:nvSpPr>
          <p:spPr bwMode="auto">
            <a:xfrm>
              <a:off x="5510213" y="5937250"/>
              <a:ext cx="265047" cy="224392"/>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羊</a:t>
              </a:r>
              <a:endParaRPr kumimoji="1" lang="zh-CN" altLang="en-US" sz="1400" dirty="0">
                <a:latin typeface="Times New Roman" pitchFamily="18" charset="0"/>
              </a:endParaRPr>
            </a:p>
          </p:txBody>
        </p:sp>
        <p:sp>
          <p:nvSpPr>
            <p:cNvPr id="62" name="Line 55"/>
            <p:cNvSpPr>
              <a:spLocks noChangeShapeType="1"/>
            </p:cNvSpPr>
            <p:nvPr/>
          </p:nvSpPr>
          <p:spPr bwMode="auto">
            <a:xfrm>
              <a:off x="3463925" y="3962400"/>
              <a:ext cx="1588" cy="1830388"/>
            </a:xfrm>
            <a:prstGeom prst="line">
              <a:avLst/>
            </a:prstGeom>
            <a:noFill/>
            <a:ln w="12700">
              <a:solidFill>
                <a:srgbClr val="000000"/>
              </a:solidFill>
              <a:round/>
              <a:headEnd/>
              <a:tailEnd/>
            </a:ln>
          </p:spPr>
          <p:txBody>
            <a:bodyPr/>
            <a:lstStyle/>
            <a:p>
              <a:endParaRPr lang="zh-CN" altLang="en-US"/>
            </a:p>
          </p:txBody>
        </p:sp>
        <p:sp>
          <p:nvSpPr>
            <p:cNvPr id="63" name="Line 57"/>
            <p:cNvSpPr>
              <a:spLocks noChangeShapeType="1"/>
            </p:cNvSpPr>
            <p:nvPr/>
          </p:nvSpPr>
          <p:spPr bwMode="auto">
            <a:xfrm flipV="1">
              <a:off x="3490913" y="3960813"/>
              <a:ext cx="1081087" cy="1862137"/>
            </a:xfrm>
            <a:prstGeom prst="line">
              <a:avLst/>
            </a:prstGeom>
            <a:noFill/>
            <a:ln w="14288">
              <a:solidFill>
                <a:srgbClr val="000000"/>
              </a:solidFill>
              <a:round/>
              <a:headEnd/>
              <a:tailEnd/>
            </a:ln>
          </p:spPr>
          <p:txBody>
            <a:bodyPr/>
            <a:lstStyle/>
            <a:p>
              <a:endParaRPr lang="zh-CN" altLang="en-US"/>
            </a:p>
          </p:txBody>
        </p:sp>
        <p:sp>
          <p:nvSpPr>
            <p:cNvPr id="64" name="Line 59"/>
            <p:cNvSpPr>
              <a:spLocks noChangeShapeType="1"/>
            </p:cNvSpPr>
            <p:nvPr/>
          </p:nvSpPr>
          <p:spPr bwMode="auto">
            <a:xfrm>
              <a:off x="4613275" y="3946525"/>
              <a:ext cx="1065213" cy="1876425"/>
            </a:xfrm>
            <a:prstGeom prst="line">
              <a:avLst/>
            </a:prstGeom>
            <a:noFill/>
            <a:ln w="14288">
              <a:solidFill>
                <a:srgbClr val="000000"/>
              </a:solidFill>
              <a:round/>
              <a:headEnd/>
              <a:tailEnd/>
            </a:ln>
          </p:spPr>
          <p:txBody>
            <a:bodyPr/>
            <a:lstStyle/>
            <a:p>
              <a:endParaRPr lang="zh-CN" altLang="en-US"/>
            </a:p>
          </p:txBody>
        </p:sp>
        <p:sp>
          <p:nvSpPr>
            <p:cNvPr id="65" name="Line 65"/>
            <p:cNvSpPr>
              <a:spLocks noChangeShapeType="1"/>
            </p:cNvSpPr>
            <p:nvPr/>
          </p:nvSpPr>
          <p:spPr bwMode="auto">
            <a:xfrm flipH="1">
              <a:off x="5748338" y="3933825"/>
              <a:ext cx="1044575" cy="1900238"/>
            </a:xfrm>
            <a:prstGeom prst="line">
              <a:avLst/>
            </a:prstGeom>
            <a:noFill/>
            <a:ln w="9525">
              <a:solidFill>
                <a:srgbClr val="00FF00"/>
              </a:solidFill>
              <a:miter lim="800000"/>
              <a:headEnd/>
              <a:tailEnd/>
            </a:ln>
            <a:effectLst/>
          </p:spPr>
          <p:txBody>
            <a:bodyPr wrap="none"/>
            <a:lstStyle/>
            <a:p>
              <a:endParaRPr lang="zh-CN" altLang="en-US"/>
            </a:p>
          </p:txBody>
        </p:sp>
        <p:sp>
          <p:nvSpPr>
            <p:cNvPr id="66" name="Line 66"/>
            <p:cNvSpPr>
              <a:spLocks noChangeShapeType="1"/>
            </p:cNvSpPr>
            <p:nvPr/>
          </p:nvSpPr>
          <p:spPr bwMode="auto">
            <a:xfrm>
              <a:off x="2322513" y="3948113"/>
              <a:ext cx="0" cy="1857375"/>
            </a:xfrm>
            <a:prstGeom prst="line">
              <a:avLst/>
            </a:prstGeom>
            <a:noFill/>
            <a:ln w="9525">
              <a:solidFill>
                <a:srgbClr val="00FF00"/>
              </a:solidFill>
              <a:miter lim="800000"/>
              <a:headEnd/>
              <a:tailEnd/>
            </a:ln>
            <a:effectLst/>
          </p:spPr>
          <p:txBody>
            <a:bodyPr wrap="none"/>
            <a:lstStyle/>
            <a:p>
              <a:endParaRPr lang="zh-CN" altLang="en-US"/>
            </a:p>
          </p:txBody>
        </p:sp>
        <p:sp>
          <p:nvSpPr>
            <p:cNvPr id="67" name="Line 67"/>
            <p:cNvSpPr>
              <a:spLocks noChangeShapeType="1"/>
            </p:cNvSpPr>
            <p:nvPr/>
          </p:nvSpPr>
          <p:spPr bwMode="auto">
            <a:xfrm flipV="1">
              <a:off x="2351088" y="3948113"/>
              <a:ext cx="1089025" cy="1871662"/>
            </a:xfrm>
            <a:prstGeom prst="line">
              <a:avLst/>
            </a:prstGeom>
            <a:noFill/>
            <a:ln w="9525">
              <a:solidFill>
                <a:srgbClr val="00FF00"/>
              </a:solidFill>
              <a:miter lim="800000"/>
              <a:headEnd/>
              <a:tailEnd/>
            </a:ln>
            <a:effectLst/>
          </p:spPr>
          <p:txBody>
            <a:bodyPr wrap="none"/>
            <a:lstStyle/>
            <a:p>
              <a:endParaRPr lang="zh-CN" altLang="en-US"/>
            </a:p>
          </p:txBody>
        </p:sp>
        <p:sp>
          <p:nvSpPr>
            <p:cNvPr id="68" name="Line 68"/>
            <p:cNvSpPr>
              <a:spLocks noChangeShapeType="1"/>
            </p:cNvSpPr>
            <p:nvPr/>
          </p:nvSpPr>
          <p:spPr bwMode="auto">
            <a:xfrm>
              <a:off x="3511550" y="3919538"/>
              <a:ext cx="1046163" cy="1930400"/>
            </a:xfrm>
            <a:prstGeom prst="line">
              <a:avLst/>
            </a:prstGeom>
            <a:noFill/>
            <a:ln w="9525">
              <a:solidFill>
                <a:srgbClr val="00FF00"/>
              </a:solidFill>
              <a:miter lim="800000"/>
              <a:headEnd/>
              <a:tailEnd/>
            </a:ln>
            <a:effectLst/>
          </p:spPr>
          <p:txBody>
            <a:bodyPr wrap="none"/>
            <a:lstStyle/>
            <a:p>
              <a:endParaRPr lang="zh-CN" altLang="en-US"/>
            </a:p>
          </p:txBody>
        </p:sp>
        <p:sp>
          <p:nvSpPr>
            <p:cNvPr id="69" name="Line 69"/>
            <p:cNvSpPr>
              <a:spLocks noChangeShapeType="1"/>
            </p:cNvSpPr>
            <p:nvPr/>
          </p:nvSpPr>
          <p:spPr bwMode="auto">
            <a:xfrm flipV="1">
              <a:off x="4614863" y="3933825"/>
              <a:ext cx="1074737" cy="1885950"/>
            </a:xfrm>
            <a:prstGeom prst="line">
              <a:avLst/>
            </a:prstGeom>
            <a:noFill/>
            <a:ln w="9525">
              <a:solidFill>
                <a:srgbClr val="00FF00"/>
              </a:solidFill>
              <a:miter lim="800000"/>
              <a:headEnd/>
              <a:tailEnd/>
            </a:ln>
            <a:effectLst/>
          </p:spPr>
          <p:txBody>
            <a:bodyPr wrap="none"/>
            <a:lstStyle/>
            <a:p>
              <a:endParaRPr lang="zh-CN" altLang="en-US"/>
            </a:p>
          </p:txBody>
        </p:sp>
        <p:sp>
          <p:nvSpPr>
            <p:cNvPr id="70" name="Line 70"/>
            <p:cNvSpPr>
              <a:spLocks noChangeShapeType="1"/>
            </p:cNvSpPr>
            <p:nvPr/>
          </p:nvSpPr>
          <p:spPr bwMode="auto">
            <a:xfrm>
              <a:off x="5718175" y="3933825"/>
              <a:ext cx="0" cy="1916113"/>
            </a:xfrm>
            <a:prstGeom prst="line">
              <a:avLst/>
            </a:prstGeom>
            <a:noFill/>
            <a:ln w="9525">
              <a:solidFill>
                <a:srgbClr val="00FF00"/>
              </a:solidFill>
              <a:miter lim="800000"/>
              <a:headEnd/>
              <a:tailEnd/>
            </a:ln>
            <a:effectLst/>
          </p:spPr>
          <p:txBody>
            <a:bodyPr wrap="none"/>
            <a:lstStyle/>
            <a:p>
              <a:endParaRPr lang="zh-CN" altLang="en-US"/>
            </a:p>
          </p:txBody>
        </p:sp>
        <p:sp>
          <p:nvSpPr>
            <p:cNvPr id="71" name="Line 72"/>
            <p:cNvSpPr>
              <a:spLocks noChangeShapeType="1"/>
            </p:cNvSpPr>
            <p:nvPr/>
          </p:nvSpPr>
          <p:spPr bwMode="auto">
            <a:xfrm>
              <a:off x="6835775" y="3962400"/>
              <a:ext cx="0" cy="1857375"/>
            </a:xfrm>
            <a:prstGeom prst="line">
              <a:avLst/>
            </a:prstGeom>
            <a:noFill/>
            <a:ln w="9525">
              <a:solidFill>
                <a:srgbClr val="00FF00"/>
              </a:solidFill>
              <a:miter lim="800000"/>
              <a:headEnd/>
              <a:tailEnd/>
            </a:ln>
            <a:effectLst/>
          </p:spPr>
          <p:txBody>
            <a:bodyPr wrap="none"/>
            <a:lstStyle/>
            <a:p>
              <a:endParaRPr lang="zh-CN" altLang="en-US"/>
            </a:p>
          </p:txBody>
        </p:sp>
      </p:grpSp>
    </p:spTree>
    <p:extLst>
      <p:ext uri="{BB962C8B-B14F-4D97-AF65-F5344CB8AC3E}">
        <p14:creationId xmlns:p14="http://schemas.microsoft.com/office/powerpoint/2010/main" val="543447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问题编码</a:t>
            </a:r>
            <a:endParaRPr lang="zh-CN" altLang="en-US" dirty="0"/>
          </a:p>
        </p:txBody>
      </p:sp>
      <p:sp>
        <p:nvSpPr>
          <p:cNvPr id="3" name="TextBox 2"/>
          <p:cNvSpPr txBox="1"/>
          <p:nvPr/>
        </p:nvSpPr>
        <p:spPr>
          <a:xfrm>
            <a:off x="872152" y="1690688"/>
            <a:ext cx="5550550" cy="1077218"/>
          </a:xfrm>
          <a:prstGeom prst="rect">
            <a:avLst/>
          </a:prstGeom>
          <a:noFill/>
        </p:spPr>
        <p:txBody>
          <a:bodyPr wrap="square" rtlCol="0">
            <a:spAutoFit/>
          </a:bodyPr>
          <a:lstStyle/>
          <a:p>
            <a:r>
              <a:rPr lang="zh-CN" altLang="en-US" sz="3200" dirty="0"/>
              <a:t>上述关系可以用一个布尔矩阵表示： </a:t>
            </a:r>
          </a:p>
        </p:txBody>
      </p:sp>
      <p:graphicFrame>
        <p:nvGraphicFramePr>
          <p:cNvPr id="5" name="对象 4"/>
          <p:cNvGraphicFramePr>
            <a:graphicFrameLocks noChangeAspect="1"/>
          </p:cNvGraphicFramePr>
          <p:nvPr>
            <p:extLst/>
          </p:nvPr>
        </p:nvGraphicFramePr>
        <p:xfrm>
          <a:off x="7609384" y="1690688"/>
          <a:ext cx="3096344" cy="3168352"/>
        </p:xfrm>
        <a:graphic>
          <a:graphicData uri="http://schemas.openxmlformats.org/presentationml/2006/ole">
            <mc:AlternateContent xmlns:mc="http://schemas.openxmlformats.org/markup-compatibility/2006">
              <mc:Choice xmlns:v="urn:schemas-microsoft-com:vml" Requires="v">
                <p:oleObj spid="_x0000_s2051" name="公式" r:id="rId3" imgW="2197080" imgH="2286000" progId="Equation.3">
                  <p:embed/>
                </p:oleObj>
              </mc:Choice>
              <mc:Fallback>
                <p:oleObj name="公式" r:id="rId3" imgW="2197080" imgH="228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9384" y="1690688"/>
                        <a:ext cx="3096344" cy="3168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34952" y="5228246"/>
            <a:ext cx="10499918" cy="1200329"/>
          </a:xfrm>
          <a:prstGeom prst="rect">
            <a:avLst/>
          </a:prstGeom>
          <a:noFill/>
        </p:spPr>
        <p:txBody>
          <a:bodyPr wrap="square" rtlCol="0">
            <a:spAutoFit/>
          </a:bodyPr>
          <a:lstStyle/>
          <a:p>
            <a:r>
              <a:rPr lang="zh-CN" altLang="en-US" sz="2400" dirty="0"/>
              <a:t>它也可以表示成一个“数”：</a:t>
            </a:r>
            <a:r>
              <a:rPr lang="en-US" altLang="zh-CN" sz="2400" dirty="0"/>
              <a:t>1000000000111000000010100000000110……</a:t>
            </a:r>
          </a:p>
          <a:p>
            <a:endParaRPr lang="en-US" altLang="zh-CN" sz="2400" dirty="0"/>
          </a:p>
          <a:p>
            <a:r>
              <a:rPr lang="zh-CN" altLang="en-US" sz="2400" dirty="0"/>
              <a:t>或者，也可以表示成符号串：</a:t>
            </a:r>
            <a:r>
              <a:rPr lang="en-US" altLang="zh-CN" sz="2400" dirty="0"/>
              <a:t>16#28#2#6#3#768#384#320#112#32</a:t>
            </a:r>
          </a:p>
        </p:txBody>
      </p:sp>
      <p:sp>
        <p:nvSpPr>
          <p:cNvPr id="4" name="文本框 3"/>
          <p:cNvSpPr txBox="1"/>
          <p:nvPr/>
        </p:nvSpPr>
        <p:spPr>
          <a:xfrm>
            <a:off x="935182" y="3176972"/>
            <a:ext cx="4493538" cy="461665"/>
          </a:xfrm>
          <a:prstGeom prst="rect">
            <a:avLst/>
          </a:prstGeom>
          <a:noFill/>
        </p:spPr>
        <p:txBody>
          <a:bodyPr wrap="none" rtlCol="0">
            <a:spAutoFit/>
          </a:bodyPr>
          <a:lstStyle/>
          <a:p>
            <a:r>
              <a:rPr lang="zh-CN" altLang="en-US" sz="2400" dirty="0" smtClean="0"/>
              <a:t>在编码世界中，一切皆有可能！</a:t>
            </a:r>
            <a:endParaRPr lang="en-US" altLang="zh-CN" sz="2400" dirty="0" smtClean="0"/>
          </a:p>
        </p:txBody>
      </p:sp>
      <p:sp>
        <p:nvSpPr>
          <p:cNvPr id="7" name="文本框 6"/>
          <p:cNvSpPr txBox="1"/>
          <p:nvPr/>
        </p:nvSpPr>
        <p:spPr>
          <a:xfrm>
            <a:off x="1775520" y="3900245"/>
            <a:ext cx="2979983" cy="461665"/>
          </a:xfrm>
          <a:prstGeom prst="rect">
            <a:avLst/>
          </a:prstGeom>
          <a:noFill/>
        </p:spPr>
        <p:txBody>
          <a:bodyPr wrap="none" rtlCol="0">
            <a:spAutoFit/>
          </a:bodyPr>
          <a:lstStyle/>
          <a:p>
            <a:r>
              <a:rPr lang="en-US" altLang="zh-CN" sz="2400" dirty="0" smtClean="0"/>
              <a:t>So, we just need to……</a:t>
            </a:r>
            <a:endParaRPr lang="zh-CN" altLang="en-US" sz="2400" dirty="0"/>
          </a:p>
        </p:txBody>
      </p:sp>
      <p:sp>
        <p:nvSpPr>
          <p:cNvPr id="8" name="Rectangle 15"/>
          <p:cNvSpPr>
            <a:spLocks noChangeArrowheads="1"/>
          </p:cNvSpPr>
          <p:nvPr/>
        </p:nvSpPr>
        <p:spPr bwMode="auto">
          <a:xfrm>
            <a:off x="6891239" y="1741458"/>
            <a:ext cx="718145"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人羊狼菜</a:t>
            </a:r>
            <a:endParaRPr kumimoji="1" lang="zh-CN" altLang="en-US" sz="1400" dirty="0">
              <a:latin typeface="Times New Roman" pitchFamily="18" charset="0"/>
            </a:endParaRPr>
          </a:p>
        </p:txBody>
      </p:sp>
      <p:sp>
        <p:nvSpPr>
          <p:cNvPr id="9" name="Rectangle 29"/>
          <p:cNvSpPr>
            <a:spLocks noChangeArrowheads="1"/>
          </p:cNvSpPr>
          <p:nvPr/>
        </p:nvSpPr>
        <p:spPr bwMode="auto">
          <a:xfrm>
            <a:off x="7070775" y="2007672"/>
            <a:ext cx="538609"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Times New Roman" pitchFamily="18" charset="0"/>
              </a:rPr>
              <a:t>人</a:t>
            </a:r>
            <a:r>
              <a:rPr kumimoji="1" lang="zh-CN" altLang="en-US" sz="1400" dirty="0">
                <a:solidFill>
                  <a:srgbClr val="000000"/>
                </a:solidFill>
                <a:latin typeface="宋体" charset="-122"/>
              </a:rPr>
              <a:t>狼菜</a:t>
            </a:r>
          </a:p>
        </p:txBody>
      </p:sp>
      <p:sp>
        <p:nvSpPr>
          <p:cNvPr id="10" name="Rectangle 32"/>
          <p:cNvSpPr>
            <a:spLocks noChangeArrowheads="1"/>
          </p:cNvSpPr>
          <p:nvPr/>
        </p:nvSpPr>
        <p:spPr bwMode="auto">
          <a:xfrm>
            <a:off x="7070774" y="2326108"/>
            <a:ext cx="538609"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人羊狼</a:t>
            </a:r>
            <a:endParaRPr kumimoji="1" lang="zh-CN" altLang="en-US" sz="1400" dirty="0">
              <a:latin typeface="Times New Roman" pitchFamily="18" charset="0"/>
            </a:endParaRPr>
          </a:p>
        </p:txBody>
      </p:sp>
      <p:sp>
        <p:nvSpPr>
          <p:cNvPr id="11" name="Rectangle 9"/>
          <p:cNvSpPr>
            <a:spLocks noChangeArrowheads="1"/>
          </p:cNvSpPr>
          <p:nvPr/>
        </p:nvSpPr>
        <p:spPr bwMode="auto">
          <a:xfrm>
            <a:off x="7429847" y="4551304"/>
            <a:ext cx="179536"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12" name="Rectangle 39"/>
          <p:cNvSpPr>
            <a:spLocks noChangeArrowheads="1"/>
          </p:cNvSpPr>
          <p:nvPr/>
        </p:nvSpPr>
        <p:spPr bwMode="auto">
          <a:xfrm>
            <a:off x="9134462" y="1437999"/>
            <a:ext cx="359073"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狼菜</a:t>
            </a:r>
            <a:endParaRPr kumimoji="1" lang="zh-CN" altLang="en-US" sz="1400" dirty="0">
              <a:latin typeface="Times New Roman" pitchFamily="18" charset="0"/>
            </a:endParaRPr>
          </a:p>
        </p:txBody>
      </p:sp>
      <p:sp>
        <p:nvSpPr>
          <p:cNvPr id="13" name="Rectangle 9"/>
          <p:cNvSpPr>
            <a:spLocks noChangeArrowheads="1"/>
          </p:cNvSpPr>
          <p:nvPr/>
        </p:nvSpPr>
        <p:spPr bwMode="auto">
          <a:xfrm>
            <a:off x="10526192" y="1392907"/>
            <a:ext cx="179536"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空</a:t>
            </a:r>
            <a:endParaRPr kumimoji="1" lang="zh-CN" altLang="en-US" sz="1400" dirty="0">
              <a:latin typeface="Times New Roman" pitchFamily="18" charset="0"/>
            </a:endParaRPr>
          </a:p>
        </p:txBody>
      </p:sp>
      <p:sp>
        <p:nvSpPr>
          <p:cNvPr id="14" name="Rectangle 48"/>
          <p:cNvSpPr>
            <a:spLocks noChangeArrowheads="1"/>
          </p:cNvSpPr>
          <p:nvPr/>
        </p:nvSpPr>
        <p:spPr bwMode="auto">
          <a:xfrm>
            <a:off x="7250311" y="3012548"/>
            <a:ext cx="359073" cy="215444"/>
          </a:xfrm>
          <a:prstGeom prst="rect">
            <a:avLst/>
          </a:prstGeom>
          <a:noFill/>
          <a:ln w="9525">
            <a:noFill/>
            <a:miter lim="800000"/>
            <a:headEnd/>
            <a:tailEnd/>
          </a:ln>
        </p:spPr>
        <p:txBody>
          <a:bodyPr wrap="none" lIns="0" tIns="0" rIns="0" bIns="0">
            <a:spAutoFit/>
          </a:bodyPr>
          <a:lstStyle/>
          <a:p>
            <a:r>
              <a:rPr kumimoji="1" lang="zh-CN" altLang="en-US" sz="1400" dirty="0">
                <a:solidFill>
                  <a:srgbClr val="000000"/>
                </a:solidFill>
                <a:latin typeface="宋体" charset="-122"/>
              </a:rPr>
              <a:t>人羊</a:t>
            </a:r>
            <a:endParaRPr kumimoji="1" lang="zh-CN" altLang="en-US" sz="1400" dirty="0">
              <a:latin typeface="Times New Roman" pitchFamily="18" charset="0"/>
            </a:endParaRPr>
          </a:p>
        </p:txBody>
      </p:sp>
    </p:spTree>
    <p:extLst>
      <p:ext uri="{BB962C8B-B14F-4D97-AF65-F5344CB8AC3E}">
        <p14:creationId xmlns:p14="http://schemas.microsoft.com/office/powerpoint/2010/main" val="6658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我们常讲，计算技术眼中，没有做不到，只有想不到</a:t>
            </a:r>
            <a:endParaRPr lang="en-US" altLang="zh-CN" dirty="0" smtClean="0"/>
          </a:p>
          <a:p>
            <a:endParaRPr lang="en-US" altLang="zh-CN" dirty="0"/>
          </a:p>
          <a:p>
            <a:r>
              <a:rPr lang="zh-CN" altLang="en-US" dirty="0" smtClean="0"/>
              <a:t>其实我们在讲：</a:t>
            </a:r>
            <a:r>
              <a:rPr lang="en-US" altLang="zh-CN" dirty="0" smtClean="0"/>
              <a:t>Nothing is impossible, just digitalize it!</a:t>
            </a:r>
          </a:p>
        </p:txBody>
      </p:sp>
    </p:spTree>
    <p:extLst>
      <p:ext uri="{BB962C8B-B14F-4D97-AF65-F5344CB8AC3E}">
        <p14:creationId xmlns:p14="http://schemas.microsoft.com/office/powerpoint/2010/main" val="21658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门电路：用以</a:t>
            </a:r>
            <a:r>
              <a:rPr lang="zh-CN" altLang="en-US" dirty="0"/>
              <a:t>实现基本逻辑运算和复合逻辑运算的单元电路</a:t>
            </a:r>
          </a:p>
        </p:txBody>
      </p:sp>
      <p:grpSp>
        <p:nvGrpSpPr>
          <p:cNvPr id="7" name="组合 6"/>
          <p:cNvGrpSpPr/>
          <p:nvPr/>
        </p:nvGrpSpPr>
        <p:grpSpPr>
          <a:xfrm>
            <a:off x="5407070" y="4635801"/>
            <a:ext cx="5844436" cy="1541162"/>
            <a:chOff x="2133600" y="2671763"/>
            <a:chExt cx="7543800" cy="2154438"/>
          </a:xfrm>
        </p:grpSpPr>
        <p:sp>
          <p:nvSpPr>
            <p:cNvPr id="8" name="Rectangle 2"/>
            <p:cNvSpPr>
              <a:spLocks noChangeArrowheads="1"/>
            </p:cNvSpPr>
            <p:nvPr/>
          </p:nvSpPr>
          <p:spPr bwMode="auto">
            <a:xfrm>
              <a:off x="7315200" y="2676525"/>
              <a:ext cx="2362200" cy="1371600"/>
            </a:xfrm>
            <a:prstGeom prst="rect">
              <a:avLst/>
            </a:prstGeom>
            <a:solidFill>
              <a:srgbClr val="C0C0C0"/>
            </a:solidFill>
            <a:ln w="9525">
              <a:solidFill>
                <a:srgbClr val="96969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9" name="Rectangle 3"/>
            <p:cNvSpPr>
              <a:spLocks noChangeArrowheads="1"/>
            </p:cNvSpPr>
            <p:nvPr/>
          </p:nvSpPr>
          <p:spPr bwMode="auto">
            <a:xfrm>
              <a:off x="4700588" y="2671763"/>
              <a:ext cx="2362200" cy="1371600"/>
            </a:xfrm>
            <a:prstGeom prst="rect">
              <a:avLst/>
            </a:prstGeom>
            <a:solidFill>
              <a:srgbClr val="CCFFCC"/>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2133600" y="2676525"/>
              <a:ext cx="2362200" cy="1371600"/>
            </a:xfrm>
            <a:prstGeom prst="rect">
              <a:avLst/>
            </a:prstGeom>
            <a:solidFill>
              <a:srgbClr val="FFFF99"/>
            </a:solidFill>
            <a:ln w="9525">
              <a:solidFill>
                <a:srgbClr val="FF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grpSp>
          <p:nvGrpSpPr>
            <p:cNvPr id="11" name="Group 6"/>
            <p:cNvGrpSpPr>
              <a:grpSpLocks/>
            </p:cNvGrpSpPr>
            <p:nvPr/>
          </p:nvGrpSpPr>
          <p:grpSpPr bwMode="auto">
            <a:xfrm>
              <a:off x="2362200" y="2905128"/>
              <a:ext cx="2133600" cy="887413"/>
              <a:chOff x="528" y="2208"/>
              <a:chExt cx="1344" cy="559"/>
            </a:xfrm>
          </p:grpSpPr>
          <p:sp>
            <p:nvSpPr>
              <p:cNvPr id="28" name="AutoShape 7"/>
              <p:cNvSpPr>
                <a:spLocks noChangeArrowheads="1"/>
              </p:cNvSpPr>
              <p:nvPr/>
            </p:nvSpPr>
            <p:spPr bwMode="auto">
              <a:xfrm flipH="1">
                <a:off x="912" y="2379"/>
                <a:ext cx="432" cy="240"/>
              </a:xfrm>
              <a:prstGeom prst="flowChartOnlineStorag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29" name="Line 8"/>
              <p:cNvSpPr>
                <a:spLocks noChangeShapeType="1"/>
              </p:cNvSpPr>
              <p:nvPr/>
            </p:nvSpPr>
            <p:spPr bwMode="auto">
              <a:xfrm>
                <a:off x="528" y="244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30" name="Line 9"/>
              <p:cNvSpPr>
                <a:spLocks noChangeShapeType="1"/>
              </p:cNvSpPr>
              <p:nvPr/>
            </p:nvSpPr>
            <p:spPr bwMode="auto">
              <a:xfrm>
                <a:off x="528" y="254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31" name="Line 10"/>
              <p:cNvSpPr>
                <a:spLocks noChangeShapeType="1"/>
              </p:cNvSpPr>
              <p:nvPr/>
            </p:nvSpPr>
            <p:spPr bwMode="auto">
              <a:xfrm>
                <a:off x="1332" y="2502"/>
                <a:ext cx="3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32" name="Text Box 11"/>
              <p:cNvSpPr txBox="1">
                <a:spLocks noChangeArrowheads="1"/>
              </p:cNvSpPr>
              <p:nvPr/>
            </p:nvSpPr>
            <p:spPr bwMode="auto">
              <a:xfrm>
                <a:off x="528" y="2208"/>
                <a:ext cx="43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p>
            </p:txBody>
          </p:sp>
          <p:sp>
            <p:nvSpPr>
              <p:cNvPr id="33" name="Text Box 12"/>
              <p:cNvSpPr txBox="1">
                <a:spLocks noChangeArrowheads="1"/>
              </p:cNvSpPr>
              <p:nvPr/>
            </p:nvSpPr>
            <p:spPr bwMode="auto">
              <a:xfrm>
                <a:off x="528" y="2496"/>
                <a:ext cx="38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y</a:t>
                </a:r>
              </a:p>
            </p:txBody>
          </p:sp>
          <p:sp>
            <p:nvSpPr>
              <p:cNvPr id="34" name="Text Box 13"/>
              <p:cNvSpPr txBox="1">
                <a:spLocks noChangeArrowheads="1"/>
              </p:cNvSpPr>
              <p:nvPr/>
            </p:nvSpPr>
            <p:spPr bwMode="auto">
              <a:xfrm>
                <a:off x="1392" y="2496"/>
                <a:ext cx="4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r>
                  <a:rPr lang="en-US" altLang="zh-CN" sz="1400" b="1">
                    <a:latin typeface="Times New Roman" panose="02020603050405020304" pitchFamily="18" charset="0"/>
                    <a:sym typeface="Symbol" panose="05050102010706020507" pitchFamily="18" charset="2"/>
                  </a:rPr>
                  <a:t>  </a:t>
                </a:r>
                <a:r>
                  <a:rPr kumimoji="1" lang="en-US" altLang="zh-CN" sz="1400" b="1" i="1">
                    <a:latin typeface="Times New Roman" panose="02020603050405020304" pitchFamily="18" charset="0"/>
                    <a:ea typeface="Arial Unicode MS" panose="020B0604020202020204" pitchFamily="34" charset="-122"/>
                    <a:cs typeface="Times New Roman" panose="02020603050405020304" pitchFamily="18" charset="0"/>
                    <a:sym typeface="Symbol" panose="05050102010706020507" pitchFamily="18" charset="2"/>
                  </a:rPr>
                  <a:t>y</a:t>
                </a:r>
                <a:endParaRPr kumimoji="1" lang="en-US" altLang="zh-CN" sz="1400" b="1" i="1">
                  <a:latin typeface="Times New Roman" panose="02020603050405020304" pitchFamily="18" charset="0"/>
                  <a:cs typeface="Times New Roman" panose="02020603050405020304" pitchFamily="18" charset="0"/>
                </a:endParaRPr>
              </a:p>
            </p:txBody>
          </p:sp>
        </p:grpSp>
        <p:sp>
          <p:nvSpPr>
            <p:cNvPr id="12" name="Text Box 14"/>
            <p:cNvSpPr txBox="1">
              <a:spLocks noChangeArrowheads="1"/>
            </p:cNvSpPr>
            <p:nvPr/>
          </p:nvSpPr>
          <p:spPr bwMode="auto">
            <a:xfrm>
              <a:off x="2895600" y="4276725"/>
              <a:ext cx="1295400" cy="4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a:t>
              </a:r>
              <a:r>
                <a:rPr kumimoji="1" lang="zh-CN" altLang="en-US" sz="1600" b="1">
                  <a:latin typeface="Times New Roman" panose="02020603050405020304" pitchFamily="18" charset="0"/>
                  <a:cs typeface="Times New Roman" panose="02020603050405020304" pitchFamily="18" charset="0"/>
                </a:rPr>
                <a:t>或”门</a:t>
              </a:r>
            </a:p>
          </p:txBody>
        </p:sp>
        <p:sp>
          <p:nvSpPr>
            <p:cNvPr id="13" name="Line 15"/>
            <p:cNvSpPr>
              <a:spLocks noChangeShapeType="1"/>
            </p:cNvSpPr>
            <p:nvPr/>
          </p:nvSpPr>
          <p:spPr bwMode="auto">
            <a:xfrm>
              <a:off x="4876800" y="32861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14" name="Line 16"/>
            <p:cNvSpPr>
              <a:spLocks noChangeShapeType="1"/>
            </p:cNvSpPr>
            <p:nvPr/>
          </p:nvSpPr>
          <p:spPr bwMode="auto">
            <a:xfrm>
              <a:off x="4876800" y="34385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15" name="Line 17"/>
            <p:cNvSpPr>
              <a:spLocks noChangeShapeType="1"/>
            </p:cNvSpPr>
            <p:nvPr/>
          </p:nvSpPr>
          <p:spPr bwMode="auto">
            <a:xfrm>
              <a:off x="6267450" y="3362325"/>
              <a:ext cx="571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16" name="Text Box 18"/>
            <p:cNvSpPr txBox="1">
              <a:spLocks noChangeArrowheads="1"/>
            </p:cNvSpPr>
            <p:nvPr/>
          </p:nvSpPr>
          <p:spPr bwMode="auto">
            <a:xfrm>
              <a:off x="4876799" y="2905127"/>
              <a:ext cx="685800" cy="4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p>
          </p:txBody>
        </p:sp>
        <p:sp>
          <p:nvSpPr>
            <p:cNvPr id="17" name="Text Box 19"/>
            <p:cNvSpPr txBox="1">
              <a:spLocks noChangeArrowheads="1"/>
            </p:cNvSpPr>
            <p:nvPr/>
          </p:nvSpPr>
          <p:spPr bwMode="auto">
            <a:xfrm>
              <a:off x="4876799" y="3362326"/>
              <a:ext cx="609600" cy="4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y</a:t>
              </a:r>
            </a:p>
          </p:txBody>
        </p:sp>
        <p:sp>
          <p:nvSpPr>
            <p:cNvPr id="18" name="Text Box 20"/>
            <p:cNvSpPr txBox="1">
              <a:spLocks noChangeArrowheads="1"/>
            </p:cNvSpPr>
            <p:nvPr/>
          </p:nvSpPr>
          <p:spPr bwMode="auto">
            <a:xfrm>
              <a:off x="6248400" y="3362326"/>
              <a:ext cx="762000" cy="4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r>
                <a:rPr lang="en-US" altLang="zh-CN" sz="1400" b="1">
                  <a:latin typeface="Times New Roman" panose="02020603050405020304" pitchFamily="18" charset="0"/>
                  <a:sym typeface="Symbol" panose="05050102010706020507" pitchFamily="18" charset="2"/>
                </a:rPr>
                <a:t>  </a:t>
              </a:r>
              <a:r>
                <a:rPr kumimoji="1" lang="en-US" altLang="zh-CN" sz="1400" b="1" i="1">
                  <a:latin typeface="Times New Roman" panose="02020603050405020304" pitchFamily="18" charset="0"/>
                  <a:ea typeface="Arial Unicode MS" panose="020B0604020202020204" pitchFamily="34" charset="-122"/>
                  <a:cs typeface="Times New Roman" panose="02020603050405020304" pitchFamily="18" charset="0"/>
                  <a:sym typeface="Symbol" panose="05050102010706020507" pitchFamily="18" charset="2"/>
                </a:rPr>
                <a:t>y</a:t>
              </a:r>
              <a:endParaRPr kumimoji="1" lang="en-US" altLang="zh-CN" sz="1400" b="1" i="1">
                <a:latin typeface="Times New Roman" panose="02020603050405020304" pitchFamily="18" charset="0"/>
                <a:cs typeface="Times New Roman" panose="02020603050405020304" pitchFamily="18" charset="0"/>
              </a:endParaRPr>
            </a:p>
          </p:txBody>
        </p:sp>
        <p:sp>
          <p:nvSpPr>
            <p:cNvPr id="19" name="AutoShape 21"/>
            <p:cNvSpPr>
              <a:spLocks noChangeArrowheads="1"/>
            </p:cNvSpPr>
            <p:nvPr/>
          </p:nvSpPr>
          <p:spPr bwMode="auto">
            <a:xfrm>
              <a:off x="5562600" y="3133725"/>
              <a:ext cx="685800" cy="457200"/>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20" name="Text Box 22"/>
            <p:cNvSpPr txBox="1">
              <a:spLocks noChangeArrowheads="1"/>
            </p:cNvSpPr>
            <p:nvPr/>
          </p:nvSpPr>
          <p:spPr bwMode="auto">
            <a:xfrm>
              <a:off x="5257800" y="4352925"/>
              <a:ext cx="1295400" cy="4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a:t>
              </a:r>
              <a:r>
                <a:rPr kumimoji="1" lang="zh-CN" altLang="en-US" sz="1600" b="1">
                  <a:latin typeface="Times New Roman" panose="02020603050405020304" pitchFamily="18" charset="0"/>
                  <a:cs typeface="Times New Roman" panose="02020603050405020304" pitchFamily="18" charset="0"/>
                </a:rPr>
                <a:t>与”门</a:t>
              </a:r>
            </a:p>
          </p:txBody>
        </p:sp>
        <p:sp>
          <p:nvSpPr>
            <p:cNvPr id="21" name="AutoShape 23"/>
            <p:cNvSpPr>
              <a:spLocks noChangeArrowheads="1"/>
            </p:cNvSpPr>
            <p:nvPr/>
          </p:nvSpPr>
          <p:spPr bwMode="auto">
            <a:xfrm rot="5375821">
              <a:off x="8153400" y="3057525"/>
              <a:ext cx="457200" cy="457200"/>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22" name="Oval 24"/>
            <p:cNvSpPr>
              <a:spLocks noChangeArrowheads="1"/>
            </p:cNvSpPr>
            <p:nvPr/>
          </p:nvSpPr>
          <p:spPr bwMode="auto">
            <a:xfrm>
              <a:off x="8610600" y="3181350"/>
              <a:ext cx="179388" cy="1793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200" b="1">
                <a:latin typeface="Times New Roman" panose="02020603050405020304" pitchFamily="18" charset="0"/>
                <a:cs typeface="Times New Roman" panose="02020603050405020304" pitchFamily="18" charset="0"/>
              </a:endParaRPr>
            </a:p>
          </p:txBody>
        </p:sp>
        <p:sp>
          <p:nvSpPr>
            <p:cNvPr id="23" name="Line 25"/>
            <p:cNvSpPr>
              <a:spLocks noChangeShapeType="1"/>
            </p:cNvSpPr>
            <p:nvPr/>
          </p:nvSpPr>
          <p:spPr bwMode="auto">
            <a:xfrm>
              <a:off x="7581900" y="3314700"/>
              <a:ext cx="571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24" name="Line 26"/>
            <p:cNvSpPr>
              <a:spLocks noChangeShapeType="1"/>
            </p:cNvSpPr>
            <p:nvPr/>
          </p:nvSpPr>
          <p:spPr bwMode="auto">
            <a:xfrm>
              <a:off x="8810626" y="3257550"/>
              <a:ext cx="500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200"/>
            </a:p>
          </p:txBody>
        </p:sp>
        <p:sp>
          <p:nvSpPr>
            <p:cNvPr id="25" name="Text Box 27"/>
            <p:cNvSpPr txBox="1">
              <a:spLocks noChangeArrowheads="1"/>
            </p:cNvSpPr>
            <p:nvPr/>
          </p:nvSpPr>
          <p:spPr bwMode="auto">
            <a:xfrm>
              <a:off x="7467599" y="2905127"/>
              <a:ext cx="762000" cy="4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p>
          </p:txBody>
        </p:sp>
        <p:sp>
          <p:nvSpPr>
            <p:cNvPr id="26" name="Text Box 28"/>
            <p:cNvSpPr txBox="1">
              <a:spLocks noChangeArrowheads="1"/>
            </p:cNvSpPr>
            <p:nvPr/>
          </p:nvSpPr>
          <p:spPr bwMode="auto">
            <a:xfrm>
              <a:off x="8839200" y="2828925"/>
              <a:ext cx="762000" cy="4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i="1">
                  <a:latin typeface="Times New Roman" panose="02020603050405020304" pitchFamily="18" charset="0"/>
                  <a:cs typeface="Times New Roman" panose="02020603050405020304" pitchFamily="18" charset="0"/>
                </a:rPr>
                <a:t>x’</a:t>
              </a:r>
            </a:p>
          </p:txBody>
        </p:sp>
        <p:sp>
          <p:nvSpPr>
            <p:cNvPr id="27" name="Text Box 29"/>
            <p:cNvSpPr txBox="1">
              <a:spLocks noChangeArrowheads="1"/>
            </p:cNvSpPr>
            <p:nvPr/>
          </p:nvSpPr>
          <p:spPr bwMode="auto">
            <a:xfrm>
              <a:off x="7924802" y="4352926"/>
              <a:ext cx="1484313" cy="4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latin typeface="Times New Roman" panose="02020603050405020304" pitchFamily="18" charset="0"/>
                  <a:cs typeface="Times New Roman" panose="02020603050405020304" pitchFamily="18" charset="0"/>
                </a:rPr>
                <a:t>“非”门</a:t>
              </a:r>
            </a:p>
          </p:txBody>
        </p:sp>
      </p:grpSp>
      <p:pic>
        <p:nvPicPr>
          <p:cNvPr id="35" name="图片 3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168" y="3798218"/>
            <a:ext cx="2705478" cy="2772162"/>
          </a:xfrm>
          <a:prstGeom prst="rect">
            <a:avLst/>
          </a:prstGeom>
        </p:spPr>
      </p:pic>
      <p:sp>
        <p:nvSpPr>
          <p:cNvPr id="3" name="内容占位符 2"/>
          <p:cNvSpPr>
            <a:spLocks noGrp="1"/>
          </p:cNvSpPr>
          <p:nvPr>
            <p:ph idx="1"/>
          </p:nvPr>
        </p:nvSpPr>
        <p:spPr/>
        <p:txBody>
          <a:bodyPr/>
          <a:lstStyle/>
          <a:p>
            <a:r>
              <a:rPr lang="zh-CN" altLang="en-US" dirty="0" smtClean="0"/>
              <a:t>可以</a:t>
            </a:r>
            <a:r>
              <a:rPr lang="zh-CN" altLang="en-US" dirty="0"/>
              <a:t>有一个或多个输入端，但只有一个输出端。</a:t>
            </a:r>
          </a:p>
          <a:p>
            <a:r>
              <a:rPr lang="zh-CN" altLang="en-US" dirty="0" smtClean="0"/>
              <a:t>对</a:t>
            </a:r>
            <a:r>
              <a:rPr lang="zh-CN" altLang="en-US" dirty="0"/>
              <a:t>脉冲通路上的脉冲起着开关</a:t>
            </a:r>
            <a:r>
              <a:rPr lang="zh-CN" altLang="en-US" dirty="0" smtClean="0"/>
              <a:t>作用，</a:t>
            </a:r>
            <a:r>
              <a:rPr lang="zh-CN" altLang="en-US" dirty="0"/>
              <a:t>门电路针对输入信号（</a:t>
            </a:r>
            <a:r>
              <a:rPr lang="en-US" altLang="zh-CN" dirty="0"/>
              <a:t>0</a:t>
            </a:r>
            <a:r>
              <a:rPr lang="zh-CN" altLang="en-US" dirty="0"/>
              <a:t>或</a:t>
            </a:r>
            <a:r>
              <a:rPr lang="en-US" altLang="zh-CN" dirty="0"/>
              <a:t>1</a:t>
            </a:r>
            <a:r>
              <a:rPr lang="zh-CN" altLang="en-US" dirty="0"/>
              <a:t>）实施基本的逻辑运算</a:t>
            </a:r>
          </a:p>
          <a:p>
            <a:r>
              <a:rPr lang="zh-CN" altLang="en-US" dirty="0" smtClean="0"/>
              <a:t>门电路通常由多个晶体管元件实现</a:t>
            </a:r>
            <a:endParaRPr lang="zh-CN" altLang="en-US" dirty="0"/>
          </a:p>
        </p:txBody>
      </p:sp>
    </p:spTree>
    <p:extLst>
      <p:ext uri="{BB962C8B-B14F-4D97-AF65-F5344CB8AC3E}">
        <p14:creationId xmlns:p14="http://schemas.microsoft.com/office/powerpoint/2010/main" val="138117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逻辑、逻辑门、门电路</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可以给我们利用基本门电路来构造一个简单数字逻辑系统的能力</a:t>
            </a:r>
            <a:endParaRPr lang="en-US" altLang="zh-CN" dirty="0" smtClean="0"/>
          </a:p>
          <a:p>
            <a:pPr lvl="1">
              <a:lnSpc>
                <a:spcPct val="120000"/>
              </a:lnSpc>
            </a:pPr>
            <a:r>
              <a:rPr lang="zh-CN" altLang="en-US" dirty="0">
                <a:latin typeface="Times New Roman" panose="02020603050405020304" pitchFamily="18" charset="0"/>
                <a:cs typeface="Times New Roman" panose="02020603050405020304" pitchFamily="18" charset="0"/>
              </a:rPr>
              <a:t>举重比赛中三个裁判中两个或者两个以上判定为成功则该次成绩有效</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设计一个电子打分器</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输出一个结果</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成功”或”失败”</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lnSpc>
                <a:spcPct val="120000"/>
              </a:lnSpc>
            </a:pPr>
            <a:endParaRPr lang="en-US" altLang="zh-CN" dirty="0">
              <a:latin typeface="Times New Roman" panose="02020603050405020304" pitchFamily="18" charset="0"/>
              <a:cs typeface="Times New Roman" panose="02020603050405020304" pitchFamily="18" charset="0"/>
            </a:endParaRPr>
          </a:p>
          <a:p>
            <a:pPr lvl="1">
              <a:lnSpc>
                <a:spcPct val="120000"/>
              </a:lnSpc>
            </a:pPr>
            <a:endParaRPr lang="en-US" altLang="zh-CN" dirty="0" smtClean="0">
              <a:latin typeface="Times New Roman" panose="02020603050405020304" pitchFamily="18" charset="0"/>
              <a:cs typeface="Times New Roman" panose="02020603050405020304" pitchFamily="18" charset="0"/>
            </a:endParaRPr>
          </a:p>
          <a:p>
            <a:pPr lvl="1">
              <a:lnSpc>
                <a:spcPct val="120000"/>
              </a:lnSpc>
            </a:pPr>
            <a:endParaRPr lang="en-US" altLang="zh-CN" dirty="0">
              <a:latin typeface="Times New Roman" panose="02020603050405020304" pitchFamily="18" charset="0"/>
              <a:cs typeface="Times New Roman" panose="02020603050405020304" pitchFamily="18" charset="0"/>
            </a:endParaRPr>
          </a:p>
          <a:p>
            <a:pPr lvl="1">
              <a:lnSpc>
                <a:spcPct val="120000"/>
              </a:lnSpc>
            </a:pPr>
            <a:endParaRPr lang="zh-CN" altLang="en-US" dirty="0">
              <a:latin typeface="Times New Roman" panose="02020603050405020304" pitchFamily="18" charset="0"/>
              <a:cs typeface="Times New Roman" panose="02020603050405020304" pitchFamily="18" charset="0"/>
            </a:endParaRPr>
          </a:p>
          <a:p>
            <a:pPr>
              <a:lnSpc>
                <a:spcPct val="120000"/>
              </a:lnSpc>
            </a:pPr>
            <a:r>
              <a:rPr lang="zh-CN" altLang="en-US" dirty="0" smtClean="0"/>
              <a:t>门电路</a:t>
            </a:r>
            <a:r>
              <a:rPr lang="zh-CN" altLang="en-US" dirty="0"/>
              <a:t>几乎可以组成数字电路里面任何一种复杂的功能</a:t>
            </a:r>
            <a:r>
              <a:rPr lang="zh-CN" altLang="en-US" dirty="0" smtClean="0"/>
              <a:t>电路</a:t>
            </a:r>
            <a:endParaRPr lang="en-US" altLang="zh-CN" dirty="0" smtClean="0"/>
          </a:p>
          <a:p>
            <a:pPr lvl="1">
              <a:lnSpc>
                <a:spcPct val="120000"/>
              </a:lnSpc>
            </a:pPr>
            <a:r>
              <a:rPr lang="zh-CN" altLang="en-US" dirty="0" smtClean="0"/>
              <a:t>巨大规模集成电路：一个芯片上</a:t>
            </a:r>
            <a:r>
              <a:rPr lang="en-US" altLang="zh-CN" dirty="0" smtClean="0"/>
              <a:t>1-10</a:t>
            </a:r>
            <a:r>
              <a:rPr lang="zh-CN" altLang="en-US" dirty="0"/>
              <a:t>亿</a:t>
            </a:r>
            <a:r>
              <a:rPr lang="zh-CN" altLang="en-US" dirty="0" smtClean="0"/>
              <a:t>个基础门电路</a:t>
            </a:r>
            <a:endParaRPr lang="en-US" altLang="zh-CN" dirty="0"/>
          </a:p>
        </p:txBody>
      </p:sp>
      <p:sp>
        <p:nvSpPr>
          <p:cNvPr id="4" name="Text Box 3"/>
          <p:cNvSpPr txBox="1">
            <a:spLocks noChangeArrowheads="1"/>
          </p:cNvSpPr>
          <p:nvPr/>
        </p:nvSpPr>
        <p:spPr bwMode="auto">
          <a:xfrm>
            <a:off x="983050" y="3714266"/>
            <a:ext cx="3317875" cy="842962"/>
          </a:xfrm>
          <a:prstGeom prst="rect">
            <a:avLst/>
          </a:prstGeom>
          <a:solidFill>
            <a:srgbClr val="FFFFCC"/>
          </a:solidFill>
          <a:ln w="57150" cmpd="thinThick">
            <a:solidFill>
              <a:srgbClr val="FFCC99"/>
            </a:solidFill>
            <a:miter lim="800000"/>
            <a:headEnd/>
            <a:tailEnd/>
          </a:ln>
          <a:effectLst>
            <a:outerShdw dist="107763" dir="8100000" algn="ctr" rotWithShape="0">
              <a:schemeClr val="bg2">
                <a:alpha val="50000"/>
              </a:schemeClr>
            </a:outerShdw>
          </a:effectLst>
        </p:spPr>
        <p:txBody>
          <a:bodyPr>
            <a:spAutoFit/>
          </a:bodyPr>
          <a:lstStyle/>
          <a:p>
            <a:pPr>
              <a:spcBef>
                <a:spcPct val="50000"/>
              </a:spcBef>
              <a:defRPr/>
            </a:pPr>
            <a:r>
              <a:rPr lang="zh-CN" altLang="en-US" sz="2000" b="1">
                <a:latin typeface="Times New Roman" charset="0"/>
                <a:ea typeface="宋体" charset="-122"/>
              </a:rPr>
              <a:t>相应的布尔表达式</a:t>
            </a:r>
            <a:r>
              <a:rPr lang="en-US" altLang="zh-CN" sz="2000" b="1">
                <a:latin typeface="Times New Roman" charset="0"/>
                <a:ea typeface="宋体" charset="-122"/>
              </a:rPr>
              <a:t>:</a:t>
            </a:r>
          </a:p>
          <a:p>
            <a:pPr>
              <a:spcBef>
                <a:spcPct val="20000"/>
              </a:spcBef>
              <a:defRPr/>
            </a:pPr>
            <a:r>
              <a:rPr lang="en-US" altLang="zh-CN" sz="2400" b="1">
                <a:latin typeface="Times New Roman" charset="0"/>
                <a:ea typeface="宋体" charset="-122"/>
              </a:rPr>
              <a:t>(</a:t>
            </a:r>
            <a:r>
              <a:rPr lang="en-US" altLang="zh-CN" sz="2400" b="1" i="1">
                <a:latin typeface="Times New Roman" charset="0"/>
                <a:ea typeface="宋体" charset="-122"/>
                <a:sym typeface="Symbol" pitchFamily="18" charset="2"/>
              </a:rPr>
              <a:t>y</a:t>
            </a:r>
            <a:r>
              <a:rPr lang="en-US" altLang="zh-CN" sz="2400" b="1">
                <a:latin typeface="Times New Roman" charset="0"/>
                <a:ea typeface="宋体" charset="-122"/>
                <a:sym typeface="Symbol" pitchFamily="18" charset="2"/>
              </a:rPr>
              <a:t></a:t>
            </a:r>
            <a:r>
              <a:rPr lang="en-US" altLang="zh-CN" sz="2400" b="1" i="1">
                <a:latin typeface="Times New Roman" charset="0"/>
                <a:ea typeface="宋体" charset="-122"/>
                <a:sym typeface="Symbol" pitchFamily="18" charset="2"/>
              </a:rPr>
              <a:t>z</a:t>
            </a:r>
            <a:r>
              <a:rPr lang="en-US" altLang="zh-CN" sz="2400" b="1">
                <a:latin typeface="Times New Roman" charset="0"/>
                <a:ea typeface="宋体" charset="-122"/>
                <a:sym typeface="Symbol" pitchFamily="18" charset="2"/>
              </a:rPr>
              <a:t>) </a:t>
            </a:r>
            <a:r>
              <a:rPr lang="en-US" altLang="zh-CN" sz="2400" b="1">
                <a:latin typeface="Times New Roman" charset="0"/>
                <a:ea typeface="宋体" charset="-122"/>
              </a:rPr>
              <a:t>(</a:t>
            </a:r>
            <a:r>
              <a:rPr lang="en-US" altLang="zh-CN" sz="2400" b="1" i="1">
                <a:latin typeface="Times New Roman" charset="0"/>
                <a:ea typeface="宋体" charset="-122"/>
              </a:rPr>
              <a:t>x</a:t>
            </a:r>
            <a:r>
              <a:rPr lang="en-US" altLang="zh-CN" sz="2400" b="1">
                <a:latin typeface="Times New Roman" charset="0"/>
                <a:ea typeface="宋体" charset="-122"/>
                <a:sym typeface="Symbol" pitchFamily="18" charset="2"/>
              </a:rPr>
              <a:t></a:t>
            </a:r>
            <a:r>
              <a:rPr lang="en-US" altLang="zh-CN" sz="2400" b="1" i="1">
                <a:latin typeface="Times New Roman" charset="0"/>
                <a:ea typeface="宋体" charset="-122"/>
                <a:sym typeface="Symbol" pitchFamily="18" charset="2"/>
              </a:rPr>
              <a:t>z</a:t>
            </a:r>
            <a:r>
              <a:rPr lang="en-US" altLang="zh-CN" sz="2400" b="1">
                <a:latin typeface="Times New Roman" charset="0"/>
                <a:ea typeface="宋体" charset="-122"/>
                <a:sym typeface="Symbol" pitchFamily="18" charset="2"/>
              </a:rPr>
              <a:t>) </a:t>
            </a:r>
            <a:r>
              <a:rPr lang="en-US" altLang="zh-CN" sz="2400" b="1">
                <a:latin typeface="Times New Roman" charset="0"/>
                <a:ea typeface="宋体" charset="-122"/>
              </a:rPr>
              <a:t>(</a:t>
            </a:r>
            <a:r>
              <a:rPr lang="en-US" altLang="zh-CN" sz="2400" b="1" i="1">
                <a:latin typeface="Times New Roman" charset="0"/>
                <a:ea typeface="宋体" charset="-122"/>
              </a:rPr>
              <a:t>x</a:t>
            </a:r>
            <a:r>
              <a:rPr lang="en-US" altLang="zh-CN" sz="2400" b="1">
                <a:latin typeface="Times New Roman" charset="0"/>
                <a:ea typeface="宋体" charset="-122"/>
                <a:sym typeface="Symbol" pitchFamily="18" charset="2"/>
              </a:rPr>
              <a:t></a:t>
            </a:r>
            <a:r>
              <a:rPr lang="en-US" altLang="zh-CN" sz="2400" b="1" i="1">
                <a:latin typeface="Times New Roman" charset="0"/>
                <a:ea typeface="宋体" charset="-122"/>
                <a:sym typeface="Symbol" pitchFamily="18" charset="2"/>
              </a:rPr>
              <a:t>y</a:t>
            </a:r>
            <a:r>
              <a:rPr lang="en-US" altLang="zh-CN" sz="2400" b="1">
                <a:latin typeface="Times New Roman" charset="0"/>
                <a:ea typeface="宋体" charset="-122"/>
                <a:sym typeface="Symbol" pitchFamily="18" charset="2"/>
              </a:rPr>
              <a:t>)</a:t>
            </a:r>
          </a:p>
        </p:txBody>
      </p:sp>
      <p:grpSp>
        <p:nvGrpSpPr>
          <p:cNvPr id="33" name="组合 100"/>
          <p:cNvGrpSpPr>
            <a:grpSpLocks/>
          </p:cNvGrpSpPr>
          <p:nvPr/>
        </p:nvGrpSpPr>
        <p:grpSpPr bwMode="auto">
          <a:xfrm>
            <a:off x="4750482" y="3133199"/>
            <a:ext cx="7160610" cy="1929939"/>
            <a:chOff x="539750" y="3478213"/>
            <a:chExt cx="7777163" cy="2974975"/>
          </a:xfrm>
        </p:grpSpPr>
        <p:sp>
          <p:nvSpPr>
            <p:cNvPr id="34" name="AutoShape 176" descr="信纸"/>
            <p:cNvSpPr>
              <a:spLocks noChangeArrowheads="1"/>
            </p:cNvSpPr>
            <p:nvPr/>
          </p:nvSpPr>
          <p:spPr bwMode="auto">
            <a:xfrm>
              <a:off x="539750" y="3478213"/>
              <a:ext cx="7777163" cy="2974975"/>
            </a:xfrm>
            <a:prstGeom prst="roundRect">
              <a:avLst>
                <a:gd name="adj" fmla="val 16667"/>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5" name="Text Box 5"/>
            <p:cNvSpPr txBox="1">
              <a:spLocks noChangeArrowheads="1"/>
            </p:cNvSpPr>
            <p:nvPr/>
          </p:nvSpPr>
          <p:spPr bwMode="auto">
            <a:xfrm>
              <a:off x="1028700" y="35988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i="1">
                  <a:latin typeface="Times New Roman" panose="02020603050405020304" pitchFamily="18" charset="0"/>
                </a:rPr>
                <a:t>x</a:t>
              </a:r>
            </a:p>
          </p:txBody>
        </p:sp>
        <p:sp>
          <p:nvSpPr>
            <p:cNvPr id="36" name="Text Box 13"/>
            <p:cNvSpPr txBox="1">
              <a:spLocks noChangeArrowheads="1"/>
            </p:cNvSpPr>
            <p:nvPr/>
          </p:nvSpPr>
          <p:spPr bwMode="auto">
            <a:xfrm>
              <a:off x="1022350" y="4586288"/>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i="1">
                  <a:latin typeface="Times New Roman" panose="02020603050405020304" pitchFamily="18" charset="0"/>
                </a:rPr>
                <a:t>y</a:t>
              </a:r>
            </a:p>
          </p:txBody>
        </p:sp>
        <p:sp>
          <p:nvSpPr>
            <p:cNvPr id="37" name="Text Box 21"/>
            <p:cNvSpPr txBox="1">
              <a:spLocks noChangeArrowheads="1"/>
            </p:cNvSpPr>
            <p:nvPr/>
          </p:nvSpPr>
          <p:spPr bwMode="auto">
            <a:xfrm>
              <a:off x="1028700" y="55419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i="1">
                  <a:latin typeface="Times New Roman" panose="02020603050405020304" pitchFamily="18" charset="0"/>
                </a:rPr>
                <a:t>z</a:t>
              </a:r>
            </a:p>
          </p:txBody>
        </p:sp>
        <p:sp>
          <p:nvSpPr>
            <p:cNvPr id="38" name="AutoShape 29"/>
            <p:cNvSpPr>
              <a:spLocks noChangeArrowheads="1"/>
            </p:cNvSpPr>
            <p:nvPr/>
          </p:nvSpPr>
          <p:spPr bwMode="auto">
            <a:xfrm>
              <a:off x="4052888" y="3846513"/>
              <a:ext cx="615950" cy="409575"/>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9" name="AutoShape 30"/>
            <p:cNvSpPr>
              <a:spLocks noChangeArrowheads="1"/>
            </p:cNvSpPr>
            <p:nvPr/>
          </p:nvSpPr>
          <p:spPr bwMode="auto">
            <a:xfrm>
              <a:off x="4076700" y="4749800"/>
              <a:ext cx="615950" cy="409575"/>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0" name="AutoShape 31"/>
            <p:cNvSpPr>
              <a:spLocks noChangeArrowheads="1"/>
            </p:cNvSpPr>
            <p:nvPr/>
          </p:nvSpPr>
          <p:spPr bwMode="auto">
            <a:xfrm>
              <a:off x="4052888" y="5654675"/>
              <a:ext cx="615950" cy="409575"/>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1" name="AutoShape 57"/>
            <p:cNvSpPr>
              <a:spLocks noChangeArrowheads="1"/>
            </p:cNvSpPr>
            <p:nvPr/>
          </p:nvSpPr>
          <p:spPr bwMode="auto">
            <a:xfrm flipH="1">
              <a:off x="5949950" y="4749800"/>
              <a:ext cx="617538" cy="433388"/>
            </a:xfrm>
            <a:prstGeom prst="flowChartOnlineStorag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2" name="Line 58"/>
            <p:cNvSpPr>
              <a:spLocks noChangeShapeType="1"/>
            </p:cNvSpPr>
            <p:nvPr/>
          </p:nvSpPr>
          <p:spPr bwMode="auto">
            <a:xfrm>
              <a:off x="6588125" y="4962525"/>
              <a:ext cx="514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Text Box 59"/>
            <p:cNvSpPr txBox="1">
              <a:spLocks noChangeArrowheads="1"/>
            </p:cNvSpPr>
            <p:nvPr/>
          </p:nvSpPr>
          <p:spPr bwMode="auto">
            <a:xfrm>
              <a:off x="6731000" y="5087938"/>
              <a:ext cx="890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latin typeface="Times New Roman" panose="02020603050405020304" pitchFamily="18" charset="0"/>
                </a:rPr>
                <a:t>f</a:t>
              </a:r>
              <a:r>
                <a:rPr kumimoji="1" lang="en-US" altLang="zh-CN" sz="2000" b="1">
                  <a:latin typeface="Times New Roman" panose="02020603050405020304" pitchFamily="18" charset="0"/>
                </a:rPr>
                <a:t>(</a:t>
              </a:r>
              <a:r>
                <a:rPr kumimoji="1" lang="en-US" altLang="zh-CN" sz="2000" b="1" i="1">
                  <a:latin typeface="Times New Roman" panose="02020603050405020304" pitchFamily="18" charset="0"/>
                </a:rPr>
                <a:t>x,y,z</a:t>
              </a:r>
              <a:r>
                <a:rPr kumimoji="1" lang="en-US" altLang="zh-CN" sz="2000" b="1">
                  <a:latin typeface="Times New Roman" panose="02020603050405020304" pitchFamily="18" charset="0"/>
                </a:rPr>
                <a:t>)</a:t>
              </a:r>
            </a:p>
          </p:txBody>
        </p:sp>
        <p:sp>
          <p:nvSpPr>
            <p:cNvPr id="44" name="Line 73"/>
            <p:cNvSpPr>
              <a:spLocks noChangeShapeType="1"/>
            </p:cNvSpPr>
            <p:nvPr/>
          </p:nvSpPr>
          <p:spPr bwMode="auto">
            <a:xfrm>
              <a:off x="4700588" y="4965700"/>
              <a:ext cx="13557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74"/>
            <p:cNvSpPr>
              <a:spLocks noChangeShapeType="1"/>
            </p:cNvSpPr>
            <p:nvPr/>
          </p:nvSpPr>
          <p:spPr bwMode="auto">
            <a:xfrm>
              <a:off x="4675188" y="4062413"/>
              <a:ext cx="35877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75"/>
            <p:cNvSpPr>
              <a:spLocks noChangeShapeType="1"/>
            </p:cNvSpPr>
            <p:nvPr/>
          </p:nvSpPr>
          <p:spPr bwMode="auto">
            <a:xfrm>
              <a:off x="4695825" y="5846763"/>
              <a:ext cx="35877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77"/>
            <p:cNvSpPr>
              <a:spLocks noChangeShapeType="1"/>
            </p:cNvSpPr>
            <p:nvPr/>
          </p:nvSpPr>
          <p:spPr bwMode="auto">
            <a:xfrm>
              <a:off x="5018088" y="4062413"/>
              <a:ext cx="0" cy="8159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78"/>
            <p:cNvSpPr>
              <a:spLocks noChangeShapeType="1"/>
            </p:cNvSpPr>
            <p:nvPr/>
          </p:nvSpPr>
          <p:spPr bwMode="auto">
            <a:xfrm>
              <a:off x="5038725" y="4894263"/>
              <a:ext cx="100806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79"/>
            <p:cNvSpPr>
              <a:spLocks noChangeShapeType="1"/>
            </p:cNvSpPr>
            <p:nvPr/>
          </p:nvSpPr>
          <p:spPr bwMode="auto">
            <a:xfrm flipV="1">
              <a:off x="5054600" y="5027613"/>
              <a:ext cx="0" cy="8159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80"/>
            <p:cNvSpPr>
              <a:spLocks noChangeShapeType="1"/>
            </p:cNvSpPr>
            <p:nvPr/>
          </p:nvSpPr>
          <p:spPr bwMode="auto">
            <a:xfrm flipV="1">
              <a:off x="5075238" y="5027613"/>
              <a:ext cx="958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Oval 84"/>
            <p:cNvSpPr>
              <a:spLocks noChangeArrowheads="1"/>
            </p:cNvSpPr>
            <p:nvPr/>
          </p:nvSpPr>
          <p:spPr bwMode="auto">
            <a:xfrm>
              <a:off x="2665413" y="4783138"/>
              <a:ext cx="144462" cy="142875"/>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2" name="Line 87"/>
            <p:cNvSpPr>
              <a:spLocks noChangeShapeType="1"/>
            </p:cNvSpPr>
            <p:nvPr/>
          </p:nvSpPr>
          <p:spPr bwMode="auto">
            <a:xfrm>
              <a:off x="1157288" y="3973513"/>
              <a:ext cx="29225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 name="Oval 88"/>
            <p:cNvSpPr>
              <a:spLocks noChangeArrowheads="1"/>
            </p:cNvSpPr>
            <p:nvPr/>
          </p:nvSpPr>
          <p:spPr bwMode="auto">
            <a:xfrm>
              <a:off x="3044825" y="3892550"/>
              <a:ext cx="144463" cy="142875"/>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4" name="Line 90"/>
            <p:cNvSpPr>
              <a:spLocks noChangeShapeType="1"/>
            </p:cNvSpPr>
            <p:nvPr/>
          </p:nvSpPr>
          <p:spPr bwMode="auto">
            <a:xfrm>
              <a:off x="1138238" y="5962650"/>
              <a:ext cx="29225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Oval 91"/>
            <p:cNvSpPr>
              <a:spLocks noChangeArrowheads="1"/>
            </p:cNvSpPr>
            <p:nvPr/>
          </p:nvSpPr>
          <p:spPr bwMode="auto">
            <a:xfrm>
              <a:off x="2387600" y="5880100"/>
              <a:ext cx="144463" cy="142875"/>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6" name="Line 95"/>
            <p:cNvSpPr>
              <a:spLocks noChangeShapeType="1"/>
            </p:cNvSpPr>
            <p:nvPr/>
          </p:nvSpPr>
          <p:spPr bwMode="auto">
            <a:xfrm>
              <a:off x="1187450" y="4868863"/>
              <a:ext cx="29225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97"/>
            <p:cNvSpPr>
              <a:spLocks noChangeShapeType="1"/>
            </p:cNvSpPr>
            <p:nvPr/>
          </p:nvSpPr>
          <p:spPr bwMode="auto">
            <a:xfrm>
              <a:off x="2471738" y="5026025"/>
              <a:ext cx="1600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98"/>
            <p:cNvSpPr>
              <a:spLocks noChangeShapeType="1"/>
            </p:cNvSpPr>
            <p:nvPr/>
          </p:nvSpPr>
          <p:spPr bwMode="auto">
            <a:xfrm>
              <a:off x="2454275" y="5057775"/>
              <a:ext cx="0" cy="8334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100"/>
            <p:cNvSpPr>
              <a:spLocks noChangeShapeType="1"/>
            </p:cNvSpPr>
            <p:nvPr/>
          </p:nvSpPr>
          <p:spPr bwMode="auto">
            <a:xfrm>
              <a:off x="2732088" y="4111625"/>
              <a:ext cx="13382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105"/>
            <p:cNvSpPr>
              <a:spLocks noChangeShapeType="1"/>
            </p:cNvSpPr>
            <p:nvPr/>
          </p:nvSpPr>
          <p:spPr bwMode="auto">
            <a:xfrm>
              <a:off x="3117850" y="4030663"/>
              <a:ext cx="0" cy="18002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106"/>
            <p:cNvSpPr>
              <a:spLocks noChangeShapeType="1"/>
            </p:cNvSpPr>
            <p:nvPr/>
          </p:nvSpPr>
          <p:spPr bwMode="auto">
            <a:xfrm>
              <a:off x="3135313" y="5838825"/>
              <a:ext cx="93503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107"/>
            <p:cNvSpPr>
              <a:spLocks noChangeShapeType="1"/>
            </p:cNvSpPr>
            <p:nvPr/>
          </p:nvSpPr>
          <p:spPr bwMode="auto">
            <a:xfrm flipV="1">
              <a:off x="2732088" y="4143375"/>
              <a:ext cx="0" cy="6207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417248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2063" y="137986"/>
            <a:ext cx="10515600" cy="1325563"/>
          </a:xfrm>
        </p:spPr>
        <p:txBody>
          <a:bodyPr/>
          <a:lstStyle/>
          <a:p>
            <a:r>
              <a:rPr lang="zh-CN" altLang="en-US" dirty="0" smtClean="0"/>
              <a:t>基本逻辑电路</a:t>
            </a:r>
            <a:r>
              <a:rPr lang="en-US" altLang="zh-CN" dirty="0" smtClean="0"/>
              <a:t>flip-flop</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1008" y="1314959"/>
            <a:ext cx="5653232" cy="3858289"/>
          </a:xfrm>
        </p:spPr>
      </p:pic>
      <p:sp>
        <p:nvSpPr>
          <p:cNvPr id="10" name="内容占位符 2"/>
          <p:cNvSpPr txBox="1">
            <a:spLocks/>
          </p:cNvSpPr>
          <p:nvPr/>
        </p:nvSpPr>
        <p:spPr>
          <a:xfrm>
            <a:off x="137787" y="1463549"/>
            <a:ext cx="6601216" cy="387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何谓“触发”？</a:t>
            </a:r>
            <a:endParaRPr lang="en-US" altLang="zh-CN" sz="3200" dirty="0" smtClean="0"/>
          </a:p>
          <a:p>
            <a:pPr lvl="1"/>
            <a:r>
              <a:rPr lang="zh-CN" altLang="en-US" sz="2800" dirty="0" smtClean="0"/>
              <a:t>当两个输入都是</a:t>
            </a:r>
            <a:r>
              <a:rPr lang="en-US" altLang="zh-CN" sz="2800" dirty="0" smtClean="0"/>
              <a:t>0</a:t>
            </a:r>
            <a:r>
              <a:rPr lang="zh-CN" altLang="en-US" sz="2800" dirty="0" smtClean="0"/>
              <a:t>时，输出数据可以任意；并在没有“刺激”时维持不变</a:t>
            </a:r>
            <a:endParaRPr lang="en-US" altLang="zh-CN" sz="2800" dirty="0" smtClean="0"/>
          </a:p>
          <a:p>
            <a:pPr lvl="1"/>
            <a:r>
              <a:rPr lang="zh-CN" altLang="en-US" sz="2800" dirty="0" smtClean="0"/>
              <a:t>当上端输入为</a:t>
            </a:r>
            <a:r>
              <a:rPr lang="en-US" altLang="zh-CN" sz="2800" dirty="0" smtClean="0"/>
              <a:t>1</a:t>
            </a:r>
            <a:r>
              <a:rPr lang="zh-CN" altLang="en-US" sz="2800" dirty="0" smtClean="0"/>
              <a:t>时，输出强置为</a:t>
            </a:r>
            <a:r>
              <a:rPr lang="en-US" altLang="zh-CN" sz="2800" dirty="0" smtClean="0"/>
              <a:t>1</a:t>
            </a:r>
            <a:endParaRPr lang="en-US" altLang="zh-CN" sz="2800" dirty="0"/>
          </a:p>
          <a:p>
            <a:pPr lvl="2"/>
            <a:r>
              <a:rPr lang="zh-CN" altLang="en-US" sz="2400" dirty="0" smtClean="0"/>
              <a:t>无论之前输出是多少，无论之后上端输入是否变化</a:t>
            </a:r>
            <a:endParaRPr lang="en-US" altLang="zh-CN" sz="2400" dirty="0" smtClean="0"/>
          </a:p>
          <a:p>
            <a:pPr lvl="1"/>
            <a:r>
              <a:rPr lang="zh-CN" altLang="en-US" sz="2800" dirty="0" smtClean="0"/>
              <a:t>当下端输入为</a:t>
            </a:r>
            <a:r>
              <a:rPr lang="en-US" altLang="zh-CN" sz="2800" dirty="0" smtClean="0"/>
              <a:t>1</a:t>
            </a:r>
            <a:r>
              <a:rPr lang="zh-CN" altLang="en-US" sz="2800" dirty="0" smtClean="0"/>
              <a:t>时，输出强置为</a:t>
            </a:r>
            <a:r>
              <a:rPr lang="en-US" altLang="zh-CN" sz="2800" dirty="0" smtClean="0"/>
              <a:t>0</a:t>
            </a:r>
          </a:p>
          <a:p>
            <a:pPr lvl="2"/>
            <a:r>
              <a:rPr lang="zh-CN" altLang="en-US" sz="2400" dirty="0" smtClean="0"/>
              <a:t>无论之前输出是多少</a:t>
            </a:r>
            <a:r>
              <a:rPr lang="zh-CN" altLang="en-US" sz="2400" dirty="0"/>
              <a:t>，无论之后上端输入是否</a:t>
            </a:r>
            <a:r>
              <a:rPr lang="zh-CN" altLang="en-US" sz="2400" dirty="0" smtClean="0"/>
              <a:t>变化</a:t>
            </a:r>
            <a:endParaRPr lang="en-US" altLang="zh-CN" sz="2400" dirty="0"/>
          </a:p>
        </p:txBody>
      </p:sp>
      <p:sp>
        <p:nvSpPr>
          <p:cNvPr id="11" name="文本框 10"/>
          <p:cNvSpPr txBox="1"/>
          <p:nvPr/>
        </p:nvSpPr>
        <p:spPr>
          <a:xfrm>
            <a:off x="3132901" y="5535324"/>
            <a:ext cx="6260226" cy="954107"/>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zh-CN" altLang="en-US" sz="2800" b="1" dirty="0" smtClean="0"/>
              <a:t>如果一个</a:t>
            </a:r>
            <a:r>
              <a:rPr lang="en-US" altLang="zh-CN" sz="2800" b="1" dirty="0" smtClean="0"/>
              <a:t>output</a:t>
            </a:r>
            <a:r>
              <a:rPr lang="zh-CN" altLang="en-US" sz="2800" b="1" dirty="0" smtClean="0"/>
              <a:t>表示一个</a:t>
            </a:r>
            <a:r>
              <a:rPr lang="en-US" altLang="zh-CN" sz="2800" b="1" dirty="0" smtClean="0"/>
              <a:t>bit</a:t>
            </a:r>
            <a:r>
              <a:rPr lang="zh-CN" altLang="en-US" sz="2800" b="1" dirty="0" smtClean="0"/>
              <a:t>，我们能够用这个电路干什么事情？</a:t>
            </a:r>
            <a:endParaRPr lang="zh-CN" altLang="en-US" sz="2800" b="1" dirty="0"/>
          </a:p>
        </p:txBody>
      </p:sp>
    </p:spTree>
    <p:extLst>
      <p:ext uri="{BB962C8B-B14F-4D97-AF65-F5344CB8AC3E}">
        <p14:creationId xmlns:p14="http://schemas.microsoft.com/office/powerpoint/2010/main" val="344157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2063" y="137986"/>
            <a:ext cx="10515600" cy="1325563"/>
          </a:xfrm>
        </p:spPr>
        <p:txBody>
          <a:bodyPr/>
          <a:lstStyle/>
          <a:p>
            <a:r>
              <a:rPr lang="zh-CN" altLang="en-US" dirty="0" smtClean="0"/>
              <a:t>基本逻辑电路</a:t>
            </a:r>
            <a:r>
              <a:rPr lang="en-US" altLang="zh-CN" dirty="0" smtClean="0"/>
              <a:t>flip-flop</a:t>
            </a:r>
            <a:endParaRPr lang="zh-CN" alt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021" y="1350726"/>
            <a:ext cx="4914842" cy="5138246"/>
          </a:xfr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14" y="583135"/>
            <a:ext cx="3984498" cy="2997983"/>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514" y="3839703"/>
            <a:ext cx="3521036" cy="2649269"/>
          </a:xfrm>
          <a:prstGeom prst="rect">
            <a:avLst/>
          </a:prstGeom>
        </p:spPr>
      </p:pic>
    </p:spTree>
    <p:extLst>
      <p:ext uri="{BB962C8B-B14F-4D97-AF65-F5344CB8AC3E}">
        <p14:creationId xmlns:p14="http://schemas.microsoft.com/office/powerpoint/2010/main" val="2195060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基本逻辑电路</a:t>
            </a:r>
            <a:r>
              <a:rPr lang="en-US" altLang="zh-CN" dirty="0" smtClean="0"/>
              <a:t>flip-flop</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理解封装、抽象的含义</a:t>
            </a:r>
            <a:endParaRPr lang="en-US" altLang="zh-CN" sz="3600" dirty="0" smtClean="0"/>
          </a:p>
          <a:p>
            <a:pPr lvl="1"/>
            <a:r>
              <a:rPr lang="en-US" altLang="zh-CN" sz="3200" dirty="0" smtClean="0"/>
              <a:t>Flip-flop</a:t>
            </a:r>
            <a:r>
              <a:rPr lang="zh-CN" altLang="en-US" sz="3200" dirty="0" smtClean="0"/>
              <a:t>电路作为基本构件</a:t>
            </a:r>
            <a:endParaRPr lang="en-US" altLang="zh-CN" sz="3200" dirty="0" smtClean="0"/>
          </a:p>
          <a:p>
            <a:pPr lvl="2"/>
            <a:r>
              <a:rPr lang="zh-CN" altLang="en-US" sz="2800" dirty="0" smtClean="0"/>
              <a:t>可以不关心内部实现细节，只关心外在的逻辑表现</a:t>
            </a:r>
            <a:endParaRPr lang="en-US" altLang="zh-CN" sz="2800" dirty="0" smtClean="0"/>
          </a:p>
          <a:p>
            <a:pPr lvl="2"/>
            <a:r>
              <a:rPr lang="zh-CN" altLang="en-US" sz="2800" dirty="0" smtClean="0"/>
              <a:t>可以组合，表达不同的逻辑系统</a:t>
            </a:r>
            <a:endParaRPr lang="en-US" altLang="zh-CN" sz="2800" dirty="0" smtClean="0"/>
          </a:p>
          <a:p>
            <a:r>
              <a:rPr lang="zh-CN" altLang="en-US" sz="3600" dirty="0" smtClean="0"/>
              <a:t>确实采用此类电路存储</a:t>
            </a:r>
            <a:r>
              <a:rPr lang="en-US" altLang="zh-CN" sz="3600" dirty="0" smtClean="0"/>
              <a:t>0,1</a:t>
            </a:r>
          </a:p>
          <a:p>
            <a:pPr lvl="1"/>
            <a:endParaRPr lang="zh-CN" altLang="en-US" sz="32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747" y="4001294"/>
            <a:ext cx="5273458" cy="2539072"/>
          </a:xfrm>
          <a:prstGeom prst="rect">
            <a:avLst/>
          </a:prstGeom>
        </p:spPr>
      </p:pic>
    </p:spTree>
    <p:extLst>
      <p:ext uri="{BB962C8B-B14F-4D97-AF65-F5344CB8AC3E}">
        <p14:creationId xmlns:p14="http://schemas.microsoft.com/office/powerpoint/2010/main" val="149100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695" y="365125"/>
            <a:ext cx="10515600" cy="1325563"/>
          </a:xfrm>
        </p:spPr>
        <p:txBody>
          <a:bodyPr/>
          <a:lstStyle/>
          <a:p>
            <a:r>
              <a:rPr lang="zh-CN" altLang="en-US" dirty="0" smtClean="0"/>
              <a:t>基本逻辑电路</a:t>
            </a:r>
            <a:r>
              <a:rPr lang="en-US" altLang="zh-CN" dirty="0" smtClean="0"/>
              <a:t>flip-flop</a:t>
            </a:r>
            <a:endParaRPr lang="zh-CN" altLang="en-US" dirty="0"/>
          </a:p>
        </p:txBody>
      </p:sp>
      <p:sp>
        <p:nvSpPr>
          <p:cNvPr id="3" name="内容占位符 2"/>
          <p:cNvSpPr>
            <a:spLocks noGrp="1"/>
          </p:cNvSpPr>
          <p:nvPr>
            <p:ph idx="1"/>
          </p:nvPr>
        </p:nvSpPr>
        <p:spPr>
          <a:xfrm>
            <a:off x="774839" y="1825625"/>
            <a:ext cx="10515600" cy="4351338"/>
          </a:xfrm>
        </p:spPr>
        <p:txBody>
          <a:bodyPr/>
          <a:lstStyle/>
          <a:p>
            <a:r>
              <a:rPr lang="zh-CN" altLang="en-US" dirty="0" smtClean="0"/>
              <a:t>存储器的基本构件</a:t>
            </a:r>
            <a:endParaRPr lang="en-US" altLang="zh-CN" dirty="0" smtClean="0"/>
          </a:p>
          <a:p>
            <a:pPr lvl="1"/>
            <a:r>
              <a:rPr lang="zh-CN" altLang="en-US" dirty="0" smtClean="0"/>
              <a:t>作为基本构件来存储信息，需要满足以下功能：</a:t>
            </a:r>
            <a:endParaRPr lang="en-US" altLang="zh-CN" dirty="0" smtClean="0"/>
          </a:p>
          <a:p>
            <a:pPr lvl="2"/>
            <a:r>
              <a:rPr lang="zh-CN" altLang="en-US" dirty="0" smtClean="0"/>
              <a:t>稳定</a:t>
            </a:r>
            <a:endParaRPr lang="en-US" altLang="zh-CN" dirty="0" smtClean="0"/>
          </a:p>
          <a:p>
            <a:pPr lvl="2"/>
            <a:r>
              <a:rPr lang="zh-CN" altLang="en-US" dirty="0"/>
              <a:t>可</a:t>
            </a:r>
            <a:r>
              <a:rPr lang="zh-CN" altLang="en-US" dirty="0" smtClean="0"/>
              <a:t>写（可改变）</a:t>
            </a:r>
            <a:endParaRPr lang="en-US" altLang="zh-CN" dirty="0" smtClean="0"/>
          </a:p>
          <a:p>
            <a:pPr lvl="2"/>
            <a:r>
              <a:rPr lang="zh-CN" altLang="en-US" dirty="0"/>
              <a:t>可</a:t>
            </a:r>
            <a:r>
              <a:rPr lang="zh-CN" altLang="en-US" dirty="0" smtClean="0"/>
              <a:t>读（可使用）</a:t>
            </a:r>
            <a:endParaRPr lang="en-US" altLang="zh-CN" dirty="0" smtClean="0"/>
          </a:p>
          <a:p>
            <a:pPr lvl="1"/>
            <a:r>
              <a:rPr lang="zh-CN" altLang="en-US" dirty="0" smtClean="0"/>
              <a:t>大规模集成电路</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76" y="4073213"/>
            <a:ext cx="8049748" cy="2238687"/>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672392362"/>
              </p:ext>
            </p:extLst>
          </p:nvPr>
        </p:nvGraphicFramePr>
        <p:xfrm>
          <a:off x="8143934" y="310807"/>
          <a:ext cx="3970339" cy="6400800"/>
        </p:xfrm>
        <a:graphic>
          <a:graphicData uri="http://schemas.openxmlformats.org/presentationml/2006/ole">
            <mc:AlternateContent xmlns:mc="http://schemas.openxmlformats.org/markup-compatibility/2006">
              <mc:Choice xmlns:v="urn:schemas-microsoft-com:vml" Requires="v">
                <p:oleObj spid="_x0000_s1053" name="Artwork" r:id="rId4" imgW="4466667" imgH="7201905" progId="Adobe.Illustrator.7">
                  <p:embed/>
                </p:oleObj>
              </mc:Choice>
              <mc:Fallback>
                <p:oleObj name="Artwork" r:id="rId4" imgW="4466667" imgH="7201905"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934" y="310807"/>
                        <a:ext cx="3970339" cy="6400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791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如何在“浩渺”的</a:t>
            </a:r>
            <a:r>
              <a:rPr lang="en-US" altLang="zh-CN" dirty="0" smtClean="0"/>
              <a:t>flip-flop</a:t>
            </a:r>
            <a:r>
              <a:rPr lang="zh-CN" altLang="en-US" dirty="0" smtClean="0"/>
              <a:t>电路中找到你想要看到的二进制</a:t>
            </a:r>
            <a:r>
              <a:rPr lang="en-US" altLang="zh-CN" dirty="0" smtClean="0"/>
              <a:t>byte</a:t>
            </a:r>
            <a:r>
              <a:rPr lang="zh-CN" altLang="en-US" dirty="0" smtClean="0"/>
              <a:t>？</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555" y="1555562"/>
            <a:ext cx="7469037" cy="5157510"/>
          </a:xfrm>
        </p:spPr>
      </p:pic>
      <p:sp>
        <p:nvSpPr>
          <p:cNvPr id="5" name="文本框 4"/>
          <p:cNvSpPr txBox="1"/>
          <p:nvPr/>
        </p:nvSpPr>
        <p:spPr>
          <a:xfrm>
            <a:off x="1143000" y="2351152"/>
            <a:ext cx="2260555" cy="646331"/>
          </a:xfrm>
          <a:prstGeom prst="rect">
            <a:avLst/>
          </a:prstGeom>
          <a:noFill/>
        </p:spPr>
        <p:txBody>
          <a:bodyPr wrap="none" rtlCol="0">
            <a:spAutoFit/>
          </a:bodyPr>
          <a:lstStyle/>
          <a:p>
            <a:r>
              <a:rPr lang="zh-CN" altLang="en-US" sz="3600" dirty="0" smtClean="0"/>
              <a:t>编址</a:t>
            </a:r>
            <a:r>
              <a:rPr lang="en-US" altLang="zh-CN" sz="3600" dirty="0" smtClean="0"/>
              <a:t>+</a:t>
            </a:r>
            <a:r>
              <a:rPr lang="zh-CN" altLang="en-US" sz="3600" dirty="0" smtClean="0"/>
              <a:t>寻址</a:t>
            </a:r>
            <a:endParaRPr lang="zh-CN" altLang="en-US" sz="3600" dirty="0"/>
          </a:p>
        </p:txBody>
      </p:sp>
    </p:spTree>
    <p:extLst>
      <p:ext uri="{BB962C8B-B14F-4D97-AF65-F5344CB8AC3E}">
        <p14:creationId xmlns:p14="http://schemas.microsoft.com/office/powerpoint/2010/main" val="14915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4418</TotalTime>
  <Words>1485</Words>
  <Application>Microsoft Office PowerPoint</Application>
  <PresentationFormat>宽屏</PresentationFormat>
  <Paragraphs>192</Paragraphs>
  <Slides>25</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6" baseType="lpstr">
      <vt:lpstr>Arial Unicode MS</vt:lpstr>
      <vt:lpstr>楷体</vt:lpstr>
      <vt:lpstr>宋体</vt:lpstr>
      <vt:lpstr>Arial</vt:lpstr>
      <vt:lpstr>Calibri</vt:lpstr>
      <vt:lpstr>Calibri Light</vt:lpstr>
      <vt:lpstr>Symbol</vt:lpstr>
      <vt:lpstr>Times New Roman</vt:lpstr>
      <vt:lpstr>Office 主题</vt:lpstr>
      <vt:lpstr>Artwork</vt:lpstr>
      <vt:lpstr>公式</vt:lpstr>
      <vt:lpstr>编码-让世界数字化</vt:lpstr>
      <vt:lpstr>计算机内部的01是如何实现的？</vt:lpstr>
      <vt:lpstr>门电路：用以实现基本逻辑运算和复合逻辑运算的单元电路</vt:lpstr>
      <vt:lpstr>逻辑、逻辑门、门电路</vt:lpstr>
      <vt:lpstr>基本逻辑电路flip-flop</vt:lpstr>
      <vt:lpstr>基本逻辑电路flip-flop</vt:lpstr>
      <vt:lpstr>基本逻辑电路flip-flop</vt:lpstr>
      <vt:lpstr>基本逻辑电路flip-flop</vt:lpstr>
      <vt:lpstr>如何在“浩渺”的flip-flop电路中找到你想要看到的二进制byte？</vt:lpstr>
      <vt:lpstr>计算机存储体系结构</vt:lpstr>
      <vt:lpstr>你能猜猜看内存地址系统和外存地址系统会有哪些差异吗？</vt:lpstr>
      <vt:lpstr>外存磁盘访问机理</vt:lpstr>
      <vt:lpstr>Represent information as bit patterns</vt:lpstr>
      <vt:lpstr>从字符编码的下述定义中，你能否分析总结出来，编码的“编”到底指什么？</vt:lpstr>
      <vt:lpstr>Represent Text</vt:lpstr>
      <vt:lpstr>如果一段由10,000,000个字符构成的文章需要存储：</vt:lpstr>
      <vt:lpstr>Represent integers</vt:lpstr>
      <vt:lpstr>你能理解右表的”余8”表示码？</vt:lpstr>
      <vt:lpstr>何谓分数的定点表示法？</vt:lpstr>
      <vt:lpstr>Represent Fractions</vt:lpstr>
      <vt:lpstr>浮点表示法解读</vt:lpstr>
      <vt:lpstr>关于浮点数的几个说明</vt:lpstr>
      <vt:lpstr>一个例子 – “渡河问题”</vt:lpstr>
      <vt:lpstr>问题编码</vt:lpstr>
      <vt:lpstr>总结</vt:lpstr>
    </vt:vector>
  </TitlesOfParts>
  <Company>njucs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编码-让世界数字化</dc:title>
  <dc:creator>Lenovo</dc:creator>
  <cp:lastModifiedBy>Lenovo</cp:lastModifiedBy>
  <cp:revision>71</cp:revision>
  <dcterms:created xsi:type="dcterms:W3CDTF">2016-09-23T03:07:34Z</dcterms:created>
  <dcterms:modified xsi:type="dcterms:W3CDTF">2018-09-17T01:34:29Z</dcterms:modified>
</cp:coreProperties>
</file>