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63" r:id="rId3"/>
    <p:sldId id="264" r:id="rId4"/>
    <p:sldId id="265" r:id="rId5"/>
    <p:sldId id="282" r:id="rId6"/>
    <p:sldId id="266" r:id="rId7"/>
    <p:sldId id="267" r:id="rId8"/>
    <p:sldId id="268" r:id="rId9"/>
    <p:sldId id="272" r:id="rId10"/>
    <p:sldId id="287" r:id="rId11"/>
    <p:sldId id="258" r:id="rId12"/>
    <p:sldId id="286" r:id="rId13"/>
    <p:sldId id="285" r:id="rId14"/>
    <p:sldId id="275" r:id="rId15"/>
    <p:sldId id="280" r:id="rId16"/>
    <p:sldId id="276" r:id="rId17"/>
    <p:sldId id="273" r:id="rId18"/>
    <p:sldId id="277" r:id="rId19"/>
    <p:sldId id="259" r:id="rId20"/>
    <p:sldId id="278" r:id="rId21"/>
    <p:sldId id="279" r:id="rId22"/>
    <p:sldId id="261" r:id="rId23"/>
    <p:sldId id="289" r:id="rId24"/>
    <p:sldId id="290" r:id="rId25"/>
    <p:sldId id="291" r:id="rId26"/>
    <p:sldId id="292" r:id="rId27"/>
    <p:sldId id="293" r:id="rId28"/>
    <p:sldId id="294" r:id="rId29"/>
    <p:sldId id="295" r:id="rId30"/>
    <p:sldId id="296" r:id="rId31"/>
    <p:sldId id="297" r:id="rId32"/>
    <p:sldId id="298" r:id="rId33"/>
    <p:sldId id="299"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41" autoAdjust="0"/>
    <p:restoredTop sz="87483" autoAdjust="0"/>
  </p:normalViewPr>
  <p:slideViewPr>
    <p:cSldViewPr snapToGrid="0">
      <p:cViewPr varScale="1">
        <p:scale>
          <a:sx n="144" d="100"/>
          <a:sy n="144" d="100"/>
        </p:scale>
        <p:origin x="100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0256BE-230A-4F53-A861-48E73950E35D}" type="datetimeFigureOut">
              <a:rPr lang="zh-CN" altLang="en-US" smtClean="0"/>
              <a:t>2018/10/23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22355-FD62-4F0B-B889-442AAFF6B988}" type="slidenum">
              <a:rPr lang="zh-CN" altLang="en-US" smtClean="0"/>
              <a:t>‹#›</a:t>
            </a:fld>
            <a:endParaRPr lang="zh-CN" altLang="en-US"/>
          </a:p>
        </p:txBody>
      </p:sp>
    </p:spTree>
    <p:extLst>
      <p:ext uri="{BB962C8B-B14F-4D97-AF65-F5344CB8AC3E}">
        <p14:creationId xmlns:p14="http://schemas.microsoft.com/office/powerpoint/2010/main" val="3772702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难道</a:t>
            </a:r>
            <a:r>
              <a:rPr lang="en-US" altLang="zh-CN" dirty="0" smtClean="0"/>
              <a:t>2.1</a:t>
            </a:r>
            <a:r>
              <a:rPr lang="zh-CN" altLang="en-US" dirty="0" smtClean="0"/>
              <a:t>是一定能完成的吗？</a:t>
            </a:r>
            <a:endParaRPr lang="zh-CN" altLang="en-US" dirty="0"/>
          </a:p>
        </p:txBody>
      </p:sp>
      <p:sp>
        <p:nvSpPr>
          <p:cNvPr id="4" name="灯片编号占位符 3"/>
          <p:cNvSpPr>
            <a:spLocks noGrp="1"/>
          </p:cNvSpPr>
          <p:nvPr>
            <p:ph type="sldNum" sz="quarter" idx="10"/>
          </p:nvPr>
        </p:nvSpPr>
        <p:spPr/>
        <p:txBody>
          <a:bodyPr/>
          <a:lstStyle/>
          <a:p>
            <a:fld id="{E5122355-FD62-4F0B-B889-442AAFF6B988}" type="slidenum">
              <a:rPr lang="zh-CN" altLang="en-US" smtClean="0"/>
              <a:t>21</a:t>
            </a:fld>
            <a:endParaRPr lang="zh-CN" altLang="en-US"/>
          </a:p>
        </p:txBody>
      </p:sp>
    </p:spTree>
    <p:extLst>
      <p:ext uri="{BB962C8B-B14F-4D97-AF65-F5344CB8AC3E}">
        <p14:creationId xmlns:p14="http://schemas.microsoft.com/office/powerpoint/2010/main" val="501425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分治法，递归</a:t>
            </a:r>
            <a:endParaRPr lang="zh-CN" altLang="en-US" dirty="0"/>
          </a:p>
        </p:txBody>
      </p:sp>
      <p:sp>
        <p:nvSpPr>
          <p:cNvPr id="4" name="灯片编号占位符 3"/>
          <p:cNvSpPr>
            <a:spLocks noGrp="1"/>
          </p:cNvSpPr>
          <p:nvPr>
            <p:ph type="sldNum" sz="quarter" idx="10"/>
          </p:nvPr>
        </p:nvSpPr>
        <p:spPr/>
        <p:txBody>
          <a:bodyPr/>
          <a:lstStyle/>
          <a:p>
            <a:fld id="{E5122355-FD62-4F0B-B889-442AAFF6B988}" type="slidenum">
              <a:rPr lang="zh-CN" altLang="en-US" smtClean="0"/>
              <a:t>22</a:t>
            </a:fld>
            <a:endParaRPr lang="zh-CN" altLang="en-US"/>
          </a:p>
        </p:txBody>
      </p:sp>
    </p:spTree>
    <p:extLst>
      <p:ext uri="{BB962C8B-B14F-4D97-AF65-F5344CB8AC3E}">
        <p14:creationId xmlns:p14="http://schemas.microsoft.com/office/powerpoint/2010/main" val="3697449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表现形式的统一就是：</a:t>
            </a:r>
            <a:r>
              <a:rPr lang="en-US" altLang="zh-CN" dirty="0" smtClean="0"/>
              <a:t>01</a:t>
            </a:r>
            <a:r>
              <a:rPr lang="zh-CN" altLang="en-US" dirty="0" smtClean="0"/>
              <a:t>位串。但给定一个</a:t>
            </a:r>
            <a:r>
              <a:rPr lang="en-US" altLang="zh-CN" dirty="0" smtClean="0"/>
              <a:t>01</a:t>
            </a:r>
            <a:r>
              <a:rPr lang="zh-CN" altLang="en-US" dirty="0" smtClean="0"/>
              <a:t>位串，如何解读其含义？如何操纵其数据？是因数据代表的现实对象不同而不同的。这种不同必须在将对象数据化的时候就定义好，否则后期的处理将产生混乱。</a:t>
            </a:r>
            <a:endParaRPr lang="zh-CN" altLang="en-US" dirty="0"/>
          </a:p>
        </p:txBody>
      </p:sp>
      <p:sp>
        <p:nvSpPr>
          <p:cNvPr id="4" name="灯片编号占位符 3"/>
          <p:cNvSpPr>
            <a:spLocks noGrp="1"/>
          </p:cNvSpPr>
          <p:nvPr>
            <p:ph type="sldNum" sz="quarter" idx="10"/>
          </p:nvPr>
        </p:nvSpPr>
        <p:spPr/>
        <p:txBody>
          <a:bodyPr/>
          <a:lstStyle/>
          <a:p>
            <a:fld id="{034B5B26-BD32-4FC4-85E0-E10EACA97FA5}" type="slidenum">
              <a:rPr lang="zh-CN" altLang="en-US" smtClean="0"/>
              <a:t>23</a:t>
            </a:fld>
            <a:endParaRPr lang="zh-CN" altLang="en-US"/>
          </a:p>
        </p:txBody>
      </p:sp>
    </p:spTree>
    <p:extLst>
      <p:ext uri="{BB962C8B-B14F-4D97-AF65-F5344CB8AC3E}">
        <p14:creationId xmlns:p14="http://schemas.microsoft.com/office/powerpoint/2010/main" val="585746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变量是空间的代号，对变量的使用（存、取）就是对变量所表示的空间中的数据的操纵。</a:t>
            </a:r>
            <a:endParaRPr lang="zh-CN" altLang="en-US" dirty="0"/>
          </a:p>
        </p:txBody>
      </p:sp>
      <p:sp>
        <p:nvSpPr>
          <p:cNvPr id="4" name="灯片编号占位符 3"/>
          <p:cNvSpPr>
            <a:spLocks noGrp="1"/>
          </p:cNvSpPr>
          <p:nvPr>
            <p:ph type="sldNum" sz="quarter" idx="10"/>
          </p:nvPr>
        </p:nvSpPr>
        <p:spPr/>
        <p:txBody>
          <a:bodyPr/>
          <a:lstStyle/>
          <a:p>
            <a:fld id="{034B5B26-BD32-4FC4-85E0-E10EACA97FA5}" type="slidenum">
              <a:rPr lang="zh-CN" altLang="en-US" smtClean="0"/>
              <a:t>24</a:t>
            </a:fld>
            <a:endParaRPr lang="zh-CN" altLang="en-US"/>
          </a:p>
        </p:txBody>
      </p:sp>
    </p:spTree>
    <p:extLst>
      <p:ext uri="{BB962C8B-B14F-4D97-AF65-F5344CB8AC3E}">
        <p14:creationId xmlns:p14="http://schemas.microsoft.com/office/powerpoint/2010/main" val="1026975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代价在哪里？下标和“头尾”</a:t>
            </a:r>
            <a:endParaRPr lang="zh-CN" altLang="en-US" dirty="0"/>
          </a:p>
        </p:txBody>
      </p:sp>
      <p:sp>
        <p:nvSpPr>
          <p:cNvPr id="4" name="灯片编号占位符 3"/>
          <p:cNvSpPr>
            <a:spLocks noGrp="1"/>
          </p:cNvSpPr>
          <p:nvPr>
            <p:ph type="sldNum" sz="quarter" idx="10"/>
          </p:nvPr>
        </p:nvSpPr>
        <p:spPr/>
        <p:txBody>
          <a:bodyPr/>
          <a:lstStyle/>
          <a:p>
            <a:fld id="{034B5B26-BD32-4FC4-85E0-E10EACA97FA5}" type="slidenum">
              <a:rPr lang="zh-CN" altLang="en-US" smtClean="0"/>
              <a:t>31</a:t>
            </a:fld>
            <a:endParaRPr lang="zh-CN" altLang="en-US"/>
          </a:p>
        </p:txBody>
      </p:sp>
    </p:spTree>
    <p:extLst>
      <p:ext uri="{BB962C8B-B14F-4D97-AF65-F5344CB8AC3E}">
        <p14:creationId xmlns:p14="http://schemas.microsoft.com/office/powerpoint/2010/main" val="1914444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842A2E6-1F20-4E02-A142-324910953604}" type="datetimeFigureOut">
              <a:rPr lang="zh-CN" altLang="en-US" smtClean="0"/>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2C93C3-C83A-403D-9375-1F5CE60BA781}" type="slidenum">
              <a:rPr lang="zh-CN" altLang="en-US" smtClean="0"/>
              <a:t>‹#›</a:t>
            </a:fld>
            <a:endParaRPr lang="zh-CN" altLang="en-US"/>
          </a:p>
        </p:txBody>
      </p:sp>
    </p:spTree>
    <p:extLst>
      <p:ext uri="{BB962C8B-B14F-4D97-AF65-F5344CB8AC3E}">
        <p14:creationId xmlns:p14="http://schemas.microsoft.com/office/powerpoint/2010/main" val="572974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42A2E6-1F20-4E02-A142-324910953604}" type="datetimeFigureOut">
              <a:rPr lang="zh-CN" altLang="en-US" smtClean="0"/>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2C93C3-C83A-403D-9375-1F5CE60BA781}" type="slidenum">
              <a:rPr lang="zh-CN" altLang="en-US" smtClean="0"/>
              <a:t>‹#›</a:t>
            </a:fld>
            <a:endParaRPr lang="zh-CN" altLang="en-US"/>
          </a:p>
        </p:txBody>
      </p:sp>
    </p:spTree>
    <p:extLst>
      <p:ext uri="{BB962C8B-B14F-4D97-AF65-F5344CB8AC3E}">
        <p14:creationId xmlns:p14="http://schemas.microsoft.com/office/powerpoint/2010/main" val="2092664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42A2E6-1F20-4E02-A142-324910953604}" type="datetimeFigureOut">
              <a:rPr lang="zh-CN" altLang="en-US" smtClean="0"/>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2C93C3-C83A-403D-9375-1F5CE60BA781}" type="slidenum">
              <a:rPr lang="zh-CN" altLang="en-US" smtClean="0"/>
              <a:t>‹#›</a:t>
            </a:fld>
            <a:endParaRPr lang="zh-CN" altLang="en-US"/>
          </a:p>
        </p:txBody>
      </p:sp>
    </p:spTree>
    <p:extLst>
      <p:ext uri="{BB962C8B-B14F-4D97-AF65-F5344CB8AC3E}">
        <p14:creationId xmlns:p14="http://schemas.microsoft.com/office/powerpoint/2010/main" val="3492086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42A2E6-1F20-4E02-A142-324910953604}" type="datetimeFigureOut">
              <a:rPr lang="zh-CN" altLang="en-US" smtClean="0"/>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2C93C3-C83A-403D-9375-1F5CE60BA781}" type="slidenum">
              <a:rPr lang="zh-CN" altLang="en-US" smtClean="0"/>
              <a:t>‹#›</a:t>
            </a:fld>
            <a:endParaRPr lang="zh-CN" altLang="en-US"/>
          </a:p>
        </p:txBody>
      </p:sp>
    </p:spTree>
    <p:extLst>
      <p:ext uri="{BB962C8B-B14F-4D97-AF65-F5344CB8AC3E}">
        <p14:creationId xmlns:p14="http://schemas.microsoft.com/office/powerpoint/2010/main" val="1144993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842A2E6-1F20-4E02-A142-324910953604}" type="datetimeFigureOut">
              <a:rPr lang="zh-CN" altLang="en-US" smtClean="0"/>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2C93C3-C83A-403D-9375-1F5CE60BA781}" type="slidenum">
              <a:rPr lang="zh-CN" altLang="en-US" smtClean="0"/>
              <a:t>‹#›</a:t>
            </a:fld>
            <a:endParaRPr lang="zh-CN" altLang="en-US"/>
          </a:p>
        </p:txBody>
      </p:sp>
    </p:spTree>
    <p:extLst>
      <p:ext uri="{BB962C8B-B14F-4D97-AF65-F5344CB8AC3E}">
        <p14:creationId xmlns:p14="http://schemas.microsoft.com/office/powerpoint/2010/main" val="2200648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842A2E6-1F20-4E02-A142-324910953604}" type="datetimeFigureOut">
              <a:rPr lang="zh-CN" altLang="en-US" smtClean="0"/>
              <a:t>2018/10/23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2C93C3-C83A-403D-9375-1F5CE60BA781}" type="slidenum">
              <a:rPr lang="zh-CN" altLang="en-US" smtClean="0"/>
              <a:t>‹#›</a:t>
            </a:fld>
            <a:endParaRPr lang="zh-CN" altLang="en-US"/>
          </a:p>
        </p:txBody>
      </p:sp>
    </p:spTree>
    <p:extLst>
      <p:ext uri="{BB962C8B-B14F-4D97-AF65-F5344CB8AC3E}">
        <p14:creationId xmlns:p14="http://schemas.microsoft.com/office/powerpoint/2010/main" val="366813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842A2E6-1F20-4E02-A142-324910953604}" type="datetimeFigureOut">
              <a:rPr lang="zh-CN" altLang="en-US" smtClean="0"/>
              <a:t>2018/10/23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E2C93C3-C83A-403D-9375-1F5CE60BA781}" type="slidenum">
              <a:rPr lang="zh-CN" altLang="en-US" smtClean="0"/>
              <a:t>‹#›</a:t>
            </a:fld>
            <a:endParaRPr lang="zh-CN" altLang="en-US"/>
          </a:p>
        </p:txBody>
      </p:sp>
    </p:spTree>
    <p:extLst>
      <p:ext uri="{BB962C8B-B14F-4D97-AF65-F5344CB8AC3E}">
        <p14:creationId xmlns:p14="http://schemas.microsoft.com/office/powerpoint/2010/main" val="3744425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842A2E6-1F20-4E02-A142-324910953604}" type="datetimeFigureOut">
              <a:rPr lang="zh-CN" altLang="en-US" smtClean="0"/>
              <a:t>2018/10/23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E2C93C3-C83A-403D-9375-1F5CE60BA781}" type="slidenum">
              <a:rPr lang="zh-CN" altLang="en-US" smtClean="0"/>
              <a:t>‹#›</a:t>
            </a:fld>
            <a:endParaRPr lang="zh-CN" altLang="en-US"/>
          </a:p>
        </p:txBody>
      </p:sp>
    </p:spTree>
    <p:extLst>
      <p:ext uri="{BB962C8B-B14F-4D97-AF65-F5344CB8AC3E}">
        <p14:creationId xmlns:p14="http://schemas.microsoft.com/office/powerpoint/2010/main" val="3971286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42A2E6-1F20-4E02-A142-324910953604}" type="datetimeFigureOut">
              <a:rPr lang="zh-CN" altLang="en-US" smtClean="0"/>
              <a:t>2018/10/23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2C93C3-C83A-403D-9375-1F5CE60BA781}" type="slidenum">
              <a:rPr lang="zh-CN" altLang="en-US" smtClean="0"/>
              <a:t>‹#›</a:t>
            </a:fld>
            <a:endParaRPr lang="zh-CN" altLang="en-US"/>
          </a:p>
        </p:txBody>
      </p:sp>
    </p:spTree>
    <p:extLst>
      <p:ext uri="{BB962C8B-B14F-4D97-AF65-F5344CB8AC3E}">
        <p14:creationId xmlns:p14="http://schemas.microsoft.com/office/powerpoint/2010/main" val="1709352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842A2E6-1F20-4E02-A142-324910953604}" type="datetimeFigureOut">
              <a:rPr lang="zh-CN" altLang="en-US" smtClean="0"/>
              <a:t>2018/10/23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2C93C3-C83A-403D-9375-1F5CE60BA781}" type="slidenum">
              <a:rPr lang="zh-CN" altLang="en-US" smtClean="0"/>
              <a:t>‹#›</a:t>
            </a:fld>
            <a:endParaRPr lang="zh-CN" altLang="en-US"/>
          </a:p>
        </p:txBody>
      </p:sp>
    </p:spTree>
    <p:extLst>
      <p:ext uri="{BB962C8B-B14F-4D97-AF65-F5344CB8AC3E}">
        <p14:creationId xmlns:p14="http://schemas.microsoft.com/office/powerpoint/2010/main" val="3373111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842A2E6-1F20-4E02-A142-324910953604}" type="datetimeFigureOut">
              <a:rPr lang="zh-CN" altLang="en-US" smtClean="0"/>
              <a:t>2018/10/23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2C93C3-C83A-403D-9375-1F5CE60BA781}" type="slidenum">
              <a:rPr lang="zh-CN" altLang="en-US" smtClean="0"/>
              <a:t>‹#›</a:t>
            </a:fld>
            <a:endParaRPr lang="zh-CN" altLang="en-US"/>
          </a:p>
        </p:txBody>
      </p:sp>
    </p:spTree>
    <p:extLst>
      <p:ext uri="{BB962C8B-B14F-4D97-AF65-F5344CB8AC3E}">
        <p14:creationId xmlns:p14="http://schemas.microsoft.com/office/powerpoint/2010/main" val="3587512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42A2E6-1F20-4E02-A142-324910953604}" type="datetimeFigureOut">
              <a:rPr lang="zh-CN" altLang="en-US" smtClean="0"/>
              <a:t>2018/10/23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2C93C3-C83A-403D-9375-1F5CE60BA781}" type="slidenum">
              <a:rPr lang="zh-CN" altLang="en-US" smtClean="0"/>
              <a:t>‹#›</a:t>
            </a:fld>
            <a:endParaRPr lang="zh-CN" altLang="en-US"/>
          </a:p>
        </p:txBody>
      </p:sp>
    </p:spTree>
    <p:extLst>
      <p:ext uri="{BB962C8B-B14F-4D97-AF65-F5344CB8AC3E}">
        <p14:creationId xmlns:p14="http://schemas.microsoft.com/office/powerpoint/2010/main" val="1225785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3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算法</a:t>
            </a:r>
            <a:r>
              <a:rPr lang="en-US" altLang="zh-CN" dirty="0" smtClean="0"/>
              <a:t>(</a:t>
            </a:r>
            <a:r>
              <a:rPr lang="zh-CN" altLang="en-US" dirty="0" smtClean="0"/>
              <a:t>程序</a:t>
            </a:r>
            <a:r>
              <a:rPr lang="en-US" altLang="zh-CN" dirty="0" smtClean="0"/>
              <a:t>)</a:t>
            </a:r>
            <a:r>
              <a:rPr lang="zh-CN" altLang="en-US" dirty="0" smtClean="0"/>
              <a:t>的基本结构</a:t>
            </a:r>
            <a:endParaRPr lang="zh-CN" altLang="en-US" dirty="0"/>
          </a:p>
        </p:txBody>
      </p:sp>
      <p:sp>
        <p:nvSpPr>
          <p:cNvPr id="3" name="副标题 2"/>
          <p:cNvSpPr>
            <a:spLocks noGrp="1"/>
          </p:cNvSpPr>
          <p:nvPr>
            <p:ph type="subTitle" idx="1"/>
          </p:nvPr>
        </p:nvSpPr>
        <p:spPr/>
        <p:txBody>
          <a:bodyPr/>
          <a:lstStyle/>
          <a:p>
            <a:r>
              <a:rPr lang="zh-CN" altLang="en-US" dirty="0" smtClean="0"/>
              <a:t>陶先平</a:t>
            </a:r>
            <a:endParaRPr lang="en-US" altLang="zh-CN" dirty="0" smtClean="0"/>
          </a:p>
          <a:p>
            <a:r>
              <a:rPr lang="zh-CN" altLang="en-US" dirty="0"/>
              <a:t>南京大学</a:t>
            </a:r>
          </a:p>
        </p:txBody>
      </p:sp>
    </p:spTree>
    <p:extLst>
      <p:ext uri="{BB962C8B-B14F-4D97-AF65-F5344CB8AC3E}">
        <p14:creationId xmlns:p14="http://schemas.microsoft.com/office/powerpoint/2010/main" val="4001448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04131" y="2811024"/>
            <a:ext cx="8219311" cy="1383289"/>
          </a:xfrm>
        </p:spPr>
        <p:txBody>
          <a:bodyPr/>
          <a:lstStyle/>
          <a:p>
            <a:pPr algn="ctr"/>
            <a:r>
              <a:rPr lang="zh-CN" altLang="en-US" dirty="0" smtClean="0"/>
              <a:t>问题</a:t>
            </a:r>
            <a:r>
              <a:rPr lang="en-US" altLang="zh-CN" dirty="0" smtClean="0"/>
              <a:t>5</a:t>
            </a:r>
            <a:r>
              <a:rPr lang="zh-CN" altLang="en-US" dirty="0" smtClean="0"/>
              <a:t>：</a:t>
            </a:r>
            <a:r>
              <a:rPr lang="zh-CN" altLang="en-US" dirty="0" smtClean="0"/>
              <a:t>你</a:t>
            </a:r>
            <a:r>
              <a:rPr lang="zh-CN" altLang="en-US" dirty="0" smtClean="0"/>
              <a:t>能说说</a:t>
            </a:r>
            <a:r>
              <a:rPr lang="en-US" altLang="zh-CN" dirty="0" smtClean="0"/>
              <a:t>switch</a:t>
            </a:r>
            <a:r>
              <a:rPr lang="zh-CN" altLang="en-US" dirty="0" smtClean="0"/>
              <a:t>语句的特点吗？</a:t>
            </a:r>
            <a:endParaRPr lang="zh-CN" altLang="en-US" dirty="0"/>
          </a:p>
        </p:txBody>
      </p:sp>
    </p:spTree>
    <p:extLst>
      <p:ext uri="{BB962C8B-B14F-4D97-AF65-F5344CB8AC3E}">
        <p14:creationId xmlns:p14="http://schemas.microsoft.com/office/powerpoint/2010/main" val="449996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a:t>
            </a:r>
            <a:r>
              <a:rPr lang="en-US" altLang="zh-CN" dirty="0" err="1" smtClean="0"/>
              <a:t>Goto</a:t>
            </a:r>
            <a:r>
              <a:rPr lang="zh-CN" altLang="en-US" dirty="0" smtClean="0"/>
              <a:t>语句</a:t>
            </a:r>
            <a:endParaRPr lang="zh-CN" altLang="en-US" dirty="0"/>
          </a:p>
        </p:txBody>
      </p:sp>
      <p:sp>
        <p:nvSpPr>
          <p:cNvPr id="4" name="Rectangle 1"/>
          <p:cNvSpPr>
            <a:spLocks noChangeArrowheads="1"/>
          </p:cNvSpPr>
          <p:nvPr/>
        </p:nvSpPr>
        <p:spPr bwMode="auto">
          <a:xfrm>
            <a:off x="629263" y="1688677"/>
            <a:ext cx="8858865" cy="3770239"/>
          </a:xfrm>
          <a:prstGeom prst="rect">
            <a:avLst/>
          </a:prstGeom>
          <a:solidFill>
            <a:srgbClr val="F3FFE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#include"stdio.h"</a:t>
            </a:r>
            <a:b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b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int main(void){</a:t>
            </a:r>
            <a:b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b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en-US"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int n=0;</a:t>
            </a:r>
            <a:b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b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en-US"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printf("input a string ：\n");</a:t>
            </a:r>
            <a:b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b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loop: if(getchar()!='\n')</a:t>
            </a:r>
            <a:r>
              <a:rPr kumimoji="0" lang="en-US"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a:t>
            </a:r>
            <a:b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b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en-US"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n++;</a:t>
            </a:r>
            <a:b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b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en-US"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goto loop;</a:t>
            </a:r>
            <a:b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b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en-US"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a:t>
            </a:r>
            <a:b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b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en-US"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printf("%d",n);</a:t>
            </a:r>
            <a:b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br>
            <a:r>
              <a:rPr kumimoji="0" lang="zh-CN" altLang="zh-C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zh-CN" altLang="zh-CN" sz="2000" b="0" i="0" u="none" strike="noStrike" cap="none" normalizeH="0" baseline="0" dirty="0" smtClean="0">
                <a:ln>
                  <a:noFill/>
                </a:ln>
                <a:solidFill>
                  <a:schemeClr val="tx1"/>
                </a:solidFill>
                <a:effectLst/>
              </a:rPr>
              <a:t> </a:t>
            </a:r>
            <a:endParaRPr kumimoji="0" lang="zh-CN" altLang="zh-CN"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8646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如果不加限制地使用</a:t>
            </a:r>
            <a:r>
              <a:rPr lang="en-US" altLang="zh-CN" dirty="0" err="1" smtClean="0"/>
              <a:t>goto</a:t>
            </a:r>
            <a:r>
              <a:rPr lang="zh-CN" altLang="en-US" dirty="0" smtClean="0"/>
              <a:t>语句：</a:t>
            </a:r>
            <a:endParaRPr lang="zh-CN" altLang="en-US" dirty="0"/>
          </a:p>
        </p:txBody>
      </p:sp>
      <p:sp>
        <p:nvSpPr>
          <p:cNvPr id="3" name="内容占位符 2"/>
          <p:cNvSpPr>
            <a:spLocks noGrp="1"/>
          </p:cNvSpPr>
          <p:nvPr>
            <p:ph idx="1"/>
          </p:nvPr>
        </p:nvSpPr>
        <p:spPr/>
        <p:txBody>
          <a:bodyPr/>
          <a:lstStyle/>
          <a:p>
            <a:r>
              <a:rPr lang="zh-CN" altLang="en-US" dirty="0"/>
              <a:t>面条</a:t>
            </a:r>
            <a:r>
              <a:rPr lang="zh-CN" altLang="en-US" dirty="0" smtClean="0"/>
              <a:t>式的程序：</a:t>
            </a:r>
            <a:endParaRPr lang="en-US" altLang="zh-CN" dirty="0" smtClean="0"/>
          </a:p>
          <a:p>
            <a:pPr lvl="1"/>
            <a:r>
              <a:rPr lang="zh-CN" altLang="en-US" dirty="0" smtClean="0"/>
              <a:t>文本空间中的程序：</a:t>
            </a:r>
            <a:endParaRPr lang="en-US" altLang="zh-CN" dirty="0" smtClean="0"/>
          </a:p>
          <a:p>
            <a:pPr lvl="2"/>
            <a:r>
              <a:rPr lang="zh-CN" altLang="en-US" dirty="0" smtClean="0"/>
              <a:t>下锅前的面条</a:t>
            </a:r>
            <a:endParaRPr lang="en-US" altLang="zh-CN" dirty="0" smtClean="0"/>
          </a:p>
          <a:p>
            <a:pPr lvl="2"/>
            <a:endParaRPr lang="en-US" altLang="zh-CN" dirty="0"/>
          </a:p>
          <a:p>
            <a:pPr lvl="1"/>
            <a:r>
              <a:rPr lang="zh-CN" altLang="en-US" dirty="0" smtClean="0"/>
              <a:t>运行中的执行序列：</a:t>
            </a:r>
            <a:endParaRPr lang="en-US" altLang="zh-CN" dirty="0" smtClean="0"/>
          </a:p>
          <a:p>
            <a:pPr lvl="2"/>
            <a:r>
              <a:rPr lang="zh-CN" altLang="en-US" dirty="0" smtClean="0"/>
              <a:t>下锅后的面条</a:t>
            </a:r>
            <a:endParaRPr lang="en-US" altLang="zh-CN" dirty="0" smtClean="0"/>
          </a:p>
          <a:p>
            <a:pPr lvl="2"/>
            <a:endParaRPr lang="en-US" altLang="zh-CN" dirty="0"/>
          </a:p>
          <a:p>
            <a:r>
              <a:rPr lang="zh-CN" altLang="en-US" dirty="0" smtClean="0"/>
              <a:t>难以想象！</a:t>
            </a:r>
            <a:endParaRPr lang="en-US" altLang="zh-CN" dirty="0" smtClean="0"/>
          </a:p>
          <a:p>
            <a:pPr lvl="1"/>
            <a:r>
              <a:rPr lang="zh-CN" altLang="en-US" dirty="0" smtClean="0"/>
              <a:t>文本空间和时间空间上巨大的</a:t>
            </a:r>
            <a:r>
              <a:rPr lang="en-US" altLang="zh-CN" dirty="0" smtClean="0"/>
              <a:t>gap</a:t>
            </a:r>
            <a:endParaRPr lang="zh-CN" altLang="en-US" dirty="0"/>
          </a:p>
        </p:txBody>
      </p:sp>
      <p:sp>
        <p:nvSpPr>
          <p:cNvPr id="4" name="矩形 3"/>
          <p:cNvSpPr/>
          <p:nvPr/>
        </p:nvSpPr>
        <p:spPr>
          <a:xfrm>
            <a:off x="6897511" y="2262411"/>
            <a:ext cx="1919112"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897511" y="2448148"/>
            <a:ext cx="1919112"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897511" y="2633355"/>
            <a:ext cx="1919112"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897511" y="2819092"/>
            <a:ext cx="1919112"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897511" y="3023445"/>
            <a:ext cx="1919112" cy="537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897511" y="3644815"/>
            <a:ext cx="1919112"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897511" y="3830022"/>
            <a:ext cx="1919112"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897511" y="4015759"/>
            <a:ext cx="1919112"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897511" y="4197880"/>
            <a:ext cx="1919112" cy="673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897511" y="4958915"/>
            <a:ext cx="1919112"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897511" y="5144652"/>
            <a:ext cx="1919112"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897511" y="5329859"/>
            <a:ext cx="1919112"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897511" y="5515596"/>
            <a:ext cx="1919112"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8827911" y="2652889"/>
            <a:ext cx="564445" cy="2370667"/>
          </a:xfrm>
          <a:custGeom>
            <a:avLst/>
            <a:gdLst>
              <a:gd name="connsiteX0" fmla="*/ 0 w 564445"/>
              <a:gd name="connsiteY0" fmla="*/ 11289 h 2370667"/>
              <a:gd name="connsiteX1" fmla="*/ 553156 w 564445"/>
              <a:gd name="connsiteY1" fmla="*/ 0 h 2370667"/>
              <a:gd name="connsiteX2" fmla="*/ 564445 w 564445"/>
              <a:gd name="connsiteY2" fmla="*/ 2370667 h 2370667"/>
              <a:gd name="connsiteX3" fmla="*/ 0 w 564445"/>
              <a:gd name="connsiteY3" fmla="*/ 2370667 h 2370667"/>
            </a:gdLst>
            <a:ahLst/>
            <a:cxnLst>
              <a:cxn ang="0">
                <a:pos x="connsiteX0" y="connsiteY0"/>
              </a:cxn>
              <a:cxn ang="0">
                <a:pos x="connsiteX1" y="connsiteY1"/>
              </a:cxn>
              <a:cxn ang="0">
                <a:pos x="connsiteX2" y="connsiteY2"/>
              </a:cxn>
              <a:cxn ang="0">
                <a:pos x="connsiteX3" y="connsiteY3"/>
              </a:cxn>
            </a:cxnLst>
            <a:rect l="l" t="t" r="r" b="b"/>
            <a:pathLst>
              <a:path w="564445" h="2370667">
                <a:moveTo>
                  <a:pt x="0" y="11289"/>
                </a:moveTo>
                <a:lnTo>
                  <a:pt x="553156" y="0"/>
                </a:lnTo>
                <a:lnTo>
                  <a:pt x="564445" y="2370667"/>
                </a:lnTo>
                <a:lnTo>
                  <a:pt x="0" y="2370667"/>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6524978" y="3138311"/>
            <a:ext cx="383822" cy="1580445"/>
          </a:xfrm>
          <a:custGeom>
            <a:avLst/>
            <a:gdLst>
              <a:gd name="connsiteX0" fmla="*/ 361245 w 383822"/>
              <a:gd name="connsiteY0" fmla="*/ 0 h 1580445"/>
              <a:gd name="connsiteX1" fmla="*/ 361245 w 383822"/>
              <a:gd name="connsiteY1" fmla="*/ 0 h 1580445"/>
              <a:gd name="connsiteX2" fmla="*/ 0 w 383822"/>
              <a:gd name="connsiteY2" fmla="*/ 0 h 1580445"/>
              <a:gd name="connsiteX3" fmla="*/ 11289 w 383822"/>
              <a:gd name="connsiteY3" fmla="*/ 1580445 h 1580445"/>
              <a:gd name="connsiteX4" fmla="*/ 383822 w 383822"/>
              <a:gd name="connsiteY4" fmla="*/ 1569156 h 1580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822" h="1580445">
                <a:moveTo>
                  <a:pt x="361245" y="0"/>
                </a:moveTo>
                <a:lnTo>
                  <a:pt x="361245" y="0"/>
                </a:lnTo>
                <a:lnTo>
                  <a:pt x="0" y="0"/>
                </a:lnTo>
                <a:lnTo>
                  <a:pt x="11289" y="1580445"/>
                </a:lnTo>
                <a:lnTo>
                  <a:pt x="383822" y="1569156"/>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8816623" y="3318933"/>
            <a:ext cx="146755" cy="2065867"/>
          </a:xfrm>
          <a:custGeom>
            <a:avLst/>
            <a:gdLst>
              <a:gd name="connsiteX0" fmla="*/ 0 w 146755"/>
              <a:gd name="connsiteY0" fmla="*/ 2054578 h 2065867"/>
              <a:gd name="connsiteX1" fmla="*/ 146755 w 146755"/>
              <a:gd name="connsiteY1" fmla="*/ 2065867 h 2065867"/>
              <a:gd name="connsiteX2" fmla="*/ 124177 w 146755"/>
              <a:gd name="connsiteY2" fmla="*/ 0 h 2065867"/>
              <a:gd name="connsiteX3" fmla="*/ 0 w 146755"/>
              <a:gd name="connsiteY3" fmla="*/ 0 h 2065867"/>
            </a:gdLst>
            <a:ahLst/>
            <a:cxnLst>
              <a:cxn ang="0">
                <a:pos x="connsiteX0" y="connsiteY0"/>
              </a:cxn>
              <a:cxn ang="0">
                <a:pos x="connsiteX1" y="connsiteY1"/>
              </a:cxn>
              <a:cxn ang="0">
                <a:pos x="connsiteX2" y="connsiteY2"/>
              </a:cxn>
              <a:cxn ang="0">
                <a:pos x="connsiteX3" y="connsiteY3"/>
              </a:cxn>
            </a:cxnLst>
            <a:rect l="l" t="t" r="r" b="b"/>
            <a:pathLst>
              <a:path w="146755" h="2065867">
                <a:moveTo>
                  <a:pt x="0" y="2054578"/>
                </a:moveTo>
                <a:lnTo>
                  <a:pt x="146755" y="2065867"/>
                </a:lnTo>
                <a:lnTo>
                  <a:pt x="124177" y="0"/>
                </a:lnTo>
                <a:lnTo>
                  <a:pt x="0" y="0"/>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6750756" y="2517422"/>
            <a:ext cx="169333" cy="1952978"/>
          </a:xfrm>
          <a:custGeom>
            <a:avLst/>
            <a:gdLst>
              <a:gd name="connsiteX0" fmla="*/ 135467 w 169333"/>
              <a:gd name="connsiteY0" fmla="*/ 1952978 h 1952978"/>
              <a:gd name="connsiteX1" fmla="*/ 0 w 169333"/>
              <a:gd name="connsiteY1" fmla="*/ 1952978 h 1952978"/>
              <a:gd name="connsiteX2" fmla="*/ 0 w 169333"/>
              <a:gd name="connsiteY2" fmla="*/ 0 h 1952978"/>
              <a:gd name="connsiteX3" fmla="*/ 169333 w 169333"/>
              <a:gd name="connsiteY3" fmla="*/ 11289 h 1952978"/>
            </a:gdLst>
            <a:ahLst/>
            <a:cxnLst>
              <a:cxn ang="0">
                <a:pos x="connsiteX0" y="connsiteY0"/>
              </a:cxn>
              <a:cxn ang="0">
                <a:pos x="connsiteX1" y="connsiteY1"/>
              </a:cxn>
              <a:cxn ang="0">
                <a:pos x="connsiteX2" y="connsiteY2"/>
              </a:cxn>
              <a:cxn ang="0">
                <a:pos x="connsiteX3" y="connsiteY3"/>
              </a:cxn>
            </a:cxnLst>
            <a:rect l="l" t="t" r="r" b="b"/>
            <a:pathLst>
              <a:path w="169333" h="1952978">
                <a:moveTo>
                  <a:pt x="135467" y="1952978"/>
                </a:moveTo>
                <a:lnTo>
                  <a:pt x="0" y="1952978"/>
                </a:lnTo>
                <a:lnTo>
                  <a:pt x="0" y="0"/>
                </a:lnTo>
                <a:lnTo>
                  <a:pt x="169333" y="11289"/>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92527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重新阅读下面这句话？</a:t>
            </a:r>
            <a:endParaRPr lang="zh-CN" altLang="en-US" dirty="0"/>
          </a:p>
        </p:txBody>
      </p:sp>
      <p:sp>
        <p:nvSpPr>
          <p:cNvPr id="3" name="内容占位符 2"/>
          <p:cNvSpPr>
            <a:spLocks noGrp="1"/>
          </p:cNvSpPr>
          <p:nvPr>
            <p:ph idx="1"/>
          </p:nvPr>
        </p:nvSpPr>
        <p:spPr/>
        <p:txBody>
          <a:bodyPr/>
          <a:lstStyle/>
          <a:p>
            <a:r>
              <a:rPr lang="en-US" altLang="zh-CN" dirty="0"/>
              <a:t>My second remark is that our intellectual powers are rather geared to master static relations and that our powers to visualize processes evolving in time are relatively poorly developed. For that reason we should do our utmost to shorten the conceptual gap between the static program and the dynamic process, to make the correspondence between the program (spread out in text space) and the process (spread out in time) as trivial as possible. </a:t>
            </a:r>
            <a:endParaRPr lang="en-US" altLang="zh-CN" dirty="0" smtClean="0"/>
          </a:p>
          <a:p>
            <a:pPr marL="0" indent="0" algn="r">
              <a:buNone/>
            </a:pPr>
            <a:r>
              <a:rPr lang="en-US" altLang="zh-CN" dirty="0" smtClean="0"/>
              <a:t>----</a:t>
            </a:r>
            <a:r>
              <a:rPr lang="en-US" altLang="zh-CN" dirty="0" err="1" smtClean="0"/>
              <a:t>E.W.Dijkstra</a:t>
            </a:r>
            <a:endParaRPr lang="zh-CN" altLang="en-US" dirty="0"/>
          </a:p>
        </p:txBody>
      </p:sp>
      <p:sp>
        <p:nvSpPr>
          <p:cNvPr id="4" name="文本框 3"/>
          <p:cNvSpPr txBox="1"/>
          <p:nvPr/>
        </p:nvSpPr>
        <p:spPr>
          <a:xfrm>
            <a:off x="2240265" y="5345966"/>
            <a:ext cx="7711470" cy="830997"/>
          </a:xfrm>
          <a:prstGeom prst="rect">
            <a:avLst/>
          </a:prstGeom>
          <a:noFill/>
        </p:spPr>
        <p:txBody>
          <a:bodyPr wrap="none" rtlCol="0">
            <a:spAutoFit/>
          </a:bodyPr>
          <a:lstStyle/>
          <a:p>
            <a:r>
              <a:rPr lang="zh-CN" altLang="en-US" sz="2400" dirty="0" smtClean="0"/>
              <a:t>顺序结构、分支结构、循环结构这三种结构产生的</a:t>
            </a:r>
            <a:r>
              <a:rPr lang="en-US" altLang="zh-CN" sz="2400" dirty="0" smtClean="0"/>
              <a:t>gap</a:t>
            </a:r>
            <a:r>
              <a:rPr lang="zh-CN" altLang="en-US" sz="2400" dirty="0" smtClean="0"/>
              <a:t>？</a:t>
            </a:r>
            <a:endParaRPr lang="en-US" altLang="zh-CN" sz="2400" dirty="0" smtClean="0"/>
          </a:p>
          <a:p>
            <a:pPr algn="ctr"/>
            <a:r>
              <a:rPr lang="en-US" altLang="zh-CN" sz="2400" dirty="0" err="1" smtClean="0"/>
              <a:t>Goto</a:t>
            </a:r>
            <a:r>
              <a:rPr lang="zh-CN" altLang="en-US" sz="2400" dirty="0" smtClean="0"/>
              <a:t>结构产生的</a:t>
            </a:r>
            <a:r>
              <a:rPr lang="en-US" altLang="zh-CN" sz="2400" dirty="0" smtClean="0"/>
              <a:t>gap</a:t>
            </a:r>
            <a:r>
              <a:rPr lang="zh-CN" altLang="en-US" sz="2400" dirty="0" smtClean="0"/>
              <a:t>？</a:t>
            </a:r>
            <a:endParaRPr lang="zh-CN" altLang="en-US" sz="2400" dirty="0"/>
          </a:p>
        </p:txBody>
      </p:sp>
    </p:spTree>
    <p:extLst>
      <p:ext uri="{BB962C8B-B14F-4D97-AF65-F5344CB8AC3E}">
        <p14:creationId xmlns:p14="http://schemas.microsoft.com/office/powerpoint/2010/main" val="2265558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理解并记住：</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517" y="2270234"/>
            <a:ext cx="11902966" cy="1898404"/>
          </a:xfrm>
        </p:spPr>
      </p:pic>
      <p:sp>
        <p:nvSpPr>
          <p:cNvPr id="7" name="文本框 6"/>
          <p:cNvSpPr txBox="1"/>
          <p:nvPr/>
        </p:nvSpPr>
        <p:spPr>
          <a:xfrm>
            <a:off x="4477407" y="4748184"/>
            <a:ext cx="1791644" cy="769441"/>
          </a:xfrm>
          <a:prstGeom prst="rect">
            <a:avLst/>
          </a:prstGeom>
          <a:noFill/>
        </p:spPr>
        <p:txBody>
          <a:bodyPr wrap="none" rtlCol="0">
            <a:spAutoFit/>
          </a:bodyPr>
          <a:lstStyle/>
          <a:p>
            <a:r>
              <a:rPr lang="en-US" altLang="zh-CN" sz="4400" dirty="0" smtClean="0"/>
              <a:t>Why</a:t>
            </a:r>
            <a:r>
              <a:rPr lang="zh-CN" altLang="en-US" sz="4400" dirty="0" smtClean="0"/>
              <a:t>？</a:t>
            </a:r>
            <a:endParaRPr lang="zh-CN" altLang="en-US" sz="4400" dirty="0"/>
          </a:p>
        </p:txBody>
      </p:sp>
    </p:spTree>
    <p:extLst>
      <p:ext uri="{BB962C8B-B14F-4D97-AF65-F5344CB8AC3E}">
        <p14:creationId xmlns:p14="http://schemas.microsoft.com/office/powerpoint/2010/main" val="13237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何为：控制结构的表达能力</a:t>
            </a:r>
            <a:endParaRPr lang="zh-CN" altLang="en-US" dirty="0"/>
          </a:p>
        </p:txBody>
      </p:sp>
      <p:sp>
        <p:nvSpPr>
          <p:cNvPr id="3" name="内容占位符 2"/>
          <p:cNvSpPr>
            <a:spLocks noGrp="1"/>
          </p:cNvSpPr>
          <p:nvPr>
            <p:ph idx="1"/>
          </p:nvPr>
        </p:nvSpPr>
        <p:spPr/>
        <p:txBody>
          <a:bodyPr/>
          <a:lstStyle/>
          <a:p>
            <a:r>
              <a:rPr lang="en-US" altLang="zh-CN" dirty="0" smtClean="0"/>
              <a:t>Various minimal sets of control structures have been identified, meaning that in certain technical senses other control structures can be replaced by appropriate combinations of those in the minimal set, so that in practice these are the only ones needed.</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369" y="3796670"/>
            <a:ext cx="10321233" cy="1080129"/>
          </a:xfrm>
          <a:prstGeom prst="rect">
            <a:avLst/>
          </a:prstGeom>
        </p:spPr>
      </p:pic>
      <p:sp>
        <p:nvSpPr>
          <p:cNvPr id="5" name="矩形 4"/>
          <p:cNvSpPr/>
          <p:nvPr/>
        </p:nvSpPr>
        <p:spPr>
          <a:xfrm>
            <a:off x="838200" y="3668110"/>
            <a:ext cx="7097110" cy="430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607972" y="4498975"/>
            <a:ext cx="2629630" cy="430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62339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564"/>
            <a:ext cx="9677400" cy="6789267"/>
          </a:xfrm>
        </p:spPr>
      </p:pic>
    </p:spTree>
    <p:extLst>
      <p:ext uri="{BB962C8B-B14F-4D97-AF65-F5344CB8AC3E}">
        <p14:creationId xmlns:p14="http://schemas.microsoft.com/office/powerpoint/2010/main" val="25562898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0897" y="-1"/>
            <a:ext cx="9594129" cy="6791831"/>
          </a:xfrm>
        </p:spPr>
      </p:pic>
    </p:spTree>
    <p:extLst>
      <p:ext uri="{BB962C8B-B14F-4D97-AF65-F5344CB8AC3E}">
        <p14:creationId xmlns:p14="http://schemas.microsoft.com/office/powerpoint/2010/main" val="30170999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717924" cy="1325563"/>
          </a:xfrm>
        </p:spPr>
        <p:txBody>
          <a:bodyPr/>
          <a:lstStyle/>
          <a:p>
            <a:r>
              <a:rPr lang="zh-CN" altLang="en-US" dirty="0" smtClean="0"/>
              <a:t>一种新的算法组织方法：子程序</a:t>
            </a:r>
            <a:r>
              <a:rPr lang="en-US" altLang="zh-CN" dirty="0" smtClean="0"/>
              <a:t>(</a:t>
            </a:r>
            <a:r>
              <a:rPr lang="zh-CN" altLang="en-US" dirty="0" smtClean="0"/>
              <a:t>过程</a:t>
            </a:r>
            <a:r>
              <a:rPr lang="en-US" altLang="zh-CN" dirty="0" smtClean="0"/>
              <a:t>,</a:t>
            </a:r>
            <a:r>
              <a:rPr lang="zh-CN" altLang="en-US" dirty="0" smtClean="0"/>
              <a:t>函数</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zh-CN" altLang="en-US" sz="4000" dirty="0" smtClean="0"/>
              <a:t>问题</a:t>
            </a:r>
            <a:r>
              <a:rPr lang="en-US" altLang="zh-CN" sz="4000" dirty="0" smtClean="0"/>
              <a:t>6</a:t>
            </a:r>
            <a:r>
              <a:rPr lang="zh-CN" altLang="en-US" sz="4000" dirty="0" smtClean="0"/>
              <a:t>：</a:t>
            </a:r>
            <a:endParaRPr lang="en-US" altLang="zh-CN" sz="4000" dirty="0" smtClean="0"/>
          </a:p>
          <a:p>
            <a:pPr lvl="1"/>
            <a:r>
              <a:rPr lang="zh-CN" altLang="en-US" sz="3600" dirty="0" smtClean="0"/>
              <a:t>什么情况下，我们会想到用过程来“封装”一段算法？</a:t>
            </a:r>
            <a:endParaRPr lang="en-US" altLang="zh-CN" sz="3600" dirty="0"/>
          </a:p>
          <a:p>
            <a:endParaRPr lang="en-US" altLang="zh-CN" sz="4000" dirty="0" smtClean="0"/>
          </a:p>
          <a:p>
            <a:pPr lvl="1"/>
            <a:r>
              <a:rPr lang="zh-CN" altLang="en-US" sz="3600" dirty="0" smtClean="0"/>
              <a:t>过程</a:t>
            </a:r>
            <a:r>
              <a:rPr lang="zh-CN" altLang="en-US" sz="3600" dirty="0" smtClean="0"/>
              <a:t>通常都有一种叫“形式参数”的东西，你能从“过程的参数”中想到什么？</a:t>
            </a:r>
            <a:endParaRPr lang="en-US" altLang="zh-CN" sz="3600" dirty="0" smtClean="0"/>
          </a:p>
        </p:txBody>
      </p:sp>
    </p:spTree>
    <p:extLst>
      <p:ext uri="{BB962C8B-B14F-4D97-AF65-F5344CB8AC3E}">
        <p14:creationId xmlns:p14="http://schemas.microsoft.com/office/powerpoint/2010/main" val="116584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717924" cy="1325563"/>
          </a:xfrm>
        </p:spPr>
        <p:txBody>
          <a:bodyPr/>
          <a:lstStyle/>
          <a:p>
            <a:r>
              <a:rPr lang="zh-CN" altLang="en-US" dirty="0" smtClean="0"/>
              <a:t>一种新的算法组织方法：子程序</a:t>
            </a:r>
            <a:r>
              <a:rPr lang="en-US" altLang="zh-CN" dirty="0" smtClean="0"/>
              <a:t>(</a:t>
            </a:r>
            <a:r>
              <a:rPr lang="zh-CN" altLang="en-US" dirty="0" smtClean="0"/>
              <a:t>过程</a:t>
            </a:r>
            <a:r>
              <a:rPr lang="en-US" altLang="zh-CN" dirty="0" smtClean="0"/>
              <a:t>,</a:t>
            </a:r>
            <a:r>
              <a:rPr lang="zh-CN" altLang="en-US" dirty="0" smtClean="0"/>
              <a:t>函数</a:t>
            </a:r>
            <a:r>
              <a:rPr lang="en-US" altLang="zh-CN" dirty="0" smtClean="0"/>
              <a:t>)</a:t>
            </a:r>
            <a:endParaRPr lang="zh-CN" altLang="en-US" dirty="0"/>
          </a:p>
        </p:txBody>
      </p:sp>
      <p:sp>
        <p:nvSpPr>
          <p:cNvPr id="3" name="内容占位符 2"/>
          <p:cNvSpPr>
            <a:spLocks noGrp="1"/>
          </p:cNvSpPr>
          <p:nvPr>
            <p:ph idx="1"/>
          </p:nvPr>
        </p:nvSpPr>
        <p:spPr/>
        <p:txBody>
          <a:bodyPr>
            <a:noAutofit/>
          </a:bodyPr>
          <a:lstStyle/>
          <a:p>
            <a:r>
              <a:rPr lang="zh-CN" altLang="en-US" sz="3200" dirty="0" smtClean="0"/>
              <a:t>过程的优点：</a:t>
            </a:r>
            <a:endParaRPr lang="en-US" altLang="zh-CN" sz="3200" dirty="0" smtClean="0"/>
          </a:p>
          <a:p>
            <a:pPr lvl="1"/>
            <a:r>
              <a:rPr lang="zh-CN" altLang="en-US" sz="2800" dirty="0" smtClean="0"/>
              <a:t>复用</a:t>
            </a:r>
            <a:endParaRPr lang="en-US" altLang="zh-CN" sz="2800" dirty="0" smtClean="0"/>
          </a:p>
          <a:p>
            <a:pPr lvl="1"/>
            <a:r>
              <a:rPr lang="zh-CN" altLang="en-US" sz="2800" dirty="0" smtClean="0"/>
              <a:t>封装</a:t>
            </a:r>
            <a:endParaRPr lang="en-US" altLang="zh-CN" sz="2800" dirty="0" smtClean="0"/>
          </a:p>
          <a:p>
            <a:pPr lvl="1"/>
            <a:r>
              <a:rPr lang="zh-CN" altLang="en-US" sz="2800" dirty="0" smtClean="0"/>
              <a:t>抽象</a:t>
            </a:r>
            <a:endParaRPr lang="en-US" altLang="zh-CN" sz="2800" dirty="0" smtClean="0"/>
          </a:p>
          <a:p>
            <a:pPr lvl="1"/>
            <a:endParaRPr lang="en-US" altLang="zh-CN" sz="2800" dirty="0" smtClean="0"/>
          </a:p>
          <a:p>
            <a:r>
              <a:rPr lang="zh-CN" altLang="en-US" sz="3200" dirty="0" smtClean="0"/>
              <a:t>丰富了算法结构：</a:t>
            </a:r>
            <a:endParaRPr lang="en-US" altLang="zh-CN" sz="3200" dirty="0" smtClean="0"/>
          </a:p>
          <a:p>
            <a:pPr lvl="1"/>
            <a:r>
              <a:rPr lang="zh-CN" altLang="en-US" sz="2800" dirty="0" smtClean="0"/>
              <a:t>顺序、</a:t>
            </a:r>
            <a:endParaRPr lang="en-US" altLang="zh-CN" sz="2800" dirty="0" smtClean="0"/>
          </a:p>
          <a:p>
            <a:pPr lvl="1"/>
            <a:r>
              <a:rPr lang="zh-CN" altLang="en-US" sz="2800" dirty="0" smtClean="0"/>
              <a:t>分支、循环</a:t>
            </a:r>
            <a:endParaRPr lang="en-US" altLang="zh-CN" sz="2800" dirty="0" smtClean="0"/>
          </a:p>
          <a:p>
            <a:pPr lvl="1"/>
            <a:r>
              <a:rPr lang="zh-CN" altLang="en-US" sz="2800" dirty="0" smtClean="0"/>
              <a:t>调用</a:t>
            </a:r>
          </a:p>
        </p:txBody>
      </p:sp>
    </p:spTree>
    <p:extLst>
      <p:ext uri="{BB962C8B-B14F-4D97-AF65-F5344CB8AC3E}">
        <p14:creationId xmlns:p14="http://schemas.microsoft.com/office/powerpoint/2010/main" val="170863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007" y="182880"/>
            <a:ext cx="11471564" cy="6592295"/>
          </a:xfrm>
        </p:spPr>
      </p:pic>
    </p:spTree>
    <p:extLst>
      <p:ext uri="{BB962C8B-B14F-4D97-AF65-F5344CB8AC3E}">
        <p14:creationId xmlns:p14="http://schemas.microsoft.com/office/powerpoint/2010/main" val="36369486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递归：自己调用自己的过程</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7298" y="1524930"/>
            <a:ext cx="8636206" cy="3467950"/>
          </a:xfrm>
        </p:spPr>
      </p:pic>
      <p:sp>
        <p:nvSpPr>
          <p:cNvPr id="5" name="文本框 4"/>
          <p:cNvSpPr txBox="1"/>
          <p:nvPr/>
        </p:nvSpPr>
        <p:spPr>
          <a:xfrm>
            <a:off x="1527298" y="4992880"/>
            <a:ext cx="3877985" cy="584775"/>
          </a:xfrm>
          <a:prstGeom prst="rect">
            <a:avLst/>
          </a:prstGeom>
          <a:noFill/>
        </p:spPr>
        <p:txBody>
          <a:bodyPr wrap="none" rtlCol="0">
            <a:spAutoFit/>
          </a:bodyPr>
          <a:lstStyle/>
          <a:p>
            <a:r>
              <a:rPr lang="zh-CN" altLang="en-US" sz="3200" dirty="0" smtClean="0"/>
              <a:t>它怎么就递归了呢？</a:t>
            </a:r>
            <a:endParaRPr lang="zh-CN" altLang="en-US" sz="3200" dirty="0"/>
          </a:p>
        </p:txBody>
      </p:sp>
    </p:spTree>
    <p:extLst>
      <p:ext uri="{BB962C8B-B14F-4D97-AF65-F5344CB8AC3E}">
        <p14:creationId xmlns:p14="http://schemas.microsoft.com/office/powerpoint/2010/main" val="58719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2839" y="1428418"/>
            <a:ext cx="10515600" cy="1202590"/>
          </a:xfr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r>
              <a:rPr lang="zh-CN" altLang="en-US" dirty="0">
                <a:solidFill>
                  <a:srgbClr val="FF0000"/>
                </a:solidFill>
              </a:rPr>
              <a:t>定义</a:t>
            </a:r>
            <a:r>
              <a:rPr lang="en-US" altLang="zh-CN" dirty="0">
                <a:solidFill>
                  <a:srgbClr val="FF0000"/>
                </a:solidFill>
              </a:rPr>
              <a:t>Move N from X to Y using Z</a:t>
            </a:r>
          </a:p>
          <a:p>
            <a:pPr marL="457200" lvl="1"/>
            <a:r>
              <a:rPr lang="zh-CN" altLang="en-US" sz="2800" dirty="0">
                <a:solidFill>
                  <a:srgbClr val="FF0000"/>
                </a:solidFill>
              </a:rPr>
              <a:t>当</a:t>
            </a:r>
            <a:r>
              <a:rPr lang="en-US" altLang="zh-CN" sz="2800" dirty="0">
                <a:solidFill>
                  <a:srgbClr val="FF0000"/>
                </a:solidFill>
              </a:rPr>
              <a:t>N=4</a:t>
            </a:r>
            <a:r>
              <a:rPr lang="zh-CN" altLang="en-US" sz="2800" dirty="0">
                <a:solidFill>
                  <a:srgbClr val="FF0000"/>
                </a:solidFill>
              </a:rPr>
              <a:t>时</a:t>
            </a:r>
          </a:p>
        </p:txBody>
      </p:sp>
      <p:sp>
        <p:nvSpPr>
          <p:cNvPr id="2" name="标题 1"/>
          <p:cNvSpPr>
            <a:spLocks noGrp="1"/>
          </p:cNvSpPr>
          <p:nvPr>
            <p:ph type="title"/>
          </p:nvPr>
        </p:nvSpPr>
        <p:spPr/>
        <p:txBody>
          <a:bodyPr/>
          <a:lstStyle/>
          <a:p>
            <a:r>
              <a:rPr lang="zh-CN" altLang="en-US" dirty="0" smtClean="0"/>
              <a:t>问题：它怎么就递归了呢？</a:t>
            </a:r>
            <a:endParaRPr lang="zh-CN" altLang="en-US" dirty="0"/>
          </a:p>
        </p:txBody>
      </p:sp>
      <p:sp>
        <p:nvSpPr>
          <p:cNvPr id="6" name="圆柱形 5"/>
          <p:cNvSpPr/>
          <p:nvPr/>
        </p:nvSpPr>
        <p:spPr>
          <a:xfrm>
            <a:off x="273271" y="4412648"/>
            <a:ext cx="2385848" cy="681478"/>
          </a:xfrm>
          <a:prstGeom prst="can">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柱形 4"/>
          <p:cNvSpPr/>
          <p:nvPr/>
        </p:nvSpPr>
        <p:spPr>
          <a:xfrm>
            <a:off x="551794" y="4193630"/>
            <a:ext cx="1886607" cy="481777"/>
          </a:xfrm>
          <a:prstGeom prst="can">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柱形 3"/>
          <p:cNvSpPr/>
          <p:nvPr/>
        </p:nvSpPr>
        <p:spPr>
          <a:xfrm>
            <a:off x="796159" y="4082420"/>
            <a:ext cx="1397876" cy="262759"/>
          </a:xfrm>
          <a:prstGeom prst="can">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柱形 6"/>
          <p:cNvSpPr/>
          <p:nvPr/>
        </p:nvSpPr>
        <p:spPr>
          <a:xfrm>
            <a:off x="1111467" y="4014951"/>
            <a:ext cx="769884" cy="155958"/>
          </a:xfrm>
          <a:prstGeom prst="can">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柱形 7"/>
          <p:cNvSpPr/>
          <p:nvPr/>
        </p:nvSpPr>
        <p:spPr>
          <a:xfrm>
            <a:off x="1416265" y="2879830"/>
            <a:ext cx="160287" cy="1172752"/>
          </a:xfrm>
          <a:prstGeom prst="can">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67811" y="4803229"/>
            <a:ext cx="924910" cy="3783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柱形 8"/>
          <p:cNvSpPr/>
          <p:nvPr/>
        </p:nvSpPr>
        <p:spPr>
          <a:xfrm>
            <a:off x="4246182" y="2879830"/>
            <a:ext cx="147145" cy="2141064"/>
          </a:xfrm>
          <a:prstGeom prst="can">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474388" y="4803229"/>
            <a:ext cx="924910" cy="3783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柱形 9"/>
          <p:cNvSpPr/>
          <p:nvPr/>
        </p:nvSpPr>
        <p:spPr>
          <a:xfrm>
            <a:off x="6852759" y="2879830"/>
            <a:ext cx="147145" cy="2141064"/>
          </a:xfrm>
          <a:prstGeom prst="can">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296164" y="5124917"/>
            <a:ext cx="397866" cy="584775"/>
          </a:xfrm>
          <a:prstGeom prst="rect">
            <a:avLst/>
          </a:prstGeom>
          <a:noFill/>
        </p:spPr>
        <p:txBody>
          <a:bodyPr wrap="none" rtlCol="0">
            <a:spAutoFit/>
          </a:bodyPr>
          <a:lstStyle/>
          <a:p>
            <a:r>
              <a:rPr lang="en-US" altLang="zh-CN" sz="3200" dirty="0" smtClean="0"/>
              <a:t>X</a:t>
            </a:r>
            <a:endParaRPr lang="zh-CN" altLang="en-US" sz="3200" dirty="0"/>
          </a:p>
        </p:txBody>
      </p:sp>
      <p:sp>
        <p:nvSpPr>
          <p:cNvPr id="14" name="文本框 13"/>
          <p:cNvSpPr txBox="1"/>
          <p:nvPr/>
        </p:nvSpPr>
        <p:spPr>
          <a:xfrm>
            <a:off x="4120821" y="5124917"/>
            <a:ext cx="385042" cy="584775"/>
          </a:xfrm>
          <a:prstGeom prst="rect">
            <a:avLst/>
          </a:prstGeom>
          <a:noFill/>
        </p:spPr>
        <p:txBody>
          <a:bodyPr wrap="none" rtlCol="0">
            <a:spAutoFit/>
          </a:bodyPr>
          <a:lstStyle/>
          <a:p>
            <a:r>
              <a:rPr lang="en-US" altLang="zh-CN" sz="3200" dirty="0" smtClean="0"/>
              <a:t>Y</a:t>
            </a:r>
            <a:endParaRPr lang="zh-CN" altLang="en-US" sz="3200" dirty="0"/>
          </a:p>
        </p:txBody>
      </p:sp>
      <p:sp>
        <p:nvSpPr>
          <p:cNvPr id="15" name="文本框 14"/>
          <p:cNvSpPr txBox="1"/>
          <p:nvPr/>
        </p:nvSpPr>
        <p:spPr>
          <a:xfrm>
            <a:off x="6737910" y="5124917"/>
            <a:ext cx="377026" cy="584775"/>
          </a:xfrm>
          <a:prstGeom prst="rect">
            <a:avLst/>
          </a:prstGeom>
          <a:noFill/>
        </p:spPr>
        <p:txBody>
          <a:bodyPr wrap="none" rtlCol="0">
            <a:spAutoFit/>
          </a:bodyPr>
          <a:lstStyle/>
          <a:p>
            <a:r>
              <a:rPr lang="en-US" altLang="zh-CN" sz="3200" dirty="0" smtClean="0"/>
              <a:t>Z</a:t>
            </a:r>
            <a:endParaRPr lang="zh-CN" altLang="en-US" sz="3200" dirty="0"/>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2700" y="2451793"/>
            <a:ext cx="5114925" cy="2028825"/>
          </a:xfrm>
          <a:prstGeom prst="rect">
            <a:avLst/>
          </a:prstGeom>
        </p:spPr>
      </p:pic>
    </p:spTree>
    <p:extLst>
      <p:ext uri="{BB962C8B-B14F-4D97-AF65-F5344CB8AC3E}">
        <p14:creationId xmlns:p14="http://schemas.microsoft.com/office/powerpoint/2010/main" val="57718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递归：自己调用自己的过程</a:t>
            </a:r>
            <a:endParaRPr lang="zh-CN" altLang="en-US" dirty="0"/>
          </a:p>
        </p:txBody>
      </p:sp>
      <p:sp>
        <p:nvSpPr>
          <p:cNvPr id="3" name="内容占位符 2"/>
          <p:cNvSpPr>
            <a:spLocks noGrp="1"/>
          </p:cNvSpPr>
          <p:nvPr>
            <p:ph idx="1"/>
          </p:nvPr>
        </p:nvSpPr>
        <p:spPr>
          <a:xfrm>
            <a:off x="838200" y="1825625"/>
            <a:ext cx="10515600" cy="2031672"/>
          </a:xfrm>
        </p:spPr>
        <p:txBody>
          <a:bodyPr>
            <a:normAutofit/>
          </a:bodyPr>
          <a:lstStyle/>
          <a:p>
            <a:pPr marL="228600" lvl="1">
              <a:spcBef>
                <a:spcPts val="1000"/>
              </a:spcBef>
            </a:pPr>
            <a:r>
              <a:rPr lang="zh-CN" altLang="en-US" sz="3200" dirty="0" smtClean="0"/>
              <a:t>例题：从一个很长的数列中，怎样找到最大的数？</a:t>
            </a:r>
            <a:endParaRPr lang="en-US" altLang="zh-CN" sz="3200" dirty="0" smtClean="0"/>
          </a:p>
          <a:p>
            <a:pPr lvl="1"/>
            <a:endParaRPr lang="en-US" altLang="zh-CN" sz="3200" dirty="0" smtClean="0"/>
          </a:p>
          <a:p>
            <a:pPr lvl="1"/>
            <a:endParaRPr lang="en-US" altLang="zh-CN" sz="3200" dirty="0"/>
          </a:p>
        </p:txBody>
      </p:sp>
      <p:sp>
        <p:nvSpPr>
          <p:cNvPr id="4" name="文本框 3"/>
          <p:cNvSpPr txBox="1"/>
          <p:nvPr/>
        </p:nvSpPr>
        <p:spPr>
          <a:xfrm>
            <a:off x="995851" y="4034545"/>
            <a:ext cx="9640614" cy="1384995"/>
          </a:xfrm>
          <a:prstGeom prst="rect">
            <a:avLst/>
          </a:prstGeom>
          <a:noFill/>
        </p:spPr>
        <p:txBody>
          <a:bodyPr wrap="square" rtlCol="0">
            <a:spAutoFit/>
          </a:bodyPr>
          <a:lstStyle/>
          <a:p>
            <a:r>
              <a:rPr lang="zh-CN" altLang="en-US" sz="2800" dirty="0" smtClean="0"/>
              <a:t>观察：</a:t>
            </a:r>
            <a:endParaRPr lang="en-US" altLang="zh-CN" sz="2800" dirty="0" smtClean="0"/>
          </a:p>
          <a:p>
            <a:r>
              <a:rPr lang="en-US" altLang="zh-CN" sz="2800" dirty="0" smtClean="0"/>
              <a:t>       </a:t>
            </a:r>
            <a:r>
              <a:rPr lang="zh-CN" altLang="en-US" sz="2800" dirty="0" smtClean="0"/>
              <a:t>递归调用自身时，输入的参数相比前一次调用时使用的参数，在值上通常会有什么特点？</a:t>
            </a:r>
            <a:endParaRPr lang="en-US" altLang="zh-CN" sz="2800" dirty="0" smtClean="0"/>
          </a:p>
        </p:txBody>
      </p:sp>
      <p:sp>
        <p:nvSpPr>
          <p:cNvPr id="5" name="文本框 4"/>
          <p:cNvSpPr txBox="1"/>
          <p:nvPr/>
        </p:nvSpPr>
        <p:spPr>
          <a:xfrm>
            <a:off x="966952" y="2879835"/>
            <a:ext cx="8836073" cy="584775"/>
          </a:xfrm>
          <a:prstGeom prst="rect">
            <a:avLst/>
          </a:prstGeom>
          <a:noFill/>
        </p:spPr>
        <p:txBody>
          <a:bodyPr wrap="none" rtlCol="0">
            <a:spAutoFit/>
          </a:bodyPr>
          <a:lstStyle/>
          <a:p>
            <a:pPr marL="0" lvl="1"/>
            <a:r>
              <a:rPr lang="zh-CN" altLang="en-US" sz="3200" b="1" dirty="0" smtClean="0"/>
              <a:t>问题：为什么这个问题能够用递归的方法去做？</a:t>
            </a:r>
          </a:p>
        </p:txBody>
      </p:sp>
      <p:sp>
        <p:nvSpPr>
          <p:cNvPr id="6" name="文本框 5"/>
          <p:cNvSpPr txBox="1"/>
          <p:nvPr/>
        </p:nvSpPr>
        <p:spPr>
          <a:xfrm>
            <a:off x="1051040" y="5728138"/>
            <a:ext cx="8392041" cy="584775"/>
          </a:xfrm>
          <a:prstGeom prst="rect">
            <a:avLst/>
          </a:prstGeom>
          <a:noFill/>
        </p:spPr>
        <p:txBody>
          <a:bodyPr wrap="none" rtlCol="0">
            <a:spAutoFit/>
          </a:bodyPr>
          <a:lstStyle/>
          <a:p>
            <a:r>
              <a:rPr lang="zh-CN" altLang="en-US" sz="3200" dirty="0" smtClean="0"/>
              <a:t>思考：递归方法和数学归纳法有关联关系吗？</a:t>
            </a:r>
            <a:endParaRPr lang="zh-CN" altLang="en-US" sz="3200" dirty="0"/>
          </a:p>
        </p:txBody>
      </p:sp>
    </p:spTree>
    <p:extLst>
      <p:ext uri="{BB962C8B-B14F-4D97-AF65-F5344CB8AC3E}">
        <p14:creationId xmlns:p14="http://schemas.microsoft.com/office/powerpoint/2010/main" val="338533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7</a:t>
            </a:r>
            <a:r>
              <a:rPr lang="zh-CN" altLang="en-US" dirty="0" smtClean="0"/>
              <a:t>：</a:t>
            </a:r>
            <a:r>
              <a:rPr lang="zh-CN" altLang="en-US" dirty="0" smtClean="0"/>
              <a:t>为什么每个数据都应该有个“类型”和它对应？</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9602" y="2869324"/>
            <a:ext cx="11689656" cy="1229710"/>
          </a:xfrm>
        </p:spPr>
      </p:pic>
      <p:sp>
        <p:nvSpPr>
          <p:cNvPr id="5" name="矩形 4"/>
          <p:cNvSpPr/>
          <p:nvPr/>
        </p:nvSpPr>
        <p:spPr>
          <a:xfrm>
            <a:off x="1923393" y="3689131"/>
            <a:ext cx="9848193" cy="409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46850" y="2396359"/>
            <a:ext cx="8648521" cy="400110"/>
          </a:xfrm>
          <a:prstGeom prst="rect">
            <a:avLst/>
          </a:prstGeom>
          <a:noFill/>
        </p:spPr>
        <p:txBody>
          <a:bodyPr wrap="none" rtlCol="0">
            <a:spAutoFit/>
          </a:bodyPr>
          <a:lstStyle/>
          <a:p>
            <a:r>
              <a:rPr lang="zh-CN" altLang="en-US" sz="2000" dirty="0" smtClean="0"/>
              <a:t>其实，计算机操纵的对象（数据）“类别”在表现形式上可以统一，但是：</a:t>
            </a:r>
            <a:endParaRPr lang="zh-CN" altLang="en-US" sz="2000" dirty="0"/>
          </a:p>
        </p:txBody>
      </p:sp>
      <p:cxnSp>
        <p:nvCxnSpPr>
          <p:cNvPr id="8" name="直接连接符 7"/>
          <p:cNvCxnSpPr/>
          <p:nvPr/>
        </p:nvCxnSpPr>
        <p:spPr>
          <a:xfrm>
            <a:off x="3657600" y="3689131"/>
            <a:ext cx="794582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02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8</a:t>
            </a:r>
            <a:r>
              <a:rPr lang="zh-CN" altLang="en-US" dirty="0" smtClean="0"/>
              <a:t>：</a:t>
            </a:r>
            <a:r>
              <a:rPr lang="zh-CN" altLang="en-US" dirty="0" smtClean="0"/>
              <a:t>变量是不是量？</a:t>
            </a:r>
            <a:endParaRPr lang="zh-CN" altLang="en-US" dirty="0"/>
          </a:p>
        </p:txBody>
      </p:sp>
      <p:sp>
        <p:nvSpPr>
          <p:cNvPr id="3" name="内容占位符 2"/>
          <p:cNvSpPr>
            <a:spLocks noGrp="1"/>
          </p:cNvSpPr>
          <p:nvPr>
            <p:ph idx="1"/>
          </p:nvPr>
        </p:nvSpPr>
        <p:spPr/>
        <p:txBody>
          <a:bodyPr/>
          <a:lstStyle/>
          <a:p>
            <a:r>
              <a:rPr lang="zh-CN" altLang="en-US" dirty="0" smtClean="0"/>
              <a:t>我们该如何理解以下程序语句？</a:t>
            </a:r>
            <a:endParaRPr lang="en-US" altLang="zh-CN" dirty="0" smtClean="0"/>
          </a:p>
          <a:p>
            <a:endParaRPr lang="en-US" altLang="zh-CN" dirty="0"/>
          </a:p>
          <a:p>
            <a:pPr marL="0" indent="0" algn="ctr">
              <a:buNone/>
            </a:pPr>
            <a:r>
              <a:rPr lang="en-US" altLang="zh-CN" sz="4800" dirty="0" smtClean="0"/>
              <a:t>X=X+1;</a:t>
            </a:r>
          </a:p>
          <a:p>
            <a:endParaRPr lang="en-US" altLang="zh-CN" dirty="0"/>
          </a:p>
          <a:p>
            <a:r>
              <a:rPr lang="zh-CN" altLang="en-US" dirty="0" smtClean="0"/>
              <a:t>从计算机的视角出发，这条语句“背后”我们能看到什么？</a:t>
            </a:r>
            <a:endParaRPr lang="en-US" altLang="zh-CN" dirty="0" smtClean="0"/>
          </a:p>
          <a:p>
            <a:pPr lvl="1"/>
            <a:r>
              <a:rPr lang="zh-CN" altLang="en-US" dirty="0" smtClean="0"/>
              <a:t>变量是空间的代号</a:t>
            </a:r>
            <a:endParaRPr lang="en-US" altLang="zh-CN" dirty="0" smtClean="0"/>
          </a:p>
          <a:p>
            <a:pPr lvl="1"/>
            <a:r>
              <a:rPr lang="zh-CN" altLang="en-US" dirty="0" smtClean="0"/>
              <a:t>对数据的操纵：取，存（改变）</a:t>
            </a:r>
            <a:endParaRPr lang="zh-CN" altLang="en-US" dirty="0"/>
          </a:p>
        </p:txBody>
      </p:sp>
    </p:spTree>
    <p:extLst>
      <p:ext uri="{BB962C8B-B14F-4D97-AF65-F5344CB8AC3E}">
        <p14:creationId xmlns:p14="http://schemas.microsoft.com/office/powerpoint/2010/main" val="325593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变量、数据、类型</a:t>
            </a:r>
            <a:endParaRPr lang="zh-CN" altLang="en-US" dirty="0"/>
          </a:p>
        </p:txBody>
      </p:sp>
      <p:sp>
        <p:nvSpPr>
          <p:cNvPr id="3" name="内容占位符 2"/>
          <p:cNvSpPr>
            <a:spLocks noGrp="1"/>
          </p:cNvSpPr>
          <p:nvPr>
            <p:ph idx="1"/>
          </p:nvPr>
        </p:nvSpPr>
        <p:spPr/>
        <p:txBody>
          <a:bodyPr>
            <a:normAutofit/>
          </a:bodyPr>
          <a:lstStyle/>
          <a:p>
            <a:r>
              <a:rPr lang="zh-CN" altLang="en-US" sz="3600" dirty="0" smtClean="0"/>
              <a:t>变量和数据</a:t>
            </a:r>
            <a:endParaRPr lang="en-US" altLang="zh-CN" sz="3600" dirty="0" smtClean="0"/>
          </a:p>
          <a:p>
            <a:pPr lvl="1"/>
            <a:r>
              <a:rPr lang="zh-CN" altLang="en-US" sz="3200" dirty="0" smtClean="0"/>
              <a:t>变量</a:t>
            </a:r>
            <a:r>
              <a:rPr lang="zh-CN" altLang="en-US" sz="3200" dirty="0"/>
              <a:t>是用于</a:t>
            </a:r>
            <a:r>
              <a:rPr lang="zh-CN" altLang="en-US" sz="3200" dirty="0" smtClean="0"/>
              <a:t>跟踪、操纵几乎所有数据的简单</a:t>
            </a:r>
            <a:r>
              <a:rPr lang="en-US" altLang="zh-CN" sz="3200" dirty="0" smtClean="0"/>
              <a:t>(</a:t>
            </a:r>
            <a:r>
              <a:rPr lang="zh-CN" altLang="en-US" sz="3200" dirty="0" smtClean="0"/>
              <a:t>通用</a:t>
            </a:r>
            <a:r>
              <a:rPr lang="en-US" altLang="zh-CN" sz="3200" dirty="0" smtClean="0"/>
              <a:t>)</a:t>
            </a:r>
            <a:r>
              <a:rPr lang="zh-CN" altLang="en-US" sz="3200" dirty="0" smtClean="0"/>
              <a:t>工具</a:t>
            </a:r>
            <a:endParaRPr lang="en-US" altLang="zh-CN" sz="3200" dirty="0" smtClean="0"/>
          </a:p>
          <a:p>
            <a:pPr lvl="2"/>
            <a:r>
              <a:rPr lang="zh-CN" altLang="en-US" sz="2800" dirty="0" smtClean="0"/>
              <a:t>数据是有“内存”地址的，变量名和地址是什么关系？</a:t>
            </a:r>
            <a:endParaRPr lang="en-US" altLang="zh-CN" sz="2800" dirty="0" smtClean="0"/>
          </a:p>
          <a:p>
            <a:r>
              <a:rPr lang="zh-CN" altLang="en-US" sz="3600" dirty="0" smtClean="0"/>
              <a:t>变量和数据类型</a:t>
            </a:r>
            <a:endParaRPr lang="en-US" altLang="zh-CN" sz="3600" dirty="0"/>
          </a:p>
          <a:p>
            <a:pPr lvl="1"/>
            <a:r>
              <a:rPr lang="zh-CN" altLang="en-US" sz="3200" dirty="0" smtClean="0"/>
              <a:t>类型定义了变量的变化范围</a:t>
            </a:r>
            <a:endParaRPr lang="en-US" altLang="zh-CN" sz="3200" dirty="0" smtClean="0"/>
          </a:p>
          <a:p>
            <a:pPr lvl="1"/>
            <a:r>
              <a:rPr lang="zh-CN" altLang="en-US" sz="3200" dirty="0" smtClean="0"/>
              <a:t>类型定义了计算对变量的</a:t>
            </a:r>
            <a:r>
              <a:rPr lang="zh-CN" altLang="en-US" sz="3200" dirty="0"/>
              <a:t>操作方式</a:t>
            </a:r>
            <a:endParaRPr lang="en-US" altLang="zh-CN" sz="3200" dirty="0"/>
          </a:p>
          <a:p>
            <a:endParaRPr lang="en-US" altLang="zh-CN" sz="3600" dirty="0"/>
          </a:p>
        </p:txBody>
      </p:sp>
    </p:spTree>
    <p:extLst>
      <p:ext uri="{BB962C8B-B14F-4D97-AF65-F5344CB8AC3E}">
        <p14:creationId xmlns:p14="http://schemas.microsoft.com/office/powerpoint/2010/main" val="34244263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你能看清这个程序片段吗？</a:t>
            </a:r>
            <a:endParaRPr lang="zh-CN" altLang="en-US" dirty="0"/>
          </a:p>
        </p:txBody>
      </p:sp>
      <p:sp>
        <p:nvSpPr>
          <p:cNvPr id="3" name="内容占位符 2"/>
          <p:cNvSpPr>
            <a:spLocks noGrp="1"/>
          </p:cNvSpPr>
          <p:nvPr>
            <p:ph idx="1"/>
          </p:nvPr>
        </p:nvSpPr>
        <p:spPr>
          <a:xfrm>
            <a:off x="838200" y="1825625"/>
            <a:ext cx="4074459" cy="4351338"/>
          </a:xfrm>
        </p:spPr>
        <p:txBody>
          <a:bodyPr/>
          <a:lstStyle/>
          <a:p>
            <a:pPr marL="0" indent="0">
              <a:buNone/>
            </a:pPr>
            <a:r>
              <a:rPr lang="en-US" altLang="zh-CN" dirty="0" err="1"/>
              <a:t>i</a:t>
            </a:r>
            <a:r>
              <a:rPr lang="en-US" altLang="zh-CN" dirty="0" err="1" smtClean="0"/>
              <a:t>nt</a:t>
            </a:r>
            <a:r>
              <a:rPr lang="en-US" altLang="zh-CN" dirty="0" smtClean="0"/>
              <a:t> </a:t>
            </a:r>
            <a:r>
              <a:rPr lang="zh-CN" altLang="en-US" dirty="0" smtClean="0"/>
              <a:t>*</a:t>
            </a:r>
            <a:r>
              <a:rPr lang="en-US" altLang="zh-CN" dirty="0" smtClean="0"/>
              <a:t>p1, *p2;</a:t>
            </a:r>
          </a:p>
          <a:p>
            <a:pPr marL="0" indent="0">
              <a:buNone/>
            </a:pPr>
            <a:endParaRPr lang="en-US" altLang="zh-CN" dirty="0"/>
          </a:p>
          <a:p>
            <a:pPr marL="0" indent="0">
              <a:buNone/>
            </a:pPr>
            <a:r>
              <a:rPr lang="en-US" altLang="zh-CN" dirty="0" smtClean="0"/>
              <a:t>*p1:=44;</a:t>
            </a:r>
          </a:p>
          <a:p>
            <a:pPr marL="0" indent="0">
              <a:buNone/>
            </a:pPr>
            <a:r>
              <a:rPr lang="en-US" altLang="zh-CN" dirty="0" smtClean="0"/>
              <a:t>*p2:=99;</a:t>
            </a:r>
          </a:p>
          <a:p>
            <a:pPr marL="0" indent="0">
              <a:buNone/>
            </a:pPr>
            <a:r>
              <a:rPr lang="en-US" altLang="zh-CN" dirty="0" smtClean="0"/>
              <a:t>P1:=P2;</a:t>
            </a:r>
          </a:p>
          <a:p>
            <a:pPr marL="0" indent="0">
              <a:buNone/>
            </a:pPr>
            <a:r>
              <a:rPr lang="en-US" altLang="zh-CN" dirty="0" smtClean="0"/>
              <a:t>Print(*p1,*p2);</a:t>
            </a:r>
          </a:p>
          <a:p>
            <a:pPr marL="0" indent="0">
              <a:buNone/>
            </a:pPr>
            <a:endParaRPr lang="zh-CN" altLang="en-US" dirty="0"/>
          </a:p>
        </p:txBody>
      </p:sp>
      <p:sp>
        <p:nvSpPr>
          <p:cNvPr id="5" name="内容占位符 2"/>
          <p:cNvSpPr txBox="1">
            <a:spLocks/>
          </p:cNvSpPr>
          <p:nvPr/>
        </p:nvSpPr>
        <p:spPr>
          <a:xfrm>
            <a:off x="6172200" y="1825625"/>
            <a:ext cx="407445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err="1" smtClean="0"/>
              <a:t>int</a:t>
            </a:r>
            <a:r>
              <a:rPr lang="en-US" altLang="zh-CN" dirty="0" smtClean="0"/>
              <a:t> </a:t>
            </a:r>
            <a:r>
              <a:rPr lang="zh-CN" altLang="en-US" dirty="0" smtClean="0"/>
              <a:t>*</a:t>
            </a:r>
            <a:r>
              <a:rPr lang="en-US" altLang="zh-CN" dirty="0" smtClean="0"/>
              <a:t>p1, *p2;</a:t>
            </a:r>
          </a:p>
          <a:p>
            <a:pPr marL="0" indent="0">
              <a:buFont typeface="Arial" panose="020B0604020202020204" pitchFamily="34" charset="0"/>
              <a:buNone/>
            </a:pPr>
            <a:endParaRPr lang="en-US" altLang="zh-CN" dirty="0" smtClean="0"/>
          </a:p>
          <a:p>
            <a:pPr marL="0" indent="0">
              <a:buFont typeface="Arial" panose="020B0604020202020204" pitchFamily="34" charset="0"/>
              <a:buNone/>
            </a:pPr>
            <a:r>
              <a:rPr lang="en-US" altLang="zh-CN" dirty="0" smtClean="0"/>
              <a:t>*p1:=44;</a:t>
            </a:r>
          </a:p>
          <a:p>
            <a:pPr marL="0" indent="0">
              <a:buFont typeface="Arial" panose="020B0604020202020204" pitchFamily="34" charset="0"/>
              <a:buNone/>
            </a:pPr>
            <a:r>
              <a:rPr lang="en-US" altLang="zh-CN" dirty="0" smtClean="0"/>
              <a:t>*p2:=99;</a:t>
            </a:r>
          </a:p>
          <a:p>
            <a:pPr marL="0" indent="0">
              <a:buFont typeface="Arial" panose="020B0604020202020204" pitchFamily="34" charset="0"/>
              <a:buNone/>
            </a:pPr>
            <a:r>
              <a:rPr lang="zh-CN" altLang="en-US" dirty="0" smtClean="0"/>
              <a:t>*</a:t>
            </a:r>
            <a:r>
              <a:rPr lang="en-US" altLang="zh-CN" dirty="0"/>
              <a:t>p</a:t>
            </a:r>
            <a:r>
              <a:rPr lang="en-US" altLang="zh-CN" dirty="0" smtClean="0"/>
              <a:t>1:=*p2;</a:t>
            </a:r>
          </a:p>
          <a:p>
            <a:pPr marL="0" indent="0">
              <a:buFont typeface="Arial" panose="020B0604020202020204" pitchFamily="34" charset="0"/>
              <a:buNone/>
            </a:pPr>
            <a:r>
              <a:rPr lang="en-US" altLang="zh-CN" dirty="0" smtClean="0"/>
              <a:t>Print(*p1,*p2);</a:t>
            </a:r>
          </a:p>
          <a:p>
            <a:pPr marL="0" indent="0">
              <a:buFont typeface="Arial" panose="020B0604020202020204" pitchFamily="34" charset="0"/>
              <a:buNone/>
            </a:pPr>
            <a:endParaRPr lang="zh-CN" altLang="en-US" dirty="0"/>
          </a:p>
        </p:txBody>
      </p:sp>
      <p:sp>
        <p:nvSpPr>
          <p:cNvPr id="6" name="云形 5"/>
          <p:cNvSpPr/>
          <p:nvPr/>
        </p:nvSpPr>
        <p:spPr>
          <a:xfrm>
            <a:off x="2308411" y="5107204"/>
            <a:ext cx="7575177" cy="1568823"/>
          </a:xfrm>
          <a:prstGeom prst="cloud">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rgbClr val="FF0000"/>
                </a:solidFill>
              </a:rPr>
              <a:t>指针到底是什么？两个不同的赋值到底区别在哪里？</a:t>
            </a:r>
            <a:endParaRPr lang="zh-CN" altLang="en-US" sz="3200" b="1" dirty="0">
              <a:solidFill>
                <a:srgbClr val="FF0000"/>
              </a:solidFill>
            </a:endParaRPr>
          </a:p>
        </p:txBody>
      </p:sp>
    </p:spTree>
    <p:extLst>
      <p:ext uri="{BB962C8B-B14F-4D97-AF65-F5344CB8AC3E}">
        <p14:creationId xmlns:p14="http://schemas.microsoft.com/office/powerpoint/2010/main" val="363572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多个数据的聚集管理而出现的“结构”</a:t>
            </a:r>
            <a:endParaRPr lang="zh-CN" altLang="en-US" dirty="0"/>
          </a:p>
        </p:txBody>
      </p:sp>
      <p:sp>
        <p:nvSpPr>
          <p:cNvPr id="3" name="内容占位符 2"/>
          <p:cNvSpPr>
            <a:spLocks noGrp="1"/>
          </p:cNvSpPr>
          <p:nvPr>
            <p:ph idx="1"/>
          </p:nvPr>
        </p:nvSpPr>
        <p:spPr/>
        <p:txBody>
          <a:bodyPr>
            <a:normAutofit/>
          </a:bodyPr>
          <a:lstStyle/>
          <a:p>
            <a:r>
              <a:rPr lang="zh-CN" altLang="en-US" dirty="0" smtClean="0"/>
              <a:t>场景：“一队士兵”</a:t>
            </a:r>
            <a:endParaRPr lang="en-US" altLang="zh-CN" dirty="0" smtClean="0"/>
          </a:p>
          <a:p>
            <a:pPr lvl="1"/>
            <a:r>
              <a:rPr lang="zh-CN" altLang="en-US" dirty="0" smtClean="0"/>
              <a:t>每个士兵有了一个队伍中的唯一“位置”</a:t>
            </a:r>
            <a:endParaRPr lang="en-US" altLang="zh-CN" dirty="0" smtClean="0"/>
          </a:p>
          <a:p>
            <a:pPr lvl="1"/>
            <a:r>
              <a:rPr lang="zh-CN" altLang="en-US" dirty="0" smtClean="0"/>
              <a:t>位置是相对的，位置可以调整（</a:t>
            </a:r>
            <a:r>
              <a:rPr lang="en-US" altLang="zh-CN" dirty="0" smtClean="0"/>
              <a:t>how?</a:t>
            </a:r>
            <a:r>
              <a:rPr lang="zh-CN" altLang="en-US" dirty="0" smtClean="0"/>
              <a:t>）</a:t>
            </a:r>
            <a:endParaRPr lang="en-US" altLang="zh-CN" dirty="0" smtClean="0"/>
          </a:p>
          <a:p>
            <a:pPr lvl="1"/>
            <a:r>
              <a:rPr lang="zh-CN" altLang="en-US" dirty="0" smtClean="0"/>
              <a:t>如果设计一个按照位置进行的“游戏”，给定了位置就指定了人</a:t>
            </a:r>
            <a:endParaRPr lang="en-US" altLang="zh-CN" dirty="0" smtClean="0"/>
          </a:p>
          <a:p>
            <a:pPr lvl="1"/>
            <a:endParaRPr lang="en-US" altLang="zh-CN" dirty="0"/>
          </a:p>
          <a:p>
            <a:r>
              <a:rPr lang="zh-CN" altLang="en-US" dirty="0" smtClean="0"/>
              <a:t>按照上述观点，</a:t>
            </a:r>
            <a:r>
              <a:rPr lang="en-US" altLang="zh-CN" dirty="0" smtClean="0"/>
              <a:t>vector/list/one-dimensional array</a:t>
            </a:r>
            <a:r>
              <a:rPr lang="zh-CN" altLang="en-US" dirty="0" smtClean="0"/>
              <a:t>为什么被称为是一种数据结构，它的“结构性”体现</a:t>
            </a:r>
            <a:r>
              <a:rPr lang="zh-CN" altLang="en-US" dirty="0"/>
              <a:t>在哪里</a:t>
            </a:r>
            <a:r>
              <a:rPr lang="zh-CN" altLang="en-US" dirty="0" smtClean="0"/>
              <a:t>？</a:t>
            </a:r>
            <a:endParaRPr lang="en-US" altLang="zh-CN" dirty="0"/>
          </a:p>
        </p:txBody>
      </p:sp>
    </p:spTree>
    <p:extLst>
      <p:ext uri="{BB962C8B-B14F-4D97-AF65-F5344CB8AC3E}">
        <p14:creationId xmlns:p14="http://schemas.microsoft.com/office/powerpoint/2010/main" val="23236167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如何理解以下文字？</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786" y="2427890"/>
            <a:ext cx="11654427" cy="1149028"/>
          </a:xfrm>
          <a:prstGeom prst="rect">
            <a:avLst/>
          </a:prstGeom>
        </p:spPr>
      </p:pic>
      <p:sp>
        <p:nvSpPr>
          <p:cNvPr id="5" name="矩形 4"/>
          <p:cNvSpPr/>
          <p:nvPr/>
        </p:nvSpPr>
        <p:spPr>
          <a:xfrm>
            <a:off x="356616" y="2359152"/>
            <a:ext cx="8631936" cy="384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10895" y="4670611"/>
            <a:ext cx="3570208" cy="769441"/>
          </a:xfrm>
          <a:prstGeom prst="rect">
            <a:avLst/>
          </a:prstGeom>
          <a:noFill/>
        </p:spPr>
        <p:txBody>
          <a:bodyPr wrap="none" rtlCol="0">
            <a:spAutoFit/>
          </a:bodyPr>
          <a:lstStyle/>
          <a:p>
            <a:r>
              <a:rPr lang="zh-CN" altLang="en-US" sz="4400" dirty="0" smtClean="0"/>
              <a:t>数组与循环？</a:t>
            </a:r>
            <a:endParaRPr lang="zh-CN" altLang="en-US" sz="4400" dirty="0"/>
          </a:p>
        </p:txBody>
      </p:sp>
    </p:spTree>
    <p:extLst>
      <p:ext uri="{BB962C8B-B14F-4D97-AF65-F5344CB8AC3E}">
        <p14:creationId xmlns:p14="http://schemas.microsoft.com/office/powerpoint/2010/main" val="45882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870324" cy="1325563"/>
          </a:xfrm>
        </p:spPr>
        <p:txBody>
          <a:bodyPr/>
          <a:lstStyle/>
          <a:p>
            <a:r>
              <a:rPr lang="en-US" altLang="zh-CN" dirty="0" smtClean="0"/>
              <a:t>Vector</a:t>
            </a:r>
            <a:r>
              <a:rPr lang="zh-CN" altLang="en-US" dirty="0" smtClean="0"/>
              <a:t>、</a:t>
            </a:r>
            <a:r>
              <a:rPr lang="en-US" altLang="zh-CN" dirty="0"/>
              <a:t>Vector of </a:t>
            </a:r>
            <a:r>
              <a:rPr lang="en-US" altLang="zh-CN" dirty="0" smtClean="0"/>
              <a:t>vectors</a:t>
            </a:r>
            <a:r>
              <a:rPr lang="zh-CN" altLang="en-US" dirty="0" smtClean="0"/>
              <a:t>和</a:t>
            </a:r>
            <a:r>
              <a:rPr lang="en-US" altLang="zh-CN" dirty="0" smtClean="0"/>
              <a:t>Array</a:t>
            </a:r>
            <a:r>
              <a:rPr lang="zh-CN" altLang="en-US" dirty="0" smtClean="0"/>
              <a:t>有什么区别？</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4962" y="2382044"/>
            <a:ext cx="8982075" cy="3238500"/>
          </a:xfrm>
        </p:spPr>
      </p:pic>
    </p:spTree>
    <p:extLst>
      <p:ext uri="{BB962C8B-B14F-4D97-AF65-F5344CB8AC3E}">
        <p14:creationId xmlns:p14="http://schemas.microsoft.com/office/powerpoint/2010/main" val="31408585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吃一只汤包的“算法”</a:t>
            </a:r>
            <a:endParaRPr lang="zh-CN" altLang="en-US" dirty="0"/>
          </a:p>
        </p:txBody>
      </p:sp>
      <p:sp>
        <p:nvSpPr>
          <p:cNvPr id="3" name="内容占位符 2"/>
          <p:cNvSpPr>
            <a:spLocks noGrp="1"/>
          </p:cNvSpPr>
          <p:nvPr>
            <p:ph idx="1"/>
          </p:nvPr>
        </p:nvSpPr>
        <p:spPr/>
        <p:txBody>
          <a:bodyPr>
            <a:normAutofit/>
          </a:bodyPr>
          <a:lstStyle/>
          <a:p>
            <a:r>
              <a:rPr lang="zh-CN" altLang="en-US" sz="4000" dirty="0" smtClean="0"/>
              <a:t>顺序很重要：</a:t>
            </a:r>
            <a:endParaRPr lang="en-US" altLang="zh-CN" sz="4000" dirty="0" smtClean="0"/>
          </a:p>
          <a:p>
            <a:pPr lvl="1"/>
            <a:r>
              <a:rPr lang="zh-CN" altLang="en-US" sz="3600" dirty="0" smtClean="0"/>
              <a:t>将包子从蒸笼中轻轻提起，</a:t>
            </a:r>
            <a:r>
              <a:rPr lang="en-US" altLang="zh-CN" sz="3600" dirty="0" smtClean="0"/>
              <a:t>and then</a:t>
            </a:r>
          </a:p>
          <a:p>
            <a:pPr lvl="1"/>
            <a:r>
              <a:rPr lang="zh-CN" altLang="en-US" sz="3600" dirty="0" smtClean="0"/>
              <a:t>将包子慢慢移动到面前的碟子中，</a:t>
            </a:r>
            <a:r>
              <a:rPr lang="en-US" altLang="zh-CN" sz="3600" dirty="0" smtClean="0"/>
              <a:t>and then</a:t>
            </a:r>
          </a:p>
          <a:p>
            <a:pPr lvl="1"/>
            <a:r>
              <a:rPr lang="zh-CN" altLang="en-US" sz="3600" dirty="0" smtClean="0"/>
              <a:t>在包子的上方咬开一个小口，</a:t>
            </a:r>
            <a:r>
              <a:rPr lang="en-US" altLang="zh-CN" sz="3600" dirty="0" smtClean="0"/>
              <a:t>and then</a:t>
            </a:r>
          </a:p>
          <a:p>
            <a:pPr lvl="1"/>
            <a:r>
              <a:rPr lang="zh-CN" altLang="en-US" sz="3600" dirty="0" smtClean="0"/>
              <a:t>通过小口吸食包子里的汤，</a:t>
            </a:r>
            <a:r>
              <a:rPr lang="en-US" altLang="zh-CN" sz="3600" dirty="0" smtClean="0"/>
              <a:t>and then</a:t>
            </a:r>
          </a:p>
          <a:p>
            <a:pPr lvl="1"/>
            <a:r>
              <a:rPr lang="zh-CN" altLang="en-US" sz="3600" dirty="0" smtClean="0"/>
              <a:t>将包子送入口中</a:t>
            </a:r>
            <a:endParaRPr lang="en-US" altLang="zh-CN" sz="3600" dirty="0" smtClean="0"/>
          </a:p>
          <a:p>
            <a:pPr marL="457200" lvl="1" indent="0">
              <a:buNone/>
            </a:pPr>
            <a:r>
              <a:rPr lang="zh-CN" altLang="en-US" sz="3600" dirty="0" smtClean="0"/>
              <a:t>完成！</a:t>
            </a:r>
            <a:endParaRPr lang="en-US" altLang="zh-CN" sz="3600" dirty="0" smtClean="0"/>
          </a:p>
          <a:p>
            <a:pPr lvl="1"/>
            <a:endParaRPr lang="zh-CN" altLang="en-US" sz="3600" dirty="0"/>
          </a:p>
        </p:txBody>
      </p:sp>
    </p:spTree>
    <p:extLst>
      <p:ext uri="{BB962C8B-B14F-4D97-AF65-F5344CB8AC3E}">
        <p14:creationId xmlns:p14="http://schemas.microsoft.com/office/powerpoint/2010/main" val="2032961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6028" y="659412"/>
            <a:ext cx="4172606" cy="1715923"/>
          </a:xfrm>
        </p:spPr>
        <p:txBody>
          <a:bodyPr>
            <a:normAutofit/>
          </a:bodyPr>
          <a:lstStyle/>
          <a:p>
            <a:r>
              <a:rPr lang="zh-CN" altLang="en-US" sz="3200" dirty="0" smtClean="0"/>
              <a:t>问题：如何访问“单个变量”、“向量”和“数组”？</a:t>
            </a:r>
            <a:endParaRPr lang="zh-CN" altLang="en-US" sz="32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2806" y="165572"/>
            <a:ext cx="6999889" cy="6613104"/>
          </a:xfrm>
        </p:spPr>
      </p:pic>
      <p:sp>
        <p:nvSpPr>
          <p:cNvPr id="5" name="标题 1"/>
          <p:cNvSpPr txBox="1">
            <a:spLocks/>
          </p:cNvSpPr>
          <p:nvPr/>
        </p:nvSpPr>
        <p:spPr>
          <a:xfrm>
            <a:off x="536028" y="3528736"/>
            <a:ext cx="4172606" cy="17159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smtClean="0"/>
              <a:t>问题：如何遍历“单个变量”、“向量”和“数组”？</a:t>
            </a:r>
            <a:endParaRPr lang="zh-CN" altLang="en-US" sz="3200" dirty="0"/>
          </a:p>
        </p:txBody>
      </p:sp>
      <p:sp>
        <p:nvSpPr>
          <p:cNvPr id="6" name="矩形 5"/>
          <p:cNvSpPr/>
          <p:nvPr/>
        </p:nvSpPr>
        <p:spPr>
          <a:xfrm>
            <a:off x="4466897" y="2711669"/>
            <a:ext cx="7210096" cy="2081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466897" y="4638449"/>
            <a:ext cx="7210096" cy="2081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1527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9</a:t>
            </a:r>
            <a:r>
              <a:rPr lang="zh-CN" altLang="en-US" dirty="0" smtClean="0"/>
              <a:t>：</a:t>
            </a:r>
            <a:r>
              <a:rPr lang="zh-CN" altLang="en-US" dirty="0" smtClean="0"/>
              <a:t>以下两者的区别何在？</a:t>
            </a:r>
            <a:endParaRPr lang="zh-CN" altLang="en-US" dirty="0"/>
          </a:p>
        </p:txBody>
      </p:sp>
      <p:sp>
        <p:nvSpPr>
          <p:cNvPr id="3" name="内容占位符 2"/>
          <p:cNvSpPr>
            <a:spLocks noGrp="1"/>
          </p:cNvSpPr>
          <p:nvPr>
            <p:ph idx="1"/>
          </p:nvPr>
        </p:nvSpPr>
        <p:spPr/>
        <p:txBody>
          <a:bodyPr/>
          <a:lstStyle/>
          <a:p>
            <a:r>
              <a:rPr lang="zh-CN" altLang="en-US" dirty="0" smtClean="0"/>
              <a:t>在书架中取一本书</a:t>
            </a:r>
            <a:r>
              <a:rPr lang="en-US" altLang="zh-CN" dirty="0" smtClean="0"/>
              <a:t>			     </a:t>
            </a:r>
            <a:r>
              <a:rPr lang="zh-CN" altLang="en-US" dirty="0" smtClean="0"/>
              <a:t>在一桶纸杯中拿一个杯子</a:t>
            </a:r>
          </a:p>
          <a:p>
            <a:endParaRPr lang="en-US" altLang="zh-CN" dirty="0" smtClean="0"/>
          </a:p>
          <a:p>
            <a:endParaRPr lang="en-US" altLang="zh-CN" dirty="0" smtClean="0"/>
          </a:p>
          <a:p>
            <a:endParaRPr lang="en-US" altLang="zh-CN" dirty="0"/>
          </a:p>
          <a:p>
            <a:endParaRPr lang="en-US" altLang="zh-CN"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6674" y="2640706"/>
            <a:ext cx="3397987" cy="2260302"/>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3613288">
            <a:off x="8017384" y="2832982"/>
            <a:ext cx="1972116" cy="1972116"/>
          </a:xfrm>
          <a:prstGeom prst="rect">
            <a:avLst/>
          </a:prstGeom>
        </p:spPr>
      </p:pic>
      <p:sp>
        <p:nvSpPr>
          <p:cNvPr id="6" name="文本框 5"/>
          <p:cNvSpPr txBox="1"/>
          <p:nvPr/>
        </p:nvSpPr>
        <p:spPr>
          <a:xfrm>
            <a:off x="1660634" y="5354319"/>
            <a:ext cx="2954655" cy="369332"/>
          </a:xfrm>
          <a:prstGeom prst="rect">
            <a:avLst/>
          </a:prstGeom>
          <a:noFill/>
        </p:spPr>
        <p:txBody>
          <a:bodyPr wrap="none" rtlCol="0">
            <a:spAutoFit/>
          </a:bodyPr>
          <a:lstStyle/>
          <a:p>
            <a:r>
              <a:rPr lang="zh-CN" altLang="en-US" dirty="0" smtClean="0"/>
              <a:t>使用时的随意性：任意存取</a:t>
            </a:r>
            <a:endParaRPr lang="zh-CN" altLang="en-US" dirty="0"/>
          </a:p>
        </p:txBody>
      </p:sp>
      <p:sp>
        <p:nvSpPr>
          <p:cNvPr id="7" name="文本框 6"/>
          <p:cNvSpPr txBox="1"/>
          <p:nvPr/>
        </p:nvSpPr>
        <p:spPr>
          <a:xfrm>
            <a:off x="7657866" y="5301457"/>
            <a:ext cx="2954655" cy="369332"/>
          </a:xfrm>
          <a:prstGeom prst="rect">
            <a:avLst/>
          </a:prstGeom>
          <a:noFill/>
        </p:spPr>
        <p:txBody>
          <a:bodyPr wrap="none" rtlCol="0">
            <a:spAutoFit/>
          </a:bodyPr>
          <a:lstStyle/>
          <a:p>
            <a:r>
              <a:rPr lang="zh-CN" altLang="en-US" dirty="0" smtClean="0"/>
              <a:t>使用时的受限性：</a:t>
            </a:r>
            <a:r>
              <a:rPr lang="zh-CN" altLang="en-US" dirty="0"/>
              <a:t>头</a:t>
            </a:r>
            <a:r>
              <a:rPr lang="zh-CN" altLang="en-US" dirty="0" smtClean="0"/>
              <a:t>存尾取</a:t>
            </a:r>
            <a:endParaRPr lang="zh-CN" altLang="en-US" dirty="0"/>
          </a:p>
        </p:txBody>
      </p:sp>
      <p:sp>
        <p:nvSpPr>
          <p:cNvPr id="8" name="文本框 7"/>
          <p:cNvSpPr txBox="1"/>
          <p:nvPr/>
        </p:nvSpPr>
        <p:spPr>
          <a:xfrm>
            <a:off x="1083552" y="6034286"/>
            <a:ext cx="4108817" cy="369332"/>
          </a:xfrm>
          <a:prstGeom prst="rect">
            <a:avLst/>
          </a:prstGeom>
          <a:noFill/>
        </p:spPr>
        <p:txBody>
          <a:bodyPr wrap="none" rtlCol="0">
            <a:spAutoFit/>
          </a:bodyPr>
          <a:lstStyle/>
          <a:p>
            <a:r>
              <a:rPr lang="zh-CN" altLang="en-US" dirty="0" smtClean="0"/>
              <a:t>代价更高的数组才能实现如此的随意性</a:t>
            </a:r>
            <a:endParaRPr lang="zh-CN" altLang="en-US" dirty="0"/>
          </a:p>
        </p:txBody>
      </p:sp>
      <p:sp>
        <p:nvSpPr>
          <p:cNvPr id="9" name="文本框 8"/>
          <p:cNvSpPr txBox="1"/>
          <p:nvPr/>
        </p:nvSpPr>
        <p:spPr>
          <a:xfrm>
            <a:off x="7080784" y="6034286"/>
            <a:ext cx="3877985" cy="369332"/>
          </a:xfrm>
          <a:prstGeom prst="rect">
            <a:avLst/>
          </a:prstGeom>
          <a:noFill/>
        </p:spPr>
        <p:txBody>
          <a:bodyPr wrap="none" rtlCol="0">
            <a:spAutoFit/>
          </a:bodyPr>
          <a:lstStyle/>
          <a:p>
            <a:r>
              <a:rPr lang="zh-CN" altLang="en-US" dirty="0" smtClean="0"/>
              <a:t>代价较低的队列就能实现受限的存取</a:t>
            </a:r>
            <a:endParaRPr lang="zh-CN" altLang="en-US" dirty="0"/>
          </a:p>
        </p:txBody>
      </p:sp>
      <p:grpSp>
        <p:nvGrpSpPr>
          <p:cNvPr id="16" name="组合 15"/>
          <p:cNvGrpSpPr/>
          <p:nvPr/>
        </p:nvGrpSpPr>
        <p:grpSpPr>
          <a:xfrm>
            <a:off x="1228725" y="2989807"/>
            <a:ext cx="9734550" cy="781050"/>
            <a:chOff x="1228725" y="2989807"/>
            <a:chExt cx="9734550" cy="781050"/>
          </a:xfrm>
        </p:grpSpPr>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8725" y="2989807"/>
              <a:ext cx="9734550" cy="781050"/>
            </a:xfrm>
            <a:prstGeom prst="rect">
              <a:avLst/>
            </a:prstGeom>
          </p:spPr>
        </p:pic>
        <p:sp>
          <p:nvSpPr>
            <p:cNvPr id="15" name="矩形 14"/>
            <p:cNvSpPr/>
            <p:nvPr/>
          </p:nvSpPr>
          <p:spPr>
            <a:xfrm>
              <a:off x="8250621" y="3447393"/>
              <a:ext cx="2708148" cy="3234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8146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9150" y="1321301"/>
            <a:ext cx="8315325" cy="3152775"/>
          </a:xfrm>
        </p:spPr>
      </p:pic>
      <p:grpSp>
        <p:nvGrpSpPr>
          <p:cNvPr id="9" name="组合 8"/>
          <p:cNvGrpSpPr/>
          <p:nvPr/>
        </p:nvGrpSpPr>
        <p:grpSpPr>
          <a:xfrm>
            <a:off x="1082399" y="4613214"/>
            <a:ext cx="9648825" cy="2066925"/>
            <a:chOff x="1082399" y="3835455"/>
            <a:chExt cx="9648825" cy="2066925"/>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399" y="3835455"/>
              <a:ext cx="9648825" cy="2066925"/>
            </a:xfrm>
            <a:prstGeom prst="rect">
              <a:avLst/>
            </a:prstGeom>
          </p:spPr>
        </p:pic>
        <p:sp>
          <p:nvSpPr>
            <p:cNvPr id="8" name="矩形 7"/>
            <p:cNvSpPr/>
            <p:nvPr/>
          </p:nvSpPr>
          <p:spPr>
            <a:xfrm>
              <a:off x="1082399" y="3835455"/>
              <a:ext cx="5581160" cy="347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546537" y="466902"/>
            <a:ext cx="7567456" cy="523220"/>
          </a:xfrm>
          <a:prstGeom prst="rect">
            <a:avLst/>
          </a:prstGeom>
          <a:noFill/>
        </p:spPr>
        <p:txBody>
          <a:bodyPr wrap="none" rtlCol="0">
            <a:spAutoFit/>
          </a:bodyPr>
          <a:lstStyle/>
          <a:p>
            <a:r>
              <a:rPr lang="zh-CN" altLang="en-US" sz="2800" dirty="0" smtClean="0"/>
              <a:t>两种用途非常广泛的特殊“</a:t>
            </a:r>
            <a:r>
              <a:rPr lang="en-US" altLang="zh-CN" sz="2800" dirty="0" smtClean="0"/>
              <a:t>vector</a:t>
            </a:r>
            <a:r>
              <a:rPr lang="zh-CN" altLang="en-US" sz="2800" dirty="0" smtClean="0"/>
              <a:t>”：队列、栈</a:t>
            </a:r>
            <a:endParaRPr lang="zh-CN" altLang="en-US" sz="2800" dirty="0"/>
          </a:p>
        </p:txBody>
      </p:sp>
      <p:cxnSp>
        <p:nvCxnSpPr>
          <p:cNvPr id="10" name="直接连接符 9"/>
          <p:cNvCxnSpPr/>
          <p:nvPr/>
        </p:nvCxnSpPr>
        <p:spPr>
          <a:xfrm flipV="1">
            <a:off x="4908331" y="5980386"/>
            <a:ext cx="4834759" cy="3153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8292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我们再来理解以下文字：</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14" y="2122018"/>
            <a:ext cx="11381452" cy="1913954"/>
          </a:xfrm>
          <a:prstGeom prst="rect">
            <a:avLst/>
          </a:prstGeom>
        </p:spPr>
      </p:pic>
      <p:sp>
        <p:nvSpPr>
          <p:cNvPr id="5" name="文本框 4"/>
          <p:cNvSpPr txBox="1"/>
          <p:nvPr/>
        </p:nvSpPr>
        <p:spPr>
          <a:xfrm>
            <a:off x="1292774" y="4677104"/>
            <a:ext cx="9161482" cy="523220"/>
          </a:xfrm>
          <a:prstGeom prst="rect">
            <a:avLst/>
          </a:prstGeom>
          <a:noFill/>
        </p:spPr>
        <p:txBody>
          <a:bodyPr wrap="none" rtlCol="0">
            <a:spAutoFit/>
          </a:bodyPr>
          <a:lstStyle/>
          <a:p>
            <a:r>
              <a:rPr lang="zh-CN" altLang="en-US" sz="2800" dirty="0" smtClean="0"/>
              <a:t>从理解数据结构的“结构”角度出发，哪些词最为关键？</a:t>
            </a:r>
            <a:endParaRPr lang="zh-CN" altLang="en-US" sz="2800" dirty="0"/>
          </a:p>
        </p:txBody>
      </p:sp>
      <p:cxnSp>
        <p:nvCxnSpPr>
          <p:cNvPr id="6" name="直接连接符 5"/>
          <p:cNvCxnSpPr/>
          <p:nvPr/>
        </p:nvCxnSpPr>
        <p:spPr>
          <a:xfrm flipV="1">
            <a:off x="4561489" y="3699641"/>
            <a:ext cx="4834759" cy="3153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82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顺序，是组织算法的最基本的方法</a:t>
            </a:r>
            <a:endParaRPr lang="zh-CN" altLang="en-US" dirty="0"/>
          </a:p>
        </p:txBody>
      </p:sp>
      <p:sp>
        <p:nvSpPr>
          <p:cNvPr id="3" name="内容占位符 2"/>
          <p:cNvSpPr>
            <a:spLocks noGrp="1"/>
          </p:cNvSpPr>
          <p:nvPr>
            <p:ph idx="1"/>
          </p:nvPr>
        </p:nvSpPr>
        <p:spPr/>
        <p:txBody>
          <a:bodyPr>
            <a:normAutofit/>
          </a:bodyPr>
          <a:lstStyle/>
          <a:p>
            <a:pPr marL="0" indent="0" algn="ctr">
              <a:buNone/>
            </a:pPr>
            <a:endParaRPr lang="en-US" altLang="zh-CN" sz="4400" dirty="0" smtClean="0"/>
          </a:p>
          <a:p>
            <a:pPr marL="0" indent="0" algn="ctr">
              <a:buNone/>
            </a:pPr>
            <a:endParaRPr lang="en-US" altLang="zh-CN" sz="4400" dirty="0"/>
          </a:p>
          <a:p>
            <a:pPr marL="0" indent="0" algn="ctr">
              <a:buNone/>
            </a:pPr>
            <a:r>
              <a:rPr lang="zh-CN" altLang="en-US" sz="4400" dirty="0" smtClean="0"/>
              <a:t>按照算法步骤，顺序书写</a:t>
            </a:r>
            <a:r>
              <a:rPr lang="zh-CN" altLang="en-US" sz="4400" dirty="0"/>
              <a:t>指令</a:t>
            </a:r>
          </a:p>
        </p:txBody>
      </p:sp>
    </p:spTree>
    <p:extLst>
      <p:ext uri="{BB962C8B-B14F-4D97-AF65-F5344CB8AC3E}">
        <p14:creationId xmlns:p14="http://schemas.microsoft.com/office/powerpoint/2010/main" val="1875694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如何理解下面这句话？</a:t>
            </a:r>
            <a:endParaRPr lang="zh-CN" altLang="en-US" dirty="0"/>
          </a:p>
        </p:txBody>
      </p:sp>
      <p:sp>
        <p:nvSpPr>
          <p:cNvPr id="3" name="内容占位符 2"/>
          <p:cNvSpPr>
            <a:spLocks noGrp="1"/>
          </p:cNvSpPr>
          <p:nvPr>
            <p:ph idx="1"/>
          </p:nvPr>
        </p:nvSpPr>
        <p:spPr/>
        <p:txBody>
          <a:bodyPr/>
          <a:lstStyle/>
          <a:p>
            <a:r>
              <a:rPr lang="en-US" altLang="zh-CN" dirty="0"/>
              <a:t>My second remark is that our intellectual powers are rather geared to master static relations and that our powers to visualize processes evolving in time are relatively poorly developed. </a:t>
            </a:r>
            <a:endParaRPr lang="en-US" altLang="zh-CN" dirty="0" smtClean="0"/>
          </a:p>
          <a:p>
            <a:r>
              <a:rPr lang="en-US" altLang="zh-CN" dirty="0" smtClean="0"/>
              <a:t>For </a:t>
            </a:r>
            <a:r>
              <a:rPr lang="en-US" altLang="zh-CN" dirty="0"/>
              <a:t>that reason we should do our utmost to shorten the conceptual gap between the static program and the dynamic process, to make the correspondence between the program (spread out in text space) and the process (spread out in time) as trivial as possible. </a:t>
            </a:r>
            <a:endParaRPr lang="en-US" altLang="zh-CN" dirty="0" smtClean="0"/>
          </a:p>
          <a:p>
            <a:pPr marL="0" indent="0" algn="r">
              <a:buNone/>
            </a:pPr>
            <a:r>
              <a:rPr lang="en-US" altLang="zh-CN" dirty="0" smtClean="0"/>
              <a:t>----</a:t>
            </a:r>
            <a:r>
              <a:rPr lang="en-US" altLang="zh-CN" dirty="0" err="1" smtClean="0"/>
              <a:t>E.W.Dijkstra</a:t>
            </a:r>
            <a:endParaRPr lang="zh-CN" altLang="en-US" dirty="0"/>
          </a:p>
        </p:txBody>
      </p:sp>
    </p:spTree>
    <p:extLst>
      <p:ext uri="{BB962C8B-B14F-4D97-AF65-F5344CB8AC3E}">
        <p14:creationId xmlns:p14="http://schemas.microsoft.com/office/powerpoint/2010/main" val="541196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zh-CN" altLang="en-US" sz="6600" dirty="0" smtClean="0"/>
              <a:t>问题</a:t>
            </a:r>
            <a:r>
              <a:rPr lang="en-US" altLang="zh-CN" sz="6600" dirty="0" smtClean="0"/>
              <a:t>2</a:t>
            </a:r>
            <a:r>
              <a:rPr lang="zh-CN" altLang="en-US" sz="6600" dirty="0" smtClean="0"/>
              <a:t>：</a:t>
            </a:r>
            <a:endParaRPr lang="en-US" altLang="zh-CN" sz="6600" dirty="0" smtClean="0"/>
          </a:p>
          <a:p>
            <a:pPr marL="0" indent="0">
              <a:buNone/>
            </a:pPr>
            <a:r>
              <a:rPr lang="en-US" altLang="zh-CN" sz="6600" dirty="0"/>
              <a:t>	</a:t>
            </a:r>
            <a:r>
              <a:rPr lang="zh-CN" altLang="en-US" sz="6600" dirty="0" smtClean="0"/>
              <a:t>但是我们并不只吃一只，怎么办？</a:t>
            </a:r>
            <a:endParaRPr lang="zh-CN" altLang="en-US" sz="6600" dirty="0"/>
          </a:p>
        </p:txBody>
      </p:sp>
    </p:spTree>
    <p:extLst>
      <p:ext uri="{BB962C8B-B14F-4D97-AF65-F5344CB8AC3E}">
        <p14:creationId xmlns:p14="http://schemas.microsoft.com/office/powerpoint/2010/main" val="3656416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091" y="-1"/>
            <a:ext cx="11642701" cy="6684579"/>
          </a:xfrm>
        </p:spPr>
      </p:pic>
      <p:sp>
        <p:nvSpPr>
          <p:cNvPr id="3" name="文本框 2"/>
          <p:cNvSpPr txBox="1"/>
          <p:nvPr/>
        </p:nvSpPr>
        <p:spPr>
          <a:xfrm>
            <a:off x="7693573" y="2055814"/>
            <a:ext cx="2134239" cy="461665"/>
          </a:xfrm>
          <a:prstGeom prst="rect">
            <a:avLst/>
          </a:prstGeom>
          <a:noFill/>
        </p:spPr>
        <p:txBody>
          <a:bodyPr wrap="none" rtlCol="0">
            <a:spAutoFit/>
          </a:bodyPr>
          <a:lstStyle/>
          <a:p>
            <a:r>
              <a:rPr lang="en-US" altLang="zh-CN" sz="2400" dirty="0" smtClean="0"/>
              <a:t>Bound iteration</a:t>
            </a:r>
            <a:endParaRPr lang="zh-CN" altLang="en-US" sz="2400" dirty="0"/>
          </a:p>
        </p:txBody>
      </p:sp>
    </p:spTree>
    <p:extLst>
      <p:ext uri="{BB962C8B-B14F-4D97-AF65-F5344CB8AC3E}">
        <p14:creationId xmlns:p14="http://schemas.microsoft.com/office/powerpoint/2010/main" val="21869535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594" y="13135"/>
            <a:ext cx="11870991" cy="5341391"/>
          </a:xfrm>
        </p:spPr>
      </p:pic>
      <p:sp>
        <p:nvSpPr>
          <p:cNvPr id="5" name="文本框 4"/>
          <p:cNvSpPr txBox="1"/>
          <p:nvPr/>
        </p:nvSpPr>
        <p:spPr>
          <a:xfrm>
            <a:off x="1876091" y="5386566"/>
            <a:ext cx="7725192" cy="523220"/>
          </a:xfrm>
          <a:prstGeom prst="rect">
            <a:avLst/>
          </a:prstGeom>
          <a:noFill/>
        </p:spPr>
        <p:txBody>
          <a:bodyPr wrap="none" rtlCol="0">
            <a:spAutoFit/>
          </a:bodyPr>
          <a:lstStyle/>
          <a:p>
            <a:r>
              <a:rPr lang="zh-CN" altLang="en-US" sz="2800" dirty="0" smtClean="0"/>
              <a:t>如果即使饱了，也希望再品尝一个，该怎么办？</a:t>
            </a:r>
            <a:endParaRPr lang="zh-CN" altLang="en-US" sz="2800" dirty="0"/>
          </a:p>
        </p:txBody>
      </p:sp>
      <p:sp>
        <p:nvSpPr>
          <p:cNvPr id="3" name="文本框 2"/>
          <p:cNvSpPr txBox="1"/>
          <p:nvPr/>
        </p:nvSpPr>
        <p:spPr>
          <a:xfrm>
            <a:off x="8198069" y="2196662"/>
            <a:ext cx="2874377" cy="523220"/>
          </a:xfrm>
          <a:prstGeom prst="rect">
            <a:avLst/>
          </a:prstGeom>
          <a:noFill/>
        </p:spPr>
        <p:txBody>
          <a:bodyPr wrap="none" rtlCol="0">
            <a:spAutoFit/>
          </a:bodyPr>
          <a:lstStyle/>
          <a:p>
            <a:r>
              <a:rPr lang="en-US" altLang="zh-CN" sz="2800" dirty="0" smtClean="0"/>
              <a:t>Unbound iteration</a:t>
            </a:r>
            <a:endParaRPr lang="zh-CN" altLang="en-US" sz="2800" dirty="0"/>
          </a:p>
        </p:txBody>
      </p:sp>
      <p:sp>
        <p:nvSpPr>
          <p:cNvPr id="6" name="文本框 5"/>
          <p:cNvSpPr txBox="1"/>
          <p:nvPr/>
        </p:nvSpPr>
        <p:spPr>
          <a:xfrm>
            <a:off x="788269" y="5972061"/>
            <a:ext cx="10113666" cy="646331"/>
          </a:xfrm>
          <a:prstGeom prst="rect">
            <a:avLst/>
          </a:prstGeom>
          <a:noFill/>
        </p:spPr>
        <p:txBody>
          <a:bodyPr wrap="none" rtlCol="0">
            <a:spAutoFit/>
          </a:bodyPr>
          <a:lstStyle/>
          <a:p>
            <a:r>
              <a:rPr lang="zh-CN" altLang="en-US" sz="3600" dirty="0" smtClean="0"/>
              <a:t>问题</a:t>
            </a:r>
            <a:r>
              <a:rPr lang="en-US" altLang="zh-CN" sz="3600" dirty="0" smtClean="0"/>
              <a:t>3</a:t>
            </a:r>
            <a:r>
              <a:rPr lang="zh-CN" altLang="en-US" sz="3600" dirty="0" smtClean="0"/>
              <a:t>：</a:t>
            </a:r>
            <a:r>
              <a:rPr lang="zh-CN" altLang="en-US" sz="3600" dirty="0" smtClean="0"/>
              <a:t>你能正确选择采用何种策略设计循环吗？</a:t>
            </a:r>
            <a:endParaRPr lang="zh-CN" altLang="en-US" sz="3600" dirty="0"/>
          </a:p>
        </p:txBody>
      </p:sp>
    </p:spTree>
    <p:extLst>
      <p:ext uri="{BB962C8B-B14F-4D97-AF65-F5344CB8AC3E}">
        <p14:creationId xmlns:p14="http://schemas.microsoft.com/office/powerpoint/2010/main" val="141846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3705" y="365125"/>
            <a:ext cx="9942347" cy="6428315"/>
          </a:xfrm>
        </p:spPr>
      </p:pic>
      <p:sp>
        <p:nvSpPr>
          <p:cNvPr id="3" name="矩形 2"/>
          <p:cNvSpPr/>
          <p:nvPr/>
        </p:nvSpPr>
        <p:spPr>
          <a:xfrm>
            <a:off x="8189844" y="1974574"/>
            <a:ext cx="251791" cy="3975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solidFill>
                  <a:schemeClr val="tx1"/>
                </a:solidFill>
              </a:rPr>
              <a:t>4</a:t>
            </a:r>
            <a:endParaRPr lang="zh-CN" altLang="en-US" sz="4000" dirty="0">
              <a:solidFill>
                <a:schemeClr val="tx1"/>
              </a:solidFill>
            </a:endParaRPr>
          </a:p>
        </p:txBody>
      </p:sp>
    </p:spTree>
    <p:extLst>
      <p:ext uri="{BB962C8B-B14F-4D97-AF65-F5344CB8AC3E}">
        <p14:creationId xmlns:p14="http://schemas.microsoft.com/office/powerpoint/2010/main" val="1681304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2528</TotalTime>
  <Words>1179</Words>
  <Application>Microsoft Office PowerPoint</Application>
  <PresentationFormat>宽屏</PresentationFormat>
  <Paragraphs>141</Paragraphs>
  <Slides>33</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33</vt:i4>
      </vt:variant>
    </vt:vector>
  </HeadingPairs>
  <TitlesOfParts>
    <vt:vector size="38" baseType="lpstr">
      <vt:lpstr>宋体</vt:lpstr>
      <vt:lpstr>Arial</vt:lpstr>
      <vt:lpstr>Calibri</vt:lpstr>
      <vt:lpstr>Calibri Light</vt:lpstr>
      <vt:lpstr>Office 主题</vt:lpstr>
      <vt:lpstr>算法(程序)的基本结构</vt:lpstr>
      <vt:lpstr>PowerPoint 演示文稿</vt:lpstr>
      <vt:lpstr>吃一只汤包的“算法”</vt:lpstr>
      <vt:lpstr>顺序，是组织算法的最基本的方法</vt:lpstr>
      <vt:lpstr>如何理解下面这句话？</vt:lpstr>
      <vt:lpstr>PowerPoint 演示文稿</vt:lpstr>
      <vt:lpstr>PowerPoint 演示文稿</vt:lpstr>
      <vt:lpstr>PowerPoint 演示文稿</vt:lpstr>
      <vt:lpstr>PowerPoint 演示文稿</vt:lpstr>
      <vt:lpstr>问题5：你能说说switch语句的特点吗？</vt:lpstr>
      <vt:lpstr>关于Goto语句</vt:lpstr>
      <vt:lpstr>如果不加限制地使用goto语句：</vt:lpstr>
      <vt:lpstr>重新阅读下面这句话？</vt:lpstr>
      <vt:lpstr>理解并记住：</vt:lpstr>
      <vt:lpstr>何为：控制结构的表达能力</vt:lpstr>
      <vt:lpstr>PowerPoint 演示文稿</vt:lpstr>
      <vt:lpstr>PowerPoint 演示文稿</vt:lpstr>
      <vt:lpstr>一种新的算法组织方法：子程序(过程,函数)</vt:lpstr>
      <vt:lpstr>一种新的算法组织方法：子程序(过程,函数)</vt:lpstr>
      <vt:lpstr>递归：自己调用自己的过程</vt:lpstr>
      <vt:lpstr>问题：它怎么就递归了呢？</vt:lpstr>
      <vt:lpstr>递归：自己调用自己的过程</vt:lpstr>
      <vt:lpstr>问题7：为什么每个数据都应该有个“类型”和它对应？</vt:lpstr>
      <vt:lpstr>问题8：变量是不是量？</vt:lpstr>
      <vt:lpstr>变量、数据、类型</vt:lpstr>
      <vt:lpstr>你能看清这个程序片段吗？</vt:lpstr>
      <vt:lpstr>多个数据的聚集管理而出现的“结构”</vt:lpstr>
      <vt:lpstr>如何理解以下文字？</vt:lpstr>
      <vt:lpstr>Vector、Vector of vectors和Array有什么区别？</vt:lpstr>
      <vt:lpstr>问题：如何访问“单个变量”、“向量”和“数组”？</vt:lpstr>
      <vt:lpstr>问题9：以下两者的区别何在？</vt:lpstr>
      <vt:lpstr>PowerPoint 演示文稿</vt:lpstr>
      <vt:lpstr>我们再来理解以下文字：</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问题求解论题1-4： 算法的基本结构</dc:title>
  <dc:creator>Tao</dc:creator>
  <cp:lastModifiedBy>Lenovo</cp:lastModifiedBy>
  <cp:revision>49</cp:revision>
  <dcterms:created xsi:type="dcterms:W3CDTF">2013-10-28T01:39:55Z</dcterms:created>
  <dcterms:modified xsi:type="dcterms:W3CDTF">2018-10-23T01:48:36Z</dcterms:modified>
</cp:coreProperties>
</file>