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1"/>
  </p:notesMasterIdLst>
  <p:sldIdLst>
    <p:sldId id="256" r:id="rId2"/>
    <p:sldId id="274" r:id="rId3"/>
    <p:sldId id="277" r:id="rId4"/>
    <p:sldId id="276" r:id="rId5"/>
    <p:sldId id="307" r:id="rId6"/>
    <p:sldId id="298" r:id="rId7"/>
    <p:sldId id="287" r:id="rId8"/>
    <p:sldId id="290" r:id="rId9"/>
    <p:sldId id="308" r:id="rId10"/>
    <p:sldId id="293" r:id="rId11"/>
    <p:sldId id="291" r:id="rId12"/>
    <p:sldId id="314" r:id="rId13"/>
    <p:sldId id="305" r:id="rId14"/>
    <p:sldId id="315" r:id="rId15"/>
    <p:sldId id="292" r:id="rId16"/>
    <p:sldId id="306" r:id="rId17"/>
    <p:sldId id="282" r:id="rId18"/>
    <p:sldId id="294" r:id="rId19"/>
    <p:sldId id="283" r:id="rId20"/>
    <p:sldId id="296" r:id="rId21"/>
    <p:sldId id="280" r:id="rId22"/>
    <p:sldId id="301" r:id="rId23"/>
    <p:sldId id="302" r:id="rId24"/>
    <p:sldId id="303" r:id="rId25"/>
    <p:sldId id="309" r:id="rId26"/>
    <p:sldId id="310" r:id="rId27"/>
    <p:sldId id="311" r:id="rId28"/>
    <p:sldId id="312" r:id="rId29"/>
    <p:sldId id="313" r:id="rId30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390" autoAdjust="0"/>
  </p:normalViewPr>
  <p:slideViewPr>
    <p:cSldViewPr>
      <p:cViewPr varScale="1">
        <p:scale>
          <a:sx n="106" d="100"/>
          <a:sy n="106" d="100"/>
        </p:scale>
        <p:origin x="181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69A3F9F-6AE5-439D-9928-D47EF57F23B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078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do precisely what we intend them to do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2BCAC7-A56A-40BE-9401-D67CDD04E76D}" type="slidenum">
              <a:rPr lang="zh-CN" altLang="zh-CN" smtClean="0"/>
              <a:pPr/>
              <a:t>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5220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points that are reached many times within a single execution.</a:t>
            </a:r>
          </a:p>
          <a:p>
            <a:r>
              <a:rPr lang="en-US" altLang="zh-CN" smtClean="0"/>
              <a:t>they remain true no matter how often they are reached.</a:t>
            </a: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E39950-5B55-43D4-A1C9-591974E65B23}" type="slidenum">
              <a:rPr lang="zh-CN" altLang="zh-CN" smtClean="0"/>
              <a:pPr/>
              <a:t>17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17106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BB84BC-8D17-4848-91D5-BEE26BDA5BC8}" type="slidenum">
              <a:rPr lang="zh-CN" altLang="zh-CN" smtClean="0"/>
              <a:pPr/>
              <a:t>19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253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写循环，必须清醒地认识到这一点！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845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9DA439-64B7-4851-94CE-1E9466E40E65}" type="slidenum">
              <a:rPr lang="zh-CN" altLang="en-US" sz="1300" smtClean="0"/>
              <a:pPr>
                <a:spcBef>
                  <a:spcPct val="0"/>
                </a:spcBef>
              </a:pPr>
              <a:t>21</a:t>
            </a:fld>
            <a:endParaRPr lang="en-US" altLang="zh-CN" sz="13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24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8865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Algorithmic errors can go undetected for ages.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0366E4-D58F-4FDB-8404-D697210FCFC2}" type="slidenum">
              <a:rPr lang="zh-CN" altLang="zh-CN" smtClean="0"/>
              <a:pPr/>
              <a:t>26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99207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运行环境的封闭性。开放的并发环境，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将异常困难。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7913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循环控制必须慎重选择：有界（计数）循环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无界（判定）循环！</a:t>
            </a:r>
            <a:endParaRPr lang="en-US" altLang="zh-CN" dirty="0" smtClean="0"/>
          </a:p>
          <a:p>
            <a:r>
              <a:rPr lang="en-US" altLang="zh-CN" dirty="0" smtClean="0"/>
              <a:t>17.6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最好不要用“相等”进行循环出口的判断！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95A4C-9462-4953-A75D-9A7E2B44FD03}" type="slidenum">
              <a:rPr lang="zh-CN" altLang="zh-CN" smtClean="0"/>
              <a:pPr/>
              <a:t>28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812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举例，判断；</a:t>
            </a:r>
            <a:endParaRPr lang="en-US" altLang="zh-CN" dirty="0" smtClean="0"/>
          </a:p>
          <a:p>
            <a:r>
              <a:rPr lang="zh-CN" altLang="en-US" dirty="0" smtClean="0"/>
              <a:t>语言错：不符合语法；</a:t>
            </a:r>
            <a:endParaRPr lang="en-US" altLang="zh-CN" dirty="0" smtClean="0"/>
          </a:p>
          <a:p>
            <a:r>
              <a:rPr lang="zh-CN" altLang="en-US" dirty="0" smtClean="0"/>
              <a:t>语义错：算法正确，但是翻译成程序时出错，使得程序的能力和算法的能力不一致：循环控制出错、键盘输入错误；</a:t>
            </a:r>
            <a:endParaRPr lang="en-US" altLang="zh-CN" dirty="0" smtClean="0"/>
          </a:p>
          <a:p>
            <a:r>
              <a:rPr lang="zh-CN" altLang="en-US" dirty="0" smtClean="0"/>
              <a:t>逻辑错误：指算法错误，比如统计员工工资。问题理解出错，计划出错等。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39103E-1186-431F-8784-4854D58AB1C9}" type="slidenum">
              <a:rPr lang="zh-CN" altLang="zh-CN" smtClean="0"/>
              <a:pPr/>
              <a:t>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9185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问题：出现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的句子有多少？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.</a:t>
            </a:r>
            <a:r>
              <a:rPr lang="zh-CN" altLang="en-US" dirty="0" smtClean="0"/>
              <a:t>被理解为一个句子的结束。</a:t>
            </a:r>
            <a:r>
              <a:rPr lang="en-US" altLang="zh-CN" dirty="0" smtClean="0"/>
              <a:t>$322.45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被理解为结束符。一个句子中的两个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被解读为两个句子中的两个</a:t>
            </a:r>
            <a:r>
              <a:rPr lang="en-US" altLang="zh-CN" dirty="0" smtClean="0"/>
              <a:t>money</a:t>
            </a:r>
          </a:p>
          <a:p>
            <a:r>
              <a:rPr lang="zh-CN" altLang="en-US" dirty="0" smtClean="0"/>
              <a:t>逻辑错误！算法错误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893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baseline="0" dirty="0" smtClean="0"/>
              <a:t> to </a:t>
            </a:r>
            <a:r>
              <a:rPr lang="en-US" altLang="zh-CN" baseline="0" dirty="0" err="1" smtClean="0"/>
              <a:t>n,i</a:t>
            </a:r>
            <a:r>
              <a:rPr lang="en-US" altLang="zh-CN" baseline="0" dirty="0" smtClean="0"/>
              <a:t>++)  s</a:t>
            </a:r>
            <a:r>
              <a:rPr lang="en-US" altLang="zh-CN" dirty="0" smtClean="0"/>
              <a:t>um=</a:t>
            </a:r>
            <a:r>
              <a:rPr lang="en-US" altLang="zh-CN" dirty="0" err="1" smtClean="0"/>
              <a:t>sum+i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025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区别在于是否考察算法是否会终止，共同点在于：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得到了保证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EE3337-5C20-4189-B66B-6962B19C0F65}" type="slidenum">
              <a:rPr lang="zh-CN" altLang="zh-CN" smtClean="0"/>
              <a:pPr/>
              <a:t>7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7881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Accordingly, we wish to capture the behavior of the algorithm by making careful statements about what it is doing at certain points</a:t>
            </a: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1D9788-479D-4A46-92D7-8B26B300B43F}" type="slidenum">
              <a:rPr lang="zh-CN" altLang="zh-CN" smtClean="0"/>
              <a:pPr/>
              <a:t>8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656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因为我们要面对“任意的输入”，我们很难直接面对最后的断言，进行证明。我们必须、几乎要考察每一个算法步骤，看是否形成一个“真断言” 链，看这个链在</a:t>
            </a:r>
            <a:r>
              <a:rPr lang="en-US" altLang="zh-CN" dirty="0" smtClean="0"/>
              <a:t>reach</a:t>
            </a:r>
            <a:r>
              <a:rPr lang="zh-CN" altLang="en-US" dirty="0" smtClean="0"/>
              <a:t>终止点时，能否“推理”出终止点断言的</a:t>
            </a:r>
            <a:r>
              <a:rPr lang="en-US" altLang="zh-CN" dirty="0" smtClean="0"/>
              <a:t>truth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432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因为我们要面对“任意的输入”，我们很难直接面对最后的断言，进行证明。我们必须、几乎要考察每一个算法步骤，看是否形成一个“真断言” 链，看这个链在</a:t>
            </a:r>
            <a:r>
              <a:rPr lang="en-US" altLang="zh-CN" dirty="0" smtClean="0"/>
              <a:t>reach</a:t>
            </a:r>
            <a:r>
              <a:rPr lang="zh-CN" altLang="en-US" dirty="0" smtClean="0"/>
              <a:t>终止点时，能否“推理”出终止点断言的</a:t>
            </a:r>
            <a:r>
              <a:rPr lang="en-US" altLang="zh-CN" dirty="0" smtClean="0"/>
              <a:t>truth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9A3F9F-6AE5-439D-9928-D47EF57F23BA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561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其实，循环部分的正确性证明是部分正确性证明的关键所在，因此，在多数情况下，不包含递归的算法的部分正确性证明，往往忽略非循环部分的断言设置和证明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0FB94B-27C3-4B6D-8BCF-82C7ACE8776A}" type="slidenum">
              <a:rPr lang="zh-CN" altLang="zh-CN" smtClean="0"/>
              <a:pPr/>
              <a:t>15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60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8C4C5-2FA7-4CD0-892D-6602FD2F0AB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109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1CAA3-9369-45C0-B594-E020E8CF1A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723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8C8E2-B175-4D2E-B4C0-65A4EBC7D0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809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C0348-DF40-4C70-BA55-9986B08E90B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08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2111B-1222-4818-A6DF-A4A9D31527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94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A0F85-932F-41C4-98F3-1839F616B50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19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89F27-131A-4831-AE26-38DC58E2B26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954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48040-CBF3-467B-AE0B-995F9054B7B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012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247D3-8C63-48D3-AEF3-F69B60FAED3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185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B69E-9D4D-4962-8C17-F3E4E61973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401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82043-46E3-426C-9461-A3C7635EFCE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59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9876FF95-B4F9-432A-9FF8-6B9FFFB274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的正确性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20" y="116632"/>
            <a:ext cx="7957280" cy="627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9336" y="382618"/>
            <a:ext cx="3647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我们可以在算法的任意位置</a:t>
            </a:r>
            <a:r>
              <a:rPr lang="zh-CN" altLang="en-US" sz="3200" dirty="0" smtClean="0"/>
              <a:t>，臆想算法的暂停，检查算法的行为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这个</a:t>
            </a:r>
            <a:r>
              <a:rPr lang="zh-CN" altLang="en-US" sz="3200" dirty="0" smtClean="0"/>
              <a:t>“位置”就是</a:t>
            </a:r>
            <a:r>
              <a:rPr lang="en-US" altLang="zh-CN" sz="3200" dirty="0" smtClean="0"/>
              <a:t>checkpoint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19336" y="3573016"/>
            <a:ext cx="411538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如何在</a:t>
            </a:r>
            <a:r>
              <a:rPr lang="en-US" altLang="zh-CN" sz="3200" dirty="0" smtClean="0"/>
              <a:t>check point</a:t>
            </a:r>
            <a:r>
              <a:rPr lang="zh-CN" altLang="en-US" sz="3200" dirty="0" smtClean="0"/>
              <a:t>“检查”算法行为？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判断数据状态是否符合某些规则或约定：</a:t>
            </a:r>
            <a:r>
              <a:rPr lang="en-US" altLang="zh-CN" sz="3200" dirty="0" smtClean="0"/>
              <a:t>Assertion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如何理解以下文字？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Attaching</a:t>
            </a:r>
            <a:r>
              <a:rPr lang="en-US" altLang="zh-CN" sz="4400" dirty="0" smtClean="0"/>
              <a:t> an assertion to a </a:t>
            </a:r>
            <a:r>
              <a:rPr lang="en-US" altLang="zh-CN" sz="4400" dirty="0" smtClean="0">
                <a:solidFill>
                  <a:srgbClr val="FF0000"/>
                </a:solidFill>
              </a:rPr>
              <a:t>checkpoint</a:t>
            </a:r>
            <a:r>
              <a:rPr lang="en-US" altLang="zh-CN" sz="4400" dirty="0" smtClean="0"/>
              <a:t> means that we believe that </a:t>
            </a:r>
            <a:r>
              <a:rPr lang="en-US" altLang="zh-CN" sz="4400" dirty="0" smtClean="0">
                <a:solidFill>
                  <a:srgbClr val="FF0000"/>
                </a:solidFill>
              </a:rPr>
              <a:t>whenever</a:t>
            </a:r>
            <a:r>
              <a:rPr lang="en-US" altLang="zh-CN" sz="4400" dirty="0" smtClean="0"/>
              <a:t> execution </a:t>
            </a:r>
            <a:r>
              <a:rPr lang="en-US" altLang="zh-CN" sz="4400" dirty="0" smtClean="0">
                <a:solidFill>
                  <a:srgbClr val="FF0000"/>
                </a:solidFill>
              </a:rPr>
              <a:t>reaches</a:t>
            </a:r>
            <a:r>
              <a:rPr lang="en-US" altLang="zh-CN" sz="4400" dirty="0" smtClean="0"/>
              <a:t> the point in question, in any execution of the algorithm on any legal input, the </a:t>
            </a:r>
            <a:r>
              <a:rPr lang="en-US" altLang="zh-CN" sz="4400" dirty="0" smtClean="0">
                <a:solidFill>
                  <a:srgbClr val="FF0000"/>
                </a:solidFill>
              </a:rPr>
              <a:t>assertion will be true</a:t>
            </a:r>
            <a:r>
              <a:rPr lang="en-US" altLang="zh-CN" sz="4400" dirty="0" smtClean="0"/>
              <a:t>.</a:t>
            </a:r>
            <a:endParaRPr lang="zh-CN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972800" cy="1139825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assertion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3182144" cy="4530725"/>
          </a:xfrm>
        </p:spPr>
        <p:txBody>
          <a:bodyPr/>
          <a:lstStyle/>
          <a:p>
            <a:r>
              <a:rPr lang="zh-CN" altLang="en-US" dirty="0" smtClean="0"/>
              <a:t>这三个断言在检查什么内容？</a:t>
            </a:r>
            <a:endParaRPr lang="zh-CN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548680"/>
            <a:ext cx="7575550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0128095" cy="99417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我们用</a:t>
            </a:r>
            <a:r>
              <a:rPr lang="en-US" altLang="zh-CN" dirty="0" smtClean="0"/>
              <a:t>assertion</a:t>
            </a:r>
            <a:r>
              <a:rPr lang="zh-CN" altLang="en-US" dirty="0" smtClean="0"/>
              <a:t>可以做什么？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184346"/>
            <a:ext cx="6768752" cy="5673654"/>
          </a:xfrm>
        </p:spPr>
      </p:pic>
      <p:sp>
        <p:nvSpPr>
          <p:cNvPr id="5" name="文本框 4"/>
          <p:cNvSpPr txBox="1"/>
          <p:nvPr/>
        </p:nvSpPr>
        <p:spPr>
          <a:xfrm>
            <a:off x="6049331" y="1412776"/>
            <a:ext cx="61350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Assertion1:  S is a symbol string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可以用来判断任意输入的合法性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Assertion3</a:t>
            </a:r>
            <a:r>
              <a:rPr lang="en-US" altLang="zh-CN" sz="2800" dirty="0"/>
              <a:t>:  Y = reverse(S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如果每个合法的输入，算法都能</a:t>
            </a:r>
            <a:endParaRPr lang="en-US" altLang="zh-CN" sz="2800" dirty="0"/>
          </a:p>
          <a:p>
            <a:r>
              <a:rPr lang="en-US" altLang="zh-CN" sz="2800" dirty="0" smtClean="0"/>
              <a:t>     </a:t>
            </a:r>
            <a:r>
              <a:rPr lang="zh-CN" altLang="en-US" sz="2800" dirty="0" smtClean="0"/>
              <a:t>运行到这一点并且断言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都为真，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算法的部分正确性就能得到证明！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330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0128095" cy="99417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我们用</a:t>
            </a:r>
            <a:r>
              <a:rPr lang="en-US" altLang="zh-CN" dirty="0" smtClean="0"/>
              <a:t>assertion</a:t>
            </a:r>
            <a:r>
              <a:rPr lang="zh-CN" altLang="en-US" dirty="0" smtClean="0"/>
              <a:t>可以做什么？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184346"/>
            <a:ext cx="6768752" cy="5673654"/>
          </a:xfrm>
        </p:spPr>
      </p:pic>
      <p:sp>
        <p:nvSpPr>
          <p:cNvPr id="5" name="文本框 4"/>
          <p:cNvSpPr txBox="1"/>
          <p:nvPr/>
        </p:nvSpPr>
        <p:spPr>
          <a:xfrm>
            <a:off x="6724425" y="1777675"/>
            <a:ext cx="5060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(2)</a:t>
            </a:r>
            <a:r>
              <a:rPr lang="zh-CN" altLang="en-US" sz="2800" dirty="0" smtClean="0"/>
              <a:t>这个</a:t>
            </a:r>
            <a:r>
              <a:rPr lang="en-US" altLang="zh-CN" sz="2800" dirty="0" smtClean="0"/>
              <a:t>checkpoint</a:t>
            </a:r>
            <a:r>
              <a:rPr lang="zh-CN" altLang="en-US" sz="2800" dirty="0" smtClean="0"/>
              <a:t>经常到达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循环内；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每次到达就是数据处理更  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</a:t>
            </a:r>
            <a:r>
              <a:rPr lang="zh-CN" altLang="en-US" sz="2800" dirty="0" smtClean="0"/>
              <a:t>进一步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724425" y="3709832"/>
            <a:ext cx="4772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断言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的设计必须：</a:t>
            </a:r>
            <a:endParaRPr lang="en-US" altLang="zh-CN" sz="2800" dirty="0" smtClean="0"/>
          </a:p>
          <a:p>
            <a:r>
              <a:rPr lang="en-US" altLang="zh-CN" sz="2800" dirty="0" smtClean="0"/>
              <a:t>       1)</a:t>
            </a:r>
            <a:r>
              <a:rPr lang="zh-CN" altLang="en-US" sz="2800" dirty="0" smtClean="0"/>
              <a:t>反映每次到达该点时处理逻辑必须遵循的约定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2)</a:t>
            </a:r>
            <a:r>
              <a:rPr lang="zh-CN" altLang="en-US" sz="2800" dirty="0" smtClean="0"/>
              <a:t>一个过程中的约定，判断一个动态执行的状态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8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07" y="233317"/>
            <a:ext cx="85693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04" y="5533727"/>
            <a:ext cx="76327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115" y="548952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真断言链：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524568" y="1412776"/>
            <a:ext cx="2808460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当</a:t>
            </a:r>
            <a:r>
              <a:rPr lang="zh-CN" altLang="en-US" sz="3200" dirty="0" smtClean="0"/>
              <a:t>我们观察算法执行过程中断点的进入和断言结果的产生时，我们发现了一个“断言链”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什么是证明了这个算法的部分正确？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417639"/>
            <a:ext cx="7337740" cy="1452722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36" y="3108334"/>
            <a:ext cx="7758388" cy="2408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7368" y="1615024"/>
            <a:ext cx="367240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</a:t>
            </a:r>
            <a:r>
              <a:rPr lang="zh-CN" altLang="en-US" sz="2400" b="1" dirty="0" smtClean="0"/>
              <a:t>就是为真断言</a:t>
            </a:r>
            <a:r>
              <a:rPr lang="zh-CN" altLang="en-US" sz="2400" b="1" dirty="0"/>
              <a:t>的序列</a:t>
            </a:r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断言必须为真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07368" y="3112454"/>
            <a:ext cx="352839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断言</a:t>
            </a:r>
            <a:r>
              <a:rPr lang="zh-CN" altLang="en-US" sz="2400" b="1" dirty="0" smtClean="0"/>
              <a:t>序列中断言是否为真，需要利用算法步骤的内在含义进行证明：</a:t>
            </a:r>
            <a:endParaRPr lang="en-US" altLang="zh-CN" sz="24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07368" y="4338607"/>
            <a:ext cx="3528392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有些</a:t>
            </a:r>
            <a:r>
              <a:rPr lang="en-US" altLang="zh-CN" sz="2400" b="1" dirty="0" smtClean="0"/>
              <a:t>checkpoint</a:t>
            </a:r>
            <a:r>
              <a:rPr lang="zh-CN" altLang="en-US" sz="2400" b="1" dirty="0" smtClean="0"/>
              <a:t>不断被</a:t>
            </a:r>
            <a:r>
              <a:rPr lang="en-US" altLang="zh-CN" sz="2400" b="1" dirty="0" smtClean="0"/>
              <a:t>reach</a:t>
            </a:r>
            <a:r>
              <a:rPr lang="zh-CN" altLang="en-US" sz="2400" b="1" dirty="0" smtClean="0"/>
              <a:t>，其断言也必须不断被证真：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396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64" y="1340768"/>
            <a:ext cx="10009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: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这些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intermediate assertions 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为什么被称为“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invariants</a:t>
            </a: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”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什么又叫循环不变式？</a:t>
            </a:r>
            <a:endParaRPr lang="en-US" altLang="zh-CN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Then: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要证明一个算法的部分正确性：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在哪里设置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什么样的“局部特性”用断言形式描述？</a:t>
            </a:r>
            <a:endParaRPr lang="en-US" altLang="zh-CN" dirty="0" smtClean="0"/>
          </a:p>
          <a:p>
            <a:pPr lvl="1"/>
            <a:r>
              <a:rPr lang="en-US" altLang="zh-CN" sz="2800" dirty="0"/>
              <a:t>proceeding locally </a:t>
            </a:r>
            <a:r>
              <a:rPr lang="en-US" altLang="zh-CN" sz="2800" dirty="0">
                <a:solidFill>
                  <a:srgbClr val="FF0000"/>
                </a:solidFill>
              </a:rPr>
              <a:t>from checkpoint to checkpoint </a:t>
            </a:r>
            <a:r>
              <a:rPr lang="en-US" altLang="zh-CN" sz="2800" dirty="0"/>
              <a:t>does not bring about any violations of the invariance properties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0895" y="4725144"/>
            <a:ext cx="10881505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循环体内的循环起始点，通常需要设置</a:t>
            </a:r>
            <a:r>
              <a:rPr lang="en-US" altLang="zh-CN" sz="2800" dirty="0" smtClean="0"/>
              <a:t>checkpoint</a:t>
            </a:r>
            <a:r>
              <a:rPr lang="zh-CN" altLang="en-US" sz="2800" dirty="0" smtClean="0"/>
              <a:t>，定义循环不变式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9496" y="320467"/>
            <a:ext cx="56882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subroutine 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square of </a:t>
            </a:r>
            <a:r>
              <a:rPr lang="en-US" altLang="zh-CN" sz="2800" b="1" i="1" dirty="0">
                <a:solidFill>
                  <a:srgbClr val="FF0000"/>
                </a:solidFill>
                <a:latin typeface="Arial" charset="0"/>
                <a:ea typeface="宋体" charset="-122"/>
              </a:rPr>
              <a:t>A</a:t>
            </a:r>
            <a:r>
              <a:rPr lang="en-US" altLang="zh-CN" sz="2800" dirty="0">
                <a:latin typeface="Arial" charset="0"/>
                <a:ea typeface="宋体" charset="-122"/>
              </a:rPr>
              <a:t>:</a:t>
            </a:r>
          </a:p>
          <a:p>
            <a:pPr marL="800100" lvl="1" indent="-342900" eaLnBrk="1" hangingPunct="1">
              <a:buFontTx/>
              <a:buAutoNum type="arabicParenBoth"/>
              <a:defRPr/>
            </a:pPr>
            <a:r>
              <a:rPr lang="en-US" altLang="zh-CN" sz="2800" b="1" dirty="0">
                <a:latin typeface="Arial" charset="0"/>
                <a:ea typeface="宋体" charset="-122"/>
              </a:rPr>
              <a:t>set</a:t>
            </a:r>
            <a:r>
              <a:rPr lang="en-US" altLang="zh-CN" sz="2800" dirty="0">
                <a:latin typeface="Arial" charset="0"/>
                <a:ea typeface="宋体" charset="-122"/>
              </a:rPr>
              <a:t> </a:t>
            </a:r>
            <a:r>
              <a:rPr lang="en-US" altLang="zh-CN" sz="2800" i="1" dirty="0">
                <a:latin typeface="Arial" charset="0"/>
                <a:ea typeface="宋体" charset="-122"/>
              </a:rPr>
              <a:t>C </a:t>
            </a:r>
            <a:r>
              <a:rPr lang="en-US" altLang="zh-CN" sz="2800" b="1" dirty="0">
                <a:latin typeface="Arial" charset="0"/>
                <a:ea typeface="宋体" charset="-122"/>
              </a:rPr>
              <a:t>to</a:t>
            </a:r>
            <a:r>
              <a:rPr lang="en-US" altLang="zh-CN" sz="2800" dirty="0">
                <a:latin typeface="Arial" charset="0"/>
                <a:ea typeface="宋体" charset="-122"/>
              </a:rPr>
              <a:t> 0;</a:t>
            </a:r>
          </a:p>
          <a:p>
            <a:pPr marL="800100" lvl="1" indent="-342900" eaLnBrk="1" hangingPunct="1">
              <a:buFontTx/>
              <a:buAutoNum type="arabicParenBoth"/>
              <a:defRPr/>
            </a:pPr>
            <a:r>
              <a:rPr lang="en-US" altLang="zh-CN" sz="2800" b="1" dirty="0">
                <a:latin typeface="Arial" charset="0"/>
                <a:ea typeface="宋体" charset="-122"/>
              </a:rPr>
              <a:t>set</a:t>
            </a:r>
            <a:r>
              <a:rPr lang="en-US" altLang="zh-CN" sz="2800" dirty="0">
                <a:latin typeface="Arial" charset="0"/>
                <a:ea typeface="宋体" charset="-122"/>
              </a:rPr>
              <a:t> </a:t>
            </a:r>
            <a:r>
              <a:rPr lang="en-US" altLang="zh-CN" sz="2800" i="1" dirty="0">
                <a:latin typeface="Arial" charset="0"/>
                <a:ea typeface="宋体" charset="-122"/>
              </a:rPr>
              <a:t>D</a:t>
            </a:r>
            <a:r>
              <a:rPr lang="en-US" altLang="zh-CN" sz="2800" dirty="0">
                <a:latin typeface="Arial" charset="0"/>
                <a:ea typeface="宋体" charset="-122"/>
              </a:rPr>
              <a:t> </a:t>
            </a:r>
            <a:r>
              <a:rPr lang="en-US" altLang="zh-CN" sz="2800" b="1" dirty="0">
                <a:latin typeface="Arial" charset="0"/>
                <a:ea typeface="宋体" charset="-122"/>
              </a:rPr>
              <a:t>to</a:t>
            </a:r>
            <a:r>
              <a:rPr lang="en-US" altLang="zh-CN" sz="2800" dirty="0">
                <a:latin typeface="Arial" charset="0"/>
                <a:ea typeface="宋体" charset="-122"/>
              </a:rPr>
              <a:t> 0; </a:t>
            </a:r>
          </a:p>
          <a:p>
            <a:pPr marL="800100" lvl="1" indent="-342900" eaLnBrk="1" hangingPunct="1">
              <a:buFontTx/>
              <a:buAutoNum type="arabicParenBoth"/>
              <a:defRPr/>
            </a:pPr>
            <a:r>
              <a:rPr lang="en-US" altLang="zh-CN" sz="2800" b="1" dirty="0">
                <a:latin typeface="Arial" charset="0"/>
                <a:ea typeface="宋体" charset="-122"/>
              </a:rPr>
              <a:t>while</a:t>
            </a:r>
            <a:r>
              <a:rPr lang="en-US" altLang="zh-CN" sz="2800" dirty="0">
                <a:latin typeface="Arial" charset="0"/>
                <a:ea typeface="宋体" charset="-122"/>
              </a:rPr>
              <a:t> (</a:t>
            </a:r>
            <a:r>
              <a:rPr lang="en-US" altLang="zh-CN" sz="2800" i="1" dirty="0">
                <a:latin typeface="Arial" charset="0"/>
                <a:ea typeface="宋体" charset="-122"/>
              </a:rPr>
              <a:t>D</a:t>
            </a:r>
            <a:r>
              <a:rPr lang="en-US" altLang="zh-CN" sz="2800" dirty="0">
                <a:latin typeface="Sylfaen"/>
                <a:ea typeface="宋体" charset="-122"/>
              </a:rPr>
              <a:t>≠</a:t>
            </a:r>
            <a:r>
              <a:rPr lang="en-US" altLang="zh-CN" sz="2800" i="1" dirty="0">
                <a:latin typeface="Sylfaen"/>
                <a:ea typeface="宋体" charset="-122"/>
              </a:rPr>
              <a:t>A</a:t>
            </a:r>
            <a:r>
              <a:rPr lang="en-US" altLang="zh-CN" sz="2800" dirty="0">
                <a:latin typeface="Sylfaen"/>
                <a:ea typeface="宋体" charset="-122"/>
              </a:rPr>
              <a:t>) </a:t>
            </a:r>
            <a:r>
              <a:rPr lang="en-US" altLang="zh-CN" sz="2800" b="1" dirty="0">
                <a:latin typeface="Sylfaen"/>
                <a:ea typeface="宋体" charset="-122"/>
              </a:rPr>
              <a:t>do</a:t>
            </a:r>
          </a:p>
          <a:p>
            <a:pPr lvl="2" eaLnBrk="1" hangingPunct="1">
              <a:defRPr/>
            </a:pPr>
            <a:r>
              <a:rPr lang="en-US" altLang="zh-CN" sz="2800" i="1" dirty="0">
                <a:latin typeface="Sylfaen"/>
                <a:ea typeface="宋体" charset="-122"/>
              </a:rPr>
              <a:t> </a:t>
            </a:r>
            <a:r>
              <a:rPr lang="en-US" altLang="zh-CN" sz="2800" b="1" dirty="0">
                <a:latin typeface="Sylfaen"/>
                <a:ea typeface="宋体" charset="-122"/>
              </a:rPr>
              <a:t>set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C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 </a:t>
            </a:r>
            <a:r>
              <a:rPr lang="en-US" altLang="zh-CN" sz="2800" b="1" dirty="0">
                <a:latin typeface="Sylfaen"/>
                <a:ea typeface="宋体" charset="-122"/>
              </a:rPr>
              <a:t>to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C </a:t>
            </a:r>
            <a:r>
              <a:rPr lang="en-US" altLang="zh-CN" sz="2800" dirty="0">
                <a:latin typeface="Sylfaen"/>
                <a:ea typeface="宋体" charset="-122"/>
              </a:rPr>
              <a:t>+</a:t>
            </a:r>
            <a:r>
              <a:rPr lang="en-US" altLang="zh-CN" sz="2800" i="1" dirty="0">
                <a:latin typeface="Sylfaen"/>
                <a:ea typeface="宋体" charset="-122"/>
              </a:rPr>
              <a:t>A</a:t>
            </a:r>
            <a:r>
              <a:rPr lang="en-US" altLang="zh-CN" sz="2800" dirty="0">
                <a:latin typeface="Sylfaen"/>
                <a:ea typeface="宋体" charset="-122"/>
              </a:rPr>
              <a:t>;</a:t>
            </a:r>
          </a:p>
          <a:p>
            <a:pPr lvl="2" eaLnBrk="1" hangingPunct="1">
              <a:defRPr/>
            </a:pP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b="1" dirty="0">
                <a:latin typeface="Sylfaen"/>
                <a:ea typeface="宋体" charset="-122"/>
              </a:rPr>
              <a:t>set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D</a:t>
            </a:r>
            <a:r>
              <a:rPr lang="en-US" altLang="zh-CN" sz="2800" dirty="0">
                <a:latin typeface="Sylfaen"/>
                <a:ea typeface="宋体" charset="-122"/>
              </a:rPr>
              <a:t>  </a:t>
            </a:r>
            <a:r>
              <a:rPr lang="en-US" altLang="zh-CN" sz="2800" b="1" dirty="0">
                <a:latin typeface="Sylfaen"/>
                <a:ea typeface="宋体" charset="-122"/>
              </a:rPr>
              <a:t>to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D </a:t>
            </a:r>
            <a:r>
              <a:rPr lang="en-US" altLang="zh-CN" sz="2800" dirty="0">
                <a:latin typeface="Sylfaen"/>
                <a:ea typeface="宋体" charset="-122"/>
              </a:rPr>
              <a:t>+1;</a:t>
            </a:r>
          </a:p>
          <a:p>
            <a:pPr lvl="1" eaLnBrk="1" hangingPunct="1">
              <a:defRPr/>
            </a:pPr>
            <a:r>
              <a:rPr lang="en-US" altLang="zh-CN" sz="2800" dirty="0">
                <a:latin typeface="Sylfaen"/>
                <a:ea typeface="宋体" charset="-122"/>
              </a:rPr>
              <a:t>(4) </a:t>
            </a:r>
            <a:r>
              <a:rPr lang="en-US" altLang="zh-CN" sz="2800" b="1" dirty="0">
                <a:latin typeface="Sylfaen"/>
                <a:ea typeface="宋体" charset="-122"/>
              </a:rPr>
              <a:t>return</a:t>
            </a:r>
            <a:r>
              <a:rPr lang="en-US" altLang="zh-CN" sz="2800" dirty="0">
                <a:latin typeface="Sylfaen"/>
                <a:ea typeface="宋体" charset="-122"/>
              </a:rPr>
              <a:t> </a:t>
            </a:r>
            <a:r>
              <a:rPr lang="en-US" altLang="zh-CN" sz="2800" i="1" dirty="0">
                <a:latin typeface="Sylfaen"/>
                <a:ea typeface="宋体" charset="-122"/>
              </a:rPr>
              <a:t>C</a:t>
            </a:r>
            <a:r>
              <a:rPr lang="en-US" altLang="zh-CN" sz="2800" dirty="0">
                <a:latin typeface="Sylfaen"/>
                <a:ea typeface="宋体" charset="-122"/>
              </a:rPr>
              <a:t> . </a:t>
            </a:r>
            <a:endParaRPr lang="zh-CN" altLang="en-US" sz="2800" dirty="0">
              <a:latin typeface="Arial" charset="0"/>
              <a:ea typeface="宋体" charset="-122"/>
            </a:endParaRP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5822843" y="320467"/>
            <a:ext cx="4680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过程计算</a:t>
            </a:r>
            <a:r>
              <a:rPr lang="en-US" altLang="zh-CN" sz="3200" i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平方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3592" y="3674933"/>
            <a:ext cx="7770566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问题：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你能指出循环不变式是什么吗？</a:t>
            </a:r>
            <a:endParaRPr lang="en-US" altLang="zh-C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23792" y="5510990"/>
            <a:ext cx="3168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i="1" dirty="0" err="1">
                <a:latin typeface="Mongolian Baiti" panose="03000500000000000000" pitchFamily="66" charset="0"/>
              </a:rPr>
              <a:t>C</a:t>
            </a:r>
            <a:r>
              <a:rPr lang="en-US" altLang="zh-CN" sz="3600" baseline="-25000" dirty="0" err="1">
                <a:latin typeface="Mongolian Baiti" panose="03000500000000000000" pitchFamily="66" charset="0"/>
              </a:rPr>
              <a:t>k</a:t>
            </a:r>
            <a:r>
              <a:rPr lang="en-US" altLang="zh-CN" sz="3600" dirty="0">
                <a:latin typeface="Mongolian Baiti" panose="03000500000000000000" pitchFamily="66" charset="0"/>
              </a:rPr>
              <a:t> = </a:t>
            </a:r>
            <a:r>
              <a:rPr lang="en-US" altLang="zh-CN" sz="3600" i="1" dirty="0">
                <a:latin typeface="Mongolian Baiti" panose="03000500000000000000" pitchFamily="66" charset="0"/>
              </a:rPr>
              <a:t>A</a:t>
            </a:r>
            <a:r>
              <a:rPr lang="en-US" altLang="zh-CN" sz="3600" dirty="0">
                <a:latin typeface="Mongolian Baiti" panose="03000500000000000000" pitchFamily="66" charset="0"/>
              </a:rPr>
              <a:t> </a:t>
            </a:r>
            <a:r>
              <a:rPr lang="en-US" altLang="zh-CN" sz="3600" dirty="0">
                <a:latin typeface="Mongolian Baiti" panose="03000500000000000000" pitchFamily="66" charset="0"/>
                <a:sym typeface="Symbol" panose="05050102010706020507" pitchFamily="18" charset="2"/>
              </a:rPr>
              <a:t> </a:t>
            </a:r>
            <a:r>
              <a:rPr lang="en-US" altLang="zh-CN" sz="3600" i="1" dirty="0" err="1">
                <a:latin typeface="Mongolian Baiti" panose="03000500000000000000" pitchFamily="66" charset="0"/>
                <a:sym typeface="Symbol" panose="05050102010706020507" pitchFamily="18" charset="2"/>
              </a:rPr>
              <a:t>D</a:t>
            </a:r>
            <a:r>
              <a:rPr lang="en-US" altLang="zh-CN" sz="3600" baseline="-25000" dirty="0" err="1">
                <a:latin typeface="Mongolian Baiti" panose="03000500000000000000" pitchFamily="66" charset="0"/>
                <a:sym typeface="Symbol" panose="05050102010706020507" pitchFamily="18" charset="2"/>
              </a:rPr>
              <a:t>k</a:t>
            </a:r>
            <a:endParaRPr lang="zh-CN" altLang="en-US" sz="3600" i="1" dirty="0">
              <a:latin typeface="Mongolian Baiti" panose="03000500000000000000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5480" y="1340768"/>
            <a:ext cx="47525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计算机会犯错吗？</a:t>
            </a:r>
            <a:endParaRPr lang="en-US" altLang="zh-CN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6384032" y="3645024"/>
            <a:ext cx="47525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:</a:t>
            </a:r>
          </a:p>
          <a:p>
            <a:pPr eaLnBrk="1" hangingPunct="1">
              <a:defRPr/>
            </a:pPr>
            <a:r>
              <a:rPr lang="zh-CN" alt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程序员</a:t>
            </a:r>
            <a:r>
              <a:rPr lang="zh-CN" alt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会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犯错吗？</a:t>
            </a:r>
            <a:endParaRPr lang="en-US" altLang="zh-CN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直角上箭头 1"/>
          <p:cNvSpPr/>
          <p:nvPr/>
        </p:nvSpPr>
        <p:spPr>
          <a:xfrm rot="5400000">
            <a:off x="4011833" y="2704855"/>
            <a:ext cx="1080119" cy="267242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68630" y="354148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倒不如这么问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收敛性：</a:t>
            </a:r>
            <a:r>
              <a:rPr lang="en-US" altLang="zh-CN" smtClean="0"/>
              <a:t>total</a:t>
            </a:r>
            <a:r>
              <a:rPr lang="zh-CN" altLang="en-US" smtClean="0"/>
              <a:t>正确性的证明方法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767408" y="1268413"/>
            <a:ext cx="10657184" cy="4862512"/>
          </a:xfrm>
        </p:spPr>
        <p:txBody>
          <a:bodyPr/>
          <a:lstStyle/>
          <a:p>
            <a:pPr marL="474662" indent="-457200"/>
            <a:r>
              <a:rPr lang="en-US" altLang="zh-CN" dirty="0" smtClean="0"/>
              <a:t>showing that something good eventually happens (not that bad things do not); namely, that the algorithm indeed reaches its endpoint and terminates successfully.</a:t>
            </a:r>
          </a:p>
          <a:p>
            <a:pPr marL="474662" indent="-457200"/>
            <a:r>
              <a:rPr lang="en-US" altLang="zh-CN" dirty="0" smtClean="0"/>
              <a:t>find some quantity and show that it </a:t>
            </a:r>
            <a:r>
              <a:rPr lang="en-US" altLang="zh-CN" b="1" dirty="0" smtClean="0"/>
              <a:t>converges:</a:t>
            </a:r>
          </a:p>
          <a:p>
            <a:pPr marL="474662" indent="-457200"/>
            <a:r>
              <a:rPr lang="en-US" altLang="zh-CN" sz="2800" dirty="0" smtClean="0"/>
              <a:t>quantity </a:t>
            </a:r>
            <a:r>
              <a:rPr lang="en-US" altLang="zh-CN" sz="2800" dirty="0"/>
              <a:t>keeps decreasing as execution proceeds from one checkpoint to another, but that it cannot decrease forever: </a:t>
            </a:r>
            <a:endParaRPr lang="en-US" altLang="zh-CN" sz="2800" dirty="0" smtClean="0"/>
          </a:p>
          <a:p>
            <a:pPr marL="801687" lvl="1" indent="-457200"/>
            <a:r>
              <a:rPr lang="en-US" altLang="zh-CN" dirty="0" smtClean="0"/>
              <a:t>there is some bound below which it can never go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631504" y="4725144"/>
            <a:ext cx="7200800" cy="1872208"/>
            <a:chOff x="1631504" y="4725144"/>
            <a:chExt cx="7200800" cy="187220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31504" y="4725144"/>
              <a:ext cx="72008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云形 3"/>
            <p:cNvSpPr/>
            <p:nvPr/>
          </p:nvSpPr>
          <p:spPr>
            <a:xfrm>
              <a:off x="3035660" y="5013176"/>
              <a:ext cx="4392488" cy="158417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/>
                <a:t>There  must be a bound!</a:t>
              </a:r>
              <a:endParaRPr lang="zh-CN" altLang="en-US" sz="3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478282" y="158710"/>
            <a:ext cx="8229600" cy="774700"/>
          </a:xfrm>
        </p:spPr>
        <p:txBody>
          <a:bodyPr/>
          <a:lstStyle/>
          <a:p>
            <a:r>
              <a:rPr lang="zh-CN" altLang="en-US" dirty="0" smtClean="0"/>
              <a:t>“部分”与“完全”正确性</a:t>
            </a:r>
            <a:endParaRPr lang="en-US" altLang="zh-CN" dirty="0" smtClean="0"/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34356" y="1080295"/>
            <a:ext cx="9446220" cy="4114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 sz="2800" b="1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Euclid algorithm</a:t>
            </a:r>
          </a:p>
          <a:p>
            <a:pPr lvl="1"/>
            <a:r>
              <a:rPr lang="en-US" altLang="zh-CN" sz="2400" dirty="0"/>
              <a:t>input: nonnegative integer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n</a:t>
            </a:r>
            <a:endParaRPr lang="en-US" altLang="zh-CN" sz="2400" i="1" dirty="0"/>
          </a:p>
          <a:p>
            <a:pPr lvl="1"/>
            <a:r>
              <a:rPr lang="en-US" altLang="zh-CN" sz="2400" dirty="0"/>
              <a:t>output: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/>
              <a:t>procedure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b="1" dirty="0"/>
              <a:t>Euclid(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if </a:t>
            </a:r>
            <a:r>
              <a:rPr lang="en-US" altLang="zh-CN" sz="2400" i="1" dirty="0"/>
              <a:t>n</a:t>
            </a:r>
            <a:r>
              <a:rPr lang="en-US" altLang="zh-CN" sz="2400" dirty="0"/>
              <a:t>=0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then return </a:t>
            </a:r>
            <a:r>
              <a:rPr lang="en-US" altLang="zh-CN" sz="2400" i="1" dirty="0"/>
              <a:t>m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i="1" dirty="0"/>
              <a:t>        </a:t>
            </a:r>
            <a:r>
              <a:rPr lang="en-US" altLang="zh-CN" sz="2400" b="1" dirty="0"/>
              <a:t>else return </a:t>
            </a:r>
            <a:r>
              <a:rPr lang="en-US" altLang="zh-CN" sz="2400" dirty="0">
                <a:solidFill>
                  <a:srgbClr val="FF0000"/>
                </a:solidFill>
              </a:rPr>
              <a:t>Euclid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, </a:t>
            </a:r>
            <a:r>
              <a:rPr lang="en-US" altLang="zh-CN" sz="2400" i="1" dirty="0"/>
              <a:t>m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1">
              <a:spcBef>
                <a:spcPct val="50000"/>
              </a:spcBef>
            </a:pPr>
            <a:endParaRPr lang="en-US" altLang="zh-CN" sz="28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3595191" y="2262585"/>
            <a:ext cx="7685384" cy="2104518"/>
            <a:chOff x="3595191" y="2262585"/>
            <a:chExt cx="7685384" cy="2104518"/>
          </a:xfrm>
        </p:grpSpPr>
        <p:sp>
          <p:nvSpPr>
            <p:cNvPr id="40965" name="Oval 19"/>
            <p:cNvSpPr>
              <a:spLocks noChangeArrowheads="1"/>
            </p:cNvSpPr>
            <p:nvPr/>
          </p:nvSpPr>
          <p:spPr bwMode="auto">
            <a:xfrm>
              <a:off x="5492751" y="2546350"/>
              <a:ext cx="504825" cy="503238"/>
            </a:xfrm>
            <a:prstGeom prst="ellips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973" name="Line 18"/>
            <p:cNvSpPr>
              <a:spLocks noChangeShapeType="1"/>
            </p:cNvSpPr>
            <p:nvPr/>
          </p:nvSpPr>
          <p:spPr bwMode="auto">
            <a:xfrm>
              <a:off x="3595191" y="2475310"/>
              <a:ext cx="1295400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4" name="Line 21"/>
            <p:cNvSpPr>
              <a:spLocks noChangeShapeType="1"/>
            </p:cNvSpPr>
            <p:nvPr/>
          </p:nvSpPr>
          <p:spPr bwMode="auto">
            <a:xfrm flipH="1" flipV="1">
              <a:off x="4890591" y="2497534"/>
              <a:ext cx="564060" cy="283393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5" name="Text Box 17"/>
            <p:cNvSpPr txBox="1">
              <a:spLocks noChangeArrowheads="1"/>
            </p:cNvSpPr>
            <p:nvPr/>
          </p:nvSpPr>
          <p:spPr bwMode="auto">
            <a:xfrm>
              <a:off x="6135190" y="2262585"/>
              <a:ext cx="514538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</a:rPr>
                <a:t>if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d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 is the GCD of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m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 and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, it must be </a:t>
              </a:r>
              <a:r>
                <a:rPr lang="en-US" altLang="zh-CN" sz="2400" b="1" dirty="0" smtClean="0">
                  <a:solidFill>
                    <a:srgbClr val="0000CC"/>
                  </a:solidFill>
                </a:rPr>
                <a:t>the GCD 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of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 and (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m 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mod </a:t>
              </a:r>
              <a:r>
                <a:rPr lang="en-US" altLang="zh-CN" sz="2400" b="1" i="1" dirty="0">
                  <a:solidFill>
                    <a:srgbClr val="0000CC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</a:rPr>
                <a:t>)</a:t>
              </a:r>
            </a:p>
          </p:txBody>
        </p:sp>
        <p:sp>
          <p:nvSpPr>
            <p:cNvPr id="40976" name="Text Box 20"/>
            <p:cNvSpPr txBox="1">
              <a:spLocks noChangeArrowheads="1"/>
            </p:cNvSpPr>
            <p:nvPr/>
          </p:nvSpPr>
          <p:spPr bwMode="auto">
            <a:xfrm>
              <a:off x="5545932" y="2544708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1</a:t>
              </a:r>
            </a:p>
          </p:txBody>
        </p:sp>
        <p:sp>
          <p:nvSpPr>
            <p:cNvPr id="40977" name="Line 22"/>
            <p:cNvSpPr>
              <a:spLocks noChangeShapeType="1"/>
            </p:cNvSpPr>
            <p:nvPr/>
          </p:nvSpPr>
          <p:spPr bwMode="auto">
            <a:xfrm flipH="1">
              <a:off x="5492751" y="2984898"/>
              <a:ext cx="294778" cy="1382205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26114" y="4750199"/>
            <a:ext cx="5770486" cy="1287302"/>
            <a:chOff x="5726114" y="4750199"/>
            <a:chExt cx="5770486" cy="1287302"/>
          </a:xfrm>
        </p:grpSpPr>
        <p:sp>
          <p:nvSpPr>
            <p:cNvPr id="40964" name="Oval 14"/>
            <p:cNvSpPr>
              <a:spLocks noChangeArrowheads="1"/>
            </p:cNvSpPr>
            <p:nvPr/>
          </p:nvSpPr>
          <p:spPr bwMode="auto">
            <a:xfrm>
              <a:off x="5726114" y="4760914"/>
              <a:ext cx="503237" cy="504825"/>
            </a:xfrm>
            <a:prstGeom prst="ellips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969" name="Text Box 12"/>
            <p:cNvSpPr txBox="1">
              <a:spLocks noChangeArrowheads="1"/>
            </p:cNvSpPr>
            <p:nvPr/>
          </p:nvSpPr>
          <p:spPr bwMode="auto">
            <a:xfrm>
              <a:off x="6340364" y="5206504"/>
              <a:ext cx="51562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6600"/>
                  </a:solidFill>
                </a:rPr>
                <a:t>(</a:t>
              </a:r>
              <a:r>
                <a:rPr lang="en-US" altLang="zh-CN" sz="2400" b="1" i="1" dirty="0">
                  <a:solidFill>
                    <a:srgbClr val="006600"/>
                  </a:solidFill>
                </a:rPr>
                <a:t>m</a:t>
              </a:r>
              <a:r>
                <a:rPr lang="en-US" altLang="zh-CN" sz="2400" b="1" dirty="0">
                  <a:solidFill>
                    <a:srgbClr val="006600"/>
                  </a:solidFill>
                </a:rPr>
                <a:t> mod </a:t>
              </a:r>
              <a:r>
                <a:rPr lang="en-US" altLang="zh-CN" sz="2400" b="1" i="1" dirty="0">
                  <a:solidFill>
                    <a:srgbClr val="006600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6600"/>
                  </a:solidFill>
                </a:rPr>
                <a:t>) is always less than </a:t>
              </a:r>
              <a:r>
                <a:rPr lang="en-US" altLang="zh-CN" sz="2400" b="1" i="1" dirty="0">
                  <a:solidFill>
                    <a:srgbClr val="006600"/>
                  </a:solidFill>
                </a:rPr>
                <a:t>n</a:t>
              </a:r>
              <a:r>
                <a:rPr lang="en-US" altLang="zh-CN" sz="2400" b="1" dirty="0">
                  <a:solidFill>
                    <a:srgbClr val="006600"/>
                  </a:solidFill>
                </a:rPr>
                <a:t>, so, the algorithm must terminate</a:t>
              </a:r>
              <a:r>
                <a:rPr lang="en-US" altLang="zh-CN" sz="2400" dirty="0"/>
                <a:t>  </a:t>
              </a:r>
              <a:endParaRPr lang="en-US" altLang="zh-CN" sz="2400" i="1" dirty="0"/>
            </a:p>
          </p:txBody>
        </p:sp>
        <p:sp>
          <p:nvSpPr>
            <p:cNvPr id="40970" name="Text Box 15"/>
            <p:cNvSpPr txBox="1">
              <a:spLocks noChangeArrowheads="1"/>
            </p:cNvSpPr>
            <p:nvPr/>
          </p:nvSpPr>
          <p:spPr bwMode="auto">
            <a:xfrm>
              <a:off x="5797550" y="4773217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6600"/>
                  </a:solidFill>
                </a:rPr>
                <a:t>2</a:t>
              </a:r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6236788" y="4750199"/>
              <a:ext cx="115252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 flipV="1">
              <a:off x="6813050" y="4800152"/>
              <a:ext cx="418840" cy="502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326093" y="4448176"/>
            <a:ext cx="4532585" cy="1708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问题：</a:t>
            </a:r>
            <a:endParaRPr lang="en-US" altLang="zh-CN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你能否用这个例子解释</a:t>
            </a:r>
            <a:r>
              <a:rPr lang="en-US" altLang="zh-CN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Partial</a:t>
            </a:r>
            <a:r>
              <a:rPr lang="zh-CN" alt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 和 </a:t>
            </a:r>
            <a:r>
              <a:rPr lang="en-US" altLang="zh-CN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Total</a:t>
            </a:r>
            <a:r>
              <a:rPr lang="zh-CN" alt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正确性？</a:t>
            </a:r>
            <a:endParaRPr lang="en-US" altLang="zh-CN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zh-CN" altLang="en-US" dirty="0" smtClean="0"/>
              <a:t>递归算法：</a:t>
            </a:r>
          </a:p>
        </p:txBody>
      </p:sp>
      <p:pic>
        <p:nvPicPr>
          <p:cNvPr id="43011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96752"/>
            <a:ext cx="11207051" cy="46858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我们有类似的思考</a:t>
            </a:r>
          </a:p>
        </p:txBody>
      </p:sp>
      <p:pic>
        <p:nvPicPr>
          <p:cNvPr id="44035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78535"/>
            <a:ext cx="10864389" cy="1542475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1" y="3501008"/>
            <a:ext cx="10837547" cy="299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11797" y="2856608"/>
            <a:ext cx="4202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Our expectation of Move: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Then: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我们用数学归纳法证明 </a:t>
            </a:r>
            <a:r>
              <a:rPr lang="en-US" altLang="zh-CN" smtClean="0"/>
              <a:t>the expectation holds for every N!</a:t>
            </a:r>
            <a:endParaRPr lang="zh-CN" altLang="en-US" smtClean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560193" y="3681414"/>
            <a:ext cx="87842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问题：这种方法和我们用循环不变量的保持证明循环的正确性有何差异？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Test and debugging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designer might try out an algorithm on several typical and atypical </a:t>
            </a:r>
            <a:r>
              <a:rPr lang="en-US" altLang="zh-CN" sz="2800" dirty="0">
                <a:solidFill>
                  <a:srgbClr val="FF0000"/>
                </a:solidFill>
              </a:rPr>
              <a:t>inputs</a:t>
            </a:r>
            <a:r>
              <a:rPr lang="en-US" altLang="zh-CN" sz="2800" dirty="0"/>
              <a:t> and </a:t>
            </a:r>
            <a:r>
              <a:rPr lang="en-US" altLang="zh-CN" sz="2800" dirty="0" smtClean="0"/>
              <a:t>do not </a:t>
            </a:r>
            <a:r>
              <a:rPr lang="en-US" altLang="zh-CN" sz="2800" dirty="0"/>
              <a:t>find the error. In fact, a programmer will normally </a:t>
            </a:r>
            <a:r>
              <a:rPr lang="en-US" altLang="zh-CN" sz="2800" dirty="0">
                <a:solidFill>
                  <a:srgbClr val="FF0000"/>
                </a:solidFill>
              </a:rPr>
              <a:t>test</a:t>
            </a:r>
            <a:r>
              <a:rPr lang="en-US" altLang="zh-CN" sz="2800" dirty="0"/>
              <a:t> a program on numerous inputs, sometimes called </a:t>
            </a:r>
            <a:r>
              <a:rPr lang="en-US" altLang="zh-CN" sz="2800" b="1" dirty="0">
                <a:solidFill>
                  <a:srgbClr val="FF0000"/>
                </a:solidFill>
              </a:rPr>
              <a:t>test sets</a:t>
            </a:r>
            <a:r>
              <a:rPr lang="en-US" altLang="zh-CN" sz="2800" dirty="0"/>
              <a:t>, and will gradually rid it of its </a:t>
            </a:r>
            <a:r>
              <a:rPr lang="en-US" altLang="zh-CN" sz="2800" dirty="0">
                <a:solidFill>
                  <a:srgbClr val="FF0000"/>
                </a:solidFill>
              </a:rPr>
              <a:t>language errors </a:t>
            </a:r>
            <a:r>
              <a:rPr lang="en-US" altLang="zh-CN" sz="2800" dirty="0"/>
              <a:t>and </a:t>
            </a:r>
            <a:r>
              <a:rPr lang="en-US" altLang="zh-CN" sz="2800" dirty="0">
                <a:solidFill>
                  <a:srgbClr val="FF0000"/>
                </a:solidFill>
              </a:rPr>
              <a:t>most of its logical errors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Most algorithmic problems have infinite sets of legal inputs, and hence infinitely many candidate test sets, each of which has the potential of exposing a new error.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15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Debugging</a:t>
            </a:r>
            <a:r>
              <a:rPr lang="zh-CN" altLang="en-US" smtClean="0"/>
              <a:t> 的局限性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2830" y="2967591"/>
            <a:ext cx="10369151" cy="172354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Garamond" pitchFamily="18" charset="0"/>
                <a:ea typeface="宋体" charset="-122"/>
              </a:rPr>
              <a:t>“someone” believed to be </a:t>
            </a:r>
            <a:r>
              <a:rPr lang="en-US" altLang="zh-CN" sz="3200" b="1" dirty="0" err="1">
                <a:solidFill>
                  <a:srgbClr val="C00000"/>
                </a:solidFill>
                <a:latin typeface="Garamond" pitchFamily="18" charset="0"/>
                <a:ea typeface="宋体" charset="-122"/>
              </a:rPr>
              <a:t>Dijkstra</a:t>
            </a:r>
            <a:r>
              <a:rPr lang="en-US" altLang="zh-CN" sz="3200" b="1" dirty="0">
                <a:solidFill>
                  <a:srgbClr val="C00000"/>
                </a:solidFill>
                <a:latin typeface="Garamond" pitchFamily="18" charset="0"/>
                <a:ea typeface="宋体" charset="-122"/>
              </a:rPr>
              <a:t>: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Garamond" pitchFamily="18" charset="0"/>
                <a:ea typeface="宋体" charset="-122"/>
              </a:rPr>
              <a:t>Program testing can be used to show the presence of bugs, but never to show their absence!</a:t>
            </a:r>
            <a:endParaRPr lang="zh-CN" altLang="en-US" sz="3200" b="1" dirty="0">
              <a:solidFill>
                <a:srgbClr val="C00000"/>
              </a:solidFill>
              <a:latin typeface="Garamond" pitchFamily="18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440" y="5157192"/>
            <a:ext cx="1008112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C00000"/>
                </a:solidFill>
                <a:latin typeface="Garamond" pitchFamily="18" charset="0"/>
              </a:defRPr>
            </a:lvl1pPr>
          </a:lstStyle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70C0"/>
                </a:solidFill>
                <a:ea typeface="宋体" charset="-122"/>
              </a:rPr>
              <a:t>我们能够用形式系统为</a:t>
            </a:r>
            <a:r>
              <a:rPr lang="en-US" altLang="zh-CN" sz="4000" dirty="0" smtClean="0">
                <a:solidFill>
                  <a:srgbClr val="0070C0"/>
                </a:solidFill>
                <a:ea typeface="宋体" charset="-122"/>
              </a:rPr>
              <a:t>Dijkstra</a:t>
            </a:r>
            <a:r>
              <a:rPr lang="zh-CN" altLang="en-US" sz="4000" dirty="0" smtClean="0">
                <a:solidFill>
                  <a:srgbClr val="0070C0"/>
                </a:solidFill>
                <a:ea typeface="宋体" charset="-122"/>
              </a:rPr>
              <a:t>的话证实吗？</a:t>
            </a:r>
            <a:endParaRPr lang="zh-CN" altLang="en-US" sz="4000" dirty="0">
              <a:solidFill>
                <a:srgbClr val="0070C0"/>
              </a:solidFill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456" y="1268760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As </a:t>
            </a:r>
            <a:r>
              <a:rPr lang="en-US" altLang="zh-CN" sz="3200" dirty="0" smtClean="0"/>
              <a:t>someone once </a:t>
            </a:r>
            <a:r>
              <a:rPr lang="en-US" altLang="zh-CN" sz="3200" dirty="0"/>
              <a:t>put it, testing and debugging </a:t>
            </a:r>
            <a:r>
              <a:rPr lang="en-US" altLang="zh-CN" sz="3200" dirty="0" smtClean="0"/>
              <a:t>can not </a:t>
            </a:r>
            <a:r>
              <a:rPr lang="en-US" altLang="zh-CN" sz="3200" dirty="0"/>
              <a:t>be used to demonstrate the absence </a:t>
            </a:r>
            <a:r>
              <a:rPr lang="en-US" altLang="zh-CN" sz="3200" dirty="0" smtClean="0"/>
              <a:t>of errors </a:t>
            </a:r>
            <a:r>
              <a:rPr lang="en-US" altLang="zh-CN" sz="3200" dirty="0"/>
              <a:t>in software, only their presence.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724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debugging</a:t>
            </a:r>
            <a:r>
              <a:rPr lang="zh-CN" altLang="en-US" smtClean="0"/>
              <a:t>的思考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600201"/>
            <a:ext cx="10972799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4400" kern="0" dirty="0"/>
              <a:t>为什么我们</a:t>
            </a:r>
            <a:r>
              <a:rPr lang="zh-CN" altLang="en-US" sz="4400" kern="0" dirty="0" smtClean="0"/>
              <a:t>可以定义：</a:t>
            </a:r>
            <a:endParaRPr lang="en-US" altLang="zh-CN" sz="4400" kern="0" dirty="0"/>
          </a:p>
          <a:p>
            <a:pPr>
              <a:defRPr/>
            </a:pPr>
            <a:r>
              <a:rPr lang="en-US" altLang="zh-CN" sz="4400" dirty="0"/>
              <a:t>The process of </a:t>
            </a:r>
            <a:r>
              <a:rPr lang="en-US" altLang="zh-CN" sz="4400" dirty="0">
                <a:solidFill>
                  <a:srgbClr val="FF0000"/>
                </a:solidFill>
              </a:rPr>
              <a:t>repeatedly executing </a:t>
            </a:r>
            <a:r>
              <a:rPr lang="en-US" altLang="zh-CN" sz="4400" dirty="0"/>
              <a:t>an algorithm, or running a program, with the intention of finding and eliminating errors is called </a:t>
            </a:r>
            <a:r>
              <a:rPr lang="en-US" altLang="zh-CN" sz="4400" b="1" dirty="0" smtClean="0"/>
              <a:t>debugging</a:t>
            </a:r>
            <a:endParaRPr lang="zh-CN" alt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39655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Infinite computation</a:t>
            </a:r>
            <a:endParaRPr lang="zh-CN" altLang="en-US" smtClean="0"/>
          </a:p>
        </p:txBody>
      </p:sp>
      <p:sp>
        <p:nvSpPr>
          <p:cNvPr id="20483" name="文本框 2"/>
          <p:cNvSpPr txBox="1">
            <a:spLocks noChangeArrowheads="1"/>
          </p:cNvSpPr>
          <p:nvPr/>
        </p:nvSpPr>
        <p:spPr bwMode="auto">
          <a:xfrm>
            <a:off x="1611907" y="1844675"/>
            <a:ext cx="936506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/>
              <a:t>为什么</a:t>
            </a:r>
            <a:r>
              <a:rPr lang="en-US" altLang="zh-CN" sz="4000" dirty="0"/>
              <a:t>infinite computation </a:t>
            </a:r>
            <a:r>
              <a:rPr lang="zh-CN" altLang="en-US" sz="4000" dirty="0"/>
              <a:t>有时也被称为</a:t>
            </a:r>
            <a:endParaRPr lang="en-US" altLang="zh-CN" sz="4000" dirty="0"/>
          </a:p>
          <a:p>
            <a:pPr algn="ctr" eaLnBrk="1" hangingPunct="1"/>
            <a:r>
              <a:rPr lang="en-US" altLang="zh-CN" sz="4000" dirty="0"/>
              <a:t>infinite loop? </a:t>
            </a:r>
            <a:endParaRPr lang="zh-CN" altLang="en-US" sz="4000" dirty="0"/>
          </a:p>
        </p:txBody>
      </p:sp>
      <p:sp>
        <p:nvSpPr>
          <p:cNvPr id="20484" name="文本框 3"/>
          <p:cNvSpPr txBox="1">
            <a:spLocks noChangeArrowheads="1"/>
          </p:cNvSpPr>
          <p:nvPr/>
        </p:nvSpPr>
        <p:spPr bwMode="auto">
          <a:xfrm>
            <a:off x="3065029" y="3514725"/>
            <a:ext cx="64588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/>
              <a:t>Infinite loop</a:t>
            </a:r>
            <a:r>
              <a:rPr lang="zh-CN" altLang="en-US" sz="4400" dirty="0"/>
              <a:t>有什么作用？</a:t>
            </a:r>
            <a:endParaRPr lang="en-US" altLang="zh-CN" sz="4400" dirty="0"/>
          </a:p>
        </p:txBody>
      </p:sp>
      <p:sp>
        <p:nvSpPr>
          <p:cNvPr id="20485" name="文本框 4"/>
          <p:cNvSpPr txBox="1">
            <a:spLocks noChangeArrowheads="1"/>
          </p:cNvSpPr>
          <p:nvPr/>
        </p:nvSpPr>
        <p:spPr bwMode="auto">
          <a:xfrm>
            <a:off x="1240011" y="4941168"/>
            <a:ext cx="101088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/>
              <a:t>如何避免不正确的</a:t>
            </a:r>
            <a:r>
              <a:rPr lang="en-US" altLang="zh-CN" sz="4800" dirty="0"/>
              <a:t>Infinite loop</a:t>
            </a:r>
            <a:r>
              <a:rPr lang="zh-CN" altLang="en-US" sz="4800" dirty="0"/>
              <a:t>出现？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3452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算法正确性证明：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自动验证：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some sort of super-algorithm that would accept as inputs a </a:t>
            </a:r>
            <a:r>
              <a:rPr lang="en-US" altLang="zh-CN" sz="2800" dirty="0" smtClean="0">
                <a:solidFill>
                  <a:srgbClr val="FF0000"/>
                </a:solidFill>
              </a:rPr>
              <a:t>description of an algorithmic problem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P </a:t>
            </a:r>
            <a:r>
              <a:rPr lang="en-US" altLang="zh-CN" sz="2800" dirty="0" smtClean="0"/>
              <a:t>and </a:t>
            </a:r>
            <a:r>
              <a:rPr lang="en-US" altLang="zh-CN" sz="2800" dirty="0" smtClean="0">
                <a:solidFill>
                  <a:srgbClr val="FF0000"/>
                </a:solidFill>
              </a:rPr>
              <a:t>an algorithm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A </a:t>
            </a:r>
            <a:r>
              <a:rPr lang="en-US" altLang="zh-CN" sz="2800" dirty="0" smtClean="0"/>
              <a:t>that is proposed as a solution, and would </a:t>
            </a:r>
            <a:r>
              <a:rPr lang="en-US" altLang="zh-CN" sz="2800" dirty="0" smtClean="0">
                <a:solidFill>
                  <a:srgbClr val="FF0000"/>
                </a:solidFill>
              </a:rPr>
              <a:t>determine if indeed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A </a:t>
            </a:r>
            <a:r>
              <a:rPr lang="en-US" altLang="zh-CN" sz="2800" dirty="0" smtClean="0">
                <a:solidFill>
                  <a:srgbClr val="FF0000"/>
                </a:solidFill>
              </a:rPr>
              <a:t>solves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/>
              <a:t>.</a:t>
            </a:r>
            <a:endParaRPr lang="zh-CN" altLang="en-US" sz="2800" dirty="0" smtClean="0"/>
          </a:p>
          <a:p>
            <a:r>
              <a:rPr lang="zh-CN" altLang="en-US" sz="3600" dirty="0"/>
              <a:t>人工证明：</a:t>
            </a:r>
            <a:endParaRPr lang="en-US" altLang="zh-CN" sz="3600" dirty="0"/>
          </a:p>
          <a:p>
            <a:pPr lvl="1"/>
            <a:r>
              <a:rPr lang="en-US" altLang="zh-CN" sz="3200" dirty="0"/>
              <a:t>Can we ourselves prove our algorithms to be correct? Is there any way in which we can use formal, mathematical techniques to realize this objective? 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06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几种不同的错误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1103024" cy="5184576"/>
          </a:xfrm>
        </p:spPr>
        <p:txBody>
          <a:bodyPr/>
          <a:lstStyle/>
          <a:p>
            <a:r>
              <a:rPr lang="zh-CN" altLang="en-US" sz="3200" dirty="0" smtClean="0"/>
              <a:t>“语言错”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很容易被语言处理软件发现，甚至自动纠正。</a:t>
            </a:r>
            <a:endParaRPr lang="en-US" altLang="zh-CN" sz="2800" dirty="0" smtClean="0"/>
          </a:p>
          <a:p>
            <a:r>
              <a:rPr lang="zh-CN" altLang="en-US" sz="3200" dirty="0" smtClean="0"/>
              <a:t>“语义错”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合格的程序员很少会犯这类错误。</a:t>
            </a:r>
            <a:endParaRPr lang="en-US" altLang="zh-CN" sz="2800" dirty="0" smtClean="0"/>
          </a:p>
          <a:p>
            <a:r>
              <a:rPr lang="zh-CN" altLang="en-US" sz="3200" dirty="0" smtClean="0"/>
              <a:t>解题逻辑错误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“粗心”造成的错误。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常见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相对来说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800" dirty="0" smtClean="0"/>
              <a:t>“真正的”逻辑错误。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955540" y="5796553"/>
            <a:ext cx="8280920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逻辑错误不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常见，但这个是真的“伤脑筋”！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360" y="1916832"/>
            <a:ext cx="11377264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2</a:t>
            </a:r>
            <a:r>
              <a:rPr lang="zh-CN" alt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  <a:defRPr/>
            </a:pPr>
            <a:r>
              <a:rPr lang="zh-CN" alt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参考文献中的</a:t>
            </a: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对文本中出现“</a:t>
            </a:r>
            <a:r>
              <a:rPr lang="en-US" altLang="zh-CN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money”</a:t>
            </a: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一词的句子计数的例子出现了什么样的错误，你能说出它的</a:t>
            </a:r>
            <a:r>
              <a:rPr lang="zh-CN" alt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性质吗</a:t>
            </a: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？</a:t>
            </a:r>
            <a:endParaRPr lang="en-US" altLang="zh-CN" sz="4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Reverse a string: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1343" y="1071313"/>
            <a:ext cx="11944755" cy="5514255"/>
            <a:chOff x="331486" y="1521333"/>
            <a:chExt cx="6651994" cy="3053902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521333"/>
              <a:ext cx="3751567" cy="607190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40" y="2239988"/>
              <a:ext cx="2876127" cy="1396976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86" y="3752398"/>
              <a:ext cx="6651994" cy="822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0"/>
            <a:ext cx="5775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551384" y="548680"/>
            <a:ext cx="74914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问题</a:t>
            </a:r>
            <a:r>
              <a:rPr lang="en-US" altLang="zh-CN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32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en-US" altLang="zh-CN" sz="3200" dirty="0" smtClean="0">
                <a:latin typeface="+mj-lt"/>
                <a:ea typeface="宋体" charset="-122"/>
              </a:rPr>
              <a:t>	Input</a:t>
            </a:r>
            <a:r>
              <a:rPr lang="en-US" altLang="zh-CN" sz="3200" dirty="0">
                <a:latin typeface="+mj-lt"/>
                <a:ea typeface="宋体" charset="-122"/>
              </a:rPr>
              <a:t>: a string of symbol </a:t>
            </a:r>
            <a:r>
              <a:rPr lang="en-US" altLang="zh-CN" sz="3200" i="1" dirty="0">
                <a:latin typeface="+mj-lt"/>
                <a:ea typeface="宋体" charset="-122"/>
              </a:rPr>
              <a:t>S</a:t>
            </a:r>
            <a:r>
              <a:rPr lang="en-US" altLang="zh-CN" sz="3200" dirty="0">
                <a:latin typeface="+mj-lt"/>
                <a:ea typeface="宋体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3200" dirty="0" smtClean="0">
                <a:latin typeface="+mj-lt"/>
                <a:ea typeface="宋体" charset="-122"/>
              </a:rPr>
              <a:t>	Output</a:t>
            </a:r>
            <a:r>
              <a:rPr lang="en-US" altLang="zh-CN" sz="3200" dirty="0">
                <a:latin typeface="+mj-lt"/>
                <a:ea typeface="宋体" charset="-122"/>
              </a:rPr>
              <a:t>: the reverse image of </a:t>
            </a:r>
            <a:r>
              <a:rPr lang="en-US" altLang="zh-CN" sz="3200" i="1" dirty="0">
                <a:latin typeface="+mj-lt"/>
                <a:ea typeface="宋体" charset="-122"/>
              </a:rPr>
              <a:t>S</a:t>
            </a:r>
            <a:r>
              <a:rPr lang="en-US" altLang="zh-CN" sz="3200" i="1" dirty="0" smtClean="0">
                <a:latin typeface="+mj-lt"/>
                <a:ea typeface="宋体" charset="-122"/>
              </a:rPr>
              <a:t>.</a:t>
            </a:r>
          </a:p>
          <a:p>
            <a:pPr eaLnBrk="1" hangingPunct="1">
              <a:defRPr/>
            </a:pPr>
            <a:endParaRPr lang="en-US" altLang="zh-CN" sz="3200" i="1" dirty="0">
              <a:latin typeface="+mj-lt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算法：</a:t>
            </a:r>
            <a:endParaRPr lang="en-US" altLang="zh-CN" sz="32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latin typeface="+mj-lt"/>
                <a:ea typeface="宋体" charset="-122"/>
              </a:rPr>
              <a:t>	</a:t>
            </a:r>
            <a:r>
              <a:rPr lang="zh-CN" altLang="en-US" sz="3200" dirty="0" smtClean="0">
                <a:latin typeface="+mj-lt"/>
                <a:ea typeface="宋体" charset="-122"/>
              </a:rPr>
              <a:t>如右图</a:t>
            </a:r>
            <a:endParaRPr lang="zh-CN" altLang="en-US" sz="3200" dirty="0">
              <a:latin typeface="+mj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部分和完全正确性</a:t>
            </a:r>
          </a:p>
        </p:txBody>
      </p:sp>
      <p:pic>
        <p:nvPicPr>
          <p:cNvPr id="2355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0176"/>
            <a:ext cx="9144000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10972800" cy="846930"/>
          </a:xfrm>
        </p:spPr>
        <p:txBody>
          <a:bodyPr/>
          <a:lstStyle/>
          <a:p>
            <a:r>
              <a:rPr lang="zh-CN" altLang="en-US" dirty="0" smtClean="0"/>
              <a:t>如何利用什么数学技术来证明算法的正确性？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“部分正确性”：</a:t>
            </a:r>
            <a:endParaRPr lang="en-US" altLang="zh-CN" dirty="0" smtClean="0"/>
          </a:p>
          <a:p>
            <a:pPr lvl="1"/>
            <a:r>
              <a:rPr lang="en-US" altLang="zh-CN" sz="2800" dirty="0"/>
              <a:t>We do not care whether execution ever reaches the endpoint, but that if it does we will not be in a situation where the outputs differ from the expected ones.</a:t>
            </a:r>
          </a:p>
          <a:p>
            <a:pPr lvl="1"/>
            <a:r>
              <a:rPr lang="en-US" altLang="zh-CN" sz="2800" dirty="0"/>
              <a:t>we wish to capture the behavior of the algorithm by making careful statements about what it is doing at certain points.</a:t>
            </a:r>
          </a:p>
          <a:p>
            <a:pPr lvl="1"/>
            <a:r>
              <a:rPr lang="en-US" altLang="zh-CN" sz="2800" dirty="0"/>
              <a:t>we thus attach </a:t>
            </a:r>
            <a:r>
              <a:rPr lang="en-US" altLang="zh-CN" sz="2800" b="1" dirty="0"/>
              <a:t>intermediate assertions </a:t>
            </a:r>
            <a:r>
              <a:rPr lang="en-US" altLang="zh-CN" sz="2800" dirty="0"/>
              <a:t>to various </a:t>
            </a:r>
            <a:r>
              <a:rPr lang="en-US" altLang="zh-CN" sz="2800" b="1" dirty="0"/>
              <a:t>checkpoints </a:t>
            </a:r>
            <a:r>
              <a:rPr lang="en-US" altLang="zh-CN" sz="2800" dirty="0"/>
              <a:t>in the algorithm’s text.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10972800" cy="1139825"/>
          </a:xfrm>
        </p:spPr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checkpoint and assertion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454952" cy="2548879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Checkpoint: </a:t>
            </a:r>
            <a:r>
              <a:rPr lang="zh-CN" altLang="en-US" dirty="0" smtClean="0"/>
              <a:t>程序文本空间中的某个位置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Assertion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个可以被证明是否为真的命题！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2521</TotalTime>
  <Pages>0</Pages>
  <Words>1546</Words>
  <Characters>0</Characters>
  <Application>Microsoft Office PowerPoint</Application>
  <DocSecurity>0</DocSecurity>
  <PresentationFormat>宽屏</PresentationFormat>
  <Lines>0</Lines>
  <Paragraphs>175</Paragraphs>
  <Slides>29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华文新魏</vt:lpstr>
      <vt:lpstr>楷体</vt:lpstr>
      <vt:lpstr>宋体</vt:lpstr>
      <vt:lpstr>Arial</vt:lpstr>
      <vt:lpstr>Garamond</vt:lpstr>
      <vt:lpstr>Mongolian Baiti</vt:lpstr>
      <vt:lpstr>Sylfaen</vt:lpstr>
      <vt:lpstr>Symbol</vt:lpstr>
      <vt:lpstr>Times New Roman</vt:lpstr>
      <vt:lpstr>Wingdings</vt:lpstr>
      <vt:lpstr>default</vt:lpstr>
      <vt:lpstr>算法的正确性</vt:lpstr>
      <vt:lpstr>PowerPoint 演示文稿</vt:lpstr>
      <vt:lpstr>几种不同的错误</vt:lpstr>
      <vt:lpstr>PowerPoint 演示文稿</vt:lpstr>
      <vt:lpstr>Reverse a string:</vt:lpstr>
      <vt:lpstr>PowerPoint 演示文稿</vt:lpstr>
      <vt:lpstr>部分和完全正确性</vt:lpstr>
      <vt:lpstr>如何利用什么数学技术来证明算法的正确性？</vt:lpstr>
      <vt:lpstr>什么是checkpoint and assertion？</vt:lpstr>
      <vt:lpstr>PowerPoint 演示文稿</vt:lpstr>
      <vt:lpstr>如何理解以下文字？</vt:lpstr>
      <vt:lpstr>什么是assertion？</vt:lpstr>
      <vt:lpstr>我们用assertion可以做什么？</vt:lpstr>
      <vt:lpstr>我们用assertion可以做什么？</vt:lpstr>
      <vt:lpstr>PowerPoint 演示文稿</vt:lpstr>
      <vt:lpstr>什么是证明了这个算法的部分正确？</vt:lpstr>
      <vt:lpstr>PowerPoint 演示文稿</vt:lpstr>
      <vt:lpstr>Then:</vt:lpstr>
      <vt:lpstr>PowerPoint 演示文稿</vt:lpstr>
      <vt:lpstr>收敛性：total正确性的证明方法</vt:lpstr>
      <vt:lpstr>“部分”与“完全”正确性</vt:lpstr>
      <vt:lpstr>针对递归算法：</vt:lpstr>
      <vt:lpstr>我们有类似的思考</vt:lpstr>
      <vt:lpstr>Then:</vt:lpstr>
      <vt:lpstr>Test and debugging</vt:lpstr>
      <vt:lpstr>Debugging 的局限性</vt:lpstr>
      <vt:lpstr>关于debugging的思考</vt:lpstr>
      <vt:lpstr>Infinite computation</vt:lpstr>
      <vt:lpstr>算法正确性证明：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109</cp:revision>
  <cp:lastPrinted>1601-01-01T00:00:00Z</cp:lastPrinted>
  <dcterms:created xsi:type="dcterms:W3CDTF">2010-10-07T02:50:25Z</dcterms:created>
  <dcterms:modified xsi:type="dcterms:W3CDTF">2018-10-29T01:37:29Z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