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81" r:id="rId14"/>
    <p:sldId id="269" r:id="rId15"/>
    <p:sldId id="272" r:id="rId16"/>
    <p:sldId id="273" r:id="rId17"/>
    <p:sldId id="275" r:id="rId18"/>
    <p:sldId id="276" r:id="rId19"/>
    <p:sldId id="270" r:id="rId20"/>
    <p:sldId id="282" r:id="rId21"/>
    <p:sldId id="271" r:id="rId22"/>
    <p:sldId id="277" r:id="rId23"/>
    <p:sldId id="278" r:id="rId24"/>
    <p:sldId id="274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6" autoAdjust="0"/>
    <p:restoredTop sz="79185" autoAdjust="0"/>
  </p:normalViewPr>
  <p:slideViewPr>
    <p:cSldViewPr snapToGrid="0">
      <p:cViewPr varScale="1">
        <p:scale>
          <a:sx n="68" d="100"/>
          <a:sy n="68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3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2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4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2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4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4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8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CE46-451D-4403-8BEC-FB60C771008A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A0ADE-C00F-4DD4-A094-3143B494D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8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网络和网络计算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陶先平</a:t>
            </a:r>
            <a:endParaRPr lang="en-US" altLang="zh-CN" dirty="0"/>
          </a:p>
          <a:p>
            <a:r>
              <a:rPr lang="zh-CN" altLang="en-US" dirty="0"/>
              <a:t>南京大学计算机系</a:t>
            </a:r>
          </a:p>
        </p:txBody>
      </p:sp>
    </p:spTree>
    <p:extLst>
      <p:ext uri="{BB962C8B-B14F-4D97-AF65-F5344CB8AC3E}">
        <p14:creationId xmlns:p14="http://schemas.microsoft.com/office/powerpoint/2010/main" val="60533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两台计算机通信的基本原理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115"/>
            <a:ext cx="9768849" cy="1960836"/>
          </a:xfrm>
        </p:spPr>
      </p:pic>
      <p:sp>
        <p:nvSpPr>
          <p:cNvPr id="5" name="云形标注 4"/>
          <p:cNvSpPr/>
          <p:nvPr/>
        </p:nvSpPr>
        <p:spPr>
          <a:xfrm>
            <a:off x="5722624" y="4572000"/>
            <a:ext cx="3624943" cy="1621971"/>
          </a:xfrm>
          <a:prstGeom prst="cloudCallout">
            <a:avLst>
              <a:gd name="adj1" fmla="val -49061"/>
              <a:gd name="adj2" fmla="val -78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什么叫调制解调呢？</a:t>
            </a:r>
          </a:p>
        </p:txBody>
      </p:sp>
    </p:spTree>
    <p:extLst>
      <p:ext uri="{BB962C8B-B14F-4D97-AF65-F5344CB8AC3E}">
        <p14:creationId xmlns:p14="http://schemas.microsoft.com/office/powerpoint/2010/main" val="36109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3" y="368811"/>
            <a:ext cx="10515600" cy="1325563"/>
          </a:xfrm>
        </p:spPr>
        <p:txBody>
          <a:bodyPr/>
          <a:lstStyle/>
          <a:p>
            <a:r>
              <a:rPr lang="zh-CN" altLang="en-US" dirty="0"/>
              <a:t>调制解调基本原理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2438400" y="3526971"/>
            <a:ext cx="468086" cy="213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5933" y="4085939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不同的模拟信号，</a:t>
            </a:r>
            <a:endParaRPr lang="en-US" altLang="zh-CN" sz="2000" b="1" dirty="0"/>
          </a:p>
          <a:p>
            <a:r>
              <a:rPr lang="zh-CN" altLang="en-US" sz="2000" b="1" dirty="0"/>
              <a:t>可在通信介质上</a:t>
            </a:r>
            <a:endParaRPr lang="en-US" altLang="zh-CN" sz="2000" b="1" dirty="0"/>
          </a:p>
          <a:p>
            <a:r>
              <a:rPr lang="zh-CN" altLang="en-US" sz="2000" b="1" dirty="0"/>
              <a:t>传输</a:t>
            </a:r>
          </a:p>
        </p:txBody>
      </p:sp>
      <p:sp>
        <p:nvSpPr>
          <p:cNvPr id="7" name="右箭头 6"/>
          <p:cNvSpPr/>
          <p:nvPr/>
        </p:nvSpPr>
        <p:spPr>
          <a:xfrm>
            <a:off x="8091738" y="2240558"/>
            <a:ext cx="751114" cy="370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78728" y="1957311"/>
            <a:ext cx="2389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数字信号，由计算机（网卡）完成编码，交给调制解调器</a:t>
            </a:r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36088"/>
            <a:ext cx="4517571" cy="9067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185" y="1976735"/>
            <a:ext cx="4716677" cy="43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两台计算机的联网，实现了网络的第一步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1" y="2089301"/>
            <a:ext cx="4762500" cy="3200400"/>
          </a:xfrm>
        </p:spPr>
      </p:pic>
      <p:sp>
        <p:nvSpPr>
          <p:cNvPr id="5" name="任意多边形 4"/>
          <p:cNvSpPr/>
          <p:nvPr/>
        </p:nvSpPr>
        <p:spPr>
          <a:xfrm>
            <a:off x="4135774" y="1690688"/>
            <a:ext cx="3418913" cy="2819890"/>
          </a:xfrm>
          <a:custGeom>
            <a:avLst/>
            <a:gdLst>
              <a:gd name="connsiteX0" fmla="*/ 798 w 3418913"/>
              <a:gd name="connsiteY0" fmla="*/ 1089062 h 2819890"/>
              <a:gd name="connsiteX1" fmla="*/ 11684 w 3418913"/>
              <a:gd name="connsiteY1" fmla="*/ 1143490 h 2819890"/>
              <a:gd name="connsiteX2" fmla="*/ 33456 w 3418913"/>
              <a:gd name="connsiteY2" fmla="*/ 1208805 h 2819890"/>
              <a:gd name="connsiteX3" fmla="*/ 44341 w 3418913"/>
              <a:gd name="connsiteY3" fmla="*/ 1241462 h 2819890"/>
              <a:gd name="connsiteX4" fmla="*/ 66113 w 3418913"/>
              <a:gd name="connsiteY4" fmla="*/ 1350319 h 2819890"/>
              <a:gd name="connsiteX5" fmla="*/ 76998 w 3418913"/>
              <a:gd name="connsiteY5" fmla="*/ 1382976 h 2819890"/>
              <a:gd name="connsiteX6" fmla="*/ 98770 w 3418913"/>
              <a:gd name="connsiteY6" fmla="*/ 1404748 h 2819890"/>
              <a:gd name="connsiteX7" fmla="*/ 164084 w 3418913"/>
              <a:gd name="connsiteY7" fmla="*/ 1426519 h 2819890"/>
              <a:gd name="connsiteX8" fmla="*/ 218513 w 3418913"/>
              <a:gd name="connsiteY8" fmla="*/ 1393862 h 2819890"/>
              <a:gd name="connsiteX9" fmla="*/ 240284 w 3418913"/>
              <a:gd name="connsiteY9" fmla="*/ 1372090 h 2819890"/>
              <a:gd name="connsiteX10" fmla="*/ 283827 w 3418913"/>
              <a:gd name="connsiteY10" fmla="*/ 1361205 h 2819890"/>
              <a:gd name="connsiteX11" fmla="*/ 349141 w 3418913"/>
              <a:gd name="connsiteY11" fmla="*/ 1339433 h 2819890"/>
              <a:gd name="connsiteX12" fmla="*/ 381798 w 3418913"/>
              <a:gd name="connsiteY12" fmla="*/ 1328548 h 2819890"/>
              <a:gd name="connsiteX13" fmla="*/ 447113 w 3418913"/>
              <a:gd name="connsiteY13" fmla="*/ 1306776 h 2819890"/>
              <a:gd name="connsiteX14" fmla="*/ 479770 w 3418913"/>
              <a:gd name="connsiteY14" fmla="*/ 1295890 h 2819890"/>
              <a:gd name="connsiteX15" fmla="*/ 708370 w 3418913"/>
              <a:gd name="connsiteY15" fmla="*/ 1306776 h 2819890"/>
              <a:gd name="connsiteX16" fmla="*/ 773684 w 3418913"/>
              <a:gd name="connsiteY16" fmla="*/ 1328548 h 2819890"/>
              <a:gd name="connsiteX17" fmla="*/ 806341 w 3418913"/>
              <a:gd name="connsiteY17" fmla="*/ 1339433 h 2819890"/>
              <a:gd name="connsiteX18" fmla="*/ 838998 w 3418913"/>
              <a:gd name="connsiteY18" fmla="*/ 1350319 h 2819890"/>
              <a:gd name="connsiteX19" fmla="*/ 860770 w 3418913"/>
              <a:gd name="connsiteY19" fmla="*/ 1426519 h 2819890"/>
              <a:gd name="connsiteX20" fmla="*/ 838998 w 3418913"/>
              <a:gd name="connsiteY20" fmla="*/ 1622462 h 2819890"/>
              <a:gd name="connsiteX21" fmla="*/ 817227 w 3418913"/>
              <a:gd name="connsiteY21" fmla="*/ 1785748 h 2819890"/>
              <a:gd name="connsiteX22" fmla="*/ 828113 w 3418913"/>
              <a:gd name="connsiteY22" fmla="*/ 2014348 h 2819890"/>
              <a:gd name="connsiteX23" fmla="*/ 838998 w 3418913"/>
              <a:gd name="connsiteY23" fmla="*/ 2057890 h 2819890"/>
              <a:gd name="connsiteX24" fmla="*/ 860770 w 3418913"/>
              <a:gd name="connsiteY24" fmla="*/ 2166748 h 2819890"/>
              <a:gd name="connsiteX25" fmla="*/ 882541 w 3418913"/>
              <a:gd name="connsiteY25" fmla="*/ 2232062 h 2819890"/>
              <a:gd name="connsiteX26" fmla="*/ 893427 w 3418913"/>
              <a:gd name="connsiteY26" fmla="*/ 2264719 h 2819890"/>
              <a:gd name="connsiteX27" fmla="*/ 915198 w 3418913"/>
              <a:gd name="connsiteY27" fmla="*/ 2351805 h 2819890"/>
              <a:gd name="connsiteX28" fmla="*/ 936970 w 3418913"/>
              <a:gd name="connsiteY28" fmla="*/ 2602176 h 2819890"/>
              <a:gd name="connsiteX29" fmla="*/ 947856 w 3418913"/>
              <a:gd name="connsiteY29" fmla="*/ 2634833 h 2819890"/>
              <a:gd name="connsiteX30" fmla="*/ 1034941 w 3418913"/>
              <a:gd name="connsiteY30" fmla="*/ 2700148 h 2819890"/>
              <a:gd name="connsiteX31" fmla="*/ 1100256 w 3418913"/>
              <a:gd name="connsiteY31" fmla="*/ 2732805 h 2819890"/>
              <a:gd name="connsiteX32" fmla="*/ 1132913 w 3418913"/>
              <a:gd name="connsiteY32" fmla="*/ 2754576 h 2819890"/>
              <a:gd name="connsiteX33" fmla="*/ 1209113 w 3418913"/>
              <a:gd name="connsiteY33" fmla="*/ 2776348 h 2819890"/>
              <a:gd name="connsiteX34" fmla="*/ 1241770 w 3418913"/>
              <a:gd name="connsiteY34" fmla="*/ 2798119 h 2819890"/>
              <a:gd name="connsiteX35" fmla="*/ 1307084 w 3418913"/>
              <a:gd name="connsiteY35" fmla="*/ 2819890 h 2819890"/>
              <a:gd name="connsiteX36" fmla="*/ 1590113 w 3418913"/>
              <a:gd name="connsiteY36" fmla="*/ 2809005 h 2819890"/>
              <a:gd name="connsiteX37" fmla="*/ 1753398 w 3418913"/>
              <a:gd name="connsiteY37" fmla="*/ 2787233 h 2819890"/>
              <a:gd name="connsiteX38" fmla="*/ 1786056 w 3418913"/>
              <a:gd name="connsiteY38" fmla="*/ 2776348 h 2819890"/>
              <a:gd name="connsiteX39" fmla="*/ 1807827 w 3418913"/>
              <a:gd name="connsiteY39" fmla="*/ 2754576 h 2819890"/>
              <a:gd name="connsiteX40" fmla="*/ 1829598 w 3418913"/>
              <a:gd name="connsiteY40" fmla="*/ 2721919 h 2819890"/>
              <a:gd name="connsiteX41" fmla="*/ 1862256 w 3418913"/>
              <a:gd name="connsiteY41" fmla="*/ 2711033 h 2819890"/>
              <a:gd name="connsiteX42" fmla="*/ 1949341 w 3418913"/>
              <a:gd name="connsiteY42" fmla="*/ 2634833 h 2819890"/>
              <a:gd name="connsiteX43" fmla="*/ 1992884 w 3418913"/>
              <a:gd name="connsiteY43" fmla="*/ 2591290 h 2819890"/>
              <a:gd name="connsiteX44" fmla="*/ 2014656 w 3418913"/>
              <a:gd name="connsiteY44" fmla="*/ 2569519 h 2819890"/>
              <a:gd name="connsiteX45" fmla="*/ 2036427 w 3418913"/>
              <a:gd name="connsiteY45" fmla="*/ 2504205 h 2819890"/>
              <a:gd name="connsiteX46" fmla="*/ 2047313 w 3418913"/>
              <a:gd name="connsiteY46" fmla="*/ 2471548 h 2819890"/>
              <a:gd name="connsiteX47" fmla="*/ 2058198 w 3418913"/>
              <a:gd name="connsiteY47" fmla="*/ 2417119 h 2819890"/>
              <a:gd name="connsiteX48" fmla="*/ 2069084 w 3418913"/>
              <a:gd name="connsiteY48" fmla="*/ 2351805 h 2819890"/>
              <a:gd name="connsiteX49" fmla="*/ 2090856 w 3418913"/>
              <a:gd name="connsiteY49" fmla="*/ 2275605 h 2819890"/>
              <a:gd name="connsiteX50" fmla="*/ 2101741 w 3418913"/>
              <a:gd name="connsiteY50" fmla="*/ 2232062 h 2819890"/>
              <a:gd name="connsiteX51" fmla="*/ 2123513 w 3418913"/>
              <a:gd name="connsiteY51" fmla="*/ 2134090 h 2819890"/>
              <a:gd name="connsiteX52" fmla="*/ 2145284 w 3418913"/>
              <a:gd name="connsiteY52" fmla="*/ 1480948 h 2819890"/>
              <a:gd name="connsiteX53" fmla="*/ 2199713 w 3418913"/>
              <a:gd name="connsiteY53" fmla="*/ 1393862 h 2819890"/>
              <a:gd name="connsiteX54" fmla="*/ 2254141 w 3418913"/>
              <a:gd name="connsiteY54" fmla="*/ 1350319 h 2819890"/>
              <a:gd name="connsiteX55" fmla="*/ 2362998 w 3418913"/>
              <a:gd name="connsiteY55" fmla="*/ 1317662 h 2819890"/>
              <a:gd name="connsiteX56" fmla="*/ 2602484 w 3418913"/>
              <a:gd name="connsiteY56" fmla="*/ 1339433 h 2819890"/>
              <a:gd name="connsiteX57" fmla="*/ 2667798 w 3418913"/>
              <a:gd name="connsiteY57" fmla="*/ 1361205 h 2819890"/>
              <a:gd name="connsiteX58" fmla="*/ 2700456 w 3418913"/>
              <a:gd name="connsiteY58" fmla="*/ 1372090 h 2819890"/>
              <a:gd name="connsiteX59" fmla="*/ 2733113 w 3418913"/>
              <a:gd name="connsiteY59" fmla="*/ 1382976 h 2819890"/>
              <a:gd name="connsiteX60" fmla="*/ 2787541 w 3418913"/>
              <a:gd name="connsiteY60" fmla="*/ 1426519 h 2819890"/>
              <a:gd name="connsiteX61" fmla="*/ 2820198 w 3418913"/>
              <a:gd name="connsiteY61" fmla="*/ 1437405 h 2819890"/>
              <a:gd name="connsiteX62" fmla="*/ 2874627 w 3418913"/>
              <a:gd name="connsiteY62" fmla="*/ 1470062 h 2819890"/>
              <a:gd name="connsiteX63" fmla="*/ 2939941 w 3418913"/>
              <a:gd name="connsiteY63" fmla="*/ 1513605 h 2819890"/>
              <a:gd name="connsiteX64" fmla="*/ 2994370 w 3418913"/>
              <a:gd name="connsiteY64" fmla="*/ 1557148 h 2819890"/>
              <a:gd name="connsiteX65" fmla="*/ 3059684 w 3418913"/>
              <a:gd name="connsiteY65" fmla="*/ 1578919 h 2819890"/>
              <a:gd name="connsiteX66" fmla="*/ 3114113 w 3418913"/>
              <a:gd name="connsiteY66" fmla="*/ 1568033 h 2819890"/>
              <a:gd name="connsiteX67" fmla="*/ 3124998 w 3418913"/>
              <a:gd name="connsiteY67" fmla="*/ 1535376 h 2819890"/>
              <a:gd name="connsiteX68" fmla="*/ 3092341 w 3418913"/>
              <a:gd name="connsiteY68" fmla="*/ 1480948 h 2819890"/>
              <a:gd name="connsiteX69" fmla="*/ 3081456 w 3418913"/>
              <a:gd name="connsiteY69" fmla="*/ 1339433 h 2819890"/>
              <a:gd name="connsiteX70" fmla="*/ 3146770 w 3418913"/>
              <a:gd name="connsiteY70" fmla="*/ 1317662 h 2819890"/>
              <a:gd name="connsiteX71" fmla="*/ 3179427 w 3418913"/>
              <a:gd name="connsiteY71" fmla="*/ 1306776 h 2819890"/>
              <a:gd name="connsiteX72" fmla="*/ 3212084 w 3418913"/>
              <a:gd name="connsiteY72" fmla="*/ 1295890 h 2819890"/>
              <a:gd name="connsiteX73" fmla="*/ 3299170 w 3418913"/>
              <a:gd name="connsiteY73" fmla="*/ 1274119 h 2819890"/>
              <a:gd name="connsiteX74" fmla="*/ 3386256 w 3418913"/>
              <a:gd name="connsiteY74" fmla="*/ 1197919 h 2819890"/>
              <a:gd name="connsiteX75" fmla="*/ 3408027 w 3418913"/>
              <a:gd name="connsiteY75" fmla="*/ 1132605 h 2819890"/>
              <a:gd name="connsiteX76" fmla="*/ 3418913 w 3418913"/>
              <a:gd name="connsiteY76" fmla="*/ 1099948 h 2819890"/>
              <a:gd name="connsiteX77" fmla="*/ 3408027 w 3418913"/>
              <a:gd name="connsiteY77" fmla="*/ 904005 h 2819890"/>
              <a:gd name="connsiteX78" fmla="*/ 3397141 w 3418913"/>
              <a:gd name="connsiteY78" fmla="*/ 849576 h 2819890"/>
              <a:gd name="connsiteX79" fmla="*/ 3353598 w 3418913"/>
              <a:gd name="connsiteY79" fmla="*/ 762490 h 2819890"/>
              <a:gd name="connsiteX80" fmla="*/ 3255627 w 3418913"/>
              <a:gd name="connsiteY80" fmla="*/ 675405 h 2819890"/>
              <a:gd name="connsiteX81" fmla="*/ 3190313 w 3418913"/>
              <a:gd name="connsiteY81" fmla="*/ 610090 h 2819890"/>
              <a:gd name="connsiteX82" fmla="*/ 3146770 w 3418913"/>
              <a:gd name="connsiteY82" fmla="*/ 577433 h 2819890"/>
              <a:gd name="connsiteX83" fmla="*/ 3114113 w 3418913"/>
              <a:gd name="connsiteY83" fmla="*/ 555662 h 2819890"/>
              <a:gd name="connsiteX84" fmla="*/ 3059684 w 3418913"/>
              <a:gd name="connsiteY84" fmla="*/ 512119 h 2819890"/>
              <a:gd name="connsiteX85" fmla="*/ 2961713 w 3418913"/>
              <a:gd name="connsiteY85" fmla="*/ 435919 h 2819890"/>
              <a:gd name="connsiteX86" fmla="*/ 2918170 w 3418913"/>
              <a:gd name="connsiteY86" fmla="*/ 414148 h 2819890"/>
              <a:gd name="connsiteX87" fmla="*/ 2885513 w 3418913"/>
              <a:gd name="connsiteY87" fmla="*/ 392376 h 2819890"/>
              <a:gd name="connsiteX88" fmla="*/ 2798427 w 3418913"/>
              <a:gd name="connsiteY88" fmla="*/ 348833 h 2819890"/>
              <a:gd name="connsiteX89" fmla="*/ 2765770 w 3418913"/>
              <a:gd name="connsiteY89" fmla="*/ 337948 h 2819890"/>
              <a:gd name="connsiteX90" fmla="*/ 2700456 w 3418913"/>
              <a:gd name="connsiteY90" fmla="*/ 305290 h 2819890"/>
              <a:gd name="connsiteX91" fmla="*/ 2646027 w 3418913"/>
              <a:gd name="connsiteY91" fmla="*/ 283519 h 2819890"/>
              <a:gd name="connsiteX92" fmla="*/ 2602484 w 3418913"/>
              <a:gd name="connsiteY92" fmla="*/ 261748 h 2819890"/>
              <a:gd name="connsiteX93" fmla="*/ 2526284 w 3418913"/>
              <a:gd name="connsiteY93" fmla="*/ 239976 h 2819890"/>
              <a:gd name="connsiteX94" fmla="*/ 2482741 w 3418913"/>
              <a:gd name="connsiteY94" fmla="*/ 218205 h 2819890"/>
              <a:gd name="connsiteX95" fmla="*/ 2439198 w 3418913"/>
              <a:gd name="connsiteY95" fmla="*/ 207319 h 2819890"/>
              <a:gd name="connsiteX96" fmla="*/ 2395656 w 3418913"/>
              <a:gd name="connsiteY96" fmla="*/ 185548 h 2819890"/>
              <a:gd name="connsiteX97" fmla="*/ 2297684 w 3418913"/>
              <a:gd name="connsiteY97" fmla="*/ 163776 h 2819890"/>
              <a:gd name="connsiteX98" fmla="*/ 2167056 w 3418913"/>
              <a:gd name="connsiteY98" fmla="*/ 120233 h 2819890"/>
              <a:gd name="connsiteX99" fmla="*/ 2101741 w 3418913"/>
              <a:gd name="connsiteY99" fmla="*/ 98462 h 2819890"/>
              <a:gd name="connsiteX100" fmla="*/ 1938456 w 3418913"/>
              <a:gd name="connsiteY100" fmla="*/ 65805 h 2819890"/>
              <a:gd name="connsiteX101" fmla="*/ 1862256 w 3418913"/>
              <a:gd name="connsiteY101" fmla="*/ 44033 h 2819890"/>
              <a:gd name="connsiteX102" fmla="*/ 1764284 w 3418913"/>
              <a:gd name="connsiteY102" fmla="*/ 33148 h 2819890"/>
              <a:gd name="connsiteX103" fmla="*/ 1426827 w 3418913"/>
              <a:gd name="connsiteY103" fmla="*/ 11376 h 2819890"/>
              <a:gd name="connsiteX104" fmla="*/ 468884 w 3418913"/>
              <a:gd name="connsiteY104" fmla="*/ 33148 h 2819890"/>
              <a:gd name="connsiteX105" fmla="*/ 425341 w 3418913"/>
              <a:gd name="connsiteY105" fmla="*/ 44033 h 2819890"/>
              <a:gd name="connsiteX106" fmla="*/ 370913 w 3418913"/>
              <a:gd name="connsiteY106" fmla="*/ 87576 h 2819890"/>
              <a:gd name="connsiteX107" fmla="*/ 316484 w 3418913"/>
              <a:gd name="connsiteY107" fmla="*/ 142005 h 2819890"/>
              <a:gd name="connsiteX108" fmla="*/ 272941 w 3418913"/>
              <a:gd name="connsiteY108" fmla="*/ 196433 h 2819890"/>
              <a:gd name="connsiteX109" fmla="*/ 262056 w 3418913"/>
              <a:gd name="connsiteY109" fmla="*/ 229090 h 2819890"/>
              <a:gd name="connsiteX110" fmla="*/ 207627 w 3418913"/>
              <a:gd name="connsiteY110" fmla="*/ 272633 h 2819890"/>
              <a:gd name="connsiteX111" fmla="*/ 196741 w 3418913"/>
              <a:gd name="connsiteY111" fmla="*/ 305290 h 2819890"/>
              <a:gd name="connsiteX112" fmla="*/ 153198 w 3418913"/>
              <a:gd name="connsiteY112" fmla="*/ 348833 h 2819890"/>
              <a:gd name="connsiteX113" fmla="*/ 142313 w 3418913"/>
              <a:gd name="connsiteY113" fmla="*/ 392376 h 2819890"/>
              <a:gd name="connsiteX114" fmla="*/ 120541 w 3418913"/>
              <a:gd name="connsiteY114" fmla="*/ 457690 h 2819890"/>
              <a:gd name="connsiteX115" fmla="*/ 109656 w 3418913"/>
              <a:gd name="connsiteY115" fmla="*/ 523005 h 2819890"/>
              <a:gd name="connsiteX116" fmla="*/ 98770 w 3418913"/>
              <a:gd name="connsiteY116" fmla="*/ 555662 h 2819890"/>
              <a:gd name="connsiteX117" fmla="*/ 87884 w 3418913"/>
              <a:gd name="connsiteY117" fmla="*/ 631862 h 2819890"/>
              <a:gd name="connsiteX118" fmla="*/ 66113 w 3418913"/>
              <a:gd name="connsiteY118" fmla="*/ 806033 h 2819890"/>
              <a:gd name="connsiteX119" fmla="*/ 55227 w 3418913"/>
              <a:gd name="connsiteY119" fmla="*/ 838690 h 2819890"/>
              <a:gd name="connsiteX120" fmla="*/ 44341 w 3418913"/>
              <a:gd name="connsiteY120" fmla="*/ 904005 h 2819890"/>
              <a:gd name="connsiteX121" fmla="*/ 33456 w 3418913"/>
              <a:gd name="connsiteY121" fmla="*/ 1001976 h 2819890"/>
              <a:gd name="connsiteX122" fmla="*/ 798 w 3418913"/>
              <a:gd name="connsiteY122" fmla="*/ 1089062 h 281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418913" h="2819890">
                <a:moveTo>
                  <a:pt x="798" y="1089062"/>
                </a:moveTo>
                <a:cubicBezTo>
                  <a:pt x="-2831" y="1112648"/>
                  <a:pt x="6816" y="1125640"/>
                  <a:pt x="11684" y="1143490"/>
                </a:cubicBezTo>
                <a:cubicBezTo>
                  <a:pt x="17723" y="1165631"/>
                  <a:pt x="26199" y="1187033"/>
                  <a:pt x="33456" y="1208805"/>
                </a:cubicBezTo>
                <a:cubicBezTo>
                  <a:pt x="37085" y="1219691"/>
                  <a:pt x="42091" y="1230210"/>
                  <a:pt x="44341" y="1241462"/>
                </a:cubicBezTo>
                <a:cubicBezTo>
                  <a:pt x="51598" y="1277748"/>
                  <a:pt x="57792" y="1314262"/>
                  <a:pt x="66113" y="1350319"/>
                </a:cubicBezTo>
                <a:cubicBezTo>
                  <a:pt x="68693" y="1361500"/>
                  <a:pt x="71095" y="1373137"/>
                  <a:pt x="76998" y="1382976"/>
                </a:cubicBezTo>
                <a:cubicBezTo>
                  <a:pt x="82278" y="1391777"/>
                  <a:pt x="89590" y="1400158"/>
                  <a:pt x="98770" y="1404748"/>
                </a:cubicBezTo>
                <a:cubicBezTo>
                  <a:pt x="119296" y="1415011"/>
                  <a:pt x="164084" y="1426519"/>
                  <a:pt x="164084" y="1426519"/>
                </a:cubicBezTo>
                <a:cubicBezTo>
                  <a:pt x="219254" y="1371352"/>
                  <a:pt x="147851" y="1436261"/>
                  <a:pt x="218513" y="1393862"/>
                </a:cubicBezTo>
                <a:cubicBezTo>
                  <a:pt x="227314" y="1388581"/>
                  <a:pt x="231104" y="1376680"/>
                  <a:pt x="240284" y="1372090"/>
                </a:cubicBezTo>
                <a:cubicBezTo>
                  <a:pt x="253665" y="1365399"/>
                  <a:pt x="269497" y="1365504"/>
                  <a:pt x="283827" y="1361205"/>
                </a:cubicBezTo>
                <a:cubicBezTo>
                  <a:pt x="305808" y="1354611"/>
                  <a:pt x="327370" y="1346690"/>
                  <a:pt x="349141" y="1339433"/>
                </a:cubicBezTo>
                <a:lnTo>
                  <a:pt x="381798" y="1328548"/>
                </a:lnTo>
                <a:lnTo>
                  <a:pt x="447113" y="1306776"/>
                </a:lnTo>
                <a:lnTo>
                  <a:pt x="479770" y="1295890"/>
                </a:lnTo>
                <a:cubicBezTo>
                  <a:pt x="555970" y="1299519"/>
                  <a:pt x="632550" y="1298351"/>
                  <a:pt x="708370" y="1306776"/>
                </a:cubicBezTo>
                <a:cubicBezTo>
                  <a:pt x="731179" y="1309310"/>
                  <a:pt x="751913" y="1321291"/>
                  <a:pt x="773684" y="1328548"/>
                </a:cubicBezTo>
                <a:lnTo>
                  <a:pt x="806341" y="1339433"/>
                </a:lnTo>
                <a:lnTo>
                  <a:pt x="838998" y="1350319"/>
                </a:lnTo>
                <a:cubicBezTo>
                  <a:pt x="843712" y="1364461"/>
                  <a:pt x="861317" y="1414490"/>
                  <a:pt x="860770" y="1426519"/>
                </a:cubicBezTo>
                <a:cubicBezTo>
                  <a:pt x="857786" y="1492168"/>
                  <a:pt x="846255" y="1557148"/>
                  <a:pt x="838998" y="1622462"/>
                </a:cubicBezTo>
                <a:cubicBezTo>
                  <a:pt x="825673" y="1742384"/>
                  <a:pt x="833516" y="1688013"/>
                  <a:pt x="817227" y="1785748"/>
                </a:cubicBezTo>
                <a:cubicBezTo>
                  <a:pt x="820856" y="1861948"/>
                  <a:pt x="822030" y="1938305"/>
                  <a:pt x="828113" y="2014348"/>
                </a:cubicBezTo>
                <a:cubicBezTo>
                  <a:pt x="829306" y="2029261"/>
                  <a:pt x="836064" y="2043220"/>
                  <a:pt x="838998" y="2057890"/>
                </a:cubicBezTo>
                <a:cubicBezTo>
                  <a:pt x="850768" y="2116741"/>
                  <a:pt x="845599" y="2116177"/>
                  <a:pt x="860770" y="2166748"/>
                </a:cubicBezTo>
                <a:cubicBezTo>
                  <a:pt x="867364" y="2188729"/>
                  <a:pt x="875284" y="2210291"/>
                  <a:pt x="882541" y="2232062"/>
                </a:cubicBezTo>
                <a:cubicBezTo>
                  <a:pt x="886170" y="2242948"/>
                  <a:pt x="891177" y="2253467"/>
                  <a:pt x="893427" y="2264719"/>
                </a:cubicBezTo>
                <a:cubicBezTo>
                  <a:pt x="906563" y="2330400"/>
                  <a:pt x="898462" y="2301595"/>
                  <a:pt x="915198" y="2351805"/>
                </a:cubicBezTo>
                <a:cubicBezTo>
                  <a:pt x="920310" y="2438707"/>
                  <a:pt x="918450" y="2518841"/>
                  <a:pt x="936970" y="2602176"/>
                </a:cubicBezTo>
                <a:cubicBezTo>
                  <a:pt x="939459" y="2613377"/>
                  <a:pt x="941952" y="2624994"/>
                  <a:pt x="947856" y="2634833"/>
                </a:cubicBezTo>
                <a:cubicBezTo>
                  <a:pt x="961282" y="2657209"/>
                  <a:pt x="1029534" y="2696543"/>
                  <a:pt x="1034941" y="2700148"/>
                </a:cubicBezTo>
                <a:cubicBezTo>
                  <a:pt x="1128524" y="2762536"/>
                  <a:pt x="1010123" y="2687739"/>
                  <a:pt x="1100256" y="2732805"/>
                </a:cubicBezTo>
                <a:cubicBezTo>
                  <a:pt x="1111958" y="2738656"/>
                  <a:pt x="1121211" y="2748725"/>
                  <a:pt x="1132913" y="2754576"/>
                </a:cubicBezTo>
                <a:cubicBezTo>
                  <a:pt x="1148531" y="2762385"/>
                  <a:pt x="1195160" y="2772860"/>
                  <a:pt x="1209113" y="2776348"/>
                </a:cubicBezTo>
                <a:cubicBezTo>
                  <a:pt x="1219999" y="2783605"/>
                  <a:pt x="1229815" y="2792806"/>
                  <a:pt x="1241770" y="2798119"/>
                </a:cubicBezTo>
                <a:cubicBezTo>
                  <a:pt x="1262741" y="2807439"/>
                  <a:pt x="1307084" y="2819890"/>
                  <a:pt x="1307084" y="2819890"/>
                </a:cubicBezTo>
                <a:lnTo>
                  <a:pt x="1590113" y="2809005"/>
                </a:lnTo>
                <a:cubicBezTo>
                  <a:pt x="1621863" y="2807191"/>
                  <a:pt x="1714891" y="2795790"/>
                  <a:pt x="1753398" y="2787233"/>
                </a:cubicBezTo>
                <a:cubicBezTo>
                  <a:pt x="1764600" y="2784744"/>
                  <a:pt x="1775170" y="2779976"/>
                  <a:pt x="1786056" y="2776348"/>
                </a:cubicBezTo>
                <a:cubicBezTo>
                  <a:pt x="1793313" y="2769091"/>
                  <a:pt x="1801416" y="2762590"/>
                  <a:pt x="1807827" y="2754576"/>
                </a:cubicBezTo>
                <a:cubicBezTo>
                  <a:pt x="1816000" y="2744360"/>
                  <a:pt x="1819382" y="2730092"/>
                  <a:pt x="1829598" y="2721919"/>
                </a:cubicBezTo>
                <a:cubicBezTo>
                  <a:pt x="1838558" y="2714751"/>
                  <a:pt x="1851370" y="2714662"/>
                  <a:pt x="1862256" y="2711033"/>
                </a:cubicBezTo>
                <a:cubicBezTo>
                  <a:pt x="1923939" y="2618507"/>
                  <a:pt x="1822345" y="2761829"/>
                  <a:pt x="1949341" y="2634833"/>
                </a:cubicBezTo>
                <a:lnTo>
                  <a:pt x="1992884" y="2591290"/>
                </a:lnTo>
                <a:lnTo>
                  <a:pt x="2014656" y="2569519"/>
                </a:lnTo>
                <a:lnTo>
                  <a:pt x="2036427" y="2504205"/>
                </a:lnTo>
                <a:cubicBezTo>
                  <a:pt x="2040056" y="2493319"/>
                  <a:pt x="2045063" y="2482800"/>
                  <a:pt x="2047313" y="2471548"/>
                </a:cubicBezTo>
                <a:cubicBezTo>
                  <a:pt x="2050941" y="2453405"/>
                  <a:pt x="2054888" y="2435323"/>
                  <a:pt x="2058198" y="2417119"/>
                </a:cubicBezTo>
                <a:cubicBezTo>
                  <a:pt x="2062146" y="2395403"/>
                  <a:pt x="2064755" y="2373448"/>
                  <a:pt x="2069084" y="2351805"/>
                </a:cubicBezTo>
                <a:cubicBezTo>
                  <a:pt x="2080430" y="2295076"/>
                  <a:pt x="2077020" y="2324031"/>
                  <a:pt x="2090856" y="2275605"/>
                </a:cubicBezTo>
                <a:cubicBezTo>
                  <a:pt x="2094966" y="2261220"/>
                  <a:pt x="2098807" y="2246732"/>
                  <a:pt x="2101741" y="2232062"/>
                </a:cubicBezTo>
                <a:cubicBezTo>
                  <a:pt x="2120898" y="2136277"/>
                  <a:pt x="2102328" y="2197644"/>
                  <a:pt x="2123513" y="2134090"/>
                </a:cubicBezTo>
                <a:cubicBezTo>
                  <a:pt x="2169704" y="1856929"/>
                  <a:pt x="2106558" y="2255439"/>
                  <a:pt x="2145284" y="1480948"/>
                </a:cubicBezTo>
                <a:cubicBezTo>
                  <a:pt x="2148883" y="1408964"/>
                  <a:pt x="2160679" y="1425089"/>
                  <a:pt x="2199713" y="1393862"/>
                </a:cubicBezTo>
                <a:cubicBezTo>
                  <a:pt x="2227989" y="1371241"/>
                  <a:pt x="2216444" y="1367073"/>
                  <a:pt x="2254141" y="1350319"/>
                </a:cubicBezTo>
                <a:cubicBezTo>
                  <a:pt x="2288211" y="1335177"/>
                  <a:pt x="2326813" y="1326709"/>
                  <a:pt x="2362998" y="1317662"/>
                </a:cubicBezTo>
                <a:cubicBezTo>
                  <a:pt x="2435895" y="1321950"/>
                  <a:pt x="2526577" y="1318731"/>
                  <a:pt x="2602484" y="1339433"/>
                </a:cubicBezTo>
                <a:cubicBezTo>
                  <a:pt x="2624624" y="1345471"/>
                  <a:pt x="2646027" y="1353948"/>
                  <a:pt x="2667798" y="1361205"/>
                </a:cubicBezTo>
                <a:lnTo>
                  <a:pt x="2700456" y="1372090"/>
                </a:lnTo>
                <a:lnTo>
                  <a:pt x="2733113" y="1382976"/>
                </a:lnTo>
                <a:cubicBezTo>
                  <a:pt x="2753364" y="1403228"/>
                  <a:pt x="2760075" y="1412786"/>
                  <a:pt x="2787541" y="1426519"/>
                </a:cubicBezTo>
                <a:cubicBezTo>
                  <a:pt x="2797804" y="1431651"/>
                  <a:pt x="2809312" y="1433776"/>
                  <a:pt x="2820198" y="1437405"/>
                </a:cubicBezTo>
                <a:cubicBezTo>
                  <a:pt x="2888007" y="1505211"/>
                  <a:pt x="2789834" y="1413533"/>
                  <a:pt x="2874627" y="1470062"/>
                </a:cubicBezTo>
                <a:cubicBezTo>
                  <a:pt x="2956168" y="1524423"/>
                  <a:pt x="2862291" y="1487721"/>
                  <a:pt x="2939941" y="1513605"/>
                </a:cubicBezTo>
                <a:cubicBezTo>
                  <a:pt x="2958035" y="1531699"/>
                  <a:pt x="2969655" y="1546163"/>
                  <a:pt x="2994370" y="1557148"/>
                </a:cubicBezTo>
                <a:cubicBezTo>
                  <a:pt x="3015341" y="1566469"/>
                  <a:pt x="3059684" y="1578919"/>
                  <a:pt x="3059684" y="1578919"/>
                </a:cubicBezTo>
                <a:cubicBezTo>
                  <a:pt x="3077827" y="1575290"/>
                  <a:pt x="3098718" y="1578296"/>
                  <a:pt x="3114113" y="1568033"/>
                </a:cubicBezTo>
                <a:cubicBezTo>
                  <a:pt x="3123660" y="1561668"/>
                  <a:pt x="3124998" y="1546850"/>
                  <a:pt x="3124998" y="1535376"/>
                </a:cubicBezTo>
                <a:cubicBezTo>
                  <a:pt x="3124998" y="1507112"/>
                  <a:pt x="3109588" y="1498194"/>
                  <a:pt x="3092341" y="1480948"/>
                </a:cubicBezTo>
                <a:cubicBezTo>
                  <a:pt x="3079309" y="1441850"/>
                  <a:pt x="3048483" y="1381826"/>
                  <a:pt x="3081456" y="1339433"/>
                </a:cubicBezTo>
                <a:cubicBezTo>
                  <a:pt x="3095545" y="1321318"/>
                  <a:pt x="3124999" y="1324919"/>
                  <a:pt x="3146770" y="1317662"/>
                </a:cubicBezTo>
                <a:lnTo>
                  <a:pt x="3179427" y="1306776"/>
                </a:lnTo>
                <a:cubicBezTo>
                  <a:pt x="3190313" y="1303147"/>
                  <a:pt x="3200952" y="1298673"/>
                  <a:pt x="3212084" y="1295890"/>
                </a:cubicBezTo>
                <a:lnTo>
                  <a:pt x="3299170" y="1274119"/>
                </a:lnTo>
                <a:cubicBezTo>
                  <a:pt x="3375370" y="1223319"/>
                  <a:pt x="3349969" y="1252347"/>
                  <a:pt x="3386256" y="1197919"/>
                </a:cubicBezTo>
                <a:lnTo>
                  <a:pt x="3408027" y="1132605"/>
                </a:lnTo>
                <a:lnTo>
                  <a:pt x="3418913" y="1099948"/>
                </a:lnTo>
                <a:cubicBezTo>
                  <a:pt x="3415284" y="1034634"/>
                  <a:pt x="3413694" y="969174"/>
                  <a:pt x="3408027" y="904005"/>
                </a:cubicBezTo>
                <a:cubicBezTo>
                  <a:pt x="3406424" y="885572"/>
                  <a:pt x="3403783" y="866845"/>
                  <a:pt x="3397141" y="849576"/>
                </a:cubicBezTo>
                <a:cubicBezTo>
                  <a:pt x="3385490" y="819284"/>
                  <a:pt x="3371601" y="789494"/>
                  <a:pt x="3353598" y="762490"/>
                </a:cubicBezTo>
                <a:cubicBezTo>
                  <a:pt x="3307171" y="692849"/>
                  <a:pt x="3359989" y="763712"/>
                  <a:pt x="3255627" y="675405"/>
                </a:cubicBezTo>
                <a:cubicBezTo>
                  <a:pt x="3232123" y="655517"/>
                  <a:pt x="3214945" y="628564"/>
                  <a:pt x="3190313" y="610090"/>
                </a:cubicBezTo>
                <a:cubicBezTo>
                  <a:pt x="3175799" y="599204"/>
                  <a:pt x="3161534" y="587978"/>
                  <a:pt x="3146770" y="577433"/>
                </a:cubicBezTo>
                <a:cubicBezTo>
                  <a:pt x="3136124" y="569829"/>
                  <a:pt x="3124579" y="563512"/>
                  <a:pt x="3114113" y="555662"/>
                </a:cubicBezTo>
                <a:cubicBezTo>
                  <a:pt x="3095525" y="541721"/>
                  <a:pt x="3077170" y="527419"/>
                  <a:pt x="3059684" y="512119"/>
                </a:cubicBezTo>
                <a:cubicBezTo>
                  <a:pt x="3011902" y="470310"/>
                  <a:pt x="3034097" y="472110"/>
                  <a:pt x="2961713" y="435919"/>
                </a:cubicBezTo>
                <a:cubicBezTo>
                  <a:pt x="2947199" y="428662"/>
                  <a:pt x="2932259" y="422199"/>
                  <a:pt x="2918170" y="414148"/>
                </a:cubicBezTo>
                <a:cubicBezTo>
                  <a:pt x="2906811" y="407657"/>
                  <a:pt x="2896999" y="398641"/>
                  <a:pt x="2885513" y="392376"/>
                </a:cubicBezTo>
                <a:cubicBezTo>
                  <a:pt x="2857021" y="376835"/>
                  <a:pt x="2827973" y="362263"/>
                  <a:pt x="2798427" y="348833"/>
                </a:cubicBezTo>
                <a:cubicBezTo>
                  <a:pt x="2787981" y="344085"/>
                  <a:pt x="2776255" y="342608"/>
                  <a:pt x="2765770" y="337948"/>
                </a:cubicBezTo>
                <a:cubicBezTo>
                  <a:pt x="2743527" y="328062"/>
                  <a:pt x="2722615" y="315363"/>
                  <a:pt x="2700456" y="305290"/>
                </a:cubicBezTo>
                <a:cubicBezTo>
                  <a:pt x="2682667" y="297204"/>
                  <a:pt x="2663883" y="291455"/>
                  <a:pt x="2646027" y="283519"/>
                </a:cubicBezTo>
                <a:cubicBezTo>
                  <a:pt x="2631198" y="276929"/>
                  <a:pt x="2617399" y="268140"/>
                  <a:pt x="2602484" y="261748"/>
                </a:cubicBezTo>
                <a:cubicBezTo>
                  <a:pt x="2541075" y="235430"/>
                  <a:pt x="2599942" y="267597"/>
                  <a:pt x="2526284" y="239976"/>
                </a:cubicBezTo>
                <a:cubicBezTo>
                  <a:pt x="2511090" y="234278"/>
                  <a:pt x="2497935" y="223903"/>
                  <a:pt x="2482741" y="218205"/>
                </a:cubicBezTo>
                <a:cubicBezTo>
                  <a:pt x="2468733" y="212952"/>
                  <a:pt x="2453206" y="212572"/>
                  <a:pt x="2439198" y="207319"/>
                </a:cubicBezTo>
                <a:cubicBezTo>
                  <a:pt x="2424004" y="201621"/>
                  <a:pt x="2411166" y="190320"/>
                  <a:pt x="2395656" y="185548"/>
                </a:cubicBezTo>
                <a:cubicBezTo>
                  <a:pt x="2363681" y="175710"/>
                  <a:pt x="2329851" y="172967"/>
                  <a:pt x="2297684" y="163776"/>
                </a:cubicBezTo>
                <a:cubicBezTo>
                  <a:pt x="2253552" y="151167"/>
                  <a:pt x="2210599" y="134747"/>
                  <a:pt x="2167056" y="120233"/>
                </a:cubicBezTo>
                <a:cubicBezTo>
                  <a:pt x="2145284" y="112976"/>
                  <a:pt x="2124245" y="102963"/>
                  <a:pt x="2101741" y="98462"/>
                </a:cubicBezTo>
                <a:cubicBezTo>
                  <a:pt x="2047313" y="87576"/>
                  <a:pt x="1991114" y="83358"/>
                  <a:pt x="1938456" y="65805"/>
                </a:cubicBezTo>
                <a:cubicBezTo>
                  <a:pt x="1914073" y="57677"/>
                  <a:pt x="1887637" y="47938"/>
                  <a:pt x="1862256" y="44033"/>
                </a:cubicBezTo>
                <a:cubicBezTo>
                  <a:pt x="1829780" y="39037"/>
                  <a:pt x="1797007" y="36123"/>
                  <a:pt x="1764284" y="33148"/>
                </a:cubicBezTo>
                <a:cubicBezTo>
                  <a:pt x="1639317" y="21788"/>
                  <a:pt x="1556947" y="18605"/>
                  <a:pt x="1426827" y="11376"/>
                </a:cubicBezTo>
                <a:cubicBezTo>
                  <a:pt x="1370554" y="12062"/>
                  <a:pt x="764041" y="-25882"/>
                  <a:pt x="468884" y="33148"/>
                </a:cubicBezTo>
                <a:cubicBezTo>
                  <a:pt x="454214" y="36082"/>
                  <a:pt x="439855" y="40405"/>
                  <a:pt x="425341" y="44033"/>
                </a:cubicBezTo>
                <a:cubicBezTo>
                  <a:pt x="340476" y="128902"/>
                  <a:pt x="480746" y="-8528"/>
                  <a:pt x="370913" y="87576"/>
                </a:cubicBezTo>
                <a:cubicBezTo>
                  <a:pt x="351603" y="104472"/>
                  <a:pt x="316484" y="142005"/>
                  <a:pt x="316484" y="142005"/>
                </a:cubicBezTo>
                <a:cubicBezTo>
                  <a:pt x="289121" y="224092"/>
                  <a:pt x="329215" y="126090"/>
                  <a:pt x="272941" y="196433"/>
                </a:cubicBezTo>
                <a:cubicBezTo>
                  <a:pt x="265773" y="205393"/>
                  <a:pt x="267959" y="219251"/>
                  <a:pt x="262056" y="229090"/>
                </a:cubicBezTo>
                <a:cubicBezTo>
                  <a:pt x="251715" y="246325"/>
                  <a:pt x="222460" y="262744"/>
                  <a:pt x="207627" y="272633"/>
                </a:cubicBezTo>
                <a:cubicBezTo>
                  <a:pt x="203998" y="283519"/>
                  <a:pt x="203410" y="295953"/>
                  <a:pt x="196741" y="305290"/>
                </a:cubicBezTo>
                <a:cubicBezTo>
                  <a:pt x="184810" y="321993"/>
                  <a:pt x="153198" y="348833"/>
                  <a:pt x="153198" y="348833"/>
                </a:cubicBezTo>
                <a:cubicBezTo>
                  <a:pt x="149570" y="363347"/>
                  <a:pt x="146612" y="378046"/>
                  <a:pt x="142313" y="392376"/>
                </a:cubicBezTo>
                <a:cubicBezTo>
                  <a:pt x="135719" y="414357"/>
                  <a:pt x="120541" y="457690"/>
                  <a:pt x="120541" y="457690"/>
                </a:cubicBezTo>
                <a:cubicBezTo>
                  <a:pt x="116913" y="479462"/>
                  <a:pt x="114444" y="501459"/>
                  <a:pt x="109656" y="523005"/>
                </a:cubicBezTo>
                <a:cubicBezTo>
                  <a:pt x="107167" y="534206"/>
                  <a:pt x="101020" y="544410"/>
                  <a:pt x="98770" y="555662"/>
                </a:cubicBezTo>
                <a:cubicBezTo>
                  <a:pt x="93738" y="580822"/>
                  <a:pt x="91067" y="606402"/>
                  <a:pt x="87884" y="631862"/>
                </a:cubicBezTo>
                <a:cubicBezTo>
                  <a:pt x="82855" y="672094"/>
                  <a:pt x="74858" y="762305"/>
                  <a:pt x="66113" y="806033"/>
                </a:cubicBezTo>
                <a:cubicBezTo>
                  <a:pt x="63863" y="817285"/>
                  <a:pt x="58856" y="827804"/>
                  <a:pt x="55227" y="838690"/>
                </a:cubicBezTo>
                <a:cubicBezTo>
                  <a:pt x="51598" y="860462"/>
                  <a:pt x="47258" y="882127"/>
                  <a:pt x="44341" y="904005"/>
                </a:cubicBezTo>
                <a:cubicBezTo>
                  <a:pt x="39998" y="936575"/>
                  <a:pt x="39900" y="969756"/>
                  <a:pt x="33456" y="1001976"/>
                </a:cubicBezTo>
                <a:cubicBezTo>
                  <a:pt x="10536" y="1116574"/>
                  <a:pt x="4427" y="1065476"/>
                  <a:pt x="798" y="10890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1801" y="560530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但是，仅仅是两台计算机之间进行数据交换是远远不够的！</a:t>
            </a:r>
          </a:p>
        </p:txBody>
      </p:sp>
    </p:spTree>
    <p:extLst>
      <p:ext uri="{BB962C8B-B14F-4D97-AF65-F5344CB8AC3E}">
        <p14:creationId xmlns:p14="http://schemas.microsoft.com/office/powerpoint/2010/main" val="18833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具体而言，数据是如何被传送的？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1" y="1953771"/>
            <a:ext cx="11354980" cy="4238024"/>
          </a:xfrm>
        </p:spPr>
      </p:pic>
    </p:spTree>
    <p:extLst>
      <p:ext uri="{BB962C8B-B14F-4D97-AF65-F5344CB8AC3E}">
        <p14:creationId xmlns:p14="http://schemas.microsoft.com/office/powerpoint/2010/main" val="4175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计算机网络中数据交换的高层抽象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帧（</a:t>
            </a:r>
            <a:r>
              <a:rPr lang="en-US" altLang="zh-CN" dirty="0"/>
              <a:t>frame</a:t>
            </a:r>
            <a:r>
              <a:rPr lang="zh-CN" altLang="en-US" dirty="0"/>
              <a:t>）：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73877" y="2895167"/>
            <a:ext cx="8229598" cy="642257"/>
            <a:chOff x="1534887" y="2982686"/>
            <a:chExt cx="8229598" cy="642257"/>
          </a:xfrm>
        </p:grpSpPr>
        <p:sp>
          <p:nvSpPr>
            <p:cNvPr id="4" name="矩形 3"/>
            <p:cNvSpPr/>
            <p:nvPr/>
          </p:nvSpPr>
          <p:spPr>
            <a:xfrm>
              <a:off x="3048000" y="2982686"/>
              <a:ext cx="5203371" cy="64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Payload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534887" y="2982686"/>
              <a:ext cx="1513114" cy="64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Frame header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251371" y="2982686"/>
              <a:ext cx="1513114" cy="642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Frame trailer</a:t>
              </a:r>
              <a:endParaRPr lang="zh-CN" altLang="en-US" dirty="0"/>
            </a:p>
          </p:txBody>
        </p:sp>
      </p:grpSp>
      <p:pic>
        <p:nvPicPr>
          <p:cNvPr id="8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74" y="4296836"/>
            <a:ext cx="5583382" cy="112071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776845" y="3537424"/>
            <a:ext cx="1586591" cy="75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38599" y="3537424"/>
            <a:ext cx="5964876" cy="759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21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实际上，我们的数据被分割为</a:t>
            </a:r>
            <a:r>
              <a:rPr lang="en-US" altLang="zh-CN" dirty="0"/>
              <a:t>Packet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08" y="5060905"/>
            <a:ext cx="5304892" cy="1797095"/>
          </a:xfrm>
          <a:prstGeom prst="rect">
            <a:avLst/>
          </a:prstGeom>
        </p:spPr>
      </p:pic>
      <p:pic>
        <p:nvPicPr>
          <p:cNvPr id="5" name="内容占位符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64" y="1318014"/>
            <a:ext cx="7979527" cy="37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2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74" y="38433"/>
            <a:ext cx="10515600" cy="1325563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数据包的格式</a:t>
            </a: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3460818" y="276009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1800">
                <a:solidFill>
                  <a:srgbClr val="02307C"/>
                </a:solidFill>
                <a:latin typeface="Arial" panose="020B0604020202020204" pitchFamily="34" charset="0"/>
                <a:ea typeface="楷体_GB2312" pitchFamily="49" charset="-122"/>
              </a:rPr>
              <a:t>比特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952818" y="3916584"/>
            <a:ext cx="6172200" cy="2286000"/>
          </a:xfrm>
          <a:prstGeom prst="rect">
            <a:avLst/>
          </a:prstGeom>
          <a:solidFill>
            <a:schemeClr val="bg1"/>
          </a:solidFill>
          <a:ln w="9525">
            <a:solidFill>
              <a:srgbClr val="C3D7E1"/>
            </a:solidFill>
            <a:miter lim="800000"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3200">
              <a:solidFill>
                <a:srgbClr val="02307C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4170431" y="3573684"/>
            <a:ext cx="3430588" cy="347663"/>
          </a:xfrm>
          <a:custGeom>
            <a:avLst/>
            <a:gdLst>
              <a:gd name="T0" fmla="*/ 0 w 3344"/>
              <a:gd name="T1" fmla="*/ 0 h 510"/>
              <a:gd name="T2" fmla="*/ 377 w 3344"/>
              <a:gd name="T3" fmla="*/ 0 h 510"/>
              <a:gd name="T4" fmla="*/ 209 w 3344"/>
              <a:gd name="T5" fmla="*/ 7 h 510"/>
              <a:gd name="T6" fmla="*/ 78 w 3344"/>
              <a:gd name="T7" fmla="*/ 7 h 510"/>
              <a:gd name="T8" fmla="*/ 0 w 3344"/>
              <a:gd name="T9" fmla="*/ 0 h 5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44"/>
              <a:gd name="T16" fmla="*/ 0 h 510"/>
              <a:gd name="T17" fmla="*/ 3344 w 3344"/>
              <a:gd name="T18" fmla="*/ 510 h 5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44" h="510">
                <a:moveTo>
                  <a:pt x="0" y="0"/>
                </a:moveTo>
                <a:lnTo>
                  <a:pt x="3344" y="0"/>
                </a:lnTo>
                <a:lnTo>
                  <a:pt x="1860" y="510"/>
                </a:lnTo>
                <a:lnTo>
                  <a:pt x="695" y="4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BBBBB"/>
              </a:gs>
              <a:gs pos="100000">
                <a:srgbClr val="EAEAE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172018" y="3265709"/>
            <a:ext cx="3429000" cy="295275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3200">
              <a:solidFill>
                <a:srgbClr val="02307C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4222818" y="2951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629218" y="2951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086418" y="2951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543618" y="2951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969068" y="2943446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418331" y="2943446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6481" y="2943446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7267643" y="2943446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5467418" y="32561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5899218" y="32561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6331018" y="32688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7181918" y="32688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6762818" y="32688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952818" y="4297584"/>
            <a:ext cx="6172200" cy="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2952818" y="4678584"/>
            <a:ext cx="6172200" cy="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6077018" y="3916584"/>
            <a:ext cx="0" cy="1143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4540318" y="3916584"/>
            <a:ext cx="0" cy="381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914718" y="3586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3587818" y="35863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886518" y="3599084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6712018" y="3599084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19</a:t>
            </a: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512118" y="3599084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24</a:t>
            </a: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8794818" y="3586384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31</a:t>
            </a: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6915218" y="4297584"/>
            <a:ext cx="0" cy="381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3638618" y="3916584"/>
            <a:ext cx="0" cy="381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4476818" y="4678584"/>
            <a:ext cx="0" cy="381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4387918" y="3599084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4248218" y="3243484"/>
            <a:ext cx="112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优  先  级</a:t>
            </a: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5492818" y="3221259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5943668" y="3221259"/>
            <a:ext cx="336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6392931" y="3221259"/>
            <a:ext cx="365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6812031" y="3221259"/>
            <a:ext cx="3667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099368" y="3259359"/>
            <a:ext cx="587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未用</a:t>
            </a: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3013143" y="3940396"/>
            <a:ext cx="590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版本</a:t>
            </a: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4834006" y="3953096"/>
            <a:ext cx="1000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服务类型</a:t>
            </a: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7224781" y="3978496"/>
            <a:ext cx="1062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总 长 度</a:t>
            </a:r>
          </a:p>
        </p:txBody>
      </p:sp>
      <p:sp>
        <p:nvSpPr>
          <p:cNvPr id="62" name="Rectangle 58"/>
          <p:cNvSpPr>
            <a:spLocks noChangeArrowheads="1"/>
          </p:cNvSpPr>
          <p:nvPr/>
        </p:nvSpPr>
        <p:spPr bwMode="auto">
          <a:xfrm>
            <a:off x="3600518" y="3954684"/>
            <a:ext cx="1000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首部长度</a:t>
            </a: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4037081" y="4378546"/>
            <a:ext cx="704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标  识</a:t>
            </a:r>
          </a:p>
        </p:txBody>
      </p:sp>
      <p:sp>
        <p:nvSpPr>
          <p:cNvPr id="64" name="Rectangle 60"/>
          <p:cNvSpPr>
            <a:spLocks noChangeArrowheads="1"/>
          </p:cNvSpPr>
          <p:nvPr/>
        </p:nvSpPr>
        <p:spPr bwMode="auto">
          <a:xfrm>
            <a:off x="7524818" y="4373784"/>
            <a:ext cx="9096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片 偏 移</a:t>
            </a: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6153218" y="4373784"/>
            <a:ext cx="704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标  志</a:t>
            </a: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3197293" y="4745259"/>
            <a:ext cx="1000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生存时间</a:t>
            </a:r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4883218" y="4745259"/>
            <a:ext cx="704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协  议</a:t>
            </a:r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6758056" y="4757959"/>
            <a:ext cx="14335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首 部 检 验 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96604" y="1281667"/>
            <a:ext cx="7478077" cy="1165113"/>
            <a:chOff x="3528286" y="5614527"/>
            <a:chExt cx="5334000" cy="669530"/>
          </a:xfrm>
        </p:grpSpPr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4137886" y="5631990"/>
              <a:ext cx="47244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C3D7E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4400">
                <a:solidFill>
                  <a:srgbClr val="0230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AutoShape 72"/>
            <p:cNvSpPr>
              <a:spLocks noChangeArrowheads="1"/>
            </p:cNvSpPr>
            <p:nvPr/>
          </p:nvSpPr>
          <p:spPr bwMode="auto">
            <a:xfrm>
              <a:off x="3528286" y="5708190"/>
              <a:ext cx="596900" cy="190500"/>
            </a:xfrm>
            <a:prstGeom prst="leftArrow">
              <a:avLst>
                <a:gd name="adj1" fmla="val 50000"/>
                <a:gd name="adj2" fmla="val 78333"/>
              </a:avLst>
            </a:prstGeom>
            <a:solidFill>
              <a:schemeClr val="accent2"/>
            </a:solidFill>
            <a:ln w="9525">
              <a:solidFill>
                <a:srgbClr val="C3D7E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4400">
                <a:solidFill>
                  <a:srgbClr val="0230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4137886" y="5631990"/>
              <a:ext cx="12192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3D7E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4400">
                <a:solidFill>
                  <a:srgbClr val="02307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4323624" y="5614527"/>
              <a:ext cx="880417" cy="334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首  部</a:t>
              </a: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6042886" y="5631990"/>
              <a:ext cx="2286000" cy="334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数  据  部  分</a:t>
              </a: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4137886" y="6114590"/>
              <a:ext cx="1676400" cy="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7185886" y="6114590"/>
              <a:ext cx="1676400" cy="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5915886" y="5949490"/>
              <a:ext cx="1364486" cy="334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IP </a:t>
              </a:r>
              <a:r>
                <a:rPr lang="zh-CN" altLang="en-US" sz="32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数据包</a:t>
              </a:r>
            </a:p>
          </p:txBody>
        </p:sp>
      </p:grpSp>
      <p:sp>
        <p:nvSpPr>
          <p:cNvPr id="9" name="AutoShape 83"/>
          <p:cNvSpPr>
            <a:spLocks/>
          </p:cNvSpPr>
          <p:nvPr/>
        </p:nvSpPr>
        <p:spPr bwMode="auto">
          <a:xfrm>
            <a:off x="2800418" y="3967384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rgbClr val="C3D7E1"/>
            </a:solidFill>
            <a:round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3200">
              <a:solidFill>
                <a:srgbClr val="02307C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84"/>
          <p:cNvSpPr>
            <a:spLocks noChangeArrowheads="1"/>
          </p:cNvSpPr>
          <p:nvPr/>
        </p:nvSpPr>
        <p:spPr bwMode="auto">
          <a:xfrm>
            <a:off x="2343218" y="4272184"/>
            <a:ext cx="4349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6600CC"/>
                </a:solidFill>
                <a:latin typeface="Arial" panose="020B0604020202020204" pitchFamily="34" charset="0"/>
                <a:ea typeface="楷体_GB2312" pitchFamily="49" charset="-122"/>
              </a:rPr>
              <a:t>固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6600CC"/>
                </a:solidFill>
                <a:latin typeface="Arial" panose="020B0604020202020204" pitchFamily="34" charset="0"/>
                <a:ea typeface="楷体_GB2312" pitchFamily="49" charset="-122"/>
              </a:rPr>
              <a:t>定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6600CC"/>
                </a:solidFill>
                <a:latin typeface="Arial" panose="020B0604020202020204" pitchFamily="34" charset="0"/>
                <a:ea typeface="楷体_GB2312" pitchFamily="49" charset="-122"/>
              </a:rPr>
              <a:t>部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6600CC"/>
                </a:solidFill>
                <a:latin typeface="Arial" panose="020B0604020202020204" pitchFamily="34" charset="0"/>
                <a:ea typeface="楷体_GB2312" pitchFamily="49" charset="-122"/>
              </a:rPr>
              <a:t>分</a:t>
            </a:r>
          </a:p>
        </p:txBody>
      </p:sp>
      <p:sp>
        <p:nvSpPr>
          <p:cNvPr id="12" name="Line 94"/>
          <p:cNvSpPr>
            <a:spLocks noChangeShapeType="1"/>
          </p:cNvSpPr>
          <p:nvPr/>
        </p:nvSpPr>
        <p:spPr bwMode="auto">
          <a:xfrm flipV="1">
            <a:off x="2114618" y="3891184"/>
            <a:ext cx="0" cy="762000"/>
          </a:xfrm>
          <a:prstGeom prst="line">
            <a:avLst/>
          </a:prstGeom>
          <a:noFill/>
          <a:ln w="9525">
            <a:solidFill>
              <a:srgbClr val="C3D7E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2114618" y="5059584"/>
            <a:ext cx="7010400" cy="1524000"/>
            <a:chOff x="2235063" y="4510944"/>
            <a:chExt cx="7010400" cy="1524000"/>
          </a:xfrm>
        </p:grpSpPr>
        <p:sp>
          <p:nvSpPr>
            <p:cNvPr id="6" name="Rectangle 85"/>
            <p:cNvSpPr>
              <a:spLocks noChangeArrowheads="1"/>
            </p:cNvSpPr>
            <p:nvPr/>
          </p:nvSpPr>
          <p:spPr bwMode="auto">
            <a:xfrm>
              <a:off x="2450963" y="4929250"/>
              <a:ext cx="69215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6600CC"/>
                  </a:solidFill>
                  <a:latin typeface="Arial" panose="020B0604020202020204" pitchFamily="34" charset="0"/>
                  <a:ea typeface="楷体_GB2312" pitchFamily="49" charset="-122"/>
                </a:rPr>
                <a:t>可变</a:t>
              </a:r>
            </a:p>
            <a:p>
              <a:r>
                <a:rPr lang="zh-CN" altLang="en-US" sz="2000">
                  <a:solidFill>
                    <a:srgbClr val="6600CC"/>
                  </a:solidFill>
                  <a:latin typeface="Arial" panose="020B0604020202020204" pitchFamily="34" charset="0"/>
                  <a:ea typeface="楷体_GB2312" pitchFamily="49" charset="-122"/>
                </a:rPr>
                <a:t>部分</a:t>
              </a: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060563" y="4891944"/>
              <a:ext cx="6172200" cy="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3073263" y="4510944"/>
              <a:ext cx="6172200" cy="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3060563" y="5260244"/>
              <a:ext cx="6172200" cy="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073263" y="5653944"/>
              <a:ext cx="61722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C3D7E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32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7886563" y="5272944"/>
              <a:ext cx="0" cy="38100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8353288" y="5322156"/>
              <a:ext cx="6477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填 充</a:t>
              </a: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5762488" y="4566506"/>
              <a:ext cx="909638" cy="333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源 地 址</a:t>
              </a: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5633901" y="4931631"/>
              <a:ext cx="1171575" cy="333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目 的 地 址</a:t>
              </a: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349613" y="5322156"/>
              <a:ext cx="22288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可选字段（长度可变）</a:t>
              </a: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5194163" y="5628544"/>
              <a:ext cx="22860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数  据  部  分</a:t>
              </a:r>
            </a:p>
          </p:txBody>
        </p: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3022463" y="5438044"/>
              <a:ext cx="131763" cy="69850"/>
              <a:chOff x="833" y="3024"/>
              <a:chExt cx="78" cy="51"/>
            </a:xfrm>
          </p:grpSpPr>
          <p:sp>
            <p:nvSpPr>
              <p:cNvPr id="15" name="Rectangle 87"/>
              <p:cNvSpPr>
                <a:spLocks noChangeArrowheads="1"/>
              </p:cNvSpPr>
              <p:nvPr/>
            </p:nvSpPr>
            <p:spPr bwMode="auto">
              <a:xfrm>
                <a:off x="833" y="3024"/>
                <a:ext cx="78" cy="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3200">
                  <a:solidFill>
                    <a:srgbClr val="02307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88"/>
              <p:cNvSpPr>
                <a:spLocks noChangeShapeType="1"/>
              </p:cNvSpPr>
              <p:nvPr/>
            </p:nvSpPr>
            <p:spPr bwMode="auto">
              <a:xfrm>
                <a:off x="839" y="3030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89"/>
              <p:cNvSpPr>
                <a:spLocks noChangeShapeType="1"/>
              </p:cNvSpPr>
              <p:nvPr/>
            </p:nvSpPr>
            <p:spPr bwMode="auto">
              <a:xfrm>
                <a:off x="839" y="3075"/>
                <a:ext cx="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" name="Line 95"/>
            <p:cNvSpPr>
              <a:spLocks noChangeShapeType="1"/>
            </p:cNvSpPr>
            <p:nvPr/>
          </p:nvSpPr>
          <p:spPr bwMode="auto">
            <a:xfrm>
              <a:off x="2235063" y="4714144"/>
              <a:ext cx="0" cy="990600"/>
            </a:xfrm>
            <a:prstGeom prst="line">
              <a:avLst/>
            </a:prstGeom>
            <a:noFill/>
            <a:ln w="9525">
              <a:solidFill>
                <a:srgbClr val="C3D7E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Rectangle 96"/>
          <p:cNvSpPr>
            <a:spLocks noChangeArrowheads="1"/>
          </p:cNvSpPr>
          <p:nvPr/>
        </p:nvSpPr>
        <p:spPr bwMode="auto">
          <a:xfrm>
            <a:off x="1911418" y="4665884"/>
            <a:ext cx="4365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首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302673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 flipV="1">
            <a:off x="2791692" y="3082130"/>
            <a:ext cx="381000" cy="304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2486892" y="2015330"/>
            <a:ext cx="381000" cy="228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2182092" y="2636043"/>
            <a:ext cx="4572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506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67" y="2407443"/>
            <a:ext cx="3365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675680" y="2366168"/>
            <a:ext cx="3177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</a:p>
        </p:txBody>
      </p:sp>
      <p:pic>
        <p:nvPicPr>
          <p:cNvPr id="45063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292" y="1710531"/>
            <a:ext cx="336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2" y="3158331"/>
            <a:ext cx="336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>
          <a:xfrm>
            <a:off x="468085" y="251688"/>
            <a:ext cx="10755085" cy="848451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问题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：在因特网上如何标识信息的来源地和目的地呢？</a:t>
            </a:r>
            <a:r>
              <a:rPr lang="zh-CN" altLang="en-US" sz="3200" dirty="0"/>
              <a:t> </a:t>
            </a:r>
          </a:p>
        </p:txBody>
      </p: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469430" y="1897855"/>
            <a:ext cx="1511300" cy="1225550"/>
            <a:chOff x="385" y="2795"/>
            <a:chExt cx="1769" cy="816"/>
          </a:xfrm>
        </p:grpSpPr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Oval 17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Oval 18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Oval 1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Oval 20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Oval 22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Oval 2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Oval 2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Oval 2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Oval 26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2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7724055" y="1828005"/>
            <a:ext cx="1511300" cy="1225550"/>
            <a:chOff x="385" y="2795"/>
            <a:chExt cx="1769" cy="816"/>
          </a:xfrm>
        </p:grpSpPr>
        <p:sp>
          <p:nvSpPr>
            <p:cNvPr id="45085" name="Oval 29"/>
            <p:cNvSpPr>
              <a:spLocks noChangeArrowheads="1"/>
            </p:cNvSpPr>
            <p:nvPr/>
          </p:nvSpPr>
          <p:spPr bwMode="auto">
            <a:xfrm>
              <a:off x="1589" y="3060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30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Oval 31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Oval 32"/>
            <p:cNvSpPr>
              <a:spLocks noChangeArrowheads="1"/>
            </p:cNvSpPr>
            <p:nvPr/>
          </p:nvSpPr>
          <p:spPr bwMode="auto">
            <a:xfrm>
              <a:off x="385" y="3084"/>
              <a:ext cx="384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Oval 33"/>
            <p:cNvSpPr>
              <a:spLocks noChangeArrowheads="1"/>
            </p:cNvSpPr>
            <p:nvPr/>
          </p:nvSpPr>
          <p:spPr bwMode="auto">
            <a:xfrm>
              <a:off x="566" y="2883"/>
              <a:ext cx="57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992" y="2795"/>
              <a:ext cx="757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Oval 35"/>
            <p:cNvSpPr>
              <a:spLocks noChangeArrowheads="1"/>
            </p:cNvSpPr>
            <p:nvPr/>
          </p:nvSpPr>
          <p:spPr bwMode="auto">
            <a:xfrm>
              <a:off x="1504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Oval 36"/>
            <p:cNvSpPr>
              <a:spLocks noChangeArrowheads="1"/>
            </p:cNvSpPr>
            <p:nvPr/>
          </p:nvSpPr>
          <p:spPr bwMode="auto">
            <a:xfrm>
              <a:off x="704" y="2987"/>
              <a:ext cx="1141" cy="41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Oval 37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Oval 38"/>
            <p:cNvSpPr>
              <a:spLocks noChangeArrowheads="1"/>
            </p:cNvSpPr>
            <p:nvPr/>
          </p:nvSpPr>
          <p:spPr bwMode="auto">
            <a:xfrm>
              <a:off x="1004" y="2811"/>
              <a:ext cx="756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5" name="Oval 39"/>
            <p:cNvSpPr>
              <a:spLocks noChangeArrowheads="1"/>
            </p:cNvSpPr>
            <p:nvPr/>
          </p:nvSpPr>
          <p:spPr bwMode="auto">
            <a:xfrm>
              <a:off x="577" y="2899"/>
              <a:ext cx="575" cy="320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Oval 40"/>
            <p:cNvSpPr>
              <a:spLocks noChangeArrowheads="1"/>
            </p:cNvSpPr>
            <p:nvPr/>
          </p:nvSpPr>
          <p:spPr bwMode="auto">
            <a:xfrm>
              <a:off x="396" y="3100"/>
              <a:ext cx="383" cy="256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Oval 41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Oval 42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Oval 43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513" y="3219"/>
              <a:ext cx="586" cy="28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Freeform 45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488 h 1128"/>
                <a:gd name="T2" fmla="*/ 80 w 1447"/>
                <a:gd name="T3" fmla="*/ 392 h 1128"/>
                <a:gd name="T4" fmla="*/ 56 w 1447"/>
                <a:gd name="T5" fmla="*/ 384 h 1128"/>
                <a:gd name="T6" fmla="*/ 24 w 1447"/>
                <a:gd name="T7" fmla="*/ 400 h 1128"/>
                <a:gd name="T8" fmla="*/ 40 w 1447"/>
                <a:gd name="T9" fmla="*/ 376 h 1128"/>
                <a:gd name="T10" fmla="*/ 64 w 1447"/>
                <a:gd name="T11" fmla="*/ 352 h 1128"/>
                <a:gd name="T12" fmla="*/ 96 w 1447"/>
                <a:gd name="T13" fmla="*/ 304 h 1128"/>
                <a:gd name="T14" fmla="*/ 104 w 1447"/>
                <a:gd name="T15" fmla="*/ 280 h 1128"/>
                <a:gd name="T16" fmla="*/ 152 w 1447"/>
                <a:gd name="T17" fmla="*/ 208 h 1128"/>
                <a:gd name="T18" fmla="*/ 168 w 1447"/>
                <a:gd name="T19" fmla="*/ 184 h 1128"/>
                <a:gd name="T20" fmla="*/ 200 w 1447"/>
                <a:gd name="T21" fmla="*/ 176 h 1128"/>
                <a:gd name="T22" fmla="*/ 288 w 1447"/>
                <a:gd name="T23" fmla="*/ 112 h 1128"/>
                <a:gd name="T24" fmla="*/ 328 w 1447"/>
                <a:gd name="T25" fmla="*/ 80 h 1128"/>
                <a:gd name="T26" fmla="*/ 352 w 1447"/>
                <a:gd name="T27" fmla="*/ 56 h 1128"/>
                <a:gd name="T28" fmla="*/ 424 w 1447"/>
                <a:gd name="T29" fmla="*/ 40 h 1128"/>
                <a:gd name="T30" fmla="*/ 504 w 1447"/>
                <a:gd name="T31" fmla="*/ 0 h 1128"/>
                <a:gd name="T32" fmla="*/ 808 w 1447"/>
                <a:gd name="T33" fmla="*/ 40 h 1128"/>
                <a:gd name="T34" fmla="*/ 1056 w 1447"/>
                <a:gd name="T35" fmla="*/ 176 h 1128"/>
                <a:gd name="T36" fmla="*/ 1080 w 1447"/>
                <a:gd name="T37" fmla="*/ 200 h 1128"/>
                <a:gd name="T38" fmla="*/ 1104 w 1447"/>
                <a:gd name="T39" fmla="*/ 216 h 1128"/>
                <a:gd name="T40" fmla="*/ 1224 w 1447"/>
                <a:gd name="T41" fmla="*/ 304 h 1128"/>
                <a:gd name="T42" fmla="*/ 1296 w 1447"/>
                <a:gd name="T43" fmla="*/ 368 h 1128"/>
                <a:gd name="T44" fmla="*/ 1344 w 1447"/>
                <a:gd name="T45" fmla="*/ 440 h 1128"/>
                <a:gd name="T46" fmla="*/ 1360 w 1447"/>
                <a:gd name="T47" fmla="*/ 488 h 1128"/>
                <a:gd name="T48" fmla="*/ 1392 w 1447"/>
                <a:gd name="T49" fmla="*/ 536 h 1128"/>
                <a:gd name="T50" fmla="*/ 1416 w 1447"/>
                <a:gd name="T51" fmla="*/ 608 h 1128"/>
                <a:gd name="T52" fmla="*/ 1432 w 1447"/>
                <a:gd name="T53" fmla="*/ 656 h 1128"/>
                <a:gd name="T54" fmla="*/ 1432 w 1447"/>
                <a:gd name="T55" fmla="*/ 856 h 1128"/>
                <a:gd name="T56" fmla="*/ 1416 w 1447"/>
                <a:gd name="T57" fmla="*/ 904 h 1128"/>
                <a:gd name="T58" fmla="*/ 1368 w 1447"/>
                <a:gd name="T59" fmla="*/ 920 h 1128"/>
                <a:gd name="T60" fmla="*/ 1352 w 1447"/>
                <a:gd name="T61" fmla="*/ 944 h 1128"/>
                <a:gd name="T62" fmla="*/ 1304 w 1447"/>
                <a:gd name="T63" fmla="*/ 976 h 1128"/>
                <a:gd name="T64" fmla="*/ 1216 w 1447"/>
                <a:gd name="T65" fmla="*/ 1040 h 1128"/>
                <a:gd name="T66" fmla="*/ 1168 w 1447"/>
                <a:gd name="T67" fmla="*/ 1072 h 1128"/>
                <a:gd name="T68" fmla="*/ 1112 w 1447"/>
                <a:gd name="T69" fmla="*/ 1128 h 1128"/>
                <a:gd name="T70" fmla="*/ 440 w 1447"/>
                <a:gd name="T71" fmla="*/ 1096 h 1128"/>
                <a:gd name="T72" fmla="*/ 360 w 1447"/>
                <a:gd name="T73" fmla="*/ 1072 h 1128"/>
                <a:gd name="T74" fmla="*/ 304 w 1447"/>
                <a:gd name="T75" fmla="*/ 976 h 1128"/>
                <a:gd name="T76" fmla="*/ 240 w 1447"/>
                <a:gd name="T77" fmla="*/ 880 h 1128"/>
                <a:gd name="T78" fmla="*/ 200 w 1447"/>
                <a:gd name="T79" fmla="*/ 800 h 1128"/>
                <a:gd name="T80" fmla="*/ 120 w 1447"/>
                <a:gd name="T81" fmla="*/ 704 h 1128"/>
                <a:gd name="T82" fmla="*/ 56 w 1447"/>
                <a:gd name="T83" fmla="*/ 624 h 1128"/>
                <a:gd name="T84" fmla="*/ 16 w 1447"/>
                <a:gd name="T85" fmla="*/ 544 h 1128"/>
                <a:gd name="T86" fmla="*/ 8 w 1447"/>
                <a:gd name="T87" fmla="*/ 512 h 1128"/>
                <a:gd name="T88" fmla="*/ 0 w 1447"/>
                <a:gd name="T89" fmla="*/ 48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2363" dir="4557825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1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54888"/>
              </p:ext>
            </p:extLst>
          </p:nvPr>
        </p:nvGraphicFramePr>
        <p:xfrm>
          <a:off x="4620492" y="1735930"/>
          <a:ext cx="27432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4" imgW="1689840" imgH="964440" progId="Visio.Drawing.6">
                  <p:embed/>
                </p:oleObj>
              </mc:Choice>
              <mc:Fallback>
                <p:oleObj name="VISIO" r:id="rId4" imgW="1689840" imgH="964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492" y="1735930"/>
                        <a:ext cx="27432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103" name="Picture 4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42" y="2270919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5104" name="Picture 48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0" y="2272506"/>
            <a:ext cx="5207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2683743" y="2345531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网络 </a:t>
            </a:r>
            <a:r>
              <a:rPr kumimoji="1"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5492030" y="2366169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因特网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7939956" y="2193130"/>
            <a:ext cx="894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网络 </a:t>
            </a:r>
            <a:r>
              <a:rPr kumimoji="1"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3976997" y="2575718"/>
            <a:ext cx="410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45109" name="Text Box 53"/>
          <p:cNvSpPr txBox="1">
            <a:spLocks noChangeArrowheads="1"/>
          </p:cNvSpPr>
          <p:nvPr/>
        </p:nvSpPr>
        <p:spPr bwMode="auto">
          <a:xfrm>
            <a:off x="7461559" y="2504280"/>
            <a:ext cx="410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sz="2000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>
            <a:off x="4296642" y="239633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7116042" y="2396330"/>
            <a:ext cx="38100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 flipH="1" flipV="1">
            <a:off x="9116292" y="2548730"/>
            <a:ext cx="55245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3" name="Line 57"/>
          <p:cNvSpPr>
            <a:spLocks noChangeShapeType="1"/>
          </p:cNvSpPr>
          <p:nvPr/>
        </p:nvSpPr>
        <p:spPr bwMode="auto">
          <a:xfrm flipH="1" flipV="1">
            <a:off x="8887692" y="2929730"/>
            <a:ext cx="533400" cy="3048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 flipH="1">
            <a:off x="9116292" y="1939130"/>
            <a:ext cx="381000" cy="1524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5115" name="Picture 5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492" y="2320131"/>
            <a:ext cx="336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16" name="Text Box 60"/>
          <p:cNvSpPr txBox="1">
            <a:spLocks noChangeArrowheads="1"/>
          </p:cNvSpPr>
          <p:nvPr/>
        </p:nvSpPr>
        <p:spPr bwMode="auto">
          <a:xfrm>
            <a:off x="9884642" y="2258218"/>
            <a:ext cx="309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Y</a:t>
            </a:r>
          </a:p>
        </p:txBody>
      </p:sp>
      <p:pic>
        <p:nvPicPr>
          <p:cNvPr id="45117" name="Picture 6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2" y="1634331"/>
            <a:ext cx="336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18" name="Picture 6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892" y="3005931"/>
            <a:ext cx="336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122" name="Picture 66" descr="200711291825221794"/>
          <p:cNvPicPr>
            <a:picLocks noChangeAspect="1" noChangeArrowheads="1"/>
          </p:cNvPicPr>
          <p:nvPr/>
        </p:nvPicPr>
        <p:blipFill>
          <a:blip r:embed="rId7">
            <a:lum bright="-26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30" y="3805476"/>
            <a:ext cx="42481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23" name="Text Box 67"/>
          <p:cNvSpPr txBox="1">
            <a:spLocks noChangeArrowheads="1"/>
          </p:cNvSpPr>
          <p:nvPr/>
        </p:nvSpPr>
        <p:spPr bwMode="auto">
          <a:xfrm>
            <a:off x="1793155" y="4434126"/>
            <a:ext cx="33845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收信者：网络</a:t>
            </a:r>
            <a:r>
              <a:rPr lang="en-US" altLang="zh-CN" b="1">
                <a:solidFill>
                  <a:srgbClr val="FF0000"/>
                </a:solidFill>
              </a:rPr>
              <a:t>B</a:t>
            </a:r>
            <a:r>
              <a:rPr lang="zh-CN" altLang="en-US" b="1">
                <a:solidFill>
                  <a:srgbClr val="FF0000"/>
                </a:solidFill>
              </a:rPr>
              <a:t>编号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主机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zh-CN" altLang="en-US" b="1">
                <a:solidFill>
                  <a:srgbClr val="FF0000"/>
                </a:solidFill>
              </a:rPr>
              <a:t>编号</a:t>
            </a:r>
          </a:p>
        </p:txBody>
      </p:sp>
      <p:sp>
        <p:nvSpPr>
          <p:cNvPr id="45124" name="Text Box 68"/>
          <p:cNvSpPr txBox="1">
            <a:spLocks noChangeArrowheads="1"/>
          </p:cNvSpPr>
          <p:nvPr/>
        </p:nvSpPr>
        <p:spPr bwMode="auto">
          <a:xfrm>
            <a:off x="1793156" y="5731115"/>
            <a:ext cx="352901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寄信者：网络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>
                <a:solidFill>
                  <a:srgbClr val="FF0000"/>
                </a:solidFill>
              </a:rPr>
              <a:t>编号</a:t>
            </a:r>
            <a:r>
              <a:rPr lang="en-US" altLang="zh-CN" b="1">
                <a:solidFill>
                  <a:srgbClr val="FF0000"/>
                </a:solidFill>
              </a:rPr>
              <a:t>+ </a:t>
            </a:r>
            <a:r>
              <a:rPr lang="zh-CN" altLang="en-US" b="1">
                <a:solidFill>
                  <a:srgbClr val="FF0000"/>
                </a:solidFill>
              </a:rPr>
              <a:t>主机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编号</a:t>
            </a:r>
          </a:p>
        </p:txBody>
      </p: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3521947" y="4794490"/>
            <a:ext cx="1223963" cy="795337"/>
            <a:chOff x="4422" y="3158"/>
            <a:chExt cx="771" cy="501"/>
          </a:xfrm>
        </p:grpSpPr>
        <p:sp>
          <p:nvSpPr>
            <p:cNvPr id="45129" name="AutoShape 73"/>
            <p:cNvSpPr>
              <a:spLocks/>
            </p:cNvSpPr>
            <p:nvPr/>
          </p:nvSpPr>
          <p:spPr bwMode="auto">
            <a:xfrm rot="16200000">
              <a:off x="4558" y="3159"/>
              <a:ext cx="272" cy="269"/>
            </a:xfrm>
            <a:prstGeom prst="leftBrace">
              <a:avLst>
                <a:gd name="adj1" fmla="val 31968"/>
                <a:gd name="adj2" fmla="val 49926"/>
              </a:avLst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30" name="Text Box 74"/>
            <p:cNvSpPr txBox="1">
              <a:spLocks noChangeArrowheads="1"/>
            </p:cNvSpPr>
            <p:nvPr/>
          </p:nvSpPr>
          <p:spPr bwMode="auto">
            <a:xfrm>
              <a:off x="4422" y="3430"/>
              <a:ext cx="77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IP</a:t>
              </a:r>
              <a:r>
                <a:rPr lang="zh-CN" altLang="en-US" b="1"/>
                <a:t>地址</a:t>
              </a:r>
            </a:p>
          </p:txBody>
        </p:sp>
      </p:grpSp>
      <p:pic>
        <p:nvPicPr>
          <p:cNvPr id="45131" name="Picture 75" descr="200711291825221794"/>
          <p:cNvPicPr>
            <a:picLocks noChangeAspect="1" noChangeArrowheads="1"/>
          </p:cNvPicPr>
          <p:nvPr/>
        </p:nvPicPr>
        <p:blipFill>
          <a:blip r:embed="rId7">
            <a:lum bright="-26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180" y="3805476"/>
            <a:ext cx="42481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32" name="Text Box 76"/>
          <p:cNvSpPr txBox="1">
            <a:spLocks noChangeArrowheads="1"/>
          </p:cNvSpPr>
          <p:nvPr/>
        </p:nvSpPr>
        <p:spPr bwMode="auto">
          <a:xfrm>
            <a:off x="6401668" y="4434126"/>
            <a:ext cx="33845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收信者： </a:t>
            </a:r>
            <a:r>
              <a:rPr lang="en-US" altLang="zh-CN" sz="2400" b="1"/>
              <a:t>192.168.2 .6</a:t>
            </a:r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6619156" y="5659676"/>
            <a:ext cx="352901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寄信者： </a:t>
            </a:r>
            <a:r>
              <a:rPr lang="en-US" altLang="zh-CN" sz="2400" b="1" dirty="0"/>
              <a:t>192.168.1 .2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1496292" y="2870994"/>
            <a:ext cx="16192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192.168.1.2</a:t>
            </a:r>
          </a:p>
        </p:txBody>
      </p:sp>
      <p:sp>
        <p:nvSpPr>
          <p:cNvPr id="45135" name="Text Box 79"/>
          <p:cNvSpPr txBox="1">
            <a:spLocks noChangeArrowheads="1"/>
          </p:cNvSpPr>
          <p:nvPr/>
        </p:nvSpPr>
        <p:spPr bwMode="auto">
          <a:xfrm>
            <a:off x="9308380" y="2582069"/>
            <a:ext cx="16192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192.168.2.6</a:t>
            </a:r>
          </a:p>
        </p:txBody>
      </p:sp>
      <p:sp>
        <p:nvSpPr>
          <p:cNvPr id="45136" name="Text Box 80"/>
          <p:cNvSpPr txBox="1">
            <a:spLocks noChangeArrowheads="1"/>
          </p:cNvSpPr>
          <p:nvPr/>
        </p:nvSpPr>
        <p:spPr bwMode="auto">
          <a:xfrm>
            <a:off x="7409731" y="4507151"/>
            <a:ext cx="1439863" cy="3762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5138" name="Rectangle 82"/>
          <p:cNvSpPr>
            <a:spLocks noChangeArrowheads="1"/>
          </p:cNvSpPr>
          <p:nvPr/>
        </p:nvSpPr>
        <p:spPr bwMode="auto">
          <a:xfrm>
            <a:off x="8922618" y="4503950"/>
            <a:ext cx="182808" cy="36676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endParaRPr lang="zh-CN" altLang="en-US"/>
          </a:p>
        </p:txBody>
      </p:sp>
      <p:sp>
        <p:nvSpPr>
          <p:cNvPr id="45139" name="Rectangle 83"/>
          <p:cNvSpPr>
            <a:spLocks noChangeArrowheads="1"/>
          </p:cNvSpPr>
          <p:nvPr/>
        </p:nvSpPr>
        <p:spPr bwMode="auto">
          <a:xfrm>
            <a:off x="7698655" y="5727912"/>
            <a:ext cx="489298" cy="36676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ctr">
            <a:spAutoFit/>
          </a:bodyPr>
          <a:lstStyle/>
          <a:p>
            <a:endParaRPr lang="zh-CN" altLang="en-US"/>
          </a:p>
        </p:txBody>
      </p:sp>
      <p:sp>
        <p:nvSpPr>
          <p:cNvPr id="45140" name="Rectangle 84"/>
          <p:cNvSpPr>
            <a:spLocks noChangeArrowheads="1"/>
          </p:cNvSpPr>
          <p:nvPr/>
        </p:nvSpPr>
        <p:spPr bwMode="auto">
          <a:xfrm>
            <a:off x="9021043" y="5727912"/>
            <a:ext cx="287338" cy="36676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 anchor="ctr">
            <a:spAutoFit/>
          </a:bodyPr>
          <a:lstStyle/>
          <a:p>
            <a:endParaRPr lang="zh-CN" altLang="en-US"/>
          </a:p>
        </p:txBody>
      </p:sp>
      <p:sp>
        <p:nvSpPr>
          <p:cNvPr id="45141" name="Text Box 85"/>
          <p:cNvSpPr txBox="1">
            <a:spLocks noChangeArrowheads="1"/>
          </p:cNvSpPr>
          <p:nvPr/>
        </p:nvSpPr>
        <p:spPr bwMode="auto">
          <a:xfrm>
            <a:off x="9021042" y="1358105"/>
            <a:ext cx="161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192.168.2.7</a:t>
            </a:r>
          </a:p>
        </p:txBody>
      </p:sp>
      <p:sp>
        <p:nvSpPr>
          <p:cNvPr id="45142" name="Text Box 86"/>
          <p:cNvSpPr txBox="1">
            <a:spLocks noChangeArrowheads="1"/>
          </p:cNvSpPr>
          <p:nvPr/>
        </p:nvSpPr>
        <p:spPr bwMode="auto">
          <a:xfrm>
            <a:off x="1496292" y="1358105"/>
            <a:ext cx="16192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192.168.1.3</a:t>
            </a:r>
          </a:p>
        </p:txBody>
      </p:sp>
    </p:spTree>
    <p:extLst>
      <p:ext uri="{BB962C8B-B14F-4D97-AF65-F5344CB8AC3E}">
        <p14:creationId xmlns:p14="http://schemas.microsoft.com/office/powerpoint/2010/main" val="35715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2" grpId="0"/>
      <p:bldP spid="45133" grpId="0"/>
      <p:bldP spid="45136" grpId="0" animBg="1"/>
      <p:bldP spid="45138" grpId="0" animBg="1"/>
      <p:bldP spid="45139" grpId="0" animBg="1"/>
      <p:bldP spid="451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70131" y="4782851"/>
            <a:ext cx="7561263" cy="792163"/>
          </a:xfrm>
          <a:prstGeom prst="rect">
            <a:avLst/>
          </a:prstGeom>
          <a:solidFill>
            <a:srgbClr val="FFFF99"/>
          </a:soli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348078"/>
            <a:ext cx="10941627" cy="4148714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作用：</a:t>
            </a:r>
            <a:r>
              <a:rPr lang="zh-CN" altLang="en-US" sz="3600" dirty="0"/>
              <a:t>用来表示该主机在网络中的相对位置</a:t>
            </a:r>
            <a:r>
              <a:rPr lang="en-US" altLang="zh-CN" sz="3600" dirty="0"/>
              <a:t>,</a:t>
            </a:r>
            <a:r>
              <a:rPr lang="zh-CN" altLang="en-US" sz="3600" dirty="0"/>
              <a:t>并用于该主机的所有通信。</a:t>
            </a:r>
          </a:p>
          <a:p>
            <a:r>
              <a:rPr lang="zh-CN" altLang="en-US" sz="3600" b="1" dirty="0"/>
              <a:t>特点：</a:t>
            </a:r>
            <a:r>
              <a:rPr lang="en-US" altLang="zh-CN" sz="3600" dirty="0">
                <a:latin typeface="宋体" panose="02010600030101010101" pitchFamily="2" charset="-122"/>
              </a:rPr>
              <a:t>IP </a:t>
            </a:r>
            <a:r>
              <a:rPr lang="zh-CN" altLang="en-US" sz="3600" dirty="0">
                <a:latin typeface="宋体" panose="02010600030101010101" pitchFamily="2" charset="-122"/>
              </a:rPr>
              <a:t>地址的惟一性；</a:t>
            </a:r>
          </a:p>
          <a:p>
            <a:r>
              <a:rPr lang="zh-CN" altLang="en-US" sz="3600" b="1" dirty="0">
                <a:latin typeface="宋体" panose="02010600030101010101" pitchFamily="2" charset="-122"/>
              </a:rPr>
              <a:t>结构</a:t>
            </a:r>
            <a:r>
              <a:rPr lang="zh-CN" altLang="en-US" sz="3600" dirty="0">
                <a:latin typeface="宋体" panose="02010600030101010101" pitchFamily="2" charset="-122"/>
              </a:rPr>
              <a:t>：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latin typeface="宋体" panose="02010600030101010101" pitchFamily="2" charset="-122"/>
              </a:rPr>
              <a:t>网络号标志主机所连接到的网络；</a:t>
            </a:r>
          </a:p>
          <a:p>
            <a:pPr lvl="1" algn="just"/>
            <a:r>
              <a:rPr lang="zh-CN" altLang="en-US" sz="3200" dirty="0">
                <a:latin typeface="宋体" panose="02010600030101010101" pitchFamily="2" charset="-122"/>
              </a:rPr>
              <a:t>主机号标志该主机（路由器）。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dirty="0"/>
              <a:t>        </a:t>
            </a:r>
            <a:r>
              <a:rPr lang="en-US" altLang="zh-CN" sz="3600" dirty="0"/>
              <a:t>IP </a:t>
            </a:r>
            <a:r>
              <a:rPr lang="zh-CN" altLang="en-US" sz="3600" dirty="0"/>
              <a:t>地址 </a:t>
            </a:r>
            <a:r>
              <a:rPr lang="en-US" altLang="zh-CN" sz="3600" dirty="0"/>
              <a:t>::= { &lt;</a:t>
            </a:r>
            <a:r>
              <a:rPr lang="zh-CN" altLang="en-US" sz="3600" dirty="0"/>
              <a:t>网络号</a:t>
            </a:r>
            <a:r>
              <a:rPr lang="en-US" altLang="zh-CN" sz="3600" dirty="0"/>
              <a:t>&gt;, &lt;</a:t>
            </a:r>
            <a:r>
              <a:rPr lang="zh-CN" altLang="en-US" sz="3600" dirty="0"/>
              <a:t>主机号</a:t>
            </a:r>
            <a:r>
              <a:rPr lang="en-US" altLang="zh-CN" sz="3600" dirty="0"/>
              <a:t>&gt;}     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724765" y="205077"/>
            <a:ext cx="6624638" cy="1143000"/>
          </a:xfrm>
        </p:spPr>
        <p:txBody>
          <a:bodyPr/>
          <a:lstStyle/>
          <a:p>
            <a:pPr marL="838200" indent="-838200"/>
            <a:r>
              <a:rPr lang="en-US" altLang="zh-CN" dirty="0"/>
              <a:t>IP </a:t>
            </a:r>
            <a:r>
              <a:rPr lang="zh-CN" altLang="en-US" dirty="0"/>
              <a:t>地址的作用和结构  </a:t>
            </a:r>
          </a:p>
        </p:txBody>
      </p:sp>
    </p:spTree>
    <p:extLst>
      <p:ext uri="{BB962C8B-B14F-4D97-AF65-F5344CB8AC3E}">
        <p14:creationId xmlns:p14="http://schemas.microsoft.com/office/powerpoint/2010/main" val="178145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91" y="365125"/>
            <a:ext cx="11211791" cy="1325563"/>
          </a:xfrm>
        </p:spPr>
        <p:txBody>
          <a:bodyPr/>
          <a:lstStyle/>
          <a:p>
            <a:r>
              <a:rPr lang="zh-CN" altLang="en-US" dirty="0"/>
              <a:t>实际上，我们的数据是</a:t>
            </a:r>
            <a:r>
              <a:rPr lang="en-US" altLang="zh-CN" dirty="0"/>
              <a:t>frame</a:t>
            </a:r>
            <a:r>
              <a:rPr lang="zh-CN" altLang="en-US" dirty="0"/>
              <a:t>拉着有地址的</a:t>
            </a:r>
            <a:r>
              <a:rPr lang="en-US" altLang="zh-CN" dirty="0"/>
              <a:t>packet</a:t>
            </a:r>
            <a:r>
              <a:rPr lang="zh-CN" altLang="en-US" dirty="0"/>
              <a:t>在跑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87"/>
            <a:ext cx="10518957" cy="3801859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6063343" y="2895600"/>
            <a:ext cx="5469294" cy="2481943"/>
          </a:xfrm>
          <a:prstGeom prst="cloudCallout">
            <a:avLst>
              <a:gd name="adj1" fmla="val -21944"/>
              <a:gd name="adj2" fmla="val 37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问题</a:t>
            </a:r>
            <a:r>
              <a:rPr lang="en-US" altLang="zh-CN" sz="4400" dirty="0"/>
              <a:t>5</a:t>
            </a:r>
            <a:r>
              <a:rPr lang="zh-CN" altLang="en-US" sz="4400" dirty="0"/>
              <a:t>：</a:t>
            </a:r>
            <a:r>
              <a:rPr lang="en-US" altLang="zh-CN" sz="4400" dirty="0"/>
              <a:t>Router</a:t>
            </a:r>
            <a:r>
              <a:rPr lang="zh-CN" altLang="en-US" sz="4400" dirty="0"/>
              <a:t>是干什么的？</a:t>
            </a:r>
          </a:p>
        </p:txBody>
      </p:sp>
    </p:spTree>
    <p:extLst>
      <p:ext uri="{BB962C8B-B14F-4D97-AF65-F5344CB8AC3E}">
        <p14:creationId xmlns:p14="http://schemas.microsoft.com/office/powerpoint/2010/main" val="28166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网络计算是什么意思？</a:t>
            </a:r>
            <a:endParaRPr lang="en-US" altLang="zh-CN" dirty="0"/>
          </a:p>
          <a:p>
            <a:r>
              <a:rPr lang="zh-CN" altLang="en-US" dirty="0"/>
              <a:t>我们是如何在两台计算机之间交换数据进而联网的？</a:t>
            </a:r>
            <a:endParaRPr lang="en-US" altLang="zh-CN" dirty="0"/>
          </a:p>
          <a:p>
            <a:r>
              <a:rPr lang="zh-CN" altLang="en-US" dirty="0"/>
              <a:t>我们是如何在两台计算机之间进行数据访问的？</a:t>
            </a:r>
            <a:endParaRPr lang="en-US" altLang="zh-CN" dirty="0"/>
          </a:p>
          <a:p>
            <a:r>
              <a:rPr lang="zh-CN" altLang="en-US" dirty="0"/>
              <a:t>我们是如何将多台计算机联网并自如访问的？</a:t>
            </a:r>
            <a:endParaRPr lang="en-US" altLang="zh-CN" dirty="0"/>
          </a:p>
          <a:p>
            <a:r>
              <a:rPr lang="zh-CN" altLang="en-US" dirty="0"/>
              <a:t>云盘、云电视、云计算？</a:t>
            </a:r>
          </a:p>
        </p:txBody>
      </p:sp>
    </p:spTree>
    <p:extLst>
      <p:ext uri="{BB962C8B-B14F-4D97-AF65-F5344CB8AC3E}">
        <p14:creationId xmlns:p14="http://schemas.microsoft.com/office/powerpoint/2010/main" val="374666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622"/>
            <a:ext cx="10515600" cy="1325563"/>
          </a:xfrm>
        </p:spPr>
        <p:txBody>
          <a:bodyPr/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0579"/>
            <a:ext cx="10417109" cy="5378928"/>
          </a:xfrm>
        </p:spPr>
      </p:pic>
    </p:spTree>
    <p:extLst>
      <p:ext uri="{BB962C8B-B14F-4D97-AF65-F5344CB8AC3E}">
        <p14:creationId xmlns:p14="http://schemas.microsoft.com/office/powerpoint/2010/main" val="132139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07525" y="1842605"/>
            <a:ext cx="10515600" cy="4351338"/>
          </a:xfrm>
        </p:spPr>
        <p:txBody>
          <a:bodyPr/>
          <a:lstStyle/>
          <a:p>
            <a:r>
              <a:rPr lang="zh-CN" altLang="en-US" dirty="0"/>
              <a:t>协议栈在网络中占有重要地位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在实际的网络中，我们在不同层次采用不同的抽象进行编程，进行实现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2171700" y="5349049"/>
            <a:ext cx="7848600" cy="630297"/>
            <a:chOff x="1991518" y="6018213"/>
            <a:chExt cx="7848600" cy="630297"/>
          </a:xfrm>
        </p:grpSpPr>
        <p:sp>
          <p:nvSpPr>
            <p:cNvPr id="40" name="Line 1117"/>
            <p:cNvSpPr>
              <a:spLocks noChangeShapeType="1"/>
            </p:cNvSpPr>
            <p:nvPr/>
          </p:nvSpPr>
          <p:spPr bwMode="auto">
            <a:xfrm>
              <a:off x="1991518" y="6051550"/>
              <a:ext cx="784860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41" name="Text Box 1118"/>
            <p:cNvSpPr txBox="1">
              <a:spLocks noChangeArrowheads="1"/>
            </p:cNvSpPr>
            <p:nvPr/>
          </p:nvSpPr>
          <p:spPr bwMode="auto">
            <a:xfrm>
              <a:off x="2617754" y="6248400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发送端</a:t>
              </a:r>
            </a:p>
          </p:txBody>
        </p:sp>
        <p:sp>
          <p:nvSpPr>
            <p:cNvPr id="42" name="Text Box 1119"/>
            <p:cNvSpPr txBox="1">
              <a:spLocks noChangeArrowheads="1"/>
            </p:cNvSpPr>
            <p:nvPr/>
          </p:nvSpPr>
          <p:spPr bwMode="auto">
            <a:xfrm>
              <a:off x="8502617" y="6248400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接收端</a:t>
              </a:r>
            </a:p>
          </p:txBody>
        </p:sp>
        <p:sp>
          <p:nvSpPr>
            <p:cNvPr id="47" name="Line 1124"/>
            <p:cNvSpPr>
              <a:spLocks noChangeShapeType="1"/>
            </p:cNvSpPr>
            <p:nvPr/>
          </p:nvSpPr>
          <p:spPr bwMode="auto">
            <a:xfrm>
              <a:off x="4616450" y="64483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2" name="Text Box 1129"/>
            <p:cNvSpPr txBox="1">
              <a:spLocks noChangeArrowheads="1"/>
            </p:cNvSpPr>
            <p:nvPr/>
          </p:nvSpPr>
          <p:spPr bwMode="auto">
            <a:xfrm>
              <a:off x="5203792" y="6018213"/>
              <a:ext cx="9589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以太网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12119" y="2967500"/>
            <a:ext cx="4913024" cy="2334117"/>
            <a:chOff x="312119" y="1999281"/>
            <a:chExt cx="5294744" cy="2919781"/>
          </a:xfrm>
        </p:grpSpPr>
        <p:sp>
          <p:nvSpPr>
            <p:cNvPr id="83" name="文本框 82"/>
            <p:cNvSpPr txBox="1"/>
            <p:nvPr/>
          </p:nvSpPr>
          <p:spPr>
            <a:xfrm>
              <a:off x="1116339" y="1999281"/>
              <a:ext cx="14237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应 用 层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116339" y="2698666"/>
              <a:ext cx="1422184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应用数据</a:t>
              </a:r>
            </a:p>
          </p:txBody>
        </p:sp>
        <p:sp>
          <p:nvSpPr>
            <p:cNvPr id="89" name="下箭头 88"/>
            <p:cNvSpPr/>
            <p:nvPr/>
          </p:nvSpPr>
          <p:spPr>
            <a:xfrm>
              <a:off x="1648900" y="2460946"/>
              <a:ext cx="374780" cy="2377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544711" y="2698666"/>
              <a:ext cx="111280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传输头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116339" y="3431188"/>
              <a:ext cx="2541177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IP</a:t>
              </a:r>
              <a:r>
                <a: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净荷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下箭头 92"/>
            <p:cNvSpPr/>
            <p:nvPr/>
          </p:nvSpPr>
          <p:spPr>
            <a:xfrm>
              <a:off x="2283998" y="3160331"/>
              <a:ext cx="518220" cy="2603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657516" y="3431187"/>
              <a:ext cx="111440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IP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包头</a:t>
              </a:r>
            </a:p>
          </p:txBody>
        </p:sp>
        <p:sp>
          <p:nvSpPr>
            <p:cNvPr id="95" name="下箭头 94"/>
            <p:cNvSpPr/>
            <p:nvPr/>
          </p:nvSpPr>
          <p:spPr>
            <a:xfrm>
              <a:off x="2936469" y="3892853"/>
              <a:ext cx="518220" cy="2603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116339" y="4186540"/>
              <a:ext cx="3694409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</a:t>
              </a:r>
              <a:r>
                <a: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净荷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803438" y="4186539"/>
              <a:ext cx="8034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帧头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12119" y="4186539"/>
              <a:ext cx="8034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帧尾</a:t>
              </a:r>
            </a:p>
          </p:txBody>
        </p:sp>
        <p:sp>
          <p:nvSpPr>
            <p:cNvPr id="99" name="下箭头 98"/>
            <p:cNvSpPr/>
            <p:nvPr/>
          </p:nvSpPr>
          <p:spPr>
            <a:xfrm>
              <a:off x="2936469" y="4658713"/>
              <a:ext cx="518220" cy="2603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048821" y="2967500"/>
            <a:ext cx="4913024" cy="2117590"/>
            <a:chOff x="312119" y="1999281"/>
            <a:chExt cx="5294744" cy="2648924"/>
          </a:xfrm>
        </p:grpSpPr>
        <p:sp>
          <p:nvSpPr>
            <p:cNvPr id="103" name="文本框 102"/>
            <p:cNvSpPr txBox="1"/>
            <p:nvPr/>
          </p:nvSpPr>
          <p:spPr>
            <a:xfrm>
              <a:off x="1116339" y="1999281"/>
              <a:ext cx="142378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应 用 层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16339" y="2698666"/>
              <a:ext cx="1422184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应用数据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544711" y="2698666"/>
              <a:ext cx="111280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传输头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16339" y="3431188"/>
              <a:ext cx="2541177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IP</a:t>
              </a:r>
              <a:r>
                <a: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净荷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657516" y="3431187"/>
              <a:ext cx="1114408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IP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包头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16339" y="4186540"/>
              <a:ext cx="3694409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</a:t>
              </a:r>
              <a:r>
                <a:rPr kumimoji="1"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净荷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803438" y="4186539"/>
              <a:ext cx="8034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帧头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312119" y="4186539"/>
              <a:ext cx="803425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帧尾</a:t>
              </a:r>
            </a:p>
          </p:txBody>
        </p:sp>
      </p:grpSp>
      <p:sp>
        <p:nvSpPr>
          <p:cNvPr id="115" name="上箭头 114"/>
          <p:cNvSpPr/>
          <p:nvPr/>
        </p:nvSpPr>
        <p:spPr>
          <a:xfrm>
            <a:off x="8393218" y="3336562"/>
            <a:ext cx="289521" cy="190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上箭头 115"/>
          <p:cNvSpPr/>
          <p:nvPr/>
        </p:nvSpPr>
        <p:spPr>
          <a:xfrm>
            <a:off x="8393218" y="3904705"/>
            <a:ext cx="289521" cy="190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上箭头 116"/>
          <p:cNvSpPr/>
          <p:nvPr/>
        </p:nvSpPr>
        <p:spPr>
          <a:xfrm>
            <a:off x="8393218" y="4501869"/>
            <a:ext cx="289521" cy="190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上箭头 117"/>
          <p:cNvSpPr/>
          <p:nvPr/>
        </p:nvSpPr>
        <p:spPr>
          <a:xfrm>
            <a:off x="9329031" y="5108065"/>
            <a:ext cx="289521" cy="1900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2622697" y="2836506"/>
            <a:ext cx="4954668" cy="437074"/>
            <a:chOff x="3229035" y="2453951"/>
            <a:chExt cx="4348329" cy="437074"/>
          </a:xfrm>
        </p:grpSpPr>
        <p:sp>
          <p:nvSpPr>
            <p:cNvPr id="119" name="左右箭头 118"/>
            <p:cNvSpPr/>
            <p:nvPr/>
          </p:nvSpPr>
          <p:spPr>
            <a:xfrm>
              <a:off x="3229035" y="2706494"/>
              <a:ext cx="4348329" cy="184531"/>
            </a:xfrm>
            <a:prstGeom prst="leftRightArrow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4609322" y="245395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应用层协议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604536" y="3400623"/>
            <a:ext cx="3972828" cy="437074"/>
            <a:chOff x="3229035" y="2453951"/>
            <a:chExt cx="4348329" cy="437074"/>
          </a:xfrm>
        </p:grpSpPr>
        <p:sp>
          <p:nvSpPr>
            <p:cNvPr id="123" name="左右箭头 122"/>
            <p:cNvSpPr/>
            <p:nvPr/>
          </p:nvSpPr>
          <p:spPr>
            <a:xfrm>
              <a:off x="3229035" y="2706494"/>
              <a:ext cx="4348329" cy="184531"/>
            </a:xfrm>
            <a:prstGeom prst="leftRightArrow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4609322" y="2453951"/>
              <a:ext cx="1325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传输层协议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638602" y="4018274"/>
            <a:ext cx="2938762" cy="437074"/>
            <a:chOff x="3229035" y="2453951"/>
            <a:chExt cx="4348329" cy="437074"/>
          </a:xfrm>
        </p:grpSpPr>
        <p:sp>
          <p:nvSpPr>
            <p:cNvPr id="126" name="左右箭头 125"/>
            <p:cNvSpPr/>
            <p:nvPr/>
          </p:nvSpPr>
          <p:spPr>
            <a:xfrm>
              <a:off x="3229035" y="2706494"/>
              <a:ext cx="4348329" cy="184531"/>
            </a:xfrm>
            <a:prstGeom prst="leftRightArrow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4609322" y="2453951"/>
              <a:ext cx="1791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网络层协议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5356926" y="4578127"/>
            <a:ext cx="1625818" cy="437074"/>
            <a:chOff x="3229035" y="2453951"/>
            <a:chExt cx="4348329" cy="437074"/>
          </a:xfrm>
        </p:grpSpPr>
        <p:sp>
          <p:nvSpPr>
            <p:cNvPr id="129" name="左右箭头 128"/>
            <p:cNvSpPr/>
            <p:nvPr/>
          </p:nvSpPr>
          <p:spPr>
            <a:xfrm>
              <a:off x="3229035" y="2706494"/>
              <a:ext cx="4348329" cy="184531"/>
            </a:xfrm>
            <a:prstGeom prst="leftRightArrow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885607" y="2453951"/>
              <a:ext cx="32377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链路层协议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11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如此，我们才能真正支持网络计算！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RPC</a:t>
            </a:r>
            <a:r>
              <a:rPr lang="zh-CN" altLang="en-US" dirty="0"/>
              <a:t>的</a:t>
            </a:r>
            <a:r>
              <a:rPr lang="en-US" altLang="zh-CN" dirty="0"/>
              <a:t>C/S</a:t>
            </a:r>
            <a:r>
              <a:rPr lang="zh-CN" altLang="en-US" dirty="0"/>
              <a:t>计算模式：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995416" y="2949383"/>
            <a:ext cx="8035204" cy="2114838"/>
            <a:chOff x="336" y="1488"/>
            <a:chExt cx="4704" cy="1152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336" y="2064"/>
              <a:ext cx="1872" cy="576"/>
            </a:xfrm>
            <a:prstGeom prst="cube">
              <a:avLst>
                <a:gd name="adj" fmla="val 79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168" y="2064"/>
              <a:ext cx="1872" cy="576"/>
            </a:xfrm>
            <a:prstGeom prst="cube">
              <a:avLst>
                <a:gd name="adj" fmla="val 79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960" y="1728"/>
              <a:ext cx="528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792" y="1680"/>
              <a:ext cx="528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429" y="1797"/>
              <a:ext cx="24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440" y="2208"/>
              <a:ext cx="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64" y="2256"/>
              <a:ext cx="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872" y="1488"/>
              <a:ext cx="1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Service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3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如此，我们才有了所谓的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774" y="1588050"/>
            <a:ext cx="5661810" cy="5154338"/>
          </a:xfrm>
        </p:spPr>
      </p:pic>
    </p:spTree>
    <p:extLst>
      <p:ext uri="{BB962C8B-B14F-4D97-AF65-F5344CB8AC3E}">
        <p14:creationId xmlns:p14="http://schemas.microsoft.com/office/powerpoint/2010/main" val="17951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r>
              <a:rPr lang="zh-CN" altLang="en-US" dirty="0"/>
              <a:t>如此，我们有了</a:t>
            </a:r>
            <a:r>
              <a:rPr lang="en-US" altLang="zh-CN" dirty="0"/>
              <a:t>Internet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net-rob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4" y="2905126"/>
            <a:ext cx="63261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内容占位符 4" descr="untitled1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28751"/>
            <a:ext cx="3227388" cy="2428875"/>
          </a:xfrm>
          <a:prstGeom prst="rect">
            <a:avLst/>
          </a:prstGeo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095875" y="1714501"/>
            <a:ext cx="493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1989</a:t>
            </a:r>
            <a:r>
              <a:rPr lang="zh-CN" altLang="en-US" sz="2800"/>
              <a:t>年：人类历史的发展拐点</a:t>
            </a:r>
          </a:p>
        </p:txBody>
      </p:sp>
    </p:spTree>
    <p:extLst>
      <p:ext uri="{BB962C8B-B14F-4D97-AF65-F5344CB8AC3E}">
        <p14:creationId xmlns:p14="http://schemas.microsoft.com/office/powerpoint/2010/main" val="42453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几个比较有意思的网络新词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6</a:t>
            </a:r>
            <a:r>
              <a:rPr lang="zh-CN" altLang="en-US" dirty="0"/>
              <a:t>：有个概念叫云盘，它号称“我们当下正在做的事情就是要取代每个人的硬盘”。你能大致想象，他们在做什么吗？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7</a:t>
            </a:r>
            <a:r>
              <a:rPr lang="zh-CN" altLang="en-US" dirty="0"/>
              <a:t>：你能想象一下，你登录“微信”这件事情，背后有哪些计算被进行？再比如你发给一个好友一段文字，背后又有哪些计算被进行？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你知道云计算、互联网</a:t>
            </a:r>
            <a:r>
              <a:rPr lang="en-US" altLang="zh-CN" dirty="0"/>
              <a:t>+</a:t>
            </a:r>
            <a:r>
              <a:rPr lang="zh-CN" altLang="en-US" dirty="0"/>
              <a:t>这个概念吗？</a:t>
            </a:r>
          </a:p>
        </p:txBody>
      </p:sp>
    </p:spTree>
    <p:extLst>
      <p:ext uri="{BB962C8B-B14F-4D97-AF65-F5344CB8AC3E}">
        <p14:creationId xmlns:p14="http://schemas.microsoft.com/office/powerpoint/2010/main" val="53833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最后一个问题：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3868" y="282717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网络计算，为什么有如此魅力？</a:t>
            </a:r>
          </a:p>
        </p:txBody>
      </p:sp>
    </p:spTree>
    <p:extLst>
      <p:ext uri="{BB962C8B-B14F-4D97-AF65-F5344CB8AC3E}">
        <p14:creationId xmlns:p14="http://schemas.microsoft.com/office/powerpoint/2010/main" val="134501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796040" y="4704051"/>
            <a:ext cx="7920037" cy="647700"/>
          </a:xfrm>
          <a:prstGeom prst="cube">
            <a:avLst>
              <a:gd name="adj" fmla="val 6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32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某个机器上的内存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不在网络上进行的计算是什么？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我们正在编写的某段程序，运行起来是这样的：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299277" y="3551526"/>
            <a:ext cx="2016125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algn="ctr" eaLnBrk="1" hangingPunct="1"/>
            <a:r>
              <a:rPr lang="en-US" altLang="zh-CN" dirty="0"/>
              <a:t>y:=m(1,2,3)</a:t>
            </a:r>
          </a:p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044190" y="3551526"/>
            <a:ext cx="3168650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m(int a,int b,int c){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eaLnBrk="1" hangingPunct="1"/>
            <a:r>
              <a:rPr lang="en-US" altLang="zh-CN"/>
              <a:t>   return a+b+c;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4099502" y="3840451"/>
            <a:ext cx="20161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H="1" flipV="1">
            <a:off x="4099502" y="4343688"/>
            <a:ext cx="20875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云形标注 13"/>
          <p:cNvSpPr/>
          <p:nvPr/>
        </p:nvSpPr>
        <p:spPr>
          <a:xfrm>
            <a:off x="7722970" y="1410711"/>
            <a:ext cx="3986213" cy="2005878"/>
          </a:xfrm>
          <a:prstGeom prst="cloudCallout">
            <a:avLst>
              <a:gd name="adj1" fmla="val -6601"/>
              <a:gd name="adj2" fmla="val 110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但是，如果</a:t>
            </a:r>
            <a:r>
              <a:rPr lang="en-US" altLang="zh-CN" sz="2400" b="1" dirty="0">
                <a:solidFill>
                  <a:schemeClr val="bg1"/>
                </a:solidFill>
              </a:rPr>
              <a:t>m</a:t>
            </a:r>
            <a:r>
              <a:rPr lang="zh-CN" altLang="en-US" sz="2400" b="1" dirty="0">
                <a:solidFill>
                  <a:schemeClr val="bg1"/>
                </a:solidFill>
              </a:rPr>
              <a:t>过程不在这台机器上，计算还能进行吗？</a:t>
            </a:r>
          </a:p>
        </p:txBody>
      </p:sp>
    </p:spTree>
    <p:extLst>
      <p:ext uri="{BB962C8B-B14F-4D97-AF65-F5344CB8AC3E}">
        <p14:creationId xmlns:p14="http://schemas.microsoft.com/office/powerpoint/2010/main" val="34316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sz="4400" dirty="0"/>
          </a:p>
          <a:p>
            <a:pPr marL="0" indent="0" algn="ctr">
              <a:buNone/>
            </a:pPr>
            <a:r>
              <a:rPr lang="zh-CN" altLang="en-US" sz="4400" dirty="0"/>
              <a:t>问题</a:t>
            </a:r>
            <a:r>
              <a:rPr lang="en-US" altLang="zh-CN" sz="4400" dirty="0"/>
              <a:t>1</a:t>
            </a:r>
            <a:r>
              <a:rPr lang="zh-CN" altLang="en-US" sz="4400" dirty="0"/>
              <a:t>：你能想象如何在网络上进行计算吗？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16491" cy="1325563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：什么因素决定计算是否能被支持呢？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59" y="2615677"/>
            <a:ext cx="2768831" cy="289714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31" y="2615676"/>
            <a:ext cx="5333377" cy="2897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80801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计算模型：图灵机模型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25901" y="5812971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这张纸带只是需要逻辑上在同一个空间即可，</a:t>
            </a:r>
            <a:endParaRPr lang="en-US" altLang="zh-CN" sz="2400" dirty="0"/>
          </a:p>
          <a:p>
            <a:r>
              <a:rPr lang="zh-CN" altLang="en-US" sz="2400" dirty="0"/>
              <a:t>只要读写头能找到它即可，物理上没有限制</a:t>
            </a:r>
          </a:p>
        </p:txBody>
      </p:sp>
    </p:spTree>
    <p:extLst>
      <p:ext uri="{BB962C8B-B14F-4D97-AF65-F5344CB8AC3E}">
        <p14:creationId xmlns:p14="http://schemas.microsoft.com/office/powerpoint/2010/main" val="34224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5734105" y="4740371"/>
            <a:ext cx="3949864" cy="647700"/>
          </a:xfrm>
          <a:prstGeom prst="cube">
            <a:avLst>
              <a:gd name="adj" fmla="val 6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机器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</a:rPr>
              <a:t>上的内存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即使计算资源不在同一台机器上，计算也并非就不可能！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5114"/>
            <a:ext cx="10515600" cy="4351338"/>
          </a:xfrm>
        </p:spPr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RPC</a:t>
            </a:r>
            <a:r>
              <a:rPr lang="zh-CN" altLang="en-US" dirty="0"/>
              <a:t>网络计算模式：</a:t>
            </a:r>
            <a:endParaRPr lang="en-US" altLang="zh-CN" dirty="0"/>
          </a:p>
          <a:p>
            <a:pPr lvl="1"/>
            <a:r>
              <a:rPr lang="en-US" altLang="zh-CN" dirty="0"/>
              <a:t>Remote Procedure Call</a:t>
            </a:r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995416" y="2949383"/>
            <a:ext cx="8035204" cy="2114838"/>
            <a:chOff x="336" y="1488"/>
            <a:chExt cx="4704" cy="1152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336" y="2064"/>
              <a:ext cx="1872" cy="576"/>
            </a:xfrm>
            <a:prstGeom prst="cube">
              <a:avLst>
                <a:gd name="adj" fmla="val 79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3168" y="2064"/>
              <a:ext cx="1872" cy="576"/>
            </a:xfrm>
            <a:prstGeom prst="cube">
              <a:avLst>
                <a:gd name="adj" fmla="val 79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960" y="1728"/>
              <a:ext cx="528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792" y="1680"/>
              <a:ext cx="528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1429" y="1797"/>
              <a:ext cx="24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440" y="2208"/>
              <a:ext cx="2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64" y="2256"/>
              <a:ext cx="9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872" y="1488"/>
              <a:ext cx="1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Service request</a:t>
              </a:r>
            </a:p>
          </p:txBody>
        </p:sp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878810" y="4740371"/>
            <a:ext cx="3399198" cy="647700"/>
          </a:xfrm>
          <a:prstGeom prst="cube">
            <a:avLst>
              <a:gd name="adj" fmla="val 6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机器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</a:rPr>
              <a:t>上的内存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382046" y="3587846"/>
            <a:ext cx="2016125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algn="ctr" eaLnBrk="1" hangingPunct="1"/>
            <a:r>
              <a:rPr lang="en-US" altLang="zh-CN" dirty="0"/>
              <a:t>y:=m(1,2,3)</a:t>
            </a:r>
          </a:p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126959" y="3587846"/>
            <a:ext cx="3168650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m(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c){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eaLnBrk="1" hangingPunct="1"/>
            <a:r>
              <a:rPr lang="en-US" altLang="zh-CN" dirty="0"/>
              <a:t>   return </a:t>
            </a:r>
            <a:r>
              <a:rPr lang="en-US" altLang="zh-CN" dirty="0" err="1"/>
              <a:t>a+b+c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4182271" y="3876771"/>
            <a:ext cx="20161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4182271" y="4380008"/>
            <a:ext cx="20875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其实，我们还可以张开想象的翅膀：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0712"/>
            <a:ext cx="10515600" cy="4351338"/>
          </a:xfrm>
        </p:spPr>
        <p:txBody>
          <a:bodyPr/>
          <a:lstStyle/>
          <a:p>
            <a:r>
              <a:rPr lang="zh-CN" altLang="en-US" dirty="0"/>
              <a:t>移动计算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528763" y="3133952"/>
            <a:ext cx="8451850" cy="1420812"/>
            <a:chOff x="291" y="3037"/>
            <a:chExt cx="5324" cy="895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992" y="3037"/>
              <a:ext cx="1623" cy="508"/>
              <a:chOff x="3571" y="1497"/>
              <a:chExt cx="1617" cy="566"/>
            </a:xfrm>
          </p:grpSpPr>
          <p:sp>
            <p:nvSpPr>
              <p:cNvPr id="10" name="AutoShape 19"/>
              <p:cNvSpPr>
                <a:spLocks noChangeArrowheads="1"/>
              </p:cNvSpPr>
              <p:nvPr/>
            </p:nvSpPr>
            <p:spPr bwMode="auto">
              <a:xfrm>
                <a:off x="3571" y="1684"/>
                <a:ext cx="1617" cy="379"/>
              </a:xfrm>
              <a:prstGeom prst="parallelogram">
                <a:avLst>
                  <a:gd name="adj" fmla="val 171983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Oval 20"/>
              <p:cNvSpPr>
                <a:spLocks noChangeArrowheads="1"/>
              </p:cNvSpPr>
              <p:nvPr/>
            </p:nvSpPr>
            <p:spPr bwMode="auto">
              <a:xfrm>
                <a:off x="3995" y="1497"/>
                <a:ext cx="530" cy="47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234" y="3598"/>
              <a:ext cx="10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Client/Proxy</a:t>
              </a: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904" y="3682"/>
              <a:ext cx="7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291" y="3310"/>
              <a:ext cx="2491" cy="341"/>
            </a:xfrm>
            <a:prstGeom prst="parallelogram">
              <a:avLst>
                <a:gd name="adj" fmla="val 21549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686" y="3080"/>
              <a:ext cx="659" cy="489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Dataset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2" name="Picture 25" descr="agent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2894239"/>
            <a:ext cx="6651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295650" y="3416527"/>
            <a:ext cx="517525" cy="368300"/>
            <a:chOff x="1404" y="3215"/>
            <a:chExt cx="326" cy="232"/>
          </a:xfrm>
        </p:grpSpPr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404" y="3215"/>
              <a:ext cx="32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404" y="3277"/>
              <a:ext cx="32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404" y="3330"/>
              <a:ext cx="32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404" y="3386"/>
              <a:ext cx="32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404" y="3447"/>
              <a:ext cx="32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3694113" y="3397477"/>
            <a:ext cx="4286250" cy="311150"/>
            <a:chOff x="2256" y="3225"/>
            <a:chExt cx="2099" cy="174"/>
          </a:xfrm>
        </p:grpSpPr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256" y="3225"/>
              <a:ext cx="2099" cy="0"/>
            </a:xfrm>
            <a:prstGeom prst="line">
              <a:avLst/>
            </a:prstGeom>
            <a:noFill/>
            <a:ln w="101600">
              <a:solidFill>
                <a:srgbClr val="CC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2256" y="3399"/>
              <a:ext cx="2099" cy="0"/>
            </a:xfrm>
            <a:prstGeom prst="line">
              <a:avLst/>
            </a:prstGeom>
            <a:noFill/>
            <a:ln w="101600">
              <a:solidFill>
                <a:srgbClr val="CC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0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486 C -0.11758 -0.00833 -0.2345 -0.01181 -0.29844 -0.00486 C -0.36198 0.00255 -0.37253 0.02037 -0.38281 0.03889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81 0.03889 C -0.38281 0.02847 -0.18216 0.03889 0.01875 0.0388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7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理想和现实之间还是有很大差距的：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：我们怎样才能做到（实现）这种“跨机器”计算？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34105" y="4740371"/>
            <a:ext cx="3949864" cy="647700"/>
          </a:xfrm>
          <a:prstGeom prst="cube">
            <a:avLst>
              <a:gd name="adj" fmla="val 6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机器</a:t>
            </a:r>
            <a:r>
              <a:rPr lang="en-US" altLang="zh-CN" sz="2000" b="1" dirty="0">
                <a:solidFill>
                  <a:srgbClr val="FF0000"/>
                </a:solidFill>
              </a:rPr>
              <a:t>j</a:t>
            </a:r>
            <a:r>
              <a:rPr lang="zh-CN" altLang="en-US" sz="2000" b="1" dirty="0">
                <a:solidFill>
                  <a:srgbClr val="FF0000"/>
                </a:solidFill>
              </a:rPr>
              <a:t>上的内存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78810" y="4740371"/>
            <a:ext cx="3399198" cy="647700"/>
          </a:xfrm>
          <a:prstGeom prst="cube">
            <a:avLst>
              <a:gd name="adj" fmla="val 6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endParaRPr lang="en-US" altLang="zh-CN" sz="2000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机器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zh-CN" altLang="en-US" sz="2000" b="1" dirty="0">
                <a:solidFill>
                  <a:srgbClr val="FF0000"/>
                </a:solidFill>
              </a:rPr>
              <a:t>上的内存</a:t>
            </a: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82046" y="3587846"/>
            <a:ext cx="2016125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algn="ctr" eaLnBrk="1" hangingPunct="1"/>
            <a:r>
              <a:rPr lang="en-US" altLang="zh-CN" dirty="0"/>
              <a:t>y:=m(1,2,3)</a:t>
            </a:r>
          </a:p>
          <a:p>
            <a:pPr algn="ctr" eaLnBrk="1" hangingPunct="1"/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126959" y="3587846"/>
            <a:ext cx="3168650" cy="13668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m(int a,int b,int c){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eaLnBrk="1" hangingPunct="1"/>
            <a:r>
              <a:rPr lang="en-US" altLang="zh-CN"/>
              <a:t>   return a+b+c;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4182271" y="3876771"/>
            <a:ext cx="20161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 flipH="1" flipV="1">
            <a:off x="4182271" y="4380008"/>
            <a:ext cx="20875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74331" y="2581603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必须准确地实现两个计算“分量”之间的数据传递！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371114" y="2581603"/>
            <a:ext cx="1502229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047514" y="1690688"/>
            <a:ext cx="1157960" cy="2366264"/>
            <a:chOff x="10047514" y="1690688"/>
            <a:chExt cx="1157960" cy="2366264"/>
          </a:xfrm>
        </p:grpSpPr>
        <p:sp>
          <p:nvSpPr>
            <p:cNvPr id="12" name="左大括号 11"/>
            <p:cNvSpPr/>
            <p:nvPr/>
          </p:nvSpPr>
          <p:spPr>
            <a:xfrm>
              <a:off x="10047514" y="1690688"/>
              <a:ext cx="402772" cy="2366264"/>
            </a:xfrm>
            <a:prstGeom prst="leftBrace">
              <a:avLst>
                <a:gd name="adj1" fmla="val 2725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559143" y="16906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寻址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59143" y="35878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通信</a:t>
              </a:r>
            </a:p>
          </p:txBody>
        </p:sp>
      </p:grpSp>
      <p:sp>
        <p:nvSpPr>
          <p:cNvPr id="16" name="云形 15"/>
          <p:cNvSpPr/>
          <p:nvPr/>
        </p:nvSpPr>
        <p:spPr>
          <a:xfrm>
            <a:off x="0" y="2847109"/>
            <a:ext cx="2382046" cy="22963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相比于单机上的控制转移，网络计算的控制转移，会是什么？</a:t>
            </a:r>
          </a:p>
        </p:txBody>
      </p:sp>
    </p:spTree>
    <p:extLst>
      <p:ext uri="{BB962C8B-B14F-4D97-AF65-F5344CB8AC3E}">
        <p14:creationId xmlns:p14="http://schemas.microsoft.com/office/powerpoint/2010/main" val="19702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269" y="66448"/>
            <a:ext cx="10515600" cy="1325563"/>
          </a:xfrm>
        </p:spPr>
        <p:txBody>
          <a:bodyPr/>
          <a:lstStyle/>
          <a:p>
            <a:r>
              <a:rPr lang="zh-CN" altLang="en-US" dirty="0"/>
              <a:t>两台机器之间如何通信？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73245">
            <a:off x="1844599" y="2528203"/>
            <a:ext cx="2677892" cy="157910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69" y="1315307"/>
            <a:ext cx="2188116" cy="13566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9" y="2233109"/>
            <a:ext cx="1905000" cy="15049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19647" y="1896332"/>
            <a:ext cx="2232810" cy="1551214"/>
            <a:chOff x="3819647" y="2016078"/>
            <a:chExt cx="2232810" cy="155121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647" y="2791685"/>
              <a:ext cx="1166936" cy="77560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85521" y="2016078"/>
              <a:ext cx="1166936" cy="775607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27601" y="1762305"/>
            <a:ext cx="3133725" cy="2095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10" y="3881116"/>
            <a:ext cx="2188116" cy="1356632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818780" y="4559432"/>
            <a:ext cx="2232810" cy="1551214"/>
            <a:chOff x="3819647" y="2016078"/>
            <a:chExt cx="2232810" cy="155121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647" y="2791685"/>
              <a:ext cx="1166936" cy="77560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885521" y="2016078"/>
              <a:ext cx="1166936" cy="775607"/>
            </a:xfrm>
            <a:prstGeom prst="rect">
              <a:avLst/>
            </a:prstGeom>
          </p:spPr>
        </p:pic>
      </p:grpSp>
      <p:pic>
        <p:nvPicPr>
          <p:cNvPr id="1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73245">
            <a:off x="4318502" y="4744310"/>
            <a:ext cx="2677892" cy="15791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68" y="4392206"/>
            <a:ext cx="2667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6122</TotalTime>
  <Words>987</Words>
  <Application>Microsoft Office PowerPoint</Application>
  <PresentationFormat>宽屏</PresentationFormat>
  <Paragraphs>207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楷体</vt:lpstr>
      <vt:lpstr>楷体_GB2312</vt:lpstr>
      <vt:lpstr>宋体</vt:lpstr>
      <vt:lpstr>Arial</vt:lpstr>
      <vt:lpstr>Calibri</vt:lpstr>
      <vt:lpstr>Calibri Light</vt:lpstr>
      <vt:lpstr>Times New Roman</vt:lpstr>
      <vt:lpstr>Verdana</vt:lpstr>
      <vt:lpstr>Wingdings</vt:lpstr>
      <vt:lpstr>Office 主题</vt:lpstr>
      <vt:lpstr>VISIO</vt:lpstr>
      <vt:lpstr>网络和网络计算</vt:lpstr>
      <vt:lpstr>目录</vt:lpstr>
      <vt:lpstr>不在网络上进行的计算是什么？</vt:lpstr>
      <vt:lpstr>PowerPoint 演示文稿</vt:lpstr>
      <vt:lpstr>问题2：什么因素决定计算是否能被支持呢？</vt:lpstr>
      <vt:lpstr>即使计算资源不在同一台机器上，计算也并非就不可能！</vt:lpstr>
      <vt:lpstr>其实，我们还可以张开想象的翅膀：</vt:lpstr>
      <vt:lpstr>理想和现实之间还是有很大差距的：</vt:lpstr>
      <vt:lpstr>两台机器之间如何通信？</vt:lpstr>
      <vt:lpstr>两台计算机通信的基本原理</vt:lpstr>
      <vt:lpstr>调制解调基本原理</vt:lpstr>
      <vt:lpstr>两台计算机的联网，实现了网络的第一步</vt:lpstr>
      <vt:lpstr>具体而言，数据是如何被传送的？</vt:lpstr>
      <vt:lpstr>计算机网络中数据交换的高层抽象</vt:lpstr>
      <vt:lpstr>实际上，我们的数据被分割为Packet</vt:lpstr>
      <vt:lpstr>IP数据包的格式</vt:lpstr>
      <vt:lpstr>问题4：在因特网上如何标识信息的来源地和目的地呢？ </vt:lpstr>
      <vt:lpstr>IP 地址的作用和结构  </vt:lpstr>
      <vt:lpstr>实际上，我们的数据是frame拉着有地址的packet在跑</vt:lpstr>
      <vt:lpstr>Router</vt:lpstr>
      <vt:lpstr>在实际的网络中，我们在不同层次采用不同的抽象进行编程，进行实现</vt:lpstr>
      <vt:lpstr>如此，我们才能真正支持网络计算！</vt:lpstr>
      <vt:lpstr>如此，我们才有了所谓的web应用</vt:lpstr>
      <vt:lpstr>如此，我们有了Internet</vt:lpstr>
      <vt:lpstr>几个比较有意思的网络新词</vt:lpstr>
      <vt:lpstr>最后一个问题：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网络和网络计算</dc:title>
  <dc:creator>Lenovo</dc:creator>
  <cp:lastModifiedBy>嘿 嘿</cp:lastModifiedBy>
  <cp:revision>45</cp:revision>
  <dcterms:created xsi:type="dcterms:W3CDTF">2015-12-14T13:20:02Z</dcterms:created>
  <dcterms:modified xsi:type="dcterms:W3CDTF">2019-01-09T09:31:26Z</dcterms:modified>
</cp:coreProperties>
</file>