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5"/>
  </p:notesMasterIdLst>
  <p:sldIdLst>
    <p:sldId id="256" r:id="rId2"/>
    <p:sldId id="300" r:id="rId3"/>
    <p:sldId id="265" r:id="rId4"/>
    <p:sldId id="266" r:id="rId5"/>
    <p:sldId id="267" r:id="rId6"/>
    <p:sldId id="268" r:id="rId7"/>
    <p:sldId id="269" r:id="rId8"/>
    <p:sldId id="270" r:id="rId9"/>
    <p:sldId id="271" r:id="rId10"/>
    <p:sldId id="272" r:id="rId11"/>
    <p:sldId id="257" r:id="rId12"/>
    <p:sldId id="258" r:id="rId13"/>
    <p:sldId id="259" r:id="rId14"/>
    <p:sldId id="260" r:id="rId15"/>
    <p:sldId id="273" r:id="rId16"/>
    <p:sldId id="274" r:id="rId17"/>
    <p:sldId id="275" r:id="rId18"/>
    <p:sldId id="276" r:id="rId19"/>
    <p:sldId id="277" r:id="rId20"/>
    <p:sldId id="278" r:id="rId21"/>
    <p:sldId id="279" r:id="rId22"/>
    <p:sldId id="280" r:id="rId23"/>
    <p:sldId id="281" r:id="rId24"/>
    <p:sldId id="282" r:id="rId25"/>
    <p:sldId id="283" r:id="rId26"/>
    <p:sldId id="284" r:id="rId27"/>
    <p:sldId id="285" r:id="rId28"/>
    <p:sldId id="286" r:id="rId29"/>
    <p:sldId id="287" r:id="rId30"/>
    <p:sldId id="288" r:id="rId31"/>
    <p:sldId id="289" r:id="rId32"/>
    <p:sldId id="291" r:id="rId33"/>
    <p:sldId id="292" r:id="rId34"/>
    <p:sldId id="301" r:id="rId35"/>
    <p:sldId id="293" r:id="rId36"/>
    <p:sldId id="294" r:id="rId37"/>
    <p:sldId id="298" r:id="rId38"/>
    <p:sldId id="295" r:id="rId39"/>
    <p:sldId id="296" r:id="rId40"/>
    <p:sldId id="297" r:id="rId41"/>
    <p:sldId id="261" r:id="rId42"/>
    <p:sldId id="262" r:id="rId43"/>
    <p:sldId id="264" r:id="rId44"/>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0" d="100"/>
          <a:sy n="70" d="100"/>
        </p:scale>
        <p:origin x="-1164" y="-12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731257B-4EC3-4E00-928A-38818333A63F}" type="datetimeFigureOut">
              <a:rPr lang="zh-CN" altLang="en-US" smtClean="0"/>
              <a:pPr/>
              <a:t>2012-12-27</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44A655A-0DD8-4A82-B492-E429263024C0}" type="slidenum">
              <a:rPr lang="zh-CN" altLang="en-US" smtClean="0"/>
              <a:pPr/>
              <a:t>‹#›</a:t>
            </a:fld>
            <a:endParaRPr lang="zh-CN" altLang="en-US"/>
          </a:p>
        </p:txBody>
      </p:sp>
    </p:spTree>
    <p:extLst>
      <p:ext uri="{BB962C8B-B14F-4D97-AF65-F5344CB8AC3E}">
        <p14:creationId xmlns:p14="http://schemas.microsoft.com/office/powerpoint/2010/main" xmlns="" val="38622841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u="none" dirty="0" smtClean="0">
                <a:latin typeface="+mn-lt"/>
              </a:rPr>
              <a:t>CAE:</a:t>
            </a:r>
            <a:r>
              <a:rPr lang="en-US" altLang="zh-CN" b="0" u="none" baseline="0" dirty="0" smtClean="0">
                <a:latin typeface="+mn-lt"/>
              </a:rPr>
              <a:t> </a:t>
            </a:r>
            <a:r>
              <a:rPr lang="en-US" altLang="zh-CN" b="0" u="none" dirty="0" smtClean="0">
                <a:latin typeface="+mn-lt"/>
              </a:rPr>
              <a:t>Client Application Enabler;</a:t>
            </a:r>
            <a:r>
              <a:rPr lang="en-US" altLang="zh-CN" b="0" u="none" baseline="0" dirty="0" smtClean="0">
                <a:latin typeface="+mn-lt"/>
              </a:rPr>
              <a:t> </a:t>
            </a:r>
            <a:r>
              <a:rPr lang="en-US" altLang="zh-CN" b="0" u="none" dirty="0" smtClean="0">
                <a:latin typeface="+mn-lt"/>
              </a:rPr>
              <a:t>OLE:</a:t>
            </a:r>
            <a:r>
              <a:rPr lang="en-US" altLang="zh-CN" b="0" u="none" baseline="0" dirty="0" smtClean="0">
                <a:latin typeface="+mn-lt"/>
              </a:rPr>
              <a:t> </a:t>
            </a:r>
            <a:r>
              <a:rPr lang="en-US" altLang="zh-CN" b="0" u="none" dirty="0" smtClean="0">
                <a:latin typeface="+mn-lt"/>
              </a:rPr>
              <a:t>Object Linking and Embedding, allows to act as a resource manager for the OLE DB provider</a:t>
            </a:r>
            <a:endParaRPr lang="en-US" altLang="zh-CN" b="0" u="none" dirty="0">
              <a:latin typeface="+mn-lt"/>
            </a:endParaRPr>
          </a:p>
        </p:txBody>
      </p:sp>
      <p:sp>
        <p:nvSpPr>
          <p:cNvPr id="4" name="灯片编号占位符 3"/>
          <p:cNvSpPr>
            <a:spLocks noGrp="1"/>
          </p:cNvSpPr>
          <p:nvPr>
            <p:ph type="sldNum" sz="quarter" idx="10"/>
          </p:nvPr>
        </p:nvSpPr>
        <p:spPr/>
        <p:txBody>
          <a:bodyPr/>
          <a:lstStyle/>
          <a:p>
            <a:fld id="{E44A655A-0DD8-4A82-B492-E429263024C0}" type="slidenum">
              <a:rPr lang="zh-CN" altLang="en-US" smtClean="0"/>
              <a:pPr/>
              <a:t>10</a:t>
            </a:fld>
            <a:endParaRPr lang="zh-CN" altLang="en-US"/>
          </a:p>
        </p:txBody>
      </p:sp>
    </p:spTree>
    <p:extLst>
      <p:ext uri="{BB962C8B-B14F-4D97-AF65-F5344CB8AC3E}">
        <p14:creationId xmlns:p14="http://schemas.microsoft.com/office/powerpoint/2010/main" xmlns="" val="18883489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dirty="0" smtClean="0"/>
              <a:t>DRDA: Distributed Relational Database Architecture</a:t>
            </a:r>
            <a:endParaRPr lang="zh-CN" altLang="en-US" dirty="0" smtClean="0"/>
          </a:p>
        </p:txBody>
      </p:sp>
      <p:sp>
        <p:nvSpPr>
          <p:cNvPr id="4" name="灯片编号占位符 3"/>
          <p:cNvSpPr>
            <a:spLocks noGrp="1"/>
          </p:cNvSpPr>
          <p:nvPr>
            <p:ph type="sldNum" sz="quarter" idx="10"/>
          </p:nvPr>
        </p:nvSpPr>
        <p:spPr/>
        <p:txBody>
          <a:bodyPr/>
          <a:lstStyle/>
          <a:p>
            <a:fld id="{E44A655A-0DD8-4A82-B492-E429263024C0}" type="slidenum">
              <a:rPr lang="zh-CN" altLang="en-US" smtClean="0"/>
              <a:pPr/>
              <a:t>15</a:t>
            </a:fld>
            <a:endParaRPr lang="zh-CN" altLang="en-US"/>
          </a:p>
        </p:txBody>
      </p:sp>
    </p:spTree>
    <p:extLst>
      <p:ext uri="{BB962C8B-B14F-4D97-AF65-F5344CB8AC3E}">
        <p14:creationId xmlns:p14="http://schemas.microsoft.com/office/powerpoint/2010/main" xmlns="" val="8181323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2012-12-27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2012-12-27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2012-12-27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Times New Roman" pitchFamily="18" charset="0"/>
                <a:cs typeface="Times New Roman" pitchFamily="18" charset="0"/>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lvl1pPr>
              <a:spcBef>
                <a:spcPts val="600"/>
              </a:spcBef>
              <a:defRPr>
                <a:latin typeface="Times New Roman" pitchFamily="18" charset="0"/>
                <a:cs typeface="Times New Roman" pitchFamily="18" charset="0"/>
              </a:defRPr>
            </a:lvl1pPr>
            <a:lvl2pPr>
              <a:spcBef>
                <a:spcPts val="600"/>
              </a:spcBef>
              <a:defRPr>
                <a:latin typeface="Times New Roman" pitchFamily="18" charset="0"/>
                <a:cs typeface="Times New Roman" pitchFamily="18" charset="0"/>
              </a:defRPr>
            </a:lvl2pPr>
            <a:lvl3pPr>
              <a:spcBef>
                <a:spcPts val="600"/>
              </a:spcBef>
              <a:defRPr>
                <a:latin typeface="Times New Roman" pitchFamily="18" charset="0"/>
                <a:cs typeface="Times New Roman" pitchFamily="18" charset="0"/>
              </a:defRPr>
            </a:lvl3pPr>
            <a:lvl4pPr>
              <a:spcBef>
                <a:spcPts val="600"/>
              </a:spcBef>
              <a:defRPr>
                <a:latin typeface="Times New Roman" pitchFamily="18" charset="0"/>
                <a:cs typeface="Times New Roman" pitchFamily="18" charset="0"/>
              </a:defRPr>
            </a:lvl4pPr>
            <a:lvl5pPr>
              <a:spcBef>
                <a:spcPts val="600"/>
              </a:spcBef>
              <a:defRPr>
                <a:latin typeface="Times New Roman" pitchFamily="18" charset="0"/>
                <a:cs typeface="Times New Roman" pitchFamily="18" charset="0"/>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2012-12-27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2012-12-27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2012-12-27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2012-12-27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2012-12-27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2012-12-27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2012-12-27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2012-12-27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2012-12-27</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www.ibm.com/developerworks/cn/downloads/im/udbexp/" TargetMode="External"/><Relationship Id="rId2" Type="http://schemas.openxmlformats.org/officeDocument/2006/relationships/hyperlink" Target="http://db2express.com/" TargetMode="External"/><Relationship Id="rId1" Type="http://schemas.openxmlformats.org/officeDocument/2006/relationships/slideLayout" Target="../slideLayouts/slideLayout2.xml"/><Relationship Id="rId4" Type="http://schemas.openxmlformats.org/officeDocument/2006/relationships/hyperlink" Target="http://www.mysql.com/" TargetMode="Externa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en-US" altLang="zh-CN" sz="6000" b="1" dirty="0" smtClean="0">
                <a:latin typeface="Times New Roman" pitchFamily="18" charset="0"/>
                <a:cs typeface="Times New Roman" pitchFamily="18" charset="0"/>
              </a:rPr>
              <a:t>IBM DB2</a:t>
            </a:r>
            <a:r>
              <a:rPr lang="zh-CN" altLang="en-US" sz="6000" b="1" dirty="0" smtClean="0">
                <a:latin typeface="Times New Roman" pitchFamily="18" charset="0"/>
                <a:cs typeface="Times New Roman" pitchFamily="18" charset="0"/>
              </a:rPr>
              <a:t>简介</a:t>
            </a:r>
            <a:endParaRPr lang="zh-CN" altLang="en-US" sz="6000" b="1" dirty="0">
              <a:latin typeface="Times New Roman" pitchFamily="18" charset="0"/>
              <a:cs typeface="Times New Roman" pitchFamily="18" charset="0"/>
            </a:endParaRPr>
          </a:p>
        </p:txBody>
      </p:sp>
      <p:sp>
        <p:nvSpPr>
          <p:cNvPr id="3" name="副标题 2"/>
          <p:cNvSpPr>
            <a:spLocks noGrp="1"/>
          </p:cNvSpPr>
          <p:nvPr>
            <p:ph type="subTitle" idx="1"/>
          </p:nvPr>
        </p:nvSpPr>
        <p:spPr/>
        <p:txBody>
          <a:bodyPr/>
          <a:lstStyle/>
          <a:p>
            <a:r>
              <a:rPr lang="zh-CN" altLang="en-US" sz="3600" b="1" dirty="0" smtClean="0">
                <a:solidFill>
                  <a:schemeClr val="tx1"/>
                </a:solidFill>
                <a:latin typeface="Times New Roman" pitchFamily="18" charset="0"/>
                <a:cs typeface="Times New Roman" pitchFamily="18" charset="0"/>
              </a:rPr>
              <a:t>胡伟</a:t>
            </a:r>
            <a:endParaRPr lang="en-US" altLang="zh-CN" sz="3600" b="1" dirty="0" smtClean="0">
              <a:solidFill>
                <a:schemeClr val="tx1"/>
              </a:solidFill>
              <a:latin typeface="Times New Roman" pitchFamily="18" charset="0"/>
              <a:cs typeface="Times New Roman" pitchFamily="18" charset="0"/>
            </a:endParaRPr>
          </a:p>
          <a:p>
            <a:r>
              <a:rPr lang="en-US" altLang="zh-CN" dirty="0" smtClean="0">
                <a:solidFill>
                  <a:schemeClr val="tx1"/>
                </a:solidFill>
                <a:latin typeface="Times New Roman" pitchFamily="18" charset="0"/>
                <a:cs typeface="Times New Roman" pitchFamily="18" charset="0"/>
              </a:rPr>
              <a:t>whu@nju.edu.cn</a:t>
            </a:r>
            <a:endParaRPr lang="zh-CN" altLang="en-US" dirty="0">
              <a:solidFill>
                <a:schemeClr val="tx1"/>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3" cstate="print"/>
          <a:srcRect/>
          <a:stretch>
            <a:fillRect/>
          </a:stretch>
        </p:blipFill>
        <p:spPr bwMode="auto">
          <a:xfrm>
            <a:off x="0" y="27384"/>
            <a:ext cx="9144000" cy="6858000"/>
          </a:xfrm>
          <a:prstGeom prst="rect">
            <a:avLst/>
          </a:prstGeom>
          <a:noFill/>
          <a:ln w="9525">
            <a:noFill/>
            <a:miter lim="800000"/>
            <a:headEnd/>
            <a:tailEnd/>
          </a:ln>
          <a:effectLst/>
        </p:spPr>
      </p:pic>
      <p:sp>
        <p:nvSpPr>
          <p:cNvPr id="2" name="TextBox 1"/>
          <p:cNvSpPr txBox="1"/>
          <p:nvPr/>
        </p:nvSpPr>
        <p:spPr>
          <a:xfrm>
            <a:off x="35496" y="44624"/>
            <a:ext cx="3960000" cy="646331"/>
          </a:xfrm>
          <a:prstGeom prst="rect">
            <a:avLst/>
          </a:prstGeom>
          <a:noFill/>
        </p:spPr>
        <p:txBody>
          <a:bodyPr wrap="square" rtlCol="0">
            <a:spAutoFit/>
          </a:bodyPr>
          <a:lstStyle/>
          <a:p>
            <a:r>
              <a:rPr lang="zh-CN" altLang="en-US" dirty="0" smtClean="0">
                <a:latin typeface="Times New Roman" pitchFamily="18" charset="0"/>
                <a:cs typeface="Times New Roman" pitchFamily="18" charset="0"/>
              </a:rPr>
              <a:t>* </a:t>
            </a:r>
            <a:r>
              <a:rPr lang="en-US" altLang="zh-CN" dirty="0" smtClean="0">
                <a:latin typeface="Times New Roman" pitchFamily="18" charset="0"/>
                <a:cs typeface="Times New Roman" pitchFamily="18" charset="0"/>
              </a:rPr>
              <a:t>CAE</a:t>
            </a:r>
            <a:r>
              <a:rPr lang="en-US" altLang="zh-CN" dirty="0">
                <a:latin typeface="Times New Roman" pitchFamily="18" charset="0"/>
                <a:cs typeface="Times New Roman" pitchFamily="18" charset="0"/>
              </a:rPr>
              <a:t>: Client Application </a:t>
            </a:r>
            <a:r>
              <a:rPr lang="en-US" altLang="zh-CN" dirty="0" smtClean="0">
                <a:latin typeface="Times New Roman" pitchFamily="18" charset="0"/>
                <a:cs typeface="Times New Roman" pitchFamily="18" charset="0"/>
              </a:rPr>
              <a:t>Enabler</a:t>
            </a:r>
          </a:p>
          <a:p>
            <a:r>
              <a:rPr lang="zh-CN" altLang="en-US" dirty="0" smtClean="0">
                <a:latin typeface="Times New Roman" pitchFamily="18" charset="0"/>
                <a:cs typeface="Times New Roman" pitchFamily="18" charset="0"/>
              </a:rPr>
              <a:t>* </a:t>
            </a:r>
            <a:r>
              <a:rPr lang="en-US" altLang="zh-CN" dirty="0">
                <a:latin typeface="Times New Roman" pitchFamily="18" charset="0"/>
                <a:cs typeface="Times New Roman" pitchFamily="18" charset="0"/>
              </a:rPr>
              <a:t>OLE: Object Linking and Embedding</a:t>
            </a:r>
            <a:endParaRPr lang="zh-CN" alt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smtClean="0">
                <a:latin typeface="Times New Roman" pitchFamily="18" charset="0"/>
                <a:cs typeface="Times New Roman" pitchFamily="18" charset="0"/>
              </a:rPr>
              <a:t>DB2 Express-C</a:t>
            </a:r>
            <a:endParaRPr lang="zh-CN" altLang="en-US" b="1" dirty="0">
              <a:latin typeface="Times New Roman" pitchFamily="18" charset="0"/>
              <a:cs typeface="Times New Roman" pitchFamily="18" charset="0"/>
            </a:endParaRPr>
          </a:p>
        </p:txBody>
      </p:sp>
      <p:sp>
        <p:nvSpPr>
          <p:cNvPr id="3" name="内容占位符 2"/>
          <p:cNvSpPr>
            <a:spLocks noGrp="1"/>
          </p:cNvSpPr>
          <p:nvPr>
            <p:ph idx="1"/>
          </p:nvPr>
        </p:nvSpPr>
        <p:spPr/>
        <p:txBody>
          <a:bodyPr>
            <a:normAutofit/>
          </a:bodyPr>
          <a:lstStyle/>
          <a:p>
            <a:pPr>
              <a:spcBef>
                <a:spcPts val="600"/>
              </a:spcBef>
            </a:pPr>
            <a:r>
              <a:rPr lang="en-US" altLang="zh-CN" sz="2800" dirty="0" smtClean="0">
                <a:latin typeface="Times New Roman" pitchFamily="18" charset="0"/>
                <a:cs typeface="Times New Roman" pitchFamily="18" charset="0"/>
              </a:rPr>
              <a:t>DB2 Express-C</a:t>
            </a:r>
            <a:r>
              <a:rPr lang="zh-CN" altLang="en-US" sz="2800" dirty="0" smtClean="0">
                <a:latin typeface="Times New Roman" pitchFamily="18" charset="0"/>
                <a:cs typeface="Times New Roman" pitchFamily="18" charset="0"/>
              </a:rPr>
              <a:t>是当今世界上最高级的免费数据库管理系统之一，可以免费来开发、部署和发布</a:t>
            </a:r>
          </a:p>
          <a:p>
            <a:pPr lvl="1">
              <a:spcBef>
                <a:spcPts val="600"/>
              </a:spcBef>
            </a:pPr>
            <a:r>
              <a:rPr lang="zh-CN" altLang="en-US" sz="2400" dirty="0" smtClean="0">
                <a:latin typeface="Times New Roman" pitchFamily="18" charset="0"/>
                <a:cs typeface="Times New Roman" pitchFamily="18" charset="0"/>
              </a:rPr>
              <a:t>它是一个快速，可靠，而且高度可伸缩的数据服务器，是大多数新创立和小</a:t>
            </a:r>
            <a:r>
              <a:rPr lang="en-US" altLang="zh-CN" sz="2400" dirty="0" smtClean="0">
                <a:latin typeface="Times New Roman" pitchFamily="18" charset="0"/>
                <a:cs typeface="Times New Roman" pitchFamily="18" charset="0"/>
              </a:rPr>
              <a:t>/</a:t>
            </a:r>
            <a:r>
              <a:rPr lang="zh-CN" altLang="en-US" sz="2400" dirty="0" smtClean="0">
                <a:latin typeface="Times New Roman" pitchFamily="18" charset="0"/>
                <a:cs typeface="Times New Roman" pitchFamily="18" charset="0"/>
              </a:rPr>
              <a:t>中型公司的理想选择</a:t>
            </a:r>
            <a:endParaRPr lang="en-US" altLang="zh-CN" sz="2400" dirty="0" smtClean="0">
              <a:latin typeface="Times New Roman" pitchFamily="18" charset="0"/>
              <a:cs typeface="Times New Roman" pitchFamily="18" charset="0"/>
            </a:endParaRPr>
          </a:p>
          <a:p>
            <a:pPr lvl="1">
              <a:spcBef>
                <a:spcPts val="600"/>
              </a:spcBef>
            </a:pPr>
            <a:r>
              <a:rPr lang="zh-CN" altLang="en-US" sz="2400" dirty="0" smtClean="0">
                <a:latin typeface="Times New Roman" pitchFamily="18" charset="0"/>
                <a:cs typeface="Times New Roman" pitchFamily="18" charset="0"/>
              </a:rPr>
              <a:t>可以安装在</a:t>
            </a:r>
            <a:r>
              <a:rPr lang="en-US" altLang="zh-CN" sz="2400" dirty="0" smtClean="0">
                <a:latin typeface="Times New Roman" pitchFamily="18" charset="0"/>
                <a:cs typeface="Times New Roman" pitchFamily="18" charset="0"/>
              </a:rPr>
              <a:t>Linux</a:t>
            </a:r>
            <a:r>
              <a:rPr lang="zh-CN" altLang="en-US" sz="2400" dirty="0" smtClean="0">
                <a:latin typeface="Times New Roman" pitchFamily="18" charset="0"/>
                <a:cs typeface="Times New Roman" pitchFamily="18" charset="0"/>
              </a:rPr>
              <a:t>、</a:t>
            </a:r>
            <a:r>
              <a:rPr lang="en-US" altLang="zh-CN" sz="2400" dirty="0" smtClean="0">
                <a:latin typeface="Times New Roman" pitchFamily="18" charset="0"/>
                <a:cs typeface="Times New Roman" pitchFamily="18" charset="0"/>
              </a:rPr>
              <a:t>Unix</a:t>
            </a:r>
            <a:r>
              <a:rPr lang="zh-CN" altLang="en-US" sz="2400" dirty="0" smtClean="0">
                <a:latin typeface="Times New Roman" pitchFamily="18" charset="0"/>
                <a:cs typeface="Times New Roman" pitchFamily="18" charset="0"/>
              </a:rPr>
              <a:t>、</a:t>
            </a:r>
            <a:r>
              <a:rPr lang="en-US" altLang="zh-CN" sz="2400" dirty="0" smtClean="0">
                <a:latin typeface="Times New Roman" pitchFamily="18" charset="0"/>
                <a:cs typeface="Times New Roman" pitchFamily="18" charset="0"/>
              </a:rPr>
              <a:t>Windows</a:t>
            </a:r>
            <a:r>
              <a:rPr lang="zh-CN" altLang="en-US" sz="2400" dirty="0" smtClean="0">
                <a:latin typeface="Times New Roman" pitchFamily="18" charset="0"/>
                <a:cs typeface="Times New Roman" pitchFamily="18" charset="0"/>
              </a:rPr>
              <a:t>以及现在的</a:t>
            </a:r>
            <a:r>
              <a:rPr lang="en-US" altLang="zh-CN" sz="2400" dirty="0" smtClean="0">
                <a:latin typeface="Times New Roman" pitchFamily="18" charset="0"/>
                <a:cs typeface="Times New Roman" pitchFamily="18" charset="0"/>
              </a:rPr>
              <a:t>Mac OS X</a:t>
            </a:r>
            <a:r>
              <a:rPr lang="zh-CN" altLang="en-US" sz="2400" dirty="0" smtClean="0">
                <a:latin typeface="Times New Roman" pitchFamily="18" charset="0"/>
                <a:cs typeface="Times New Roman" pitchFamily="18" charset="0"/>
              </a:rPr>
              <a:t>！它同样支持开发者通过叫做</a:t>
            </a:r>
            <a:r>
              <a:rPr lang="en-US" altLang="zh-CN" sz="2400" dirty="0" err="1" smtClean="0">
                <a:latin typeface="Times New Roman" pitchFamily="18" charset="0"/>
                <a:cs typeface="Times New Roman" pitchFamily="18" charset="0"/>
              </a:rPr>
              <a:t>pureXML</a:t>
            </a:r>
            <a:r>
              <a:rPr lang="zh-CN" altLang="en-US" sz="2400" dirty="0" smtClean="0">
                <a:latin typeface="Times New Roman" pitchFamily="18" charset="0"/>
                <a:cs typeface="Times New Roman" pitchFamily="18" charset="0"/>
              </a:rPr>
              <a:t>的原生存储技术来方便的处理</a:t>
            </a:r>
            <a:r>
              <a:rPr lang="en-US" altLang="zh-CN" sz="2400" dirty="0" smtClean="0">
                <a:latin typeface="Times New Roman" pitchFamily="18" charset="0"/>
                <a:cs typeface="Times New Roman" pitchFamily="18" charset="0"/>
              </a:rPr>
              <a:t>XML</a:t>
            </a:r>
          </a:p>
          <a:p>
            <a:pPr lvl="1">
              <a:spcBef>
                <a:spcPts val="600"/>
              </a:spcBef>
            </a:pPr>
            <a:r>
              <a:rPr lang="zh-CN" altLang="en-US" sz="2400" dirty="0" smtClean="0">
                <a:latin typeface="Times New Roman" pitchFamily="18" charset="0"/>
                <a:cs typeface="Times New Roman" pitchFamily="18" charset="0"/>
              </a:rPr>
              <a:t>不论你是在用</a:t>
            </a:r>
            <a:r>
              <a:rPr lang="en-US" altLang="zh-CN" sz="2400" dirty="0" smtClean="0">
                <a:latin typeface="Times New Roman" pitchFamily="18" charset="0"/>
                <a:cs typeface="Times New Roman" pitchFamily="18" charset="0"/>
              </a:rPr>
              <a:t>Java</a:t>
            </a:r>
            <a:r>
              <a:rPr lang="zh-CN" altLang="en-US" sz="2400" dirty="0" smtClean="0">
                <a:latin typeface="Times New Roman" pitchFamily="18" charset="0"/>
                <a:cs typeface="Times New Roman" pitchFamily="18" charset="0"/>
              </a:rPr>
              <a:t>、</a:t>
            </a:r>
            <a:r>
              <a:rPr lang="en-US" altLang="zh-CN" sz="2400" dirty="0" err="1" smtClean="0">
                <a:latin typeface="Times New Roman" pitchFamily="18" charset="0"/>
                <a:cs typeface="Times New Roman" pitchFamily="18" charset="0"/>
              </a:rPr>
              <a:t>.Net</a:t>
            </a:r>
            <a:r>
              <a:rPr lang="zh-CN" altLang="en-US" sz="2400" dirty="0" smtClean="0">
                <a:latin typeface="Times New Roman" pitchFamily="18" charset="0"/>
                <a:cs typeface="Times New Roman" pitchFamily="18" charset="0"/>
              </a:rPr>
              <a:t>、</a:t>
            </a:r>
            <a:r>
              <a:rPr lang="en-US" altLang="zh-CN" sz="2400" dirty="0" smtClean="0">
                <a:latin typeface="Times New Roman" pitchFamily="18" charset="0"/>
                <a:cs typeface="Times New Roman" pitchFamily="18" charset="0"/>
              </a:rPr>
              <a:t>Ruby</a:t>
            </a:r>
            <a:r>
              <a:rPr lang="zh-CN" altLang="en-US" sz="2400" dirty="0" smtClean="0">
                <a:latin typeface="Times New Roman" pitchFamily="18" charset="0"/>
                <a:cs typeface="Times New Roman" pitchFamily="18" charset="0"/>
              </a:rPr>
              <a:t>、</a:t>
            </a:r>
            <a:r>
              <a:rPr lang="en-US" altLang="zh-CN" sz="2400" dirty="0" smtClean="0">
                <a:latin typeface="Times New Roman" pitchFamily="18" charset="0"/>
                <a:cs typeface="Times New Roman" pitchFamily="18" charset="0"/>
              </a:rPr>
              <a:t>Python</a:t>
            </a:r>
            <a:r>
              <a:rPr lang="zh-CN" altLang="en-US" sz="2400" dirty="0" smtClean="0">
                <a:latin typeface="Times New Roman" pitchFamily="18" charset="0"/>
                <a:cs typeface="Times New Roman" pitchFamily="18" charset="0"/>
              </a:rPr>
              <a:t>、</a:t>
            </a:r>
            <a:r>
              <a:rPr lang="en-US" altLang="zh-CN" sz="2400" dirty="0" smtClean="0">
                <a:latin typeface="Times New Roman" pitchFamily="18" charset="0"/>
                <a:cs typeface="Times New Roman" pitchFamily="18" charset="0"/>
              </a:rPr>
              <a:t>Perl</a:t>
            </a:r>
            <a:r>
              <a:rPr lang="zh-CN" altLang="en-US" sz="2400" dirty="0" smtClean="0">
                <a:latin typeface="Times New Roman" pitchFamily="18" charset="0"/>
                <a:cs typeface="Times New Roman" pitchFamily="18" charset="0"/>
              </a:rPr>
              <a:t>或者是其它的相当多的编程语言，</a:t>
            </a:r>
            <a:r>
              <a:rPr lang="en-US" altLang="zh-CN" sz="2400" dirty="0" smtClean="0">
                <a:latin typeface="Times New Roman" pitchFamily="18" charset="0"/>
                <a:cs typeface="Times New Roman" pitchFamily="18" charset="0"/>
              </a:rPr>
              <a:t>DB2</a:t>
            </a:r>
            <a:r>
              <a:rPr lang="zh-CN" altLang="en-US" sz="2400" dirty="0" smtClean="0">
                <a:latin typeface="Times New Roman" pitchFamily="18" charset="0"/>
                <a:cs typeface="Times New Roman" pitchFamily="18" charset="0"/>
              </a:rPr>
              <a:t>可以是你的技术优势</a:t>
            </a:r>
          </a:p>
          <a:p>
            <a:endParaRPr lang="zh-CN" alt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latin typeface="Times New Roman" pitchFamily="18" charset="0"/>
                <a:cs typeface="Times New Roman" pitchFamily="18" charset="0"/>
              </a:rPr>
              <a:t>没有数据限制</a:t>
            </a:r>
            <a:endParaRPr lang="zh-CN" altLang="en-US" b="1" dirty="0">
              <a:latin typeface="Times New Roman" pitchFamily="18" charset="0"/>
              <a:cs typeface="Times New Roman" pitchFamily="18" charset="0"/>
            </a:endParaRPr>
          </a:p>
        </p:txBody>
      </p:sp>
      <p:sp>
        <p:nvSpPr>
          <p:cNvPr id="3" name="内容占位符 2"/>
          <p:cNvSpPr>
            <a:spLocks noGrp="1"/>
          </p:cNvSpPr>
          <p:nvPr>
            <p:ph idx="1"/>
          </p:nvPr>
        </p:nvSpPr>
        <p:spPr/>
        <p:txBody>
          <a:bodyPr>
            <a:normAutofit/>
          </a:bodyPr>
          <a:lstStyle/>
          <a:p>
            <a:pPr>
              <a:spcBef>
                <a:spcPts val="600"/>
              </a:spcBef>
            </a:pPr>
            <a:r>
              <a:rPr lang="en-US" altLang="zh-CN" sz="2400" dirty="0" smtClean="0">
                <a:latin typeface="Times New Roman" pitchFamily="18" charset="0"/>
                <a:cs typeface="Times New Roman" pitchFamily="18" charset="0"/>
              </a:rPr>
              <a:t>DB2 Express-C</a:t>
            </a:r>
            <a:endParaRPr lang="en-US" altLang="zh-CN" sz="2400" dirty="0" smtClean="0">
              <a:latin typeface="Times New Roman" pitchFamily="18" charset="0"/>
              <a:cs typeface="Times New Roman" pitchFamily="18" charset="0"/>
              <a:hlinkClick r:id="rId2"/>
            </a:endParaRPr>
          </a:p>
          <a:p>
            <a:pPr lvl="1">
              <a:spcBef>
                <a:spcPts val="600"/>
              </a:spcBef>
            </a:pPr>
            <a:r>
              <a:rPr lang="en-US" altLang="zh-CN" sz="2000" dirty="0" smtClean="0">
                <a:latin typeface="Times New Roman" pitchFamily="18" charset="0"/>
                <a:cs typeface="Times New Roman" pitchFamily="18" charset="0"/>
                <a:hlinkClick r:id="rId2"/>
              </a:rPr>
              <a:t>http://db2express.com</a:t>
            </a:r>
            <a:endParaRPr lang="en-US" altLang="zh-CN" sz="2000" dirty="0" smtClean="0">
              <a:latin typeface="Times New Roman" pitchFamily="18" charset="0"/>
              <a:cs typeface="Times New Roman" pitchFamily="18" charset="0"/>
            </a:endParaRPr>
          </a:p>
          <a:p>
            <a:pPr lvl="1"/>
            <a:r>
              <a:rPr lang="en-US" altLang="zh-CN" sz="2000" dirty="0">
                <a:hlinkClick r:id="rId3"/>
              </a:rPr>
              <a:t>http://www.ibm.com/developerworks/cn/downloads/im/udbexp</a:t>
            </a:r>
            <a:r>
              <a:rPr lang="en-US" altLang="zh-CN" sz="2000" dirty="0" smtClean="0">
                <a:hlinkClick r:id="rId3"/>
              </a:rPr>
              <a:t>/</a:t>
            </a:r>
            <a:endParaRPr lang="en-US" altLang="zh-CN" sz="2000" dirty="0" smtClean="0"/>
          </a:p>
          <a:p>
            <a:pPr marL="57150" indent="0">
              <a:buNone/>
            </a:pPr>
            <a:endParaRPr lang="en-US" altLang="zh-CN" sz="2400" dirty="0" smtClean="0">
              <a:latin typeface="Times New Roman" pitchFamily="18" charset="0"/>
              <a:cs typeface="Times New Roman" pitchFamily="18" charset="0"/>
            </a:endParaRPr>
          </a:p>
          <a:p>
            <a:pPr>
              <a:spcBef>
                <a:spcPts val="600"/>
              </a:spcBef>
              <a:buNone/>
            </a:pPr>
            <a:endParaRPr lang="en-US" altLang="zh-CN" sz="2400" dirty="0" smtClean="0">
              <a:latin typeface="Times New Roman" pitchFamily="18" charset="0"/>
              <a:cs typeface="Times New Roman" pitchFamily="18" charset="0"/>
            </a:endParaRPr>
          </a:p>
          <a:p>
            <a:pPr>
              <a:spcBef>
                <a:spcPts val="600"/>
              </a:spcBef>
              <a:buNone/>
            </a:pPr>
            <a:endParaRPr lang="en-US" altLang="zh-CN" sz="2400" dirty="0" smtClean="0">
              <a:latin typeface="Times New Roman" pitchFamily="18" charset="0"/>
              <a:cs typeface="Times New Roman" pitchFamily="18" charset="0"/>
            </a:endParaRPr>
          </a:p>
          <a:p>
            <a:pPr>
              <a:spcBef>
                <a:spcPts val="600"/>
              </a:spcBef>
              <a:buNone/>
            </a:pPr>
            <a:endParaRPr lang="en-US" altLang="zh-CN" sz="2400" dirty="0" smtClean="0">
              <a:latin typeface="Times New Roman" pitchFamily="18" charset="0"/>
              <a:cs typeface="Times New Roman" pitchFamily="18" charset="0"/>
            </a:endParaRPr>
          </a:p>
          <a:p>
            <a:pPr>
              <a:spcBef>
                <a:spcPts val="600"/>
              </a:spcBef>
              <a:buNone/>
            </a:pPr>
            <a:endParaRPr lang="en-US" altLang="zh-CN" sz="2000" dirty="0" smtClean="0">
              <a:latin typeface="Times New Roman" pitchFamily="18" charset="0"/>
              <a:cs typeface="Times New Roman" pitchFamily="18" charset="0"/>
            </a:endParaRPr>
          </a:p>
          <a:p>
            <a:pPr>
              <a:spcBef>
                <a:spcPts val="600"/>
              </a:spcBef>
            </a:pPr>
            <a:r>
              <a:rPr lang="en-US" altLang="zh-CN" sz="2400" dirty="0" err="1" smtClean="0">
                <a:latin typeface="Times New Roman" pitchFamily="18" charset="0"/>
                <a:cs typeface="Times New Roman" pitchFamily="18" charset="0"/>
              </a:rPr>
              <a:t>MySQL</a:t>
            </a:r>
            <a:r>
              <a:rPr lang="en-US" altLang="zh-CN" sz="2400" dirty="0" smtClean="0">
                <a:latin typeface="Times New Roman" pitchFamily="18" charset="0"/>
                <a:cs typeface="Times New Roman" pitchFamily="18" charset="0"/>
              </a:rPr>
              <a:t> Community Server</a:t>
            </a:r>
          </a:p>
          <a:p>
            <a:pPr lvl="1">
              <a:spcBef>
                <a:spcPts val="600"/>
              </a:spcBef>
            </a:pPr>
            <a:r>
              <a:rPr lang="en-US" altLang="zh-CN" sz="2000" dirty="0" smtClean="0">
                <a:latin typeface="Times New Roman" pitchFamily="18" charset="0"/>
                <a:cs typeface="Times New Roman" pitchFamily="18" charset="0"/>
                <a:hlinkClick r:id="rId4"/>
              </a:rPr>
              <a:t>http://www.mysql.com/</a:t>
            </a:r>
            <a:r>
              <a:rPr lang="en-US" altLang="zh-CN" sz="2000" dirty="0" smtClean="0">
                <a:latin typeface="Times New Roman" pitchFamily="18" charset="0"/>
                <a:cs typeface="Times New Roman" pitchFamily="18" charset="0"/>
              </a:rPr>
              <a:t> </a:t>
            </a:r>
            <a:endParaRPr lang="zh-CN" altLang="en-US" sz="2000" dirty="0">
              <a:latin typeface="Times New Roman" pitchFamily="18" charset="0"/>
              <a:cs typeface="Times New Roman" pitchFamily="18" charset="0"/>
            </a:endParaRPr>
          </a:p>
        </p:txBody>
      </p:sp>
      <p:graphicFrame>
        <p:nvGraphicFramePr>
          <p:cNvPr id="4" name="表格 3"/>
          <p:cNvGraphicFramePr>
            <a:graphicFrameLocks noGrp="1"/>
          </p:cNvGraphicFramePr>
          <p:nvPr/>
        </p:nvGraphicFramePr>
        <p:xfrm>
          <a:off x="353634" y="2924944"/>
          <a:ext cx="8466838" cy="1854200"/>
        </p:xfrm>
        <a:graphic>
          <a:graphicData uri="http://schemas.openxmlformats.org/drawingml/2006/table">
            <a:tbl>
              <a:tblPr firstRow="1" bandRow="1">
                <a:tableStyleId>{5C22544A-7EE6-4342-B048-85BDC9FD1C3A}</a:tableStyleId>
              </a:tblPr>
              <a:tblGrid>
                <a:gridCol w="1089343"/>
                <a:gridCol w="1740853"/>
                <a:gridCol w="2727389"/>
                <a:gridCol w="2909253"/>
              </a:tblGrid>
              <a:tr h="370840">
                <a:tc>
                  <a:txBody>
                    <a:bodyPr/>
                    <a:lstStyle/>
                    <a:p>
                      <a:r>
                        <a:rPr lang="en-US" altLang="zh-CN" dirty="0" smtClean="0">
                          <a:latin typeface="Times New Roman" pitchFamily="18" charset="0"/>
                          <a:cs typeface="Times New Roman" pitchFamily="18" charset="0"/>
                        </a:rPr>
                        <a:t>Feature</a:t>
                      </a:r>
                      <a:endParaRPr lang="zh-CN" altLang="en-US" dirty="0">
                        <a:latin typeface="Times New Roman" pitchFamily="18" charset="0"/>
                        <a:cs typeface="Times New Roman" pitchFamily="18" charset="0"/>
                      </a:endParaRPr>
                    </a:p>
                  </a:txBody>
                  <a:tcPr/>
                </a:tc>
                <a:tc>
                  <a:txBody>
                    <a:bodyPr/>
                    <a:lstStyle/>
                    <a:p>
                      <a:r>
                        <a:rPr lang="en-US" altLang="zh-CN" dirty="0" smtClean="0">
                          <a:latin typeface="Times New Roman" pitchFamily="18" charset="0"/>
                          <a:cs typeface="Times New Roman" pitchFamily="18" charset="0"/>
                        </a:rPr>
                        <a:t>DB2 Express-C</a:t>
                      </a:r>
                      <a:endParaRPr lang="zh-CN" altLang="en-US" dirty="0">
                        <a:latin typeface="Times New Roman" pitchFamily="18" charset="0"/>
                        <a:cs typeface="Times New Roman" pitchFamily="18" charset="0"/>
                      </a:endParaRPr>
                    </a:p>
                  </a:txBody>
                  <a:tcPr/>
                </a:tc>
                <a:tc>
                  <a:txBody>
                    <a:bodyPr/>
                    <a:lstStyle/>
                    <a:p>
                      <a:r>
                        <a:rPr lang="en-US" altLang="zh-CN" dirty="0" smtClean="0">
                          <a:latin typeface="Times New Roman" pitchFamily="18" charset="0"/>
                          <a:cs typeface="Times New Roman" pitchFamily="18" charset="0"/>
                        </a:rPr>
                        <a:t>SQL Server 2005 Express</a:t>
                      </a:r>
                      <a:endParaRPr lang="zh-CN" altLang="en-US" dirty="0">
                        <a:latin typeface="Times New Roman" pitchFamily="18" charset="0"/>
                        <a:cs typeface="Times New Roman" pitchFamily="18" charset="0"/>
                      </a:endParaRPr>
                    </a:p>
                  </a:txBody>
                  <a:tcPr/>
                </a:tc>
                <a:tc>
                  <a:txBody>
                    <a:bodyPr/>
                    <a:lstStyle/>
                    <a:p>
                      <a:r>
                        <a:rPr lang="en-US" altLang="zh-CN" dirty="0" smtClean="0">
                          <a:latin typeface="Times New Roman" pitchFamily="18" charset="0"/>
                          <a:cs typeface="Times New Roman" pitchFamily="18" charset="0"/>
                        </a:rPr>
                        <a:t>Oracle 10g Express Edition</a:t>
                      </a:r>
                      <a:endParaRPr lang="zh-CN" altLang="en-US" dirty="0">
                        <a:latin typeface="Times New Roman" pitchFamily="18" charset="0"/>
                        <a:cs typeface="Times New Roman" pitchFamily="18" charset="0"/>
                      </a:endParaRPr>
                    </a:p>
                  </a:txBody>
                  <a:tcPr/>
                </a:tc>
              </a:tr>
              <a:tr h="370840">
                <a:tc>
                  <a:txBody>
                    <a:bodyPr/>
                    <a:lstStyle/>
                    <a:p>
                      <a:r>
                        <a:rPr lang="en-US" altLang="zh-CN" dirty="0" smtClean="0">
                          <a:latin typeface="Times New Roman" pitchFamily="18" charset="0"/>
                          <a:cs typeface="Times New Roman" pitchFamily="18" charset="0"/>
                        </a:rPr>
                        <a:t>CPUs</a:t>
                      </a:r>
                      <a:endParaRPr lang="zh-CN" altLang="en-US" dirty="0">
                        <a:latin typeface="Times New Roman" pitchFamily="18" charset="0"/>
                        <a:cs typeface="Times New Roman" pitchFamily="18" charset="0"/>
                      </a:endParaRPr>
                    </a:p>
                  </a:txBody>
                  <a:tcPr/>
                </a:tc>
                <a:tc>
                  <a:txBody>
                    <a:bodyPr/>
                    <a:lstStyle/>
                    <a:p>
                      <a:pPr algn="ctr"/>
                      <a:r>
                        <a:rPr lang="en-US" altLang="zh-CN" dirty="0" smtClean="0">
                          <a:latin typeface="Times New Roman" pitchFamily="18" charset="0"/>
                          <a:cs typeface="Times New Roman" pitchFamily="18" charset="0"/>
                        </a:rPr>
                        <a:t>2 Cores</a:t>
                      </a:r>
                      <a:endParaRPr lang="zh-CN" altLang="en-US" dirty="0">
                        <a:latin typeface="Times New Roman" pitchFamily="18" charset="0"/>
                        <a:cs typeface="Times New Roman" pitchFamily="18" charset="0"/>
                      </a:endParaRPr>
                    </a:p>
                  </a:txBody>
                  <a:tcPr>
                    <a:solidFill>
                      <a:srgbClr val="92D050"/>
                    </a:solidFill>
                  </a:tcPr>
                </a:tc>
                <a:tc>
                  <a:txBody>
                    <a:bodyPr/>
                    <a:lstStyle/>
                    <a:p>
                      <a:pPr algn="ctr"/>
                      <a:r>
                        <a:rPr lang="en-US" altLang="zh-CN" dirty="0" smtClean="0">
                          <a:latin typeface="Times New Roman" pitchFamily="18" charset="0"/>
                          <a:cs typeface="Times New Roman" pitchFamily="18" charset="0"/>
                        </a:rPr>
                        <a:t>1</a:t>
                      </a:r>
                      <a:endParaRPr lang="zh-CN" altLang="en-US" dirty="0">
                        <a:latin typeface="Times New Roman" pitchFamily="18" charset="0"/>
                        <a:cs typeface="Times New Roman" pitchFamily="18" charset="0"/>
                      </a:endParaRPr>
                    </a:p>
                  </a:txBody>
                  <a:tcPr/>
                </a:tc>
                <a:tc>
                  <a:txBody>
                    <a:bodyPr/>
                    <a:lstStyle/>
                    <a:p>
                      <a:pPr algn="ctr"/>
                      <a:r>
                        <a:rPr lang="en-US" altLang="zh-CN" dirty="0" smtClean="0">
                          <a:latin typeface="Times New Roman" pitchFamily="18" charset="0"/>
                          <a:cs typeface="Times New Roman" pitchFamily="18" charset="0"/>
                        </a:rPr>
                        <a:t>1</a:t>
                      </a:r>
                      <a:endParaRPr lang="zh-CN" altLang="en-US" dirty="0">
                        <a:latin typeface="Times New Roman" pitchFamily="18" charset="0"/>
                        <a:cs typeface="Times New Roman" pitchFamily="18" charset="0"/>
                      </a:endParaRPr>
                    </a:p>
                  </a:txBody>
                  <a:tcPr/>
                </a:tc>
              </a:tr>
              <a:tr h="370840">
                <a:tc>
                  <a:txBody>
                    <a:bodyPr/>
                    <a:lstStyle/>
                    <a:p>
                      <a:r>
                        <a:rPr lang="en-US" altLang="zh-CN" dirty="0" smtClean="0">
                          <a:latin typeface="Times New Roman" pitchFamily="18" charset="0"/>
                          <a:cs typeface="Times New Roman" pitchFamily="18" charset="0"/>
                        </a:rPr>
                        <a:t>RAMs</a:t>
                      </a:r>
                      <a:endParaRPr lang="zh-CN" altLang="en-US" dirty="0">
                        <a:latin typeface="Times New Roman" pitchFamily="18" charset="0"/>
                        <a:cs typeface="Times New Roman" pitchFamily="18" charset="0"/>
                      </a:endParaRPr>
                    </a:p>
                  </a:txBody>
                  <a:tcPr/>
                </a:tc>
                <a:tc>
                  <a:txBody>
                    <a:bodyPr/>
                    <a:lstStyle/>
                    <a:p>
                      <a:pPr algn="ctr"/>
                      <a:r>
                        <a:rPr lang="en-US" altLang="zh-CN" dirty="0" smtClean="0">
                          <a:latin typeface="Times New Roman" pitchFamily="18" charset="0"/>
                          <a:cs typeface="Times New Roman" pitchFamily="18" charset="0"/>
                        </a:rPr>
                        <a:t>2 GB</a:t>
                      </a:r>
                      <a:endParaRPr lang="zh-CN" altLang="en-US" dirty="0">
                        <a:latin typeface="Times New Roman" pitchFamily="18" charset="0"/>
                        <a:cs typeface="Times New Roman" pitchFamily="18" charset="0"/>
                      </a:endParaRPr>
                    </a:p>
                  </a:txBody>
                  <a:tcPr>
                    <a:solidFill>
                      <a:srgbClr val="92D050"/>
                    </a:solidFill>
                  </a:tcPr>
                </a:tc>
                <a:tc>
                  <a:txBody>
                    <a:bodyPr/>
                    <a:lstStyle/>
                    <a:p>
                      <a:pPr algn="ctr"/>
                      <a:r>
                        <a:rPr lang="en-US" altLang="zh-CN" dirty="0" smtClean="0">
                          <a:latin typeface="Times New Roman" pitchFamily="18" charset="0"/>
                          <a:cs typeface="Times New Roman" pitchFamily="18" charset="0"/>
                        </a:rPr>
                        <a:t>1 GB</a:t>
                      </a:r>
                      <a:endParaRPr lang="zh-CN" altLang="en-US" dirty="0">
                        <a:latin typeface="Times New Roman" pitchFamily="18" charset="0"/>
                        <a:cs typeface="Times New Roman" pitchFamily="18" charset="0"/>
                      </a:endParaRPr>
                    </a:p>
                  </a:txBody>
                  <a:tcPr/>
                </a:tc>
                <a:tc>
                  <a:txBody>
                    <a:bodyPr/>
                    <a:lstStyle/>
                    <a:p>
                      <a:pPr algn="ctr"/>
                      <a:r>
                        <a:rPr lang="en-US" altLang="zh-CN" dirty="0" smtClean="0">
                          <a:latin typeface="Times New Roman" pitchFamily="18" charset="0"/>
                          <a:cs typeface="Times New Roman" pitchFamily="18" charset="0"/>
                        </a:rPr>
                        <a:t>1 GB</a:t>
                      </a:r>
                      <a:endParaRPr lang="zh-CN" altLang="en-US" dirty="0">
                        <a:latin typeface="Times New Roman" pitchFamily="18" charset="0"/>
                        <a:cs typeface="Times New Roman" pitchFamily="18" charset="0"/>
                      </a:endParaRPr>
                    </a:p>
                  </a:txBody>
                  <a:tcPr/>
                </a:tc>
              </a:tr>
              <a:tr h="370840">
                <a:tc>
                  <a:txBody>
                    <a:bodyPr/>
                    <a:lstStyle/>
                    <a:p>
                      <a:r>
                        <a:rPr lang="en-US" altLang="zh-CN" dirty="0" smtClean="0">
                          <a:latin typeface="Times New Roman" pitchFamily="18" charset="0"/>
                          <a:cs typeface="Times New Roman" pitchFamily="18" charset="0"/>
                        </a:rPr>
                        <a:t>DB</a:t>
                      </a:r>
                      <a:r>
                        <a:rPr lang="zh-CN" altLang="en-US" baseline="0" dirty="0" smtClean="0">
                          <a:latin typeface="Times New Roman" pitchFamily="18" charset="0"/>
                          <a:cs typeface="Times New Roman" pitchFamily="18" charset="0"/>
                        </a:rPr>
                        <a:t> </a:t>
                      </a:r>
                      <a:r>
                        <a:rPr lang="en-US" altLang="zh-CN" baseline="0" dirty="0" smtClean="0">
                          <a:latin typeface="Times New Roman" pitchFamily="18" charset="0"/>
                          <a:cs typeface="Times New Roman" pitchFamily="18" charset="0"/>
                        </a:rPr>
                        <a:t>size</a:t>
                      </a:r>
                      <a:endParaRPr lang="en-US" altLang="zh-CN" dirty="0" smtClean="0">
                        <a:latin typeface="Times New Roman" pitchFamily="18" charset="0"/>
                        <a:cs typeface="Times New Roman" pitchFamily="18" charset="0"/>
                      </a:endParaRPr>
                    </a:p>
                  </a:txBody>
                  <a:tcPr/>
                </a:tc>
                <a:tc>
                  <a:txBody>
                    <a:bodyPr/>
                    <a:lstStyle/>
                    <a:p>
                      <a:pPr algn="ctr"/>
                      <a:r>
                        <a:rPr lang="en-US" altLang="zh-CN" dirty="0" smtClean="0">
                          <a:latin typeface="Times New Roman" pitchFamily="18" charset="0"/>
                          <a:cs typeface="Times New Roman" pitchFamily="18" charset="0"/>
                        </a:rPr>
                        <a:t>No limit</a:t>
                      </a:r>
                      <a:endParaRPr lang="zh-CN" altLang="en-US" dirty="0">
                        <a:latin typeface="Times New Roman" pitchFamily="18" charset="0"/>
                        <a:cs typeface="Times New Roman" pitchFamily="18" charset="0"/>
                      </a:endParaRPr>
                    </a:p>
                  </a:txBody>
                  <a:tcPr>
                    <a:solidFill>
                      <a:srgbClr val="92D050"/>
                    </a:solidFill>
                  </a:tcPr>
                </a:tc>
                <a:tc>
                  <a:txBody>
                    <a:bodyPr/>
                    <a:lstStyle/>
                    <a:p>
                      <a:pPr algn="ctr"/>
                      <a:r>
                        <a:rPr lang="en-US" altLang="zh-CN" dirty="0" smtClean="0">
                          <a:latin typeface="Times New Roman" pitchFamily="18" charset="0"/>
                          <a:cs typeface="Times New Roman" pitchFamily="18" charset="0"/>
                        </a:rPr>
                        <a:t>4 GB</a:t>
                      </a:r>
                      <a:endParaRPr lang="zh-CN" altLang="en-US" dirty="0">
                        <a:latin typeface="Times New Roman" pitchFamily="18" charset="0"/>
                        <a:cs typeface="Times New Roman" pitchFamily="18" charset="0"/>
                      </a:endParaRPr>
                    </a:p>
                  </a:txBody>
                  <a:tcPr/>
                </a:tc>
                <a:tc>
                  <a:txBody>
                    <a:bodyPr/>
                    <a:lstStyle/>
                    <a:p>
                      <a:pPr algn="ctr"/>
                      <a:r>
                        <a:rPr lang="en-US" altLang="zh-CN" dirty="0" smtClean="0">
                          <a:latin typeface="Times New Roman" pitchFamily="18" charset="0"/>
                          <a:cs typeface="Times New Roman" pitchFamily="18" charset="0"/>
                        </a:rPr>
                        <a:t>4 GB</a:t>
                      </a:r>
                      <a:endParaRPr lang="zh-CN" altLang="en-US" dirty="0">
                        <a:latin typeface="Times New Roman" pitchFamily="18" charset="0"/>
                        <a:cs typeface="Times New Roman" pitchFamily="18" charset="0"/>
                      </a:endParaRPr>
                    </a:p>
                  </a:txBody>
                  <a:tcPr/>
                </a:tc>
              </a:tr>
              <a:tr h="370840">
                <a:tc>
                  <a:txBody>
                    <a:bodyPr/>
                    <a:lstStyle/>
                    <a:p>
                      <a:r>
                        <a:rPr lang="en-US" altLang="zh-CN" dirty="0" smtClean="0">
                          <a:latin typeface="Times New Roman" pitchFamily="18" charset="0"/>
                          <a:cs typeface="Times New Roman" pitchFamily="18" charset="0"/>
                        </a:rPr>
                        <a:t>32/64</a:t>
                      </a:r>
                      <a:r>
                        <a:rPr lang="en-US" altLang="zh-CN" baseline="0" dirty="0" smtClean="0">
                          <a:latin typeface="Times New Roman" pitchFamily="18" charset="0"/>
                          <a:cs typeface="Times New Roman" pitchFamily="18" charset="0"/>
                        </a:rPr>
                        <a:t> bit</a:t>
                      </a:r>
                      <a:endParaRPr lang="zh-CN" altLang="en-US" dirty="0">
                        <a:latin typeface="Times New Roman" pitchFamily="18" charset="0"/>
                        <a:cs typeface="Times New Roman" pitchFamily="18" charset="0"/>
                      </a:endParaRPr>
                    </a:p>
                  </a:txBody>
                  <a:tcPr/>
                </a:tc>
                <a:tc>
                  <a:txBody>
                    <a:bodyPr/>
                    <a:lstStyle/>
                    <a:p>
                      <a:pPr algn="ctr"/>
                      <a:r>
                        <a:rPr lang="en-US" altLang="zh-CN" dirty="0" smtClean="0">
                          <a:latin typeface="Times New Roman" pitchFamily="18" charset="0"/>
                          <a:cs typeface="Times New Roman" pitchFamily="18" charset="0"/>
                        </a:rPr>
                        <a:t>32/64 bit</a:t>
                      </a:r>
                      <a:endParaRPr lang="zh-CN" altLang="en-US" dirty="0">
                        <a:latin typeface="Times New Roman" pitchFamily="18" charset="0"/>
                        <a:cs typeface="Times New Roman" pitchFamily="18" charset="0"/>
                      </a:endParaRPr>
                    </a:p>
                  </a:txBody>
                  <a:tcPr>
                    <a:solidFill>
                      <a:srgbClr val="92D050"/>
                    </a:solidFill>
                  </a:tcPr>
                </a:tc>
                <a:tc>
                  <a:txBody>
                    <a:bodyPr/>
                    <a:lstStyle/>
                    <a:p>
                      <a:pPr algn="ctr"/>
                      <a:r>
                        <a:rPr lang="en-US" altLang="zh-CN" dirty="0" smtClean="0">
                          <a:latin typeface="Times New Roman" pitchFamily="18" charset="0"/>
                          <a:cs typeface="Times New Roman" pitchFamily="18" charset="0"/>
                        </a:rPr>
                        <a:t>32 bit</a:t>
                      </a:r>
                      <a:endParaRPr lang="zh-CN" altLang="en-US" dirty="0">
                        <a:latin typeface="Times New Roman" pitchFamily="18" charset="0"/>
                        <a:cs typeface="Times New Roman" pitchFamily="18" charset="0"/>
                      </a:endParaRPr>
                    </a:p>
                  </a:txBody>
                  <a:tcPr/>
                </a:tc>
                <a:tc>
                  <a:txBody>
                    <a:bodyPr/>
                    <a:lstStyle/>
                    <a:p>
                      <a:pPr algn="ctr"/>
                      <a:r>
                        <a:rPr lang="en-US" altLang="zh-CN" dirty="0" smtClean="0">
                          <a:latin typeface="Times New Roman" pitchFamily="18" charset="0"/>
                          <a:cs typeface="Times New Roman" pitchFamily="18" charset="0"/>
                        </a:rPr>
                        <a:t>32</a:t>
                      </a:r>
                      <a:r>
                        <a:rPr lang="en-US" altLang="zh-CN" baseline="0" dirty="0" smtClean="0">
                          <a:latin typeface="Times New Roman" pitchFamily="18" charset="0"/>
                          <a:cs typeface="Times New Roman" pitchFamily="18" charset="0"/>
                        </a:rPr>
                        <a:t> bit</a:t>
                      </a:r>
                      <a:endParaRPr lang="zh-CN" altLang="en-US" dirty="0">
                        <a:latin typeface="Times New Roman" pitchFamily="18" charset="0"/>
                        <a:cs typeface="Times New Roman" pitchFamily="18" charset="0"/>
                      </a:endParaRPr>
                    </a:p>
                  </a:txBody>
                  <a:tcPr/>
                </a:tc>
              </a:tr>
            </a:tbl>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latin typeface="Times New Roman" pitchFamily="18" charset="0"/>
                <a:cs typeface="Times New Roman" pitchFamily="18" charset="0"/>
              </a:rPr>
              <a:t>DB2 Express-C</a:t>
            </a:r>
            <a:r>
              <a:rPr lang="zh-CN" altLang="en-US" b="1" dirty="0" smtClean="0">
                <a:latin typeface="Times New Roman" pitchFamily="18" charset="0"/>
                <a:cs typeface="Times New Roman" pitchFamily="18" charset="0"/>
              </a:rPr>
              <a:t>安装</a:t>
            </a:r>
            <a:endParaRPr lang="zh-CN" altLang="en-US" b="1" dirty="0">
              <a:latin typeface="Times New Roman" pitchFamily="18" charset="0"/>
              <a:cs typeface="Times New Roman" pitchFamily="18" charset="0"/>
            </a:endParaRPr>
          </a:p>
        </p:txBody>
      </p:sp>
      <p:sp>
        <p:nvSpPr>
          <p:cNvPr id="3" name="内容占位符 2"/>
          <p:cNvSpPr>
            <a:spLocks noGrp="1"/>
          </p:cNvSpPr>
          <p:nvPr>
            <p:ph idx="1"/>
          </p:nvPr>
        </p:nvSpPr>
        <p:spPr/>
        <p:txBody>
          <a:bodyPr>
            <a:normAutofit/>
          </a:bodyPr>
          <a:lstStyle/>
          <a:p>
            <a:pPr>
              <a:spcBef>
                <a:spcPts val="600"/>
              </a:spcBef>
            </a:pPr>
            <a:r>
              <a:rPr lang="zh-CN" altLang="en-US" sz="2800" dirty="0" smtClean="0">
                <a:latin typeface="Times New Roman" pitchFamily="18" charset="0"/>
                <a:cs typeface="Times New Roman" pitchFamily="18" charset="0"/>
              </a:rPr>
              <a:t>在下载和解压</a:t>
            </a:r>
            <a:r>
              <a:rPr lang="en-US" altLang="zh-CN" sz="2800" dirty="0" smtClean="0">
                <a:latin typeface="Times New Roman" pitchFamily="18" charset="0"/>
                <a:cs typeface="Times New Roman" pitchFamily="18" charset="0"/>
              </a:rPr>
              <a:t>DB2 Express-C</a:t>
            </a:r>
            <a:r>
              <a:rPr lang="zh-CN" altLang="en-US" sz="2800" dirty="0" smtClean="0">
                <a:latin typeface="Times New Roman" pitchFamily="18" charset="0"/>
                <a:cs typeface="Times New Roman" pitchFamily="18" charset="0"/>
              </a:rPr>
              <a:t>后，运行安装向导：</a:t>
            </a:r>
            <a:endParaRPr lang="en-US" altLang="zh-CN" sz="2800" dirty="0" smtClean="0">
              <a:latin typeface="Times New Roman" pitchFamily="18" charset="0"/>
              <a:cs typeface="Times New Roman" pitchFamily="18" charset="0"/>
            </a:endParaRPr>
          </a:p>
          <a:p>
            <a:pPr lvl="1"/>
            <a:r>
              <a:rPr lang="zh-CN" altLang="en-US" sz="2400" dirty="0" smtClean="0"/>
              <a:t>为默认的</a:t>
            </a:r>
            <a:r>
              <a:rPr lang="en-US" altLang="zh-CN" sz="2400" dirty="0" smtClean="0"/>
              <a:t>DB2</a:t>
            </a:r>
            <a:br>
              <a:rPr lang="en-US" altLang="zh-CN" sz="2400" dirty="0" smtClean="0"/>
            </a:br>
            <a:r>
              <a:rPr lang="zh-CN" altLang="en-US" sz="2400" dirty="0" smtClean="0"/>
              <a:t>实例配置用户</a:t>
            </a:r>
            <a:r>
              <a:rPr lang="en-US" altLang="zh-CN" sz="2400" dirty="0" smtClean="0"/>
              <a:t/>
            </a:r>
            <a:br>
              <a:rPr lang="en-US" altLang="zh-CN" sz="2400" dirty="0" smtClean="0"/>
            </a:br>
            <a:r>
              <a:rPr lang="zh-CN" altLang="en-US" sz="2400" dirty="0" smtClean="0"/>
              <a:t>信息</a:t>
            </a:r>
            <a:endParaRPr lang="en-US" altLang="zh-CN" sz="2400" dirty="0" smtClean="0"/>
          </a:p>
          <a:p>
            <a:pPr lvl="2"/>
            <a:r>
              <a:rPr lang="en-US" altLang="zh-CN" sz="2000" dirty="0" smtClean="0"/>
              <a:t>db2inst1</a:t>
            </a:r>
            <a:r>
              <a:rPr lang="zh-CN" altLang="en-US" sz="2000" dirty="0" smtClean="0"/>
              <a:t>作为</a:t>
            </a:r>
            <a:r>
              <a:rPr lang="en-US" altLang="zh-CN" sz="2000" dirty="0" smtClean="0"/>
              <a:t/>
            </a:r>
            <a:br>
              <a:rPr lang="en-US" altLang="zh-CN" sz="2000" dirty="0" smtClean="0"/>
            </a:br>
            <a:r>
              <a:rPr lang="zh-CN" altLang="en-US" sz="2000" dirty="0" smtClean="0"/>
              <a:t>实例所有者</a:t>
            </a:r>
            <a:endParaRPr lang="en-US" altLang="zh-CN" sz="2000" dirty="0" smtClean="0"/>
          </a:p>
          <a:p>
            <a:pPr lvl="2"/>
            <a:r>
              <a:rPr lang="en-US" altLang="zh-CN" sz="2000" dirty="0" smtClean="0"/>
              <a:t>db2fenc1</a:t>
            </a:r>
            <a:r>
              <a:rPr lang="zh-CN" altLang="en-US" sz="2000" dirty="0" smtClean="0"/>
              <a:t>作为</a:t>
            </a:r>
            <a:r>
              <a:rPr lang="en-US" altLang="zh-CN" sz="2000" dirty="0" smtClean="0"/>
              <a:t/>
            </a:r>
            <a:br>
              <a:rPr lang="en-US" altLang="zh-CN" sz="2000" dirty="0" smtClean="0"/>
            </a:br>
            <a:r>
              <a:rPr lang="zh-CN" altLang="en-US" sz="2000" dirty="0" smtClean="0"/>
              <a:t>执行存储过程</a:t>
            </a:r>
            <a:r>
              <a:rPr lang="en-US" altLang="zh-CN" sz="2000" dirty="0" smtClean="0"/>
              <a:t/>
            </a:r>
            <a:br>
              <a:rPr lang="en-US" altLang="zh-CN" sz="2000" dirty="0" smtClean="0"/>
            </a:br>
            <a:r>
              <a:rPr lang="zh-CN" altLang="en-US" sz="2000" dirty="0" smtClean="0"/>
              <a:t>的隔离用户</a:t>
            </a:r>
            <a:endParaRPr lang="en-US" altLang="zh-CN" sz="2000" dirty="0" smtClean="0"/>
          </a:p>
          <a:p>
            <a:pPr lvl="2"/>
            <a:r>
              <a:rPr lang="en-US" altLang="zh-CN" sz="2000" dirty="0" smtClean="0"/>
              <a:t>dasusr1</a:t>
            </a:r>
            <a:r>
              <a:rPr lang="zh-CN" altLang="en-US" sz="2000" dirty="0" smtClean="0"/>
              <a:t>作为</a:t>
            </a:r>
            <a:r>
              <a:rPr lang="en-US" altLang="zh-CN" sz="2000" dirty="0" smtClean="0"/>
              <a:t/>
            </a:r>
            <a:br>
              <a:rPr lang="en-US" altLang="zh-CN" sz="2000" dirty="0" smtClean="0"/>
            </a:br>
            <a:r>
              <a:rPr lang="en-US" altLang="zh-CN" sz="2000" dirty="0" smtClean="0"/>
              <a:t>DB2</a:t>
            </a:r>
            <a:r>
              <a:rPr lang="zh-CN" altLang="en-US" sz="2000" dirty="0" smtClean="0"/>
              <a:t>管理服务</a:t>
            </a:r>
            <a:r>
              <a:rPr lang="en-US" altLang="zh-CN" sz="2000" dirty="0" smtClean="0"/>
              <a:t/>
            </a:r>
            <a:br>
              <a:rPr lang="en-US" altLang="zh-CN" sz="2000" dirty="0" smtClean="0"/>
            </a:br>
            <a:r>
              <a:rPr lang="zh-CN" altLang="en-US" sz="2000" dirty="0" smtClean="0"/>
              <a:t>器</a:t>
            </a:r>
            <a:r>
              <a:rPr lang="en-US" altLang="zh-CN" sz="2000" dirty="0" smtClean="0"/>
              <a:t>DAS </a:t>
            </a:r>
            <a:r>
              <a:rPr lang="zh-CN" altLang="en-US" sz="2000" dirty="0" smtClean="0"/>
              <a:t>用户</a:t>
            </a:r>
            <a:endParaRPr lang="zh-CN" altLang="en-US" sz="2000" dirty="0">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2" cstate="print"/>
          <a:srcRect/>
          <a:stretch>
            <a:fillRect/>
          </a:stretch>
        </p:blipFill>
        <p:spPr bwMode="auto">
          <a:xfrm>
            <a:off x="3347864" y="2141562"/>
            <a:ext cx="5553075" cy="40957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创建</a:t>
            </a:r>
            <a:r>
              <a:rPr lang="en-US" altLang="zh-CN" b="1" dirty="0" smtClean="0"/>
              <a:t>SAMPLE</a:t>
            </a:r>
            <a:r>
              <a:rPr lang="zh-CN" altLang="en-US" b="1" dirty="0" smtClean="0"/>
              <a:t>数据库</a:t>
            </a:r>
            <a:endParaRPr lang="zh-CN" altLang="en-US" b="1" dirty="0"/>
          </a:p>
        </p:txBody>
      </p:sp>
      <p:sp>
        <p:nvSpPr>
          <p:cNvPr id="3" name="内容占位符 2"/>
          <p:cNvSpPr>
            <a:spLocks noGrp="1"/>
          </p:cNvSpPr>
          <p:nvPr>
            <p:ph idx="1"/>
          </p:nvPr>
        </p:nvSpPr>
        <p:spPr/>
        <p:txBody>
          <a:bodyPr>
            <a:normAutofit/>
          </a:bodyPr>
          <a:lstStyle/>
          <a:p>
            <a:r>
              <a:rPr lang="en-US" altLang="zh-CN" sz="2800" dirty="0" smtClean="0"/>
              <a:t>SAMPLE</a:t>
            </a:r>
            <a:r>
              <a:rPr lang="zh-CN" altLang="en-US" sz="2800" dirty="0" smtClean="0"/>
              <a:t>数据库是用于测试和实验目的的数据库。它会在</a:t>
            </a:r>
            <a:r>
              <a:rPr lang="en-US" altLang="zh-CN" sz="2800" dirty="0" smtClean="0"/>
              <a:t>DB2</a:t>
            </a:r>
            <a:r>
              <a:rPr lang="zh-CN" altLang="en-US" sz="2800" dirty="0" smtClean="0"/>
              <a:t>安装完成后自动创建</a:t>
            </a:r>
            <a:endParaRPr lang="en-US" altLang="zh-CN" sz="2800" dirty="0" smtClean="0"/>
          </a:p>
          <a:p>
            <a:r>
              <a:rPr lang="zh-CN" altLang="en-US" sz="2800" dirty="0" smtClean="0"/>
              <a:t>如果</a:t>
            </a:r>
            <a:r>
              <a:rPr lang="en-US" altLang="zh-CN" sz="2800" dirty="0" smtClean="0"/>
              <a:t>SAMPLE</a:t>
            </a:r>
            <a:r>
              <a:rPr lang="zh-CN" altLang="en-US" sz="2800" dirty="0" smtClean="0"/>
              <a:t>数据库依然没有显示，它可能没有被创建</a:t>
            </a:r>
            <a:endParaRPr lang="en-US" altLang="zh-CN" sz="2800" dirty="0" smtClean="0"/>
          </a:p>
          <a:p>
            <a:pPr lvl="1"/>
            <a:r>
              <a:rPr lang="zh-CN" altLang="en-US" sz="2400" dirty="0" smtClean="0"/>
              <a:t>您可以通过</a:t>
            </a:r>
            <a:r>
              <a:rPr lang="en-US" altLang="zh-CN" sz="2400" dirty="0" smtClean="0"/>
              <a:t>First Steps</a:t>
            </a:r>
            <a:r>
              <a:rPr lang="zh-CN" altLang="en-US" sz="2400" dirty="0" smtClean="0"/>
              <a:t>工具手工创建它。在</a:t>
            </a:r>
            <a:r>
              <a:rPr lang="en-US" altLang="zh-CN" sz="2400" dirty="0" smtClean="0"/>
              <a:t>First Steps</a:t>
            </a:r>
            <a:r>
              <a:rPr lang="zh-CN" altLang="en-US" sz="2400" dirty="0" smtClean="0"/>
              <a:t>中选择“创建数据库（</a:t>
            </a:r>
            <a:r>
              <a:rPr lang="en-US" altLang="zh-CN" sz="2400" dirty="0" smtClean="0"/>
              <a:t>Database Create</a:t>
            </a:r>
            <a:r>
              <a:rPr lang="zh-CN" altLang="en-US" sz="2400" dirty="0" smtClean="0"/>
              <a:t>）”标签，然后根据向导来创建</a:t>
            </a:r>
            <a:r>
              <a:rPr lang="en-US" altLang="zh-CN" sz="2400" dirty="0" smtClean="0"/>
              <a:t>SAMPLE</a:t>
            </a:r>
            <a:r>
              <a:rPr lang="zh-CN" altLang="en-US" sz="2400" dirty="0" smtClean="0"/>
              <a:t>数据库。创建过程中确保</a:t>
            </a:r>
            <a:r>
              <a:rPr lang="en-US" altLang="zh-CN" sz="2400" dirty="0" smtClean="0"/>
              <a:t>XML</a:t>
            </a:r>
            <a:r>
              <a:rPr lang="zh-CN" altLang="en-US" sz="2400" dirty="0" smtClean="0"/>
              <a:t>和</a:t>
            </a:r>
            <a:r>
              <a:rPr lang="en-US" altLang="zh-CN" sz="2400" dirty="0" smtClean="0"/>
              <a:t>SQL</a:t>
            </a:r>
            <a:r>
              <a:rPr lang="zh-CN" altLang="en-US" sz="2400" dirty="0" smtClean="0"/>
              <a:t>对象和数据的选项被选中，并点“</a:t>
            </a:r>
            <a:r>
              <a:rPr lang="en-US" altLang="zh-CN" sz="2400" dirty="0" smtClean="0"/>
              <a:t>OK</a:t>
            </a:r>
            <a:r>
              <a:rPr lang="zh-CN" altLang="en-US" sz="2400" dirty="0" smtClean="0"/>
              <a:t>”，最后的一个选项会创建一个</a:t>
            </a:r>
            <a:r>
              <a:rPr lang="en-US" altLang="zh-CN" sz="2400" dirty="0" smtClean="0"/>
              <a:t>UNICODE</a:t>
            </a:r>
            <a:r>
              <a:rPr lang="zh-CN" altLang="en-US" sz="2400" dirty="0" smtClean="0"/>
              <a:t>数据库</a:t>
            </a:r>
            <a:endParaRPr lang="zh-CN" altLang="en-US" sz="24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DB2</a:t>
            </a:r>
            <a:r>
              <a:rPr lang="zh-CN" altLang="en-US" b="1" dirty="0" smtClean="0"/>
              <a:t>产品组件 </a:t>
            </a:r>
            <a:endParaRPr lang="zh-CN" altLang="en-US" b="1" dirty="0"/>
          </a:p>
        </p:txBody>
      </p:sp>
      <p:pic>
        <p:nvPicPr>
          <p:cNvPr id="5" name="Picture 5" descr="zujian"/>
          <p:cNvPicPr>
            <a:picLocks noChangeAspect="1" noChangeArrowheads="1"/>
          </p:cNvPicPr>
          <p:nvPr/>
        </p:nvPicPr>
        <p:blipFill>
          <a:blip r:embed="rId3" cstate="print"/>
          <a:srcRect/>
          <a:stretch>
            <a:fillRect/>
          </a:stretch>
        </p:blipFill>
        <p:spPr>
          <a:xfrm>
            <a:off x="1259632" y="1593296"/>
            <a:ext cx="6664723" cy="4500000"/>
          </a:xfrm>
          <a:prstGeom prst="rect">
            <a:avLst/>
          </a:prstGeom>
          <a:noFill/>
          <a:ln/>
        </p:spPr>
      </p:pic>
      <p:sp>
        <p:nvSpPr>
          <p:cNvPr id="3" name="TextBox 2"/>
          <p:cNvSpPr txBox="1"/>
          <p:nvPr/>
        </p:nvSpPr>
        <p:spPr>
          <a:xfrm>
            <a:off x="35496" y="6453336"/>
            <a:ext cx="5400000" cy="369332"/>
          </a:xfrm>
          <a:prstGeom prst="rect">
            <a:avLst/>
          </a:prstGeom>
          <a:noFill/>
        </p:spPr>
        <p:txBody>
          <a:bodyPr wrap="square" rtlCol="0">
            <a:spAutoFit/>
          </a:bodyPr>
          <a:lstStyle/>
          <a:p>
            <a:r>
              <a:rPr lang="zh-CN" altLang="en-US" dirty="0" smtClean="0">
                <a:latin typeface="Times New Roman" pitchFamily="18" charset="0"/>
                <a:cs typeface="Times New Roman" pitchFamily="18" charset="0"/>
              </a:rPr>
              <a:t>* </a:t>
            </a:r>
            <a:r>
              <a:rPr lang="en-US" altLang="zh-CN" dirty="0" smtClean="0">
                <a:latin typeface="Times New Roman" pitchFamily="18" charset="0"/>
                <a:cs typeface="Times New Roman" pitchFamily="18" charset="0"/>
              </a:rPr>
              <a:t>DRDA</a:t>
            </a:r>
            <a:r>
              <a:rPr lang="en-US" altLang="zh-CN" dirty="0">
                <a:latin typeface="Times New Roman" pitchFamily="18" charset="0"/>
                <a:cs typeface="Times New Roman" pitchFamily="18" charset="0"/>
              </a:rPr>
              <a:t>: Distributed Relational Database </a:t>
            </a:r>
            <a:r>
              <a:rPr lang="en-US" altLang="zh-CN" dirty="0" smtClean="0">
                <a:latin typeface="Times New Roman" pitchFamily="18" charset="0"/>
                <a:cs typeface="Times New Roman" pitchFamily="18" charset="0"/>
              </a:rPr>
              <a:t>Architecture</a:t>
            </a:r>
            <a:endParaRPr lang="zh-CN" alt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rgbClr val="000000"/>
                </a:solidFill>
                <a:cs typeface="Arial" charset="0"/>
              </a:rPr>
              <a:t>数据库引擎</a:t>
            </a:r>
            <a:endParaRPr lang="zh-CN" altLang="en-US" b="1" dirty="0"/>
          </a:p>
        </p:txBody>
      </p:sp>
      <p:sp>
        <p:nvSpPr>
          <p:cNvPr id="3" name="内容占位符 2"/>
          <p:cNvSpPr>
            <a:spLocks noGrp="1"/>
          </p:cNvSpPr>
          <p:nvPr>
            <p:ph idx="1"/>
          </p:nvPr>
        </p:nvSpPr>
        <p:spPr/>
        <p:txBody>
          <a:bodyPr>
            <a:normAutofit/>
          </a:bodyPr>
          <a:lstStyle/>
          <a:p>
            <a:r>
              <a:rPr lang="zh-CN" altLang="en-US" sz="2800" dirty="0" smtClean="0">
                <a:solidFill>
                  <a:srgbClr val="000000"/>
                </a:solidFill>
                <a:cs typeface="Arial" charset="0"/>
              </a:rPr>
              <a:t>数据库引擎负责： </a:t>
            </a:r>
          </a:p>
          <a:p>
            <a:pPr lvl="1"/>
            <a:r>
              <a:rPr lang="zh-CN" altLang="en-US" sz="2400" dirty="0" smtClean="0">
                <a:solidFill>
                  <a:srgbClr val="000000"/>
                </a:solidFill>
                <a:cs typeface="Arial" charset="0"/>
              </a:rPr>
              <a:t>管理并控制所有对数据的访问</a:t>
            </a:r>
          </a:p>
          <a:p>
            <a:pPr lvl="1"/>
            <a:r>
              <a:rPr lang="zh-CN" altLang="en-US" sz="2400" dirty="0" smtClean="0">
                <a:solidFill>
                  <a:srgbClr val="000000"/>
                </a:solidFill>
                <a:cs typeface="Arial" charset="0"/>
              </a:rPr>
              <a:t>生成数据包（已存储的数据存取路径）</a:t>
            </a:r>
          </a:p>
          <a:p>
            <a:pPr lvl="1"/>
            <a:r>
              <a:rPr lang="zh-CN" altLang="en-US" sz="2400" dirty="0" smtClean="0">
                <a:solidFill>
                  <a:srgbClr val="000000"/>
                </a:solidFill>
                <a:cs typeface="Arial" charset="0"/>
              </a:rPr>
              <a:t>提供事务管理</a:t>
            </a:r>
          </a:p>
          <a:p>
            <a:pPr lvl="1"/>
            <a:r>
              <a:rPr lang="zh-CN" altLang="en-US" sz="2400" dirty="0" smtClean="0">
                <a:solidFill>
                  <a:srgbClr val="000000"/>
                </a:solidFill>
                <a:cs typeface="Arial" charset="0"/>
              </a:rPr>
              <a:t>确保数据完整性和数据保护</a:t>
            </a:r>
          </a:p>
          <a:p>
            <a:pPr lvl="1"/>
            <a:r>
              <a:rPr lang="zh-CN" altLang="en-US" sz="2400" dirty="0" smtClean="0">
                <a:solidFill>
                  <a:srgbClr val="000000"/>
                </a:solidFill>
                <a:cs typeface="Arial" charset="0"/>
              </a:rPr>
              <a:t>提供并行性控制</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solidFill>
                  <a:srgbClr val="000000"/>
                </a:solidFill>
                <a:cs typeface="Arial" charset="0"/>
              </a:rPr>
              <a:t>DB2 Communication Support</a:t>
            </a:r>
            <a:endParaRPr lang="zh-CN" altLang="en-US" b="1" dirty="0"/>
          </a:p>
        </p:txBody>
      </p:sp>
      <p:sp>
        <p:nvSpPr>
          <p:cNvPr id="3" name="内容占位符 2"/>
          <p:cNvSpPr>
            <a:spLocks noGrp="1"/>
          </p:cNvSpPr>
          <p:nvPr>
            <p:ph idx="1"/>
          </p:nvPr>
        </p:nvSpPr>
        <p:spPr/>
        <p:txBody>
          <a:bodyPr>
            <a:normAutofit/>
          </a:bodyPr>
          <a:lstStyle/>
          <a:p>
            <a:r>
              <a:rPr lang="en-US" altLang="zh-CN" sz="2800" dirty="0" smtClean="0">
                <a:solidFill>
                  <a:srgbClr val="000000"/>
                </a:solidFill>
                <a:cs typeface="Arial" charset="0"/>
              </a:rPr>
              <a:t>DB2 Communication Support</a:t>
            </a:r>
            <a:r>
              <a:rPr lang="zh-CN" altLang="en-US" sz="2800" dirty="0" smtClean="0">
                <a:solidFill>
                  <a:srgbClr val="000000"/>
                </a:solidFill>
                <a:cs typeface="Arial" charset="0"/>
              </a:rPr>
              <a:t>提供扩展</a:t>
            </a:r>
            <a:r>
              <a:rPr lang="en-US" altLang="zh-CN" sz="2800" dirty="0" smtClean="0">
                <a:solidFill>
                  <a:srgbClr val="000000"/>
                </a:solidFill>
                <a:cs typeface="Arial" charset="0"/>
              </a:rPr>
              <a:t>DB2</a:t>
            </a:r>
            <a:r>
              <a:rPr lang="zh-CN" altLang="en-US" sz="2800" dirty="0" smtClean="0">
                <a:solidFill>
                  <a:srgbClr val="000000"/>
                </a:solidFill>
                <a:cs typeface="Arial" charset="0"/>
              </a:rPr>
              <a:t>功能的远程客户机支持</a:t>
            </a:r>
          </a:p>
          <a:p>
            <a:r>
              <a:rPr lang="en-US" altLang="zh-CN" sz="2800" dirty="0" smtClean="0">
                <a:solidFill>
                  <a:srgbClr val="000000"/>
                </a:solidFill>
                <a:cs typeface="Arial" charset="0"/>
              </a:rPr>
              <a:t>DB2 UDB</a:t>
            </a:r>
            <a:r>
              <a:rPr lang="zh-CN" altLang="en-US" sz="2800" dirty="0" smtClean="0">
                <a:solidFill>
                  <a:srgbClr val="000000"/>
                </a:solidFill>
                <a:cs typeface="Arial" charset="0"/>
              </a:rPr>
              <a:t>的服务器产品（例如工作组版、企业版和企业扩充版）通过协议（例如</a:t>
            </a:r>
            <a:r>
              <a:rPr lang="en-US" altLang="zh-CN" sz="2800" dirty="0" smtClean="0">
                <a:solidFill>
                  <a:srgbClr val="000000"/>
                </a:solidFill>
                <a:cs typeface="Arial" charset="0"/>
              </a:rPr>
              <a:t>TCP/IP</a:t>
            </a:r>
            <a:r>
              <a:rPr lang="zh-CN" altLang="en-US" sz="2800" dirty="0" smtClean="0">
                <a:solidFill>
                  <a:srgbClr val="000000"/>
                </a:solidFill>
                <a:cs typeface="Arial" charset="0"/>
              </a:rPr>
              <a:t>、</a:t>
            </a:r>
            <a:r>
              <a:rPr lang="en-US" altLang="zh-CN" sz="2800" dirty="0" smtClean="0">
                <a:solidFill>
                  <a:srgbClr val="000000"/>
                </a:solidFill>
                <a:cs typeface="Arial" charset="0"/>
              </a:rPr>
              <a:t>SNA</a:t>
            </a:r>
            <a:r>
              <a:rPr lang="zh-CN" altLang="en-US" sz="2800" dirty="0" smtClean="0">
                <a:solidFill>
                  <a:srgbClr val="000000"/>
                </a:solidFill>
                <a:cs typeface="Arial" charset="0"/>
              </a:rPr>
              <a:t>或</a:t>
            </a:r>
            <a:r>
              <a:rPr lang="en-US" altLang="zh-CN" sz="2800" dirty="0" smtClean="0">
                <a:solidFill>
                  <a:srgbClr val="000000"/>
                </a:solidFill>
                <a:cs typeface="Arial" charset="0"/>
              </a:rPr>
              <a:t>IPX/SPX</a:t>
            </a:r>
            <a:r>
              <a:rPr lang="zh-CN" altLang="en-US" sz="2800" dirty="0" smtClean="0">
                <a:solidFill>
                  <a:srgbClr val="000000"/>
                </a:solidFill>
                <a:cs typeface="Arial" charset="0"/>
              </a:rPr>
              <a:t>）提供对到数据库服务器的通信的支持。因而允许来自运行管理客户机、运行时客户机或 </a:t>
            </a:r>
            <a:r>
              <a:rPr lang="en-US" altLang="zh-CN" sz="2800" dirty="0" smtClean="0">
                <a:solidFill>
                  <a:srgbClr val="000000"/>
                </a:solidFill>
                <a:cs typeface="Arial" charset="0"/>
              </a:rPr>
              <a:t>SDK</a:t>
            </a:r>
            <a:r>
              <a:rPr lang="zh-CN" altLang="en-US" sz="2800" dirty="0" smtClean="0">
                <a:solidFill>
                  <a:srgbClr val="000000"/>
                </a:solidFill>
                <a:cs typeface="Arial" charset="0"/>
              </a:rPr>
              <a:t>客户机的远程客户机的访问</a:t>
            </a:r>
            <a:endParaRPr lang="zh-CN" altLang="en-US" sz="2800"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rgbClr val="000000"/>
                </a:solidFill>
                <a:cs typeface="Arial" charset="0"/>
              </a:rPr>
              <a:t>管理客户机</a:t>
            </a:r>
            <a:endParaRPr lang="zh-CN" altLang="en-US" b="1" dirty="0"/>
          </a:p>
        </p:txBody>
      </p:sp>
      <p:sp>
        <p:nvSpPr>
          <p:cNvPr id="3" name="内容占位符 2"/>
          <p:cNvSpPr>
            <a:spLocks noGrp="1"/>
          </p:cNvSpPr>
          <p:nvPr>
            <p:ph idx="1"/>
          </p:nvPr>
        </p:nvSpPr>
        <p:spPr/>
        <p:txBody>
          <a:bodyPr/>
          <a:lstStyle/>
          <a:p>
            <a:r>
              <a:rPr lang="zh-CN" altLang="en-US" sz="2800" dirty="0" smtClean="0">
                <a:solidFill>
                  <a:srgbClr val="000000"/>
                </a:solidFill>
                <a:cs typeface="Arial" charset="0"/>
              </a:rPr>
              <a:t>管理客户机提供大量的</a:t>
            </a:r>
            <a:r>
              <a:rPr lang="en-US" altLang="zh-CN" sz="2800" dirty="0" smtClean="0">
                <a:solidFill>
                  <a:srgbClr val="000000"/>
                </a:solidFill>
                <a:cs typeface="Arial" charset="0"/>
              </a:rPr>
              <a:t>DB2</a:t>
            </a:r>
            <a:r>
              <a:rPr lang="zh-CN" altLang="en-US" sz="2800" dirty="0" smtClean="0">
                <a:solidFill>
                  <a:srgbClr val="000000"/>
                </a:solidFill>
                <a:cs typeface="Arial" charset="0"/>
              </a:rPr>
              <a:t>管理能力。它支持： </a:t>
            </a:r>
          </a:p>
          <a:p>
            <a:pPr lvl="1"/>
            <a:r>
              <a:rPr lang="en-US" altLang="zh-CN" sz="2400" dirty="0" smtClean="0">
                <a:solidFill>
                  <a:srgbClr val="000000"/>
                </a:solidFill>
                <a:cs typeface="Arial" charset="0"/>
              </a:rPr>
              <a:t>DB2 UDB UNIX</a:t>
            </a:r>
            <a:r>
              <a:rPr lang="zh-CN" altLang="en-US" sz="2400" dirty="0" smtClean="0">
                <a:solidFill>
                  <a:srgbClr val="000000"/>
                </a:solidFill>
                <a:cs typeface="Arial" charset="0"/>
              </a:rPr>
              <a:t>、</a:t>
            </a:r>
            <a:r>
              <a:rPr lang="en-US" altLang="zh-CN" sz="2400" dirty="0" smtClean="0">
                <a:solidFill>
                  <a:srgbClr val="000000"/>
                </a:solidFill>
                <a:cs typeface="Arial" charset="0"/>
              </a:rPr>
              <a:t>Windows</a:t>
            </a:r>
            <a:r>
              <a:rPr lang="zh-CN" altLang="en-US" sz="2400" dirty="0" smtClean="0">
                <a:solidFill>
                  <a:srgbClr val="000000"/>
                </a:solidFill>
                <a:cs typeface="Arial" charset="0"/>
              </a:rPr>
              <a:t>和</a:t>
            </a:r>
            <a:r>
              <a:rPr lang="en-US" altLang="zh-CN" sz="2400" dirty="0" smtClean="0">
                <a:solidFill>
                  <a:srgbClr val="000000"/>
                </a:solidFill>
                <a:cs typeface="Arial" charset="0"/>
              </a:rPr>
              <a:t>OS/2</a:t>
            </a:r>
            <a:r>
              <a:rPr lang="zh-CN" altLang="en-US" sz="2400" dirty="0" smtClean="0">
                <a:solidFill>
                  <a:srgbClr val="000000"/>
                </a:solidFill>
                <a:cs typeface="Arial" charset="0"/>
              </a:rPr>
              <a:t>版的完全功能管理</a:t>
            </a:r>
          </a:p>
          <a:p>
            <a:pPr lvl="1"/>
            <a:r>
              <a:rPr lang="en-US" altLang="zh-CN" sz="2400" dirty="0" smtClean="0">
                <a:solidFill>
                  <a:srgbClr val="000000"/>
                </a:solidFill>
                <a:cs typeface="Arial" charset="0"/>
              </a:rPr>
              <a:t>DB2 OS/390</a:t>
            </a:r>
            <a:r>
              <a:rPr lang="zh-CN" altLang="en-US" sz="2400" dirty="0" smtClean="0">
                <a:solidFill>
                  <a:srgbClr val="000000"/>
                </a:solidFill>
                <a:cs typeface="Arial" charset="0"/>
              </a:rPr>
              <a:t>版</a:t>
            </a:r>
          </a:p>
          <a:p>
            <a:pPr lvl="1"/>
            <a:r>
              <a:rPr lang="zh-CN" altLang="en-US" sz="2400" dirty="0" smtClean="0">
                <a:solidFill>
                  <a:srgbClr val="000000"/>
                </a:solidFill>
                <a:cs typeface="Arial" charset="0"/>
              </a:rPr>
              <a:t>用于复制服务的全部</a:t>
            </a:r>
            <a:r>
              <a:rPr lang="en-US" altLang="zh-CN" sz="2400" dirty="0" smtClean="0">
                <a:solidFill>
                  <a:srgbClr val="000000"/>
                </a:solidFill>
                <a:cs typeface="Arial" charset="0"/>
              </a:rPr>
              <a:t>DB2</a:t>
            </a:r>
            <a:r>
              <a:rPr lang="zh-CN" altLang="en-US" sz="2400" dirty="0" smtClean="0">
                <a:solidFill>
                  <a:srgbClr val="000000"/>
                </a:solidFill>
                <a:cs typeface="Arial" charset="0"/>
              </a:rPr>
              <a:t>系列</a:t>
            </a:r>
          </a:p>
          <a:p>
            <a:endParaRPr lang="zh-CN" alt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rgbClr val="000000"/>
                </a:solidFill>
                <a:cs typeface="Arial" charset="0"/>
              </a:rPr>
              <a:t>运行时客户机</a:t>
            </a:r>
            <a:endParaRPr lang="zh-CN" altLang="en-US" b="1" dirty="0"/>
          </a:p>
        </p:txBody>
      </p:sp>
      <p:sp>
        <p:nvSpPr>
          <p:cNvPr id="3" name="内容占位符 2"/>
          <p:cNvSpPr>
            <a:spLocks noGrp="1"/>
          </p:cNvSpPr>
          <p:nvPr>
            <p:ph idx="1"/>
          </p:nvPr>
        </p:nvSpPr>
        <p:spPr/>
        <p:txBody>
          <a:bodyPr>
            <a:normAutofit/>
          </a:bodyPr>
          <a:lstStyle/>
          <a:p>
            <a:r>
              <a:rPr lang="zh-CN" altLang="en-US" sz="2800" dirty="0" smtClean="0">
                <a:solidFill>
                  <a:srgbClr val="000000"/>
                </a:solidFill>
                <a:cs typeface="Arial" charset="0"/>
              </a:rPr>
              <a:t>运行时客户机包含由</a:t>
            </a:r>
            <a:r>
              <a:rPr lang="en-US" altLang="zh-CN" sz="2800" dirty="0" smtClean="0">
                <a:solidFill>
                  <a:srgbClr val="000000"/>
                </a:solidFill>
                <a:cs typeface="Arial" charset="0"/>
              </a:rPr>
              <a:t>DB2</a:t>
            </a:r>
            <a:r>
              <a:rPr lang="zh-CN" altLang="en-US" sz="2800" dirty="0" smtClean="0">
                <a:solidFill>
                  <a:srgbClr val="000000"/>
                </a:solidFill>
                <a:cs typeface="Arial" charset="0"/>
              </a:rPr>
              <a:t>产品提供的功能子集，它使预编码的应用程序能够在远程节点上运行并访问</a:t>
            </a:r>
            <a:r>
              <a:rPr lang="en-US" altLang="zh-CN" sz="2800" dirty="0" smtClean="0">
                <a:solidFill>
                  <a:srgbClr val="000000"/>
                </a:solidFill>
                <a:cs typeface="Arial" charset="0"/>
              </a:rPr>
              <a:t>DB2</a:t>
            </a:r>
            <a:r>
              <a:rPr lang="zh-CN" altLang="en-US" sz="2800" dirty="0" smtClean="0">
                <a:solidFill>
                  <a:srgbClr val="000000"/>
                </a:solidFill>
                <a:cs typeface="Arial" charset="0"/>
              </a:rPr>
              <a:t>数据库服务器</a:t>
            </a:r>
          </a:p>
          <a:p>
            <a:r>
              <a:rPr lang="zh-CN" altLang="en-US" sz="2800" dirty="0" smtClean="0">
                <a:solidFill>
                  <a:srgbClr val="000000"/>
                </a:solidFill>
                <a:cs typeface="Arial" charset="0"/>
              </a:rPr>
              <a:t>运行时客户机提供命令行处理器（</a:t>
            </a:r>
            <a:r>
              <a:rPr lang="en-US" altLang="zh-CN" sz="2800" dirty="0" smtClean="0">
                <a:solidFill>
                  <a:srgbClr val="000000"/>
                </a:solidFill>
                <a:cs typeface="Arial" charset="0"/>
              </a:rPr>
              <a:t>CLP</a:t>
            </a:r>
            <a:r>
              <a:rPr lang="zh-CN" altLang="en-US" sz="2800" dirty="0" smtClean="0">
                <a:solidFill>
                  <a:srgbClr val="000000"/>
                </a:solidFill>
                <a:cs typeface="Arial" charset="0"/>
              </a:rPr>
              <a:t>），它具有将节点和数据库目录归类、分类和联编软件包的能力</a:t>
            </a:r>
            <a:endParaRPr lang="zh-CN" altLang="en-US" sz="28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调查</a:t>
            </a:r>
            <a:endParaRPr lang="zh-CN" altLang="en-US" dirty="0"/>
          </a:p>
        </p:txBody>
      </p:sp>
      <p:sp>
        <p:nvSpPr>
          <p:cNvPr id="3" name="内容占位符 2"/>
          <p:cNvSpPr>
            <a:spLocks noGrp="1"/>
          </p:cNvSpPr>
          <p:nvPr>
            <p:ph idx="1"/>
          </p:nvPr>
        </p:nvSpPr>
        <p:spPr/>
        <p:txBody>
          <a:bodyPr/>
          <a:lstStyle/>
          <a:p>
            <a:r>
              <a:rPr lang="zh-CN" altLang="en-US" dirty="0" smtClean="0"/>
              <a:t>你接触过得数据库？</a:t>
            </a:r>
            <a:endParaRPr lang="en-US" altLang="zh-CN" dirty="0" smtClean="0"/>
          </a:p>
          <a:p>
            <a:pPr lvl="1"/>
            <a:r>
              <a:rPr lang="en-US" altLang="zh-CN" dirty="0"/>
              <a:t>MS Access</a:t>
            </a:r>
          </a:p>
          <a:p>
            <a:pPr lvl="1"/>
            <a:r>
              <a:rPr lang="en-US" altLang="zh-CN" dirty="0"/>
              <a:t>MySQL</a:t>
            </a:r>
            <a:r>
              <a:rPr lang="zh-CN" altLang="en-US" dirty="0"/>
              <a:t>、</a:t>
            </a:r>
            <a:r>
              <a:rPr lang="en-US" altLang="zh-CN" dirty="0" err="1"/>
              <a:t>PostgreSQL</a:t>
            </a:r>
            <a:endParaRPr lang="en-US" altLang="zh-CN" dirty="0"/>
          </a:p>
          <a:p>
            <a:pPr lvl="1"/>
            <a:r>
              <a:rPr lang="en-US" altLang="zh-CN" dirty="0"/>
              <a:t>MS SQL Server</a:t>
            </a:r>
            <a:r>
              <a:rPr lang="zh-CN" altLang="en-US" dirty="0"/>
              <a:t>、</a:t>
            </a:r>
            <a:r>
              <a:rPr lang="en-US" altLang="zh-CN" dirty="0"/>
              <a:t>IBM DB2</a:t>
            </a:r>
            <a:r>
              <a:rPr lang="zh-CN" altLang="en-US" dirty="0"/>
              <a:t>、</a:t>
            </a:r>
            <a:r>
              <a:rPr lang="en-US" altLang="zh-CN" dirty="0"/>
              <a:t>Oracle</a:t>
            </a:r>
          </a:p>
          <a:p>
            <a:pPr lvl="1"/>
            <a:r>
              <a:rPr lang="en-US" altLang="zh-CN" dirty="0"/>
              <a:t>SQLite</a:t>
            </a:r>
            <a:r>
              <a:rPr lang="zh-CN" altLang="en-US" dirty="0"/>
              <a:t>、</a:t>
            </a:r>
            <a:r>
              <a:rPr lang="en-US" altLang="zh-CN" dirty="0"/>
              <a:t>Jena SDB</a:t>
            </a:r>
            <a:r>
              <a:rPr lang="zh-CN" altLang="en-US" dirty="0"/>
              <a:t>、</a:t>
            </a:r>
            <a:r>
              <a:rPr lang="en-US" altLang="zh-CN" dirty="0" err="1"/>
              <a:t>NoSQL</a:t>
            </a:r>
            <a:endParaRPr lang="en-US" altLang="zh-CN" dirty="0"/>
          </a:p>
          <a:p>
            <a:pPr lvl="1"/>
            <a:r>
              <a:rPr lang="en-US" altLang="zh-CN" dirty="0" smtClean="0"/>
              <a:t>……</a:t>
            </a:r>
            <a:endParaRPr lang="en-US" altLang="zh-CN" dirty="0"/>
          </a:p>
        </p:txBody>
      </p:sp>
    </p:spTree>
    <p:extLst>
      <p:ext uri="{BB962C8B-B14F-4D97-AF65-F5344CB8AC3E}">
        <p14:creationId xmlns:p14="http://schemas.microsoft.com/office/powerpoint/2010/main" xmlns="" val="990736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 calcmode="lin" valueType="num">
                                      <p:cBhvr additive="base">
                                        <p:cTn id="1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 calcmode="lin" valueType="num">
                                      <p:cBhvr additive="base">
                                        <p:cTn id="2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solidFill>
                  <a:srgbClr val="000000"/>
                </a:solidFill>
                <a:cs typeface="Arial" charset="0"/>
              </a:rPr>
              <a:t>SDK</a:t>
            </a:r>
            <a:endParaRPr lang="zh-CN" altLang="en-US" b="1" dirty="0"/>
          </a:p>
        </p:txBody>
      </p:sp>
      <p:sp>
        <p:nvSpPr>
          <p:cNvPr id="3" name="内容占位符 2"/>
          <p:cNvSpPr>
            <a:spLocks noGrp="1"/>
          </p:cNvSpPr>
          <p:nvPr>
            <p:ph idx="1"/>
          </p:nvPr>
        </p:nvSpPr>
        <p:spPr/>
        <p:txBody>
          <a:bodyPr>
            <a:normAutofit/>
          </a:bodyPr>
          <a:lstStyle/>
          <a:p>
            <a:r>
              <a:rPr lang="zh-CN" altLang="en-US" sz="2800" dirty="0" smtClean="0">
                <a:solidFill>
                  <a:srgbClr val="000000"/>
                </a:solidFill>
                <a:cs typeface="Arial" charset="0"/>
              </a:rPr>
              <a:t>每套</a:t>
            </a:r>
            <a:r>
              <a:rPr lang="en-US" altLang="zh-CN" sz="2800" dirty="0" smtClean="0">
                <a:solidFill>
                  <a:srgbClr val="000000"/>
                </a:solidFill>
                <a:cs typeface="Arial" charset="0"/>
              </a:rPr>
              <a:t>DB2</a:t>
            </a:r>
            <a:r>
              <a:rPr lang="zh-CN" altLang="en-US" sz="2800" dirty="0" smtClean="0">
                <a:solidFill>
                  <a:srgbClr val="000000"/>
                </a:solidFill>
                <a:cs typeface="Arial" charset="0"/>
              </a:rPr>
              <a:t>服务器都提供了特定于平台的软件开发工具箱（</a:t>
            </a:r>
            <a:r>
              <a:rPr lang="en-US" altLang="zh-CN" sz="2800" dirty="0" smtClean="0">
                <a:solidFill>
                  <a:srgbClr val="000000"/>
                </a:solidFill>
                <a:cs typeface="Arial" charset="0"/>
              </a:rPr>
              <a:t>Software Development Kit</a:t>
            </a:r>
            <a:r>
              <a:rPr lang="zh-CN" altLang="en-US" sz="2800" dirty="0" smtClean="0">
                <a:solidFill>
                  <a:srgbClr val="000000"/>
                </a:solidFill>
                <a:cs typeface="Arial" charset="0"/>
              </a:rPr>
              <a:t>，</a:t>
            </a:r>
            <a:r>
              <a:rPr lang="en-US" altLang="zh-CN" sz="2800" dirty="0" smtClean="0">
                <a:solidFill>
                  <a:srgbClr val="000000"/>
                </a:solidFill>
                <a:cs typeface="Arial" charset="0"/>
              </a:rPr>
              <a:t>SDK</a:t>
            </a:r>
            <a:r>
              <a:rPr lang="zh-CN" altLang="en-US" sz="2800" dirty="0" smtClean="0">
                <a:solidFill>
                  <a:srgbClr val="000000"/>
                </a:solidFill>
                <a:cs typeface="Arial" charset="0"/>
              </a:rPr>
              <a:t>）</a:t>
            </a:r>
          </a:p>
          <a:p>
            <a:r>
              <a:rPr lang="en-US" altLang="zh-CN" sz="2800" dirty="0" smtClean="0">
                <a:solidFill>
                  <a:srgbClr val="000000"/>
                </a:solidFill>
                <a:cs typeface="Arial" charset="0"/>
              </a:rPr>
              <a:t>SDK</a:t>
            </a:r>
            <a:r>
              <a:rPr lang="zh-CN" altLang="en-US" sz="2800" dirty="0" smtClean="0">
                <a:solidFill>
                  <a:srgbClr val="000000"/>
                </a:solidFill>
                <a:cs typeface="Arial" charset="0"/>
              </a:rPr>
              <a:t>为受支持的操作系统提供开发环境。如果需要在除服务器外的其它机器上开发应用程序，则应当获得适合自己需要的开发者版产品</a:t>
            </a:r>
            <a:endParaRPr lang="zh-CN" altLang="en-US" sz="2800"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solidFill>
                  <a:srgbClr val="000000"/>
                </a:solidFill>
                <a:cs typeface="Arial" charset="0"/>
              </a:rPr>
              <a:t>DB2 Connect</a:t>
            </a:r>
            <a:endParaRPr lang="zh-CN" altLang="en-US" b="1" dirty="0"/>
          </a:p>
        </p:txBody>
      </p:sp>
      <p:sp>
        <p:nvSpPr>
          <p:cNvPr id="3" name="内容占位符 2"/>
          <p:cNvSpPr>
            <a:spLocks noGrp="1"/>
          </p:cNvSpPr>
          <p:nvPr>
            <p:ph idx="1"/>
          </p:nvPr>
        </p:nvSpPr>
        <p:spPr/>
        <p:txBody>
          <a:bodyPr>
            <a:normAutofit/>
          </a:bodyPr>
          <a:lstStyle/>
          <a:p>
            <a:r>
              <a:rPr lang="en-US" altLang="zh-CN" sz="2800" dirty="0" smtClean="0">
                <a:solidFill>
                  <a:srgbClr val="000000"/>
                </a:solidFill>
                <a:cs typeface="Arial" charset="0"/>
              </a:rPr>
              <a:t>DB2 Connect</a:t>
            </a:r>
            <a:r>
              <a:rPr lang="zh-CN" altLang="en-US" sz="2800" dirty="0" smtClean="0">
                <a:solidFill>
                  <a:srgbClr val="000000"/>
                </a:solidFill>
                <a:cs typeface="Arial" charset="0"/>
              </a:rPr>
              <a:t>提供“分布式关系数据库体系结构（</a:t>
            </a:r>
            <a:r>
              <a:rPr lang="en-US" altLang="zh-CN" sz="2800" dirty="0" smtClean="0">
                <a:solidFill>
                  <a:srgbClr val="000000"/>
                </a:solidFill>
                <a:cs typeface="Arial" charset="0"/>
              </a:rPr>
              <a:t>DRDA</a:t>
            </a:r>
            <a:r>
              <a:rPr lang="zh-CN" altLang="en-US" sz="2800" dirty="0" smtClean="0">
                <a:solidFill>
                  <a:srgbClr val="000000"/>
                </a:solidFill>
                <a:cs typeface="Arial" charset="0"/>
              </a:rPr>
              <a:t>）应用程序请求器（</a:t>
            </a:r>
            <a:r>
              <a:rPr lang="en-US" altLang="zh-CN" sz="2800" dirty="0" smtClean="0">
                <a:solidFill>
                  <a:srgbClr val="000000"/>
                </a:solidFill>
                <a:cs typeface="Arial" charset="0"/>
              </a:rPr>
              <a:t>AR</a:t>
            </a:r>
            <a:r>
              <a:rPr lang="zh-CN" altLang="en-US" sz="2800" dirty="0" smtClean="0">
                <a:solidFill>
                  <a:srgbClr val="000000"/>
                </a:solidFill>
                <a:cs typeface="Arial" charset="0"/>
              </a:rPr>
              <a:t>）”功能</a:t>
            </a:r>
            <a:endParaRPr lang="en-US" altLang="zh-CN" sz="2800" dirty="0" smtClean="0">
              <a:solidFill>
                <a:srgbClr val="000000"/>
              </a:solidFill>
              <a:cs typeface="Arial" charset="0"/>
            </a:endParaRPr>
          </a:p>
          <a:p>
            <a:r>
              <a:rPr lang="zh-CN" altLang="en-US" sz="2800" dirty="0" smtClean="0">
                <a:solidFill>
                  <a:srgbClr val="000000"/>
                </a:solidFill>
                <a:cs typeface="Arial" charset="0"/>
              </a:rPr>
              <a:t>有了“通信支持”，</a:t>
            </a:r>
            <a:r>
              <a:rPr lang="en-US" altLang="zh-CN" sz="2800" dirty="0" smtClean="0">
                <a:solidFill>
                  <a:srgbClr val="000000"/>
                </a:solidFill>
                <a:cs typeface="Arial" charset="0"/>
              </a:rPr>
              <a:t>DB2 Connect</a:t>
            </a:r>
            <a:r>
              <a:rPr lang="zh-CN" altLang="en-US" sz="2800" dirty="0" smtClean="0">
                <a:solidFill>
                  <a:srgbClr val="000000"/>
                </a:solidFill>
                <a:cs typeface="Arial" charset="0"/>
              </a:rPr>
              <a:t>使运行在</a:t>
            </a:r>
            <a:r>
              <a:rPr lang="en-US" altLang="zh-CN" sz="2800" dirty="0" smtClean="0">
                <a:solidFill>
                  <a:srgbClr val="000000"/>
                </a:solidFill>
                <a:cs typeface="Arial" charset="0"/>
              </a:rPr>
              <a:t>DB2 UDB UNIX</a:t>
            </a:r>
            <a:r>
              <a:rPr lang="zh-CN" altLang="en-US" sz="2800" dirty="0" smtClean="0">
                <a:solidFill>
                  <a:srgbClr val="000000"/>
                </a:solidFill>
                <a:cs typeface="Arial" charset="0"/>
              </a:rPr>
              <a:t>版、</a:t>
            </a:r>
            <a:r>
              <a:rPr lang="en-US" altLang="zh-CN" sz="2800" dirty="0" smtClean="0">
                <a:solidFill>
                  <a:srgbClr val="000000"/>
                </a:solidFill>
                <a:cs typeface="Arial" charset="0"/>
              </a:rPr>
              <a:t>OS/2</a:t>
            </a:r>
            <a:r>
              <a:rPr lang="zh-CN" altLang="en-US" sz="2800" dirty="0" smtClean="0">
                <a:solidFill>
                  <a:srgbClr val="000000"/>
                </a:solidFill>
                <a:cs typeface="Arial" charset="0"/>
              </a:rPr>
              <a:t>版和</a:t>
            </a:r>
            <a:r>
              <a:rPr lang="en-US" altLang="zh-CN" sz="2800" dirty="0" smtClean="0">
                <a:solidFill>
                  <a:srgbClr val="000000"/>
                </a:solidFill>
                <a:cs typeface="Arial" charset="0"/>
              </a:rPr>
              <a:t>Windows</a:t>
            </a:r>
            <a:r>
              <a:rPr lang="zh-CN" altLang="en-US" sz="2800" dirty="0" smtClean="0">
                <a:solidFill>
                  <a:srgbClr val="000000"/>
                </a:solidFill>
                <a:cs typeface="Arial" charset="0"/>
              </a:rPr>
              <a:t>版客户机平台上的应用程序能够访问并更新产品上的数据</a:t>
            </a:r>
            <a:endParaRPr lang="zh-CN" altLang="en-US" sz="2800"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其他数据请求</a:t>
            </a:r>
            <a:endParaRPr lang="zh-CN" altLang="en-US" b="1" dirty="0"/>
          </a:p>
        </p:txBody>
      </p:sp>
      <p:sp>
        <p:nvSpPr>
          <p:cNvPr id="3" name="内容占位符 2"/>
          <p:cNvSpPr>
            <a:spLocks noGrp="1"/>
          </p:cNvSpPr>
          <p:nvPr>
            <p:ph idx="1"/>
          </p:nvPr>
        </p:nvSpPr>
        <p:spPr/>
        <p:txBody>
          <a:bodyPr>
            <a:normAutofit/>
          </a:bodyPr>
          <a:lstStyle/>
          <a:p>
            <a:r>
              <a:rPr lang="zh-CN" altLang="en-US" sz="2800" dirty="0" smtClean="0">
                <a:solidFill>
                  <a:srgbClr val="000000"/>
                </a:solidFill>
                <a:cs typeface="Arial" charset="0"/>
              </a:rPr>
              <a:t>除了支持通过</a:t>
            </a:r>
            <a:r>
              <a:rPr lang="en-US" altLang="zh-CN" sz="2800" dirty="0" smtClean="0">
                <a:solidFill>
                  <a:srgbClr val="000000"/>
                </a:solidFill>
                <a:cs typeface="Arial" charset="0"/>
              </a:rPr>
              <a:t>DB2 Connect</a:t>
            </a:r>
            <a:r>
              <a:rPr lang="zh-CN" altLang="en-US" sz="2800" dirty="0" smtClean="0">
                <a:solidFill>
                  <a:srgbClr val="000000"/>
                </a:solidFill>
                <a:cs typeface="Arial" charset="0"/>
              </a:rPr>
              <a:t>从</a:t>
            </a:r>
            <a:r>
              <a:rPr lang="en-US" altLang="zh-CN" sz="2800" dirty="0" smtClean="0">
                <a:solidFill>
                  <a:srgbClr val="000000"/>
                </a:solidFill>
                <a:cs typeface="Arial" charset="0"/>
              </a:rPr>
              <a:t>UNIX</a:t>
            </a:r>
            <a:r>
              <a:rPr lang="zh-CN" altLang="en-US" sz="2800" dirty="0" smtClean="0">
                <a:solidFill>
                  <a:srgbClr val="000000"/>
                </a:solidFill>
                <a:cs typeface="Arial" charset="0"/>
              </a:rPr>
              <a:t>、</a:t>
            </a:r>
            <a:r>
              <a:rPr lang="en-US" altLang="zh-CN" sz="2800" dirty="0" smtClean="0">
                <a:solidFill>
                  <a:srgbClr val="000000"/>
                </a:solidFill>
                <a:cs typeface="Arial" charset="0"/>
              </a:rPr>
              <a:t>Windows</a:t>
            </a:r>
            <a:r>
              <a:rPr lang="zh-CN" altLang="en-US" sz="2800" dirty="0" smtClean="0">
                <a:solidFill>
                  <a:srgbClr val="000000"/>
                </a:solidFill>
                <a:cs typeface="Arial" charset="0"/>
              </a:rPr>
              <a:t>和</a:t>
            </a:r>
            <a:r>
              <a:rPr lang="en-US" altLang="zh-CN" sz="2800" dirty="0" smtClean="0">
                <a:solidFill>
                  <a:srgbClr val="000000"/>
                </a:solidFill>
                <a:cs typeface="Arial" charset="0"/>
              </a:rPr>
              <a:t>OS/2</a:t>
            </a:r>
            <a:r>
              <a:rPr lang="zh-CN" altLang="en-US" sz="2800" dirty="0" smtClean="0">
                <a:solidFill>
                  <a:srgbClr val="000000"/>
                </a:solidFill>
                <a:cs typeface="Arial" charset="0"/>
              </a:rPr>
              <a:t>操作系统平台至</a:t>
            </a:r>
            <a:r>
              <a:rPr lang="en-US" altLang="zh-CN" sz="2800" dirty="0" smtClean="0">
                <a:solidFill>
                  <a:srgbClr val="000000"/>
                </a:solidFill>
                <a:cs typeface="Arial" charset="0"/>
              </a:rPr>
              <a:t>DRDA</a:t>
            </a:r>
            <a:r>
              <a:rPr lang="zh-CN" altLang="en-US" sz="2800" dirty="0" smtClean="0">
                <a:solidFill>
                  <a:srgbClr val="000000"/>
                </a:solidFill>
                <a:cs typeface="Arial" charset="0"/>
              </a:rPr>
              <a:t>应用程序服务器主机的请求外，</a:t>
            </a:r>
            <a:r>
              <a:rPr lang="en-US" altLang="zh-CN" sz="2800" dirty="0" smtClean="0">
                <a:solidFill>
                  <a:srgbClr val="000000"/>
                </a:solidFill>
                <a:cs typeface="Arial" charset="0"/>
              </a:rPr>
              <a:t>UNIX</a:t>
            </a:r>
            <a:r>
              <a:rPr lang="zh-CN" altLang="en-US" sz="2800" dirty="0" smtClean="0">
                <a:solidFill>
                  <a:srgbClr val="000000"/>
                </a:solidFill>
                <a:cs typeface="Arial" charset="0"/>
              </a:rPr>
              <a:t>、</a:t>
            </a:r>
            <a:r>
              <a:rPr lang="en-US" altLang="zh-CN" sz="2800" dirty="0" smtClean="0">
                <a:solidFill>
                  <a:srgbClr val="000000"/>
                </a:solidFill>
                <a:cs typeface="Arial" charset="0"/>
              </a:rPr>
              <a:t>Windows</a:t>
            </a:r>
            <a:r>
              <a:rPr lang="zh-CN" altLang="en-US" sz="2800" dirty="0" smtClean="0">
                <a:solidFill>
                  <a:srgbClr val="000000"/>
                </a:solidFill>
                <a:cs typeface="Arial" charset="0"/>
              </a:rPr>
              <a:t>和</a:t>
            </a:r>
            <a:r>
              <a:rPr lang="en-US" altLang="zh-CN" sz="2800" dirty="0" smtClean="0">
                <a:solidFill>
                  <a:srgbClr val="000000"/>
                </a:solidFill>
                <a:cs typeface="Arial" charset="0"/>
              </a:rPr>
              <a:t>OS/2</a:t>
            </a:r>
            <a:r>
              <a:rPr lang="zh-CN" altLang="en-US" sz="2800" dirty="0" smtClean="0">
                <a:solidFill>
                  <a:srgbClr val="000000"/>
                </a:solidFill>
                <a:cs typeface="Arial" charset="0"/>
              </a:rPr>
              <a:t>上的</a:t>
            </a:r>
            <a:r>
              <a:rPr lang="en-US" altLang="zh-CN" sz="2800" dirty="0" smtClean="0">
                <a:solidFill>
                  <a:srgbClr val="000000"/>
                </a:solidFill>
                <a:cs typeface="Arial" charset="0"/>
              </a:rPr>
              <a:t>DB2</a:t>
            </a:r>
            <a:r>
              <a:rPr lang="zh-CN" altLang="en-US" sz="2800" dirty="0" smtClean="0">
                <a:solidFill>
                  <a:srgbClr val="000000"/>
                </a:solidFill>
                <a:cs typeface="Arial" charset="0"/>
              </a:rPr>
              <a:t>数据库产品还支持来自</a:t>
            </a:r>
            <a:r>
              <a:rPr lang="en-US" altLang="zh-CN" sz="2800" dirty="0" smtClean="0">
                <a:solidFill>
                  <a:srgbClr val="000000"/>
                </a:solidFill>
                <a:cs typeface="Arial" charset="0"/>
              </a:rPr>
              <a:t>DRDA</a:t>
            </a:r>
            <a:r>
              <a:rPr lang="zh-CN" altLang="en-US" sz="2800" dirty="0" smtClean="0">
                <a:solidFill>
                  <a:srgbClr val="000000"/>
                </a:solidFill>
                <a:cs typeface="Arial" charset="0"/>
              </a:rPr>
              <a:t>应用程序请求器的请求。这些可能包含来自</a:t>
            </a:r>
            <a:r>
              <a:rPr lang="en-US" altLang="zh-CN" sz="2800" dirty="0" smtClean="0">
                <a:solidFill>
                  <a:srgbClr val="000000"/>
                </a:solidFill>
                <a:cs typeface="Arial" charset="0"/>
              </a:rPr>
              <a:t>MVS</a:t>
            </a:r>
            <a:r>
              <a:rPr lang="zh-CN" altLang="en-US" sz="2800" dirty="0" smtClean="0">
                <a:solidFill>
                  <a:srgbClr val="000000"/>
                </a:solidFill>
                <a:cs typeface="Arial" charset="0"/>
              </a:rPr>
              <a:t>、</a:t>
            </a:r>
            <a:r>
              <a:rPr lang="en-US" altLang="zh-CN" sz="2800" dirty="0" smtClean="0">
                <a:solidFill>
                  <a:srgbClr val="000000"/>
                </a:solidFill>
                <a:cs typeface="Arial" charset="0"/>
              </a:rPr>
              <a:t>VM</a:t>
            </a:r>
            <a:r>
              <a:rPr lang="zh-CN" altLang="en-US" sz="2800" dirty="0" smtClean="0">
                <a:solidFill>
                  <a:srgbClr val="000000"/>
                </a:solidFill>
                <a:cs typeface="Arial" charset="0"/>
              </a:rPr>
              <a:t>和</a:t>
            </a:r>
            <a:r>
              <a:rPr lang="en-US" altLang="zh-CN" sz="2800" dirty="0" smtClean="0">
                <a:solidFill>
                  <a:srgbClr val="000000"/>
                </a:solidFill>
                <a:cs typeface="Arial" charset="0"/>
              </a:rPr>
              <a:t>OS/400</a:t>
            </a:r>
            <a:r>
              <a:rPr lang="zh-CN" altLang="en-US" sz="2800" dirty="0" smtClean="0">
                <a:solidFill>
                  <a:srgbClr val="000000"/>
                </a:solidFill>
                <a:cs typeface="Arial" charset="0"/>
              </a:rPr>
              <a:t>的应用程序请求</a:t>
            </a:r>
          </a:p>
          <a:p>
            <a:r>
              <a:rPr lang="en-US" altLang="zh-CN" sz="2800" dirty="0" smtClean="0">
                <a:solidFill>
                  <a:srgbClr val="000000"/>
                </a:solidFill>
                <a:cs typeface="Arial" charset="0"/>
              </a:rPr>
              <a:t>DB2</a:t>
            </a:r>
            <a:r>
              <a:rPr lang="zh-CN" altLang="en-US" sz="2800" dirty="0" smtClean="0">
                <a:solidFill>
                  <a:srgbClr val="000000"/>
                </a:solidFill>
                <a:cs typeface="Arial" charset="0"/>
              </a:rPr>
              <a:t>服务器不需要特别的产品来支持此功能；它已编写入</a:t>
            </a:r>
            <a:r>
              <a:rPr lang="en-US" altLang="zh-CN" sz="2800" dirty="0" smtClean="0">
                <a:solidFill>
                  <a:srgbClr val="000000"/>
                </a:solidFill>
                <a:cs typeface="Arial" charset="0"/>
              </a:rPr>
              <a:t>DB2 UDB</a:t>
            </a:r>
            <a:r>
              <a:rPr lang="zh-CN" altLang="en-US" sz="2800" dirty="0" smtClean="0">
                <a:solidFill>
                  <a:srgbClr val="000000"/>
                </a:solidFill>
                <a:cs typeface="Arial" charset="0"/>
              </a:rPr>
              <a:t>服务器代码。运行</a:t>
            </a:r>
            <a:r>
              <a:rPr lang="en-US" altLang="zh-CN" sz="2800" dirty="0" smtClean="0">
                <a:solidFill>
                  <a:srgbClr val="000000"/>
                </a:solidFill>
                <a:cs typeface="Arial" charset="0"/>
              </a:rPr>
              <a:t>DRDA</a:t>
            </a:r>
            <a:r>
              <a:rPr lang="zh-CN" altLang="en-US" sz="2800" dirty="0" smtClean="0">
                <a:solidFill>
                  <a:srgbClr val="000000"/>
                </a:solidFill>
                <a:cs typeface="Arial" charset="0"/>
              </a:rPr>
              <a:t>应用程序请求器的系统需要附加软件</a:t>
            </a:r>
            <a:endParaRPr lang="zh-CN" altLang="en-US" sz="2800"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DB2</a:t>
            </a:r>
            <a:r>
              <a:rPr lang="zh-CN" altLang="en-US" b="1" dirty="0" smtClean="0"/>
              <a:t>的工具</a:t>
            </a:r>
            <a:endParaRPr lang="zh-CN" altLang="en-US" b="1" dirty="0"/>
          </a:p>
        </p:txBody>
      </p:sp>
      <p:sp>
        <p:nvSpPr>
          <p:cNvPr id="3" name="内容占位符 2"/>
          <p:cNvSpPr>
            <a:spLocks noGrp="1"/>
          </p:cNvSpPr>
          <p:nvPr>
            <p:ph idx="1"/>
          </p:nvPr>
        </p:nvSpPr>
        <p:spPr/>
        <p:txBody>
          <a:bodyPr>
            <a:normAutofit/>
          </a:bodyPr>
          <a:lstStyle/>
          <a:p>
            <a:r>
              <a:rPr lang="en-US" altLang="zh-CN" sz="2800" dirty="0" smtClean="0"/>
              <a:t>DB2</a:t>
            </a:r>
            <a:r>
              <a:rPr lang="zh-CN" altLang="en-US" sz="2800" dirty="0" smtClean="0"/>
              <a:t>的</a:t>
            </a:r>
            <a:r>
              <a:rPr lang="en-US" altLang="zh-CN" sz="2800" dirty="0" smtClean="0"/>
              <a:t>GUI</a:t>
            </a:r>
            <a:r>
              <a:rPr lang="zh-CN" altLang="en-US" sz="2800" dirty="0" smtClean="0"/>
              <a:t>工具是所谓的</a:t>
            </a:r>
            <a:r>
              <a:rPr lang="en-US" altLang="zh-CN" sz="2800" dirty="0" smtClean="0"/>
              <a:t>DB2</a:t>
            </a:r>
            <a:r>
              <a:rPr lang="zh-CN" altLang="en-US" sz="2800" dirty="0" smtClean="0"/>
              <a:t>管理客户机（</a:t>
            </a:r>
            <a:r>
              <a:rPr lang="en-US" altLang="zh-CN" sz="2800" dirty="0" smtClean="0"/>
              <a:t>DB2 Administration Client</a:t>
            </a:r>
            <a:r>
              <a:rPr lang="zh-CN" altLang="en-US" sz="2800" dirty="0" smtClean="0"/>
              <a:t>）的一部分。它们使用户能够</a:t>
            </a:r>
            <a:r>
              <a:rPr lang="zh-CN" altLang="en-US" sz="2800" dirty="0"/>
              <a:t>像</a:t>
            </a:r>
            <a:r>
              <a:rPr lang="zh-CN" altLang="en-US" sz="2800" dirty="0" smtClean="0"/>
              <a:t>从命令行执行一样从图形用户界面（</a:t>
            </a:r>
            <a:r>
              <a:rPr lang="en-US" altLang="zh-CN" sz="2800" dirty="0" smtClean="0"/>
              <a:t>GUI</a:t>
            </a:r>
            <a:r>
              <a:rPr lang="zh-CN" altLang="en-US" sz="2800" dirty="0" smtClean="0"/>
              <a:t>）执行相同的功能	</a:t>
            </a:r>
            <a:endParaRPr lang="en-US" altLang="zh-CN" sz="2800" dirty="0" smtClean="0"/>
          </a:p>
          <a:p>
            <a:r>
              <a:rPr lang="en-US" altLang="zh-CN" sz="2800" dirty="0" smtClean="0"/>
              <a:t>DB2</a:t>
            </a:r>
            <a:r>
              <a:rPr lang="zh-CN" altLang="en-US" sz="2800" dirty="0" smtClean="0"/>
              <a:t>工具实际上分为两个部分：</a:t>
            </a:r>
            <a:endParaRPr lang="en-US" altLang="zh-CN" sz="2800" dirty="0" smtClean="0"/>
          </a:p>
          <a:p>
            <a:pPr lvl="1"/>
            <a:r>
              <a:rPr lang="zh-CN" altLang="en-US" sz="2400" dirty="0" smtClean="0"/>
              <a:t>控制中心（</a:t>
            </a:r>
            <a:r>
              <a:rPr lang="en-US" altLang="zh-CN" sz="2400" dirty="0" smtClean="0"/>
              <a:t>Control Center</a:t>
            </a:r>
            <a:r>
              <a:rPr lang="zh-CN" altLang="en-US" sz="2400" dirty="0" smtClean="0"/>
              <a:t>）</a:t>
            </a:r>
            <a:endParaRPr lang="en-US" altLang="zh-CN" sz="2400" dirty="0" smtClean="0"/>
          </a:p>
          <a:p>
            <a:pPr lvl="1"/>
            <a:r>
              <a:rPr lang="zh-CN" altLang="en-US" sz="2400" dirty="0" smtClean="0"/>
              <a:t>客户机配置助手（</a:t>
            </a:r>
            <a:r>
              <a:rPr lang="en-US" altLang="zh-CN" sz="2400" dirty="0" smtClean="0"/>
              <a:t>Client Configuration Assistant</a:t>
            </a:r>
            <a:r>
              <a:rPr lang="zh-CN" altLang="en-US" sz="2400" dirty="0" smtClean="0"/>
              <a:t>，</a:t>
            </a:r>
            <a:r>
              <a:rPr lang="en-US" altLang="zh-CN" sz="2400" dirty="0" smtClean="0"/>
              <a:t>CCA</a:t>
            </a:r>
            <a:r>
              <a:rPr lang="zh-CN" altLang="en-US" sz="2400" dirty="0" smtClean="0"/>
              <a:t>）</a:t>
            </a:r>
            <a:endParaRPr lang="en-US" altLang="zh-CN" sz="2400" dirty="0" smtClean="0"/>
          </a:p>
          <a:p>
            <a:pPr lvl="1"/>
            <a:r>
              <a:rPr lang="zh-CN" altLang="en-US" sz="2400" dirty="0" smtClean="0"/>
              <a:t>控制中心主要用于管理</a:t>
            </a:r>
            <a:r>
              <a:rPr lang="en-US" altLang="zh-CN" sz="2400" dirty="0" smtClean="0"/>
              <a:t>DB2</a:t>
            </a:r>
            <a:r>
              <a:rPr lang="zh-CN" altLang="en-US" sz="2400" dirty="0" smtClean="0"/>
              <a:t>工作站，而</a:t>
            </a:r>
            <a:r>
              <a:rPr lang="en-US" altLang="zh-CN" sz="2400" dirty="0" smtClean="0"/>
              <a:t>CCA</a:t>
            </a:r>
            <a:r>
              <a:rPr lang="zh-CN" altLang="en-US" sz="2400" dirty="0" smtClean="0"/>
              <a:t>用于设置客户机</a:t>
            </a:r>
            <a:r>
              <a:rPr lang="en-US" altLang="zh-CN" sz="2400" dirty="0" smtClean="0"/>
              <a:t>/</a:t>
            </a:r>
            <a:r>
              <a:rPr lang="zh-CN" altLang="en-US" sz="2400" dirty="0" smtClean="0"/>
              <a:t>服务器通信</a:t>
            </a:r>
            <a:endParaRPr lang="zh-CN" altLang="en-US" sz="2400"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toolpath"/>
          <p:cNvPicPr>
            <a:picLocks noChangeAspect="1" noChangeArrowheads="1"/>
          </p:cNvPicPr>
          <p:nvPr/>
        </p:nvPicPr>
        <p:blipFill>
          <a:blip r:embed="rId2" cstate="print"/>
          <a:srcRect/>
          <a:stretch>
            <a:fillRect/>
          </a:stretch>
        </p:blipFill>
        <p:spPr bwMode="auto">
          <a:xfrm>
            <a:off x="0" y="9921"/>
            <a:ext cx="9144000" cy="6875463"/>
          </a:xfrm>
          <a:prstGeom prst="rect">
            <a:avLst/>
          </a:prstGeom>
          <a:noFill/>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工具的基本功能</a:t>
            </a:r>
            <a:endParaRPr lang="zh-CN" altLang="en-US" b="1" dirty="0"/>
          </a:p>
        </p:txBody>
      </p:sp>
      <p:sp>
        <p:nvSpPr>
          <p:cNvPr id="3" name="内容占位符 2"/>
          <p:cNvSpPr>
            <a:spLocks noGrp="1"/>
          </p:cNvSpPr>
          <p:nvPr>
            <p:ph idx="1"/>
          </p:nvPr>
        </p:nvSpPr>
        <p:spPr/>
        <p:txBody>
          <a:bodyPr>
            <a:normAutofit/>
          </a:bodyPr>
          <a:lstStyle/>
          <a:p>
            <a:r>
              <a:rPr lang="zh-CN" altLang="en-US" sz="2800" dirty="0" smtClean="0"/>
              <a:t>在任何可应用的</a:t>
            </a:r>
            <a:r>
              <a:rPr lang="en-US" altLang="zh-CN" sz="2800" dirty="0" smtClean="0"/>
              <a:t>DB2</a:t>
            </a:r>
            <a:r>
              <a:rPr lang="zh-CN" altLang="en-US" sz="2800" dirty="0" smtClean="0"/>
              <a:t>工具中都能找到的基本功能大约有六个：</a:t>
            </a:r>
            <a:endParaRPr lang="en-US" altLang="zh-CN" sz="2800" dirty="0" smtClean="0"/>
          </a:p>
          <a:p>
            <a:pPr lvl="1"/>
            <a:r>
              <a:rPr lang="en-US" altLang="zh-CN" sz="2400" i="1" dirty="0" smtClean="0"/>
              <a:t>Wizard</a:t>
            </a:r>
            <a:endParaRPr lang="en-US" altLang="zh-CN" sz="2400" dirty="0" smtClean="0"/>
          </a:p>
          <a:p>
            <a:pPr lvl="1"/>
            <a:r>
              <a:rPr lang="en-US" altLang="zh-CN" sz="2400" i="1" dirty="0" smtClean="0"/>
              <a:t>Generate DDL</a:t>
            </a:r>
            <a:endParaRPr lang="en-US" altLang="zh-CN" sz="2400" dirty="0" smtClean="0"/>
          </a:p>
          <a:p>
            <a:pPr lvl="1"/>
            <a:r>
              <a:rPr lang="en-US" altLang="zh-CN" sz="2400" i="1" dirty="0" smtClean="0"/>
              <a:t>Show SQL/Show Command</a:t>
            </a:r>
            <a:endParaRPr lang="en-US" altLang="zh-CN" sz="2400" dirty="0" smtClean="0"/>
          </a:p>
          <a:p>
            <a:pPr lvl="1"/>
            <a:r>
              <a:rPr lang="en-US" altLang="zh-CN" sz="2400" i="1" dirty="0" smtClean="0"/>
              <a:t>Show Related</a:t>
            </a:r>
            <a:endParaRPr lang="en-US" altLang="zh-CN" sz="2400" dirty="0" smtClean="0"/>
          </a:p>
          <a:p>
            <a:pPr lvl="1"/>
            <a:r>
              <a:rPr lang="en-US" altLang="zh-CN" sz="2400" i="1" dirty="0" smtClean="0"/>
              <a:t>Filter</a:t>
            </a:r>
            <a:r>
              <a:rPr lang="en-US" altLang="zh-CN" sz="2400" dirty="0" smtClean="0"/>
              <a:t> </a:t>
            </a:r>
          </a:p>
          <a:p>
            <a:pPr lvl="1"/>
            <a:r>
              <a:rPr lang="en-US" altLang="zh-CN" sz="2400" i="1" dirty="0" smtClean="0"/>
              <a:t>Help</a:t>
            </a:r>
            <a:endParaRPr lang="zh-CN" altLang="en-US" sz="2400"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Wizard</a:t>
            </a:r>
            <a:endParaRPr lang="zh-CN" altLang="en-US" dirty="0"/>
          </a:p>
        </p:txBody>
      </p:sp>
      <p:sp>
        <p:nvSpPr>
          <p:cNvPr id="3" name="内容占位符 2"/>
          <p:cNvSpPr>
            <a:spLocks noGrp="1"/>
          </p:cNvSpPr>
          <p:nvPr>
            <p:ph idx="1"/>
          </p:nvPr>
        </p:nvSpPr>
        <p:spPr/>
        <p:txBody>
          <a:bodyPr>
            <a:normAutofit/>
          </a:bodyPr>
          <a:lstStyle/>
          <a:p>
            <a:r>
              <a:rPr lang="en-US" altLang="zh-CN" sz="2800" dirty="0" smtClean="0"/>
              <a:t>Wizard</a:t>
            </a:r>
            <a:r>
              <a:rPr lang="zh-CN" altLang="en-US" sz="2800" dirty="0" smtClean="0"/>
              <a:t>一步一步地指导用户以可用的推荐设置来帮您完成特定的管理任务。在执行特定操作时，</a:t>
            </a:r>
            <a:r>
              <a:rPr lang="en-US" altLang="zh-CN" sz="2800" dirty="0" smtClean="0"/>
              <a:t>Wizard</a:t>
            </a:r>
            <a:r>
              <a:rPr lang="zh-CN" altLang="en-US" sz="2800" dirty="0" smtClean="0"/>
              <a:t>会自动启动，也可以通过快捷方式菜单（右键单击鼠标）手工启动它们。有用于添加数据库、备份和恢复数据库、创建表以及表空间、配置两阶段提交、创建索引以及对性能进行调优的各种</a:t>
            </a:r>
            <a:r>
              <a:rPr lang="en-US" altLang="zh-CN" sz="2800" dirty="0" smtClean="0"/>
              <a:t>Wizard</a:t>
            </a:r>
            <a:endParaRPr lang="zh-CN" altLang="en-US" sz="2800"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Generate DDL</a:t>
            </a:r>
            <a:endParaRPr lang="zh-CN" altLang="en-US" dirty="0"/>
          </a:p>
        </p:txBody>
      </p:sp>
      <p:sp>
        <p:nvSpPr>
          <p:cNvPr id="3" name="内容占位符 2"/>
          <p:cNvSpPr>
            <a:spLocks noGrp="1"/>
          </p:cNvSpPr>
          <p:nvPr>
            <p:ph idx="1"/>
          </p:nvPr>
        </p:nvSpPr>
        <p:spPr/>
        <p:txBody>
          <a:bodyPr>
            <a:normAutofit/>
          </a:bodyPr>
          <a:lstStyle/>
          <a:p>
            <a:r>
              <a:rPr lang="en-US" altLang="zh-CN" sz="2800" dirty="0" smtClean="0"/>
              <a:t>Generate DDL</a:t>
            </a:r>
            <a:r>
              <a:rPr lang="zh-CN" altLang="en-US" sz="2800" dirty="0" smtClean="0"/>
              <a:t>功能允许用户重新创建数据定义语言（</a:t>
            </a:r>
            <a:r>
              <a:rPr lang="en-US" altLang="zh-CN" sz="2800" dirty="0" smtClean="0"/>
              <a:t>DDL</a:t>
            </a:r>
            <a:r>
              <a:rPr lang="zh-CN" altLang="en-US" sz="2800" dirty="0" smtClean="0"/>
              <a:t>）、</a:t>
            </a:r>
            <a:r>
              <a:rPr lang="en-US" altLang="zh-CN" sz="2800" dirty="0" smtClean="0"/>
              <a:t>SQL</a:t>
            </a:r>
            <a:r>
              <a:rPr lang="zh-CN" altLang="en-US" sz="2800" dirty="0" smtClean="0"/>
              <a:t>语句、数据库对象的统计信息、授权语句、表空间、节点组、缓冲池、数据库统计信息以及许多构成数据库基础的其它东西（数据除外），并将它们有选择地保存在脚本文件中</a:t>
            </a:r>
          </a:p>
          <a:p>
            <a:r>
              <a:rPr lang="zh-CN" altLang="en-US" sz="2800" dirty="0" smtClean="0"/>
              <a:t>使用</a:t>
            </a:r>
            <a:r>
              <a:rPr lang="en-US" altLang="zh-CN" sz="2800" dirty="0" smtClean="0"/>
              <a:t>Generate DDL</a:t>
            </a:r>
            <a:r>
              <a:rPr lang="zh-CN" altLang="en-US" sz="2800" dirty="0" smtClean="0"/>
              <a:t>功能使用户能够保存</a:t>
            </a:r>
            <a:r>
              <a:rPr lang="en-US" altLang="zh-CN" sz="2800" dirty="0" smtClean="0"/>
              <a:t>DDL</a:t>
            </a:r>
            <a:r>
              <a:rPr lang="zh-CN" altLang="en-US" sz="2800" dirty="0" smtClean="0"/>
              <a:t>以便在另一个数据库中创建同样定义的表、数据库和索引 ，还可以创建一个</a:t>
            </a:r>
            <a:r>
              <a:rPr lang="en-US" altLang="zh-CN" sz="2800" dirty="0" smtClean="0"/>
              <a:t>cookie cutter</a:t>
            </a:r>
            <a:endParaRPr lang="zh-CN" altLang="en-US" sz="2800"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smtClean="0"/>
              <a:t>Show SQL</a:t>
            </a:r>
            <a:r>
              <a:rPr lang="zh-CN" altLang="en-US" b="1" dirty="0" smtClean="0"/>
              <a:t>、</a:t>
            </a:r>
            <a:r>
              <a:rPr lang="en-US" altLang="zh-CN" b="1" dirty="0" smtClean="0"/>
              <a:t>Show Command</a:t>
            </a:r>
            <a:endParaRPr lang="zh-CN" altLang="en-US" dirty="0"/>
          </a:p>
        </p:txBody>
      </p:sp>
      <p:sp>
        <p:nvSpPr>
          <p:cNvPr id="3" name="内容占位符 2"/>
          <p:cNvSpPr>
            <a:spLocks noGrp="1"/>
          </p:cNvSpPr>
          <p:nvPr>
            <p:ph idx="1"/>
          </p:nvPr>
        </p:nvSpPr>
        <p:spPr/>
        <p:txBody>
          <a:bodyPr>
            <a:normAutofit/>
          </a:bodyPr>
          <a:lstStyle/>
          <a:p>
            <a:r>
              <a:rPr lang="zh-CN" altLang="en-US" sz="2800" dirty="0" smtClean="0"/>
              <a:t>如果一个工具生成了</a:t>
            </a:r>
            <a:r>
              <a:rPr lang="en-US" altLang="zh-CN" sz="2800" dirty="0" smtClean="0"/>
              <a:t>SQL</a:t>
            </a:r>
            <a:r>
              <a:rPr lang="zh-CN" altLang="en-US" sz="2800" dirty="0" smtClean="0"/>
              <a:t>语句或者</a:t>
            </a:r>
            <a:r>
              <a:rPr lang="en-US" altLang="zh-CN" sz="2800" dirty="0" smtClean="0"/>
              <a:t>DB2</a:t>
            </a:r>
            <a:r>
              <a:rPr lang="zh-CN" altLang="en-US" sz="2800" dirty="0" smtClean="0"/>
              <a:t>命令，那么</a:t>
            </a:r>
            <a:r>
              <a:rPr lang="en-US" altLang="zh-CN" sz="2800" dirty="0" smtClean="0"/>
              <a:t>Show SQL</a:t>
            </a:r>
            <a:r>
              <a:rPr lang="zh-CN" altLang="en-US" sz="2800" dirty="0" smtClean="0"/>
              <a:t>或</a:t>
            </a:r>
            <a:r>
              <a:rPr lang="en-US" altLang="zh-CN" sz="2800" dirty="0" smtClean="0"/>
              <a:t>Show Command</a:t>
            </a:r>
            <a:r>
              <a:rPr lang="zh-CN" altLang="en-US" sz="2800" dirty="0" smtClean="0"/>
              <a:t>按钮将在这个工具的界面上可用。单击这个按钮将显示</a:t>
            </a:r>
            <a:r>
              <a:rPr lang="en-US" altLang="zh-CN" sz="2800" dirty="0" smtClean="0"/>
              <a:t>DB2</a:t>
            </a:r>
            <a:r>
              <a:rPr lang="zh-CN" altLang="en-US" sz="2800" dirty="0" smtClean="0"/>
              <a:t>将用来执行所请求的任务的实际语句或命令。可以把这个函数返回的信息保存为脚本，以备将来再次使用</a:t>
            </a:r>
          </a:p>
          <a:p>
            <a:r>
              <a:rPr lang="zh-CN" altLang="en-US" sz="2800" dirty="0" smtClean="0"/>
              <a:t>用户可以保存由</a:t>
            </a:r>
            <a:r>
              <a:rPr lang="en-US" altLang="zh-CN" sz="2800" dirty="0" smtClean="0"/>
              <a:t>Show SQL</a:t>
            </a:r>
            <a:r>
              <a:rPr lang="zh-CN" altLang="en-US" sz="2800" dirty="0" smtClean="0"/>
              <a:t>或</a:t>
            </a:r>
            <a:r>
              <a:rPr lang="en-US" altLang="zh-CN" sz="2800" dirty="0" smtClean="0"/>
              <a:t>Show Command</a:t>
            </a:r>
            <a:r>
              <a:rPr lang="zh-CN" altLang="en-US" sz="2800" dirty="0" smtClean="0"/>
              <a:t>生成的输出，这样，不必重新输入语句或命令就可以调度脚本或创建相似的脚本</a:t>
            </a:r>
            <a:endParaRPr lang="zh-CN" altLang="en-US" sz="2800"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Show Related</a:t>
            </a:r>
            <a:endParaRPr lang="zh-CN" altLang="en-US" dirty="0"/>
          </a:p>
        </p:txBody>
      </p:sp>
      <p:sp>
        <p:nvSpPr>
          <p:cNvPr id="3" name="内容占位符 2"/>
          <p:cNvSpPr>
            <a:spLocks noGrp="1"/>
          </p:cNvSpPr>
          <p:nvPr>
            <p:ph idx="1"/>
          </p:nvPr>
        </p:nvSpPr>
        <p:spPr/>
        <p:txBody>
          <a:bodyPr>
            <a:normAutofit/>
          </a:bodyPr>
          <a:lstStyle/>
          <a:p>
            <a:r>
              <a:rPr lang="en-US" altLang="zh-CN" sz="2400" dirty="0" smtClean="0"/>
              <a:t>Show Related</a:t>
            </a:r>
            <a:r>
              <a:rPr lang="zh-CN" altLang="en-US" sz="2400" dirty="0" smtClean="0"/>
              <a:t>功能返回表、索引、视图、别名、触发器、表空间、用户定义函数（</a:t>
            </a:r>
            <a:r>
              <a:rPr lang="en-US" altLang="zh-CN" sz="2400" dirty="0" smtClean="0"/>
              <a:t>user defined function</a:t>
            </a:r>
            <a:r>
              <a:rPr lang="zh-CN" altLang="en-US" sz="2400" dirty="0" smtClean="0"/>
              <a:t>）以及用户定义类型（</a:t>
            </a:r>
            <a:r>
              <a:rPr lang="en-US" altLang="zh-CN" sz="2400" dirty="0" smtClean="0"/>
              <a:t>user defined type</a:t>
            </a:r>
            <a:r>
              <a:rPr lang="zh-CN" altLang="en-US" sz="2400" dirty="0" smtClean="0"/>
              <a:t>）之间的直接关系</a:t>
            </a:r>
            <a:endParaRPr lang="en-US" altLang="zh-CN" sz="2400" dirty="0" smtClean="0"/>
          </a:p>
          <a:p>
            <a:pPr lvl="1"/>
            <a:r>
              <a:rPr lang="zh-CN" altLang="en-US" sz="2000" dirty="0" smtClean="0"/>
              <a:t>例如，如果选择了一个表并且选择显示相关视图，将只看到直接基于该表的视图而不会看到基于相关视图的视图，因为那些视图不是直接根据表创建的</a:t>
            </a:r>
          </a:p>
          <a:p>
            <a:r>
              <a:rPr lang="zh-CN" altLang="en-US" sz="2400" dirty="0" smtClean="0"/>
              <a:t>显示相关对象可以帮助用户理解数据库的结构，确定哪些对象已存在于数据库中以及它们互相之间的关系，并帮助用户做其它更多事情</a:t>
            </a:r>
            <a:endParaRPr lang="en-US" altLang="zh-CN" sz="2400" dirty="0" smtClean="0"/>
          </a:p>
          <a:p>
            <a:pPr lvl="1"/>
            <a:r>
              <a:rPr lang="zh-CN" altLang="en-US" sz="2000" dirty="0" smtClean="0"/>
              <a:t>例如，如果想删除一张表，该表带有依赖于它的视图，使用</a:t>
            </a:r>
            <a:r>
              <a:rPr lang="en-US" altLang="zh-CN" sz="2000" dirty="0" smtClean="0"/>
              <a:t>Show Related</a:t>
            </a:r>
            <a:r>
              <a:rPr lang="zh-CN" altLang="en-US" sz="2000" dirty="0" smtClean="0"/>
              <a:t>功能将识别出最终哪些视图将变得不起作用</a:t>
            </a:r>
            <a:endParaRPr lang="zh-CN" altLang="en-US" sz="20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DB2</a:t>
            </a:r>
            <a:r>
              <a:rPr lang="zh-CN" altLang="en-US" b="1" dirty="0" smtClean="0"/>
              <a:t>产品家族</a:t>
            </a:r>
            <a:endParaRPr lang="zh-CN" altLang="en-US" b="1" dirty="0"/>
          </a:p>
        </p:txBody>
      </p:sp>
      <p:sp>
        <p:nvSpPr>
          <p:cNvPr id="3" name="内容占位符 2"/>
          <p:cNvSpPr>
            <a:spLocks noGrp="1"/>
          </p:cNvSpPr>
          <p:nvPr>
            <p:ph idx="1"/>
          </p:nvPr>
        </p:nvSpPr>
        <p:spPr/>
        <p:txBody>
          <a:bodyPr/>
          <a:lstStyle/>
          <a:p>
            <a:r>
              <a:rPr lang="zh-CN" altLang="en-US" sz="2800" dirty="0" smtClean="0">
                <a:cs typeface="Arial" charset="0"/>
              </a:rPr>
              <a:t>运行在</a:t>
            </a:r>
            <a:r>
              <a:rPr lang="en-US" altLang="zh-CN" sz="2800" dirty="0" smtClean="0">
                <a:cs typeface="Arial" charset="0"/>
              </a:rPr>
              <a:t>Intel</a:t>
            </a:r>
            <a:r>
              <a:rPr lang="zh-CN" altLang="en-US" sz="2800" dirty="0" smtClean="0">
                <a:cs typeface="Arial" charset="0"/>
              </a:rPr>
              <a:t>和</a:t>
            </a:r>
            <a:r>
              <a:rPr lang="en-US" altLang="zh-CN" sz="2800" dirty="0" smtClean="0">
                <a:cs typeface="Arial" charset="0"/>
              </a:rPr>
              <a:t>UNIX</a:t>
            </a:r>
            <a:r>
              <a:rPr lang="zh-CN" altLang="en-US" sz="2800" dirty="0" smtClean="0">
                <a:cs typeface="Arial" charset="0"/>
              </a:rPr>
              <a:t>平台上的</a:t>
            </a:r>
            <a:r>
              <a:rPr lang="en-US" altLang="zh-CN" sz="2800" dirty="0" smtClean="0">
                <a:cs typeface="Arial" charset="0"/>
              </a:rPr>
              <a:t>DB2</a:t>
            </a:r>
            <a:r>
              <a:rPr lang="zh-CN" altLang="en-US" sz="2800" dirty="0" smtClean="0">
                <a:cs typeface="Arial" charset="0"/>
              </a:rPr>
              <a:t>产品被统一称为</a:t>
            </a:r>
            <a:r>
              <a:rPr lang="en-US" altLang="zh-CN" sz="2800" dirty="0" smtClean="0">
                <a:cs typeface="Arial" charset="0"/>
              </a:rPr>
              <a:t>DB2</a:t>
            </a:r>
            <a:r>
              <a:rPr lang="zh-CN" altLang="en-US" sz="2800" dirty="0" smtClean="0">
                <a:cs typeface="Arial" charset="0"/>
              </a:rPr>
              <a:t>通用数据库，</a:t>
            </a:r>
            <a:r>
              <a:rPr lang="zh-CN" altLang="en-US" sz="2800" dirty="0" smtClean="0"/>
              <a:t>包括：</a:t>
            </a:r>
            <a:endParaRPr lang="en-US" altLang="zh-CN" sz="2800" dirty="0" smtClean="0"/>
          </a:p>
          <a:p>
            <a:pPr lvl="1"/>
            <a:r>
              <a:rPr lang="en-US" altLang="zh-CN" sz="2400" dirty="0" smtClean="0"/>
              <a:t>UDB</a:t>
            </a:r>
            <a:r>
              <a:rPr lang="zh-CN" altLang="en-US" sz="2400" dirty="0" smtClean="0"/>
              <a:t>卫星版</a:t>
            </a:r>
          </a:p>
          <a:p>
            <a:pPr lvl="1"/>
            <a:r>
              <a:rPr lang="en-US" altLang="zh-CN" sz="2400" dirty="0" smtClean="0"/>
              <a:t>UDB</a:t>
            </a:r>
            <a:r>
              <a:rPr lang="zh-CN" altLang="en-US" sz="2400" dirty="0" smtClean="0"/>
              <a:t>个人版</a:t>
            </a:r>
          </a:p>
          <a:p>
            <a:pPr lvl="1"/>
            <a:r>
              <a:rPr lang="en-US" altLang="zh-CN" sz="2400" dirty="0" smtClean="0"/>
              <a:t>UDB</a:t>
            </a:r>
            <a:r>
              <a:rPr lang="zh-CN" altLang="en-US" sz="2400" dirty="0" smtClean="0"/>
              <a:t>工作组版</a:t>
            </a:r>
          </a:p>
          <a:p>
            <a:pPr lvl="1"/>
            <a:r>
              <a:rPr lang="en-US" altLang="zh-CN" sz="2400" dirty="0" smtClean="0"/>
              <a:t>UDB</a:t>
            </a:r>
            <a:r>
              <a:rPr lang="zh-CN" altLang="en-US" sz="2400" dirty="0" smtClean="0"/>
              <a:t>企业版（及</a:t>
            </a:r>
            <a:r>
              <a:rPr lang="en-US" altLang="zh-CN" sz="2400" dirty="0" smtClean="0"/>
              <a:t>UDB</a:t>
            </a:r>
            <a:r>
              <a:rPr lang="zh-CN" altLang="en-US" sz="2400" dirty="0" smtClean="0"/>
              <a:t>企业扩展版）</a:t>
            </a:r>
            <a:endParaRPr lang="zh-CN" altLang="en-US" sz="2400"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Filter &amp;</a:t>
            </a:r>
            <a:r>
              <a:rPr lang="en-US" altLang="zh-CN" dirty="0" smtClean="0"/>
              <a:t> </a:t>
            </a:r>
            <a:r>
              <a:rPr lang="en-US" altLang="zh-CN" b="1" dirty="0" smtClean="0"/>
              <a:t>Help</a:t>
            </a:r>
            <a:endParaRPr lang="zh-CN" altLang="en-US" dirty="0"/>
          </a:p>
        </p:txBody>
      </p:sp>
      <p:sp>
        <p:nvSpPr>
          <p:cNvPr id="3" name="内容占位符 2"/>
          <p:cNvSpPr>
            <a:spLocks noGrp="1"/>
          </p:cNvSpPr>
          <p:nvPr>
            <p:ph idx="1"/>
          </p:nvPr>
        </p:nvSpPr>
        <p:spPr/>
        <p:txBody>
          <a:bodyPr>
            <a:normAutofit/>
          </a:bodyPr>
          <a:lstStyle/>
          <a:p>
            <a:r>
              <a:rPr lang="en-US" altLang="zh-CN" sz="2800" dirty="0" smtClean="0"/>
              <a:t>Filter</a:t>
            </a:r>
            <a:r>
              <a:rPr lang="zh-CN" altLang="en-US" sz="2800" dirty="0" smtClean="0"/>
              <a:t>可以过滤任何</a:t>
            </a:r>
            <a:r>
              <a:rPr lang="en-US" altLang="zh-CN" sz="2800" dirty="0" smtClean="0"/>
              <a:t>DB2</a:t>
            </a:r>
            <a:r>
              <a:rPr lang="zh-CN" altLang="en-US" sz="2800" dirty="0" smtClean="0"/>
              <a:t>工具的内容面板中显示的信息。还可以过滤从查询返回的信息（比如限制结果集中的行数）。</a:t>
            </a:r>
          </a:p>
          <a:p>
            <a:r>
              <a:rPr lang="zh-CN" altLang="en-US" sz="2800" dirty="0" smtClean="0"/>
              <a:t>管理工具提供了广泛的帮助信息。在所有的对话框和菜单工具栏上都有</a:t>
            </a:r>
            <a:r>
              <a:rPr lang="en-US" altLang="zh-CN" sz="2800" dirty="0" smtClean="0"/>
              <a:t>Help</a:t>
            </a:r>
            <a:r>
              <a:rPr lang="zh-CN" altLang="en-US" sz="2800" dirty="0" smtClean="0"/>
              <a:t>按钮</a:t>
            </a:r>
            <a:endParaRPr lang="zh-CN" altLang="en-US" sz="2800"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客户端配置工具（</a:t>
            </a:r>
            <a:r>
              <a:rPr lang="en-US" altLang="zh-CN" b="1" dirty="0" smtClean="0"/>
              <a:t>CCA</a:t>
            </a:r>
            <a:r>
              <a:rPr lang="zh-CN" altLang="en-US" b="1" dirty="0" smtClean="0"/>
              <a:t>）</a:t>
            </a:r>
            <a:endParaRPr lang="zh-CN" altLang="en-US" dirty="0"/>
          </a:p>
        </p:txBody>
      </p:sp>
      <p:sp>
        <p:nvSpPr>
          <p:cNvPr id="3" name="内容占位符 2"/>
          <p:cNvSpPr>
            <a:spLocks noGrp="1"/>
          </p:cNvSpPr>
          <p:nvPr>
            <p:ph idx="1"/>
          </p:nvPr>
        </p:nvSpPr>
        <p:spPr/>
        <p:txBody>
          <a:bodyPr/>
          <a:lstStyle/>
          <a:p>
            <a:r>
              <a:rPr lang="en-US" altLang="zh-CN" sz="2800" dirty="0" smtClean="0"/>
              <a:t>CCA</a:t>
            </a:r>
            <a:r>
              <a:rPr lang="zh-CN" altLang="en-US" sz="2800" dirty="0" smtClean="0"/>
              <a:t>是一个用来帮助用户设置从客户端到远程数据库连接，减轻用户负担的工具。它提供了三种配置方法供用户选择：</a:t>
            </a:r>
            <a:endParaRPr lang="en-US" altLang="zh-CN" sz="2800" dirty="0" smtClean="0"/>
          </a:p>
          <a:p>
            <a:pPr lvl="1"/>
            <a:r>
              <a:rPr lang="zh-CN" altLang="en-US" sz="2400" dirty="0" smtClean="0"/>
              <a:t>人工方法</a:t>
            </a:r>
            <a:endParaRPr lang="en-US" altLang="zh-CN" sz="2400" dirty="0" smtClean="0"/>
          </a:p>
          <a:p>
            <a:pPr lvl="1"/>
            <a:r>
              <a:rPr lang="zh-CN" altLang="en-US" sz="2400" dirty="0" smtClean="0"/>
              <a:t>自动搜索方法</a:t>
            </a:r>
            <a:endParaRPr lang="en-US" altLang="zh-CN" sz="2400" dirty="0" smtClean="0"/>
          </a:p>
          <a:p>
            <a:pPr lvl="1"/>
            <a:r>
              <a:rPr lang="zh-CN" altLang="en-US" sz="2400" dirty="0" smtClean="0"/>
              <a:t>载入配置文件方法</a:t>
            </a:r>
            <a:endParaRPr lang="zh-CN" altLang="en-US" dirty="0" smtClean="0">
              <a:solidFill>
                <a:srgbClr val="FFFFFF"/>
              </a:solidFill>
            </a:endParaRPr>
          </a:p>
        </p:txBody>
      </p:sp>
      <p:pic>
        <p:nvPicPr>
          <p:cNvPr id="3074" name="Picture 2"/>
          <p:cNvPicPr>
            <a:picLocks noChangeAspect="1" noChangeArrowheads="1"/>
          </p:cNvPicPr>
          <p:nvPr/>
        </p:nvPicPr>
        <p:blipFill>
          <a:blip r:embed="rId2" cstate="print"/>
          <a:srcRect/>
          <a:stretch>
            <a:fillRect/>
          </a:stretch>
        </p:blipFill>
        <p:spPr bwMode="auto">
          <a:xfrm>
            <a:off x="5249036" y="2564904"/>
            <a:ext cx="3067380" cy="3600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产品信息和文档</a:t>
            </a:r>
            <a:endParaRPr lang="zh-CN" altLang="en-US" dirty="0"/>
          </a:p>
        </p:txBody>
      </p:sp>
      <p:sp>
        <p:nvSpPr>
          <p:cNvPr id="3" name="内容占位符 2"/>
          <p:cNvSpPr>
            <a:spLocks noGrp="1"/>
          </p:cNvSpPr>
          <p:nvPr>
            <p:ph idx="1"/>
          </p:nvPr>
        </p:nvSpPr>
        <p:spPr/>
        <p:txBody>
          <a:bodyPr>
            <a:normAutofit/>
          </a:bodyPr>
          <a:lstStyle/>
          <a:p>
            <a:r>
              <a:rPr lang="zh-CN" altLang="en-US" sz="2800" dirty="0" smtClean="0"/>
              <a:t>在信息中心（</a:t>
            </a:r>
            <a:r>
              <a:rPr lang="en-US" altLang="zh-CN" sz="2800" dirty="0" smtClean="0"/>
              <a:t>Information Center</a:t>
            </a:r>
            <a:r>
              <a:rPr lang="zh-CN" altLang="en-US" sz="2800" dirty="0" smtClean="0"/>
              <a:t>）中，我们可以按照以下几种方法获取相关信息：</a:t>
            </a:r>
          </a:p>
          <a:p>
            <a:pPr lvl="1"/>
            <a:r>
              <a:rPr lang="zh-CN" altLang="en-US" sz="2400" dirty="0" smtClean="0"/>
              <a:t>任务：获取完成特定任务所需的信息</a:t>
            </a:r>
          </a:p>
          <a:p>
            <a:pPr lvl="1"/>
            <a:r>
              <a:rPr lang="zh-CN" altLang="en-US" sz="2400" dirty="0" smtClean="0"/>
              <a:t>书籍：</a:t>
            </a:r>
            <a:r>
              <a:rPr lang="en-US" altLang="zh-CN" sz="2400" dirty="0" smtClean="0"/>
              <a:t>UDB</a:t>
            </a:r>
            <a:r>
              <a:rPr lang="zh-CN" altLang="en-US" sz="2400" dirty="0" smtClean="0"/>
              <a:t>随机提供了许多技术手册，如</a:t>
            </a:r>
            <a:r>
              <a:rPr lang="en-US" altLang="zh-CN" sz="2400" dirty="0" smtClean="0"/>
              <a:t>《</a:t>
            </a:r>
            <a:r>
              <a:rPr lang="zh-CN" altLang="en-US" sz="2400" dirty="0" smtClean="0"/>
              <a:t>管理员手册</a:t>
            </a:r>
            <a:r>
              <a:rPr lang="en-US" altLang="zh-CN" sz="2400" dirty="0" smtClean="0"/>
              <a:t>》</a:t>
            </a:r>
            <a:r>
              <a:rPr lang="zh-CN" altLang="en-US" sz="2400" dirty="0" smtClean="0"/>
              <a:t>、</a:t>
            </a:r>
            <a:r>
              <a:rPr lang="en-US" altLang="zh-CN" sz="2400" dirty="0" smtClean="0"/>
              <a:t>《</a:t>
            </a:r>
            <a:r>
              <a:rPr lang="zh-CN" altLang="en-US" sz="2400" dirty="0" smtClean="0"/>
              <a:t>开发人员手册</a:t>
            </a:r>
            <a:r>
              <a:rPr lang="en-US" altLang="zh-CN" sz="2400" dirty="0" smtClean="0"/>
              <a:t>》</a:t>
            </a:r>
            <a:r>
              <a:rPr lang="zh-CN" altLang="en-US" sz="2400" dirty="0" smtClean="0"/>
              <a:t>等等</a:t>
            </a:r>
          </a:p>
          <a:p>
            <a:pPr lvl="1"/>
            <a:r>
              <a:rPr lang="zh-CN" altLang="en-US" sz="2400" dirty="0" smtClean="0"/>
              <a:t>疑难：可以根据你遇到的疑难错误来查找相应的解决方法</a:t>
            </a:r>
          </a:p>
          <a:p>
            <a:pPr lvl="1"/>
            <a:r>
              <a:rPr lang="zh-CN" altLang="en-US" sz="2400" dirty="0" smtClean="0"/>
              <a:t>样例程序：可以查找到各种语言、各种接口进行数据库编程的例子</a:t>
            </a:r>
          </a:p>
          <a:p>
            <a:pPr lvl="1"/>
            <a:r>
              <a:rPr lang="en-US" altLang="zh-CN" sz="2400" dirty="0" smtClean="0"/>
              <a:t>Web</a:t>
            </a:r>
            <a:r>
              <a:rPr lang="zh-CN" altLang="en-US" sz="2400" dirty="0" smtClean="0"/>
              <a:t>信息：指引你到相关</a:t>
            </a:r>
            <a:r>
              <a:rPr lang="en-US" altLang="zh-CN" sz="2400" dirty="0" smtClean="0"/>
              <a:t>Web</a:t>
            </a:r>
            <a:r>
              <a:rPr lang="zh-CN" altLang="en-US" sz="2400" dirty="0" smtClean="0"/>
              <a:t>站点上获取相应的信息</a:t>
            </a:r>
            <a:endParaRPr lang="zh-CN" altLang="en-US" sz="2400"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srcRect/>
          <a:stretch>
            <a:fillRect/>
          </a:stretch>
        </p:blipFill>
        <p:spPr bwMode="auto">
          <a:xfrm>
            <a:off x="0" y="-27384"/>
            <a:ext cx="9144000" cy="688538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5" name="Picture 1" descr="C:\Users\whu\AppData\Roaming\Tencent\Users\52843214\QQ\WinTemp\RichOle\LR%RN{$N8P8)1VBU0%T31`4.jp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295525" y="481012"/>
            <a:ext cx="4552950" cy="5895975"/>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33252240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命令中心（</a:t>
            </a:r>
            <a:r>
              <a:rPr lang="en-US" altLang="zh-CN" b="1" dirty="0" smtClean="0"/>
              <a:t>Command Center</a:t>
            </a:r>
            <a:r>
              <a:rPr lang="zh-CN" altLang="en-US" b="1" dirty="0" smtClean="0"/>
              <a:t>）</a:t>
            </a:r>
            <a:endParaRPr lang="zh-CN" altLang="en-US" dirty="0"/>
          </a:p>
        </p:txBody>
      </p:sp>
      <p:sp>
        <p:nvSpPr>
          <p:cNvPr id="3" name="内容占位符 2"/>
          <p:cNvSpPr>
            <a:spLocks noGrp="1"/>
          </p:cNvSpPr>
          <p:nvPr>
            <p:ph idx="1"/>
          </p:nvPr>
        </p:nvSpPr>
        <p:spPr/>
        <p:txBody>
          <a:bodyPr>
            <a:normAutofit/>
          </a:bodyPr>
          <a:lstStyle/>
          <a:p>
            <a:r>
              <a:rPr lang="zh-CN" altLang="en-US" sz="2800" dirty="0" smtClean="0"/>
              <a:t>命令中心是用于输入</a:t>
            </a:r>
            <a:r>
              <a:rPr lang="en-US" altLang="zh-CN" sz="2800" dirty="0" smtClean="0"/>
              <a:t>DB2</a:t>
            </a:r>
            <a:r>
              <a:rPr lang="zh-CN" altLang="en-US" sz="2800" dirty="0" smtClean="0"/>
              <a:t>命令的图形化工具。它可以保存当前会话状态下所有的会话记录</a:t>
            </a:r>
          </a:p>
          <a:p>
            <a:r>
              <a:rPr lang="zh-CN" altLang="en-US" sz="2800" dirty="0" smtClean="0"/>
              <a:t>命令中心可以将已输入的命令作为脚本保存在脚本中心中，也可以对保存在脚本中心中的脚本加以调度</a:t>
            </a:r>
            <a:endParaRPr lang="zh-CN" altLang="en-US" sz="2800"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命令中心（</a:t>
            </a:r>
            <a:r>
              <a:rPr lang="en-US" altLang="zh-CN" b="1" dirty="0" smtClean="0"/>
              <a:t>Command Center</a:t>
            </a:r>
            <a:r>
              <a:rPr lang="zh-CN" altLang="en-US" b="1" dirty="0" smtClean="0"/>
              <a:t>）</a:t>
            </a:r>
            <a:endParaRPr lang="zh-CN" altLang="en-US" dirty="0"/>
          </a:p>
        </p:txBody>
      </p:sp>
      <p:sp>
        <p:nvSpPr>
          <p:cNvPr id="3" name="内容占位符 2"/>
          <p:cNvSpPr>
            <a:spLocks noGrp="1"/>
          </p:cNvSpPr>
          <p:nvPr>
            <p:ph idx="1"/>
          </p:nvPr>
        </p:nvSpPr>
        <p:spPr/>
        <p:txBody>
          <a:bodyPr>
            <a:normAutofit/>
          </a:bodyPr>
          <a:lstStyle/>
          <a:p>
            <a:r>
              <a:rPr lang="zh-CN" altLang="en-US" sz="2800" dirty="0" smtClean="0"/>
              <a:t>命令中心一个非常有用的功能是允许用户通过它查看</a:t>
            </a:r>
            <a:r>
              <a:rPr lang="en-US" altLang="zh-CN" sz="2800" dirty="0" smtClean="0"/>
              <a:t>SQL</a:t>
            </a:r>
            <a:r>
              <a:rPr lang="zh-CN" altLang="en-US" sz="2800" dirty="0" smtClean="0"/>
              <a:t>语句的存取计划，存取计划中包含着</a:t>
            </a:r>
            <a:r>
              <a:rPr lang="en-US" altLang="zh-CN" sz="2800" dirty="0" smtClean="0"/>
              <a:t>SQL</a:t>
            </a:r>
            <a:r>
              <a:rPr lang="zh-CN" altLang="en-US" sz="2800" dirty="0" smtClean="0"/>
              <a:t>语句执行情况的统计结果，用户可以通过命令中心为</a:t>
            </a:r>
            <a:r>
              <a:rPr lang="en-US" altLang="zh-CN" sz="2800" dirty="0" smtClean="0"/>
              <a:t>SQL</a:t>
            </a:r>
            <a:r>
              <a:rPr lang="zh-CN" altLang="en-US" sz="2800" dirty="0" smtClean="0"/>
              <a:t>语句生成存取计划，并以可视化的形式表现出来</a:t>
            </a:r>
          </a:p>
          <a:p>
            <a:r>
              <a:rPr lang="zh-CN" altLang="en-US" sz="2800" dirty="0" smtClean="0"/>
              <a:t>命令中心可以通过系统菜单（</a:t>
            </a:r>
            <a:r>
              <a:rPr lang="en-US" altLang="zh-CN" sz="2800" dirty="0" smtClean="0"/>
              <a:t>Windows NT</a:t>
            </a:r>
            <a:r>
              <a:rPr lang="zh-CN" altLang="en-US" sz="2800" dirty="0" smtClean="0"/>
              <a:t>操作系统）或控制中心（</a:t>
            </a:r>
            <a:r>
              <a:rPr lang="en-US" altLang="zh-CN" sz="2800" dirty="0" smtClean="0"/>
              <a:t>Control Center</a:t>
            </a:r>
            <a:r>
              <a:rPr lang="zh-CN" altLang="en-US" sz="2800" dirty="0" smtClean="0"/>
              <a:t>）来调用，也可以通过在命令行下键入</a:t>
            </a:r>
            <a:r>
              <a:rPr lang="en-US" altLang="zh-CN" sz="2800" dirty="0" smtClean="0"/>
              <a:t>db2cctr</a:t>
            </a:r>
            <a:r>
              <a:rPr lang="zh-CN" altLang="en-US" sz="2800" dirty="0" smtClean="0"/>
              <a:t>命令来执行</a:t>
            </a:r>
            <a:endParaRPr lang="zh-CN" altLang="en-US" sz="2800"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1" name="Picture 5"/>
          <p:cNvPicPr>
            <a:picLocks noChangeAspect="1" noChangeArrowheads="1"/>
          </p:cNvPicPr>
          <p:nvPr/>
        </p:nvPicPr>
        <p:blipFill>
          <a:blip r:embed="rId2" cstate="print"/>
          <a:srcRect/>
          <a:stretch>
            <a:fillRect/>
          </a:stretch>
        </p:blipFill>
        <p:spPr bwMode="auto">
          <a:xfrm>
            <a:off x="-36512" y="1"/>
            <a:ext cx="9180512" cy="6858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控制中心（</a:t>
            </a:r>
            <a:r>
              <a:rPr lang="en-US" altLang="zh-CN" b="1" dirty="0" smtClean="0"/>
              <a:t>Control Center</a:t>
            </a:r>
            <a:r>
              <a:rPr lang="zh-CN" altLang="en-US" b="1" dirty="0" smtClean="0"/>
              <a:t>）</a:t>
            </a:r>
            <a:endParaRPr lang="zh-CN" altLang="en-US" dirty="0"/>
          </a:p>
        </p:txBody>
      </p:sp>
      <p:sp>
        <p:nvSpPr>
          <p:cNvPr id="3" name="内容占位符 2"/>
          <p:cNvSpPr>
            <a:spLocks noGrp="1"/>
          </p:cNvSpPr>
          <p:nvPr>
            <p:ph idx="1"/>
          </p:nvPr>
        </p:nvSpPr>
        <p:spPr/>
        <p:txBody>
          <a:bodyPr>
            <a:normAutofit/>
          </a:bodyPr>
          <a:lstStyle/>
          <a:p>
            <a:r>
              <a:rPr lang="zh-CN" altLang="en-US" sz="2800" dirty="0" smtClean="0"/>
              <a:t>控制中心是</a:t>
            </a:r>
            <a:r>
              <a:rPr lang="en-US" altLang="zh-CN" sz="2800" dirty="0" smtClean="0"/>
              <a:t>UDB</a:t>
            </a:r>
            <a:r>
              <a:rPr lang="zh-CN" altLang="en-US" sz="2800" dirty="0" smtClean="0"/>
              <a:t>的管理工具的核心，绝大多数的管理任务和对其他管理工具的存取都可以通过控制中心来完成</a:t>
            </a:r>
            <a:endParaRPr lang="zh-CN" altLang="en-US" sz="2800"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控制中心的功能</a:t>
            </a:r>
            <a:endParaRPr lang="zh-CN" altLang="en-US" b="1" dirty="0"/>
          </a:p>
        </p:txBody>
      </p:sp>
      <p:sp>
        <p:nvSpPr>
          <p:cNvPr id="3" name="内容占位符 2"/>
          <p:cNvSpPr>
            <a:spLocks noGrp="1"/>
          </p:cNvSpPr>
          <p:nvPr>
            <p:ph idx="1"/>
          </p:nvPr>
        </p:nvSpPr>
        <p:spPr/>
        <p:txBody>
          <a:bodyPr>
            <a:noAutofit/>
          </a:bodyPr>
          <a:lstStyle/>
          <a:p>
            <a:r>
              <a:rPr lang="zh-CN" altLang="en-US" sz="2400" dirty="0" smtClean="0">
                <a:solidFill>
                  <a:srgbClr val="000000"/>
                </a:solidFill>
              </a:rPr>
              <a:t>在结果窗口中查看一个或多个</a:t>
            </a:r>
            <a:r>
              <a:rPr lang="en-US" altLang="zh-CN" sz="2400" dirty="0" smtClean="0">
                <a:solidFill>
                  <a:srgbClr val="000000"/>
                </a:solidFill>
              </a:rPr>
              <a:t>SQL</a:t>
            </a:r>
            <a:r>
              <a:rPr lang="zh-CN" altLang="en-US" sz="2400" dirty="0" smtClean="0">
                <a:solidFill>
                  <a:srgbClr val="000000"/>
                </a:solidFill>
              </a:rPr>
              <a:t>语句和</a:t>
            </a:r>
            <a:r>
              <a:rPr lang="en-US" altLang="zh-CN" sz="2400" dirty="0" smtClean="0">
                <a:solidFill>
                  <a:srgbClr val="000000"/>
                </a:solidFill>
              </a:rPr>
              <a:t>DB2</a:t>
            </a:r>
            <a:r>
              <a:rPr lang="zh-CN" altLang="en-US" sz="2400" dirty="0" smtClean="0">
                <a:solidFill>
                  <a:srgbClr val="000000"/>
                </a:solidFill>
              </a:rPr>
              <a:t>命令的结果输出</a:t>
            </a:r>
          </a:p>
          <a:p>
            <a:r>
              <a:rPr lang="zh-CN" altLang="en-US" sz="2400" dirty="0" smtClean="0">
                <a:solidFill>
                  <a:srgbClr val="000000"/>
                </a:solidFill>
              </a:rPr>
              <a:t>可以在结果上滚动并生成报表</a:t>
            </a:r>
          </a:p>
          <a:p>
            <a:r>
              <a:rPr lang="zh-CN" altLang="en-US" sz="2400" dirty="0" smtClean="0">
                <a:solidFill>
                  <a:srgbClr val="000000"/>
                </a:solidFill>
              </a:rPr>
              <a:t>创建命令脚本，并将其保存到脚本中心</a:t>
            </a:r>
          </a:p>
          <a:p>
            <a:r>
              <a:rPr lang="zh-CN" altLang="en-US" sz="2400" dirty="0" smtClean="0">
                <a:solidFill>
                  <a:srgbClr val="000000"/>
                </a:solidFill>
              </a:rPr>
              <a:t>运行</a:t>
            </a:r>
            <a:r>
              <a:rPr lang="en-US" altLang="zh-CN" sz="2400" dirty="0" smtClean="0">
                <a:solidFill>
                  <a:srgbClr val="000000"/>
                </a:solidFill>
              </a:rPr>
              <a:t>SQL</a:t>
            </a:r>
            <a:r>
              <a:rPr lang="zh-CN" altLang="en-US" sz="2400" dirty="0" smtClean="0">
                <a:solidFill>
                  <a:srgbClr val="000000"/>
                </a:solidFill>
              </a:rPr>
              <a:t>语句、</a:t>
            </a:r>
            <a:r>
              <a:rPr lang="en-US" altLang="zh-CN" sz="2400" dirty="0" smtClean="0">
                <a:solidFill>
                  <a:srgbClr val="000000"/>
                </a:solidFill>
              </a:rPr>
              <a:t>DB2</a:t>
            </a:r>
            <a:r>
              <a:rPr lang="zh-CN" altLang="en-US" sz="2400" dirty="0" smtClean="0">
                <a:solidFill>
                  <a:srgbClr val="000000"/>
                </a:solidFill>
              </a:rPr>
              <a:t>命令和操作系统命令。当从控制中心运行</a:t>
            </a:r>
            <a:r>
              <a:rPr lang="en-US" altLang="zh-CN" sz="2400" dirty="0" smtClean="0">
                <a:solidFill>
                  <a:srgbClr val="000000"/>
                </a:solidFill>
              </a:rPr>
              <a:t>DB2</a:t>
            </a:r>
            <a:r>
              <a:rPr lang="zh-CN" altLang="en-US" sz="2400" dirty="0" smtClean="0">
                <a:solidFill>
                  <a:srgbClr val="000000"/>
                </a:solidFill>
              </a:rPr>
              <a:t>命令时，不必在命令之前加上</a:t>
            </a:r>
            <a:r>
              <a:rPr lang="en-US" altLang="zh-CN" sz="2400" dirty="0" smtClean="0">
                <a:solidFill>
                  <a:srgbClr val="000000"/>
                </a:solidFill>
              </a:rPr>
              <a:t>DB2</a:t>
            </a:r>
            <a:r>
              <a:rPr lang="zh-CN" altLang="en-US" sz="2400" dirty="0" smtClean="0">
                <a:solidFill>
                  <a:srgbClr val="000000"/>
                </a:solidFill>
              </a:rPr>
              <a:t>。可以通过在命令前面加上感叹号（</a:t>
            </a:r>
            <a:r>
              <a:rPr lang="en-US" altLang="zh-CN" sz="2400" dirty="0" smtClean="0">
                <a:solidFill>
                  <a:srgbClr val="000000"/>
                </a:solidFill>
              </a:rPr>
              <a:t>!</a:t>
            </a:r>
            <a:r>
              <a:rPr lang="zh-CN" altLang="en-US" sz="2400" dirty="0" smtClean="0">
                <a:solidFill>
                  <a:srgbClr val="000000"/>
                </a:solidFill>
              </a:rPr>
              <a:t>），以任何受支持的操作系统脚本语言运行操作系统命令</a:t>
            </a:r>
          </a:p>
          <a:p>
            <a:r>
              <a:rPr lang="zh-CN" altLang="en-US" sz="2400" dirty="0" smtClean="0">
                <a:solidFill>
                  <a:srgbClr val="000000"/>
                </a:solidFill>
              </a:rPr>
              <a:t>从主工具栏中快速访问</a:t>
            </a:r>
            <a:r>
              <a:rPr lang="en-US" altLang="zh-CN" sz="2400" dirty="0" smtClean="0">
                <a:solidFill>
                  <a:srgbClr val="000000"/>
                </a:solidFill>
              </a:rPr>
              <a:t>DB2</a:t>
            </a:r>
            <a:r>
              <a:rPr lang="zh-CN" altLang="en-US" sz="2400" dirty="0" smtClean="0">
                <a:solidFill>
                  <a:srgbClr val="000000"/>
                </a:solidFill>
              </a:rPr>
              <a:t>管理工具</a:t>
            </a:r>
          </a:p>
          <a:p>
            <a:r>
              <a:rPr lang="zh-CN" altLang="en-US" sz="2400" dirty="0" smtClean="0">
                <a:solidFill>
                  <a:srgbClr val="000000"/>
                </a:solidFill>
              </a:rPr>
              <a:t>在执行之前，查看与</a:t>
            </a:r>
            <a:r>
              <a:rPr lang="en-US" altLang="zh-CN" sz="2400" dirty="0" smtClean="0">
                <a:solidFill>
                  <a:srgbClr val="000000"/>
                </a:solidFill>
              </a:rPr>
              <a:t>SQL</a:t>
            </a:r>
            <a:r>
              <a:rPr lang="zh-CN" altLang="en-US" sz="2400" dirty="0" smtClean="0">
                <a:solidFill>
                  <a:srgbClr val="000000"/>
                </a:solidFill>
              </a:rPr>
              <a:t>语句相关的存取计划和统计信息</a:t>
            </a:r>
            <a:endParaRPr lang="zh-CN" altLang="en-US" sz="24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cstate="print"/>
          <a:srcRect/>
          <a:stretch>
            <a:fillRect/>
          </a:stretch>
        </p:blipFill>
        <p:spPr bwMode="auto">
          <a:xfrm>
            <a:off x="0" y="-3175"/>
            <a:ext cx="9144000" cy="68611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控制中心的功能</a:t>
            </a:r>
            <a:endParaRPr lang="zh-CN" altLang="en-US" dirty="0"/>
          </a:p>
        </p:txBody>
      </p:sp>
      <p:sp>
        <p:nvSpPr>
          <p:cNvPr id="3" name="内容占位符 2"/>
          <p:cNvSpPr>
            <a:spLocks noGrp="1"/>
          </p:cNvSpPr>
          <p:nvPr>
            <p:ph idx="1"/>
          </p:nvPr>
        </p:nvSpPr>
        <p:spPr/>
        <p:txBody>
          <a:bodyPr>
            <a:normAutofit/>
          </a:bodyPr>
          <a:lstStyle/>
          <a:p>
            <a:r>
              <a:rPr lang="zh-CN" altLang="en-US" sz="2800" dirty="0" smtClean="0">
                <a:solidFill>
                  <a:srgbClr val="000000"/>
                </a:solidFill>
                <a:cs typeface="Arial" charset="0"/>
              </a:rPr>
              <a:t>使用控制中心作为进行管理的主要场所来执行以下操作： </a:t>
            </a:r>
          </a:p>
          <a:p>
            <a:pPr lvl="1"/>
            <a:r>
              <a:rPr lang="zh-CN" altLang="en-US" sz="2400" dirty="0" smtClean="0">
                <a:solidFill>
                  <a:srgbClr val="000000"/>
                </a:solidFill>
                <a:cs typeface="Arial" charset="0"/>
              </a:rPr>
              <a:t>管理系统 </a:t>
            </a:r>
          </a:p>
          <a:p>
            <a:pPr lvl="1"/>
            <a:r>
              <a:rPr lang="zh-CN" altLang="en-US" sz="2400" dirty="0" smtClean="0">
                <a:solidFill>
                  <a:srgbClr val="000000"/>
                </a:solidFill>
                <a:cs typeface="Arial" charset="0"/>
              </a:rPr>
              <a:t>管理</a:t>
            </a:r>
            <a:r>
              <a:rPr lang="en-US" altLang="zh-CN" sz="2400" dirty="0" smtClean="0">
                <a:solidFill>
                  <a:srgbClr val="000000"/>
                </a:solidFill>
                <a:cs typeface="Arial" charset="0"/>
              </a:rPr>
              <a:t>DB2</a:t>
            </a:r>
            <a:r>
              <a:rPr lang="zh-CN" altLang="en-US" sz="2400" dirty="0" smtClean="0">
                <a:solidFill>
                  <a:srgbClr val="000000"/>
                </a:solidFill>
                <a:cs typeface="Arial" charset="0"/>
              </a:rPr>
              <a:t>实例 </a:t>
            </a:r>
          </a:p>
          <a:p>
            <a:pPr lvl="1"/>
            <a:r>
              <a:rPr lang="zh-CN" altLang="en-US" sz="2400" dirty="0" smtClean="0">
                <a:solidFill>
                  <a:srgbClr val="000000"/>
                </a:solidFill>
                <a:cs typeface="Arial" charset="0"/>
              </a:rPr>
              <a:t>管理数据库 </a:t>
            </a:r>
          </a:p>
          <a:p>
            <a:pPr lvl="1"/>
            <a:r>
              <a:rPr lang="zh-CN" altLang="en-US" sz="2400" dirty="0" smtClean="0">
                <a:solidFill>
                  <a:srgbClr val="000000"/>
                </a:solidFill>
                <a:cs typeface="Arial" charset="0"/>
              </a:rPr>
              <a:t>管理数据库对象（例如表、视图和用户组） </a:t>
            </a:r>
          </a:p>
          <a:p>
            <a:pPr lvl="1"/>
            <a:r>
              <a:rPr lang="zh-CN" altLang="en-US" sz="2400" dirty="0" smtClean="0">
                <a:solidFill>
                  <a:srgbClr val="000000"/>
                </a:solidFill>
                <a:cs typeface="Arial" charset="0"/>
              </a:rPr>
              <a:t>为</a:t>
            </a:r>
            <a:r>
              <a:rPr lang="en-US" altLang="zh-CN" sz="2400" dirty="0" smtClean="0">
                <a:solidFill>
                  <a:srgbClr val="000000"/>
                </a:solidFill>
                <a:cs typeface="Arial" charset="0"/>
              </a:rPr>
              <a:t>OS/390</a:t>
            </a:r>
            <a:r>
              <a:rPr lang="zh-CN" altLang="en-US" sz="2400" dirty="0" smtClean="0">
                <a:solidFill>
                  <a:srgbClr val="000000"/>
                </a:solidFill>
                <a:cs typeface="Arial" charset="0"/>
              </a:rPr>
              <a:t>子系统访问</a:t>
            </a:r>
            <a:r>
              <a:rPr lang="en-US" altLang="zh-CN" sz="2400" dirty="0" smtClean="0">
                <a:solidFill>
                  <a:srgbClr val="000000"/>
                </a:solidFill>
                <a:cs typeface="Arial" charset="0"/>
              </a:rPr>
              <a:t>DB2</a:t>
            </a:r>
          </a:p>
          <a:p>
            <a:r>
              <a:rPr lang="zh-CN" altLang="en-US" sz="2800" b="1" dirty="0" smtClean="0">
                <a:solidFill>
                  <a:srgbClr val="FF0000"/>
                </a:solidFill>
                <a:cs typeface="Arial" charset="0"/>
              </a:rPr>
              <a:t>所有的</a:t>
            </a:r>
            <a:r>
              <a:rPr lang="en-US" altLang="zh-CN" sz="2800" b="1" dirty="0" smtClean="0">
                <a:solidFill>
                  <a:srgbClr val="FF0000"/>
                </a:solidFill>
                <a:cs typeface="Arial" charset="0"/>
              </a:rPr>
              <a:t>DB2</a:t>
            </a:r>
            <a:r>
              <a:rPr lang="zh-CN" altLang="en-US" sz="2800" b="1" dirty="0" smtClean="0">
                <a:solidFill>
                  <a:srgbClr val="FF0000"/>
                </a:solidFill>
                <a:cs typeface="Arial" charset="0"/>
              </a:rPr>
              <a:t>数据库在出现在控制中心之前必须被编目</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控制中心</a:t>
            </a:r>
            <a:endParaRPr lang="zh-CN" altLang="en-US" b="1" dirty="0"/>
          </a:p>
        </p:txBody>
      </p:sp>
      <p:pic>
        <p:nvPicPr>
          <p:cNvPr id="2050" name="Picture 2"/>
          <p:cNvPicPr>
            <a:picLocks noGrp="1" noChangeAspect="1" noChangeArrowheads="1"/>
          </p:cNvPicPr>
          <p:nvPr>
            <p:ph idx="1"/>
          </p:nvPr>
        </p:nvPicPr>
        <p:blipFill>
          <a:blip r:embed="rId2" cstate="print"/>
          <a:srcRect/>
          <a:stretch>
            <a:fillRect/>
          </a:stretch>
        </p:blipFill>
        <p:spPr bwMode="auto">
          <a:xfrm>
            <a:off x="760662" y="1600200"/>
            <a:ext cx="7622675" cy="45259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000" b="1" dirty="0" smtClean="0"/>
              <a:t>SELECT * FROM EMPLOYEE;</a:t>
            </a:r>
            <a:endParaRPr lang="zh-CN" altLang="en-US" sz="4000" b="1" dirty="0"/>
          </a:p>
        </p:txBody>
      </p:sp>
      <p:pic>
        <p:nvPicPr>
          <p:cNvPr id="3074" name="Picture 2"/>
          <p:cNvPicPr>
            <a:picLocks noGrp="1" noChangeAspect="1" noChangeArrowheads="1"/>
          </p:cNvPicPr>
          <p:nvPr>
            <p:ph idx="1"/>
          </p:nvPr>
        </p:nvPicPr>
        <p:blipFill>
          <a:blip r:embed="rId2" cstate="print"/>
          <a:srcRect/>
          <a:stretch>
            <a:fillRect/>
          </a:stretch>
        </p:blipFill>
        <p:spPr bwMode="auto">
          <a:xfrm>
            <a:off x="760662" y="1600200"/>
            <a:ext cx="7622675" cy="45259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normAutofit/>
          </a:bodyPr>
          <a:lstStyle/>
          <a:p>
            <a:r>
              <a:rPr lang="zh-CN" altLang="en-US" sz="6000" b="1" dirty="0" smtClean="0"/>
              <a:t>谢谢！</a:t>
            </a:r>
            <a:endParaRPr lang="zh-CN" altLang="en-US" sz="6000" b="1"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UDB</a:t>
            </a:r>
            <a:r>
              <a:rPr lang="zh-CN" altLang="en-US" b="1" dirty="0" smtClean="0"/>
              <a:t>卫星版</a:t>
            </a:r>
            <a:endParaRPr lang="zh-CN" altLang="en-US" b="1" dirty="0"/>
          </a:p>
        </p:txBody>
      </p:sp>
      <p:sp>
        <p:nvSpPr>
          <p:cNvPr id="3" name="内容占位符 2"/>
          <p:cNvSpPr>
            <a:spLocks noGrp="1"/>
          </p:cNvSpPr>
          <p:nvPr>
            <p:ph idx="1"/>
          </p:nvPr>
        </p:nvSpPr>
        <p:spPr/>
        <p:txBody>
          <a:bodyPr>
            <a:normAutofit/>
          </a:bodyPr>
          <a:lstStyle/>
          <a:p>
            <a:r>
              <a:rPr lang="zh-CN" altLang="en-US" sz="2800" dirty="0" smtClean="0"/>
              <a:t>是专门为移动用户设计的小型数据库产品。适合于</a:t>
            </a:r>
            <a:r>
              <a:rPr lang="zh-CN" altLang="en-US" sz="2800" smtClean="0"/>
              <a:t>偶尔连接</a:t>
            </a:r>
            <a:r>
              <a:rPr lang="en-US" altLang="zh-CN" sz="2800" smtClean="0"/>
              <a:t>DB2</a:t>
            </a:r>
            <a:r>
              <a:rPr lang="zh-CN" altLang="en-US" sz="2800" dirty="0" smtClean="0"/>
              <a:t>控制服务器，来与公司系统交换数据的单用户系统		</a:t>
            </a:r>
            <a:endParaRPr lang="en-US" altLang="zh-CN" sz="2800" dirty="0" smtClean="0"/>
          </a:p>
          <a:p>
            <a:r>
              <a:rPr lang="zh-CN" altLang="en-US" sz="2800" dirty="0" smtClean="0"/>
              <a:t>它既能允许用户对本地数据进行各种修改，又可以接受远程卫星控制器的集中管理，减轻本地用户的管理负担</a:t>
            </a:r>
            <a:endParaRPr lang="en-US" altLang="zh-CN" sz="2800" dirty="0" smtClean="0"/>
          </a:p>
          <a:p>
            <a:r>
              <a:rPr lang="zh-CN" altLang="en-US" sz="2800" dirty="0" smtClean="0"/>
              <a:t>该版本只能运行在</a:t>
            </a:r>
            <a:r>
              <a:rPr lang="en-US" altLang="zh-CN" sz="2800" dirty="0" smtClean="0"/>
              <a:t>Windows</a:t>
            </a:r>
            <a:r>
              <a:rPr lang="zh-CN" altLang="en-US" sz="2800" dirty="0" smtClean="0"/>
              <a:t>平台</a:t>
            </a:r>
            <a:endParaRPr lang="zh-CN" altLang="en-US" sz="28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UDB</a:t>
            </a:r>
            <a:r>
              <a:rPr lang="zh-CN" altLang="en-US" b="1" dirty="0" smtClean="0"/>
              <a:t>个人版</a:t>
            </a:r>
            <a:endParaRPr lang="zh-CN" altLang="en-US" b="1" dirty="0"/>
          </a:p>
        </p:txBody>
      </p:sp>
      <p:sp>
        <p:nvSpPr>
          <p:cNvPr id="3" name="内容占位符 2"/>
          <p:cNvSpPr>
            <a:spLocks noGrp="1"/>
          </p:cNvSpPr>
          <p:nvPr>
            <p:ph idx="1"/>
          </p:nvPr>
        </p:nvSpPr>
        <p:spPr/>
        <p:txBody>
          <a:bodyPr>
            <a:normAutofit/>
          </a:bodyPr>
          <a:lstStyle/>
          <a:p>
            <a:pPr>
              <a:lnSpc>
                <a:spcPct val="90000"/>
              </a:lnSpc>
            </a:pPr>
            <a:r>
              <a:rPr lang="zh-CN" altLang="en-US" sz="2800" dirty="0" smtClean="0"/>
              <a:t>是专门为个人用户设计的功能完备的个人数据库产品，允许用户在本地建立数据库、更改数据、开发应用程序从本地对数据库管理系统进行存取以及通过内置的客户端对远程数据库服务器进行管理</a:t>
            </a:r>
          </a:p>
          <a:p>
            <a:pPr>
              <a:lnSpc>
                <a:spcPct val="90000"/>
              </a:lnSpc>
            </a:pPr>
            <a:r>
              <a:rPr lang="zh-CN" altLang="en-US" sz="2800" dirty="0" smtClean="0"/>
              <a:t>该版本的限制在于不能对远程应用程序提供全面支持</a:t>
            </a:r>
            <a:endParaRPr lang="en-US" altLang="zh-CN" sz="2800" dirty="0" smtClean="0"/>
          </a:p>
          <a:p>
            <a:pPr>
              <a:lnSpc>
                <a:spcPct val="90000"/>
              </a:lnSpc>
            </a:pPr>
            <a:r>
              <a:rPr lang="zh-CN" altLang="en-US" sz="2800" dirty="0" smtClean="0"/>
              <a:t>该版本可以运行在</a:t>
            </a:r>
            <a:r>
              <a:rPr lang="en-US" altLang="zh-CN" sz="2800" dirty="0" smtClean="0"/>
              <a:t>Windows</a:t>
            </a:r>
            <a:r>
              <a:rPr lang="zh-CN" altLang="en-US" sz="2800" dirty="0" smtClean="0"/>
              <a:t>、</a:t>
            </a:r>
            <a:r>
              <a:rPr lang="en-US" altLang="zh-CN" sz="2800" dirty="0" smtClean="0"/>
              <a:t>OS/2</a:t>
            </a:r>
            <a:r>
              <a:rPr lang="zh-CN" altLang="en-US" sz="2800" dirty="0" smtClean="0"/>
              <a:t>以及</a:t>
            </a:r>
            <a:r>
              <a:rPr lang="en-US" altLang="zh-CN" sz="2800" dirty="0" smtClean="0"/>
              <a:t>Linux</a:t>
            </a:r>
            <a:r>
              <a:rPr lang="zh-CN" altLang="en-US" sz="2800" dirty="0" smtClean="0"/>
              <a:t>平台</a:t>
            </a:r>
            <a:endParaRPr lang="zh-CN" altLang="en-US" sz="28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UDB</a:t>
            </a:r>
            <a:r>
              <a:rPr lang="zh-CN" altLang="en-US" b="1" dirty="0" smtClean="0"/>
              <a:t>工作组版</a:t>
            </a:r>
            <a:endParaRPr lang="zh-CN" altLang="en-US" b="1" dirty="0"/>
          </a:p>
        </p:txBody>
      </p:sp>
      <p:sp>
        <p:nvSpPr>
          <p:cNvPr id="3" name="内容占位符 2"/>
          <p:cNvSpPr>
            <a:spLocks noGrp="1"/>
          </p:cNvSpPr>
          <p:nvPr>
            <p:ph idx="1"/>
          </p:nvPr>
        </p:nvSpPr>
        <p:spPr/>
        <p:txBody>
          <a:bodyPr>
            <a:normAutofit/>
          </a:bodyPr>
          <a:lstStyle/>
          <a:p>
            <a:r>
              <a:rPr lang="zh-CN" altLang="en-US" sz="2800" dirty="0" smtClean="0"/>
              <a:t>适用于小型局域网的数据管理需求。具有</a:t>
            </a:r>
            <a:r>
              <a:rPr lang="en-US" altLang="zh-CN" sz="2800" dirty="0" smtClean="0"/>
              <a:t>UDB</a:t>
            </a:r>
            <a:r>
              <a:rPr lang="zh-CN" altLang="en-US" sz="2800" dirty="0" smtClean="0"/>
              <a:t>个人版的全部功能，并能够对远程应用程序提供全面支持</a:t>
            </a:r>
          </a:p>
          <a:p>
            <a:r>
              <a:rPr lang="zh-CN" altLang="en-US" sz="2800" dirty="0" smtClean="0"/>
              <a:t>不支持需要存取在</a:t>
            </a:r>
            <a:r>
              <a:rPr lang="en-US" altLang="zh-CN" sz="2800" dirty="0" smtClean="0"/>
              <a:t>OS/400</a:t>
            </a:r>
            <a:r>
              <a:rPr lang="zh-CN" altLang="en-US" sz="2800" dirty="0" smtClean="0"/>
              <a:t>、</a:t>
            </a:r>
            <a:r>
              <a:rPr lang="en-US" altLang="zh-CN" sz="2800" dirty="0" smtClean="0"/>
              <a:t>VM/VSE</a:t>
            </a:r>
            <a:r>
              <a:rPr lang="zh-CN" altLang="en-US" sz="2800" dirty="0" smtClean="0"/>
              <a:t>和</a:t>
            </a:r>
            <a:r>
              <a:rPr lang="en-US" altLang="zh-CN" sz="2800" dirty="0" smtClean="0"/>
              <a:t>OS/390</a:t>
            </a:r>
            <a:r>
              <a:rPr lang="zh-CN" altLang="en-US" sz="2800" dirty="0" smtClean="0"/>
              <a:t>上的远程数据库应用程序</a:t>
            </a:r>
          </a:p>
          <a:p>
            <a:r>
              <a:rPr lang="zh-CN" altLang="en-US" sz="2800" dirty="0" smtClean="0"/>
              <a:t>该版本可以运行在</a:t>
            </a:r>
            <a:r>
              <a:rPr lang="en-US" altLang="zh-CN" sz="2800" dirty="0" smtClean="0"/>
              <a:t>Windows</a:t>
            </a:r>
            <a:r>
              <a:rPr lang="zh-CN" altLang="en-US" sz="2800" dirty="0" smtClean="0"/>
              <a:t>、</a:t>
            </a:r>
            <a:r>
              <a:rPr lang="en-US" altLang="zh-CN" sz="2800" dirty="0" smtClean="0"/>
              <a:t>OS/2</a:t>
            </a:r>
            <a:r>
              <a:rPr lang="zh-CN" altLang="en-US" sz="2800" dirty="0" smtClean="0"/>
              <a:t>以及</a:t>
            </a:r>
            <a:r>
              <a:rPr lang="en-US" altLang="zh-CN" sz="2800" dirty="0" smtClean="0"/>
              <a:t>Linux</a:t>
            </a:r>
            <a:r>
              <a:rPr lang="zh-CN" altLang="en-US" sz="2800" dirty="0" smtClean="0"/>
              <a:t>、</a:t>
            </a:r>
            <a:r>
              <a:rPr lang="en-US" altLang="zh-CN" sz="2800" dirty="0" smtClean="0"/>
              <a:t>UNIX</a:t>
            </a:r>
            <a:r>
              <a:rPr lang="zh-CN" altLang="en-US" sz="2800" dirty="0" smtClean="0"/>
              <a:t>平台</a:t>
            </a:r>
            <a:endParaRPr lang="zh-CN" altLang="en-US" sz="28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UDB</a:t>
            </a:r>
            <a:r>
              <a:rPr lang="zh-CN" altLang="en-US" b="1" dirty="0" smtClean="0"/>
              <a:t>企业版</a:t>
            </a:r>
            <a:endParaRPr lang="zh-CN" altLang="en-US" b="1" dirty="0"/>
          </a:p>
        </p:txBody>
      </p:sp>
      <p:sp>
        <p:nvSpPr>
          <p:cNvPr id="3" name="内容占位符 2"/>
          <p:cNvSpPr>
            <a:spLocks noGrp="1"/>
          </p:cNvSpPr>
          <p:nvPr>
            <p:ph idx="1"/>
          </p:nvPr>
        </p:nvSpPr>
        <p:spPr/>
        <p:txBody>
          <a:bodyPr>
            <a:normAutofit/>
          </a:bodyPr>
          <a:lstStyle/>
          <a:p>
            <a:pPr>
              <a:lnSpc>
                <a:spcPct val="90000"/>
              </a:lnSpc>
            </a:pPr>
            <a:r>
              <a:rPr lang="zh-CN" altLang="en-US" sz="2800" dirty="0" smtClean="0"/>
              <a:t>简称为</a:t>
            </a:r>
            <a:r>
              <a:rPr lang="en-US" altLang="zh-CN" sz="2800" dirty="0" smtClean="0"/>
              <a:t>UDB EE</a:t>
            </a:r>
            <a:r>
              <a:rPr lang="zh-CN" altLang="en-US" sz="2800" dirty="0" smtClean="0"/>
              <a:t>，适用于企业级的数据管理需求</a:t>
            </a:r>
          </a:p>
          <a:p>
            <a:pPr>
              <a:lnSpc>
                <a:spcPct val="90000"/>
              </a:lnSpc>
            </a:pPr>
            <a:r>
              <a:rPr lang="zh-CN" altLang="en-US" sz="2800" dirty="0" smtClean="0"/>
              <a:t>具有</a:t>
            </a:r>
            <a:r>
              <a:rPr lang="en-US" altLang="zh-CN" sz="2800" dirty="0" smtClean="0"/>
              <a:t>UDB</a:t>
            </a:r>
            <a:r>
              <a:rPr lang="zh-CN" altLang="en-US" sz="2800" dirty="0" smtClean="0"/>
              <a:t>工作组版的全部功能，并能够利用对称多处理（</a:t>
            </a:r>
            <a:r>
              <a:rPr lang="en-US" altLang="zh-CN" sz="2800" dirty="0" smtClean="0"/>
              <a:t>SMP</a:t>
            </a:r>
            <a:r>
              <a:rPr lang="zh-CN" altLang="en-US" sz="2800" dirty="0" smtClean="0"/>
              <a:t>）技术提高系统性能</a:t>
            </a:r>
          </a:p>
          <a:p>
            <a:pPr>
              <a:lnSpc>
                <a:spcPct val="90000"/>
              </a:lnSpc>
            </a:pPr>
            <a:r>
              <a:rPr lang="zh-CN" altLang="en-US" sz="2800" dirty="0" smtClean="0"/>
              <a:t>在它的程序包中，包含了</a:t>
            </a:r>
            <a:r>
              <a:rPr lang="en-US" altLang="zh-CN" sz="2800" dirty="0" smtClean="0"/>
              <a:t>DB2 Connect</a:t>
            </a:r>
            <a:r>
              <a:rPr lang="zh-CN" altLang="en-US" sz="2800" dirty="0" smtClean="0"/>
              <a:t>企业版，允许</a:t>
            </a:r>
            <a:r>
              <a:rPr lang="en-US" altLang="zh-CN" sz="2800" dirty="0" smtClean="0"/>
              <a:t>Intel</a:t>
            </a:r>
            <a:r>
              <a:rPr lang="zh-CN" altLang="en-US" sz="2800" dirty="0" smtClean="0"/>
              <a:t>平台和</a:t>
            </a:r>
            <a:r>
              <a:rPr lang="en-US" altLang="zh-CN" sz="2800" dirty="0" smtClean="0"/>
              <a:t>UNIX</a:t>
            </a:r>
            <a:r>
              <a:rPr lang="zh-CN" altLang="en-US" sz="2800" dirty="0" smtClean="0"/>
              <a:t>平台的客户端应用程序访问大型机和</a:t>
            </a:r>
            <a:r>
              <a:rPr lang="en-US" altLang="zh-CN" sz="2800" dirty="0" smtClean="0"/>
              <a:t>AS/400</a:t>
            </a:r>
            <a:r>
              <a:rPr lang="zh-CN" altLang="en-US" sz="2800" dirty="0" smtClean="0"/>
              <a:t>上的数据库服务</a:t>
            </a:r>
          </a:p>
          <a:p>
            <a:pPr>
              <a:lnSpc>
                <a:spcPct val="90000"/>
              </a:lnSpc>
            </a:pPr>
            <a:r>
              <a:rPr lang="en-US" altLang="zh-CN" sz="2800" dirty="0" smtClean="0"/>
              <a:t>UDB</a:t>
            </a:r>
            <a:r>
              <a:rPr lang="zh-CN" altLang="en-US" sz="2800" dirty="0" smtClean="0"/>
              <a:t>企业版可以运行在</a:t>
            </a:r>
            <a:r>
              <a:rPr lang="en-US" altLang="zh-CN" sz="2800" dirty="0" smtClean="0"/>
              <a:t>Windows</a:t>
            </a:r>
            <a:r>
              <a:rPr lang="zh-CN" altLang="en-US" sz="2800" dirty="0" smtClean="0"/>
              <a:t>、</a:t>
            </a:r>
            <a:r>
              <a:rPr lang="en-US" altLang="zh-CN" sz="2800" dirty="0" smtClean="0"/>
              <a:t>OS/2</a:t>
            </a:r>
            <a:r>
              <a:rPr lang="zh-CN" altLang="en-US" sz="2800" dirty="0" smtClean="0"/>
              <a:t>、</a:t>
            </a:r>
            <a:r>
              <a:rPr lang="en-US" altLang="zh-CN" sz="2800" dirty="0" smtClean="0"/>
              <a:t>Linux</a:t>
            </a:r>
            <a:r>
              <a:rPr lang="zh-CN" altLang="en-US" sz="2800" dirty="0" smtClean="0"/>
              <a:t>以及</a:t>
            </a:r>
            <a:r>
              <a:rPr lang="en-US" altLang="zh-CN" sz="2800" dirty="0" smtClean="0"/>
              <a:t>UNIX</a:t>
            </a:r>
            <a:r>
              <a:rPr lang="zh-CN" altLang="en-US" sz="2800" dirty="0" smtClean="0"/>
              <a:t>平台</a:t>
            </a:r>
            <a:endParaRPr lang="zh-CN" altLang="en-US" sz="28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UDB</a:t>
            </a:r>
            <a:r>
              <a:rPr lang="zh-CN" altLang="en-US" b="1" dirty="0" smtClean="0"/>
              <a:t>企业扩展版</a:t>
            </a:r>
            <a:endParaRPr lang="zh-CN" altLang="en-US" b="1" dirty="0"/>
          </a:p>
        </p:txBody>
      </p:sp>
      <p:sp>
        <p:nvSpPr>
          <p:cNvPr id="3" name="内容占位符 2"/>
          <p:cNvSpPr>
            <a:spLocks noGrp="1"/>
          </p:cNvSpPr>
          <p:nvPr>
            <p:ph idx="1"/>
          </p:nvPr>
        </p:nvSpPr>
        <p:spPr/>
        <p:txBody>
          <a:bodyPr>
            <a:normAutofit/>
          </a:bodyPr>
          <a:lstStyle/>
          <a:p>
            <a:r>
              <a:rPr lang="zh-CN" altLang="en-US" sz="2800" dirty="0" smtClean="0"/>
              <a:t>简称为</a:t>
            </a:r>
            <a:r>
              <a:rPr lang="en-US" altLang="zh-CN" sz="2800" dirty="0" smtClean="0"/>
              <a:t>UDB EEE</a:t>
            </a:r>
            <a:r>
              <a:rPr lang="zh-CN" altLang="en-US" sz="2800" dirty="0" smtClean="0"/>
              <a:t>，适用于大规模的企业应用</a:t>
            </a:r>
          </a:p>
          <a:p>
            <a:r>
              <a:rPr lang="zh-CN" altLang="en-US" sz="2800" dirty="0" smtClean="0"/>
              <a:t>大规模的企业应用的基本要求是</a:t>
            </a:r>
            <a:r>
              <a:rPr lang="zh-CN" altLang="en-US" sz="2800" b="1" dirty="0" smtClean="0">
                <a:solidFill>
                  <a:srgbClr val="FF0000"/>
                </a:solidFill>
              </a:rPr>
              <a:t>稳定</a:t>
            </a:r>
            <a:r>
              <a:rPr lang="zh-CN" altLang="en-US" sz="2800" dirty="0" smtClean="0"/>
              <a:t>（宕机时间短）和</a:t>
            </a:r>
            <a:r>
              <a:rPr lang="zh-CN" altLang="en-US" sz="2800" b="1" dirty="0" smtClean="0">
                <a:solidFill>
                  <a:srgbClr val="FF0000"/>
                </a:solidFill>
              </a:rPr>
              <a:t>高效</a:t>
            </a:r>
            <a:r>
              <a:rPr lang="zh-CN" altLang="en-US" sz="2800" dirty="0" smtClean="0"/>
              <a:t>（处理速度），</a:t>
            </a:r>
            <a:r>
              <a:rPr lang="en-US" altLang="zh-CN" sz="2800" dirty="0" smtClean="0"/>
              <a:t>UDB</a:t>
            </a:r>
            <a:r>
              <a:rPr lang="zh-CN" altLang="en-US" sz="2800" dirty="0" smtClean="0"/>
              <a:t>企业扩展版能够利用群集（</a:t>
            </a:r>
            <a:r>
              <a:rPr lang="en-US" altLang="zh-CN" sz="2800" dirty="0" smtClean="0"/>
              <a:t>cluster</a:t>
            </a:r>
            <a:r>
              <a:rPr lang="zh-CN" altLang="en-US" sz="2800" dirty="0" smtClean="0"/>
              <a:t>）和大规模并行处理（</a:t>
            </a:r>
            <a:r>
              <a:rPr lang="en-US" altLang="zh-CN" sz="2800" dirty="0" smtClean="0"/>
              <a:t>MPP</a:t>
            </a:r>
            <a:r>
              <a:rPr lang="zh-CN" altLang="en-US" sz="2800" dirty="0" smtClean="0"/>
              <a:t>）技术提高系统的稳定性和性能</a:t>
            </a:r>
            <a:endParaRPr lang="zh-CN" altLang="en-US" sz="28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389</TotalTime>
  <Words>2142</Words>
  <Application>Microsoft Office PowerPoint</Application>
  <PresentationFormat>全屏显示(4:3)</PresentationFormat>
  <Paragraphs>185</Paragraphs>
  <Slides>43</Slides>
  <Notes>2</Notes>
  <HiddenSlides>0</HiddenSlides>
  <MMClips>0</MMClips>
  <ScaleCrop>false</ScaleCrop>
  <HeadingPairs>
    <vt:vector size="4" baseType="variant">
      <vt:variant>
        <vt:lpstr>主题</vt:lpstr>
      </vt:variant>
      <vt:variant>
        <vt:i4>1</vt:i4>
      </vt:variant>
      <vt:variant>
        <vt:lpstr>幻灯片标题</vt:lpstr>
      </vt:variant>
      <vt:variant>
        <vt:i4>43</vt:i4>
      </vt:variant>
    </vt:vector>
  </HeadingPairs>
  <TitlesOfParts>
    <vt:vector size="44" baseType="lpstr">
      <vt:lpstr>Office 主题</vt:lpstr>
      <vt:lpstr>IBM DB2简介</vt:lpstr>
      <vt:lpstr>调查</vt:lpstr>
      <vt:lpstr>DB2产品家族</vt:lpstr>
      <vt:lpstr>幻灯片 4</vt:lpstr>
      <vt:lpstr>UDB卫星版</vt:lpstr>
      <vt:lpstr>UDB个人版</vt:lpstr>
      <vt:lpstr>UDB工作组版</vt:lpstr>
      <vt:lpstr>UDB企业版</vt:lpstr>
      <vt:lpstr>UDB企业扩展版</vt:lpstr>
      <vt:lpstr>幻灯片 10</vt:lpstr>
      <vt:lpstr>DB2 Express-C</vt:lpstr>
      <vt:lpstr>没有数据限制</vt:lpstr>
      <vt:lpstr>DB2 Express-C安装</vt:lpstr>
      <vt:lpstr>创建SAMPLE数据库</vt:lpstr>
      <vt:lpstr>DB2产品组件 </vt:lpstr>
      <vt:lpstr>数据库引擎</vt:lpstr>
      <vt:lpstr>DB2 Communication Support</vt:lpstr>
      <vt:lpstr>管理客户机</vt:lpstr>
      <vt:lpstr>运行时客户机</vt:lpstr>
      <vt:lpstr>SDK</vt:lpstr>
      <vt:lpstr>DB2 Connect</vt:lpstr>
      <vt:lpstr>其他数据请求</vt:lpstr>
      <vt:lpstr>DB2的工具</vt:lpstr>
      <vt:lpstr>幻灯片 24</vt:lpstr>
      <vt:lpstr>工具的基本功能</vt:lpstr>
      <vt:lpstr>Wizard</vt:lpstr>
      <vt:lpstr>Generate DDL</vt:lpstr>
      <vt:lpstr>Show SQL、Show Command</vt:lpstr>
      <vt:lpstr>Show Related</vt:lpstr>
      <vt:lpstr>Filter &amp; Help</vt:lpstr>
      <vt:lpstr>客户端配置工具（CCA）</vt:lpstr>
      <vt:lpstr>产品信息和文档</vt:lpstr>
      <vt:lpstr>幻灯片 33</vt:lpstr>
      <vt:lpstr>幻灯片 34</vt:lpstr>
      <vt:lpstr>命令中心（Command Center）</vt:lpstr>
      <vt:lpstr>命令中心（Command Center）</vt:lpstr>
      <vt:lpstr>幻灯片 37</vt:lpstr>
      <vt:lpstr>控制中心（Control Center）</vt:lpstr>
      <vt:lpstr>控制中心的功能</vt:lpstr>
      <vt:lpstr>控制中心的功能</vt:lpstr>
      <vt:lpstr>控制中心</vt:lpstr>
      <vt:lpstr>SELECT * FROM EMPLOYEE;</vt:lpstr>
      <vt:lpstr>谢谢！</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whu</dc:creator>
  <cp:lastModifiedBy>whu</cp:lastModifiedBy>
  <cp:revision>129</cp:revision>
  <dcterms:created xsi:type="dcterms:W3CDTF">2010-10-08T06:11:24Z</dcterms:created>
  <dcterms:modified xsi:type="dcterms:W3CDTF">2012-12-27T03:08:13Z</dcterms:modified>
</cp:coreProperties>
</file>