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24"/>
  </p:notesMasterIdLst>
  <p:handoutMasterIdLst>
    <p:handoutMasterId r:id="rId25"/>
  </p:handoutMasterIdLst>
  <p:sldIdLst>
    <p:sldId id="331" r:id="rId2"/>
    <p:sldId id="396" r:id="rId3"/>
    <p:sldId id="309" r:id="rId4"/>
    <p:sldId id="398" r:id="rId5"/>
    <p:sldId id="399" r:id="rId6"/>
    <p:sldId id="397" r:id="rId7"/>
    <p:sldId id="395" r:id="rId8"/>
    <p:sldId id="401" r:id="rId9"/>
    <p:sldId id="400" r:id="rId10"/>
    <p:sldId id="402" r:id="rId11"/>
    <p:sldId id="403" r:id="rId12"/>
    <p:sldId id="404" r:id="rId13"/>
    <p:sldId id="409" r:id="rId14"/>
    <p:sldId id="405" r:id="rId15"/>
    <p:sldId id="406" r:id="rId16"/>
    <p:sldId id="407" r:id="rId17"/>
    <p:sldId id="408" r:id="rId18"/>
    <p:sldId id="411" r:id="rId19"/>
    <p:sldId id="410" r:id="rId20"/>
    <p:sldId id="412" r:id="rId21"/>
    <p:sldId id="415" r:id="rId22"/>
    <p:sldId id="414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009CD"/>
    <a:srgbClr val="FF0000"/>
    <a:srgbClr val="000066"/>
    <a:srgbClr val="1D08B8"/>
    <a:srgbClr val="1B14AC"/>
    <a:srgbClr val="251BE3"/>
    <a:srgbClr val="008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37"/>
  </p:normalViewPr>
  <p:slideViewPr>
    <p:cSldViewPr>
      <p:cViewPr varScale="1">
        <p:scale>
          <a:sx n="196" d="100"/>
          <a:sy n="196" d="100"/>
        </p:scale>
        <p:origin x="176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6980D5-777C-B742-A8EE-19D48C2B34FF}" type="datetimeFigureOut">
              <a:rPr lang="zh-CN" altLang="en-US"/>
              <a:pPr/>
              <a:t>2019/2/28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64367C-E485-9349-ACB9-9E2E6D2162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813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charset="0"/>
              </a:defRPr>
            </a:lvl1pPr>
          </a:lstStyle>
          <a:p>
            <a:fld id="{2E603CBF-8B7D-6047-82DA-67C36E0ACC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403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E14FF70-47F2-A54F-92DD-52B398EFA889}" type="slidenum">
              <a:rPr lang="zh-CN" altLang="en-US" sz="1200">
                <a:latin typeface="Times New Roman" charset="0"/>
              </a:rPr>
              <a:pPr/>
              <a:t>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551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F149F7C-3F7F-F540-BD2F-7AEAD9949AB7}" type="slidenum">
              <a:rPr lang="zh-CN" altLang="en-US" sz="1200">
                <a:latin typeface="Times New Roman" charset="0"/>
              </a:rPr>
              <a:pPr/>
              <a:t>11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073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3061754-CDEF-EC48-BAEA-879BC5618545}" type="slidenum">
              <a:rPr lang="zh-CN" altLang="en-US" sz="1200">
                <a:latin typeface="Times New Roman" charset="0"/>
              </a:rPr>
              <a:pPr/>
              <a:t>12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38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887900A-45CA-C143-AD46-0CBB1911613C}" type="slidenum">
              <a:rPr lang="zh-CN" altLang="en-US" sz="1200">
                <a:latin typeface="Times New Roman" charset="0"/>
              </a:rPr>
              <a:pPr/>
              <a:t>13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083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522353F-E3C5-C041-BFEB-6BFB98293DF5}" type="slidenum">
              <a:rPr lang="zh-CN" altLang="en-US" sz="1200">
                <a:latin typeface="Times New Roman" charset="0"/>
              </a:rPr>
              <a:pPr/>
              <a:t>14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9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058867A-A854-834B-BAA1-BA9F72481E02}" type="slidenum">
              <a:rPr lang="zh-CN" altLang="en-US" sz="1200">
                <a:latin typeface="Times New Roman" charset="0"/>
              </a:rPr>
              <a:pPr/>
              <a:t>15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525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2BBF1BD-D242-5F44-AB83-9745AC8905B9}" type="slidenum">
              <a:rPr lang="zh-CN" altLang="en-US" sz="1200">
                <a:latin typeface="Times New Roman" charset="0"/>
              </a:rPr>
              <a:pPr/>
              <a:t>16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54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E0D521E-4017-7242-AEAB-8E7B78621ADA}" type="slidenum">
              <a:rPr lang="zh-CN" altLang="en-US" sz="1200">
                <a:latin typeface="Times New Roman" charset="0"/>
              </a:rPr>
              <a:pPr/>
              <a:t>17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464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40CA21D-BF57-2C4F-9EB5-E9BBA9A89D6D}" type="slidenum">
              <a:rPr lang="zh-CN" altLang="en-US" sz="1200">
                <a:latin typeface="Times New Roman" charset="0"/>
              </a:rPr>
              <a:pPr/>
              <a:t>18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34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07582F7-C55A-1941-B719-EEE67A8196A3}" type="slidenum">
              <a:rPr lang="zh-CN" altLang="en-US" sz="1200">
                <a:latin typeface="Times New Roman" charset="0"/>
              </a:rPr>
              <a:pPr/>
              <a:t>19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96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53C7BCE-0CED-CA4E-B72A-BA102DB8C3DA}" type="slidenum">
              <a:rPr lang="zh-CN" altLang="en-US" sz="1200">
                <a:latin typeface="Times New Roman" charset="0"/>
              </a:rPr>
              <a:pPr/>
              <a:t>20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69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F72F24B-2FDC-D544-9000-36985071831C}" type="slidenum">
              <a:rPr lang="zh-CN" altLang="en-US" sz="1200">
                <a:latin typeface="Times New Roman" charset="0"/>
              </a:rPr>
              <a:pPr/>
              <a:t>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41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DED7052-620A-3A45-95B7-F767D46C3DBB}" type="slidenum">
              <a:rPr lang="zh-CN" altLang="en-US" sz="1200">
                <a:latin typeface="Times New Roman" charset="0"/>
              </a:rPr>
              <a:pPr/>
              <a:t>21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14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0EEB380-F5C4-244D-AA73-746D41A8F1BB}" type="slidenum">
              <a:rPr lang="zh-CN" altLang="en-US" sz="1200">
                <a:latin typeface="Times New Roman" charset="0"/>
              </a:rPr>
              <a:pPr/>
              <a:t>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88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B7F2EA7-A95A-2E46-B873-02532387DFCD}" type="slidenum">
              <a:rPr lang="zh-CN" altLang="en-US" sz="1200">
                <a:latin typeface="Times New Roman" charset="0"/>
              </a:rPr>
              <a:pPr/>
              <a:t>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47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5D6DBAC-6591-3A46-B232-F438F70C0DFB}" type="slidenum">
              <a:rPr lang="zh-CN" altLang="en-US" sz="1200">
                <a:latin typeface="Times New Roman" charset="0"/>
              </a:rPr>
              <a:pPr/>
              <a:t>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10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3159DA3-CE7C-F141-BEEC-D21C0B29B2C2}" type="slidenum">
              <a:rPr lang="zh-CN" altLang="en-US" sz="1200">
                <a:latin typeface="Times New Roman" charset="0"/>
              </a:rPr>
              <a:pPr/>
              <a:t>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4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FEC8EAE-9118-884D-9751-010BA3F132CE}" type="slidenum">
              <a:rPr lang="zh-CN" altLang="en-US" sz="1200">
                <a:latin typeface="Times New Roman" charset="0"/>
              </a:rPr>
              <a:pPr/>
              <a:t>8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12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C21C066-8313-9C47-B69C-3CF972DD7590}" type="slidenum">
              <a:rPr lang="zh-CN" altLang="en-US" sz="1200">
                <a:latin typeface="Times New Roman" charset="0"/>
              </a:rPr>
              <a:pPr/>
              <a:t>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904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8CD5D86-4788-194D-B415-1DA9C4C67844}" type="slidenum">
              <a:rPr lang="zh-CN" altLang="en-US" sz="1200">
                <a:latin typeface="Times New Roman" charset="0"/>
              </a:rPr>
              <a:pPr/>
              <a:t>10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37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AB3E8-8C03-4449-B54B-F22B68A81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06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D1D78-C535-784A-920F-4C334C14FA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82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BE967-5F6D-BD42-B840-7D8C207997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73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1DFA2-5204-1F46-A4C5-8A825ABEAC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37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DB66E-2C69-B245-BFE5-757E71DC2B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7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84A0D-48BB-3E44-A976-C07E60DF76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14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9543B-5DA8-164A-A311-9F719BA0EC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50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2240F-2288-934B-8FC6-B3A056E31D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57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9955FA-79AE-1747-B31C-25058B3514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39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A25D3-28C0-E249-8E82-7D13A34463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22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DC62F-55A8-A24B-B3B5-703EA6BF1C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93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AD75F-7D57-6D48-8349-216F3E9D4F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40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1A32B4E-9194-FA4B-922E-8977F9103C7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kumimoji="1" sz="3000">
          <a:solidFill>
            <a:schemeClr val="tx1"/>
          </a:solidFill>
          <a:latin typeface="+mn-lt"/>
          <a:ea typeface="+mn-ea"/>
          <a:cs typeface="宋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file:///localhost/upload.wikimedia.org/wikipedia/commons/4/43/Perelman,_Grigori_(1966)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证明方法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离散数学─逻辑和证明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南京大学计算机科学与技术系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反证法（广义）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0">
            <a:blip r:embed="rId3"/>
            <a:stretch>
              <a:fillRect l="-593" t="-1515"/>
            </a:stretch>
          </a:blipFill>
        </p:spPr>
        <p:txBody>
          <a:bodyPr/>
          <a:lstStyle/>
          <a:p>
            <a:r>
              <a:rPr lang="zh-CN" altLang="en-US"/>
              <a:t> </a:t>
            </a:r>
          </a:p>
        </p:txBody>
      </p:sp>
      <p:sp>
        <p:nvSpPr>
          <p:cNvPr id="32771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B04A445-6A50-754C-833F-8A2B6924F8E5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分情形证明</a:t>
            </a:r>
            <a:endParaRPr lang="en-US" altLang="zh-CN"/>
          </a:p>
        </p:txBody>
      </p:sp>
      <p:sp>
        <p:nvSpPr>
          <p:cNvPr id="1126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l="-657" t="-1508"/>
            </a:stretch>
          </a:blipFill>
        </p:spPr>
        <p:txBody>
          <a:bodyPr/>
          <a:lstStyle/>
          <a:p>
            <a:r>
              <a:rPr lang="zh-CN" altLang="en-US"/>
              <a:t> </a:t>
            </a:r>
          </a:p>
        </p:txBody>
      </p:sp>
      <p:sp>
        <p:nvSpPr>
          <p:cNvPr id="34819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D0D4F6E-9061-6A42-998D-E83806E71B25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分情形证明（举例）</a:t>
            </a: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Symbol" charset="2"/>
              </a:rPr>
              <a:t>当</a:t>
            </a:r>
            <a:r>
              <a:rPr lang="en-US" altLang="zh-CN" dirty="0">
                <a:sym typeface="Symbol" charset="2"/>
              </a:rPr>
              <a:t>n</a:t>
            </a:r>
            <a:r>
              <a:rPr lang="zh-CN" altLang="en-US" dirty="0">
                <a:sym typeface="Symbol" charset="2"/>
              </a:rPr>
              <a:t>是一个正整数，且</a:t>
            </a:r>
            <a:r>
              <a:rPr lang="en-US" altLang="zh-CN" dirty="0">
                <a:sym typeface="Symbol" charset="2"/>
              </a:rPr>
              <a:t>n4</a:t>
            </a:r>
            <a:r>
              <a:rPr lang="zh-CN" altLang="en-US" dirty="0">
                <a:sym typeface="Symbol" charset="2"/>
              </a:rPr>
              <a:t>时，</a:t>
            </a:r>
            <a:r>
              <a:rPr lang="en-US" altLang="zh-CN" dirty="0">
                <a:sym typeface="Symbol" charset="2"/>
              </a:rPr>
              <a:t>(n+1)</a:t>
            </a:r>
            <a:r>
              <a:rPr lang="en-US" altLang="zh-CN" baseline="30000" dirty="0">
                <a:sym typeface="Symbol" charset="2"/>
              </a:rPr>
              <a:t>3</a:t>
            </a:r>
            <a:r>
              <a:rPr lang="en-US" altLang="zh-CN" dirty="0">
                <a:sym typeface="Symbol" charset="2"/>
              </a:rPr>
              <a:t>3n</a:t>
            </a:r>
            <a:r>
              <a:rPr lang="zh-CN" altLang="en-US" dirty="0">
                <a:sym typeface="Symbol" charset="2"/>
              </a:rPr>
              <a:t>。</a:t>
            </a:r>
            <a:endParaRPr lang="en-US" altLang="zh-CN" dirty="0"/>
          </a:p>
          <a:p>
            <a:pPr lvl="1"/>
            <a:r>
              <a:rPr lang="en-US" altLang="zh-CN" dirty="0"/>
              <a:t>n=1, 2, 3, 4.</a:t>
            </a:r>
            <a:r>
              <a:rPr lang="zh-CN" altLang="en-US" dirty="0"/>
              <a:t>（穷举）</a:t>
            </a:r>
            <a:endParaRPr lang="en-US" altLang="zh-CN" dirty="0"/>
          </a:p>
          <a:p>
            <a:r>
              <a:rPr lang="zh-CN" altLang="en-US" dirty="0">
                <a:sym typeface="Symbol" charset="2"/>
              </a:rPr>
              <a:t>当</a:t>
            </a:r>
            <a:r>
              <a:rPr lang="en-US" altLang="zh-CN" dirty="0">
                <a:sym typeface="Symbol" charset="2"/>
              </a:rPr>
              <a:t>n</a:t>
            </a:r>
            <a:r>
              <a:rPr lang="zh-CN" altLang="en-US" dirty="0">
                <a:sym typeface="Symbol" charset="2"/>
              </a:rPr>
              <a:t>是一个整数时，有</a:t>
            </a:r>
            <a:r>
              <a:rPr lang="en-US" altLang="zh-CN" dirty="0">
                <a:sym typeface="Symbol" charset="2"/>
              </a:rPr>
              <a:t>n</a:t>
            </a:r>
            <a:r>
              <a:rPr lang="en-US" altLang="zh-CN" baseline="30000" dirty="0">
                <a:sym typeface="Symbol" charset="2"/>
              </a:rPr>
              <a:t>2</a:t>
            </a:r>
            <a:r>
              <a:rPr lang="en-US" altLang="zh-CN" dirty="0">
                <a:sym typeface="Symbol" charset="2"/>
              </a:rPr>
              <a:t>n</a:t>
            </a:r>
            <a:r>
              <a:rPr lang="zh-CN" altLang="en-US" dirty="0">
                <a:sym typeface="Symbol" charset="2"/>
              </a:rPr>
              <a:t>。</a:t>
            </a:r>
            <a:endParaRPr lang="en-US" altLang="zh-CN" dirty="0">
              <a:sym typeface="Symbol" charset="2"/>
            </a:endParaRPr>
          </a:p>
          <a:p>
            <a:pPr lvl="1"/>
            <a:r>
              <a:rPr lang="en-US" altLang="zh-CN" dirty="0">
                <a:sym typeface="Symbol" charset="2"/>
              </a:rPr>
              <a:t>n0</a:t>
            </a:r>
          </a:p>
          <a:p>
            <a:pPr lvl="1"/>
            <a:r>
              <a:rPr lang="en-US" altLang="zh-CN" dirty="0">
                <a:sym typeface="Symbol" charset="2"/>
              </a:rPr>
              <a:t>n1</a:t>
            </a:r>
          </a:p>
          <a:p>
            <a:r>
              <a:rPr lang="en-US" altLang="zh-CN" dirty="0">
                <a:sym typeface="Symbol" charset="2"/>
              </a:rPr>
              <a:t>(</a:t>
            </a:r>
            <a:r>
              <a:rPr lang="en-US" altLang="zh-CN" dirty="0" err="1">
                <a:sym typeface="Symbol" charset="2"/>
              </a:rPr>
              <a:t>x+y</a:t>
            </a:r>
            <a:r>
              <a:rPr lang="en-US" altLang="zh-CN" dirty="0">
                <a:sym typeface="Symbol" charset="2"/>
              </a:rPr>
              <a:t>)</a:t>
            </a:r>
            <a:r>
              <a:rPr lang="en-US" altLang="zh-CN" baseline="30000" dirty="0">
                <a:sym typeface="Symbol" charset="2"/>
              </a:rPr>
              <a:t>r</a:t>
            </a:r>
            <a:r>
              <a:rPr lang="en-US" altLang="zh-CN" dirty="0">
                <a:sym typeface="Symbol" charset="2"/>
              </a:rPr>
              <a:t> &lt; </a:t>
            </a:r>
            <a:r>
              <a:rPr lang="en-US" altLang="zh-CN" dirty="0" err="1">
                <a:sym typeface="Symbol" charset="2"/>
              </a:rPr>
              <a:t>x</a:t>
            </a:r>
            <a:r>
              <a:rPr lang="en-US" altLang="zh-CN" baseline="30000" dirty="0" err="1">
                <a:sym typeface="Symbol" charset="2"/>
              </a:rPr>
              <a:t>r</a:t>
            </a:r>
            <a:r>
              <a:rPr lang="en-US" altLang="zh-CN" dirty="0" err="1">
                <a:sym typeface="Symbol" charset="2"/>
              </a:rPr>
              <a:t>+y</a:t>
            </a:r>
            <a:r>
              <a:rPr lang="en-US" altLang="zh-CN" baseline="30000" dirty="0" err="1">
                <a:sym typeface="Symbol" charset="2"/>
              </a:rPr>
              <a:t>r</a:t>
            </a:r>
            <a:r>
              <a:rPr lang="en-US" altLang="zh-CN" dirty="0">
                <a:sym typeface="Symbol" charset="2"/>
              </a:rPr>
              <a:t>, </a:t>
            </a:r>
            <a:r>
              <a:rPr lang="zh-CN" altLang="en-US" dirty="0">
                <a:sym typeface="Symbol" charset="2"/>
              </a:rPr>
              <a:t>这里</a:t>
            </a:r>
            <a:r>
              <a:rPr lang="en-US" altLang="zh-CN" dirty="0">
                <a:sym typeface="Symbol" charset="2"/>
              </a:rPr>
              <a:t>x, y</a:t>
            </a:r>
            <a:r>
              <a:rPr lang="zh-CN" altLang="en-US" dirty="0">
                <a:sym typeface="Symbol" charset="2"/>
              </a:rPr>
              <a:t>是正实数</a:t>
            </a:r>
            <a:r>
              <a:rPr lang="en-US" altLang="zh-CN" dirty="0">
                <a:sym typeface="Symbol" charset="2"/>
              </a:rPr>
              <a:t>, r</a:t>
            </a:r>
            <a:r>
              <a:rPr lang="zh-CN" altLang="en-US" dirty="0">
                <a:sym typeface="Symbol" charset="2"/>
              </a:rPr>
              <a:t>是</a:t>
            </a:r>
            <a:r>
              <a:rPr lang="en-US" altLang="zh-CN" dirty="0">
                <a:sym typeface="Symbol" charset="2"/>
              </a:rPr>
              <a:t>0&lt;r&lt;1</a:t>
            </a:r>
            <a:r>
              <a:rPr lang="zh-CN" altLang="en-US" dirty="0">
                <a:sym typeface="Symbol" charset="2"/>
              </a:rPr>
              <a:t>的实数</a:t>
            </a:r>
            <a:r>
              <a:rPr lang="en-US" altLang="zh-CN" dirty="0">
                <a:sym typeface="Symbol" charset="2"/>
              </a:rPr>
              <a:t>.</a:t>
            </a:r>
          </a:p>
          <a:p>
            <a:pPr lvl="1"/>
            <a:r>
              <a:rPr lang="zh-CN" altLang="en-US" dirty="0">
                <a:sym typeface="Symbol" charset="2"/>
              </a:rPr>
              <a:t>不失一般性，假设</a:t>
            </a:r>
            <a:r>
              <a:rPr lang="en-US" altLang="zh-CN" dirty="0" err="1">
                <a:sym typeface="Symbol" charset="2"/>
              </a:rPr>
              <a:t>x+y</a:t>
            </a:r>
            <a:r>
              <a:rPr lang="en-US" altLang="zh-CN" dirty="0">
                <a:sym typeface="Symbol" charset="2"/>
              </a:rPr>
              <a:t>=1.</a:t>
            </a:r>
          </a:p>
          <a:p>
            <a:pPr lvl="1"/>
            <a:r>
              <a:rPr lang="en-US" altLang="zh-CN" dirty="0">
                <a:sym typeface="Symbol" charset="2"/>
              </a:rPr>
              <a:t>x &lt; </a:t>
            </a:r>
            <a:r>
              <a:rPr lang="en-US" altLang="zh-CN" dirty="0" err="1">
                <a:sym typeface="Symbol" charset="2"/>
              </a:rPr>
              <a:t>x</a:t>
            </a:r>
            <a:r>
              <a:rPr lang="en-US" altLang="zh-CN" baseline="30000" dirty="0" err="1">
                <a:sym typeface="Symbol" charset="2"/>
              </a:rPr>
              <a:t>r</a:t>
            </a:r>
            <a:r>
              <a:rPr lang="zh-CN" altLang="en-US" dirty="0">
                <a:sym typeface="Symbol" charset="2"/>
              </a:rPr>
              <a:t>，</a:t>
            </a:r>
            <a:r>
              <a:rPr lang="en-US" altLang="zh-CN" dirty="0">
                <a:sym typeface="Symbol" charset="2"/>
              </a:rPr>
              <a:t> y &lt; </a:t>
            </a:r>
            <a:r>
              <a:rPr lang="en-US" altLang="zh-CN" dirty="0" err="1">
                <a:sym typeface="Symbol" charset="2"/>
              </a:rPr>
              <a:t>y</a:t>
            </a:r>
            <a:r>
              <a:rPr lang="en-US" altLang="zh-CN" baseline="30000" dirty="0" err="1">
                <a:sym typeface="Symbol" charset="2"/>
              </a:rPr>
              <a:t>r</a:t>
            </a:r>
            <a:r>
              <a:rPr lang="en-US" altLang="zh-CN" dirty="0">
                <a:sym typeface="Symbol" charset="2"/>
              </a:rPr>
              <a:t>  </a:t>
            </a:r>
            <a:r>
              <a:rPr lang="en-US" altLang="zh-CN" dirty="0" err="1">
                <a:sym typeface="Symbol" charset="2"/>
              </a:rPr>
              <a:t>x+y</a:t>
            </a:r>
            <a:r>
              <a:rPr lang="en-US" altLang="zh-CN" dirty="0">
                <a:sym typeface="Symbol" charset="2"/>
              </a:rPr>
              <a:t> &lt; </a:t>
            </a:r>
            <a:r>
              <a:rPr lang="en-US" altLang="zh-CN" dirty="0" err="1">
                <a:sym typeface="Symbol" charset="2"/>
              </a:rPr>
              <a:t>x</a:t>
            </a:r>
            <a:r>
              <a:rPr lang="en-US" altLang="zh-CN" baseline="30000" dirty="0" err="1">
                <a:sym typeface="Symbol" charset="2"/>
              </a:rPr>
              <a:t>r</a:t>
            </a:r>
            <a:r>
              <a:rPr lang="en-US" altLang="zh-CN" dirty="0" err="1">
                <a:sym typeface="Symbol" charset="2"/>
              </a:rPr>
              <a:t>+y</a:t>
            </a:r>
            <a:r>
              <a:rPr lang="en-US" altLang="zh-CN" baseline="30000" dirty="0" err="1">
                <a:sym typeface="Symbol" charset="2"/>
              </a:rPr>
              <a:t>r</a:t>
            </a:r>
            <a:r>
              <a:rPr lang="en-US" altLang="zh-CN" dirty="0">
                <a:sym typeface="Symbol" charset="2"/>
              </a:rPr>
              <a:t>  (</a:t>
            </a:r>
            <a:r>
              <a:rPr lang="en-US" altLang="zh-CN" dirty="0" err="1">
                <a:sym typeface="Symbol" charset="2"/>
              </a:rPr>
              <a:t>x+y</a:t>
            </a:r>
            <a:r>
              <a:rPr lang="en-US" altLang="zh-CN" dirty="0">
                <a:sym typeface="Symbol" charset="2"/>
              </a:rPr>
              <a:t>)</a:t>
            </a:r>
            <a:r>
              <a:rPr lang="en-US" altLang="zh-CN" baseline="30000" dirty="0">
                <a:sym typeface="Symbol" charset="2"/>
              </a:rPr>
              <a:t>r</a:t>
            </a:r>
            <a:r>
              <a:rPr lang="en-US" altLang="zh-CN" dirty="0">
                <a:sym typeface="Symbol" charset="2"/>
              </a:rPr>
              <a:t> &lt; </a:t>
            </a:r>
            <a:r>
              <a:rPr lang="en-US" altLang="zh-CN" dirty="0" err="1">
                <a:sym typeface="Symbol" charset="2"/>
              </a:rPr>
              <a:t>x</a:t>
            </a:r>
            <a:r>
              <a:rPr lang="en-US" altLang="zh-CN" baseline="30000" dirty="0" err="1">
                <a:sym typeface="Symbol" charset="2"/>
              </a:rPr>
              <a:t>r</a:t>
            </a:r>
            <a:r>
              <a:rPr lang="en-US" altLang="zh-CN" dirty="0" err="1">
                <a:sym typeface="Symbol" charset="2"/>
              </a:rPr>
              <a:t>+y</a:t>
            </a:r>
            <a:r>
              <a:rPr lang="en-US" altLang="zh-CN" baseline="30000" dirty="0" err="1">
                <a:sym typeface="Symbol" charset="2"/>
              </a:rPr>
              <a:t>r</a:t>
            </a:r>
            <a:endParaRPr lang="en-US" altLang="zh-CN" baseline="30000" dirty="0"/>
          </a:p>
          <a:p>
            <a:endParaRPr lang="en-US" altLang="zh-CN" dirty="0">
              <a:sym typeface="Symbol" charset="2"/>
            </a:endParaRPr>
          </a:p>
        </p:txBody>
      </p:sp>
      <p:sp>
        <p:nvSpPr>
          <p:cNvPr id="36867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7C6BB09-D310-EC40-AB3B-1D8584A3F0E9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等价性证明</a:t>
            </a:r>
            <a:endParaRPr lang="en-US" altLang="zh-CN"/>
          </a:p>
        </p:txBody>
      </p:sp>
      <p:sp>
        <p:nvSpPr>
          <p:cNvPr id="1126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l="-657" t="-1508"/>
            </a:stretch>
          </a:blipFill>
        </p:spPr>
        <p:txBody>
          <a:bodyPr/>
          <a:lstStyle/>
          <a:p>
            <a:r>
              <a:rPr lang="zh-CN" altLang="en-US"/>
              <a:t> </a:t>
            </a:r>
          </a:p>
        </p:txBody>
      </p:sp>
      <p:sp>
        <p:nvSpPr>
          <p:cNvPr id="38915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7588881-8069-EB4A-8841-B5F7D10F4D5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存在性证明</a:t>
            </a: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Symbol" charset="2"/>
              </a:rPr>
              <a:t>证明目标</a:t>
            </a:r>
            <a:endParaRPr lang="en-US" altLang="zh-CN" dirty="0">
              <a:sym typeface="Symbol" charset="2"/>
            </a:endParaRPr>
          </a:p>
          <a:p>
            <a:pPr lvl="1"/>
            <a:r>
              <a:rPr lang="en-US" altLang="zh-CN" dirty="0">
                <a:sym typeface="Symbol" charset="2"/>
              </a:rPr>
              <a:t>x P(x</a:t>
            </a:r>
            <a:r>
              <a:rPr lang="en-US" altLang="zh-CN" dirty="0"/>
              <a:t>)</a:t>
            </a:r>
            <a:endParaRPr lang="en-US" altLang="zh-CN" dirty="0">
              <a:sym typeface="Symbol" charset="2"/>
            </a:endParaRPr>
          </a:p>
          <a:p>
            <a:pPr lvl="1"/>
            <a:r>
              <a:rPr lang="zh-CN" altLang="en-US" dirty="0">
                <a:sym typeface="Symbol" charset="2"/>
              </a:rPr>
              <a:t>构造性证明：</a:t>
            </a:r>
            <a:endParaRPr lang="en-US" altLang="zh-CN" dirty="0">
              <a:sym typeface="Symbol" charset="2"/>
            </a:endParaRPr>
          </a:p>
          <a:p>
            <a:pPr marL="344487" lvl="1" indent="0">
              <a:buNone/>
            </a:pPr>
            <a:r>
              <a:rPr lang="en-US" altLang="zh-CN" sz="2200" dirty="0">
                <a:solidFill>
                  <a:srgbClr val="FF0000"/>
                </a:solidFill>
                <a:sym typeface="Symbol" charset="2"/>
              </a:rPr>
              <a:t>	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存在这样的正整数，有两种方式表示为正整数的立方和。</a:t>
            </a:r>
            <a:endParaRPr lang="en-US" altLang="zh-CN" sz="2200" dirty="0">
              <a:solidFill>
                <a:srgbClr val="2009CD"/>
              </a:solidFill>
              <a:sym typeface="Symbol" charset="2"/>
            </a:endParaRPr>
          </a:p>
          <a:p>
            <a:pPr marL="344487" lvl="1" indent="0">
              <a:buNone/>
            </a:pPr>
            <a:r>
              <a:rPr lang="en-US" altLang="zh-CN" dirty="0">
                <a:solidFill>
                  <a:srgbClr val="2009CD"/>
                </a:solidFill>
                <a:sym typeface="Symbol" charset="2"/>
              </a:rPr>
              <a:t>	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证明：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1729=10</a:t>
            </a:r>
            <a:r>
              <a:rPr lang="en-US" altLang="zh-CN" sz="2200" baseline="30000" dirty="0">
                <a:solidFill>
                  <a:srgbClr val="2009CD"/>
                </a:solidFill>
                <a:sym typeface="Symbol" charset="2"/>
              </a:rPr>
              <a:t>3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+9</a:t>
            </a:r>
            <a:r>
              <a:rPr lang="en-US" altLang="zh-CN" sz="2200" baseline="30000" dirty="0">
                <a:solidFill>
                  <a:srgbClr val="2009CD"/>
                </a:solidFill>
                <a:sym typeface="Symbol" charset="2"/>
              </a:rPr>
              <a:t>3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=12</a:t>
            </a:r>
            <a:r>
              <a:rPr lang="en-US" altLang="zh-CN" sz="2200" baseline="30000" dirty="0">
                <a:solidFill>
                  <a:srgbClr val="2009CD"/>
                </a:solidFill>
                <a:sym typeface="Symbol" charset="2"/>
              </a:rPr>
              <a:t>3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+1</a:t>
            </a:r>
            <a:r>
              <a:rPr lang="en-US" altLang="zh-CN" sz="2200" baseline="30000" dirty="0">
                <a:solidFill>
                  <a:srgbClr val="2009CD"/>
                </a:solidFill>
                <a:sym typeface="Symbol" charset="2"/>
              </a:rPr>
              <a:t>3 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   			</a:t>
            </a:r>
            <a:r>
              <a:rPr lang="en-US" altLang="zh-CN" sz="2200" dirty="0">
                <a:solidFill>
                  <a:srgbClr val="2009CD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Symbol" charset="2"/>
              </a:rPr>
              <a:t>⏹</a:t>
            </a:r>
            <a:endParaRPr lang="en-US" altLang="zh-CN" sz="2200" dirty="0">
              <a:solidFill>
                <a:srgbClr val="2009CD"/>
              </a:solidFill>
              <a:sym typeface="Symbol" charset="2"/>
            </a:endParaRPr>
          </a:p>
          <a:p>
            <a:pPr lvl="1"/>
            <a:r>
              <a:rPr lang="zh-CN" altLang="en-US" dirty="0">
                <a:sym typeface="Symbol" charset="2"/>
              </a:rPr>
              <a:t>非构造性证明</a:t>
            </a:r>
            <a:endParaRPr lang="en-US" altLang="zh-CN" dirty="0">
              <a:sym typeface="Symbol" charset="2"/>
            </a:endParaRPr>
          </a:p>
          <a:p>
            <a:pPr marL="344487" lvl="1" indent="0">
              <a:buNone/>
            </a:pPr>
            <a:r>
              <a:rPr lang="en-US" altLang="zh-CN" sz="2400" dirty="0">
                <a:solidFill>
                  <a:srgbClr val="2009CD"/>
                </a:solidFill>
                <a:sym typeface="Symbol" charset="2"/>
              </a:rPr>
              <a:t>	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存在无理数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x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和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y 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使得</a:t>
            </a:r>
            <a:r>
              <a:rPr lang="en-US" altLang="zh-CN" sz="2200" dirty="0" err="1">
                <a:solidFill>
                  <a:srgbClr val="2009CD"/>
                </a:solidFill>
                <a:sym typeface="Symbol" charset="2"/>
              </a:rPr>
              <a:t>x</a:t>
            </a:r>
            <a:r>
              <a:rPr lang="en-US" altLang="zh-CN" sz="2200" baseline="30000" dirty="0" err="1">
                <a:solidFill>
                  <a:srgbClr val="2009CD"/>
                </a:solidFill>
                <a:sym typeface="Symbol" charset="2"/>
              </a:rPr>
              <a:t>y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是有理数</a:t>
            </a:r>
            <a:endParaRPr lang="en-US" altLang="zh-CN" sz="2200" dirty="0">
              <a:solidFill>
                <a:srgbClr val="2009CD"/>
              </a:solidFill>
              <a:sym typeface="Symbol" charset="2"/>
            </a:endParaRPr>
          </a:p>
          <a:p>
            <a:pPr marL="344487" lvl="1" indent="0">
              <a:buNone/>
            </a:pP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	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证明：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	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令 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y</a:t>
            </a:r>
            <a:r>
              <a:rPr lang="en-US" altLang="zh-CN" sz="2200" baseline="30000" dirty="0">
                <a:solidFill>
                  <a:srgbClr val="2009CD"/>
                </a:solidFill>
                <a:sym typeface="Symbol" charset="2"/>
              </a:rPr>
              <a:t>2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=2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，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x= </a:t>
            </a:r>
            <a:r>
              <a:rPr lang="en-US" altLang="zh-CN" sz="2200" dirty="0" err="1">
                <a:solidFill>
                  <a:srgbClr val="2009CD"/>
                </a:solidFill>
                <a:sym typeface="Symbol" charset="2"/>
              </a:rPr>
              <a:t>y</a:t>
            </a:r>
            <a:r>
              <a:rPr lang="en-US" altLang="zh-CN" sz="2200" baseline="30000" dirty="0" err="1">
                <a:solidFill>
                  <a:srgbClr val="2009CD"/>
                </a:solidFill>
                <a:sym typeface="Symbol" charset="2"/>
              </a:rPr>
              <a:t>y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，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 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则 </a:t>
            </a:r>
            <a:r>
              <a:rPr lang="en-US" altLang="zh-CN" sz="2200" dirty="0" err="1">
                <a:solidFill>
                  <a:srgbClr val="2009CD"/>
                </a:solidFill>
                <a:sym typeface="Symbol" charset="2"/>
              </a:rPr>
              <a:t>x</a:t>
            </a:r>
            <a:r>
              <a:rPr lang="en-US" altLang="zh-CN" sz="2200" baseline="30000" dirty="0" err="1">
                <a:solidFill>
                  <a:srgbClr val="2009CD"/>
                </a:solidFill>
                <a:sym typeface="Symbol" charset="2"/>
              </a:rPr>
              <a:t>y</a:t>
            </a:r>
            <a:r>
              <a:rPr lang="en-US" altLang="zh-CN" sz="2200" baseline="30000" dirty="0">
                <a:solidFill>
                  <a:srgbClr val="2009CD"/>
                </a:solidFill>
                <a:sym typeface="Symbol" charset="2"/>
              </a:rPr>
              <a:t> 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=(</a:t>
            </a:r>
            <a:r>
              <a:rPr lang="en-US" altLang="zh-CN" sz="2200" dirty="0" err="1">
                <a:solidFill>
                  <a:srgbClr val="2009CD"/>
                </a:solidFill>
                <a:sym typeface="Symbol" charset="2"/>
              </a:rPr>
              <a:t>y</a:t>
            </a:r>
            <a:r>
              <a:rPr lang="en-US" altLang="zh-CN" sz="2200" baseline="30000" dirty="0" err="1">
                <a:solidFill>
                  <a:srgbClr val="2009CD"/>
                </a:solidFill>
                <a:sym typeface="Symbol" charset="2"/>
              </a:rPr>
              <a:t>y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)</a:t>
            </a:r>
            <a:r>
              <a:rPr lang="en-US" altLang="zh-CN" sz="2200" baseline="30000" dirty="0">
                <a:solidFill>
                  <a:srgbClr val="2009CD"/>
                </a:solidFill>
                <a:sym typeface="Symbol" charset="2"/>
              </a:rPr>
              <a:t>y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=y</a:t>
            </a:r>
            <a:r>
              <a:rPr lang="en-US" altLang="zh-CN" sz="2200" baseline="30000" dirty="0">
                <a:solidFill>
                  <a:srgbClr val="2009CD"/>
                </a:solidFill>
                <a:sym typeface="Symbol" charset="2"/>
              </a:rPr>
              <a:t>2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=2</a:t>
            </a:r>
            <a:br>
              <a:rPr lang="en-US" altLang="zh-CN" sz="2200" dirty="0">
                <a:solidFill>
                  <a:srgbClr val="2009CD"/>
                </a:solidFill>
                <a:sym typeface="Symbol" charset="2"/>
              </a:rPr>
            </a:b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	            	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若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x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是无理数，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 x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和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y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即为所求；</a:t>
            </a:r>
            <a:br>
              <a:rPr lang="en-US" altLang="zh-CN" sz="2200" dirty="0">
                <a:solidFill>
                  <a:srgbClr val="2009CD"/>
                </a:solidFill>
                <a:sym typeface="Symbol" charset="2"/>
              </a:rPr>
            </a:b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  		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否则，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y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和</a:t>
            </a:r>
            <a:r>
              <a:rPr lang="en-US" altLang="zh-CN" sz="2200" dirty="0">
                <a:solidFill>
                  <a:srgbClr val="2009CD"/>
                </a:solidFill>
                <a:sym typeface="Symbol" charset="2"/>
              </a:rPr>
              <a:t>y</a:t>
            </a:r>
            <a:r>
              <a:rPr lang="zh-CN" altLang="en-US" sz="2200" dirty="0">
                <a:solidFill>
                  <a:srgbClr val="2009CD"/>
                </a:solidFill>
                <a:sym typeface="Symbol" charset="2"/>
              </a:rPr>
              <a:t>即为所求。</a:t>
            </a:r>
            <a:r>
              <a:rPr lang="en-US" altLang="zh-CN" sz="2200" dirty="0">
                <a:solidFill>
                  <a:srgbClr val="2009CD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Symbol" charset="2"/>
              </a:rPr>
              <a:t> 			⏹</a:t>
            </a:r>
            <a:endParaRPr lang="en-US" altLang="zh-CN" sz="2200" dirty="0">
              <a:solidFill>
                <a:srgbClr val="2009CD"/>
              </a:solidFill>
              <a:sym typeface="Symbol" charset="2"/>
            </a:endParaRPr>
          </a:p>
        </p:txBody>
      </p:sp>
      <p:sp>
        <p:nvSpPr>
          <p:cNvPr id="40963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D2A9174-F251-234D-9B4F-F4CFC93AD26F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唯一性证明</a:t>
            </a:r>
            <a:endParaRPr lang="en-US" altLang="zh-CN"/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证明目标</a:t>
            </a:r>
            <a:endParaRPr lang="en-US" altLang="zh-CN"/>
          </a:p>
          <a:p>
            <a:pPr lvl="1"/>
            <a:r>
              <a:rPr lang="en-US" altLang="zh-CN">
                <a:sym typeface="Symbol" charset="2"/>
              </a:rPr>
              <a:t>x (P(x</a:t>
            </a:r>
            <a:r>
              <a:rPr lang="en-US" altLang="zh-CN"/>
              <a:t>) </a:t>
            </a:r>
            <a:r>
              <a:rPr lang="en-US" altLang="zh-CN">
                <a:sym typeface="Symbol" charset="2"/>
              </a:rPr>
              <a:t> y (yxP(y</a:t>
            </a:r>
            <a:r>
              <a:rPr lang="en-US" altLang="zh-CN"/>
              <a:t>) )</a:t>
            </a:r>
          </a:p>
          <a:p>
            <a:pPr lvl="1"/>
            <a:r>
              <a:rPr lang="en-US" altLang="zh-CN">
                <a:sym typeface="Symbol" charset="2"/>
              </a:rPr>
              <a:t>x P(x</a:t>
            </a:r>
            <a:r>
              <a:rPr lang="en-US" altLang="zh-CN"/>
              <a:t>) </a:t>
            </a:r>
            <a:r>
              <a:rPr lang="en-US" altLang="zh-CN">
                <a:sym typeface="Symbol" charset="2"/>
              </a:rPr>
              <a:t> y z (P(y</a:t>
            </a:r>
            <a:r>
              <a:rPr lang="en-US" altLang="zh-CN"/>
              <a:t>)</a:t>
            </a:r>
            <a:r>
              <a:rPr lang="en-US" altLang="zh-CN">
                <a:sym typeface="Symbol" charset="2"/>
              </a:rPr>
              <a:t> </a:t>
            </a:r>
            <a:r>
              <a:rPr lang="en-US" altLang="zh-CN"/>
              <a:t> </a:t>
            </a:r>
            <a:r>
              <a:rPr lang="en-US" altLang="zh-CN">
                <a:sym typeface="Symbol" charset="2"/>
              </a:rPr>
              <a:t>P(z</a:t>
            </a:r>
            <a:r>
              <a:rPr lang="en-US" altLang="zh-CN"/>
              <a:t>) </a:t>
            </a:r>
            <a:r>
              <a:rPr lang="en-US" altLang="zh-CN">
                <a:sym typeface="Symbol" charset="2"/>
              </a:rPr>
              <a:t> y = z</a:t>
            </a:r>
            <a:r>
              <a:rPr lang="en-US" altLang="zh-CN"/>
              <a:t>)</a:t>
            </a:r>
          </a:p>
          <a:p>
            <a:pPr lvl="1"/>
            <a:r>
              <a:rPr lang="zh-CN" altLang="en-US">
                <a:sym typeface="Symbol" charset="2"/>
              </a:rPr>
              <a:t>举例，设</a:t>
            </a:r>
            <a:r>
              <a:rPr lang="en-US" altLang="zh-CN">
                <a:sym typeface="Symbol" charset="2"/>
              </a:rPr>
              <a:t>a0, ax+b=c</a:t>
            </a:r>
            <a:r>
              <a:rPr lang="zh-CN" altLang="en-US">
                <a:sym typeface="Symbol" charset="2"/>
              </a:rPr>
              <a:t>有唯一的解。</a:t>
            </a:r>
            <a:endParaRPr lang="en-US" altLang="zh-CN" dirty="0">
              <a:sym typeface="Symbol" charset="2"/>
            </a:endParaRPr>
          </a:p>
        </p:txBody>
      </p:sp>
      <p:sp>
        <p:nvSpPr>
          <p:cNvPr id="43011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0EF8FB5-9F81-AE45-B9EB-6318EE4878C9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寻找反例</a:t>
            </a:r>
            <a:endParaRPr lang="en-US" altLang="zh-CN"/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原理</a:t>
            </a:r>
            <a:endParaRPr lang="en-US" altLang="zh-CN"/>
          </a:p>
          <a:p>
            <a:pPr lvl="1"/>
            <a:r>
              <a:rPr lang="en-US" altLang="zh-CN">
                <a:sym typeface="Symbol" charset="2"/>
              </a:rPr>
              <a:t>x P(x</a:t>
            </a:r>
            <a:r>
              <a:rPr lang="en-US" altLang="zh-CN"/>
              <a:t>)</a:t>
            </a:r>
            <a:r>
              <a:rPr lang="en-US" altLang="zh-CN">
                <a:sym typeface="Symbol" charset="2"/>
              </a:rPr>
              <a:t></a:t>
            </a:r>
            <a:r>
              <a:rPr lang="en-US" altLang="zh-CN"/>
              <a:t> </a:t>
            </a:r>
            <a:r>
              <a:rPr lang="en-US" altLang="zh-CN">
                <a:sym typeface="Symbol" charset="2"/>
              </a:rPr>
              <a:t>x P(x</a:t>
            </a:r>
            <a:r>
              <a:rPr lang="en-US" altLang="zh-CN"/>
              <a:t>)</a:t>
            </a:r>
          </a:p>
          <a:p>
            <a:r>
              <a:rPr lang="zh-CN" altLang="en-US">
                <a:sym typeface="Symbol" charset="2"/>
              </a:rPr>
              <a:t>举例</a:t>
            </a:r>
            <a:endParaRPr lang="en-US" altLang="zh-CN">
              <a:sym typeface="Symbol" charset="2"/>
            </a:endParaRPr>
          </a:p>
          <a:p>
            <a:pPr lvl="1"/>
            <a:r>
              <a:rPr lang="zh-CN" altLang="en-US">
                <a:sym typeface="Symbol" charset="2"/>
              </a:rPr>
              <a:t>每个正整数都是两个整数的平方和</a:t>
            </a:r>
            <a:endParaRPr lang="en-US" altLang="zh-CN">
              <a:sym typeface="Symbol" charset="2"/>
            </a:endParaRPr>
          </a:p>
          <a:p>
            <a:pPr lvl="1"/>
            <a:r>
              <a:rPr lang="en-US" altLang="zh-CN">
                <a:sym typeface="Symbol" charset="2"/>
              </a:rPr>
              <a:t>3</a:t>
            </a:r>
            <a:endParaRPr lang="zh-CN" altLang="en-US">
              <a:sym typeface="Symbol" charset="2"/>
            </a:endParaRPr>
          </a:p>
          <a:p>
            <a:pPr lvl="1"/>
            <a:r>
              <a:rPr lang="zh-CN" altLang="en-US">
                <a:sym typeface="Symbol" charset="2"/>
              </a:rPr>
              <a:t>每个正整数都是三个整数的平方和</a:t>
            </a:r>
            <a:endParaRPr lang="en-US" altLang="zh-CN">
              <a:sym typeface="Symbol" charset="2"/>
            </a:endParaRPr>
          </a:p>
          <a:p>
            <a:pPr lvl="1"/>
            <a:r>
              <a:rPr lang="en-US" altLang="zh-CN">
                <a:sym typeface="Symbol" charset="2"/>
              </a:rPr>
              <a:t>7</a:t>
            </a:r>
          </a:p>
          <a:p>
            <a:pPr lvl="1"/>
            <a:r>
              <a:rPr lang="zh-CN" altLang="en-US">
                <a:sym typeface="Symbol" charset="2"/>
              </a:rPr>
              <a:t>每个正整数都是四个整数的平方和？</a:t>
            </a:r>
            <a:endParaRPr lang="en-US" altLang="zh-CN">
              <a:sym typeface="Symbol" charset="2"/>
            </a:endParaRPr>
          </a:p>
          <a:p>
            <a:pPr lvl="1"/>
            <a:endParaRPr lang="en-US" altLang="zh-CN" dirty="0">
              <a:sym typeface="Symbol" charset="2"/>
            </a:endParaRPr>
          </a:p>
        </p:txBody>
      </p:sp>
      <p:sp>
        <p:nvSpPr>
          <p:cNvPr id="45059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DCAE0C0-4329-C248-8B32-DFF380065D1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证明中的错误</a:t>
            </a:r>
            <a:endParaRPr lang="en-US" altLang="zh-CN"/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>
                <a:sym typeface="Symbol" charset="2"/>
              </a:rPr>
              <a:t>以下证明“</a:t>
            </a:r>
            <a:r>
              <a:rPr lang="en-US" altLang="zh-CN" dirty="0">
                <a:sym typeface="Symbol" charset="2"/>
              </a:rPr>
              <a:t>2=1</a:t>
            </a:r>
            <a:r>
              <a:rPr lang="zh-CN" altLang="en-US" dirty="0">
                <a:sym typeface="Symbol" charset="2"/>
              </a:rPr>
              <a:t>”，错在哪里？</a:t>
            </a:r>
            <a:endParaRPr lang="en-US" altLang="zh-CN" dirty="0">
              <a:sym typeface="Symbol" charset="2"/>
            </a:endParaRPr>
          </a:p>
          <a:p>
            <a:pPr marL="639762" lvl="2" indent="0">
              <a:buNone/>
            </a:pPr>
            <a:r>
              <a:rPr lang="en-US" altLang="zh-CN" dirty="0"/>
              <a:t>a=b                 </a:t>
            </a:r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是两个相等的正整数</a:t>
            </a:r>
            <a:endParaRPr lang="en-US" altLang="zh-CN" dirty="0"/>
          </a:p>
          <a:p>
            <a:pPr marL="639762" lvl="2" indent="0">
              <a:buNone/>
            </a:pPr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=ab              </a:t>
            </a:r>
            <a:r>
              <a:rPr lang="zh-CN" altLang="en-US" dirty="0"/>
              <a:t>两边乘以</a:t>
            </a:r>
            <a:r>
              <a:rPr lang="en-US" altLang="zh-CN" dirty="0"/>
              <a:t>a </a:t>
            </a:r>
          </a:p>
          <a:p>
            <a:pPr marL="639762" lvl="2" indent="0">
              <a:buNone/>
            </a:pPr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-b</a:t>
            </a:r>
            <a:r>
              <a:rPr lang="en-US" altLang="zh-CN" baseline="30000" dirty="0"/>
              <a:t>2</a:t>
            </a:r>
            <a:r>
              <a:rPr lang="en-US" altLang="zh-CN" dirty="0"/>
              <a:t>=ab-b</a:t>
            </a:r>
            <a:r>
              <a:rPr lang="en-US" altLang="zh-CN" baseline="30000" dirty="0"/>
              <a:t>2</a:t>
            </a:r>
            <a:r>
              <a:rPr lang="en-US" altLang="zh-CN" dirty="0"/>
              <a:t>    </a:t>
            </a:r>
            <a:r>
              <a:rPr lang="zh-CN" altLang="en-US" dirty="0"/>
              <a:t>两边减去</a:t>
            </a:r>
            <a:r>
              <a:rPr lang="en-US" altLang="zh-CN" dirty="0"/>
              <a:t>b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</a:p>
          <a:p>
            <a:pPr marL="639762" lvl="2" indent="0">
              <a:buNone/>
            </a:pPr>
            <a:r>
              <a:rPr lang="en-US" altLang="zh-CN" dirty="0"/>
              <a:t>(a-b) (</a:t>
            </a:r>
            <a:r>
              <a:rPr lang="en-US" altLang="zh-CN" dirty="0" err="1"/>
              <a:t>a+b</a:t>
            </a:r>
            <a:r>
              <a:rPr lang="en-US" altLang="zh-CN" dirty="0"/>
              <a:t>) = (a-b) b</a:t>
            </a:r>
          </a:p>
          <a:p>
            <a:pPr marL="639762" lvl="2" indent="0">
              <a:buNone/>
            </a:pPr>
            <a:r>
              <a:rPr lang="en-US" altLang="zh-CN" dirty="0"/>
              <a:t> (</a:t>
            </a:r>
            <a:r>
              <a:rPr lang="en-US" altLang="zh-CN" dirty="0" err="1"/>
              <a:t>a+b</a:t>
            </a:r>
            <a:r>
              <a:rPr lang="en-US" altLang="zh-CN" dirty="0"/>
              <a:t>) = b       </a:t>
            </a:r>
            <a:r>
              <a:rPr lang="zh-CN" altLang="en-US" dirty="0"/>
              <a:t>两边除以</a:t>
            </a:r>
            <a:r>
              <a:rPr lang="en-US" altLang="zh-CN" dirty="0"/>
              <a:t>(a-b) </a:t>
            </a:r>
          </a:p>
          <a:p>
            <a:pPr marL="639762" lvl="2" indent="0">
              <a:buNone/>
            </a:pPr>
            <a:r>
              <a:rPr lang="en-US" altLang="zh-CN" dirty="0"/>
              <a:t> 2b = b </a:t>
            </a:r>
          </a:p>
          <a:p>
            <a:pPr marL="639762" lvl="2" indent="0">
              <a:buNone/>
            </a:pPr>
            <a:r>
              <a:rPr lang="en-US" altLang="zh-CN" dirty="0"/>
              <a:t> 2 = 1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7107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2584064-9367-704B-90B6-329496DD791F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数学与猜想（</a:t>
            </a:r>
            <a:r>
              <a:rPr lang="zh-CN" altLang="en-US">
                <a:sym typeface="Symbol" charset="2"/>
              </a:rPr>
              <a:t>费马大定理）</a:t>
            </a: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Pierre de Fermat (1601-1665), France</a:t>
            </a:r>
            <a:endParaRPr lang="en-US" altLang="zh-CN" dirty="0"/>
          </a:p>
          <a:p>
            <a:pPr lvl="1"/>
            <a:r>
              <a:rPr lang="fr-FR" altLang="zh-CN" dirty="0"/>
              <a:t>Fermat</a:t>
            </a:r>
            <a:r>
              <a:rPr lang="en-US" altLang="zh-CN" dirty="0"/>
              <a:t>’s Last Theorem (1637)</a:t>
            </a:r>
            <a:r>
              <a:rPr lang="zh-CN" altLang="en-US" dirty="0">
                <a:sym typeface="Symbol" charset="2"/>
              </a:rPr>
              <a:t> （费马大定理）</a:t>
            </a:r>
            <a:endParaRPr lang="en-US" altLang="zh-CN" dirty="0">
              <a:sym typeface="Symbol" charset="2"/>
            </a:endParaRPr>
          </a:p>
          <a:p>
            <a:pPr lvl="1"/>
            <a:r>
              <a:rPr lang="en-US" altLang="zh-CN" dirty="0" err="1"/>
              <a:t>x</a:t>
            </a:r>
            <a:r>
              <a:rPr lang="en-US" altLang="zh-CN" sz="2300" baseline="30000" dirty="0" err="1"/>
              <a:t>n</a:t>
            </a:r>
            <a:r>
              <a:rPr lang="en-US" altLang="zh-CN" dirty="0" err="1"/>
              <a:t>+y</a:t>
            </a:r>
            <a:r>
              <a:rPr lang="en-US" altLang="zh-CN" sz="2300" baseline="30000" dirty="0" err="1"/>
              <a:t>n</a:t>
            </a:r>
            <a:r>
              <a:rPr lang="en-US" altLang="zh-CN" dirty="0"/>
              <a:t>=</a:t>
            </a:r>
            <a:r>
              <a:rPr lang="en-US" altLang="zh-CN" dirty="0" err="1"/>
              <a:t>z</a:t>
            </a:r>
            <a:r>
              <a:rPr lang="en-US" altLang="zh-CN" sz="2300" baseline="30000" dirty="0" err="1"/>
              <a:t>n</a:t>
            </a:r>
            <a:r>
              <a:rPr lang="en-US" altLang="zh-CN" dirty="0"/>
              <a:t> (n</a:t>
            </a:r>
            <a:r>
              <a:rPr lang="en-US" altLang="zh-CN" dirty="0">
                <a:sym typeface="Symbol" charset="2"/>
              </a:rPr>
              <a:t>2, </a:t>
            </a:r>
            <a:r>
              <a:rPr lang="en-US" altLang="zh-CN" dirty="0"/>
              <a:t>xyz</a:t>
            </a:r>
            <a:r>
              <a:rPr lang="en-US" altLang="zh-CN" dirty="0">
                <a:sym typeface="Symbol" charset="2"/>
              </a:rPr>
              <a:t>0)</a:t>
            </a:r>
            <a:r>
              <a:rPr lang="zh-CN" altLang="en-US" dirty="0">
                <a:sym typeface="Symbol" charset="2"/>
              </a:rPr>
              <a:t>没有整数解</a:t>
            </a:r>
            <a:endParaRPr lang="en-US" altLang="zh-CN" dirty="0">
              <a:sym typeface="Symbol" charset="2"/>
            </a:endParaRPr>
          </a:p>
          <a:p>
            <a:r>
              <a:rPr lang="en-US" altLang="zh-CN" dirty="0"/>
              <a:t>Andrew Wiles (1953- ), Oxford, England</a:t>
            </a:r>
          </a:p>
          <a:p>
            <a:pPr lvl="1"/>
            <a:r>
              <a:rPr lang="en-US" altLang="zh-CN" dirty="0"/>
              <a:t>1994/1995</a:t>
            </a:r>
            <a:r>
              <a:rPr lang="zh-CN" altLang="en-US" dirty="0"/>
              <a:t>完成了</a:t>
            </a:r>
            <a:r>
              <a:rPr lang="zh-CN" altLang="en-US" dirty="0">
                <a:sym typeface="Symbol" charset="2"/>
              </a:rPr>
              <a:t>费马大定理的证明（约</a:t>
            </a:r>
            <a:r>
              <a:rPr lang="en-US" altLang="zh-CN" dirty="0">
                <a:sym typeface="Symbol" charset="2"/>
              </a:rPr>
              <a:t>10</a:t>
            </a:r>
            <a:r>
              <a:rPr lang="zh-CN" altLang="en-US" dirty="0">
                <a:sym typeface="Symbol" charset="2"/>
              </a:rPr>
              <a:t>年时间）</a:t>
            </a:r>
            <a:endParaRPr lang="en-US" altLang="zh-CN" dirty="0">
              <a:sym typeface="Symbol" charset="2"/>
            </a:endParaRPr>
          </a:p>
          <a:p>
            <a:pPr lvl="1"/>
            <a:r>
              <a:rPr lang="zh-CN" altLang="en-US" dirty="0">
                <a:sym typeface="Symbol" charset="2"/>
              </a:rPr>
              <a:t>椭圆曲线理论</a:t>
            </a:r>
            <a:endParaRPr lang="en-US" altLang="zh-CN" dirty="0"/>
          </a:p>
        </p:txBody>
      </p:sp>
      <p:sp>
        <p:nvSpPr>
          <p:cNvPr id="49155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950F5CC-4FB7-2E48-952A-0FF5A45DDF3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数学与猜想（哥德巴赫猜想）</a:t>
            </a:r>
            <a:endParaRPr lang="en-US" altLang="zh-CN"/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Goldbach</a:t>
            </a:r>
            <a:r>
              <a:rPr lang="en-US" altLang="zh-CN" dirty="0"/>
              <a:t> Conjecture</a:t>
            </a:r>
            <a:r>
              <a:rPr lang="zh-CN" altLang="en-US" dirty="0"/>
              <a:t>（</a:t>
            </a:r>
            <a:r>
              <a:rPr lang="en-US" altLang="zh-CN" dirty="0"/>
              <a:t>1742</a:t>
            </a:r>
            <a:r>
              <a:rPr lang="zh-CN" altLang="en-US" dirty="0"/>
              <a:t>年给欧拉的信中）</a:t>
            </a:r>
            <a:endParaRPr lang="en-US" altLang="zh-CN" dirty="0"/>
          </a:p>
          <a:p>
            <a:pPr lvl="1"/>
            <a:r>
              <a:rPr lang="zh-CN" altLang="en-US" dirty="0"/>
              <a:t>任一大于</a:t>
            </a:r>
            <a:r>
              <a:rPr lang="en-US" altLang="zh-CN" dirty="0"/>
              <a:t>5</a:t>
            </a:r>
            <a:r>
              <a:rPr lang="zh-CN" altLang="en-US" dirty="0"/>
              <a:t>的整数都可写成三个质数之和。</a:t>
            </a:r>
            <a:endParaRPr lang="en-US" altLang="zh-CN" dirty="0"/>
          </a:p>
          <a:p>
            <a:r>
              <a:rPr lang="zh-CN" altLang="en-US" dirty="0"/>
              <a:t>欧拉版本（在给哥德巴赫的回信中）</a:t>
            </a:r>
            <a:endParaRPr lang="en-US" altLang="zh-CN" dirty="0"/>
          </a:p>
          <a:p>
            <a:pPr lvl="1"/>
            <a:r>
              <a:rPr lang="zh-CN" altLang="en-US" dirty="0"/>
              <a:t>任一大于</a:t>
            </a:r>
            <a:r>
              <a:rPr lang="en-US" altLang="zh-CN" dirty="0"/>
              <a:t>2</a:t>
            </a:r>
            <a:r>
              <a:rPr lang="zh-CN" altLang="en-US" dirty="0"/>
              <a:t>的偶数都可写成两个质数之和。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a+b</a:t>
            </a:r>
            <a:r>
              <a:rPr lang="en-US" altLang="zh-CN" dirty="0"/>
              <a:t>”</a:t>
            </a:r>
            <a:r>
              <a:rPr lang="zh-CN" altLang="en-US" dirty="0"/>
              <a:t>猜想</a:t>
            </a:r>
            <a:endParaRPr lang="en-US" altLang="zh-CN" dirty="0"/>
          </a:p>
          <a:p>
            <a:pPr lvl="1"/>
            <a:r>
              <a:rPr lang="zh-CN" altLang="en-US" dirty="0"/>
              <a:t>任一充分大的偶数都可以表示成为一个素因子个数不超过</a:t>
            </a:r>
            <a:r>
              <a:rPr lang="en-US" altLang="zh-CN" dirty="0"/>
              <a:t>a</a:t>
            </a:r>
            <a:r>
              <a:rPr lang="zh-CN" altLang="en-US" dirty="0"/>
              <a:t>个的数与另一个素因子不超过</a:t>
            </a:r>
            <a:r>
              <a:rPr lang="en-US" altLang="zh-CN" dirty="0"/>
              <a:t>b</a:t>
            </a:r>
            <a:r>
              <a:rPr lang="zh-CN" altLang="en-US" dirty="0"/>
              <a:t>个的数之和。</a:t>
            </a:r>
            <a:endParaRPr lang="en-US" altLang="zh-CN" dirty="0"/>
          </a:p>
          <a:p>
            <a:r>
              <a:rPr lang="en-US" altLang="zh-CN" dirty="0"/>
              <a:t>1966</a:t>
            </a:r>
            <a:r>
              <a:rPr lang="zh-CN" altLang="en-US" dirty="0"/>
              <a:t>年陈景润（</a:t>
            </a:r>
            <a:r>
              <a:rPr lang="en-US" altLang="zh-CN" dirty="0"/>
              <a:t>1933</a:t>
            </a:r>
            <a:r>
              <a:rPr lang="zh-CN" altLang="en-US" dirty="0"/>
              <a:t>－</a:t>
            </a:r>
            <a:r>
              <a:rPr lang="en-US" altLang="zh-CN" dirty="0"/>
              <a:t>1996</a:t>
            </a:r>
            <a:r>
              <a:rPr lang="zh-CN" altLang="en-US" dirty="0"/>
              <a:t>）证明了</a:t>
            </a:r>
            <a:r>
              <a:rPr lang="en-US" altLang="zh-CN" dirty="0"/>
              <a:t>“1+2”</a:t>
            </a:r>
            <a:r>
              <a:rPr lang="zh-CN" altLang="en-US" dirty="0"/>
              <a:t>猜想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1203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DA65D53-26C7-4C40-A69E-4AEDF1F32B5E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4" descr="BD00028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781300"/>
            <a:ext cx="38989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内容提要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引言</a:t>
            </a:r>
            <a:endParaRPr lang="en-US" altLang="zh-CN" dirty="0"/>
          </a:p>
          <a:p>
            <a:r>
              <a:rPr lang="zh-CN" altLang="en-US" dirty="0"/>
              <a:t>直接证明</a:t>
            </a:r>
            <a:endParaRPr lang="en-US" altLang="zh-CN" dirty="0"/>
          </a:p>
          <a:p>
            <a:r>
              <a:rPr lang="zh-CN" altLang="en-US" dirty="0"/>
              <a:t>反证法</a:t>
            </a:r>
            <a:endParaRPr lang="en-US" altLang="zh-CN" dirty="0"/>
          </a:p>
          <a:p>
            <a:r>
              <a:rPr lang="zh-CN" altLang="en-US" dirty="0"/>
              <a:t>分情形证明</a:t>
            </a:r>
            <a:endParaRPr lang="en-US" altLang="zh-CN" dirty="0"/>
          </a:p>
          <a:p>
            <a:r>
              <a:rPr lang="zh-CN" altLang="en-US" dirty="0"/>
              <a:t>等价性证明</a:t>
            </a:r>
            <a:endParaRPr lang="en-US" altLang="zh-CN" dirty="0"/>
          </a:p>
          <a:p>
            <a:r>
              <a:rPr lang="zh-CN" altLang="en-US" dirty="0"/>
              <a:t>存在性证明</a:t>
            </a:r>
            <a:endParaRPr lang="en-US" altLang="zh-CN" dirty="0"/>
          </a:p>
          <a:p>
            <a:r>
              <a:rPr lang="zh-CN" altLang="en-US" dirty="0"/>
              <a:t>唯一性证明</a:t>
            </a:r>
            <a:endParaRPr lang="en-US" altLang="zh-CN" dirty="0"/>
          </a:p>
          <a:p>
            <a:r>
              <a:rPr lang="zh-CN" altLang="en-US" dirty="0"/>
              <a:t>寻找反例</a:t>
            </a:r>
            <a:endParaRPr lang="en-US" altLang="zh-CN" dirty="0"/>
          </a:p>
          <a:p>
            <a:r>
              <a:rPr lang="zh-CN" altLang="en-US" dirty="0"/>
              <a:t>数学与猜想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741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A74AA51-69AB-CE43-BEA8-739C7B79FFF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数学与猜想（</a:t>
            </a:r>
            <a:r>
              <a:rPr lang="zh-CN" altLang="en-US">
                <a:sym typeface="Symbol" charset="2"/>
              </a:rPr>
              <a:t>四色猜想）</a:t>
            </a:r>
            <a:endParaRPr lang="en-US" altLang="zh-CN"/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5770984" cy="4411662"/>
          </a:xfrm>
        </p:spPr>
        <p:txBody>
          <a:bodyPr/>
          <a:lstStyle/>
          <a:p>
            <a:r>
              <a:rPr lang="en-US" altLang="zh-CN" dirty="0"/>
              <a:t>Four Color Theorem</a:t>
            </a:r>
          </a:p>
          <a:p>
            <a:pPr lvl="1"/>
            <a:r>
              <a:rPr lang="en-US" altLang="zh-CN" dirty="0"/>
              <a:t>Proposed by in Francis Guthrie 1852</a:t>
            </a:r>
          </a:p>
          <a:p>
            <a:pPr lvl="1"/>
            <a:r>
              <a:rPr lang="en-US" altLang="zh-CN" dirty="0"/>
              <a:t>Proven in 1976 by Kenneth Ira Appel (1932-, New York) and </a:t>
            </a:r>
            <a:r>
              <a:rPr lang="de-DE" altLang="zh-CN" dirty="0"/>
              <a:t>Wolfgang Haken (1928</a:t>
            </a:r>
            <a:r>
              <a:rPr lang="en-US" altLang="zh-CN" dirty="0"/>
              <a:t>-</a:t>
            </a:r>
            <a:r>
              <a:rPr lang="de-DE" altLang="zh-CN" dirty="0"/>
              <a:t>, Berlin)</a:t>
            </a:r>
            <a:endParaRPr lang="en-US" altLang="zh-CN" dirty="0"/>
          </a:p>
          <a:p>
            <a:pPr lvl="2"/>
            <a:r>
              <a:rPr lang="en-US" altLang="zh-CN" dirty="0"/>
              <a:t>Percy John </a:t>
            </a:r>
            <a:r>
              <a:rPr lang="en-US" altLang="zh-CN" dirty="0" err="1"/>
              <a:t>Heawood</a:t>
            </a:r>
            <a:r>
              <a:rPr lang="en-US" altLang="zh-CN" dirty="0"/>
              <a:t> (1861-1955, </a:t>
            </a:r>
            <a:r>
              <a:rPr lang="fi-FI" altLang="zh-CN" dirty="0"/>
              <a:t>Britain</a:t>
            </a:r>
            <a:r>
              <a:rPr lang="en-US" altLang="zh-CN" dirty="0"/>
              <a:t>) </a:t>
            </a:r>
            <a:r>
              <a:rPr lang="fi-FI" altLang="zh-CN" dirty="0"/>
              <a:t> proved the five color theorem </a:t>
            </a:r>
            <a:r>
              <a:rPr lang="en-US" altLang="zh-CN" dirty="0"/>
              <a:t>in 1890</a:t>
            </a:r>
          </a:p>
        </p:txBody>
      </p:sp>
      <p:sp>
        <p:nvSpPr>
          <p:cNvPr id="5325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51BB95D-699B-B241-8931-68DF98910BCA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53251" name="Picture 134" descr="http://myweb.tiscali.co.uk/newlook/foucol3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20888"/>
            <a:ext cx="1617663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世界数学难题</a:t>
            </a: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Hilbert’s problems (23), ICM’1900, Paris</a:t>
            </a:r>
            <a:endParaRPr lang="zh-CN" altLang="en-US"/>
          </a:p>
          <a:p>
            <a:r>
              <a:rPr lang="en-US" altLang="zh-CN"/>
              <a:t>Millennium Prize Problems(7) by the Clay Mathematics Institute in 2000</a:t>
            </a:r>
          </a:p>
          <a:p>
            <a:pPr lvl="1"/>
            <a:r>
              <a:rPr lang="en-US" altLang="zh-CN"/>
              <a:t>1. P versus NP problem</a:t>
            </a:r>
          </a:p>
          <a:p>
            <a:pPr lvl="1"/>
            <a:r>
              <a:rPr lang="en-US" altLang="zh-CN"/>
              <a:t>2. Hodge conjecture</a:t>
            </a:r>
          </a:p>
          <a:p>
            <a:pPr lvl="1"/>
            <a:r>
              <a:rPr lang="en-US" altLang="zh-CN"/>
              <a:t>3. Poincaré conjecture (solved by Perelman)</a:t>
            </a:r>
          </a:p>
          <a:p>
            <a:pPr lvl="1"/>
            <a:r>
              <a:rPr lang="en-US" altLang="zh-CN"/>
              <a:t>4. Riemann hypothesis</a:t>
            </a:r>
          </a:p>
          <a:p>
            <a:pPr lvl="1"/>
            <a:r>
              <a:rPr lang="en-US" altLang="zh-CN"/>
              <a:t>5. Yang–Mills existence and mass gap</a:t>
            </a:r>
          </a:p>
          <a:p>
            <a:pPr lvl="1"/>
            <a:r>
              <a:rPr lang="en-US" altLang="zh-CN"/>
              <a:t>6. Navier–Stokes existence and smoothness</a:t>
            </a:r>
          </a:p>
          <a:p>
            <a:pPr lvl="1"/>
            <a:r>
              <a:rPr lang="en-US" altLang="zh-CN"/>
              <a:t>7. Birch and Swinnerton-Dyer conjecture</a:t>
            </a:r>
            <a:endParaRPr lang="zh-CN" altLang="en-US"/>
          </a:p>
        </p:txBody>
      </p:sp>
      <p:sp>
        <p:nvSpPr>
          <p:cNvPr id="55299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5C02F51-3825-0C40-A815-325EB685E055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Grigori Perelman (1966-, Russian)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348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976695C-FCFC-CE45-B962-8EAEB0C88BA0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11188" y="4149725"/>
            <a:ext cx="8304212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400" b="1" kern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In November 2002, Perelman posted the first of a series of </a:t>
            </a:r>
            <a:r>
              <a:rPr lang="en-US" altLang="zh-CN" sz="2400" b="1" kern="0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eprints</a:t>
            </a:r>
            <a:r>
              <a:rPr lang="en-US" altLang="zh-CN" sz="2400" b="1" kern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to the </a:t>
            </a:r>
            <a:r>
              <a:rPr lang="en-US" altLang="zh-CN" sz="2400" b="1" kern="0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arXiv</a:t>
            </a:r>
            <a:r>
              <a:rPr lang="en-US" altLang="zh-CN" sz="2400" b="1" kern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 ...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400" b="1" kern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He declined to accept </a:t>
            </a:r>
          </a:p>
          <a:p>
            <a:pPr marL="800100" lvl="1" indent="-342900" eaLnBrk="1" hangingPunct="1">
              <a:spcBef>
                <a:spcPct val="20000"/>
              </a:spcBef>
              <a:defRPr/>
            </a:pPr>
            <a:r>
              <a:rPr lang="en-US" altLang="zh-CN" sz="2400" b="1" kern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Fields Medal award in 2006</a:t>
            </a:r>
          </a:p>
          <a:p>
            <a:pPr marL="800100" lvl="1" indent="-342900" eaLnBrk="1" hangingPunct="1">
              <a:spcBef>
                <a:spcPct val="20000"/>
              </a:spcBef>
              <a:defRPr/>
            </a:pPr>
            <a:r>
              <a:rPr lang="en-US" altLang="zh-CN" sz="2400" b="1" kern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Millennium Prize award in 2010</a:t>
            </a:r>
          </a:p>
        </p:txBody>
      </p:sp>
      <p:pic>
        <p:nvPicPr>
          <p:cNvPr id="57347" name="Picture 2" descr="File:Perelman, Grigori (1966)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412875"/>
            <a:ext cx="3413125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引言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定理（</a:t>
            </a:r>
            <a:r>
              <a:rPr lang="en-US" altLang="zh-CN"/>
              <a:t>theorem</a:t>
            </a:r>
            <a:r>
              <a:rPr lang="zh-CN" altLang="en-US"/>
              <a:t>）</a:t>
            </a:r>
            <a:endParaRPr lang="en-US" altLang="zh-CN">
              <a:sym typeface="Symbol" charset="2"/>
            </a:endParaRPr>
          </a:p>
          <a:p>
            <a:pPr lvl="1"/>
            <a:r>
              <a:rPr lang="zh-CN" altLang="en-US">
                <a:sym typeface="Symbol" charset="2"/>
              </a:rPr>
              <a:t>能够被证明为真的陈述，通常是比较重要的陈述。</a:t>
            </a:r>
            <a:endParaRPr lang="en-US" altLang="zh-CN">
              <a:sym typeface="Symbol" charset="2"/>
            </a:endParaRPr>
          </a:p>
          <a:p>
            <a:r>
              <a:rPr lang="zh-CN" altLang="en-US">
                <a:sym typeface="Symbol" charset="2"/>
              </a:rPr>
              <a:t>证明</a:t>
            </a:r>
            <a:r>
              <a:rPr lang="zh-CN" altLang="en-US"/>
              <a:t>（</a:t>
            </a:r>
            <a:r>
              <a:rPr lang="en-US" altLang="zh-CN"/>
              <a:t>proof</a:t>
            </a:r>
            <a:r>
              <a:rPr lang="zh-CN" altLang="en-US"/>
              <a:t>）</a:t>
            </a:r>
            <a:endParaRPr lang="en-US" altLang="zh-CN">
              <a:sym typeface="Symbol" charset="2"/>
            </a:endParaRPr>
          </a:p>
          <a:p>
            <a:pPr lvl="1"/>
            <a:r>
              <a:rPr lang="zh-CN" altLang="en-US">
                <a:sym typeface="Symbol" charset="2"/>
              </a:rPr>
              <a:t>表明陈述（定理）为真的有效论证。</a:t>
            </a:r>
            <a:endParaRPr lang="en-US" altLang="zh-CN">
              <a:sym typeface="Symbol" charset="2"/>
            </a:endParaRPr>
          </a:p>
          <a:p>
            <a:r>
              <a:rPr lang="zh-CN" altLang="en-US">
                <a:sym typeface="Symbol" charset="2"/>
              </a:rPr>
              <a:t>定理证明中可以使用的陈述：</a:t>
            </a:r>
            <a:endParaRPr lang="en-US" altLang="zh-CN">
              <a:sym typeface="Symbol" charset="2"/>
            </a:endParaRPr>
          </a:p>
          <a:p>
            <a:pPr lvl="1"/>
            <a:r>
              <a:rPr lang="zh-CN" altLang="en-US">
                <a:sym typeface="Symbol" charset="2"/>
              </a:rPr>
              <a:t>（当前）定理的前提</a:t>
            </a:r>
            <a:endParaRPr lang="en-US" altLang="zh-CN">
              <a:sym typeface="Symbol" charset="2"/>
            </a:endParaRPr>
          </a:p>
          <a:p>
            <a:pPr lvl="1"/>
            <a:r>
              <a:rPr lang="zh-CN" altLang="en-US">
                <a:sym typeface="Symbol" charset="2"/>
              </a:rPr>
              <a:t>已经证明的定理（推论、命题、引理）</a:t>
            </a:r>
            <a:endParaRPr lang="en-US" altLang="zh-CN">
              <a:sym typeface="Symbol" charset="2"/>
            </a:endParaRPr>
          </a:p>
          <a:p>
            <a:pPr lvl="1"/>
            <a:r>
              <a:rPr lang="zh-CN" altLang="en-US">
                <a:sym typeface="Symbol" charset="2"/>
              </a:rPr>
              <a:t>公理（假定）</a:t>
            </a:r>
            <a:endParaRPr lang="en-US" altLang="zh-CN">
              <a:sym typeface="Symbol" charset="2"/>
            </a:endParaRPr>
          </a:p>
          <a:p>
            <a:pPr lvl="1"/>
            <a:r>
              <a:rPr lang="zh-CN" altLang="en-US">
                <a:sym typeface="Symbol" charset="2"/>
              </a:rPr>
              <a:t>术语的定义</a:t>
            </a:r>
            <a:endParaRPr lang="en-US" altLang="zh-CN" dirty="0">
              <a:sym typeface="Symbol" charset="2"/>
            </a:endParaRPr>
          </a:p>
        </p:txBody>
      </p:sp>
      <p:sp>
        <p:nvSpPr>
          <p:cNvPr id="18436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21A9FEB-4B13-EE48-8372-CC351BC7274E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矩形标注 4"/>
          <p:cNvSpPr>
            <a:spLocks noChangeArrowheads="1"/>
          </p:cNvSpPr>
          <p:nvPr/>
        </p:nvSpPr>
        <p:spPr bwMode="auto">
          <a:xfrm>
            <a:off x="4067175" y="5516563"/>
            <a:ext cx="3384550" cy="504825"/>
          </a:xfrm>
          <a:prstGeom prst="wedgeRectCallout">
            <a:avLst>
              <a:gd name="adj1" fmla="val -43139"/>
              <a:gd name="adj2" fmla="val 11565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36000" rIns="36000" bIns="36000"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/>
            <a:r>
              <a:rPr kumimoji="0" lang="zh-CN" altLang="en-US" b="1" dirty="0">
                <a:solidFill>
                  <a:srgbClr val="FF0000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猜想（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conjecture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）</a:t>
            </a:r>
            <a:endParaRPr kumimoji="0" lang="en-US" altLang="zh-CN" b="1" dirty="0">
              <a:solidFill>
                <a:srgbClr val="FF0000"/>
              </a:solidFill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lvl="1" eaLnBrk="1" hangingPunct="1"/>
            <a:r>
              <a:rPr kumimoji="0" lang="zh-CN" altLang="en-US" b="1" i="1" dirty="0">
                <a:latin typeface="Times New Roman" charset="0"/>
              </a:rPr>
              <a:t> </a:t>
            </a:r>
            <a:endParaRPr kumimoji="0" lang="en-US" altLang="zh-CN" b="1" dirty="0">
              <a:solidFill>
                <a:srgbClr val="FF0000"/>
              </a:solidFill>
              <a:latin typeface="Times New Roman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引言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定理的陈述（举例）</a:t>
            </a:r>
            <a:endParaRPr lang="en-US" altLang="zh-CN" dirty="0">
              <a:sym typeface="Symbol" charset="2"/>
            </a:endParaRPr>
          </a:p>
          <a:p>
            <a:pPr lvl="1"/>
            <a:r>
              <a:rPr lang="zh-CN" altLang="en-US" dirty="0">
                <a:sym typeface="Symbol" charset="2"/>
              </a:rPr>
              <a:t>如果</a:t>
            </a:r>
            <a:r>
              <a:rPr lang="en-US" altLang="zh-CN" dirty="0">
                <a:sym typeface="Symbol" charset="2"/>
              </a:rPr>
              <a:t>x</a:t>
            </a:r>
            <a:r>
              <a:rPr lang="zh-CN" altLang="en-US" dirty="0">
                <a:sym typeface="Symbol" charset="2"/>
              </a:rPr>
              <a:t></a:t>
            </a:r>
            <a:r>
              <a:rPr lang="en-US" altLang="zh-CN" dirty="0">
                <a:sym typeface="Symbol" charset="2"/>
              </a:rPr>
              <a:t>y</a:t>
            </a:r>
            <a:r>
              <a:rPr lang="zh-CN" altLang="en-US" dirty="0">
                <a:sym typeface="Symbol" charset="2"/>
              </a:rPr>
              <a:t>，其中</a:t>
            </a:r>
            <a:r>
              <a:rPr lang="en-US" altLang="zh-CN" dirty="0">
                <a:sym typeface="Symbol" charset="2"/>
              </a:rPr>
              <a:t>x</a:t>
            </a:r>
            <a:r>
              <a:rPr lang="zh-CN" altLang="en-US" dirty="0">
                <a:sym typeface="Symbol" charset="2"/>
              </a:rPr>
              <a:t>和</a:t>
            </a:r>
            <a:r>
              <a:rPr lang="en-US" altLang="zh-CN" dirty="0">
                <a:sym typeface="Symbol" charset="2"/>
              </a:rPr>
              <a:t>y</a:t>
            </a:r>
            <a:r>
              <a:rPr lang="zh-CN" altLang="en-US" dirty="0">
                <a:sym typeface="Symbol" charset="2"/>
              </a:rPr>
              <a:t>是正实数，那么 </a:t>
            </a:r>
            <a:r>
              <a:rPr lang="en-US" altLang="zh-CN" dirty="0">
                <a:sym typeface="Symbol" charset="2"/>
              </a:rPr>
              <a:t>x</a:t>
            </a:r>
            <a:r>
              <a:rPr lang="en-US" altLang="zh-CN" baseline="30000" dirty="0">
                <a:sym typeface="Symbol" charset="2"/>
              </a:rPr>
              <a:t>2</a:t>
            </a:r>
            <a:r>
              <a:rPr lang="zh-CN" altLang="en-US" dirty="0">
                <a:sym typeface="Symbol" charset="2"/>
              </a:rPr>
              <a:t></a:t>
            </a:r>
            <a:r>
              <a:rPr lang="en-US" altLang="zh-CN" dirty="0">
                <a:sym typeface="Symbol" charset="2"/>
              </a:rPr>
              <a:t>y</a:t>
            </a:r>
            <a:r>
              <a:rPr lang="en-US" altLang="zh-CN" baseline="30000" dirty="0">
                <a:sym typeface="Symbol" charset="2"/>
              </a:rPr>
              <a:t>2</a:t>
            </a:r>
            <a:r>
              <a:rPr lang="zh-CN" altLang="en-US" dirty="0">
                <a:sym typeface="Symbol" charset="2"/>
              </a:rPr>
              <a:t>。</a:t>
            </a:r>
            <a:endParaRPr lang="en-US" altLang="zh-CN" dirty="0">
              <a:sym typeface="Symbol" charset="2"/>
            </a:endParaRPr>
          </a:p>
          <a:p>
            <a:r>
              <a:rPr lang="zh-CN" altLang="en-US" dirty="0">
                <a:sym typeface="Symbol" charset="2"/>
              </a:rPr>
              <a:t>如何理解</a:t>
            </a:r>
            <a:endParaRPr lang="en-US" altLang="zh-CN" dirty="0">
              <a:sym typeface="Symbol" charset="2"/>
            </a:endParaRPr>
          </a:p>
          <a:p>
            <a:pPr lvl="1"/>
            <a:r>
              <a:rPr lang="zh-CN" altLang="en-US" dirty="0">
                <a:sym typeface="Symbol" charset="2"/>
              </a:rPr>
              <a:t>对所有正实数</a:t>
            </a:r>
            <a:r>
              <a:rPr lang="en-US" altLang="zh-CN" dirty="0">
                <a:sym typeface="Symbol" charset="2"/>
              </a:rPr>
              <a:t>x</a:t>
            </a:r>
            <a:r>
              <a:rPr lang="zh-CN" altLang="en-US" dirty="0">
                <a:sym typeface="Symbol" charset="2"/>
              </a:rPr>
              <a:t>和</a:t>
            </a:r>
            <a:r>
              <a:rPr lang="en-US" altLang="zh-CN" dirty="0">
                <a:sym typeface="Symbol" charset="2"/>
              </a:rPr>
              <a:t>y</a:t>
            </a:r>
            <a:r>
              <a:rPr lang="zh-CN" altLang="en-US" dirty="0">
                <a:sym typeface="Symbol" charset="2"/>
              </a:rPr>
              <a:t>，如果</a:t>
            </a:r>
            <a:r>
              <a:rPr lang="en-US" altLang="zh-CN" dirty="0">
                <a:sym typeface="Symbol" charset="2"/>
              </a:rPr>
              <a:t>x</a:t>
            </a:r>
            <a:r>
              <a:rPr lang="zh-CN" altLang="en-US" dirty="0">
                <a:sym typeface="Symbol" charset="2"/>
              </a:rPr>
              <a:t></a:t>
            </a:r>
            <a:r>
              <a:rPr lang="en-US" altLang="zh-CN" dirty="0">
                <a:sym typeface="Symbol" charset="2"/>
              </a:rPr>
              <a:t>y</a:t>
            </a:r>
            <a:r>
              <a:rPr lang="zh-CN" altLang="en-US" dirty="0">
                <a:sym typeface="Symbol" charset="2"/>
              </a:rPr>
              <a:t>，那么 </a:t>
            </a:r>
            <a:r>
              <a:rPr lang="en-US" altLang="zh-CN" dirty="0">
                <a:sym typeface="Symbol" charset="2"/>
              </a:rPr>
              <a:t>x</a:t>
            </a:r>
            <a:r>
              <a:rPr lang="en-US" altLang="zh-CN" baseline="30000" dirty="0">
                <a:sym typeface="Symbol" charset="2"/>
              </a:rPr>
              <a:t>2</a:t>
            </a:r>
            <a:r>
              <a:rPr lang="zh-CN" altLang="en-US" dirty="0">
                <a:sym typeface="Symbol" charset="2"/>
              </a:rPr>
              <a:t></a:t>
            </a:r>
            <a:r>
              <a:rPr lang="en-US" altLang="zh-CN" dirty="0">
                <a:sym typeface="Symbol" charset="2"/>
              </a:rPr>
              <a:t>y</a:t>
            </a:r>
            <a:r>
              <a:rPr lang="en-US" altLang="zh-CN" baseline="30000" dirty="0">
                <a:sym typeface="Symbol" charset="2"/>
              </a:rPr>
              <a:t>2</a:t>
            </a:r>
            <a:r>
              <a:rPr lang="zh-CN" altLang="en-US" dirty="0">
                <a:sym typeface="Symbol" charset="2"/>
              </a:rPr>
              <a:t>。</a:t>
            </a:r>
            <a:endParaRPr lang="en-US" altLang="zh-CN" dirty="0">
              <a:sym typeface="Symbol" charset="2"/>
            </a:endParaRPr>
          </a:p>
          <a:p>
            <a:pPr lvl="1"/>
            <a:r>
              <a:rPr lang="en-US" altLang="zh-CN" dirty="0">
                <a:sym typeface="Symbol" charset="2"/>
              </a:rPr>
              <a:t></a:t>
            </a:r>
            <a:r>
              <a:rPr lang="en-US" altLang="zh-CN" dirty="0" err="1">
                <a:sym typeface="Symbol" charset="2"/>
              </a:rPr>
              <a:t>xy</a:t>
            </a:r>
            <a:r>
              <a:rPr lang="en-US" altLang="zh-CN" dirty="0">
                <a:sym typeface="Symbol" charset="2"/>
              </a:rPr>
              <a:t>((x</a:t>
            </a:r>
            <a:r>
              <a:rPr lang="zh-CN" altLang="en-US" dirty="0">
                <a:sym typeface="Symbol" charset="2"/>
              </a:rPr>
              <a:t></a:t>
            </a:r>
            <a:r>
              <a:rPr lang="en-US" altLang="zh-CN" dirty="0">
                <a:sym typeface="Symbol" charset="2"/>
              </a:rPr>
              <a:t>y</a:t>
            </a:r>
            <a:r>
              <a:rPr lang="en-US" altLang="zh-CN" dirty="0"/>
              <a:t>)</a:t>
            </a:r>
            <a:r>
              <a:rPr lang="en-US" altLang="zh-CN" dirty="0">
                <a:sym typeface="Symbol" charset="2"/>
              </a:rPr>
              <a:t>  </a:t>
            </a:r>
            <a:r>
              <a:rPr lang="en-US" altLang="zh-CN" dirty="0"/>
              <a:t>(</a:t>
            </a:r>
            <a:r>
              <a:rPr lang="en-US" altLang="zh-CN" dirty="0">
                <a:sym typeface="Symbol" charset="2"/>
              </a:rPr>
              <a:t>x</a:t>
            </a:r>
            <a:r>
              <a:rPr lang="en-US" altLang="zh-CN" baseline="30000" dirty="0">
                <a:sym typeface="Symbol" charset="2"/>
              </a:rPr>
              <a:t>2</a:t>
            </a:r>
            <a:r>
              <a:rPr lang="zh-CN" altLang="en-US" dirty="0">
                <a:sym typeface="Symbol" charset="2"/>
              </a:rPr>
              <a:t></a:t>
            </a:r>
            <a:r>
              <a:rPr lang="en-US" altLang="zh-CN" dirty="0">
                <a:sym typeface="Symbol" charset="2"/>
              </a:rPr>
              <a:t>y</a:t>
            </a:r>
            <a:r>
              <a:rPr lang="en-US" altLang="zh-CN" baseline="30000" dirty="0">
                <a:sym typeface="Symbol" charset="2"/>
              </a:rPr>
              <a:t>2</a:t>
            </a:r>
            <a:r>
              <a:rPr lang="en-US" altLang="zh-CN" dirty="0"/>
              <a:t>))   //</a:t>
            </a:r>
            <a:r>
              <a:rPr lang="zh-CN" altLang="en-US" dirty="0"/>
              <a:t>论域为</a:t>
            </a:r>
            <a:r>
              <a:rPr lang="zh-CN" altLang="en-US" dirty="0">
                <a:sym typeface="Symbol" charset="2"/>
              </a:rPr>
              <a:t>正实数</a:t>
            </a:r>
            <a:endParaRPr lang="en-US" altLang="zh-CN" dirty="0">
              <a:sym typeface="Symbol" charset="2"/>
            </a:endParaRPr>
          </a:p>
          <a:p>
            <a:r>
              <a:rPr lang="zh-CN" altLang="en-US" dirty="0">
                <a:sym typeface="Symbol" charset="2"/>
              </a:rPr>
              <a:t>如何证明</a:t>
            </a:r>
            <a:endParaRPr lang="en-US" altLang="zh-CN" dirty="0">
              <a:sym typeface="Symbol" charset="2"/>
            </a:endParaRPr>
          </a:p>
          <a:p>
            <a:pPr lvl="1"/>
            <a:r>
              <a:rPr lang="zh-CN" altLang="en-US" dirty="0">
                <a:sym typeface="Symbol" charset="2"/>
              </a:rPr>
              <a:t>定理的陈述为：</a:t>
            </a:r>
            <a:r>
              <a:rPr lang="en-US" altLang="zh-CN" dirty="0">
                <a:sym typeface="Symbol" charset="2"/>
              </a:rPr>
              <a:t>x (</a:t>
            </a:r>
            <a:r>
              <a:rPr lang="en-US" altLang="zh-CN" dirty="0"/>
              <a:t>P(x)</a:t>
            </a:r>
            <a:r>
              <a:rPr lang="en-US" altLang="zh-CN" dirty="0">
                <a:sym typeface="Symbol" charset="2"/>
              </a:rPr>
              <a:t> </a:t>
            </a:r>
            <a:r>
              <a:rPr lang="en-US" altLang="zh-CN" dirty="0"/>
              <a:t>Q(x))</a:t>
            </a:r>
          </a:p>
          <a:p>
            <a:pPr lvl="1"/>
            <a:r>
              <a:rPr lang="zh-CN" altLang="en-US" dirty="0">
                <a:sym typeface="Symbol" charset="2"/>
              </a:rPr>
              <a:t>先证明，对论域中的任一元素</a:t>
            </a:r>
            <a:r>
              <a:rPr lang="en-US" altLang="zh-CN" dirty="0">
                <a:sym typeface="Symbol" charset="2"/>
              </a:rPr>
              <a:t>c</a:t>
            </a:r>
            <a:r>
              <a:rPr lang="zh-CN" altLang="en-US" dirty="0">
                <a:sym typeface="Symbol" charset="2"/>
              </a:rPr>
              <a:t>， </a:t>
            </a:r>
            <a:r>
              <a:rPr lang="en-US" altLang="zh-CN" dirty="0"/>
              <a:t>P(c)</a:t>
            </a:r>
            <a:r>
              <a:rPr lang="en-US" altLang="zh-CN" dirty="0">
                <a:sym typeface="Symbol" charset="2"/>
              </a:rPr>
              <a:t> </a:t>
            </a:r>
            <a:r>
              <a:rPr lang="en-US" altLang="zh-CN" dirty="0"/>
              <a:t>Q(c)</a:t>
            </a:r>
          </a:p>
          <a:p>
            <a:pPr lvl="1"/>
            <a:r>
              <a:rPr lang="zh-CN" altLang="en-US" dirty="0">
                <a:sym typeface="Symbol" charset="2"/>
              </a:rPr>
              <a:t>再使用全称生成，得到</a:t>
            </a:r>
            <a:r>
              <a:rPr lang="en-US" altLang="zh-CN" dirty="0">
                <a:sym typeface="Symbol" charset="2"/>
              </a:rPr>
              <a:t>x (</a:t>
            </a:r>
            <a:r>
              <a:rPr lang="en-US" altLang="zh-CN" dirty="0"/>
              <a:t>P(x)</a:t>
            </a:r>
            <a:r>
              <a:rPr lang="en-US" altLang="zh-CN" dirty="0">
                <a:sym typeface="Symbol" charset="2"/>
              </a:rPr>
              <a:t> </a:t>
            </a:r>
            <a:r>
              <a:rPr lang="en-US" altLang="zh-CN" dirty="0"/>
              <a:t>Q(x))</a:t>
            </a:r>
            <a:endParaRPr lang="en-US" altLang="zh-CN" dirty="0">
              <a:sym typeface="Symbol" charset="2"/>
            </a:endParaRPr>
          </a:p>
          <a:p>
            <a:pPr lvl="1"/>
            <a:endParaRPr lang="en-US" altLang="zh-CN" dirty="0">
              <a:sym typeface="Symbol" charset="2"/>
            </a:endParaRPr>
          </a:p>
        </p:txBody>
      </p:sp>
      <p:sp>
        <p:nvSpPr>
          <p:cNvPr id="20483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6B86830-C9A5-1645-A7D6-0938D04C1C0D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直接证明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Symbol" charset="2"/>
              </a:rPr>
              <a:t>定义</a:t>
            </a:r>
            <a:endParaRPr lang="en-US" altLang="zh-CN" dirty="0">
              <a:sym typeface="Symbol" charset="2"/>
            </a:endParaRPr>
          </a:p>
          <a:p>
            <a:pPr lvl="1"/>
            <a:r>
              <a:rPr lang="zh-CN" altLang="en-US" dirty="0">
                <a:sym typeface="Symbol" charset="2"/>
              </a:rPr>
              <a:t>整数</a:t>
            </a:r>
            <a:r>
              <a:rPr lang="en-US" altLang="zh-CN" dirty="0">
                <a:sym typeface="Symbol" charset="2"/>
              </a:rPr>
              <a:t>n</a:t>
            </a:r>
            <a:r>
              <a:rPr lang="zh-CN" altLang="en-US" dirty="0">
                <a:sym typeface="Symbol" charset="2"/>
              </a:rPr>
              <a:t>是偶数，如果存在一个整数</a:t>
            </a:r>
            <a:r>
              <a:rPr lang="en-US" altLang="zh-CN" dirty="0">
                <a:sym typeface="Symbol" charset="2"/>
              </a:rPr>
              <a:t>k</a:t>
            </a:r>
            <a:r>
              <a:rPr lang="zh-CN" altLang="en-US" dirty="0">
                <a:sym typeface="Symbol" charset="2"/>
              </a:rPr>
              <a:t>使得</a:t>
            </a:r>
            <a:r>
              <a:rPr lang="en-US" altLang="zh-CN" dirty="0">
                <a:sym typeface="Symbol" charset="2"/>
              </a:rPr>
              <a:t>n=2k;</a:t>
            </a:r>
            <a:r>
              <a:rPr lang="zh-CN" altLang="en-US" dirty="0">
                <a:sym typeface="Symbol" charset="2"/>
              </a:rPr>
              <a:t>整数</a:t>
            </a:r>
            <a:r>
              <a:rPr lang="en-US" altLang="zh-CN" dirty="0">
                <a:sym typeface="Symbol" charset="2"/>
              </a:rPr>
              <a:t>n</a:t>
            </a:r>
            <a:r>
              <a:rPr lang="zh-CN" altLang="en-US" dirty="0">
                <a:sym typeface="Symbol" charset="2"/>
              </a:rPr>
              <a:t>是奇数，如果存在一个整数</a:t>
            </a:r>
            <a:r>
              <a:rPr lang="en-US" altLang="zh-CN" dirty="0">
                <a:sym typeface="Symbol" charset="2"/>
              </a:rPr>
              <a:t>k</a:t>
            </a:r>
            <a:r>
              <a:rPr lang="zh-CN" altLang="en-US" dirty="0">
                <a:sym typeface="Symbol" charset="2"/>
              </a:rPr>
              <a:t>使得</a:t>
            </a:r>
            <a:r>
              <a:rPr lang="en-US" altLang="zh-CN" dirty="0">
                <a:sym typeface="Symbol" charset="2"/>
              </a:rPr>
              <a:t>n=2k+1</a:t>
            </a:r>
            <a:r>
              <a:rPr lang="zh-CN" altLang="en-US" dirty="0">
                <a:sym typeface="Symbol" charset="2"/>
              </a:rPr>
              <a:t>。</a:t>
            </a:r>
            <a:endParaRPr lang="en-US" altLang="zh-CN" dirty="0">
              <a:sym typeface="Symbol" charset="2"/>
            </a:endParaRPr>
          </a:p>
          <a:p>
            <a:pPr lvl="1"/>
            <a:r>
              <a:rPr lang="zh-CN" altLang="en-US" dirty="0">
                <a:sym typeface="Symbol" charset="2"/>
              </a:rPr>
              <a:t>备注：一个整数要么是偶数，要么是奇数。</a:t>
            </a:r>
            <a:endParaRPr lang="en-US" altLang="zh-CN" dirty="0">
              <a:sym typeface="Symbol" charset="2"/>
            </a:endParaRPr>
          </a:p>
          <a:p>
            <a:r>
              <a:rPr lang="zh-CN" altLang="en-US" dirty="0">
                <a:sym typeface="Symbol" charset="2"/>
              </a:rPr>
              <a:t>定理：若</a:t>
            </a:r>
            <a:r>
              <a:rPr lang="en-US" altLang="zh-CN" dirty="0">
                <a:sym typeface="Symbol" charset="2"/>
              </a:rPr>
              <a:t>n</a:t>
            </a:r>
            <a:r>
              <a:rPr lang="zh-CN" altLang="en-US" dirty="0">
                <a:sym typeface="Symbol" charset="2"/>
              </a:rPr>
              <a:t>是奇数，则</a:t>
            </a:r>
            <a:r>
              <a:rPr lang="en-US" altLang="zh-CN" dirty="0">
                <a:sym typeface="Symbol" charset="2"/>
              </a:rPr>
              <a:t>n</a:t>
            </a:r>
            <a:r>
              <a:rPr lang="en-US" altLang="zh-CN" baseline="30000" dirty="0">
                <a:sym typeface="Symbol" charset="2"/>
              </a:rPr>
              <a:t>2</a:t>
            </a:r>
            <a:r>
              <a:rPr lang="zh-CN" altLang="en-US" dirty="0">
                <a:sym typeface="Symbol" charset="2"/>
              </a:rPr>
              <a:t>是奇数。</a:t>
            </a:r>
            <a:endParaRPr lang="en-US" altLang="zh-CN" dirty="0"/>
          </a:p>
          <a:p>
            <a:pPr lvl="1"/>
            <a:r>
              <a:rPr lang="zh-CN" altLang="en-US" dirty="0">
                <a:sym typeface="Symbol" charset="2"/>
              </a:rPr>
              <a:t>任意给定一个奇数</a:t>
            </a:r>
            <a:r>
              <a:rPr lang="en-US" altLang="zh-CN" dirty="0">
                <a:sym typeface="Symbol" charset="2"/>
              </a:rPr>
              <a:t>n</a:t>
            </a:r>
            <a:r>
              <a:rPr lang="zh-CN" altLang="en-US" dirty="0">
                <a:sym typeface="Symbol" charset="2"/>
              </a:rPr>
              <a:t>，存在一个整数</a:t>
            </a:r>
            <a:r>
              <a:rPr lang="en-US" altLang="zh-CN" dirty="0">
                <a:sym typeface="Symbol" charset="2"/>
              </a:rPr>
              <a:t>k </a:t>
            </a:r>
            <a:r>
              <a:rPr lang="zh-CN" altLang="en-US" dirty="0">
                <a:sym typeface="Symbol" charset="2"/>
              </a:rPr>
              <a:t>，</a:t>
            </a:r>
            <a:r>
              <a:rPr lang="en-US" altLang="zh-CN" dirty="0">
                <a:sym typeface="Symbol" charset="2"/>
              </a:rPr>
              <a:t>n=2k+1</a:t>
            </a:r>
          </a:p>
          <a:p>
            <a:pPr lvl="1"/>
            <a:r>
              <a:rPr lang="en-US" altLang="zh-CN" dirty="0">
                <a:sym typeface="Symbol" charset="2"/>
              </a:rPr>
              <a:t>n</a:t>
            </a:r>
            <a:r>
              <a:rPr lang="en-US" altLang="zh-CN" baseline="30000" dirty="0">
                <a:sym typeface="Symbol" charset="2"/>
              </a:rPr>
              <a:t>2</a:t>
            </a:r>
            <a:r>
              <a:rPr lang="en-US" altLang="zh-CN" dirty="0">
                <a:sym typeface="Symbol" charset="2"/>
              </a:rPr>
              <a:t>=2(2k</a:t>
            </a:r>
            <a:r>
              <a:rPr lang="en-US" altLang="zh-CN" baseline="30000" dirty="0">
                <a:sym typeface="Symbol" charset="2"/>
              </a:rPr>
              <a:t>2</a:t>
            </a:r>
            <a:r>
              <a:rPr lang="en-US" altLang="zh-CN" dirty="0">
                <a:sym typeface="Symbol" charset="2"/>
              </a:rPr>
              <a:t>+2k)+1</a:t>
            </a:r>
          </a:p>
          <a:p>
            <a:pPr lvl="1"/>
            <a:r>
              <a:rPr lang="en-US" altLang="zh-CN" dirty="0">
                <a:sym typeface="Symbol" charset="2"/>
              </a:rPr>
              <a:t>n</a:t>
            </a:r>
            <a:r>
              <a:rPr lang="en-US" altLang="zh-CN" baseline="30000" dirty="0">
                <a:sym typeface="Symbol" charset="2"/>
              </a:rPr>
              <a:t>2</a:t>
            </a:r>
            <a:r>
              <a:rPr lang="zh-CN" altLang="en-US" dirty="0">
                <a:sym typeface="Symbol" charset="2"/>
              </a:rPr>
              <a:t>是奇数</a:t>
            </a:r>
            <a:endParaRPr lang="en-US" altLang="zh-CN" dirty="0">
              <a:sym typeface="Symbol" charset="2"/>
            </a:endParaRPr>
          </a:p>
          <a:p>
            <a:pPr lvl="1"/>
            <a:r>
              <a:rPr lang="zh-CN" altLang="en-US" dirty="0">
                <a:sym typeface="Symbol" charset="2"/>
              </a:rPr>
              <a:t>所以，对任意奇数</a:t>
            </a:r>
            <a:r>
              <a:rPr lang="en-US" altLang="zh-CN" dirty="0">
                <a:sym typeface="Symbol" charset="2"/>
              </a:rPr>
              <a:t>n</a:t>
            </a:r>
            <a:r>
              <a:rPr lang="zh-CN" altLang="en-US" dirty="0">
                <a:sym typeface="Symbol" charset="2"/>
              </a:rPr>
              <a:t>，</a:t>
            </a:r>
            <a:r>
              <a:rPr lang="en-US" altLang="zh-CN" dirty="0">
                <a:sym typeface="Symbol" charset="2"/>
              </a:rPr>
              <a:t>n</a:t>
            </a:r>
            <a:r>
              <a:rPr lang="en-US" altLang="zh-CN" baseline="30000" dirty="0">
                <a:sym typeface="Symbol" charset="2"/>
              </a:rPr>
              <a:t>2</a:t>
            </a:r>
            <a:r>
              <a:rPr lang="zh-CN" altLang="en-US" dirty="0">
                <a:sym typeface="Symbol" charset="2"/>
              </a:rPr>
              <a:t>是奇数。</a:t>
            </a:r>
            <a:endParaRPr lang="en-US" altLang="zh-CN" dirty="0">
              <a:sym typeface="Symbol" charset="2"/>
            </a:endParaRPr>
          </a:p>
          <a:p>
            <a:pPr lvl="1"/>
            <a:endParaRPr lang="en-US" altLang="zh-CN" dirty="0">
              <a:sym typeface="Symbol" charset="2"/>
            </a:endParaRPr>
          </a:p>
        </p:txBody>
      </p:sp>
      <p:sp>
        <p:nvSpPr>
          <p:cNvPr id="2253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475C4D2-02D2-C541-96B9-E6A43359F9A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" name="矩形标注 3"/>
          <p:cNvSpPr>
            <a:spLocks noChangeArrowheads="1"/>
          </p:cNvSpPr>
          <p:nvPr/>
        </p:nvSpPr>
        <p:spPr bwMode="auto">
          <a:xfrm>
            <a:off x="5168100" y="5013176"/>
            <a:ext cx="3491880" cy="431700"/>
          </a:xfrm>
          <a:prstGeom prst="wedgeRectCallout">
            <a:avLst>
              <a:gd name="adj1" fmla="val -48870"/>
              <a:gd name="adj2" fmla="val 11565"/>
            </a:avLst>
          </a:prstGeom>
          <a:noFill/>
          <a:ln w="19050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/>
            <a:r>
              <a:rPr kumimoji="0" lang="en-US" altLang="zh-CN" b="1" dirty="0">
                <a:latin typeface="Times New Roman" charset="0"/>
                <a:sym typeface="Symbol" charset="2"/>
              </a:rPr>
              <a:t></a:t>
            </a:r>
            <a:r>
              <a:rPr kumimoji="0" lang="en-US" altLang="zh-CN" b="1" i="1" dirty="0">
                <a:latin typeface="Times New Roman" charset="0"/>
                <a:sym typeface="Symbol" charset="2"/>
              </a:rPr>
              <a:t>n </a:t>
            </a:r>
            <a:r>
              <a:rPr kumimoji="0" lang="en-US" altLang="zh-CN" b="1" dirty="0">
                <a:latin typeface="Times New Roman" charset="0"/>
                <a:sym typeface="Symbol" charset="2"/>
              </a:rPr>
              <a:t>(</a:t>
            </a:r>
            <a:r>
              <a:rPr kumimoji="0" lang="en-US" altLang="zh-CN" b="1" i="1" dirty="0">
                <a:latin typeface="Times New Roman" charset="0"/>
              </a:rPr>
              <a:t>Odd</a:t>
            </a:r>
            <a:r>
              <a:rPr kumimoji="0" lang="en-US" altLang="zh-CN" b="1" dirty="0">
                <a:latin typeface="Times New Roman" charset="0"/>
              </a:rPr>
              <a:t>(</a:t>
            </a:r>
            <a:r>
              <a:rPr kumimoji="0" lang="en-US" altLang="zh-CN" b="1" i="1" dirty="0">
                <a:latin typeface="Times New Roman" charset="0"/>
              </a:rPr>
              <a:t>n</a:t>
            </a:r>
            <a:r>
              <a:rPr kumimoji="0" lang="en-US" altLang="zh-CN" b="1" dirty="0">
                <a:latin typeface="Times New Roman" charset="0"/>
              </a:rPr>
              <a:t>)</a:t>
            </a:r>
            <a:r>
              <a:rPr kumimoji="0" lang="en-US" altLang="zh-CN" b="1" dirty="0">
                <a:latin typeface="Times New Roman" charset="0"/>
                <a:sym typeface="Symbol" charset="2"/>
              </a:rPr>
              <a:t></a:t>
            </a:r>
            <a:r>
              <a:rPr kumimoji="0" lang="en-US" altLang="zh-CN" b="1" i="1" dirty="0">
                <a:latin typeface="Times New Roman" charset="0"/>
                <a:sym typeface="Symbol" charset="2"/>
              </a:rPr>
              <a:t> </a:t>
            </a:r>
            <a:r>
              <a:rPr kumimoji="0" lang="en-US" altLang="zh-CN" b="1" i="1" dirty="0">
                <a:latin typeface="Times New Roman" charset="0"/>
              </a:rPr>
              <a:t>Odd</a:t>
            </a:r>
            <a:r>
              <a:rPr kumimoji="0" lang="en-US" altLang="zh-CN" b="1" dirty="0">
                <a:latin typeface="Times New Roman" charset="0"/>
              </a:rPr>
              <a:t>(</a:t>
            </a:r>
            <a:r>
              <a:rPr kumimoji="0" lang="en-US" altLang="zh-CN" b="1" i="1" dirty="0">
                <a:latin typeface="Times New Roman" charset="0"/>
              </a:rPr>
              <a:t>n</a:t>
            </a:r>
            <a:r>
              <a:rPr kumimoji="0" lang="en-US" altLang="zh-CN" b="1" baseline="30000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2</a:t>
            </a:r>
            <a:r>
              <a:rPr kumimoji="0" lang="en-US" altLang="zh-CN" b="1" dirty="0">
                <a:latin typeface="Times New Roman" charset="0"/>
              </a:rPr>
              <a:t>))</a:t>
            </a:r>
            <a:r>
              <a:rPr kumimoji="0" lang="zh-CN" altLang="en-US" b="1" i="1" dirty="0">
                <a:latin typeface="Times New Roman" charset="0"/>
              </a:rPr>
              <a:t> </a:t>
            </a:r>
            <a:endParaRPr kumimoji="0" lang="en-US" altLang="zh-CN" b="1" dirty="0">
              <a:solidFill>
                <a:srgbClr val="FF0000"/>
              </a:solidFill>
              <a:latin typeface="Times New Roman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反证法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0">
            <a:blip r:embed="rId3"/>
            <a:stretch>
              <a:fillRect l="-444" t="-1263"/>
            </a:stretch>
          </a:blipFill>
        </p:spPr>
        <p:txBody>
          <a:bodyPr/>
          <a:lstStyle/>
          <a:p>
            <a:r>
              <a:rPr lang="zh-CN" altLang="en-US"/>
              <a:t> </a:t>
            </a:r>
          </a:p>
        </p:txBody>
      </p:sp>
      <p:sp>
        <p:nvSpPr>
          <p:cNvPr id="24579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592E4B6-5451-2046-A29D-0074F7CC076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反证法（举例）</a:t>
            </a: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Symbol" charset="2"/>
              </a:rPr>
              <a:t>若</a:t>
            </a:r>
            <a:r>
              <a:rPr lang="en-US" altLang="zh-CN">
                <a:sym typeface="Symbol" charset="2"/>
              </a:rPr>
              <a:t>3n+2</a:t>
            </a:r>
            <a:r>
              <a:rPr lang="zh-CN" altLang="en-US">
                <a:sym typeface="Symbol" charset="2"/>
              </a:rPr>
              <a:t>是奇数，则</a:t>
            </a:r>
            <a:r>
              <a:rPr lang="en-US" altLang="zh-CN">
                <a:sym typeface="Symbol" charset="2"/>
              </a:rPr>
              <a:t>n</a:t>
            </a:r>
            <a:r>
              <a:rPr lang="zh-CN" altLang="en-US">
                <a:sym typeface="Symbol" charset="2"/>
              </a:rPr>
              <a:t>是奇数。</a:t>
            </a:r>
            <a:endParaRPr lang="en-US" altLang="zh-CN"/>
          </a:p>
          <a:p>
            <a:pPr lvl="1"/>
            <a:r>
              <a:rPr lang="en-US" altLang="zh-CN"/>
              <a:t>//</a:t>
            </a:r>
            <a:r>
              <a:rPr lang="zh-CN" altLang="en-US"/>
              <a:t>直接证明的设想不奏效。</a:t>
            </a:r>
            <a:endParaRPr lang="en-US" altLang="zh-CN"/>
          </a:p>
          <a:p>
            <a:pPr lvl="1"/>
            <a:r>
              <a:rPr lang="zh-CN" altLang="en-US">
                <a:sym typeface="Symbol" charset="2"/>
              </a:rPr>
              <a:t>假设结论不存立</a:t>
            </a:r>
            <a:r>
              <a:rPr lang="en-US" altLang="zh-CN">
                <a:sym typeface="Symbol" charset="2"/>
              </a:rPr>
              <a:t>(¬</a:t>
            </a:r>
            <a:r>
              <a:rPr lang="en-US" altLang="zh-CN"/>
              <a:t>q) </a:t>
            </a:r>
            <a:endParaRPr lang="en-US" altLang="zh-CN">
              <a:sym typeface="Symbol" charset="2"/>
            </a:endParaRPr>
          </a:p>
          <a:p>
            <a:pPr lvl="1"/>
            <a:r>
              <a:rPr lang="en-US" altLang="zh-CN">
                <a:sym typeface="Symbol" charset="2"/>
              </a:rPr>
              <a:t>n</a:t>
            </a:r>
            <a:r>
              <a:rPr lang="zh-CN" altLang="en-US">
                <a:sym typeface="Symbol" charset="2"/>
              </a:rPr>
              <a:t>是偶数，存在一个整数</a:t>
            </a:r>
            <a:r>
              <a:rPr lang="en-US" altLang="zh-CN">
                <a:sym typeface="Symbol" charset="2"/>
              </a:rPr>
              <a:t>k</a:t>
            </a:r>
            <a:r>
              <a:rPr lang="zh-CN" altLang="en-US">
                <a:sym typeface="Symbol" charset="2"/>
              </a:rPr>
              <a:t>使得</a:t>
            </a:r>
            <a:r>
              <a:rPr lang="en-US" altLang="zh-CN">
                <a:sym typeface="Symbol" charset="2"/>
              </a:rPr>
              <a:t>n=2k</a:t>
            </a:r>
          </a:p>
          <a:p>
            <a:pPr lvl="1"/>
            <a:r>
              <a:rPr lang="en-US" altLang="zh-CN">
                <a:sym typeface="Symbol" charset="2"/>
              </a:rPr>
              <a:t>3n+2=2(3k+1)</a:t>
            </a:r>
          </a:p>
          <a:p>
            <a:pPr lvl="1"/>
            <a:r>
              <a:rPr lang="en-US" altLang="zh-CN">
                <a:sym typeface="Symbol" charset="2"/>
              </a:rPr>
              <a:t>3n+2</a:t>
            </a:r>
            <a:r>
              <a:rPr lang="zh-CN" altLang="en-US">
                <a:sym typeface="Symbol" charset="2"/>
              </a:rPr>
              <a:t>是偶数</a:t>
            </a:r>
            <a:r>
              <a:rPr lang="en-US" altLang="zh-CN">
                <a:sym typeface="Symbol" charset="2"/>
              </a:rPr>
              <a:t> (¬</a:t>
            </a:r>
            <a:r>
              <a:rPr lang="en-US" altLang="zh-CN"/>
              <a:t>p) </a:t>
            </a:r>
            <a:endParaRPr lang="en-US" altLang="zh-CN">
              <a:sym typeface="Symbol" charset="2"/>
            </a:endParaRPr>
          </a:p>
          <a:p>
            <a:pPr lvl="1"/>
            <a:r>
              <a:rPr lang="zh-CN" altLang="en-US">
                <a:sym typeface="Symbol" charset="2"/>
              </a:rPr>
              <a:t>因此，若</a:t>
            </a:r>
            <a:r>
              <a:rPr lang="en-US" altLang="zh-CN">
                <a:sym typeface="Symbol" charset="2"/>
              </a:rPr>
              <a:t>3n+2</a:t>
            </a:r>
            <a:r>
              <a:rPr lang="zh-CN" altLang="en-US">
                <a:sym typeface="Symbol" charset="2"/>
              </a:rPr>
              <a:t>是奇数，则</a:t>
            </a:r>
            <a:r>
              <a:rPr lang="en-US" altLang="zh-CN">
                <a:sym typeface="Symbol" charset="2"/>
              </a:rPr>
              <a:t>n</a:t>
            </a:r>
            <a:r>
              <a:rPr lang="zh-CN" altLang="en-US">
                <a:sym typeface="Symbol" charset="2"/>
              </a:rPr>
              <a:t>是奇数 </a:t>
            </a:r>
            <a:r>
              <a:rPr lang="en-US" altLang="zh-CN">
                <a:sym typeface="Symbol" charset="2"/>
              </a:rPr>
              <a:t>(p q</a:t>
            </a:r>
            <a:r>
              <a:rPr lang="en-US" altLang="zh-CN"/>
              <a:t>) </a:t>
            </a:r>
            <a:endParaRPr lang="en-US" altLang="zh-CN" dirty="0">
              <a:sym typeface="Symbol" charset="2"/>
            </a:endParaRPr>
          </a:p>
        </p:txBody>
      </p:sp>
      <p:sp>
        <p:nvSpPr>
          <p:cNvPr id="26627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96FB699-95B1-0E42-B65B-A24FE0BF5DC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归谬法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0">
            <a:blip r:embed="rId3"/>
            <a:stretch>
              <a:fillRect l="-593" t="-1515"/>
            </a:stretch>
          </a:blipFill>
        </p:spPr>
        <p:txBody>
          <a:bodyPr/>
          <a:lstStyle/>
          <a:p>
            <a:r>
              <a:rPr lang="zh-CN" altLang="en-US"/>
              <a:t> </a:t>
            </a:r>
          </a:p>
        </p:txBody>
      </p:sp>
      <p:sp>
        <p:nvSpPr>
          <p:cNvPr id="28675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2B3B119-AFD8-DD4D-B98F-A9F33B2B395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归谬法（举例）</a:t>
            </a: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is no rational number whose square is 2.</a:t>
            </a:r>
          </a:p>
          <a:p>
            <a:r>
              <a:rPr lang="en-US" altLang="zh-CN" dirty="0"/>
              <a:t>Proof</a:t>
            </a:r>
          </a:p>
          <a:p>
            <a:pPr lvl="1"/>
            <a:r>
              <a:rPr lang="en-US" altLang="zh-CN" dirty="0"/>
              <a:t>Extra hypothesis: (p/q)</a:t>
            </a:r>
            <a:r>
              <a:rPr lang="en-US" altLang="zh-CN" baseline="30000" dirty="0"/>
              <a:t>2</a:t>
            </a:r>
            <a:r>
              <a:rPr lang="en-US" altLang="zh-CN" dirty="0"/>
              <a:t>=2, and </a:t>
            </a:r>
            <a:r>
              <a:rPr lang="en-US" altLang="zh-CN" dirty="0" err="1"/>
              <a:t>p,q</a:t>
            </a:r>
            <a:r>
              <a:rPr lang="en-US" altLang="zh-CN" dirty="0"/>
              <a:t> are integers which have no common factors except for 1.</a:t>
            </a:r>
          </a:p>
          <a:p>
            <a:pPr lvl="1"/>
            <a:r>
              <a:rPr lang="en-US" altLang="zh-CN" dirty="0"/>
              <a:t>Then, p</a:t>
            </a:r>
            <a:r>
              <a:rPr lang="en-US" altLang="zh-CN" baseline="30000" dirty="0"/>
              <a:t>2</a:t>
            </a:r>
            <a:r>
              <a:rPr lang="en-US" altLang="zh-CN" dirty="0"/>
              <a:t>=2q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r>
              <a:rPr lang="en-US" altLang="zh-CN" dirty="0">
                <a:sym typeface="Symbol" charset="2"/>
              </a:rPr>
              <a:t> p</a:t>
            </a:r>
            <a:r>
              <a:rPr lang="en-US" altLang="zh-CN" baseline="30000" dirty="0">
                <a:sym typeface="Symbol" charset="2"/>
              </a:rPr>
              <a:t>2</a:t>
            </a:r>
            <a:r>
              <a:rPr lang="en-US" altLang="zh-CN" dirty="0">
                <a:sym typeface="Symbol" charset="2"/>
              </a:rPr>
              <a:t> is even  p is even  p</a:t>
            </a:r>
            <a:r>
              <a:rPr lang="en-US" altLang="zh-CN" baseline="30000" dirty="0">
                <a:sym typeface="Symbol" charset="2"/>
              </a:rPr>
              <a:t>2</a:t>
            </a:r>
            <a:r>
              <a:rPr lang="en-US" altLang="zh-CN" dirty="0">
                <a:sym typeface="Symbol" charset="2"/>
              </a:rPr>
              <a:t> is multiple of 4  q</a:t>
            </a:r>
            <a:r>
              <a:rPr lang="en-US" altLang="zh-CN" baseline="30000" dirty="0">
                <a:sym typeface="Symbol" charset="2"/>
              </a:rPr>
              <a:t>2</a:t>
            </a:r>
            <a:r>
              <a:rPr lang="en-US" altLang="zh-CN" dirty="0">
                <a:sym typeface="Symbol" charset="2"/>
              </a:rPr>
              <a:t> is even  q is even  </a:t>
            </a:r>
            <a:r>
              <a:rPr lang="en-US" altLang="zh-CN" dirty="0" err="1">
                <a:sym typeface="Symbol" charset="2"/>
              </a:rPr>
              <a:t>p,q</a:t>
            </a:r>
            <a:r>
              <a:rPr lang="en-US" altLang="zh-CN" dirty="0">
                <a:sym typeface="Symbol" charset="2"/>
              </a:rPr>
              <a:t> have 2 as common factor  contradiction</a:t>
            </a:r>
          </a:p>
        </p:txBody>
      </p:sp>
      <p:sp>
        <p:nvSpPr>
          <p:cNvPr id="30723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6ADBA2C-DDB2-3F44-B306-309FD5D7D11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xxm自定义黑体Franklin">
      <a:majorFont>
        <a:latin typeface="Franklin Gothic Medium"/>
        <a:ea typeface="黑体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12717</TotalTime>
  <Words>1242</Words>
  <Application>Microsoft Macintosh PowerPoint</Application>
  <PresentationFormat>On-screen Show (4:3)</PresentationFormat>
  <Paragraphs>186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黑体</vt:lpstr>
      <vt:lpstr>宋体</vt:lpstr>
      <vt:lpstr>楷体</vt:lpstr>
      <vt:lpstr>Arial</vt:lpstr>
      <vt:lpstr>Franklin Gothic Book</vt:lpstr>
      <vt:lpstr>Franklin Gothic Medium</vt:lpstr>
      <vt:lpstr>Segoe UI Symbol</vt:lpstr>
      <vt:lpstr>Symbol</vt:lpstr>
      <vt:lpstr>Times New Roman</vt:lpstr>
      <vt:lpstr>Wingdings</vt:lpstr>
      <vt:lpstr>Network</vt:lpstr>
      <vt:lpstr>证明方法</vt:lpstr>
      <vt:lpstr>内容提要</vt:lpstr>
      <vt:lpstr>引言</vt:lpstr>
      <vt:lpstr>引言</vt:lpstr>
      <vt:lpstr>直接证明</vt:lpstr>
      <vt:lpstr>反证法</vt:lpstr>
      <vt:lpstr>反证法（举例）</vt:lpstr>
      <vt:lpstr>归谬法</vt:lpstr>
      <vt:lpstr>归谬法（举例）</vt:lpstr>
      <vt:lpstr>反证法（广义）</vt:lpstr>
      <vt:lpstr>分情形证明</vt:lpstr>
      <vt:lpstr>分情形证明（举例）</vt:lpstr>
      <vt:lpstr>等价性证明</vt:lpstr>
      <vt:lpstr>存在性证明</vt:lpstr>
      <vt:lpstr>唯一性证明</vt:lpstr>
      <vt:lpstr>寻找反例</vt:lpstr>
      <vt:lpstr>证明中的错误</vt:lpstr>
      <vt:lpstr>数学与猜想（费马大定理）</vt:lpstr>
      <vt:lpstr>数学与猜想（哥德巴赫猜想）</vt:lpstr>
      <vt:lpstr>数学与猜想（四色猜想）</vt:lpstr>
      <vt:lpstr>世界数学难题</vt:lpstr>
      <vt:lpstr>Grigori Perelman (1966-, Russian)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 Xiaoxing</cp:lastModifiedBy>
  <cp:revision>156</cp:revision>
  <dcterms:created xsi:type="dcterms:W3CDTF">1601-01-01T00:00:00Z</dcterms:created>
  <dcterms:modified xsi:type="dcterms:W3CDTF">2019-02-28T01:48:56Z</dcterms:modified>
</cp:coreProperties>
</file>