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47"/>
  </p:notesMasterIdLst>
  <p:sldIdLst>
    <p:sldId id="256" r:id="rId2"/>
    <p:sldId id="332" r:id="rId3"/>
    <p:sldId id="311" r:id="rId4"/>
    <p:sldId id="293" r:id="rId5"/>
    <p:sldId id="294" r:id="rId6"/>
    <p:sldId id="304" r:id="rId7"/>
    <p:sldId id="271" r:id="rId8"/>
    <p:sldId id="272" r:id="rId9"/>
    <p:sldId id="273" r:id="rId10"/>
    <p:sldId id="317" r:id="rId11"/>
    <p:sldId id="274" r:id="rId12"/>
    <p:sldId id="30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8" r:id="rId21"/>
    <p:sldId id="300" r:id="rId22"/>
    <p:sldId id="312" r:id="rId23"/>
    <p:sldId id="313" r:id="rId24"/>
    <p:sldId id="314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705F5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3"/>
    <p:restoredTop sz="94635"/>
  </p:normalViewPr>
  <p:slideViewPr>
    <p:cSldViewPr>
      <p:cViewPr varScale="1">
        <p:scale>
          <a:sx n="182" d="100"/>
          <a:sy n="182" d="100"/>
        </p:scale>
        <p:origin x="1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fld id="{E15F8727-68B1-4A48-ABD5-2CE26C90A4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881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65872AF-7AD2-1F4E-8663-0CEF3421D873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7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A477FCB-3E06-6040-959D-C716FC6A5D41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13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2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0EAF12-3C7F-1740-808E-096D60B3B56B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14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4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F5DF0A-FD31-9645-824F-2151FDC3AC5B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15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F59F26-1D3E-0740-BE2E-C439D25C555A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16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9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1CDC519-0A44-6646-BEB5-445E3FB13869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17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3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32DA459-2BF7-E54F-A479-6E6C54212108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18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43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0FDDF28-DCB6-E040-B603-531164CF8EA3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19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08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BDF0DD1-1461-8E40-BA62-9F00F24270F2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20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38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01F0EE-F66C-1040-A7DE-B688EB98D453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27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00F83E4-7C33-2147-966B-0CBA4A44991F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25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6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57A719D-2AFD-0B44-B384-8498100A67E9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4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34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mbria Math" charset="0"/>
                <a:ea typeface="黑体" charset="0"/>
                <a:cs typeface="黑体" charset="0"/>
              </a:rPr>
              <a:t>∀𝑎(𝑎∈𝐴→∃𝑏(𝑏∈𝐵∧(𝑎,𝑏)∈𝑅))</a:t>
            </a:r>
            <a:endParaRPr 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407E129-D029-AD49-840B-2F05C7DB096A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26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8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1974C4F-E51C-8940-9248-77E09EBD9CEF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27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26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646FA5-139F-1D46-86C3-839CF0BAC4A7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28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92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A684E2D-B61B-E04E-8076-963214AC7364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29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0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0F7F133-69FF-9E40-8929-764FF635CF1E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30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黑体" charset="0"/>
                <a:cs typeface="黑体" charset="0"/>
              </a:rPr>
              <a:t>若</a:t>
            </a:r>
            <a:r>
              <a:rPr kumimoji="0" lang="en-US" altLang="zh-CN" sz="2800" b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kumimoji="0" lang="zh-CN" altLang="en-US" sz="2800" b="1">
                <a:latin typeface="Times New Roman" charset="0"/>
                <a:ea typeface="黑体" charset="0"/>
                <a:cs typeface="黑体" charset="0"/>
              </a:rPr>
              <a:t>和</a:t>
            </a:r>
            <a:r>
              <a:rPr kumimoji="0" lang="en-US" altLang="zh-CN" sz="2800" b="1">
                <a:latin typeface="Times New Roman" charset="0"/>
                <a:ea typeface="黑体" charset="0"/>
                <a:cs typeface="黑体" charset="0"/>
              </a:rPr>
              <a:t>B</a:t>
            </a:r>
            <a:r>
              <a:rPr kumimoji="0" lang="zh-CN" altLang="en-US" sz="2800" b="1">
                <a:latin typeface="Times New Roman" charset="0"/>
                <a:ea typeface="黑体" charset="0"/>
                <a:cs typeface="黑体" charset="0"/>
              </a:rPr>
              <a:t>皆是非空的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rPr>
              <a:t>有限集合</a:t>
            </a:r>
            <a:r>
              <a:rPr kumimoji="0" lang="zh-CN" altLang="en-US" sz="2800" b="1">
                <a:latin typeface="Times New Roman" charset="0"/>
                <a:ea typeface="黑体" charset="0"/>
                <a:cs typeface="黑体" charset="0"/>
              </a:rPr>
              <a:t>，从</a:t>
            </a:r>
            <a:r>
              <a:rPr kumimoji="0" lang="en-US" altLang="zh-CN" sz="2800" b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kumimoji="0" lang="zh-CN" altLang="en-US" sz="2800" b="1">
                <a:latin typeface="Times New Roman" charset="0"/>
                <a:ea typeface="黑体" charset="0"/>
                <a:cs typeface="黑体" charset="0"/>
              </a:rPr>
              <a:t>到</a:t>
            </a:r>
            <a:r>
              <a:rPr kumimoji="0" lang="en-US" altLang="zh-CN" sz="2800" b="1">
                <a:latin typeface="Times New Roman" charset="0"/>
                <a:ea typeface="黑体" charset="0"/>
                <a:cs typeface="黑体" charset="0"/>
              </a:rPr>
              <a:t>B</a:t>
            </a:r>
            <a:r>
              <a:rPr kumimoji="0" lang="zh-CN" altLang="en-US" sz="2800" b="1">
                <a:latin typeface="Times New Roman" charset="0"/>
                <a:ea typeface="黑体" charset="0"/>
                <a:cs typeface="黑体" charset="0"/>
              </a:rPr>
              <a:t>的不同的函数有？个</a:t>
            </a:r>
            <a:endParaRPr kumimoji="0" lang="en-US" altLang="zh-CN" sz="2800" b="1">
              <a:latin typeface="Times New Roman" charset="0"/>
              <a:ea typeface="黑体" charset="0"/>
              <a:cs typeface="黑体" charset="0"/>
            </a:endParaRPr>
          </a:p>
          <a:p>
            <a:pPr lvl="1" algn="just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  <a:ea typeface="黑体" charset="0"/>
              </a:rPr>
              <a:t>|B|</a:t>
            </a:r>
            <a:r>
              <a:rPr kumimoji="0" lang="en-US" altLang="zh-CN" sz="2400" b="1" baseline="30000">
                <a:latin typeface="Times New Roman" charset="0"/>
                <a:ea typeface="黑体" charset="0"/>
              </a:rPr>
              <a:t>|A|</a:t>
            </a:r>
            <a:r>
              <a:rPr kumimoji="0" lang="zh-CN" altLang="en-US" sz="2400" b="1">
                <a:latin typeface="Times New Roman" charset="0"/>
                <a:ea typeface="黑体" charset="0"/>
              </a:rPr>
              <a:t>个。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(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a</a:t>
            </a:r>
            <a:r>
              <a:rPr kumimoji="0" lang="en-US" altLang="zh-CN" sz="2400" b="1" baseline="-25000">
                <a:latin typeface="Times New Roman" charset="0"/>
                <a:ea typeface="黑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, 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a</a:t>
            </a:r>
            <a:r>
              <a:rPr kumimoji="0" lang="en-US" altLang="zh-CN" sz="2400" b="1" baseline="-25000">
                <a:latin typeface="Times New Roman" charset="0"/>
                <a:ea typeface="黑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,…, 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a</a:t>
            </a:r>
            <a:r>
              <a:rPr kumimoji="0" lang="en-US" altLang="zh-CN" sz="2400" b="1" baseline="-25000">
                <a:latin typeface="Times New Roman" charset="0"/>
                <a:ea typeface="黑体" charset="0"/>
              </a:rPr>
              <a:t>|A|</a:t>
            </a:r>
            <a:r>
              <a:rPr kumimoji="0" lang="zh-CN" altLang="en-US" sz="2400" b="1">
                <a:latin typeface="Times New Roman" charset="0"/>
                <a:ea typeface="黑体" charset="0"/>
              </a:rPr>
              <a:t>的像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黑体" charset="0"/>
              </a:rPr>
              <a:t>均有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|B|</a:t>
            </a:r>
            <a:r>
              <a:rPr kumimoji="0" lang="zh-CN" altLang="en-US" sz="2400" b="1">
                <a:latin typeface="Times New Roman" charset="0"/>
                <a:ea typeface="黑体" charset="0"/>
              </a:rPr>
              <a:t>种选择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)</a:t>
            </a:r>
            <a:endParaRPr kumimoji="0" lang="en-US" altLang="zh-CN" sz="2200">
              <a:latin typeface="Times New Roman" charset="0"/>
              <a:ea typeface="黑体" charset="0"/>
            </a:endParaRPr>
          </a:p>
          <a:p>
            <a:pPr eaLnBrk="1" hangingPunct="1"/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1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0AE6A31-4DF3-5C4B-9B59-5D485B3073FC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60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43BC8F9-CC3B-F843-B4A5-783E06410388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32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2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68BB603-E237-1149-9AC6-CE8520B90C2B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33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35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CC21392-3D4F-CA43-8325-739E5D5EC676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34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01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C5F851B-9835-A24A-AE70-8D58C33E1AA1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35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4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AA880C8-27C8-C44A-B295-6A65A168E1C5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5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28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7EDA2FD-BE49-7744-9358-32E9C7EF4111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36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96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F73901B-03E0-364A-96B9-6D382F005774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37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72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B03C0FE-FE40-4946-AD8F-62D6C0482D68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38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0FCAA0C-9D2F-8D42-84FC-FB6B93C32026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39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02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1A6715D-4AC3-9049-89EA-D5BFA0BA635A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40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1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F075D14-BDD5-BE4A-A8F2-564F6F623B8B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41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50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242CD92-FE9E-B642-8E32-16BDA1C16FBC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42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39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FD6BDEF-6C91-4242-8F26-64182585093D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43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14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456B59C-F877-EB4F-81B1-A94F3C62EDD0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44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60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4176A9-256A-EB47-915C-A45D7C7E8268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45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0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C374DF1-214A-764F-8E47-6035E467576E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7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3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BFC0829-F59A-554A-8027-B96AAA9D9963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8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4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F34F452-A212-A948-9DC5-4C56039F575E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9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1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798FB78-F71F-1040-919F-96CAA62DF907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10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2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04AB322-EEF0-AC42-9CCA-6A965E82EBF0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25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29AE844-6601-554E-ADC5-560BAE0BF770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12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8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E412F-1262-5C47-B5E5-5BCCC0CF12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9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43096-0593-C643-BF0C-92AF58B3E6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7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05C71-0C46-194C-819F-96142F013F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45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EA372-9ED6-594A-9376-822110FC4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91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779D0-9364-9647-AD59-FF73F79DB8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93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2FCFD-1BD5-DC45-B84F-E2B9F295D7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34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7D213-8437-374A-B50D-1AD9085580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0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B1B78-8119-424B-B3EC-700DF76BE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29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0E1F0-DE42-774D-B3DB-17AABCCC17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2395D-68D8-104A-AE51-C378EFC99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6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F8058-6338-0847-938B-C2C5086F0F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41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ADFDF-B655-8D46-A577-14AE55F885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77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黑体" charset="0"/>
                <a:cs typeface="黑体" charset="0"/>
              </a:defRPr>
            </a:lvl1pPr>
          </a:lstStyle>
          <a:p>
            <a:fld id="{DA9E0B12-D3EB-314E-8FCA-D40BE4F036B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关系、函数及其运算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24175"/>
            <a:ext cx="6248400" cy="2362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kumimoji="0" lang="zh-CN" altLang="en-US">
                <a:latin typeface="黑体" charset="0"/>
                <a:ea typeface="黑体" charset="0"/>
              </a:rPr>
              <a:t>离散数学－集合论</a:t>
            </a:r>
            <a:endParaRPr kumimoji="0" lang="en-US" altLang="zh-CN">
              <a:latin typeface="黑体" charset="0"/>
              <a:ea typeface="黑体" charset="0"/>
            </a:endParaRPr>
          </a:p>
          <a:p>
            <a:pPr eaLnBrk="1" hangingPunct="1">
              <a:buFont typeface="Wingdings" charset="0"/>
              <a:buNone/>
            </a:pPr>
            <a:endParaRPr kumimoji="0" lang="en-US" altLang="zh-CN">
              <a:latin typeface="黑体" charset="0"/>
              <a:ea typeface="黑体" charset="0"/>
            </a:endParaRPr>
          </a:p>
          <a:p>
            <a:pPr eaLnBrk="1" hangingPunct="1">
              <a:buFont typeface="Wingdings" charset="0"/>
              <a:buNone/>
            </a:pPr>
            <a:r>
              <a:rPr kumimoji="0" lang="zh-CN" altLang="en-US">
                <a:latin typeface="Arial" charset="0"/>
                <a:ea typeface="黑体" charset="0"/>
              </a:rPr>
              <a:t>南京大学计算机科学与技术系</a:t>
            </a:r>
          </a:p>
          <a:p>
            <a:pPr eaLnBrk="1" hangingPunct="1">
              <a:buFont typeface="Wingdings" charset="0"/>
              <a:buNone/>
            </a:pPr>
            <a:endParaRPr kumimoji="0"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函数是一种特殊的关系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</a:rPr>
              <a:t>函数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en-US" altLang="zh-CN" sz="2800">
                <a:latin typeface="Times New Roman" charset="0"/>
                <a:ea typeface="黑体" charset="0"/>
              </a:rPr>
              <a:t>: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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B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 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是一个从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的一个关系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关系的表示 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19256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假设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={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a,b,c,d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}, 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={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α,β,γ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}  // 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假设为有限集合</a:t>
            </a:r>
            <a:endParaRPr kumimoji="0" lang="en-US" altLang="zh-CN" sz="2400">
              <a:latin typeface="Times New Roman" charset="0"/>
              <a:ea typeface="黑体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集合表示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 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a, β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), 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b, α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), 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c, α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),(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c, γ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kumimoji="0" lang="en-US" altLang="zh-CN" sz="1600">
              <a:latin typeface="Times New Roman" charset="0"/>
              <a:ea typeface="黑体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      0-1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矩阵                   有向图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kumimoji="0" lang="en-US" altLang="zh-CN">
              <a:latin typeface="Arial" charset="0"/>
              <a:ea typeface="黑体" charset="0"/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684213" y="3789363"/>
            <a:ext cx="2438400" cy="2743200"/>
            <a:chOff x="1219200" y="3886200"/>
            <a:chExt cx="2438400" cy="2743200"/>
          </a:xfrm>
        </p:grpSpPr>
        <p:sp>
          <p:nvSpPr>
            <p:cNvPr id="21532" name="Oval 20" descr="信纸"/>
            <p:cNvSpPr>
              <a:spLocks noChangeArrowheads="1"/>
            </p:cNvSpPr>
            <p:nvPr/>
          </p:nvSpPr>
          <p:spPr bwMode="auto">
            <a:xfrm>
              <a:off x="1219200" y="3886200"/>
              <a:ext cx="2438400" cy="2743200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graphicFrame>
          <p:nvGraphicFramePr>
            <p:cNvPr id="21533" name="Object 17"/>
            <p:cNvGraphicFramePr>
              <a:graphicFrameLocks noChangeAspect="1"/>
            </p:cNvGraphicFramePr>
            <p:nvPr/>
          </p:nvGraphicFramePr>
          <p:xfrm>
            <a:off x="1905000" y="4648200"/>
            <a:ext cx="129540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3" name="Equation" r:id="rId5" imgW="685800" imgH="914400" progId="Equation.3">
                    <p:embed/>
                  </p:oleObj>
                </mc:Choice>
                <mc:Fallback>
                  <p:oleObj name="Equation" r:id="rId5" imgW="685800" imgH="914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648200"/>
                          <a:ext cx="1295400" cy="160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4" name="Text Box 18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45720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</a:rPr>
                <a:t>c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</a:rPr>
                <a:t>d</a:t>
              </a:r>
            </a:p>
          </p:txBody>
        </p:sp>
        <p:sp>
          <p:nvSpPr>
            <p:cNvPr id="21535" name="Text Box 19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1447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        </a:t>
              </a:r>
              <a:endParaRPr kumimoji="1" lang="en-US" altLang="zh-CN" sz="20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</p:grp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716463" y="3933825"/>
            <a:ext cx="3276600" cy="2514600"/>
            <a:chOff x="4419600" y="4038600"/>
            <a:chExt cx="3276600" cy="2514600"/>
          </a:xfrm>
        </p:grpSpPr>
        <p:sp>
          <p:nvSpPr>
            <p:cNvPr id="21510" name="Oval 29"/>
            <p:cNvSpPr>
              <a:spLocks noChangeArrowheads="1"/>
            </p:cNvSpPr>
            <p:nvPr/>
          </p:nvSpPr>
          <p:spPr bwMode="auto">
            <a:xfrm>
              <a:off x="6324600" y="4267200"/>
              <a:ext cx="1143000" cy="18288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1" name="Oval 28"/>
            <p:cNvSpPr>
              <a:spLocks noChangeArrowheads="1"/>
            </p:cNvSpPr>
            <p:nvPr/>
          </p:nvSpPr>
          <p:spPr bwMode="auto">
            <a:xfrm>
              <a:off x="4419600" y="4038600"/>
              <a:ext cx="990600" cy="22669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2" name="Oval 21"/>
            <p:cNvSpPr>
              <a:spLocks noChangeArrowheads="1"/>
            </p:cNvSpPr>
            <p:nvPr/>
          </p:nvSpPr>
          <p:spPr bwMode="auto">
            <a:xfrm>
              <a:off x="4953000" y="43434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3" name="Oval 22"/>
            <p:cNvSpPr>
              <a:spLocks noChangeArrowheads="1"/>
            </p:cNvSpPr>
            <p:nvPr/>
          </p:nvSpPr>
          <p:spPr bwMode="auto">
            <a:xfrm>
              <a:off x="4724400" y="46482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4" name="Oval 23"/>
            <p:cNvSpPr>
              <a:spLocks noChangeArrowheads="1"/>
            </p:cNvSpPr>
            <p:nvPr/>
          </p:nvSpPr>
          <p:spPr bwMode="auto">
            <a:xfrm>
              <a:off x="4876800" y="58674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5" name="Oval 24"/>
            <p:cNvSpPr>
              <a:spLocks noChangeArrowheads="1"/>
            </p:cNvSpPr>
            <p:nvPr/>
          </p:nvSpPr>
          <p:spPr bwMode="auto">
            <a:xfrm>
              <a:off x="4800600" y="53340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6" name="Oval 25"/>
            <p:cNvSpPr>
              <a:spLocks noChangeArrowheads="1"/>
            </p:cNvSpPr>
            <p:nvPr/>
          </p:nvSpPr>
          <p:spPr bwMode="auto">
            <a:xfrm>
              <a:off x="6934200" y="45720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7" name="Oval 26"/>
            <p:cNvSpPr>
              <a:spLocks noChangeArrowheads="1"/>
            </p:cNvSpPr>
            <p:nvPr/>
          </p:nvSpPr>
          <p:spPr bwMode="auto">
            <a:xfrm>
              <a:off x="6477000" y="51816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8" name="Oval 27"/>
            <p:cNvSpPr>
              <a:spLocks noChangeArrowheads="1"/>
            </p:cNvSpPr>
            <p:nvPr/>
          </p:nvSpPr>
          <p:spPr bwMode="auto">
            <a:xfrm>
              <a:off x="6934200" y="56388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21519" name="Text Box 30"/>
            <p:cNvSpPr txBox="1">
              <a:spLocks noChangeArrowheads="1"/>
            </p:cNvSpPr>
            <p:nvPr/>
          </p:nvSpPr>
          <p:spPr bwMode="auto">
            <a:xfrm>
              <a:off x="4724400" y="40386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21520" name="Text Box 31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</a:rPr>
                <a:t>d</a:t>
              </a:r>
            </a:p>
          </p:txBody>
        </p:sp>
        <p:sp>
          <p:nvSpPr>
            <p:cNvPr id="21521" name="Text Box 32"/>
            <p:cNvSpPr txBox="1">
              <a:spLocks noChangeArrowheads="1"/>
            </p:cNvSpPr>
            <p:nvPr/>
          </p:nvSpPr>
          <p:spPr bwMode="auto">
            <a:xfrm>
              <a:off x="4572000" y="5257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</a:rPr>
                <a:t>c</a:t>
              </a:r>
            </a:p>
          </p:txBody>
        </p:sp>
        <p:sp>
          <p:nvSpPr>
            <p:cNvPr id="21522" name="Text Box 33"/>
            <p:cNvSpPr txBox="1">
              <a:spLocks noChangeArrowheads="1"/>
            </p:cNvSpPr>
            <p:nvPr/>
          </p:nvSpPr>
          <p:spPr bwMode="auto">
            <a:xfrm>
              <a:off x="4572000" y="4648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21523" name="Text Box 34"/>
            <p:cNvSpPr txBox="1">
              <a:spLocks noChangeArrowheads="1"/>
            </p:cNvSpPr>
            <p:nvPr/>
          </p:nvSpPr>
          <p:spPr bwMode="auto">
            <a:xfrm>
              <a:off x="7010400" y="4495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</a:t>
              </a:r>
              <a:endParaRPr kumimoji="1" lang="en-US" altLang="zh-CN" sz="20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21524" name="Text Box 35"/>
            <p:cNvSpPr txBox="1">
              <a:spLocks noChangeArrowheads="1"/>
            </p:cNvSpPr>
            <p:nvPr/>
          </p:nvSpPr>
          <p:spPr bwMode="auto">
            <a:xfrm>
              <a:off x="6553200" y="5029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</a:t>
              </a:r>
              <a:endParaRPr kumimoji="1" lang="en-US" altLang="zh-CN" sz="20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21525" name="Text Box 36"/>
            <p:cNvSpPr txBox="1">
              <a:spLocks noChangeArrowheads="1"/>
            </p:cNvSpPr>
            <p:nvPr/>
          </p:nvSpPr>
          <p:spPr bwMode="auto">
            <a:xfrm>
              <a:off x="6858000" y="5638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</a:t>
              </a:r>
              <a:endParaRPr kumimoji="1" lang="en-US" altLang="zh-CN" sz="20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21526" name="Line 37"/>
            <p:cNvSpPr>
              <a:spLocks noChangeShapeType="1"/>
            </p:cNvSpPr>
            <p:nvPr/>
          </p:nvSpPr>
          <p:spPr bwMode="auto">
            <a:xfrm>
              <a:off x="5029200" y="44196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7" name="Line 38"/>
            <p:cNvSpPr>
              <a:spLocks noChangeShapeType="1"/>
            </p:cNvSpPr>
            <p:nvPr/>
          </p:nvSpPr>
          <p:spPr bwMode="auto">
            <a:xfrm flipV="1">
              <a:off x="4829175" y="4643438"/>
              <a:ext cx="2100263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8" name="Line 39"/>
            <p:cNvSpPr>
              <a:spLocks noChangeShapeType="1"/>
            </p:cNvSpPr>
            <p:nvPr/>
          </p:nvSpPr>
          <p:spPr bwMode="auto">
            <a:xfrm flipV="1">
              <a:off x="4914900" y="4686300"/>
              <a:ext cx="2057400" cy="700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9" name="Line 40"/>
            <p:cNvSpPr>
              <a:spLocks noChangeShapeType="1"/>
            </p:cNvSpPr>
            <p:nvPr/>
          </p:nvSpPr>
          <p:spPr bwMode="auto">
            <a:xfrm>
              <a:off x="4914900" y="5400675"/>
              <a:ext cx="2014538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0" name="Text Box 41"/>
            <p:cNvSpPr txBox="1">
              <a:spLocks noChangeArrowheads="1"/>
            </p:cNvSpPr>
            <p:nvPr/>
          </p:nvSpPr>
          <p:spPr bwMode="auto">
            <a:xfrm>
              <a:off x="5181600" y="6096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21531" name="Text Box 42"/>
            <p:cNvSpPr txBox="1">
              <a:spLocks noChangeArrowheads="1"/>
            </p:cNvSpPr>
            <p:nvPr/>
          </p:nvSpPr>
          <p:spPr bwMode="auto">
            <a:xfrm>
              <a:off x="71628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8" descr="纸莎草纸"/>
          <p:cNvSpPr>
            <a:spLocks noChangeArrowheads="1"/>
          </p:cNvSpPr>
          <p:nvPr/>
        </p:nvSpPr>
        <p:spPr bwMode="auto">
          <a:xfrm>
            <a:off x="4932363" y="2852738"/>
            <a:ext cx="3657600" cy="3200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3555" name="AutoShape 6" descr="白色大理石"/>
          <p:cNvSpPr>
            <a:spLocks noChangeArrowheads="1"/>
          </p:cNvSpPr>
          <p:nvPr/>
        </p:nvSpPr>
        <p:spPr bwMode="auto">
          <a:xfrm>
            <a:off x="755650" y="3068638"/>
            <a:ext cx="3429000" cy="2881312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09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二元关系和有向图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684213" y="2101850"/>
            <a:ext cx="3373437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CC3300"/>
                </a:solidFill>
                <a:latin typeface="Times New Roman" charset="0"/>
                <a:ea typeface="黑体" charset="0"/>
                <a:cs typeface="黑体" charset="0"/>
              </a:rPr>
              <a:t>关系 </a:t>
            </a:r>
            <a:r>
              <a:rPr kumimoji="1" lang="en-US" altLang="zh-CN" sz="2400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R</a:t>
            </a:r>
            <a:r>
              <a:rPr kumimoji="1" lang="en-US" altLang="zh-CN" sz="2400">
                <a:solidFill>
                  <a:srgbClr val="CC3300"/>
                </a:solidFill>
                <a:latin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1" lang="en-US" altLang="zh-CN" sz="2400" i="1">
                <a:solidFill>
                  <a:srgbClr val="CC3300"/>
                </a:solidFill>
                <a:latin typeface="Times New Roman" charset="0"/>
                <a:cs typeface="Times New Roman" charset="0"/>
                <a:sym typeface="Symbol" charset="0"/>
              </a:rPr>
              <a:t>A</a:t>
            </a:r>
            <a:r>
              <a:rPr kumimoji="1" lang="en-US" altLang="zh-CN" sz="2400">
                <a:solidFill>
                  <a:srgbClr val="CC3300"/>
                </a:solidFill>
                <a:latin typeface="Times New Roman" charset="0"/>
                <a:cs typeface="Times New Roman" charset="0"/>
                <a:sym typeface="Symbol" charset="0"/>
              </a:rPr>
              <a:t></a:t>
            </a:r>
            <a:r>
              <a:rPr kumimoji="1" lang="en-US" altLang="zh-CN" sz="2400" i="1">
                <a:solidFill>
                  <a:srgbClr val="CC3300"/>
                </a:solidFill>
                <a:latin typeface="Times New Roman" charset="0"/>
                <a:cs typeface="Times New Roman" charset="0"/>
                <a:sym typeface="Symbol" charset="0"/>
              </a:rPr>
              <a:t>B</a:t>
            </a: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400">
              <a:latin typeface="Times New Roman" charset="0"/>
              <a:cs typeface="Times New Roman" charset="0"/>
              <a:sym typeface="Symbol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A</a:t>
            </a:r>
            <a:r>
              <a:rPr kumimoji="1"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和</a:t>
            </a: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B</a:t>
            </a:r>
            <a:r>
              <a:rPr kumimoji="1"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是集合</a:t>
            </a:r>
            <a:endParaRPr kumimoji="1" lang="en-US" altLang="zh-CN" sz="2400" i="1">
              <a:latin typeface="Times New Roman" charset="0"/>
              <a:cs typeface="Times New Roman" charset="0"/>
              <a:sym typeface="Symbol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有序对集合</a:t>
            </a: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charset="0"/>
                <a:cs typeface="Times New Roman" charset="0"/>
                <a:sym typeface="Symbol" charset="0"/>
              </a:rPr>
              <a:t>(</a:t>
            </a: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kumimoji="1" lang="en-US" altLang="zh-CN" sz="2400">
                <a:latin typeface="Times New Roman" charset="0"/>
                <a:cs typeface="Times New Roman" charset="0"/>
                <a:sym typeface="Symbol" charset="0"/>
              </a:rPr>
              <a:t>,</a:t>
            </a: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y</a:t>
            </a:r>
            <a:r>
              <a:rPr kumimoji="1" lang="en-US" altLang="zh-CN" sz="2400">
                <a:latin typeface="Times New Roman" charset="0"/>
                <a:cs typeface="Times New Roman" charset="0"/>
                <a:sym typeface="Symbol" charset="0"/>
              </a:rPr>
              <a:t>)</a:t>
            </a: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R</a:t>
            </a:r>
            <a:endParaRPr kumimoji="1" lang="en-US" altLang="zh-CN" sz="2400">
              <a:latin typeface="Times New Roman" charset="0"/>
              <a:cs typeface="Times New Roman" charset="0"/>
              <a:sym typeface="Symbol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若</a:t>
            </a:r>
            <a:r>
              <a:rPr kumimoji="1" lang="en-US" altLang="zh-CN" sz="2000" i="1">
                <a:latin typeface="Times New Roman" charset="0"/>
                <a:cs typeface="Times New Roman" charset="0"/>
                <a:sym typeface="Symbol" charset="0"/>
              </a:rPr>
              <a:t>A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=</a:t>
            </a:r>
            <a:r>
              <a:rPr kumimoji="1" lang="en-US" altLang="zh-CN" sz="2000" i="1">
                <a:latin typeface="Times New Roman" charset="0"/>
                <a:cs typeface="Times New Roman" charset="0"/>
                <a:sym typeface="Symbol" charset="0"/>
              </a:rPr>
              <a:t>B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, </a:t>
            </a:r>
            <a:r>
              <a:rPr kumimoji="1" lang="en-US" altLang="zh-CN" sz="2000" i="1">
                <a:latin typeface="Times New Roman" charset="0"/>
                <a:cs typeface="Times New Roman" charset="0"/>
                <a:sym typeface="Symbol" charset="0"/>
              </a:rPr>
              <a:t>R</a:t>
            </a:r>
            <a:r>
              <a:rPr kumimoji="1"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中存在序列：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(x</a:t>
            </a:r>
            <a:r>
              <a:rPr kumimoji="1"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1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,x</a:t>
            </a:r>
            <a:r>
              <a:rPr kumimoji="1"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2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), (x</a:t>
            </a:r>
            <a:r>
              <a:rPr kumimoji="1"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2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,x</a:t>
            </a:r>
            <a:r>
              <a:rPr kumimoji="1"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3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),…,(x</a:t>
            </a:r>
            <a:r>
              <a:rPr kumimoji="1"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n-1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,x</a:t>
            </a:r>
            <a:r>
              <a:rPr kumimoji="1"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)</a:t>
            </a:r>
            <a:endParaRPr kumimoji="1" lang="en-US" altLang="zh-CN" sz="2000" i="1">
              <a:latin typeface="Times New Roman" charset="0"/>
              <a:cs typeface="Times New Roman" charset="0"/>
              <a:sym typeface="Symbol" charset="0"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5233988" y="2100263"/>
            <a:ext cx="3097212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CC3300"/>
                </a:solidFill>
                <a:latin typeface="Times New Roman" charset="0"/>
                <a:ea typeface="黑体" charset="0"/>
                <a:cs typeface="黑体" charset="0"/>
              </a:rPr>
              <a:t>有向图 </a:t>
            </a:r>
            <a:r>
              <a:rPr kumimoji="1" lang="en-US" altLang="zh-CN" sz="2400">
                <a:solidFill>
                  <a:srgbClr val="CC3300"/>
                </a:solidFill>
                <a:latin typeface="Times New Roman" charset="0"/>
                <a:cs typeface="Times New Roman" charset="0"/>
              </a:rPr>
              <a:t>(</a:t>
            </a:r>
            <a:r>
              <a:rPr kumimoji="1" lang="en-US" altLang="zh-CN" sz="2400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V</a:t>
            </a:r>
            <a:r>
              <a:rPr kumimoji="1" lang="en-US" altLang="zh-CN" sz="2400" i="1" baseline="-25000">
                <a:solidFill>
                  <a:srgbClr val="CC3300"/>
                </a:solidFill>
                <a:latin typeface="Times New Roman" charset="0"/>
                <a:cs typeface="Times New Roman" charset="0"/>
              </a:rPr>
              <a:t>D</a:t>
            </a:r>
            <a:r>
              <a:rPr kumimoji="1" lang="en-US" altLang="zh-CN" sz="2400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 </a:t>
            </a:r>
            <a:r>
              <a:rPr kumimoji="1" lang="en-US" altLang="zh-CN" sz="2400">
                <a:solidFill>
                  <a:srgbClr val="CC3300"/>
                </a:solidFill>
                <a:latin typeface="Times New Roman" charset="0"/>
                <a:cs typeface="Times New Roman" charset="0"/>
              </a:rPr>
              <a:t>, </a:t>
            </a:r>
            <a:r>
              <a:rPr kumimoji="1" lang="en-US" altLang="zh-CN" sz="2400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E</a:t>
            </a:r>
            <a:r>
              <a:rPr kumimoji="1" lang="en-US" altLang="zh-CN" sz="2400" i="1" baseline="-25000">
                <a:solidFill>
                  <a:srgbClr val="CC3300"/>
                </a:solidFill>
                <a:latin typeface="Times New Roman" charset="0"/>
                <a:cs typeface="Times New Roman" charset="0"/>
              </a:rPr>
              <a:t>D</a:t>
            </a:r>
            <a:r>
              <a:rPr kumimoji="1" lang="en-US" altLang="zh-CN" sz="2400">
                <a:solidFill>
                  <a:srgbClr val="CC3300"/>
                </a:solidFill>
                <a:latin typeface="Times New Roman" charset="0"/>
                <a:cs typeface="Times New Roman" charset="0"/>
              </a:rPr>
              <a:t> )</a:t>
            </a:r>
            <a:endParaRPr kumimoji="1" lang="en-US" altLang="zh-CN" sz="2400">
              <a:solidFill>
                <a:srgbClr val="CC3300"/>
              </a:solidFill>
              <a:latin typeface="Times New Roman" charset="0"/>
              <a:cs typeface="Times New Roman" charset="0"/>
              <a:sym typeface="Symbol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400">
              <a:latin typeface="Times New Roman" charset="0"/>
              <a:cs typeface="Times New Roman" charset="0"/>
              <a:sym typeface="Symbol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顶点集 </a:t>
            </a:r>
            <a:r>
              <a:rPr kumimoji="1" lang="en-US" altLang="zh-CN" sz="2400" i="1">
                <a:latin typeface="Times New Roman" charset="0"/>
                <a:cs typeface="Times New Roman" charset="0"/>
              </a:rPr>
              <a:t>V</a:t>
            </a:r>
            <a:r>
              <a:rPr kumimoji="1" lang="en-US" altLang="zh-CN" sz="2400" i="1" baseline="-25000">
                <a:latin typeface="Times New Roman" charset="0"/>
                <a:cs typeface="Times New Roman" charset="0"/>
              </a:rPr>
              <a:t>D</a:t>
            </a:r>
            <a:r>
              <a:rPr kumimoji="1" lang="en-US" altLang="zh-CN" sz="2400">
                <a:latin typeface="Times New Roman" charset="0"/>
                <a:cs typeface="Times New Roman" charset="0"/>
                <a:sym typeface="Symbol" charset="0"/>
              </a:rPr>
              <a:t>=</a:t>
            </a: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 A</a:t>
            </a:r>
            <a:r>
              <a:rPr kumimoji="1" lang="en-US" altLang="zh-CN" sz="2400">
                <a:latin typeface="Times New Roman" charset="0"/>
                <a:cs typeface="Times New Roman" charset="0"/>
                <a:sym typeface="Symbol" charset="0"/>
              </a:rPr>
              <a:t></a:t>
            </a: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B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有向边集</a:t>
            </a:r>
            <a:r>
              <a:rPr kumimoji="1" lang="en-US" altLang="zh-CN" sz="2400" i="1">
                <a:latin typeface="Times New Roman" charset="0"/>
                <a:cs typeface="Times New Roman" charset="0"/>
              </a:rPr>
              <a:t>E</a:t>
            </a:r>
            <a:r>
              <a:rPr kumimoji="1" lang="en-US" altLang="zh-CN" sz="2400" i="1" baseline="-25000">
                <a:latin typeface="Times New Roman" charset="0"/>
                <a:cs typeface="Times New Roman" charset="0"/>
              </a:rPr>
              <a:t>D</a:t>
            </a:r>
            <a:endParaRPr kumimoji="1" lang="en-US" altLang="zh-CN" sz="2400">
              <a:latin typeface="Times New Roman" charset="0"/>
              <a:cs typeface="Times New Roman" charset="0"/>
              <a:sym typeface="Symbol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从</a:t>
            </a: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kumimoji="1"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到</a:t>
            </a:r>
            <a:r>
              <a:rPr kumimoji="1" lang="en-US" altLang="zh-CN" sz="2400" i="1">
                <a:latin typeface="Times New Roman" charset="0"/>
                <a:cs typeface="Times New Roman" charset="0"/>
                <a:sym typeface="Symbol" charset="0"/>
              </a:rPr>
              <a:t>y</a:t>
            </a:r>
            <a:r>
              <a:rPr kumimoji="1"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有一条边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图</a:t>
            </a:r>
            <a:r>
              <a:rPr kumimoji="1" lang="en-US" altLang="zh-CN" sz="2000" i="1">
                <a:latin typeface="Times New Roman" charset="0"/>
                <a:cs typeface="Times New Roman" charset="0"/>
                <a:sym typeface="Symbol" charset="0"/>
              </a:rPr>
              <a:t>D</a:t>
            </a:r>
            <a:r>
              <a:rPr kumimoji="1"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中存在从 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kumimoji="1"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1 </a:t>
            </a:r>
            <a:r>
              <a:rPr kumimoji="1"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到 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kumimoji="1"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 </a:t>
            </a:r>
            <a:r>
              <a:rPr kumimoji="1"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的长度为 </a:t>
            </a:r>
            <a:r>
              <a:rPr kumimoji="1" lang="en-US" altLang="zh-CN" sz="2000" i="1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kumimoji="1" lang="en-US" altLang="zh-CN" sz="2000">
                <a:latin typeface="Times New Roman" charset="0"/>
                <a:cs typeface="Times New Roman" charset="0"/>
                <a:sym typeface="Symbol" charset="0"/>
              </a:rPr>
              <a:t>-1</a:t>
            </a:r>
            <a:r>
              <a:rPr kumimoji="1"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的通路</a:t>
            </a: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3497263" y="2349500"/>
            <a:ext cx="197167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关系的运算（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7759700" cy="41417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关系是集合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zh-CN" altLang="en-US">
                <a:solidFill>
                  <a:srgbClr val="2705F5"/>
                </a:solidFill>
                <a:latin typeface="Times New Roman" charset="0"/>
                <a:ea typeface="黑体" charset="0"/>
                <a:cs typeface="Times New Roman" charset="0"/>
              </a:rPr>
              <a:t>所有的集合运算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对关系均适用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</a:rPr>
              <a:t>例子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: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</a:rPr>
              <a:t>自然数集合上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: “&lt;”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 “=”  </a:t>
            </a: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等同于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“”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自然数集合上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: “”  “”</a:t>
            </a: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等同于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“=”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自然数集合上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: “&lt;”  “&gt;”</a:t>
            </a: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等同于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关系的运算（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8625" y="1628775"/>
                <a:ext cx="8607871" cy="4729163"/>
              </a:xfrm>
            </p:spPr>
            <p:txBody>
              <a:bodyPr/>
              <a:lstStyle/>
              <a:p>
                <a:pPr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与定义域和值域有关的运算</a:t>
                </a:r>
              </a:p>
              <a:p>
                <a:pPr lvl="1"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</a:rPr>
                  <a:t>dom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= {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|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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y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(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</a:rPr>
                  <a:t>,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y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)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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}</a:t>
                </a:r>
              </a:p>
              <a:p>
                <a:pPr lvl="1"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ran 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= {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y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|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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(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</a:rPr>
                  <a:t>,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y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)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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}</a:t>
                </a:r>
              </a:p>
              <a:p>
                <a:pPr lvl="1"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</a:rPr>
                  <a:t>fld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= 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</a:rPr>
                  <a:t>dom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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ran 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endParaRPr kumimoji="0" lang="en-US" altLang="zh-CN" sz="2400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lvl="1"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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A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= {(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</a:rPr>
                  <a:t>,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y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) | 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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A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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xRy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}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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  </a:t>
                </a:r>
                <a:r>
                  <a:rPr kumimoji="0" lang="zh-CN" altLang="en-US" sz="2400" i="1" dirty="0">
                    <a:latin typeface="Times New Roman" charset="0"/>
                    <a:ea typeface="宋体" charset="0"/>
                    <a:cs typeface="Times New Roman" charset="0"/>
                  </a:rPr>
                  <a:t>    </a:t>
                </a:r>
                <a:r>
                  <a:rPr kumimoji="0" lang="en-US" altLang="zh-CN" sz="2000" i="1" dirty="0">
                    <a:latin typeface="Times New Roman" charset="0"/>
                    <a:ea typeface="宋体" charset="0"/>
                    <a:cs typeface="Times New Roman" charset="0"/>
                  </a:rPr>
                  <a:t>restriction</a:t>
                </a:r>
                <a:r>
                  <a:rPr kumimoji="0" lang="en-US" altLang="zh-CN" sz="20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zh-CN" altLang="en-US" sz="2000" dirty="0">
                    <a:latin typeface="Times New Roman" charset="0"/>
                    <a:ea typeface="宋体" charset="0"/>
                    <a:cs typeface="Times New Roman" charset="0"/>
                  </a:rPr>
                  <a:t>也记作</a:t>
                </a:r>
                <a:r>
                  <a:rPr kumimoji="0" lang="en-US" altLang="zh-CN" sz="2000" i="1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0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↾</m:t>
                    </m:r>
                    <m:r>
                      <a:rPr kumimoji="0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kumimoji="0" lang="en-US" altLang="zh-CN" sz="2000" dirty="0">
                    <a:latin typeface="Times New Roman" charset="0"/>
                    <a:ea typeface="宋体" charset="0"/>
                    <a:cs typeface="Times New Roman" charset="0"/>
                  </a:rPr>
                  <a:t>,</a:t>
                </a:r>
                <a:r>
                  <a:rPr kumimoji="0" lang="en-US" altLang="zh-CN" sz="2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0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kumimoji="0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kumimoji="0" lang="en-US" altLang="zh-CN" sz="2000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lvl="1"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[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A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] = {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y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|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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(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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A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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(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x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</a:rPr>
                  <a:t>,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y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)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</a:t>
                </a:r>
                <a:r>
                  <a:rPr kumimoji="0" lang="en-US" altLang="zh-CN" sz="2400" i="1" dirty="0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)}= ran(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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A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) 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  <a:sym typeface="Symbol" charset="0"/>
                  </a:rPr>
                  <a:t></a:t>
                </a:r>
                <a:r>
                  <a:rPr kumimoji="0" lang="en-US" altLang="zh-CN" sz="2400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en-US" altLang="zh-CN" sz="2400" dirty="0" err="1">
                    <a:latin typeface="Times New Roman" charset="0"/>
                    <a:ea typeface="宋体" charset="0"/>
                    <a:cs typeface="Times New Roman" charset="0"/>
                  </a:rPr>
                  <a:t>ran</a:t>
                </a:r>
                <a:r>
                  <a:rPr kumimoji="0" lang="en-US" altLang="zh-CN" sz="2400" i="1" dirty="0" err="1">
                    <a:latin typeface="Times New Roman" charset="0"/>
                    <a:ea typeface="宋体" charset="0"/>
                    <a:cs typeface="Times New Roman" charset="0"/>
                  </a:rPr>
                  <a:t>R</a:t>
                </a:r>
                <a:endParaRPr kumimoji="0" lang="en-US" altLang="zh-CN" sz="2400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例：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  <a:cs typeface="Times New Roman" charset="0"/>
                  </a:rPr>
                  <a:t>A</a:t>
                </a:r>
                <a:r>
                  <a:rPr kumimoji="0" lang="en-US" altLang="zh-CN" sz="2800" dirty="0">
                    <a:latin typeface="Times New Roman" charset="0"/>
                    <a:ea typeface="黑体" charset="0"/>
                    <a:cs typeface="Times New Roman" charset="0"/>
                  </a:rPr>
                  <a:t>={1,2,3,4,5}, 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  <a:cs typeface="Times New Roman" charset="0"/>
                  </a:rPr>
                  <a:t>B</a:t>
                </a:r>
                <a:r>
                  <a:rPr kumimoji="0" lang="en-US" altLang="zh-CN" sz="2800" dirty="0">
                    <a:latin typeface="Times New Roman" charset="0"/>
                    <a:ea typeface="黑体" charset="0"/>
                    <a:cs typeface="Times New Roman" charset="0"/>
                  </a:rPr>
                  <a:t>={1,3,5,6}, 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  <a:cs typeface="Times New Roman" charset="0"/>
                  </a:rPr>
                  <a:t>A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上关系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  <a:cs typeface="Times New Roman" charset="0"/>
                  </a:rPr>
                  <a:t>R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：   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Font typeface="Wingdings" charset="0"/>
                  <a:buNone/>
                </a:pPr>
                <a:r>
                  <a:rPr kumimoji="0" lang="en-US" altLang="zh-CN" sz="2400" dirty="0">
                    <a:latin typeface="Times New Roman" charset="0"/>
                    <a:ea typeface="黑体" charset="0"/>
                    <a:cs typeface="Times New Roman" charset="0"/>
                  </a:rPr>
                  <a:t>         </a:t>
                </a:r>
                <a:r>
                  <a:rPr kumimoji="0" lang="en-US" altLang="zh-CN" sz="2400" i="1" dirty="0">
                    <a:latin typeface="Times New Roman" charset="0"/>
                    <a:ea typeface="黑体" charset="0"/>
                    <a:cs typeface="Times New Roman" charset="0"/>
                  </a:rPr>
                  <a:t> R</a:t>
                </a:r>
                <a:r>
                  <a:rPr kumimoji="0" lang="en-US" altLang="zh-CN" sz="2400" dirty="0">
                    <a:latin typeface="Times New Roman" charset="0"/>
                    <a:ea typeface="黑体" charset="0"/>
                    <a:cs typeface="Times New Roman" charset="0"/>
                  </a:rPr>
                  <a:t>={(1,2), (1,4),(2,3),(3,5),(5,2)},</a:t>
                </a:r>
                <a:r>
                  <a:rPr kumimoji="0" lang="en-US" altLang="zh-CN" sz="2400" i="1" dirty="0">
                    <a:latin typeface="Times New Roman" charset="0"/>
                    <a:ea typeface="黑体" charset="0"/>
                    <a:cs typeface="Times New Roman" charset="0"/>
                  </a:rPr>
                  <a:t>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Font typeface="Wingdings" charset="0"/>
                  <a:buNone/>
                </a:pPr>
                <a:r>
                  <a:rPr kumimoji="0" lang="zh-CN" altLang="en-US" sz="2400" i="1" dirty="0">
                    <a:latin typeface="Times New Roman" charset="0"/>
                    <a:ea typeface="黑体" charset="0"/>
                    <a:cs typeface="Times New Roman" charset="0"/>
                  </a:rPr>
                  <a:t>    求</a:t>
                </a:r>
                <a:r>
                  <a:rPr kumimoji="0" lang="en-US" altLang="zh-CN" sz="2400" i="1" dirty="0">
                    <a:latin typeface="Times New Roman" charset="0"/>
                    <a:ea typeface="黑体" charset="0"/>
                    <a:cs typeface="Times New Roman" charset="0"/>
                  </a:rPr>
                  <a:t> </a:t>
                </a:r>
                <a:r>
                  <a:rPr kumimoji="0" lang="en-US" altLang="zh-CN" sz="2400" i="1" dirty="0" err="1">
                    <a:latin typeface="Times New Roman" charset="0"/>
                    <a:ea typeface="黑体" charset="0"/>
                    <a:cs typeface="Times New Roman" charset="0"/>
                  </a:rPr>
                  <a:t>R</a:t>
                </a:r>
                <a:r>
                  <a:rPr kumimoji="0" lang="en-US" altLang="zh-CN" sz="2400" dirty="0" err="1"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</a:t>
                </a:r>
                <a:r>
                  <a:rPr kumimoji="0" lang="en-US" altLang="zh-CN" sz="2400" i="1" dirty="0" err="1"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B</a:t>
                </a:r>
                <a:r>
                  <a:rPr kumimoji="0" lang="zh-CN" altLang="en-US" sz="2400" dirty="0"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、</a:t>
                </a:r>
                <a:r>
                  <a:rPr kumimoji="0" lang="en-US" altLang="zh-CN" sz="2400" i="1" dirty="0"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R</a:t>
                </a:r>
                <a:r>
                  <a:rPr kumimoji="0" lang="en-US" altLang="zh-CN" sz="2400" dirty="0"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[</a:t>
                </a:r>
                <a:r>
                  <a:rPr kumimoji="0" lang="en-US" altLang="zh-CN" sz="2400" i="1" dirty="0"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B</a:t>
                </a:r>
                <a:r>
                  <a:rPr kumimoji="0" lang="en-US" altLang="zh-CN" sz="2400" dirty="0"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]</a:t>
                </a:r>
                <a:r>
                  <a:rPr kumimoji="0" lang="zh-CN" altLang="en-US" sz="2400" dirty="0"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、</a:t>
                </a:r>
                <a:r>
                  <a:rPr kumimoji="0" lang="en-US" altLang="zh-CN" sz="2400" i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R</a:t>
                </a:r>
                <a:r>
                  <a:rPr kumimoji="0" lang="en-US" altLang="zh-CN" sz="2400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(1)</a:t>
                </a:r>
                <a:r>
                  <a:rPr kumimoji="0" lang="zh-CN" altLang="en-US" sz="2400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和</a:t>
                </a:r>
                <a:r>
                  <a:rPr kumimoji="0" lang="en-US" altLang="zh-CN" sz="2400" i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R</a:t>
                </a:r>
                <a:r>
                  <a:rPr kumimoji="0" lang="en-US" altLang="zh-CN" sz="2400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Times New Roman" charset="0"/>
                    <a:sym typeface="Symbol" charset="0"/>
                  </a:rPr>
                  <a:t>(2)</a:t>
                </a:r>
                <a:endParaRPr kumimoji="0" lang="en-US" altLang="zh-CN" sz="2400" dirty="0">
                  <a:solidFill>
                    <a:srgbClr val="FF0000"/>
                  </a:solidFill>
                  <a:latin typeface="Times New Roman" charset="0"/>
                  <a:ea typeface="黑体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628775"/>
                <a:ext cx="8607871" cy="4729163"/>
              </a:xfrm>
              <a:blipFill rotWithShape="0">
                <a:blip r:embed="rId3"/>
                <a:stretch>
                  <a:fillRect l="-567" t="-1675" b="-2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关系的运算（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3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135938" cy="47529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逆运算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 {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|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R}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</a:rPr>
              <a:t>注意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如果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zh-CN" altLang="en-US" sz="2400">
                <a:latin typeface="Times New Roman" charset="0"/>
                <a:ea typeface="Times New Roman" charset="0"/>
                <a:cs typeface="Times New Roman" charset="0"/>
              </a:rPr>
              <a:t>是从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A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到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B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的关系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则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宋体" charset="0"/>
              </a:rPr>
              <a:t>-1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是从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B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到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A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的。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</a:rPr>
              <a:t>例子：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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或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或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关系的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运算（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4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8353425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关系的复合（合成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Composition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kumimoji="0" lang="zh-CN" altLang="en-US" sz="2400">
                <a:latin typeface="Times New Roman" charset="0"/>
                <a:ea typeface="黑体" charset="0"/>
              </a:rPr>
              <a:t>设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与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的复合（合成）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记为 </a:t>
            </a:r>
            <a:r>
              <a:rPr kumimoji="0" lang="en-US" altLang="zh-CN" sz="2400" i="1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</a:rPr>
              <a:t>R</a:t>
            </a:r>
            <a:r>
              <a:rPr kumimoji="0" lang="en-US" altLang="zh-CN" sz="2400" baseline="-250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</a:rPr>
              <a:t>⃘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 i="1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</a:rPr>
              <a:t>R</a:t>
            </a:r>
            <a:r>
              <a:rPr kumimoji="0" lang="en-US" altLang="zh-CN" sz="2400" baseline="-250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定义如下：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c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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c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endParaRPr kumimoji="0" lang="en-US" altLang="zh-CN">
              <a:latin typeface="Arial" charset="0"/>
              <a:ea typeface="黑体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复合关系的图示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89138"/>
            <a:ext cx="7772400" cy="3748087"/>
          </a:xfrm>
        </p:spPr>
        <p:txBody>
          <a:bodyPr/>
          <a:lstStyle/>
          <a:p>
            <a:pPr eaLnBrk="1" hangingPunct="1"/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c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⃘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1 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当且仅当 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且存在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，使得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c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2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905000" y="3505200"/>
            <a:ext cx="13716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962400" y="3581400"/>
            <a:ext cx="13716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6096000" y="3581400"/>
            <a:ext cx="13716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2362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2057400" y="4572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4495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41910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66294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6477000" y="4572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charset="0"/>
                <a:ea typeface="黑体" charset="0"/>
                <a:cs typeface="黑体" charset="0"/>
              </a:rPr>
              <a:t>c</a:t>
            </a:r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2452688" y="45577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4643438" y="4552950"/>
            <a:ext cx="19859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7" name="Text Box 16"/>
          <p:cNvSpPr txBox="1">
            <a:spLocks noChangeArrowheads="1"/>
          </p:cNvSpPr>
          <p:nvPr/>
        </p:nvSpPr>
        <p:spPr bwMode="auto">
          <a:xfrm>
            <a:off x="3352800" y="4953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charset="0"/>
                <a:ea typeface="黑体" charset="0"/>
                <a:cs typeface="黑体" charset="0"/>
              </a:rPr>
              <a:t>R</a:t>
            </a:r>
            <a:r>
              <a:rPr kumimoji="1" lang="en-US" altLang="zh-CN" sz="2400" baseline="-25000">
                <a:latin typeface="Times New Roman" charset="0"/>
                <a:ea typeface="黑体" charset="0"/>
                <a:cs typeface="黑体" charset="0"/>
              </a:rPr>
              <a:t>1</a:t>
            </a:r>
            <a:endParaRPr kumimoji="1"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3808" name="Text Box 18"/>
          <p:cNvSpPr txBox="1">
            <a:spLocks noChangeArrowheads="1"/>
          </p:cNvSpPr>
          <p:nvPr/>
        </p:nvSpPr>
        <p:spPr bwMode="auto">
          <a:xfrm>
            <a:off x="54864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charset="0"/>
                <a:ea typeface="黑体" charset="0"/>
                <a:cs typeface="黑体" charset="0"/>
              </a:rPr>
              <a:t>R</a:t>
            </a:r>
            <a:r>
              <a:rPr kumimoji="1" lang="en-US" altLang="zh-CN" sz="2400" baseline="-25000">
                <a:latin typeface="Times New Roman" charset="0"/>
                <a:ea typeface="黑体" charset="0"/>
                <a:cs typeface="黑体" charset="0"/>
              </a:rPr>
              <a:t>2</a:t>
            </a:r>
            <a:endParaRPr kumimoji="1"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3809" name="Freeform 19"/>
          <p:cNvSpPr>
            <a:spLocks/>
          </p:cNvSpPr>
          <p:nvPr/>
        </p:nvSpPr>
        <p:spPr bwMode="auto">
          <a:xfrm>
            <a:off x="2424113" y="3802063"/>
            <a:ext cx="4167187" cy="669925"/>
          </a:xfrm>
          <a:custGeom>
            <a:avLst/>
            <a:gdLst>
              <a:gd name="T0" fmla="*/ 0 w 2640"/>
              <a:gd name="T1" fmla="*/ 2147483646 h 440"/>
              <a:gd name="T2" fmla="*/ 2147483646 w 2640"/>
              <a:gd name="T3" fmla="*/ 2147483646 h 440"/>
              <a:gd name="T4" fmla="*/ 2147483646 w 2640"/>
              <a:gd name="T5" fmla="*/ 2147483646 h 440"/>
              <a:gd name="T6" fmla="*/ 0 60000 65536"/>
              <a:gd name="T7" fmla="*/ 0 60000 65536"/>
              <a:gd name="T8" fmla="*/ 0 60000 65536"/>
              <a:gd name="T9" fmla="*/ 0 w 2640"/>
              <a:gd name="T10" fmla="*/ 0 h 440"/>
              <a:gd name="T11" fmla="*/ 2640 w 264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440">
                <a:moveTo>
                  <a:pt x="0" y="392"/>
                </a:moveTo>
                <a:cubicBezTo>
                  <a:pt x="116" y="196"/>
                  <a:pt x="232" y="0"/>
                  <a:pt x="672" y="8"/>
                </a:cubicBezTo>
                <a:cubicBezTo>
                  <a:pt x="1112" y="16"/>
                  <a:pt x="2312" y="368"/>
                  <a:pt x="2640" y="44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关系的复合运算：举例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={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},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baseline="-30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baseline="-30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为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上的关系，其中：</a:t>
            </a:r>
          </a:p>
          <a:p>
            <a:pPr lvl="1" algn="just" eaLnBrk="1" hangingPunct="1">
              <a:buFont typeface="Wingdings" charset="0"/>
              <a:buNone/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	R</a:t>
            </a:r>
            <a:r>
              <a:rPr kumimoji="0" lang="en-US" altLang="zh-CN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= {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)}</a:t>
            </a:r>
          </a:p>
          <a:p>
            <a:pPr lvl="1" algn="just" eaLnBrk="1" hangingPunct="1">
              <a:buFont typeface="Wingdings" charset="0"/>
              <a:buNone/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	R</a:t>
            </a:r>
            <a:r>
              <a:rPr kumimoji="0" lang="en-US" altLang="zh-CN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= {(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)}</a:t>
            </a:r>
          </a:p>
          <a:p>
            <a:pPr lvl="1" algn="just" eaLnBrk="1" hangingPunct="1">
              <a:buFont typeface="Wingdings" charset="0"/>
              <a:buNone/>
            </a:pPr>
            <a:r>
              <a:rPr kumimoji="0" lang="zh-CN" altLang="en-US">
                <a:latin typeface="Times New Roman" charset="0"/>
                <a:ea typeface="黑体" charset="0"/>
              </a:rPr>
              <a:t>则：</a:t>
            </a:r>
          </a:p>
          <a:p>
            <a:pPr lvl="1" algn="just" eaLnBrk="1" hangingPunct="1">
              <a:buFont typeface="Wingdings" charset="0"/>
              <a:buNone/>
            </a:pPr>
            <a:r>
              <a:rPr kumimoji="0" lang="en-US" altLang="zh-CN" sz="2800" i="1">
                <a:latin typeface="Times New Roman" charset="0"/>
                <a:ea typeface="宋体" charset="0"/>
                <a:cs typeface="宋体" charset="0"/>
              </a:rPr>
              <a:t>	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</a:rPr>
              <a:t>⃘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宋体" charset="0"/>
                <a:cs typeface="宋体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1 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= {(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</a:rPr>
              <a:t>c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)}</a:t>
            </a:r>
          </a:p>
          <a:p>
            <a:pPr lvl="1" algn="just" eaLnBrk="1" hangingPunct="1">
              <a:buFont typeface="Wingdings" charset="0"/>
              <a:buNone/>
            </a:pPr>
            <a:r>
              <a:rPr kumimoji="0" lang="en-US" altLang="zh-CN" sz="2800" i="1">
                <a:latin typeface="Times New Roman" charset="0"/>
                <a:ea typeface="宋体" charset="0"/>
                <a:cs typeface="宋体" charset="0"/>
              </a:rPr>
              <a:t>	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⃘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= {(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)}</a:t>
            </a:r>
          </a:p>
          <a:p>
            <a:pPr lvl="1" algn="just" eaLnBrk="1" hangingPunct="1">
              <a:buFont typeface="Wingdings" charset="0"/>
              <a:buNone/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	R</a:t>
            </a:r>
            <a:r>
              <a:rPr kumimoji="0" lang="en-US" altLang="zh-CN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baseline="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= {(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)}</a:t>
            </a:r>
          </a:p>
          <a:p>
            <a:pPr lvl="1" eaLnBrk="1" hangingPunct="1">
              <a:buFont typeface="Wingdings" charset="0"/>
              <a:buNone/>
            </a:pPr>
            <a:endParaRPr kumimoji="0" lang="en-US" altLang="zh-CN">
              <a:latin typeface="Arial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关系的复合运算的性质（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949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结合律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400">
                <a:latin typeface="Times New Roman" charset="0"/>
                <a:ea typeface="黑体" charset="0"/>
              </a:rPr>
              <a:t>给定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3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D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则：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                 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3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3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证明左右两个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集合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相等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.</a:t>
            </a:r>
            <a:endParaRPr kumimoji="0" lang="zh-CN" altLang="en-US" sz="2400">
              <a:latin typeface="Times New Roman" charset="0"/>
              <a:ea typeface="黑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  <a:endParaRPr 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集合的</a:t>
            </a:r>
            <a:r>
              <a:rPr lang="zh-CN" altLang="en-US"/>
              <a:t>基本概念</a:t>
            </a:r>
            <a:endParaRPr lang="en-US" altLang="zh-CN"/>
          </a:p>
          <a:p>
            <a:pPr lvl="1"/>
            <a:r>
              <a:rPr lang="zh-CN" altLang="en-US"/>
              <a:t>集合及其描述</a:t>
            </a:r>
            <a:endParaRPr lang="en-US" altLang="zh-CN"/>
          </a:p>
          <a:p>
            <a:pPr lvl="1"/>
            <a:r>
              <a:rPr lang="zh-CN" altLang="en-US"/>
              <a:t>集合相等、子集关系</a:t>
            </a:r>
            <a:endParaRPr lang="en-US" altLang="zh-CN"/>
          </a:p>
          <a:p>
            <a:pPr lvl="1"/>
            <a:r>
              <a:rPr lang="zh-CN" altLang="en-US"/>
              <a:t>幂集、笛卡尔乘积</a:t>
            </a:r>
            <a:endParaRPr lang="en-US" altLang="zh-CN"/>
          </a:p>
          <a:p>
            <a:r>
              <a:rPr lang="zh-CN" altLang="en-US"/>
              <a:t>集合运算</a:t>
            </a:r>
            <a:endParaRPr lang="en-US" altLang="zh-CN"/>
          </a:p>
          <a:p>
            <a:pPr lvl="1"/>
            <a:r>
              <a:rPr lang="zh-CN" altLang="en-US"/>
              <a:t>交并补、广义交、广义并</a:t>
            </a:r>
            <a:endParaRPr lang="en-US" altLang="zh-CN"/>
          </a:p>
          <a:p>
            <a:pPr lvl="1"/>
            <a:r>
              <a:rPr lang="zh-CN" altLang="en-US"/>
              <a:t>集合恒等式</a:t>
            </a:r>
            <a:endParaRPr lang="en-US" altLang="zh-CN"/>
          </a:p>
          <a:p>
            <a:pPr lvl="1"/>
            <a:r>
              <a:rPr lang="zh-CN" altLang="en-US"/>
              <a:t>集合相关命题的证明方式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关系的复合运算的性质（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208962" cy="4465638"/>
          </a:xfrm>
        </p:spPr>
        <p:txBody>
          <a:bodyPr/>
          <a:lstStyle/>
          <a:p>
            <a:pPr eaLnBrk="1" hangingPunct="1"/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复合关系的逆关系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给定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AB, 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BC, </a:t>
            </a:r>
            <a:r>
              <a:rPr kumimoji="0" lang="zh-CN" altLang="en-US" sz="2800">
                <a:latin typeface="Times New Roman" charset="0"/>
                <a:ea typeface="黑体" charset="0"/>
                <a:sym typeface="Symbol" charset="0"/>
              </a:rPr>
              <a:t>则：</a:t>
            </a:r>
            <a:endParaRPr kumimoji="0" lang="zh-CN" altLang="en-US" sz="2800">
              <a:latin typeface="Times New Roman" charset="0"/>
              <a:ea typeface="黑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zh-CN" altLang="en-US" sz="2800">
                <a:latin typeface="Times New Roman" charset="0"/>
                <a:ea typeface="黑体" charset="0"/>
              </a:rPr>
              <a:t>              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</a:rPr>
              <a:t>(R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</a:rPr>
              <a:t>⃘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</a:rPr>
              <a:t>)</a:t>
            </a:r>
            <a:r>
              <a:rPr kumimoji="0" lang="en-US" altLang="zh-CN" sz="2800" baseline="30000">
                <a:latin typeface="Times New Roman" charset="0"/>
                <a:ea typeface="宋体" charset="0"/>
                <a:cs typeface="宋体" charset="0"/>
              </a:rPr>
              <a:t>-1 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</a:rPr>
              <a:t>= 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800" baseline="30000">
                <a:latin typeface="Times New Roman" charset="0"/>
                <a:ea typeface="宋体" charset="0"/>
                <a:cs typeface="宋体" charset="0"/>
              </a:rPr>
              <a:t>-1 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</a:rPr>
              <a:t>⃘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宋体" charset="0"/>
                <a:cs typeface="宋体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800" baseline="30000">
                <a:latin typeface="Times New Roman" charset="0"/>
                <a:ea typeface="宋体" charset="0"/>
                <a:cs typeface="宋体" charset="0"/>
              </a:rPr>
              <a:t>-1 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800">
                <a:latin typeface="黑体" charset="0"/>
                <a:ea typeface="黑体" charset="0"/>
              </a:rPr>
              <a:t>同样，证明左右两个</a:t>
            </a:r>
            <a:r>
              <a:rPr kumimoji="0" lang="zh-CN" altLang="en-US" sz="2800">
                <a:solidFill>
                  <a:srgbClr val="FF0000"/>
                </a:solidFill>
                <a:latin typeface="黑体" charset="0"/>
                <a:ea typeface="黑体" charset="0"/>
              </a:rPr>
              <a:t>集合</a:t>
            </a:r>
            <a:r>
              <a:rPr kumimoji="0" lang="zh-CN" altLang="en-US" sz="2800">
                <a:latin typeface="黑体" charset="0"/>
                <a:ea typeface="黑体" charset="0"/>
              </a:rPr>
              <a:t>相等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⃘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宋体" charset="0"/>
              </a:rPr>
              <a:t>-1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</a:t>
            </a:r>
            <a:r>
              <a:rPr kumimoji="0" lang="en-US" altLang="zh-CN" sz="2400"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</a:t>
            </a:r>
            <a:endParaRPr kumimoji="0" lang="en-US" altLang="zh-CN" sz="2400" baseline="300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           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tB  (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t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t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) </a:t>
            </a:r>
            <a:endParaRPr kumimoji="0" lang="en-US" altLang="zh-CN" sz="2400" baseline="300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       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tB (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t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t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) </a:t>
            </a:r>
            <a:endParaRPr kumimoji="0" lang="en-US" altLang="zh-CN" sz="2400" baseline="300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            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endParaRPr kumimoji="0" lang="en-US" altLang="zh-CN" baseline="30000">
              <a:latin typeface="Arial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关系的复合运算的性质（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3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0645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对集合并运算满足分配律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</a:rPr>
              <a:t>给定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AB,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BC,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H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BC,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则：</a:t>
            </a:r>
            <a:r>
              <a:rPr kumimoji="0" lang="zh-CN" altLang="en-US" sz="2400" i="1">
                <a:latin typeface="Times New Roman" charset="0"/>
                <a:ea typeface="黑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zh-CN" altLang="en-US" sz="2400" i="1">
                <a:latin typeface="Times New Roman" charset="0"/>
                <a:ea typeface="黑体" charset="0"/>
              </a:rPr>
              <a:t>     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</a:rPr>
              <a:t>(G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</a:rPr>
              <a:t>H)</a:t>
            </a:r>
            <a:r>
              <a:rPr kumimoji="0" lang="zh-CN" altLang="en-US" sz="2400" i="1">
                <a:latin typeface="Times New Roman" charset="0"/>
                <a:ea typeface="黑体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</a:rPr>
              <a:t>⃘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</a:rPr>
              <a:t>F = (G ⃘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</a:rPr>
              <a:t>F)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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</a:rPr>
              <a:t>(H ⃘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宋体" charset="0"/>
              </a:rPr>
              <a:t>F)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对集合交运算：</a:t>
            </a:r>
            <a:r>
              <a:rPr kumimoji="0" lang="zh-CN" altLang="en-US" sz="2400" i="1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(G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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H)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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 (G 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F)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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(H 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宋体" charset="0"/>
                <a:cs typeface="Times New Roman" charset="0"/>
              </a:rPr>
              <a:t>注意：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等号不成立</a:t>
            </a:r>
            <a:r>
              <a:rPr kumimoji="0" lang="zh-CN" altLang="en-US" sz="2400">
                <a:latin typeface="Times New Roman" charset="0"/>
                <a:ea typeface="宋体" charset="0"/>
                <a:cs typeface="Times New Roman" charset="0"/>
              </a:rPr>
              <a:t>。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A={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}, B={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}, C={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};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F={(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), 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a,t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)}, G={(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s,b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)}, H={(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t,b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)};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H=Ø,  (G 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F)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(H 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F)={(</a:t>
            </a:r>
            <a:r>
              <a:rPr kumimoji="0" lang="en-US" altLang="zh-CN" sz="2400" i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a,b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charset="0"/>
                <a:ea typeface="黑体" charset="0"/>
                <a:cs typeface="Times New Roman" charset="0"/>
              </a:rPr>
              <a:t>0-1 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黑体" charset="0"/>
              </a:rPr>
              <a:t>矩阵运算</a:t>
            </a:r>
          </a:p>
        </p:txBody>
      </p:sp>
      <p:sp>
        <p:nvSpPr>
          <p:cNvPr id="3078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7283450" cy="30241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令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0-1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矩阵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=[a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ij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],M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=[b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ij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]: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C=M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Arial" charset="0"/>
                <a:sym typeface="Symbol" charset="0"/>
              </a:rPr>
              <a:t> 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M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: c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=1 iff. 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=b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=1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C=M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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M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: c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=1 iff. 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=1</a:t>
            </a:r>
            <a:r>
              <a:rPr kumimoji="0" lang="zh-CN" altLang="en-US" sz="2400">
                <a:latin typeface="Times New Roman" charset="0"/>
                <a:ea typeface="宋体" charset="0"/>
                <a:cs typeface="Times New Roman" charset="0"/>
              </a:rPr>
              <a:t>或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b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ij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=1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令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s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矩阵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=[a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ij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]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；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s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t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矩阵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=[b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ij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]: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C=M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    M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: c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ij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=1 iff. </a:t>
            </a:r>
          </a:p>
          <a:p>
            <a:pPr lvl="1" eaLnBrk="1" hangingPunct="1"/>
            <a:endParaRPr kumimoji="0" lang="en-US" altLang="zh-CN">
              <a:latin typeface="Arial" charset="0"/>
              <a:ea typeface="黑体" charset="0"/>
            </a:endParaRPr>
          </a:p>
          <a:p>
            <a:pPr eaLnBrk="1" hangingPunct="1"/>
            <a:endParaRPr kumimoji="0" lang="en-US" altLang="zh-CN">
              <a:latin typeface="Arial" charset="0"/>
              <a:ea typeface="黑体" charset="0"/>
            </a:endParaRPr>
          </a:p>
          <a:p>
            <a:pPr eaLnBrk="1" hangingPunct="1"/>
            <a:endParaRPr kumimoji="0" lang="en-US" altLang="zh-CN">
              <a:latin typeface="Arial" charset="0"/>
              <a:ea typeface="黑体" charset="0"/>
            </a:endParaRPr>
          </a:p>
          <a:p>
            <a:pPr eaLnBrk="1" hangingPunct="1"/>
            <a:endParaRPr kumimoji="0" lang="zh-CN" altLang="en-US">
              <a:latin typeface="Arial" charset="0"/>
              <a:ea typeface="黑体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835150" y="4437063"/>
          <a:ext cx="435451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公式" r:id="rId3" imgW="1841500" imgH="914400" progId="Equation.3">
                  <p:embed/>
                </p:oleObj>
              </mc:Choice>
              <mc:Fallback>
                <p:oleObj name="公式" r:id="rId3" imgW="1841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37063"/>
                        <a:ext cx="435451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9613" y="3860800"/>
          <a:ext cx="296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公式" r:id="rId5" imgW="164814" imgH="177492" progId="Equation.3">
                  <p:embed/>
                </p:oleObj>
              </mc:Choice>
              <mc:Fallback>
                <p:oleObj name="公式" r:id="rId5" imgW="164814" imgH="1774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60800"/>
                        <a:ext cx="296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211638" y="3860800"/>
          <a:ext cx="2466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公式" r:id="rId7" imgW="1180588" imgH="241195" progId="Equation.3">
                  <p:embed/>
                </p:oleObj>
              </mc:Choice>
              <mc:Fallback>
                <p:oleObj name="公式" r:id="rId7" imgW="118058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860800"/>
                        <a:ext cx="2466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关系运算的矩阵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法（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z="2800">
                <a:latin typeface="Arial" charset="0"/>
                <a:ea typeface="黑体" charset="0"/>
              </a:rPr>
              <a:t>命题</a:t>
            </a:r>
            <a:endParaRPr kumimoji="0" lang="en-US" altLang="zh-CN" sz="2800">
              <a:latin typeface="Arial" charset="0"/>
              <a:ea typeface="黑体" charset="0"/>
            </a:endParaRPr>
          </a:p>
          <a:p>
            <a:pPr eaLnBrk="1" hangingPunct="1"/>
            <a:endParaRPr kumimoji="0" lang="zh-CN" altLang="en-US">
              <a:latin typeface="Arial" charset="0"/>
              <a:ea typeface="黑体" charset="0"/>
            </a:endParaRP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1116013" y="2205038"/>
          <a:ext cx="2908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公式" r:id="rId3" imgW="1269449" imgH="241195" progId="Equation.3">
                  <p:embed/>
                </p:oleObj>
              </mc:Choice>
              <mc:Fallback>
                <p:oleObj name="公式" r:id="rId3" imgW="1269449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2908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1087438" y="2781300"/>
          <a:ext cx="2908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公式" r:id="rId5" imgW="1269449" imgH="241195" progId="Equation.3">
                  <p:embed/>
                </p:oleObj>
              </mc:Choice>
              <mc:Fallback>
                <p:oleObj name="公式" r:id="rId5" imgW="1269449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81300"/>
                        <a:ext cx="2908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2"/>
          <p:cNvGraphicFramePr>
            <a:graphicFrameLocks noChangeAspect="1"/>
          </p:cNvGraphicFramePr>
          <p:nvPr/>
        </p:nvGraphicFramePr>
        <p:xfrm>
          <a:off x="957263" y="3328988"/>
          <a:ext cx="3170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公式" r:id="rId7" imgW="1383699" imgH="266584" progId="Equation.3">
                  <p:embed/>
                </p:oleObj>
              </mc:Choice>
              <mc:Fallback>
                <p:oleObj name="公式" r:id="rId7" imgW="1383699" imgH="26658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328988"/>
                        <a:ext cx="31702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1979613" y="4149725"/>
          <a:ext cx="4786312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公式" r:id="rId9" imgW="1841500" imgH="914400" progId="Equation.3">
                  <p:embed/>
                </p:oleObj>
              </mc:Choice>
              <mc:Fallback>
                <p:oleObj name="公式" r:id="rId9" imgW="1841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4786312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证明：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marL="0" indent="0" eaLnBrk="1" hangingPunct="1"/>
            <a:endParaRPr kumimoji="0" lang="en-US" altLang="zh-CN" sz="2800" b="1">
              <a:latin typeface="Times New Roman" charset="0"/>
              <a:ea typeface="黑体" charset="0"/>
              <a:cs typeface="Times New Roman" charset="0"/>
            </a:endParaRPr>
          </a:p>
          <a:p>
            <a:pPr marL="0" indent="0" eaLnBrk="1" hangingPunct="1"/>
            <a:endParaRPr kumimoji="0" lang="en-US" altLang="zh-CN" sz="2800" b="1">
              <a:latin typeface="Times New Roman" charset="0"/>
              <a:ea typeface="黑体" charset="0"/>
              <a:cs typeface="Times New Roman" charset="0"/>
            </a:endParaRPr>
          </a:p>
          <a:p>
            <a:pPr marL="0" indent="0" eaLnBrk="1" hangingPunct="1"/>
            <a:endParaRPr kumimoji="0" lang="en-US" altLang="zh-CN" sz="2800" b="1">
              <a:latin typeface="Times New Roman" charset="0"/>
              <a:ea typeface="黑体" charset="0"/>
              <a:cs typeface="Times New Roman" charset="0"/>
            </a:endParaRPr>
          </a:p>
          <a:p>
            <a:pPr marL="0" indent="0" eaLnBrk="1" hangingPunct="1"/>
            <a:endParaRPr kumimoji="0" lang="en-US" altLang="zh-CN" sz="2800" b="1">
              <a:latin typeface="Times New Roman" charset="0"/>
              <a:ea typeface="黑体" charset="0"/>
              <a:cs typeface="Times New Roman" charset="0"/>
            </a:endParaRPr>
          </a:p>
          <a:p>
            <a:pPr marL="0" indent="0" eaLnBrk="1" hangingPunct="1"/>
            <a:endParaRPr kumimoji="0" lang="en-US" altLang="zh-CN" sz="2800" b="1">
              <a:latin typeface="Times New Roman" charset="0"/>
              <a:ea typeface="黑体" charset="0"/>
              <a:cs typeface="Times New Roman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39750" y="2349500"/>
          <a:ext cx="83534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公式" r:id="rId3" imgW="4851400" imgH="1409700" progId="Equation.3">
                  <p:embed/>
                </p:oleObj>
              </mc:Choice>
              <mc:Fallback>
                <p:oleObj name="公式" r:id="rId3" imgW="4851400" imgH="140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835342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0"/>
          <p:cNvGraphicFramePr>
            <a:graphicFrameLocks noChangeAspect="1"/>
          </p:cNvGraphicFramePr>
          <p:nvPr/>
        </p:nvGraphicFramePr>
        <p:xfrm>
          <a:off x="539750" y="4941888"/>
          <a:ext cx="70564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公式" r:id="rId5" imgW="3657600" imgH="520700" progId="Equation.3">
                  <p:embed/>
                </p:oleObj>
              </mc:Choice>
              <mc:Fallback>
                <p:oleObj name="公式" r:id="rId5" imgW="3657600" imgH="520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70564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2"/>
          <p:cNvGraphicFramePr>
            <a:graphicFrameLocks noChangeAspect="1"/>
          </p:cNvGraphicFramePr>
          <p:nvPr/>
        </p:nvGraphicFramePr>
        <p:xfrm>
          <a:off x="539750" y="981075"/>
          <a:ext cx="3170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公式" r:id="rId7" imgW="1383699" imgH="266584" progId="Equation.3">
                  <p:embed/>
                </p:oleObj>
              </mc:Choice>
              <mc:Fallback>
                <p:oleObj name="公式" r:id="rId7" imgW="1383699" imgH="26658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170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(function)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的定义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设</a:t>
            </a:r>
            <a:r>
              <a:rPr kumimoji="0" lang="en-US" altLang="zh-CN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 A </a:t>
            </a:r>
            <a:r>
              <a:rPr kumimoji="0" lang="zh-CN" altLang="en-US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和</a:t>
            </a:r>
            <a:r>
              <a:rPr kumimoji="0" lang="en-US" altLang="zh-CN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 B </a:t>
            </a:r>
            <a:r>
              <a:rPr kumimoji="0" lang="zh-CN" altLang="en-US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为非空集合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，</a:t>
            </a:r>
            <a:r>
              <a:rPr kumimoji="0" lang="zh-CN" altLang="en-US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从集合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A</a:t>
            </a:r>
            <a:r>
              <a:rPr kumimoji="0" lang="zh-CN" altLang="en-US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到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B</a:t>
            </a:r>
            <a:r>
              <a:rPr kumimoji="0" lang="zh-CN" altLang="en-US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的函数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 </a:t>
            </a:r>
            <a:r>
              <a:rPr kumimoji="0" lang="en-US" altLang="zh-CN" sz="2600" i="1">
                <a:solidFill>
                  <a:srgbClr val="0000CC"/>
                </a:solidFill>
                <a:latin typeface="Times New Roman" charset="0"/>
                <a:ea typeface="黑体" charset="0"/>
              </a:rPr>
              <a:t>f  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是对元素的一种指派，对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A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的每个元素恰好指派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B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的一个元素。记作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 </a:t>
            </a:r>
            <a:r>
              <a:rPr kumimoji="0" lang="en-US" altLang="zh-CN" sz="2600" i="1">
                <a:solidFill>
                  <a:srgbClr val="0000CC"/>
                </a:solidFill>
                <a:latin typeface="Times New Roman" charset="0"/>
                <a:ea typeface="黑体" charset="0"/>
              </a:rPr>
              <a:t>f 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:A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  <a:sym typeface="Symbol" charset="0"/>
              </a:rPr>
              <a:t>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B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。</a:t>
            </a:r>
            <a:endParaRPr kumimoji="0" lang="en-US" altLang="zh-CN" sz="2600">
              <a:latin typeface="Times New Roman" charset="0"/>
              <a:ea typeface="黑体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200">
                <a:latin typeface="Times New Roman" charset="0"/>
                <a:ea typeface="黑体" charset="0"/>
              </a:rPr>
              <a:t>Well defined(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良定义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200" i="1">
                <a:solidFill>
                  <a:srgbClr val="0000CC"/>
                </a:solidFill>
                <a:latin typeface="Times New Roman" charset="0"/>
                <a:ea typeface="黑体" charset="0"/>
              </a:rPr>
              <a:t>f </a:t>
            </a:r>
            <a:r>
              <a:rPr kumimoji="0" lang="en-US" altLang="zh-CN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:A</a:t>
            </a:r>
            <a:r>
              <a:rPr kumimoji="0" lang="en-US" altLang="zh-CN" sz="2200">
                <a:solidFill>
                  <a:srgbClr val="0000CC"/>
                </a:solidFill>
                <a:latin typeface="Times New Roman" charset="0"/>
                <a:ea typeface="黑体" charset="0"/>
                <a:sym typeface="Symbol" charset="0"/>
              </a:rPr>
              <a:t></a:t>
            </a:r>
            <a:r>
              <a:rPr kumimoji="0" lang="en-US" altLang="zh-CN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：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函数的型构</a:t>
            </a:r>
            <a:endParaRPr kumimoji="0" lang="en-US" altLang="zh-CN" sz="2200">
              <a:latin typeface="Times New Roman" charset="0"/>
              <a:ea typeface="黑体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2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的定义域（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domain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）是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，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的伴域（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codomain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）是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B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200">
                <a:latin typeface="Times New Roman" charset="0"/>
                <a:ea typeface="黑体" charset="0"/>
              </a:rPr>
              <a:t>如果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 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为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中元素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指派的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中元素为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，就写成 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f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(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a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)=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。此时，称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 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是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的像，而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是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</a:t>
            </a:r>
            <a:r>
              <a:rPr kumimoji="0" lang="zh-CN" altLang="en-US" sz="2200">
                <a:solidFill>
                  <a:srgbClr val="FF0000"/>
                </a:solidFill>
                <a:latin typeface="Times New Roman" charset="0"/>
                <a:ea typeface="黑体" charset="0"/>
              </a:rPr>
              <a:t>一个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原像。</a:t>
            </a:r>
            <a:endParaRPr kumimoji="0" lang="en-US" altLang="zh-CN" sz="2200">
              <a:latin typeface="Times New Roman" charset="0"/>
              <a:ea typeface="黑体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200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中元素的像构成的集合称为</a:t>
            </a:r>
            <a:r>
              <a:rPr kumimoji="0" lang="en-US" altLang="zh-CN" sz="2200" i="1">
                <a:solidFill>
                  <a:srgbClr val="0000CC"/>
                </a:solidFill>
                <a:latin typeface="Times New Roman" charset="0"/>
                <a:ea typeface="黑体" charset="0"/>
              </a:rPr>
              <a:t>f</a:t>
            </a:r>
            <a:r>
              <a:rPr kumimoji="0" lang="zh-CN" altLang="en-US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的值域</a:t>
            </a:r>
            <a:r>
              <a:rPr kumimoji="0" lang="en-US" altLang="zh-CN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 range 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（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 f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的像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 image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）。</a:t>
            </a:r>
            <a:endParaRPr kumimoji="0" lang="en-US" altLang="zh-CN" sz="2200">
              <a:latin typeface="Times New Roman" charset="0"/>
              <a:ea typeface="黑体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600">
                <a:latin typeface="Times New Roman" charset="0"/>
                <a:ea typeface="黑体" charset="0"/>
              </a:rPr>
              <a:t>函数也称为映射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(mapping)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或变换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(transformation)</a:t>
            </a:r>
            <a:endParaRPr kumimoji="0" lang="en-US" altLang="zh-CN" sz="2400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黑体" charset="0"/>
              </a:rPr>
              <a:t>函数是一种特殊的关系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A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为非空集合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若关系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lang="en-US" altLang="zh-CN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lang="en-US" altLang="zh-CN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lang="en-US" altLang="zh-CN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lang="en-US" altLang="zh-CN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lang="en-US" altLang="zh-CN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满足</a:t>
            </a:r>
            <a:endParaRPr lang="en-US" altLang="zh-CN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 eaLnBrk="1" hangingPunct="1"/>
            <a:r>
              <a:rPr lang="zh-CN" altLang="en-US" dirty="0">
                <a:latin typeface="黑体" charset="0"/>
                <a:ea typeface="黑体" charset="0"/>
              </a:rPr>
              <a:t>对于</a:t>
            </a:r>
            <a:r>
              <a:rPr lang="en-US" altLang="zh-CN" i="1" dirty="0">
                <a:latin typeface="Times New Roman" charset="0"/>
                <a:ea typeface="宋体" charset="0"/>
                <a:cs typeface="Times New Roman" charset="0"/>
              </a:rPr>
              <a:t>A </a:t>
            </a:r>
            <a:r>
              <a:rPr lang="zh-CN" altLang="en-US" dirty="0">
                <a:latin typeface="黑体" charset="0"/>
                <a:ea typeface="黑体" charset="0"/>
              </a:rPr>
              <a:t>中的</a:t>
            </a:r>
            <a:r>
              <a:rPr lang="zh-CN" altLang="en-US" dirty="0">
                <a:solidFill>
                  <a:srgbClr val="C00000"/>
                </a:solidFill>
                <a:latin typeface="黑体" charset="0"/>
                <a:ea typeface="黑体" charset="0"/>
              </a:rPr>
              <a:t>每个元素</a:t>
            </a:r>
            <a:r>
              <a:rPr lang="en-US" altLang="zh-CN" dirty="0">
                <a:solidFill>
                  <a:srgbClr val="C00000"/>
                </a:solidFill>
                <a:latin typeface="黑体" charset="0"/>
                <a:ea typeface="黑体" charset="0"/>
              </a:rPr>
              <a:t> </a:t>
            </a:r>
            <a:r>
              <a:rPr lang="en-US" altLang="zh-CN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lang="zh-CN" altLang="en-US" dirty="0">
                <a:latin typeface="黑体" charset="0"/>
                <a:ea typeface="黑体" charset="0"/>
              </a:rPr>
              <a:t>，</a:t>
            </a:r>
            <a:r>
              <a:rPr lang="en-US" altLang="zh-CN" i="1" dirty="0">
                <a:latin typeface="Times New Roman" charset="0"/>
                <a:ea typeface="宋体" charset="0"/>
                <a:cs typeface="Times New Roman" charset="0"/>
              </a:rPr>
              <a:t>B </a:t>
            </a:r>
            <a:r>
              <a:rPr lang="zh-CN" altLang="en-US" dirty="0">
                <a:latin typeface="黑体" charset="0"/>
                <a:ea typeface="黑体" charset="0"/>
              </a:rPr>
              <a:t>中都</a:t>
            </a:r>
            <a:r>
              <a:rPr lang="zh-CN" altLang="en-US" dirty="0">
                <a:solidFill>
                  <a:srgbClr val="C00000"/>
                </a:solidFill>
                <a:latin typeface="黑体" charset="0"/>
                <a:ea typeface="黑体" charset="0"/>
              </a:rPr>
              <a:t>有且仅有一个</a:t>
            </a:r>
            <a:r>
              <a:rPr lang="zh-CN" altLang="en-US" dirty="0">
                <a:latin typeface="黑体" charset="0"/>
                <a:ea typeface="黑体" charset="0"/>
              </a:rPr>
              <a:t>元素</a:t>
            </a:r>
            <a:r>
              <a:rPr lang="en-US" altLang="zh-CN" dirty="0">
                <a:latin typeface="黑体" charset="0"/>
                <a:ea typeface="黑体" charset="0"/>
              </a:rPr>
              <a:t> </a:t>
            </a:r>
            <a:r>
              <a:rPr lang="en-US" altLang="zh-CN" i="1" dirty="0">
                <a:latin typeface="Times New Roman" charset="0"/>
                <a:ea typeface="宋体" charset="0"/>
                <a:cs typeface="Times New Roman" charset="0"/>
              </a:rPr>
              <a:t>b </a:t>
            </a:r>
            <a:r>
              <a:rPr lang="zh-CN" altLang="en-US" dirty="0">
                <a:latin typeface="黑体" charset="0"/>
                <a:ea typeface="黑体" charset="0"/>
              </a:rPr>
              <a:t>使得 </a:t>
            </a:r>
            <a:r>
              <a:rPr lang="en-US" altLang="zh-CN" i="1" dirty="0" err="1">
                <a:latin typeface="Times New Roman" charset="0"/>
                <a:ea typeface="宋体" charset="0"/>
                <a:cs typeface="Times New Roman" charset="0"/>
              </a:rPr>
              <a:t>aRb</a:t>
            </a:r>
            <a:endParaRPr lang="en-US" altLang="zh-CN" i="1" dirty="0">
              <a:latin typeface="Times New Roman" charset="0"/>
              <a:ea typeface="宋体" charset="0"/>
              <a:cs typeface="Times New Roman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i="1" dirty="0">
                <a:latin typeface="Times New Roman" charset="0"/>
                <a:ea typeface="黑体" charset="0"/>
                <a:cs typeface="Times New Roman" charset="0"/>
              </a:rPr>
              <a:t> 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则 </a:t>
            </a:r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R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是一个从 </a:t>
            </a:r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A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到 </a:t>
            </a:r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B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的函数。</a:t>
            </a:r>
            <a:endParaRPr lang="en-US" altLang="zh-CN" dirty="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如何用逻辑公式表达上述条件？</a:t>
            </a:r>
            <a:endParaRPr lang="en-US" altLang="ja-JP" dirty="0">
              <a:latin typeface="Times New Roman" charset="0"/>
              <a:ea typeface="黑体" charset="0"/>
              <a:cs typeface="Times New Roman" charset="0"/>
            </a:endParaRPr>
          </a:p>
          <a:p>
            <a:pPr lvl="1" eaLnBrk="1" hangingPunct="1"/>
            <a:endParaRPr lang="en-US" dirty="0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函数举例</a:t>
            </a:r>
            <a:endParaRPr lang="zh-CN" altLang="en-US" sz="3600">
              <a:latin typeface="Franklin Gothic Medium" charset="0"/>
              <a:ea typeface="黑体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7334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下取整函数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</a:t>
            </a:r>
            <a:r>
              <a:rPr kumimoji="0" lang="en-US" altLang="zh-CN" sz="2400" i="1">
                <a:latin typeface="Times New Roman" charset="0"/>
                <a:ea typeface="黑体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</a:t>
            </a:r>
            <a:r>
              <a:rPr kumimoji="0" lang="en-US" altLang="zh-CN" sz="2800">
                <a:latin typeface="Times New Roman" charset="0"/>
                <a:ea typeface="黑体" charset="0"/>
              </a:rPr>
              <a:t>: 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→</a:t>
            </a:r>
            <a:r>
              <a:rPr kumimoji="0" lang="en-US" altLang="zh-CN" sz="2800">
                <a:latin typeface="Times New Roman" charset="0"/>
                <a:ea typeface="黑体" charset="0"/>
              </a:rPr>
              <a:t> Z</a:t>
            </a:r>
            <a:endParaRPr kumimoji="0" lang="en-US" altLang="zh-CN" sz="2600">
              <a:latin typeface="Franklin Gothic Book" charset="0"/>
              <a:ea typeface="黑体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6888" y="5732463"/>
            <a:ext cx="83518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zh-CN" altLang="en-US" sz="2800">
                <a:latin typeface="Times New Roman" charset="0"/>
                <a:ea typeface="黑体" charset="0"/>
                <a:cs typeface="黑体" charset="0"/>
              </a:rPr>
              <a:t>函数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 </a:t>
            </a:r>
            <a:r>
              <a:rPr lang="en-US" altLang="zh-CN" sz="2800" i="1">
                <a:latin typeface="Times New Roman" charset="0"/>
                <a:cs typeface="Times New Roman" charset="0"/>
                <a:sym typeface="Symbol" charset="0"/>
              </a:rPr>
              <a:t>f </a:t>
            </a:r>
            <a:r>
              <a:rPr lang="zh-CN" altLang="en-US" sz="2800">
                <a:latin typeface="Times New Roman" charset="0"/>
                <a:ea typeface="黑体" charset="0"/>
                <a:cs typeface="黑体" charset="0"/>
              </a:rPr>
              <a:t>的图像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: {(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, 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b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) | 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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A 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  <a:sym typeface="Symbol" charset="0"/>
              </a:rPr>
              <a:t> </a:t>
            </a:r>
            <a:r>
              <a:rPr lang="en-US" altLang="zh-CN" sz="2800" i="1">
                <a:latin typeface="Times New Roman" charset="0"/>
                <a:cs typeface="Times New Roman" charset="0"/>
                <a:sym typeface="Symbol" charset="0"/>
              </a:rPr>
              <a:t>f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(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)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=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b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}</a:t>
            </a:r>
            <a:endParaRPr lang="en-US" altLang="zh-CN" sz="2600">
              <a:latin typeface="Franklin Gothic Book" charset="0"/>
              <a:ea typeface="黑体" charset="0"/>
              <a:cs typeface="黑体" charset="0"/>
            </a:endParaRPr>
          </a:p>
        </p:txBody>
      </p:sp>
      <p:sp>
        <p:nvSpPr>
          <p:cNvPr id="8197" name="矩形标注 16"/>
          <p:cNvSpPr>
            <a:spLocks noChangeArrowheads="1"/>
          </p:cNvSpPr>
          <p:nvPr/>
        </p:nvSpPr>
        <p:spPr bwMode="auto">
          <a:xfrm>
            <a:off x="971550" y="2565400"/>
            <a:ext cx="3671888" cy="1008063"/>
          </a:xfrm>
          <a:prstGeom prst="wedgeRectCallout">
            <a:avLst>
              <a:gd name="adj1" fmla="val -54431"/>
              <a:gd name="adj2" fmla="val -2036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r>
              <a:rPr lang="en-US" altLang="zh-CN" sz="2000">
                <a:latin typeface="Consolas" charset="0"/>
                <a:cs typeface="Consolas" charset="0"/>
              </a:rPr>
              <a:t>Java Program</a:t>
            </a:r>
          </a:p>
          <a:p>
            <a:pPr eaLnBrk="1" hangingPunct="1"/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sz="2000">
                <a:latin typeface="Consolas" charset="0"/>
                <a:cs typeface="Consolas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floor</a:t>
            </a:r>
            <a:r>
              <a:rPr lang="en-US" altLang="zh-CN" sz="2000">
                <a:latin typeface="Consolas" charset="0"/>
                <a:cs typeface="Consolas" charset="0"/>
              </a:rPr>
              <a:t>(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float</a:t>
            </a:r>
            <a:r>
              <a:rPr lang="en-US" altLang="zh-CN" sz="2000">
                <a:latin typeface="Consolas" charset="0"/>
                <a:cs typeface="Consolas" charset="0"/>
              </a:rPr>
              <a:t> real) {…}</a:t>
            </a:r>
            <a:endParaRPr lang="zh-CN" altLang="en-US" sz="2000">
              <a:latin typeface="Consolas" charset="0"/>
              <a:ea typeface="黑体" charset="0"/>
              <a:cs typeface="黑体" charset="0"/>
            </a:endParaRP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3563938" y="2205038"/>
            <a:ext cx="4789487" cy="3240087"/>
            <a:chOff x="3563888" y="2204864"/>
            <a:chExt cx="4789040" cy="3240360"/>
          </a:xfrm>
        </p:grpSpPr>
        <p:grpSp>
          <p:nvGrpSpPr>
            <p:cNvPr id="52232" name="组合 17"/>
            <p:cNvGrpSpPr>
              <a:grpSpLocks/>
            </p:cNvGrpSpPr>
            <p:nvPr/>
          </p:nvGrpSpPr>
          <p:grpSpPr bwMode="auto">
            <a:xfrm>
              <a:off x="3563888" y="2564904"/>
              <a:ext cx="4032448" cy="2880320"/>
              <a:chOff x="2051720" y="2492896"/>
              <a:chExt cx="4176464" cy="2880320"/>
            </a:xfrm>
          </p:grpSpPr>
          <p:cxnSp>
            <p:nvCxnSpPr>
              <p:cNvPr id="52235" name="直接连接符 5"/>
              <p:cNvCxnSpPr>
                <a:cxnSpLocks noChangeShapeType="1"/>
              </p:cNvCxnSpPr>
              <p:nvPr/>
            </p:nvCxnSpPr>
            <p:spPr bwMode="auto">
              <a:xfrm>
                <a:off x="2051720" y="4005064"/>
                <a:ext cx="41764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36" name="直接连接符 6"/>
              <p:cNvCxnSpPr>
                <a:cxnSpLocks noChangeShapeType="1"/>
              </p:cNvCxnSpPr>
              <p:nvPr/>
            </p:nvCxnSpPr>
            <p:spPr bwMode="auto">
              <a:xfrm flipV="1">
                <a:off x="3995936" y="2492896"/>
                <a:ext cx="0" cy="28803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37" name="直接连接符 11"/>
              <p:cNvCxnSpPr>
                <a:cxnSpLocks noChangeShapeType="1"/>
              </p:cNvCxnSpPr>
              <p:nvPr/>
            </p:nvCxnSpPr>
            <p:spPr bwMode="auto">
              <a:xfrm>
                <a:off x="3995936" y="4005064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38" name="直接连接符 12"/>
              <p:cNvCxnSpPr>
                <a:cxnSpLocks noChangeShapeType="1"/>
              </p:cNvCxnSpPr>
              <p:nvPr/>
            </p:nvCxnSpPr>
            <p:spPr bwMode="auto">
              <a:xfrm>
                <a:off x="2943952" y="4855092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39" name="直接连接符 13"/>
              <p:cNvCxnSpPr>
                <a:cxnSpLocks noChangeShapeType="1"/>
              </p:cNvCxnSpPr>
              <p:nvPr/>
            </p:nvCxnSpPr>
            <p:spPr bwMode="auto">
              <a:xfrm>
                <a:off x="3491880" y="4437112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40" name="直接连接符 14"/>
              <p:cNvCxnSpPr>
                <a:cxnSpLocks noChangeShapeType="1"/>
              </p:cNvCxnSpPr>
              <p:nvPr/>
            </p:nvCxnSpPr>
            <p:spPr bwMode="auto">
              <a:xfrm>
                <a:off x="4542196" y="3585416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41" name="直接连接符 15"/>
              <p:cNvCxnSpPr>
                <a:cxnSpLocks noChangeShapeType="1"/>
              </p:cNvCxnSpPr>
              <p:nvPr/>
            </p:nvCxnSpPr>
            <p:spPr bwMode="auto">
              <a:xfrm>
                <a:off x="5090124" y="3167436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233" name="矩形标注 18"/>
            <p:cNvSpPr>
              <a:spLocks noChangeArrowheads="1"/>
            </p:cNvSpPr>
            <p:nvPr/>
          </p:nvSpPr>
          <p:spPr bwMode="auto">
            <a:xfrm>
              <a:off x="7668344" y="3861048"/>
              <a:ext cx="684584" cy="432048"/>
            </a:xfrm>
            <a:prstGeom prst="wedgeRectCallout">
              <a:avLst>
                <a:gd name="adj1" fmla="val -54431"/>
                <a:gd name="adj2" fmla="val -2036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hangingPunct="1"/>
              <a:r>
                <a:rPr lang="en-US" altLang="zh-CN" sz="2400" b="1" i="1">
                  <a:latin typeface="Times New Roman" charset="0"/>
                  <a:cs typeface="Times New Roman" charset="0"/>
                </a:rPr>
                <a:t>x</a:t>
              </a:r>
              <a:endParaRPr lang="zh-CN" altLang="en-US" sz="24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52234" name="矩形标注 19"/>
            <p:cNvSpPr>
              <a:spLocks noChangeArrowheads="1"/>
            </p:cNvSpPr>
            <p:nvPr/>
          </p:nvSpPr>
          <p:spPr bwMode="auto">
            <a:xfrm>
              <a:off x="5508104" y="2204864"/>
              <a:ext cx="684584" cy="432048"/>
            </a:xfrm>
            <a:prstGeom prst="wedgeRectCallout">
              <a:avLst>
                <a:gd name="adj1" fmla="val -54431"/>
                <a:gd name="adj2" fmla="val -2036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hangingPunct="1"/>
              <a:r>
                <a:rPr lang="en-US" altLang="zh-CN" sz="2400" b="1" i="1">
                  <a:latin typeface="Times New Roman" charset="0"/>
                  <a:cs typeface="Times New Roman" charset="0"/>
                </a:rPr>
                <a:t>y</a:t>
              </a:r>
              <a:endParaRPr lang="zh-CN" altLang="en-US" sz="24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</p:grpSp>
      <p:sp>
        <p:nvSpPr>
          <p:cNvPr id="17" name="矩形标注 16"/>
          <p:cNvSpPr>
            <a:spLocks noChangeArrowheads="1"/>
          </p:cNvSpPr>
          <p:nvPr/>
        </p:nvSpPr>
        <p:spPr bwMode="auto">
          <a:xfrm>
            <a:off x="971550" y="3933825"/>
            <a:ext cx="3313113" cy="1008063"/>
          </a:xfrm>
          <a:prstGeom prst="wedgeRectCallout">
            <a:avLst>
              <a:gd name="adj1" fmla="val -54431"/>
              <a:gd name="adj2" fmla="val -2036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floor: 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float</a:t>
            </a:r>
            <a:r>
              <a:rPr lang="en-US" altLang="zh-CN" sz="2000">
                <a:latin typeface="Consolas" charset="0"/>
                <a:cs typeface="Consolas" charset="0"/>
              </a:rPr>
              <a:t> </a:t>
            </a:r>
            <a:r>
              <a:rPr lang="en-US" altLang="zh-CN" sz="2000" b="1">
                <a:latin typeface="Consolas" charset="0"/>
                <a:cs typeface="Consolas" charset="0"/>
                <a:sym typeface="Symbol" charset="0"/>
              </a:rPr>
              <a:t>→ 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 </a:t>
            </a:r>
            <a:endParaRPr lang="zh-CN" altLang="en-US" sz="2000">
              <a:latin typeface="Consolas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97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函数举例</a:t>
            </a:r>
            <a:endParaRPr lang="zh-CN" altLang="en-US" sz="3600">
              <a:latin typeface="Franklin Gothic Medium" charset="0"/>
              <a:ea typeface="黑体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351837" cy="11509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黑体" charset="0"/>
              </a:rPr>
              <a:t>某课程成绩</a:t>
            </a:r>
            <a:endParaRPr kumimoji="0" lang="en-US" altLang="zh-CN" sz="2800" b="1">
              <a:latin typeface="Times New Roman" charset="0"/>
              <a:ea typeface="黑体" charset="0"/>
            </a:endParaRPr>
          </a:p>
          <a:p>
            <a:pPr algn="just" eaLnBrk="1" hangingPunct="1">
              <a:lnSpc>
                <a:spcPct val="120000"/>
              </a:lnSpc>
              <a:buFont typeface="Wingdings" charset="0"/>
              <a:buNone/>
            </a:pPr>
            <a:endParaRPr kumimoji="0" lang="en-US" altLang="zh-CN" sz="2800" b="1">
              <a:latin typeface="Times New Roman" charset="0"/>
              <a:ea typeface="黑体" charset="0"/>
            </a:endParaRPr>
          </a:p>
          <a:p>
            <a:pPr algn="just" eaLnBrk="1" hangingPunct="1">
              <a:buFont typeface="Wingdings" charset="0"/>
              <a:buNone/>
            </a:pPr>
            <a:endParaRPr kumimoji="0" lang="en-US" altLang="zh-CN" sz="2600">
              <a:latin typeface="Franklin Gothic Book" charset="0"/>
              <a:ea typeface="黑体" charset="0"/>
            </a:endParaRPr>
          </a:p>
        </p:txBody>
      </p:sp>
      <p:sp>
        <p:nvSpPr>
          <p:cNvPr id="54276" name="矩形标注 16"/>
          <p:cNvSpPr>
            <a:spLocks noChangeArrowheads="1"/>
          </p:cNvSpPr>
          <p:nvPr/>
        </p:nvSpPr>
        <p:spPr bwMode="auto">
          <a:xfrm>
            <a:off x="468313" y="1844675"/>
            <a:ext cx="8064500" cy="1008063"/>
          </a:xfrm>
          <a:prstGeom prst="wedgeRectCallout">
            <a:avLst>
              <a:gd name="adj1" fmla="val -54431"/>
              <a:gd name="adj2" fmla="val -2036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r>
              <a:rPr lang="en-US" altLang="zh-CN" sz="2000">
                <a:latin typeface="Times New Roman" charset="0"/>
                <a:cs typeface="Times New Roman" charset="0"/>
              </a:rPr>
              <a:t>Program</a:t>
            </a:r>
          </a:p>
          <a:p>
            <a:pPr eaLnBrk="1" hangingPunct="1"/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CourseGrade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sz="2000">
                <a:latin typeface="Consolas" charset="0"/>
                <a:cs typeface="Consolas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grade</a:t>
            </a:r>
            <a:r>
              <a:rPr lang="en-US" altLang="zh-CN" sz="2000">
                <a:latin typeface="Consolas" charset="0"/>
                <a:cs typeface="Consolas" charset="0"/>
              </a:rPr>
              <a:t>(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StudentName sname</a:t>
            </a:r>
            <a:r>
              <a:rPr lang="zh-CN" altLang="en-US" sz="2000" u="sng">
                <a:solidFill>
                  <a:srgbClr val="0000CC"/>
                </a:solidFill>
                <a:latin typeface="Consolas" charset="0"/>
                <a:ea typeface="黑体" charset="0"/>
                <a:cs typeface="黑体" charset="0"/>
              </a:rPr>
              <a:t>，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CourseName cname</a:t>
            </a:r>
            <a:r>
              <a:rPr lang="en-US" altLang="zh-CN" sz="2000">
                <a:latin typeface="Consolas" charset="0"/>
                <a:cs typeface="Consolas" charset="0"/>
              </a:rPr>
              <a:t>) {…}</a:t>
            </a:r>
            <a:endParaRPr lang="zh-CN" altLang="en-US" sz="2000">
              <a:latin typeface="Consolas" charset="0"/>
              <a:ea typeface="黑体" charset="0"/>
              <a:cs typeface="黑体" charset="0"/>
            </a:endParaRPr>
          </a:p>
        </p:txBody>
      </p:sp>
      <p:sp>
        <p:nvSpPr>
          <p:cNvPr id="32" name="矩形标注 16"/>
          <p:cNvSpPr>
            <a:spLocks noChangeArrowheads="1"/>
          </p:cNvSpPr>
          <p:nvPr/>
        </p:nvSpPr>
        <p:spPr bwMode="auto">
          <a:xfrm>
            <a:off x="468313" y="3141663"/>
            <a:ext cx="6119812" cy="1008062"/>
          </a:xfrm>
          <a:prstGeom prst="wedgeRectCallout">
            <a:avLst>
              <a:gd name="adj1" fmla="val -54431"/>
              <a:gd name="adj2" fmla="val -2036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r>
              <a:rPr lang="en-US" altLang="zh-CN" sz="2000" u="sng">
                <a:solidFill>
                  <a:srgbClr val="0000CC"/>
                </a:solidFill>
                <a:latin typeface="Times New Roman" charset="0"/>
                <a:cs typeface="Times New Roman" charset="0"/>
              </a:rPr>
              <a:t>Function</a:t>
            </a:r>
            <a:r>
              <a:rPr lang="zh-CN" altLang="en-US" sz="2000" u="sng">
                <a:solidFill>
                  <a:srgbClr val="0000CC"/>
                </a:solidFill>
                <a:latin typeface="Times New Roman" charset="0"/>
                <a:ea typeface="黑体" charset="0"/>
                <a:cs typeface="黑体" charset="0"/>
              </a:rPr>
              <a:t>：</a:t>
            </a:r>
            <a:endParaRPr lang="en-US" altLang="zh-CN" sz="2000" u="sng">
              <a:solidFill>
                <a:srgbClr val="0000CC"/>
              </a:solidFill>
              <a:latin typeface="Times New Roman" charset="0"/>
              <a:cs typeface="Times New Roman" charset="0"/>
            </a:endParaRPr>
          </a:p>
          <a:p>
            <a:pPr eaLnBrk="1" hangingPunct="1"/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Grade: 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StudentName ×CourseName</a:t>
            </a:r>
            <a:r>
              <a:rPr lang="en-US" altLang="zh-CN" sz="2000" b="1">
                <a:latin typeface="Consolas" charset="0"/>
                <a:cs typeface="Consolas" charset="0"/>
                <a:sym typeface="Symbol" charset="0"/>
              </a:rPr>
              <a:t>→ 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CourseGrade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 </a:t>
            </a:r>
            <a:endParaRPr lang="zh-CN" altLang="en-US" sz="2000">
              <a:latin typeface="Consolas" charset="0"/>
              <a:ea typeface="黑体" charset="0"/>
              <a:cs typeface="黑体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03350" y="4221163"/>
          <a:ext cx="6096000" cy="222885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课程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张明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离散数学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李宁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程序设计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王琴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charset="0"/>
                          <a:ea typeface="黑体" charset="0"/>
                          <a:cs typeface="黑体" charset="0"/>
                        </a:rPr>
                        <a:t>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黑体" charset="0"/>
                        <a:cs typeface="黑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云形标注 33"/>
          <p:cNvSpPr/>
          <p:nvPr/>
        </p:nvSpPr>
        <p:spPr>
          <a:xfrm>
            <a:off x="6372225" y="1125538"/>
            <a:ext cx="2376488" cy="863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函数原型</a:t>
            </a:r>
          </a:p>
        </p:txBody>
      </p:sp>
      <p:sp>
        <p:nvSpPr>
          <p:cNvPr id="35" name="云形标注 34"/>
          <p:cNvSpPr/>
          <p:nvPr/>
        </p:nvSpPr>
        <p:spPr>
          <a:xfrm>
            <a:off x="6659563" y="2781300"/>
            <a:ext cx="2376487" cy="863600"/>
          </a:xfrm>
          <a:prstGeom prst="cloudCallout">
            <a:avLst>
              <a:gd name="adj1" fmla="val -62312"/>
              <a:gd name="adj2" fmla="val 7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zh-CN" altLang="en-US">
                <a:solidFill>
                  <a:srgbClr val="FFFFFF"/>
                </a:solidFill>
                <a:latin typeface="Franklin Gothic Book" charset="0"/>
                <a:ea typeface="黑体" charset="0"/>
                <a:cs typeface="黑体" charset="0"/>
              </a:rPr>
              <a:t>函数型构</a:t>
            </a:r>
            <a:endParaRPr lang="en-US" altLang="zh-CN">
              <a:solidFill>
                <a:srgbClr val="FFFFFF"/>
              </a:solidFill>
              <a:latin typeface="Franklin Gothic Book" charset="0"/>
              <a:ea typeface="黑体" charset="0"/>
              <a:cs typeface="黑体" charset="0"/>
            </a:endParaRPr>
          </a:p>
          <a:p>
            <a:pPr algn="ctr" eaLnBrk="1" hangingPunct="1"/>
            <a:r>
              <a:rPr lang="en-US" altLang="zh-CN">
                <a:solidFill>
                  <a:srgbClr val="FFFFFF"/>
                </a:solidFill>
                <a:latin typeface="Franklin Gothic Book" charset="0"/>
                <a:ea typeface="黑体" charset="0"/>
                <a:cs typeface="黑体" charset="0"/>
              </a:rPr>
              <a:t>(signature)</a:t>
            </a:r>
            <a:endParaRPr lang="zh-CN" altLang="en-US">
              <a:solidFill>
                <a:srgbClr val="FFFFFF"/>
              </a:solidFill>
              <a:latin typeface="Franklin Gothic Book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函数举例</a:t>
            </a:r>
            <a:endParaRPr lang="zh-CN" altLang="en-US" sz="3600">
              <a:latin typeface="Franklin Gothic Medium" charset="0"/>
              <a:ea typeface="黑体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为非空集合，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上的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zh-CN" altLang="en-US" sz="2800" dirty="0">
                <a:solidFill>
                  <a:srgbClr val="0000CC"/>
                </a:solidFill>
                <a:latin typeface="华文楷体" charset="0"/>
                <a:ea typeface="华文楷体" charset="0"/>
                <a:cs typeface="华文楷体" charset="0"/>
              </a:rPr>
              <a:t>恒等函数</a:t>
            </a:r>
            <a:r>
              <a:rPr kumimoji="0" lang="en-US" altLang="zh-CN" sz="2800" i="1" dirty="0">
                <a:solidFill>
                  <a:srgbClr val="0000CC"/>
                </a:solidFill>
                <a:latin typeface="Franklin Gothic Book" charset="0"/>
                <a:ea typeface="黑体" charset="0"/>
                <a:sym typeface="Symbol" charset="0"/>
              </a:rPr>
              <a:t></a:t>
            </a:r>
            <a:r>
              <a:rPr kumimoji="0" lang="en-US" altLang="zh-CN" sz="2800" i="1" baseline="-25000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:</a:t>
            </a:r>
            <a:r>
              <a:rPr kumimoji="0" lang="en-US" altLang="zh-CN" sz="2800" i="1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 i="1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定义为</a:t>
            </a:r>
            <a:endParaRPr kumimoji="0" lang="en-US" altLang="zh-CN" sz="2800" dirty="0">
              <a:latin typeface="Times New Roman" charset="0"/>
              <a:ea typeface="黑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dirty="0">
                <a:latin typeface="Franklin Gothic Book" charset="0"/>
                <a:ea typeface="黑体" charset="0"/>
                <a:sym typeface="Symbol" charset="0"/>
              </a:rPr>
              <a:t>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A</a:t>
            </a:r>
            <a:endParaRPr kumimoji="0" lang="en-US" altLang="zh-CN" sz="2400" i="1" dirty="0">
              <a:latin typeface="Times New Roman" charset="0"/>
              <a:ea typeface="黑体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U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为非空集合，对任意的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zh-CN" altLang="en-US" sz="2800" dirty="0">
                <a:solidFill>
                  <a:srgbClr val="0000CC"/>
                </a:solidFill>
                <a:latin typeface="华文楷体" charset="0"/>
                <a:ea typeface="华文楷体" charset="0"/>
                <a:cs typeface="Times New Roman" charset="0"/>
              </a:rPr>
              <a:t>特征函数</a:t>
            </a:r>
            <a:r>
              <a:rPr kumimoji="0" lang="zh-CN" altLang="en-US" sz="2800" i="1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  <a:sym typeface="Symbol" charset="0"/>
              </a:rPr>
              <a:t></a:t>
            </a:r>
            <a:r>
              <a:rPr kumimoji="0" lang="en-US" altLang="zh-CN" sz="2800" i="1" baseline="-30000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</a:rPr>
              <a:t>A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</a:rPr>
              <a:t>:</a:t>
            </a:r>
            <a:r>
              <a:rPr kumimoji="0" lang="en-US" altLang="zh-CN" sz="2800" i="1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</a:rPr>
              <a:t>U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</a:rPr>
              <a:t>{0,1} </a:t>
            </a:r>
            <a:r>
              <a:rPr kumimoji="0" lang="zh-CN" altLang="en-US" sz="2800" dirty="0">
                <a:latin typeface="Times New Roman" charset="0"/>
                <a:ea typeface="华文楷体" charset="0"/>
                <a:cs typeface="Times New Roman" charset="0"/>
              </a:rPr>
              <a:t>定义为：</a:t>
            </a:r>
            <a:endParaRPr kumimoji="0" lang="en-US" altLang="zh-CN" sz="2800" dirty="0">
              <a:latin typeface="Times New Roman" charset="0"/>
              <a:ea typeface="华文楷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</a:t>
            </a:r>
            <a:r>
              <a:rPr kumimoji="0" lang="en-US" altLang="zh-CN" sz="2400" baseline="-300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)=1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Times New Roman" charset="0"/>
              </a:rPr>
              <a:t>，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en-US" altLang="zh-CN" sz="2400" i="1" dirty="0">
              <a:latin typeface="Times New Roman" charset="0"/>
              <a:ea typeface="宋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</a:t>
            </a:r>
            <a:r>
              <a:rPr kumimoji="0" lang="en-US" altLang="zh-CN" sz="2400" baseline="-300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)=0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Times New Roman" charset="0"/>
              </a:rPr>
              <a:t>，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-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zh-CN" altLang="en-US" sz="2400" i="1" dirty="0">
              <a:latin typeface="Times New Roman" charset="0"/>
              <a:ea typeface="宋体" charset="0"/>
              <a:cs typeface="Times New Roman" charset="0"/>
            </a:endParaRPr>
          </a:p>
          <a:p>
            <a:pPr algn="just" eaLnBrk="1" hangingPunct="1">
              <a:buFont typeface="Wingdings" charset="0"/>
              <a:buNone/>
            </a:pPr>
            <a:endParaRPr kumimoji="0" lang="en-US" altLang="zh-CN" sz="2600" dirty="0">
              <a:latin typeface="Franklin Gothic Book" charset="0"/>
              <a:ea typeface="黑体" charset="0"/>
              <a:cs typeface="Times New Roman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11300" y="5300663"/>
            <a:ext cx="572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b="1">
                <a:ea typeface="黑体" charset="0"/>
                <a:cs typeface="黑体" charset="0"/>
              </a:rPr>
              <a:t>如果要记录每节离散数学课的到课情况？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提要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二元</a:t>
            </a:r>
            <a:endParaRPr lang="en-US" altLang="zh-CN" dirty="0"/>
          </a:p>
          <a:p>
            <a:pPr lvl="1"/>
            <a:r>
              <a:rPr lang="zh-CN" altLang="en-US" dirty="0"/>
              <a:t>关系的定义</a:t>
            </a:r>
            <a:endParaRPr lang="en-US" altLang="zh-CN" dirty="0"/>
          </a:p>
          <a:p>
            <a:pPr lvl="1"/>
            <a:r>
              <a:rPr lang="zh-CN" altLang="en-US" dirty="0"/>
              <a:t>关系的表示</a:t>
            </a:r>
            <a:endParaRPr lang="en-US" altLang="zh-CN" dirty="0"/>
          </a:p>
          <a:p>
            <a:pPr lvl="1"/>
            <a:r>
              <a:rPr lang="zh-CN" altLang="en-US" dirty="0"/>
              <a:t>关系的运算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函数的定义</a:t>
            </a:r>
            <a:endParaRPr lang="en-US" altLang="zh-CN" dirty="0"/>
          </a:p>
          <a:p>
            <a:pPr lvl="1"/>
            <a:r>
              <a:rPr lang="zh-CN" altLang="en-US" dirty="0"/>
              <a:t>单射与满射</a:t>
            </a:r>
            <a:endParaRPr lang="en-US" altLang="zh-CN" dirty="0"/>
          </a:p>
          <a:p>
            <a:pPr lvl="1"/>
            <a:r>
              <a:rPr lang="zh-CN" altLang="en-US" dirty="0"/>
              <a:t>反函数</a:t>
            </a:r>
            <a:endParaRPr lang="en-US" altLang="zh-CN" dirty="0"/>
          </a:p>
          <a:p>
            <a:pPr lvl="1"/>
            <a:r>
              <a:rPr lang="zh-CN" altLang="en-US" dirty="0"/>
              <a:t>函数的运算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(function)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的相等</a:t>
            </a:r>
            <a:endParaRPr lang="zh-CN" altLang="en-US" sz="3600">
              <a:latin typeface="Franklin Gothic Medium" charset="0"/>
              <a:ea typeface="黑体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函数相等 </a:t>
            </a:r>
            <a:r>
              <a:rPr kumimoji="0" lang="en-US" altLang="zh-CN" i="1" dirty="0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=</a:t>
            </a:r>
            <a:r>
              <a:rPr kumimoji="0" lang="en-US" altLang="zh-CN" i="1" dirty="0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 if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dom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f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)=</a:t>
            </a: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dom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g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u="sng" dirty="0" err="1">
                <a:solidFill>
                  <a:srgbClr val="262626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codom</a:t>
            </a:r>
            <a:r>
              <a:rPr kumimoji="0" lang="en-US" altLang="zh-CN" u="sng" dirty="0">
                <a:solidFill>
                  <a:srgbClr val="262626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i="1" u="sng" dirty="0">
                <a:solidFill>
                  <a:srgbClr val="262626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f</a:t>
            </a:r>
            <a:r>
              <a:rPr kumimoji="0" lang="en-US" altLang="zh-CN" u="sng" dirty="0">
                <a:solidFill>
                  <a:srgbClr val="262626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)=</a:t>
            </a:r>
            <a:r>
              <a:rPr kumimoji="0" lang="en-US" altLang="zh-CN" u="sng" dirty="0" err="1">
                <a:solidFill>
                  <a:srgbClr val="262626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codom</a:t>
            </a:r>
            <a:r>
              <a:rPr kumimoji="0" lang="en-US" altLang="zh-CN" u="sng" dirty="0">
                <a:solidFill>
                  <a:srgbClr val="262626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i="1" u="sng" dirty="0">
                <a:solidFill>
                  <a:srgbClr val="262626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g</a:t>
            </a:r>
            <a:r>
              <a:rPr kumimoji="0" lang="en-US" altLang="zh-CN" u="sng" dirty="0">
                <a:solidFill>
                  <a:srgbClr val="262626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en-US" altLang="zh-CN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i="1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en-US" altLang="zh-CN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dom</a:t>
            </a:r>
            <a:r>
              <a:rPr kumimoji="0" lang="en-US" altLang="zh-CN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) →</a:t>
            </a:r>
            <a:r>
              <a:rPr kumimoji="0" lang="en-US" altLang="zh-CN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en-US" altLang="zh-CN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)=</a:t>
            </a:r>
            <a:r>
              <a:rPr kumimoji="0" lang="en-US" altLang="zh-CN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g</a:t>
            </a:r>
            <a:r>
              <a:rPr kumimoji="0" lang="en-US" altLang="zh-CN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en-US" altLang="zh-CN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))</a:t>
            </a:r>
            <a:endParaRPr kumimoji="0" lang="en-US" altLang="zh-CN" sz="2700" dirty="0">
              <a:latin typeface="Times New Roman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子集在函数下的像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1687513"/>
                <a:ext cx="8351837" cy="467995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</a:pP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设</a:t>
                </a:r>
                <a:r>
                  <a:rPr kumimoji="0" lang="en-US" altLang="zh-CN" sz="2800" dirty="0">
                    <a:latin typeface="Times New Roman" charset="0"/>
                    <a:ea typeface="黑体" charset="0"/>
                  </a:rPr>
                  <a:t> 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f 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是从集合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A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到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B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的函数，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S 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是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A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的一个子集。</a:t>
                </a:r>
                <a:br>
                  <a:rPr kumimoji="0" lang="en-US" altLang="zh-CN" sz="2800" dirty="0">
                    <a:latin typeface="Times New Roman" charset="0"/>
                    <a:ea typeface="黑体" charset="0"/>
                  </a:rPr>
                </a:br>
                <a14:m>
                  <m:oMath xmlns:m="http://schemas.openxmlformats.org/officeDocument/2006/math"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𝑆</m:t>
                    </m:r>
                  </m:oMath>
                </a14:m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 </a:t>
                </a:r>
                <a:r>
                  <a:rPr kumimoji="0" lang="zh-CN" altLang="en-US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在</a:t>
                </a:r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 </a:t>
                </a:r>
                <a:r>
                  <a:rPr kumimoji="0" lang="en-US" altLang="zh-CN" sz="2800" i="1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f </a:t>
                </a:r>
                <a:r>
                  <a:rPr kumimoji="0" lang="zh-CN" altLang="en-US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下的像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，记为</a:t>
                </a:r>
                <a14:m>
                  <m:oMath xmlns:m="http://schemas.openxmlformats.org/officeDocument/2006/math"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𝑓</m:t>
                    </m:r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(</m:t>
                    </m:r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𝑆</m:t>
                    </m:r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)</m:t>
                    </m:r>
                  </m:oMath>
                </a14:m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，定义如下：</a:t>
                </a:r>
                <a:endParaRPr kumimoji="0" lang="en-US" altLang="zh-CN" sz="2800" dirty="0">
                  <a:latin typeface="Times New Roman" charset="0"/>
                  <a:ea typeface="黑体" charset="0"/>
                </a:endParaRPr>
              </a:p>
              <a:p>
                <a:pPr lvl="1" algn="just" eaLnBrk="1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latin typeface="Cambria Math" charset="0"/>
                        <a:ea typeface="黑体" charset="0"/>
                      </a:rPr>
                      <m:t>𝑓</m:t>
                    </m:r>
                    <m:r>
                      <a:rPr kumimoji="0" lang="en-US" altLang="zh-CN" sz="2400" i="1" dirty="0" smtClean="0">
                        <a:latin typeface="Cambria Math" charset="0"/>
                        <a:ea typeface="黑体" charset="0"/>
                      </a:rPr>
                      <m:t>(</m:t>
                    </m:r>
                    <m:r>
                      <a:rPr kumimoji="0" lang="en-US" altLang="zh-CN" sz="2400" i="1" dirty="0" smtClean="0">
                        <a:latin typeface="Cambria Math" charset="0"/>
                        <a:ea typeface="黑体" charset="0"/>
                      </a:rPr>
                      <m:t>𝑆</m:t>
                    </m:r>
                    <m:r>
                      <a:rPr kumimoji="0" lang="en-US" altLang="zh-CN" sz="2400" i="1" dirty="0" smtClean="0">
                        <a:latin typeface="Cambria Math" charset="0"/>
                        <a:ea typeface="黑体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kumimoji="0" lang="en-US" altLang="zh-CN" sz="2400" i="1" dirty="0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dPr>
                      <m:e>
                        <m:r>
                          <a:rPr kumimoji="0" lang="en-US" altLang="zh-CN" sz="2400" i="1" dirty="0" smtClean="0">
                            <a:latin typeface="Cambria Math" charset="0"/>
                            <a:ea typeface="黑体" charset="0"/>
                          </a:rPr>
                          <m:t> </m:t>
                        </m:r>
                        <m:r>
                          <a:rPr kumimoji="0" lang="en-US" altLang="zh-CN" sz="2400" i="1" dirty="0" smtClean="0">
                            <a:latin typeface="Cambria Math" charset="0"/>
                            <a:ea typeface="黑体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kumimoji="0" lang="en-US" altLang="zh-CN" sz="2400" i="1" dirty="0" smtClean="0">
                            <a:latin typeface="Cambria Math" panose="02040503050406030204" pitchFamily="18" charset="0"/>
                            <a:ea typeface="黑体" charset="0"/>
                            <a:sym typeface="Symbol" charset="0"/>
                          </a:rPr>
                        </m:ctrlPr>
                      </m:sSubPr>
                      <m:e>
                        <m:r>
                          <a:rPr kumimoji="0" lang="en-US" altLang="zh-CN" sz="2400" b="0" i="1" dirty="0" smtClean="0">
                            <a:latin typeface="Cambria Math" charset="0"/>
                            <a:ea typeface="黑体" charset="0"/>
                            <a:sym typeface="Symbol" charset="0"/>
                          </a:rPr>
                          <m:t>∃</m:t>
                        </m:r>
                      </m:e>
                      <m:sub>
                        <m:r>
                          <a:rPr kumimoji="0" lang="en-US" altLang="zh-CN" sz="2400" b="0" i="1" dirty="0" smtClean="0">
                            <a:latin typeface="Cambria Math" charset="0"/>
                            <a:ea typeface="黑体" charset="0"/>
                            <a:sym typeface="Symbol" charset="0"/>
                          </a:rPr>
                          <m:t>𝑠</m:t>
                        </m:r>
                        <m:r>
                          <a:rPr kumimoji="0" lang="en-US" altLang="zh-CN" sz="2400" b="0" i="1" dirty="0" smtClean="0">
                            <a:latin typeface="Cambria Math" charset="0"/>
                            <a:ea typeface="黑体" charset="0"/>
                            <a:sym typeface="Symbol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0" lang="en-US" altLang="zh-CN" sz="2400" b="0" i="1" dirty="0" smtClean="0">
                            <a:latin typeface="Cambria Math" charset="0"/>
                            <a:ea typeface="黑体" charset="0"/>
                            <a:sym typeface="Symbol" charset="0"/>
                          </a:rPr>
                          <m:t>S</m:t>
                        </m:r>
                      </m:sub>
                    </m:sSub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𝑡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= 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</a:rPr>
                      <m:t>𝑓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(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𝑠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)}  </m:t>
                    </m:r>
                  </m:oMath>
                </a14:m>
                <a:endParaRPr kumimoji="0" lang="en-US" altLang="zh-CN" sz="2400" dirty="0">
                  <a:latin typeface="Times New Roman" charset="0"/>
                  <a:ea typeface="黑体" charset="0"/>
                </a:endParaRPr>
              </a:p>
              <a:p>
                <a:pPr lvl="1" algn="just" eaLnBrk="1" hangingPunct="1">
                  <a:lnSpc>
                    <a:spcPct val="120000"/>
                  </a:lnSpc>
                </a:pPr>
                <a:endParaRPr kumimoji="0" lang="en-US" altLang="zh-CN" sz="2400" dirty="0">
                  <a:latin typeface="Times New Roman" charset="0"/>
                  <a:ea typeface="黑体" charset="0"/>
                </a:endParaRPr>
              </a:p>
              <a:p>
                <a:pPr algn="just" eaLnBrk="1" hangingPunct="1">
                  <a:lnSpc>
                    <a:spcPct val="120000"/>
                  </a:lnSpc>
                </a:pP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备注：</a:t>
                </a:r>
                <a:r>
                  <a:rPr kumimoji="0" lang="en-US" altLang="zh-CN" sz="2800" i="1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f </a:t>
                </a:r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(</a:t>
                </a:r>
                <a:r>
                  <a:rPr kumimoji="0" lang="en-US" altLang="zh-CN" sz="2800" i="1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A</a:t>
                </a:r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) </a:t>
                </a:r>
                <a:r>
                  <a:rPr kumimoji="0" lang="zh-CN" altLang="en-US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即为</a:t>
                </a:r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 </a:t>
                </a:r>
                <a:r>
                  <a:rPr kumimoji="0" lang="en-US" altLang="zh-CN" sz="2800" i="1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f </a:t>
                </a:r>
                <a:r>
                  <a:rPr kumimoji="0" lang="zh-CN" altLang="en-US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的值域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。</a:t>
                </a:r>
                <a:endParaRPr kumimoji="0" lang="en-US" altLang="zh-CN" sz="2400" dirty="0">
                  <a:solidFill>
                    <a:srgbClr val="990000"/>
                  </a:solidFill>
                  <a:latin typeface="Times New Roman" charset="0"/>
                  <a:ea typeface="黑体" charset="0"/>
                </a:endParaRPr>
              </a:p>
              <a:p>
                <a:pPr algn="just" eaLnBrk="1" hangingPunct="1"/>
                <a:endParaRPr kumimoji="0" lang="en-US" altLang="zh-CN" sz="2100" i="1" dirty="0">
                  <a:latin typeface="Franklin Gothic Book" charset="0"/>
                  <a:ea typeface="黑体" charset="0"/>
                </a:endParaRPr>
              </a:p>
              <a:p>
                <a:pPr algn="just" eaLnBrk="1" hangingPunct="1">
                  <a:buFont typeface="Wingdings" charset="0"/>
                  <a:buNone/>
                </a:pPr>
                <a:endParaRPr kumimoji="0" lang="en-US" altLang="zh-CN" sz="2600" dirty="0">
                  <a:latin typeface="Franklin Gothic Book" charset="0"/>
                  <a:ea typeface="黑体" charset="0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687513"/>
                <a:ext cx="8351837" cy="4679950"/>
              </a:xfrm>
              <a:blipFill rotWithShape="0">
                <a:blip r:embed="rId3"/>
                <a:stretch>
                  <a:fillRect l="-657" t="-1042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4" descr="信纸"/>
          <p:cNvSpPr>
            <a:spLocks noChangeArrowheads="1"/>
          </p:cNvSpPr>
          <p:nvPr/>
        </p:nvSpPr>
        <p:spPr bwMode="auto">
          <a:xfrm>
            <a:off x="900113" y="1458913"/>
            <a:ext cx="7551737" cy="496728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67" name="Text Box 16"/>
          <p:cNvSpPr txBox="1">
            <a:spLocks noChangeArrowheads="1"/>
          </p:cNvSpPr>
          <p:nvPr/>
        </p:nvSpPr>
        <p:spPr bwMode="auto">
          <a:xfrm>
            <a:off x="7696200" y="4583113"/>
            <a:ext cx="331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62468" name="Oval 6"/>
          <p:cNvSpPr>
            <a:spLocks noChangeArrowheads="1"/>
          </p:cNvSpPr>
          <p:nvPr/>
        </p:nvSpPr>
        <p:spPr bwMode="auto">
          <a:xfrm>
            <a:off x="5446713" y="1587500"/>
            <a:ext cx="2365375" cy="419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69" name="Oval 7"/>
          <p:cNvSpPr>
            <a:spLocks noChangeArrowheads="1"/>
          </p:cNvSpPr>
          <p:nvPr/>
        </p:nvSpPr>
        <p:spPr bwMode="auto">
          <a:xfrm>
            <a:off x="6091238" y="3184525"/>
            <a:ext cx="1290637" cy="2195513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6227763" y="4005263"/>
            <a:ext cx="1081087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solidFill>
                  <a:srgbClr val="0000CC"/>
                </a:solidFill>
                <a:latin typeface="Times New Roman" charset="0"/>
                <a:ea typeface="黑体" charset="0"/>
                <a:cs typeface="黑体" charset="0"/>
              </a:rPr>
              <a:t>f</a:t>
            </a:r>
            <a:r>
              <a:rPr lang="en-US" altLang="zh-CN" sz="2400">
                <a:solidFill>
                  <a:srgbClr val="0000CC"/>
                </a:solidFill>
                <a:latin typeface="Times New Roman" charset="0"/>
                <a:ea typeface="黑体" charset="0"/>
                <a:cs typeface="黑体" charset="0"/>
              </a:rPr>
              <a:t>(S):T</a:t>
            </a:r>
            <a:endParaRPr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2471" name="Line 10"/>
          <p:cNvSpPr>
            <a:spLocks noChangeShapeType="1"/>
          </p:cNvSpPr>
          <p:nvPr/>
        </p:nvSpPr>
        <p:spPr bwMode="auto">
          <a:xfrm>
            <a:off x="2649538" y="2584450"/>
            <a:ext cx="4087812" cy="600075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11"/>
          <p:cNvSpPr>
            <a:spLocks noChangeShapeType="1"/>
          </p:cNvSpPr>
          <p:nvPr/>
        </p:nvSpPr>
        <p:spPr bwMode="auto">
          <a:xfrm flipV="1">
            <a:off x="2649538" y="5380038"/>
            <a:ext cx="4087812" cy="198437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14"/>
          <p:cNvSpPr>
            <a:spLocks noChangeShapeType="1"/>
          </p:cNvSpPr>
          <p:nvPr/>
        </p:nvSpPr>
        <p:spPr bwMode="auto">
          <a:xfrm>
            <a:off x="3940175" y="5976938"/>
            <a:ext cx="1720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Text Box 4"/>
          <p:cNvSpPr txBox="1">
            <a:spLocks noChangeArrowheads="1"/>
          </p:cNvSpPr>
          <p:nvPr/>
        </p:nvSpPr>
        <p:spPr bwMode="auto">
          <a:xfrm>
            <a:off x="1143000" y="4779963"/>
            <a:ext cx="333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62475" name="Oval 5"/>
          <p:cNvSpPr>
            <a:spLocks noChangeArrowheads="1"/>
          </p:cNvSpPr>
          <p:nvPr/>
        </p:nvSpPr>
        <p:spPr bwMode="auto">
          <a:xfrm>
            <a:off x="1331913" y="1700213"/>
            <a:ext cx="2365375" cy="4191000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76" name="Oval 8"/>
          <p:cNvSpPr>
            <a:spLocks noChangeArrowheads="1"/>
          </p:cNvSpPr>
          <p:nvPr/>
        </p:nvSpPr>
        <p:spPr bwMode="auto">
          <a:xfrm>
            <a:off x="2003425" y="2584450"/>
            <a:ext cx="1076325" cy="2994025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77" name="Text Box 15"/>
          <p:cNvSpPr txBox="1">
            <a:spLocks noChangeArrowheads="1"/>
          </p:cNvSpPr>
          <p:nvPr/>
        </p:nvSpPr>
        <p:spPr bwMode="auto">
          <a:xfrm>
            <a:off x="2268538" y="4076700"/>
            <a:ext cx="6238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S</a:t>
            </a:r>
          </a:p>
        </p:txBody>
      </p: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4648200" y="5976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  <a:ea typeface="黑体" charset="0"/>
                <a:cs typeface="黑体" charset="0"/>
              </a:rPr>
              <a:t>f</a:t>
            </a:r>
          </a:p>
        </p:txBody>
      </p:sp>
      <p:sp>
        <p:nvSpPr>
          <p:cNvPr id="62479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19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S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的像和逆像</a:t>
            </a:r>
          </a:p>
        </p:txBody>
      </p:sp>
      <p:sp>
        <p:nvSpPr>
          <p:cNvPr id="62480" name="Text Box 26"/>
          <p:cNvSpPr txBox="1">
            <a:spLocks noChangeArrowheads="1"/>
          </p:cNvSpPr>
          <p:nvPr/>
        </p:nvSpPr>
        <p:spPr bwMode="auto">
          <a:xfrm>
            <a:off x="7235825" y="5805488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charset="0"/>
                <a:cs typeface="Times New Roman" charset="0"/>
              </a:rPr>
              <a:t>S</a:t>
            </a:r>
            <a:r>
              <a:rPr lang="zh-CN" altLang="en-US" sz="2400">
                <a:latin typeface="Times New Roman" charset="0"/>
                <a:ea typeface="黑体" charset="0"/>
                <a:cs typeface="黑体" charset="0"/>
              </a:rPr>
              <a:t>的像</a:t>
            </a:r>
            <a:r>
              <a:rPr lang="en-US" altLang="zh-CN" sz="2400">
                <a:latin typeface="Times New Roman" charset="0"/>
                <a:cs typeface="Times New Roman" charset="0"/>
              </a:rPr>
              <a:t>:T</a:t>
            </a:r>
            <a:endParaRPr lang="zh-CN" altLang="en-US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2481" name="Line 27"/>
          <p:cNvSpPr>
            <a:spLocks noChangeShapeType="1"/>
          </p:cNvSpPr>
          <p:nvPr/>
        </p:nvSpPr>
        <p:spPr bwMode="auto">
          <a:xfrm flipH="1" flipV="1">
            <a:off x="7019925" y="4797425"/>
            <a:ext cx="504825" cy="1008063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268538" y="3213100"/>
            <a:ext cx="4848225" cy="585788"/>
            <a:chOff x="2267744" y="3212976"/>
            <a:chExt cx="4849410" cy="585356"/>
          </a:xfrm>
        </p:grpSpPr>
        <p:grpSp>
          <p:nvGrpSpPr>
            <p:cNvPr id="62491" name="组合 23"/>
            <p:cNvGrpSpPr>
              <a:grpSpLocks/>
            </p:cNvGrpSpPr>
            <p:nvPr/>
          </p:nvGrpSpPr>
          <p:grpSpPr bwMode="auto">
            <a:xfrm>
              <a:off x="2593975" y="3463925"/>
              <a:ext cx="4211638" cy="192088"/>
              <a:chOff x="2594363" y="3463271"/>
              <a:chExt cx="4211250" cy="192742"/>
            </a:xfrm>
          </p:grpSpPr>
          <p:sp>
            <p:nvSpPr>
              <p:cNvPr id="62494" name="Oval 9"/>
              <p:cNvSpPr>
                <a:spLocks noChangeArrowheads="1"/>
              </p:cNvSpPr>
              <p:nvPr/>
            </p:nvSpPr>
            <p:spPr bwMode="auto">
              <a:xfrm>
                <a:off x="6737350" y="3582988"/>
                <a:ext cx="68263" cy="73025"/>
              </a:xfrm>
              <a:prstGeom prst="ellipse">
                <a:avLst/>
              </a:prstGeom>
              <a:solidFill>
                <a:srgbClr val="00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62495" name="Line 13"/>
              <p:cNvSpPr>
                <a:spLocks noChangeShapeType="1"/>
              </p:cNvSpPr>
              <p:nvPr/>
            </p:nvSpPr>
            <p:spPr bwMode="auto">
              <a:xfrm>
                <a:off x="2685724" y="3486940"/>
                <a:ext cx="4061916" cy="144016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6" name="Oval 12"/>
              <p:cNvSpPr>
                <a:spLocks noChangeArrowheads="1"/>
              </p:cNvSpPr>
              <p:nvPr/>
            </p:nvSpPr>
            <p:spPr bwMode="auto">
              <a:xfrm>
                <a:off x="2594363" y="3463271"/>
                <a:ext cx="68263" cy="71438"/>
              </a:xfrm>
              <a:prstGeom prst="ellipse">
                <a:avLst/>
              </a:prstGeom>
              <a:solidFill>
                <a:srgbClr val="00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>
                  <a:ea typeface="黑体" charset="0"/>
                  <a:cs typeface="黑体" charset="0"/>
                </a:endParaRPr>
              </a:p>
            </p:txBody>
          </p:sp>
        </p:grpSp>
        <p:sp>
          <p:nvSpPr>
            <p:cNvPr id="62492" name="TextBox 21"/>
            <p:cNvSpPr txBox="1">
              <a:spLocks noChangeArrowheads="1"/>
            </p:cNvSpPr>
            <p:nvPr/>
          </p:nvSpPr>
          <p:spPr bwMode="auto">
            <a:xfrm>
              <a:off x="2267744" y="32129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ea typeface="黑体" charset="0"/>
                  <a:cs typeface="黑体" charset="0"/>
                </a:rPr>
                <a:t>a</a:t>
              </a: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2493" name="TextBox 22"/>
            <p:cNvSpPr txBox="1">
              <a:spLocks noChangeArrowheads="1"/>
            </p:cNvSpPr>
            <p:nvPr/>
          </p:nvSpPr>
          <p:spPr bwMode="auto">
            <a:xfrm>
              <a:off x="6804248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ea typeface="黑体" charset="0"/>
                  <a:cs typeface="黑体" charset="0"/>
                </a:rPr>
                <a:t>b</a:t>
              </a:r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grpSp>
        <p:nvGrpSpPr>
          <p:cNvPr id="4" name="组合 31"/>
          <p:cNvGrpSpPr>
            <a:grpSpLocks/>
          </p:cNvGrpSpPr>
          <p:nvPr/>
        </p:nvGrpSpPr>
        <p:grpSpPr bwMode="auto">
          <a:xfrm>
            <a:off x="2268538" y="2060575"/>
            <a:ext cx="4464050" cy="1512888"/>
            <a:chOff x="2267744" y="2060848"/>
            <a:chExt cx="4464496" cy="1512168"/>
          </a:xfrm>
        </p:grpSpPr>
        <p:sp>
          <p:nvSpPr>
            <p:cNvPr id="62488" name="Line 13"/>
            <p:cNvSpPr>
              <a:spLocks noChangeShapeType="1"/>
            </p:cNvSpPr>
            <p:nvPr/>
          </p:nvSpPr>
          <p:spPr bwMode="auto">
            <a:xfrm>
              <a:off x="2685344" y="2335386"/>
              <a:ext cx="4046896" cy="123763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Oval 12"/>
            <p:cNvSpPr>
              <a:spLocks noChangeArrowheads="1"/>
            </p:cNvSpPr>
            <p:nvPr/>
          </p:nvSpPr>
          <p:spPr bwMode="auto">
            <a:xfrm>
              <a:off x="2593975" y="2311797"/>
              <a:ext cx="68269" cy="7119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2490" name="TextBox 26"/>
            <p:cNvSpPr txBox="1">
              <a:spLocks noChangeArrowheads="1"/>
            </p:cNvSpPr>
            <p:nvPr/>
          </p:nvSpPr>
          <p:spPr bwMode="auto">
            <a:xfrm>
              <a:off x="2267744" y="206084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ea typeface="黑体" charset="0"/>
                  <a:cs typeface="黑体" charset="0"/>
                </a:rPr>
                <a:t>c</a:t>
              </a:r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grpSp>
        <p:nvGrpSpPr>
          <p:cNvPr id="5" name="组合 34"/>
          <p:cNvGrpSpPr>
            <a:grpSpLocks/>
          </p:cNvGrpSpPr>
          <p:nvPr/>
        </p:nvGrpSpPr>
        <p:grpSpPr bwMode="auto">
          <a:xfrm>
            <a:off x="2270125" y="1844675"/>
            <a:ext cx="1293813" cy="1871663"/>
            <a:chOff x="2339752" y="1844824"/>
            <a:chExt cx="1293435" cy="1872208"/>
          </a:xfrm>
        </p:grpSpPr>
        <p:sp>
          <p:nvSpPr>
            <p:cNvPr id="33" name="椭圆 32"/>
            <p:cNvSpPr/>
            <p:nvPr/>
          </p:nvSpPr>
          <p:spPr>
            <a:xfrm>
              <a:off x="2339752" y="1989329"/>
              <a:ext cx="576095" cy="17277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2487" name="TextBox 33"/>
            <p:cNvSpPr txBox="1">
              <a:spLocks noChangeArrowheads="1"/>
            </p:cNvSpPr>
            <p:nvPr/>
          </p:nvSpPr>
          <p:spPr bwMode="auto">
            <a:xfrm>
              <a:off x="2627784" y="1844824"/>
              <a:ext cx="1005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ea typeface="黑体" charset="0"/>
                  <a:cs typeface="黑体" charset="0"/>
                </a:rPr>
                <a:t>b</a:t>
              </a:r>
              <a:r>
                <a:rPr lang="zh-CN" altLang="en-US">
                  <a:ea typeface="黑体" charset="0"/>
                  <a:cs typeface="黑体" charset="0"/>
                </a:rPr>
                <a:t>的逆像</a:t>
              </a: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211638" y="4365625"/>
            <a:ext cx="213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000CC"/>
                </a:solidFill>
                <a:latin typeface="Times New Roman" charset="0"/>
                <a:ea typeface="黑体" charset="0"/>
                <a:cs typeface="黑体" charset="0"/>
              </a:rPr>
              <a:t>T</a:t>
            </a:r>
            <a:r>
              <a:rPr lang="zh-CN" altLang="en-US" sz="2000">
                <a:ea typeface="黑体" charset="0"/>
                <a:cs typeface="黑体" charset="0"/>
              </a:rPr>
              <a:t>的逆像是什么？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并集的像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3700"/>
            <a:ext cx="8147050" cy="50053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设函数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: 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，且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的子集，则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		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(X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Y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) = 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(X)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) </a:t>
            </a:r>
            <a:endParaRPr kumimoji="0" lang="zh-CN" altLang="en-US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证明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(X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Y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(X)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   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对任意的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t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Times New Roman" charset="0"/>
              </a:rPr>
              <a:t>，若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) 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则存在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</a:rPr>
              <a:t>s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满足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(s)=t;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假设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则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X),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假设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则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Y),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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t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(X)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(X)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</a:t>
            </a: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Y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)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 </a:t>
            </a: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(X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Y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)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对任意的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，若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(X)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情况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：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(X),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则存在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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Y,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满足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(s)=t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t 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情况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：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(Y),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同样可得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t 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 t 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交集的像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设函数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i="1" dirty="0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: A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B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，且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的子集，则</a:t>
            </a:r>
          </a:p>
          <a:p>
            <a:pPr lvl="1" eaLnBrk="1" hangingPunct="1"/>
            <a:r>
              <a:rPr kumimoji="0" lang="en-US" altLang="zh-CN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(X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Y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(X)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</a:t>
            </a:r>
            <a:endParaRPr kumimoji="0" lang="en-US" altLang="zh-CN" dirty="0">
              <a:solidFill>
                <a:srgbClr val="FF0000"/>
              </a:solidFill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981200" y="3500438"/>
            <a:ext cx="6502400" cy="2976562"/>
            <a:chOff x="1981200" y="3500438"/>
            <a:chExt cx="6502400" cy="2976562"/>
          </a:xfrm>
        </p:grpSpPr>
        <p:sp>
          <p:nvSpPr>
            <p:cNvPr id="66564" name="Oval 4"/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5334000" y="3886200"/>
              <a:ext cx="16764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2743200" y="4191000"/>
              <a:ext cx="457200" cy="1295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2590800" y="4953000"/>
              <a:ext cx="762000" cy="1295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1981200" y="5791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6962775" y="56864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66570" name="Text Box 10"/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X</a:t>
              </a:r>
            </a:p>
          </p:txBody>
        </p:sp>
        <p:sp>
          <p:nvSpPr>
            <p:cNvPr id="66571" name="Text Box 11"/>
            <p:cNvSpPr txBox="1">
              <a:spLocks noChangeArrowheads="1"/>
            </p:cNvSpPr>
            <p:nvPr/>
          </p:nvSpPr>
          <p:spPr bwMode="auto">
            <a:xfrm>
              <a:off x="2333625" y="50958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Y</a:t>
              </a:r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2895600" y="44958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2895600" y="57150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2852738" y="4491038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  <a:r>
                <a:rPr kumimoji="1" lang="en-US" altLang="zh-CN" baseline="-25000">
                  <a:latin typeface="Times New Roman" charset="0"/>
                  <a:ea typeface="黑体" charset="0"/>
                  <a:cs typeface="黑体" charset="0"/>
                </a:rPr>
                <a:t>1</a:t>
              </a:r>
              <a:endParaRPr kumimoji="1" lang="en-US" altLang="zh-CN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2862263" y="5757863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  <a:r>
                <a:rPr kumimoji="1" lang="en-US" altLang="zh-CN" baseline="-25000">
                  <a:latin typeface="Times New Roman" charset="0"/>
                  <a:ea typeface="黑体" charset="0"/>
                  <a:cs typeface="黑体" charset="0"/>
                </a:rPr>
                <a:t>2</a:t>
              </a:r>
              <a:endParaRPr kumimoji="1" lang="en-US" altLang="zh-CN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6172200" y="49530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3014663" y="4572000"/>
              <a:ext cx="3157537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3014663" y="5043488"/>
              <a:ext cx="3186112" cy="700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6162675" y="4938713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charset="0"/>
                  <a:ea typeface="黑体" charset="0"/>
                  <a:cs typeface="黑体" charset="0"/>
                </a:rPr>
                <a:t>c</a:t>
              </a:r>
              <a:endParaRPr kumimoji="1" lang="en-US" altLang="zh-CN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3886200" y="6043613"/>
              <a:ext cx="1214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4343400" y="6019800"/>
              <a:ext cx="657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  <a:ea typeface="黑体" charset="0"/>
                  <a:cs typeface="黑体" charset="0"/>
                </a:rPr>
                <a:t>f</a:t>
              </a:r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 flipV="1">
              <a:off x="2986088" y="5029200"/>
              <a:ext cx="2928937" cy="18573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3733800" y="4648200"/>
              <a:ext cx="533400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800">
                  <a:solidFill>
                    <a:srgbClr val="FF0000"/>
                  </a:solidFill>
                  <a:latin typeface="Monotype Corsiva" charset="0"/>
                  <a:ea typeface="黑体" charset="0"/>
                  <a:cs typeface="黑体" charset="0"/>
                  <a:sym typeface="Symbol" charset="0"/>
                </a:rPr>
                <a:t></a:t>
              </a:r>
              <a:endParaRPr kumimoji="1" lang="en-US" altLang="zh-CN" sz="4800">
                <a:solidFill>
                  <a:srgbClr val="FF0000"/>
                </a:solidFill>
                <a:latin typeface="Monotype Corsiva" charset="0"/>
                <a:ea typeface="黑体" charset="0"/>
                <a:cs typeface="黑体" charset="0"/>
              </a:endParaRPr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6019800" y="4724400"/>
              <a:ext cx="4572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4140200" y="3500438"/>
              <a:ext cx="4343400" cy="400050"/>
            </a:xfrm>
            <a:prstGeom prst="rect">
              <a:avLst/>
            </a:prstGeom>
            <a:solidFill>
              <a:srgbClr val="FFFF99"/>
            </a:solidFill>
            <a:ln w="57150" cmpd="thickThin">
              <a:solidFill>
                <a:srgbClr val="FFFF00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000">
                  <a:latin typeface="Times New Roman" charset="0"/>
                  <a:ea typeface="黑体" charset="0"/>
                  <a:cs typeface="黑体" charset="0"/>
                </a:rPr>
                <a:t>在</a:t>
              </a: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f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(X)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</a:t>
              </a: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f 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(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Y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)</a:t>
              </a:r>
              <a:r>
                <a:rPr kumimoji="1" lang="zh-CN" altLang="en-US" sz="2000">
                  <a:latin typeface="Times New Roman" charset="0"/>
                  <a:ea typeface="黑体" charset="0"/>
                  <a:cs typeface="黑体" charset="0"/>
                </a:rPr>
                <a:t>中，但不在</a:t>
              </a: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f 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(X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Y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)</a:t>
              </a:r>
              <a:r>
                <a:rPr kumimoji="1" lang="zh-CN" altLang="en-US" sz="2000">
                  <a:latin typeface="Times New Roman" charset="0"/>
                  <a:ea typeface="黑体" charset="0"/>
                  <a:cs typeface="黑体" charset="0"/>
                </a:rPr>
                <a:t>中</a:t>
              </a:r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 flipH="1">
              <a:off x="6286500" y="3933825"/>
              <a:ext cx="301625" cy="93821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lgDash"/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函数性质</a:t>
            </a:r>
            <a:endParaRPr lang="zh-CN" altLang="en-US" sz="3600">
              <a:latin typeface="Franklin Gothic Medium" charset="0"/>
              <a:ea typeface="黑体" charset="0"/>
              <a:cs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华文楷体" charset="0"/>
                <a:cs typeface="华文楷体" charset="0"/>
              </a:rPr>
              <a:t>单射</a:t>
            </a:r>
            <a:r>
              <a:rPr kumimoji="0" lang="zh-CN" altLang="en-US" sz="2800">
                <a:solidFill>
                  <a:srgbClr val="000000"/>
                </a:solidFill>
                <a:latin typeface="Times New Roman" charset="0"/>
                <a:ea typeface="华文楷体" charset="0"/>
                <a:cs typeface="华文楷体" charset="0"/>
              </a:rPr>
              <a:t>（一对一的）</a:t>
            </a:r>
            <a:endParaRPr kumimoji="0" lang="en-US" altLang="zh-CN" sz="2800">
              <a:solidFill>
                <a:srgbClr val="000000"/>
              </a:solidFill>
              <a:latin typeface="Times New Roman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injection, injective function, one-to-one function</a:t>
            </a:r>
            <a:endParaRPr kumimoji="0" lang="zh-CN" altLang="en-US" sz="2400"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若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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，则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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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//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等价的说法：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A,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若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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 =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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，则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=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//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另一种等价的说法？</a:t>
            </a:r>
            <a:endParaRPr kumimoji="0" lang="en-US" altLang="zh-CN" sz="2400">
              <a:latin typeface="Times New Roman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华文楷体" charset="0"/>
                <a:cs typeface="华文楷体" charset="0"/>
              </a:rPr>
              <a:t>满射</a:t>
            </a:r>
            <a:r>
              <a:rPr kumimoji="0" lang="zh-CN" altLang="en-US" sz="2800">
                <a:solidFill>
                  <a:srgbClr val="000000"/>
                </a:solidFill>
                <a:latin typeface="Times New Roman" charset="0"/>
                <a:ea typeface="华文楷体" charset="0"/>
                <a:cs typeface="华文楷体" charset="0"/>
              </a:rPr>
              <a:t>（映上的）</a:t>
            </a:r>
            <a:endParaRPr kumimoji="0" lang="en-US" altLang="zh-CN" sz="2800">
              <a:solidFill>
                <a:srgbClr val="000000"/>
              </a:solidFill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surjection, surjective function, onto function</a:t>
            </a:r>
            <a:endParaRPr kumimoji="0" lang="zh-CN" altLang="en-US" sz="2400"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华文楷体" charset="0"/>
                <a:cs typeface="华文楷体" charset="0"/>
              </a:rPr>
              <a:t>y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</a:rPr>
              <a:t>B, 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</a:t>
            </a:r>
            <a:r>
              <a:rPr kumimoji="0" lang="en-US" altLang="zh-CN" sz="2400" i="1">
                <a:latin typeface="Times New Roman" charset="0"/>
                <a:ea typeface="华文楷体" charset="0"/>
                <a:cs typeface="华文楷体" charset="0"/>
              </a:rPr>
              <a:t>x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</a:rPr>
              <a:t>A, </a:t>
            </a:r>
            <a:r>
              <a:rPr kumimoji="0" lang="zh-CN" altLang="en-US" sz="2400">
                <a:latin typeface="Times New Roman" charset="0"/>
                <a:ea typeface="华文楷体" charset="0"/>
                <a:cs typeface="华文楷体" charset="0"/>
              </a:rPr>
              <a:t>使得</a:t>
            </a:r>
            <a:r>
              <a:rPr kumimoji="0" lang="zh-CN" altLang="en-US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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华文楷体" charset="0"/>
                <a:cs typeface="华文楷体" charset="0"/>
              </a:rPr>
              <a:t>x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</a:rPr>
              <a:t>)=</a:t>
            </a:r>
            <a:r>
              <a:rPr kumimoji="0" lang="en-US" altLang="zh-CN" sz="2400" i="1">
                <a:latin typeface="Times New Roman" charset="0"/>
                <a:ea typeface="华文楷体" charset="0"/>
                <a:cs typeface="华文楷体" charset="0"/>
              </a:rPr>
              <a:t>y</a:t>
            </a: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//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等价的说法：</a:t>
            </a:r>
            <a:r>
              <a:rPr kumimoji="0" lang="en-US" altLang="zh-CN" sz="2000" i="1">
                <a:solidFill>
                  <a:srgbClr val="0000CC"/>
                </a:solidFill>
                <a:latin typeface="Times New Roman" charset="0"/>
                <a:ea typeface="黑体" charset="0"/>
              </a:rPr>
              <a:t>f </a:t>
            </a:r>
            <a:r>
              <a:rPr kumimoji="0" lang="en-US" altLang="zh-CN" sz="2000">
                <a:solidFill>
                  <a:srgbClr val="0000CC"/>
                </a:solidFill>
                <a:latin typeface="Times New Roman" charset="0"/>
                <a:ea typeface="黑体" charset="0"/>
              </a:rPr>
              <a:t>(A)=B</a:t>
            </a:r>
            <a:endParaRPr kumimoji="0" lang="en-US" altLang="zh-CN" sz="2400" i="1">
              <a:latin typeface="Times New Roman" charset="0"/>
              <a:ea typeface="华文楷体" charset="0"/>
              <a:cs typeface="华文楷体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华文楷体" charset="0"/>
                <a:cs typeface="华文楷体" charset="0"/>
              </a:rPr>
              <a:t>双射</a:t>
            </a:r>
            <a:r>
              <a:rPr kumimoji="0" lang="zh-CN" altLang="en-US" sz="2800">
                <a:solidFill>
                  <a:srgbClr val="000000"/>
                </a:solidFill>
                <a:latin typeface="Times New Roman" charset="0"/>
                <a:ea typeface="华文楷体" charset="0"/>
                <a:cs typeface="华文楷体" charset="0"/>
              </a:rPr>
              <a:t>（一一对应）</a:t>
            </a:r>
            <a:endParaRPr kumimoji="0" lang="en-US" altLang="zh-CN" sz="2800">
              <a:solidFill>
                <a:srgbClr val="000000"/>
              </a:solidFill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bijection, bijective function, one-to-one correspondence</a:t>
            </a:r>
            <a:endParaRPr kumimoji="0" lang="zh-CN" altLang="en-US" sz="2400"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满射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+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单射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函数性质的证明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424862" cy="46815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判断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(&lt;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x,y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&gt;) = &lt;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x+y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x-y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&gt;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的性质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单射？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令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(&lt;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, y</a:t>
            </a:r>
            <a:r>
              <a:rPr kumimoji="0" lang="en-US" altLang="zh-CN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&gt;) =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(&lt;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, y</a:t>
            </a:r>
            <a:r>
              <a:rPr kumimoji="0" lang="en-US" altLang="zh-CN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&gt;)</a:t>
            </a:r>
          </a:p>
          <a:p>
            <a:pPr lvl="2" algn="just" eaLnBrk="1" hangingPunct="1">
              <a:lnSpc>
                <a:spcPct val="120000"/>
              </a:lnSpc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+y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=x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+y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zh-CN" altLang="en-US">
                <a:latin typeface="Times New Roman" charset="0"/>
                <a:ea typeface="宋体" charset="0"/>
                <a:cs typeface="Times New Roman" charset="0"/>
              </a:rPr>
              <a:t>且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-y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=x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-y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zh-CN" altLang="en-US">
                <a:latin typeface="Times New Roman" charset="0"/>
                <a:ea typeface="宋体" charset="0"/>
                <a:cs typeface="Times New Roman" charset="0"/>
              </a:rPr>
              <a:t>易见：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=x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zh-CN" altLang="en-US">
                <a:latin typeface="Times New Roman" charset="0"/>
                <a:ea typeface="宋体" charset="0"/>
                <a:cs typeface="Times New Roman" charset="0"/>
              </a:rPr>
              <a:t>且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=y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</a:p>
          <a:p>
            <a:pPr lvl="2" algn="just" eaLnBrk="1" hangingPunct="1">
              <a:lnSpc>
                <a:spcPct val="120000"/>
              </a:lnSpc>
            </a:pP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&lt;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, 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&gt;=&lt;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, 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黑体" charset="0"/>
                <a:ea typeface="黑体" charset="0"/>
                <a:cs typeface="Times New Roman" charset="0"/>
              </a:rPr>
              <a:t>满射？</a:t>
            </a:r>
            <a:endParaRPr kumimoji="0" lang="en-US" altLang="zh-CN" sz="2800">
              <a:latin typeface="黑体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任取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&lt;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</a:rPr>
              <a:t>a, 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&gt;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 R×R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，总存在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&lt;(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a+b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)/2,(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a-b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)/2&gt;,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使得</a:t>
            </a:r>
            <a:endParaRPr kumimoji="0" lang="en-US" altLang="zh-CN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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&lt;(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a+b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)/2,(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a-b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)/2&gt;)=&lt;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a, 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&gt;</a:t>
            </a:r>
            <a:endParaRPr kumimoji="0" lang="en-US" altLang="zh-CN">
              <a:latin typeface="Franklin Gothic Book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函数性质的证明</a:t>
            </a:r>
            <a:endParaRPr lang="zh-CN" altLang="en-US" sz="3600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设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A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有限集合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的函数。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是单射当且仅当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是满射。</a:t>
            </a:r>
            <a:endParaRPr kumimoji="0" lang="en-US" altLang="zh-CN" sz="2800">
              <a:latin typeface="Times New Roman" charset="0"/>
              <a:ea typeface="黑体" charset="0"/>
            </a:endParaRPr>
          </a:p>
          <a:p>
            <a:pPr algn="just" eaLnBrk="1" hangingPunct="1"/>
            <a:endParaRPr kumimoji="0" lang="en-US" altLang="zh-CN" sz="2100" i="1">
              <a:latin typeface="Franklin Gothic Book" charset="0"/>
              <a:ea typeface="黑体" charset="0"/>
            </a:endParaRPr>
          </a:p>
          <a:p>
            <a:pPr algn="just" eaLnBrk="1" hangingPunct="1">
              <a:buFont typeface="Wingdings" charset="0"/>
              <a:buNone/>
            </a:pPr>
            <a:endParaRPr kumimoji="0" lang="en-US" altLang="zh-CN" sz="2600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反函数</a:t>
            </a:r>
            <a:endParaRPr lang="zh-CN" altLang="en-US" sz="3600">
              <a:latin typeface="Franklin Gothic Medium" charset="0"/>
              <a:ea typeface="黑体" charset="0"/>
              <a:cs typeface="Times New Roman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24862" cy="50149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的一一对应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，</a:t>
            </a:r>
            <a:r>
              <a:rPr kumimoji="0" lang="en-US" altLang="zh-CN" sz="2800" i="1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的</a:t>
            </a:r>
            <a:r>
              <a:rPr kumimoji="0" lang="zh-CN" altLang="en-US" sz="2800" dirty="0">
                <a:solidFill>
                  <a:srgbClr val="0000CC"/>
                </a:solidFill>
                <a:latin typeface="华文楷体" charset="0"/>
                <a:ea typeface="华文楷体" charset="0"/>
                <a:cs typeface="华文楷体" charset="0"/>
              </a:rPr>
              <a:t>反函数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的函数，它指派给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中元素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的是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中满足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)=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的（唯一的）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。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 f 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的反函数记作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sz="2800" baseline="30000" dirty="0">
                <a:latin typeface="Times New Roman" charset="0"/>
                <a:ea typeface="黑体" charset="0"/>
                <a:cs typeface="Times New Roman" charset="0"/>
              </a:rPr>
              <a:t>-1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)=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b </a:t>
            </a:r>
            <a:r>
              <a:rPr kumimoji="0" lang="zh-CN" altLang="en-US" dirty="0">
                <a:latin typeface="Times New Roman" charset="0"/>
                <a:ea typeface="宋体" charset="0"/>
                <a:cs typeface="宋体" charset="0"/>
              </a:rPr>
              <a:t>当且仅当 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baseline="30000" dirty="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)=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i="1" dirty="0">
                <a:latin typeface="Times New Roman" charset="0"/>
                <a:ea typeface="宋体" charset="0"/>
                <a:cs typeface="宋体" charset="0"/>
              </a:rPr>
              <a:t>任何函数都有反函数吗？</a:t>
            </a:r>
            <a:endParaRPr kumimoji="0" lang="en-US" altLang="zh-CN" i="1" dirty="0">
              <a:latin typeface="Times New Roman" charset="0"/>
              <a:ea typeface="宋体" charset="0"/>
              <a:cs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dirty="0">
                <a:latin typeface="Franklin Gothic Book" charset="0"/>
                <a:ea typeface="黑体" charset="0"/>
              </a:rPr>
              <a:t>例子</a:t>
            </a:r>
            <a:endParaRPr kumimoji="0" lang="en-US" altLang="zh-CN" sz="2800" dirty="0">
              <a:latin typeface="Franklin Gothic Book" charset="0"/>
              <a:ea typeface="黑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(&lt;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x,y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&gt;) = &lt;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x+y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 x-y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&gt;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R,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</a:rPr>
              <a:t>-1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(&lt;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x,y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&gt;) = &lt;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?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 ?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&gt;</a:t>
            </a:r>
            <a:endParaRPr kumimoji="0" lang="en-US" altLang="zh-CN" sz="2400" dirty="0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函数的复合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719263"/>
            <a:ext cx="8215313" cy="1854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C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的复合用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sz="2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表示，定义为：</a:t>
            </a:r>
            <a:endParaRPr kumimoji="0" lang="en-US" altLang="zh-CN" sz="2800">
              <a:latin typeface="Times New Roman" charset="0"/>
              <a:ea typeface="黑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)=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zh-CN" altLang="en-US" sz="2400">
              <a:solidFill>
                <a:srgbClr val="0000CC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76804" name="椭圆 3"/>
          <p:cNvSpPr>
            <a:spLocks noChangeArrowheads="1"/>
          </p:cNvSpPr>
          <p:nvPr/>
        </p:nvSpPr>
        <p:spPr bwMode="auto">
          <a:xfrm>
            <a:off x="684213" y="4508500"/>
            <a:ext cx="2016125" cy="1223963"/>
          </a:xfrm>
          <a:prstGeom prst="ellips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05" name="椭圆 4"/>
          <p:cNvSpPr>
            <a:spLocks noChangeArrowheads="1"/>
          </p:cNvSpPr>
          <p:nvPr/>
        </p:nvSpPr>
        <p:spPr bwMode="auto">
          <a:xfrm>
            <a:off x="3635375" y="4365625"/>
            <a:ext cx="2016125" cy="1511300"/>
          </a:xfrm>
          <a:prstGeom prst="ellips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06" name="椭圆 5"/>
          <p:cNvSpPr>
            <a:spLocks noChangeArrowheads="1"/>
          </p:cNvSpPr>
          <p:nvPr/>
        </p:nvSpPr>
        <p:spPr bwMode="auto">
          <a:xfrm>
            <a:off x="6516688" y="4421188"/>
            <a:ext cx="2016125" cy="1223962"/>
          </a:xfrm>
          <a:prstGeom prst="ellips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07" name="任意多边形 15"/>
          <p:cNvSpPr>
            <a:spLocks/>
          </p:cNvSpPr>
          <p:nvPr/>
        </p:nvSpPr>
        <p:spPr bwMode="auto">
          <a:xfrm>
            <a:off x="1589088" y="4470400"/>
            <a:ext cx="3025775" cy="454025"/>
          </a:xfrm>
          <a:custGeom>
            <a:avLst/>
            <a:gdLst>
              <a:gd name="T0" fmla="*/ 0 w 3024554"/>
              <a:gd name="T1" fmla="*/ 464773 h 452510"/>
              <a:gd name="T2" fmla="*/ 1481886 w 3024554"/>
              <a:gd name="T3" fmla="*/ 2408 h 452510"/>
              <a:gd name="T4" fmla="*/ 3034333 w 3024554"/>
              <a:gd name="T5" fmla="*/ 450327 h 452510"/>
              <a:gd name="T6" fmla="*/ 3034333 w 3024554"/>
              <a:gd name="T7" fmla="*/ 450327 h 452510"/>
              <a:gd name="T8" fmla="*/ 0 60000 65536"/>
              <a:gd name="T9" fmla="*/ 0 60000 65536"/>
              <a:gd name="T10" fmla="*/ 0 60000 65536"/>
              <a:gd name="T11" fmla="*/ 0 60000 65536"/>
              <a:gd name="T12" fmla="*/ 0 w 3024554"/>
              <a:gd name="T13" fmla="*/ 0 h 452510"/>
              <a:gd name="T14" fmla="*/ 3024554 w 3024554"/>
              <a:gd name="T15" fmla="*/ 452510 h 452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554" h="452510">
                <a:moveTo>
                  <a:pt x="0" y="452510"/>
                </a:moveTo>
                <a:cubicBezTo>
                  <a:pt x="486508" y="228599"/>
                  <a:pt x="973016" y="4689"/>
                  <a:pt x="1477108" y="2344"/>
                </a:cubicBezTo>
                <a:cubicBezTo>
                  <a:pt x="1981200" y="0"/>
                  <a:pt x="3024554" y="438443"/>
                  <a:pt x="3024554" y="43844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8" name="任意多边形 16"/>
          <p:cNvSpPr>
            <a:spLocks/>
          </p:cNvSpPr>
          <p:nvPr/>
        </p:nvSpPr>
        <p:spPr bwMode="auto">
          <a:xfrm>
            <a:off x="4703763" y="4465638"/>
            <a:ext cx="3024187" cy="452437"/>
          </a:xfrm>
          <a:custGeom>
            <a:avLst/>
            <a:gdLst>
              <a:gd name="T0" fmla="*/ 0 w 3024554"/>
              <a:gd name="T1" fmla="*/ 451926 h 452510"/>
              <a:gd name="T2" fmla="*/ 1475676 w 3024554"/>
              <a:gd name="T3" fmla="*/ 2344 h 452510"/>
              <a:gd name="T4" fmla="*/ 3021617 w 3024554"/>
              <a:gd name="T5" fmla="*/ 437875 h 452510"/>
              <a:gd name="T6" fmla="*/ 3021617 w 3024554"/>
              <a:gd name="T7" fmla="*/ 437875 h 452510"/>
              <a:gd name="T8" fmla="*/ 0 60000 65536"/>
              <a:gd name="T9" fmla="*/ 0 60000 65536"/>
              <a:gd name="T10" fmla="*/ 0 60000 65536"/>
              <a:gd name="T11" fmla="*/ 0 60000 65536"/>
              <a:gd name="T12" fmla="*/ 0 w 3024554"/>
              <a:gd name="T13" fmla="*/ 0 h 452510"/>
              <a:gd name="T14" fmla="*/ 3024554 w 3024554"/>
              <a:gd name="T15" fmla="*/ 452510 h 452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554" h="452510">
                <a:moveTo>
                  <a:pt x="0" y="452510"/>
                </a:moveTo>
                <a:cubicBezTo>
                  <a:pt x="486508" y="228599"/>
                  <a:pt x="973016" y="4689"/>
                  <a:pt x="1477108" y="2344"/>
                </a:cubicBezTo>
                <a:cubicBezTo>
                  <a:pt x="1981200" y="0"/>
                  <a:pt x="3024554" y="438443"/>
                  <a:pt x="3024554" y="43844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9" name="任意多边形 17"/>
          <p:cNvSpPr>
            <a:spLocks/>
          </p:cNvSpPr>
          <p:nvPr/>
        </p:nvSpPr>
        <p:spPr bwMode="auto">
          <a:xfrm>
            <a:off x="1589088" y="3844925"/>
            <a:ext cx="6121400" cy="996950"/>
          </a:xfrm>
          <a:custGeom>
            <a:avLst/>
            <a:gdLst>
              <a:gd name="T0" fmla="*/ 0 w 3024554"/>
              <a:gd name="T1" fmla="*/ 553478858 h 452510"/>
              <a:gd name="T2" fmla="*/ 841522604 w 3024554"/>
              <a:gd name="T3" fmla="*/ 2866978 h 452510"/>
              <a:gd name="T4" fmla="*/ 1723117034 w 3024554"/>
              <a:gd name="T5" fmla="*/ 536273128 h 452510"/>
              <a:gd name="T6" fmla="*/ 1723117034 w 3024554"/>
              <a:gd name="T7" fmla="*/ 536273128 h 452510"/>
              <a:gd name="T8" fmla="*/ 0 60000 65536"/>
              <a:gd name="T9" fmla="*/ 0 60000 65536"/>
              <a:gd name="T10" fmla="*/ 0 60000 65536"/>
              <a:gd name="T11" fmla="*/ 0 60000 65536"/>
              <a:gd name="T12" fmla="*/ 0 w 3024554"/>
              <a:gd name="T13" fmla="*/ 0 h 452510"/>
              <a:gd name="T14" fmla="*/ 3024554 w 3024554"/>
              <a:gd name="T15" fmla="*/ 452510 h 452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554" h="452510">
                <a:moveTo>
                  <a:pt x="0" y="452510"/>
                </a:moveTo>
                <a:cubicBezTo>
                  <a:pt x="486508" y="228599"/>
                  <a:pt x="973016" y="4689"/>
                  <a:pt x="1477108" y="2344"/>
                </a:cubicBezTo>
                <a:cubicBezTo>
                  <a:pt x="1981200" y="0"/>
                  <a:pt x="3024554" y="438443"/>
                  <a:pt x="3024554" y="43844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10" name="流程图: 联系 72"/>
          <p:cNvSpPr>
            <a:spLocks noChangeArrowheads="1"/>
          </p:cNvSpPr>
          <p:nvPr/>
        </p:nvSpPr>
        <p:spPr bwMode="auto">
          <a:xfrm rot="5400000">
            <a:off x="1484313" y="4860925"/>
            <a:ext cx="139700" cy="15557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11" name="流程图: 联系 72"/>
          <p:cNvSpPr>
            <a:spLocks noChangeArrowheads="1"/>
          </p:cNvSpPr>
          <p:nvPr/>
        </p:nvSpPr>
        <p:spPr bwMode="auto">
          <a:xfrm rot="5400000">
            <a:off x="7732713" y="4789487"/>
            <a:ext cx="139700" cy="15557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12" name="流程图: 联系 72"/>
          <p:cNvSpPr>
            <a:spLocks noChangeArrowheads="1"/>
          </p:cNvSpPr>
          <p:nvPr/>
        </p:nvSpPr>
        <p:spPr bwMode="auto">
          <a:xfrm rot="5400000">
            <a:off x="4579938" y="4933950"/>
            <a:ext cx="139700" cy="15557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13" name="Text Box 17"/>
          <p:cNvSpPr txBox="1">
            <a:spLocks noChangeArrowheads="1"/>
          </p:cNvSpPr>
          <p:nvPr/>
        </p:nvSpPr>
        <p:spPr bwMode="auto">
          <a:xfrm>
            <a:off x="1547813" y="4868863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76814" name="Text Box 17"/>
          <p:cNvSpPr txBox="1">
            <a:spLocks noChangeArrowheads="1"/>
          </p:cNvSpPr>
          <p:nvPr/>
        </p:nvSpPr>
        <p:spPr bwMode="auto">
          <a:xfrm>
            <a:off x="1403350" y="5229225"/>
            <a:ext cx="43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76815" name="Text Box 17"/>
          <p:cNvSpPr txBox="1">
            <a:spLocks noChangeArrowheads="1"/>
          </p:cNvSpPr>
          <p:nvPr/>
        </p:nvSpPr>
        <p:spPr bwMode="auto">
          <a:xfrm>
            <a:off x="4787900" y="4868863"/>
            <a:ext cx="7921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g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(</a:t>
            </a:r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)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4427538" y="5300663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092950" y="5084763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C</a:t>
            </a:r>
          </a:p>
        </p:txBody>
      </p:sp>
      <p:sp>
        <p:nvSpPr>
          <p:cNvPr id="76818" name="Text Box 17"/>
          <p:cNvSpPr txBox="1">
            <a:spLocks noChangeArrowheads="1"/>
          </p:cNvSpPr>
          <p:nvPr/>
        </p:nvSpPr>
        <p:spPr bwMode="auto">
          <a:xfrm>
            <a:off x="7451725" y="4868863"/>
            <a:ext cx="1152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f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(</a:t>
            </a:r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g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(</a:t>
            </a:r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))</a:t>
            </a:r>
          </a:p>
        </p:txBody>
      </p:sp>
      <p:sp>
        <p:nvSpPr>
          <p:cNvPr id="76819" name="Text Box 17"/>
          <p:cNvSpPr txBox="1">
            <a:spLocks noChangeArrowheads="1"/>
          </p:cNvSpPr>
          <p:nvPr/>
        </p:nvSpPr>
        <p:spPr bwMode="auto">
          <a:xfrm>
            <a:off x="2916238" y="4437063"/>
            <a:ext cx="7921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g</a:t>
            </a:r>
            <a:endParaRPr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6820" name="Text Box 17"/>
          <p:cNvSpPr txBox="1">
            <a:spLocks noChangeArrowheads="1"/>
          </p:cNvSpPr>
          <p:nvPr/>
        </p:nvSpPr>
        <p:spPr bwMode="auto">
          <a:xfrm>
            <a:off x="5940425" y="4437063"/>
            <a:ext cx="7921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f</a:t>
            </a:r>
            <a:endParaRPr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6821" name="Text Box 17"/>
          <p:cNvSpPr txBox="1">
            <a:spLocks noChangeArrowheads="1"/>
          </p:cNvSpPr>
          <p:nvPr/>
        </p:nvSpPr>
        <p:spPr bwMode="auto">
          <a:xfrm>
            <a:off x="4427538" y="3429000"/>
            <a:ext cx="7921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cs typeface="Times New Roman" charset="0"/>
              </a:rPr>
              <a:t>f</a:t>
            </a:r>
            <a:r>
              <a:rPr lang="en-US" altLang="zh-CN">
                <a:latin typeface="Times New Roman" charset="0"/>
                <a:cs typeface="Times New Roman" charset="0"/>
                <a:sym typeface="Symbol" charset="0"/>
              </a:rPr>
              <a:t></a:t>
            </a:r>
            <a:r>
              <a:rPr lang="en-US" altLang="zh-CN" sz="2400">
                <a:latin typeface="Times New Roman" charset="0"/>
                <a:cs typeface="Times New Roman" charset="0"/>
                <a:sym typeface="Symbol" charset="0"/>
              </a:rPr>
              <a:t> </a:t>
            </a:r>
            <a:r>
              <a:rPr lang="en-US" altLang="zh-CN" sz="2400" i="1">
                <a:latin typeface="Times New Roman" charset="0"/>
                <a:cs typeface="Times New Roman" charset="0"/>
              </a:rPr>
              <a:t>g</a:t>
            </a:r>
            <a:endParaRPr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有序对（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Ordered pair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569325" cy="4608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是集合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{{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}, {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}}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的简写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次序的体现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)=(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u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</a:rPr>
              <a:t>iff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u 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且</a:t>
            </a:r>
            <a:r>
              <a:rPr kumimoji="0" lang="zh-CN" altLang="en-US" sz="2400" i="1" dirty="0">
                <a:latin typeface="Times New Roman" charset="0"/>
                <a:ea typeface="黑体" charset="0"/>
              </a:rPr>
              <a:t>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v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若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{{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},{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x,y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}}={{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u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},{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u,v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}}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，则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}={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u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或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}= 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u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}, 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因此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x=u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假设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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</a:t>
            </a:r>
            <a:endParaRPr kumimoji="0" lang="en-US" altLang="zh-CN" sz="2400" i="1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(1)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左边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={{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}},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而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vx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,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右边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}}; 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(2)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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则必有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}=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u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},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但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既非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又非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复合运算的性质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18488" cy="48053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Franklin Gothic Book" charset="0"/>
                <a:ea typeface="黑体" charset="0"/>
              </a:rPr>
              <a:t>函数的复合满足结合律</a:t>
            </a:r>
            <a:endParaRPr kumimoji="0" lang="en-US" altLang="zh-CN" sz="2800">
              <a:latin typeface="Franklin Gothic Book" charset="0"/>
              <a:ea typeface="黑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(f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g</a:t>
            </a:r>
            <a:r>
              <a:rPr kumimoji="0" lang="en-US" altLang="zh-CN">
                <a:latin typeface="Times New Roman" charset="0"/>
                <a:ea typeface="黑体" charset="0"/>
                <a:sym typeface="Symbol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h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=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f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g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h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满射的复合是满射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单射的复合是单射</a:t>
            </a:r>
            <a:r>
              <a:rPr kumimoji="0" lang="zh-CN" altLang="en-US" sz="2800">
                <a:latin typeface="Franklin Gothic Book" charset="0"/>
                <a:ea typeface="黑体" charset="0"/>
                <a:cs typeface="Times New Roman" charset="0"/>
              </a:rPr>
              <a:t> </a:t>
            </a:r>
            <a:endParaRPr kumimoji="0" lang="en-US" altLang="zh-CN">
              <a:latin typeface="Franklin Gothic Book" charset="0"/>
              <a:ea typeface="黑体" charset="0"/>
              <a:cs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Franklin Gothic Book" charset="0"/>
                <a:ea typeface="黑体" charset="0"/>
                <a:cs typeface="Times New Roman" charset="0"/>
              </a:rPr>
              <a:t>双射的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复合是双射</a:t>
            </a:r>
            <a:r>
              <a:rPr kumimoji="0" lang="zh-CN" altLang="en-US" sz="2800">
                <a:latin typeface="Franklin Gothic Book" charset="0"/>
                <a:ea typeface="黑体" charset="0"/>
                <a:cs typeface="Times New Roman" charset="0"/>
              </a:rPr>
              <a:t> </a:t>
            </a:r>
            <a:endParaRPr kumimoji="0" lang="en-US" altLang="zh-CN" sz="2800">
              <a:latin typeface="Franklin Gothic Book" charset="0"/>
              <a:ea typeface="黑体" charset="0"/>
              <a:cs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的双射</a:t>
            </a:r>
            <a:endParaRPr kumimoji="0" lang="en-US" altLang="zh-CN" sz="2800">
              <a:solidFill>
                <a:srgbClr val="FF0000"/>
              </a:solidFill>
              <a:latin typeface="Franklin Gothic Book" charset="0"/>
              <a:ea typeface="黑体" charset="0"/>
              <a:cs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宋体" charset="0"/>
              </a:rPr>
              <a:t>-1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1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 </a:t>
            </a:r>
            <a:r>
              <a:rPr kumimoji="0" lang="en-US" altLang="zh-CN" sz="2400">
                <a:latin typeface="Franklin Gothic Book" charset="0"/>
                <a:ea typeface="黑体" charset="0"/>
                <a:sym typeface="Symbol" charset="0"/>
              </a:rPr>
              <a:t>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A</a:t>
            </a:r>
            <a:endParaRPr kumimoji="0" lang="en-US" altLang="zh-CN" sz="2400" i="1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 </a:t>
            </a:r>
            <a:r>
              <a:rPr kumimoji="0" lang="en-US" altLang="zh-CN" sz="1800">
                <a:latin typeface="Times New Roman" charset="0"/>
                <a:ea typeface="宋体" charset="0"/>
                <a:cs typeface="宋体" charset="0"/>
                <a:sym typeface="Symbol" charset="0"/>
              </a:rPr>
              <a:t>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宋体" charset="0"/>
              </a:rPr>
              <a:t>-1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= </a:t>
            </a:r>
            <a:r>
              <a:rPr kumimoji="0" lang="en-US" altLang="zh-CN" sz="2400">
                <a:latin typeface="Franklin Gothic Book" charset="0"/>
                <a:ea typeface="黑体" charset="0"/>
                <a:sym typeface="Symbol" charset="0"/>
              </a:rPr>
              <a:t>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B</a:t>
            </a:r>
            <a:endParaRPr kumimoji="0" lang="zh-CN" altLang="en-US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但是</a:t>
            </a:r>
            <a:r>
              <a:rPr lang="en-US" altLang="zh-CN" sz="3600">
                <a:latin typeface="Franklin Gothic Medium" charset="0"/>
                <a:ea typeface="黑体" charset="0"/>
              </a:rPr>
              <a:t>…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若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en-US" altLang="zh-CN" sz="2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是满射，能推出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和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是满射吗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？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黑体" charset="0"/>
              </a:rPr>
              <a:t>一定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是满射，</a:t>
            </a:r>
            <a:r>
              <a:rPr kumimoji="0" lang="zh-CN" altLang="en-US" sz="2400">
                <a:latin typeface="Franklin Gothic Book" charset="0"/>
                <a:ea typeface="黑体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黑体" charset="0"/>
              </a:rPr>
              <a:t>不一定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是满射。</a:t>
            </a:r>
            <a:r>
              <a:rPr kumimoji="0" lang="zh-CN" altLang="en-US" sz="2400">
                <a:latin typeface="Franklin Gothic Book" charset="0"/>
                <a:ea typeface="黑体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若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en-US" altLang="zh-CN" sz="2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是单射，能推出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和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是单射吗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？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黑体" charset="0"/>
              </a:rPr>
              <a:t>一定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是单射，</a:t>
            </a:r>
            <a:r>
              <a:rPr kumimoji="0" lang="en-US" altLang="zh-CN" sz="24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黑体" charset="0"/>
              </a:rPr>
              <a:t>不一定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是单射。</a:t>
            </a:r>
            <a:r>
              <a:rPr kumimoji="0" lang="zh-CN" altLang="en-US" sz="2400">
                <a:latin typeface="Franklin Gothic Book" charset="0"/>
                <a:ea typeface="黑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val 2"/>
          <p:cNvSpPr>
            <a:spLocks noChangeArrowheads="1"/>
          </p:cNvSpPr>
          <p:nvPr/>
        </p:nvSpPr>
        <p:spPr bwMode="auto">
          <a:xfrm>
            <a:off x="1169988" y="1511300"/>
            <a:ext cx="1831975" cy="391477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3552825" y="1511300"/>
            <a:ext cx="1831975" cy="391477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5934075" y="1511300"/>
            <a:ext cx="1831975" cy="391477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636838" y="5915025"/>
            <a:ext cx="109855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200650" y="5915025"/>
            <a:ext cx="1100138" cy="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4468813" y="2244725"/>
            <a:ext cx="57150" cy="90488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4468813" y="2979738"/>
            <a:ext cx="57150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4468813" y="3957638"/>
            <a:ext cx="57150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4468813" y="4691063"/>
            <a:ext cx="57150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6850063" y="2490788"/>
            <a:ext cx="58737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6850063" y="3468688"/>
            <a:ext cx="58737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2085975" y="4202113"/>
            <a:ext cx="58738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8" name="Oval 14"/>
          <p:cNvSpPr>
            <a:spLocks noChangeArrowheads="1"/>
          </p:cNvSpPr>
          <p:nvPr/>
        </p:nvSpPr>
        <p:spPr bwMode="auto">
          <a:xfrm>
            <a:off x="2085975" y="2490788"/>
            <a:ext cx="58738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2085975" y="3224213"/>
            <a:ext cx="58738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60" name="Oval 16"/>
          <p:cNvSpPr>
            <a:spLocks noChangeArrowheads="1"/>
          </p:cNvSpPr>
          <p:nvPr/>
        </p:nvSpPr>
        <p:spPr bwMode="auto">
          <a:xfrm>
            <a:off x="6850063" y="4446588"/>
            <a:ext cx="58737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2085975" y="2490788"/>
            <a:ext cx="2382838" cy="4889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>
            <a:off x="2085975" y="3224213"/>
            <a:ext cx="2382838" cy="7334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2085975" y="4202113"/>
            <a:ext cx="2382838" cy="4889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4468813" y="2244725"/>
            <a:ext cx="2381250" cy="246063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 flipV="1">
            <a:off x="4468813" y="2490788"/>
            <a:ext cx="2381250" cy="146685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2987675" y="5373688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 b="1" i="1">
                <a:latin typeface="Times New Roman" charset="0"/>
                <a:ea typeface="黑体" charset="0"/>
                <a:cs typeface="黑体" charset="0"/>
              </a:rPr>
              <a:t>g</a:t>
            </a: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5486400" y="5410200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 b="1" i="1">
                <a:latin typeface="Times New Roman" charset="0"/>
                <a:ea typeface="黑体" charset="0"/>
                <a:cs typeface="黑体" charset="0"/>
              </a:rPr>
              <a:t>f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984250" y="1516063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3552825" y="1266825"/>
            <a:ext cx="7318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5934075" y="1516063"/>
            <a:ext cx="733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C</a:t>
            </a:r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95800" y="3048000"/>
            <a:ext cx="2438400" cy="14478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 flipV="1">
            <a:off x="4495800" y="3505200"/>
            <a:ext cx="2362200" cy="12192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2133600" y="2590800"/>
            <a:ext cx="4724400" cy="19050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 flipV="1">
            <a:off x="2133600" y="2514600"/>
            <a:ext cx="4572000" cy="7620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V="1">
            <a:off x="2133600" y="3505200"/>
            <a:ext cx="4724400" cy="685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7" grpId="0" animBg="1"/>
      <p:bldP spid="63518" grpId="0" animBg="1"/>
      <p:bldP spid="635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函数的加法、乘法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的函数，那么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f+g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和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g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也是从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的函数，其定义为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f+g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+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 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A</a:t>
            </a:r>
          </a:p>
          <a:p>
            <a:pPr algn="just" eaLnBrk="1" hangingPunct="1"/>
            <a:endParaRPr kumimoji="0" lang="en-US" altLang="zh-CN" sz="2800">
              <a:latin typeface="Times New Roman" charset="0"/>
              <a:ea typeface="宋体" charset="0"/>
              <a:cs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kumimoji="0" lang="en-US" altLang="zh-CN" sz="2600">
              <a:latin typeface="Franklin Gothic Book" charset="0"/>
              <a:ea typeface="黑体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递增（递减）函数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的定义域和伴域都是实数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或其子集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，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是递增的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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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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))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i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是严格递增的</a:t>
            </a:r>
            <a:endParaRPr kumimoji="0" lang="en-US" altLang="zh-CN" sz="2800">
              <a:latin typeface="Times New Roman" charset="0"/>
              <a:ea typeface="宋体" charset="0"/>
              <a:cs typeface="宋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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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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))</a:t>
            </a:r>
            <a:endParaRPr kumimoji="0" lang="en-US" altLang="zh-CN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一个有趣的例子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235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自然数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1,2,3,…,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n</a:t>
            </a:r>
            <a:r>
              <a:rPr kumimoji="0" lang="en-US" altLang="zh-CN" sz="2400" baseline="30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+1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的任何一种排列中，必然含一个长度不小于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n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+1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的严格递增链或严格递减链。</a:t>
            </a:r>
            <a:endParaRPr kumimoji="0" lang="en-US" altLang="zh-CN" sz="2400">
              <a:latin typeface="Times New Roman" charset="0"/>
              <a:ea typeface="黑体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7,4,3,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5,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2,1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,9,8,6,10//////10,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3,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2,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6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,4,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7,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5,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9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,1,8</a:t>
            </a:r>
            <a:endParaRPr kumimoji="0" lang="zh-CN" altLang="en-US" sz="1700">
              <a:latin typeface="Times New Roman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在所给的序列中，以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k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开始的严格递增序列长度为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I(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), 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以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开始的严格递减序列长度为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D(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。</a:t>
            </a:r>
            <a:endParaRPr kumimoji="0" lang="en-US" altLang="zh-CN" sz="200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f: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 (</a:t>
            </a:r>
            <a:r>
              <a:rPr kumimoji="0" lang="en-US" altLang="zh-CN" sz="2300">
                <a:latin typeface="Times New Roman" charset="0"/>
                <a:ea typeface="宋体" charset="0"/>
                <a:cs typeface="宋体" charset="0"/>
                <a:sym typeface="Symbol" charset="0"/>
              </a:rPr>
              <a:t>I(</a:t>
            </a:r>
            <a:r>
              <a:rPr kumimoji="0" lang="en-US" altLang="zh-CN" sz="23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300">
                <a:latin typeface="Times New Roman" charset="0"/>
                <a:ea typeface="宋体" charset="0"/>
                <a:cs typeface="宋体" charset="0"/>
                <a:sym typeface="Symbol" charset="0"/>
              </a:rPr>
              <a:t>), D(</a:t>
            </a:r>
            <a:r>
              <a:rPr kumimoji="0" lang="en-US" altLang="zh-CN" sz="23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300">
                <a:latin typeface="Times New Roman" charset="0"/>
                <a:ea typeface="宋体" charset="0"/>
                <a:cs typeface="宋体" charset="0"/>
                <a:sym typeface="Symbol" charset="0"/>
              </a:rPr>
              <a:t>))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, k{1,2,…,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n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+1}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f(7)=(3,5),f(4)=(4,4),f(3)=(4,3),f(5)=(3,3),f(2)=(3,2),f(1)=(3,1)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f(9)=(2,3),f(8)=(2,2),f(6)=(2,1),f(10)=(1,1)</a:t>
            </a:r>
            <a:endParaRPr kumimoji="0" lang="zh-CN" altLang="en-US" sz="200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是单射：对于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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，如果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排在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前面，则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I(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)I(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，如果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排在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前面，则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D(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)D(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。</a:t>
            </a:r>
            <a:endParaRPr kumimoji="0" lang="en-US" altLang="zh-CN" sz="200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700">
                <a:latin typeface="Times New Roman" charset="0"/>
                <a:ea typeface="宋体" charset="0"/>
                <a:cs typeface="宋体" charset="0"/>
              </a:rPr>
              <a:t>反证法：给定任一种排列，假设严格递增与递减序列最大长度均不大于</a:t>
            </a:r>
            <a:r>
              <a:rPr kumimoji="0" lang="en-US" altLang="zh-CN" sz="2700" i="1">
                <a:latin typeface="Times New Roman" charset="0"/>
                <a:ea typeface="宋体" charset="0"/>
                <a:cs typeface="宋体" charset="0"/>
              </a:rPr>
              <a:t>n</a:t>
            </a:r>
            <a:r>
              <a:rPr kumimoji="0" lang="zh-CN" altLang="en-US" sz="2700">
                <a:latin typeface="Times New Roman" charset="0"/>
                <a:ea typeface="宋体" charset="0"/>
                <a:cs typeface="宋体" charset="0"/>
                <a:sym typeface="Symbol" charset="0"/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f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的值域最多有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kumimoji="0" lang="en-US" altLang="zh-CN" sz="2000" baseline="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</a:rPr>
              <a:t>个元素</a:t>
            </a:r>
            <a:endParaRPr kumimoji="0" lang="en-US" altLang="zh-CN" sz="2000">
              <a:latin typeface="Times New Roman" charset="0"/>
              <a:ea typeface="宋体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f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不可能是单射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笛卡尔乘积（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Cartesian Product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对任意集合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	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笛卡尔积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= {(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a,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eaLnBrk="1" hangingPunct="1"/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例：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{1,2,3}{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 = {(1,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                                                  (1,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 (2,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}</a:t>
            </a:r>
          </a:p>
          <a:p>
            <a:pPr eaLnBrk="1" hangingPunct="1"/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eaLnBrk="1" hangingPunct="1"/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若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是有限集合，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|=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例题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={1,2},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 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(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×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=?</a:t>
            </a:r>
          </a:p>
          <a:p>
            <a:pPr eaLnBrk="1" hangingPunct="1"/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/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n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×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|=?</a:t>
            </a:r>
          </a:p>
          <a:p>
            <a:pPr eaLnBrk="1" hangingPunct="1"/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/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>
              <a:buFont typeface="Wingdings" charset="0"/>
              <a:buNone/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（二元）关系的定义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>
                <a:latin typeface="Arial" charset="0"/>
                <a:ea typeface="黑体" charset="0"/>
              </a:rPr>
              <a:t>若</a:t>
            </a:r>
            <a:r>
              <a:rPr kumimoji="0" lang="en-US" altLang="zh-CN" i="1">
                <a:latin typeface="Arial" charset="0"/>
                <a:ea typeface="黑体" charset="0"/>
              </a:rPr>
              <a:t>A, B</a:t>
            </a:r>
            <a:r>
              <a:rPr kumimoji="0" lang="zh-CN" altLang="en-US">
                <a:latin typeface="Arial" charset="0"/>
                <a:ea typeface="黑体" charset="0"/>
              </a:rPr>
              <a:t>是集合</a:t>
            </a:r>
            <a:r>
              <a:rPr kumimoji="0" lang="en-US" altLang="zh-CN">
                <a:latin typeface="Arial" charset="0"/>
                <a:ea typeface="黑体" charset="0"/>
              </a:rPr>
              <a:t>,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从</a:t>
            </a:r>
            <a:r>
              <a:rPr kumimoji="0" lang="en-US" altLang="zh-CN" i="1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A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到</a:t>
            </a:r>
            <a:r>
              <a:rPr kumimoji="0" lang="en-US" altLang="zh-CN" i="1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B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的一个关系</a:t>
            </a:r>
            <a:r>
              <a:rPr kumimoji="0" lang="zh-CN" altLang="en-US">
                <a:latin typeface="Arial" charset="0"/>
                <a:ea typeface="黑体" charset="0"/>
                <a:sym typeface="Symbol" charset="0"/>
              </a:rPr>
              <a:t>是</a:t>
            </a:r>
            <a:r>
              <a:rPr kumimoji="0" lang="en-US" altLang="zh-CN" i="1">
                <a:latin typeface="Arial" charset="0"/>
                <a:ea typeface="黑体" charset="0"/>
              </a:rPr>
              <a:t>A</a:t>
            </a:r>
            <a:r>
              <a:rPr kumimoji="0" lang="en-US" altLang="zh-CN">
                <a:latin typeface="Arial" charset="0"/>
                <a:ea typeface="黑体" charset="0"/>
                <a:sym typeface="Symbol" charset="0"/>
              </a:rPr>
              <a:t></a:t>
            </a:r>
            <a:r>
              <a:rPr kumimoji="0" lang="en-US" altLang="zh-CN" i="1">
                <a:latin typeface="Arial" charset="0"/>
                <a:ea typeface="黑体" charset="0"/>
                <a:sym typeface="Symbol" charset="0"/>
              </a:rPr>
              <a:t>B</a:t>
            </a:r>
            <a:r>
              <a:rPr kumimoji="0" lang="zh-CN" altLang="en-US">
                <a:latin typeface="Arial" charset="0"/>
                <a:ea typeface="黑体" charset="0"/>
                <a:sym typeface="Symbol" charset="0"/>
              </a:rPr>
              <a:t>的一个子集</a:t>
            </a:r>
            <a:r>
              <a:rPr kumimoji="0" lang="en-US" altLang="zh-CN">
                <a:latin typeface="Arial" charset="0"/>
                <a:ea typeface="黑体" charset="0"/>
                <a:sym typeface="Symbol" charset="0"/>
              </a:rPr>
              <a:t>.</a:t>
            </a:r>
          </a:p>
          <a:p>
            <a:pPr lvl="1" eaLnBrk="1" hangingPunct="1"/>
            <a:r>
              <a:rPr kumimoji="0" lang="zh-CN" altLang="en-US">
                <a:latin typeface="Arial" charset="0"/>
                <a:ea typeface="黑体" charset="0"/>
              </a:rPr>
              <a:t>集合</a:t>
            </a:r>
            <a:r>
              <a:rPr kumimoji="0" lang="en-US" altLang="zh-CN">
                <a:latin typeface="Arial" charset="0"/>
                <a:ea typeface="黑体" charset="0"/>
              </a:rPr>
              <a:t>, </a:t>
            </a:r>
            <a:r>
              <a:rPr kumimoji="0" lang="zh-CN" altLang="en-US">
                <a:latin typeface="Arial" charset="0"/>
                <a:ea typeface="黑体" charset="0"/>
              </a:rPr>
              <a:t>可以是空集</a:t>
            </a:r>
          </a:p>
          <a:p>
            <a:pPr lvl="1" eaLnBrk="1" hangingPunct="1"/>
            <a:r>
              <a:rPr kumimoji="0" lang="zh-CN" altLang="en-US">
                <a:latin typeface="Arial" charset="0"/>
                <a:ea typeface="黑体" charset="0"/>
              </a:rPr>
              <a:t>集合的元素是有序对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 eaLnBrk="1" hangingPunct="1"/>
            <a:endParaRPr kumimoji="0" lang="zh-CN" altLang="en-US">
              <a:latin typeface="Arial" charset="0"/>
              <a:ea typeface="黑体" charset="0"/>
            </a:endParaRPr>
          </a:p>
          <a:p>
            <a:pPr eaLnBrk="1" hangingPunct="1"/>
            <a:r>
              <a:rPr kumimoji="0" lang="zh-CN" altLang="en-US">
                <a:latin typeface="Arial" charset="0"/>
                <a:ea typeface="黑体" charset="0"/>
              </a:rPr>
              <a:t>关系意味着什么？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 eaLnBrk="1" hangingPunct="1"/>
            <a:r>
              <a:rPr kumimoji="0" lang="zh-CN" altLang="en-US">
                <a:latin typeface="Arial" charset="0"/>
                <a:ea typeface="黑体" charset="0"/>
              </a:rPr>
              <a:t>两类对象之间建立起来的联系！</a:t>
            </a:r>
            <a:endParaRPr kumimoji="0" lang="en-US" altLang="zh-CN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从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到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的二元关系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笛卡尔乘积的子集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“从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到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的关系”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；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： 称为“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  <a:sym typeface="Symbol" charset="0"/>
              </a:rPr>
              <a:t>集合</a:t>
            </a:r>
            <a:r>
              <a:rPr kumimoji="0" lang="en-US" altLang="zh-CN" sz="24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  <a:sym typeface="Symbol" charset="0"/>
              </a:rPr>
              <a:t>上的（二元）关系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”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例子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常用的数学关系：不大于、整除、集合包含等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网页链接、文章引用、相互认识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特殊的二元关系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上的空关系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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: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空关系即空集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全域关系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E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E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={ 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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恒等关系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I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: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I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baseline="-300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证明方法.pptx</Template>
  <TotalTime>31280</TotalTime>
  <Words>3295</Words>
  <Application>Microsoft Macintosh PowerPoint</Application>
  <PresentationFormat>全屏显示(4:3)</PresentationFormat>
  <Paragraphs>403</Paragraphs>
  <Slides>45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黑体</vt:lpstr>
      <vt:lpstr>华文楷体</vt:lpstr>
      <vt:lpstr>楷体_GB2312</vt:lpstr>
      <vt:lpstr>宋体</vt:lpstr>
      <vt:lpstr>Arial</vt:lpstr>
      <vt:lpstr>Cambria Math</vt:lpstr>
      <vt:lpstr>Consolas</vt:lpstr>
      <vt:lpstr>Franklin Gothic Book</vt:lpstr>
      <vt:lpstr>Franklin Gothic Medium</vt:lpstr>
      <vt:lpstr>Monotype Corsiva</vt:lpstr>
      <vt:lpstr>Symbol</vt:lpstr>
      <vt:lpstr>Times New Roman</vt:lpstr>
      <vt:lpstr>Wingdings</vt:lpstr>
      <vt:lpstr>Network</vt:lpstr>
      <vt:lpstr>Equation</vt:lpstr>
      <vt:lpstr>公式</vt:lpstr>
      <vt:lpstr>关系、函数及其运算</vt:lpstr>
      <vt:lpstr>回顾</vt:lpstr>
      <vt:lpstr>提要</vt:lpstr>
      <vt:lpstr>有序对（Ordered pair）</vt:lpstr>
      <vt:lpstr>笛卡尔乘积（Cartesian Product）</vt:lpstr>
      <vt:lpstr>例题</vt:lpstr>
      <vt:lpstr>（二元）关系的定义</vt:lpstr>
      <vt:lpstr>从A到B的二元关系</vt:lpstr>
      <vt:lpstr>特殊的二元关系 </vt:lpstr>
      <vt:lpstr>函数是一种特殊的关系 </vt:lpstr>
      <vt:lpstr>关系的表示 </vt:lpstr>
      <vt:lpstr>二元关系和有向图</vt:lpstr>
      <vt:lpstr>关系的运算（1）</vt:lpstr>
      <vt:lpstr>关系的运算（2）</vt:lpstr>
      <vt:lpstr>关系的运算（3）</vt:lpstr>
      <vt:lpstr>关系的运算（4）</vt:lpstr>
      <vt:lpstr>复合关系的图示</vt:lpstr>
      <vt:lpstr>关系的复合运算：举例</vt:lpstr>
      <vt:lpstr>关系的复合运算的性质（1）</vt:lpstr>
      <vt:lpstr>关系的复合运算的性质（2）</vt:lpstr>
      <vt:lpstr>关系的复合运算的性质（3）</vt:lpstr>
      <vt:lpstr>0-1 矩阵运算</vt:lpstr>
      <vt:lpstr>关系运算的矩阵法（1）</vt:lpstr>
      <vt:lpstr>PowerPoint 演示文稿</vt:lpstr>
      <vt:lpstr>函数(function)的定义</vt:lpstr>
      <vt:lpstr>函数是一种特殊的关系</vt:lpstr>
      <vt:lpstr>函数举例</vt:lpstr>
      <vt:lpstr>函数举例</vt:lpstr>
      <vt:lpstr>函数举例</vt:lpstr>
      <vt:lpstr>函数(function)的相等</vt:lpstr>
      <vt:lpstr>子集在函数下的像</vt:lpstr>
      <vt:lpstr>S的像和逆像</vt:lpstr>
      <vt:lpstr>并集的像</vt:lpstr>
      <vt:lpstr>交集的像</vt:lpstr>
      <vt:lpstr>函数性质</vt:lpstr>
      <vt:lpstr>函数性质的证明</vt:lpstr>
      <vt:lpstr>函数性质的证明</vt:lpstr>
      <vt:lpstr>反函数</vt:lpstr>
      <vt:lpstr>函数的复合 </vt:lpstr>
      <vt:lpstr>复合运算的性质</vt:lpstr>
      <vt:lpstr>但是…</vt:lpstr>
      <vt:lpstr>PowerPoint 演示文稿</vt:lpstr>
      <vt:lpstr>函数的加法、乘法</vt:lpstr>
      <vt:lpstr>递增（递减）函数</vt:lpstr>
      <vt:lpstr>一个有趣的例子</vt:lpstr>
    </vt:vector>
  </TitlesOfParts>
  <Company>Nanjing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127</cp:revision>
  <dcterms:created xsi:type="dcterms:W3CDTF">2001-02-08T13:36:53Z</dcterms:created>
  <dcterms:modified xsi:type="dcterms:W3CDTF">2018-03-18T11:20:07Z</dcterms:modified>
</cp:coreProperties>
</file>