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sldIdLst>
    <p:sldId id="256" r:id="rId2"/>
    <p:sldId id="420" r:id="rId3"/>
    <p:sldId id="463" r:id="rId4"/>
    <p:sldId id="484" r:id="rId5"/>
    <p:sldId id="465" r:id="rId6"/>
    <p:sldId id="466" r:id="rId7"/>
    <p:sldId id="468" r:id="rId8"/>
    <p:sldId id="492" r:id="rId9"/>
    <p:sldId id="470" r:id="rId10"/>
    <p:sldId id="467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5" r:id="rId25"/>
    <p:sldId id="486" r:id="rId26"/>
    <p:sldId id="487" r:id="rId27"/>
    <p:sldId id="488" r:id="rId28"/>
    <p:sldId id="489" r:id="rId29"/>
    <p:sldId id="490" r:id="rId30"/>
    <p:sldId id="491" r:id="rId31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A7F"/>
    <a:srgbClr val="0000FF"/>
    <a:srgbClr val="006600"/>
    <a:srgbClr val="003399"/>
    <a:srgbClr val="FF3300"/>
    <a:srgbClr val="FF9900"/>
    <a:srgbClr val="FF505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43"/>
  </p:normalViewPr>
  <p:slideViewPr>
    <p:cSldViewPr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 Antiqu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Book Antiqu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Book Antiqua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Book Antiqua" panose="02040602050305030304" pitchFamily="18" charset="0"/>
                <a:ea typeface="黑体" panose="02010609060101010101" pitchFamily="49" charset="-122"/>
              </a:defRPr>
            </a:lvl1pPr>
          </a:lstStyle>
          <a:p>
            <a:fld id="{AEF9FB1F-5D39-483F-AE27-4D5AC02EA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73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anose="02040602050305030304" pitchFamily="18" charset="0"/>
        <a:ea typeface="黑体" panose="02010609060101010101" pitchFamily="49" charset="-122"/>
        <a:cs typeface="黑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anose="02040602050305030304" pitchFamily="18" charset="0"/>
        <a:ea typeface="黑体" panose="02010609060101010101" pitchFamily="49" charset="-122"/>
        <a:cs typeface="黑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anose="02040602050305030304" pitchFamily="18" charset="0"/>
        <a:ea typeface="黑体" panose="02010609060101010101" pitchFamily="49" charset="-122"/>
        <a:cs typeface="黑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anose="02040602050305030304" pitchFamily="18" charset="0"/>
        <a:ea typeface="黑体" panose="02010609060101010101" pitchFamily="49" charset="-122"/>
        <a:cs typeface="黑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ook Antiqua" panose="02040602050305030304" pitchFamily="18" charset="0"/>
        <a:ea typeface="黑体" panose="02010609060101010101" pitchFamily="49" charset="-122"/>
        <a:cs typeface="黑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34D9ED-383B-48BC-802A-F1D5A6710C82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63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/>
              <a:t>Hasse</a:t>
            </a:r>
            <a:r>
              <a:rPr kumimoji="0" lang="zh-CN" altLang="en-US"/>
              <a:t>图中的连线表示覆盖而非关系成立。</a:t>
            </a:r>
            <a:r>
              <a:rPr kumimoji="0" lang="en-US" altLang="zh-CN"/>
              <a:t>Hasse</a:t>
            </a:r>
            <a:r>
              <a:rPr kumimoji="0" lang="zh-CN" altLang="en-US"/>
              <a:t>图重点突出“序”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EFC396-584F-47E9-9EC4-A8099F958015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11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52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极限元素：讨论的是</a:t>
            </a:r>
            <a:r>
              <a:rPr kumimoji="0" lang="en-US" altLang="zh-CN"/>
              <a:t>poset A </a:t>
            </a:r>
            <a:r>
              <a:rPr kumimoji="0" lang="zh-CN" altLang="en-US"/>
              <a:t>中某一个子集</a:t>
            </a:r>
            <a:r>
              <a:rPr kumimoji="0" lang="en-US" altLang="zh-CN"/>
              <a:t>B</a:t>
            </a:r>
            <a:r>
              <a:rPr kumimoji="0" lang="zh-CN" altLang="en-US"/>
              <a:t>中的特殊元素</a:t>
            </a:r>
            <a:endParaRPr kumimoji="0" lang="en-US" altLang="zh-CN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416F5D-28AB-4732-97E4-8DDE77234BEA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16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5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6680CA-B16C-4BBB-8439-733FA24D6E3C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17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78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807456-59D2-4B2D-A52C-0A98B803D509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18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712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E9A09A-94E0-4CB2-B1FD-59C122B16E3A}" type="slidenum">
              <a:rPr lang="zh-CN" altLang="en-US" sz="1200">
                <a:latin typeface="Book Antiqua" panose="02040602050305030304" pitchFamily="18" charset="0"/>
              </a:rPr>
              <a:pPr/>
              <a:t>19</a:t>
            </a:fld>
            <a:endParaRPr lang="en-US" altLang="zh-CN" sz="1200">
              <a:latin typeface="Book Antiqua" panose="0204060205030503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4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291E02-1516-4334-9BAD-CE6A5FB10E91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20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457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133683-ADD4-4694-B932-252BD64D5B36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21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71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506730-DE29-4BBD-A899-E0C43CE59A15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22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732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界元素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上界 下界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上确界 下确界</a:t>
            </a:r>
            <a:endParaRPr kumimoji="0" lang="en-US" altLang="zh-CN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86C01E-AA51-456D-9BB8-AFDB5FFD7447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23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29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BEA22F-9257-4B6C-9E06-A8D842C9520F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24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34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卡氏积：一般不满足交换律，满足对交和并的分配率</a:t>
            </a:r>
            <a:endParaRPr kumimoji="0" lang="en-US" altLang="zh-CN"/>
          </a:p>
          <a:p>
            <a:pPr eaLnBrk="1" hangingPunct="1"/>
            <a:r>
              <a:rPr kumimoji="0" lang="zh-CN" altLang="en-US"/>
              <a:t>二元关系是有序对的集合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DB2A88A-0E1E-49D5-8119-97A3A4BEFF21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414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043912-6540-47A3-B1C4-68BE78E9D3A6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25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4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/>
              <a:t>自反 反对称 传递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AC8EA0-F678-4BDC-8DF2-65C3AF2DDFAA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26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990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/>
              <a:t>1</a:t>
            </a:r>
            <a:r>
              <a:rPr kumimoji="0" lang="zh-CN" altLang="en-US"/>
              <a:t>是，交并</a:t>
            </a:r>
            <a:r>
              <a:rPr kumimoji="0" lang="en-US" altLang="zh-CN"/>
              <a:t>-&gt;</a:t>
            </a:r>
            <a:r>
              <a:rPr kumimoji="0" lang="zh-CN" altLang="en-US"/>
              <a:t>幂集格</a:t>
            </a:r>
            <a:endParaRPr kumimoji="0" lang="en-US" altLang="zh-CN"/>
          </a:p>
          <a:p>
            <a:pPr eaLnBrk="1" hangingPunct="1"/>
            <a:r>
              <a:rPr kumimoji="0" lang="en-US" altLang="zh-CN"/>
              <a:t>2</a:t>
            </a:r>
            <a:r>
              <a:rPr kumimoji="0" lang="zh-CN" altLang="en-US"/>
              <a:t>是，</a:t>
            </a:r>
            <a:r>
              <a:rPr kumimoji="0" lang="en-US" altLang="zh-CN"/>
              <a:t>max{x,y},min{x,y}</a:t>
            </a:r>
          </a:p>
          <a:p>
            <a:pPr eaLnBrk="1" hangingPunct="1"/>
            <a:r>
              <a:rPr kumimoji="0" lang="en-US" altLang="zh-CN"/>
              <a:t>3</a:t>
            </a:r>
            <a:r>
              <a:rPr kumimoji="0" lang="zh-CN" altLang="en-US"/>
              <a:t>皆不是：</a:t>
            </a:r>
            <a:r>
              <a:rPr kumimoji="0" lang="en-US" altLang="zh-CN"/>
              <a:t>ab</a:t>
            </a:r>
            <a:r>
              <a:rPr kumimoji="0" lang="zh-CN" altLang="en-US"/>
              <a:t>无最大下界，</a:t>
            </a:r>
            <a:r>
              <a:rPr kumimoji="0" lang="en-US" altLang="zh-CN"/>
              <a:t>bd</a:t>
            </a:r>
            <a:r>
              <a:rPr kumimoji="0" lang="zh-CN" altLang="en-US"/>
              <a:t>无最小上界，</a:t>
            </a:r>
            <a:r>
              <a:rPr kumimoji="0" lang="en-US" altLang="zh-CN"/>
              <a:t>bc</a:t>
            </a:r>
            <a:r>
              <a:rPr kumimoji="0" lang="zh-CN" altLang="en-US"/>
              <a:t>无最小上界，</a:t>
            </a:r>
            <a:r>
              <a:rPr kumimoji="0" lang="en-US" altLang="zh-CN"/>
              <a:t>ag</a:t>
            </a:r>
            <a:r>
              <a:rPr kumimoji="0" lang="zh-CN" altLang="en-US"/>
              <a:t>无最大下界</a:t>
            </a:r>
            <a:endParaRPr kumimoji="0" lang="en-US" altLang="zh-CN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B1963F-70CD-4EA6-867A-479D6188D7B8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27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95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zh-CN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A7E9B2-FB1C-4161-9BD9-B224C8404660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28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420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zh-CN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4C2B6C-92A9-4969-A7DB-49BFC255C258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29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65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zh-CN" altLang="en-US">
                <a:solidFill>
                  <a:srgbClr val="FF0000"/>
                </a:solidFill>
              </a:rPr>
              <a:t>关系作为特殊的集合，其核心是“序”：而作为关系之元素的有序对无法反映关系整体序的性质，因此引入偏序关系。</a:t>
            </a:r>
            <a:endParaRPr kumimoji="0"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kumimoji="0" lang="zh-CN" altLang="en-US"/>
              <a:t>小于关系因不满足自反因而不是偏序关系。</a:t>
            </a:r>
          </a:p>
          <a:p>
            <a:pPr eaLnBrk="1" hangingPunct="1"/>
            <a:endParaRPr kumimoji="0"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E684CFA-6964-4020-BB67-1964A12BAB75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4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00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F46A9A-D6E5-488A-8B84-84E5344A3B33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5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4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zh-CN"/>
              <a:t>Partially ordered set.</a:t>
            </a:r>
            <a:endParaRPr kumimoji="0"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50D2DA-497B-4742-B8E0-C3EEF5810E32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6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14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B05912-3EA7-4011-AAD4-7E6401D28E45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7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94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5B1B1-EA5D-47F6-9D10-6E42DBDABFB7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8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0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64D489-939B-4C13-B73E-0D8733F0098D}" type="slidenum">
              <a:rPr lang="en-US" altLang="zh-CN" sz="12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9</a:t>
            </a:fld>
            <a:endParaRPr lang="en-US" altLang="zh-CN" sz="1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11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2DDE16-4269-46D7-AB10-09A36AB8E642}" type="slidenum">
              <a:rPr lang="zh-CN" altLang="en-US" sz="1200">
                <a:latin typeface="Book Antiqua" panose="02040602050305030304" pitchFamily="18" charset="0"/>
              </a:rPr>
              <a:pPr/>
              <a:t>10</a:t>
            </a:fld>
            <a:endParaRPr lang="en-US" altLang="zh-CN" sz="1200">
              <a:latin typeface="Book Antiqua" panose="02040602050305030304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45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 sz="18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6BF62E62-F547-4A2F-9862-37D540F56039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DCA51-4295-4F86-B09A-5E2A2BB2EF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8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E1C97-A9E8-4771-A692-89F53223C674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DF728-BA69-4B1B-906D-13CC34D42E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85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6D761-815F-423E-8B74-BAAE9894444C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0A157-E3A7-43FE-A30A-8A402D25E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34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CDE7F-F764-42EC-A057-B92AB3A5F068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458A6-1BA2-40AF-9319-A5FD2CE21E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0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0D1B6-471E-4C1C-9250-6BEF26085ECC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5BC48-9D0A-43BB-8A61-FFA13477E8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0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B6CD8-7F6C-4D9F-ACCF-1C669E25C3AC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F147D-0E1F-4BCA-9125-8EDF0725F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5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C2508-8A46-4B93-87F7-9CB6E7AD73C0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F8B40-3FCB-4F91-8B99-302928569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8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F39AE-B2E1-4726-BD7E-2632C39867A7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667E8-B0C5-4745-B0FA-EE08D9B864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5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1C09A-6093-4BC5-869B-A284764B67B6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157D2-3FF2-46BA-A687-B90FD8817A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2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D11B0-1573-4F56-BA7A-977451D8FCE3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4FCE1-6666-4F59-B835-7D5B7C72C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82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7107A-475A-434B-880C-6706733119C0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646BB-4654-488B-80E8-F1645377C4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3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en-US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Book Antiqua" panose="02040602050305030304" pitchFamily="18" charset="0"/>
                <a:ea typeface="黑体" panose="02010609060101010101" pitchFamily="49" charset="-122"/>
              </a:defRPr>
            </a:lvl1pPr>
          </a:lstStyle>
          <a:p>
            <a:fld id="{BB511FC6-31F0-4A9D-A5C0-4826AA1637C6}" type="datetime1">
              <a:rPr lang="zh-CN" altLang="en-US"/>
              <a:pPr/>
              <a:t>2018/4/19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Book Antiqua" panose="02040602050305030304" pitchFamily="18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 Medical School of 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Book Antiqua" panose="02040602050305030304" pitchFamily="18" charset="0"/>
                <a:ea typeface="黑体" panose="02010609060101010101" pitchFamily="49" charset="-122"/>
              </a:defRPr>
            </a:lvl1pPr>
          </a:lstStyle>
          <a:p>
            <a:fld id="{F1F9DFB9-11DA-43BF-8034-BA020E32F22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Book Antiqua" pitchFamily="18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Book Antiqua" pitchFamily="18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Book Antiqua" pitchFamily="18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Book Antiqua" pitchFamily="18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400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Book Antiqua" panose="02040602050305030304" pitchFamily="18" charset="0"/>
          <a:ea typeface="黑体" panose="02010609060101010101" pitchFamily="49" charset="-122"/>
          <a:cs typeface="黑体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8"/>
          <p:cNvGrpSpPr>
            <a:grpSpLocks/>
          </p:cNvGrpSpPr>
          <p:nvPr/>
        </p:nvGrpSpPr>
        <p:grpSpPr bwMode="auto">
          <a:xfrm>
            <a:off x="6565900" y="3554413"/>
            <a:ext cx="2235200" cy="2520950"/>
            <a:chOff x="6566082" y="3563685"/>
            <a:chExt cx="2235728" cy="2520280"/>
          </a:xfrm>
        </p:grpSpPr>
        <p:pic>
          <p:nvPicPr>
            <p:cNvPr id="14343" name="Picture 2" descr="http://pine.cs.yale.edu/pinewiki/Relations?action=AttachFile&amp;do=get&amp;target=hasse-diagra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082" y="3573016"/>
              <a:ext cx="2182382" cy="2482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 bwMode="auto">
            <a:xfrm>
              <a:off x="6569258" y="3563685"/>
              <a:ext cx="2232552" cy="2520280"/>
            </a:xfrm>
            <a:prstGeom prst="rect">
              <a:avLst/>
            </a:prstGeom>
            <a:solidFill>
              <a:schemeClr val="lt1">
                <a:alpha val="8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Book Antiqua" charset="0"/>
                <a:cs typeface="宋体" charset="0"/>
              </a:endParaRPr>
            </a:p>
          </p:txBody>
        </p:sp>
      </p:grpSp>
      <p:sp>
        <p:nvSpPr>
          <p:cNvPr id="14339" name="标题 4"/>
          <p:cNvSpPr>
            <a:spLocks noGrp="1"/>
          </p:cNvSpPr>
          <p:nvPr>
            <p:ph type="ctrTitle"/>
          </p:nvPr>
        </p:nvSpPr>
        <p:spPr>
          <a:xfrm>
            <a:off x="1655763" y="3941763"/>
            <a:ext cx="6300787" cy="1143000"/>
          </a:xfrm>
        </p:spPr>
        <p:txBody>
          <a:bodyPr/>
          <a:lstStyle/>
          <a:p>
            <a:pPr eaLnBrk="1" hangingPunct="1"/>
            <a:r>
              <a:rPr kumimoji="0" lang="zh-CN" altLang="en-US" dirty="0">
                <a:latin typeface="黑体" panose="02010609060101010101" pitchFamily="49" charset="-122"/>
              </a:rPr>
              <a:t>偏序与偏序格</a:t>
            </a:r>
          </a:p>
        </p:txBody>
      </p:sp>
      <p:sp>
        <p:nvSpPr>
          <p:cNvPr id="14340" name="标题 4"/>
          <p:cNvSpPr txBox="1">
            <a:spLocks/>
          </p:cNvSpPr>
          <p:nvPr/>
        </p:nvSpPr>
        <p:spPr bwMode="auto">
          <a:xfrm>
            <a:off x="2624138" y="2490788"/>
            <a:ext cx="54768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5400">
                <a:latin typeface="Book Antiqua" panose="02040602050305030304" pitchFamily="18" charset="0"/>
                <a:ea typeface="华文楷体" panose="02010600040101010101" pitchFamily="2" charset="-122"/>
              </a:rPr>
              <a:t>离  散  数  学</a:t>
            </a:r>
            <a:endParaRPr lang="en-US" altLang="zh-CN" sz="54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zh-CN" sz="3600">
                <a:latin typeface="Book Antiqua" panose="02040602050305030304" pitchFamily="18" charset="0"/>
                <a:cs typeface="Times New Roman" panose="02020603050405020304" pitchFamily="18" charset="0"/>
              </a:rPr>
              <a:t>Discrete Mathematics</a:t>
            </a:r>
            <a:endParaRPr lang="zh-CN" altLang="en-US" sz="3600">
              <a:latin typeface="Book Antiqua" panose="0204060205030503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2973388" y="5157788"/>
            <a:ext cx="3221037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en-US" altLang="zh-CN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342" name="图片 7" descr="200831892552875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973263"/>
            <a:ext cx="1654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6265862" cy="576263"/>
          </a:xfrm>
        </p:spPr>
        <p:txBody>
          <a:bodyPr/>
          <a:lstStyle/>
          <a:p>
            <a:pPr eaLnBrk="1" hangingPunct="1"/>
            <a:r>
              <a:rPr kumimoji="0" lang="zh-CN" altLang="en-US" sz="4000"/>
              <a:t>哈斯图（</a:t>
            </a:r>
            <a:r>
              <a:rPr kumimoji="0" lang="en-US" altLang="zh-CN" sz="4000"/>
              <a:t>Hasse Diagrams</a:t>
            </a:r>
            <a:r>
              <a:rPr kumimoji="0" lang="zh-CN" altLang="en-US" sz="4000"/>
              <a:t>）</a:t>
            </a:r>
          </a:p>
        </p:txBody>
      </p:sp>
      <p:sp>
        <p:nvSpPr>
          <p:cNvPr id="129034" name="Freeform 10"/>
          <p:cNvSpPr>
            <a:spLocks/>
          </p:cNvSpPr>
          <p:nvPr/>
        </p:nvSpPr>
        <p:spPr bwMode="auto">
          <a:xfrm>
            <a:off x="2522538" y="4652963"/>
            <a:ext cx="457200" cy="396875"/>
          </a:xfrm>
          <a:custGeom>
            <a:avLst/>
            <a:gdLst>
              <a:gd name="T0" fmla="*/ 2147483647 w 288"/>
              <a:gd name="T1" fmla="*/ 2147483647 h 250"/>
              <a:gd name="T2" fmla="*/ 2147483647 w 288"/>
              <a:gd name="T3" fmla="*/ 2147483647 h 250"/>
              <a:gd name="T4" fmla="*/ 2147483647 w 288"/>
              <a:gd name="T5" fmla="*/ 2147483647 h 250"/>
              <a:gd name="T6" fmla="*/ 2147483647 w 288"/>
              <a:gd name="T7" fmla="*/ 0 h 25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50"/>
              <a:gd name="T14" fmla="*/ 288 w 288"/>
              <a:gd name="T15" fmla="*/ 250 h 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50">
                <a:moveTo>
                  <a:pt x="250" y="46"/>
                </a:moveTo>
                <a:cubicBezTo>
                  <a:pt x="269" y="125"/>
                  <a:pt x="288" y="204"/>
                  <a:pt x="250" y="227"/>
                </a:cubicBezTo>
                <a:cubicBezTo>
                  <a:pt x="212" y="250"/>
                  <a:pt x="46" y="220"/>
                  <a:pt x="23" y="182"/>
                </a:cubicBezTo>
                <a:cubicBezTo>
                  <a:pt x="0" y="144"/>
                  <a:pt x="57" y="72"/>
                  <a:pt x="1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35" name="Freeform 11"/>
          <p:cNvSpPr>
            <a:spLocks/>
          </p:cNvSpPr>
          <p:nvPr/>
        </p:nvSpPr>
        <p:spPr bwMode="auto">
          <a:xfrm>
            <a:off x="755650" y="3236913"/>
            <a:ext cx="323850" cy="541337"/>
          </a:xfrm>
          <a:custGeom>
            <a:avLst/>
            <a:gdLst>
              <a:gd name="T0" fmla="*/ 2147483647 w 204"/>
              <a:gd name="T1" fmla="*/ 2147483647 h 341"/>
              <a:gd name="T2" fmla="*/ 2147483647 w 204"/>
              <a:gd name="T3" fmla="*/ 2147483647 h 341"/>
              <a:gd name="T4" fmla="*/ 2147483647 w 204"/>
              <a:gd name="T5" fmla="*/ 2147483647 h 341"/>
              <a:gd name="T6" fmla="*/ 2147483647 w 204"/>
              <a:gd name="T7" fmla="*/ 2147483647 h 341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341"/>
              <a:gd name="T14" fmla="*/ 204 w 204"/>
              <a:gd name="T15" fmla="*/ 341 h 3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341">
                <a:moveTo>
                  <a:pt x="204" y="257"/>
                </a:moveTo>
                <a:cubicBezTo>
                  <a:pt x="125" y="299"/>
                  <a:pt x="46" y="341"/>
                  <a:pt x="23" y="303"/>
                </a:cubicBezTo>
                <a:cubicBezTo>
                  <a:pt x="0" y="265"/>
                  <a:pt x="38" y="60"/>
                  <a:pt x="68" y="30"/>
                </a:cubicBezTo>
                <a:cubicBezTo>
                  <a:pt x="98" y="0"/>
                  <a:pt x="151" y="60"/>
                  <a:pt x="204" y="1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36" name="Freeform 12"/>
          <p:cNvSpPr>
            <a:spLocks/>
          </p:cNvSpPr>
          <p:nvPr/>
        </p:nvSpPr>
        <p:spPr bwMode="auto">
          <a:xfrm>
            <a:off x="2474913" y="2060575"/>
            <a:ext cx="373062" cy="360363"/>
          </a:xfrm>
          <a:custGeom>
            <a:avLst/>
            <a:gdLst>
              <a:gd name="T0" fmla="*/ 2147483647 w 235"/>
              <a:gd name="T1" fmla="*/ 2147483647 h 227"/>
              <a:gd name="T2" fmla="*/ 2147483647 w 235"/>
              <a:gd name="T3" fmla="*/ 2147483647 h 227"/>
              <a:gd name="T4" fmla="*/ 2147483647 w 235"/>
              <a:gd name="T5" fmla="*/ 0 h 227"/>
              <a:gd name="T6" fmla="*/ 2147483647 w 235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235"/>
              <a:gd name="T13" fmla="*/ 0 h 227"/>
              <a:gd name="T14" fmla="*/ 235 w 235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" h="227">
                <a:moveTo>
                  <a:pt x="144" y="227"/>
                </a:moveTo>
                <a:cubicBezTo>
                  <a:pt x="72" y="223"/>
                  <a:pt x="0" y="220"/>
                  <a:pt x="8" y="182"/>
                </a:cubicBezTo>
                <a:cubicBezTo>
                  <a:pt x="16" y="144"/>
                  <a:pt x="152" y="0"/>
                  <a:pt x="190" y="0"/>
                </a:cubicBezTo>
                <a:cubicBezTo>
                  <a:pt x="228" y="0"/>
                  <a:pt x="231" y="91"/>
                  <a:pt x="235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82638" y="2060575"/>
            <a:ext cx="2647950" cy="3003550"/>
            <a:chOff x="1035" y="1388"/>
            <a:chExt cx="1668" cy="1892"/>
          </a:xfrm>
        </p:grpSpPr>
        <p:sp>
          <p:nvSpPr>
            <p:cNvPr id="10261" name="Text Box 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376" y="2989"/>
              <a:ext cx="278" cy="291"/>
            </a:xfrm>
            <a:prstGeom prst="rect">
              <a:avLst/>
            </a:prstGeom>
            <a:blipFill rotWithShape="0">
              <a:blip r:embed="rId3" cstate="print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262" name="Text 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35" y="2432"/>
              <a:ext cx="274" cy="291"/>
            </a:xfrm>
            <a:prstGeom prst="rect">
              <a:avLst/>
            </a:prstGeom>
            <a:blipFill rotWithShape="0">
              <a:blip r:embed="rId4" cstate="print"/>
              <a:stretch>
                <a:fillRect l="-4167"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263" name="Text Box 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443" y="1388"/>
              <a:ext cx="260" cy="291"/>
            </a:xfrm>
            <a:prstGeom prst="rect">
              <a:avLst/>
            </a:prstGeom>
            <a:blipFill rotWithShape="0">
              <a:blip r:embed="rId5" cstate="print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grpSp>
          <p:nvGrpSpPr>
            <p:cNvPr id="31767" name="Group 20"/>
            <p:cNvGrpSpPr>
              <a:grpSpLocks/>
            </p:cNvGrpSpPr>
            <p:nvPr/>
          </p:nvGrpSpPr>
          <p:grpSpPr bwMode="auto">
            <a:xfrm>
              <a:off x="1202" y="1570"/>
              <a:ext cx="1179" cy="1497"/>
              <a:chOff x="1202" y="1570"/>
              <a:chExt cx="1179" cy="1497"/>
            </a:xfrm>
          </p:grpSpPr>
          <p:sp>
            <p:nvSpPr>
              <p:cNvPr id="31768" name="Oval 4"/>
              <p:cNvSpPr>
                <a:spLocks noChangeArrowheads="1"/>
              </p:cNvSpPr>
              <p:nvPr/>
            </p:nvSpPr>
            <p:spPr bwMode="auto">
              <a:xfrm>
                <a:off x="2245" y="2930"/>
                <a:ext cx="136" cy="1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800">
                  <a:latin typeface="Book Antiqua" panose="02040602050305030304" pitchFamily="18" charset="0"/>
                </a:endParaRPr>
              </a:p>
            </p:txBody>
          </p:sp>
          <p:sp>
            <p:nvSpPr>
              <p:cNvPr id="31769" name="Oval 5"/>
              <p:cNvSpPr>
                <a:spLocks noChangeArrowheads="1"/>
              </p:cNvSpPr>
              <p:nvPr/>
            </p:nvSpPr>
            <p:spPr bwMode="auto">
              <a:xfrm>
                <a:off x="1202" y="2250"/>
                <a:ext cx="136" cy="1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800">
                  <a:latin typeface="Book Antiqua" panose="02040602050305030304" pitchFamily="18" charset="0"/>
                </a:endParaRPr>
              </a:p>
            </p:txBody>
          </p:sp>
          <p:sp>
            <p:nvSpPr>
              <p:cNvPr id="31770" name="Oval 6"/>
              <p:cNvSpPr>
                <a:spLocks noChangeArrowheads="1"/>
              </p:cNvSpPr>
              <p:nvPr/>
            </p:nvSpPr>
            <p:spPr bwMode="auto">
              <a:xfrm>
                <a:off x="2245" y="1570"/>
                <a:ext cx="136" cy="1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800">
                  <a:latin typeface="Book Antiqua" panose="02040602050305030304" pitchFamily="18" charset="0"/>
                </a:endParaRPr>
              </a:p>
            </p:txBody>
          </p:sp>
          <p:sp>
            <p:nvSpPr>
              <p:cNvPr id="31771" name="Line 13"/>
              <p:cNvSpPr>
                <a:spLocks noChangeShapeType="1"/>
              </p:cNvSpPr>
              <p:nvPr/>
            </p:nvSpPr>
            <p:spPr bwMode="auto">
              <a:xfrm flipH="1" flipV="1">
                <a:off x="1338" y="2341"/>
                <a:ext cx="907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2" name="Line 14"/>
              <p:cNvSpPr>
                <a:spLocks noChangeShapeType="1"/>
              </p:cNvSpPr>
              <p:nvPr/>
            </p:nvSpPr>
            <p:spPr bwMode="auto">
              <a:xfrm flipV="1">
                <a:off x="1293" y="1706"/>
                <a:ext cx="952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29039" name="Line 15"/>
          <p:cNvSpPr>
            <a:spLocks noChangeShapeType="1"/>
          </p:cNvSpPr>
          <p:nvPr/>
        </p:nvSpPr>
        <p:spPr bwMode="auto">
          <a:xfrm flipV="1">
            <a:off x="2847975" y="25654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4284663" y="177323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将偏序关系简化为哈斯图：</a:t>
            </a:r>
            <a:endParaRPr kumimoji="1"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4049713" y="2420938"/>
            <a:ext cx="3300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省略所有顶点上的环</a:t>
            </a:r>
            <a:endParaRPr kumimoji="1"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033838" y="2997200"/>
            <a:ext cx="4840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省略所有因传递关系而引出的边</a:t>
            </a:r>
            <a:endParaRPr kumimoji="1"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4049713" y="3525838"/>
            <a:ext cx="4492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根据箭头的方向自下而上重排列所有顶点，而后将所有的有向边替换为无向边</a:t>
            </a:r>
            <a:endParaRPr kumimoji="1"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719263" y="2206625"/>
            <a:ext cx="650875" cy="2613025"/>
            <a:chOff x="3666" y="2750"/>
            <a:chExt cx="410" cy="1557"/>
          </a:xfrm>
        </p:grpSpPr>
        <p:sp>
          <p:nvSpPr>
            <p:cNvPr id="31756" name="Oval 22"/>
            <p:cNvSpPr>
              <a:spLocks noChangeArrowheads="1"/>
            </p:cNvSpPr>
            <p:nvPr/>
          </p:nvSpPr>
          <p:spPr bwMode="auto">
            <a:xfrm>
              <a:off x="3666" y="4165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31757" name="Oval 23"/>
            <p:cNvSpPr>
              <a:spLocks noChangeArrowheads="1"/>
            </p:cNvSpPr>
            <p:nvPr/>
          </p:nvSpPr>
          <p:spPr bwMode="auto">
            <a:xfrm>
              <a:off x="3671" y="3521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31758" name="Oval 24"/>
            <p:cNvSpPr>
              <a:spLocks noChangeArrowheads="1"/>
            </p:cNvSpPr>
            <p:nvPr/>
          </p:nvSpPr>
          <p:spPr bwMode="auto">
            <a:xfrm>
              <a:off x="3671" y="2804"/>
              <a:ext cx="136" cy="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31759" name="Line 27"/>
            <p:cNvSpPr>
              <a:spLocks noChangeShapeType="1"/>
            </p:cNvSpPr>
            <p:nvPr/>
          </p:nvSpPr>
          <p:spPr bwMode="auto">
            <a:xfrm flipV="1">
              <a:off x="3742" y="365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0" name="Line 28"/>
            <p:cNvSpPr>
              <a:spLocks noChangeShapeType="1"/>
            </p:cNvSpPr>
            <p:nvPr/>
          </p:nvSpPr>
          <p:spPr bwMode="auto">
            <a:xfrm flipV="1">
              <a:off x="3742" y="2931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Text Box 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749" y="4032"/>
              <a:ext cx="278" cy="275"/>
            </a:xfrm>
            <a:prstGeom prst="rect">
              <a:avLst/>
            </a:prstGeom>
            <a:blipFill rotWithShape="0">
              <a:blip r:embed="rId6" cstate="print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259" name="Text Box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02" y="3430"/>
              <a:ext cx="274" cy="275"/>
            </a:xfrm>
            <a:prstGeom prst="rect">
              <a:avLst/>
            </a:prstGeom>
            <a:blipFill rotWithShape="0">
              <a:blip r:embed="rId7" cstate="print"/>
              <a:stretch>
                <a:fillRect l="-4167"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260" name="Text Box 3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804" y="2750"/>
              <a:ext cx="260" cy="275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nimBg="1"/>
      <p:bldP spid="129035" grpId="0" animBg="1"/>
      <p:bldP spid="129036" grpId="0" animBg="1"/>
      <p:bldP spid="129039" grpId="0" animBg="1"/>
      <p:bldP spid="129040" grpId="0"/>
      <p:bldP spid="129041" grpId="0"/>
      <p:bldP spid="129042" grpId="0"/>
      <p:bldP spid="1290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</a:p>
        </p:txBody>
      </p:sp>
      <p:sp>
        <p:nvSpPr>
          <p:cNvPr id="3379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0D3CF7-1FA3-4D00-A411-28767FADA4A1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11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33795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4605338"/>
            <a:ext cx="247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组合 2"/>
          <p:cNvGrpSpPr>
            <a:grpSpLocks/>
          </p:cNvGrpSpPr>
          <p:nvPr/>
        </p:nvGrpSpPr>
        <p:grpSpPr bwMode="auto">
          <a:xfrm>
            <a:off x="330200" y="1244600"/>
            <a:ext cx="8489950" cy="4789488"/>
            <a:chOff x="330324" y="1245010"/>
            <a:chExt cx="8490148" cy="4789314"/>
          </a:xfrm>
        </p:grpSpPr>
        <p:pic>
          <p:nvPicPr>
            <p:cNvPr id="3379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24" y="1245010"/>
              <a:ext cx="8490148" cy="478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矩形 8"/>
            <p:cNvSpPr>
              <a:spLocks noChangeArrowheads="1"/>
            </p:cNvSpPr>
            <p:nvPr/>
          </p:nvSpPr>
          <p:spPr bwMode="auto">
            <a:xfrm>
              <a:off x="1691680" y="1306025"/>
              <a:ext cx="197362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3801" name="矩形 9"/>
            <p:cNvSpPr>
              <a:spLocks noChangeArrowheads="1"/>
            </p:cNvSpPr>
            <p:nvPr/>
          </p:nvSpPr>
          <p:spPr bwMode="auto">
            <a:xfrm>
              <a:off x="4938731" y="1306025"/>
              <a:ext cx="181340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3802" name="矩形 10"/>
            <p:cNvSpPr>
              <a:spLocks noChangeArrowheads="1"/>
            </p:cNvSpPr>
            <p:nvPr/>
          </p:nvSpPr>
          <p:spPr bwMode="auto">
            <a:xfrm>
              <a:off x="5401412" y="1306084"/>
              <a:ext cx="197362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3803" name="矩形 11"/>
            <p:cNvSpPr>
              <a:spLocks noChangeArrowheads="1"/>
            </p:cNvSpPr>
            <p:nvPr/>
          </p:nvSpPr>
          <p:spPr bwMode="auto">
            <a:xfrm>
              <a:off x="7137816" y="1315355"/>
              <a:ext cx="181340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3798" name="矩形 1"/>
          <p:cNvSpPr>
            <a:spLocks noChangeArrowheads="1"/>
          </p:cNvSpPr>
          <p:nvPr/>
        </p:nvSpPr>
        <p:spPr bwMode="auto">
          <a:xfrm>
            <a:off x="3563938" y="5373688"/>
            <a:ext cx="1008062" cy="576262"/>
          </a:xfrm>
          <a:prstGeom prst="rect">
            <a:avLst/>
          </a:prstGeom>
          <a:solidFill>
            <a:srgbClr val="010A7F"/>
          </a:solidFill>
          <a:ln w="9525">
            <a:solidFill>
              <a:srgbClr val="010A7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哈斯图（续）</a:t>
            </a:r>
          </a:p>
        </p:txBody>
      </p:sp>
      <p:sp>
        <p:nvSpPr>
          <p:cNvPr id="3584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2230F0-87D1-487D-BE09-EE493E87318B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12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279525"/>
            <a:ext cx="7451725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哈斯图（续）</a:t>
            </a:r>
          </a:p>
        </p:txBody>
      </p:sp>
      <p:sp>
        <p:nvSpPr>
          <p:cNvPr id="3686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2205824-4E9A-45C9-A46A-DBD7B7955A1F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13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pic>
        <p:nvPicPr>
          <p:cNvPr id="36867" name="Picture 4" descr="File:Hypercubeorder binar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60463"/>
            <a:ext cx="3192463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6" descr="File:Hypercubestar binar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3141663"/>
            <a:ext cx="3276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AutoShape 8" descr="File:Hypercubecubes binary.sv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pic>
        <p:nvPicPr>
          <p:cNvPr id="36870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03325"/>
            <a:ext cx="4543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哈斯图（续）</a:t>
            </a:r>
          </a:p>
        </p:txBody>
      </p:sp>
      <p:sp>
        <p:nvSpPr>
          <p:cNvPr id="378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66B098-13AF-4707-85E3-3F3AC525FF19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14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37891" name="AutoShape 8" descr="File:Hypercubecubes binary.sv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pic>
        <p:nvPicPr>
          <p:cNvPr id="37892" name="Picture 2" descr="http://upload.wikimedia.org/wikipedia/en/1/12/Pose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36663"/>
            <a:ext cx="74168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哈斯图（续）</a:t>
            </a:r>
          </a:p>
        </p:txBody>
      </p:sp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D408C0-44A0-4D27-B792-664082E1165B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15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38915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916" name="Group 1"/>
          <p:cNvGrpSpPr>
            <a:grpSpLocks/>
          </p:cNvGrpSpPr>
          <p:nvPr/>
        </p:nvGrpSpPr>
        <p:grpSpPr bwMode="auto">
          <a:xfrm>
            <a:off x="468313" y="1241425"/>
            <a:ext cx="7885112" cy="4838700"/>
            <a:chOff x="467544" y="1240985"/>
            <a:chExt cx="7885881" cy="4839172"/>
          </a:xfrm>
        </p:grpSpPr>
        <p:grpSp>
          <p:nvGrpSpPr>
            <p:cNvPr id="38917" name="组合 1"/>
            <p:cNvGrpSpPr>
              <a:grpSpLocks/>
            </p:cNvGrpSpPr>
            <p:nvPr/>
          </p:nvGrpSpPr>
          <p:grpSpPr bwMode="auto">
            <a:xfrm>
              <a:off x="467544" y="1240985"/>
              <a:ext cx="7885881" cy="4839172"/>
              <a:chOff x="827584" y="1254435"/>
              <a:chExt cx="7526610" cy="4766853"/>
            </a:xfrm>
          </p:grpSpPr>
          <p:pic>
            <p:nvPicPr>
              <p:cNvPr id="3891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1254435"/>
                <a:ext cx="7526610" cy="4766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20" name="矩形 7"/>
              <p:cNvSpPr>
                <a:spLocks noChangeArrowheads="1"/>
              </p:cNvSpPr>
              <p:nvPr/>
            </p:nvSpPr>
            <p:spPr bwMode="auto">
              <a:xfrm>
                <a:off x="2449715" y="1340768"/>
                <a:ext cx="160038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1" name="矩形 8"/>
              <p:cNvSpPr>
                <a:spLocks noChangeArrowheads="1"/>
              </p:cNvSpPr>
              <p:nvPr/>
            </p:nvSpPr>
            <p:spPr bwMode="auto">
              <a:xfrm>
                <a:off x="2950500" y="1347461"/>
                <a:ext cx="162678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2" name="矩形 9"/>
              <p:cNvSpPr>
                <a:spLocks noChangeArrowheads="1"/>
              </p:cNvSpPr>
              <p:nvPr/>
            </p:nvSpPr>
            <p:spPr bwMode="auto">
              <a:xfrm>
                <a:off x="2120649" y="5579909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3" name="矩形 10"/>
              <p:cNvSpPr>
                <a:spLocks noChangeArrowheads="1"/>
              </p:cNvSpPr>
              <p:nvPr/>
            </p:nvSpPr>
            <p:spPr bwMode="auto">
              <a:xfrm>
                <a:off x="2603403" y="5579266"/>
                <a:ext cx="112411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4" name="矩形 11"/>
              <p:cNvSpPr>
                <a:spLocks noChangeArrowheads="1"/>
              </p:cNvSpPr>
              <p:nvPr/>
            </p:nvSpPr>
            <p:spPr bwMode="auto">
              <a:xfrm>
                <a:off x="2752699" y="5579909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5" name="矩形 12"/>
              <p:cNvSpPr>
                <a:spLocks noChangeArrowheads="1"/>
              </p:cNvSpPr>
              <p:nvPr/>
            </p:nvSpPr>
            <p:spPr bwMode="auto">
              <a:xfrm>
                <a:off x="3179467" y="5579266"/>
                <a:ext cx="112411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6" name="矩形 13"/>
              <p:cNvSpPr>
                <a:spLocks noChangeArrowheads="1"/>
              </p:cNvSpPr>
              <p:nvPr/>
            </p:nvSpPr>
            <p:spPr bwMode="auto">
              <a:xfrm>
                <a:off x="3369293" y="5579909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7" name="矩形 14"/>
              <p:cNvSpPr>
                <a:spLocks noChangeArrowheads="1"/>
              </p:cNvSpPr>
              <p:nvPr/>
            </p:nvSpPr>
            <p:spPr bwMode="auto">
              <a:xfrm>
                <a:off x="3776561" y="5584028"/>
                <a:ext cx="112411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8" name="矩形 15"/>
              <p:cNvSpPr>
                <a:spLocks noChangeArrowheads="1"/>
              </p:cNvSpPr>
              <p:nvPr/>
            </p:nvSpPr>
            <p:spPr bwMode="auto">
              <a:xfrm>
                <a:off x="3957462" y="5589240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29" name="矩形 16"/>
              <p:cNvSpPr>
                <a:spLocks noChangeArrowheads="1"/>
              </p:cNvSpPr>
              <p:nvPr/>
            </p:nvSpPr>
            <p:spPr bwMode="auto">
              <a:xfrm>
                <a:off x="4382819" y="5589240"/>
                <a:ext cx="112411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0" name="矩形 17"/>
              <p:cNvSpPr>
                <a:spLocks noChangeArrowheads="1"/>
              </p:cNvSpPr>
              <p:nvPr/>
            </p:nvSpPr>
            <p:spPr bwMode="auto">
              <a:xfrm>
                <a:off x="4564857" y="5589240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1" name="矩形 18"/>
              <p:cNvSpPr>
                <a:spLocks noChangeArrowheads="1"/>
              </p:cNvSpPr>
              <p:nvPr/>
            </p:nvSpPr>
            <p:spPr bwMode="auto">
              <a:xfrm>
                <a:off x="4966027" y="5589240"/>
                <a:ext cx="110030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2" name="矩形 19"/>
              <p:cNvSpPr>
                <a:spLocks noChangeArrowheads="1"/>
              </p:cNvSpPr>
              <p:nvPr/>
            </p:nvSpPr>
            <p:spPr bwMode="auto">
              <a:xfrm>
                <a:off x="5153539" y="5589240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3" name="矩形 20"/>
              <p:cNvSpPr>
                <a:spLocks noChangeArrowheads="1"/>
              </p:cNvSpPr>
              <p:nvPr/>
            </p:nvSpPr>
            <p:spPr bwMode="auto">
              <a:xfrm>
                <a:off x="5542380" y="5595141"/>
                <a:ext cx="110030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4" name="矩形 21"/>
              <p:cNvSpPr>
                <a:spLocks noChangeArrowheads="1"/>
              </p:cNvSpPr>
              <p:nvPr/>
            </p:nvSpPr>
            <p:spPr bwMode="auto">
              <a:xfrm>
                <a:off x="5720108" y="5589240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5" name="矩形 22"/>
              <p:cNvSpPr>
                <a:spLocks noChangeArrowheads="1"/>
              </p:cNvSpPr>
              <p:nvPr/>
            </p:nvSpPr>
            <p:spPr bwMode="auto">
              <a:xfrm>
                <a:off x="6109396" y="5589240"/>
                <a:ext cx="110030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6" name="矩形 23"/>
              <p:cNvSpPr>
                <a:spLocks noChangeArrowheads="1"/>
              </p:cNvSpPr>
              <p:nvPr/>
            </p:nvSpPr>
            <p:spPr bwMode="auto">
              <a:xfrm>
                <a:off x="6289307" y="5589240"/>
                <a:ext cx="132449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7" name="矩形 24"/>
              <p:cNvSpPr>
                <a:spLocks noChangeArrowheads="1"/>
              </p:cNvSpPr>
              <p:nvPr/>
            </p:nvSpPr>
            <p:spPr bwMode="auto">
              <a:xfrm>
                <a:off x="6665298" y="5589240"/>
                <a:ext cx="12572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8" name="矩形 25"/>
              <p:cNvSpPr>
                <a:spLocks noChangeArrowheads="1"/>
              </p:cNvSpPr>
              <p:nvPr/>
            </p:nvSpPr>
            <p:spPr bwMode="auto">
              <a:xfrm>
                <a:off x="6847012" y="5589240"/>
                <a:ext cx="132449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38939" name="矩形 26"/>
              <p:cNvSpPr>
                <a:spLocks noChangeArrowheads="1"/>
              </p:cNvSpPr>
              <p:nvPr/>
            </p:nvSpPr>
            <p:spPr bwMode="auto">
              <a:xfrm>
                <a:off x="7284532" y="5589240"/>
                <a:ext cx="12572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38918" name="矩形 27"/>
            <p:cNvSpPr>
              <a:spLocks noChangeArrowheads="1"/>
            </p:cNvSpPr>
            <p:nvPr/>
          </p:nvSpPr>
          <p:spPr bwMode="auto">
            <a:xfrm>
              <a:off x="3563888" y="4941168"/>
              <a:ext cx="773112" cy="288925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</a:p>
        </p:txBody>
      </p:sp>
      <p:sp>
        <p:nvSpPr>
          <p:cNvPr id="3993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832FAA-4228-4E28-A125-F1D87E7880E0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16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39939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940" name="组合 3"/>
          <p:cNvGrpSpPr>
            <a:grpSpLocks/>
          </p:cNvGrpSpPr>
          <p:nvPr/>
        </p:nvGrpSpPr>
        <p:grpSpPr bwMode="auto">
          <a:xfrm>
            <a:off x="334963" y="1257300"/>
            <a:ext cx="8413750" cy="4781550"/>
            <a:chOff x="335657" y="1256886"/>
            <a:chExt cx="8412807" cy="4782016"/>
          </a:xfrm>
        </p:grpSpPr>
        <p:pic>
          <p:nvPicPr>
            <p:cNvPr id="399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57" y="1256886"/>
              <a:ext cx="8412807" cy="478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矩形 1"/>
            <p:cNvSpPr>
              <a:spLocks noChangeArrowheads="1"/>
            </p:cNvSpPr>
            <p:nvPr/>
          </p:nvSpPr>
          <p:spPr bwMode="auto">
            <a:xfrm>
              <a:off x="1475656" y="1772816"/>
              <a:ext cx="576064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  <p:sp>
          <p:nvSpPr>
            <p:cNvPr id="39944" name="矩形 2"/>
            <p:cNvSpPr>
              <a:spLocks noChangeArrowheads="1"/>
            </p:cNvSpPr>
            <p:nvPr/>
          </p:nvSpPr>
          <p:spPr bwMode="auto">
            <a:xfrm>
              <a:off x="2377076" y="1772816"/>
              <a:ext cx="162678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39945" name="矩形 8"/>
            <p:cNvSpPr>
              <a:spLocks noChangeArrowheads="1"/>
            </p:cNvSpPr>
            <p:nvPr/>
          </p:nvSpPr>
          <p:spPr bwMode="auto">
            <a:xfrm>
              <a:off x="2993543" y="1779509"/>
              <a:ext cx="162678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39941" name="文本框 1"/>
          <p:cNvSpPr txBox="1">
            <a:spLocks noChangeArrowheads="1"/>
          </p:cNvSpPr>
          <p:nvPr/>
        </p:nvSpPr>
        <p:spPr bwMode="auto">
          <a:xfrm>
            <a:off x="5003800" y="1290638"/>
            <a:ext cx="3724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Least, greatest, maximal, minimal element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偏序集中的特殊元素及其性质（续）</a:t>
            </a:r>
          </a:p>
        </p:txBody>
      </p:sp>
      <p:sp>
        <p:nvSpPr>
          <p:cNvPr id="419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7A3D16-C3FE-4A28-9A55-D69066B196DA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17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41987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988" name="组合 2"/>
          <p:cNvGrpSpPr>
            <a:grpSpLocks/>
          </p:cNvGrpSpPr>
          <p:nvPr/>
        </p:nvGrpSpPr>
        <p:grpSpPr bwMode="auto">
          <a:xfrm>
            <a:off x="341313" y="1304925"/>
            <a:ext cx="8407400" cy="4725988"/>
            <a:chOff x="340840" y="1304156"/>
            <a:chExt cx="8407624" cy="4726078"/>
          </a:xfrm>
        </p:grpSpPr>
        <p:grpSp>
          <p:nvGrpSpPr>
            <p:cNvPr id="41989" name="组合 1"/>
            <p:cNvGrpSpPr>
              <a:grpSpLocks/>
            </p:cNvGrpSpPr>
            <p:nvPr/>
          </p:nvGrpSpPr>
          <p:grpSpPr bwMode="auto">
            <a:xfrm>
              <a:off x="340840" y="1304156"/>
              <a:ext cx="8407624" cy="4726078"/>
              <a:chOff x="340840" y="1304156"/>
              <a:chExt cx="8407624" cy="4726078"/>
            </a:xfrm>
          </p:grpSpPr>
          <p:pic>
            <p:nvPicPr>
              <p:cNvPr id="4199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40" y="1304156"/>
                <a:ext cx="8407624" cy="4726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992" name="矩形 7"/>
              <p:cNvSpPr>
                <a:spLocks noChangeArrowheads="1"/>
              </p:cNvSpPr>
              <p:nvPr/>
            </p:nvSpPr>
            <p:spPr bwMode="auto">
              <a:xfrm>
                <a:off x="2258220" y="1695896"/>
                <a:ext cx="144016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(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41993" name="矩形 9"/>
              <p:cNvSpPr>
                <a:spLocks noChangeArrowheads="1"/>
              </p:cNvSpPr>
              <p:nvPr/>
            </p:nvSpPr>
            <p:spPr bwMode="auto">
              <a:xfrm>
                <a:off x="2848570" y="1700808"/>
                <a:ext cx="139254" cy="288032"/>
              </a:xfrm>
              <a:prstGeom prst="rect">
                <a:avLst/>
              </a:prstGeom>
              <a:solidFill>
                <a:srgbClr val="010A7F"/>
              </a:solidFill>
              <a:ln w="9525">
                <a:solidFill>
                  <a:srgbClr val="010A7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)</a:t>
                </a:r>
                <a:endPara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41990" name="矩形 10"/>
            <p:cNvSpPr>
              <a:spLocks noChangeArrowheads="1"/>
            </p:cNvSpPr>
            <p:nvPr/>
          </p:nvSpPr>
          <p:spPr bwMode="auto">
            <a:xfrm>
              <a:off x="1510340" y="1695896"/>
              <a:ext cx="431862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从哈斯图看特殊元素</a:t>
            </a:r>
          </a:p>
        </p:txBody>
      </p:sp>
      <p:sp>
        <p:nvSpPr>
          <p:cNvPr id="440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862565-B2A4-4143-AC08-47DCB9F26B2E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18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57300"/>
            <a:ext cx="6335713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562600" y="3581400"/>
            <a:ext cx="3048000" cy="947738"/>
            <a:chOff x="3504" y="2256"/>
            <a:chExt cx="1920" cy="928"/>
          </a:xfrm>
        </p:grpSpPr>
        <p:sp>
          <p:nvSpPr>
            <p:cNvPr id="46154" name="Oval 58"/>
            <p:cNvSpPr>
              <a:spLocks noChangeArrowheads="1"/>
            </p:cNvSpPr>
            <p:nvPr/>
          </p:nvSpPr>
          <p:spPr bwMode="auto">
            <a:xfrm>
              <a:off x="3504" y="2256"/>
              <a:ext cx="1488" cy="768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46155" name="Text Box 59"/>
            <p:cNvSpPr txBox="1">
              <a:spLocks noChangeArrowheads="1"/>
            </p:cNvSpPr>
            <p:nvPr/>
          </p:nvSpPr>
          <p:spPr bwMode="auto">
            <a:xfrm>
              <a:off x="4800" y="2736"/>
              <a:ext cx="62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Book Antiqua" panose="02040602050305030304" pitchFamily="18" charset="0"/>
                </a:rPr>
                <a:t>B</a:t>
              </a:r>
              <a:r>
                <a:rPr kumimoji="1" lang="en-US" altLang="zh-CN" baseline="-25000">
                  <a:latin typeface="Book Antiqua" panose="02040602050305030304" pitchFamily="18" charset="0"/>
                </a:rPr>
                <a:t>2</a:t>
              </a:r>
              <a:endParaRPr kumimoji="1" lang="en-US" altLang="zh-CN" i="1">
                <a:latin typeface="Book Antiqua" panose="02040602050305030304" pitchFamily="18" charset="0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50825" y="4868863"/>
            <a:ext cx="2286000" cy="1295400"/>
            <a:chOff x="144" y="3072"/>
            <a:chExt cx="1440" cy="816"/>
          </a:xfrm>
        </p:grpSpPr>
        <p:sp>
          <p:nvSpPr>
            <p:cNvPr id="46152" name="Oval 30"/>
            <p:cNvSpPr>
              <a:spLocks noChangeArrowheads="1"/>
            </p:cNvSpPr>
            <p:nvPr/>
          </p:nvSpPr>
          <p:spPr bwMode="auto">
            <a:xfrm>
              <a:off x="144" y="3072"/>
              <a:ext cx="1440" cy="576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Book Antiqua" panose="02040602050305030304" pitchFamily="18" charset="0"/>
              </a:endParaRPr>
            </a:p>
          </p:txBody>
        </p:sp>
        <p:sp>
          <p:nvSpPr>
            <p:cNvPr id="46153" name="Text Box 31"/>
            <p:cNvSpPr txBox="1">
              <a:spLocks noChangeArrowheads="1"/>
            </p:cNvSpPr>
            <p:nvPr/>
          </p:nvSpPr>
          <p:spPr bwMode="auto">
            <a:xfrm>
              <a:off x="960" y="360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Book Antiqua" panose="02040602050305030304" pitchFamily="18" charset="0"/>
                </a:rPr>
                <a:t>B</a:t>
              </a:r>
              <a:r>
                <a:rPr kumimoji="1" lang="en-US" altLang="zh-CN" baseline="-25000">
                  <a:latin typeface="Book Antiqua" panose="02040602050305030304" pitchFamily="18" charset="0"/>
                </a:rPr>
                <a:t>1</a:t>
              </a:r>
              <a:endParaRPr kumimoji="1" lang="en-US" altLang="zh-CN" i="1">
                <a:latin typeface="Book Antiqua" panose="02040602050305030304" pitchFamily="18" charset="0"/>
              </a:endParaRPr>
            </a:p>
          </p:txBody>
        </p:sp>
      </p:grp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295400" y="2438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685800" y="3048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85800" y="38862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1905000" y="38862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905000" y="3048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685800" y="51816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905000" y="51816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50825" y="5203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8288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79388" y="3810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1295400" y="4572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827088" y="4419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1865313" y="3810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46096" name="Text Box 17"/>
          <p:cNvSpPr txBox="1">
            <a:spLocks noChangeArrowheads="1"/>
          </p:cNvSpPr>
          <p:nvPr/>
        </p:nvSpPr>
        <p:spPr bwMode="auto">
          <a:xfrm>
            <a:off x="179388" y="2895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46097" name="Text Box 18"/>
          <p:cNvSpPr txBox="1">
            <a:spLocks noChangeArrowheads="1"/>
          </p:cNvSpPr>
          <p:nvPr/>
        </p:nvSpPr>
        <p:spPr bwMode="auto">
          <a:xfrm>
            <a:off x="1979613" y="2819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1258888" y="210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 flipV="1">
            <a:off x="828675" y="25860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>
            <a:off x="1457325" y="2557463"/>
            <a:ext cx="4714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785813" y="32289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2" name="Line 23"/>
          <p:cNvSpPr>
            <a:spLocks noChangeShapeType="1"/>
          </p:cNvSpPr>
          <p:nvPr/>
        </p:nvSpPr>
        <p:spPr bwMode="auto">
          <a:xfrm flipV="1">
            <a:off x="1985963" y="3214688"/>
            <a:ext cx="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28675" y="4057650"/>
            <a:ext cx="5000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1443038" y="4729163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 flipH="1">
            <a:off x="857250" y="47577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 flipV="1">
            <a:off x="1443038" y="4057650"/>
            <a:ext cx="528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 flipV="1">
            <a:off x="857250" y="3186113"/>
            <a:ext cx="1071563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857250" y="3157538"/>
            <a:ext cx="10572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9" name="Oval 32"/>
          <p:cNvSpPr>
            <a:spLocks noChangeArrowheads="1"/>
          </p:cNvSpPr>
          <p:nvPr/>
        </p:nvSpPr>
        <p:spPr bwMode="auto">
          <a:xfrm>
            <a:off x="6629400" y="23622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0" name="Oval 33"/>
          <p:cNvSpPr>
            <a:spLocks noChangeArrowheads="1"/>
          </p:cNvSpPr>
          <p:nvPr/>
        </p:nvSpPr>
        <p:spPr bwMode="auto">
          <a:xfrm>
            <a:off x="6019800" y="2971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1" name="Oval 34"/>
          <p:cNvSpPr>
            <a:spLocks noChangeArrowheads="1"/>
          </p:cNvSpPr>
          <p:nvPr/>
        </p:nvSpPr>
        <p:spPr bwMode="auto">
          <a:xfrm>
            <a:off x="6019800" y="3810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2" name="Oval 35"/>
          <p:cNvSpPr>
            <a:spLocks noChangeArrowheads="1"/>
          </p:cNvSpPr>
          <p:nvPr/>
        </p:nvSpPr>
        <p:spPr bwMode="auto">
          <a:xfrm>
            <a:off x="7239000" y="38100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3" name="Oval 36"/>
          <p:cNvSpPr>
            <a:spLocks noChangeArrowheads="1"/>
          </p:cNvSpPr>
          <p:nvPr/>
        </p:nvSpPr>
        <p:spPr bwMode="auto">
          <a:xfrm>
            <a:off x="7239000" y="2971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4" name="Oval 37"/>
          <p:cNvSpPr>
            <a:spLocks noChangeArrowheads="1"/>
          </p:cNvSpPr>
          <p:nvPr/>
        </p:nvSpPr>
        <p:spPr bwMode="auto">
          <a:xfrm>
            <a:off x="6019800" y="5105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5" name="Oval 38"/>
          <p:cNvSpPr>
            <a:spLocks noChangeArrowheads="1"/>
          </p:cNvSpPr>
          <p:nvPr/>
        </p:nvSpPr>
        <p:spPr bwMode="auto">
          <a:xfrm>
            <a:off x="7239000" y="5105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16" name="Text Box 39"/>
          <p:cNvSpPr txBox="1">
            <a:spLocks noChangeArrowheads="1"/>
          </p:cNvSpPr>
          <p:nvPr/>
        </p:nvSpPr>
        <p:spPr bwMode="auto">
          <a:xfrm>
            <a:off x="57912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46117" name="Text Box 40"/>
          <p:cNvSpPr txBox="1">
            <a:spLocks noChangeArrowheads="1"/>
          </p:cNvSpPr>
          <p:nvPr/>
        </p:nvSpPr>
        <p:spPr bwMode="auto">
          <a:xfrm>
            <a:off x="7162800" y="5181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46118" name="Text Box 41"/>
          <p:cNvSpPr txBox="1">
            <a:spLocks noChangeArrowheads="1"/>
          </p:cNvSpPr>
          <p:nvPr/>
        </p:nvSpPr>
        <p:spPr bwMode="auto">
          <a:xfrm>
            <a:off x="5465763" y="37163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d</a:t>
            </a:r>
          </a:p>
        </p:txBody>
      </p:sp>
      <p:sp>
        <p:nvSpPr>
          <p:cNvPr id="46119" name="Oval 42"/>
          <p:cNvSpPr>
            <a:spLocks noChangeArrowheads="1"/>
          </p:cNvSpPr>
          <p:nvPr/>
        </p:nvSpPr>
        <p:spPr bwMode="auto">
          <a:xfrm>
            <a:off x="6629400" y="44958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  <p:sp>
        <p:nvSpPr>
          <p:cNvPr id="46120" name="Text Box 43"/>
          <p:cNvSpPr txBox="1">
            <a:spLocks noChangeArrowheads="1"/>
          </p:cNvSpPr>
          <p:nvPr/>
        </p:nvSpPr>
        <p:spPr bwMode="auto">
          <a:xfrm>
            <a:off x="6156325" y="4343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46121" name="Text Box 44"/>
          <p:cNvSpPr txBox="1">
            <a:spLocks noChangeArrowheads="1"/>
          </p:cNvSpPr>
          <p:nvPr/>
        </p:nvSpPr>
        <p:spPr bwMode="auto">
          <a:xfrm>
            <a:off x="7235825" y="36925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e</a:t>
            </a:r>
          </a:p>
        </p:txBody>
      </p:sp>
      <p:sp>
        <p:nvSpPr>
          <p:cNvPr id="46122" name="Text Box 45"/>
          <p:cNvSpPr txBox="1">
            <a:spLocks noChangeArrowheads="1"/>
          </p:cNvSpPr>
          <p:nvPr/>
        </p:nvSpPr>
        <p:spPr bwMode="auto">
          <a:xfrm>
            <a:off x="5508625" y="2781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f</a:t>
            </a:r>
          </a:p>
        </p:txBody>
      </p:sp>
      <p:sp>
        <p:nvSpPr>
          <p:cNvPr id="46123" name="Text Box 46"/>
          <p:cNvSpPr txBox="1">
            <a:spLocks noChangeArrowheads="1"/>
          </p:cNvSpPr>
          <p:nvPr/>
        </p:nvSpPr>
        <p:spPr bwMode="auto">
          <a:xfrm>
            <a:off x="7308850" y="2743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g</a:t>
            </a:r>
          </a:p>
        </p:txBody>
      </p:sp>
      <p:sp>
        <p:nvSpPr>
          <p:cNvPr id="46124" name="Text Box 47"/>
          <p:cNvSpPr txBox="1">
            <a:spLocks noChangeArrowheads="1"/>
          </p:cNvSpPr>
          <p:nvPr/>
        </p:nvSpPr>
        <p:spPr bwMode="auto">
          <a:xfrm>
            <a:off x="6588125" y="210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i="1"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46125" name="Line 48"/>
          <p:cNvSpPr>
            <a:spLocks noChangeShapeType="1"/>
          </p:cNvSpPr>
          <p:nvPr/>
        </p:nvSpPr>
        <p:spPr bwMode="auto">
          <a:xfrm flipV="1">
            <a:off x="6162675" y="25098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6" name="Line 49"/>
          <p:cNvSpPr>
            <a:spLocks noChangeShapeType="1"/>
          </p:cNvSpPr>
          <p:nvPr/>
        </p:nvSpPr>
        <p:spPr bwMode="auto">
          <a:xfrm>
            <a:off x="6791325" y="2481263"/>
            <a:ext cx="4714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7" name="Line 50"/>
          <p:cNvSpPr>
            <a:spLocks noChangeShapeType="1"/>
          </p:cNvSpPr>
          <p:nvPr/>
        </p:nvSpPr>
        <p:spPr bwMode="auto">
          <a:xfrm flipV="1">
            <a:off x="6119813" y="31527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8" name="Line 51"/>
          <p:cNvSpPr>
            <a:spLocks noChangeShapeType="1"/>
          </p:cNvSpPr>
          <p:nvPr/>
        </p:nvSpPr>
        <p:spPr bwMode="auto">
          <a:xfrm flipV="1">
            <a:off x="7319963" y="3138488"/>
            <a:ext cx="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29" name="Line 52"/>
          <p:cNvSpPr>
            <a:spLocks noChangeShapeType="1"/>
          </p:cNvSpPr>
          <p:nvPr/>
        </p:nvSpPr>
        <p:spPr bwMode="auto">
          <a:xfrm>
            <a:off x="6162675" y="3981450"/>
            <a:ext cx="500063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0" name="Line 53"/>
          <p:cNvSpPr>
            <a:spLocks noChangeShapeType="1"/>
          </p:cNvSpPr>
          <p:nvPr/>
        </p:nvSpPr>
        <p:spPr bwMode="auto">
          <a:xfrm>
            <a:off x="6777038" y="4652963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1" name="Line 54"/>
          <p:cNvSpPr>
            <a:spLocks noChangeShapeType="1"/>
          </p:cNvSpPr>
          <p:nvPr/>
        </p:nvSpPr>
        <p:spPr bwMode="auto">
          <a:xfrm flipH="1">
            <a:off x="6191250" y="4681538"/>
            <a:ext cx="48577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2" name="Line 55"/>
          <p:cNvSpPr>
            <a:spLocks noChangeShapeType="1"/>
          </p:cNvSpPr>
          <p:nvPr/>
        </p:nvSpPr>
        <p:spPr bwMode="auto">
          <a:xfrm flipV="1">
            <a:off x="6777038" y="3981450"/>
            <a:ext cx="528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3" name="Line 56"/>
          <p:cNvSpPr>
            <a:spLocks noChangeShapeType="1"/>
          </p:cNvSpPr>
          <p:nvPr/>
        </p:nvSpPr>
        <p:spPr bwMode="auto">
          <a:xfrm flipV="1">
            <a:off x="6191250" y="3109913"/>
            <a:ext cx="1071563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34" name="Line 57"/>
          <p:cNvSpPr>
            <a:spLocks noChangeShapeType="1"/>
          </p:cNvSpPr>
          <p:nvPr/>
        </p:nvSpPr>
        <p:spPr bwMode="auto">
          <a:xfrm>
            <a:off x="6191250" y="3081338"/>
            <a:ext cx="105727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04800" y="1981200"/>
            <a:ext cx="3352800" cy="3048000"/>
            <a:chOff x="192" y="1248"/>
            <a:chExt cx="2112" cy="1920"/>
          </a:xfrm>
        </p:grpSpPr>
        <p:sp>
          <p:nvSpPr>
            <p:cNvPr id="46150" name="Oval 60"/>
            <p:cNvSpPr>
              <a:spLocks noChangeArrowheads="1"/>
            </p:cNvSpPr>
            <p:nvPr/>
          </p:nvSpPr>
          <p:spPr bwMode="auto">
            <a:xfrm>
              <a:off x="192" y="1248"/>
              <a:ext cx="1392" cy="1920"/>
            </a:xfrm>
            <a:prstGeom prst="ellipse">
              <a:avLst/>
            </a:prstGeom>
            <a:noFill/>
            <a:ln w="28575">
              <a:solidFill>
                <a:srgbClr val="00FF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46151" name="Text Box 61"/>
            <p:cNvSpPr txBox="1">
              <a:spLocks noChangeArrowheads="1"/>
            </p:cNvSpPr>
            <p:nvPr/>
          </p:nvSpPr>
          <p:spPr bwMode="auto">
            <a:xfrm>
              <a:off x="1248" y="1248"/>
              <a:ext cx="10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Book Antiqua" panose="02040602050305030304" pitchFamily="18" charset="0"/>
                </a:rPr>
                <a:t>Upper bounds</a:t>
              </a: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528763" y="4419600"/>
            <a:ext cx="2205037" cy="457200"/>
            <a:chOff x="963" y="2784"/>
            <a:chExt cx="1389" cy="288"/>
          </a:xfrm>
        </p:grpSpPr>
        <p:sp>
          <p:nvSpPr>
            <p:cNvPr id="46148" name="Text Box 62"/>
            <p:cNvSpPr txBox="1">
              <a:spLocks noChangeArrowheads="1"/>
            </p:cNvSpPr>
            <p:nvPr/>
          </p:nvSpPr>
          <p:spPr bwMode="auto">
            <a:xfrm>
              <a:off x="1632" y="278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Book Antiqua" panose="02040602050305030304" pitchFamily="18" charset="0"/>
                </a:rPr>
                <a:t>LUB</a:t>
              </a:r>
            </a:p>
          </p:txBody>
        </p:sp>
        <p:sp>
          <p:nvSpPr>
            <p:cNvPr id="46149" name="Line 63"/>
            <p:cNvSpPr>
              <a:spLocks noChangeShapeType="1"/>
            </p:cNvSpPr>
            <p:nvPr/>
          </p:nvSpPr>
          <p:spPr bwMode="auto">
            <a:xfrm flipH="1">
              <a:off x="963" y="2928"/>
              <a:ext cx="621" cy="2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715000" y="4437063"/>
            <a:ext cx="3276600" cy="1558925"/>
            <a:chOff x="3600" y="2688"/>
            <a:chExt cx="2064" cy="1092"/>
          </a:xfrm>
        </p:grpSpPr>
        <p:sp>
          <p:nvSpPr>
            <p:cNvPr id="46146" name="Oval 64"/>
            <p:cNvSpPr>
              <a:spLocks noChangeArrowheads="1"/>
            </p:cNvSpPr>
            <p:nvPr/>
          </p:nvSpPr>
          <p:spPr bwMode="auto">
            <a:xfrm>
              <a:off x="3600" y="2688"/>
              <a:ext cx="1248" cy="960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46147" name="Text Box 65"/>
            <p:cNvSpPr txBox="1">
              <a:spLocks noChangeArrowheads="1"/>
            </p:cNvSpPr>
            <p:nvPr/>
          </p:nvSpPr>
          <p:spPr bwMode="auto">
            <a:xfrm>
              <a:off x="4128" y="3456"/>
              <a:ext cx="153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Book Antiqua" panose="02040602050305030304" pitchFamily="18" charset="0"/>
                </a:rPr>
                <a:t>Lower bounds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4427538" y="2133600"/>
            <a:ext cx="3457575" cy="1366838"/>
            <a:chOff x="2880" y="1344"/>
            <a:chExt cx="2064" cy="1392"/>
          </a:xfrm>
        </p:grpSpPr>
        <p:sp>
          <p:nvSpPr>
            <p:cNvPr id="46144" name="Oval 66"/>
            <p:cNvSpPr>
              <a:spLocks noChangeArrowheads="1"/>
            </p:cNvSpPr>
            <p:nvPr/>
          </p:nvSpPr>
          <p:spPr bwMode="auto">
            <a:xfrm>
              <a:off x="3552" y="1344"/>
              <a:ext cx="1392" cy="1392"/>
            </a:xfrm>
            <a:prstGeom prst="ellipse">
              <a:avLst/>
            </a:prstGeom>
            <a:noFill/>
            <a:ln w="28575">
              <a:solidFill>
                <a:srgbClr val="3399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latin typeface="Book Antiqua" panose="02040602050305030304" pitchFamily="18" charset="0"/>
              </a:endParaRPr>
            </a:p>
          </p:txBody>
        </p:sp>
        <p:sp>
          <p:nvSpPr>
            <p:cNvPr id="46145" name="Text Box 67"/>
            <p:cNvSpPr txBox="1">
              <a:spLocks noChangeArrowheads="1"/>
            </p:cNvSpPr>
            <p:nvPr/>
          </p:nvSpPr>
          <p:spPr bwMode="auto">
            <a:xfrm>
              <a:off x="2880" y="1344"/>
              <a:ext cx="1200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Book Antiqua" panose="02040602050305030304" pitchFamily="18" charset="0"/>
                </a:rPr>
                <a:t>Upper bounds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267200" y="3886200"/>
            <a:ext cx="2209800" cy="609600"/>
            <a:chOff x="2688" y="2448"/>
            <a:chExt cx="1392" cy="384"/>
          </a:xfrm>
        </p:grpSpPr>
        <p:sp>
          <p:nvSpPr>
            <p:cNvPr id="46142" name="Text Box 68"/>
            <p:cNvSpPr txBox="1">
              <a:spLocks noChangeArrowheads="1"/>
            </p:cNvSpPr>
            <p:nvPr/>
          </p:nvSpPr>
          <p:spPr bwMode="auto">
            <a:xfrm>
              <a:off x="2688" y="24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Book Antiqua" panose="02040602050305030304" pitchFamily="18" charset="0"/>
                </a:rPr>
                <a:t>GLB</a:t>
              </a:r>
            </a:p>
          </p:txBody>
        </p:sp>
        <p:sp>
          <p:nvSpPr>
            <p:cNvPr id="46143" name="Line 69"/>
            <p:cNvSpPr>
              <a:spLocks noChangeShapeType="1"/>
            </p:cNvSpPr>
            <p:nvPr/>
          </p:nvSpPr>
          <p:spPr bwMode="auto">
            <a:xfrm>
              <a:off x="3168" y="2592"/>
              <a:ext cx="912" cy="24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140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从哈斯图看特殊元素（续）</a:t>
            </a:r>
          </a:p>
        </p:txBody>
      </p:sp>
      <p:sp>
        <p:nvSpPr>
          <p:cNvPr id="46141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1063625" y="404813"/>
            <a:ext cx="6100763" cy="576262"/>
          </a:xfrm>
        </p:spPr>
        <p:txBody>
          <a:bodyPr/>
          <a:lstStyle/>
          <a:p>
            <a:pPr algn="l" eaLnBrk="1" hangingPunct="1"/>
            <a:r>
              <a:rPr kumimoji="0" lang="zh-CN" altLang="en-US" sz="4000">
                <a:latin typeface="黑体" panose="02010609060101010101" pitchFamily="49" charset="-122"/>
              </a:rPr>
              <a:t>回顾</a:t>
            </a:r>
          </a:p>
        </p:txBody>
      </p:sp>
      <p:sp>
        <p:nvSpPr>
          <p:cNvPr id="1638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C77499-2DCF-46A8-9893-C32C016C8A4E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6387" name="Rectangle 1028"/>
          <p:cNvSpPr txBox="1">
            <a:spLocks noChangeArrowheads="1"/>
          </p:cNvSpPr>
          <p:nvPr/>
        </p:nvSpPr>
        <p:spPr bwMode="auto">
          <a:xfrm>
            <a:off x="468313" y="1341438"/>
            <a:ext cx="76200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85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latin typeface="Arial" panose="020B0604020202020204" pitchFamily="34" charset="0"/>
                <a:ea typeface="黑体" panose="02010609060101010101" pitchFamily="49" charset="-122"/>
              </a:rPr>
              <a:t>关系的闭包</a:t>
            </a:r>
            <a:endParaRPr kumimoji="1" lang="en-US" altLang="zh-CN" sz="32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latin typeface="Arial" panose="020B0604020202020204" pitchFamily="34" charset="0"/>
                <a:ea typeface="黑体" panose="02010609060101010101" pitchFamily="49" charset="-122"/>
              </a:rPr>
              <a:t>闭包的定义</a:t>
            </a:r>
          </a:p>
          <a:p>
            <a:pPr lvl="1"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latin typeface="Arial" panose="020B0604020202020204" pitchFamily="34" charset="0"/>
                <a:ea typeface="黑体" panose="02010609060101010101" pitchFamily="49" charset="-122"/>
              </a:rPr>
              <a:t>闭包的计算公式</a:t>
            </a:r>
          </a:p>
          <a:p>
            <a:pPr lvl="1"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ea typeface="黑体" panose="02010609060101010101" pitchFamily="49" charset="-122"/>
              </a:rPr>
              <a:t>传递闭包的</a:t>
            </a:r>
            <a:r>
              <a:rPr kumimoji="1" lang="en-US" altLang="zh-CN" sz="3200">
                <a:cs typeface="Times New Roman" panose="02020603050405020304" pitchFamily="18" charset="0"/>
              </a:rPr>
              <a:t>Warshall</a:t>
            </a:r>
            <a:r>
              <a:rPr kumimoji="1" lang="zh-CN" altLang="en-US" sz="3200">
                <a:ea typeface="黑体" panose="02010609060101010101" pitchFamily="49" charset="-122"/>
              </a:rPr>
              <a:t>算法</a:t>
            </a:r>
            <a:endParaRPr kumimoji="1" lang="en-US" altLang="zh-CN" sz="32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ea typeface="黑体" panose="02010609060101010101" pitchFamily="49" charset="-122"/>
              </a:rPr>
              <a:t>等价关系</a:t>
            </a:r>
            <a:endParaRPr kumimoji="1" lang="en-US" altLang="zh-CN" sz="32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ea typeface="黑体" panose="02010609060101010101" pitchFamily="49" charset="-122"/>
              </a:rPr>
              <a:t>等价类</a:t>
            </a:r>
            <a:endParaRPr kumimoji="1" lang="en-US" altLang="zh-CN" sz="32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>
                <a:ea typeface="黑体" panose="02010609060101010101" pitchFamily="49" charset="-122"/>
              </a:rPr>
              <a:t>划分</a:t>
            </a:r>
            <a:endParaRPr kumimoji="1" lang="zh-CN" altLang="en-US" sz="32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D68D83-638F-4627-9B83-0F892DA7290E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20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48130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偏序集中的特殊元素及其性质（续）</a:t>
            </a:r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132" name="组合 1"/>
          <p:cNvGrpSpPr>
            <a:grpSpLocks/>
          </p:cNvGrpSpPr>
          <p:nvPr/>
        </p:nvGrpSpPr>
        <p:grpSpPr bwMode="auto">
          <a:xfrm>
            <a:off x="561975" y="1257300"/>
            <a:ext cx="8042275" cy="4767263"/>
            <a:chOff x="561206" y="1256531"/>
            <a:chExt cx="8043242" cy="4768251"/>
          </a:xfrm>
        </p:grpSpPr>
        <p:pic>
          <p:nvPicPr>
            <p:cNvPr id="481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06" y="1256531"/>
              <a:ext cx="8043242" cy="476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矩形 7"/>
            <p:cNvSpPr>
              <a:spLocks noChangeArrowheads="1"/>
            </p:cNvSpPr>
            <p:nvPr/>
          </p:nvSpPr>
          <p:spPr bwMode="auto">
            <a:xfrm>
              <a:off x="2333402" y="1273522"/>
              <a:ext cx="144016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8136" name="矩形 9"/>
            <p:cNvSpPr>
              <a:spLocks noChangeArrowheads="1"/>
            </p:cNvSpPr>
            <p:nvPr/>
          </p:nvSpPr>
          <p:spPr bwMode="auto">
            <a:xfrm>
              <a:off x="2850013" y="1278434"/>
              <a:ext cx="112411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48133" name="矩形 2"/>
          <p:cNvSpPr>
            <a:spLocks noChangeArrowheads="1"/>
          </p:cNvSpPr>
          <p:nvPr/>
        </p:nvSpPr>
        <p:spPr bwMode="auto">
          <a:xfrm>
            <a:off x="5003800" y="4652963"/>
            <a:ext cx="792163" cy="504825"/>
          </a:xfrm>
          <a:prstGeom prst="rect">
            <a:avLst/>
          </a:prstGeom>
          <a:solidFill>
            <a:srgbClr val="010A7F"/>
          </a:solidFill>
          <a:ln w="9525">
            <a:solidFill>
              <a:srgbClr val="010A7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9F0C4C-A827-4064-89ED-95AC59ED1AE0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21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0178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偏序集中的特殊元素及其性质（续）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429000"/>
            <a:ext cx="298767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188913" y="1412875"/>
            <a:ext cx="7191375" cy="1985963"/>
            <a:chOff x="188913" y="1412875"/>
            <a:chExt cx="7191375" cy="1986507"/>
          </a:xfrm>
        </p:grpSpPr>
        <p:pic>
          <p:nvPicPr>
            <p:cNvPr id="501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039"/>
            <a:stretch>
              <a:fillRect/>
            </a:stretch>
          </p:blipFill>
          <p:spPr bwMode="auto">
            <a:xfrm>
              <a:off x="188913" y="1412875"/>
              <a:ext cx="7191375" cy="1986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1" name="矩形 12"/>
            <p:cNvSpPr>
              <a:spLocks noChangeArrowheads="1"/>
            </p:cNvSpPr>
            <p:nvPr/>
          </p:nvSpPr>
          <p:spPr bwMode="auto">
            <a:xfrm>
              <a:off x="2480202" y="1878869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92" name="矩形 13"/>
            <p:cNvSpPr>
              <a:spLocks noChangeArrowheads="1"/>
            </p:cNvSpPr>
            <p:nvPr/>
          </p:nvSpPr>
          <p:spPr bwMode="auto">
            <a:xfrm>
              <a:off x="3112363" y="1887833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93" name="矩形 14"/>
            <p:cNvSpPr>
              <a:spLocks noChangeArrowheads="1"/>
            </p:cNvSpPr>
            <p:nvPr/>
          </p:nvSpPr>
          <p:spPr bwMode="auto">
            <a:xfrm>
              <a:off x="2480202" y="2239310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94" name="矩形 15"/>
            <p:cNvSpPr>
              <a:spLocks noChangeArrowheads="1"/>
            </p:cNvSpPr>
            <p:nvPr/>
          </p:nvSpPr>
          <p:spPr bwMode="auto">
            <a:xfrm>
              <a:off x="3112363" y="2248274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95" name="矩形 16"/>
            <p:cNvSpPr>
              <a:spLocks noChangeArrowheads="1"/>
            </p:cNvSpPr>
            <p:nvPr/>
          </p:nvSpPr>
          <p:spPr bwMode="auto">
            <a:xfrm>
              <a:off x="2470675" y="2611196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96" name="矩形 17"/>
            <p:cNvSpPr>
              <a:spLocks noChangeArrowheads="1"/>
            </p:cNvSpPr>
            <p:nvPr/>
          </p:nvSpPr>
          <p:spPr bwMode="auto">
            <a:xfrm>
              <a:off x="3102836" y="2620160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9388" y="3500438"/>
            <a:ext cx="7191375" cy="1436687"/>
            <a:chOff x="389218" y="4573309"/>
            <a:chExt cx="7191375" cy="1435342"/>
          </a:xfrm>
        </p:grpSpPr>
        <p:pic>
          <p:nvPicPr>
            <p:cNvPr id="5018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22"/>
            <a:stretch>
              <a:fillRect/>
            </a:stretch>
          </p:blipFill>
          <p:spPr bwMode="auto">
            <a:xfrm>
              <a:off x="389218" y="4573309"/>
              <a:ext cx="7191375" cy="143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矩形 18"/>
            <p:cNvSpPr>
              <a:spLocks noChangeArrowheads="1"/>
            </p:cNvSpPr>
            <p:nvPr/>
          </p:nvSpPr>
          <p:spPr bwMode="auto">
            <a:xfrm>
              <a:off x="1403648" y="4586454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85" name="矩形 19"/>
            <p:cNvSpPr>
              <a:spLocks noChangeArrowheads="1"/>
            </p:cNvSpPr>
            <p:nvPr/>
          </p:nvSpPr>
          <p:spPr bwMode="auto">
            <a:xfrm>
              <a:off x="2032332" y="4581128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86" name="矩形 20"/>
            <p:cNvSpPr>
              <a:spLocks noChangeArrowheads="1"/>
            </p:cNvSpPr>
            <p:nvPr/>
          </p:nvSpPr>
          <p:spPr bwMode="auto">
            <a:xfrm>
              <a:off x="1456044" y="4961185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87" name="矩形 21"/>
            <p:cNvSpPr>
              <a:spLocks noChangeArrowheads="1"/>
            </p:cNvSpPr>
            <p:nvPr/>
          </p:nvSpPr>
          <p:spPr bwMode="auto">
            <a:xfrm>
              <a:off x="2083441" y="4960622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88" name="矩形 22"/>
            <p:cNvSpPr>
              <a:spLocks noChangeArrowheads="1"/>
            </p:cNvSpPr>
            <p:nvPr/>
          </p:nvSpPr>
          <p:spPr bwMode="auto">
            <a:xfrm>
              <a:off x="1451282" y="5333071"/>
              <a:ext cx="144030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0189" name="矩形 23"/>
            <p:cNvSpPr>
              <a:spLocks noChangeArrowheads="1"/>
            </p:cNvSpPr>
            <p:nvPr/>
          </p:nvSpPr>
          <p:spPr bwMode="auto">
            <a:xfrm>
              <a:off x="2083441" y="5332508"/>
              <a:ext cx="112422" cy="288058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4776E1-D0B9-43A0-A336-F029D3BB5FEF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22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2226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偏序集中的特殊元素及其性质（续）</a:t>
            </a:r>
          </a:p>
        </p:txBody>
      </p:sp>
      <p:sp>
        <p:nvSpPr>
          <p:cNvPr id="52227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28" name="组合 1"/>
          <p:cNvGrpSpPr>
            <a:grpSpLocks/>
          </p:cNvGrpSpPr>
          <p:nvPr/>
        </p:nvGrpSpPr>
        <p:grpSpPr bwMode="auto">
          <a:xfrm>
            <a:off x="406400" y="1244600"/>
            <a:ext cx="8342313" cy="4787900"/>
            <a:chOff x="406524" y="1245011"/>
            <a:chExt cx="8341940" cy="4787548"/>
          </a:xfrm>
        </p:grpSpPr>
        <p:pic>
          <p:nvPicPr>
            <p:cNvPr id="522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4" y="1245011"/>
              <a:ext cx="8341940" cy="4787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1" name="矩形 7"/>
            <p:cNvSpPr>
              <a:spLocks noChangeArrowheads="1"/>
            </p:cNvSpPr>
            <p:nvPr/>
          </p:nvSpPr>
          <p:spPr bwMode="auto">
            <a:xfrm>
              <a:off x="2433761" y="1268760"/>
              <a:ext cx="216024" cy="360040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2" name="矩形 9"/>
            <p:cNvSpPr>
              <a:spLocks noChangeArrowheads="1"/>
            </p:cNvSpPr>
            <p:nvPr/>
          </p:nvSpPr>
          <p:spPr bwMode="auto">
            <a:xfrm>
              <a:off x="3086023" y="1273672"/>
              <a:ext cx="168617" cy="360040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3" name="矩形 10"/>
            <p:cNvSpPr>
              <a:spLocks noChangeArrowheads="1"/>
            </p:cNvSpPr>
            <p:nvPr/>
          </p:nvSpPr>
          <p:spPr bwMode="auto">
            <a:xfrm>
              <a:off x="4636864" y="5016351"/>
              <a:ext cx="144016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4" name="矩形 11"/>
            <p:cNvSpPr>
              <a:spLocks noChangeArrowheads="1"/>
            </p:cNvSpPr>
            <p:nvPr/>
          </p:nvSpPr>
          <p:spPr bwMode="auto">
            <a:xfrm>
              <a:off x="5068766" y="5016351"/>
              <a:ext cx="91998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5" name="矩形 12"/>
            <p:cNvSpPr>
              <a:spLocks noChangeArrowheads="1"/>
            </p:cNvSpPr>
            <p:nvPr/>
          </p:nvSpPr>
          <p:spPr bwMode="auto">
            <a:xfrm>
              <a:off x="5288905" y="5019526"/>
              <a:ext cx="144016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6" name="矩形 13"/>
            <p:cNvSpPr>
              <a:spLocks noChangeArrowheads="1"/>
            </p:cNvSpPr>
            <p:nvPr/>
          </p:nvSpPr>
          <p:spPr bwMode="auto">
            <a:xfrm>
              <a:off x="5708107" y="5019526"/>
              <a:ext cx="164005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7" name="矩形 14"/>
            <p:cNvSpPr>
              <a:spLocks noChangeArrowheads="1"/>
            </p:cNvSpPr>
            <p:nvPr/>
          </p:nvSpPr>
          <p:spPr bwMode="auto">
            <a:xfrm>
              <a:off x="5951042" y="5016351"/>
              <a:ext cx="144016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8" name="矩形 15"/>
            <p:cNvSpPr>
              <a:spLocks noChangeArrowheads="1"/>
            </p:cNvSpPr>
            <p:nvPr/>
          </p:nvSpPr>
          <p:spPr bwMode="auto">
            <a:xfrm>
              <a:off x="6386119" y="5016351"/>
              <a:ext cx="130097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39" name="矩形 16"/>
            <p:cNvSpPr>
              <a:spLocks noChangeArrowheads="1"/>
            </p:cNvSpPr>
            <p:nvPr/>
          </p:nvSpPr>
          <p:spPr bwMode="auto">
            <a:xfrm>
              <a:off x="3966568" y="5016351"/>
              <a:ext cx="144016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0" name="矩形 17"/>
            <p:cNvSpPr>
              <a:spLocks noChangeArrowheads="1"/>
            </p:cNvSpPr>
            <p:nvPr/>
          </p:nvSpPr>
          <p:spPr bwMode="auto">
            <a:xfrm>
              <a:off x="4404820" y="501635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1" name="矩形 18"/>
            <p:cNvSpPr>
              <a:spLocks noChangeArrowheads="1"/>
            </p:cNvSpPr>
            <p:nvPr/>
          </p:nvSpPr>
          <p:spPr bwMode="auto">
            <a:xfrm>
              <a:off x="3317131" y="5016351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2" name="矩形 19"/>
            <p:cNvSpPr>
              <a:spLocks noChangeArrowheads="1"/>
            </p:cNvSpPr>
            <p:nvPr/>
          </p:nvSpPr>
          <p:spPr bwMode="auto">
            <a:xfrm>
              <a:off x="3736333" y="501635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3" name="矩形 20"/>
            <p:cNvSpPr>
              <a:spLocks noChangeArrowheads="1"/>
            </p:cNvSpPr>
            <p:nvPr/>
          </p:nvSpPr>
          <p:spPr bwMode="auto">
            <a:xfrm>
              <a:off x="2634134" y="5013176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4" name="矩形 21"/>
            <p:cNvSpPr>
              <a:spLocks noChangeArrowheads="1"/>
            </p:cNvSpPr>
            <p:nvPr/>
          </p:nvSpPr>
          <p:spPr bwMode="auto">
            <a:xfrm>
              <a:off x="3053336" y="5013176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5" name="矩形 22"/>
            <p:cNvSpPr>
              <a:spLocks noChangeArrowheads="1"/>
            </p:cNvSpPr>
            <p:nvPr/>
          </p:nvSpPr>
          <p:spPr bwMode="auto">
            <a:xfrm>
              <a:off x="6647532" y="5013176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2246" name="矩形 23"/>
            <p:cNvSpPr>
              <a:spLocks noChangeArrowheads="1"/>
            </p:cNvSpPr>
            <p:nvPr/>
          </p:nvSpPr>
          <p:spPr bwMode="auto">
            <a:xfrm>
              <a:off x="7066734" y="5013176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52229" name="矩形 24"/>
          <p:cNvSpPr>
            <a:spLocks noChangeArrowheads="1"/>
          </p:cNvSpPr>
          <p:nvPr/>
        </p:nvSpPr>
        <p:spPr bwMode="auto">
          <a:xfrm>
            <a:off x="5472113" y="4103688"/>
            <a:ext cx="1008062" cy="576262"/>
          </a:xfrm>
          <a:prstGeom prst="rect">
            <a:avLst/>
          </a:prstGeom>
          <a:solidFill>
            <a:srgbClr val="010A7F"/>
          </a:solidFill>
          <a:ln w="9525">
            <a:solidFill>
              <a:srgbClr val="010A7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E1D17C-FD23-41E8-8688-82CB1A538B8A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23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4274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偏序集中的特殊元素及其性质（续）</a:t>
            </a:r>
          </a:p>
        </p:txBody>
      </p:sp>
      <p:sp>
        <p:nvSpPr>
          <p:cNvPr id="54275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0257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偏序集中的特殊元素及其性质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276" name="组合 1"/>
          <p:cNvGrpSpPr>
            <a:grpSpLocks/>
          </p:cNvGrpSpPr>
          <p:nvPr/>
        </p:nvGrpSpPr>
        <p:grpSpPr bwMode="auto">
          <a:xfrm>
            <a:off x="336550" y="1258888"/>
            <a:ext cx="8475663" cy="4810125"/>
            <a:chOff x="336482" y="1258972"/>
            <a:chExt cx="8475290" cy="4809816"/>
          </a:xfrm>
        </p:grpSpPr>
        <p:pic>
          <p:nvPicPr>
            <p:cNvPr id="5427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82" y="1258972"/>
              <a:ext cx="8475290" cy="4809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矩形 7"/>
            <p:cNvSpPr>
              <a:spLocks noChangeArrowheads="1"/>
            </p:cNvSpPr>
            <p:nvPr/>
          </p:nvSpPr>
          <p:spPr bwMode="auto">
            <a:xfrm>
              <a:off x="2214788" y="486916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79" name="矩形 9"/>
            <p:cNvSpPr>
              <a:spLocks noChangeArrowheads="1"/>
            </p:cNvSpPr>
            <p:nvPr/>
          </p:nvSpPr>
          <p:spPr bwMode="auto">
            <a:xfrm>
              <a:off x="2624465" y="486916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0" name="矩形 10"/>
            <p:cNvSpPr>
              <a:spLocks noChangeArrowheads="1"/>
            </p:cNvSpPr>
            <p:nvPr/>
          </p:nvSpPr>
          <p:spPr bwMode="auto">
            <a:xfrm>
              <a:off x="2920579" y="4869723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1" name="矩形 11"/>
            <p:cNvSpPr>
              <a:spLocks noChangeArrowheads="1"/>
            </p:cNvSpPr>
            <p:nvPr/>
          </p:nvSpPr>
          <p:spPr bwMode="auto">
            <a:xfrm>
              <a:off x="3339781" y="4869723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2" name="矩形 12"/>
            <p:cNvSpPr>
              <a:spLocks noChangeArrowheads="1"/>
            </p:cNvSpPr>
            <p:nvPr/>
          </p:nvSpPr>
          <p:spPr bwMode="auto">
            <a:xfrm>
              <a:off x="3628527" y="4873923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3" name="矩形 13"/>
            <p:cNvSpPr>
              <a:spLocks noChangeArrowheads="1"/>
            </p:cNvSpPr>
            <p:nvPr/>
          </p:nvSpPr>
          <p:spPr bwMode="auto">
            <a:xfrm>
              <a:off x="4047729" y="4873923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4" name="矩形 14"/>
            <p:cNvSpPr>
              <a:spLocks noChangeArrowheads="1"/>
            </p:cNvSpPr>
            <p:nvPr/>
          </p:nvSpPr>
          <p:spPr bwMode="auto">
            <a:xfrm>
              <a:off x="4346450" y="4878686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5" name="矩形 15"/>
            <p:cNvSpPr>
              <a:spLocks noChangeArrowheads="1"/>
            </p:cNvSpPr>
            <p:nvPr/>
          </p:nvSpPr>
          <p:spPr bwMode="auto">
            <a:xfrm>
              <a:off x="4765652" y="4878686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6" name="矩形 16"/>
            <p:cNvSpPr>
              <a:spLocks noChangeArrowheads="1"/>
            </p:cNvSpPr>
            <p:nvPr/>
          </p:nvSpPr>
          <p:spPr bwMode="auto">
            <a:xfrm>
              <a:off x="3693052" y="4480542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7" name="矩形 17"/>
            <p:cNvSpPr>
              <a:spLocks noChangeArrowheads="1"/>
            </p:cNvSpPr>
            <p:nvPr/>
          </p:nvSpPr>
          <p:spPr bwMode="auto">
            <a:xfrm>
              <a:off x="4112254" y="4480542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8" name="矩形 18"/>
            <p:cNvSpPr>
              <a:spLocks noChangeArrowheads="1"/>
            </p:cNvSpPr>
            <p:nvPr/>
          </p:nvSpPr>
          <p:spPr bwMode="auto">
            <a:xfrm>
              <a:off x="4309940" y="4475779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9" name="矩形 19"/>
            <p:cNvSpPr>
              <a:spLocks noChangeArrowheads="1"/>
            </p:cNvSpPr>
            <p:nvPr/>
          </p:nvSpPr>
          <p:spPr bwMode="auto">
            <a:xfrm>
              <a:off x="4738668" y="4475779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0" name="矩形 20"/>
            <p:cNvSpPr>
              <a:spLocks noChangeArrowheads="1"/>
            </p:cNvSpPr>
            <p:nvPr/>
          </p:nvSpPr>
          <p:spPr bwMode="auto">
            <a:xfrm>
              <a:off x="5004048" y="447521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1" name="矩形 21"/>
            <p:cNvSpPr>
              <a:spLocks noChangeArrowheads="1"/>
            </p:cNvSpPr>
            <p:nvPr/>
          </p:nvSpPr>
          <p:spPr bwMode="auto">
            <a:xfrm>
              <a:off x="5432776" y="447521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2" name="矩形 22"/>
            <p:cNvSpPr>
              <a:spLocks noChangeArrowheads="1"/>
            </p:cNvSpPr>
            <p:nvPr/>
          </p:nvSpPr>
          <p:spPr bwMode="auto">
            <a:xfrm>
              <a:off x="2210025" y="5599331"/>
              <a:ext cx="16675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3" name="矩形 23"/>
            <p:cNvSpPr>
              <a:spLocks noChangeArrowheads="1"/>
            </p:cNvSpPr>
            <p:nvPr/>
          </p:nvSpPr>
          <p:spPr bwMode="auto">
            <a:xfrm>
              <a:off x="2668918" y="559933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4" name="矩形 24"/>
            <p:cNvSpPr>
              <a:spLocks noChangeArrowheads="1"/>
            </p:cNvSpPr>
            <p:nvPr/>
          </p:nvSpPr>
          <p:spPr bwMode="auto">
            <a:xfrm>
              <a:off x="2958683" y="558924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5" name="矩形 25"/>
            <p:cNvSpPr>
              <a:spLocks noChangeArrowheads="1"/>
            </p:cNvSpPr>
            <p:nvPr/>
          </p:nvSpPr>
          <p:spPr bwMode="auto">
            <a:xfrm>
              <a:off x="3373122" y="558924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6" name="矩形 26"/>
            <p:cNvSpPr>
              <a:spLocks noChangeArrowheads="1"/>
            </p:cNvSpPr>
            <p:nvPr/>
          </p:nvSpPr>
          <p:spPr bwMode="auto">
            <a:xfrm>
              <a:off x="2950741" y="4124697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7" name="矩形 27"/>
            <p:cNvSpPr>
              <a:spLocks noChangeArrowheads="1"/>
            </p:cNvSpPr>
            <p:nvPr/>
          </p:nvSpPr>
          <p:spPr bwMode="auto">
            <a:xfrm>
              <a:off x="3379468" y="4124697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8" name="矩形 28"/>
            <p:cNvSpPr>
              <a:spLocks noChangeArrowheads="1"/>
            </p:cNvSpPr>
            <p:nvPr/>
          </p:nvSpPr>
          <p:spPr bwMode="auto">
            <a:xfrm>
              <a:off x="2248695" y="4119488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9" name="矩形 29"/>
            <p:cNvSpPr>
              <a:spLocks noChangeArrowheads="1"/>
            </p:cNvSpPr>
            <p:nvPr/>
          </p:nvSpPr>
          <p:spPr bwMode="auto">
            <a:xfrm>
              <a:off x="2667897" y="4119488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0" name="矩形 30"/>
            <p:cNvSpPr>
              <a:spLocks noChangeArrowheads="1"/>
            </p:cNvSpPr>
            <p:nvPr/>
          </p:nvSpPr>
          <p:spPr bwMode="auto">
            <a:xfrm>
              <a:off x="2221457" y="3402389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1" name="矩形 31"/>
            <p:cNvSpPr>
              <a:spLocks noChangeArrowheads="1"/>
            </p:cNvSpPr>
            <p:nvPr/>
          </p:nvSpPr>
          <p:spPr bwMode="auto">
            <a:xfrm>
              <a:off x="2640011" y="340519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2" name="矩形 33"/>
            <p:cNvSpPr>
              <a:spLocks noChangeArrowheads="1"/>
            </p:cNvSpPr>
            <p:nvPr/>
          </p:nvSpPr>
          <p:spPr bwMode="auto">
            <a:xfrm>
              <a:off x="3617933" y="3419476"/>
              <a:ext cx="139142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3" name="矩形 34"/>
            <p:cNvSpPr>
              <a:spLocks noChangeArrowheads="1"/>
            </p:cNvSpPr>
            <p:nvPr/>
          </p:nvSpPr>
          <p:spPr bwMode="auto">
            <a:xfrm>
              <a:off x="4052497" y="342900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4" name="矩形 35"/>
            <p:cNvSpPr>
              <a:spLocks noChangeArrowheads="1"/>
            </p:cNvSpPr>
            <p:nvPr/>
          </p:nvSpPr>
          <p:spPr bwMode="auto">
            <a:xfrm>
              <a:off x="2917721" y="341144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5" name="矩形 36"/>
            <p:cNvSpPr>
              <a:spLocks noChangeArrowheads="1"/>
            </p:cNvSpPr>
            <p:nvPr/>
          </p:nvSpPr>
          <p:spPr bwMode="auto">
            <a:xfrm>
              <a:off x="3336276" y="341424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6" name="矩形 37"/>
            <p:cNvSpPr>
              <a:spLocks noChangeArrowheads="1"/>
            </p:cNvSpPr>
            <p:nvPr/>
          </p:nvSpPr>
          <p:spPr bwMode="auto">
            <a:xfrm>
              <a:off x="4339735" y="3426619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7" name="矩形 38"/>
            <p:cNvSpPr>
              <a:spLocks noChangeArrowheads="1"/>
            </p:cNvSpPr>
            <p:nvPr/>
          </p:nvSpPr>
          <p:spPr bwMode="auto">
            <a:xfrm>
              <a:off x="4744591" y="342942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8" name="矩形 39"/>
            <p:cNvSpPr>
              <a:spLocks noChangeArrowheads="1"/>
            </p:cNvSpPr>
            <p:nvPr/>
          </p:nvSpPr>
          <p:spPr bwMode="auto">
            <a:xfrm>
              <a:off x="2224314" y="269183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09" name="矩形 40"/>
            <p:cNvSpPr>
              <a:spLocks noChangeArrowheads="1"/>
            </p:cNvSpPr>
            <p:nvPr/>
          </p:nvSpPr>
          <p:spPr bwMode="auto">
            <a:xfrm>
              <a:off x="2633342" y="2689868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0" name="矩形 41"/>
            <p:cNvSpPr>
              <a:spLocks noChangeArrowheads="1"/>
            </p:cNvSpPr>
            <p:nvPr/>
          </p:nvSpPr>
          <p:spPr bwMode="auto">
            <a:xfrm>
              <a:off x="6360522" y="2685105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1" name="矩形 42"/>
            <p:cNvSpPr>
              <a:spLocks noChangeArrowheads="1"/>
            </p:cNvSpPr>
            <p:nvPr/>
          </p:nvSpPr>
          <p:spPr bwMode="auto">
            <a:xfrm>
              <a:off x="6767963" y="2687906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2" name="矩形 43"/>
            <p:cNvSpPr>
              <a:spLocks noChangeArrowheads="1"/>
            </p:cNvSpPr>
            <p:nvPr/>
          </p:nvSpPr>
          <p:spPr bwMode="auto">
            <a:xfrm>
              <a:off x="7067528" y="2688628"/>
              <a:ext cx="112635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3" name="矩形 44"/>
            <p:cNvSpPr>
              <a:spLocks noChangeArrowheads="1"/>
            </p:cNvSpPr>
            <p:nvPr/>
          </p:nvSpPr>
          <p:spPr bwMode="auto">
            <a:xfrm>
              <a:off x="7458303" y="2691429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4" name="矩形 45"/>
            <p:cNvSpPr>
              <a:spLocks noChangeArrowheads="1"/>
            </p:cNvSpPr>
            <p:nvPr/>
          </p:nvSpPr>
          <p:spPr bwMode="auto">
            <a:xfrm>
              <a:off x="3941818" y="3037587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5" name="矩形 46"/>
            <p:cNvSpPr>
              <a:spLocks noChangeArrowheads="1"/>
            </p:cNvSpPr>
            <p:nvPr/>
          </p:nvSpPr>
          <p:spPr bwMode="auto">
            <a:xfrm>
              <a:off x="4357197" y="3040388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6" name="矩形 47"/>
            <p:cNvSpPr>
              <a:spLocks noChangeArrowheads="1"/>
            </p:cNvSpPr>
            <p:nvPr/>
          </p:nvSpPr>
          <p:spPr bwMode="auto">
            <a:xfrm>
              <a:off x="4563915" y="3044728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7" name="矩形 48"/>
            <p:cNvSpPr>
              <a:spLocks noChangeArrowheads="1"/>
            </p:cNvSpPr>
            <p:nvPr/>
          </p:nvSpPr>
          <p:spPr bwMode="auto">
            <a:xfrm>
              <a:off x="4980881" y="304991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8" name="矩形 49"/>
            <p:cNvSpPr>
              <a:spLocks noChangeArrowheads="1"/>
            </p:cNvSpPr>
            <p:nvPr/>
          </p:nvSpPr>
          <p:spPr bwMode="auto">
            <a:xfrm>
              <a:off x="3676805" y="2306582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19" name="矩形 50"/>
            <p:cNvSpPr>
              <a:spLocks noChangeArrowheads="1"/>
            </p:cNvSpPr>
            <p:nvPr/>
          </p:nvSpPr>
          <p:spPr bwMode="auto">
            <a:xfrm>
              <a:off x="4095359" y="2309383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0" name="矩形 51"/>
            <p:cNvSpPr>
              <a:spLocks noChangeArrowheads="1"/>
            </p:cNvSpPr>
            <p:nvPr/>
          </p:nvSpPr>
          <p:spPr bwMode="auto">
            <a:xfrm>
              <a:off x="1734547" y="162880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1" name="矩形 52"/>
            <p:cNvSpPr>
              <a:spLocks noChangeArrowheads="1"/>
            </p:cNvSpPr>
            <p:nvPr/>
          </p:nvSpPr>
          <p:spPr bwMode="auto">
            <a:xfrm>
              <a:off x="2153101" y="163160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2" name="矩形 53"/>
            <p:cNvSpPr>
              <a:spLocks noChangeArrowheads="1"/>
            </p:cNvSpPr>
            <p:nvPr/>
          </p:nvSpPr>
          <p:spPr bwMode="auto">
            <a:xfrm>
              <a:off x="2445101" y="162880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3" name="矩形 54"/>
            <p:cNvSpPr>
              <a:spLocks noChangeArrowheads="1"/>
            </p:cNvSpPr>
            <p:nvPr/>
          </p:nvSpPr>
          <p:spPr bwMode="auto">
            <a:xfrm>
              <a:off x="2858892" y="163160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4" name="矩形 55"/>
            <p:cNvSpPr>
              <a:spLocks noChangeArrowheads="1"/>
            </p:cNvSpPr>
            <p:nvPr/>
          </p:nvSpPr>
          <p:spPr bwMode="auto">
            <a:xfrm>
              <a:off x="2352083" y="1263434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5" name="矩形 56"/>
            <p:cNvSpPr>
              <a:spLocks noChangeArrowheads="1"/>
            </p:cNvSpPr>
            <p:nvPr/>
          </p:nvSpPr>
          <p:spPr bwMode="auto">
            <a:xfrm>
              <a:off x="2837882" y="1266235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6" name="矩形 57"/>
            <p:cNvSpPr>
              <a:spLocks noChangeArrowheads="1"/>
            </p:cNvSpPr>
            <p:nvPr/>
          </p:nvSpPr>
          <p:spPr bwMode="auto">
            <a:xfrm>
              <a:off x="3228228" y="126876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327" name="矩形 58"/>
            <p:cNvSpPr>
              <a:spLocks noChangeArrowheads="1"/>
            </p:cNvSpPr>
            <p:nvPr/>
          </p:nvSpPr>
          <p:spPr bwMode="auto">
            <a:xfrm>
              <a:off x="3694412" y="127156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组合 2"/>
          <p:cNvGrpSpPr>
            <a:grpSpLocks/>
          </p:cNvGrpSpPr>
          <p:nvPr/>
        </p:nvGrpSpPr>
        <p:grpSpPr bwMode="auto">
          <a:xfrm>
            <a:off x="5940425" y="3141663"/>
            <a:ext cx="3024188" cy="2735262"/>
            <a:chOff x="5580112" y="3068960"/>
            <a:chExt cx="3024336" cy="2736304"/>
          </a:xfrm>
        </p:grpSpPr>
        <p:pic>
          <p:nvPicPr>
            <p:cNvPr id="563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068960"/>
              <a:ext cx="2952328" cy="2705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5651553" y="3213477"/>
              <a:ext cx="2952895" cy="2591787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Book Antiqua" charset="0"/>
                <a:cs typeface="宋体" charset="0"/>
              </a:endParaRPr>
            </a:p>
          </p:txBody>
        </p:sp>
      </p:grpSp>
      <p:sp>
        <p:nvSpPr>
          <p:cNvPr id="56322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偏序集与格</a:t>
            </a:r>
          </a:p>
        </p:txBody>
      </p:sp>
      <p:sp>
        <p:nvSpPr>
          <p:cNvPr id="56323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偏序关系与格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49F3C5-E848-496F-AD6C-1AD383512C9C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24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468313" y="1398588"/>
            <a:ext cx="8064500" cy="455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89000" indent="-439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FF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格</a:t>
            </a:r>
            <a:r>
              <a:rPr lang="zh-CN" altLang="en-US" sz="3200">
                <a:latin typeface="Book Antiqua" panose="0204060205030503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>
                <a:latin typeface="Book Antiqua" panose="02040602050305030304" pitchFamily="18" charset="0"/>
                <a:cs typeface="Times New Roman" panose="02020603050405020304" pitchFamily="18" charset="0"/>
              </a:rPr>
              <a:t>lattice</a:t>
            </a:r>
            <a:r>
              <a:rPr lang="zh-CN" altLang="en-US" sz="3200">
                <a:latin typeface="Book Antiqua" panose="02040602050305030304" pitchFamily="18" charset="0"/>
                <a:ea typeface="黑体" panose="02010609060101010101" pitchFamily="49" charset="-122"/>
              </a:rPr>
              <a:t>）作为一个代数系统可以通过两种方式进行定义：</a:t>
            </a:r>
            <a:endParaRPr lang="en-US" altLang="zh-CN" sz="3200"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sz="2800" b="1">
                <a:solidFill>
                  <a:srgbClr val="FF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⑴</a:t>
            </a:r>
            <a:r>
              <a:rPr lang="zh-CN" altLang="en-US" sz="280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通过偏序集与偏序关系定义</a:t>
            </a:r>
            <a:endParaRPr lang="en-US" altLang="zh-CN" sz="2800">
              <a:solidFill>
                <a:srgbClr val="0000CC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</a:pPr>
            <a:r>
              <a:rPr lang="zh-CN" altLang="en-US" sz="2800" b="1">
                <a:solidFill>
                  <a:srgbClr val="FF0000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⑵</a:t>
            </a:r>
            <a:r>
              <a:rPr lang="zh-CN" altLang="en-US" sz="280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通过普通集合与特殊运算定义</a:t>
            </a:r>
            <a:endParaRPr lang="en-US" altLang="zh-CN" sz="2800">
              <a:solidFill>
                <a:srgbClr val="0000CC"/>
              </a:solidFill>
              <a:latin typeface="Book Antiqua" panose="0204060205030503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latin typeface="Book Antiqua" panose="02040602050305030304" pitchFamily="18" charset="0"/>
                <a:ea typeface="黑体" panose="02010609060101010101" pitchFamily="49" charset="-122"/>
              </a:rPr>
              <a:t>本讲我们仅从偏序的角度去定义格，并研究其中的若干基本运算</a:t>
            </a:r>
            <a:endParaRPr lang="en-US" altLang="zh-CN" sz="32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偏序关系与格（续）</a:t>
            </a:r>
          </a:p>
        </p:txBody>
      </p:sp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偏序关系与格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B96026-DCF9-42FB-9591-7B7750FF2F38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25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00050" y="1341438"/>
            <a:ext cx="77724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格作为</a:t>
            </a:r>
            <a:r>
              <a:rPr lang="zh-CN" altLang="en-US" sz="3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的定义：</a:t>
            </a:r>
          </a:p>
        </p:txBody>
      </p:sp>
      <p:grpSp>
        <p:nvGrpSpPr>
          <p:cNvPr id="58373" name="组合 1"/>
          <p:cNvGrpSpPr>
            <a:grpSpLocks/>
          </p:cNvGrpSpPr>
          <p:nvPr/>
        </p:nvGrpSpPr>
        <p:grpSpPr bwMode="auto">
          <a:xfrm>
            <a:off x="468313" y="2330450"/>
            <a:ext cx="8193087" cy="3475038"/>
            <a:chOff x="467544" y="2331152"/>
            <a:chExt cx="8193114" cy="3474112"/>
          </a:xfrm>
        </p:grpSpPr>
        <p:pic>
          <p:nvPicPr>
            <p:cNvPr id="5837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331152"/>
              <a:ext cx="8193114" cy="347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6" name="矩形 7"/>
            <p:cNvSpPr>
              <a:spLocks noChangeArrowheads="1"/>
            </p:cNvSpPr>
            <p:nvPr/>
          </p:nvSpPr>
          <p:spPr bwMode="auto">
            <a:xfrm>
              <a:off x="2080643" y="2372695"/>
              <a:ext cx="131105" cy="342950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8377" name="矩形 10"/>
            <p:cNvSpPr>
              <a:spLocks noChangeArrowheads="1"/>
            </p:cNvSpPr>
            <p:nvPr/>
          </p:nvSpPr>
          <p:spPr bwMode="auto">
            <a:xfrm>
              <a:off x="2722444" y="2382221"/>
              <a:ext cx="135653" cy="321936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58374" name="矩形 11"/>
          <p:cNvSpPr>
            <a:spLocks noChangeArrowheads="1"/>
          </p:cNvSpPr>
          <p:nvPr/>
        </p:nvSpPr>
        <p:spPr bwMode="auto">
          <a:xfrm>
            <a:off x="1150938" y="2420938"/>
            <a:ext cx="468312" cy="287337"/>
          </a:xfrm>
          <a:prstGeom prst="rect">
            <a:avLst/>
          </a:prstGeom>
          <a:solidFill>
            <a:srgbClr val="010A7F"/>
          </a:solidFill>
          <a:ln w="9525">
            <a:solidFill>
              <a:srgbClr val="010A7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bg1"/>
                </a:solidFill>
              </a:rPr>
              <a:t>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偏序关系与格（续）</a:t>
            </a:r>
          </a:p>
        </p:txBody>
      </p:sp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偏序关系与格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F7F48D-789D-4F73-A850-EE4D81CBB109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26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0420" name="组合 1"/>
          <p:cNvGrpSpPr>
            <a:grpSpLocks/>
          </p:cNvGrpSpPr>
          <p:nvPr/>
        </p:nvGrpSpPr>
        <p:grpSpPr bwMode="auto">
          <a:xfrm>
            <a:off x="660400" y="1233488"/>
            <a:ext cx="8255000" cy="4762500"/>
            <a:chOff x="458145" y="1268760"/>
            <a:chExt cx="8253936" cy="4762475"/>
          </a:xfrm>
        </p:grpSpPr>
        <p:pic>
          <p:nvPicPr>
            <p:cNvPr id="604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45" y="1268760"/>
              <a:ext cx="8253936" cy="476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3" name="矩形 5"/>
            <p:cNvSpPr>
              <a:spLocks noChangeArrowheads="1"/>
            </p:cNvSpPr>
            <p:nvPr/>
          </p:nvSpPr>
          <p:spPr bwMode="auto">
            <a:xfrm>
              <a:off x="4134316" y="2108465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4" name="矩形 7"/>
            <p:cNvSpPr>
              <a:spLocks noChangeArrowheads="1"/>
            </p:cNvSpPr>
            <p:nvPr/>
          </p:nvSpPr>
          <p:spPr bwMode="auto">
            <a:xfrm>
              <a:off x="4709139" y="2109996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5" name="矩形 10"/>
            <p:cNvSpPr>
              <a:spLocks noChangeArrowheads="1"/>
            </p:cNvSpPr>
            <p:nvPr/>
          </p:nvSpPr>
          <p:spPr bwMode="auto">
            <a:xfrm>
              <a:off x="2928199" y="3260087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6" name="矩形 11"/>
            <p:cNvSpPr>
              <a:spLocks noChangeArrowheads="1"/>
            </p:cNvSpPr>
            <p:nvPr/>
          </p:nvSpPr>
          <p:spPr bwMode="auto">
            <a:xfrm>
              <a:off x="3506169" y="3262888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7" name="矩形 12"/>
            <p:cNvSpPr>
              <a:spLocks noChangeArrowheads="1"/>
            </p:cNvSpPr>
            <p:nvPr/>
          </p:nvSpPr>
          <p:spPr bwMode="auto">
            <a:xfrm>
              <a:off x="3891718" y="3283890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8" name="矩形 13"/>
            <p:cNvSpPr>
              <a:spLocks noChangeArrowheads="1"/>
            </p:cNvSpPr>
            <p:nvPr/>
          </p:nvSpPr>
          <p:spPr bwMode="auto">
            <a:xfrm>
              <a:off x="4455399" y="3286691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9" name="矩形 14"/>
            <p:cNvSpPr>
              <a:spLocks noChangeArrowheads="1"/>
            </p:cNvSpPr>
            <p:nvPr/>
          </p:nvSpPr>
          <p:spPr bwMode="auto">
            <a:xfrm>
              <a:off x="4840416" y="3288655"/>
              <a:ext cx="11912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30" name="矩形 15"/>
            <p:cNvSpPr>
              <a:spLocks noChangeArrowheads="1"/>
            </p:cNvSpPr>
            <p:nvPr/>
          </p:nvSpPr>
          <p:spPr bwMode="auto">
            <a:xfrm>
              <a:off x="5492652" y="3281930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60421" name="矩形 16"/>
          <p:cNvSpPr>
            <a:spLocks noChangeArrowheads="1"/>
          </p:cNvSpPr>
          <p:nvPr/>
        </p:nvSpPr>
        <p:spPr bwMode="auto">
          <a:xfrm>
            <a:off x="7521575" y="5373688"/>
            <a:ext cx="434975" cy="431800"/>
          </a:xfrm>
          <a:prstGeom prst="rect">
            <a:avLst/>
          </a:prstGeom>
          <a:solidFill>
            <a:srgbClr val="010A7F"/>
          </a:solidFill>
          <a:ln w="9525">
            <a:solidFill>
              <a:srgbClr val="010A7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偏序关系与格（续）</a:t>
            </a:r>
          </a:p>
        </p:txBody>
      </p:sp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偏序关系与格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F6EECC-68C7-42D3-B1B9-791C3DE0C89C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27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2468" name="组合 1"/>
          <p:cNvGrpSpPr>
            <a:grpSpLocks/>
          </p:cNvGrpSpPr>
          <p:nvPr/>
        </p:nvGrpSpPr>
        <p:grpSpPr bwMode="auto">
          <a:xfrm>
            <a:off x="215900" y="1276350"/>
            <a:ext cx="8712200" cy="4762500"/>
            <a:chOff x="215895" y="1276722"/>
            <a:chExt cx="8712968" cy="4761361"/>
          </a:xfrm>
        </p:grpSpPr>
        <p:pic>
          <p:nvPicPr>
            <p:cNvPr id="624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95" y="1276722"/>
              <a:ext cx="8712968" cy="476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0" name="矩形 5"/>
            <p:cNvSpPr>
              <a:spLocks noChangeArrowheads="1"/>
            </p:cNvSpPr>
            <p:nvPr/>
          </p:nvSpPr>
          <p:spPr bwMode="auto">
            <a:xfrm>
              <a:off x="1777976" y="2157803"/>
              <a:ext cx="129727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2471" name="矩形 7"/>
            <p:cNvSpPr>
              <a:spLocks noChangeArrowheads="1"/>
            </p:cNvSpPr>
            <p:nvPr/>
          </p:nvSpPr>
          <p:spPr bwMode="auto">
            <a:xfrm>
              <a:off x="2355947" y="2160604"/>
              <a:ext cx="135653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2472" name="矩形 10"/>
            <p:cNvSpPr>
              <a:spLocks noChangeArrowheads="1"/>
            </p:cNvSpPr>
            <p:nvPr/>
          </p:nvSpPr>
          <p:spPr bwMode="auto">
            <a:xfrm>
              <a:off x="1776809" y="1801963"/>
              <a:ext cx="133410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2473" name="矩形 11"/>
            <p:cNvSpPr>
              <a:spLocks noChangeArrowheads="1"/>
            </p:cNvSpPr>
            <p:nvPr/>
          </p:nvSpPr>
          <p:spPr bwMode="auto">
            <a:xfrm>
              <a:off x="2722444" y="1801963"/>
              <a:ext cx="193371" cy="288032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 sz="180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格的对偶原理</a:t>
            </a:r>
          </a:p>
        </p:txBody>
      </p:sp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25209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格的对偶原理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DFEBCE0-9258-43F7-A9AD-06FF9B937CAF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28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4516" name="组合 1"/>
          <p:cNvGrpSpPr>
            <a:grpSpLocks/>
          </p:cNvGrpSpPr>
          <p:nvPr/>
        </p:nvGrpSpPr>
        <p:grpSpPr bwMode="auto">
          <a:xfrm>
            <a:off x="76200" y="1296988"/>
            <a:ext cx="8991600" cy="4724400"/>
            <a:chOff x="76200" y="1296888"/>
            <a:chExt cx="8991600" cy="4724400"/>
          </a:xfrm>
        </p:grpSpPr>
        <p:pic>
          <p:nvPicPr>
            <p:cNvPr id="6451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296888"/>
              <a:ext cx="89916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18" name="矩形 5"/>
            <p:cNvSpPr>
              <a:spLocks noChangeArrowheads="1"/>
            </p:cNvSpPr>
            <p:nvPr/>
          </p:nvSpPr>
          <p:spPr bwMode="auto">
            <a:xfrm>
              <a:off x="1240970" y="2439550"/>
              <a:ext cx="576064" cy="360040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</a:rPr>
                <a:t>：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格的对偶原理（续）</a:t>
            </a:r>
          </a:p>
        </p:txBody>
      </p:sp>
      <p:sp>
        <p:nvSpPr>
          <p:cNvPr id="6656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CA0DA7-2CE7-404E-BFE8-D377140500D5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29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98588"/>
            <a:ext cx="8904288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25209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格的对偶原理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62" cy="576262"/>
          </a:xfrm>
        </p:spPr>
        <p:txBody>
          <a:bodyPr/>
          <a:lstStyle/>
          <a:p>
            <a:pPr algn="l" eaLnBrk="1" hangingPunct="1"/>
            <a:r>
              <a:rPr kumimoji="0" lang="zh-CN" altLang="en-US" sz="4000">
                <a:latin typeface="黑体" panose="02010609060101010101" pitchFamily="49" charset="-122"/>
              </a:rPr>
              <a:t>提要</a:t>
            </a:r>
          </a:p>
        </p:txBody>
      </p:sp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C0AD8F-9850-444B-8BD6-45D9A8DE1DC7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3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xfrm>
            <a:off x="611188" y="6284913"/>
            <a:ext cx="230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Rectangle 8"/>
          <p:cNvSpPr txBox="1">
            <a:spLocks noChangeArrowheads="1"/>
          </p:cNvSpPr>
          <p:nvPr/>
        </p:nvSpPr>
        <p:spPr bwMode="auto">
          <a:xfrm>
            <a:off x="312738" y="1322388"/>
            <a:ext cx="74993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偏序关系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偏序集与哈斯图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偏序集中的特殊元素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特殊元素的性质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偏序格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37" name="Picture 4" descr="File:Hypercubestar binar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1557338"/>
            <a:ext cx="384016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小结</a:t>
            </a:r>
          </a:p>
        </p:txBody>
      </p:sp>
      <p:sp>
        <p:nvSpPr>
          <p:cNvPr id="68610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偏序：自反，传递，</a:t>
            </a:r>
            <a:r>
              <a:rPr lang="zh-CN" altLang="en-US">
                <a:solidFill>
                  <a:srgbClr val="FF0000"/>
                </a:solidFill>
              </a:rPr>
              <a:t>反</a:t>
            </a:r>
            <a:r>
              <a:rPr lang="zh-CN" altLang="en-US"/>
              <a:t>对称</a:t>
            </a:r>
            <a:endParaRPr lang="en-US" altLang="zh-CN"/>
          </a:p>
          <a:p>
            <a:pPr lvl="1"/>
            <a:r>
              <a:rPr lang="zh-CN" altLang="en-US"/>
              <a:t>偏序集，哈斯图</a:t>
            </a:r>
            <a:endParaRPr lang="en-US" altLang="zh-CN"/>
          </a:p>
          <a:p>
            <a:pPr lvl="1"/>
            <a:r>
              <a:rPr lang="zh-CN" altLang="en-US"/>
              <a:t>最大，最小，极大，极小</a:t>
            </a:r>
            <a:r>
              <a:rPr lang="en-US" altLang="zh-CN"/>
              <a:t> </a:t>
            </a:r>
            <a:r>
              <a:rPr lang="zh-CN" altLang="en-US"/>
              <a:t>元素</a:t>
            </a:r>
            <a:endParaRPr lang="en-US" altLang="zh-CN"/>
          </a:p>
          <a:p>
            <a:pPr lvl="1"/>
            <a:r>
              <a:rPr lang="zh-CN" altLang="en-US"/>
              <a:t>上界，下界，上确界，下确界</a:t>
            </a:r>
            <a:endParaRPr lang="en-US" altLang="zh-CN"/>
          </a:p>
          <a:p>
            <a:r>
              <a:rPr lang="zh-CN" altLang="en-US"/>
              <a:t>格：任二元素均有上下确界的偏序集</a:t>
            </a:r>
            <a:endParaRPr lang="en-US" altLang="zh-CN"/>
          </a:p>
          <a:p>
            <a:pPr lvl="1"/>
            <a:r>
              <a:rPr lang="zh-CN" altLang="en-US"/>
              <a:t>对偶原理</a:t>
            </a:r>
            <a:endParaRPr lang="en-US" altLang="zh-CN"/>
          </a:p>
          <a:p>
            <a:pPr lvl="1"/>
            <a:endParaRPr lang="en-US" altLang="en-US"/>
          </a:p>
        </p:txBody>
      </p:sp>
      <p:sp>
        <p:nvSpPr>
          <p:cNvPr id="68611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D383DC-9710-45E7-82B7-11542C8DBED7}" type="datetime1">
              <a:rPr lang="zh-CN" altLang="en-US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2018/4/19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68612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8F1D29-9D3A-4CCB-BFC8-E06BAB62AC83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30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偏序关系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000" dirty="0">
                <a:latin typeface="Book Antiqua" panose="02040602050305030304" pitchFamily="18" charset="0"/>
                <a:ea typeface="黑体" panose="02010609060101010101" pitchFamily="49" charset="-122"/>
              </a:rPr>
              <a:t>Partial Order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DEA76F-A85B-4F84-A2D4-1433D9DF8FCF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4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268759"/>
            <a:ext cx="8568952" cy="4824537"/>
          </a:xfrm>
          <a:prstGeom prst="rect">
            <a:avLst/>
          </a:prstGeom>
          <a:blipFill rotWithShape="0">
            <a:blip r:embed="rId3" cstate="print"/>
            <a:stretch>
              <a:fillRect l="-782" t="-1263" r="-654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946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365625"/>
            <a:ext cx="729138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偏序关系（续）</a:t>
            </a:r>
          </a:p>
        </p:txBody>
      </p:sp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偏序关系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D7B0F8-E26E-4B8D-B8D2-B968A388D404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5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1508" name="组合 2"/>
          <p:cNvGrpSpPr>
            <a:grpSpLocks/>
          </p:cNvGrpSpPr>
          <p:nvPr/>
        </p:nvGrpSpPr>
        <p:grpSpPr bwMode="auto">
          <a:xfrm>
            <a:off x="468313" y="1249363"/>
            <a:ext cx="8216900" cy="4819650"/>
            <a:chOff x="467544" y="1249633"/>
            <a:chExt cx="8216974" cy="4819913"/>
          </a:xfrm>
        </p:grpSpPr>
        <p:pic>
          <p:nvPicPr>
            <p:cNvPr id="215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49633"/>
              <a:ext cx="8216974" cy="48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矩形 1"/>
            <p:cNvSpPr>
              <a:spLocks noChangeArrowheads="1"/>
            </p:cNvSpPr>
            <p:nvPr/>
          </p:nvSpPr>
          <p:spPr bwMode="auto">
            <a:xfrm>
              <a:off x="1115616" y="1249633"/>
              <a:ext cx="576064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  <p:sp>
          <p:nvSpPr>
            <p:cNvPr id="21511" name="矩形 7"/>
            <p:cNvSpPr>
              <a:spLocks noChangeArrowheads="1"/>
            </p:cNvSpPr>
            <p:nvPr/>
          </p:nvSpPr>
          <p:spPr bwMode="auto">
            <a:xfrm>
              <a:off x="1095737" y="2977825"/>
              <a:ext cx="576064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  <p:sp>
          <p:nvSpPr>
            <p:cNvPr id="21512" name="矩形 9"/>
            <p:cNvSpPr>
              <a:spLocks noChangeArrowheads="1"/>
            </p:cNvSpPr>
            <p:nvPr/>
          </p:nvSpPr>
          <p:spPr bwMode="auto">
            <a:xfrm>
              <a:off x="1143609" y="4797152"/>
              <a:ext cx="576064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000">
                <a:latin typeface="Book Antiqua" panose="02040602050305030304" pitchFamily="18" charset="0"/>
                <a:ea typeface="黑体" panose="02010609060101010101" pitchFamily="49" charset="-122"/>
              </a:rPr>
              <a:t>poset</a:t>
            </a:r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与哈斯图</a:t>
            </a:r>
          </a:p>
        </p:txBody>
      </p:sp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偏序集与哈斯图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B949A2-90BA-465B-8743-FBC3ADEC02E6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6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3556" name="组合 1"/>
          <p:cNvGrpSpPr>
            <a:grpSpLocks/>
          </p:cNvGrpSpPr>
          <p:nvPr/>
        </p:nvGrpSpPr>
        <p:grpSpPr bwMode="auto">
          <a:xfrm>
            <a:off x="387350" y="1282700"/>
            <a:ext cx="8380413" cy="4749800"/>
            <a:chOff x="387195" y="1283349"/>
            <a:chExt cx="8380040" cy="4749893"/>
          </a:xfrm>
        </p:grpSpPr>
        <p:pic>
          <p:nvPicPr>
            <p:cNvPr id="2355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95" y="1283349"/>
              <a:ext cx="8380040" cy="47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矩形 5"/>
            <p:cNvSpPr>
              <a:spLocks noChangeArrowheads="1"/>
            </p:cNvSpPr>
            <p:nvPr/>
          </p:nvSpPr>
          <p:spPr bwMode="auto">
            <a:xfrm>
              <a:off x="1484987" y="1682146"/>
              <a:ext cx="576064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bg1"/>
                  </a:solidFill>
                  <a:latin typeface="Book Antiqua" panose="02040602050305030304" pitchFamily="18" charset="0"/>
                </a:rPr>
                <a:t>：</a:t>
              </a:r>
            </a:p>
          </p:txBody>
        </p:sp>
        <p:sp>
          <p:nvSpPr>
            <p:cNvPr id="23559" name="矩形 9"/>
            <p:cNvSpPr>
              <a:spLocks noChangeArrowheads="1"/>
            </p:cNvSpPr>
            <p:nvPr/>
          </p:nvSpPr>
          <p:spPr bwMode="auto">
            <a:xfrm>
              <a:off x="7812166" y="1647462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560" name="矩形 10"/>
            <p:cNvSpPr>
              <a:spLocks noChangeArrowheads="1"/>
            </p:cNvSpPr>
            <p:nvPr/>
          </p:nvSpPr>
          <p:spPr bwMode="auto">
            <a:xfrm>
              <a:off x="8388424" y="1646038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561" name="矩形 11"/>
            <p:cNvSpPr>
              <a:spLocks noChangeArrowheads="1"/>
            </p:cNvSpPr>
            <p:nvPr/>
          </p:nvSpPr>
          <p:spPr bwMode="auto">
            <a:xfrm>
              <a:off x="7264289" y="2404401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562" name="矩形 12"/>
            <p:cNvSpPr>
              <a:spLocks noChangeArrowheads="1"/>
            </p:cNvSpPr>
            <p:nvPr/>
          </p:nvSpPr>
          <p:spPr bwMode="auto">
            <a:xfrm>
              <a:off x="7784561" y="2402977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563" name="矩形 13"/>
            <p:cNvSpPr>
              <a:spLocks noChangeArrowheads="1"/>
            </p:cNvSpPr>
            <p:nvPr/>
          </p:nvSpPr>
          <p:spPr bwMode="auto">
            <a:xfrm>
              <a:off x="7013581" y="2801765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(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3564" name="矩形 14"/>
            <p:cNvSpPr>
              <a:spLocks noChangeArrowheads="1"/>
            </p:cNvSpPr>
            <p:nvPr/>
          </p:nvSpPr>
          <p:spPr bwMode="auto">
            <a:xfrm>
              <a:off x="8000391" y="2800341"/>
              <a:ext cx="144016" cy="379167"/>
            </a:xfrm>
            <a:prstGeom prst="rect">
              <a:avLst/>
            </a:prstGeom>
            <a:solidFill>
              <a:srgbClr val="010A7F"/>
            </a:solidFill>
            <a:ln w="9525">
              <a:solidFill>
                <a:srgbClr val="010A7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Book Antiqua" panose="02040602050305030304" pitchFamily="18" charset="0"/>
                </a:rPr>
                <a:t>)</a:t>
              </a:r>
              <a:endParaRPr lang="zh-CN" altLang="en-US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</a:p>
        </p:txBody>
      </p:sp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9DD9CA-999B-4BAF-B75A-C40104542C8A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7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4891" y="1484784"/>
            <a:ext cx="7757508" cy="804644"/>
          </a:xfrm>
          <a:prstGeom prst="rect">
            <a:avLst/>
          </a:prstGeom>
          <a:blipFill rotWithShape="0">
            <a:blip r:embed="rId3" cstate="print"/>
            <a:stretch>
              <a:fillRect l="-1885" b="-265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997200"/>
            <a:ext cx="89281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文本框 2"/>
          <p:cNvSpPr txBox="1">
            <a:spLocks noChangeArrowheads="1"/>
          </p:cNvSpPr>
          <p:nvPr/>
        </p:nvSpPr>
        <p:spPr bwMode="auto">
          <a:xfrm>
            <a:off x="1187450" y="5116513"/>
            <a:ext cx="18002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{</a:t>
            </a:r>
            <a:r>
              <a:rPr lang="en-US" altLang="en-US" sz="2000" i="1">
                <a:latin typeface="Times" panose="02020603050405020304" pitchFamily="18" charset="0"/>
              </a:rPr>
              <a:t>a</a:t>
            </a:r>
            <a:r>
              <a:rPr lang="en-US" altLang="en-US" sz="2000">
                <a:latin typeface="Times" panose="02020603050405020304" pitchFamily="18" charset="0"/>
              </a:rPr>
              <a:t>} {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}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不可比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组合 2"/>
          <p:cNvGrpSpPr>
            <a:grpSpLocks/>
          </p:cNvGrpSpPr>
          <p:nvPr/>
        </p:nvGrpSpPr>
        <p:grpSpPr bwMode="auto">
          <a:xfrm>
            <a:off x="5332413" y="2230438"/>
            <a:ext cx="3519487" cy="3663950"/>
            <a:chOff x="2133600" y="990600"/>
            <a:chExt cx="4876800" cy="4876800"/>
          </a:xfrm>
        </p:grpSpPr>
        <p:pic>
          <p:nvPicPr>
            <p:cNvPr id="276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990600"/>
              <a:ext cx="487680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33600" y="990600"/>
              <a:ext cx="4876800" cy="487680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Book Antiqua" charset="0"/>
                <a:cs typeface="宋体" charset="0"/>
              </a:endParaRPr>
            </a:p>
          </p:txBody>
        </p:sp>
      </p:grpSp>
      <p:sp>
        <p:nvSpPr>
          <p:cNvPr id="27650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偏序集（续）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例：字典序</a:t>
                </a:r>
                <a:r>
                  <a:rPr lang="en-US" altLang="zh-CN" dirty="0"/>
                  <a:t>(lexicographic order)</a:t>
                </a:r>
                <a:r>
                  <a:rPr lang="zh-CN" altLang="en-US" dirty="0"/>
                  <a:t>与偏序集</a:t>
                </a:r>
                <a:endParaRPr lang="en-US" altLang="zh-CN" dirty="0"/>
              </a:p>
              <a:p>
                <a:pPr lvl="1"/>
                <a:r>
                  <a:rPr lang="zh-CN" altLang="en-US" sz="2800" dirty="0"/>
                  <a:t>给定两个偏序集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≼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dirty="0"/>
                  <a:t>，在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上定义新关系“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800" dirty="0"/>
                  <a:t>”：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易证，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,≼)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是一个偏序集。</a:t>
                </a:r>
                <a:endParaRPr 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74" t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4433AB-78D4-4ACE-BA61-47AAB0507AB4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8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40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2"/>
          <p:cNvGrpSpPr>
            <a:grpSpLocks/>
          </p:cNvGrpSpPr>
          <p:nvPr/>
        </p:nvGrpSpPr>
        <p:grpSpPr bwMode="auto">
          <a:xfrm>
            <a:off x="5332413" y="2230438"/>
            <a:ext cx="3519487" cy="3663950"/>
            <a:chOff x="2133600" y="990600"/>
            <a:chExt cx="4876800" cy="4876800"/>
          </a:xfrm>
        </p:grpSpPr>
        <p:pic>
          <p:nvPicPr>
            <p:cNvPr id="297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990600"/>
              <a:ext cx="487680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33600" y="990600"/>
              <a:ext cx="4876800" cy="487680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Book Antiqua" charset="0"/>
                <a:cs typeface="宋体" charset="0"/>
              </a:endParaRPr>
            </a:p>
          </p:txBody>
        </p:sp>
      </p:grpSp>
      <p:sp>
        <p:nvSpPr>
          <p:cNvPr id="29698" name="标题 1"/>
          <p:cNvSpPr txBox="1">
            <a:spLocks/>
          </p:cNvSpPr>
          <p:nvPr/>
        </p:nvSpPr>
        <p:spPr bwMode="auto">
          <a:xfrm>
            <a:off x="1042988" y="331788"/>
            <a:ext cx="7489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偏序集（续）</a:t>
            </a:r>
          </a:p>
        </p:txBody>
      </p:sp>
      <p:sp>
        <p:nvSpPr>
          <p:cNvPr id="29699" name="日期占位符 3"/>
          <p:cNvSpPr>
            <a:spLocks noGrp="1"/>
          </p:cNvSpPr>
          <p:nvPr>
            <p:ph type="dt" sz="quarter" idx="10"/>
          </p:nvPr>
        </p:nvSpPr>
        <p:spPr>
          <a:xfrm>
            <a:off x="466725" y="6237288"/>
            <a:ext cx="3889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偏序集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7B0A007-7A63-47FB-AE2A-AA7C4904362F}" type="slidenum">
              <a:rPr lang="en-US" altLang="zh-CN" sz="1600">
                <a:latin typeface="Book Antiqua" panose="02040602050305030304" pitchFamily="18" charset="0"/>
                <a:ea typeface="黑体" panose="02010609060101010101" pitchFamily="49" charset="-122"/>
              </a:rPr>
              <a:pPr/>
              <a:t>9</a:t>
            </a:fld>
            <a:endParaRPr lang="en-US" altLang="zh-CN" sz="1600">
              <a:latin typeface="Book Antiqua" panose="0204060205030503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268759"/>
            <a:ext cx="8568952" cy="4824537"/>
          </a:xfrm>
          <a:prstGeom prst="rect">
            <a:avLst/>
          </a:prstGeom>
          <a:blipFill rotWithShape="0">
            <a:blip r:embed="rId4" cstate="print"/>
            <a:stretch>
              <a:fillRect l="-782" r="-66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32384</TotalTime>
  <Words>1053</Words>
  <Application>Microsoft Macintosh PowerPoint</Application>
  <PresentationFormat>全屏显示(4:3)</PresentationFormat>
  <Paragraphs>342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黑体</vt:lpstr>
      <vt:lpstr>华文楷体</vt:lpstr>
      <vt:lpstr>宋体</vt:lpstr>
      <vt:lpstr>Arial</vt:lpstr>
      <vt:lpstr>Book Antiqua</vt:lpstr>
      <vt:lpstr>Calibri</vt:lpstr>
      <vt:lpstr>Cambria Math</vt:lpstr>
      <vt:lpstr>Times</vt:lpstr>
      <vt:lpstr>Times New Roman</vt:lpstr>
      <vt:lpstr>Wingdings</vt:lpstr>
      <vt:lpstr>Axis</vt:lpstr>
      <vt:lpstr>偏序与偏序格</vt:lpstr>
      <vt:lpstr>回顾</vt:lpstr>
      <vt:lpstr>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哈斯图（Hasse Diagrams）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Company>ics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离散数学系列课件（吴楠）</dc:title>
  <dc:creator>吴楠（南大课程模板）</dc:creator>
  <cp:keywords>2013春季版本</cp:keywords>
  <cp:lastModifiedBy>Xiaoxing Ma</cp:lastModifiedBy>
  <cp:revision>1713</cp:revision>
  <dcterms:created xsi:type="dcterms:W3CDTF">2005-03-03T04:54:54Z</dcterms:created>
  <dcterms:modified xsi:type="dcterms:W3CDTF">2018-04-19T00:49:12Z</dcterms:modified>
  <cp:category>第二次修改版</cp:category>
</cp:coreProperties>
</file>