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30"/>
  </p:notesMasterIdLst>
  <p:sldIdLst>
    <p:sldId id="256" r:id="rId2"/>
    <p:sldId id="295" r:id="rId3"/>
    <p:sldId id="258" r:id="rId4"/>
    <p:sldId id="265" r:id="rId5"/>
    <p:sldId id="279" r:id="rId6"/>
    <p:sldId id="266" r:id="rId7"/>
    <p:sldId id="267" r:id="rId8"/>
    <p:sldId id="268" r:id="rId9"/>
    <p:sldId id="269" r:id="rId10"/>
    <p:sldId id="288" r:id="rId11"/>
    <p:sldId id="289" r:id="rId12"/>
    <p:sldId id="290" r:id="rId13"/>
    <p:sldId id="291" r:id="rId14"/>
    <p:sldId id="292" r:id="rId15"/>
    <p:sldId id="293" r:id="rId16"/>
    <p:sldId id="271" r:id="rId17"/>
    <p:sldId id="262" r:id="rId18"/>
    <p:sldId id="272" r:id="rId19"/>
    <p:sldId id="287" r:id="rId20"/>
    <p:sldId id="294" r:id="rId21"/>
    <p:sldId id="273" r:id="rId22"/>
    <p:sldId id="280" r:id="rId23"/>
    <p:sldId id="281" r:id="rId24"/>
    <p:sldId id="282" r:id="rId25"/>
    <p:sldId id="283" r:id="rId26"/>
    <p:sldId id="284" r:id="rId27"/>
    <p:sldId id="276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81" autoAdjust="0"/>
  </p:normalViewPr>
  <p:slideViewPr>
    <p:cSldViewPr>
      <p:cViewPr varScale="1">
        <p:scale>
          <a:sx n="118" d="100"/>
          <a:sy n="118" d="100"/>
        </p:scale>
        <p:origin x="20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18BB6F5-D8FE-48B2-80AC-9F3BAFDF64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8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8DC001-EBB2-4B46-8051-8BE012A1E86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14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23A19E-0F03-4CA6-827A-6E22B4879104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733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3597B8-7AE7-40D2-AB5E-28B4A649C81E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2481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D05E14-BF63-43AF-961B-7942B645E14E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879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F1EE59-F99F-480C-9AA7-14C64234F90C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429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55E2AE-20AA-4953-8408-3BA05E131FEE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619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2B9A44-23FE-4877-B0D1-B04ACE4C229B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906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A58A6C-BF9F-4455-84BF-A57A62728D45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72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DE6E68-F7DC-4F93-A75E-D28C80CE0BDB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46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CA2F22-9AC7-48B4-BD43-9278F725A21A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5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30352E-B6E9-4E37-82CA-2C42B31CB992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419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77F339-AA68-4E0A-8F63-A6BBB73FA1B0}" type="slidenum">
              <a:rPr lang="zh-CN" altLang="en-US" smtClean="0">
                <a:latin typeface="Tahoma" panose="020B0604030504040204" pitchFamily="34" charset="0"/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04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6A0C99-69C0-40AF-B1B2-8293C43C6BCD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6017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C01A0E-12FD-4475-B9F6-F845D5883091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31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2E8197-5911-4523-8E97-3AD94FE1F573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586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CAC12C-A32D-4C66-87A6-FCD3ECABB716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1142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0B1611-AB1D-43F9-880B-D85C2FBA816A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1880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8A893F-9C0D-48FB-9008-388E71FB414E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3658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330BD8-12D7-4F24-8100-2469295C4BEB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9885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DCD999-59B6-447F-95AC-214E02D92834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yxyxxy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98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5FAD63-AFCB-434C-AD6B-3D01F6232A71}" type="slidenum">
              <a:rPr lang="en-US" altLang="zh-CN">
                <a:latin typeface="Tahoma" panose="020B0604030504040204" pitchFamily="34" charset="0"/>
              </a:rPr>
              <a:pPr/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2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46D406-A2D0-47E0-AB93-44A335A9AC16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8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62CF31-D651-41FB-8161-9932B920D79D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3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8D0242-571B-4398-8FEC-EDA714997506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9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30DE9C-0F8B-4680-96A5-8A4CB6852221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6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0A75B0-7C84-4F9A-8848-80088FB374EB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4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E180E6-B42E-473B-A523-287DD704578C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23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3309AC-7F5A-4D5A-BD4C-1E60504CF96D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C50032-E82E-4979-9771-9A3A587CE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29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FE3A-519E-4C8E-B162-1EC2E5C54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24872-451A-4D18-B727-F74E837A1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89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46A74-29A1-473C-8F73-23BB84CC6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50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F313D-273B-403E-B32F-D9B475BBB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84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F2E3B-5137-4C27-9C90-85BD18DC3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7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7141-45C1-428F-9E5D-ED23C0D51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4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79EBD-8F1D-4F5F-AC6F-CA7410435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5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F0E35-FCDD-4781-B158-C58CB61307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49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B6EED-9A39-493E-AFEA-7F25EE11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54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B7A57-1327-407E-AC40-AE88C1AC9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71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4AB9E22-75DF-4340-ACD4-CD6A8B761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子群与拉格朗日定理</a:t>
            </a:r>
            <a:endParaRPr lang="en-US" altLang="zh-CN" sz="54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+mn-ea"/>
              </a:rPr>
              <a:t>离散数学－代数结构</a:t>
            </a:r>
            <a:endParaRPr lang="en-US" altLang="zh-CN" sz="3600" b="1" dirty="0">
              <a:latin typeface="+mn-ea"/>
            </a:endParaRPr>
          </a:p>
          <a:p>
            <a:pPr eaLnBrk="1" hangingPunct="1">
              <a:defRPr/>
            </a:pPr>
            <a:endParaRPr lang="en-US" altLang="zh-CN" sz="3600" b="1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sz="3600" b="1" dirty="0">
                <a:latin typeface="+mn-ea"/>
              </a:rPr>
              <a:t>南京大学计算机科学与技术系</a:t>
            </a:r>
          </a:p>
          <a:p>
            <a:pPr eaLnBrk="1" hangingPunct="1">
              <a:defRPr/>
            </a:pPr>
            <a:endParaRPr lang="zh-CN" altLang="en-US" sz="3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60350"/>
            <a:ext cx="5978525" cy="576263"/>
          </a:xfrm>
        </p:spPr>
        <p:txBody>
          <a:bodyPr/>
          <a:lstStyle/>
          <a:p>
            <a:pPr eaLnBrk="1" hangingPunct="1"/>
            <a:r>
              <a:rPr lang="zh-CN" altLang="en-US" sz="4000"/>
              <a:t>群中元素的阶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D313F8-9AF2-409D-99E9-0EF2E20066C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484" name="内容占位符 2"/>
          <p:cNvSpPr>
            <a:spLocks noGrp="1"/>
          </p:cNvSpPr>
          <p:nvPr>
            <p:ph idx="1"/>
          </p:nvPr>
        </p:nvSpPr>
        <p:spPr>
          <a:xfrm>
            <a:off x="374650" y="981075"/>
            <a:ext cx="8158163" cy="10271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定义（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元素的阶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）</a:t>
            </a:r>
            <a:endParaRPr lang="en-US" altLang="zh-CN" sz="320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320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89138"/>
            <a:ext cx="90455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81525"/>
            <a:ext cx="17684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20688"/>
            <a:ext cx="5976937" cy="576262"/>
          </a:xfrm>
        </p:spPr>
        <p:txBody>
          <a:bodyPr/>
          <a:lstStyle/>
          <a:p>
            <a:pPr eaLnBrk="1" hangingPunct="1"/>
            <a:r>
              <a:rPr lang="zh-CN" altLang="en-US" sz="4000"/>
              <a:t>群中元素的阶（续）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D01E8B-98DE-4538-AF9B-72C02F755F7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532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158162" cy="10271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endParaRPr lang="en-US" altLang="zh-CN" sz="320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420938"/>
            <a:ext cx="6881812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644900"/>
            <a:ext cx="348615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6388"/>
            <a:ext cx="5976937" cy="576262"/>
          </a:xfrm>
        </p:spPr>
        <p:txBody>
          <a:bodyPr/>
          <a:lstStyle/>
          <a:p>
            <a:pPr eaLnBrk="1" hangingPunct="1"/>
            <a:r>
              <a:rPr lang="zh-CN" altLang="en-US" sz="4000"/>
              <a:t>群中元素的阶（续）</a:t>
            </a:r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186064-4820-47F5-893F-522D406605C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158162" cy="10271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定理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元素的阶的性质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）</a:t>
            </a:r>
            <a:endParaRPr lang="en-US" altLang="zh-CN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6475"/>
            <a:ext cx="5616575" cy="312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5113"/>
            <a:ext cx="5976937" cy="576262"/>
          </a:xfrm>
        </p:spPr>
        <p:txBody>
          <a:bodyPr/>
          <a:lstStyle/>
          <a:p>
            <a:pPr eaLnBrk="1" hangingPunct="1"/>
            <a:r>
              <a:rPr lang="zh-CN" altLang="en-US" sz="4000"/>
              <a:t>群中元素的阶（续）</a:t>
            </a:r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B80D1F-2D2D-4591-A9DC-44D796EE7F2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512" y="961554"/>
            <a:ext cx="8157592" cy="1027286"/>
          </a:xfrm>
          <a:blipFill rotWithShape="0">
            <a:blip r:embed="rId3"/>
            <a:stretch>
              <a:fillRect l="-822" b="-7738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989138"/>
            <a:ext cx="8624888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976937" cy="576263"/>
          </a:xfrm>
        </p:spPr>
        <p:txBody>
          <a:bodyPr/>
          <a:lstStyle/>
          <a:p>
            <a:pPr eaLnBrk="1" hangingPunct="1"/>
            <a:r>
              <a:rPr lang="zh-CN" altLang="en-US" sz="4000"/>
              <a:t>群中元素的阶（续）</a:t>
            </a:r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B740A8-DFF6-4F08-8038-CCC92ECF9B01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20788"/>
            <a:ext cx="7416800" cy="484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976937" cy="576262"/>
          </a:xfrm>
        </p:spPr>
        <p:txBody>
          <a:bodyPr/>
          <a:lstStyle/>
          <a:p>
            <a:pPr eaLnBrk="1" hangingPunct="1"/>
            <a:r>
              <a:rPr lang="zh-CN" altLang="en-US" sz="4000"/>
              <a:t>群中元素的阶（续）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9CA0C4-149E-458E-9EFB-BCF9581E0A4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51520" y="1196752"/>
            <a:ext cx="8568952" cy="2160240"/>
          </a:xfrm>
          <a:blipFill rotWithShape="0">
            <a:blip r:embed="rId3"/>
            <a:stretch>
              <a:fillRect l="-782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4925" y="3573463"/>
            <a:ext cx="9037638" cy="1655762"/>
            <a:chOff x="35496" y="3572669"/>
            <a:chExt cx="9036496" cy="1656531"/>
          </a:xfrm>
        </p:grpSpPr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3677753"/>
              <a:ext cx="9036496" cy="1551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95813" y="3572669"/>
              <a:ext cx="6984117" cy="4320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群的中心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424862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如下：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 = 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的中心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非空：单位元在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利用判定定理二：即证明对任意的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C, 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中一切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成立)，</a:t>
            </a:r>
          </a:p>
          <a:p>
            <a:pPr lvl="1"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x(ab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也对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中一切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</a:p>
          <a:p>
            <a:pPr algn="ctr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4A9534-33CD-4E8D-B253-61D26485B90C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左(右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陪集及其表示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的一个子群，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中的任意一个元素，定义：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 = {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 </a:t>
            </a:r>
            <a:r>
              <a:rPr lang="en-US" altLang="zh-CN" sz="2800" b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H }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的一个左陪集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由群的封闭性可知，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H.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相应地可定义右陪集</a:t>
            </a: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01F074-2B8F-469A-A624-327D23F86553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543800" cy="1035050"/>
          </a:xfrm>
        </p:spPr>
        <p:txBody>
          <a:bodyPr/>
          <a:lstStyle/>
          <a:p>
            <a:pPr eaLnBrk="1" hangingPunct="1"/>
            <a:r>
              <a:rPr lang="zh-CN" altLang="en-US"/>
              <a:t>陪集与划分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04250" cy="4968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的所有左陪集构成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的划分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中任意元素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一定在某个左陪集中：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H=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H,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即存在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同理可得：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注意：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属于同一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左陪集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 </a:t>
            </a: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</p:txBody>
      </p:sp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3A6265-9250-4234-8653-0F884C67B69F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6480175" cy="576263"/>
          </a:xfrm>
        </p:spPr>
        <p:txBody>
          <a:bodyPr/>
          <a:lstStyle/>
          <a:p>
            <a:pPr eaLnBrk="1" hangingPunct="1"/>
            <a:r>
              <a:rPr lang="zh-CN" altLang="en-US" sz="4000"/>
              <a:t>陪集与划分（续）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E3B2EF-6AF3-43DB-8789-436B2144DB4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536" y="1177578"/>
            <a:ext cx="8301608" cy="5275758"/>
          </a:xfrm>
          <a:blipFill rotWithShape="0">
            <a:blip r:embed="rId3"/>
            <a:stretch>
              <a:fillRect l="-1762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6480175" cy="792162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回顾</a:t>
            </a:r>
            <a:endParaRPr lang="en-US" altLang="zh-CN" sz="4400" dirty="0"/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684213" y="1435100"/>
            <a:ext cx="4027487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9000" indent="-43973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81163" indent="-3857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0100" indent="-3873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273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845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17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89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Book Antiqua" panose="02040602050305030304" pitchFamily="18" charset="0"/>
                <a:ea typeface="黑体" panose="02010609060101010101" pitchFamily="49" charset="-122"/>
              </a:rPr>
              <a:t>半群</a:t>
            </a:r>
            <a:endParaRPr lang="en-US" altLang="zh-CN" sz="3200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黑体" panose="02010609060101010101" pitchFamily="49" charset="-122"/>
              </a:rPr>
              <a:t>幺半群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Book Antiqua" panose="02040602050305030304" pitchFamily="18" charset="0"/>
                <a:ea typeface="黑体" panose="02010609060101010101" pitchFamily="49" charset="-122"/>
              </a:rPr>
              <a:t>群</a:t>
            </a:r>
            <a:endParaRPr lang="en-US" altLang="zh-CN" sz="3200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Book Antiqua" panose="02040602050305030304" pitchFamily="18" charset="0"/>
                <a:ea typeface="黑体" panose="02010609060101010101" pitchFamily="49" charset="-122"/>
              </a:rPr>
              <a:t>群的性质</a:t>
            </a:r>
            <a:endParaRPr lang="en-US" altLang="zh-CN" sz="3200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Book Antiqua" panose="02040602050305030304" pitchFamily="18" charset="0"/>
                <a:ea typeface="黑体" panose="02010609060101010101" pitchFamily="49" charset="-122"/>
              </a:rPr>
              <a:t>群的术语</a:t>
            </a:r>
            <a:endParaRPr lang="en-US" altLang="zh-CN" sz="3200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Book Antiqua" panose="02040602050305030304" pitchFamily="18" charset="0"/>
                <a:ea typeface="黑体" panose="02010609060101010101" pitchFamily="49" charset="-122"/>
              </a:rPr>
              <a:t>群方程*</a:t>
            </a:r>
            <a:endParaRPr lang="en-US" altLang="zh-CN" sz="3200" dirty="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614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B7AF66-D45A-411D-9307-2AED9A820876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6149" name="Picture 2" descr="File:Rubik's cub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141663"/>
            <a:ext cx="2833688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5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57200"/>
            <a:ext cx="6551613" cy="576263"/>
          </a:xfrm>
        </p:spPr>
        <p:txBody>
          <a:bodyPr/>
          <a:lstStyle/>
          <a:p>
            <a:pPr eaLnBrk="1" hangingPunct="1"/>
            <a:r>
              <a:rPr lang="zh-CN" altLang="en-US" sz="4000"/>
              <a:t>陪集与划分（示例）</a:t>
            </a:r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4828CD-A0B6-4F38-ADB2-0BB804316E7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3528" y="1249586"/>
            <a:ext cx="8640960" cy="5275758"/>
          </a:xfrm>
          <a:blipFill rotWithShape="0">
            <a:blip r:embed="rId3"/>
            <a:stretch>
              <a:fillRect b="-1272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7543800" cy="1106488"/>
          </a:xfrm>
        </p:spPr>
        <p:txBody>
          <a:bodyPr/>
          <a:lstStyle/>
          <a:p>
            <a:pPr eaLnBrk="1" hangingPunct="1"/>
            <a:r>
              <a:rPr lang="zh-CN" altLang="en-US"/>
              <a:t>左陪集关系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86800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的子群，定义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G, 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上的等价关系</a:t>
            </a:r>
          </a:p>
          <a:p>
            <a:pPr lvl="1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自反性：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=e</a:t>
            </a:r>
          </a:p>
          <a:p>
            <a:pPr lvl="1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对称性：注意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传递性：如果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)H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=hH 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 </a:t>
            </a:r>
          </a:p>
          <a:p>
            <a:pPr lvl="1" eaLnBrk="1" hangingPunct="1"/>
            <a:endParaRPr lang="zh-CN" altLang="en-US" sz="2200">
              <a:sym typeface="Symbol" panose="05050102010706020507" pitchFamily="18" charset="2"/>
            </a:endParaRPr>
          </a:p>
        </p:txBody>
      </p:sp>
      <p:sp>
        <p:nvSpPr>
          <p:cNvPr id="430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B4E94B-9358-4DB1-A8A1-56C67FA34CC9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333375"/>
            <a:ext cx="5976937" cy="576263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Book Antiqua" panose="02040602050305030304" pitchFamily="18" charset="0"/>
              </a:rPr>
              <a:t>Lagrange </a:t>
            </a:r>
            <a:r>
              <a:rPr lang="zh-CN" altLang="en-US" sz="4000"/>
              <a:t>定理</a:t>
            </a: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2DF9A5-F60A-4AAE-AF6D-75FB4587571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536" y="1340767"/>
            <a:ext cx="8301608" cy="4944145"/>
          </a:xfrm>
          <a:blipFill rotWithShape="0">
            <a:blip r:embed="rId3"/>
            <a:stretch>
              <a:fillRect l="-881" b="-1110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5976937" cy="57626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Book Antiqua" panose="02040602050305030304" pitchFamily="18" charset="0"/>
              </a:rPr>
              <a:t>Lagrange</a:t>
            </a:r>
            <a:r>
              <a:rPr lang="en-US" altLang="zh-CN" sz="4000"/>
              <a:t> </a:t>
            </a:r>
            <a:r>
              <a:rPr lang="zh-CN" altLang="en-US" sz="4000"/>
              <a:t>定理（续）</a:t>
            </a:r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0FE7FA-7997-4B73-8AD2-92E0C3C3C6F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7544" y="1458675"/>
            <a:ext cx="8640960" cy="3626509"/>
          </a:xfrm>
          <a:blipFill rotWithShape="0">
            <a:blip r:embed="rId3"/>
            <a:stretch>
              <a:fillRect l="-847" r="-1623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5976937" cy="576263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Book Antiqua" panose="02040602050305030304" pitchFamily="18" charset="0"/>
              </a:rPr>
              <a:t>Lagrange</a:t>
            </a:r>
            <a:r>
              <a:rPr lang="en-US" altLang="zh-CN" sz="4000"/>
              <a:t> </a:t>
            </a:r>
            <a:r>
              <a:rPr lang="zh-CN" altLang="en-US" sz="4000"/>
              <a:t>定理（续）</a:t>
            </a: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5AF079-07DE-4D1A-BA91-F423AF82596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88032" y="1268759"/>
            <a:ext cx="8604448" cy="5016153"/>
          </a:xfrm>
          <a:blipFill rotWithShape="0">
            <a:blip r:embed="rId3"/>
            <a:stretch>
              <a:fillRect l="-779" r="-142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5976938" cy="576263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Book Antiqua" panose="02040602050305030304" pitchFamily="18" charset="0"/>
              </a:rPr>
              <a:t>Lagrange</a:t>
            </a:r>
            <a:r>
              <a:rPr lang="en-US" altLang="zh-CN" sz="4000"/>
              <a:t> </a:t>
            </a:r>
            <a:r>
              <a:rPr lang="zh-CN" altLang="en-US" sz="4000"/>
              <a:t>定理（续）</a:t>
            </a:r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7819B1-1F4E-4CAB-8289-4823F819977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02376" y="1124744"/>
            <a:ext cx="8748464" cy="4339654"/>
          </a:xfrm>
          <a:blipFill rotWithShape="0">
            <a:blip r:embed="rId3"/>
            <a:stretch>
              <a:fillRect l="-767" r="-1812" b="-18425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37AE91-097F-4B8A-B869-745B830E025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44016" y="1340768"/>
            <a:ext cx="8748464" cy="2016224"/>
          </a:xfrm>
          <a:blipFill rotWithShape="0">
            <a:blip r:embed="rId3"/>
            <a:stretch>
              <a:fillRect l="-836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408363"/>
            <a:ext cx="8615363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0850"/>
            <a:ext cx="5976937" cy="576263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Book Antiqua" panose="02040602050305030304" pitchFamily="18" charset="0"/>
              </a:rPr>
              <a:t>Lagrange</a:t>
            </a:r>
            <a:r>
              <a:rPr lang="en-US" altLang="zh-CN" sz="4000"/>
              <a:t> </a:t>
            </a:r>
            <a:r>
              <a:rPr lang="zh-CN" altLang="en-US" sz="4000"/>
              <a:t>定理（续）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445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/>
              <a:t>拉格朗日定理的应用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893175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6阶群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必含3阶子群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中有6阶元素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是3阶元素，因此</a:t>
            </a:r>
            <a:r>
              <a:rPr lang="zh-CN" altLang="en-US" sz="2400" b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〈</a:t>
            </a:r>
            <a:r>
              <a:rPr lang="en-US" altLang="zh-CN" sz="2400" b="1" i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〉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是3阶子群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中没有6阶元素，则根据拉格郎日定理的推论，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中元素的阶只可能是1,2或3。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如果没有3阶元素，即</a:t>
            </a: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G, 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那么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 y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G, 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yx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1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1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yx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是交换群。</a:t>
            </a:r>
            <a:endParaRPr lang="en-US" altLang="zh-CN" sz="21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因此{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e,a,b,ab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构成4阶子群，但4不能整除6，矛盾。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中必含3阶元素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即由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生成的子群是3阶子群。</a:t>
            </a:r>
          </a:p>
        </p:txBody>
      </p:sp>
      <p:sp>
        <p:nvSpPr>
          <p:cNvPr id="553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9BC2DB-52CE-45FE-B8FE-004BE5E5BFBC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349250" y="404813"/>
            <a:ext cx="6794500" cy="576262"/>
          </a:xfrm>
        </p:spPr>
        <p:txBody>
          <a:bodyPr/>
          <a:lstStyle/>
          <a:p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5734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0DA006-FD6F-4313-BF9B-63B563CC254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7352" name="Rectangle 4"/>
          <p:cNvSpPr txBox="1">
            <a:spLocks noChangeArrowheads="1"/>
          </p:cNvSpPr>
          <p:nvPr/>
        </p:nvSpPr>
        <p:spPr bwMode="auto">
          <a:xfrm>
            <a:off x="349250" y="1268413"/>
            <a:ext cx="81089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9000" indent="-43973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81163" indent="-3857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0100" indent="-3873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273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845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17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89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0000FF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教材内容：</a:t>
            </a:r>
            <a:r>
              <a:rPr lang="en-US" altLang="zh-CN" sz="3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3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屈婉玲</a:t>
            </a:r>
            <a:r>
              <a:rPr lang="en-US" altLang="zh-CN" sz="3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10.2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26" descr="BD00028_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632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子群与拉格朗日定理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534988" y="1898650"/>
            <a:ext cx="7994650" cy="41417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子群的定义及其判定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生成子群与元素的阶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子群的陪集与划分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拉格朗日定理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拉格朗日定理的推论</a:t>
            </a:r>
          </a:p>
        </p:txBody>
      </p:sp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7DAE16-E3CC-49A7-B279-FBEE3A27379D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子群的定义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62950" cy="44116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(G,  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的非空子集，如果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中的运算构成群，即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(H,   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也是群，则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的子群。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400" b="1" dirty="0">
                <a:latin typeface="Times New Roman" panose="02020603050405020304" pitchFamily="18" charset="0"/>
              </a:rPr>
              <a:t>(H,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</a:rPr>
              <a:t> (G,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简记为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例子：偶数加系统是整数加群的子群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平凡子群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(G,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({e},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注意：结合律在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的子集上均成立。</a:t>
            </a: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2AA7B8-BCF1-4317-BD88-753F3E0FF60A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/>
              <a:t>关于子群定义的进一步思考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143000" y="3124200"/>
            <a:ext cx="5257800" cy="3200400"/>
          </a:xfrm>
          <a:prstGeom prst="ellipse">
            <a:avLst/>
          </a:prstGeom>
          <a:solidFill>
            <a:srgbClr val="FFCC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90600" y="3352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群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G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828800" y="3733800"/>
            <a:ext cx="2895600" cy="1981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14463" y="5343525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子群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590800" y="4267200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286000" y="4038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4800600" y="3810000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4495800" y="3581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3505200" y="4648200"/>
            <a:ext cx="144463" cy="14446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3048000" y="5181600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3576638" y="46005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3105150" y="511016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5795963" y="3284538"/>
            <a:ext cx="334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应该在哪儿？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53000" y="4572000"/>
            <a:ext cx="847725" cy="457200"/>
            <a:chOff x="2016" y="2496"/>
            <a:chExt cx="534" cy="288"/>
          </a:xfrm>
        </p:grpSpPr>
        <p:sp>
          <p:nvSpPr>
            <p:cNvPr id="10260" name="Oval 18"/>
            <p:cNvSpPr>
              <a:spLocks noChangeArrowheads="1"/>
            </p:cNvSpPr>
            <p:nvPr/>
          </p:nvSpPr>
          <p:spPr bwMode="auto">
            <a:xfrm>
              <a:off x="2016" y="2544"/>
              <a:ext cx="91" cy="91"/>
            </a:xfrm>
            <a:prstGeom prst="ellipse">
              <a:avLst/>
            </a:prstGeom>
            <a:solidFill>
              <a:srgbClr val="993366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61" name="Text Box 19"/>
            <p:cNvSpPr txBox="1">
              <a:spLocks noChangeArrowheads="1"/>
            </p:cNvSpPr>
            <p:nvPr/>
          </p:nvSpPr>
          <p:spPr bwMode="auto">
            <a:xfrm>
              <a:off x="2070" y="249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ab</a:t>
              </a:r>
            </a:p>
          </p:txBody>
        </p:sp>
      </p:grp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2051050" y="2349500"/>
            <a:ext cx="3529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是否一定是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kumimoji="1" lang="en-US" altLang="zh-CN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67400" y="2349500"/>
            <a:ext cx="291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 </a:t>
            </a:r>
            <a:endParaRPr kumimoji="1"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025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E3269A-4483-4EC2-9D85-D3F233CD7DA7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1" grpId="0" autoUpdateAnimBg="0"/>
      <p:bldP spid="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543800" cy="941387"/>
          </a:xfrm>
        </p:spPr>
        <p:txBody>
          <a:bodyPr/>
          <a:lstStyle/>
          <a:p>
            <a:pPr eaLnBrk="1" hangingPunct="1"/>
            <a:r>
              <a:rPr lang="zh-CN" altLang="en-US"/>
              <a:t>子群的判定 – 判定定理一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51838" cy="51577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的非空子集。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并且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7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注意：这里</a:t>
            </a:r>
            <a:r>
              <a:rPr lang="en-US" altLang="zh-CN" sz="15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500" b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15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中的逆元，当</a:t>
            </a:r>
            <a:r>
              <a:rPr lang="en-US" altLang="zh-CN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确定为群后，它也是</a:t>
            </a:r>
            <a:r>
              <a:rPr lang="en-US" altLang="zh-CN" sz="15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1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中的逆元）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必要性显然（注意群中逆元素的唯一性）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充分性：只须证明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中的单位元也一定在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中，它即是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的单位元素。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0D7DE-964A-449B-A3D5-D04629B7F060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/>
              <a:t>子群的判定 – 判定定理二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824412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的非空子集。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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必要性易见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充分性：</a:t>
            </a:r>
          </a:p>
          <a:p>
            <a:pPr lvl="2"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单位元素：因为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非空，任取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lvl="2"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逆元素： 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lvl="2"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封闭性： 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>
              <a:sym typeface="Symbol" panose="05050102010706020507" pitchFamily="18" charset="2"/>
            </a:endParaRP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C9696E-6EE1-4718-8035-60B90598626F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子群的判定 – 有限子群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305800" cy="4968875"/>
          </a:xfrm>
        </p:spPr>
        <p:txBody>
          <a:bodyPr/>
          <a:lstStyle/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的非空</a:t>
            </a:r>
            <a:r>
              <a:rPr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子集。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必要性显然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下证充分性，只须证明逆元素性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中只含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的单位元，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显然是子群。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否则，任取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中异于单位元的元素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考虑序列</a:t>
            </a:r>
          </a:p>
          <a:p>
            <a:pPr lvl="2" algn="ctr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...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注意：该序列中各项均为有限集合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中的元素，因此，必有正整数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 j(j&gt;i),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因此：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j-i-1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 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0490B1-1A49-429E-9326-0CCD616C4286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/>
              <a:t>生成子群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G，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如下：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 = 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是整数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的子群，称为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 </a:t>
            </a:r>
            <a:r>
              <a:rPr lang="zh-CN" altLang="en-US" sz="2800" b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〈</a:t>
            </a:r>
            <a:r>
              <a:rPr lang="en-US" altLang="zh-CN" sz="2800" b="1" i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〉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lvl="1"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非空：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lvl="1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利用判定定理二：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m-n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H, 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899C2-3A5C-4E34-A190-E6B4BCAEC213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2133</TotalTime>
  <Words>1462</Words>
  <Application>Microsoft Macintosh PowerPoint</Application>
  <PresentationFormat>全屏显示(4:3)</PresentationFormat>
  <Paragraphs>194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黑体</vt:lpstr>
      <vt:lpstr>华文楷体</vt:lpstr>
      <vt:lpstr>楷体</vt:lpstr>
      <vt:lpstr>宋体</vt:lpstr>
      <vt:lpstr>Arial Unicode MS</vt:lpstr>
      <vt:lpstr>Arial</vt:lpstr>
      <vt:lpstr>Book Antiqua</vt:lpstr>
      <vt:lpstr>Symbol</vt:lpstr>
      <vt:lpstr>Tahoma</vt:lpstr>
      <vt:lpstr>Times New Roman</vt:lpstr>
      <vt:lpstr>Wingdings</vt:lpstr>
      <vt:lpstr>Network</vt:lpstr>
      <vt:lpstr>子群与拉格朗日定理</vt:lpstr>
      <vt:lpstr>回顾</vt:lpstr>
      <vt:lpstr>子群与拉格朗日定理</vt:lpstr>
      <vt:lpstr>子群的定义</vt:lpstr>
      <vt:lpstr>关于子群定义的进一步思考</vt:lpstr>
      <vt:lpstr>子群的判定 – 判定定理一</vt:lpstr>
      <vt:lpstr>子群的判定 – 判定定理二</vt:lpstr>
      <vt:lpstr>子群的判定 – 有限子群</vt:lpstr>
      <vt:lpstr>生成子群</vt:lpstr>
      <vt:lpstr>群中元素的阶</vt:lpstr>
      <vt:lpstr>群中元素的阶（续）</vt:lpstr>
      <vt:lpstr>群中元素的阶（续）</vt:lpstr>
      <vt:lpstr>群中元素的阶（续）</vt:lpstr>
      <vt:lpstr>群中元素的阶（续）</vt:lpstr>
      <vt:lpstr>群中元素的阶（续）</vt:lpstr>
      <vt:lpstr>群的中心</vt:lpstr>
      <vt:lpstr>左(右)陪集及其表示</vt:lpstr>
      <vt:lpstr>陪集与划分</vt:lpstr>
      <vt:lpstr>陪集与划分（续）</vt:lpstr>
      <vt:lpstr>陪集与划分（示例）</vt:lpstr>
      <vt:lpstr>左陪集关系</vt:lpstr>
      <vt:lpstr>Lagrange 定理</vt:lpstr>
      <vt:lpstr>Lagrange 定理（续）</vt:lpstr>
      <vt:lpstr>Lagrange 定理（续）</vt:lpstr>
      <vt:lpstr>Lagrange 定理（续）</vt:lpstr>
      <vt:lpstr>Lagrange 定理（续）</vt:lpstr>
      <vt:lpstr>拉格朗日定理的应用</vt:lpstr>
      <vt:lpstr>作业</vt:lpstr>
    </vt:vector>
  </TitlesOfParts>
  <Company>Nanjing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子群与拉格朗日定理</dc:title>
  <dc:creator>cs@nju</dc:creator>
  <cp:lastModifiedBy>Xiaoxing Ma</cp:lastModifiedBy>
  <cp:revision>65</cp:revision>
  <cp:lastPrinted>1601-01-01T00:00:00Z</cp:lastPrinted>
  <dcterms:created xsi:type="dcterms:W3CDTF">2001-04-23T02:58:46Z</dcterms:created>
  <dcterms:modified xsi:type="dcterms:W3CDTF">2018-05-06T09:21:47Z</dcterms:modified>
</cp:coreProperties>
</file>