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32"/>
  </p:notesMasterIdLst>
  <p:sldIdLst>
    <p:sldId id="256" r:id="rId2"/>
    <p:sldId id="259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292" r:id="rId11"/>
    <p:sldId id="293" r:id="rId12"/>
    <p:sldId id="294" r:id="rId13"/>
    <p:sldId id="295" r:id="rId14"/>
    <p:sldId id="324" r:id="rId15"/>
    <p:sldId id="297" r:id="rId16"/>
    <p:sldId id="298" r:id="rId17"/>
    <p:sldId id="325" r:id="rId18"/>
    <p:sldId id="310" r:id="rId19"/>
    <p:sldId id="311" r:id="rId20"/>
    <p:sldId id="326" r:id="rId21"/>
    <p:sldId id="303" r:id="rId22"/>
    <p:sldId id="327" r:id="rId23"/>
    <p:sldId id="328" r:id="rId24"/>
    <p:sldId id="329" r:id="rId25"/>
    <p:sldId id="330" r:id="rId26"/>
    <p:sldId id="331" r:id="rId27"/>
    <p:sldId id="313" r:id="rId28"/>
    <p:sldId id="314" r:id="rId29"/>
    <p:sldId id="315" r:id="rId30"/>
    <p:sldId id="31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15BD"/>
    <a:srgbClr val="99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 autoAdjust="0"/>
    <p:restoredTop sz="62775" autoAdjust="0"/>
  </p:normalViewPr>
  <p:slideViewPr>
    <p:cSldViewPr>
      <p:cViewPr varScale="1">
        <p:scale>
          <a:sx n="77" d="100"/>
          <a:sy n="77" d="100"/>
        </p:scale>
        <p:origin x="3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5AC72E-F079-3D4A-9924-7C47F61D02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77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oup_(mathematics)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agrange's_theorem_(group_theory)" TargetMode="External"/><Relationship Id="rId5" Type="http://schemas.openxmlformats.org/officeDocument/2006/relationships/hyperlink" Target="https://en.wikipedia.org/wiki/Multiplicative_group_of_integers_modulo_n" TargetMode="External"/><Relationship Id="rId4" Type="http://schemas.openxmlformats.org/officeDocument/2006/relationships/hyperlink" Target="https://en.wikipedia.org/wiki/Euler's_theorem#cite_note-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8725760-E94D-4648-BEE5-06C271DB0E52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ahom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C15394C-10B0-B943-90D6-B7305182070A}" type="slidenum">
              <a:rPr lang="en-US" altLang="zh-CN">
                <a:latin typeface="Tahoma" charset="0"/>
              </a:rPr>
              <a:pPr/>
              <a:t>11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3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67C8410-03E8-524E-AE32-DD7C23913A89}" type="slidenum">
              <a:rPr lang="en-US" altLang="zh-CN">
                <a:latin typeface="Tahoma" charset="0"/>
              </a:rPr>
              <a:pPr/>
              <a:t>12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A73A70-55F0-B94B-9B8D-81910528862C}" type="slidenum">
              <a:rPr lang="en-US" altLang="zh-CN">
                <a:latin typeface="Tahoma" charset="0"/>
              </a:rPr>
              <a:pPr/>
              <a:t>13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3FF9FA-2D9C-4549-991F-6FB8A5F72CC1}" type="slidenum">
              <a:rPr lang="en-US" altLang="zh-CN">
                <a:latin typeface="Tahoma" charset="0"/>
              </a:rPr>
              <a:pPr/>
              <a:t>14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1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7F07B37-DF85-BC46-84EB-975514CA7A9F}" type="slidenum">
              <a:rPr lang="en-US" altLang="zh-CN">
                <a:latin typeface="Tahoma" charset="0"/>
              </a:rPr>
              <a:pPr/>
              <a:t>15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03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19094BD-D312-DF44-AA93-0DFA94E99440}" type="slidenum">
              <a:rPr lang="en-US" altLang="zh-CN">
                <a:latin typeface="Tahoma" charset="0"/>
              </a:rPr>
              <a:pPr/>
              <a:t>16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29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C5B30EC-0708-1B4E-A6E8-AAA4DC46F92F}" type="slidenum">
              <a:rPr lang="en-US" altLang="zh-CN">
                <a:latin typeface="Tahoma" charset="0"/>
              </a:rPr>
              <a:pPr/>
              <a:t>17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75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27FD379F-EC4F-AB4D-BDBF-90232FE471EB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ahom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3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D9AD3D9-BA06-284B-8FC4-C0D66EE068C8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ahom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23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CF0BE35-AFDC-6A4B-9F41-6A6460F4C83D}" type="slidenum">
              <a:rPr lang="en-US" altLang="zh-CN">
                <a:latin typeface="Tahoma" charset="0"/>
              </a:rPr>
              <a:pPr/>
              <a:t>20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9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626A523-049A-7746-9FF3-BEE824745AF0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ahom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9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2C3A9C8-733B-0343-8313-E1BAA7841E14}" type="slidenum">
              <a:rPr lang="en-US" altLang="zh-CN">
                <a:latin typeface="Tahoma" charset="0"/>
              </a:rPr>
              <a:pPr/>
              <a:t>21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27F0F0-8BFA-CD4A-81DE-787EA88A47CD}" type="slidenum">
              <a:rPr lang="en-US" altLang="zh-CN">
                <a:latin typeface="Tahoma" charset="0"/>
              </a:rPr>
              <a:pPr/>
              <a:t>22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5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3D55244-2707-9546-8058-B7AA40C7BE34}" type="slidenum">
              <a:rPr lang="en-US" altLang="zh-CN">
                <a:latin typeface="Tahoma" charset="0"/>
              </a:rPr>
              <a:pPr/>
              <a:t>23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0AF361A-2E74-B340-B7B8-AADA29AE0108}" type="slidenum">
              <a:rPr lang="en-US" altLang="zh-CN">
                <a:latin typeface="Tahoma" charset="0"/>
              </a:rPr>
              <a:pPr/>
              <a:t>24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C91E370-5B27-7540-80EA-B1E187D129B0}" type="slidenum">
              <a:rPr lang="en-US" altLang="zh-CN">
                <a:latin typeface="Tahoma" charset="0"/>
              </a:rPr>
              <a:pPr/>
              <a:t>25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82535AE-F6C4-0743-B203-5820BB9C5465}" type="slidenum">
              <a:rPr lang="en-US" altLang="zh-CN">
                <a:latin typeface="Tahoma" charset="0"/>
              </a:rPr>
              <a:pPr/>
              <a:t>26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9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Euler's theorem can be proven using concepts from the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  <a:hlinkClick r:id="rId3" tooltip="Group (mathematics)"/>
              </a:rPr>
              <a:t>theory of groups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u="none" strike="noStrike" kern="1200" baseline="300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  <a:hlinkClick r:id="rId4"/>
              </a:rPr>
              <a:t>[3]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The residue classes (mod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) that are coprime to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form a group under multiplication (see the article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  <a:hlinkClick r:id="rId5" tooltip="Multiplicative group of integers modulo n"/>
              </a:rPr>
              <a:t>Multiplicative group of integers modulo 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for details.) The order of that group is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).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  <a:hlinkClick r:id="rId6" tooltip="Lagrange's theorem (group theory)"/>
              </a:rPr>
              <a:t>Lagrange's theorem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states that the order of any subgroup of a finite group divides the order of the entire group, in this case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). If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is any number coprime to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then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is in one of these residue classes, and its powers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,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a</a:t>
            </a:r>
            <a:r>
              <a:rPr lang="en-US" altLang="zh-CN" sz="1200" b="0" i="0" kern="1200" baseline="300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2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, ...,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a</a:t>
            </a:r>
            <a:r>
              <a:rPr lang="en-US" altLang="zh-CN" sz="1200" b="0" i="1" kern="1200" baseline="300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≡ 1 (mod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) are a subgroup. Lagrange's theorem says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must divide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), i.e. there is an integer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such that 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kM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 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). But then,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&lt;math&gt;a^{\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varphi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(n)} = a^{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kM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} = (a^{k})^M = 1^M =1 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 1 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pmod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rPr>
              <a:t>{n}.&lt;/math&gt;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AC72E-F079-3D4A-9924-7C47F61D02B2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21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234EB6-471D-BB40-9EA5-A4F7AA7B8EAF}" type="slidenum">
              <a:rPr lang="en-US" altLang="zh-CN">
                <a:latin typeface="Tahoma" charset="0"/>
              </a:rPr>
              <a:pPr/>
              <a:t>4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044FF9-87B8-F743-BA80-C0DD98613955}" type="slidenum">
              <a:rPr lang="en-US" altLang="zh-CN">
                <a:latin typeface="Tahoma" charset="0"/>
              </a:rPr>
              <a:pPr/>
              <a:t>5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8C5DCC2-95AE-2E4B-93F5-A101A682E8C7}" type="slidenum">
              <a:rPr lang="en-US" altLang="zh-CN">
                <a:latin typeface="Tahoma" charset="0"/>
              </a:rPr>
              <a:pPr/>
              <a:t>6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1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957C09-87D9-5C45-874C-0BF3C0D95A2E}" type="slidenum">
              <a:rPr lang="en-US" altLang="zh-CN">
                <a:latin typeface="Tahoma" charset="0"/>
              </a:rPr>
              <a:pPr/>
              <a:t>7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BF3A3BB-46E6-D141-90C0-1065C17F0EE1}" type="slidenum">
              <a:rPr lang="en-US" altLang="zh-CN">
                <a:latin typeface="Tahoma" charset="0"/>
              </a:rPr>
              <a:pPr/>
              <a:t>8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8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0FB693-A171-AE41-B98D-C723FF502D5E}" type="slidenum">
              <a:rPr lang="en-US" altLang="zh-CN">
                <a:latin typeface="Tahoma" charset="0"/>
              </a:rPr>
              <a:pPr/>
              <a:t>9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4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ahoma" charset="0"/>
              <a:ea typeface="宋体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EF45956-A4DD-474A-9F67-0266CA221124}" type="slidenum">
              <a:rPr lang="en-US" altLang="zh-CN">
                <a:latin typeface="Tahoma" charset="0"/>
              </a:rPr>
              <a:pPr/>
              <a:t>10</a:t>
            </a:fld>
            <a:endParaRPr lang="en-US" altLang="zh-CN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6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9D1FB-AFF8-BC48-8980-691848FEC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14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01B0-FA81-484F-9AC8-3AE402810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36397-3136-7349-AFC8-EC1208E95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9972B-888E-5846-86E1-B3B91FD1E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94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2313A-3DF7-B247-A211-CCB438233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64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2741F-801F-1F41-8808-AE9356F76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2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6E3B-0F25-C849-AD3E-C54DED6A7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0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5A7A7-3F2D-BC41-98ED-561826D65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82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BBBA7-0A72-984C-9F78-DBF048725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00C8A-38F8-1546-A875-957C282FD0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1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DD425-BE56-6D42-8A40-72A61C196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05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D3649C-6955-4544-871D-C37D52CC82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循环群与群同构</a:t>
            </a:r>
            <a:endParaRPr lang="en-US" altLang="zh-CN" sz="54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3600" b="1">
                <a:latin typeface="宋体" charset="0"/>
              </a:rPr>
              <a:t>离散数学－代数结构</a:t>
            </a:r>
            <a:endParaRPr lang="en-US" altLang="zh-CN" sz="3600" b="1">
              <a:latin typeface="宋体" charset="0"/>
            </a:endParaRPr>
          </a:p>
          <a:p>
            <a:pPr eaLnBrk="1" hangingPunct="1">
              <a:buFont typeface="Wingdings" charset="0"/>
              <a:buNone/>
            </a:pPr>
            <a:endParaRPr lang="en-US" altLang="zh-CN" sz="3600" b="1">
              <a:latin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3600" b="1">
                <a:latin typeface="宋体" charset="0"/>
              </a:rPr>
              <a:t>南京大学计算机科学与技术系</a:t>
            </a:r>
          </a:p>
          <a:p>
            <a:pPr eaLnBrk="1" hangingPunct="1">
              <a:buFont typeface="Wingdings" charset="0"/>
              <a:buNone/>
            </a:pPr>
            <a:endParaRPr lang="zh-CN" altLang="en-US" sz="3600" b="1">
              <a:latin typeface="宋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有限循环群的生成元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914E68E-448E-BD4E-A00D-57D924740E5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512" y="1556792"/>
            <a:ext cx="8363272" cy="4824536"/>
          </a:xfrm>
          <a:blipFill rotWithShape="0">
            <a:blip r:embed="rId3"/>
            <a:stretch>
              <a:fillRect l="-292" b="-2652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6769100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有限循环群的生成元（续）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39D7CEE-01E4-7240-B126-3C5AE37B20A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" name="内容占位符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528" y="1484784"/>
            <a:ext cx="8496174" cy="4608512"/>
          </a:xfrm>
          <a:prstGeom prst="rect">
            <a:avLst/>
          </a:prstGeom>
          <a:blipFill rotWithShape="0">
            <a:blip r:embed="rId3"/>
            <a:stretch>
              <a:fillRect r="-14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6819900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有限循环群的生成元（续）</a:t>
            </a: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BCDB4C-995E-734B-BB79-63051D09C1F4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266825"/>
            <a:ext cx="8675687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93713" y="404813"/>
            <a:ext cx="6650037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循环群的子群</a:t>
            </a:r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17BFF2-2CE5-394C-8925-C16CC71A728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196752"/>
            <a:ext cx="8496174" cy="4608512"/>
          </a:xfrm>
          <a:blipFill rotWithShape="0">
            <a:blip r:embed="rId3"/>
            <a:stretch>
              <a:fillRect l="-1435" t="-265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152775"/>
            <a:ext cx="84328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54338" y="3987800"/>
            <a:ext cx="14287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>
                <a:latin typeface="华文楷体" charset="-122"/>
                <a:ea typeface="华文楷体" charset="-122"/>
              </a:rPr>
              <a:t>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906838"/>
            <a:ext cx="43815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81575" y="3562350"/>
            <a:ext cx="110331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1900">
                <a:latin typeface="华文楷体" charset="-122"/>
                <a:ea typeface="华文楷体" charset="-122"/>
              </a:rPr>
              <a:t>自然成立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循环群的子群（续）</a:t>
            </a:r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FC7F717-B90B-554C-AC61-5C931C563E3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268760"/>
            <a:ext cx="8496174" cy="5184576"/>
          </a:xfrm>
          <a:blipFill rotWithShape="0">
            <a:blip r:embed="rId3"/>
            <a:srcRect/>
            <a:stretch>
              <a:fillRect l="-789" r="-1076" b="-1705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循环群的子群（续）</a:t>
            </a:r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0E38685-F037-4448-80FF-52123DF8118E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38288"/>
            <a:ext cx="85725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6675437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群同构与同构映射</a:t>
            </a:r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01DF1D-AAB9-894B-9318-A1D527F8E13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340768"/>
            <a:ext cx="8496174" cy="4608512"/>
          </a:xfrm>
          <a:blipFill rotWithShape="0">
            <a:blip r:embed="rId3"/>
            <a:stretch>
              <a:fillRect l="-574" t="-397" r="-143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群同构关系是等价关系</a:t>
            </a:r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7FB5285-6B9A-0B44-BCCC-5275FE820C0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268760"/>
            <a:ext cx="8496174" cy="4608512"/>
          </a:xfrm>
          <a:blipFill rotWithShape="0">
            <a:blip r:embed="rId3"/>
            <a:stretch>
              <a:fillRect l="-717" b="-4497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16" descr="信纸"/>
          <p:cNvSpPr>
            <a:spLocks noChangeArrowheads="1"/>
          </p:cNvSpPr>
          <p:nvPr/>
        </p:nvSpPr>
        <p:spPr bwMode="auto">
          <a:xfrm>
            <a:off x="971550" y="3068638"/>
            <a:ext cx="2879725" cy="302418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黑体" charset="0"/>
                <a:ea typeface="黑体" charset="0"/>
              </a:rPr>
              <a:t>群同构与同构映射（续）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1475"/>
            <a:ext cx="8001000" cy="1050925"/>
          </a:xfrm>
        </p:spPr>
        <p:txBody>
          <a:bodyPr/>
          <a:lstStyle/>
          <a:p>
            <a:pPr eaLnBrk="1" hangingPunct="1"/>
            <a:r>
              <a:rPr lang="zh-CN" altLang="en-US" sz="2800" b="1"/>
              <a:t>任意两个三阶群同构</a:t>
            </a:r>
          </a:p>
          <a:p>
            <a:pPr eaLnBrk="1" hangingPunct="1"/>
            <a:endParaRPr lang="en-US" altLang="zh-CN"/>
          </a:p>
        </p:txBody>
      </p:sp>
      <p:sp>
        <p:nvSpPr>
          <p:cNvPr id="37893" name="Line 8"/>
          <p:cNvSpPr>
            <a:spLocks noChangeShapeType="1"/>
          </p:cNvSpPr>
          <p:nvPr/>
        </p:nvSpPr>
        <p:spPr bwMode="auto">
          <a:xfrm>
            <a:off x="1042988" y="38608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4" name="Line 9"/>
          <p:cNvSpPr>
            <a:spLocks noChangeShapeType="1"/>
          </p:cNvSpPr>
          <p:nvPr/>
        </p:nvSpPr>
        <p:spPr bwMode="auto">
          <a:xfrm>
            <a:off x="1835150" y="3213100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1331913" y="3357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  <a:sym typeface="MT Extra" charset="2"/>
              </a:rPr>
              <a:t></a:t>
            </a:r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1979613" y="3284538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</a:rPr>
              <a:t>1    2    3</a:t>
            </a:r>
          </a:p>
        </p:txBody>
      </p:sp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1331913" y="4005263"/>
            <a:ext cx="5762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</a:rPr>
              <a:t>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</a:rPr>
              <a:t>3</a:t>
            </a:r>
          </a:p>
        </p:txBody>
      </p:sp>
      <p:sp>
        <p:nvSpPr>
          <p:cNvPr id="37898" name="Text Box 13"/>
          <p:cNvSpPr txBox="1">
            <a:spLocks noChangeArrowheads="1"/>
          </p:cNvSpPr>
          <p:nvPr/>
        </p:nvSpPr>
        <p:spPr bwMode="auto">
          <a:xfrm>
            <a:off x="2006600" y="4008438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</a:rPr>
              <a:t>1    2    3</a:t>
            </a:r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1995488" y="4538663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</a:rPr>
              <a:t>2    3    1</a:t>
            </a:r>
          </a:p>
        </p:txBody>
      </p:sp>
      <p:sp>
        <p:nvSpPr>
          <p:cNvPr id="37900" name="Text Box 15"/>
          <p:cNvSpPr txBox="1">
            <a:spLocks noChangeArrowheads="1"/>
          </p:cNvSpPr>
          <p:nvPr/>
        </p:nvSpPr>
        <p:spPr bwMode="auto">
          <a:xfrm>
            <a:off x="1979613" y="5084763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charset="0"/>
              </a:rPr>
              <a:t>3    1    2</a:t>
            </a:r>
          </a:p>
        </p:txBody>
      </p:sp>
      <p:sp>
        <p:nvSpPr>
          <p:cNvPr id="37901" name="AutoShape 17" descr="蓝色面巾纸"/>
          <p:cNvSpPr>
            <a:spLocks noChangeArrowheads="1"/>
          </p:cNvSpPr>
          <p:nvPr/>
        </p:nvSpPr>
        <p:spPr bwMode="auto">
          <a:xfrm>
            <a:off x="5003800" y="2997200"/>
            <a:ext cx="2879725" cy="3024188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i="1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>
            <a:off x="5075238" y="3789363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>
            <a:off x="5867400" y="3141663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4" name="Text Box 20"/>
          <p:cNvSpPr txBox="1">
            <a:spLocks noChangeArrowheads="1"/>
          </p:cNvSpPr>
          <p:nvPr/>
        </p:nvSpPr>
        <p:spPr bwMode="auto">
          <a:xfrm>
            <a:off x="5364163" y="328612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  <a:sym typeface="MT Extra" charset="2"/>
              </a:rPr>
              <a:t>*</a:t>
            </a:r>
          </a:p>
        </p:txBody>
      </p:sp>
      <p:sp>
        <p:nvSpPr>
          <p:cNvPr id="37905" name="Text Box 21"/>
          <p:cNvSpPr txBox="1">
            <a:spLocks noChangeArrowheads="1"/>
          </p:cNvSpPr>
          <p:nvPr/>
        </p:nvSpPr>
        <p:spPr bwMode="auto">
          <a:xfrm>
            <a:off x="6011863" y="321310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a    b    c</a:t>
            </a:r>
          </a:p>
        </p:txBody>
      </p:sp>
      <p:sp>
        <p:nvSpPr>
          <p:cNvPr id="37906" name="Text Box 22"/>
          <p:cNvSpPr txBox="1">
            <a:spLocks noChangeArrowheads="1"/>
          </p:cNvSpPr>
          <p:nvPr/>
        </p:nvSpPr>
        <p:spPr bwMode="auto">
          <a:xfrm>
            <a:off x="5364163" y="3933825"/>
            <a:ext cx="5762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c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5435600" y="2276475"/>
            <a:ext cx="2663825" cy="46196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1</a:t>
            </a:r>
            <a:r>
              <a:rPr kumimoji="1" lang="en-US" altLang="zh-CN" sz="2400" b="1">
                <a:latin typeface="Times New Roman" charset="0"/>
                <a:sym typeface="Symbol" charset="2"/>
              </a:rPr>
              <a:t></a:t>
            </a:r>
            <a:r>
              <a:rPr kumimoji="1" lang="en-US" altLang="zh-CN" sz="2400" b="1" i="1">
                <a:latin typeface="Times New Roman" charset="0"/>
                <a:sym typeface="Symbol" charset="2"/>
              </a:rPr>
              <a:t>a</a:t>
            </a:r>
            <a:r>
              <a:rPr kumimoji="1" lang="en-US" altLang="zh-CN" sz="2400" b="1">
                <a:latin typeface="Times New Roman" charset="0"/>
                <a:sym typeface="Symbol" charset="2"/>
              </a:rPr>
              <a:t>   2</a:t>
            </a:r>
            <a:r>
              <a:rPr kumimoji="1" lang="en-US" altLang="zh-CN" sz="2400" b="1" i="1">
                <a:latin typeface="Times New Roman" charset="0"/>
                <a:sym typeface="Symbol" charset="2"/>
              </a:rPr>
              <a:t>b</a:t>
            </a:r>
            <a:r>
              <a:rPr kumimoji="1" lang="en-US" altLang="zh-CN" sz="2400" b="1">
                <a:latin typeface="Times New Roman" charset="0"/>
                <a:sym typeface="Symbol" charset="2"/>
              </a:rPr>
              <a:t>   3</a:t>
            </a:r>
            <a:r>
              <a:rPr kumimoji="1" lang="en-US" altLang="zh-CN" sz="2400" b="1" i="1">
                <a:latin typeface="Times New Roman" charset="0"/>
                <a:sym typeface="Symbol" charset="2"/>
              </a:rPr>
              <a:t>c</a:t>
            </a:r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6007100" y="3944938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a    b    c</a:t>
            </a:r>
          </a:p>
        </p:txBody>
      </p:sp>
      <p:sp>
        <p:nvSpPr>
          <p:cNvPr id="164892" name="Text Box 28"/>
          <p:cNvSpPr txBox="1">
            <a:spLocks noChangeArrowheads="1"/>
          </p:cNvSpPr>
          <p:nvPr/>
        </p:nvSpPr>
        <p:spPr bwMode="auto">
          <a:xfrm>
            <a:off x="6029325" y="4467225"/>
            <a:ext cx="574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c</a:t>
            </a:r>
          </a:p>
        </p:txBody>
      </p:sp>
      <p:sp>
        <p:nvSpPr>
          <p:cNvPr id="164893" name="Text Box 29"/>
          <p:cNvSpPr txBox="1">
            <a:spLocks noChangeArrowheads="1"/>
          </p:cNvSpPr>
          <p:nvPr/>
        </p:nvSpPr>
        <p:spPr bwMode="auto">
          <a:xfrm>
            <a:off x="6443663" y="4365625"/>
            <a:ext cx="503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charset="0"/>
              </a:rPr>
              <a:t>?</a:t>
            </a:r>
          </a:p>
        </p:txBody>
      </p: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6472238" y="44354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c</a:t>
            </a:r>
          </a:p>
        </p:txBody>
      </p:sp>
      <p:sp>
        <p:nvSpPr>
          <p:cNvPr id="164895" name="Text Box 31"/>
          <p:cNvSpPr txBox="1">
            <a:spLocks noChangeArrowheads="1"/>
          </p:cNvSpPr>
          <p:nvPr/>
        </p:nvSpPr>
        <p:spPr bwMode="auto">
          <a:xfrm>
            <a:off x="6918325" y="44323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a</a:t>
            </a: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6502400" y="501015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charset="0"/>
              </a:rPr>
              <a:t>a    b</a:t>
            </a:r>
          </a:p>
        </p:txBody>
      </p:sp>
      <p:sp>
        <p:nvSpPr>
          <p:cNvPr id="379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1920A78-76CF-0749-9806-229B0C92DE2A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0" grpId="0" animBg="1"/>
      <p:bldP spid="164891" grpId="0"/>
      <p:bldP spid="164892" grpId="0"/>
      <p:bldP spid="164893" grpId="0"/>
      <p:bldP spid="164893" grpId="1"/>
      <p:bldP spid="164894" grpId="0"/>
      <p:bldP spid="164895" grpId="0"/>
      <p:bldP spid="1648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1217613"/>
            <a:ext cx="7543800" cy="693737"/>
          </a:xfrm>
        </p:spPr>
        <p:txBody>
          <a:bodyPr/>
          <a:lstStyle/>
          <a:p>
            <a:pPr marL="571500" indent="-571500" eaLnBrk="1" hangingPunct="1">
              <a:buFont typeface="Wingdings" charset="0"/>
              <a:buChar char="l"/>
            </a:pPr>
            <a:r>
              <a:rPr lang="en-US" altLang="zh-CN" sz="2800">
                <a:latin typeface="Times New Roman" charset="0"/>
              </a:rPr>
              <a:t>2</a:t>
            </a:r>
            <a:r>
              <a:rPr lang="zh-CN" altLang="en-US" sz="2800">
                <a:latin typeface="Times New Roman" charset="0"/>
              </a:rPr>
              <a:t>个不同构的四阶群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573588" y="2297113"/>
            <a:ext cx="3321050" cy="40386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blurRad="63500" dist="107763" dir="135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08038" y="2297113"/>
            <a:ext cx="3322637" cy="4038600"/>
          </a:xfrm>
          <a:prstGeom prst="rect">
            <a:avLst/>
          </a:prstGeom>
          <a:solidFill>
            <a:srgbClr val="DAFD9B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blurRad="63500" dist="107763" dir="135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831975" y="3171825"/>
            <a:ext cx="191928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1   2   3   4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2   3   4   1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3   4   1   2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4   1   2   3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46188" y="3136900"/>
            <a:ext cx="51752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1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2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3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4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90700" y="2557463"/>
            <a:ext cx="1919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1   2   3   4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1093788" y="3101975"/>
            <a:ext cx="278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1674813" y="2474913"/>
            <a:ext cx="9525" cy="318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592763" y="3194050"/>
            <a:ext cx="1919287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1   2   3   4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2   1   4   3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3   4   1   2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4   3   2   1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006975" y="3159125"/>
            <a:ext cx="51593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1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2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3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4 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551488" y="2579688"/>
            <a:ext cx="191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charset="0"/>
              </a:rPr>
              <a:t>1   2   3   4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854575" y="3124200"/>
            <a:ext cx="278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430838" y="2497138"/>
            <a:ext cx="4762" cy="318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620838" y="57086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chemeClr val="tx2"/>
                </a:solidFill>
                <a:latin typeface="Times New Roman" charset="0"/>
                <a:ea typeface="华文楷体" charset="-122"/>
              </a:rPr>
              <a:t>四元循环群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532438" y="56388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9900"/>
                </a:solidFill>
                <a:latin typeface="Times New Roman" charset="0"/>
                <a:ea typeface="华文楷体" charset="-122"/>
              </a:rPr>
              <a:t>Klein</a:t>
            </a:r>
            <a:r>
              <a:rPr kumimoji="1" lang="zh-CN" altLang="en-US" sz="2000" b="1">
                <a:solidFill>
                  <a:srgbClr val="009900"/>
                </a:solidFill>
                <a:latin typeface="Times New Roman" charset="0"/>
                <a:ea typeface="华文楷体" charset="-122"/>
              </a:rPr>
              <a:t>四元群</a:t>
            </a:r>
          </a:p>
        </p:txBody>
      </p:sp>
      <p:sp>
        <p:nvSpPr>
          <p:cNvPr id="17" name="椭圆形标注 16"/>
          <p:cNvSpPr>
            <a:spLocks noChangeArrowheads="1"/>
          </p:cNvSpPr>
          <p:nvPr/>
        </p:nvSpPr>
        <p:spPr bwMode="auto">
          <a:xfrm>
            <a:off x="5992813" y="3952875"/>
            <a:ext cx="431800" cy="360363"/>
          </a:xfrm>
          <a:prstGeom prst="wedgeEllipseCallout">
            <a:avLst>
              <a:gd name="adj1" fmla="val -11495"/>
              <a:gd name="adj2" fmla="val 3262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614363" y="323850"/>
            <a:ext cx="6102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latin typeface="黑体" charset="0"/>
                <a:ea typeface="黑体" charset="0"/>
              </a:rPr>
              <a:t>群同构与同构映射（续）</a:t>
            </a:r>
          </a:p>
        </p:txBody>
      </p:sp>
      <p:sp>
        <p:nvSpPr>
          <p:cNvPr id="399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23B023-4D4D-E746-AAE0-F1E6397E580E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/>
              <a:t>循环群与群同构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94650" cy="4860925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循环群与生成元</a:t>
            </a:r>
            <a:endParaRPr lang="en-US" altLang="zh-CN" sz="2800">
              <a:latin typeface="黑体" charset="0"/>
              <a:ea typeface="黑体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循环群的子群</a:t>
            </a:r>
            <a:endParaRPr lang="en-US" altLang="zh-CN" sz="2800">
              <a:latin typeface="黑体" charset="0"/>
              <a:ea typeface="黑体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群的同构与同态</a:t>
            </a:r>
            <a:endParaRPr lang="en-US" altLang="zh-CN" sz="2800">
              <a:latin typeface="黑体" charset="0"/>
              <a:ea typeface="黑体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无限循环群的同构群</a:t>
            </a:r>
            <a:endParaRPr lang="en-US" altLang="zh-CN" sz="2800">
              <a:latin typeface="黑体" charset="0"/>
              <a:ea typeface="黑体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有限循环群的同构群</a:t>
            </a:r>
            <a:endParaRPr lang="en-US" altLang="zh-CN" sz="2800">
              <a:latin typeface="黑体" charset="0"/>
              <a:ea typeface="黑体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>
                <a:latin typeface="黑体" charset="0"/>
                <a:ea typeface="黑体" charset="0"/>
              </a:rPr>
              <a:t>(</a:t>
            </a:r>
            <a:r>
              <a:rPr lang="zh-CN" altLang="en-US" sz="2800">
                <a:latin typeface="黑体" charset="0"/>
                <a:ea typeface="黑体" charset="0"/>
              </a:rPr>
              <a:t>循环</a:t>
            </a:r>
            <a:r>
              <a:rPr lang="en-US" altLang="zh-CN" sz="2800">
                <a:latin typeface="黑体" charset="0"/>
                <a:ea typeface="黑体" charset="0"/>
              </a:rPr>
              <a:t>)</a:t>
            </a:r>
            <a:r>
              <a:rPr lang="zh-CN" altLang="en-US" sz="2800">
                <a:latin typeface="黑体" charset="0"/>
                <a:ea typeface="黑体" charset="0"/>
              </a:rPr>
              <a:t>群的直积</a:t>
            </a: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CF8A11-9D18-C54E-9C1F-D0B5D23A8C96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同态与同态映射</a:t>
            </a:r>
          </a:p>
        </p:txBody>
      </p:sp>
      <p:sp>
        <p:nvSpPr>
          <p:cNvPr id="4198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587C22E-B178-F64F-89CB-F5367C61346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340768"/>
            <a:ext cx="8496174" cy="5112568"/>
          </a:xfrm>
          <a:blipFill rotWithShape="0">
            <a:blip r:embed="rId3"/>
            <a:stretch>
              <a:fillRect l="-717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同态与同态映射（续）</a:t>
            </a:r>
          </a:p>
        </p:txBody>
      </p:sp>
      <p:sp>
        <p:nvSpPr>
          <p:cNvPr id="4403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3A459D7-D643-F143-A702-D863141E7F2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275452"/>
            <a:ext cx="8496174" cy="4608512"/>
          </a:xfrm>
          <a:blipFill rotWithShape="0">
            <a:blip r:embed="rId3"/>
            <a:stretch>
              <a:fillRect l="-717" t="-1190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68663"/>
            <a:ext cx="6840537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同态与同态映射（续）</a:t>
            </a:r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3F7DB8E-F713-304C-9D5D-EF795F9D945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340768"/>
            <a:ext cx="8496174" cy="4608512"/>
          </a:xfrm>
          <a:blipFill rotWithShape="0">
            <a:blip r:embed="rId3"/>
            <a:stretch>
              <a:fillRect l="-789" r="-1148" b="-3307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同态与同态映射（续）</a:t>
            </a:r>
          </a:p>
        </p:txBody>
      </p:sp>
      <p:sp>
        <p:nvSpPr>
          <p:cNvPr id="4813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5B27EF0-43C2-364B-8B97-7A3B1B30307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6306" y="1196752"/>
            <a:ext cx="8496174" cy="4608512"/>
          </a:xfrm>
          <a:blipFill rotWithShape="0">
            <a:blip r:embed="rId3"/>
            <a:stretch>
              <a:fillRect l="-789" r="-1148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509963"/>
            <a:ext cx="6705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553200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无限循环群的同构群</a:t>
            </a:r>
          </a:p>
        </p:txBody>
      </p:sp>
      <p:sp>
        <p:nvSpPr>
          <p:cNvPr id="5017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C80B7CE-3A99-624C-9CC2-65C00F9F937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512" y="1340768"/>
            <a:ext cx="8747694" cy="4608512"/>
          </a:xfrm>
          <a:blipFill rotWithShape="0">
            <a:blip r:embed="rId3"/>
            <a:stretch>
              <a:fillRect l="-1603" r="-1394" b="-529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553200" cy="576262"/>
          </a:xfrm>
        </p:spPr>
        <p:txBody>
          <a:bodyPr/>
          <a:lstStyle/>
          <a:p>
            <a:r>
              <a:rPr lang="zh-CN" altLang="en-US" sz="3600">
                <a:latin typeface="黑体" charset="0"/>
                <a:ea typeface="黑体" charset="0"/>
              </a:rPr>
              <a:t>有限循环群的同构群</a:t>
            </a:r>
          </a:p>
        </p:txBody>
      </p:sp>
      <p:sp>
        <p:nvSpPr>
          <p:cNvPr id="5222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57F423-FA87-6648-8E3E-7564C244D1C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512" y="1340768"/>
            <a:ext cx="8747694" cy="5040560"/>
          </a:xfrm>
          <a:blipFill rotWithShape="0">
            <a:blip r:embed="rId3"/>
            <a:srcRect/>
            <a:stretch>
              <a:fillRect l="-697" r="-1185" b="-2796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943100" y="4221163"/>
            <a:ext cx="5184775" cy="647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5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553200" cy="576262"/>
          </a:xfrm>
        </p:spPr>
        <p:txBody>
          <a:bodyPr/>
          <a:lstStyle/>
          <a:p>
            <a:r>
              <a:rPr lang="zh-CN" altLang="en-US" sz="3600">
                <a:latin typeface="黑体" charset="0"/>
                <a:ea typeface="黑体" charset="0"/>
              </a:rPr>
              <a:t>循环群的同构群</a:t>
            </a:r>
          </a:p>
        </p:txBody>
      </p:sp>
      <p:sp>
        <p:nvSpPr>
          <p:cNvPr id="5427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C2DBD4-F693-F440-9F28-753D1784551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512" y="1340768"/>
            <a:ext cx="8747694" cy="4594448"/>
          </a:xfrm>
          <a:blipFill rotWithShape="0">
            <a:blip r:embed="rId3"/>
            <a:stretch>
              <a:fillRect l="-697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群的直积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charset="0"/>
              </a:rPr>
              <a:t>给定两个群</a:t>
            </a:r>
            <a:r>
              <a:rPr lang="en-US" altLang="zh-CN" sz="2800" b="1">
                <a:latin typeface="Times New Roman" charset="0"/>
                <a:sym typeface="Wingdings" charset="0"/>
              </a:rPr>
              <a:t>: (S,   </a:t>
            </a:r>
            <a:r>
              <a:rPr lang="en-US" altLang="zh-CN" sz="2800" b="1">
                <a:latin typeface="Times New Roman" charset="0"/>
                <a:ea typeface="Arial Unicode MS" charset="0"/>
                <a:cs typeface="Times New Roman" charset="0"/>
                <a:sym typeface="Wingdings" charset="0"/>
              </a:rPr>
              <a:t>⃘), (T,</a:t>
            </a:r>
            <a:r>
              <a:rPr lang="en-US" altLang="zh-CN" sz="2800" b="1">
                <a:latin typeface="Times New Roman" charset="0"/>
                <a:ea typeface="Batang" charset="0"/>
                <a:sym typeface="Times New Roman Special G1" charset="0"/>
              </a:rPr>
              <a:t>*</a:t>
            </a:r>
            <a:r>
              <a:rPr lang="en-US" altLang="zh-CN" sz="2800" b="1">
                <a:latin typeface="Times New Roman" charset="0"/>
                <a:sym typeface="Wingdings" charset="0"/>
              </a:rPr>
              <a:t>), </a:t>
            </a:r>
            <a:r>
              <a:rPr lang="zh-CN" altLang="en-US" sz="2800" b="1">
                <a:latin typeface="Times New Roman" charset="0"/>
                <a:sym typeface="Wingdings" charset="0"/>
              </a:rPr>
              <a:t>定义笛卡儿乘积</a:t>
            </a:r>
            <a:r>
              <a:rPr lang="en-US" altLang="zh-CN" sz="2800" b="1">
                <a:latin typeface="Times New Roman" charset="0"/>
                <a:sym typeface="Wingdings" charset="0"/>
              </a:rPr>
              <a:t>S</a:t>
            </a:r>
            <a:r>
              <a:rPr lang="en-US" altLang="zh-CN" sz="2800" b="1">
                <a:latin typeface="Times New Roman" charset="0"/>
                <a:sym typeface="Symbol" charset="2"/>
              </a:rPr>
              <a:t></a:t>
            </a:r>
            <a:r>
              <a:rPr lang="en-US" altLang="zh-CN" sz="2800" b="1">
                <a:latin typeface="Times New Roman" charset="0"/>
                <a:sym typeface="Wingdings" charset="0"/>
              </a:rPr>
              <a:t>T</a:t>
            </a:r>
            <a:r>
              <a:rPr lang="zh-CN" altLang="en-US" sz="2800" b="1">
                <a:latin typeface="Times New Roman" charset="0"/>
                <a:sym typeface="Wingdings" charset="0"/>
              </a:rPr>
              <a:t>上的运算</a:t>
            </a:r>
            <a:r>
              <a:rPr lang="zh-CN" altLang="en-US" sz="2000" b="1">
                <a:latin typeface="Times New Roman" charset="0"/>
                <a:ea typeface="Arial Unicode MS" charset="0"/>
                <a:sym typeface="Wingdings" charset="0"/>
              </a:rPr>
              <a:t>⊗</a:t>
            </a:r>
            <a:r>
              <a:rPr lang="zh-CN" altLang="en-US" sz="2800" b="1">
                <a:latin typeface="Times New Roman" charset="0"/>
                <a:sym typeface="Wingdings" charset="0"/>
              </a:rPr>
              <a:t>如下：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&lt;s</a:t>
            </a:r>
            <a:r>
              <a:rPr lang="en-US" altLang="zh-CN" sz="2400" b="1" baseline="-25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,t</a:t>
            </a:r>
            <a:r>
              <a:rPr lang="en-US" altLang="zh-CN" sz="2400" b="1" baseline="-25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&gt; </a:t>
            </a:r>
            <a:r>
              <a:rPr lang="en-US" altLang="zh-CN" sz="2000" b="1">
                <a:latin typeface="Times New Roman" charset="0"/>
                <a:ea typeface="Arial Unicode MS" charset="0"/>
                <a:sym typeface="Wingdings" charset="0"/>
              </a:rPr>
              <a:t>⊗</a:t>
            </a:r>
            <a:r>
              <a:rPr lang="en-US" altLang="zh-CN" sz="2400" b="1">
                <a:latin typeface="Times New Roman" charset="0"/>
              </a:rPr>
              <a:t> &lt;s</a:t>
            </a:r>
            <a:r>
              <a:rPr lang="en-US" altLang="zh-CN" sz="2400" b="1" baseline="-25000">
                <a:latin typeface="Times New Roman" charset="0"/>
              </a:rPr>
              <a:t>2</a:t>
            </a:r>
            <a:r>
              <a:rPr lang="en-US" altLang="zh-CN" sz="2400" b="1">
                <a:latin typeface="Times New Roman" charset="0"/>
              </a:rPr>
              <a:t>,t</a:t>
            </a:r>
            <a:r>
              <a:rPr lang="en-US" altLang="zh-CN" sz="2400" b="1" baseline="-25000">
                <a:latin typeface="Times New Roman" charset="0"/>
              </a:rPr>
              <a:t>2</a:t>
            </a:r>
            <a:r>
              <a:rPr lang="en-US" altLang="zh-CN" sz="2400" b="1">
                <a:latin typeface="Times New Roman" charset="0"/>
              </a:rPr>
              <a:t>&gt; = &lt;s</a:t>
            </a:r>
            <a:r>
              <a:rPr lang="en-US" altLang="zh-CN" sz="2400" b="1" baseline="-25000">
                <a:latin typeface="Times New Roman" charset="0"/>
              </a:rPr>
              <a:t>1  </a:t>
            </a:r>
            <a:r>
              <a:rPr lang="en-US" altLang="zh-CN" sz="2400" b="1">
                <a:latin typeface="Times New Roman" charset="0"/>
                <a:ea typeface="Arial Unicode MS" charset="0"/>
                <a:sym typeface="Wingdings" charset="0"/>
              </a:rPr>
              <a:t>⃘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en-US" altLang="zh-CN" sz="2400" b="1" baseline="-25000">
                <a:latin typeface="Times New Roman" charset="0"/>
              </a:rPr>
              <a:t>2</a:t>
            </a:r>
            <a:r>
              <a:rPr lang="en-US" altLang="zh-CN" sz="2400" b="1">
                <a:latin typeface="Times New Roman" charset="0"/>
              </a:rPr>
              <a:t>, t</a:t>
            </a:r>
            <a:r>
              <a:rPr lang="en-US" altLang="zh-CN" sz="2400" b="1" baseline="-25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*t</a:t>
            </a:r>
            <a:r>
              <a:rPr lang="en-US" altLang="zh-CN" sz="2400" b="1" baseline="-25000">
                <a:latin typeface="Times New Roman" charset="0"/>
              </a:rPr>
              <a:t>2</a:t>
            </a:r>
            <a:r>
              <a:rPr lang="en-US" altLang="zh-CN" sz="2400" b="1">
                <a:latin typeface="Times New Roman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charset="0"/>
              </a:rPr>
              <a:t>(</a:t>
            </a:r>
            <a:r>
              <a:rPr lang="en-US" altLang="zh-CN" sz="2800" b="1">
                <a:latin typeface="Times New Roman" charset="0"/>
                <a:sym typeface="Wingdings" charset="0"/>
              </a:rPr>
              <a:t>S</a:t>
            </a:r>
            <a:r>
              <a:rPr lang="en-US" altLang="zh-CN" sz="2800" b="1">
                <a:latin typeface="Times New Roman" charset="0"/>
                <a:sym typeface="Symbol" charset="2"/>
              </a:rPr>
              <a:t></a:t>
            </a:r>
            <a:r>
              <a:rPr lang="en-US" altLang="zh-CN" sz="2800" b="1">
                <a:latin typeface="Times New Roman" charset="0"/>
                <a:sym typeface="Wingdings" charset="0"/>
              </a:rPr>
              <a:t>T, </a:t>
            </a:r>
            <a:r>
              <a:rPr lang="en-US" altLang="zh-CN" sz="2000" b="1">
                <a:latin typeface="Times New Roman" charset="0"/>
                <a:ea typeface="Arial Unicode MS" charset="0"/>
                <a:sym typeface="Wingdings" charset="0"/>
              </a:rPr>
              <a:t>⊗</a:t>
            </a:r>
            <a:r>
              <a:rPr lang="en-US" altLang="zh-CN" sz="2800" b="1">
                <a:latin typeface="Times New Roman" charset="0"/>
                <a:ea typeface="Arial Unicode MS" charset="0"/>
                <a:sym typeface="Wingdings" charset="0"/>
              </a:rPr>
              <a:t>)</a:t>
            </a:r>
            <a:r>
              <a:rPr lang="zh-CN" altLang="en-US" sz="2800" b="1">
                <a:latin typeface="Times New Roman" charset="0"/>
                <a:sym typeface="Wingdings" charset="0"/>
              </a:rPr>
              <a:t>是群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charset="0"/>
                <a:sym typeface="Wingdings" charset="0"/>
              </a:rPr>
              <a:t>结合律： 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&lt;(r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1  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  <a:ea typeface="Arial Unicode MS" charset="0"/>
                <a:sym typeface="Wingdings" charset="0"/>
              </a:rPr>
              <a:t>⃘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)  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  <a:ea typeface="Arial Unicode MS" charset="0"/>
                <a:sym typeface="Wingdings" charset="0"/>
              </a:rPr>
              <a:t>⃘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, (r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*s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)*t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&gt;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				=  &lt;r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1   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  <a:ea typeface="Arial Unicode MS" charset="0"/>
                <a:sym typeface="Wingdings" charset="0"/>
              </a:rPr>
              <a:t>⃘(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1   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  <a:ea typeface="Arial Unicode MS" charset="0"/>
                <a:sym typeface="Wingdings" charset="0"/>
              </a:rPr>
              <a:t>⃘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), r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*(s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*t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)&gt;</a:t>
            </a:r>
            <a:r>
              <a:rPr lang="en-US" altLang="zh-CN" sz="2400" b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charset="0"/>
              </a:rPr>
              <a:t>单位元素：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&lt;1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, 1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charset="0"/>
              </a:rPr>
              <a:t>T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charset="0"/>
              </a:rPr>
              <a:t>逆元素：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&lt;s, t&gt; </a:t>
            </a:r>
            <a:r>
              <a:rPr lang="zh-CN" altLang="en-US" sz="2400" b="1">
                <a:solidFill>
                  <a:schemeClr val="tx2"/>
                </a:solidFill>
                <a:latin typeface="Times New Roman" charset="0"/>
              </a:rPr>
              <a:t>的逆元素是 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&lt;s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charset="0"/>
              </a:rPr>
              <a:t>-1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, t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charset="0"/>
              </a:rPr>
              <a:t>-1</a:t>
            </a:r>
            <a:r>
              <a:rPr lang="en-US" altLang="zh-CN" sz="2400" b="1">
                <a:solidFill>
                  <a:schemeClr val="tx2"/>
                </a:solidFill>
                <a:latin typeface="Times New Roman" charset="0"/>
              </a:rPr>
              <a:t>&gt;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charset="0"/>
              </a:rPr>
              <a:t>(</a:t>
            </a:r>
            <a:r>
              <a:rPr lang="zh-CN" altLang="en-US" sz="2400" b="1">
                <a:latin typeface="Times New Roman" charset="0"/>
              </a:rPr>
              <a:t>其中： </a:t>
            </a:r>
            <a:r>
              <a:rPr lang="en-US" altLang="zh-CN" sz="2400" b="1">
                <a:latin typeface="Times New Roman" charset="0"/>
              </a:rPr>
              <a:t>s, s</a:t>
            </a:r>
            <a:r>
              <a:rPr lang="en-US" altLang="zh-CN" sz="2400" b="1" baseline="30000">
                <a:latin typeface="Times New Roman" charset="0"/>
              </a:rPr>
              <a:t>-1</a:t>
            </a:r>
            <a:r>
              <a:rPr lang="en-US" altLang="zh-CN" sz="2400" b="1">
                <a:latin typeface="Times New Roman" charset="0"/>
                <a:sym typeface="Symbol" charset="2"/>
              </a:rPr>
              <a:t>S,  t, t</a:t>
            </a:r>
            <a:r>
              <a:rPr lang="en-US" altLang="zh-CN" sz="2400" b="1" baseline="30000">
                <a:latin typeface="Times New Roman" charset="0"/>
              </a:rPr>
              <a:t>-1</a:t>
            </a:r>
            <a:r>
              <a:rPr lang="en-US" altLang="zh-CN" sz="2400" b="1">
                <a:latin typeface="Times New Roman" charset="0"/>
                <a:sym typeface="Symbol" charset="2"/>
              </a:rPr>
              <a:t>T</a:t>
            </a:r>
            <a:r>
              <a:rPr lang="en-US" altLang="zh-CN" sz="2400" b="1">
                <a:latin typeface="Times New Roman" charset="0"/>
              </a:rPr>
              <a:t>)</a:t>
            </a:r>
          </a:p>
        </p:txBody>
      </p:sp>
      <p:sp>
        <p:nvSpPr>
          <p:cNvPr id="563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37C97EE-5AAB-3445-92AB-07D929E63494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循环群的直积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064500" cy="43926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charset="0"/>
              </a:rPr>
              <a:t>C</a:t>
            </a:r>
            <a:r>
              <a:rPr lang="en-US" altLang="zh-CN" sz="2800" b="1" baseline="-25000">
                <a:latin typeface="Times New Roman" charset="0"/>
              </a:rPr>
              <a:t>m</a:t>
            </a:r>
            <a:r>
              <a:rPr lang="en-US" altLang="zh-CN" sz="2800" b="1">
                <a:latin typeface="Times New Roman" charset="0"/>
                <a:sym typeface="Symbol" charset="2"/>
              </a:rPr>
              <a:t>C</a:t>
            </a:r>
            <a:r>
              <a:rPr lang="en-US" altLang="zh-CN" sz="2800" b="1" baseline="-25000">
                <a:latin typeface="Times New Roman" charset="0"/>
                <a:sym typeface="Symbol" charset="2"/>
              </a:rPr>
              <a:t>n</a:t>
            </a:r>
            <a:r>
              <a:rPr lang="en-US" altLang="zh-CN" sz="2800" b="1">
                <a:latin typeface="Times New Roman" charset="0"/>
                <a:ea typeface="Arial Unicode MS" charset="0"/>
                <a:sym typeface="Symbol" charset="2"/>
              </a:rPr>
              <a:t>≅C</a:t>
            </a:r>
            <a:r>
              <a:rPr lang="en-US" altLang="zh-CN" sz="2800" b="1" baseline="-25000">
                <a:latin typeface="Times New Roman" charset="0"/>
                <a:ea typeface="Arial Unicode MS" charset="0"/>
                <a:sym typeface="Symbol" charset="2"/>
              </a:rPr>
              <a:t>mn</a:t>
            </a:r>
            <a:r>
              <a:rPr lang="zh-CN" altLang="en-US" sz="2800" b="1">
                <a:latin typeface="Times New Roman" charset="0"/>
                <a:sym typeface="Symbol" charset="2"/>
              </a:rPr>
              <a:t> </a:t>
            </a:r>
            <a:r>
              <a:rPr lang="en-US" altLang="zh-CN" sz="2800" b="1" i="1">
                <a:latin typeface="Times New Roman" charset="0"/>
                <a:sym typeface="Symbol" charset="2"/>
              </a:rPr>
              <a:t>iff</a:t>
            </a:r>
            <a:r>
              <a:rPr lang="en-US" altLang="zh-CN" sz="2800" b="1">
                <a:latin typeface="Times New Roman" charset="0"/>
                <a:sym typeface="Symbol" charset="2"/>
              </a:rPr>
              <a:t> m</a:t>
            </a:r>
            <a:r>
              <a:rPr lang="zh-CN" altLang="en-US" sz="2800" b="1">
                <a:latin typeface="Times New Roman" charset="0"/>
                <a:sym typeface="Symbol" charset="2"/>
              </a:rPr>
              <a:t>与</a:t>
            </a:r>
            <a:r>
              <a:rPr lang="en-US" altLang="zh-CN" sz="2800" b="1">
                <a:latin typeface="Times New Roman" charset="0"/>
                <a:sym typeface="Symbol" charset="2"/>
              </a:rPr>
              <a:t>n</a:t>
            </a:r>
            <a:r>
              <a:rPr lang="zh-CN" altLang="en-US" sz="2800" b="1">
                <a:latin typeface="Times New Roman" charset="0"/>
                <a:sym typeface="Symbol" charset="2"/>
              </a:rPr>
              <a:t>互质。</a:t>
            </a:r>
            <a:r>
              <a:rPr lang="zh-CN" altLang="en-US" sz="2100" b="1">
                <a:solidFill>
                  <a:srgbClr val="FF0000"/>
                </a:solidFill>
                <a:latin typeface="Times New Roman" charset="0"/>
                <a:sym typeface="Symbol" charset="2"/>
              </a:rPr>
              <a:t>其中</a:t>
            </a:r>
            <a:r>
              <a:rPr lang="en-US" altLang="zh-CN" sz="2100" b="1">
                <a:solidFill>
                  <a:srgbClr val="FF0000"/>
                </a:solidFill>
                <a:latin typeface="Times New Roman" charset="0"/>
                <a:sym typeface="Symbol" charset="2"/>
              </a:rPr>
              <a:t>C</a:t>
            </a:r>
            <a:r>
              <a:rPr lang="en-US" altLang="zh-CN" sz="2100" b="1" baseline="-25000">
                <a:solidFill>
                  <a:srgbClr val="FF0000"/>
                </a:solidFill>
                <a:latin typeface="Times New Roman" charset="0"/>
                <a:sym typeface="Symbol" charset="2"/>
              </a:rPr>
              <a:t>k</a:t>
            </a:r>
            <a:r>
              <a:rPr lang="zh-CN" altLang="en-US" sz="2100" b="1">
                <a:solidFill>
                  <a:srgbClr val="FF0000"/>
                </a:solidFill>
                <a:latin typeface="Times New Roman" charset="0"/>
                <a:sym typeface="Symbol" charset="2"/>
              </a:rPr>
              <a:t>表示</a:t>
            </a:r>
            <a:r>
              <a:rPr lang="en-US" altLang="zh-CN" sz="2100" b="1">
                <a:solidFill>
                  <a:srgbClr val="FF0000"/>
                </a:solidFill>
                <a:latin typeface="Times New Roman" charset="0"/>
                <a:sym typeface="Symbol" charset="2"/>
              </a:rPr>
              <a:t>k</a:t>
            </a:r>
            <a:r>
              <a:rPr lang="zh-CN" altLang="en-US" sz="2100" b="1">
                <a:solidFill>
                  <a:srgbClr val="FF0000"/>
                </a:solidFill>
                <a:latin typeface="Times New Roman" charset="0"/>
                <a:sym typeface="Symbol" charset="2"/>
              </a:rPr>
              <a:t>阶循环群。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charset="0"/>
                <a:sym typeface="Symbol" charset="2"/>
              </a:rPr>
              <a:t></a:t>
            </a:r>
            <a:r>
              <a:rPr lang="zh-CN" altLang="en-US" sz="2200" b="1">
                <a:latin typeface="Times New Roman" charset="0"/>
                <a:sym typeface="Symbol" charset="2"/>
              </a:rPr>
              <a:t>若</a:t>
            </a:r>
            <a:r>
              <a:rPr lang="en-US" altLang="zh-CN" sz="2200" b="1">
                <a:latin typeface="Times New Roman" charset="0"/>
                <a:sym typeface="Symbol" charset="2"/>
              </a:rPr>
              <a:t>m</a:t>
            </a:r>
            <a:r>
              <a:rPr lang="zh-CN" altLang="en-US" sz="2200" b="1">
                <a:latin typeface="Times New Roman" charset="0"/>
                <a:sym typeface="Symbol" charset="2"/>
              </a:rPr>
              <a:t>与</a:t>
            </a:r>
            <a:r>
              <a:rPr lang="en-US" altLang="zh-CN" sz="2200" b="1">
                <a:latin typeface="Times New Roman" charset="0"/>
                <a:sym typeface="Symbol" charset="2"/>
              </a:rPr>
              <a:t>n</a:t>
            </a:r>
            <a:r>
              <a:rPr lang="zh-CN" altLang="en-US" sz="2200" b="1">
                <a:latin typeface="Times New Roman" charset="0"/>
                <a:sym typeface="Symbol" charset="2"/>
              </a:rPr>
              <a:t>互质，只需证明</a:t>
            </a:r>
            <a:r>
              <a:rPr lang="en-US" altLang="zh-CN" sz="2200" b="1">
                <a:latin typeface="Times New Roman" charset="0"/>
              </a:rPr>
              <a:t>C</a:t>
            </a:r>
            <a:r>
              <a:rPr lang="en-US" altLang="zh-CN" sz="2200" b="1" baseline="-25000">
                <a:latin typeface="Times New Roman" charset="0"/>
              </a:rPr>
              <a:t>m</a:t>
            </a:r>
            <a:r>
              <a:rPr lang="en-US" altLang="zh-CN" sz="2200" b="1">
                <a:latin typeface="Times New Roman" charset="0"/>
                <a:sym typeface="Symbol" charset="2"/>
              </a:rPr>
              <a:t>C</a:t>
            </a:r>
            <a:r>
              <a:rPr lang="en-US" altLang="zh-CN" sz="2200" b="1" baseline="-25000">
                <a:latin typeface="Times New Roman" charset="0"/>
                <a:sym typeface="Symbol" charset="2"/>
              </a:rPr>
              <a:t>n</a:t>
            </a:r>
            <a:r>
              <a:rPr lang="zh-CN" altLang="en-US" sz="2200" b="1">
                <a:latin typeface="Times New Roman" charset="0"/>
                <a:sym typeface="Symbol" charset="2"/>
              </a:rPr>
              <a:t>含有阶为</a:t>
            </a:r>
            <a:r>
              <a:rPr lang="en-US" altLang="zh-CN" sz="2200" b="1">
                <a:latin typeface="Times New Roman" charset="0"/>
                <a:sym typeface="Symbol" charset="2"/>
              </a:rPr>
              <a:t>mn</a:t>
            </a:r>
            <a:r>
              <a:rPr lang="zh-CN" altLang="en-US" sz="2200" b="1">
                <a:latin typeface="Times New Roman" charset="0"/>
                <a:sym typeface="Symbol" charset="2"/>
              </a:rPr>
              <a:t>的元素。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latin typeface="Times New Roman" charset="0"/>
                <a:sym typeface="Symbol" charset="2"/>
              </a:rPr>
              <a:t>(</a:t>
            </a:r>
            <a:r>
              <a:rPr lang="en-US" altLang="zh-CN" b="1" i="1">
                <a:latin typeface="Times New Roman" charset="0"/>
                <a:sym typeface="Symbol" charset="2"/>
              </a:rPr>
              <a:t>a,b</a:t>
            </a:r>
            <a:r>
              <a:rPr lang="en-US" altLang="zh-CN" b="1">
                <a:latin typeface="Times New Roman" charset="0"/>
                <a:sym typeface="Symbol" charset="2"/>
              </a:rPr>
              <a:t>)</a:t>
            </a:r>
            <a:r>
              <a:rPr lang="en-US" altLang="zh-CN" b="1" baseline="30000">
                <a:latin typeface="Times New Roman" charset="0"/>
                <a:sym typeface="Symbol" charset="2"/>
              </a:rPr>
              <a:t>mn </a:t>
            </a:r>
            <a:r>
              <a:rPr lang="en-US" altLang="zh-CN" b="1">
                <a:latin typeface="Times New Roman" charset="0"/>
                <a:sym typeface="Symbol" charset="2"/>
              </a:rPr>
              <a:t>= e, </a:t>
            </a:r>
            <a:r>
              <a:rPr lang="zh-CN" altLang="en-US" b="1">
                <a:latin typeface="Times New Roman" charset="0"/>
                <a:sym typeface="Symbol" charset="2"/>
              </a:rPr>
              <a:t>其中</a:t>
            </a:r>
            <a:r>
              <a:rPr lang="en-US" altLang="zh-CN" b="1" i="1">
                <a:latin typeface="Times New Roman" charset="0"/>
                <a:sym typeface="Symbol" charset="2"/>
              </a:rPr>
              <a:t>a,b</a:t>
            </a:r>
            <a:r>
              <a:rPr lang="zh-CN" altLang="en-US" b="1">
                <a:latin typeface="Times New Roman" charset="0"/>
                <a:sym typeface="Symbol" charset="2"/>
              </a:rPr>
              <a:t>分别是</a:t>
            </a:r>
            <a:r>
              <a:rPr lang="en-US" altLang="zh-CN" b="1">
                <a:latin typeface="Times New Roman" charset="0"/>
              </a:rPr>
              <a:t>C</a:t>
            </a:r>
            <a:r>
              <a:rPr lang="en-US" altLang="zh-CN" b="1" baseline="-25000">
                <a:latin typeface="Times New Roman" charset="0"/>
              </a:rPr>
              <a:t>m</a:t>
            </a:r>
            <a:r>
              <a:rPr lang="zh-CN" altLang="en-US" b="1">
                <a:latin typeface="Times New Roman" charset="0"/>
                <a:sym typeface="Symbol" charset="2"/>
              </a:rPr>
              <a:t>和</a:t>
            </a:r>
            <a:r>
              <a:rPr lang="en-US" altLang="zh-CN" b="1">
                <a:latin typeface="Times New Roman" charset="0"/>
                <a:sym typeface="Symbol" charset="2"/>
              </a:rPr>
              <a:t>C</a:t>
            </a:r>
            <a:r>
              <a:rPr lang="en-US" altLang="zh-CN" b="1" baseline="-25000">
                <a:latin typeface="Times New Roman" charset="0"/>
                <a:sym typeface="Symbol" charset="2"/>
              </a:rPr>
              <a:t>n</a:t>
            </a:r>
            <a:r>
              <a:rPr lang="zh-CN" altLang="en-US" b="1">
                <a:latin typeface="Times New Roman" charset="0"/>
                <a:sym typeface="Symbol" charset="2"/>
              </a:rPr>
              <a:t>的生成元素。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charset="0"/>
                <a:sym typeface="Symbol" charset="2"/>
              </a:rPr>
              <a:t>若</a:t>
            </a:r>
            <a:r>
              <a:rPr lang="en-US" altLang="zh-CN" b="1">
                <a:latin typeface="Times New Roman" charset="0"/>
                <a:sym typeface="Symbol" charset="2"/>
              </a:rPr>
              <a:t>(</a:t>
            </a:r>
            <a:r>
              <a:rPr lang="en-US" altLang="zh-CN" b="1" i="1">
                <a:latin typeface="Times New Roman" charset="0"/>
                <a:sym typeface="Symbol" charset="2"/>
              </a:rPr>
              <a:t>a,b</a:t>
            </a:r>
            <a:r>
              <a:rPr lang="en-US" altLang="zh-CN" b="1">
                <a:latin typeface="Times New Roman" charset="0"/>
                <a:sym typeface="Symbol" charset="2"/>
              </a:rPr>
              <a:t>)</a:t>
            </a:r>
            <a:r>
              <a:rPr lang="en-US" altLang="zh-CN" b="1" baseline="30000">
                <a:latin typeface="Times New Roman" charset="0"/>
                <a:sym typeface="Symbol" charset="2"/>
              </a:rPr>
              <a:t>k </a:t>
            </a:r>
            <a:r>
              <a:rPr lang="en-US" altLang="zh-CN" b="1">
                <a:latin typeface="Times New Roman" charset="0"/>
                <a:sym typeface="Symbol" charset="2"/>
              </a:rPr>
              <a:t>= e, k</a:t>
            </a:r>
            <a:r>
              <a:rPr lang="zh-CN" altLang="en-US" b="1">
                <a:latin typeface="Times New Roman" charset="0"/>
                <a:sym typeface="Symbol" charset="2"/>
              </a:rPr>
              <a:t>必是</a:t>
            </a:r>
            <a:r>
              <a:rPr lang="en-US" altLang="zh-CN" b="1">
                <a:latin typeface="Times New Roman" charset="0"/>
                <a:sym typeface="Symbol" charset="2"/>
              </a:rPr>
              <a:t>m,n</a:t>
            </a:r>
            <a:r>
              <a:rPr lang="zh-CN" altLang="en-US" b="1">
                <a:latin typeface="Times New Roman" charset="0"/>
                <a:sym typeface="Symbol" charset="2"/>
              </a:rPr>
              <a:t>的公倍数，因</a:t>
            </a:r>
            <a:r>
              <a:rPr lang="en-US" altLang="zh-CN" b="1">
                <a:latin typeface="Times New Roman" charset="0"/>
                <a:sym typeface="Symbol" charset="2"/>
              </a:rPr>
              <a:t>m</a:t>
            </a:r>
            <a:r>
              <a:rPr lang="zh-CN" altLang="en-US" b="1">
                <a:latin typeface="Times New Roman" charset="0"/>
                <a:sym typeface="Symbol" charset="2"/>
              </a:rPr>
              <a:t>与</a:t>
            </a:r>
            <a:r>
              <a:rPr lang="en-US" altLang="zh-CN" b="1">
                <a:latin typeface="Times New Roman" charset="0"/>
                <a:sym typeface="Symbol" charset="2"/>
              </a:rPr>
              <a:t>n</a:t>
            </a:r>
            <a:r>
              <a:rPr lang="zh-CN" altLang="en-US" b="1">
                <a:latin typeface="Times New Roman" charset="0"/>
                <a:sym typeface="Symbol" charset="2"/>
              </a:rPr>
              <a:t>互质，故</a:t>
            </a:r>
            <a:r>
              <a:rPr lang="en-US" altLang="zh-CN" b="1">
                <a:latin typeface="Times New Roman" charset="0"/>
                <a:sym typeface="Symbol" charset="2"/>
              </a:rPr>
              <a:t>k </a:t>
            </a:r>
            <a:r>
              <a:rPr lang="zh-CN" altLang="en-US" b="1">
                <a:latin typeface="Times New Roman" charset="0"/>
                <a:sym typeface="Symbol" charset="2"/>
              </a:rPr>
              <a:t>是</a:t>
            </a:r>
            <a:r>
              <a:rPr lang="en-US" altLang="zh-CN" b="1">
                <a:latin typeface="Times New Roman" charset="0"/>
                <a:sym typeface="Symbol" charset="2"/>
              </a:rPr>
              <a:t>mn</a:t>
            </a:r>
            <a:r>
              <a:rPr lang="zh-CN" altLang="en-US" b="1">
                <a:latin typeface="Times New Roman" charset="0"/>
                <a:sym typeface="Symbol" charset="2"/>
              </a:rPr>
              <a:t>的倍数。所以，</a:t>
            </a:r>
            <a:r>
              <a:rPr lang="en-US" altLang="zh-CN" b="1">
                <a:latin typeface="Times New Roman" charset="0"/>
                <a:sym typeface="Wingdings" charset="0"/>
              </a:rPr>
              <a:t>(</a:t>
            </a:r>
            <a:r>
              <a:rPr lang="en-US" altLang="zh-CN" b="1" i="1">
                <a:latin typeface="Times New Roman" charset="0"/>
                <a:sym typeface="Wingdings" charset="0"/>
              </a:rPr>
              <a:t>a,b</a:t>
            </a:r>
            <a:r>
              <a:rPr lang="en-US" altLang="zh-CN" b="1">
                <a:latin typeface="Times New Roman" charset="0"/>
                <a:sym typeface="Wingdings" charset="0"/>
              </a:rPr>
              <a:t>)</a:t>
            </a:r>
            <a:r>
              <a:rPr lang="zh-CN" altLang="en-US" b="1">
                <a:latin typeface="Times New Roman" charset="0"/>
                <a:sym typeface="Wingdings" charset="0"/>
              </a:rPr>
              <a:t>的阶是</a:t>
            </a:r>
            <a:r>
              <a:rPr lang="en-US" altLang="zh-CN" b="1">
                <a:latin typeface="Times New Roman" charset="0"/>
                <a:sym typeface="Wingdings" charset="0"/>
              </a:rPr>
              <a:t>mn</a:t>
            </a:r>
            <a:r>
              <a:rPr lang="zh-CN" altLang="en-US" b="1">
                <a:latin typeface="Times New Roman" charset="0"/>
                <a:sym typeface="Wingdings" charset="0"/>
              </a:rPr>
              <a:t>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charset="0"/>
                <a:sym typeface="Symbol" charset="2"/>
              </a:rPr>
              <a:t></a:t>
            </a:r>
            <a:r>
              <a:rPr lang="zh-CN" altLang="en-US" sz="2200" b="1">
                <a:latin typeface="Times New Roman" charset="0"/>
                <a:sym typeface="Symbol" charset="2"/>
              </a:rPr>
              <a:t>若</a:t>
            </a:r>
            <a:r>
              <a:rPr lang="en-US" altLang="zh-CN" sz="2200" b="1">
                <a:latin typeface="Times New Roman" charset="0"/>
              </a:rPr>
              <a:t>C</a:t>
            </a:r>
            <a:r>
              <a:rPr lang="en-US" altLang="zh-CN" sz="2200" b="1" baseline="-25000">
                <a:latin typeface="Times New Roman" charset="0"/>
              </a:rPr>
              <a:t>m</a:t>
            </a:r>
            <a:r>
              <a:rPr lang="en-US" altLang="zh-CN" sz="2200" b="1">
                <a:latin typeface="Times New Roman" charset="0"/>
                <a:sym typeface="Symbol" charset="2"/>
              </a:rPr>
              <a:t>C</a:t>
            </a:r>
            <a:r>
              <a:rPr lang="en-US" altLang="zh-CN" sz="2200" b="1" baseline="-25000">
                <a:latin typeface="Times New Roman" charset="0"/>
                <a:sym typeface="Symbol" charset="2"/>
              </a:rPr>
              <a:t>n</a:t>
            </a:r>
            <a:r>
              <a:rPr lang="en-US" altLang="zh-CN" sz="2200" b="1">
                <a:latin typeface="Times New Roman" charset="0"/>
                <a:ea typeface="Arial Unicode MS" charset="0"/>
                <a:sym typeface="Symbol" charset="2"/>
              </a:rPr>
              <a:t>≅C</a:t>
            </a:r>
            <a:r>
              <a:rPr lang="en-US" altLang="zh-CN" sz="2200" b="1" baseline="-25000">
                <a:latin typeface="Times New Roman" charset="0"/>
                <a:ea typeface="Arial Unicode MS" charset="0"/>
                <a:sym typeface="Symbol" charset="2"/>
              </a:rPr>
              <a:t>mn</a:t>
            </a:r>
            <a:r>
              <a:rPr lang="zh-CN" altLang="en-US" sz="2200" b="1">
                <a:latin typeface="Times New Roman" charset="0"/>
                <a:sym typeface="Symbol" charset="2"/>
              </a:rPr>
              <a:t>，则</a:t>
            </a:r>
            <a:r>
              <a:rPr lang="en-US" altLang="zh-CN" sz="2200" b="1">
                <a:latin typeface="Times New Roman" charset="0"/>
              </a:rPr>
              <a:t>C</a:t>
            </a:r>
            <a:r>
              <a:rPr lang="en-US" altLang="zh-CN" sz="2200" b="1" baseline="-25000">
                <a:latin typeface="Times New Roman" charset="0"/>
              </a:rPr>
              <a:t>m</a:t>
            </a:r>
            <a:r>
              <a:rPr lang="en-US" altLang="zh-CN" sz="2200" b="1">
                <a:latin typeface="Times New Roman" charset="0"/>
                <a:sym typeface="Symbol" charset="2"/>
              </a:rPr>
              <a:t>C</a:t>
            </a:r>
            <a:r>
              <a:rPr lang="en-US" altLang="zh-CN" sz="2200" b="1" baseline="-25000">
                <a:latin typeface="Times New Roman" charset="0"/>
                <a:sym typeface="Symbol" charset="2"/>
              </a:rPr>
              <a:t>n</a:t>
            </a:r>
            <a:r>
              <a:rPr lang="zh-CN" altLang="en-US" sz="2200" b="1">
                <a:latin typeface="Times New Roman" charset="0"/>
                <a:sym typeface="Symbol" charset="2"/>
              </a:rPr>
              <a:t>是循环群，设其生成元是</a:t>
            </a:r>
            <a:r>
              <a:rPr lang="en-US" altLang="zh-CN" sz="2200" b="1">
                <a:latin typeface="Times New Roman" charset="0"/>
                <a:sym typeface="Symbol" charset="2"/>
              </a:rPr>
              <a:t>(s,t), </a:t>
            </a:r>
            <a:r>
              <a:rPr lang="zh-CN" altLang="en-US" sz="2200" b="1">
                <a:latin typeface="Times New Roman" charset="0"/>
                <a:sym typeface="Symbol" charset="2"/>
              </a:rPr>
              <a:t>则</a:t>
            </a:r>
            <a:r>
              <a:rPr lang="en-US" altLang="zh-CN" sz="2200" b="1">
                <a:latin typeface="Times New Roman" charset="0"/>
                <a:sym typeface="Symbol" charset="2"/>
              </a:rPr>
              <a:t>(s,t)</a:t>
            </a:r>
            <a:r>
              <a:rPr lang="zh-CN" altLang="en-US" sz="2200" b="1">
                <a:latin typeface="Times New Roman" charset="0"/>
                <a:sym typeface="Symbol" charset="2"/>
              </a:rPr>
              <a:t>的阶是</a:t>
            </a:r>
            <a:r>
              <a:rPr lang="en-US" altLang="zh-CN" sz="2200" b="1">
                <a:latin typeface="Times New Roman" charset="0"/>
                <a:sym typeface="Symbol" charset="2"/>
              </a:rPr>
              <a:t>mn, </a:t>
            </a:r>
            <a:r>
              <a:rPr lang="zh-CN" altLang="en-US" sz="2200" b="1">
                <a:latin typeface="Times New Roman" charset="0"/>
                <a:sym typeface="Symbol" charset="2"/>
              </a:rPr>
              <a:t>若</a:t>
            </a:r>
            <a:r>
              <a:rPr lang="en-US" altLang="zh-CN" sz="2200" b="1">
                <a:latin typeface="Times New Roman" charset="0"/>
                <a:sym typeface="Symbol" charset="2"/>
              </a:rPr>
              <a:t>gcd(m,n)=k&gt;1, </a:t>
            </a:r>
            <a:r>
              <a:rPr lang="zh-CN" altLang="en-US" sz="2200" b="1">
                <a:latin typeface="Times New Roman" charset="0"/>
                <a:sym typeface="Symbol" charset="2"/>
              </a:rPr>
              <a:t>则</a:t>
            </a:r>
            <a:r>
              <a:rPr lang="en-US" altLang="zh-CN" sz="2200" b="1">
                <a:latin typeface="Times New Roman" charset="0"/>
                <a:sym typeface="Symbol" charset="2"/>
              </a:rPr>
              <a:t>(s,t)</a:t>
            </a:r>
            <a:r>
              <a:rPr lang="en-US" altLang="zh-CN" sz="2200" b="1" baseline="30000">
                <a:latin typeface="Times New Roman" charset="0"/>
                <a:sym typeface="Symbol" charset="2"/>
              </a:rPr>
              <a:t>mn/k </a:t>
            </a:r>
            <a:r>
              <a:rPr lang="en-US" altLang="zh-CN" sz="2200" b="1">
                <a:latin typeface="Times New Roman" charset="0"/>
                <a:sym typeface="Symbol" charset="2"/>
              </a:rPr>
              <a:t>=e, </a:t>
            </a:r>
            <a:r>
              <a:rPr lang="zh-CN" altLang="en-US" sz="2200" b="1">
                <a:latin typeface="Times New Roman" charset="0"/>
                <a:sym typeface="Symbol" charset="2"/>
              </a:rPr>
              <a:t>这与</a:t>
            </a:r>
            <a:r>
              <a:rPr lang="en-US" altLang="zh-CN" sz="2200" b="1">
                <a:latin typeface="Times New Roman" charset="0"/>
                <a:sym typeface="Symbol" charset="2"/>
              </a:rPr>
              <a:t>(s,t)</a:t>
            </a:r>
            <a:r>
              <a:rPr lang="zh-CN" altLang="en-US" sz="2200" b="1">
                <a:latin typeface="Times New Roman" charset="0"/>
                <a:sym typeface="Symbol" charset="2"/>
              </a:rPr>
              <a:t>的阶是</a:t>
            </a:r>
            <a:r>
              <a:rPr lang="en-US" altLang="zh-CN" sz="2200" b="1">
                <a:latin typeface="Times New Roman" charset="0"/>
                <a:sym typeface="Symbol" charset="2"/>
              </a:rPr>
              <a:t>mn</a:t>
            </a:r>
            <a:r>
              <a:rPr lang="zh-CN" altLang="en-US" sz="2200" b="1">
                <a:latin typeface="Times New Roman" charset="0"/>
                <a:sym typeface="Symbol" charset="2"/>
              </a:rPr>
              <a:t>矛盾</a:t>
            </a:r>
            <a:r>
              <a:rPr lang="zh-CN" altLang="en-US" sz="2200">
                <a:latin typeface="Times New Roman" charset="0"/>
                <a:sym typeface="Symbol" charset="2"/>
              </a:rPr>
              <a:t>。</a:t>
            </a:r>
            <a:endParaRPr lang="en-US" altLang="zh-CN" sz="2200">
              <a:latin typeface="Times New Roman" charset="0"/>
              <a:sym typeface="Symbol" charset="2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 flipV="1">
            <a:off x="6156325" y="5357813"/>
            <a:ext cx="215900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86388" y="5818188"/>
            <a:ext cx="2362200" cy="454025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969696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8"/>
              </a:scheme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charset="0"/>
              </a:rPr>
              <a:t>注意：</a:t>
            </a:r>
            <a:r>
              <a:rPr kumimoji="1" lang="en-US" altLang="zh-CN" sz="2000">
                <a:latin typeface="Times New Roman" charset="0"/>
              </a:rPr>
              <a:t>s</a:t>
            </a:r>
            <a:r>
              <a:rPr kumimoji="1" lang="en-US" altLang="zh-CN" sz="2000" baseline="30000">
                <a:latin typeface="Times New Roman" charset="0"/>
              </a:rPr>
              <a:t>m</a:t>
            </a:r>
            <a:r>
              <a:rPr kumimoji="1" lang="en-US" altLang="zh-CN" sz="2000">
                <a:latin typeface="Times New Roman" charset="0"/>
              </a:rPr>
              <a:t>=e</a:t>
            </a:r>
            <a:r>
              <a:rPr kumimoji="1" lang="en-US" altLang="zh-CN" sz="2000" baseline="-25000">
                <a:latin typeface="Times New Roman" charset="0"/>
              </a:rPr>
              <a:t>1</a:t>
            </a:r>
            <a:r>
              <a:rPr kumimoji="1" lang="en-US" altLang="zh-CN" sz="2000">
                <a:latin typeface="Times New Roman" charset="0"/>
              </a:rPr>
              <a:t>, t</a:t>
            </a:r>
            <a:r>
              <a:rPr kumimoji="1" lang="en-US" altLang="zh-CN" sz="2000" baseline="30000">
                <a:latin typeface="Times New Roman" charset="0"/>
              </a:rPr>
              <a:t>n</a:t>
            </a:r>
            <a:r>
              <a:rPr kumimoji="1" lang="en-US" altLang="zh-CN" sz="2000">
                <a:latin typeface="Times New Roman" charset="0"/>
              </a:rPr>
              <a:t>=e</a:t>
            </a:r>
            <a:r>
              <a:rPr kumimoji="1" lang="en-US" altLang="zh-CN" sz="2000" baseline="-25000">
                <a:latin typeface="Times New Roman" charset="0"/>
              </a:rPr>
              <a:t>2</a:t>
            </a:r>
            <a:r>
              <a:rPr kumimoji="1" lang="en-US" altLang="zh-CN" sz="2000">
                <a:latin typeface="Times New Roman" charset="0"/>
              </a:rPr>
              <a:t>,</a:t>
            </a:r>
          </a:p>
        </p:txBody>
      </p:sp>
      <p:sp>
        <p:nvSpPr>
          <p:cNvPr id="573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2A4FEEA-5595-214F-BB95-AFF123B800AA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07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latin typeface="Times New Roman" charset="0"/>
              </a:rPr>
            </a:br>
            <a:r>
              <a:rPr lang="zh-CN" altLang="en-US">
                <a:latin typeface="Times New Roman" charset="0"/>
              </a:rPr>
              <a:t>欧拉函数</a:t>
            </a:r>
            <a:r>
              <a:rPr lang="en-US" altLang="zh-CN">
                <a:latin typeface="Times New Roman" charset="0"/>
              </a:rPr>
              <a:t>(phi)</a:t>
            </a: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064500" cy="6492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charset="0"/>
              </a:rPr>
              <a:t>如果</a:t>
            </a:r>
            <a:r>
              <a:rPr lang="en-US" altLang="zh-CN" sz="2800" b="1" i="1">
                <a:latin typeface="Times New Roman" charset="0"/>
              </a:rPr>
              <a:t>m</a:t>
            </a:r>
            <a:r>
              <a:rPr lang="zh-CN" altLang="en-US" sz="2800" b="1">
                <a:latin typeface="Times New Roman" charset="0"/>
              </a:rPr>
              <a:t>与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zh-CN" altLang="en-US" sz="2800" b="1">
                <a:latin typeface="Times New Roman" charset="0"/>
              </a:rPr>
              <a:t>互质，则</a:t>
            </a:r>
            <a:r>
              <a:rPr lang="en-US" altLang="zh-CN" sz="2800" b="1">
                <a:latin typeface="Times New Roman" charset="0"/>
              </a:rPr>
              <a:t> </a:t>
            </a:r>
            <a:r>
              <a:rPr lang="el-GR" altLang="zh-CN" sz="2800" b="1">
                <a:latin typeface="Times New Roman" charset="0"/>
              </a:rPr>
              <a:t>φ(</a:t>
            </a:r>
            <a:r>
              <a:rPr lang="en-US" altLang="zh-CN" sz="2800" b="1" i="1">
                <a:latin typeface="Times New Roman" charset="0"/>
              </a:rPr>
              <a:t>m</a:t>
            </a:r>
            <a:r>
              <a:rPr lang="en-US" altLang="zh-CN" sz="2800" b="1">
                <a:latin typeface="Times New Roman" charset="0"/>
              </a:rPr>
              <a:t>)</a:t>
            </a:r>
            <a:r>
              <a:rPr lang="el-GR" altLang="zh-CN" sz="2800" b="1">
                <a:latin typeface="Times New Roman" charset="0"/>
              </a:rPr>
              <a:t>φ(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</a:rPr>
              <a:t>) =</a:t>
            </a:r>
            <a:r>
              <a:rPr lang="el-GR" altLang="zh-CN" sz="2800" b="1">
                <a:latin typeface="Times New Roman" charset="0"/>
              </a:rPr>
              <a:t>φ(</a:t>
            </a:r>
            <a:r>
              <a:rPr lang="en-US" altLang="zh-CN" sz="2800" b="1" i="1">
                <a:latin typeface="Times New Roman" charset="0"/>
              </a:rPr>
              <a:t>mn</a:t>
            </a:r>
            <a:r>
              <a:rPr lang="en-US" altLang="zh-CN" sz="2800" b="1">
                <a:latin typeface="Times New Roman" charset="0"/>
              </a:rPr>
              <a:t>). 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>
              <a:latin typeface="Times New Roman" charset="0"/>
              <a:sym typeface="Symbol" charset="2"/>
            </a:endParaRPr>
          </a:p>
        </p:txBody>
      </p:sp>
      <p:pic>
        <p:nvPicPr>
          <p:cNvPr id="58372" name="Picture 2" descr="&#10;\varphi(n) =n \prod_{p\mid n} \left(1-\frac{1}{p}\right),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732463"/>
            <a:ext cx="2808287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&#10;\begin{align} &#10;\varphi(n)&#10;&amp;= \varphi(p_1^{k_1}) \varphi(p_2^{k_2}) \cdots\varphi(p_r^{k_r})\\&#10;&#10;&amp;=  p_1^{k_1} \left(1- \frac{1}{p_1} \right) p_2^{k_2} \left(1- \frac{1}{p_2} \right) \cdots p_r^{k_r} \left(1- \frac{1}{p_r} \right)\\&#10;&#10;&amp;= p_1^{k_1} p_2^{k_2} \cdots p_r^{k_r} \left(1- \frac{1}{p_1} \right) \left(1- \frac{1}{p_2} \right) \cdots \left(1- \frac{1}{p_r} \right)\\&#10;&#10;&amp;=n \left(1- \frac{1}{p_1} \right)\left(1- \frac{1}{p_2} \right) \cdots\left(1- \frac{1}{p_r} \right).&#10;\end{align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65400"/>
            <a:ext cx="664527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3DE93F2-5EDD-004D-A308-4BB8BA001BEE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循环群与生成元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F32771E-8AA8-4041-BBEF-31D76B816E5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340768"/>
            <a:ext cx="8496174" cy="4248472"/>
          </a:xfrm>
          <a:blipFill rotWithShape="0">
            <a:blip r:embed="rId2"/>
            <a:stretch>
              <a:fillRect l="-1793" b="-6743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latin typeface="Times New Roman" charset="0"/>
              </a:rPr>
            </a:br>
            <a:r>
              <a:rPr lang="zh-CN" altLang="en-US">
                <a:latin typeface="Times New Roman" charset="0"/>
              </a:rPr>
              <a:t>欧拉函数</a:t>
            </a:r>
            <a:r>
              <a:rPr lang="en-US" altLang="zh-CN">
                <a:latin typeface="Times New Roman" charset="0"/>
              </a:rPr>
              <a:t>(phi)</a:t>
            </a: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064500" cy="6492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charset="0"/>
              </a:rPr>
              <a:t>C</a:t>
            </a:r>
            <a:r>
              <a:rPr lang="en-US" altLang="zh-CN" sz="2800" b="1" i="1" baseline="-25000">
                <a:latin typeface="Times New Roman" charset="0"/>
              </a:rPr>
              <a:t>n</a:t>
            </a:r>
            <a:r>
              <a:rPr lang="zh-CN" altLang="en-US" sz="2800" b="1">
                <a:latin typeface="Times New Roman" charset="0"/>
              </a:rPr>
              <a:t>中元素按其阶分类，</a:t>
            </a:r>
            <a:r>
              <a:rPr lang="en-US" altLang="zh-CN" sz="2800" b="1" i="1">
                <a:latin typeface="Times New Roman" charset="0"/>
              </a:rPr>
              <a:t>d</a:t>
            </a:r>
            <a:r>
              <a:rPr lang="zh-CN" altLang="en-US" sz="2800" b="1">
                <a:latin typeface="Times New Roman" charset="0"/>
              </a:rPr>
              <a:t>阶元素共有</a:t>
            </a:r>
            <a:r>
              <a:rPr lang="el-GR" altLang="zh-CN" sz="2800" b="1">
                <a:latin typeface="Times New Roman" charset="0"/>
              </a:rPr>
              <a:t>φ</a:t>
            </a:r>
            <a:r>
              <a:rPr lang="en-US" altLang="zh-CN" sz="2800" b="1">
                <a:latin typeface="Times New Roman" charset="0"/>
              </a:rPr>
              <a:t>(</a:t>
            </a:r>
            <a:r>
              <a:rPr lang="en-US" altLang="zh-CN" sz="2800" b="1" i="1">
                <a:latin typeface="Times New Roman" charset="0"/>
              </a:rPr>
              <a:t>d</a:t>
            </a:r>
            <a:r>
              <a:rPr lang="en-US" altLang="zh-CN" sz="2800" b="1">
                <a:latin typeface="Times New Roman" charset="0"/>
              </a:rPr>
              <a:t>)</a:t>
            </a:r>
            <a:r>
              <a:rPr lang="zh-CN" altLang="en-US" sz="2800" b="1">
                <a:latin typeface="Times New Roman" charset="0"/>
              </a:rPr>
              <a:t>个，</a:t>
            </a:r>
            <a:r>
              <a:rPr lang="en-US" altLang="zh-CN" sz="2800" b="1" i="1">
                <a:latin typeface="Times New Roman" charset="0"/>
              </a:rPr>
              <a:t>d</a:t>
            </a:r>
            <a:r>
              <a:rPr lang="en-US" altLang="zh-CN" sz="2800" b="1">
                <a:latin typeface="Times New Roman" charset="0"/>
              </a:rPr>
              <a:t>|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>
              <a:latin typeface="Times New Roman" charset="0"/>
              <a:sym typeface="Symbol" charset="2"/>
            </a:endParaRPr>
          </a:p>
        </p:txBody>
      </p:sp>
      <p:pic>
        <p:nvPicPr>
          <p:cNvPr id="59396" name="Picture 6" descr="&#10;\sum_{d\mid n}\varphi(d)=n,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92375"/>
            <a:ext cx="197643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750" y="3429000"/>
            <a:ext cx="81375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800" b="1">
                <a:latin typeface="Times New Roman" charset="0"/>
              </a:rPr>
              <a:t>(Euler</a:t>
            </a:r>
            <a:r>
              <a:rPr lang="zh-CN" altLang="en-US" sz="2800" b="1">
                <a:latin typeface="Times New Roman" charset="0"/>
              </a:rPr>
              <a:t>定理）若正整数</a:t>
            </a:r>
            <a:r>
              <a:rPr lang="en-US" altLang="zh-CN" sz="2800" b="1" i="1">
                <a:latin typeface="Times New Roman" charset="0"/>
              </a:rPr>
              <a:t>a</a:t>
            </a:r>
            <a:r>
              <a:rPr lang="zh-CN" altLang="en-US" sz="2800" b="1">
                <a:latin typeface="Times New Roman" charset="0"/>
              </a:rPr>
              <a:t>与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zh-CN" altLang="en-US" sz="2800" b="1">
                <a:latin typeface="Times New Roman" charset="0"/>
              </a:rPr>
              <a:t>互质，则</a:t>
            </a:r>
            <a:endParaRPr lang="en-US" altLang="zh-CN" sz="2800" b="1">
              <a:latin typeface="Times New Roman" charset="0"/>
            </a:endParaRPr>
          </a:p>
        </p:txBody>
      </p:sp>
      <p:pic>
        <p:nvPicPr>
          <p:cNvPr id="59398" name="Picture 2" descr=" a^{\varphi(n)} \equiv 1\mod n.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221163"/>
            <a:ext cx="30908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 bwMode="auto">
          <a:xfrm>
            <a:off x="1116013" y="5013325"/>
            <a:ext cx="7416800" cy="576263"/>
          </a:xfrm>
          <a:prstGeom prst="wedgeRectCallout">
            <a:avLst>
              <a:gd name="adj1" fmla="val -20999"/>
              <a:gd name="adj2" fmla="val -99813"/>
            </a:avLst>
          </a:prstGeom>
          <a:noFill/>
          <a:ln w="19050" cap="flat" cmpd="sng" algn="ctr">
            <a:solidFill>
              <a:srgbClr val="0315BD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zh-CN" altLang="en-US" sz="2400" b="1">
                <a:solidFill>
                  <a:srgbClr val="0000CC"/>
                </a:solidFill>
                <a:latin typeface="Times New Roman" charset="0"/>
                <a:sym typeface="Symbol" charset="2"/>
              </a:rPr>
              <a:t>小于</a:t>
            </a:r>
            <a:r>
              <a:rPr lang="en-US" altLang="zh-CN" sz="2400" b="1" i="1">
                <a:solidFill>
                  <a:srgbClr val="0000CC"/>
                </a:solidFill>
                <a:latin typeface="Times New Roman" charset="0"/>
                <a:sym typeface="Symbol" charset="2"/>
              </a:rPr>
              <a:t>n</a:t>
            </a:r>
            <a:r>
              <a:rPr lang="zh-CN" altLang="en-US" sz="2400" b="1">
                <a:solidFill>
                  <a:srgbClr val="0000CC"/>
                </a:solidFill>
                <a:latin typeface="Times New Roman" charset="0"/>
                <a:sym typeface="Symbol" charset="2"/>
              </a:rPr>
              <a:t>且与</a:t>
            </a:r>
            <a:r>
              <a:rPr lang="en-US" altLang="zh-CN" sz="2400" b="1" i="1">
                <a:solidFill>
                  <a:srgbClr val="0000CC"/>
                </a:solidFill>
                <a:latin typeface="Times New Roman" charset="0"/>
                <a:sym typeface="Symbol" charset="2"/>
              </a:rPr>
              <a:t>n</a:t>
            </a:r>
            <a:r>
              <a:rPr lang="zh-CN" altLang="en-US" sz="2400" b="1">
                <a:solidFill>
                  <a:srgbClr val="0000CC"/>
                </a:solidFill>
                <a:latin typeface="Times New Roman" charset="0"/>
                <a:sym typeface="Symbol" charset="2"/>
              </a:rPr>
              <a:t>互质的正整数及</a:t>
            </a: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乘法（模</a:t>
            </a:r>
            <a:r>
              <a:rPr lang="en-US" altLang="zh-CN" sz="2400" b="1" i="1">
                <a:solidFill>
                  <a:srgbClr val="0000CC"/>
                </a:solidFill>
                <a:latin typeface="Times New Roman" charset="0"/>
                <a:sym typeface="Symbol" charset="2"/>
              </a:rPr>
              <a:t>n </a:t>
            </a: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）构成一个群</a:t>
            </a:r>
            <a:endParaRPr lang="en-US" altLang="zh-CN" sz="2400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594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B7E59A4-DA5D-3D4C-8A9E-92B41BBB16A8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循环群与生成元（续）</a:t>
            </a:r>
          </a:p>
        </p:txBody>
      </p:sp>
      <p:sp>
        <p:nvSpPr>
          <p:cNvPr id="921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3AB59E7-34C0-3746-99E5-53D0C457B24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340768"/>
            <a:ext cx="8496174" cy="4608512"/>
          </a:xfrm>
          <a:blipFill rotWithShape="0">
            <a:blip r:embed="rId3"/>
            <a:stretch>
              <a:fillRect l="-789" b="-4630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循环群与生成元（续）</a:t>
            </a:r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EBA060-EA86-D747-9875-2F8350B0B45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556792"/>
            <a:ext cx="8496174" cy="4248472"/>
          </a:xfrm>
          <a:blipFill rotWithShape="0">
            <a:blip r:embed="rId3"/>
            <a:srcRect/>
            <a:stretch>
              <a:fillRect l="-789" t="-5084" r="-1" b="-3380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循环群与生成元（续）</a:t>
            </a: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4061603-80C0-9B47-9119-2D29D406728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340768"/>
            <a:ext cx="8496174" cy="4248472"/>
          </a:xfrm>
          <a:blipFill rotWithShape="0">
            <a:blip r:embed="rId3"/>
            <a:stretch>
              <a:fillRect l="-789" r="-1291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循环群与生成元（续）</a:t>
            </a:r>
          </a:p>
        </p:txBody>
      </p:sp>
      <p:sp>
        <p:nvSpPr>
          <p:cNvPr id="1536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4B2C8D7-9590-9C4D-A5B2-4F72F9E219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340768"/>
            <a:ext cx="8496174" cy="4248472"/>
          </a:xfrm>
          <a:blipFill rotWithShape="0">
            <a:blip r:embed="rId3"/>
            <a:stretch>
              <a:fillRect l="-789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732213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无限循环群的生成元</a:t>
            </a:r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9A0FE9-8D6B-E848-AB30-3D4E531DBF4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484784"/>
            <a:ext cx="8352928" cy="4680520"/>
          </a:xfrm>
          <a:blipFill rotWithShape="0">
            <a:blip r:embed="rId3"/>
            <a:srcRect/>
            <a:stretch>
              <a:fillRect l="-802" t="-3076" r="-1716" b="326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6819900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无限循环群的生成元（续）</a:t>
            </a: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2B55D5-19E2-3444-B33A-DE73367AFDD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340768"/>
            <a:ext cx="8496174" cy="4536504"/>
          </a:xfrm>
          <a:blipFill rotWithShape="0">
            <a:blip r:embed="rId3"/>
            <a:stretch>
              <a:fillRect l="-789" b="-3629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3130</TotalTime>
  <Words>744</Words>
  <Application>Microsoft Macintosh PowerPoint</Application>
  <PresentationFormat>全屏显示(4:3)</PresentationFormat>
  <Paragraphs>179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黑体</vt:lpstr>
      <vt:lpstr>华文楷体</vt:lpstr>
      <vt:lpstr>宋体</vt:lpstr>
      <vt:lpstr>Arial Unicode MS</vt:lpstr>
      <vt:lpstr>Batang</vt:lpstr>
      <vt:lpstr>Arial</vt:lpstr>
      <vt:lpstr>MT Extra</vt:lpstr>
      <vt:lpstr>Symbol</vt:lpstr>
      <vt:lpstr>Tahoma</vt:lpstr>
      <vt:lpstr>Times New Roman</vt:lpstr>
      <vt:lpstr>Times New Roman Special G1</vt:lpstr>
      <vt:lpstr>Wingdings</vt:lpstr>
      <vt:lpstr>Network</vt:lpstr>
      <vt:lpstr>循环群与群同构</vt:lpstr>
      <vt:lpstr>循环群与群同构</vt:lpstr>
      <vt:lpstr>循环群与生成元</vt:lpstr>
      <vt:lpstr>循环群与生成元（续）</vt:lpstr>
      <vt:lpstr>循环群与生成元（续）</vt:lpstr>
      <vt:lpstr>循环群与生成元（续）</vt:lpstr>
      <vt:lpstr>循环群与生成元（续）</vt:lpstr>
      <vt:lpstr>无限循环群的生成元</vt:lpstr>
      <vt:lpstr>无限循环群的生成元（续）</vt:lpstr>
      <vt:lpstr>有限循环群的生成元</vt:lpstr>
      <vt:lpstr>有限循环群的生成元（续）</vt:lpstr>
      <vt:lpstr>有限循环群的生成元（续）</vt:lpstr>
      <vt:lpstr>循环群的子群</vt:lpstr>
      <vt:lpstr>循环群的子群（续）</vt:lpstr>
      <vt:lpstr>循环群的子群（续）</vt:lpstr>
      <vt:lpstr>群同构与同构映射</vt:lpstr>
      <vt:lpstr>群同构关系是等价关系</vt:lpstr>
      <vt:lpstr>群同构与同构映射（续）</vt:lpstr>
      <vt:lpstr>2个不同构的四阶群</vt:lpstr>
      <vt:lpstr>同态与同态映射</vt:lpstr>
      <vt:lpstr>同态与同态映射（续）</vt:lpstr>
      <vt:lpstr>同态与同态映射（续）</vt:lpstr>
      <vt:lpstr>同态与同态映射（续）</vt:lpstr>
      <vt:lpstr>无限循环群的同构群</vt:lpstr>
      <vt:lpstr>有限循环群的同构群</vt:lpstr>
      <vt:lpstr>循环群的同构群</vt:lpstr>
      <vt:lpstr>群的直积</vt:lpstr>
      <vt:lpstr>循环群的直积</vt:lpstr>
      <vt:lpstr> 欧拉函数(phi)</vt:lpstr>
      <vt:lpstr> 欧拉函数(phi)</vt:lpstr>
    </vt:vector>
  </TitlesOfParts>
  <Company>Nanjing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Xiaoxing Ma</cp:lastModifiedBy>
  <cp:revision>90</cp:revision>
  <cp:lastPrinted>1601-01-01T00:00:00Z</cp:lastPrinted>
  <dcterms:created xsi:type="dcterms:W3CDTF">2001-04-23T02:58:46Z</dcterms:created>
  <dcterms:modified xsi:type="dcterms:W3CDTF">2018-05-06T09:24:20Z</dcterms:modified>
</cp:coreProperties>
</file>