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7"/>
  </p:notesMasterIdLst>
  <p:sldIdLst>
    <p:sldId id="256" r:id="rId2"/>
    <p:sldId id="257" r:id="rId3"/>
    <p:sldId id="357" r:id="rId4"/>
    <p:sldId id="352" r:id="rId5"/>
    <p:sldId id="275" r:id="rId6"/>
    <p:sldId id="358" r:id="rId7"/>
    <p:sldId id="353" r:id="rId8"/>
    <p:sldId id="354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84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55" r:id="rId35"/>
    <p:sldId id="385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CC33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2991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A9AF9F-B2B8-3F4D-AAFE-CFC95F374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533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67DB7B2-4539-2443-9DB0-12BDDE7E181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757808-8B91-9A46-A0E2-60EEC3ACD0D0}" type="slidenum">
              <a:rPr lang="en-US" altLang="zh-CN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3474581-98EB-A243-8B6B-128D4DA33691}" type="slidenum">
              <a:rPr lang="en-US" altLang="zh-CN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604D259-FB4D-3244-A38E-38964D70DD02}" type="slidenum">
              <a:rPr lang="en-US" altLang="zh-CN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0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5D008C-B7A9-2441-8B6F-1AEC224D3CD5}" type="slidenum">
              <a:rPr lang="en-US" altLang="zh-CN">
                <a:latin typeface="Times New Roman" charset="0"/>
              </a:rPr>
              <a:pPr/>
              <a:t>13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2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BF9A9BC-0AEF-064A-A46D-BB1E9F492661}" type="slidenum">
              <a:rPr lang="en-US" altLang="zh-CN">
                <a:latin typeface="Times New Roman" charset="0"/>
              </a:rPr>
              <a:pPr/>
              <a:t>14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7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3DE824A-5445-3D4B-A87A-6384BE0A32FB}" type="slidenum">
              <a:rPr lang="en-US" altLang="zh-CN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0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73B2E9-AD42-2E4D-AC4C-275D02E272B2}" type="slidenum">
              <a:rPr lang="en-US" altLang="zh-CN">
                <a:latin typeface="Times New Roman" charset="0"/>
              </a:rPr>
              <a:pPr/>
              <a:t>16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4B365D-024E-D244-9826-14F1A509EFC3}" type="slidenum">
              <a:rPr lang="en-US" altLang="zh-CN">
                <a:latin typeface="Times New Roman" charset="0"/>
              </a:rPr>
              <a:pPr/>
              <a:t>17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B311B5-7614-714D-B1D1-B43366B87CEE}" type="slidenum">
              <a:rPr lang="en-US" altLang="zh-CN">
                <a:latin typeface="Times New Roman" charset="0"/>
              </a:rPr>
              <a:pPr/>
              <a:t>18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CB14905-F404-1C4C-9FD0-49CCD53213D5}" type="slidenum">
              <a:rPr lang="en-US" altLang="zh-CN">
                <a:latin typeface="Times New Roman" charset="0"/>
              </a:rPr>
              <a:pPr/>
              <a:t>19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49B2A5C-F33A-1A42-A5AB-9D604725F1CD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32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7D9C57-B4E3-6345-9C11-984457D0362D}" type="slidenum">
              <a:rPr lang="en-US" altLang="zh-CN">
                <a:latin typeface="Times New Roman" charset="0"/>
              </a:rPr>
              <a:pPr/>
              <a:t>20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3BF58BB-5E9A-C04F-9C6C-FF3E9C768029}" type="slidenum">
              <a:rPr lang="en-US" altLang="zh-CN">
                <a:latin typeface="Times New Roman" charset="0"/>
              </a:rPr>
              <a:pPr/>
              <a:t>21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9564B12-CB97-4F47-B5CB-D54F74D8D6B4}" type="slidenum">
              <a:rPr lang="en-US" altLang="zh-CN">
                <a:latin typeface="Times New Roman" charset="0"/>
              </a:rPr>
              <a:pPr/>
              <a:t>22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95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0F6160-87F5-A942-8264-871DFA732981}" type="slidenum">
              <a:rPr lang="en-US" altLang="zh-CN">
                <a:latin typeface="Times New Roman" charset="0"/>
              </a:rPr>
              <a:pPr/>
              <a:t>23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5336D77-87C5-194D-8803-B312EE6877A3}" type="slidenum">
              <a:rPr lang="en-US" altLang="zh-CN">
                <a:latin typeface="Times New Roman" charset="0"/>
              </a:rPr>
              <a:pPr/>
              <a:t>24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86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0F2803-C8A4-224A-A9AC-AAD3AD441ABE}" type="slidenum">
              <a:rPr lang="en-US" altLang="zh-CN">
                <a:latin typeface="Times New Roman" charset="0"/>
              </a:rPr>
              <a:pPr/>
              <a:t>25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35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CB9790D-DE51-7B41-847C-28E0CD73CF65}" type="slidenum">
              <a:rPr lang="en-US" altLang="zh-CN">
                <a:latin typeface="Times New Roman" charset="0"/>
              </a:rPr>
              <a:pPr/>
              <a:t>26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95C057C-8D60-7C42-8C6F-5CC5A9B0EB32}" type="slidenum">
              <a:rPr lang="en-US" altLang="zh-CN">
                <a:latin typeface="Times New Roman" charset="0"/>
              </a:rPr>
              <a:pPr/>
              <a:t>27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40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D6E39A-05FD-FF41-AC95-99F32FFD3717}" type="slidenum">
              <a:rPr lang="en-US" altLang="zh-CN">
                <a:latin typeface="Times New Roman" charset="0"/>
              </a:rPr>
              <a:pPr/>
              <a:t>28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5763DE-9E07-0541-9424-999D0947EE9D}" type="slidenum">
              <a:rPr lang="en-US" altLang="zh-CN">
                <a:latin typeface="Times New Roman" charset="0"/>
              </a:rPr>
              <a:pPr/>
              <a:t>29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8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A5B8BB1-B5A1-0B42-B44E-F7AC4190BE7A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39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C96CE2-D6D9-1C42-A4BA-6DC328B36959}" type="slidenum">
              <a:rPr lang="en-US" altLang="zh-CN">
                <a:latin typeface="Times New Roman" charset="0"/>
              </a:rPr>
              <a:pPr/>
              <a:t>30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37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4DA93A-7B69-FB4F-92F4-803A5443889D}" type="slidenum">
              <a:rPr lang="en-US" altLang="zh-CN">
                <a:latin typeface="Times New Roman" charset="0"/>
              </a:rPr>
              <a:pPr/>
              <a:t>31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5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3AFD25-3E73-B345-8119-C27EB89AB6A5}" type="slidenum">
              <a:rPr lang="en-US" altLang="zh-CN">
                <a:latin typeface="Times New Roman" charset="0"/>
              </a:rPr>
              <a:pPr/>
              <a:t>32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5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FCCDEEE-4B7D-9045-8D8A-0C99187093FD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86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2BD992F-613D-AA49-81B7-593A29B06E8E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94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7FC20A1-721A-6B4D-90B4-48EDF81EEC9E}" type="slidenum">
              <a:rPr lang="en-US" altLang="zh-CN">
                <a:latin typeface="Times New Roman" charset="0"/>
              </a:rPr>
              <a:pPr/>
              <a:t>35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0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09B027A-A284-E443-87AE-83BEF15E4BE2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DCF66130-2FB3-1B40-AD3F-1542B8CEACDC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6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138CA2A-FC76-8549-A762-9A04989D656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7E33314-75CF-B741-A46D-870841FC577D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F0F6E04-5330-EB42-9BD1-8F4FB80B2B84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CA6297C-B8A8-D649-B444-9EDE6F0C615D}" type="slidenum">
              <a:rPr lang="en-US" altLang="zh-CN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D0E8-4211-124C-ADC3-AC6E3E142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4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BFC4-AAC7-3F44-97B1-0C03EF747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5F02-7A8E-9A45-991A-8DA3E60B8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12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F79A-6E85-0C44-8EF0-7C2BDD6D6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9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F8D62-C293-E243-893D-4772ECAB3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1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1E163-70CB-8F43-B6F7-24D1DFBFA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3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E07EE-DF33-7149-BAD7-2620C663A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1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8CA9-673D-C443-984E-DF530A942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11BD-517B-A045-B2BF-A7DF72C28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58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33436-C782-AE46-987D-AF96B4DD5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9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3D9C-2C53-7247-AFBC-F7EE811B0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5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3C67-4CBE-FE4D-810F-BA5A809D8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F56B0A-5C63-F34E-ACF5-A9E203F23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/>
              <a:t>代数格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141663"/>
            <a:ext cx="6408737" cy="22320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CN" altLang="en-US" b="1">
                <a:latin typeface="宋体" charset="0"/>
              </a:rPr>
              <a:t>离散数学－代数结构</a:t>
            </a:r>
            <a:endParaRPr lang="en-US" altLang="zh-CN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zh-CN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lang="zh-CN" altLang="en-US" b="1">
                <a:latin typeface="宋体" charset="0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BA66063-9840-2140-B97B-85D2A4ED4BE1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7338"/>
            <a:ext cx="8834438" cy="41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圆角矩形 1"/>
          <p:cNvSpPr>
            <a:spLocks noChangeArrowheads="1"/>
          </p:cNvSpPr>
          <p:nvPr/>
        </p:nvSpPr>
        <p:spPr bwMode="auto">
          <a:xfrm>
            <a:off x="1619250" y="3429000"/>
            <a:ext cx="3240088" cy="11525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zh-CN" alt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219700" y="1790700"/>
            <a:ext cx="3762375" cy="4086225"/>
          </a:xfrm>
          <a:prstGeom prst="rect">
            <a:avLst/>
          </a:prstGeom>
          <a:solidFill>
            <a:schemeClr val="lt1">
              <a:alpha val="82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格同态与格同构</a:t>
            </a: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EDB913B-EB98-2244-97D2-8FABF62577E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015" y="1196751"/>
            <a:ext cx="8838431" cy="5088161"/>
          </a:xfrm>
          <a:prstGeom prst="rect">
            <a:avLst/>
          </a:prstGeom>
          <a:blipFill rotWithShape="0">
            <a:blip r:embed="rId3"/>
            <a:stretch>
              <a:fillRect l="-828" r="-13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格同态的保序性（续）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9E1E599-F032-8F43-A772-4724A9ED1BCD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93813"/>
            <a:ext cx="7596187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</a:t>
            </a: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59B30D-AE12-354F-9824-3EEC1A9E47A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144463" y="1196975"/>
            <a:ext cx="867568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n"/>
            </a:pPr>
            <a:r>
              <a:rPr lang="zh-CN" altLang="en-US" sz="3200">
                <a:solidFill>
                  <a:srgbClr val="0000FF"/>
                </a:solidFill>
                <a:latin typeface="Book Antiqua" charset="0"/>
                <a:ea typeface="黑体" charset="0"/>
              </a:rPr>
              <a:t>观察以下</a:t>
            </a:r>
            <a:r>
              <a:rPr lang="en-US" altLang="zh-CN" sz="3200">
                <a:solidFill>
                  <a:srgbClr val="0000FF"/>
                </a:solidFill>
                <a:latin typeface="Book Antiqua" charset="0"/>
                <a:ea typeface="黑体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Book Antiqua" charset="0"/>
                <a:ea typeface="黑体" charset="0"/>
              </a:rPr>
              <a:t>个格的哈斯图：</a:t>
            </a:r>
            <a:endParaRPr lang="en-US" altLang="zh-CN" sz="3200">
              <a:solidFill>
                <a:srgbClr val="0000FF"/>
              </a:solidFill>
              <a:latin typeface="Book Antiqua" charset="0"/>
              <a:ea typeface="黑体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913562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格同构的直观特征（续）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754746-0627-9543-904C-1876CC2B9141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700213"/>
            <a:ext cx="60325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格同构的直观特征（续）</a:t>
            </a: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48BB2-A326-1E43-9FD5-0EA99442EBE9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5575"/>
            <a:ext cx="8351837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74925"/>
            <a:ext cx="8107363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几种典型的格</a:t>
            </a: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A5EA650-0F33-494C-8581-F73C975FF36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016" y="1196752"/>
            <a:ext cx="7164288" cy="4551040"/>
          </a:xfrm>
          <a:prstGeom prst="rect">
            <a:avLst/>
          </a:prstGeom>
          <a:blipFill rotWithShape="0">
            <a:blip r:embed="rId3"/>
            <a:stretch>
              <a:fillRect l="-102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125913"/>
            <a:ext cx="424338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9870412-6CC2-2948-BB49-BDE0C839713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7848872" cy="4551040"/>
          </a:xfrm>
          <a:prstGeom prst="rect">
            <a:avLst/>
          </a:prstGeom>
          <a:blipFill rotWithShape="0">
            <a:blip r:embed="rId3"/>
            <a:stretch>
              <a:fillRect l="-1088" r="-1865" b="-334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分配格（续）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9566CE9-4F74-6E43-A6A3-06A122F0297A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072438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</a:t>
            </a: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5B5303F-15BA-6B40-9906-F9A64ABC11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560" y="1268760"/>
            <a:ext cx="8280920" cy="4752528"/>
          </a:xfrm>
          <a:prstGeom prst="rect">
            <a:avLst/>
          </a:prstGeom>
          <a:blipFill rotWithShape="0">
            <a:blip r:embed="rId3"/>
            <a:stretch>
              <a:fillRect l="-957" r="-1251" b="-397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D00028_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33600"/>
            <a:ext cx="38338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8061325" cy="930275"/>
          </a:xfrm>
        </p:spPr>
        <p:txBody>
          <a:bodyPr/>
          <a:lstStyle/>
          <a:p>
            <a:pPr eaLnBrk="1" hangingPunct="1"/>
            <a:r>
              <a:rPr lang="zh-CN" altLang="en-US" sz="3600"/>
              <a:t>内容提要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70063"/>
            <a:ext cx="6697662" cy="47513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代数格的定义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格的对偶原理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子格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格同态、格同构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分配格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有界格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有补格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有补分配格</a:t>
            </a:r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A874C96-8749-924A-A8B5-5C10012B2A0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758C0E-FF9F-894F-A641-0402A1A4BA2C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7775"/>
            <a:ext cx="74517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34CB395-FB4B-9246-B652-54BD12683E1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062664" cy="4752528"/>
          </a:xfrm>
          <a:prstGeom prst="rect">
            <a:avLst/>
          </a:prstGeom>
          <a:blipFill rotWithShape="0">
            <a:blip r:embed="rId3"/>
            <a:stretch>
              <a:fillRect l="-90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1E37EFC-35AE-BD4F-8A56-81C1E82CA1E3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560513"/>
            <a:ext cx="896620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4EDDDF-43E6-E54D-AFF3-86568CF7EA76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68413"/>
            <a:ext cx="7807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</a:t>
            </a: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8D5A73B-38E8-7F4B-A4D8-6376262A221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7920880" cy="4752528"/>
          </a:xfrm>
          <a:prstGeom prst="rect">
            <a:avLst/>
          </a:prstGeom>
          <a:blipFill rotWithShape="0">
            <a:blip r:embed="rId3"/>
            <a:stretch>
              <a:fillRect l="-1078" r="-15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B1E634-650C-EA48-BEB7-FA67B360A3B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268760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01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18295E-CE5E-3B47-B168-91F0EBA4298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559563"/>
            <a:ext cx="8424936" cy="4461725"/>
          </a:xfrm>
          <a:prstGeom prst="rect">
            <a:avLst/>
          </a:prstGeom>
          <a:blipFill rotWithShape="0">
            <a:blip r:embed="rId3"/>
            <a:stretch>
              <a:fillRect l="-86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77BBC55-F0F9-C740-8B56-0302DCACB59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9512" y="1196752"/>
            <a:ext cx="8748464" cy="5184576"/>
          </a:xfrm>
          <a:prstGeom prst="rect">
            <a:avLst/>
          </a:prstGeom>
          <a:blipFill rotWithShape="0">
            <a:blip r:embed="rId3"/>
            <a:stretch>
              <a:fillRect l="-905" t="-1175" r="-111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</a:t>
            </a: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F51759-8CDF-1746-B0A5-3EC5D1B03F3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88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63B59CB-84B2-4D4D-A030-274A0D4433B4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52475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222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格（回顾）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733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b="1">
                <a:latin typeface="Times New Roman" charset="0"/>
              </a:rPr>
              <a:t>(S,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zh-CN" altLang="en-US" b="1">
                <a:latin typeface="Times New Roman" charset="0"/>
              </a:rPr>
              <a:t>的一个（偏序）格，如果下列条件成立：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>
                <a:latin typeface="Times New Roman" charset="0"/>
              </a:rPr>
              <a:t>(S,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zh-CN" altLang="en-US" b="1">
                <a:latin typeface="Times New Roman" charset="0"/>
              </a:rPr>
              <a:t>是偏序集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  <a:sym typeface="Symbol" charset="2"/>
              </a:rPr>
              <a:t>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en-US" altLang="zh-CN" b="1">
                <a:latin typeface="Times New Roman" charset="0"/>
                <a:sym typeface="Symbol" charset="2"/>
              </a:rPr>
              <a:t></a:t>
            </a:r>
            <a:r>
              <a:rPr lang="en-US" altLang="zh-CN" b="1">
                <a:latin typeface="Times New Roman" charset="0"/>
              </a:rPr>
              <a:t>S, </a:t>
            </a:r>
            <a:r>
              <a:rPr lang="zh-CN" altLang="en-US" b="1">
                <a:latin typeface="Times New Roman" charset="0"/>
              </a:rPr>
              <a:t>存在</a:t>
            </a:r>
            <a:r>
              <a:rPr lang="en-US" altLang="zh-CN" b="1">
                <a:latin typeface="Times New Roman" charset="0"/>
              </a:rPr>
              <a:t>{</a:t>
            </a:r>
            <a:r>
              <a:rPr lang="en-US" altLang="zh-CN" b="1" i="1">
                <a:latin typeface="Times New Roman" charset="0"/>
              </a:rPr>
              <a:t>x,y</a:t>
            </a:r>
            <a:r>
              <a:rPr lang="en-US" altLang="zh-CN" b="1">
                <a:latin typeface="Times New Roman" charset="0"/>
              </a:rPr>
              <a:t>}</a:t>
            </a:r>
            <a:r>
              <a:rPr lang="zh-CN" altLang="en-US" b="1">
                <a:latin typeface="Times New Roman" charset="0"/>
              </a:rPr>
              <a:t>的最小上界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lub{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y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}</a:t>
            </a:r>
            <a:r>
              <a:rPr lang="en-US" altLang="zh-CN" b="1">
                <a:latin typeface="Times New Roman" charset="0"/>
              </a:rPr>
              <a:t> , </a:t>
            </a:r>
            <a:r>
              <a:rPr lang="zh-CN" altLang="en-US" b="1">
                <a:latin typeface="Times New Roman" charset="0"/>
              </a:rPr>
              <a:t>记为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。</a:t>
            </a:r>
            <a:endParaRPr lang="en-US" altLang="zh-CN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>
                <a:latin typeface="Times New Roman" charset="0"/>
                <a:sym typeface="Symbol" charset="2"/>
              </a:rPr>
              <a:t>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en-US" altLang="zh-CN" b="1">
                <a:latin typeface="Times New Roman" charset="0"/>
                <a:sym typeface="Symbol" charset="2"/>
              </a:rPr>
              <a:t></a:t>
            </a:r>
            <a:r>
              <a:rPr lang="en-US" altLang="zh-CN" b="1">
                <a:latin typeface="Times New Roman" charset="0"/>
              </a:rPr>
              <a:t>S, </a:t>
            </a:r>
            <a:r>
              <a:rPr lang="zh-CN" altLang="en-US" b="1">
                <a:latin typeface="Times New Roman" charset="0"/>
              </a:rPr>
              <a:t>存在</a:t>
            </a:r>
            <a:r>
              <a:rPr lang="en-US" altLang="zh-CN" b="1">
                <a:latin typeface="Times New Roman" charset="0"/>
              </a:rPr>
              <a:t>{</a:t>
            </a:r>
            <a:r>
              <a:rPr lang="en-US" altLang="zh-CN" b="1" i="1">
                <a:latin typeface="Times New Roman" charset="0"/>
              </a:rPr>
              <a:t>x,y</a:t>
            </a:r>
            <a:r>
              <a:rPr lang="en-US" altLang="zh-CN" b="1">
                <a:latin typeface="Times New Roman" charset="0"/>
              </a:rPr>
              <a:t>}</a:t>
            </a:r>
            <a:r>
              <a:rPr lang="zh-CN" altLang="en-US" b="1">
                <a:latin typeface="Times New Roman" charset="0"/>
              </a:rPr>
              <a:t>的最大下界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glb{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y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}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zh-CN" altLang="en-US" b="1">
                <a:latin typeface="Times New Roman" charset="0"/>
              </a:rPr>
              <a:t>记为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。</a:t>
            </a:r>
            <a:endParaRPr lang="en-US" altLang="zh-CN" b="1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charset="0"/>
              </a:rPr>
              <a:t>设</a:t>
            </a:r>
            <a:r>
              <a:rPr lang="en-US" altLang="zh-CN" sz="2800" b="1">
                <a:latin typeface="Times New Roman" charset="0"/>
              </a:rPr>
              <a:t>(S, </a:t>
            </a:r>
            <a:r>
              <a:rPr lang="en-US" altLang="zh-CN" sz="28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zh-CN" altLang="en-US" sz="2800" b="1">
                <a:latin typeface="Times New Roman" charset="0"/>
              </a:rPr>
              <a:t>是格，则</a:t>
            </a:r>
            <a:r>
              <a:rPr lang="en-US" altLang="zh-CN" sz="2800" b="1">
                <a:latin typeface="Times New Roman" charset="0"/>
              </a:rPr>
              <a:t>(S,</a:t>
            </a:r>
            <a:r>
              <a:rPr lang="en-US" altLang="zh-CN" sz="2800" b="1">
                <a:latin typeface="Times New Roman" charset="0"/>
                <a:ea typeface="MS PMincho" charset="-128"/>
                <a:sym typeface="Symbol" charset="2"/>
              </a:rPr>
              <a:t> , </a:t>
            </a:r>
            <a:r>
              <a:rPr lang="en-US" altLang="zh-CN" sz="2800" b="1">
                <a:latin typeface="Times New Roman" charset="0"/>
              </a:rPr>
              <a:t> )</a:t>
            </a:r>
            <a:r>
              <a:rPr lang="zh-CN" altLang="en-US" sz="2800" b="1">
                <a:latin typeface="Times New Roman" charset="0"/>
              </a:rPr>
              <a:t>有下列性质</a:t>
            </a:r>
            <a:r>
              <a:rPr lang="en-US" altLang="zh-CN" sz="2800" b="1">
                <a:latin typeface="Times New Roman" charset="0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结合律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c = </a:t>
            </a: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c</a:t>
            </a:r>
            <a:r>
              <a:rPr lang="en-US" altLang="zh-CN" sz="2400" b="1">
                <a:latin typeface="Times New Roman" charset="0"/>
              </a:rPr>
              <a:t>),  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>
                <a:latin typeface="Times New Roman" charset="0"/>
              </a:rPr>
              <a:t>b)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  </a:t>
            </a:r>
            <a:r>
              <a:rPr lang="en-US" altLang="zh-CN" sz="2400" b="1">
                <a:latin typeface="Times New Roman" charset="0"/>
              </a:rPr>
              <a:t>c =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 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c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交换律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 </a:t>
            </a:r>
            <a:r>
              <a:rPr lang="en-US" altLang="zh-CN" sz="2400" b="1">
                <a:latin typeface="Times New Roman" charset="0"/>
              </a:rPr>
              <a:t>= 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 = 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a</a:t>
            </a:r>
            <a:endParaRPr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吸收律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 i="1">
                <a:latin typeface="Times New Roman" charset="0"/>
              </a:rPr>
              <a:t> 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 =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 </a:t>
            </a: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)=</a:t>
            </a:r>
            <a:r>
              <a:rPr lang="en-US" altLang="zh-CN" sz="2400" b="1" i="1">
                <a:latin typeface="Times New Roman" charset="0"/>
              </a:rPr>
              <a:t>a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F54577-9191-A141-8555-A95418DB91F8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90DE22D-20E7-964D-8559-B84F8AD10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052735"/>
            <a:ext cx="8424936" cy="5232177"/>
          </a:xfrm>
          <a:prstGeom prst="rect">
            <a:avLst/>
          </a:prstGeom>
          <a:blipFill rotWithShape="0">
            <a:blip r:embed="rId3"/>
            <a:stretch>
              <a:fillRect l="-65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B098C7-FF6C-AE42-B127-9F640128C13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268760"/>
            <a:ext cx="8208912" cy="4464496"/>
          </a:xfrm>
          <a:prstGeom prst="rect">
            <a:avLst/>
          </a:prstGeom>
          <a:blipFill rotWithShape="0">
            <a:blip r:embed="rId3"/>
            <a:stretch>
              <a:fillRect l="-1040" b="-642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758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E0FD74-825B-544E-BA6A-0E9159764A4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01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有补分配格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353425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代数格：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结合律、交换律、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吸收律、（幂等律）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分配格：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分配律</a:t>
            </a:r>
            <a:endParaRPr lang="en-US" altLang="zh-CN" sz="2800" b="1">
              <a:solidFill>
                <a:srgbClr val="0000CC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有    界：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同一律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、（支配律）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有    补：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补    律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、（双重补律、德摩根律）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800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696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45E6308-5919-A740-AF13-6E4D08B9DAC9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389812" cy="1084263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有补分配格（代数</a:t>
            </a:r>
            <a:r>
              <a:rPr lang="zh-CN" altLang="en-US" sz="3600"/>
              <a:t>性质）</a:t>
            </a:r>
            <a:endParaRPr lang="zh-CN" altLang="en-US" sz="3600">
              <a:latin typeface="Times New Roman" charset="0"/>
            </a:endParaRPr>
          </a:p>
        </p:txBody>
      </p:sp>
      <p:grpSp>
        <p:nvGrpSpPr>
          <p:cNvPr id="71683" name="组合 14"/>
          <p:cNvGrpSpPr>
            <a:grpSpLocks/>
          </p:cNvGrpSpPr>
          <p:nvPr/>
        </p:nvGrpSpPr>
        <p:grpSpPr bwMode="auto">
          <a:xfrm>
            <a:off x="1258888" y="2509838"/>
            <a:ext cx="6611937" cy="511175"/>
            <a:chOff x="2339752" y="3645024"/>
            <a:chExt cx="6610685" cy="510779"/>
          </a:xfrm>
        </p:grpSpPr>
        <p:sp>
          <p:nvSpPr>
            <p:cNvPr id="71691" name="圆角矩形标注 6"/>
            <p:cNvSpPr>
              <a:spLocks noChangeArrowheads="1"/>
            </p:cNvSpPr>
            <p:nvPr/>
          </p:nvSpPr>
          <p:spPr bwMode="auto">
            <a:xfrm>
              <a:off x="233975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结合律</a:t>
              </a:r>
            </a:p>
          </p:txBody>
        </p:sp>
        <p:sp>
          <p:nvSpPr>
            <p:cNvPr id="71692" name="圆角矩形标注 10"/>
            <p:cNvSpPr>
              <a:spLocks noChangeArrowheads="1"/>
            </p:cNvSpPr>
            <p:nvPr/>
          </p:nvSpPr>
          <p:spPr bwMode="auto">
            <a:xfrm>
              <a:off x="377991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交换律</a:t>
              </a:r>
            </a:p>
          </p:txBody>
        </p:sp>
        <p:sp>
          <p:nvSpPr>
            <p:cNvPr id="71693" name="圆角矩形标注 11"/>
            <p:cNvSpPr>
              <a:spLocks noChangeArrowheads="1"/>
            </p:cNvSpPr>
            <p:nvPr/>
          </p:nvSpPr>
          <p:spPr bwMode="auto">
            <a:xfrm>
              <a:off x="522007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分配律</a:t>
              </a:r>
            </a:p>
          </p:txBody>
        </p:sp>
        <p:sp>
          <p:nvSpPr>
            <p:cNvPr id="71694" name="圆角矩形标注 12"/>
            <p:cNvSpPr>
              <a:spLocks noChangeArrowheads="1"/>
            </p:cNvSpPr>
            <p:nvPr/>
          </p:nvSpPr>
          <p:spPr bwMode="auto">
            <a:xfrm>
              <a:off x="6660232" y="3645025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同一律</a:t>
              </a:r>
            </a:p>
          </p:txBody>
        </p:sp>
        <p:sp>
          <p:nvSpPr>
            <p:cNvPr id="71695" name="圆角矩形标注 13"/>
            <p:cNvSpPr>
              <a:spLocks noChangeArrowheads="1"/>
            </p:cNvSpPr>
            <p:nvPr/>
          </p:nvSpPr>
          <p:spPr bwMode="auto">
            <a:xfrm>
              <a:off x="8100392" y="3645024"/>
              <a:ext cx="850045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补律</a:t>
              </a:r>
            </a:p>
          </p:txBody>
        </p:sp>
      </p:grpSp>
      <p:grpSp>
        <p:nvGrpSpPr>
          <p:cNvPr id="71684" name="组合 15"/>
          <p:cNvGrpSpPr>
            <a:grpSpLocks/>
          </p:cNvGrpSpPr>
          <p:nvPr/>
        </p:nvGrpSpPr>
        <p:grpSpPr bwMode="auto">
          <a:xfrm>
            <a:off x="1023938" y="4060825"/>
            <a:ext cx="7151687" cy="511175"/>
            <a:chOff x="2699792" y="3645024"/>
            <a:chExt cx="7152079" cy="510778"/>
          </a:xfrm>
        </p:grpSpPr>
        <p:sp>
          <p:nvSpPr>
            <p:cNvPr id="71686" name="圆角矩形标注 16"/>
            <p:cNvSpPr>
              <a:spLocks noChangeArrowheads="1"/>
            </p:cNvSpPr>
            <p:nvPr/>
          </p:nvSpPr>
          <p:spPr bwMode="auto">
            <a:xfrm>
              <a:off x="5484576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支配律</a:t>
              </a:r>
            </a:p>
          </p:txBody>
        </p:sp>
        <p:sp>
          <p:nvSpPr>
            <p:cNvPr id="71687" name="圆角矩形标注 17"/>
            <p:cNvSpPr>
              <a:spLocks noChangeArrowheads="1"/>
            </p:cNvSpPr>
            <p:nvPr/>
          </p:nvSpPr>
          <p:spPr bwMode="auto">
            <a:xfrm>
              <a:off x="269979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吸收律</a:t>
              </a:r>
            </a:p>
          </p:txBody>
        </p:sp>
        <p:sp>
          <p:nvSpPr>
            <p:cNvPr id="71688" name="圆角矩形标注 18"/>
            <p:cNvSpPr>
              <a:spLocks noChangeArrowheads="1"/>
            </p:cNvSpPr>
            <p:nvPr/>
          </p:nvSpPr>
          <p:spPr bwMode="auto">
            <a:xfrm>
              <a:off x="4116424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幂等律</a:t>
              </a:r>
            </a:p>
          </p:txBody>
        </p:sp>
        <p:sp>
          <p:nvSpPr>
            <p:cNvPr id="71689" name="圆角矩形标注 19"/>
            <p:cNvSpPr>
              <a:spLocks noChangeArrowheads="1"/>
            </p:cNvSpPr>
            <p:nvPr/>
          </p:nvSpPr>
          <p:spPr bwMode="auto">
            <a:xfrm>
              <a:off x="6804248" y="3645024"/>
              <a:ext cx="1463447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双重补律</a:t>
              </a:r>
            </a:p>
          </p:txBody>
        </p:sp>
        <p:sp>
          <p:nvSpPr>
            <p:cNvPr id="71690" name="圆角矩形标注 20"/>
            <p:cNvSpPr>
              <a:spLocks noChangeArrowheads="1"/>
            </p:cNvSpPr>
            <p:nvPr/>
          </p:nvSpPr>
          <p:spPr bwMode="auto">
            <a:xfrm>
              <a:off x="8388424" y="3645024"/>
              <a:ext cx="1463447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德摩根律</a:t>
              </a:r>
            </a:p>
          </p:txBody>
        </p:sp>
      </p:grpSp>
      <p:sp>
        <p:nvSpPr>
          <p:cNvPr id="716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47537C-D640-DD4B-B019-0160D2A55711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65325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作业</a:t>
            </a:r>
          </a:p>
        </p:txBody>
      </p:sp>
      <p:sp>
        <p:nvSpPr>
          <p:cNvPr id="7373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85DC75-7EE9-0B4B-A5F0-15E25B39344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3736" name="Rectangle 4"/>
          <p:cNvSpPr txBox="1">
            <a:spLocks noChangeArrowheads="1"/>
          </p:cNvSpPr>
          <p:nvPr/>
        </p:nvSpPr>
        <p:spPr bwMode="auto">
          <a:xfrm>
            <a:off x="349250" y="1192213"/>
            <a:ext cx="70310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n"/>
            </a:pPr>
            <a:r>
              <a:rPr lang="zh-CN" altLang="en-US" sz="3200" dirty="0">
                <a:solidFill>
                  <a:srgbClr val="0000FF"/>
                </a:solidFill>
                <a:latin typeface="Book Antiqua" charset="0"/>
                <a:ea typeface="黑体" charset="0"/>
              </a:rPr>
              <a:t>教材内容：</a:t>
            </a:r>
            <a:r>
              <a:rPr lang="en-US" altLang="zh-CN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[</a:t>
            </a:r>
            <a:r>
              <a:rPr lang="zh-CN" altLang="en-US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屈婉玲</a:t>
            </a:r>
            <a:r>
              <a:rPr lang="en-US" altLang="zh-CN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] </a:t>
            </a:r>
            <a:r>
              <a:rPr lang="en-US" altLang="zh-CN" sz="3200" dirty="0">
                <a:latin typeface="Book Antiqua" charset="0"/>
                <a:ea typeface="华文楷体" charset="-122"/>
              </a:rPr>
              <a:t>11.1</a:t>
            </a:r>
            <a:r>
              <a:rPr lang="zh-CN" altLang="en-US" sz="3200" dirty="0">
                <a:latin typeface="Book Antiqua" charset="0"/>
                <a:ea typeface="华文楷体" charset="-122"/>
              </a:rPr>
              <a:t>，</a:t>
            </a:r>
            <a:r>
              <a:rPr lang="en-US" altLang="zh-CN" sz="3200" dirty="0">
                <a:latin typeface="Book Antiqua" charset="0"/>
                <a:ea typeface="华文楷体" charset="-122"/>
              </a:rPr>
              <a:t>11.2</a:t>
            </a:r>
            <a:r>
              <a:rPr lang="zh-CN" altLang="en-US" sz="3200">
                <a:latin typeface="华文楷体" charset="-122"/>
                <a:ea typeface="华文楷体" charset="-122"/>
              </a:rPr>
              <a:t>节</a:t>
            </a:r>
            <a:endParaRPr lang="en-US" altLang="zh-CN" sz="3200" dirty="0">
              <a:latin typeface="华文楷体" charset="-122"/>
              <a:ea typeface="华文楷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代数格（定义）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4705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charset="0"/>
              </a:rPr>
              <a:t>设</a:t>
            </a:r>
            <a:r>
              <a:rPr lang="en-US" altLang="zh-CN" sz="2400" b="1">
                <a:latin typeface="Times New Roman" charset="0"/>
              </a:rPr>
              <a:t>L</a:t>
            </a:r>
            <a:r>
              <a:rPr lang="zh-CN" altLang="en-US" sz="2400" b="1">
                <a:latin typeface="Times New Roman" charset="0"/>
              </a:rPr>
              <a:t>是一个集合，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zh-CN" altLang="en-US" sz="2400" b="1">
                <a:latin typeface="Times New Roman" charset="0"/>
                <a:ea typeface="MS PMincho" charset="-128"/>
                <a:sym typeface="Symbol" charset="2"/>
              </a:rPr>
              <a:t>和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zh-CN" altLang="en-US" sz="2400" b="1">
                <a:latin typeface="Times New Roman" charset="0"/>
              </a:rPr>
              <a:t>是</a:t>
            </a:r>
            <a:r>
              <a:rPr lang="en-US" altLang="zh-CN" sz="2400" b="1">
                <a:latin typeface="Times New Roman" charset="0"/>
              </a:rPr>
              <a:t>L</a:t>
            </a:r>
            <a:r>
              <a:rPr lang="zh-CN" altLang="en-US" sz="2400" b="1">
                <a:latin typeface="Times New Roman" charset="0"/>
              </a:rPr>
              <a:t>上的二元运算，且满足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结合律、交换律、</a:t>
            </a:r>
            <a:r>
              <a:rPr lang="zh-CN" altLang="en-US" sz="2400" b="1" u="sng">
                <a:solidFill>
                  <a:srgbClr val="0000CC"/>
                </a:solidFill>
                <a:latin typeface="Times New Roman" charset="0"/>
              </a:rPr>
              <a:t>吸收律</a:t>
            </a:r>
            <a:r>
              <a:rPr lang="zh-CN" altLang="en-US" sz="2400" b="1">
                <a:latin typeface="Times New Roman" charset="0"/>
              </a:rPr>
              <a:t>，则称</a:t>
            </a:r>
            <a:r>
              <a:rPr lang="en-US" altLang="zh-CN" sz="2400" b="1">
                <a:latin typeface="Times New Roman" charset="0"/>
              </a:rPr>
              <a:t>(L,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, )</a:t>
            </a:r>
            <a:r>
              <a:rPr lang="zh-CN" altLang="en-US" sz="2400" b="1">
                <a:latin typeface="Times New Roman" charset="0"/>
              </a:rPr>
              <a:t>是代数格。</a:t>
            </a:r>
            <a:endParaRPr lang="en-US" altLang="zh-CN" sz="2400" b="1">
              <a:latin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3044825"/>
          <a:ext cx="5329238" cy="2846388"/>
        </p:xfrm>
        <a:graphic>
          <a:graphicData uri="http://schemas.openxmlformats.org/drawingml/2006/table">
            <a:tbl>
              <a:tblPr/>
              <a:tblGrid>
                <a:gridCol w="359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等   式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名  称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)=(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)=(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结合律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=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交换律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 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x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吸收律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8421FB-6A1D-714C-B63C-73B54E96707D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代数格中的偏序关系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353425" cy="46815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</a:t>
            </a:r>
            <a:r>
              <a:rPr lang="en-US" altLang="zh-CN" sz="2800" b="1" i="1">
                <a:latin typeface="Times New Roman" charset="0"/>
              </a:rPr>
              <a:t> x</a:t>
            </a:r>
            <a:r>
              <a:rPr lang="en-US" altLang="zh-CN" sz="2800" b="1">
                <a:latin typeface="Times New Roman" charset="0"/>
                <a:sym typeface="Symbol" charset="2"/>
              </a:rPr>
              <a:t>, </a:t>
            </a:r>
            <a:r>
              <a:rPr lang="en-US" altLang="zh-CN" sz="2800" b="1" i="1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  <a:sym typeface="Symbol" charset="2"/>
              </a:rPr>
              <a:t></a:t>
            </a:r>
            <a:r>
              <a:rPr lang="en-US" altLang="zh-CN" sz="2800" b="1">
                <a:latin typeface="Times New Roman" charset="0"/>
              </a:rPr>
              <a:t>B,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</a:t>
            </a:r>
            <a:r>
              <a:rPr lang="en-US" altLang="zh-CN" sz="2800" b="1" i="1">
                <a:latin typeface="Times New Roman" charset="0"/>
              </a:rPr>
              <a:t>y </a:t>
            </a:r>
            <a:r>
              <a:rPr lang="en-US" altLang="zh-CN" sz="2800" b="1">
                <a:latin typeface="Times New Roman" charset="0"/>
              </a:rPr>
              <a:t>=</a:t>
            </a:r>
            <a:r>
              <a:rPr lang="en-US" altLang="zh-CN" sz="2800" b="1" i="1">
                <a:latin typeface="Times New Roman" charset="0"/>
              </a:rPr>
              <a:t>x iff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</a:t>
            </a:r>
            <a:r>
              <a:rPr lang="en-US" altLang="zh-CN" sz="2800" b="1" i="1">
                <a:latin typeface="Times New Roman" charset="0"/>
              </a:rPr>
              <a:t>y =y</a:t>
            </a:r>
            <a:endParaRPr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y 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 =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y</a:t>
            </a:r>
            <a:r>
              <a:rPr lang="en-US" altLang="zh-CN" sz="2400" b="1">
                <a:latin typeface="Times New Roman" charset="0"/>
              </a:rPr>
              <a:t>) </a:t>
            </a:r>
            <a:r>
              <a:rPr lang="en-US" altLang="zh-CN" sz="2400" b="1">
                <a:latin typeface="Times New Roman" charset="0"/>
                <a:sym typeface="Symbol" charset="2"/>
              </a:rPr>
              <a:t> </a:t>
            </a:r>
            <a:r>
              <a:rPr lang="en-US" altLang="zh-CN" sz="2400" b="1" i="1">
                <a:latin typeface="Times New Roman" charset="0"/>
              </a:rPr>
              <a:t>y = y </a:t>
            </a:r>
            <a:r>
              <a:rPr lang="en-US" altLang="zh-CN" sz="2400" b="1">
                <a:latin typeface="Times New Roman" charset="0"/>
              </a:rPr>
              <a:t> //</a:t>
            </a:r>
            <a:r>
              <a:rPr lang="zh-CN" altLang="en-US" sz="2400" b="1">
                <a:latin typeface="Times New Roman" charset="0"/>
              </a:rPr>
              <a:t>吸收律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 =y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 i="1">
                <a:latin typeface="Times New Roman" charset="0"/>
              </a:rPr>
              <a:t>y = x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</a:t>
            </a:r>
            <a:r>
              <a:rPr lang="en-US" altLang="zh-CN" sz="2400" b="1">
                <a:latin typeface="Times New Roman" charset="0"/>
              </a:rPr>
              <a:t>) =</a:t>
            </a:r>
            <a:r>
              <a:rPr lang="en-US" altLang="zh-CN" sz="2400" b="1" i="1">
                <a:latin typeface="Times New Roman" charset="0"/>
              </a:rPr>
              <a:t> x</a:t>
            </a:r>
            <a:r>
              <a:rPr lang="en-US" altLang="zh-CN" sz="2400" b="1">
                <a:latin typeface="Times New Roman" charset="0"/>
              </a:rPr>
              <a:t>  //</a:t>
            </a:r>
            <a:r>
              <a:rPr lang="zh-CN" altLang="en-US" sz="2400" b="1">
                <a:latin typeface="Times New Roman" charset="0"/>
              </a:rPr>
              <a:t>吸收律</a:t>
            </a:r>
            <a:endParaRPr lang="en-US" altLang="zh-CN" sz="24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</a:t>
            </a:r>
            <a:r>
              <a:rPr lang="en-US" altLang="zh-CN" sz="2800" b="1" i="1">
                <a:latin typeface="Times New Roman" charset="0"/>
              </a:rPr>
              <a:t> x</a:t>
            </a:r>
            <a:r>
              <a:rPr lang="en-US" altLang="zh-CN" sz="2800" b="1">
                <a:latin typeface="Times New Roman" charset="0"/>
                <a:sym typeface="Symbol" charset="2"/>
              </a:rPr>
              <a:t>, </a:t>
            </a:r>
            <a:r>
              <a:rPr lang="en-US" altLang="zh-CN" sz="2800" b="1" i="1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  <a:sym typeface="Symbol" charset="2"/>
              </a:rPr>
              <a:t></a:t>
            </a:r>
            <a:r>
              <a:rPr lang="en-US" altLang="zh-CN" sz="2800" b="1">
                <a:latin typeface="Times New Roman" charset="0"/>
              </a:rPr>
              <a:t>B,  </a:t>
            </a:r>
            <a:r>
              <a:rPr lang="zh-CN" altLang="en-US" sz="2800" b="1">
                <a:latin typeface="Times New Roman" charset="0"/>
              </a:rPr>
              <a:t>定义 </a:t>
            </a:r>
            <a:r>
              <a:rPr lang="en-US" altLang="zh-CN" sz="2800" b="1" i="1">
                <a:latin typeface="Times New Roman" charset="0"/>
              </a:rPr>
              <a:t>x </a:t>
            </a:r>
            <a:r>
              <a:rPr lang="en-US" altLang="zh-CN" sz="2800" b="1">
                <a:latin typeface="Times New Roman" charset="0"/>
              </a:rPr>
              <a:t>≼</a:t>
            </a:r>
            <a:r>
              <a:rPr lang="en-US" altLang="zh-CN" sz="2800" b="1" i="1">
                <a:latin typeface="Times New Roman" charset="0"/>
              </a:rPr>
              <a:t> y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iff</a:t>
            </a:r>
            <a:r>
              <a:rPr lang="zh-CN" altLang="en-US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</a:t>
            </a:r>
            <a:r>
              <a:rPr lang="en-US" altLang="zh-CN" sz="2800" b="1" i="1">
                <a:latin typeface="Times New Roman" charset="0"/>
              </a:rPr>
              <a:t>y </a:t>
            </a:r>
            <a:r>
              <a:rPr lang="en-US" altLang="zh-CN" sz="2800" b="1">
                <a:latin typeface="Times New Roman" charset="0"/>
              </a:rPr>
              <a:t>=</a:t>
            </a:r>
            <a:r>
              <a:rPr lang="en-US" altLang="zh-CN" sz="2800" b="1" i="1">
                <a:latin typeface="Times New Roman" charset="0"/>
              </a:rPr>
              <a:t>x </a:t>
            </a:r>
            <a:r>
              <a:rPr lang="en-US" altLang="zh-CN" sz="2800" b="1">
                <a:latin typeface="Times New Roman" charset="0"/>
                <a:sym typeface="Symbol" charset="2"/>
              </a:rPr>
              <a:t>(</a:t>
            </a:r>
            <a:r>
              <a:rPr lang="zh-CN" altLang="en-US" sz="2800" b="1">
                <a:latin typeface="Times New Roman" charset="0"/>
                <a:sym typeface="Symbol" charset="2"/>
              </a:rPr>
              <a:t>即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</a:t>
            </a:r>
            <a:r>
              <a:rPr lang="en-US" altLang="zh-CN" sz="2800" b="1" i="1">
                <a:latin typeface="Times New Roman" charset="0"/>
              </a:rPr>
              <a:t>y =y</a:t>
            </a:r>
            <a:r>
              <a:rPr lang="en-US" altLang="zh-CN" sz="2800" b="1">
                <a:latin typeface="Times New Roman" charset="0"/>
              </a:rPr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证明这个关系满足自反性、反对称性、传递性。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这个偏序构成一个格。</a:t>
            </a:r>
            <a:endParaRPr lang="en-US" altLang="zh-CN" sz="2400" b="1">
              <a:latin typeface="Times New Roman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en-US" altLang="zh-CN" sz="2100" b="1">
                <a:solidFill>
                  <a:srgbClr val="0000FF"/>
                </a:solidFill>
                <a:latin typeface="Times New Roman" charset="0"/>
              </a:rPr>
              <a:t>lub{x,y}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zh-CN" altLang="en-US" sz="2100" b="1">
                <a:latin typeface="Times New Roman" charset="0"/>
              </a:rPr>
              <a:t>即为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en-US" altLang="zh-CN" sz="2100" b="1" i="1">
                <a:latin typeface="Times New Roman" charset="0"/>
              </a:rPr>
              <a:t>x</a:t>
            </a:r>
            <a:r>
              <a:rPr lang="en-US" altLang="zh-CN" sz="21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100" b="1" i="1">
                <a:latin typeface="Times New Roman" charset="0"/>
              </a:rPr>
              <a:t>y</a:t>
            </a:r>
            <a:r>
              <a:rPr lang="zh-CN" altLang="en-US" sz="2100" b="1">
                <a:latin typeface="Times New Roman" charset="0"/>
              </a:rPr>
              <a:t>。</a:t>
            </a:r>
            <a:endParaRPr lang="en-US" altLang="zh-CN" sz="2100" b="1">
              <a:latin typeface="Times New Roman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en-US" altLang="zh-CN" sz="2100" b="1">
                <a:solidFill>
                  <a:srgbClr val="0000FF"/>
                </a:solidFill>
                <a:latin typeface="Times New Roman" charset="0"/>
              </a:rPr>
              <a:t>glb{x,y}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zh-CN" altLang="en-US" sz="2100" b="1">
                <a:latin typeface="Times New Roman" charset="0"/>
              </a:rPr>
              <a:t>即为 </a:t>
            </a:r>
            <a:r>
              <a:rPr lang="en-US" altLang="zh-CN" sz="2100" b="1" i="1">
                <a:latin typeface="Times New Roman" charset="0"/>
              </a:rPr>
              <a:t>x</a:t>
            </a:r>
            <a:r>
              <a:rPr lang="en-US" altLang="zh-CN" sz="21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100" b="1" i="1">
                <a:latin typeface="Times New Roman" charset="0"/>
              </a:rPr>
              <a:t>y</a:t>
            </a:r>
            <a:r>
              <a:rPr lang="zh-CN" altLang="en-US" sz="2100" b="1">
                <a:latin typeface="Times New Roman" charset="0"/>
              </a:rPr>
              <a:t>。</a:t>
            </a:r>
            <a:endParaRPr lang="en-US" altLang="zh-CN" sz="21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代数格</a:t>
            </a:r>
            <a:r>
              <a:rPr lang="zh-CN" altLang="en-US" sz="2800" b="1">
                <a:latin typeface="Times New Roman" charset="0"/>
              </a:rPr>
              <a:t>等同于</a:t>
            </a:r>
            <a:r>
              <a:rPr lang="zh-CN" altLang="en-US" sz="2800" b="1" u="sng">
                <a:latin typeface="Times New Roman" charset="0"/>
              </a:rPr>
              <a:t>（偏序）格</a:t>
            </a:r>
          </a:p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800" b="1">
              <a:latin typeface="Times New Roman" charset="0"/>
            </a:endParaRP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AA8F27B-C5EF-AF4E-89AC-54694915886E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1084263"/>
          </a:xfrm>
        </p:spPr>
        <p:txBody>
          <a:bodyPr/>
          <a:lstStyle/>
          <a:p>
            <a:pPr eaLnBrk="1" hangingPunct="1"/>
            <a:r>
              <a:rPr lang="zh-CN" altLang="en-US" sz="3600"/>
              <a:t>格的代数性质</a:t>
            </a:r>
            <a:endParaRPr lang="zh-CN" altLang="en-US" sz="3600">
              <a:latin typeface="Times New Roman" charset="0"/>
            </a:endParaRPr>
          </a:p>
        </p:txBody>
      </p:sp>
      <p:grpSp>
        <p:nvGrpSpPr>
          <p:cNvPr id="14339" name="组合 14"/>
          <p:cNvGrpSpPr>
            <a:grpSpLocks/>
          </p:cNvGrpSpPr>
          <p:nvPr/>
        </p:nvGrpSpPr>
        <p:grpSpPr bwMode="auto">
          <a:xfrm>
            <a:off x="1258888" y="1965325"/>
            <a:ext cx="5476875" cy="511175"/>
            <a:chOff x="2339752" y="3645024"/>
            <a:chExt cx="5476115" cy="510778"/>
          </a:xfrm>
        </p:grpSpPr>
        <p:sp>
          <p:nvSpPr>
            <p:cNvPr id="14346" name="圆角矩形标注 6"/>
            <p:cNvSpPr>
              <a:spLocks noChangeArrowheads="1"/>
            </p:cNvSpPr>
            <p:nvPr/>
          </p:nvSpPr>
          <p:spPr bwMode="auto">
            <a:xfrm>
              <a:off x="233975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结合律</a:t>
              </a:r>
            </a:p>
          </p:txBody>
        </p:sp>
        <p:sp>
          <p:nvSpPr>
            <p:cNvPr id="14347" name="圆角矩形标注 10"/>
            <p:cNvSpPr>
              <a:spLocks noChangeArrowheads="1"/>
            </p:cNvSpPr>
            <p:nvPr/>
          </p:nvSpPr>
          <p:spPr bwMode="auto">
            <a:xfrm>
              <a:off x="377991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交换律</a:t>
              </a:r>
            </a:p>
          </p:txBody>
        </p:sp>
        <p:sp>
          <p:nvSpPr>
            <p:cNvPr id="14348" name="圆角矩形标注 11"/>
            <p:cNvSpPr>
              <a:spLocks noChangeArrowheads="1"/>
            </p:cNvSpPr>
            <p:nvPr/>
          </p:nvSpPr>
          <p:spPr bwMode="auto">
            <a:xfrm>
              <a:off x="5220072" y="3645024"/>
              <a:ext cx="1155635" cy="510382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吸收律</a:t>
              </a:r>
            </a:p>
          </p:txBody>
        </p:sp>
        <p:sp>
          <p:nvSpPr>
            <p:cNvPr id="14349" name="圆角矩形标注 12"/>
            <p:cNvSpPr>
              <a:spLocks noChangeArrowheads="1"/>
            </p:cNvSpPr>
            <p:nvPr/>
          </p:nvSpPr>
          <p:spPr bwMode="auto">
            <a:xfrm>
              <a:off x="6660232" y="3645025"/>
              <a:ext cx="1155635" cy="510382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幂等律</a:t>
              </a:r>
            </a:p>
          </p:txBody>
        </p:sp>
      </p:grp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1258888" y="3286125"/>
            <a:ext cx="3603625" cy="511175"/>
            <a:chOff x="3923928" y="4797152"/>
            <a:chExt cx="3604126" cy="510778"/>
          </a:xfrm>
        </p:grpSpPr>
        <p:sp>
          <p:nvSpPr>
            <p:cNvPr id="14343" name="圆角矩形标注 24"/>
            <p:cNvSpPr>
              <a:spLocks noChangeArrowheads="1"/>
            </p:cNvSpPr>
            <p:nvPr/>
          </p:nvSpPr>
          <p:spPr bwMode="auto">
            <a:xfrm>
              <a:off x="3923928" y="4797152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吸收律</a:t>
              </a:r>
            </a:p>
          </p:txBody>
        </p:sp>
        <p:sp>
          <p:nvSpPr>
            <p:cNvPr id="14344" name="下箭头 28"/>
            <p:cNvSpPr>
              <a:spLocks noChangeArrowheads="1"/>
            </p:cNvSpPr>
            <p:nvPr/>
          </p:nvSpPr>
          <p:spPr bwMode="auto">
            <a:xfrm rot="-5400000">
              <a:off x="5576795" y="4809665"/>
              <a:ext cx="366675" cy="551039"/>
            </a:xfrm>
            <a:prstGeom prst="downArrow">
              <a:avLst>
                <a:gd name="adj1" fmla="val 50000"/>
                <a:gd name="adj2" fmla="val 50003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00CC"/>
                </a:solidFill>
              </a:endParaRPr>
            </a:p>
          </p:txBody>
        </p:sp>
        <p:sp>
          <p:nvSpPr>
            <p:cNvPr id="14345" name="圆角矩形标注 29"/>
            <p:cNvSpPr>
              <a:spLocks noChangeArrowheads="1"/>
            </p:cNvSpPr>
            <p:nvPr/>
          </p:nvSpPr>
          <p:spPr bwMode="auto">
            <a:xfrm>
              <a:off x="6372200" y="4797152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幂等律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88988" y="4337050"/>
            <a:ext cx="8147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charset="0"/>
              </a:rPr>
              <a:t>x 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i="1">
                <a:latin typeface="Times New Roman" charset="0"/>
              </a:rPr>
              <a:t> = x 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 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 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  <a:sym typeface="Symbol" charset="2"/>
              </a:rPr>
              <a:t> 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</a:rPr>
              <a:t>(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</a:rPr>
              <a:t>)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</a:rPr>
              <a:t>) = </a:t>
            </a:r>
            <a:r>
              <a:rPr lang="en-US" altLang="zh-CN" sz="2400" b="1" i="1">
                <a:latin typeface="Times New Roman" charset="0"/>
              </a:rPr>
              <a:t>x </a:t>
            </a:r>
            <a:r>
              <a:rPr lang="zh-CN" altLang="en-US" sz="2400" b="1">
                <a:latin typeface="Times New Roman" charset="0"/>
              </a:rPr>
              <a:t>（两次应用吸收律）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charset="0"/>
              </a:rPr>
              <a:t>同理可证：</a:t>
            </a:r>
            <a:r>
              <a:rPr lang="en-US" altLang="zh-CN" sz="2400" b="1" i="1">
                <a:latin typeface="Times New Roman" charset="0"/>
              </a:rPr>
              <a:t>x </a:t>
            </a:r>
            <a:r>
              <a:rPr lang="en-US" altLang="zh-CN" sz="2400" b="1">
                <a:latin typeface="Times New Roman" charset="0"/>
                <a:sym typeface="Symbol" charset="2"/>
              </a:rPr>
              <a:t>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= </a:t>
            </a:r>
            <a:r>
              <a:rPr lang="en-US" altLang="zh-CN" sz="2400" b="1" i="1">
                <a:latin typeface="Times New Roman" charset="0"/>
              </a:rPr>
              <a:t>x </a:t>
            </a:r>
          </a:p>
        </p:txBody>
      </p:sp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9AAC8D-56CF-4C4E-9C09-DF83220C479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关于格的对偶命题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对偶命题的例子</a:t>
            </a:r>
            <a:endParaRPr lang="en-US" altLang="zh-CN" sz="2100" b="1">
              <a:solidFill>
                <a:schemeClr val="tx2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b="1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zh-CN" altLang="en-US" b="1">
                <a:latin typeface="Times New Roman" charset="0"/>
              </a:rPr>
              <a:t>和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b="1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  <a:ea typeface="MS PMincho" charset="-128"/>
              </a:rPr>
              <a:t>≽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zh-CN" altLang="en-US" b="1">
                <a:latin typeface="Times New Roman" charset="0"/>
              </a:rPr>
              <a:t>互为对偶命题</a:t>
            </a:r>
            <a:r>
              <a:rPr lang="zh-CN" altLang="en-US" b="1"/>
              <a:t>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b="1">
                <a:latin typeface="Times New Roman" charset="0"/>
              </a:rPr>
              <a:t>对偶命题构成规律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</a:rPr>
              <a:t>格元素名不变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ea typeface="MS PMincho" charset="-128"/>
              </a:rPr>
              <a:t>≼</a:t>
            </a:r>
            <a:r>
              <a:rPr lang="zh-CN" altLang="en-US" b="1">
                <a:latin typeface="Times New Roman" charset="0"/>
              </a:rPr>
              <a:t>与</a:t>
            </a:r>
            <a:r>
              <a:rPr lang="zh-CN" altLang="en-US" b="1">
                <a:ea typeface="MS PMincho" charset="-128"/>
              </a:rPr>
              <a:t>≽</a:t>
            </a:r>
            <a:r>
              <a:rPr lang="zh-CN" altLang="en-US" b="1">
                <a:latin typeface="Times New Roman" charset="0"/>
              </a:rPr>
              <a:t>，</a:t>
            </a:r>
            <a:r>
              <a:rPr lang="zh-CN" altLang="en-US" b="1">
                <a:ea typeface="MS PMincho" charset="-128"/>
                <a:sym typeface="Symbol" charset="2"/>
              </a:rPr>
              <a:t></a:t>
            </a:r>
            <a:r>
              <a:rPr lang="zh-CN" altLang="en-US" b="1">
                <a:latin typeface="Times New Roman" charset="0"/>
              </a:rPr>
              <a:t>与</a:t>
            </a:r>
            <a:r>
              <a:rPr lang="zh-CN" altLang="en-US" b="1">
                <a:ea typeface="MS PMincho" charset="-128"/>
                <a:sym typeface="Symbol" charset="2"/>
              </a:rPr>
              <a:t></a:t>
            </a:r>
            <a:r>
              <a:rPr lang="zh-CN" altLang="en-US" b="1">
                <a:solidFill>
                  <a:srgbClr val="009900"/>
                </a:solidFill>
                <a:latin typeface="Times New Roman" charset="0"/>
              </a:rPr>
              <a:t>全部</a:t>
            </a:r>
            <a:r>
              <a:rPr lang="zh-CN" altLang="en-US" b="1">
                <a:latin typeface="Times New Roman" charset="0"/>
              </a:rPr>
              <a:t>互换。</a:t>
            </a:r>
            <a:r>
              <a:rPr lang="zh-CN" altLang="en-US" b="1"/>
              <a:t> 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248B708-8E3E-E840-8ECE-29A29C0784D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/>
              <a:t>格的对偶原理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如果命题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对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一切</a:t>
            </a:r>
            <a:r>
              <a:rPr lang="zh-CN" altLang="en-US" sz="2800" b="1">
                <a:latin typeface="Times New Roman" charset="0"/>
              </a:rPr>
              <a:t>格为真，则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的对偶命题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en-US" altLang="zh-CN" sz="2800" b="1">
                <a:latin typeface="Times New Roman" charset="0"/>
              </a:rPr>
              <a:t>*</a:t>
            </a:r>
            <a:r>
              <a:rPr lang="zh-CN" altLang="en-US" sz="2800" b="1">
                <a:latin typeface="Times New Roman" charset="0"/>
              </a:rPr>
              <a:t>也对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一切</a:t>
            </a:r>
            <a:r>
              <a:rPr lang="zh-CN" altLang="en-US" sz="2800" b="1">
                <a:latin typeface="Times New Roman" charset="0"/>
              </a:rPr>
              <a:t>格为真。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证明思路：证明</a:t>
            </a:r>
            <a:r>
              <a:rPr lang="en-US" altLang="zh-CN" sz="2400" b="1" i="1">
                <a:latin typeface="Times New Roman" charset="0"/>
              </a:rPr>
              <a:t>P*</a:t>
            </a:r>
            <a:r>
              <a:rPr lang="zh-CN" altLang="en-US" sz="2400" b="1">
                <a:latin typeface="Times New Roman" charset="0"/>
              </a:rPr>
              <a:t>对任意格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为真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定义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上的二元关系</a:t>
            </a:r>
            <a:r>
              <a:rPr lang="zh-CN" altLang="en-US" sz="24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400" b="1">
                <a:latin typeface="Times New Roman" charset="0"/>
              </a:rPr>
              <a:t>*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>
                <a:latin typeface="Times New Roman" charset="0"/>
                <a:sym typeface="Symbol" charset="2"/>
              </a:rPr>
              <a:t>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sym typeface="Symbol" charset="2"/>
              </a:rPr>
              <a:t></a:t>
            </a:r>
            <a:r>
              <a:rPr lang="en-US" altLang="zh-CN" sz="2400" b="1">
                <a:latin typeface="Times New Roman" charset="0"/>
              </a:rPr>
              <a:t>S,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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zh-CN" altLang="en-US" sz="2400" b="1">
                <a:latin typeface="Times New Roman" charset="0"/>
              </a:rPr>
              <a:t>显然</a:t>
            </a:r>
            <a:r>
              <a:rPr lang="zh-CN" altLang="en-US" sz="24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400" b="1">
                <a:latin typeface="Times New Roman" charset="0"/>
              </a:rPr>
              <a:t>*是偏序。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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sym typeface="Symbol" charset="2"/>
              </a:rPr>
              <a:t></a:t>
            </a:r>
            <a:r>
              <a:rPr lang="en-US" altLang="zh-CN" sz="2400" b="1">
                <a:latin typeface="Times New Roman" charset="0"/>
              </a:rPr>
              <a:t>S,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, 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zh-CN" altLang="en-US" sz="2400" b="1">
                <a:latin typeface="Times New Roman" charset="0"/>
              </a:rPr>
              <a:t>所以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≼*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也是格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000" b="1">
                <a:latin typeface="Times New Roman" charset="0"/>
              </a:rPr>
              <a:t>这里</a:t>
            </a:r>
            <a:r>
              <a:rPr lang="en-US" altLang="zh-CN" sz="2000" b="1" i="1">
                <a:latin typeface="Times New Roman" charset="0"/>
              </a:rPr>
              <a:t>a</a:t>
            </a:r>
            <a:r>
              <a:rPr lang="en-US" altLang="zh-CN" sz="20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000" b="1">
                <a:latin typeface="Times New Roman" charset="0"/>
              </a:rPr>
              <a:t>*</a:t>
            </a:r>
            <a:r>
              <a:rPr lang="en-US" altLang="zh-CN" sz="2000" b="1" i="1">
                <a:latin typeface="Times New Roman" charset="0"/>
              </a:rPr>
              <a:t>b</a:t>
            </a:r>
            <a:r>
              <a:rPr lang="en-US" altLang="zh-CN" sz="2000" b="1">
                <a:latin typeface="Times New Roman" charset="0"/>
              </a:rPr>
              <a:t>, </a:t>
            </a:r>
            <a:r>
              <a:rPr lang="en-US" altLang="zh-CN" sz="2000" b="1" i="1">
                <a:latin typeface="Times New Roman" charset="0"/>
              </a:rPr>
              <a:t>a</a:t>
            </a:r>
            <a:r>
              <a:rPr lang="en-US" altLang="zh-CN" sz="20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000" b="1">
                <a:latin typeface="Times New Roman" charset="0"/>
              </a:rPr>
              <a:t>*</a:t>
            </a:r>
            <a:r>
              <a:rPr lang="en-US" altLang="zh-CN" sz="2000" b="1" i="1">
                <a:latin typeface="Times New Roman" charset="0"/>
              </a:rPr>
              <a:t>b</a:t>
            </a:r>
            <a:r>
              <a:rPr lang="zh-CN" altLang="en-US" sz="2000" b="1">
                <a:latin typeface="Times New Roman" charset="0"/>
              </a:rPr>
              <a:t>分别是</a:t>
            </a:r>
            <a:r>
              <a:rPr lang="en-US" altLang="zh-CN" sz="2000" b="1" i="1">
                <a:latin typeface="Times New Roman" charset="0"/>
              </a:rPr>
              <a:t>a,b</a:t>
            </a:r>
            <a:r>
              <a:rPr lang="zh-CN" altLang="en-US" sz="2000" b="1">
                <a:latin typeface="Times New Roman" charset="0"/>
              </a:rPr>
              <a:t>关于偏序</a:t>
            </a:r>
            <a:r>
              <a:rPr lang="zh-CN" altLang="en-US" sz="20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000" b="1">
                <a:latin typeface="Times New Roman" charset="0"/>
              </a:rPr>
              <a:t>*的最大下界和最小上界。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zh-CN" altLang="en-US" sz="2400" b="1">
                <a:latin typeface="Times New Roman" charset="0"/>
              </a:rPr>
              <a:t>在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中为真</a:t>
            </a:r>
            <a:r>
              <a:rPr lang="zh-CN" altLang="en-US" sz="2400" b="1" i="1">
                <a:latin typeface="Times New Roman" charset="0"/>
              </a:rPr>
              <a:t>当且仅当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zh-CN" altLang="en-US" sz="2400" b="1">
                <a:latin typeface="Times New Roman" charset="0"/>
              </a:rPr>
              <a:t>在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≼*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中为真。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zh-CN" altLang="en-US" sz="2400" b="1">
                <a:latin typeface="Times New Roman" charset="0"/>
              </a:rPr>
              <a:t>在一切格中为真，</a:t>
            </a:r>
            <a:r>
              <a:rPr lang="zh-CN" altLang="en-US" sz="2400" b="1">
                <a:latin typeface="Times New Roman" charset="0"/>
                <a:sym typeface="Symbol" charset="2"/>
              </a:rPr>
              <a:t>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zh-CN" altLang="en-US" sz="2400" b="1">
                <a:latin typeface="Times New Roman" charset="0"/>
              </a:rPr>
              <a:t>在一切格中为真。</a:t>
            </a:r>
            <a:r>
              <a:rPr lang="zh-CN" altLang="en-US" sz="2400" b="1"/>
              <a:t> 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7B9E9D-1F7B-D247-A790-BDF8E51EEF5C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子 格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BAF56-EE24-5746-BADD-1D8665BC8B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196752"/>
            <a:ext cx="8280920" cy="4551040"/>
          </a:xfrm>
          <a:prstGeom prst="rect">
            <a:avLst/>
          </a:prstGeom>
          <a:blipFill rotWithShape="0">
            <a:blip r:embed="rId3"/>
            <a:stretch>
              <a:fillRect l="-88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429000"/>
            <a:ext cx="5383212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429000"/>
            <a:ext cx="2909888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14053</TotalTime>
  <Words>1078</Words>
  <Application>Microsoft Macintosh PowerPoint</Application>
  <PresentationFormat>全屏显示(4:3)</PresentationFormat>
  <Paragraphs>194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华文楷体</vt:lpstr>
      <vt:lpstr>宋体</vt:lpstr>
      <vt:lpstr>MS PMincho</vt:lpstr>
      <vt:lpstr>Arial</vt:lpstr>
      <vt:lpstr>Book Antiqua</vt:lpstr>
      <vt:lpstr>Symbol</vt:lpstr>
      <vt:lpstr>Times New Roman</vt:lpstr>
      <vt:lpstr>Wingdings</vt:lpstr>
      <vt:lpstr>Network</vt:lpstr>
      <vt:lpstr>代数格</vt:lpstr>
      <vt:lpstr>内容提要</vt:lpstr>
      <vt:lpstr>格（回顾）</vt:lpstr>
      <vt:lpstr>代数格（定义）</vt:lpstr>
      <vt:lpstr>代数格中的偏序关系</vt:lpstr>
      <vt:lpstr>格的代数性质</vt:lpstr>
      <vt:lpstr>关于格的对偶命题</vt:lpstr>
      <vt:lpstr>格的对偶原理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有补分配格</vt:lpstr>
      <vt:lpstr>有补分配格（代数性质）</vt:lpstr>
      <vt:lpstr>作业</vt:lpstr>
    </vt:vector>
  </TitlesOfParts>
  <Company>Nanjing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133</cp:revision>
  <dcterms:created xsi:type="dcterms:W3CDTF">2001-02-08T13:36:53Z</dcterms:created>
  <dcterms:modified xsi:type="dcterms:W3CDTF">2018-05-16T08:50:22Z</dcterms:modified>
</cp:coreProperties>
</file>