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51"/>
  </p:notesMasterIdLst>
  <p:sldIdLst>
    <p:sldId id="256" r:id="rId2"/>
    <p:sldId id="257" r:id="rId3"/>
    <p:sldId id="283" r:id="rId4"/>
    <p:sldId id="284" r:id="rId5"/>
    <p:sldId id="296" r:id="rId6"/>
    <p:sldId id="285" r:id="rId7"/>
    <p:sldId id="286" r:id="rId8"/>
    <p:sldId id="298" r:id="rId9"/>
    <p:sldId id="297" r:id="rId10"/>
    <p:sldId id="287" r:id="rId11"/>
    <p:sldId id="288" r:id="rId12"/>
    <p:sldId id="299" r:id="rId13"/>
    <p:sldId id="302" r:id="rId14"/>
    <p:sldId id="303" r:id="rId15"/>
    <p:sldId id="293" r:id="rId16"/>
    <p:sldId id="310" r:id="rId17"/>
    <p:sldId id="306" r:id="rId18"/>
    <p:sldId id="307" r:id="rId19"/>
    <p:sldId id="308" r:id="rId20"/>
    <p:sldId id="309"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04" r:id="rId49"/>
    <p:sldId id="305"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914400" rtl="0" eaLnBrk="1" latinLnBrk="0" hangingPunct="1">
      <a:defRPr kern="1200">
        <a:solidFill>
          <a:schemeClr val="tx1"/>
        </a:solidFill>
        <a:latin typeface="Arial" charset="0"/>
        <a:ea typeface="宋体" charset="0"/>
        <a:cs typeface="+mn-cs"/>
      </a:defRPr>
    </a:lvl6pPr>
    <a:lvl7pPr marL="2743200" algn="l" defTabSz="914400" rtl="0" eaLnBrk="1" latinLnBrk="0" hangingPunct="1">
      <a:defRPr kern="1200">
        <a:solidFill>
          <a:schemeClr val="tx1"/>
        </a:solidFill>
        <a:latin typeface="Arial" charset="0"/>
        <a:ea typeface="宋体" charset="0"/>
        <a:cs typeface="+mn-cs"/>
      </a:defRPr>
    </a:lvl7pPr>
    <a:lvl8pPr marL="3200400" algn="l" defTabSz="914400" rtl="0" eaLnBrk="1" latinLnBrk="0" hangingPunct="1">
      <a:defRPr kern="1200">
        <a:solidFill>
          <a:schemeClr val="tx1"/>
        </a:solidFill>
        <a:latin typeface="Arial" charset="0"/>
        <a:ea typeface="宋体" charset="0"/>
        <a:cs typeface="+mn-cs"/>
      </a:defRPr>
    </a:lvl8pPr>
    <a:lvl9pPr marL="3657600" algn="l" defTabSz="914400" rtl="0" eaLnBrk="1" latinLnBrk="0" hangingPunct="1">
      <a:defRPr kern="1200">
        <a:solidFill>
          <a:schemeClr val="tx1"/>
        </a:solidFill>
        <a:latin typeface="Arial" charset="0"/>
        <a:ea typeface="宋体" charset="0"/>
        <a:cs typeface="+mn-cs"/>
      </a:defRPr>
    </a:lvl9pPr>
  </p:defaultTextStyle>
  <p:extLst>
    <p:ext uri="{521415D9-36F7-43E2-AB2F-B90AF26B5E84}">
      <p14:sectionLst xmlns:p14="http://schemas.microsoft.com/office/powerpoint/2010/main">
        <p14:section name="默认节" id="{559C6665-025B-F647-B622-B89E9059012A}">
          <p14:sldIdLst>
            <p14:sldId id="256"/>
            <p14:sldId id="257"/>
          </p14:sldIdLst>
        </p14:section>
        <p14:section name="欧拉图" id="{1BF9AC0B-1451-534C-BE2D-5EDB8B3056BF}">
          <p14:sldIdLst>
            <p14:sldId id="283"/>
            <p14:sldId id="284"/>
            <p14:sldId id="296"/>
            <p14:sldId id="285"/>
            <p14:sldId id="286"/>
            <p14:sldId id="298"/>
            <p14:sldId id="297"/>
            <p14:sldId id="287"/>
            <p14:sldId id="288"/>
            <p14:sldId id="299"/>
            <p14:sldId id="302"/>
            <p14:sldId id="303"/>
            <p14:sldId id="293"/>
            <p14:sldId id="310"/>
            <p14:sldId id="306"/>
            <p14:sldId id="307"/>
            <p14:sldId id="308"/>
            <p14:sldId id="309"/>
          </p14:sldIdLst>
        </p14:section>
        <p14:section name="哈密尔顿图" id="{A9A91744-74FF-874F-8112-EF44DF8283BE}">
          <p14:sldIdLst>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04"/>
            <p14:sldId id="3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CC"/>
    <a:srgbClr val="FF0000"/>
    <a:srgbClr val="CC330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p:restoredTop sz="86719"/>
  </p:normalViewPr>
  <p:slideViewPr>
    <p:cSldViewPr>
      <p:cViewPr varScale="1">
        <p:scale>
          <a:sx n="95" d="100"/>
          <a:sy n="95" d="100"/>
        </p:scale>
        <p:origin x="4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A2E7C1B-F99A-5046-A204-5C4C780E972A}" type="datetimeFigureOut">
              <a:rPr lang="zh-CN" altLang="en-US"/>
              <a:pPr/>
              <a:t>2018/5/28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9E781B-FD39-164E-8D86-AD144D21561C}" type="slidenum">
              <a:rPr lang="zh-CN" altLang="en-US"/>
              <a:pPr/>
              <a:t>‹#›</a:t>
            </a:fld>
            <a:endParaRPr lang="zh-CN" altLang="en-US"/>
          </a:p>
        </p:txBody>
      </p:sp>
    </p:spTree>
    <p:extLst>
      <p:ext uri="{BB962C8B-B14F-4D97-AF65-F5344CB8AC3E}">
        <p14:creationId xmlns:p14="http://schemas.microsoft.com/office/powerpoint/2010/main" val="572660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EA616A1-5E02-0440-BDB0-AD07FCEC19BF}" type="slidenum">
              <a:rPr kumimoji="0" lang="en-US" altLang="zh-CN" sz="1200"/>
              <a:pPr/>
              <a:t>20</a:t>
            </a:fld>
            <a:endParaRPr kumimoji="0" lang="en-US" altLang="zh-CN" sz="1200"/>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6867"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kumimoji="0" lang="zh-CN" altLang="zh-CN"/>
          </a:p>
        </p:txBody>
      </p:sp>
    </p:spTree>
    <p:extLst>
      <p:ext uri="{BB962C8B-B14F-4D97-AF65-F5344CB8AC3E}">
        <p14:creationId xmlns:p14="http://schemas.microsoft.com/office/powerpoint/2010/main" val="1159126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EF0F86-8D67-40B6-9D26-C09D4FDFA8D5}" type="slidenum">
              <a:rPr lang="en-US" altLang="zh-CN"/>
              <a:pPr eaLnBrk="1" hangingPunct="1"/>
              <a:t>43</a:t>
            </a:fld>
            <a:endParaRPr lang="en-US" altLang="zh-CN"/>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1070575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5B1AAB-F14A-423C-8C3B-56896C7F8B70}" type="slidenum">
              <a:rPr lang="en-US" altLang="zh-CN"/>
              <a:pPr eaLnBrk="1" hangingPunct="1"/>
              <a:t>44</a:t>
            </a:fld>
            <a:endParaRPr lang="en-US" altLang="zh-CN"/>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z="1200" b="0" i="0" kern="120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作归纳法。</a:t>
            </a:r>
            <a:r>
              <a:rPr lang="en-US" altLang="zh-CN" sz="1200" b="0" i="0" kern="1200" dirty="0">
                <a:solidFill>
                  <a:schemeClr val="tx1"/>
                </a:solidFill>
                <a:effectLst/>
                <a:latin typeface="+mn-lt"/>
                <a:ea typeface="+mn-ea"/>
                <a:cs typeface="+mn-cs"/>
              </a:rPr>
              <a:t>n=2</a:t>
            </a:r>
            <a:r>
              <a:rPr lang="zh-CN" altLang="en-US" sz="1200" b="0" i="0" kern="1200" dirty="0">
                <a:solidFill>
                  <a:schemeClr val="tx1"/>
                </a:solidFill>
                <a:effectLst/>
                <a:latin typeface="+mn-lt"/>
                <a:ea typeface="+mn-ea"/>
                <a:cs typeface="+mn-cs"/>
              </a:rPr>
              <a:t>时，</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的底图为</a:t>
            </a:r>
            <a:r>
              <a:rPr lang="en-US" altLang="zh-CN" sz="1200" b="0" i="0" kern="1200" dirty="0">
                <a:solidFill>
                  <a:schemeClr val="tx1"/>
                </a:solidFill>
                <a:effectLst/>
                <a:latin typeface="+mn-lt"/>
                <a:ea typeface="+mn-ea"/>
                <a:cs typeface="+mn-cs"/>
              </a:rPr>
              <a:t>K</a:t>
            </a:r>
            <a:r>
              <a:rPr lang="en-US" altLang="zh-CN" sz="1200" b="0" i="0" kern="1200" baseline="-250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，结论成立。设</a:t>
            </a:r>
            <a:r>
              <a:rPr lang="en-US" altLang="zh-CN" sz="1200" b="0" i="0" kern="1200" dirty="0">
                <a:solidFill>
                  <a:schemeClr val="tx1"/>
                </a:solidFill>
                <a:effectLst/>
                <a:latin typeface="+mn-lt"/>
                <a:ea typeface="+mn-ea"/>
                <a:cs typeface="+mn-cs"/>
              </a:rPr>
              <a:t>n=k</a:t>
            </a:r>
            <a:r>
              <a:rPr lang="zh-CN" altLang="en-US" sz="1200" b="0" i="0" kern="1200" dirty="0">
                <a:solidFill>
                  <a:schemeClr val="tx1"/>
                </a:solidFill>
                <a:effectLst/>
                <a:latin typeface="+mn-lt"/>
                <a:ea typeface="+mn-ea"/>
                <a:cs typeface="+mn-cs"/>
              </a:rPr>
              <a:t>时结论成立。现在设</a:t>
            </a:r>
            <a:r>
              <a:rPr lang="en-US" altLang="zh-CN" sz="1200" b="0" i="0" kern="1200" dirty="0">
                <a:solidFill>
                  <a:schemeClr val="tx1"/>
                </a:solidFill>
                <a:effectLst/>
                <a:latin typeface="+mn-lt"/>
                <a:ea typeface="+mn-ea"/>
                <a:cs typeface="+mn-cs"/>
              </a:rPr>
              <a:t>n=k+1.</a:t>
            </a:r>
            <a:r>
              <a:rPr lang="zh-CN" altLang="en-US" sz="1200" b="0" i="0" kern="1200" dirty="0">
                <a:solidFill>
                  <a:schemeClr val="tx1"/>
                </a:solidFill>
                <a:effectLst/>
                <a:latin typeface="+mn-lt"/>
                <a:ea typeface="+mn-ea"/>
                <a:cs typeface="+mn-cs"/>
              </a:rPr>
              <a:t>设</a:t>
            </a:r>
            <a:r>
              <a:rPr lang="en-US" altLang="zh-CN" sz="1200" b="0" i="0" kern="1200" dirty="0">
                <a:solidFill>
                  <a:schemeClr val="tx1"/>
                </a:solidFill>
                <a:effectLst/>
                <a:latin typeface="+mn-lt"/>
                <a:ea typeface="+mn-ea"/>
                <a:cs typeface="+mn-cs"/>
              </a:rPr>
              <a:t>V(D)={v</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k+1</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。令</a:t>
            </a:r>
            <a:r>
              <a:rPr lang="en-US" altLang="zh-CN" sz="1200" b="0" i="0" kern="1200" dirty="0">
                <a:solidFill>
                  <a:schemeClr val="tx1"/>
                </a:solidFill>
                <a:effectLst/>
                <a:latin typeface="+mn-lt"/>
                <a:ea typeface="+mn-ea"/>
                <a:cs typeface="+mn-cs"/>
              </a:rPr>
              <a:t>D</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=D-v</a:t>
            </a:r>
            <a:r>
              <a:rPr lang="en-US" altLang="zh-CN" sz="1200" b="0" i="0" kern="1200" baseline="-250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，易知</a:t>
            </a:r>
            <a:r>
              <a:rPr lang="en-US" altLang="zh-CN" sz="1200" b="0" i="0" kern="1200" dirty="0">
                <a:solidFill>
                  <a:schemeClr val="tx1"/>
                </a:solidFill>
                <a:effectLst/>
                <a:latin typeface="+mn-lt"/>
                <a:ea typeface="+mn-ea"/>
                <a:cs typeface="+mn-cs"/>
              </a:rPr>
              <a:t>D</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阶竞赛图，由归纳假设可知，</a:t>
            </a:r>
            <a:r>
              <a:rPr lang="en-US" altLang="zh-CN" sz="1200" b="0" i="0" kern="1200" dirty="0">
                <a:solidFill>
                  <a:schemeClr val="tx1"/>
                </a:solidFill>
                <a:effectLst/>
                <a:latin typeface="+mn-lt"/>
                <a:ea typeface="+mn-ea"/>
                <a:cs typeface="+mn-cs"/>
              </a:rPr>
              <a:t>D</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存在哈密顿通路，设</a:t>
            </a:r>
            <a:r>
              <a:rPr lang="en-US" altLang="zh-CN" sz="1200" b="0" i="0" kern="1200" dirty="0">
                <a:solidFill>
                  <a:schemeClr val="tx1"/>
                </a:solidFill>
                <a:effectLst/>
                <a:latin typeface="+mn-lt"/>
                <a:ea typeface="+mn-ea"/>
                <a:cs typeface="+mn-cs"/>
              </a:rPr>
              <a:t>Г</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v‘</a:t>
            </a:r>
            <a:r>
              <a:rPr lang="en-US" altLang="zh-CN" sz="1200" b="0" i="0" kern="1200" baseline="-25000" dirty="0" err="1">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为其中一条。下面证明</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可扩到</a:t>
            </a:r>
            <a:r>
              <a:rPr lang="en-US" altLang="zh-CN" sz="1200" b="0" i="0" kern="1200" dirty="0">
                <a:solidFill>
                  <a:schemeClr val="tx1"/>
                </a:solidFill>
                <a:effectLst/>
                <a:latin typeface="+mn-lt"/>
                <a:ea typeface="+mn-ea"/>
                <a:cs typeface="+mn-cs"/>
              </a:rPr>
              <a:t>Г</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中去。若存在</a:t>
            </a:r>
            <a:r>
              <a:rPr lang="en-US" altLang="zh-CN" sz="1200" b="0" i="0" kern="1200" dirty="0" err="1">
                <a:solidFill>
                  <a:schemeClr val="tx1"/>
                </a:solidFill>
                <a:effectLst/>
                <a:latin typeface="+mn-lt"/>
                <a:ea typeface="+mn-ea"/>
                <a:cs typeface="+mn-cs"/>
              </a:rPr>
              <a:t>v’</a:t>
            </a:r>
            <a:r>
              <a:rPr lang="en-US" altLang="zh-CN" sz="1200" b="0" i="0" kern="1200" baseline="-25000" dirty="0" err="1">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1≤r≤k</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&lt;v‘</a:t>
            </a:r>
            <a:r>
              <a:rPr lang="en-US" altLang="zh-CN" sz="1200" b="0" i="0" kern="1200" baseline="-250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k+1</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E(D)</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=1,2,…,r-1</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&lt;v</a:t>
            </a:r>
            <a:r>
              <a:rPr lang="en-US" altLang="zh-CN" sz="1200" b="0" i="0" kern="1200" baseline="-25000" dirty="0">
                <a:solidFill>
                  <a:schemeClr val="tx1"/>
                </a:solidFill>
                <a:effectLst/>
                <a:latin typeface="+mn-lt"/>
                <a:ea typeface="+mn-ea"/>
                <a:cs typeface="+mn-cs"/>
              </a:rPr>
              <a:t>k+1</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r</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E(D)</a:t>
            </a:r>
            <a:r>
              <a:rPr lang="zh-CN" altLang="en-US" sz="1200" b="0" i="0" kern="1200" dirty="0">
                <a:solidFill>
                  <a:schemeClr val="tx1"/>
                </a:solidFill>
                <a:effectLst/>
                <a:latin typeface="+mn-lt"/>
                <a:ea typeface="+mn-ea"/>
                <a:cs typeface="+mn-cs"/>
              </a:rPr>
              <a:t>，见左图所示，则</a:t>
            </a:r>
            <a:r>
              <a:rPr lang="en-US" altLang="zh-CN" sz="1200" b="0" i="0" kern="1200" dirty="0">
                <a:solidFill>
                  <a:schemeClr val="tx1"/>
                </a:solidFill>
                <a:effectLst/>
                <a:latin typeface="+mn-lt"/>
                <a:ea typeface="+mn-ea"/>
                <a:cs typeface="+mn-cs"/>
              </a:rPr>
              <a:t>Г=v‘</a:t>
            </a:r>
            <a:r>
              <a:rPr lang="en-US" altLang="zh-CN" sz="1200" b="0" i="0" kern="1200" baseline="-25000" dirty="0">
                <a:solidFill>
                  <a:schemeClr val="tx1"/>
                </a:solidFill>
                <a:effectLst/>
                <a:latin typeface="+mn-lt"/>
                <a:ea typeface="+mn-ea"/>
                <a:cs typeface="+mn-cs"/>
              </a:rPr>
              <a:t>1</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r-1</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k+1</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r</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v‘</a:t>
            </a:r>
            <a:r>
              <a:rPr lang="en-US" altLang="zh-CN" sz="1200" b="0" i="0" kern="1200" baseline="-25000" dirty="0" err="1">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中哈密顿通路。否则，</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{1,2,…,k}</a:t>
            </a:r>
            <a:r>
              <a:rPr lang="zh-CN" altLang="en-US" sz="1200" b="0" i="0" kern="1200" dirty="0">
                <a:solidFill>
                  <a:schemeClr val="tx1"/>
                </a:solidFill>
                <a:effectLst/>
                <a:latin typeface="+mn-lt"/>
                <a:ea typeface="+mn-ea"/>
                <a:cs typeface="+mn-cs"/>
              </a:rPr>
              <a:t>，均有</a:t>
            </a:r>
            <a:r>
              <a:rPr lang="en-US" altLang="zh-CN" sz="1200" b="0" i="0" kern="1200" dirty="0">
                <a:solidFill>
                  <a:schemeClr val="tx1"/>
                </a:solidFill>
                <a:effectLst/>
                <a:latin typeface="+mn-lt"/>
                <a:ea typeface="+mn-ea"/>
                <a:cs typeface="+mn-cs"/>
              </a:rPr>
              <a:t>&lt;v’</a:t>
            </a:r>
            <a:r>
              <a:rPr lang="en-US" altLang="zh-CN" sz="1200" b="0" i="0" kern="1200" baseline="-250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k+1</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E(D)</a:t>
            </a:r>
            <a:r>
              <a:rPr lang="zh-CN" altLang="en-US" sz="1200" b="0" i="0" kern="1200" dirty="0">
                <a:solidFill>
                  <a:schemeClr val="tx1"/>
                </a:solidFill>
                <a:effectLst/>
                <a:latin typeface="+mn-lt"/>
                <a:ea typeface="+mn-ea"/>
                <a:cs typeface="+mn-cs"/>
              </a:rPr>
              <a:t>，见右图所示，则</a:t>
            </a:r>
            <a:r>
              <a:rPr lang="en-US" altLang="zh-CN" sz="1200" b="0" i="0" kern="1200" dirty="0">
                <a:solidFill>
                  <a:schemeClr val="tx1"/>
                </a:solidFill>
                <a:effectLst/>
                <a:latin typeface="+mn-lt"/>
                <a:ea typeface="+mn-ea"/>
                <a:cs typeface="+mn-cs"/>
              </a:rPr>
              <a:t>Г=Г'</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&lt;v'</a:t>
            </a:r>
            <a:r>
              <a:rPr lang="en-US" altLang="zh-CN" sz="1200" b="0" i="0" kern="1200" baseline="-250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,v</a:t>
            </a:r>
            <a:r>
              <a:rPr lang="en-US" altLang="zh-CN" sz="1200" b="0" i="0" kern="1200" baseline="-25000" dirty="0">
                <a:solidFill>
                  <a:schemeClr val="tx1"/>
                </a:solidFill>
                <a:effectLst/>
                <a:latin typeface="+mn-lt"/>
                <a:ea typeface="+mn-ea"/>
                <a:cs typeface="+mn-cs"/>
              </a:rPr>
              <a:t>k+1</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中哈密顿通路。</a:t>
            </a:r>
            <a:endParaRPr lang="zh-CN" altLang="zh-CN" dirty="0"/>
          </a:p>
        </p:txBody>
      </p:sp>
    </p:spTree>
    <p:extLst>
      <p:ext uri="{BB962C8B-B14F-4D97-AF65-F5344CB8AC3E}">
        <p14:creationId xmlns:p14="http://schemas.microsoft.com/office/powerpoint/2010/main" val="296864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B3BC25-488C-48BD-BA32-3F8BD0220C97}" type="slidenum">
              <a:rPr lang="en-US" altLang="zh-CN"/>
              <a:pPr eaLnBrk="1" hangingPunct="1"/>
              <a:t>45</a:t>
            </a:fld>
            <a:endParaRPr lang="en-US" altLang="zh-CN"/>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69751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AEDF76-BC11-40C6-AD86-34A35981C8EA}" type="slidenum">
              <a:rPr lang="en-US" altLang="zh-CN"/>
              <a:pPr eaLnBrk="1" hangingPunct="1"/>
              <a:t>46</a:t>
            </a:fld>
            <a:endParaRPr lang="en-US" altLang="zh-CN"/>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195095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F8D6C0-952A-4191-8929-201AD841A7A3}" type="slidenum">
              <a:rPr lang="en-US" altLang="zh-CN"/>
              <a:pPr eaLnBrk="1" hangingPunct="1"/>
              <a:t>47</a:t>
            </a:fld>
            <a:endParaRPr lang="en-US" altLang="zh-CN"/>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extLst>
      <p:ext uri="{BB962C8B-B14F-4D97-AF65-F5344CB8AC3E}">
        <p14:creationId xmlns:p14="http://schemas.microsoft.com/office/powerpoint/2010/main" val="179707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D77950-67FF-4068-A41E-F10C640A7CF7}" type="slidenum">
              <a:rPr lang="zh-CN" altLang="en-US"/>
              <a:pPr eaLnBrk="1" hangingPunct="1"/>
              <a:t>22</a:t>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gn="just"/>
            <a:r>
              <a:rPr lang="zh-CN" altLang="en-US" dirty="0">
                <a:latin typeface="Times New Roman" panose="02020603050405020304" pitchFamily="18" charset="0"/>
              </a:rPr>
              <a:t>和</a:t>
            </a:r>
            <a:r>
              <a:rPr lang="en-US" altLang="zh-CN" dirty="0">
                <a:latin typeface="Arial" panose="020B0604020202020204" pitchFamily="34" charset="0"/>
              </a:rPr>
              <a:t>Euler</a:t>
            </a:r>
            <a:r>
              <a:rPr lang="zh-CN" altLang="en-US" dirty="0">
                <a:latin typeface="Times New Roman" panose="02020603050405020304" pitchFamily="18" charset="0"/>
              </a:rPr>
              <a:t>路不同，</a:t>
            </a:r>
            <a:r>
              <a:rPr lang="en-US" altLang="zh-CN" dirty="0">
                <a:latin typeface="Arial" panose="020B0604020202020204" pitchFamily="34" charset="0"/>
              </a:rPr>
              <a:t>Hamilton</a:t>
            </a:r>
            <a:r>
              <a:rPr lang="zh-CN" altLang="en-US" dirty="0">
                <a:latin typeface="Times New Roman" panose="02020603050405020304" pitchFamily="18" charset="0"/>
              </a:rPr>
              <a:t>路感兴趣的是图中的点，一条</a:t>
            </a:r>
            <a:r>
              <a:rPr lang="en-US" altLang="zh-CN" dirty="0">
                <a:latin typeface="Arial" panose="020B0604020202020204" pitchFamily="34" charset="0"/>
              </a:rPr>
              <a:t>Hamilton</a:t>
            </a:r>
            <a:r>
              <a:rPr lang="zh-CN" altLang="en-US" dirty="0">
                <a:latin typeface="Times New Roman" panose="02020603050405020304" pitchFamily="18" charset="0"/>
              </a:rPr>
              <a:t>路决不会在两点间走两次以上，因此，没有必要在有向图中讨论它，只要在图中讨论它就可以了。</a:t>
            </a:r>
            <a:endParaRPr lang="zh-CN" altLang="en-US" dirty="0">
              <a:latin typeface="Arial" panose="020B0604020202020204" pitchFamily="34" charset="0"/>
            </a:endParaRPr>
          </a:p>
          <a:p>
            <a:pPr algn="just"/>
            <a:r>
              <a:rPr lang="zh-CN" altLang="en-US" dirty="0">
                <a:latin typeface="Times New Roman" panose="02020603050405020304" pitchFamily="18" charset="0"/>
              </a:rPr>
              <a:t>一个邮递员，如果他的任务需要遍历某些特定的街道，那么他最好走一条</a:t>
            </a:r>
            <a:r>
              <a:rPr lang="en-US" altLang="zh-CN" dirty="0">
                <a:latin typeface="Arial" panose="020B0604020202020204" pitchFamily="34" charset="0"/>
              </a:rPr>
              <a:t>Euler</a:t>
            </a:r>
            <a:r>
              <a:rPr lang="zh-CN" altLang="en-US" dirty="0">
                <a:latin typeface="Times New Roman" panose="02020603050405020304" pitchFamily="18" charset="0"/>
              </a:rPr>
              <a:t>路；如果他的任务是联系某些特定的收发点，那么他最好走一条</a:t>
            </a:r>
            <a:r>
              <a:rPr lang="en-US" altLang="zh-CN" dirty="0">
                <a:latin typeface="Arial" panose="020B0604020202020204" pitchFamily="34" charset="0"/>
              </a:rPr>
              <a:t>Hamilton</a:t>
            </a:r>
            <a:r>
              <a:rPr lang="zh-CN" altLang="en-US" dirty="0">
                <a:latin typeface="Times New Roman" panose="02020603050405020304" pitchFamily="18" charset="0"/>
              </a:rPr>
              <a:t>路。</a:t>
            </a:r>
            <a:endParaRPr lang="zh-CN" altLang="en-US" dirty="0">
              <a:latin typeface="Arial" panose="020B0604020202020204" pitchFamily="34" charset="0"/>
            </a:endParaRPr>
          </a:p>
          <a:p>
            <a:r>
              <a:rPr lang="en-US" altLang="zh-CN" dirty="0">
                <a:latin typeface="Arial" panose="020B0604020202020204" pitchFamily="34" charset="0"/>
              </a:rPr>
              <a:t>Euler</a:t>
            </a:r>
            <a:r>
              <a:rPr lang="zh-CN" altLang="en-US" dirty="0">
                <a:latin typeface="宋体" panose="02010600030101010101" pitchFamily="2" charset="-122"/>
              </a:rPr>
              <a:t>路同</a:t>
            </a:r>
            <a:r>
              <a:rPr lang="en-US" altLang="zh-CN" dirty="0">
                <a:latin typeface="Arial" panose="020B0604020202020204" pitchFamily="34" charset="0"/>
              </a:rPr>
              <a:t>Hamilton</a:t>
            </a:r>
            <a:r>
              <a:rPr lang="zh-CN" altLang="en-US" dirty="0">
                <a:latin typeface="宋体" panose="02010600030101010101" pitchFamily="2" charset="-122"/>
              </a:rPr>
              <a:t>路相比较，前者要周游诸弧，后者要周游诸点，虽然仅有一字之差，但两者的困难程度却不大相同。对于前者，在上节我们已经得到了一些较为深刻的定理，比较满意地解决了这个问题；但对于后者，却没有令人满意的结果。寻找一个图是</a:t>
            </a:r>
            <a:r>
              <a:rPr lang="en-US" altLang="zh-CN" dirty="0">
                <a:latin typeface="Arial" panose="020B0604020202020204" pitchFamily="34" charset="0"/>
              </a:rPr>
              <a:t>Hamilton</a:t>
            </a:r>
            <a:r>
              <a:rPr lang="zh-CN" altLang="en-US" dirty="0">
                <a:latin typeface="宋体" panose="02010600030101010101" pitchFamily="2" charset="-122"/>
              </a:rPr>
              <a:t>图的充分必要条件，仍是图论中一个重要问题。</a:t>
            </a:r>
            <a:r>
              <a:rPr lang="zh-CN" altLang="en-US" dirty="0">
                <a:latin typeface="Arial" panose="020B0604020202020204" pitchFamily="34" charset="0"/>
              </a:rPr>
              <a:t> </a:t>
            </a:r>
          </a:p>
        </p:txBody>
      </p:sp>
    </p:spTree>
    <p:extLst>
      <p:ext uri="{BB962C8B-B14F-4D97-AF65-F5344CB8AC3E}">
        <p14:creationId xmlns:p14="http://schemas.microsoft.com/office/powerpoint/2010/main" val="196768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Rectangle 3"/>
          <p:cNvSpPr>
            <a:spLocks noGrp="1" noChangeArrowheads="1"/>
          </p:cNvSpPr>
          <p:nvPr>
            <p:ph type="body" idx="1"/>
          </p:nvPr>
        </p:nvSpPr>
        <p:spPr>
          <a:xfrm>
            <a:off x="914400" y="4343400"/>
            <a:ext cx="5029200" cy="4114800"/>
          </a:xfrm>
          <a:ln/>
        </p:spPr>
        <p:txBody>
          <a:bodyPr/>
          <a:lstStyle/>
          <a:p>
            <a:pPr>
              <a:defRPr/>
            </a:pPr>
            <a:endParaRPr lang="zh-CN" altLang="en-US">
              <a:solidFill>
                <a:schemeClr val="tx2"/>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117691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P</a:t>
            </a:r>
            <a:r>
              <a:rPr lang="zh-CN" altLang="en-US"/>
              <a:t>当且仅当</a:t>
            </a:r>
            <a:r>
              <a:rPr lang="en-US" altLang="zh-CN"/>
              <a:t>Q</a:t>
            </a:r>
            <a:r>
              <a:rPr lang="zh-CN" altLang="en-US"/>
              <a:t>：</a:t>
            </a:r>
            <a:r>
              <a:rPr lang="en-US" altLang="zh-CN"/>
              <a:t>P</a:t>
            </a:r>
            <a:r>
              <a:rPr lang="zh-CN" altLang="en-US"/>
              <a:t>，当</a:t>
            </a:r>
            <a:r>
              <a:rPr lang="en-US" altLang="zh-CN"/>
              <a:t>Q =====  Q=》P</a:t>
            </a:r>
            <a:r>
              <a:rPr lang="zh-CN" altLang="en-US"/>
              <a:t>；  </a:t>
            </a:r>
            <a:r>
              <a:rPr lang="en-US" altLang="zh-CN"/>
              <a:t>P</a:t>
            </a:r>
            <a:r>
              <a:rPr lang="zh-CN" altLang="en-US"/>
              <a:t>，仅当</a:t>
            </a:r>
            <a:r>
              <a:rPr lang="en-US" altLang="zh-CN"/>
              <a:t>Q =====  P=》Q</a:t>
            </a:r>
            <a:r>
              <a:rPr lang="zh-CN" altLang="en-US"/>
              <a:t>。     必要性证明就是证明</a:t>
            </a:r>
            <a:r>
              <a:rPr lang="en-US" altLang="zh-CN"/>
              <a:t>P=》Q</a:t>
            </a:r>
            <a:r>
              <a:rPr lang="zh-CN" altLang="en-US"/>
              <a:t>，证明</a:t>
            </a:r>
            <a:r>
              <a:rPr lang="en-US" altLang="zh-CN"/>
              <a:t>Q</a:t>
            </a:r>
            <a:r>
              <a:rPr lang="zh-CN" altLang="en-US"/>
              <a:t>是</a:t>
            </a:r>
            <a:r>
              <a:rPr lang="en-US" altLang="zh-CN"/>
              <a:t>P</a:t>
            </a:r>
            <a:r>
              <a:rPr lang="zh-CN" altLang="en-US"/>
              <a:t>的必要条件。</a:t>
            </a:r>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02EBFD-7581-4812-9791-1C2A53438813}" type="slidenum">
              <a:rPr lang="zh-CN" altLang="en-US"/>
              <a:pPr eaLnBrk="1" hangingPunct="1"/>
              <a:t>29</a:t>
            </a:fld>
            <a:endParaRPr lang="en-US" altLang="zh-CN"/>
          </a:p>
        </p:txBody>
      </p:sp>
    </p:spTree>
    <p:extLst>
      <p:ext uri="{BB962C8B-B14F-4D97-AF65-F5344CB8AC3E}">
        <p14:creationId xmlns:p14="http://schemas.microsoft.com/office/powerpoint/2010/main" val="1069755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941D7A-C3B8-40B2-8CF8-D617EBB726DF}" type="slidenum">
              <a:rPr lang="zh-CN" altLang="en-US"/>
              <a:pPr eaLnBrk="1" hangingPunct="1"/>
              <a:t>33</a:t>
            </a:fld>
            <a:endParaRPr lang="en-US" altLang="zh-CN"/>
          </a:p>
        </p:txBody>
      </p:sp>
      <p:sp>
        <p:nvSpPr>
          <p:cNvPr id="36867" name="Rectangle 2"/>
          <p:cNvSpPr>
            <a:spLocks noGrp="1" noRot="1" noChangeAspect="1" noChangeArrowheads="1" noTextEdit="1"/>
          </p:cNvSpPr>
          <p:nvPr>
            <p:ph type="sldImg"/>
          </p:nvPr>
        </p:nvSpPr>
        <p:spPr bwMode="auto">
          <a:xfrm>
            <a:off x="1141413" y="685800"/>
            <a:ext cx="4575175" cy="3430588"/>
          </a:xfrm>
          <a:solidFill>
            <a:srgbClr val="FFFFFF"/>
          </a:solidFill>
          <a:ln>
            <a:solidFill>
              <a:srgbClr val="000000"/>
            </a:solidFill>
            <a:miter lim="800000"/>
            <a:headEnd/>
            <a:tailEnd/>
          </a:ln>
        </p:spPr>
      </p:sp>
      <p:sp>
        <p:nvSpPr>
          <p:cNvPr id="3686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zh-CN" altLang="en-US"/>
          </a:p>
        </p:txBody>
      </p:sp>
    </p:spTree>
    <p:extLst>
      <p:ext uri="{BB962C8B-B14F-4D97-AF65-F5344CB8AC3E}">
        <p14:creationId xmlns:p14="http://schemas.microsoft.com/office/powerpoint/2010/main" val="105741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左：考虑外围三点，其两边必须都在哈密尔顿回路上，中间一点就三次了；</a:t>
            </a:r>
          </a:p>
          <a:p>
            <a:r>
              <a:rPr lang="zh-CN" altLang="en-US" dirty="0"/>
              <a:t>中：二部图；六个红点；</a:t>
            </a:r>
            <a:r>
              <a:rPr lang="en-US" altLang="zh-CN" dirty="0"/>
              <a:t>9</a:t>
            </a:r>
            <a:r>
              <a:rPr lang="zh-CN" altLang="en-US" dirty="0"/>
              <a:t>个黄点</a:t>
            </a:r>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BE253A34-AE02-4DE1-A7C2-D4D8CEEC1CD4}" type="slidenum">
              <a:rPr lang="zh-CN" altLang="en-US" smtClean="0"/>
              <a:pPr/>
              <a:t>37</a:t>
            </a:fld>
            <a:endParaRPr lang="zh-CN" altLang="en-US"/>
          </a:p>
        </p:txBody>
      </p:sp>
    </p:spTree>
    <p:extLst>
      <p:ext uri="{BB962C8B-B14F-4D97-AF65-F5344CB8AC3E}">
        <p14:creationId xmlns:p14="http://schemas.microsoft.com/office/powerpoint/2010/main" val="38745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二部图；</a:t>
            </a:r>
            <a:r>
              <a:rPr lang="zh-CN" altLang="zh-CN" dirty="0"/>
              <a:t>25</a:t>
            </a:r>
            <a:r>
              <a:rPr lang="zh-CN" altLang="en-US" dirty="0"/>
              <a:t>步骤 最后是白色；</a:t>
            </a:r>
            <a:endParaRPr lang="en-US" altLang="zh-CN" dirty="0"/>
          </a:p>
          <a:p>
            <a:endParaRPr lang="en-US" dirty="0"/>
          </a:p>
          <a:p>
            <a:r>
              <a:rPr lang="en-US" altLang="zh-CN" dirty="0"/>
              <a:t>16</a:t>
            </a:r>
            <a:r>
              <a:rPr lang="zh-CN" altLang="en-US" dirty="0"/>
              <a:t>步：考虑出入两个角的路线，必须经过中间两个有点的格子，但这四个点构成回路不是哈密尔顿回路</a:t>
            </a:r>
            <a:endParaRPr lang="en-US" dirty="0"/>
          </a:p>
        </p:txBody>
      </p:sp>
      <p:sp>
        <p:nvSpPr>
          <p:cNvPr id="4" name="Slide Number Placeholder 3"/>
          <p:cNvSpPr>
            <a:spLocks noGrp="1"/>
          </p:cNvSpPr>
          <p:nvPr>
            <p:ph type="sldNum" sz="quarter" idx="10"/>
          </p:nvPr>
        </p:nvSpPr>
        <p:spPr/>
        <p:txBody>
          <a:bodyPr/>
          <a:lstStyle/>
          <a:p>
            <a:fld id="{BE253A34-AE02-4DE1-A7C2-D4D8CEEC1CD4}" type="slidenum">
              <a:rPr lang="zh-CN" altLang="en-US" smtClean="0"/>
              <a:pPr/>
              <a:t>38</a:t>
            </a:fld>
            <a:endParaRPr lang="zh-CN" altLang="en-US"/>
          </a:p>
        </p:txBody>
      </p:sp>
    </p:spTree>
    <p:extLst>
      <p:ext uri="{BB962C8B-B14F-4D97-AF65-F5344CB8AC3E}">
        <p14:creationId xmlns:p14="http://schemas.microsoft.com/office/powerpoint/2010/main" val="1562402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253A34-AE02-4DE1-A7C2-D4D8CEEC1CD4}" type="slidenum">
              <a:rPr lang="zh-CN" altLang="en-US" smtClean="0"/>
              <a:pPr/>
              <a:t>40</a:t>
            </a:fld>
            <a:endParaRPr lang="zh-CN" altLang="en-US"/>
          </a:p>
        </p:txBody>
      </p:sp>
    </p:spTree>
    <p:extLst>
      <p:ext uri="{BB962C8B-B14F-4D97-AF65-F5344CB8AC3E}">
        <p14:creationId xmlns:p14="http://schemas.microsoft.com/office/powerpoint/2010/main" val="105746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 Gray code is a labeling of the arcs of the circle such that adjacent arcs are labeled with bit strings that differ in exactly one bit. The assignment in Figure 12(b) is a Gray code. We can find a Gray code by listing all bit strings of length n in such a way that each string differs in exactly one position from the preceding bit string, and the last string differs from the first in exactly one position. We can model this problem using the n-cube Qn.</a:t>
            </a:r>
          </a:p>
        </p:txBody>
      </p:sp>
      <p:sp>
        <p:nvSpPr>
          <p:cNvPr id="4" name="灯片编号占位符 3"/>
          <p:cNvSpPr>
            <a:spLocks noGrp="1"/>
          </p:cNvSpPr>
          <p:nvPr>
            <p:ph type="sldNum" sz="quarter" idx="10"/>
          </p:nvPr>
        </p:nvSpPr>
        <p:spPr/>
        <p:txBody>
          <a:bodyPr/>
          <a:lstStyle/>
          <a:p>
            <a:fld id="{BE253A34-AE02-4DE1-A7C2-D4D8CEEC1CD4}" type="slidenum">
              <a:rPr lang="zh-CN" altLang="en-US" smtClean="0"/>
              <a:pPr/>
              <a:t>41</a:t>
            </a:fld>
            <a:endParaRPr lang="zh-CN" altLang="en-US"/>
          </a:p>
        </p:txBody>
      </p:sp>
    </p:spTree>
    <p:extLst>
      <p:ext uri="{BB962C8B-B14F-4D97-AF65-F5344CB8AC3E}">
        <p14:creationId xmlns:p14="http://schemas.microsoft.com/office/powerpoint/2010/main" val="155531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endParaRPr kumimoji="0" lang="zh-CN" altLang="en-US" sz="1800">
                <a:ea typeface="黑体" panose="02010609060101010101" pitchFamily="49" charset="-122"/>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613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endParaRPr lang="en-US" altLang="zh-CN"/>
          </a:p>
        </p:txBody>
      </p:sp>
      <p:sp>
        <p:nvSpPr>
          <p:cNvPr id="1761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fld id="{05CE53CE-3180-8149-B8F5-A4EFA15C6B86}" type="slidenum">
              <a:rPr lang="en-US" altLang="zh-CN"/>
              <a:pPr/>
              <a:t>‹#›</a:t>
            </a:fld>
            <a:endParaRPr lang="en-US" altLang="zh-CN"/>
          </a:p>
        </p:txBody>
      </p:sp>
    </p:spTree>
    <p:extLst>
      <p:ext uri="{BB962C8B-B14F-4D97-AF65-F5344CB8AC3E}">
        <p14:creationId xmlns:p14="http://schemas.microsoft.com/office/powerpoint/2010/main" val="137434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2CA59680-525A-9C45-971F-D677E34102EE}" type="slidenum">
              <a:rPr lang="en-US" altLang="zh-CN"/>
              <a:pPr/>
              <a:t>‹#›</a:t>
            </a:fld>
            <a:endParaRPr lang="en-US" altLang="zh-CN"/>
          </a:p>
        </p:txBody>
      </p:sp>
    </p:spTree>
    <p:extLst>
      <p:ext uri="{BB962C8B-B14F-4D97-AF65-F5344CB8AC3E}">
        <p14:creationId xmlns:p14="http://schemas.microsoft.com/office/powerpoint/2010/main" val="199889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595F7140-077B-344B-A4A7-2F3EBFC0A607}" type="slidenum">
              <a:rPr lang="en-US" altLang="zh-CN"/>
              <a:pPr/>
              <a:t>‹#›</a:t>
            </a:fld>
            <a:endParaRPr lang="en-US" altLang="zh-CN"/>
          </a:p>
        </p:txBody>
      </p:sp>
    </p:spTree>
    <p:extLst>
      <p:ext uri="{BB962C8B-B14F-4D97-AF65-F5344CB8AC3E}">
        <p14:creationId xmlns:p14="http://schemas.microsoft.com/office/powerpoint/2010/main" val="1548233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D6E2C894-ECE1-E645-8429-F6E0A8BD0044}" type="slidenum">
              <a:rPr lang="en-US" altLang="zh-CN"/>
              <a:pPr/>
              <a:t>‹#›</a:t>
            </a:fld>
            <a:endParaRPr lang="en-US" altLang="zh-CN"/>
          </a:p>
        </p:txBody>
      </p:sp>
    </p:spTree>
    <p:extLst>
      <p:ext uri="{BB962C8B-B14F-4D97-AF65-F5344CB8AC3E}">
        <p14:creationId xmlns:p14="http://schemas.microsoft.com/office/powerpoint/2010/main" val="61051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60EA27F8-C510-344A-A7D3-E18CCDD5B1EE}" type="slidenum">
              <a:rPr lang="en-US" altLang="zh-CN"/>
              <a:pPr/>
              <a:t>‹#›</a:t>
            </a:fld>
            <a:endParaRPr lang="en-US" altLang="zh-CN"/>
          </a:p>
        </p:txBody>
      </p:sp>
    </p:spTree>
    <p:extLst>
      <p:ext uri="{BB962C8B-B14F-4D97-AF65-F5344CB8AC3E}">
        <p14:creationId xmlns:p14="http://schemas.microsoft.com/office/powerpoint/2010/main" val="158599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2C54BCDD-4B60-604B-A6FF-D5EEAB827B09}" type="slidenum">
              <a:rPr lang="en-US" altLang="zh-CN"/>
              <a:pPr/>
              <a:t>‹#›</a:t>
            </a:fld>
            <a:endParaRPr lang="en-US" altLang="zh-CN"/>
          </a:p>
        </p:txBody>
      </p:sp>
    </p:spTree>
    <p:extLst>
      <p:ext uri="{BB962C8B-B14F-4D97-AF65-F5344CB8AC3E}">
        <p14:creationId xmlns:p14="http://schemas.microsoft.com/office/powerpoint/2010/main" val="80575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44C0C1DB-B896-EA48-8B85-A8AA1F3FB7A5}" type="slidenum">
              <a:rPr lang="en-US" altLang="zh-CN"/>
              <a:pPr/>
              <a:t>‹#›</a:t>
            </a:fld>
            <a:endParaRPr lang="en-US" altLang="zh-CN"/>
          </a:p>
        </p:txBody>
      </p:sp>
    </p:spTree>
    <p:extLst>
      <p:ext uri="{BB962C8B-B14F-4D97-AF65-F5344CB8AC3E}">
        <p14:creationId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6B0EC7D1-80DD-1F4A-8F04-B4E1D8CA4BEB}" type="slidenum">
              <a:rPr lang="en-US" altLang="zh-CN"/>
              <a:pPr/>
              <a:t>‹#›</a:t>
            </a:fld>
            <a:endParaRPr lang="en-US" altLang="zh-CN"/>
          </a:p>
        </p:txBody>
      </p:sp>
    </p:spTree>
    <p:extLst>
      <p:ext uri="{BB962C8B-B14F-4D97-AF65-F5344CB8AC3E}">
        <p14:creationId xmlns:p14="http://schemas.microsoft.com/office/powerpoint/2010/main" val="110066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fld id="{62F40BF7-BE6B-2946-9F23-6B63AB87D55E}" type="slidenum">
              <a:rPr lang="en-US" altLang="zh-CN"/>
              <a:pPr/>
              <a:t>‹#›</a:t>
            </a:fld>
            <a:endParaRPr lang="en-US" altLang="zh-CN"/>
          </a:p>
        </p:txBody>
      </p:sp>
    </p:spTree>
    <p:extLst>
      <p:ext uri="{BB962C8B-B14F-4D97-AF65-F5344CB8AC3E}">
        <p14:creationId xmlns:p14="http://schemas.microsoft.com/office/powerpoint/2010/main" val="143392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002B2F32-555F-0345-8FA4-18D59C8ED4B1}" type="slidenum">
              <a:rPr lang="en-US" altLang="zh-CN"/>
              <a:pPr/>
              <a:t>‹#›</a:t>
            </a:fld>
            <a:endParaRPr lang="en-US" altLang="zh-CN"/>
          </a:p>
        </p:txBody>
      </p:sp>
    </p:spTree>
    <p:extLst>
      <p:ext uri="{BB962C8B-B14F-4D97-AF65-F5344CB8AC3E}">
        <p14:creationId xmlns:p14="http://schemas.microsoft.com/office/powerpoint/2010/main" val="114161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fld id="{3353E044-DD09-F341-B0D5-C7D2D0D43B66}" type="slidenum">
              <a:rPr lang="en-US" altLang="zh-CN"/>
              <a:pPr/>
              <a:t>‹#›</a:t>
            </a:fld>
            <a:endParaRPr lang="en-US" altLang="zh-CN"/>
          </a:p>
        </p:txBody>
      </p:sp>
    </p:spTree>
    <p:extLst>
      <p:ext uri="{BB962C8B-B14F-4D97-AF65-F5344CB8AC3E}">
        <p14:creationId xmlns:p14="http://schemas.microsoft.com/office/powerpoint/2010/main" val="8435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4F8A6F90-A1C5-034A-966E-93CDFB43DF97}" type="slidenum">
              <a:rPr lang="en-US" altLang="zh-CN"/>
              <a:pPr/>
              <a:t>‹#›</a:t>
            </a:fld>
            <a:endParaRPr lang="en-US" altLang="zh-CN"/>
          </a:p>
        </p:txBody>
      </p:sp>
    </p:spTree>
    <p:extLst>
      <p:ext uri="{BB962C8B-B14F-4D97-AF65-F5344CB8AC3E}">
        <p14:creationId xmlns:p14="http://schemas.microsoft.com/office/powerpoint/2010/main" val="93981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B7066CBA-1060-0C4B-A00C-82A2CD4E9D1B}" type="slidenum">
              <a:rPr lang="en-US" altLang="zh-CN"/>
              <a:pPr/>
              <a:t>‹#›</a:t>
            </a:fld>
            <a:endParaRPr lang="en-US" altLang="zh-CN"/>
          </a:p>
        </p:txBody>
      </p:sp>
    </p:spTree>
    <p:extLst>
      <p:ext uri="{BB962C8B-B14F-4D97-AF65-F5344CB8AC3E}">
        <p14:creationId xmlns:p14="http://schemas.microsoft.com/office/powerpoint/2010/main" val="200110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7510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黑体"/>
                <a:cs typeface="黑体"/>
              </a:defRPr>
            </a:lvl1pPr>
          </a:lstStyle>
          <a:p>
            <a:pPr>
              <a:defRPr/>
            </a:pPr>
            <a:endParaRPr lang="en-US" altLang="zh-CN"/>
          </a:p>
        </p:txBody>
      </p:sp>
      <p:sp>
        <p:nvSpPr>
          <p:cNvPr id="17511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黑体"/>
                <a:cs typeface="黑体"/>
              </a:defRPr>
            </a:lvl1pPr>
          </a:lstStyle>
          <a:p>
            <a:pPr>
              <a:defRPr/>
            </a:pPr>
            <a:endParaRPr lang="en-US" altLang="zh-CN"/>
          </a:p>
        </p:txBody>
      </p:sp>
      <p:sp>
        <p:nvSpPr>
          <p:cNvPr id="17511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黑体" charset="0"/>
              </a:defRPr>
            </a:lvl1pPr>
          </a:lstStyle>
          <a:p>
            <a:fld id="{4F20D7F7-73AD-E245-B081-D0E87A86C813}" type="slidenum">
              <a:rPr lang="en-US" altLang="zh-CN"/>
              <a:pPr/>
              <a:t>‹#›</a:t>
            </a:fld>
            <a:endParaRPr lang="en-US" altLang="zh-CN"/>
          </a:p>
        </p:txBody>
      </p:sp>
      <p:pic>
        <p:nvPicPr>
          <p:cNvPr id="1032" name="图片 1" descr="nju.jpg"/>
          <p:cNvPicPr>
            <a:picLocks noChangeAspect="1"/>
          </p:cNvPicPr>
          <p:nvPr/>
        </p:nvPicPr>
        <p:blipFill>
          <a:blip r:embed="rId15">
            <a:extLst>
              <a:ext uri="{28A0092B-C50C-407E-A947-70E740481C1C}">
                <a14:useLocalDpi xmlns:a14="http://schemas.microsoft.com/office/drawing/2010/main" val="0"/>
              </a:ext>
            </a:extLst>
          </a:blip>
          <a:srcRect l="16031" t="6886" r="12579" b="7318"/>
          <a:stretch>
            <a:fillRect/>
          </a:stretch>
        </p:blipFill>
        <p:spPr bwMode="auto">
          <a:xfrm>
            <a:off x="8101013" y="315913"/>
            <a:ext cx="925512" cy="1112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txStyles>
    <p:titleStyle>
      <a:lvl1pPr algn="l" rtl="0" fontAlgn="base">
        <a:spcBef>
          <a:spcPct val="0"/>
        </a:spcBef>
        <a:spcAft>
          <a:spcPct val="0"/>
        </a:spcAft>
        <a:defRPr sz="3900" b="1">
          <a:solidFill>
            <a:schemeClr val="tx2"/>
          </a:solidFill>
          <a:latin typeface="+mj-lt"/>
          <a:ea typeface="黑体"/>
          <a:cs typeface="黑体" charset="0"/>
        </a:defRPr>
      </a:lvl1pPr>
      <a:lvl2pPr algn="l" rtl="0" fontAlgn="base">
        <a:spcBef>
          <a:spcPct val="0"/>
        </a:spcBef>
        <a:spcAft>
          <a:spcPct val="0"/>
        </a:spcAft>
        <a:defRPr sz="3900" b="1">
          <a:solidFill>
            <a:schemeClr val="tx2"/>
          </a:solidFill>
          <a:latin typeface="Arial" charset="0"/>
          <a:ea typeface="黑体" charset="0"/>
          <a:cs typeface="黑体" charset="0"/>
        </a:defRPr>
      </a:lvl2pPr>
      <a:lvl3pPr algn="l" rtl="0" fontAlgn="base">
        <a:spcBef>
          <a:spcPct val="0"/>
        </a:spcBef>
        <a:spcAft>
          <a:spcPct val="0"/>
        </a:spcAft>
        <a:defRPr sz="3900" b="1">
          <a:solidFill>
            <a:schemeClr val="tx2"/>
          </a:solidFill>
          <a:latin typeface="Arial" charset="0"/>
          <a:ea typeface="黑体" charset="0"/>
          <a:cs typeface="黑体" charset="0"/>
        </a:defRPr>
      </a:lvl3pPr>
      <a:lvl4pPr algn="l" rtl="0" fontAlgn="base">
        <a:spcBef>
          <a:spcPct val="0"/>
        </a:spcBef>
        <a:spcAft>
          <a:spcPct val="0"/>
        </a:spcAft>
        <a:defRPr sz="3900" b="1">
          <a:solidFill>
            <a:schemeClr val="tx2"/>
          </a:solidFill>
          <a:latin typeface="Arial" charset="0"/>
          <a:ea typeface="黑体" charset="0"/>
          <a:cs typeface="黑体" charset="0"/>
        </a:defRPr>
      </a:lvl4pPr>
      <a:lvl5pPr algn="l" rtl="0" fontAlgn="base">
        <a:spcBef>
          <a:spcPct val="0"/>
        </a:spcBef>
        <a:spcAft>
          <a:spcPct val="0"/>
        </a:spcAft>
        <a:defRPr sz="3900" b="1">
          <a:solidFill>
            <a:schemeClr val="tx2"/>
          </a:solidFill>
          <a:latin typeface="Arial" charset="0"/>
          <a:ea typeface="黑体" charset="0"/>
          <a:cs typeface="黑体" charset="0"/>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SzPct val="70000"/>
        <a:buFont typeface="Wingdings" charset="2"/>
        <a:buChar char="l"/>
        <a:defRPr kumimoji="1" sz="3000">
          <a:solidFill>
            <a:schemeClr val="tx1"/>
          </a:solidFill>
          <a:latin typeface="+mn-lt"/>
          <a:ea typeface="黑体"/>
          <a:cs typeface="黑体" charset="0"/>
        </a:defRPr>
      </a:lvl1pPr>
      <a:lvl2pPr marL="692150" indent="-347663" algn="l" rtl="0" fontAlgn="base">
        <a:spcBef>
          <a:spcPct val="20000"/>
        </a:spcBef>
        <a:spcAft>
          <a:spcPct val="0"/>
        </a:spcAft>
        <a:buClr>
          <a:schemeClr val="accent2"/>
        </a:buClr>
        <a:buSzPct val="70000"/>
        <a:buFont typeface="Wingdings" charset="2"/>
        <a:buChar char="l"/>
        <a:defRPr kumimoji="1" sz="2600">
          <a:solidFill>
            <a:schemeClr val="tx1"/>
          </a:solidFill>
          <a:latin typeface="+mn-lt"/>
          <a:ea typeface="黑体"/>
          <a:cs typeface="黑体" charset="0"/>
        </a:defRPr>
      </a:lvl2pPr>
      <a:lvl3pPr marL="987425" indent="-293688" algn="l" rtl="0" fontAlgn="base">
        <a:spcBef>
          <a:spcPct val="20000"/>
        </a:spcBef>
        <a:spcAft>
          <a:spcPct val="0"/>
        </a:spcAft>
        <a:buClr>
          <a:schemeClr val="accent1"/>
        </a:buClr>
        <a:buSzPct val="70000"/>
        <a:buFont typeface="Wingdings" charset="2"/>
        <a:buChar char="l"/>
        <a:defRPr kumimoji="1" sz="2300">
          <a:solidFill>
            <a:schemeClr val="tx1"/>
          </a:solidFill>
          <a:latin typeface="+mn-lt"/>
          <a:ea typeface="黑体"/>
          <a:cs typeface="黑体" charset="0"/>
        </a:defRPr>
      </a:lvl3pPr>
      <a:lvl4pPr marL="1281113" indent="-292100" algn="l" rtl="0" fontAlgn="base">
        <a:spcBef>
          <a:spcPct val="20000"/>
        </a:spcBef>
        <a:spcAft>
          <a:spcPct val="0"/>
        </a:spcAft>
        <a:buClr>
          <a:schemeClr val="tx2"/>
        </a:buClr>
        <a:buSzPct val="75000"/>
        <a:buFont typeface="Wingdings" charset="2"/>
        <a:buChar char="§"/>
        <a:defRPr kumimoji="1" sz="2000">
          <a:solidFill>
            <a:schemeClr val="tx1"/>
          </a:solidFill>
          <a:latin typeface="+mn-lt"/>
          <a:ea typeface="黑体"/>
          <a:cs typeface="黑体" charset="0"/>
        </a:defRPr>
      </a:lvl4pPr>
      <a:lvl5pPr marL="1598613" indent="-315913" algn="l" rtl="0" fontAlgn="base">
        <a:spcBef>
          <a:spcPct val="20000"/>
        </a:spcBef>
        <a:spcAft>
          <a:spcPct val="0"/>
        </a:spcAft>
        <a:buClr>
          <a:schemeClr val="folHlink"/>
        </a:buClr>
        <a:buSzPct val="80000"/>
        <a:buFont typeface="Wingdings" charset="2"/>
        <a:buChar char="§"/>
        <a:defRPr kumimoji="1" sz="2000">
          <a:solidFill>
            <a:schemeClr val="tx1"/>
          </a:solidFill>
          <a:latin typeface="+mn-lt"/>
          <a:ea typeface="黑体"/>
          <a:cs typeface="黑体" charset="0"/>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lstStyle/>
          <a:p>
            <a:r>
              <a:rPr lang="zh-CN" altLang="en-US">
                <a:ea typeface="宋体" charset="0"/>
              </a:rPr>
              <a:t>欧拉图</a:t>
            </a:r>
          </a:p>
        </p:txBody>
      </p:sp>
      <p:sp>
        <p:nvSpPr>
          <p:cNvPr id="16386" name="Rectangle 3"/>
          <p:cNvSpPr>
            <a:spLocks noGrp="1" noChangeArrowheads="1"/>
          </p:cNvSpPr>
          <p:nvPr>
            <p:ph type="subTitle" idx="1"/>
          </p:nvPr>
        </p:nvSpPr>
        <p:spPr/>
        <p:txBody>
          <a:bodyPr/>
          <a:lstStyle/>
          <a:p>
            <a:pPr>
              <a:buFont typeface="Wingdings" charset="2"/>
              <a:buNone/>
            </a:pPr>
            <a:r>
              <a:rPr lang="zh-CN" altLang="en-US" b="1">
                <a:ea typeface="宋体" charset="0"/>
              </a:rPr>
              <a:t>离散数学</a:t>
            </a:r>
            <a:r>
              <a:rPr lang="zh-CN" altLang="en-US" b="1">
                <a:latin typeface="仿宋" charset="0"/>
                <a:ea typeface="仿宋" charset="0"/>
              </a:rPr>
              <a:t>─</a:t>
            </a:r>
            <a:r>
              <a:rPr lang="zh-CN" altLang="en-US" b="1">
                <a:ea typeface="宋体" charset="0"/>
              </a:rPr>
              <a:t>图论初步</a:t>
            </a:r>
          </a:p>
          <a:p>
            <a:pPr>
              <a:buFont typeface="Wingdings" charset="2"/>
              <a:buNone/>
            </a:pPr>
            <a:endParaRPr lang="zh-CN" altLang="en-US" b="1">
              <a:latin typeface="仿宋" charset="0"/>
              <a:ea typeface="仿宋" charset="0"/>
            </a:endParaRPr>
          </a:p>
          <a:p>
            <a:pPr>
              <a:buFont typeface="Wingdings" charset="2"/>
              <a:buNone/>
            </a:pPr>
            <a:r>
              <a:rPr lang="zh-CN" altLang="en-US" b="1">
                <a:ea typeface="宋体" charset="0"/>
              </a:rPr>
              <a:t>南京大学计算机科学与技术系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zh-CN" altLang="en-US">
                <a:ea typeface="宋体" charset="0"/>
              </a:rPr>
              <a:t>半欧拉图的判定 </a:t>
            </a:r>
          </a:p>
        </p:txBody>
      </p:sp>
      <p:sp>
        <p:nvSpPr>
          <p:cNvPr id="15363" name="Rectangle 3"/>
          <p:cNvSpPr>
            <a:spLocks noGrp="1" noChangeArrowheads="1"/>
          </p:cNvSpPr>
          <p:nvPr>
            <p:ph idx="1"/>
          </p:nvPr>
        </p:nvSpPr>
        <p:spPr>
          <a:xfrm>
            <a:off x="457200" y="1719263"/>
            <a:ext cx="8229600" cy="4805362"/>
          </a:xfrm>
        </p:spPr>
        <p:txBody>
          <a:bodyPr/>
          <a:lstStyle/>
          <a:p>
            <a:pPr algn="just">
              <a:lnSpc>
                <a:spcPct val="120000"/>
              </a:lnSpc>
            </a:pPr>
            <a:r>
              <a:rPr lang="zh-CN" altLang="en-US" sz="2400" b="1">
                <a:latin typeface="Times New Roman" charset="0"/>
                <a:ea typeface="宋体" charset="0"/>
              </a:rPr>
              <a:t>设</a:t>
            </a:r>
            <a:r>
              <a:rPr lang="en-US" altLang="zh-CN" sz="2400" b="1">
                <a:latin typeface="Times New Roman" charset="0"/>
                <a:ea typeface="宋体" charset="0"/>
              </a:rPr>
              <a:t>G</a:t>
            </a:r>
            <a:r>
              <a:rPr lang="zh-CN" altLang="en-US" sz="2400" b="1">
                <a:latin typeface="Times New Roman" charset="0"/>
                <a:ea typeface="宋体" charset="0"/>
              </a:rPr>
              <a:t>是连通图，</a:t>
            </a:r>
            <a:r>
              <a:rPr lang="en-US" altLang="zh-CN" sz="2400" b="1">
                <a:latin typeface="Times New Roman" charset="0"/>
                <a:ea typeface="宋体" charset="0"/>
              </a:rPr>
              <a:t>G</a:t>
            </a:r>
            <a:r>
              <a:rPr lang="zh-CN" altLang="en-US" sz="2400" b="1">
                <a:latin typeface="Times New Roman" charset="0"/>
                <a:ea typeface="宋体" charset="0"/>
              </a:rPr>
              <a:t>是半欧拉图 </a:t>
            </a:r>
            <a:r>
              <a:rPr lang="zh-CN" altLang="en-US" sz="2400" b="1" i="1">
                <a:solidFill>
                  <a:srgbClr val="FF0000"/>
                </a:solidFill>
                <a:latin typeface="Times New Roman" charset="0"/>
                <a:ea typeface="宋体" charset="0"/>
              </a:rPr>
              <a:t>当且仅当</a:t>
            </a:r>
            <a:r>
              <a:rPr lang="zh-CN" altLang="en-US" sz="2400" b="1">
                <a:latin typeface="Times New Roman" charset="0"/>
                <a:ea typeface="宋体" charset="0"/>
              </a:rPr>
              <a:t> </a:t>
            </a:r>
            <a:r>
              <a:rPr lang="en-US" altLang="zh-CN" sz="2400" b="1">
                <a:latin typeface="Times New Roman" charset="0"/>
                <a:ea typeface="宋体" charset="0"/>
              </a:rPr>
              <a:t>G</a:t>
            </a:r>
            <a:r>
              <a:rPr lang="zh-CN" altLang="en-US" sz="2400" b="1">
                <a:latin typeface="Times New Roman" charset="0"/>
                <a:ea typeface="宋体" charset="0"/>
              </a:rPr>
              <a:t>恰有两个奇度点。</a:t>
            </a:r>
          </a:p>
          <a:p>
            <a:pPr lvl="1" algn="just">
              <a:lnSpc>
                <a:spcPct val="120000"/>
              </a:lnSpc>
            </a:pPr>
            <a:r>
              <a:rPr lang="zh-CN" altLang="en-US" sz="2400" b="1">
                <a:latin typeface="Times New Roman" charset="0"/>
                <a:ea typeface="宋体" charset="0"/>
              </a:rPr>
              <a:t>证明</a:t>
            </a:r>
            <a:r>
              <a:rPr lang="en-US" altLang="zh-CN" sz="2400" b="1">
                <a:latin typeface="Times New Roman" charset="0"/>
                <a:ea typeface="宋体" charset="0"/>
              </a:rPr>
              <a:t>: </a:t>
            </a:r>
          </a:p>
          <a:p>
            <a:pPr lvl="1" algn="just">
              <a:lnSpc>
                <a:spcPct val="120000"/>
              </a:lnSpc>
              <a:buFont typeface="Wingdings" charset="2"/>
              <a:buNone/>
            </a:pPr>
            <a:r>
              <a:rPr lang="en-US" altLang="zh-CN" sz="2400" b="1">
                <a:latin typeface="Times New Roman" charset="0"/>
                <a:ea typeface="宋体" charset="0"/>
                <a:sym typeface="Symbol" charset="2"/>
              </a:rPr>
              <a:t></a:t>
            </a:r>
            <a:r>
              <a:rPr lang="en-US" altLang="zh-CN" sz="2400" b="1">
                <a:latin typeface="Times New Roman" charset="0"/>
                <a:ea typeface="宋体" charset="0"/>
              </a:rPr>
              <a:t> </a:t>
            </a:r>
            <a:r>
              <a:rPr lang="zh-CN" altLang="en-US" sz="2400" b="1">
                <a:latin typeface="Times New Roman" charset="0"/>
                <a:ea typeface="宋体" charset="0"/>
              </a:rPr>
              <a:t>设</a:t>
            </a:r>
            <a:r>
              <a:rPr lang="en-US" altLang="zh-CN" sz="2400" b="1" i="1">
                <a:latin typeface="Times New Roman" charset="0"/>
                <a:ea typeface="宋体" charset="0"/>
              </a:rPr>
              <a:t>P</a:t>
            </a:r>
            <a:r>
              <a:rPr lang="zh-CN" altLang="en-US" sz="2400" b="1">
                <a:latin typeface="Times New Roman" charset="0"/>
                <a:ea typeface="宋体" charset="0"/>
              </a:rPr>
              <a:t>是</a:t>
            </a:r>
            <a:r>
              <a:rPr lang="en-US" altLang="zh-CN" sz="2400" b="1">
                <a:latin typeface="Times New Roman" charset="0"/>
                <a:ea typeface="宋体" charset="0"/>
              </a:rPr>
              <a:t>G</a:t>
            </a:r>
            <a:r>
              <a:rPr lang="zh-CN" altLang="en-US" sz="2400" b="1">
                <a:latin typeface="Times New Roman" charset="0"/>
                <a:ea typeface="宋体" charset="0"/>
              </a:rPr>
              <a:t>中的欧拉通路</a:t>
            </a:r>
            <a:r>
              <a:rPr lang="en-US" altLang="zh-CN" sz="2400" b="1">
                <a:latin typeface="Times New Roman" charset="0"/>
                <a:ea typeface="宋体" charset="0"/>
              </a:rPr>
              <a:t>(</a:t>
            </a:r>
            <a:r>
              <a:rPr lang="zh-CN" altLang="en-US" sz="2400" b="1">
                <a:latin typeface="Times New Roman" charset="0"/>
                <a:ea typeface="宋体" charset="0"/>
              </a:rPr>
              <a:t>非回路</a:t>
            </a:r>
            <a:r>
              <a:rPr lang="en-US" altLang="zh-CN" sz="2400" b="1">
                <a:latin typeface="Times New Roman" charset="0"/>
                <a:ea typeface="宋体" charset="0"/>
              </a:rPr>
              <a:t>)</a:t>
            </a:r>
            <a:r>
              <a:rPr lang="zh-CN" altLang="en-US" sz="2400" b="1">
                <a:latin typeface="Times New Roman" charset="0"/>
                <a:ea typeface="宋体" charset="0"/>
              </a:rPr>
              <a:t>，设</a:t>
            </a:r>
            <a:r>
              <a:rPr lang="en-US" altLang="zh-CN" sz="2400" b="1" i="1">
                <a:latin typeface="Times New Roman" charset="0"/>
                <a:ea typeface="宋体" charset="0"/>
              </a:rPr>
              <a:t>P</a:t>
            </a:r>
            <a:r>
              <a:rPr lang="zh-CN" altLang="en-US" sz="2400" b="1">
                <a:latin typeface="Times New Roman" charset="0"/>
                <a:ea typeface="宋体" charset="0"/>
              </a:rPr>
              <a:t>的始点与终点分别是</a:t>
            </a:r>
            <a:r>
              <a:rPr lang="en-US" altLang="zh-CN" sz="2400" b="1">
                <a:latin typeface="Times New Roman" charset="0"/>
                <a:ea typeface="宋体" charset="0"/>
              </a:rPr>
              <a:t>u,v, </a:t>
            </a:r>
            <a:r>
              <a:rPr lang="zh-CN" altLang="en-US" sz="2400" b="1">
                <a:latin typeface="Times New Roman" charset="0"/>
                <a:ea typeface="宋体" charset="0"/>
              </a:rPr>
              <a:t>则对</a:t>
            </a:r>
            <a:r>
              <a:rPr lang="en-US" altLang="zh-CN" sz="2400" b="1">
                <a:latin typeface="Times New Roman" charset="0"/>
                <a:ea typeface="宋体" charset="0"/>
              </a:rPr>
              <a:t>G</a:t>
            </a:r>
            <a:r>
              <a:rPr lang="zh-CN" altLang="en-US" sz="2400" b="1">
                <a:latin typeface="Times New Roman" charset="0"/>
                <a:ea typeface="宋体" charset="0"/>
              </a:rPr>
              <a:t>中任何一点</a:t>
            </a:r>
            <a:r>
              <a:rPr lang="en-US" altLang="zh-CN" sz="2400" b="1">
                <a:latin typeface="Times New Roman" charset="0"/>
                <a:ea typeface="宋体" charset="0"/>
              </a:rPr>
              <a:t>x, </a:t>
            </a:r>
            <a:r>
              <a:rPr lang="zh-CN" altLang="en-US" sz="2400" b="1">
                <a:latin typeface="Times New Roman" charset="0"/>
                <a:ea typeface="宋体" charset="0"/>
              </a:rPr>
              <a:t>若</a:t>
            </a:r>
            <a:r>
              <a:rPr lang="en-US" altLang="zh-CN" sz="2400" b="1">
                <a:latin typeface="Times New Roman" charset="0"/>
                <a:ea typeface="宋体" charset="0"/>
              </a:rPr>
              <a:t>x</a:t>
            </a:r>
            <a:r>
              <a:rPr lang="zh-CN" altLang="en-US" sz="2400" b="1">
                <a:latin typeface="Times New Roman" charset="0"/>
                <a:ea typeface="宋体" charset="0"/>
              </a:rPr>
              <a:t>非</a:t>
            </a:r>
            <a:r>
              <a:rPr lang="en-US" altLang="zh-CN" sz="2400" b="1">
                <a:latin typeface="Times New Roman" charset="0"/>
                <a:ea typeface="宋体" charset="0"/>
              </a:rPr>
              <a:t>u,v</a:t>
            </a:r>
            <a:r>
              <a:rPr lang="zh-CN" altLang="en-US" sz="2400" b="1">
                <a:latin typeface="Times New Roman" charset="0"/>
                <a:ea typeface="宋体" charset="0"/>
              </a:rPr>
              <a:t>，则</a:t>
            </a:r>
            <a:r>
              <a:rPr lang="en-US" altLang="zh-CN" sz="2400" b="1">
                <a:latin typeface="Times New Roman" charset="0"/>
                <a:ea typeface="宋体" charset="0"/>
              </a:rPr>
              <a:t>x</a:t>
            </a:r>
            <a:r>
              <a:rPr lang="zh-CN" altLang="en-US" sz="2400" b="1">
                <a:latin typeface="Times New Roman" charset="0"/>
                <a:ea typeface="宋体" charset="0"/>
              </a:rPr>
              <a:t>的度数等于在</a:t>
            </a:r>
            <a:r>
              <a:rPr lang="en-US" altLang="zh-CN" sz="2400" b="1" i="1">
                <a:latin typeface="Times New Roman" charset="0"/>
                <a:ea typeface="宋体" charset="0"/>
              </a:rPr>
              <a:t>P</a:t>
            </a:r>
            <a:r>
              <a:rPr lang="zh-CN" altLang="en-US" sz="2400" b="1">
                <a:latin typeface="Times New Roman" charset="0"/>
                <a:ea typeface="宋体" charset="0"/>
              </a:rPr>
              <a:t>中出现次数的</a:t>
            </a:r>
            <a:r>
              <a:rPr lang="en-US" altLang="zh-CN" sz="2400" b="1">
                <a:latin typeface="Times New Roman" charset="0"/>
                <a:ea typeface="宋体" charset="0"/>
              </a:rPr>
              <a:t>2</a:t>
            </a:r>
            <a:r>
              <a:rPr lang="zh-CN" altLang="en-US" sz="2400" b="1">
                <a:latin typeface="Times New Roman" charset="0"/>
                <a:ea typeface="宋体" charset="0"/>
              </a:rPr>
              <a:t>倍，而</a:t>
            </a:r>
            <a:r>
              <a:rPr lang="en-US" altLang="zh-CN" sz="2400" b="1">
                <a:latin typeface="Times New Roman" charset="0"/>
                <a:ea typeface="宋体" charset="0"/>
              </a:rPr>
              <a:t>u,v</a:t>
            </a:r>
            <a:r>
              <a:rPr lang="zh-CN" altLang="en-US" sz="2400" b="1">
                <a:latin typeface="Times New Roman" charset="0"/>
                <a:ea typeface="宋体" charset="0"/>
              </a:rPr>
              <a:t>的度数则是它们分别在</a:t>
            </a:r>
            <a:r>
              <a:rPr lang="en-US" altLang="zh-CN" sz="2400" b="1" i="1">
                <a:latin typeface="Times New Roman" charset="0"/>
                <a:ea typeface="宋体" charset="0"/>
              </a:rPr>
              <a:t>P</a:t>
            </a:r>
            <a:r>
              <a:rPr lang="zh-CN" altLang="en-US" sz="2400" b="1">
                <a:latin typeface="Times New Roman" charset="0"/>
                <a:ea typeface="宋体" charset="0"/>
              </a:rPr>
              <a:t>中间位置出现的次数的两倍再</a:t>
            </a:r>
            <a:r>
              <a:rPr lang="zh-CN" altLang="en-US" sz="2400" b="1">
                <a:solidFill>
                  <a:srgbClr val="0000CC"/>
                </a:solidFill>
                <a:latin typeface="Times New Roman" charset="0"/>
                <a:ea typeface="宋体" charset="0"/>
              </a:rPr>
              <a:t>加</a:t>
            </a:r>
            <a:r>
              <a:rPr lang="en-US" altLang="zh-CN" sz="2400" b="1">
                <a:solidFill>
                  <a:srgbClr val="0000CC"/>
                </a:solidFill>
                <a:latin typeface="Times New Roman" charset="0"/>
                <a:ea typeface="宋体" charset="0"/>
              </a:rPr>
              <a:t>1</a:t>
            </a:r>
            <a:r>
              <a:rPr lang="zh-CN" altLang="en-US" sz="2400" b="1">
                <a:latin typeface="Times New Roman" charset="0"/>
                <a:ea typeface="宋体" charset="0"/>
              </a:rPr>
              <a:t>。</a:t>
            </a:r>
          </a:p>
          <a:p>
            <a:pPr lvl="1" algn="just">
              <a:lnSpc>
                <a:spcPct val="120000"/>
              </a:lnSpc>
              <a:buFont typeface="Wingdings" charset="2"/>
              <a:buNone/>
            </a:pPr>
            <a:r>
              <a:rPr lang="zh-CN" altLang="en-US" sz="2400" b="1">
                <a:latin typeface="Times New Roman" charset="0"/>
                <a:ea typeface="宋体" charset="0"/>
                <a:sym typeface="Symbol" charset="2"/>
              </a:rPr>
              <a:t></a:t>
            </a:r>
            <a:r>
              <a:rPr lang="zh-CN" altLang="en-US" sz="2400" b="1">
                <a:latin typeface="Times New Roman" charset="0"/>
                <a:ea typeface="宋体" charset="0"/>
              </a:rPr>
              <a:t> 设</a:t>
            </a:r>
            <a:r>
              <a:rPr lang="en-US" altLang="zh-CN" sz="2400" b="1">
                <a:latin typeface="Times New Roman" charset="0"/>
                <a:ea typeface="宋体" charset="0"/>
              </a:rPr>
              <a:t>G</a:t>
            </a:r>
            <a:r>
              <a:rPr lang="zh-CN" altLang="en-US" sz="2400" b="1">
                <a:latin typeface="Times New Roman" charset="0"/>
                <a:ea typeface="宋体" charset="0"/>
              </a:rPr>
              <a:t>中两个奇度顶点是</a:t>
            </a:r>
            <a:r>
              <a:rPr lang="en-US" altLang="zh-CN" sz="2400" b="1">
                <a:latin typeface="Times New Roman" charset="0"/>
                <a:ea typeface="宋体" charset="0"/>
              </a:rPr>
              <a:t>u,v, </a:t>
            </a:r>
            <a:r>
              <a:rPr lang="zh-CN" altLang="en-US" sz="2400" b="1">
                <a:latin typeface="Times New Roman" charset="0"/>
                <a:ea typeface="宋体" charset="0"/>
              </a:rPr>
              <a:t>则</a:t>
            </a:r>
            <a:r>
              <a:rPr lang="en-US" altLang="zh-CN" sz="2400" b="1">
                <a:latin typeface="Times New Roman" charset="0"/>
                <a:ea typeface="宋体" charset="0"/>
              </a:rPr>
              <a:t>G+uv</a:t>
            </a:r>
            <a:r>
              <a:rPr lang="zh-CN" altLang="en-US" sz="2400" b="1">
                <a:latin typeface="Times New Roman" charset="0"/>
                <a:ea typeface="宋体" charset="0"/>
              </a:rPr>
              <a:t>是欧拉图，设欧拉回路是</a:t>
            </a:r>
            <a:r>
              <a:rPr lang="en-US" altLang="zh-CN" sz="2400" b="1">
                <a:latin typeface="Times New Roman" charset="0"/>
                <a:ea typeface="宋体" charset="0"/>
              </a:rPr>
              <a:t>C, </a:t>
            </a:r>
            <a:r>
              <a:rPr lang="zh-CN" altLang="en-US" sz="2400" b="1">
                <a:latin typeface="Times New Roman" charset="0"/>
                <a:ea typeface="宋体" charset="0"/>
              </a:rPr>
              <a:t>则</a:t>
            </a:r>
            <a:r>
              <a:rPr lang="en-US" altLang="zh-CN" sz="2400" b="1">
                <a:latin typeface="Times New Roman" charset="0"/>
                <a:ea typeface="宋体" charset="0"/>
              </a:rPr>
              <a:t>C</a:t>
            </a:r>
            <a:r>
              <a:rPr lang="zh-CN" altLang="en-US" sz="2400" b="1">
                <a:latin typeface="Times New Roman" charset="0"/>
                <a:ea typeface="宋体" charset="0"/>
              </a:rPr>
              <a:t>中含</a:t>
            </a:r>
            <a:r>
              <a:rPr lang="en-US" altLang="zh-CN" sz="2400" b="1">
                <a:latin typeface="Times New Roman" charset="0"/>
                <a:ea typeface="宋体" charset="0"/>
              </a:rPr>
              <a:t>uv</a:t>
            </a:r>
            <a:r>
              <a:rPr lang="zh-CN" altLang="en-US" sz="2400" b="1">
                <a:latin typeface="Times New Roman" charset="0"/>
                <a:ea typeface="宋体" charset="0"/>
              </a:rPr>
              <a:t>边，</a:t>
            </a:r>
            <a:r>
              <a:rPr lang="zh-CN" altLang="en-US" sz="2400" b="1">
                <a:latin typeface="Times New Roman" charset="0"/>
                <a:ea typeface="宋体" charset="0"/>
                <a:sym typeface="Symbol" charset="2"/>
              </a:rPr>
              <a:t></a:t>
            </a:r>
            <a:r>
              <a:rPr lang="en-US" altLang="zh-CN" sz="2400" b="1">
                <a:latin typeface="Times New Roman" charset="0"/>
                <a:ea typeface="宋体" charset="0"/>
              </a:rPr>
              <a:t>C-uv</a:t>
            </a:r>
            <a:r>
              <a:rPr lang="zh-CN" altLang="en-US" sz="2400" b="1">
                <a:latin typeface="Times New Roman" charset="0"/>
                <a:ea typeface="宋体" charset="0"/>
              </a:rPr>
              <a:t>是</a:t>
            </a:r>
            <a:r>
              <a:rPr lang="en-US" altLang="zh-CN" sz="2400" b="1">
                <a:latin typeface="Times New Roman" charset="0"/>
                <a:ea typeface="宋体" charset="0"/>
              </a:rPr>
              <a:t>G</a:t>
            </a:r>
            <a:r>
              <a:rPr lang="zh-CN" altLang="en-US" sz="2400" b="1">
                <a:latin typeface="Times New Roman" charset="0"/>
                <a:ea typeface="宋体" charset="0"/>
              </a:rPr>
              <a:t>中的欧拉通路。</a:t>
            </a:r>
            <a:r>
              <a:rPr lang="en-US" altLang="zh-CN" sz="2400" b="1">
                <a:solidFill>
                  <a:schemeClr val="tx2"/>
                </a:solidFill>
                <a:latin typeface="Times New Roman" charset="0"/>
                <a:ea typeface="宋体" charset="0"/>
              </a:rPr>
              <a:t>(</a:t>
            </a:r>
            <a:r>
              <a:rPr lang="zh-CN" altLang="en-US" sz="2400" b="1">
                <a:solidFill>
                  <a:schemeClr val="tx2"/>
                </a:solidFill>
                <a:latin typeface="Times New Roman" charset="0"/>
                <a:ea typeface="宋体" charset="0"/>
              </a:rPr>
              <a:t>这表明：如果试图一笔画出一个半欧拉图，必须以两个奇度顶点为始点和终点。</a:t>
            </a:r>
            <a:r>
              <a:rPr lang="en-US" altLang="zh-CN" sz="2400" b="1">
                <a:solidFill>
                  <a:schemeClr val="tx2"/>
                </a:solidFill>
                <a:latin typeface="Times New Roman" charset="0"/>
                <a:ea typeface="宋体" charset="0"/>
              </a:rPr>
              <a:t>)</a:t>
            </a:r>
            <a:r>
              <a:rPr lang="en-US" altLang="zh-CN" sz="2400" b="1">
                <a:latin typeface="Times New Roman" charset="0"/>
                <a:ea typeface="宋体"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box(in)">
                                      <p:cBhvr>
                                        <p:cTn id="7" dur="500"/>
                                        <p:tgtEl>
                                          <p:spTgt spid="153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box(in)">
                                      <p:cBhvr>
                                        <p:cTn id="1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zh-CN" altLang="en-US">
                <a:ea typeface="宋体" charset="0"/>
              </a:rPr>
              <a:t>构造欧拉回路</a:t>
            </a:r>
          </a:p>
        </p:txBody>
      </p:sp>
      <p:sp>
        <p:nvSpPr>
          <p:cNvPr id="26626" name="Rectangle 3"/>
          <p:cNvSpPr>
            <a:spLocks noGrp="1" noChangeArrowheads="1"/>
          </p:cNvSpPr>
          <p:nvPr>
            <p:ph idx="1"/>
          </p:nvPr>
        </p:nvSpPr>
        <p:spPr>
          <a:xfrm>
            <a:off x="468313" y="2133600"/>
            <a:ext cx="8207375" cy="1366838"/>
          </a:xfrm>
        </p:spPr>
        <p:txBody>
          <a:bodyPr/>
          <a:lstStyle/>
          <a:p>
            <a:pPr algn="just">
              <a:lnSpc>
                <a:spcPct val="120000"/>
              </a:lnSpc>
              <a:buFont typeface="Wingdings" charset="2"/>
              <a:buNone/>
            </a:pPr>
            <a:r>
              <a:rPr lang="en-US" altLang="zh-CN" sz="2400" b="1">
                <a:solidFill>
                  <a:schemeClr val="tx2"/>
                </a:solidFill>
                <a:ea typeface="宋体" charset="0"/>
              </a:rPr>
              <a:t>     </a:t>
            </a:r>
            <a:r>
              <a:rPr lang="zh-CN" altLang="en-US" sz="2400" b="1">
                <a:solidFill>
                  <a:schemeClr val="tx2"/>
                </a:solidFill>
                <a:ea typeface="宋体" charset="0"/>
              </a:rPr>
              <a:t>思想</a:t>
            </a:r>
            <a:r>
              <a:rPr lang="zh-CN" altLang="en-US" sz="2400" b="1">
                <a:ea typeface="宋体" charset="0"/>
              </a:rPr>
              <a:t>：在画欧拉回路时，已经经过的边不能再用。因此，在构造欧拉回路过程中的</a:t>
            </a:r>
            <a:r>
              <a:rPr lang="zh-CN" altLang="en-US" sz="2400" b="1">
                <a:solidFill>
                  <a:schemeClr val="tx2"/>
                </a:solidFill>
                <a:ea typeface="宋体" charset="0"/>
              </a:rPr>
              <a:t>任何时刻</a:t>
            </a:r>
            <a:r>
              <a:rPr lang="zh-CN" altLang="en-US" sz="2400" b="1">
                <a:ea typeface="宋体" charset="0"/>
              </a:rPr>
              <a:t>，假设将已经经过的边删除，</a:t>
            </a:r>
            <a:r>
              <a:rPr lang="zh-CN" altLang="en-US" sz="2400" b="1">
                <a:solidFill>
                  <a:schemeClr val="tx2"/>
                </a:solidFill>
                <a:ea typeface="宋体" charset="0"/>
              </a:rPr>
              <a:t>剩下的边</a:t>
            </a:r>
            <a:r>
              <a:rPr lang="zh-CN" altLang="en-US" sz="2400" b="1">
                <a:ea typeface="宋体" charset="0"/>
              </a:rPr>
              <a:t>必须</a:t>
            </a:r>
            <a:r>
              <a:rPr lang="zh-CN" altLang="en-US" sz="2400" b="1">
                <a:solidFill>
                  <a:schemeClr val="tx2"/>
                </a:solidFill>
                <a:ea typeface="宋体" charset="0"/>
              </a:rPr>
              <a:t>仍</a:t>
            </a:r>
            <a:r>
              <a:rPr lang="zh-CN" altLang="en-US" sz="2400" b="1">
                <a:ea typeface="宋体" charset="0"/>
              </a:rPr>
              <a:t>在同一</a:t>
            </a:r>
            <a:r>
              <a:rPr lang="zh-CN" altLang="en-US" sz="2400" b="1">
                <a:solidFill>
                  <a:schemeClr val="tx2"/>
                </a:solidFill>
                <a:ea typeface="宋体" charset="0"/>
              </a:rPr>
              <a:t>连通</a:t>
            </a:r>
            <a:r>
              <a:rPr lang="zh-CN" altLang="en-US" sz="2400" b="1">
                <a:ea typeface="宋体" charset="0"/>
              </a:rPr>
              <a:t>分支当中。</a:t>
            </a:r>
          </a:p>
        </p:txBody>
      </p:sp>
      <p:sp>
        <p:nvSpPr>
          <p:cNvPr id="26627" name="Oval 4"/>
          <p:cNvSpPr>
            <a:spLocks noChangeArrowheads="1"/>
          </p:cNvSpPr>
          <p:nvPr/>
        </p:nvSpPr>
        <p:spPr bwMode="auto">
          <a:xfrm>
            <a:off x="17605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28" name="Oval 5"/>
          <p:cNvSpPr>
            <a:spLocks noChangeArrowheads="1"/>
          </p:cNvSpPr>
          <p:nvPr/>
        </p:nvSpPr>
        <p:spPr bwMode="auto">
          <a:xfrm>
            <a:off x="34877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29" name="Oval 6"/>
          <p:cNvSpPr>
            <a:spLocks noChangeArrowheads="1"/>
          </p:cNvSpPr>
          <p:nvPr/>
        </p:nvSpPr>
        <p:spPr bwMode="auto">
          <a:xfrm>
            <a:off x="52149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30" name="Oval 7"/>
          <p:cNvSpPr>
            <a:spLocks noChangeArrowheads="1"/>
          </p:cNvSpPr>
          <p:nvPr/>
        </p:nvSpPr>
        <p:spPr bwMode="auto">
          <a:xfrm>
            <a:off x="69421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31" name="Oval 8"/>
          <p:cNvSpPr>
            <a:spLocks noChangeArrowheads="1"/>
          </p:cNvSpPr>
          <p:nvPr/>
        </p:nvSpPr>
        <p:spPr bwMode="auto">
          <a:xfrm>
            <a:off x="17605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32" name="Oval 9"/>
          <p:cNvSpPr>
            <a:spLocks noChangeArrowheads="1"/>
          </p:cNvSpPr>
          <p:nvPr/>
        </p:nvSpPr>
        <p:spPr bwMode="auto">
          <a:xfrm>
            <a:off x="34877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33" name="Oval 10"/>
          <p:cNvSpPr>
            <a:spLocks noChangeArrowheads="1"/>
          </p:cNvSpPr>
          <p:nvPr/>
        </p:nvSpPr>
        <p:spPr bwMode="auto">
          <a:xfrm>
            <a:off x="52149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34" name="Oval 11"/>
          <p:cNvSpPr>
            <a:spLocks noChangeArrowheads="1"/>
          </p:cNvSpPr>
          <p:nvPr/>
        </p:nvSpPr>
        <p:spPr bwMode="auto">
          <a:xfrm>
            <a:off x="69421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6635" name="Line 12"/>
          <p:cNvSpPr>
            <a:spLocks noChangeShapeType="1"/>
          </p:cNvSpPr>
          <p:nvPr/>
        </p:nvSpPr>
        <p:spPr bwMode="auto">
          <a:xfrm>
            <a:off x="1860550" y="3976688"/>
            <a:ext cx="0" cy="1143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36" name="Line 13"/>
          <p:cNvSpPr>
            <a:spLocks noChangeShapeType="1"/>
          </p:cNvSpPr>
          <p:nvPr/>
        </p:nvSpPr>
        <p:spPr bwMode="auto">
          <a:xfrm>
            <a:off x="1989138" y="3876675"/>
            <a:ext cx="1514475"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37" name="Line 14"/>
          <p:cNvSpPr>
            <a:spLocks noChangeShapeType="1"/>
          </p:cNvSpPr>
          <p:nvPr/>
        </p:nvSpPr>
        <p:spPr bwMode="auto">
          <a:xfrm>
            <a:off x="3603625" y="3976688"/>
            <a:ext cx="0" cy="115728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38" name="Line 15"/>
          <p:cNvSpPr>
            <a:spLocks noChangeShapeType="1"/>
          </p:cNvSpPr>
          <p:nvPr/>
        </p:nvSpPr>
        <p:spPr bwMode="auto">
          <a:xfrm>
            <a:off x="1974850" y="5233988"/>
            <a:ext cx="14859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39" name="Line 16"/>
          <p:cNvSpPr>
            <a:spLocks noChangeShapeType="1"/>
          </p:cNvSpPr>
          <p:nvPr/>
        </p:nvSpPr>
        <p:spPr bwMode="auto">
          <a:xfrm flipV="1">
            <a:off x="3689350" y="3933825"/>
            <a:ext cx="1557338" cy="1228725"/>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0" name="Line 17"/>
          <p:cNvSpPr>
            <a:spLocks noChangeShapeType="1"/>
          </p:cNvSpPr>
          <p:nvPr/>
        </p:nvSpPr>
        <p:spPr bwMode="auto">
          <a:xfrm>
            <a:off x="5318125" y="3976688"/>
            <a:ext cx="0" cy="1143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1" name="Line 18"/>
          <p:cNvSpPr>
            <a:spLocks noChangeShapeType="1"/>
          </p:cNvSpPr>
          <p:nvPr/>
        </p:nvSpPr>
        <p:spPr bwMode="auto">
          <a:xfrm>
            <a:off x="3717925" y="5248275"/>
            <a:ext cx="1500188"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2" name="Line 19"/>
          <p:cNvSpPr>
            <a:spLocks noChangeShapeType="1"/>
          </p:cNvSpPr>
          <p:nvPr/>
        </p:nvSpPr>
        <p:spPr bwMode="auto">
          <a:xfrm>
            <a:off x="5446713" y="3862388"/>
            <a:ext cx="1500187"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3" name="Line 20"/>
          <p:cNvSpPr>
            <a:spLocks noChangeShapeType="1"/>
          </p:cNvSpPr>
          <p:nvPr/>
        </p:nvSpPr>
        <p:spPr bwMode="auto">
          <a:xfrm>
            <a:off x="7075488" y="3976688"/>
            <a:ext cx="0" cy="1143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4" name="Line 21"/>
          <p:cNvSpPr>
            <a:spLocks noChangeShapeType="1"/>
          </p:cNvSpPr>
          <p:nvPr/>
        </p:nvSpPr>
        <p:spPr bwMode="auto">
          <a:xfrm>
            <a:off x="5432425" y="5233988"/>
            <a:ext cx="1514475"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5" name="Line 22"/>
          <p:cNvSpPr>
            <a:spLocks noChangeShapeType="1"/>
          </p:cNvSpPr>
          <p:nvPr/>
        </p:nvSpPr>
        <p:spPr bwMode="auto">
          <a:xfrm>
            <a:off x="3689350" y="3919538"/>
            <a:ext cx="1571625" cy="12573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646" name="Line 23"/>
          <p:cNvSpPr>
            <a:spLocks noChangeShapeType="1"/>
          </p:cNvSpPr>
          <p:nvPr/>
        </p:nvSpPr>
        <p:spPr bwMode="auto">
          <a:xfrm>
            <a:off x="3717925" y="3876675"/>
            <a:ext cx="1514475"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6824" name="Line 24"/>
          <p:cNvSpPr>
            <a:spLocks noChangeShapeType="1"/>
          </p:cNvSpPr>
          <p:nvPr/>
        </p:nvSpPr>
        <p:spPr bwMode="auto">
          <a:xfrm>
            <a:off x="1871663" y="4000500"/>
            <a:ext cx="0" cy="114300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6825" name="Line 25"/>
          <p:cNvSpPr>
            <a:spLocks noChangeShapeType="1"/>
          </p:cNvSpPr>
          <p:nvPr/>
        </p:nvSpPr>
        <p:spPr bwMode="auto">
          <a:xfrm>
            <a:off x="1998663" y="3871913"/>
            <a:ext cx="1514475" cy="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6826" name="Line 26"/>
          <p:cNvSpPr>
            <a:spLocks noChangeShapeType="1"/>
          </p:cNvSpPr>
          <p:nvPr/>
        </p:nvSpPr>
        <p:spPr bwMode="auto">
          <a:xfrm>
            <a:off x="3698875" y="3929063"/>
            <a:ext cx="1571625" cy="125730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6827" name="Line 27"/>
          <p:cNvSpPr>
            <a:spLocks noChangeShapeType="1"/>
          </p:cNvSpPr>
          <p:nvPr/>
        </p:nvSpPr>
        <p:spPr bwMode="auto">
          <a:xfrm>
            <a:off x="3727450" y="5243513"/>
            <a:ext cx="1500188" cy="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6828" name="Line 28"/>
          <p:cNvSpPr>
            <a:spLocks noChangeShapeType="1"/>
          </p:cNvSpPr>
          <p:nvPr/>
        </p:nvSpPr>
        <p:spPr bwMode="auto">
          <a:xfrm>
            <a:off x="3598863" y="3986213"/>
            <a:ext cx="0" cy="1157287"/>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6829" name="Line 29"/>
          <p:cNvSpPr>
            <a:spLocks noChangeShapeType="1"/>
          </p:cNvSpPr>
          <p:nvPr/>
        </p:nvSpPr>
        <p:spPr bwMode="auto">
          <a:xfrm>
            <a:off x="3741738" y="3871913"/>
            <a:ext cx="1514475" cy="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6830" name="Line 30"/>
          <p:cNvSpPr>
            <a:spLocks noChangeShapeType="1"/>
          </p:cNvSpPr>
          <p:nvPr/>
        </p:nvSpPr>
        <p:spPr bwMode="auto">
          <a:xfrm flipV="1">
            <a:off x="3708400" y="3933825"/>
            <a:ext cx="1557338" cy="1228725"/>
          </a:xfrm>
          <a:prstGeom prst="line">
            <a:avLst/>
          </a:prstGeom>
          <a:noFill/>
          <a:ln w="381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824"/>
                                        </p:tgtEl>
                                        <p:attrNameLst>
                                          <p:attrName>style.visibility</p:attrName>
                                        </p:attrNameLst>
                                      </p:cBhvr>
                                      <p:to>
                                        <p:strVal val="visible"/>
                                      </p:to>
                                    </p:set>
                                    <p:animEffect transition="in" filter="box(in)">
                                      <p:cBhvr>
                                        <p:cTn id="7" dur="500"/>
                                        <p:tgtEl>
                                          <p:spTgt spid="7682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6825"/>
                                        </p:tgtEl>
                                        <p:attrNameLst>
                                          <p:attrName>style.visibility</p:attrName>
                                        </p:attrNameLst>
                                      </p:cBhvr>
                                      <p:to>
                                        <p:strVal val="visible"/>
                                      </p:to>
                                    </p:set>
                                    <p:animEffect transition="in" filter="box(in)">
                                      <p:cBhvr>
                                        <p:cTn id="11" dur="500"/>
                                        <p:tgtEl>
                                          <p:spTgt spid="76825"/>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76826"/>
                                        </p:tgtEl>
                                        <p:attrNameLst>
                                          <p:attrName>style.visibility</p:attrName>
                                        </p:attrNameLst>
                                      </p:cBhvr>
                                      <p:to>
                                        <p:strVal val="visible"/>
                                      </p:to>
                                    </p:set>
                                    <p:animEffect transition="in" filter="box(in)">
                                      <p:cBhvr>
                                        <p:cTn id="15" dur="500"/>
                                        <p:tgtEl>
                                          <p:spTgt spid="76826"/>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76827"/>
                                        </p:tgtEl>
                                        <p:attrNameLst>
                                          <p:attrName>style.visibility</p:attrName>
                                        </p:attrNameLst>
                                      </p:cBhvr>
                                      <p:to>
                                        <p:strVal val="visible"/>
                                      </p:to>
                                    </p:set>
                                    <p:animEffect transition="in" filter="box(in)">
                                      <p:cBhvr>
                                        <p:cTn id="19" dur="500"/>
                                        <p:tgtEl>
                                          <p:spTgt spid="76827"/>
                                        </p:tgtEl>
                                      </p:cBhvr>
                                    </p:animEffect>
                                  </p:childTnLst>
                                </p:cTn>
                              </p:par>
                            </p:childTnLst>
                          </p:cTn>
                        </p:par>
                        <p:par>
                          <p:cTn id="20" fill="hold" nodeType="afterGroup">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76828"/>
                                        </p:tgtEl>
                                        <p:attrNameLst>
                                          <p:attrName>style.visibility</p:attrName>
                                        </p:attrNameLst>
                                      </p:cBhvr>
                                      <p:to>
                                        <p:strVal val="visible"/>
                                      </p:to>
                                    </p:set>
                                    <p:animEffect transition="in" filter="box(in)">
                                      <p:cBhvr>
                                        <p:cTn id="23" dur="500"/>
                                        <p:tgtEl>
                                          <p:spTgt spid="76828"/>
                                        </p:tgtEl>
                                      </p:cBhvr>
                                    </p:animEffec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76829"/>
                                        </p:tgtEl>
                                        <p:attrNameLst>
                                          <p:attrName>style.visibility</p:attrName>
                                        </p:attrNameLst>
                                      </p:cBhvr>
                                      <p:to>
                                        <p:strVal val="visible"/>
                                      </p:to>
                                    </p:set>
                                    <p:animEffect transition="in" filter="box(in)">
                                      <p:cBhvr>
                                        <p:cTn id="27" dur="500"/>
                                        <p:tgtEl>
                                          <p:spTgt spid="768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6830"/>
                                        </p:tgtEl>
                                        <p:attrNameLst>
                                          <p:attrName>style.visibility</p:attrName>
                                        </p:attrNameLst>
                                      </p:cBhvr>
                                      <p:to>
                                        <p:strVal val="visible"/>
                                      </p:to>
                                    </p:set>
                                    <p:animEffect transition="in" filter="box(in)">
                                      <p:cBhvr>
                                        <p:cTn id="32" dur="500"/>
                                        <p:tgtEl>
                                          <p:spTgt spid="76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4" grpId="0" animBg="1"/>
      <p:bldP spid="76825" grpId="0" animBg="1"/>
      <p:bldP spid="76826" grpId="0" animBg="1"/>
      <p:bldP spid="76827" grpId="0" animBg="1"/>
      <p:bldP spid="76828" grpId="0" animBg="1"/>
      <p:bldP spid="76829" grpId="0" animBg="1"/>
      <p:bldP spid="768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zh-CN" altLang="en-US">
                <a:latin typeface="Times New Roman" charset="0"/>
                <a:ea typeface="宋体" charset="0"/>
              </a:rPr>
              <a:t>构造欧拉回路</a:t>
            </a:r>
            <a:r>
              <a:rPr lang="en-US" altLang="zh-CN">
                <a:latin typeface="Times New Roman" charset="0"/>
                <a:ea typeface="宋体" charset="0"/>
              </a:rPr>
              <a:t>-Fleury</a:t>
            </a:r>
            <a:r>
              <a:rPr lang="zh-CN" altLang="en-US">
                <a:latin typeface="Times New Roman" charset="0"/>
                <a:ea typeface="宋体" charset="0"/>
              </a:rPr>
              <a:t>算法 </a:t>
            </a:r>
          </a:p>
        </p:txBody>
      </p:sp>
      <p:sp>
        <p:nvSpPr>
          <p:cNvPr id="27650" name="Rectangle 3"/>
          <p:cNvSpPr>
            <a:spLocks noGrp="1" noChangeArrowheads="1"/>
          </p:cNvSpPr>
          <p:nvPr>
            <p:ph idx="1"/>
          </p:nvPr>
        </p:nvSpPr>
        <p:spPr>
          <a:xfrm>
            <a:off x="323850" y="1484313"/>
            <a:ext cx="8640763" cy="4897437"/>
          </a:xfrm>
        </p:spPr>
        <p:txBody>
          <a:bodyPr/>
          <a:lstStyle/>
          <a:p>
            <a:pPr algn="just">
              <a:lnSpc>
                <a:spcPct val="110000"/>
              </a:lnSpc>
            </a:pPr>
            <a:r>
              <a:rPr lang="zh-CN" altLang="en-US" sz="2400" b="1">
                <a:latin typeface="Times New Roman" charset="0"/>
                <a:ea typeface="宋体" charset="0"/>
              </a:rPr>
              <a:t>算法：</a:t>
            </a:r>
          </a:p>
          <a:p>
            <a:pPr lvl="1" algn="just">
              <a:lnSpc>
                <a:spcPct val="110000"/>
              </a:lnSpc>
              <a:spcBef>
                <a:spcPct val="30000"/>
              </a:spcBef>
            </a:pPr>
            <a:r>
              <a:rPr lang="zh-CN" altLang="en-US" sz="2400" b="1">
                <a:solidFill>
                  <a:srgbClr val="336600"/>
                </a:solidFill>
                <a:latin typeface="Times New Roman" charset="0"/>
                <a:ea typeface="宋体" charset="0"/>
              </a:rPr>
              <a:t>输入</a:t>
            </a:r>
            <a:r>
              <a:rPr lang="zh-CN" altLang="en-US" sz="2400" b="1">
                <a:latin typeface="Times New Roman" charset="0"/>
                <a:ea typeface="宋体" charset="0"/>
              </a:rPr>
              <a:t>：欧拉图</a:t>
            </a:r>
            <a:r>
              <a:rPr lang="en-US" altLang="zh-CN" sz="2400" b="1">
                <a:latin typeface="Times New Roman" charset="0"/>
                <a:ea typeface="宋体" charset="0"/>
              </a:rPr>
              <a:t>G</a:t>
            </a:r>
          </a:p>
          <a:p>
            <a:pPr lvl="1" algn="just">
              <a:lnSpc>
                <a:spcPct val="110000"/>
              </a:lnSpc>
              <a:spcBef>
                <a:spcPct val="30000"/>
              </a:spcBef>
            </a:pPr>
            <a:r>
              <a:rPr lang="zh-CN" altLang="en-US" sz="2400" b="1">
                <a:solidFill>
                  <a:srgbClr val="336600"/>
                </a:solidFill>
                <a:latin typeface="Times New Roman" charset="0"/>
                <a:ea typeface="宋体" charset="0"/>
              </a:rPr>
              <a:t>输出</a:t>
            </a:r>
            <a:r>
              <a:rPr lang="zh-CN" altLang="en-US" sz="2400" b="1">
                <a:latin typeface="Times New Roman" charset="0"/>
                <a:ea typeface="宋体" charset="0"/>
              </a:rPr>
              <a:t>：简单通路</a:t>
            </a:r>
            <a:r>
              <a:rPr lang="en-US" altLang="zh-CN" sz="2400" b="1" i="1">
                <a:latin typeface="Times New Roman" charset="0"/>
                <a:ea typeface="宋体" charset="0"/>
              </a:rPr>
              <a:t>P</a:t>
            </a:r>
            <a:r>
              <a:rPr lang="en-US" altLang="zh-CN" sz="2400" b="1">
                <a:latin typeface="Times New Roman" charset="0"/>
                <a:ea typeface="宋体" charset="0"/>
              </a:rPr>
              <a:t> = v</a:t>
            </a:r>
            <a:r>
              <a:rPr lang="en-US" altLang="zh-CN" sz="2400" b="1" baseline="-30000">
                <a:latin typeface="Times New Roman" charset="0"/>
                <a:ea typeface="宋体" charset="0"/>
              </a:rPr>
              <a:t>0</a:t>
            </a:r>
            <a:r>
              <a:rPr lang="en-US" altLang="zh-CN" sz="2400" b="1">
                <a:latin typeface="Times New Roman" charset="0"/>
                <a:ea typeface="宋体" charset="0"/>
              </a:rPr>
              <a:t>e</a:t>
            </a:r>
            <a:r>
              <a:rPr lang="en-US" altLang="zh-CN" sz="2400" b="1" baseline="-30000">
                <a:latin typeface="Times New Roman" charset="0"/>
                <a:ea typeface="宋体" charset="0"/>
              </a:rPr>
              <a:t>1</a:t>
            </a:r>
            <a:r>
              <a:rPr lang="en-US" altLang="zh-CN" sz="2400" b="1">
                <a:latin typeface="Times New Roman" charset="0"/>
                <a:ea typeface="宋体" charset="0"/>
              </a:rPr>
              <a:t>v</a:t>
            </a:r>
            <a:r>
              <a:rPr lang="en-US" altLang="zh-CN" sz="2400" b="1" baseline="-30000">
                <a:latin typeface="Times New Roman" charset="0"/>
                <a:ea typeface="宋体" charset="0"/>
              </a:rPr>
              <a:t>1</a:t>
            </a:r>
            <a:r>
              <a:rPr lang="en-US" altLang="zh-CN" sz="2400" b="1">
                <a:latin typeface="Times New Roman" charset="0"/>
                <a:ea typeface="宋体" charset="0"/>
              </a:rPr>
              <a:t>e</a:t>
            </a:r>
            <a:r>
              <a:rPr lang="en-US" altLang="zh-CN" sz="2400" b="1" baseline="-30000">
                <a:latin typeface="Times New Roman" charset="0"/>
                <a:ea typeface="宋体" charset="0"/>
              </a:rPr>
              <a:t>2</a:t>
            </a:r>
            <a:r>
              <a:rPr lang="en-US" altLang="zh-CN" sz="2400" b="1">
                <a:latin typeface="Times New Roman" charset="0"/>
                <a:ea typeface="宋体" charset="0"/>
              </a:rPr>
              <a:t>,…,e</a:t>
            </a:r>
            <a:r>
              <a:rPr lang="en-US" altLang="zh-CN" sz="2400" b="1" baseline="-30000">
                <a:latin typeface="Times New Roman" charset="0"/>
                <a:ea typeface="宋体" charset="0"/>
              </a:rPr>
              <a:t>i</a:t>
            </a:r>
            <a:r>
              <a:rPr lang="en-US" altLang="zh-CN" sz="2400" b="1">
                <a:latin typeface="Times New Roman" charset="0"/>
                <a:ea typeface="宋体" charset="0"/>
              </a:rPr>
              <a:t>v</a:t>
            </a:r>
            <a:r>
              <a:rPr lang="en-US" altLang="zh-CN" sz="2400" b="1" baseline="-30000">
                <a:latin typeface="Times New Roman" charset="0"/>
                <a:ea typeface="宋体" charset="0"/>
              </a:rPr>
              <a:t>i</a:t>
            </a:r>
            <a:r>
              <a:rPr lang="en-US" altLang="zh-CN" sz="2400" b="1">
                <a:latin typeface="Times New Roman" charset="0"/>
                <a:ea typeface="宋体" charset="0"/>
              </a:rPr>
              <a:t>e</a:t>
            </a:r>
            <a:r>
              <a:rPr lang="en-US" altLang="zh-CN" sz="2400" b="1" baseline="-30000">
                <a:latin typeface="Times New Roman" charset="0"/>
                <a:ea typeface="宋体" charset="0"/>
              </a:rPr>
              <a:t>i+1</a:t>
            </a:r>
            <a:r>
              <a:rPr lang="en-US" altLang="zh-CN" sz="2400" b="1">
                <a:latin typeface="Times New Roman" charset="0"/>
                <a:ea typeface="宋体" charset="0"/>
              </a:rPr>
              <a:t>,…,e</a:t>
            </a:r>
            <a:r>
              <a:rPr lang="en-US" altLang="zh-CN" sz="2400" b="1" baseline="-30000">
                <a:latin typeface="Times New Roman" charset="0"/>
                <a:ea typeface="宋体" charset="0"/>
              </a:rPr>
              <a:t>m</a:t>
            </a:r>
            <a:r>
              <a:rPr lang="en-US" altLang="zh-CN" sz="2400" b="1">
                <a:latin typeface="Times New Roman" charset="0"/>
                <a:ea typeface="宋体" charset="0"/>
              </a:rPr>
              <a:t>v</a:t>
            </a:r>
            <a:r>
              <a:rPr lang="en-US" altLang="zh-CN" sz="2400" b="1" baseline="-30000">
                <a:latin typeface="Times New Roman" charset="0"/>
                <a:ea typeface="宋体" charset="0"/>
              </a:rPr>
              <a:t>m</a:t>
            </a:r>
            <a:r>
              <a:rPr lang="en-US" altLang="zh-CN" sz="2400" b="1">
                <a:latin typeface="Times New Roman" charset="0"/>
                <a:ea typeface="宋体" charset="0"/>
              </a:rPr>
              <a:t>, </a:t>
            </a:r>
            <a:r>
              <a:rPr lang="zh-CN" altLang="en-US" sz="2400" b="1">
                <a:latin typeface="Times New Roman" charset="0"/>
                <a:ea typeface="宋体" charset="0"/>
              </a:rPr>
              <a:t>其中包含了</a:t>
            </a:r>
            <a:r>
              <a:rPr lang="en-US" altLang="zh-CN" sz="2400" b="1">
                <a:latin typeface="Times New Roman" charset="0"/>
                <a:ea typeface="宋体" charset="0"/>
              </a:rPr>
              <a:t>E</a:t>
            </a:r>
            <a:r>
              <a:rPr lang="en-US" altLang="zh-CN" sz="2400" b="1" baseline="-30000">
                <a:latin typeface="Times New Roman" charset="0"/>
                <a:ea typeface="宋体" charset="0"/>
              </a:rPr>
              <a:t>G</a:t>
            </a:r>
            <a:r>
              <a:rPr lang="zh-CN" altLang="en-US" sz="2400" b="1">
                <a:latin typeface="Times New Roman" charset="0"/>
                <a:ea typeface="宋体" charset="0"/>
              </a:rPr>
              <a:t>中所有的元素。</a:t>
            </a:r>
          </a:p>
          <a:p>
            <a:pPr lvl="1" algn="just">
              <a:lnSpc>
                <a:spcPct val="110000"/>
              </a:lnSpc>
              <a:spcBef>
                <a:spcPct val="30000"/>
              </a:spcBef>
              <a:buFont typeface="Wingdings" charset="2"/>
              <a:buNone/>
            </a:pPr>
            <a:r>
              <a:rPr lang="en-US" altLang="zh-CN" sz="2400" b="1">
                <a:latin typeface="Times New Roman" charset="0"/>
                <a:ea typeface="宋体" charset="0"/>
              </a:rPr>
              <a:t>1. </a:t>
            </a:r>
            <a:r>
              <a:rPr lang="zh-CN" altLang="en-US" sz="2400" b="1">
                <a:latin typeface="Times New Roman" charset="0"/>
                <a:ea typeface="宋体" charset="0"/>
              </a:rPr>
              <a:t>任取</a:t>
            </a:r>
            <a:r>
              <a:rPr lang="en-US" altLang="zh-CN" sz="2400" b="1">
                <a:latin typeface="Times New Roman" charset="0"/>
                <a:ea typeface="宋体" charset="0"/>
              </a:rPr>
              <a:t>v</a:t>
            </a:r>
            <a:r>
              <a:rPr lang="en-US" altLang="zh-CN" sz="2400" b="1" baseline="-30000">
                <a:latin typeface="Times New Roman" charset="0"/>
                <a:ea typeface="宋体" charset="0"/>
              </a:rPr>
              <a:t>0</a:t>
            </a:r>
            <a:r>
              <a:rPr lang="en-US" altLang="zh-CN" sz="2400" b="1">
                <a:latin typeface="Times New Roman" charset="0"/>
                <a:ea typeface="宋体" charset="0"/>
                <a:sym typeface="Symbol" charset="2"/>
              </a:rPr>
              <a:t></a:t>
            </a:r>
            <a:r>
              <a:rPr lang="en-US" altLang="zh-CN" sz="2400" b="1">
                <a:latin typeface="Times New Roman" charset="0"/>
                <a:ea typeface="宋体" charset="0"/>
              </a:rPr>
              <a:t>V</a:t>
            </a:r>
            <a:r>
              <a:rPr lang="en-US" altLang="zh-CN" sz="2400" b="1" baseline="-30000">
                <a:latin typeface="Times New Roman" charset="0"/>
                <a:ea typeface="宋体" charset="0"/>
              </a:rPr>
              <a:t>G</a:t>
            </a:r>
            <a:r>
              <a:rPr lang="en-US" altLang="zh-CN" sz="2400" b="1">
                <a:latin typeface="Times New Roman" charset="0"/>
                <a:ea typeface="宋体" charset="0"/>
              </a:rPr>
              <a:t>, </a:t>
            </a:r>
            <a:r>
              <a:rPr lang="zh-CN" altLang="en-US" sz="2400" b="1">
                <a:latin typeface="Times New Roman" charset="0"/>
                <a:ea typeface="宋体" charset="0"/>
              </a:rPr>
              <a:t>令</a:t>
            </a:r>
            <a:r>
              <a:rPr lang="en-US" altLang="zh-CN" sz="2400" b="1" i="1">
                <a:latin typeface="Times New Roman" charset="0"/>
                <a:ea typeface="宋体" charset="0"/>
              </a:rPr>
              <a:t>P</a:t>
            </a:r>
            <a:r>
              <a:rPr lang="en-US" altLang="zh-CN" sz="2400" b="1" baseline="-30000">
                <a:latin typeface="Times New Roman" charset="0"/>
                <a:ea typeface="宋体" charset="0"/>
              </a:rPr>
              <a:t>0</a:t>
            </a:r>
            <a:r>
              <a:rPr lang="en-US" altLang="zh-CN" sz="2400" b="1">
                <a:latin typeface="Times New Roman" charset="0"/>
                <a:ea typeface="宋体" charset="0"/>
              </a:rPr>
              <a:t>=v</a:t>
            </a:r>
            <a:r>
              <a:rPr lang="en-US" altLang="zh-CN" sz="2400" b="1" baseline="-30000">
                <a:latin typeface="Times New Roman" charset="0"/>
                <a:ea typeface="宋体" charset="0"/>
              </a:rPr>
              <a:t>0</a:t>
            </a:r>
            <a:r>
              <a:rPr lang="en-US" altLang="zh-CN" sz="2400" b="1">
                <a:latin typeface="Times New Roman" charset="0"/>
                <a:ea typeface="宋体" charset="0"/>
              </a:rPr>
              <a:t>;</a:t>
            </a:r>
          </a:p>
          <a:p>
            <a:pPr lvl="1" algn="just">
              <a:lnSpc>
                <a:spcPct val="110000"/>
              </a:lnSpc>
              <a:spcBef>
                <a:spcPct val="30000"/>
              </a:spcBef>
              <a:buFont typeface="Wingdings" charset="2"/>
              <a:buNone/>
            </a:pPr>
            <a:r>
              <a:rPr lang="en-US" altLang="zh-CN" sz="2400" b="1">
                <a:latin typeface="Times New Roman" charset="0"/>
                <a:ea typeface="宋体" charset="0"/>
              </a:rPr>
              <a:t>2. </a:t>
            </a:r>
            <a:r>
              <a:rPr lang="zh-CN" altLang="en-US" sz="2400" b="1">
                <a:latin typeface="Times New Roman" charset="0"/>
                <a:ea typeface="宋体" charset="0"/>
              </a:rPr>
              <a:t>设</a:t>
            </a:r>
            <a:r>
              <a:rPr lang="en-US" altLang="zh-CN" sz="2400" b="1" i="1">
                <a:latin typeface="Times New Roman" charset="0"/>
                <a:ea typeface="宋体" charset="0"/>
              </a:rPr>
              <a:t>P</a:t>
            </a:r>
            <a:r>
              <a:rPr lang="en-US" altLang="zh-CN" sz="2400" b="1" baseline="-30000">
                <a:latin typeface="Times New Roman" charset="0"/>
                <a:ea typeface="宋体" charset="0"/>
              </a:rPr>
              <a:t>i</a:t>
            </a:r>
            <a:r>
              <a:rPr lang="en-US" altLang="zh-CN" sz="2400" b="1">
                <a:latin typeface="Times New Roman" charset="0"/>
                <a:ea typeface="宋体" charset="0"/>
              </a:rPr>
              <a:t>=v</a:t>
            </a:r>
            <a:r>
              <a:rPr lang="en-US" altLang="zh-CN" sz="2400" b="1" baseline="-30000">
                <a:latin typeface="Times New Roman" charset="0"/>
                <a:ea typeface="宋体" charset="0"/>
              </a:rPr>
              <a:t>0</a:t>
            </a:r>
            <a:r>
              <a:rPr lang="en-US" altLang="zh-CN" sz="2400" b="1">
                <a:latin typeface="Times New Roman" charset="0"/>
                <a:ea typeface="宋体" charset="0"/>
              </a:rPr>
              <a:t>e</a:t>
            </a:r>
            <a:r>
              <a:rPr lang="en-US" altLang="zh-CN" sz="2400" b="1" baseline="-30000">
                <a:latin typeface="Times New Roman" charset="0"/>
                <a:ea typeface="宋体" charset="0"/>
              </a:rPr>
              <a:t>1</a:t>
            </a:r>
            <a:r>
              <a:rPr lang="en-US" altLang="zh-CN" sz="2400" b="1">
                <a:latin typeface="Times New Roman" charset="0"/>
                <a:ea typeface="宋体" charset="0"/>
              </a:rPr>
              <a:t>v</a:t>
            </a:r>
            <a:r>
              <a:rPr lang="en-US" altLang="zh-CN" sz="2400" b="1" baseline="-30000">
                <a:latin typeface="Times New Roman" charset="0"/>
                <a:ea typeface="宋体" charset="0"/>
              </a:rPr>
              <a:t>1</a:t>
            </a:r>
            <a:r>
              <a:rPr lang="en-US" altLang="zh-CN" sz="2400" b="1">
                <a:latin typeface="Times New Roman" charset="0"/>
                <a:ea typeface="宋体" charset="0"/>
              </a:rPr>
              <a:t>e</a:t>
            </a:r>
            <a:r>
              <a:rPr lang="en-US" altLang="zh-CN" sz="2400" b="1" baseline="-30000">
                <a:latin typeface="Times New Roman" charset="0"/>
                <a:ea typeface="宋体" charset="0"/>
              </a:rPr>
              <a:t>2</a:t>
            </a:r>
            <a:r>
              <a:rPr lang="en-US" altLang="zh-CN" sz="2400" b="1">
                <a:latin typeface="Times New Roman" charset="0"/>
                <a:ea typeface="宋体" charset="0"/>
              </a:rPr>
              <a:t>,…,e</a:t>
            </a:r>
            <a:r>
              <a:rPr lang="en-US" altLang="zh-CN" sz="2400" b="1" baseline="-30000">
                <a:latin typeface="Times New Roman" charset="0"/>
                <a:ea typeface="宋体" charset="0"/>
              </a:rPr>
              <a:t>i</a:t>
            </a:r>
            <a:r>
              <a:rPr lang="en-US" altLang="zh-CN" sz="2400" b="1">
                <a:latin typeface="Times New Roman" charset="0"/>
                <a:ea typeface="宋体" charset="0"/>
              </a:rPr>
              <a:t>v</a:t>
            </a:r>
            <a:r>
              <a:rPr lang="en-US" altLang="zh-CN" sz="2400" b="1" baseline="-30000">
                <a:latin typeface="Times New Roman" charset="0"/>
                <a:ea typeface="宋体" charset="0"/>
              </a:rPr>
              <a:t>i</a:t>
            </a:r>
            <a:r>
              <a:rPr lang="en-US" altLang="zh-CN" sz="2400" b="1">
                <a:latin typeface="Times New Roman" charset="0"/>
                <a:ea typeface="宋体" charset="0"/>
              </a:rPr>
              <a:t>, </a:t>
            </a:r>
            <a:r>
              <a:rPr lang="zh-CN" altLang="en-US" sz="2400" b="1">
                <a:latin typeface="Times New Roman" charset="0"/>
                <a:ea typeface="宋体" charset="0"/>
              </a:rPr>
              <a:t>按下列原则从</a:t>
            </a:r>
            <a:r>
              <a:rPr lang="en-US" altLang="zh-CN" sz="2400" b="1">
                <a:latin typeface="Times New Roman" charset="0"/>
                <a:ea typeface="宋体" charset="0"/>
              </a:rPr>
              <a:t>E</a:t>
            </a:r>
            <a:r>
              <a:rPr lang="en-US" altLang="zh-CN" sz="2400" b="1" baseline="-30000">
                <a:latin typeface="Times New Roman" charset="0"/>
                <a:ea typeface="宋体" charset="0"/>
              </a:rPr>
              <a:t>G</a:t>
            </a:r>
            <a:r>
              <a:rPr lang="en-US" altLang="zh-CN" sz="2400" b="1">
                <a:latin typeface="Times New Roman" charset="0"/>
                <a:ea typeface="宋体" charset="0"/>
              </a:rPr>
              <a:t>-{e</a:t>
            </a:r>
            <a:r>
              <a:rPr lang="en-US" altLang="zh-CN" sz="2400" b="1" baseline="-30000">
                <a:latin typeface="Times New Roman" charset="0"/>
                <a:ea typeface="宋体" charset="0"/>
              </a:rPr>
              <a:t>1</a:t>
            </a:r>
            <a:r>
              <a:rPr lang="en-US" altLang="zh-CN" sz="2400" b="1">
                <a:latin typeface="Times New Roman" charset="0"/>
                <a:ea typeface="宋体" charset="0"/>
              </a:rPr>
              <a:t>,e</a:t>
            </a:r>
            <a:r>
              <a:rPr lang="en-US" altLang="zh-CN" sz="2400" b="1" baseline="-30000">
                <a:latin typeface="Times New Roman" charset="0"/>
                <a:ea typeface="宋体" charset="0"/>
              </a:rPr>
              <a:t>2</a:t>
            </a:r>
            <a:r>
              <a:rPr lang="en-US" altLang="zh-CN" sz="2400" b="1">
                <a:latin typeface="Times New Roman" charset="0"/>
                <a:ea typeface="宋体" charset="0"/>
              </a:rPr>
              <a:t>,…,e</a:t>
            </a:r>
            <a:r>
              <a:rPr lang="en-US" altLang="zh-CN" sz="2400" b="1" baseline="-30000">
                <a:latin typeface="Times New Roman" charset="0"/>
                <a:ea typeface="宋体" charset="0"/>
              </a:rPr>
              <a:t>i</a:t>
            </a:r>
            <a:r>
              <a:rPr lang="en-US" altLang="zh-CN" sz="2400" b="1">
                <a:latin typeface="Times New Roman" charset="0"/>
                <a:ea typeface="宋体" charset="0"/>
              </a:rPr>
              <a:t>}</a:t>
            </a:r>
            <a:r>
              <a:rPr lang="zh-CN" altLang="en-US" sz="2400" b="1">
                <a:latin typeface="Times New Roman" charset="0"/>
                <a:ea typeface="宋体" charset="0"/>
              </a:rPr>
              <a:t>中选择</a:t>
            </a:r>
            <a:r>
              <a:rPr lang="en-US" altLang="zh-CN" sz="2400" b="1">
                <a:latin typeface="Times New Roman" charset="0"/>
                <a:ea typeface="宋体" charset="0"/>
              </a:rPr>
              <a:t>e</a:t>
            </a:r>
            <a:r>
              <a:rPr lang="en-US" altLang="zh-CN" sz="2400" b="1" baseline="-30000">
                <a:latin typeface="Times New Roman" charset="0"/>
                <a:ea typeface="宋体" charset="0"/>
              </a:rPr>
              <a:t>i+1</a:t>
            </a:r>
            <a:r>
              <a:rPr lang="zh-CN" altLang="en-US" sz="2400" b="1">
                <a:latin typeface="Times New Roman" charset="0"/>
                <a:ea typeface="宋体" charset="0"/>
              </a:rPr>
              <a:t>。</a:t>
            </a:r>
          </a:p>
          <a:p>
            <a:pPr lvl="2" algn="just">
              <a:lnSpc>
                <a:spcPct val="110000"/>
              </a:lnSpc>
              <a:spcBef>
                <a:spcPct val="30000"/>
              </a:spcBef>
              <a:buFont typeface="Wingdings" charset="2"/>
              <a:buNone/>
            </a:pPr>
            <a:r>
              <a:rPr lang="en-US" altLang="zh-CN" sz="2400" b="1">
                <a:solidFill>
                  <a:srgbClr val="0000CC"/>
                </a:solidFill>
                <a:latin typeface="Times New Roman" charset="0"/>
                <a:ea typeface="宋体" charset="0"/>
              </a:rPr>
              <a:t>(a) e</a:t>
            </a:r>
            <a:r>
              <a:rPr lang="en-US" altLang="zh-CN" sz="2400" b="1" baseline="-30000">
                <a:solidFill>
                  <a:srgbClr val="0000CC"/>
                </a:solidFill>
                <a:latin typeface="Times New Roman" charset="0"/>
                <a:ea typeface="宋体" charset="0"/>
              </a:rPr>
              <a:t>i+1</a:t>
            </a:r>
            <a:r>
              <a:rPr lang="zh-CN" altLang="en-US" sz="2400" b="1">
                <a:solidFill>
                  <a:srgbClr val="0000CC"/>
                </a:solidFill>
                <a:latin typeface="Times New Roman" charset="0"/>
                <a:ea typeface="宋体" charset="0"/>
              </a:rPr>
              <a:t>与</a:t>
            </a:r>
            <a:r>
              <a:rPr lang="en-US" altLang="zh-CN" sz="2400" b="1">
                <a:solidFill>
                  <a:srgbClr val="0000CC"/>
                </a:solidFill>
                <a:latin typeface="Times New Roman" charset="0"/>
                <a:ea typeface="宋体" charset="0"/>
              </a:rPr>
              <a:t>v</a:t>
            </a:r>
            <a:r>
              <a:rPr lang="en-US" altLang="zh-CN" sz="2400" b="1" baseline="-30000">
                <a:solidFill>
                  <a:srgbClr val="0000CC"/>
                </a:solidFill>
                <a:latin typeface="Times New Roman" charset="0"/>
                <a:ea typeface="宋体" charset="0"/>
              </a:rPr>
              <a:t>i</a:t>
            </a:r>
            <a:r>
              <a:rPr lang="zh-CN" altLang="en-US" sz="2400" b="1">
                <a:solidFill>
                  <a:srgbClr val="0000CC"/>
                </a:solidFill>
                <a:latin typeface="Times New Roman" charset="0"/>
                <a:ea typeface="宋体" charset="0"/>
              </a:rPr>
              <a:t>相关联；</a:t>
            </a:r>
          </a:p>
          <a:p>
            <a:pPr lvl="2" algn="just">
              <a:lnSpc>
                <a:spcPct val="110000"/>
              </a:lnSpc>
              <a:spcBef>
                <a:spcPct val="30000"/>
              </a:spcBef>
              <a:buFont typeface="Wingdings" charset="2"/>
              <a:buNone/>
            </a:pPr>
            <a:r>
              <a:rPr lang="en-US" altLang="zh-CN" sz="2400" b="1">
                <a:solidFill>
                  <a:srgbClr val="0000CC"/>
                </a:solidFill>
                <a:latin typeface="Times New Roman" charset="0"/>
                <a:ea typeface="宋体" charset="0"/>
              </a:rPr>
              <a:t>(b) </a:t>
            </a:r>
            <a:r>
              <a:rPr lang="zh-CN" altLang="en-US" sz="2400" b="1">
                <a:solidFill>
                  <a:srgbClr val="0000CC"/>
                </a:solidFill>
                <a:latin typeface="Times New Roman" charset="0"/>
                <a:ea typeface="宋体" charset="0"/>
              </a:rPr>
              <a:t>除非别无选择，否则</a:t>
            </a:r>
            <a:r>
              <a:rPr lang="en-US" altLang="zh-CN" sz="2400" b="1">
                <a:solidFill>
                  <a:srgbClr val="0000CC"/>
                </a:solidFill>
                <a:latin typeface="Times New Roman" charset="0"/>
                <a:ea typeface="宋体" charset="0"/>
              </a:rPr>
              <a:t>e</a:t>
            </a:r>
            <a:r>
              <a:rPr lang="en-US" altLang="zh-CN" sz="2400" b="1" baseline="-30000">
                <a:solidFill>
                  <a:srgbClr val="0000CC"/>
                </a:solidFill>
                <a:latin typeface="Times New Roman" charset="0"/>
                <a:ea typeface="宋体" charset="0"/>
              </a:rPr>
              <a:t>i+1</a:t>
            </a:r>
            <a:r>
              <a:rPr lang="zh-CN" altLang="en-US" sz="2400" b="1">
                <a:solidFill>
                  <a:srgbClr val="0000CC"/>
                </a:solidFill>
                <a:latin typeface="Times New Roman" charset="0"/>
                <a:ea typeface="宋体" charset="0"/>
              </a:rPr>
              <a:t>不应是</a:t>
            </a:r>
            <a:r>
              <a:rPr lang="en-US" altLang="zh-CN" sz="2400" b="1">
                <a:solidFill>
                  <a:srgbClr val="0000CC"/>
                </a:solidFill>
                <a:latin typeface="Times New Roman" charset="0"/>
                <a:ea typeface="宋体" charset="0"/>
              </a:rPr>
              <a:t>G-{e</a:t>
            </a:r>
            <a:r>
              <a:rPr lang="en-US" altLang="zh-CN" sz="2400" b="1" baseline="-30000">
                <a:solidFill>
                  <a:srgbClr val="0000CC"/>
                </a:solidFill>
                <a:latin typeface="Times New Roman" charset="0"/>
                <a:ea typeface="宋体" charset="0"/>
              </a:rPr>
              <a:t>1</a:t>
            </a:r>
            <a:r>
              <a:rPr lang="en-US" altLang="zh-CN" sz="2400" b="1">
                <a:solidFill>
                  <a:srgbClr val="0000CC"/>
                </a:solidFill>
                <a:latin typeface="Times New Roman" charset="0"/>
                <a:ea typeface="宋体" charset="0"/>
              </a:rPr>
              <a:t>,e</a:t>
            </a:r>
            <a:r>
              <a:rPr lang="en-US" altLang="zh-CN" sz="2400" b="1" baseline="-30000">
                <a:solidFill>
                  <a:srgbClr val="0000CC"/>
                </a:solidFill>
                <a:latin typeface="Times New Roman" charset="0"/>
                <a:ea typeface="宋体" charset="0"/>
              </a:rPr>
              <a:t>2</a:t>
            </a:r>
            <a:r>
              <a:rPr lang="en-US" altLang="zh-CN" sz="2400" b="1">
                <a:solidFill>
                  <a:srgbClr val="0000CC"/>
                </a:solidFill>
                <a:latin typeface="Times New Roman" charset="0"/>
                <a:ea typeface="宋体" charset="0"/>
              </a:rPr>
              <a:t>,…,e</a:t>
            </a:r>
            <a:r>
              <a:rPr lang="en-US" altLang="zh-CN" sz="2400" b="1" baseline="-30000">
                <a:solidFill>
                  <a:srgbClr val="0000CC"/>
                </a:solidFill>
                <a:latin typeface="Times New Roman" charset="0"/>
                <a:ea typeface="宋体" charset="0"/>
              </a:rPr>
              <a:t>i</a:t>
            </a:r>
            <a:r>
              <a:rPr lang="en-US" altLang="zh-CN" sz="2400" b="1">
                <a:solidFill>
                  <a:srgbClr val="0000CC"/>
                </a:solidFill>
                <a:latin typeface="Times New Roman" charset="0"/>
                <a:ea typeface="宋体" charset="0"/>
              </a:rPr>
              <a:t>}</a:t>
            </a:r>
            <a:r>
              <a:rPr lang="zh-CN" altLang="en-US" sz="2400" b="1">
                <a:solidFill>
                  <a:srgbClr val="0000CC"/>
                </a:solidFill>
                <a:latin typeface="Times New Roman" charset="0"/>
                <a:ea typeface="宋体" charset="0"/>
              </a:rPr>
              <a:t>中的割边。</a:t>
            </a:r>
          </a:p>
          <a:p>
            <a:pPr lvl="1">
              <a:lnSpc>
                <a:spcPct val="110000"/>
              </a:lnSpc>
              <a:spcBef>
                <a:spcPct val="30000"/>
              </a:spcBef>
              <a:buFont typeface="Wingdings" charset="2"/>
              <a:buNone/>
            </a:pPr>
            <a:r>
              <a:rPr lang="en-US" altLang="zh-CN" sz="2400" b="1">
                <a:latin typeface="Times New Roman" charset="0"/>
                <a:ea typeface="宋体" charset="0"/>
              </a:rPr>
              <a:t>3. </a:t>
            </a:r>
            <a:r>
              <a:rPr lang="zh-CN" altLang="en-US" sz="2400" b="1">
                <a:latin typeface="Times New Roman" charset="0"/>
                <a:ea typeface="宋体" charset="0"/>
              </a:rPr>
              <a:t>反复执行第</a:t>
            </a:r>
            <a:r>
              <a:rPr lang="en-US" altLang="zh-CN" sz="2400" b="1">
                <a:latin typeface="Times New Roman" charset="0"/>
                <a:ea typeface="宋体" charset="0"/>
              </a:rPr>
              <a:t>2</a:t>
            </a:r>
            <a:r>
              <a:rPr lang="zh-CN" altLang="en-US" sz="2400" b="1">
                <a:latin typeface="Times New Roman" charset="0"/>
                <a:ea typeface="宋体" charset="0"/>
              </a:rPr>
              <a:t>步，直到无法执行时终止。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zh-CN">
                <a:latin typeface="Times New Roman" charset="0"/>
                <a:ea typeface="宋体" charset="0"/>
              </a:rPr>
              <a:t>Fleury</a:t>
            </a:r>
            <a:r>
              <a:rPr lang="zh-CN" altLang="en-US">
                <a:latin typeface="Times New Roman" charset="0"/>
                <a:ea typeface="宋体" charset="0"/>
              </a:rPr>
              <a:t>算法的证明</a:t>
            </a:r>
          </a:p>
        </p:txBody>
      </p:sp>
      <p:sp>
        <p:nvSpPr>
          <p:cNvPr id="28674" name="Rectangle 3"/>
          <p:cNvSpPr>
            <a:spLocks noGrp="1" noChangeArrowheads="1"/>
          </p:cNvSpPr>
          <p:nvPr>
            <p:ph idx="1"/>
          </p:nvPr>
        </p:nvSpPr>
        <p:spPr>
          <a:xfrm>
            <a:off x="684213" y="1700213"/>
            <a:ext cx="8064500" cy="4752975"/>
          </a:xfrm>
        </p:spPr>
        <p:txBody>
          <a:bodyPr/>
          <a:lstStyle/>
          <a:p>
            <a:pPr>
              <a:lnSpc>
                <a:spcPct val="120000"/>
              </a:lnSpc>
            </a:pPr>
            <a:r>
              <a:rPr lang="zh-CN" altLang="en-US" sz="2400" b="1">
                <a:latin typeface="Times New Roman" charset="0"/>
                <a:ea typeface="宋体" charset="0"/>
              </a:rPr>
              <a:t>算法的终止性显然。</a:t>
            </a:r>
          </a:p>
          <a:p>
            <a:pPr>
              <a:lnSpc>
                <a:spcPct val="120000"/>
              </a:lnSpc>
            </a:pPr>
            <a:r>
              <a:rPr lang="zh-CN" altLang="en-US" sz="2400" b="1">
                <a:latin typeface="Times New Roman" charset="0"/>
                <a:ea typeface="宋体" charset="0"/>
              </a:rPr>
              <a:t>设算法终止时，</a:t>
            </a:r>
            <a:r>
              <a:rPr lang="en-US" altLang="zh-CN" sz="2400" b="1" i="1">
                <a:latin typeface="Times New Roman" charset="0"/>
                <a:ea typeface="宋体" charset="0"/>
              </a:rPr>
              <a:t>P</a:t>
            </a:r>
            <a:r>
              <a:rPr lang="en-US" altLang="zh-CN" sz="2400" b="1" baseline="-30000">
                <a:latin typeface="Times New Roman" charset="0"/>
                <a:ea typeface="宋体" charset="0"/>
              </a:rPr>
              <a:t>m</a:t>
            </a:r>
            <a:r>
              <a:rPr lang="en-US" altLang="zh-CN" sz="2400" b="1">
                <a:latin typeface="Times New Roman" charset="0"/>
                <a:ea typeface="宋体" charset="0"/>
              </a:rPr>
              <a:t>=</a:t>
            </a:r>
            <a:r>
              <a:rPr lang="en-US" altLang="zh-CN" sz="2400" b="1">
                <a:solidFill>
                  <a:srgbClr val="000000"/>
                </a:solidFill>
                <a:latin typeface="Times New Roman" charset="0"/>
                <a:ea typeface="宋体" charset="0"/>
              </a:rPr>
              <a:t> v</a:t>
            </a:r>
            <a:r>
              <a:rPr lang="en-US" altLang="zh-CN" sz="2400" b="1" baseline="-25000">
                <a:solidFill>
                  <a:srgbClr val="000000"/>
                </a:solidFill>
                <a:latin typeface="Times New Roman" charset="0"/>
                <a:ea typeface="宋体" charset="0"/>
              </a:rPr>
              <a:t>0</a:t>
            </a:r>
            <a:r>
              <a:rPr lang="en-US" altLang="zh-CN" sz="2400" b="1">
                <a:solidFill>
                  <a:srgbClr val="000000"/>
                </a:solidFill>
                <a:latin typeface="Times New Roman" charset="0"/>
                <a:ea typeface="宋体" charset="0"/>
              </a:rPr>
              <a:t>e</a:t>
            </a:r>
            <a:r>
              <a:rPr lang="en-US" altLang="zh-CN" sz="2400" b="1" baseline="-25000">
                <a:solidFill>
                  <a:srgbClr val="000000"/>
                </a:solidFill>
                <a:latin typeface="Times New Roman" charset="0"/>
                <a:ea typeface="宋体" charset="0"/>
              </a:rPr>
              <a:t>1</a:t>
            </a:r>
            <a:r>
              <a:rPr lang="en-US" altLang="zh-CN" sz="2400" b="1">
                <a:solidFill>
                  <a:srgbClr val="000000"/>
                </a:solidFill>
                <a:latin typeface="Times New Roman" charset="0"/>
                <a:ea typeface="宋体" charset="0"/>
              </a:rPr>
              <a:t>v</a:t>
            </a:r>
            <a:r>
              <a:rPr lang="en-US" altLang="zh-CN" sz="2400" b="1" baseline="-25000">
                <a:solidFill>
                  <a:srgbClr val="000000"/>
                </a:solidFill>
                <a:latin typeface="Times New Roman" charset="0"/>
                <a:ea typeface="宋体" charset="0"/>
              </a:rPr>
              <a:t>1</a:t>
            </a:r>
            <a:r>
              <a:rPr lang="en-US" altLang="zh-CN" sz="2400" b="1">
                <a:solidFill>
                  <a:srgbClr val="000000"/>
                </a:solidFill>
                <a:latin typeface="Times New Roman" charset="0"/>
                <a:ea typeface="宋体" charset="0"/>
              </a:rPr>
              <a:t>e</a:t>
            </a:r>
            <a:r>
              <a:rPr lang="en-US" altLang="zh-CN" sz="2400" b="1" baseline="-25000">
                <a:solidFill>
                  <a:srgbClr val="000000"/>
                </a:solidFill>
                <a:latin typeface="Times New Roman" charset="0"/>
                <a:ea typeface="宋体" charset="0"/>
              </a:rPr>
              <a:t>2</a:t>
            </a:r>
            <a:r>
              <a:rPr lang="en-US" altLang="zh-CN" sz="2400" b="1">
                <a:solidFill>
                  <a:srgbClr val="000000"/>
                </a:solidFill>
                <a:latin typeface="Times New Roman" charset="0"/>
                <a:ea typeface="宋体" charset="0"/>
              </a:rPr>
              <a:t>,…,e</a:t>
            </a:r>
            <a:r>
              <a:rPr lang="en-US" altLang="zh-CN" sz="2400" b="1" baseline="-25000">
                <a:solidFill>
                  <a:srgbClr val="000000"/>
                </a:solidFill>
                <a:latin typeface="Times New Roman" charset="0"/>
                <a:ea typeface="宋体" charset="0"/>
              </a:rPr>
              <a:t>i</a:t>
            </a:r>
            <a:r>
              <a:rPr lang="en-US" altLang="zh-CN" sz="2400" b="1">
                <a:solidFill>
                  <a:srgbClr val="000000"/>
                </a:solidFill>
                <a:latin typeface="Times New Roman" charset="0"/>
                <a:ea typeface="宋体" charset="0"/>
              </a:rPr>
              <a:t>v</a:t>
            </a:r>
            <a:r>
              <a:rPr lang="en-US" altLang="zh-CN" sz="2400" b="1" baseline="-25000">
                <a:solidFill>
                  <a:srgbClr val="000000"/>
                </a:solidFill>
                <a:latin typeface="Times New Roman" charset="0"/>
                <a:ea typeface="宋体" charset="0"/>
              </a:rPr>
              <a:t>i</a:t>
            </a:r>
            <a:r>
              <a:rPr lang="en-US" altLang="zh-CN" sz="2400" b="1">
                <a:solidFill>
                  <a:srgbClr val="000000"/>
                </a:solidFill>
                <a:latin typeface="Times New Roman" charset="0"/>
                <a:ea typeface="宋体" charset="0"/>
              </a:rPr>
              <a:t>e</a:t>
            </a:r>
            <a:r>
              <a:rPr lang="en-US" altLang="zh-CN" sz="2400" b="1" baseline="-25000">
                <a:solidFill>
                  <a:srgbClr val="000000"/>
                </a:solidFill>
                <a:latin typeface="Times New Roman" charset="0"/>
                <a:ea typeface="宋体" charset="0"/>
              </a:rPr>
              <a:t>i+1</a:t>
            </a:r>
            <a:r>
              <a:rPr lang="en-US" altLang="zh-CN" sz="2400" b="1">
                <a:solidFill>
                  <a:srgbClr val="000000"/>
                </a:solidFill>
                <a:latin typeface="Times New Roman" charset="0"/>
                <a:ea typeface="宋体" charset="0"/>
              </a:rPr>
              <a:t>,…,e</a:t>
            </a:r>
            <a:r>
              <a:rPr lang="en-US" altLang="zh-CN" sz="2400" b="1" baseline="-25000">
                <a:solidFill>
                  <a:srgbClr val="000000"/>
                </a:solidFill>
                <a:latin typeface="Times New Roman" charset="0"/>
                <a:ea typeface="宋体" charset="0"/>
              </a:rPr>
              <a:t>m</a:t>
            </a:r>
            <a:r>
              <a:rPr lang="en-US" altLang="zh-CN" sz="2400" b="1">
                <a:solidFill>
                  <a:srgbClr val="000000"/>
                </a:solidFill>
                <a:latin typeface="Times New Roman" charset="0"/>
                <a:ea typeface="宋体" charset="0"/>
              </a:rPr>
              <a:t>v</a:t>
            </a:r>
            <a:r>
              <a:rPr lang="en-US" altLang="zh-CN" sz="2400" b="1" baseline="-25000">
                <a:solidFill>
                  <a:srgbClr val="000000"/>
                </a:solidFill>
                <a:latin typeface="Times New Roman" charset="0"/>
                <a:ea typeface="宋体" charset="0"/>
              </a:rPr>
              <a:t>m</a:t>
            </a:r>
            <a:r>
              <a:rPr lang="en-US" altLang="zh-CN" sz="2400" b="1">
                <a:solidFill>
                  <a:srgbClr val="000000"/>
                </a:solidFill>
                <a:latin typeface="Times New Roman" charset="0"/>
                <a:ea typeface="宋体" charset="0"/>
              </a:rPr>
              <a:t>, </a:t>
            </a:r>
            <a:endParaRPr lang="en-US" altLang="zh-CN" sz="2400" b="1">
              <a:latin typeface="Times New Roman" charset="0"/>
              <a:ea typeface="宋体" charset="0"/>
            </a:endParaRPr>
          </a:p>
          <a:p>
            <a:pPr algn="just">
              <a:lnSpc>
                <a:spcPct val="120000"/>
              </a:lnSpc>
            </a:pPr>
            <a:r>
              <a:rPr lang="zh-CN" altLang="en-US" sz="2400" b="1">
                <a:latin typeface="Times New Roman" charset="0"/>
                <a:ea typeface="宋体" charset="0"/>
              </a:rPr>
              <a:t>其中诸</a:t>
            </a:r>
            <a:r>
              <a:rPr lang="en-US" altLang="zh-CN" sz="2400" b="1">
                <a:latin typeface="Times New Roman" charset="0"/>
                <a:ea typeface="宋体" charset="0"/>
              </a:rPr>
              <a:t>e</a:t>
            </a:r>
            <a:r>
              <a:rPr lang="en-US" altLang="zh-CN" sz="2400" b="1" baseline="-30000">
                <a:latin typeface="Times New Roman" charset="0"/>
                <a:ea typeface="宋体" charset="0"/>
              </a:rPr>
              <a:t>i</a:t>
            </a:r>
            <a:r>
              <a:rPr lang="zh-CN" altLang="en-US" sz="2400" b="1">
                <a:latin typeface="Times New Roman" charset="0"/>
                <a:ea typeface="宋体" charset="0"/>
              </a:rPr>
              <a:t>互异是显然的。只须证明：</a:t>
            </a:r>
          </a:p>
          <a:p>
            <a:pPr lvl="1" algn="just">
              <a:lnSpc>
                <a:spcPct val="120000"/>
              </a:lnSpc>
              <a:buFont typeface="Wingdings" charset="2"/>
              <a:buNone/>
            </a:pPr>
            <a:r>
              <a:rPr lang="en-US" altLang="zh-CN" sz="2400" b="1">
                <a:latin typeface="Times New Roman" charset="0"/>
                <a:ea typeface="宋体" charset="0"/>
              </a:rPr>
              <a:t>(1) </a:t>
            </a:r>
            <a:r>
              <a:rPr lang="en-US" altLang="zh-CN" sz="2400" b="1" i="1">
                <a:latin typeface="Times New Roman" charset="0"/>
                <a:ea typeface="宋体" charset="0"/>
              </a:rPr>
              <a:t>P</a:t>
            </a:r>
            <a:r>
              <a:rPr lang="en-US" altLang="zh-CN" sz="2400" b="1" baseline="-30000">
                <a:latin typeface="Times New Roman" charset="0"/>
                <a:ea typeface="宋体" charset="0"/>
              </a:rPr>
              <a:t>m</a:t>
            </a:r>
            <a:r>
              <a:rPr lang="zh-CN" altLang="en-US" sz="2400" b="1">
                <a:latin typeface="Times New Roman" charset="0"/>
                <a:ea typeface="宋体" charset="0"/>
              </a:rPr>
              <a:t>是回路，即</a:t>
            </a:r>
            <a:r>
              <a:rPr lang="en-US" altLang="zh-CN" sz="2400" b="1">
                <a:latin typeface="Times New Roman" charset="0"/>
                <a:ea typeface="宋体" charset="0"/>
              </a:rPr>
              <a:t>v</a:t>
            </a:r>
            <a:r>
              <a:rPr lang="en-US" altLang="zh-CN" sz="2400" b="1" baseline="-30000">
                <a:latin typeface="Times New Roman" charset="0"/>
                <a:ea typeface="宋体" charset="0"/>
              </a:rPr>
              <a:t>0</a:t>
            </a:r>
            <a:r>
              <a:rPr lang="en-US" altLang="zh-CN" sz="2400" b="1">
                <a:latin typeface="Times New Roman" charset="0"/>
                <a:ea typeface="宋体" charset="0"/>
              </a:rPr>
              <a:t>=v</a:t>
            </a:r>
            <a:r>
              <a:rPr lang="en-US" altLang="zh-CN" sz="2400" b="1" baseline="-30000">
                <a:latin typeface="Times New Roman" charset="0"/>
                <a:ea typeface="宋体" charset="0"/>
              </a:rPr>
              <a:t>m</a:t>
            </a:r>
            <a:r>
              <a:rPr lang="zh-CN" altLang="en-US" sz="2400" b="1">
                <a:latin typeface="Times New Roman" charset="0"/>
                <a:ea typeface="宋体" charset="0"/>
              </a:rPr>
              <a:t>。</a:t>
            </a:r>
          </a:p>
          <a:p>
            <a:pPr lvl="1" algn="just">
              <a:lnSpc>
                <a:spcPct val="120000"/>
              </a:lnSpc>
              <a:buFont typeface="Wingdings" charset="2"/>
              <a:buNone/>
            </a:pPr>
            <a:r>
              <a:rPr lang="en-US" altLang="zh-CN" sz="2400" b="1">
                <a:latin typeface="Times New Roman" charset="0"/>
                <a:ea typeface="宋体" charset="0"/>
              </a:rPr>
              <a:t>(2) </a:t>
            </a:r>
            <a:r>
              <a:rPr lang="en-US" altLang="zh-CN" sz="2400" b="1" i="1">
                <a:latin typeface="Times New Roman" charset="0"/>
                <a:ea typeface="宋体" charset="0"/>
              </a:rPr>
              <a:t>P</a:t>
            </a:r>
            <a:r>
              <a:rPr lang="en-US" altLang="zh-CN" sz="2400" b="1" baseline="-30000">
                <a:latin typeface="Times New Roman" charset="0"/>
                <a:ea typeface="宋体" charset="0"/>
              </a:rPr>
              <a:t>m</a:t>
            </a:r>
            <a:r>
              <a:rPr lang="zh-CN" altLang="en-US" sz="2400" b="1">
                <a:latin typeface="Times New Roman" charset="0"/>
                <a:ea typeface="宋体" charset="0"/>
              </a:rPr>
              <a:t>包括了</a:t>
            </a:r>
            <a:r>
              <a:rPr lang="en-US" altLang="zh-CN" sz="2400" b="1">
                <a:latin typeface="Times New Roman" charset="0"/>
                <a:ea typeface="宋体" charset="0"/>
              </a:rPr>
              <a:t>G</a:t>
            </a:r>
            <a:r>
              <a:rPr lang="zh-CN" altLang="en-US" sz="2400" b="1">
                <a:latin typeface="Times New Roman" charset="0"/>
                <a:ea typeface="宋体" charset="0"/>
              </a:rPr>
              <a:t>中所有的边。</a:t>
            </a:r>
          </a:p>
          <a:p>
            <a:pPr algn="just">
              <a:lnSpc>
                <a:spcPct val="120000"/>
              </a:lnSpc>
              <a:spcBef>
                <a:spcPct val="80000"/>
              </a:spcBef>
              <a:buFont typeface="Wingdings" charset="2"/>
              <a:buNone/>
            </a:pPr>
            <a:r>
              <a:rPr lang="zh-CN" altLang="en-US" sz="2400" b="1">
                <a:latin typeface="Times New Roman" charset="0"/>
                <a:ea typeface="宋体" charset="0"/>
              </a:rPr>
              <a:t>令</a:t>
            </a:r>
            <a:r>
              <a:rPr lang="en-US" altLang="zh-CN" sz="2400" b="1">
                <a:latin typeface="Times New Roman" charset="0"/>
                <a:ea typeface="宋体" charset="0"/>
              </a:rPr>
              <a:t>G</a:t>
            </a:r>
            <a:r>
              <a:rPr lang="en-US" altLang="zh-CN" sz="2400" b="1" baseline="-30000">
                <a:latin typeface="Times New Roman" charset="0"/>
                <a:ea typeface="宋体" charset="0"/>
              </a:rPr>
              <a:t>i</a:t>
            </a:r>
            <a:r>
              <a:rPr lang="en-US" altLang="zh-CN" sz="2400" b="1">
                <a:latin typeface="Times New Roman" charset="0"/>
                <a:ea typeface="宋体" charset="0"/>
              </a:rPr>
              <a:t>=G-{e</a:t>
            </a:r>
            <a:r>
              <a:rPr lang="en-US" altLang="zh-CN" sz="2400" b="1" baseline="-30000">
                <a:latin typeface="Times New Roman" charset="0"/>
                <a:ea typeface="宋体" charset="0"/>
              </a:rPr>
              <a:t>1</a:t>
            </a:r>
            <a:r>
              <a:rPr lang="en-US" altLang="zh-CN" sz="2400" b="1">
                <a:latin typeface="Times New Roman" charset="0"/>
                <a:ea typeface="宋体" charset="0"/>
              </a:rPr>
              <a:t>,e</a:t>
            </a:r>
            <a:r>
              <a:rPr lang="en-US" altLang="zh-CN" sz="2400" b="1" baseline="-30000">
                <a:latin typeface="Times New Roman" charset="0"/>
                <a:ea typeface="宋体" charset="0"/>
              </a:rPr>
              <a:t>2</a:t>
            </a:r>
            <a:r>
              <a:rPr lang="en-US" altLang="zh-CN" sz="2400" b="1">
                <a:latin typeface="Times New Roman" charset="0"/>
                <a:ea typeface="宋体" charset="0"/>
              </a:rPr>
              <a:t>,…,e</a:t>
            </a:r>
            <a:r>
              <a:rPr lang="en-US" altLang="zh-CN" sz="2400" b="1" baseline="-30000">
                <a:latin typeface="Times New Roman" charset="0"/>
                <a:ea typeface="宋体" charset="0"/>
              </a:rPr>
              <a:t>i</a:t>
            </a:r>
            <a:r>
              <a:rPr lang="en-US" altLang="zh-CN" sz="2400" b="1">
                <a:latin typeface="Times New Roman" charset="0"/>
                <a:ea typeface="宋体" charset="0"/>
              </a:rPr>
              <a:t>}</a:t>
            </a:r>
          </a:p>
          <a:p>
            <a:pPr>
              <a:lnSpc>
                <a:spcPct val="120000"/>
              </a:lnSpc>
              <a:spcBef>
                <a:spcPct val="60000"/>
              </a:spcBef>
              <a:buFont typeface="Wingdings" charset="2"/>
              <a:buNone/>
            </a:pPr>
            <a:r>
              <a:rPr lang="en-US" altLang="zh-CN" sz="2400" b="1">
                <a:latin typeface="Times New Roman" charset="0"/>
                <a:ea typeface="宋体" charset="0"/>
              </a:rPr>
              <a:t>(1) (</a:t>
            </a:r>
            <a:r>
              <a:rPr lang="zh-CN" altLang="en-US" sz="2400" b="1">
                <a:solidFill>
                  <a:schemeClr val="tx2"/>
                </a:solidFill>
                <a:latin typeface="Times New Roman" charset="0"/>
                <a:ea typeface="宋体" charset="0"/>
              </a:rPr>
              <a:t>证明是回路</a:t>
            </a:r>
            <a:r>
              <a:rPr lang="en-US" altLang="zh-CN" sz="2400" b="1">
                <a:latin typeface="Times New Roman" charset="0"/>
                <a:ea typeface="宋体" charset="0"/>
              </a:rPr>
              <a:t>)</a:t>
            </a:r>
            <a:r>
              <a:rPr lang="zh-CN" altLang="en-US" sz="2400" b="1">
                <a:latin typeface="Times New Roman" charset="0"/>
                <a:ea typeface="宋体" charset="0"/>
              </a:rPr>
              <a:t>假设</a:t>
            </a:r>
            <a:r>
              <a:rPr lang="en-US" altLang="zh-CN" sz="2400" b="1">
                <a:latin typeface="Times New Roman" charset="0"/>
                <a:ea typeface="宋体" charset="0"/>
              </a:rPr>
              <a:t>v</a:t>
            </a:r>
            <a:r>
              <a:rPr lang="en-US" altLang="zh-CN" sz="2400" b="1" baseline="-30000">
                <a:latin typeface="Times New Roman" charset="0"/>
                <a:ea typeface="宋体" charset="0"/>
              </a:rPr>
              <a:t>0</a:t>
            </a:r>
            <a:r>
              <a:rPr lang="en-US" altLang="zh-CN" sz="2400" b="1">
                <a:latin typeface="Times New Roman" charset="0"/>
                <a:ea typeface="宋体" charset="0"/>
                <a:sym typeface="Symbol" charset="2"/>
              </a:rPr>
              <a:t></a:t>
            </a:r>
            <a:r>
              <a:rPr lang="en-US" altLang="zh-CN" sz="2400" b="1">
                <a:latin typeface="Times New Roman" charset="0"/>
                <a:ea typeface="宋体" charset="0"/>
              </a:rPr>
              <a:t>v</a:t>
            </a:r>
            <a:r>
              <a:rPr lang="en-US" altLang="zh-CN" sz="2400" b="1" baseline="-30000">
                <a:latin typeface="Times New Roman" charset="0"/>
                <a:ea typeface="宋体" charset="0"/>
              </a:rPr>
              <a:t>m</a:t>
            </a:r>
            <a:r>
              <a:rPr lang="zh-CN" altLang="en-US" sz="2400" b="1">
                <a:latin typeface="Times New Roman" charset="0"/>
                <a:ea typeface="宋体" charset="0"/>
              </a:rPr>
              <a:t>。由算法终止条件，在</a:t>
            </a:r>
            <a:r>
              <a:rPr lang="en-US" altLang="zh-CN" sz="2400" b="1">
                <a:latin typeface="Times New Roman" charset="0"/>
                <a:ea typeface="宋体" charset="0"/>
              </a:rPr>
              <a:t>G</a:t>
            </a:r>
            <a:r>
              <a:rPr lang="en-US" altLang="zh-CN" sz="2400" b="1" baseline="-30000">
                <a:latin typeface="Times New Roman" charset="0"/>
                <a:ea typeface="宋体" charset="0"/>
              </a:rPr>
              <a:t>m</a:t>
            </a:r>
            <a:r>
              <a:rPr lang="zh-CN" altLang="en-US" sz="2400" b="1">
                <a:latin typeface="Times New Roman" charset="0"/>
                <a:ea typeface="宋体" charset="0"/>
              </a:rPr>
              <a:t>中已没有边与</a:t>
            </a:r>
            <a:r>
              <a:rPr lang="en-US" altLang="zh-CN" sz="2400" b="1">
                <a:latin typeface="Times New Roman" charset="0"/>
                <a:ea typeface="宋体" charset="0"/>
              </a:rPr>
              <a:t>v</a:t>
            </a:r>
            <a:r>
              <a:rPr lang="en-US" altLang="zh-CN" sz="2400" b="1" baseline="-30000">
                <a:latin typeface="Times New Roman" charset="0"/>
                <a:ea typeface="宋体" charset="0"/>
              </a:rPr>
              <a:t>m</a:t>
            </a:r>
            <a:r>
              <a:rPr lang="zh-CN" altLang="en-US" sz="2400" b="1">
                <a:latin typeface="Times New Roman" charset="0"/>
                <a:ea typeface="宋体" charset="0"/>
              </a:rPr>
              <a:t>相关联。假设除最后一次外，</a:t>
            </a:r>
            <a:r>
              <a:rPr lang="en-US" altLang="zh-CN" sz="2400" b="1">
                <a:latin typeface="Times New Roman" charset="0"/>
                <a:ea typeface="宋体" charset="0"/>
              </a:rPr>
              <a:t>v</a:t>
            </a:r>
            <a:r>
              <a:rPr lang="en-US" altLang="zh-CN" sz="2400" b="1" baseline="-30000">
                <a:latin typeface="Times New Roman" charset="0"/>
                <a:ea typeface="宋体" charset="0"/>
              </a:rPr>
              <a:t>m</a:t>
            </a:r>
            <a:r>
              <a:rPr lang="zh-CN" altLang="en-US" sz="2400" b="1">
                <a:latin typeface="Times New Roman" charset="0"/>
                <a:ea typeface="宋体" charset="0"/>
              </a:rPr>
              <a:t>在</a:t>
            </a:r>
            <a:r>
              <a:rPr lang="en-US" altLang="zh-CN" sz="2400" b="1" i="1">
                <a:latin typeface="Times New Roman" charset="0"/>
                <a:ea typeface="宋体" charset="0"/>
              </a:rPr>
              <a:t>P</a:t>
            </a:r>
            <a:r>
              <a:rPr lang="en-US" altLang="zh-CN" sz="2400" b="1" baseline="-30000">
                <a:latin typeface="Times New Roman" charset="0"/>
                <a:ea typeface="宋体" charset="0"/>
              </a:rPr>
              <a:t>m</a:t>
            </a:r>
            <a:r>
              <a:rPr lang="zh-CN" altLang="en-US" sz="2400" b="1">
                <a:latin typeface="Times New Roman" charset="0"/>
                <a:ea typeface="宋体" charset="0"/>
              </a:rPr>
              <a:t>中出现</a:t>
            </a:r>
            <a:r>
              <a:rPr lang="en-US" altLang="zh-CN" sz="2400" b="1" i="1">
                <a:latin typeface="Times New Roman" charset="0"/>
                <a:ea typeface="宋体" charset="0"/>
              </a:rPr>
              <a:t>k</a:t>
            </a:r>
            <a:r>
              <a:rPr lang="zh-CN" altLang="en-US" sz="2400" b="1">
                <a:latin typeface="Times New Roman" charset="0"/>
                <a:ea typeface="宋体" charset="0"/>
              </a:rPr>
              <a:t>次，则</a:t>
            </a:r>
            <a:r>
              <a:rPr lang="en-US" altLang="zh-CN" sz="2400" b="1">
                <a:latin typeface="Times New Roman" charset="0"/>
                <a:ea typeface="宋体" charset="0"/>
              </a:rPr>
              <a:t>v</a:t>
            </a:r>
            <a:r>
              <a:rPr lang="en-US" altLang="zh-CN" sz="2400" b="1" baseline="-30000">
                <a:latin typeface="Times New Roman" charset="0"/>
                <a:ea typeface="宋体" charset="0"/>
              </a:rPr>
              <a:t>m</a:t>
            </a:r>
            <a:r>
              <a:rPr lang="zh-CN" altLang="en-US" sz="2400" b="1">
                <a:latin typeface="Times New Roman" charset="0"/>
                <a:ea typeface="宋体" charset="0"/>
              </a:rPr>
              <a:t>的度数是</a:t>
            </a:r>
            <a:r>
              <a:rPr lang="en-US" altLang="zh-CN" sz="2400" b="1">
                <a:latin typeface="Times New Roman" charset="0"/>
                <a:ea typeface="宋体" charset="0"/>
              </a:rPr>
              <a:t>2</a:t>
            </a:r>
            <a:r>
              <a:rPr lang="en-US" altLang="zh-CN" sz="2400" b="1" i="1">
                <a:latin typeface="Times New Roman" charset="0"/>
                <a:ea typeface="宋体" charset="0"/>
              </a:rPr>
              <a:t>k</a:t>
            </a:r>
            <a:r>
              <a:rPr lang="en-US" altLang="zh-CN" sz="2400" b="1">
                <a:latin typeface="Times New Roman" charset="0"/>
                <a:ea typeface="宋体" charset="0"/>
              </a:rPr>
              <a:t>+1, </a:t>
            </a:r>
            <a:r>
              <a:rPr lang="zh-CN" altLang="en-US" sz="2400" b="1">
                <a:latin typeface="Times New Roman" charset="0"/>
                <a:ea typeface="宋体" charset="0"/>
              </a:rPr>
              <a:t>与</a:t>
            </a:r>
            <a:r>
              <a:rPr lang="en-US" altLang="zh-CN" sz="2400" b="1">
                <a:latin typeface="Times New Roman" charset="0"/>
                <a:ea typeface="宋体" charset="0"/>
              </a:rPr>
              <a:t>G</a:t>
            </a:r>
            <a:r>
              <a:rPr lang="zh-CN" altLang="en-US" sz="2400" b="1">
                <a:latin typeface="Times New Roman" charset="0"/>
                <a:ea typeface="宋体" charset="0"/>
              </a:rPr>
              <a:t>中顶点度数是偶数矛盾。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620713"/>
            <a:ext cx="7543800" cy="711200"/>
          </a:xfrm>
        </p:spPr>
        <p:txBody>
          <a:bodyPr/>
          <a:lstStyle/>
          <a:p>
            <a:r>
              <a:rPr lang="en-US" altLang="zh-CN">
                <a:latin typeface="Times New Roman" charset="0"/>
                <a:ea typeface="宋体" charset="0"/>
              </a:rPr>
              <a:t>Fleury</a:t>
            </a:r>
            <a:r>
              <a:rPr lang="zh-CN" altLang="en-US">
                <a:latin typeface="Times New Roman" charset="0"/>
                <a:ea typeface="宋体" charset="0"/>
              </a:rPr>
              <a:t>算法的证明</a:t>
            </a:r>
            <a:r>
              <a:rPr lang="en-US" altLang="zh-CN">
                <a:latin typeface="Times New Roman" charset="0"/>
                <a:ea typeface="宋体" charset="0"/>
              </a:rPr>
              <a:t>(</a:t>
            </a:r>
            <a:r>
              <a:rPr lang="zh-CN" altLang="en-US">
                <a:latin typeface="Times New Roman" charset="0"/>
                <a:ea typeface="宋体" charset="0"/>
              </a:rPr>
              <a:t>续</a:t>
            </a:r>
            <a:r>
              <a:rPr lang="en-US" altLang="zh-CN">
                <a:latin typeface="Times New Roman" charset="0"/>
                <a:ea typeface="宋体" charset="0"/>
              </a:rPr>
              <a:t>)</a:t>
            </a:r>
          </a:p>
        </p:txBody>
      </p:sp>
      <p:sp>
        <p:nvSpPr>
          <p:cNvPr id="29698" name="Rectangle 3"/>
          <p:cNvSpPr>
            <a:spLocks noGrp="1" noChangeArrowheads="1"/>
          </p:cNvSpPr>
          <p:nvPr>
            <p:ph idx="1"/>
          </p:nvPr>
        </p:nvSpPr>
        <p:spPr>
          <a:xfrm>
            <a:off x="468313" y="1557338"/>
            <a:ext cx="8496300" cy="4032250"/>
          </a:xfrm>
        </p:spPr>
        <p:txBody>
          <a:bodyPr/>
          <a:lstStyle/>
          <a:p>
            <a:pPr algn="just">
              <a:lnSpc>
                <a:spcPct val="115000"/>
              </a:lnSpc>
              <a:buFont typeface="Wingdings" charset="2"/>
              <a:buNone/>
            </a:pPr>
            <a:r>
              <a:rPr lang="en-US" altLang="zh-CN" sz="2400" b="1">
                <a:latin typeface="Times New Roman" charset="0"/>
                <a:ea typeface="宋体" charset="0"/>
              </a:rPr>
              <a:t>(2) (</a:t>
            </a:r>
            <a:r>
              <a:rPr lang="zh-CN" altLang="en-US" sz="2400" b="1">
                <a:solidFill>
                  <a:schemeClr val="tx2"/>
                </a:solidFill>
                <a:latin typeface="Times New Roman" charset="0"/>
                <a:ea typeface="宋体" charset="0"/>
              </a:rPr>
              <a:t>证明含所有边</a:t>
            </a:r>
            <a:r>
              <a:rPr lang="en-US" altLang="zh-CN" sz="2400" b="1">
                <a:latin typeface="Times New Roman" charset="0"/>
                <a:ea typeface="宋体" charset="0"/>
              </a:rPr>
              <a:t>)</a:t>
            </a:r>
            <a:r>
              <a:rPr lang="zh-CN" altLang="en-US" sz="2400" b="1">
                <a:solidFill>
                  <a:srgbClr val="FF0000"/>
                </a:solidFill>
                <a:latin typeface="Times New Roman" charset="0"/>
                <a:ea typeface="宋体" charset="0"/>
              </a:rPr>
              <a:t>假设</a:t>
            </a:r>
            <a:r>
              <a:rPr lang="en-US" altLang="zh-CN" sz="2400" b="1" i="1">
                <a:solidFill>
                  <a:srgbClr val="FF0000"/>
                </a:solidFill>
                <a:latin typeface="Times New Roman" charset="0"/>
                <a:ea typeface="宋体" charset="0"/>
              </a:rPr>
              <a:t>P</a:t>
            </a:r>
            <a:r>
              <a:rPr lang="en-US" altLang="zh-CN" sz="2400" b="1" baseline="-30000">
                <a:solidFill>
                  <a:srgbClr val="FF0000"/>
                </a:solidFill>
                <a:latin typeface="Times New Roman" charset="0"/>
                <a:ea typeface="宋体" charset="0"/>
              </a:rPr>
              <a:t>m</a:t>
            </a:r>
            <a:r>
              <a:rPr lang="zh-CN" altLang="en-US" sz="2400" b="1">
                <a:solidFill>
                  <a:srgbClr val="FF0000"/>
                </a:solidFill>
                <a:latin typeface="Times New Roman" charset="0"/>
                <a:ea typeface="宋体" charset="0"/>
              </a:rPr>
              <a:t>没有包括</a:t>
            </a:r>
            <a:r>
              <a:rPr lang="en-US" altLang="zh-CN" sz="2400" b="1">
                <a:solidFill>
                  <a:srgbClr val="FF0000"/>
                </a:solidFill>
                <a:latin typeface="Times New Roman" charset="0"/>
                <a:ea typeface="宋体" charset="0"/>
              </a:rPr>
              <a:t>G</a:t>
            </a:r>
            <a:r>
              <a:rPr lang="zh-CN" altLang="en-US" sz="2400" b="1">
                <a:solidFill>
                  <a:srgbClr val="FF0000"/>
                </a:solidFill>
                <a:latin typeface="Times New Roman" charset="0"/>
                <a:ea typeface="宋体" charset="0"/>
              </a:rPr>
              <a:t>中所有的边</a:t>
            </a:r>
            <a:r>
              <a:rPr lang="zh-CN" altLang="en-US" sz="2400" b="1">
                <a:latin typeface="Times New Roman" charset="0"/>
                <a:ea typeface="宋体" charset="0"/>
              </a:rPr>
              <a:t>，令</a:t>
            </a:r>
            <a:r>
              <a:rPr lang="en-US" altLang="zh-CN" sz="2400" b="1">
                <a:latin typeface="Times New Roman" charset="0"/>
                <a:ea typeface="宋体" charset="0"/>
              </a:rPr>
              <a:t>G</a:t>
            </a:r>
            <a:r>
              <a:rPr lang="en-US" altLang="zh-CN" sz="2400" b="1" baseline="-30000">
                <a:latin typeface="Times New Roman" charset="0"/>
                <a:ea typeface="宋体" charset="0"/>
              </a:rPr>
              <a:t>m</a:t>
            </a:r>
            <a:r>
              <a:rPr lang="zh-CN" altLang="en-US" sz="2400" b="1">
                <a:latin typeface="Times New Roman" charset="0"/>
                <a:ea typeface="宋体" charset="0"/>
              </a:rPr>
              <a:t>中所有</a:t>
            </a:r>
            <a:r>
              <a:rPr lang="zh-CN" altLang="en-US" sz="2400" b="1" u="sng">
                <a:solidFill>
                  <a:srgbClr val="FF0000"/>
                </a:solidFill>
                <a:latin typeface="Times New Roman" charset="0"/>
                <a:ea typeface="宋体" charset="0"/>
              </a:rPr>
              <a:t>非零度顶点</a:t>
            </a:r>
            <a:r>
              <a:rPr lang="zh-CN" altLang="en-US" sz="2400" b="1">
                <a:latin typeface="Times New Roman" charset="0"/>
                <a:ea typeface="宋体" charset="0"/>
              </a:rPr>
              <a:t>集合为</a:t>
            </a:r>
            <a:r>
              <a:rPr lang="en-US" altLang="zh-CN" sz="2400" b="1" i="1">
                <a:latin typeface="Times New Roman" charset="0"/>
                <a:ea typeface="宋体" charset="0"/>
              </a:rPr>
              <a:t>S</a:t>
            </a:r>
            <a:r>
              <a:rPr lang="zh-CN" altLang="en-US" sz="2400" b="1">
                <a:solidFill>
                  <a:srgbClr val="FF0000"/>
                </a:solidFill>
                <a:latin typeface="Times New Roman" charset="0"/>
                <a:ea typeface="宋体" charset="0"/>
              </a:rPr>
              <a:t>（非空）</a:t>
            </a:r>
            <a:r>
              <a:rPr lang="en-US" altLang="zh-CN" sz="2400" b="1">
                <a:latin typeface="Times New Roman" charset="0"/>
                <a:ea typeface="宋体" charset="0"/>
              </a:rPr>
              <a:t>, </a:t>
            </a:r>
            <a:r>
              <a:rPr lang="zh-CN" altLang="en-US" sz="2400" b="1">
                <a:latin typeface="Times New Roman" charset="0"/>
                <a:ea typeface="宋体" charset="0"/>
              </a:rPr>
              <a:t>令</a:t>
            </a:r>
            <a:r>
              <a:rPr lang="en-US" altLang="zh-CN" sz="2400" b="1" i="1">
                <a:latin typeface="Times New Roman" charset="0"/>
                <a:ea typeface="宋体" charset="0"/>
              </a:rPr>
              <a:t>S</a:t>
            </a:r>
            <a:r>
              <a:rPr lang="en-US" altLang="zh-CN" sz="2400" b="1">
                <a:latin typeface="Times New Roman" charset="0"/>
                <a:ea typeface="宋体" charset="0"/>
              </a:rPr>
              <a:t>' =V</a:t>
            </a:r>
            <a:r>
              <a:rPr lang="en-US" altLang="zh-CN" sz="2400" b="1" baseline="-30000">
                <a:latin typeface="Times New Roman" charset="0"/>
                <a:ea typeface="宋体" charset="0"/>
              </a:rPr>
              <a:t>G</a:t>
            </a:r>
            <a:r>
              <a:rPr lang="en-US" altLang="zh-CN" sz="2400" b="1">
                <a:latin typeface="Times New Roman" charset="0"/>
                <a:ea typeface="宋体" charset="0"/>
              </a:rPr>
              <a:t>-</a:t>
            </a:r>
            <a:r>
              <a:rPr lang="en-US" altLang="zh-CN" sz="2400" b="1" i="1">
                <a:latin typeface="Times New Roman" charset="0"/>
                <a:ea typeface="宋体" charset="0"/>
              </a:rPr>
              <a:t>S</a:t>
            </a:r>
            <a:r>
              <a:rPr lang="en-US" altLang="zh-CN" sz="2400" b="1">
                <a:latin typeface="Times New Roman" charset="0"/>
                <a:ea typeface="宋体" charset="0"/>
              </a:rPr>
              <a:t>, </a:t>
            </a:r>
            <a:r>
              <a:rPr lang="zh-CN" altLang="en-US" sz="2400" b="1">
                <a:latin typeface="Times New Roman" charset="0"/>
                <a:ea typeface="宋体" charset="0"/>
              </a:rPr>
              <a:t>则</a:t>
            </a:r>
            <a:r>
              <a:rPr lang="en-US" altLang="zh-CN" sz="2400" b="1">
                <a:latin typeface="Times New Roman" charset="0"/>
                <a:ea typeface="宋体" charset="0"/>
              </a:rPr>
              <a:t>v</a:t>
            </a:r>
            <a:r>
              <a:rPr lang="en-US" altLang="zh-CN" sz="2400" b="1" baseline="-30000">
                <a:latin typeface="Times New Roman" charset="0"/>
                <a:ea typeface="宋体" charset="0"/>
              </a:rPr>
              <a:t>m</a:t>
            </a:r>
            <a:r>
              <a:rPr lang="en-US" altLang="zh-CN" sz="2400" b="1">
                <a:latin typeface="Times New Roman" charset="0"/>
                <a:ea typeface="宋体" charset="0"/>
                <a:sym typeface="Symbol" charset="2"/>
              </a:rPr>
              <a:t></a:t>
            </a:r>
            <a:r>
              <a:rPr lang="en-US" altLang="zh-CN" sz="2400" b="1" i="1">
                <a:latin typeface="Times New Roman" charset="0"/>
                <a:ea typeface="宋体" charset="0"/>
              </a:rPr>
              <a:t>S</a:t>
            </a:r>
            <a:r>
              <a:rPr lang="en-US" altLang="zh-CN" sz="2400" b="1">
                <a:latin typeface="Times New Roman" charset="0"/>
                <a:ea typeface="宋体" charset="0"/>
              </a:rPr>
              <a:t>'</a:t>
            </a:r>
            <a:r>
              <a:rPr lang="zh-CN" altLang="en-US" sz="2400" b="1">
                <a:latin typeface="Times New Roman" charset="0"/>
                <a:ea typeface="宋体" charset="0"/>
              </a:rPr>
              <a:t>。</a:t>
            </a:r>
          </a:p>
          <a:p>
            <a:pPr algn="just">
              <a:lnSpc>
                <a:spcPct val="115000"/>
              </a:lnSpc>
              <a:spcBef>
                <a:spcPct val="60000"/>
              </a:spcBef>
              <a:buFont typeface="Wingdings" charset="2"/>
              <a:buNone/>
            </a:pPr>
            <a:r>
              <a:rPr lang="zh-CN" altLang="en-US" sz="2000" b="1">
                <a:latin typeface="Times New Roman" charset="0"/>
                <a:ea typeface="宋体" charset="0"/>
              </a:rPr>
              <a:t>     考察序列</a:t>
            </a:r>
            <a:r>
              <a:rPr lang="en-US" altLang="zh-CN" sz="2000" b="1">
                <a:latin typeface="Times New Roman" charset="0"/>
                <a:ea typeface="宋体" charset="0"/>
              </a:rPr>
              <a:t>e</a:t>
            </a:r>
            <a:r>
              <a:rPr lang="en-US" altLang="zh-CN" sz="2000" b="1" baseline="-30000">
                <a:latin typeface="Times New Roman" charset="0"/>
                <a:ea typeface="宋体" charset="0"/>
              </a:rPr>
              <a:t>1</a:t>
            </a:r>
            <a:r>
              <a:rPr lang="en-US" altLang="zh-CN" sz="2000" b="1">
                <a:latin typeface="Times New Roman" charset="0"/>
                <a:ea typeface="宋体" charset="0"/>
              </a:rPr>
              <a:t>,e</a:t>
            </a:r>
            <a:r>
              <a:rPr lang="en-US" altLang="zh-CN" sz="2000" b="1" baseline="-30000">
                <a:latin typeface="Times New Roman" charset="0"/>
                <a:ea typeface="宋体" charset="0"/>
              </a:rPr>
              <a:t>2</a:t>
            </a:r>
            <a:r>
              <a:rPr lang="en-US" altLang="zh-CN" sz="2000" b="1">
                <a:latin typeface="Times New Roman" charset="0"/>
                <a:ea typeface="宋体" charset="0"/>
              </a:rPr>
              <a:t>,…e</a:t>
            </a:r>
            <a:r>
              <a:rPr lang="en-US" altLang="zh-CN" sz="2000" b="1" baseline="-30000">
                <a:latin typeface="Times New Roman" charset="0"/>
                <a:ea typeface="宋体" charset="0"/>
              </a:rPr>
              <a:t>j</a:t>
            </a:r>
            <a:r>
              <a:rPr lang="en-US" altLang="zh-CN" sz="2000" b="1">
                <a:latin typeface="Times New Roman" charset="0"/>
                <a:ea typeface="宋体" charset="0"/>
              </a:rPr>
              <a:t>,e</a:t>
            </a:r>
            <a:r>
              <a:rPr lang="en-US" altLang="zh-CN" sz="2000" b="1" baseline="-30000">
                <a:latin typeface="Times New Roman" charset="0"/>
                <a:ea typeface="宋体" charset="0"/>
              </a:rPr>
              <a:t>j+1</a:t>
            </a:r>
            <a:r>
              <a:rPr lang="en-US" altLang="zh-CN" sz="2000" b="1">
                <a:latin typeface="Times New Roman" charset="0"/>
                <a:ea typeface="宋体" charset="0"/>
              </a:rPr>
              <a:t>,…,e</a:t>
            </a:r>
            <a:r>
              <a:rPr lang="en-US" altLang="zh-CN" sz="2000" b="1" baseline="-30000">
                <a:latin typeface="Times New Roman" charset="0"/>
                <a:ea typeface="宋体" charset="0"/>
              </a:rPr>
              <a:t>m</a:t>
            </a:r>
            <a:r>
              <a:rPr lang="zh-CN" altLang="en-US" sz="2000" b="1">
                <a:latin typeface="Times New Roman" charset="0"/>
                <a:ea typeface="宋体" charset="0"/>
              </a:rPr>
              <a:t>。假设</a:t>
            </a:r>
            <a:r>
              <a:rPr lang="en-US" altLang="zh-CN" sz="2000" b="1">
                <a:latin typeface="Times New Roman" charset="0"/>
                <a:ea typeface="宋体" charset="0"/>
              </a:rPr>
              <a:t>j</a:t>
            </a:r>
            <a:r>
              <a:rPr lang="zh-CN" altLang="en-US" sz="2000" b="1">
                <a:latin typeface="Times New Roman" charset="0"/>
                <a:ea typeface="宋体" charset="0"/>
              </a:rPr>
              <a:t>是满足</a:t>
            </a:r>
            <a:r>
              <a:rPr lang="en-US" altLang="zh-CN" sz="2000" b="1">
                <a:latin typeface="Times New Roman" charset="0"/>
                <a:ea typeface="宋体" charset="0"/>
              </a:rPr>
              <a:t>v</a:t>
            </a:r>
            <a:r>
              <a:rPr lang="en-US" altLang="zh-CN" sz="2000" b="1" baseline="-30000">
                <a:latin typeface="Times New Roman" charset="0"/>
                <a:ea typeface="宋体" charset="0"/>
              </a:rPr>
              <a:t>j</a:t>
            </a:r>
            <a:r>
              <a:rPr lang="en-US" altLang="zh-CN" sz="2000" b="1">
                <a:latin typeface="Times New Roman" charset="0"/>
                <a:ea typeface="宋体" charset="0"/>
                <a:sym typeface="Symbol" charset="2"/>
              </a:rPr>
              <a:t></a:t>
            </a:r>
            <a:r>
              <a:rPr lang="en-US" altLang="zh-CN" sz="2000" b="1" i="1">
                <a:latin typeface="Times New Roman" charset="0"/>
                <a:ea typeface="宋体" charset="0"/>
              </a:rPr>
              <a:t>S</a:t>
            </a:r>
            <a:r>
              <a:rPr lang="en-US" altLang="zh-CN" sz="2000" b="1">
                <a:latin typeface="Times New Roman" charset="0"/>
                <a:ea typeface="宋体" charset="0"/>
              </a:rPr>
              <a:t>, </a:t>
            </a:r>
            <a:r>
              <a:rPr lang="zh-CN" altLang="en-US" sz="2000" b="1">
                <a:latin typeface="Times New Roman" charset="0"/>
                <a:ea typeface="宋体" charset="0"/>
              </a:rPr>
              <a:t>而</a:t>
            </a:r>
            <a:r>
              <a:rPr lang="en-US" altLang="zh-CN" sz="2000" b="1">
                <a:latin typeface="Times New Roman" charset="0"/>
                <a:ea typeface="宋体" charset="0"/>
              </a:rPr>
              <a:t>v</a:t>
            </a:r>
            <a:r>
              <a:rPr lang="en-US" altLang="zh-CN" sz="2000" b="1" baseline="-30000">
                <a:latin typeface="Times New Roman" charset="0"/>
                <a:ea typeface="宋体" charset="0"/>
              </a:rPr>
              <a:t>j+1</a:t>
            </a:r>
            <a:r>
              <a:rPr lang="en-US" altLang="zh-CN" sz="2000" b="1">
                <a:latin typeface="Times New Roman" charset="0"/>
                <a:ea typeface="宋体" charset="0"/>
                <a:sym typeface="Symbol" charset="2"/>
              </a:rPr>
              <a:t></a:t>
            </a:r>
            <a:r>
              <a:rPr lang="en-US" altLang="zh-CN" sz="2000" b="1" i="1">
                <a:latin typeface="Times New Roman" charset="0"/>
                <a:ea typeface="宋体" charset="0"/>
              </a:rPr>
              <a:t>S</a:t>
            </a:r>
            <a:r>
              <a:rPr lang="en-US" altLang="zh-CN" sz="2000" b="1">
                <a:latin typeface="Times New Roman" charset="0"/>
                <a:ea typeface="宋体" charset="0"/>
              </a:rPr>
              <a:t>’</a:t>
            </a:r>
            <a:r>
              <a:rPr lang="zh-CN" altLang="en-US" sz="2000" b="1">
                <a:latin typeface="Times New Roman" charset="0"/>
                <a:ea typeface="宋体" charset="0"/>
              </a:rPr>
              <a:t>的最大下标。</a:t>
            </a:r>
            <a:r>
              <a:rPr lang="en-US" altLang="zh-CN" sz="2000" b="1">
                <a:latin typeface="Times New Roman" charset="0"/>
                <a:ea typeface="宋体" charset="0"/>
              </a:rPr>
              <a:t>  </a:t>
            </a:r>
            <a:r>
              <a:rPr lang="zh-CN" altLang="en-US" sz="2000" b="1">
                <a:latin typeface="Times New Roman" charset="0"/>
                <a:ea typeface="宋体" charset="0"/>
              </a:rPr>
              <a:t>如果没有这样的</a:t>
            </a:r>
            <a:r>
              <a:rPr lang="en-US" altLang="zh-CN" sz="2000" b="1">
                <a:latin typeface="Times New Roman" charset="0"/>
                <a:ea typeface="宋体" charset="0"/>
              </a:rPr>
              <a:t>j</a:t>
            </a:r>
            <a:r>
              <a:rPr lang="zh-CN" altLang="en-US" sz="2000" b="1">
                <a:latin typeface="Times New Roman" charset="0"/>
                <a:ea typeface="宋体" charset="0"/>
              </a:rPr>
              <a:t>，</a:t>
            </a:r>
            <a:r>
              <a:rPr lang="en-US" altLang="zh-CN" sz="2000" b="1">
                <a:latin typeface="Times New Roman" charset="0"/>
                <a:ea typeface="宋体" charset="0"/>
              </a:rPr>
              <a:t>G</a:t>
            </a:r>
            <a:r>
              <a:rPr lang="zh-CN" altLang="en-US" sz="2000" b="1">
                <a:latin typeface="Times New Roman" charset="0"/>
                <a:ea typeface="宋体" charset="0"/>
              </a:rPr>
              <a:t>就不连通，矛盾。因为</a:t>
            </a:r>
            <a:r>
              <a:rPr lang="en-US" altLang="zh-CN" sz="2000" b="1" i="1">
                <a:latin typeface="Times New Roman" charset="0"/>
                <a:ea typeface="宋体" charset="0"/>
              </a:rPr>
              <a:t>P</a:t>
            </a:r>
            <a:r>
              <a:rPr lang="en-US" altLang="zh-CN" sz="2000" b="1" baseline="-30000">
                <a:latin typeface="Times New Roman" charset="0"/>
                <a:ea typeface="宋体" charset="0"/>
              </a:rPr>
              <a:t>m</a:t>
            </a:r>
            <a:r>
              <a:rPr lang="zh-CN" altLang="en-US" sz="2000" b="1">
                <a:latin typeface="Times New Roman" charset="0"/>
                <a:ea typeface="宋体" charset="0"/>
              </a:rPr>
              <a:t>的终点在</a:t>
            </a:r>
            <a:r>
              <a:rPr lang="en-US" altLang="zh-CN" sz="2000" b="1" i="1">
                <a:latin typeface="Times New Roman" charset="0"/>
                <a:ea typeface="宋体" charset="0"/>
              </a:rPr>
              <a:t>S</a:t>
            </a:r>
            <a:r>
              <a:rPr lang="en-US" altLang="zh-CN" sz="2000" b="1">
                <a:latin typeface="Times New Roman" charset="0"/>
                <a:ea typeface="宋体" charset="0"/>
              </a:rPr>
              <a:t>’</a:t>
            </a:r>
            <a:r>
              <a:rPr lang="zh-CN" altLang="en-US" sz="2000" b="1">
                <a:latin typeface="Times New Roman" charset="0"/>
                <a:ea typeface="宋体" charset="0"/>
              </a:rPr>
              <a:t>中，因此</a:t>
            </a:r>
            <a:r>
              <a:rPr lang="en-US" altLang="zh-CN" sz="2000" b="1">
                <a:latin typeface="Times New Roman" charset="0"/>
                <a:ea typeface="宋体" charset="0"/>
              </a:rPr>
              <a:t>e</a:t>
            </a:r>
            <a:r>
              <a:rPr lang="en-US" altLang="zh-CN" sz="2000" b="1" baseline="-30000">
                <a:latin typeface="Times New Roman" charset="0"/>
                <a:ea typeface="宋体" charset="0"/>
              </a:rPr>
              <a:t>j+1</a:t>
            </a:r>
            <a:r>
              <a:rPr lang="zh-CN" altLang="en-US" sz="2000" b="1">
                <a:latin typeface="Times New Roman" charset="0"/>
                <a:ea typeface="宋体" charset="0"/>
              </a:rPr>
              <a:t>一定是</a:t>
            </a:r>
            <a:r>
              <a:rPr lang="en-US" altLang="zh-CN" sz="2000" b="1">
                <a:latin typeface="Times New Roman" charset="0"/>
                <a:ea typeface="宋体" charset="0"/>
              </a:rPr>
              <a:t>G</a:t>
            </a:r>
            <a:r>
              <a:rPr lang="en-US" altLang="zh-CN" sz="2000" b="1" baseline="-30000">
                <a:latin typeface="Times New Roman" charset="0"/>
                <a:ea typeface="宋体" charset="0"/>
              </a:rPr>
              <a:t>j</a:t>
            </a:r>
            <a:r>
              <a:rPr lang="zh-CN" altLang="en-US" sz="2000" b="1">
                <a:latin typeface="Times New Roman" charset="0"/>
                <a:ea typeface="宋体" charset="0"/>
              </a:rPr>
              <a:t>中的割边。</a:t>
            </a:r>
            <a:endParaRPr lang="en-US" altLang="zh-CN" sz="2000" b="1">
              <a:latin typeface="Times New Roman" charset="0"/>
              <a:ea typeface="宋体" charset="0"/>
            </a:endParaRPr>
          </a:p>
          <a:p>
            <a:pPr algn="just">
              <a:lnSpc>
                <a:spcPct val="115000"/>
              </a:lnSpc>
              <a:spcBef>
                <a:spcPct val="60000"/>
              </a:spcBef>
              <a:buFont typeface="Wingdings" charset="2"/>
              <a:buNone/>
            </a:pPr>
            <a:r>
              <a:rPr lang="zh-CN" altLang="en-US" sz="2000" b="1">
                <a:latin typeface="Times New Roman" charset="0"/>
                <a:ea typeface="宋体" charset="0"/>
              </a:rPr>
              <a:t>    令</a:t>
            </a:r>
            <a:r>
              <a:rPr lang="en-US" altLang="zh-CN" sz="2000" b="1">
                <a:latin typeface="Times New Roman" charset="0"/>
                <a:ea typeface="宋体" charset="0"/>
              </a:rPr>
              <a:t>e</a:t>
            </a:r>
            <a:r>
              <a:rPr lang="zh-CN" altLang="en-US" sz="2000" b="1">
                <a:latin typeface="Times New Roman" charset="0"/>
                <a:ea typeface="宋体" charset="0"/>
              </a:rPr>
              <a:t>是在</a:t>
            </a:r>
            <a:r>
              <a:rPr lang="en-US" altLang="zh-CN" sz="2000" b="1">
                <a:latin typeface="Times New Roman" charset="0"/>
                <a:ea typeface="宋体" charset="0"/>
              </a:rPr>
              <a:t>G</a:t>
            </a:r>
            <a:r>
              <a:rPr lang="en-US" altLang="zh-CN" sz="2000" b="1" baseline="-30000">
                <a:latin typeface="Times New Roman" charset="0"/>
                <a:ea typeface="宋体" charset="0"/>
              </a:rPr>
              <a:t>j</a:t>
            </a:r>
            <a:r>
              <a:rPr lang="zh-CN" altLang="en-US" sz="2000" b="1">
                <a:latin typeface="Times New Roman" charset="0"/>
                <a:ea typeface="宋体" charset="0"/>
              </a:rPr>
              <a:t>中与</a:t>
            </a:r>
            <a:r>
              <a:rPr lang="en-US" altLang="zh-CN" sz="2000" b="1">
                <a:latin typeface="Times New Roman" charset="0"/>
                <a:ea typeface="宋体" charset="0"/>
              </a:rPr>
              <a:t>v</a:t>
            </a:r>
            <a:r>
              <a:rPr lang="en-US" altLang="zh-CN" sz="2000" b="1" baseline="-30000">
                <a:latin typeface="Times New Roman" charset="0"/>
                <a:ea typeface="宋体" charset="0"/>
              </a:rPr>
              <a:t>j</a:t>
            </a:r>
            <a:r>
              <a:rPr lang="zh-CN" altLang="en-US" sz="2000" b="1">
                <a:latin typeface="Times New Roman" charset="0"/>
                <a:ea typeface="宋体" charset="0"/>
              </a:rPr>
              <a:t>相关联的异于</a:t>
            </a:r>
            <a:r>
              <a:rPr lang="en-US" altLang="zh-CN" sz="2000" b="1">
                <a:latin typeface="Times New Roman" charset="0"/>
                <a:ea typeface="宋体" charset="0"/>
              </a:rPr>
              <a:t>e</a:t>
            </a:r>
            <a:r>
              <a:rPr lang="en-US" altLang="zh-CN" sz="2000" b="1" baseline="-30000">
                <a:latin typeface="Times New Roman" charset="0"/>
                <a:ea typeface="宋体" charset="0"/>
              </a:rPr>
              <a:t>j+1</a:t>
            </a:r>
            <a:r>
              <a:rPr lang="zh-CN" altLang="en-US" sz="2000" b="1">
                <a:latin typeface="Times New Roman" charset="0"/>
                <a:ea typeface="宋体" charset="0"/>
              </a:rPr>
              <a:t>的边</a:t>
            </a:r>
            <a:r>
              <a:rPr lang="en-US" altLang="zh-CN" sz="2000" b="1">
                <a:latin typeface="Times New Roman" charset="0"/>
                <a:ea typeface="宋体" charset="0"/>
              </a:rPr>
              <a:t>(</a:t>
            </a:r>
            <a:r>
              <a:rPr lang="zh-CN" altLang="en-US" sz="2000" b="1">
                <a:latin typeface="Times New Roman" charset="0"/>
                <a:ea typeface="宋体" charset="0"/>
              </a:rPr>
              <a:t>非零度点一定有</a:t>
            </a:r>
            <a:r>
              <a:rPr lang="en-US" altLang="zh-CN" sz="2000" b="1">
                <a:latin typeface="Times New Roman" charset="0"/>
                <a:ea typeface="宋体" charset="0"/>
              </a:rPr>
              <a:t>), </a:t>
            </a:r>
            <a:r>
              <a:rPr lang="zh-CN" altLang="en-US" sz="2000" b="1">
                <a:latin typeface="Times New Roman" charset="0"/>
                <a:ea typeface="宋体" charset="0"/>
              </a:rPr>
              <a:t>根据算法选择</a:t>
            </a:r>
            <a:r>
              <a:rPr lang="en-US" altLang="zh-CN" sz="2000" b="1">
                <a:latin typeface="Times New Roman" charset="0"/>
                <a:ea typeface="宋体" charset="0"/>
              </a:rPr>
              <a:t>e</a:t>
            </a:r>
            <a:r>
              <a:rPr lang="en-US" altLang="zh-CN" sz="2000" b="1" baseline="-30000">
                <a:latin typeface="Times New Roman" charset="0"/>
                <a:ea typeface="宋体" charset="0"/>
              </a:rPr>
              <a:t>j+1</a:t>
            </a:r>
            <a:r>
              <a:rPr lang="en-US" altLang="zh-CN" sz="2000" b="1">
                <a:latin typeface="Times New Roman" charset="0"/>
                <a:ea typeface="宋体" charset="0"/>
              </a:rPr>
              <a:t>(</a:t>
            </a:r>
            <a:r>
              <a:rPr lang="zh-CN" altLang="en-US" sz="2000" b="1">
                <a:latin typeface="Times New Roman" charset="0"/>
                <a:ea typeface="宋体" charset="0"/>
              </a:rPr>
              <a:t>割边</a:t>
            </a:r>
            <a:r>
              <a:rPr lang="en-US" altLang="zh-CN" sz="2000" b="1">
                <a:latin typeface="Times New Roman" charset="0"/>
                <a:ea typeface="宋体" charset="0"/>
              </a:rPr>
              <a:t>)</a:t>
            </a:r>
            <a:r>
              <a:rPr lang="zh-CN" altLang="en-US" sz="2000" b="1">
                <a:latin typeface="Times New Roman" charset="0"/>
                <a:ea typeface="宋体" charset="0"/>
              </a:rPr>
              <a:t>的原则，</a:t>
            </a:r>
            <a:r>
              <a:rPr lang="en-US" altLang="zh-CN" sz="2000" b="1">
                <a:latin typeface="Times New Roman" charset="0"/>
                <a:ea typeface="宋体" charset="0"/>
              </a:rPr>
              <a:t>e</a:t>
            </a:r>
            <a:r>
              <a:rPr lang="zh-CN" altLang="en-US" sz="2000" b="1">
                <a:latin typeface="Times New Roman" charset="0"/>
                <a:ea typeface="宋体" charset="0"/>
              </a:rPr>
              <a:t>也一定是割边。但是，</a:t>
            </a:r>
            <a:r>
              <a:rPr lang="en-US" altLang="zh-CN" sz="2000" b="1">
                <a:latin typeface="Times New Roman" charset="0"/>
                <a:ea typeface="宋体" charset="0"/>
              </a:rPr>
              <a:t>G</a:t>
            </a:r>
            <a:r>
              <a:rPr lang="en-US" altLang="zh-CN" sz="2000" b="1" baseline="-30000">
                <a:latin typeface="Times New Roman" charset="0"/>
                <a:ea typeface="宋体" charset="0"/>
              </a:rPr>
              <a:t>m</a:t>
            </a:r>
            <a:r>
              <a:rPr lang="zh-CN" altLang="en-US" sz="2000" b="1">
                <a:latin typeface="Times New Roman" charset="0"/>
                <a:ea typeface="宋体" charset="0"/>
              </a:rPr>
              <a:t>中任意顶点的度数必是偶数，</a:t>
            </a:r>
            <a:r>
              <a:rPr lang="en-US" altLang="zh-CN" sz="2000" b="1">
                <a:latin typeface="Times New Roman" charset="0"/>
                <a:ea typeface="宋体" charset="0"/>
              </a:rPr>
              <a:t>e</a:t>
            </a:r>
            <a:r>
              <a:rPr lang="zh-CN" altLang="en-US" sz="2000" b="1">
                <a:latin typeface="Times New Roman" charset="0"/>
                <a:ea typeface="宋体" charset="0"/>
              </a:rPr>
              <a:t>在</a:t>
            </a:r>
            <a:r>
              <a:rPr lang="en-US" altLang="zh-CN" sz="2000" b="1">
                <a:latin typeface="Times New Roman" charset="0"/>
                <a:ea typeface="宋体" charset="0"/>
              </a:rPr>
              <a:t>G</a:t>
            </a:r>
            <a:r>
              <a:rPr lang="en-US" altLang="zh-CN" sz="2000" b="1" baseline="-30000">
                <a:latin typeface="Times New Roman" charset="0"/>
                <a:ea typeface="宋体" charset="0"/>
              </a:rPr>
              <a:t>m</a:t>
            </a:r>
            <a:r>
              <a:rPr lang="zh-CN" altLang="en-US" sz="2000" b="1">
                <a:latin typeface="Times New Roman" charset="0"/>
                <a:ea typeface="宋体" charset="0"/>
              </a:rPr>
              <a:t>中的连通分支是欧拉图，</a:t>
            </a:r>
            <a:r>
              <a:rPr lang="en-US" altLang="zh-CN" sz="2000" b="1">
                <a:latin typeface="Times New Roman" charset="0"/>
                <a:ea typeface="宋体" charset="0"/>
              </a:rPr>
              <a:t>e</a:t>
            </a:r>
            <a:r>
              <a:rPr lang="zh-CN" altLang="en-US" sz="2000" b="1">
                <a:latin typeface="Times New Roman" charset="0"/>
                <a:ea typeface="宋体" charset="0"/>
              </a:rPr>
              <a:t>在</a:t>
            </a:r>
            <a:r>
              <a:rPr lang="en-US" altLang="zh-CN" sz="2000" b="1">
                <a:latin typeface="Times New Roman" charset="0"/>
                <a:ea typeface="宋体" charset="0"/>
              </a:rPr>
              <a:t>G</a:t>
            </a:r>
            <a:r>
              <a:rPr lang="en-US" altLang="zh-CN" sz="2000" b="1" baseline="-30000">
                <a:latin typeface="Times New Roman" charset="0"/>
                <a:ea typeface="宋体" charset="0"/>
              </a:rPr>
              <a:t>m</a:t>
            </a:r>
            <a:r>
              <a:rPr lang="zh-CN" altLang="en-US" sz="2000" b="1">
                <a:latin typeface="Times New Roman" charset="0"/>
                <a:ea typeface="宋体" charset="0"/>
              </a:rPr>
              <a:t>的某个</a:t>
            </a:r>
          </a:p>
          <a:p>
            <a:pPr>
              <a:lnSpc>
                <a:spcPct val="115000"/>
              </a:lnSpc>
              <a:buFont typeface="Wingdings" charset="2"/>
              <a:buNone/>
            </a:pPr>
            <a:r>
              <a:rPr lang="zh-CN" altLang="en-US" sz="2000" b="1">
                <a:latin typeface="Times New Roman" charset="0"/>
                <a:ea typeface="宋体" charset="0"/>
              </a:rPr>
              <a:t>     欧拉回路中，不可能是</a:t>
            </a:r>
            <a:r>
              <a:rPr lang="en-US" altLang="zh-CN" sz="2000" b="1">
                <a:latin typeface="Times New Roman" charset="0"/>
                <a:ea typeface="宋体" charset="0"/>
              </a:rPr>
              <a:t>G</a:t>
            </a:r>
            <a:r>
              <a:rPr lang="en-US" altLang="zh-CN" sz="2000" b="1" baseline="-30000">
                <a:latin typeface="Times New Roman" charset="0"/>
                <a:ea typeface="宋体" charset="0"/>
              </a:rPr>
              <a:t>j</a:t>
            </a:r>
            <a:r>
              <a:rPr lang="zh-CN" altLang="en-US" sz="2000" b="1">
                <a:latin typeface="Times New Roman" charset="0"/>
                <a:ea typeface="宋体" charset="0"/>
              </a:rPr>
              <a:t>的割边。矛盾。 </a:t>
            </a:r>
          </a:p>
        </p:txBody>
      </p:sp>
      <p:sp>
        <p:nvSpPr>
          <p:cNvPr id="29699" name="Oval 7"/>
          <p:cNvSpPr>
            <a:spLocks noChangeArrowheads="1"/>
          </p:cNvSpPr>
          <p:nvPr/>
        </p:nvSpPr>
        <p:spPr bwMode="auto">
          <a:xfrm>
            <a:off x="6003925" y="4797425"/>
            <a:ext cx="917575" cy="1858963"/>
          </a:xfrm>
          <a:prstGeom prst="ellipse">
            <a:avLst/>
          </a:prstGeom>
          <a:solidFill>
            <a:srgbClr val="FFFF99"/>
          </a:solidFill>
          <a:ln w="11113">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29700" name="Oval 8"/>
          <p:cNvSpPr>
            <a:spLocks noChangeArrowheads="1"/>
          </p:cNvSpPr>
          <p:nvPr/>
        </p:nvSpPr>
        <p:spPr bwMode="auto">
          <a:xfrm>
            <a:off x="7454900" y="4797425"/>
            <a:ext cx="1004888" cy="1833563"/>
          </a:xfrm>
          <a:prstGeom prst="ellipse">
            <a:avLst/>
          </a:prstGeom>
          <a:solidFill>
            <a:srgbClr val="CCFFCC"/>
          </a:solidFill>
          <a:ln w="11113">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29701" name="Rectangle 10"/>
          <p:cNvSpPr>
            <a:spLocks noChangeArrowheads="1"/>
          </p:cNvSpPr>
          <p:nvPr/>
        </p:nvSpPr>
        <p:spPr bwMode="auto">
          <a:xfrm>
            <a:off x="6084888" y="5805488"/>
            <a:ext cx="3587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a:solidFill>
                  <a:srgbClr val="000000"/>
                </a:solidFill>
                <a:latin typeface="Times New Roman" charset="0"/>
              </a:rPr>
              <a:t>v</a:t>
            </a:r>
            <a:r>
              <a:rPr lang="en-US" altLang="zh-CN" sz="1800" b="1" baseline="-25000">
                <a:solidFill>
                  <a:srgbClr val="000000"/>
                </a:solidFill>
                <a:latin typeface="Times New Roman" charset="0"/>
              </a:rPr>
              <a:t>m</a:t>
            </a:r>
            <a:endParaRPr lang="en-US" altLang="zh-CN" b="1">
              <a:latin typeface="Times New Roman" charset="0"/>
            </a:endParaRPr>
          </a:p>
        </p:txBody>
      </p:sp>
      <p:sp>
        <p:nvSpPr>
          <p:cNvPr id="29702" name="Rectangle 14"/>
          <p:cNvSpPr>
            <a:spLocks noChangeArrowheads="1"/>
          </p:cNvSpPr>
          <p:nvPr/>
        </p:nvSpPr>
        <p:spPr bwMode="auto">
          <a:xfrm>
            <a:off x="8459788" y="6092825"/>
            <a:ext cx="1285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i="1">
                <a:solidFill>
                  <a:srgbClr val="000000"/>
                </a:solidFill>
                <a:latin typeface="Times New Roman" charset="0"/>
              </a:rPr>
              <a:t>S</a:t>
            </a:r>
            <a:endParaRPr lang="en-US" altLang="zh-CN" b="1">
              <a:latin typeface="Times New Roman" charset="0"/>
            </a:endParaRPr>
          </a:p>
        </p:txBody>
      </p:sp>
      <p:sp>
        <p:nvSpPr>
          <p:cNvPr id="29703" name="Oval 20"/>
          <p:cNvSpPr>
            <a:spLocks noChangeArrowheads="1"/>
          </p:cNvSpPr>
          <p:nvPr/>
        </p:nvSpPr>
        <p:spPr bwMode="auto">
          <a:xfrm flipH="1">
            <a:off x="6089650" y="5778500"/>
            <a:ext cx="142875" cy="144463"/>
          </a:xfrm>
          <a:prstGeom prst="ellipse">
            <a:avLst/>
          </a:prstGeom>
          <a:solidFill>
            <a:srgbClr val="FFFFFF"/>
          </a:solidFill>
          <a:ln w="11113">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29704" name="Rectangle 22"/>
          <p:cNvSpPr>
            <a:spLocks noChangeArrowheads="1"/>
          </p:cNvSpPr>
          <p:nvPr/>
        </p:nvSpPr>
        <p:spPr bwMode="auto">
          <a:xfrm>
            <a:off x="5724525" y="6092825"/>
            <a:ext cx="2873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i="1">
                <a:solidFill>
                  <a:srgbClr val="000000"/>
                </a:solidFill>
                <a:latin typeface="Times New Roman" charset="0"/>
              </a:rPr>
              <a:t>S’</a:t>
            </a:r>
            <a:endParaRPr lang="en-US" altLang="zh-CN" b="1">
              <a:latin typeface="Times New Roman" charset="0"/>
            </a:endParaRPr>
          </a:p>
        </p:txBody>
      </p:sp>
      <p:grpSp>
        <p:nvGrpSpPr>
          <p:cNvPr id="29705" name="组合 54"/>
          <p:cNvGrpSpPr>
            <a:grpSpLocks/>
          </p:cNvGrpSpPr>
          <p:nvPr/>
        </p:nvGrpSpPr>
        <p:grpSpPr bwMode="auto">
          <a:xfrm>
            <a:off x="6645275" y="5511800"/>
            <a:ext cx="1311275" cy="360363"/>
            <a:chOff x="6524625" y="5190398"/>
            <a:chExt cx="1077913" cy="326165"/>
          </a:xfrm>
        </p:grpSpPr>
        <p:sp>
          <p:nvSpPr>
            <p:cNvPr id="29746" name="Oval 18"/>
            <p:cNvSpPr>
              <a:spLocks noChangeArrowheads="1"/>
            </p:cNvSpPr>
            <p:nvPr/>
          </p:nvSpPr>
          <p:spPr bwMode="auto">
            <a:xfrm>
              <a:off x="6524625" y="5407025"/>
              <a:ext cx="84138" cy="109538"/>
            </a:xfrm>
            <a:prstGeom prst="ellipse">
              <a:avLst/>
            </a:prstGeom>
            <a:solidFill>
              <a:srgbClr val="FFFFFF"/>
            </a:solidFill>
            <a:ln w="11113">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29747" name="Oval 19"/>
            <p:cNvSpPr>
              <a:spLocks noChangeArrowheads="1"/>
            </p:cNvSpPr>
            <p:nvPr/>
          </p:nvSpPr>
          <p:spPr bwMode="auto">
            <a:xfrm>
              <a:off x="7518400" y="5395913"/>
              <a:ext cx="84138" cy="109537"/>
            </a:xfrm>
            <a:prstGeom prst="ellipse">
              <a:avLst/>
            </a:prstGeom>
            <a:solidFill>
              <a:srgbClr val="FFFFFF"/>
            </a:solidFill>
            <a:ln w="11113">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29748" name="Rectangle 40"/>
            <p:cNvSpPr>
              <a:spLocks noChangeArrowheads="1"/>
            </p:cNvSpPr>
            <p:nvPr/>
          </p:nvSpPr>
          <p:spPr bwMode="auto">
            <a:xfrm>
              <a:off x="6607175" y="5453063"/>
              <a:ext cx="923925" cy="22225"/>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29749" name="Rectangle 40"/>
            <p:cNvSpPr>
              <a:spLocks noChangeArrowheads="1"/>
            </p:cNvSpPr>
            <p:nvPr/>
          </p:nvSpPr>
          <p:spPr bwMode="auto">
            <a:xfrm>
              <a:off x="6611217" y="5190398"/>
              <a:ext cx="923925" cy="22225"/>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grpSp>
      <p:grpSp>
        <p:nvGrpSpPr>
          <p:cNvPr id="29706" name="组合 52"/>
          <p:cNvGrpSpPr>
            <a:grpSpLocks/>
          </p:cNvGrpSpPr>
          <p:nvPr/>
        </p:nvGrpSpPr>
        <p:grpSpPr bwMode="auto">
          <a:xfrm>
            <a:off x="6550025" y="5722938"/>
            <a:ext cx="1622425" cy="368300"/>
            <a:chOff x="6343650" y="5445123"/>
            <a:chExt cx="1622374" cy="391024"/>
          </a:xfrm>
        </p:grpSpPr>
        <p:sp>
          <p:nvSpPr>
            <p:cNvPr id="29743" name="Rectangle 26"/>
            <p:cNvSpPr>
              <a:spLocks noChangeArrowheads="1"/>
            </p:cNvSpPr>
            <p:nvPr/>
          </p:nvSpPr>
          <p:spPr bwMode="auto">
            <a:xfrm>
              <a:off x="7562849" y="5445123"/>
              <a:ext cx="403175" cy="3910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a:solidFill>
                    <a:srgbClr val="000000"/>
                  </a:solidFill>
                  <a:latin typeface="Times New Roman" charset="0"/>
                </a:rPr>
                <a:t>v</a:t>
              </a:r>
              <a:r>
                <a:rPr lang="en-US" altLang="zh-CN" sz="1800" b="1" baseline="-25000">
                  <a:solidFill>
                    <a:srgbClr val="000000"/>
                  </a:solidFill>
                  <a:latin typeface="Times New Roman" charset="0"/>
                </a:rPr>
                <a:t>j</a:t>
              </a:r>
              <a:endParaRPr lang="en-US" altLang="zh-CN" b="1">
                <a:latin typeface="Times New Roman" charset="0"/>
              </a:endParaRPr>
            </a:p>
          </p:txBody>
        </p:sp>
        <p:sp>
          <p:nvSpPr>
            <p:cNvPr id="29744" name="Rectangle 31"/>
            <p:cNvSpPr>
              <a:spLocks noChangeArrowheads="1"/>
            </p:cNvSpPr>
            <p:nvPr/>
          </p:nvSpPr>
          <p:spPr bwMode="auto">
            <a:xfrm>
              <a:off x="6343650" y="5445125"/>
              <a:ext cx="403225" cy="3910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a:solidFill>
                    <a:srgbClr val="000000"/>
                  </a:solidFill>
                  <a:latin typeface="Times New Roman" charset="0"/>
                </a:rPr>
                <a:t>v</a:t>
              </a:r>
              <a:r>
                <a:rPr lang="en-US" altLang="zh-CN" sz="1800" b="1" baseline="-25000">
                  <a:solidFill>
                    <a:srgbClr val="000000"/>
                  </a:solidFill>
                  <a:latin typeface="Times New Roman" charset="0"/>
                </a:rPr>
                <a:t>j+1</a:t>
              </a:r>
              <a:endParaRPr lang="en-US" altLang="zh-CN" b="1">
                <a:latin typeface="Times New Roman" charset="0"/>
              </a:endParaRPr>
            </a:p>
          </p:txBody>
        </p:sp>
        <p:sp>
          <p:nvSpPr>
            <p:cNvPr id="29745" name="Rectangle 42"/>
            <p:cNvSpPr>
              <a:spLocks noChangeArrowheads="1"/>
            </p:cNvSpPr>
            <p:nvPr/>
          </p:nvSpPr>
          <p:spPr bwMode="auto">
            <a:xfrm>
              <a:off x="6877050" y="5445125"/>
              <a:ext cx="533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a:solidFill>
                    <a:srgbClr val="000000"/>
                  </a:solidFill>
                  <a:latin typeface="Times New Roman" charset="0"/>
                </a:rPr>
                <a:t>e</a:t>
              </a:r>
              <a:r>
                <a:rPr lang="en-US" altLang="zh-CN" sz="1800" b="1" baseline="-25000">
                  <a:solidFill>
                    <a:srgbClr val="000000"/>
                  </a:solidFill>
                  <a:latin typeface="Times New Roman" charset="0"/>
                </a:rPr>
                <a:t>j+1</a:t>
              </a:r>
              <a:endParaRPr lang="en-US" altLang="zh-CN" b="1">
                <a:latin typeface="Times New Roman" charset="0"/>
              </a:endParaRPr>
            </a:p>
          </p:txBody>
        </p:sp>
      </p:grpSp>
      <p:grpSp>
        <p:nvGrpSpPr>
          <p:cNvPr id="29707" name="组合 55"/>
          <p:cNvGrpSpPr>
            <a:grpSpLocks/>
          </p:cNvGrpSpPr>
          <p:nvPr/>
        </p:nvGrpSpPr>
        <p:grpSpPr bwMode="auto">
          <a:xfrm>
            <a:off x="7956550" y="4797425"/>
            <a:ext cx="301625" cy="425450"/>
            <a:chOff x="6038850" y="4606925"/>
            <a:chExt cx="301625" cy="450850"/>
          </a:xfrm>
        </p:grpSpPr>
        <p:sp>
          <p:nvSpPr>
            <p:cNvPr id="29741" name="Oval 17"/>
            <p:cNvSpPr>
              <a:spLocks noChangeArrowheads="1"/>
            </p:cNvSpPr>
            <p:nvPr/>
          </p:nvSpPr>
          <p:spPr bwMode="auto">
            <a:xfrm>
              <a:off x="6054725" y="4946650"/>
              <a:ext cx="82550" cy="111125"/>
            </a:xfrm>
            <a:prstGeom prst="ellipse">
              <a:avLst/>
            </a:prstGeom>
            <a:solidFill>
              <a:srgbClr val="FFFFFF"/>
            </a:solidFill>
            <a:ln w="11113">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29742" name="Rectangle 36"/>
            <p:cNvSpPr>
              <a:spLocks noChangeArrowheads="1"/>
            </p:cNvSpPr>
            <p:nvPr/>
          </p:nvSpPr>
          <p:spPr bwMode="auto">
            <a:xfrm>
              <a:off x="6038850" y="4606925"/>
              <a:ext cx="3016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a:solidFill>
                    <a:srgbClr val="000000"/>
                  </a:solidFill>
                  <a:latin typeface="Times New Roman" charset="0"/>
                </a:rPr>
                <a:t>v</a:t>
              </a:r>
              <a:r>
                <a:rPr lang="en-US" altLang="zh-CN" sz="1800" b="1" baseline="-25000">
                  <a:solidFill>
                    <a:srgbClr val="000000"/>
                  </a:solidFill>
                  <a:latin typeface="Times New Roman" charset="0"/>
                </a:rPr>
                <a:t> </a:t>
              </a:r>
              <a:endParaRPr lang="en-US" altLang="zh-CN" b="1">
                <a:latin typeface="Times New Roman" charset="0"/>
              </a:endParaRPr>
            </a:p>
          </p:txBody>
        </p:sp>
      </p:grpSp>
      <p:grpSp>
        <p:nvGrpSpPr>
          <p:cNvPr id="29708" name="组合 53"/>
          <p:cNvGrpSpPr>
            <a:grpSpLocks/>
          </p:cNvGrpSpPr>
          <p:nvPr/>
        </p:nvGrpSpPr>
        <p:grpSpPr bwMode="auto">
          <a:xfrm>
            <a:off x="7915275" y="5191125"/>
            <a:ext cx="319088" cy="600075"/>
            <a:chOff x="5998510" y="5024492"/>
            <a:chExt cx="318983" cy="635518"/>
          </a:xfrm>
        </p:grpSpPr>
        <p:sp>
          <p:nvSpPr>
            <p:cNvPr id="29739" name="Line 46"/>
            <p:cNvSpPr>
              <a:spLocks noChangeShapeType="1"/>
            </p:cNvSpPr>
            <p:nvPr/>
          </p:nvSpPr>
          <p:spPr bwMode="auto">
            <a:xfrm flipH="1">
              <a:off x="5998510" y="5024492"/>
              <a:ext cx="88900" cy="63551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9740" name="Rectangle 48"/>
            <p:cNvSpPr>
              <a:spLocks noChangeArrowheads="1"/>
            </p:cNvSpPr>
            <p:nvPr/>
          </p:nvSpPr>
          <p:spPr bwMode="auto">
            <a:xfrm flipH="1">
              <a:off x="6092638" y="5159874"/>
              <a:ext cx="224855" cy="391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800" b="1">
                  <a:solidFill>
                    <a:srgbClr val="000000"/>
                  </a:solidFill>
                  <a:latin typeface="Times New Roman" charset="0"/>
                </a:rPr>
                <a:t>e </a:t>
              </a:r>
              <a:endParaRPr lang="en-US" altLang="zh-CN" b="1">
                <a:latin typeface="Times New Roman" charset="0"/>
              </a:endParaRPr>
            </a:p>
          </p:txBody>
        </p:sp>
      </p:grpSp>
      <p:grpSp>
        <p:nvGrpSpPr>
          <p:cNvPr id="29709" name="组合 81"/>
          <p:cNvGrpSpPr>
            <a:grpSpLocks/>
          </p:cNvGrpSpPr>
          <p:nvPr/>
        </p:nvGrpSpPr>
        <p:grpSpPr bwMode="auto">
          <a:xfrm>
            <a:off x="1258888" y="5661025"/>
            <a:ext cx="2808287" cy="936625"/>
            <a:chOff x="1760538" y="3748088"/>
            <a:chExt cx="5410200" cy="1601787"/>
          </a:xfrm>
        </p:grpSpPr>
        <p:sp>
          <p:nvSpPr>
            <p:cNvPr id="29710" name="Rectangle 5"/>
            <p:cNvSpPr>
              <a:spLocks noChangeArrowheads="1"/>
            </p:cNvSpPr>
            <p:nvPr/>
          </p:nvSpPr>
          <p:spPr bwMode="auto">
            <a:xfrm>
              <a:off x="4800600" y="4078288"/>
              <a:ext cx="100013"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600">
                  <a:solidFill>
                    <a:srgbClr val="000000"/>
                  </a:solidFill>
                  <a:latin typeface="Times New Roman" charset="0"/>
                </a:rPr>
                <a:t> </a:t>
              </a:r>
              <a:endParaRPr lang="en-US" altLang="zh-CN">
                <a:latin typeface="Times New Roman" charset="0"/>
              </a:endParaRPr>
            </a:p>
          </p:txBody>
        </p:sp>
        <p:sp>
          <p:nvSpPr>
            <p:cNvPr id="29711" name="Rectangle 6"/>
            <p:cNvSpPr>
              <a:spLocks noChangeArrowheads="1"/>
            </p:cNvSpPr>
            <p:nvPr/>
          </p:nvSpPr>
          <p:spPr bwMode="auto">
            <a:xfrm>
              <a:off x="4876800" y="4078288"/>
              <a:ext cx="100013"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600">
                  <a:solidFill>
                    <a:srgbClr val="000000"/>
                  </a:solidFill>
                  <a:latin typeface="Times New Roman" charset="0"/>
                </a:rPr>
                <a:t> </a:t>
              </a:r>
              <a:endParaRPr lang="en-US" altLang="zh-CN">
                <a:latin typeface="Times New Roman" charset="0"/>
              </a:endParaRPr>
            </a:p>
          </p:txBody>
        </p:sp>
        <p:sp>
          <p:nvSpPr>
            <p:cNvPr id="29712" name="Oval 4"/>
            <p:cNvSpPr>
              <a:spLocks noChangeArrowheads="1"/>
            </p:cNvSpPr>
            <p:nvPr/>
          </p:nvSpPr>
          <p:spPr bwMode="auto">
            <a:xfrm>
              <a:off x="17605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13" name="Oval 5"/>
            <p:cNvSpPr>
              <a:spLocks noChangeArrowheads="1"/>
            </p:cNvSpPr>
            <p:nvPr/>
          </p:nvSpPr>
          <p:spPr bwMode="auto">
            <a:xfrm>
              <a:off x="34877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14" name="Oval 6"/>
            <p:cNvSpPr>
              <a:spLocks noChangeArrowheads="1"/>
            </p:cNvSpPr>
            <p:nvPr/>
          </p:nvSpPr>
          <p:spPr bwMode="auto">
            <a:xfrm>
              <a:off x="52149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15" name="Oval 7"/>
            <p:cNvSpPr>
              <a:spLocks noChangeArrowheads="1"/>
            </p:cNvSpPr>
            <p:nvPr/>
          </p:nvSpPr>
          <p:spPr bwMode="auto">
            <a:xfrm>
              <a:off x="6942138" y="37480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16" name="Oval 8"/>
            <p:cNvSpPr>
              <a:spLocks noChangeArrowheads="1"/>
            </p:cNvSpPr>
            <p:nvPr/>
          </p:nvSpPr>
          <p:spPr bwMode="auto">
            <a:xfrm>
              <a:off x="17605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17" name="Oval 9"/>
            <p:cNvSpPr>
              <a:spLocks noChangeArrowheads="1"/>
            </p:cNvSpPr>
            <p:nvPr/>
          </p:nvSpPr>
          <p:spPr bwMode="auto">
            <a:xfrm>
              <a:off x="34877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18" name="Oval 10"/>
            <p:cNvSpPr>
              <a:spLocks noChangeArrowheads="1"/>
            </p:cNvSpPr>
            <p:nvPr/>
          </p:nvSpPr>
          <p:spPr bwMode="auto">
            <a:xfrm>
              <a:off x="52149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19" name="Oval 11"/>
            <p:cNvSpPr>
              <a:spLocks noChangeArrowheads="1"/>
            </p:cNvSpPr>
            <p:nvPr/>
          </p:nvSpPr>
          <p:spPr bwMode="auto">
            <a:xfrm>
              <a:off x="6942138" y="5119688"/>
              <a:ext cx="228600" cy="230187"/>
            </a:xfrm>
            <a:prstGeom prst="ellipse">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29720" name="Line 12"/>
            <p:cNvSpPr>
              <a:spLocks noChangeShapeType="1"/>
            </p:cNvSpPr>
            <p:nvPr/>
          </p:nvSpPr>
          <p:spPr bwMode="auto">
            <a:xfrm>
              <a:off x="1860550" y="3976688"/>
              <a:ext cx="0" cy="1143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1" name="Line 13"/>
            <p:cNvSpPr>
              <a:spLocks noChangeShapeType="1"/>
            </p:cNvSpPr>
            <p:nvPr/>
          </p:nvSpPr>
          <p:spPr bwMode="auto">
            <a:xfrm>
              <a:off x="1989138" y="3876675"/>
              <a:ext cx="1514475"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2" name="Line 14"/>
            <p:cNvSpPr>
              <a:spLocks noChangeShapeType="1"/>
            </p:cNvSpPr>
            <p:nvPr/>
          </p:nvSpPr>
          <p:spPr bwMode="auto">
            <a:xfrm>
              <a:off x="3603625" y="3976688"/>
              <a:ext cx="0" cy="115728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3" name="Line 15"/>
            <p:cNvSpPr>
              <a:spLocks noChangeShapeType="1"/>
            </p:cNvSpPr>
            <p:nvPr/>
          </p:nvSpPr>
          <p:spPr bwMode="auto">
            <a:xfrm>
              <a:off x="1974850" y="5233988"/>
              <a:ext cx="14859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4" name="Line 16"/>
            <p:cNvSpPr>
              <a:spLocks noChangeShapeType="1"/>
            </p:cNvSpPr>
            <p:nvPr/>
          </p:nvSpPr>
          <p:spPr bwMode="auto">
            <a:xfrm flipV="1">
              <a:off x="3689350" y="3933825"/>
              <a:ext cx="1557338" cy="1228725"/>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5" name="Line 17"/>
            <p:cNvSpPr>
              <a:spLocks noChangeShapeType="1"/>
            </p:cNvSpPr>
            <p:nvPr/>
          </p:nvSpPr>
          <p:spPr bwMode="auto">
            <a:xfrm>
              <a:off x="5318125" y="3976688"/>
              <a:ext cx="0" cy="1143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6" name="Line 18"/>
            <p:cNvSpPr>
              <a:spLocks noChangeShapeType="1"/>
            </p:cNvSpPr>
            <p:nvPr/>
          </p:nvSpPr>
          <p:spPr bwMode="auto">
            <a:xfrm>
              <a:off x="3717925" y="5248275"/>
              <a:ext cx="1500188"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7" name="Line 19"/>
            <p:cNvSpPr>
              <a:spLocks noChangeShapeType="1"/>
            </p:cNvSpPr>
            <p:nvPr/>
          </p:nvSpPr>
          <p:spPr bwMode="auto">
            <a:xfrm>
              <a:off x="5446713" y="3862388"/>
              <a:ext cx="1500187"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8" name="Line 20"/>
            <p:cNvSpPr>
              <a:spLocks noChangeShapeType="1"/>
            </p:cNvSpPr>
            <p:nvPr/>
          </p:nvSpPr>
          <p:spPr bwMode="auto">
            <a:xfrm>
              <a:off x="7075488" y="3976688"/>
              <a:ext cx="0" cy="1143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29" name="Line 21"/>
            <p:cNvSpPr>
              <a:spLocks noChangeShapeType="1"/>
            </p:cNvSpPr>
            <p:nvPr/>
          </p:nvSpPr>
          <p:spPr bwMode="auto">
            <a:xfrm>
              <a:off x="5432425" y="5233988"/>
              <a:ext cx="1514475"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0" name="Line 22"/>
            <p:cNvSpPr>
              <a:spLocks noChangeShapeType="1"/>
            </p:cNvSpPr>
            <p:nvPr/>
          </p:nvSpPr>
          <p:spPr bwMode="auto">
            <a:xfrm>
              <a:off x="3689350" y="3919538"/>
              <a:ext cx="1571625" cy="12573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1" name="Line 23"/>
            <p:cNvSpPr>
              <a:spLocks noChangeShapeType="1"/>
            </p:cNvSpPr>
            <p:nvPr/>
          </p:nvSpPr>
          <p:spPr bwMode="auto">
            <a:xfrm>
              <a:off x="3717925" y="3876675"/>
              <a:ext cx="1514475"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2" name="Line 24"/>
            <p:cNvSpPr>
              <a:spLocks noChangeShapeType="1"/>
            </p:cNvSpPr>
            <p:nvPr/>
          </p:nvSpPr>
          <p:spPr bwMode="auto">
            <a:xfrm>
              <a:off x="1871663" y="4000500"/>
              <a:ext cx="0" cy="114300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3" name="Line 25"/>
            <p:cNvSpPr>
              <a:spLocks noChangeShapeType="1"/>
            </p:cNvSpPr>
            <p:nvPr/>
          </p:nvSpPr>
          <p:spPr bwMode="auto">
            <a:xfrm>
              <a:off x="1998663" y="3871913"/>
              <a:ext cx="1514475" cy="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4" name="Line 26"/>
            <p:cNvSpPr>
              <a:spLocks noChangeShapeType="1"/>
            </p:cNvSpPr>
            <p:nvPr/>
          </p:nvSpPr>
          <p:spPr bwMode="auto">
            <a:xfrm>
              <a:off x="3698875" y="3929063"/>
              <a:ext cx="1571625" cy="125730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5" name="Line 27"/>
            <p:cNvSpPr>
              <a:spLocks noChangeShapeType="1"/>
            </p:cNvSpPr>
            <p:nvPr/>
          </p:nvSpPr>
          <p:spPr bwMode="auto">
            <a:xfrm>
              <a:off x="3727450" y="5243513"/>
              <a:ext cx="1500188" cy="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6" name="Line 28"/>
            <p:cNvSpPr>
              <a:spLocks noChangeShapeType="1"/>
            </p:cNvSpPr>
            <p:nvPr/>
          </p:nvSpPr>
          <p:spPr bwMode="auto">
            <a:xfrm>
              <a:off x="3598863" y="3986213"/>
              <a:ext cx="0" cy="1157287"/>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7" name="Line 29"/>
            <p:cNvSpPr>
              <a:spLocks noChangeShapeType="1"/>
            </p:cNvSpPr>
            <p:nvPr/>
          </p:nvSpPr>
          <p:spPr bwMode="auto">
            <a:xfrm>
              <a:off x="3741738" y="3871913"/>
              <a:ext cx="1514475" cy="0"/>
            </a:xfrm>
            <a:prstGeom prst="line">
              <a:avLst/>
            </a:prstGeom>
            <a:noFill/>
            <a:ln w="38100">
              <a:solidFill>
                <a:srgbClr val="0000CC"/>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738" name="Line 30"/>
            <p:cNvSpPr>
              <a:spLocks noChangeShapeType="1"/>
            </p:cNvSpPr>
            <p:nvPr/>
          </p:nvSpPr>
          <p:spPr bwMode="auto">
            <a:xfrm flipV="1">
              <a:off x="3708400" y="3933825"/>
              <a:ext cx="1557338" cy="1228725"/>
            </a:xfrm>
            <a:prstGeom prst="line">
              <a:avLst/>
            </a:prstGeom>
            <a:noFill/>
            <a:ln w="381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zh-CN" altLang="en-US">
                <a:latin typeface="Times New Roman" charset="0"/>
                <a:ea typeface="宋体" charset="0"/>
              </a:rPr>
              <a:t>中国邮递员问题（管梅谷，</a:t>
            </a:r>
            <a:r>
              <a:rPr lang="en-US" altLang="zh-CN">
                <a:latin typeface="Times New Roman" charset="0"/>
                <a:ea typeface="宋体" charset="0"/>
              </a:rPr>
              <a:t>1962</a:t>
            </a:r>
            <a:r>
              <a:rPr lang="zh-CN" altLang="en-US">
                <a:latin typeface="Times New Roman" charset="0"/>
                <a:ea typeface="宋体" charset="0"/>
              </a:rPr>
              <a:t>）</a:t>
            </a:r>
          </a:p>
        </p:txBody>
      </p:sp>
      <p:sp>
        <p:nvSpPr>
          <p:cNvPr id="30722" name="Rectangle 3"/>
          <p:cNvSpPr>
            <a:spLocks noGrp="1" noChangeArrowheads="1"/>
          </p:cNvSpPr>
          <p:nvPr>
            <p:ph idx="1"/>
          </p:nvPr>
        </p:nvSpPr>
        <p:spPr>
          <a:xfrm>
            <a:off x="250825" y="1719263"/>
            <a:ext cx="8642350" cy="4878387"/>
          </a:xfrm>
        </p:spPr>
        <p:txBody>
          <a:bodyPr/>
          <a:lstStyle/>
          <a:p>
            <a:pPr algn="just"/>
            <a:r>
              <a:rPr lang="zh-CN" altLang="en-US" sz="2600" b="1">
                <a:latin typeface="Times New Roman" charset="0"/>
                <a:ea typeface="宋体" charset="0"/>
              </a:rPr>
              <a:t>问题：邮递员从邮局出发，走过辖区内每条街道</a:t>
            </a:r>
            <a:r>
              <a:rPr lang="zh-CN" altLang="en-US" sz="2600" b="1" i="1">
                <a:solidFill>
                  <a:schemeClr val="tx2"/>
                </a:solidFill>
                <a:latin typeface="Times New Roman" charset="0"/>
                <a:ea typeface="宋体" charset="0"/>
              </a:rPr>
              <a:t>至少一次</a:t>
            </a:r>
            <a:r>
              <a:rPr lang="zh-CN" altLang="en-US" sz="2600" b="1">
                <a:latin typeface="Times New Roman" charset="0"/>
                <a:ea typeface="宋体" charset="0"/>
              </a:rPr>
              <a:t>，再回邮局，如何选择最短路线？</a:t>
            </a:r>
          </a:p>
          <a:p>
            <a:pPr algn="just"/>
            <a:r>
              <a:rPr lang="zh-CN" altLang="en-US" sz="2600" b="1">
                <a:latin typeface="Times New Roman" charset="0"/>
                <a:ea typeface="宋体" charset="0"/>
              </a:rPr>
              <a:t>数学模型</a:t>
            </a:r>
          </a:p>
          <a:p>
            <a:pPr lvl="1" algn="just">
              <a:lnSpc>
                <a:spcPct val="120000"/>
              </a:lnSpc>
            </a:pPr>
            <a:r>
              <a:rPr lang="zh-CN" altLang="en-US" sz="2400" b="1">
                <a:latin typeface="Times New Roman" charset="0"/>
                <a:ea typeface="宋体" charset="0"/>
              </a:rPr>
              <a:t>无向带权图</a:t>
            </a:r>
            <a:r>
              <a:rPr lang="en-US" altLang="zh-CN" sz="2400" b="1">
                <a:latin typeface="Times New Roman" charset="0"/>
                <a:ea typeface="宋体" charset="0"/>
              </a:rPr>
              <a:t>G: E</a:t>
            </a:r>
            <a:r>
              <a:rPr lang="en-US" altLang="zh-CN" sz="2400" b="1" baseline="-30000">
                <a:latin typeface="Times New Roman" charset="0"/>
                <a:ea typeface="宋体" charset="0"/>
              </a:rPr>
              <a:t>G</a:t>
            </a:r>
            <a:r>
              <a:rPr lang="zh-CN" altLang="en-US" sz="2400" b="1">
                <a:latin typeface="Times New Roman" charset="0"/>
                <a:ea typeface="宋体" charset="0"/>
              </a:rPr>
              <a:t>中元素对应于辖区内的街道，</a:t>
            </a:r>
            <a:r>
              <a:rPr lang="en-US" altLang="zh-CN" sz="2400" b="1">
                <a:latin typeface="Times New Roman" charset="0"/>
                <a:ea typeface="宋体" charset="0"/>
              </a:rPr>
              <a:t>V</a:t>
            </a:r>
            <a:r>
              <a:rPr lang="en-US" altLang="zh-CN" sz="2400" b="1" baseline="-30000">
                <a:latin typeface="Times New Roman" charset="0"/>
                <a:ea typeface="宋体" charset="0"/>
              </a:rPr>
              <a:t>G</a:t>
            </a:r>
            <a:r>
              <a:rPr lang="zh-CN" altLang="en-US" sz="2400" b="1">
                <a:latin typeface="Times New Roman" charset="0"/>
                <a:ea typeface="宋体" charset="0"/>
              </a:rPr>
              <a:t>中的元素对应于街道的交叉点，街道长度用相应边的权表示。</a:t>
            </a:r>
          </a:p>
          <a:p>
            <a:pPr lvl="1" algn="just">
              <a:lnSpc>
                <a:spcPct val="120000"/>
              </a:lnSpc>
            </a:pPr>
            <a:r>
              <a:rPr lang="zh-CN" altLang="en-US" sz="2400" b="1">
                <a:latin typeface="Times New Roman" charset="0"/>
                <a:ea typeface="宋体" charset="0"/>
              </a:rPr>
              <a:t>问题的解</a:t>
            </a:r>
            <a:r>
              <a:rPr lang="en-US" altLang="zh-CN" sz="2400" b="1">
                <a:latin typeface="Times New Roman" charset="0"/>
                <a:ea typeface="宋体" charset="0"/>
              </a:rPr>
              <a:t>: G</a:t>
            </a:r>
            <a:r>
              <a:rPr lang="zh-CN" altLang="en-US" sz="2400" b="1">
                <a:latin typeface="Times New Roman" charset="0"/>
                <a:ea typeface="宋体" charset="0"/>
              </a:rPr>
              <a:t>中包含所有边的权最小的回路，称为最优回路</a:t>
            </a:r>
            <a:r>
              <a:rPr lang="en-US" altLang="zh-CN" sz="2400" b="1">
                <a:latin typeface="Times New Roman" charset="0"/>
                <a:ea typeface="宋体" charset="0"/>
              </a:rPr>
              <a:t>(</a:t>
            </a:r>
            <a:r>
              <a:rPr lang="zh-CN" altLang="en-US" sz="2400" b="1">
                <a:latin typeface="Times New Roman" charset="0"/>
                <a:ea typeface="宋体" charset="0"/>
              </a:rPr>
              <a:t>注意：未必是简单回路</a:t>
            </a:r>
            <a:r>
              <a:rPr lang="en-US" altLang="zh-CN" sz="2400" b="1">
                <a:latin typeface="Times New Roman" charset="0"/>
                <a:ea typeface="宋体" charset="0"/>
              </a:rPr>
              <a:t>)</a:t>
            </a:r>
            <a:r>
              <a:rPr lang="zh-CN" altLang="en-US" sz="2400" b="1">
                <a:latin typeface="Times New Roman" charset="0"/>
                <a:ea typeface="宋体" charset="0"/>
              </a:rPr>
              <a:t>。</a:t>
            </a:r>
          </a:p>
          <a:p>
            <a:pPr lvl="1" algn="just">
              <a:lnSpc>
                <a:spcPct val="120000"/>
              </a:lnSpc>
            </a:pPr>
            <a:r>
              <a:rPr lang="zh-CN" altLang="en-US" sz="2400" b="1">
                <a:latin typeface="Times New Roman" charset="0"/>
                <a:ea typeface="宋体" charset="0"/>
              </a:rPr>
              <a:t>当</a:t>
            </a:r>
            <a:r>
              <a:rPr lang="en-US" altLang="zh-CN" sz="2400" b="1">
                <a:latin typeface="Times New Roman" charset="0"/>
                <a:ea typeface="宋体" charset="0"/>
              </a:rPr>
              <a:t>G</a:t>
            </a:r>
            <a:r>
              <a:rPr lang="zh-CN" altLang="en-US" sz="2400" b="1">
                <a:latin typeface="Times New Roman" charset="0"/>
                <a:ea typeface="宋体" charset="0"/>
              </a:rPr>
              <a:t>是欧拉图，则最优回路即欧拉回路。</a:t>
            </a:r>
          </a:p>
          <a:p>
            <a:pPr lvl="1">
              <a:lnSpc>
                <a:spcPct val="120000"/>
              </a:lnSpc>
            </a:pPr>
            <a:r>
              <a:rPr lang="zh-CN" altLang="en-US" sz="2400" b="1">
                <a:latin typeface="Times New Roman" charset="0"/>
                <a:ea typeface="宋体" charset="0"/>
              </a:rPr>
              <a:t>若</a:t>
            </a:r>
            <a:r>
              <a:rPr lang="en-US" altLang="zh-CN" sz="2400" b="1">
                <a:latin typeface="Times New Roman" charset="0"/>
                <a:ea typeface="宋体" charset="0"/>
              </a:rPr>
              <a:t>G</a:t>
            </a:r>
            <a:r>
              <a:rPr lang="zh-CN" altLang="en-US" sz="2400" b="1">
                <a:latin typeface="Times New Roman" charset="0"/>
                <a:ea typeface="宋体" charset="0"/>
              </a:rPr>
              <a:t>不是欧拉图，则通过加边来消除</a:t>
            </a:r>
            <a:r>
              <a:rPr lang="en-US" altLang="zh-CN" sz="2400" b="1">
                <a:latin typeface="Times New Roman" charset="0"/>
                <a:ea typeface="宋体" charset="0"/>
              </a:rPr>
              <a:t>G</a:t>
            </a:r>
            <a:r>
              <a:rPr lang="zh-CN" altLang="en-US" sz="2400" b="1">
                <a:latin typeface="Times New Roman" charset="0"/>
                <a:ea typeface="宋体" charset="0"/>
              </a:rPr>
              <a:t>中的奇度顶点，</a:t>
            </a:r>
            <a:r>
              <a:rPr lang="zh-CN" altLang="en-US" sz="2400" b="1">
                <a:solidFill>
                  <a:srgbClr val="FF0000"/>
                </a:solidFill>
                <a:latin typeface="Times New Roman" charset="0"/>
                <a:ea typeface="宋体" charset="0"/>
              </a:rPr>
              <a:t>要求使加边得到的欧拉图</a:t>
            </a:r>
            <a:r>
              <a:rPr lang="en-US" altLang="zh-CN" sz="2400" b="1">
                <a:solidFill>
                  <a:srgbClr val="FF0000"/>
                </a:solidFill>
                <a:latin typeface="Times New Roman" charset="0"/>
                <a:ea typeface="宋体" charset="0"/>
              </a:rPr>
              <a:t>G*</a:t>
            </a:r>
            <a:r>
              <a:rPr lang="zh-CN" altLang="en-US" sz="2400" b="1">
                <a:solidFill>
                  <a:srgbClr val="FF0000"/>
                </a:solidFill>
                <a:latin typeface="Times New Roman" charset="0"/>
                <a:ea typeface="宋体" charset="0"/>
              </a:rPr>
              <a:t>中重复边的权和最小</a:t>
            </a:r>
            <a:r>
              <a:rPr lang="zh-CN" altLang="en-US" sz="2400" b="1">
                <a:latin typeface="Times New Roman" charset="0"/>
                <a:ea typeface="宋体"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zh-CN" altLang="en-US">
                <a:ea typeface="宋体" charset="0"/>
              </a:rPr>
              <a:t>中国邮递员问题</a:t>
            </a:r>
          </a:p>
        </p:txBody>
      </p:sp>
      <p:sp>
        <p:nvSpPr>
          <p:cNvPr id="31746" name="Rectangle 3"/>
          <p:cNvSpPr>
            <a:spLocks noGrp="1" noChangeArrowheads="1"/>
          </p:cNvSpPr>
          <p:nvPr>
            <p:ph idx="1"/>
          </p:nvPr>
        </p:nvSpPr>
        <p:spPr>
          <a:xfrm>
            <a:off x="250825" y="1719263"/>
            <a:ext cx="8642350" cy="1133475"/>
          </a:xfrm>
        </p:spPr>
        <p:txBody>
          <a:bodyPr/>
          <a:lstStyle/>
          <a:p>
            <a:pPr lvl="1">
              <a:lnSpc>
                <a:spcPct val="120000"/>
              </a:lnSpc>
            </a:pPr>
            <a:r>
              <a:rPr lang="zh-CN" altLang="en-US" sz="2400" b="1">
                <a:latin typeface="Times New Roman" charset="0"/>
                <a:ea typeface="宋体" charset="0"/>
              </a:rPr>
              <a:t>通过加边来消除</a:t>
            </a:r>
            <a:r>
              <a:rPr lang="en-US" altLang="zh-CN" sz="2400" b="1">
                <a:latin typeface="Times New Roman" charset="0"/>
                <a:ea typeface="宋体" charset="0"/>
              </a:rPr>
              <a:t>G</a:t>
            </a:r>
            <a:r>
              <a:rPr lang="zh-CN" altLang="en-US" sz="2400" b="1">
                <a:latin typeface="Times New Roman" charset="0"/>
                <a:ea typeface="宋体" charset="0"/>
              </a:rPr>
              <a:t>中的奇度顶点，</a:t>
            </a:r>
            <a:r>
              <a:rPr lang="zh-CN" altLang="en-US" sz="2400" b="1">
                <a:solidFill>
                  <a:srgbClr val="FF0000"/>
                </a:solidFill>
                <a:latin typeface="Times New Roman" charset="0"/>
                <a:ea typeface="宋体" charset="0"/>
              </a:rPr>
              <a:t>使得加边得到的欧拉图</a:t>
            </a:r>
            <a:r>
              <a:rPr lang="en-US" altLang="zh-CN" sz="2400" b="1">
                <a:solidFill>
                  <a:srgbClr val="FF0000"/>
                </a:solidFill>
                <a:latin typeface="Times New Roman" charset="0"/>
                <a:ea typeface="宋体" charset="0"/>
              </a:rPr>
              <a:t>G*</a:t>
            </a:r>
            <a:r>
              <a:rPr lang="zh-CN" altLang="en-US" sz="2400" b="1">
                <a:solidFill>
                  <a:srgbClr val="FF0000"/>
                </a:solidFill>
                <a:latin typeface="Times New Roman" charset="0"/>
                <a:ea typeface="宋体" charset="0"/>
              </a:rPr>
              <a:t>中重复边的权和最小</a:t>
            </a:r>
            <a:r>
              <a:rPr lang="zh-CN" altLang="en-US" sz="2400" b="1">
                <a:latin typeface="Times New Roman" charset="0"/>
                <a:ea typeface="宋体" charset="0"/>
              </a:rPr>
              <a:t>。 </a:t>
            </a:r>
          </a:p>
        </p:txBody>
      </p:sp>
      <p:pic>
        <p:nvPicPr>
          <p:cNvPr id="31747" name="Picture 4" descr="http://de.academic.ru/pictures/dewiki/67/Chinespostma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068638"/>
            <a:ext cx="4452937" cy="280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918" name="Picture 6" descr="http://www.indsys.chuo-u.ac.jp/~zhou/paper/rsj2002/im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3284538"/>
            <a:ext cx="3484563"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box(in)">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01663" y="207963"/>
            <a:ext cx="7327900" cy="1104900"/>
          </a:xfrm>
        </p:spPr>
        <p:txBody>
          <a:bodyPr/>
          <a:lstStyle/>
          <a:p>
            <a:r>
              <a:rPr lang="zh-CN" altLang="en-US">
                <a:ea typeface="宋体" charset="0"/>
              </a:rPr>
              <a:t>中国邮递员问题</a:t>
            </a:r>
            <a:r>
              <a:rPr lang="en-US" altLang="zh-CN">
                <a:ea typeface="宋体" charset="0"/>
              </a:rPr>
              <a:t>-</a:t>
            </a:r>
            <a:r>
              <a:rPr lang="zh-CN" altLang="en-US">
                <a:ea typeface="宋体" charset="0"/>
              </a:rPr>
              <a:t>求解原理</a:t>
            </a:r>
          </a:p>
        </p:txBody>
      </p:sp>
      <p:sp>
        <p:nvSpPr>
          <p:cNvPr id="32770" name="Rectangle 3"/>
          <p:cNvSpPr>
            <a:spLocks noGrp="1" noChangeArrowheads="1"/>
          </p:cNvSpPr>
          <p:nvPr>
            <p:ph idx="1"/>
          </p:nvPr>
        </p:nvSpPr>
        <p:spPr>
          <a:xfrm>
            <a:off x="179388" y="1628775"/>
            <a:ext cx="8640762" cy="4968875"/>
          </a:xfrm>
        </p:spPr>
        <p:txBody>
          <a:bodyPr/>
          <a:lstStyle/>
          <a:p>
            <a:pPr algn="just"/>
            <a:r>
              <a:rPr lang="en-US" altLang="zh-CN" sz="2400" b="1">
                <a:latin typeface="Times New Roman" charset="0"/>
                <a:ea typeface="宋体" charset="0"/>
              </a:rPr>
              <a:t>C</a:t>
            </a:r>
            <a:r>
              <a:rPr lang="zh-CN" altLang="en-US" sz="2400" b="1">
                <a:latin typeface="Times New Roman" charset="0"/>
                <a:ea typeface="宋体" charset="0"/>
              </a:rPr>
              <a:t>是带正权无向连通图</a:t>
            </a:r>
            <a:r>
              <a:rPr lang="en-US" altLang="zh-CN" sz="2400" b="1">
                <a:latin typeface="Times New Roman" charset="0"/>
                <a:ea typeface="宋体" charset="0"/>
              </a:rPr>
              <a:t>G</a:t>
            </a:r>
            <a:r>
              <a:rPr lang="zh-CN" altLang="en-US" sz="2400" b="1">
                <a:latin typeface="Times New Roman" charset="0"/>
                <a:ea typeface="宋体" charset="0"/>
              </a:rPr>
              <a:t>中的最优回路 当且仅当 对应的欧拉图</a:t>
            </a:r>
            <a:r>
              <a:rPr lang="en-US" altLang="zh-CN" sz="2400" b="1">
                <a:latin typeface="Times New Roman" charset="0"/>
                <a:ea typeface="宋体" charset="0"/>
              </a:rPr>
              <a:t>G*</a:t>
            </a:r>
            <a:r>
              <a:rPr lang="zh-CN" altLang="en-US" sz="2400" b="1">
                <a:latin typeface="Times New Roman" charset="0"/>
                <a:ea typeface="宋体" charset="0"/>
              </a:rPr>
              <a:t>满足：</a:t>
            </a:r>
          </a:p>
          <a:p>
            <a:pPr lvl="1" algn="just">
              <a:buFont typeface="Wingdings" charset="2"/>
              <a:buNone/>
            </a:pPr>
            <a:r>
              <a:rPr lang="en-US" altLang="zh-CN" sz="2400" b="1">
                <a:latin typeface="Times New Roman" charset="0"/>
                <a:ea typeface="宋体" charset="0"/>
              </a:rPr>
              <a:t>(1)  G</a:t>
            </a:r>
            <a:r>
              <a:rPr lang="zh-CN" altLang="en-US" sz="2400" b="1">
                <a:latin typeface="Times New Roman" charset="0"/>
                <a:ea typeface="宋体" charset="0"/>
              </a:rPr>
              <a:t>的每条</a:t>
            </a:r>
            <a:r>
              <a:rPr lang="zh-CN" altLang="en-US" sz="2400" b="1">
                <a:solidFill>
                  <a:srgbClr val="FF0000"/>
                </a:solidFill>
                <a:latin typeface="Times New Roman" charset="0"/>
                <a:ea typeface="宋体" charset="0"/>
              </a:rPr>
              <a:t>边</a:t>
            </a:r>
            <a:r>
              <a:rPr lang="zh-CN" altLang="en-US" sz="2400" b="1">
                <a:latin typeface="Times New Roman" charset="0"/>
                <a:ea typeface="宋体" charset="0"/>
              </a:rPr>
              <a:t>在</a:t>
            </a:r>
            <a:r>
              <a:rPr lang="en-US" altLang="zh-CN" sz="2400" b="1">
                <a:latin typeface="Times New Roman" charset="0"/>
                <a:ea typeface="宋体" charset="0"/>
              </a:rPr>
              <a:t>G*</a:t>
            </a:r>
            <a:r>
              <a:rPr lang="zh-CN" altLang="en-US" sz="2400" b="1">
                <a:latin typeface="Times New Roman" charset="0"/>
                <a:ea typeface="宋体" charset="0"/>
              </a:rPr>
              <a:t>中</a:t>
            </a:r>
            <a:r>
              <a:rPr lang="zh-CN" altLang="en-US" sz="2400" b="1">
                <a:solidFill>
                  <a:srgbClr val="FF0000"/>
                </a:solidFill>
                <a:latin typeface="Times New Roman" charset="0"/>
                <a:ea typeface="宋体" charset="0"/>
              </a:rPr>
              <a:t>至多重复一次</a:t>
            </a:r>
            <a:r>
              <a:rPr lang="zh-CN" altLang="en-US" sz="2400" b="1">
                <a:latin typeface="Times New Roman" charset="0"/>
                <a:ea typeface="宋体" charset="0"/>
              </a:rPr>
              <a:t>；</a:t>
            </a:r>
          </a:p>
          <a:p>
            <a:pPr lvl="1" algn="just">
              <a:buFont typeface="Wingdings" charset="2"/>
              <a:buNone/>
            </a:pPr>
            <a:r>
              <a:rPr lang="en-US" altLang="zh-CN" sz="2400" b="1">
                <a:latin typeface="Times New Roman" charset="0"/>
                <a:ea typeface="宋体" charset="0"/>
              </a:rPr>
              <a:t>(2) G</a:t>
            </a:r>
            <a:r>
              <a:rPr lang="zh-CN" altLang="en-US" sz="2400" b="1">
                <a:latin typeface="Times New Roman" charset="0"/>
                <a:ea typeface="宋体" charset="0"/>
              </a:rPr>
              <a:t>的每个</a:t>
            </a:r>
            <a:r>
              <a:rPr lang="en-US" altLang="zh-CN" sz="2400" b="1">
                <a:latin typeface="Times New Roman" charset="0"/>
                <a:ea typeface="宋体" charset="0"/>
              </a:rPr>
              <a:t>(</a:t>
            </a:r>
            <a:r>
              <a:rPr lang="zh-CN" altLang="en-US" sz="2400" b="1">
                <a:latin typeface="Times New Roman" charset="0"/>
                <a:ea typeface="宋体" charset="0"/>
              </a:rPr>
              <a:t>初级</a:t>
            </a:r>
            <a:r>
              <a:rPr lang="en-US" altLang="zh-CN" sz="2400" b="1">
                <a:latin typeface="Times New Roman" charset="0"/>
                <a:ea typeface="宋体" charset="0"/>
              </a:rPr>
              <a:t>)</a:t>
            </a:r>
            <a:r>
              <a:rPr lang="zh-CN" altLang="en-US" sz="2400" b="1">
                <a:latin typeface="Times New Roman" charset="0"/>
                <a:ea typeface="宋体" charset="0"/>
              </a:rPr>
              <a:t>回路在</a:t>
            </a:r>
            <a:r>
              <a:rPr lang="en-US" altLang="zh-CN" sz="2400" b="1">
                <a:latin typeface="Times New Roman" charset="0"/>
                <a:ea typeface="宋体" charset="0"/>
              </a:rPr>
              <a:t>G*</a:t>
            </a:r>
            <a:r>
              <a:rPr lang="zh-CN" altLang="en-US" sz="2400" b="1">
                <a:latin typeface="Times New Roman" charset="0"/>
                <a:ea typeface="宋体" charset="0"/>
              </a:rPr>
              <a:t>中</a:t>
            </a:r>
            <a:r>
              <a:rPr lang="zh-CN" altLang="en-US" sz="2400" b="1">
                <a:solidFill>
                  <a:srgbClr val="FF0000"/>
                </a:solidFill>
                <a:latin typeface="Times New Roman" charset="0"/>
                <a:ea typeface="宋体" charset="0"/>
              </a:rPr>
              <a:t>重复边权的和不超过该回路权的一半</a:t>
            </a:r>
            <a:r>
              <a:rPr lang="zh-CN" altLang="en-US" sz="2400" b="1">
                <a:latin typeface="Times New Roman" charset="0"/>
                <a:ea typeface="宋体" charset="0"/>
              </a:rPr>
              <a:t>。</a:t>
            </a:r>
            <a:endParaRPr lang="en-US" altLang="zh-CN" sz="2400" b="1">
              <a:latin typeface="Times New Roman" charset="0"/>
              <a:ea typeface="宋体" charset="0"/>
            </a:endParaRPr>
          </a:p>
          <a:p>
            <a:pPr algn="just">
              <a:lnSpc>
                <a:spcPct val="110000"/>
              </a:lnSpc>
            </a:pPr>
            <a:r>
              <a:rPr lang="en-US" altLang="zh-CN" sz="2200" b="1">
                <a:latin typeface="Times New Roman" charset="0"/>
                <a:ea typeface="宋体" charset="0"/>
                <a:sym typeface="Symbol" charset="2"/>
              </a:rPr>
              <a:t></a:t>
            </a:r>
            <a:r>
              <a:rPr lang="en-US" altLang="zh-CN" sz="2200" b="1">
                <a:latin typeface="Times New Roman" charset="0"/>
                <a:ea typeface="宋体" charset="0"/>
              </a:rPr>
              <a:t> (1) </a:t>
            </a:r>
            <a:r>
              <a:rPr lang="zh-CN" altLang="en-US" sz="2200" b="1">
                <a:latin typeface="Times New Roman" charset="0"/>
                <a:ea typeface="宋体" charset="0"/>
              </a:rPr>
              <a:t>两点之间</a:t>
            </a:r>
            <a:r>
              <a:rPr lang="zh-CN" altLang="en-US" sz="2200" b="1">
                <a:solidFill>
                  <a:srgbClr val="993300"/>
                </a:solidFill>
                <a:latin typeface="Times New Roman" charset="0"/>
                <a:ea typeface="宋体" charset="0"/>
              </a:rPr>
              <a:t>添加的</a:t>
            </a:r>
            <a:r>
              <a:rPr lang="zh-CN" altLang="en-US" sz="2200" b="1">
                <a:latin typeface="Times New Roman" charset="0"/>
                <a:ea typeface="宋体" charset="0"/>
              </a:rPr>
              <a:t>重复边条数若大于</a:t>
            </a:r>
            <a:r>
              <a:rPr lang="en-US" altLang="zh-CN" sz="2200" b="1">
                <a:latin typeface="Times New Roman" charset="0"/>
                <a:ea typeface="宋体" charset="0"/>
              </a:rPr>
              <a:t>1</a:t>
            </a:r>
            <a:r>
              <a:rPr lang="zh-CN" altLang="en-US" sz="2200" b="1">
                <a:latin typeface="Times New Roman" charset="0"/>
                <a:ea typeface="宋体" charset="0"/>
              </a:rPr>
              <a:t>，则删除其中的两条，不影响端点的奇偶性，得到的仍是欧拉图，但重复边权和减少了，显然原来的</a:t>
            </a:r>
            <a:r>
              <a:rPr lang="en-US" altLang="zh-CN" sz="2200" b="1">
                <a:latin typeface="Times New Roman" charset="0"/>
                <a:ea typeface="宋体" charset="0"/>
              </a:rPr>
              <a:t>C</a:t>
            </a:r>
            <a:r>
              <a:rPr lang="zh-CN" altLang="en-US" sz="2200" b="1">
                <a:latin typeface="Times New Roman" charset="0"/>
                <a:ea typeface="宋体" charset="0"/>
              </a:rPr>
              <a:t>不是最优。</a:t>
            </a:r>
          </a:p>
          <a:p>
            <a:pPr algn="just">
              <a:lnSpc>
                <a:spcPct val="110000"/>
              </a:lnSpc>
              <a:buFont typeface="Wingdings" charset="2"/>
              <a:buNone/>
            </a:pPr>
            <a:r>
              <a:rPr lang="zh-CN" altLang="en-US" sz="2200" b="1">
                <a:latin typeface="Times New Roman" charset="0"/>
                <a:ea typeface="宋体" charset="0"/>
              </a:rPr>
              <a:t>           </a:t>
            </a:r>
            <a:r>
              <a:rPr lang="en-US" altLang="zh-CN" sz="2200" b="1">
                <a:latin typeface="Times New Roman" charset="0"/>
                <a:ea typeface="宋体" charset="0"/>
              </a:rPr>
              <a:t>(2) </a:t>
            </a:r>
            <a:r>
              <a:rPr lang="zh-CN" altLang="en-US" sz="2200" b="1">
                <a:latin typeface="Times New Roman" charset="0"/>
                <a:ea typeface="宋体" charset="0"/>
              </a:rPr>
              <a:t>若</a:t>
            </a:r>
            <a:r>
              <a:rPr lang="en-US" altLang="zh-CN" sz="2200" b="1">
                <a:latin typeface="Times New Roman" charset="0"/>
                <a:ea typeface="宋体" charset="0"/>
              </a:rPr>
              <a:t>G</a:t>
            </a:r>
            <a:r>
              <a:rPr lang="zh-CN" altLang="en-US" sz="2200" b="1">
                <a:latin typeface="Times New Roman" charset="0"/>
                <a:ea typeface="宋体" charset="0"/>
              </a:rPr>
              <a:t>中的回路</a:t>
            </a:r>
            <a:r>
              <a:rPr lang="en-US" altLang="zh-CN" sz="2200" b="1">
                <a:latin typeface="Times New Roman" charset="0"/>
                <a:ea typeface="宋体" charset="0"/>
              </a:rPr>
              <a:t>C</a:t>
            </a:r>
            <a:r>
              <a:rPr lang="en-US" altLang="zh-CN" sz="2200" b="1" baseline="-30000">
                <a:latin typeface="Times New Roman" charset="0"/>
                <a:ea typeface="宋体" charset="0"/>
              </a:rPr>
              <a:t>1</a:t>
            </a:r>
            <a:r>
              <a:rPr lang="zh-CN" altLang="en-US" sz="2200" b="1">
                <a:latin typeface="Times New Roman" charset="0"/>
                <a:ea typeface="宋体" charset="0"/>
              </a:rPr>
              <a:t>在</a:t>
            </a:r>
            <a:r>
              <a:rPr lang="en-US" altLang="zh-CN" sz="2200" b="1">
                <a:latin typeface="Times New Roman" charset="0"/>
                <a:ea typeface="宋体" charset="0"/>
              </a:rPr>
              <a:t>G*</a:t>
            </a:r>
            <a:r>
              <a:rPr lang="zh-CN" altLang="en-US" sz="2200" b="1">
                <a:latin typeface="Times New Roman" charset="0"/>
                <a:ea typeface="宋体" charset="0"/>
              </a:rPr>
              <a:t>中重复边的权和大于</a:t>
            </a:r>
            <a:r>
              <a:rPr lang="en-US" altLang="zh-CN" sz="2200" b="1">
                <a:latin typeface="Times New Roman" charset="0"/>
                <a:ea typeface="宋体" charset="0"/>
              </a:rPr>
              <a:t>C</a:t>
            </a:r>
            <a:r>
              <a:rPr lang="en-US" altLang="zh-CN" sz="2200" b="1" baseline="-30000">
                <a:latin typeface="Times New Roman" charset="0"/>
                <a:ea typeface="宋体" charset="0"/>
              </a:rPr>
              <a:t>1</a:t>
            </a:r>
            <a:r>
              <a:rPr lang="zh-CN" altLang="en-US" sz="2200" b="1">
                <a:latin typeface="Times New Roman" charset="0"/>
                <a:ea typeface="宋体" charset="0"/>
              </a:rPr>
              <a:t>的权的一半，按如下方式改造</a:t>
            </a:r>
            <a:r>
              <a:rPr lang="en-US" altLang="zh-CN" sz="2200" b="1">
                <a:latin typeface="Times New Roman" charset="0"/>
                <a:ea typeface="宋体" charset="0"/>
              </a:rPr>
              <a:t>G*: C</a:t>
            </a:r>
            <a:r>
              <a:rPr lang="en-US" altLang="zh-CN" sz="2200" b="1" baseline="-30000">
                <a:latin typeface="Times New Roman" charset="0"/>
                <a:ea typeface="宋体" charset="0"/>
              </a:rPr>
              <a:t>1</a:t>
            </a:r>
            <a:r>
              <a:rPr lang="zh-CN" altLang="en-US" sz="2200" b="1">
                <a:latin typeface="Times New Roman" charset="0"/>
                <a:ea typeface="宋体" charset="0"/>
              </a:rPr>
              <a:t>上原有的重复边均删除，而原来未重复的边均添加重复边，设得到的图为</a:t>
            </a:r>
            <a:r>
              <a:rPr lang="en-US" altLang="zh-CN" sz="2200" b="1">
                <a:latin typeface="Times New Roman" charset="0"/>
                <a:ea typeface="宋体" charset="0"/>
              </a:rPr>
              <a:t>G"</a:t>
            </a:r>
            <a:r>
              <a:rPr lang="zh-CN" altLang="en-US" sz="2200" b="1">
                <a:latin typeface="Times New Roman" charset="0"/>
                <a:ea typeface="宋体" charset="0"/>
              </a:rPr>
              <a:t>。显然，</a:t>
            </a:r>
            <a:r>
              <a:rPr lang="en-US" altLang="zh-CN" sz="2200" b="1">
                <a:latin typeface="Times New Roman" charset="0"/>
                <a:ea typeface="宋体" charset="0"/>
              </a:rPr>
              <a:t>G"</a:t>
            </a:r>
            <a:r>
              <a:rPr lang="zh-CN" altLang="en-US" sz="2200" b="1">
                <a:latin typeface="Times New Roman" charset="0"/>
                <a:ea typeface="宋体" charset="0"/>
              </a:rPr>
              <a:t>中每个顶点的度数仍是偶数，但</a:t>
            </a:r>
            <a:r>
              <a:rPr lang="en-US" altLang="zh-CN" sz="2200" b="1">
                <a:latin typeface="Times New Roman" charset="0"/>
                <a:ea typeface="宋体" charset="0"/>
              </a:rPr>
              <a:t>G"</a:t>
            </a:r>
            <a:r>
              <a:rPr lang="zh-CN" altLang="en-US" sz="2200" b="1">
                <a:latin typeface="Times New Roman" charset="0"/>
                <a:ea typeface="宋体" charset="0"/>
              </a:rPr>
              <a:t>中重复边的权和小于</a:t>
            </a:r>
            <a:r>
              <a:rPr lang="en-US" altLang="zh-CN" sz="2200" b="1">
                <a:latin typeface="Times New Roman" charset="0"/>
                <a:ea typeface="宋体" charset="0"/>
              </a:rPr>
              <a:t>G*</a:t>
            </a:r>
            <a:r>
              <a:rPr lang="zh-CN" altLang="en-US" sz="2200" b="1">
                <a:latin typeface="Times New Roman" charset="0"/>
                <a:ea typeface="宋体" charset="0"/>
              </a:rPr>
              <a:t>中相应的值，矛盾。</a:t>
            </a:r>
          </a:p>
          <a:p>
            <a:pPr lvl="1" algn="just">
              <a:buFont typeface="Wingdings" charset="2"/>
              <a:buNone/>
            </a:pPr>
            <a:endParaRPr lang="zh-CN" altLang="en-US" sz="2800" b="1">
              <a:latin typeface="Times New Roman" charset="0"/>
              <a:ea typeface="宋体"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601663" y="207963"/>
            <a:ext cx="7327900" cy="1104900"/>
          </a:xfrm>
        </p:spPr>
        <p:txBody>
          <a:bodyPr/>
          <a:lstStyle/>
          <a:p>
            <a:r>
              <a:rPr lang="zh-CN" altLang="en-US">
                <a:ea typeface="宋体" charset="0"/>
              </a:rPr>
              <a:t>中国邮递员问题</a:t>
            </a:r>
            <a:r>
              <a:rPr lang="en-US" altLang="zh-CN">
                <a:ea typeface="宋体" charset="0"/>
              </a:rPr>
              <a:t>-</a:t>
            </a:r>
            <a:r>
              <a:rPr lang="zh-CN" altLang="en-US">
                <a:ea typeface="宋体" charset="0"/>
              </a:rPr>
              <a:t>求解原理（续）</a:t>
            </a:r>
          </a:p>
        </p:txBody>
      </p:sp>
      <p:sp>
        <p:nvSpPr>
          <p:cNvPr id="33794" name="Rectangle 3"/>
          <p:cNvSpPr>
            <a:spLocks noGrp="1" noChangeArrowheads="1"/>
          </p:cNvSpPr>
          <p:nvPr>
            <p:ph idx="1"/>
          </p:nvPr>
        </p:nvSpPr>
        <p:spPr>
          <a:xfrm>
            <a:off x="250825" y="1484313"/>
            <a:ext cx="8569325" cy="4897437"/>
          </a:xfrm>
        </p:spPr>
        <p:txBody>
          <a:bodyPr/>
          <a:lstStyle/>
          <a:p>
            <a:pPr algn="just">
              <a:lnSpc>
                <a:spcPct val="120000"/>
              </a:lnSpc>
              <a:spcBef>
                <a:spcPct val="50000"/>
              </a:spcBef>
            </a:pPr>
            <a:r>
              <a:rPr lang="zh-CN" altLang="en-US" sz="2400" b="1">
                <a:latin typeface="Times New Roman" charset="0"/>
                <a:ea typeface="宋体" charset="0"/>
                <a:sym typeface="Symbol" charset="2"/>
              </a:rPr>
              <a:t></a:t>
            </a:r>
            <a:r>
              <a:rPr lang="zh-CN" altLang="en-US" sz="2400" b="1">
                <a:latin typeface="Times New Roman" charset="0"/>
                <a:ea typeface="宋体" charset="0"/>
              </a:rPr>
              <a:t> 只需证明：满足上述两个条件的回路的权均相等。</a:t>
            </a:r>
          </a:p>
          <a:p>
            <a:pPr lvl="1" algn="just">
              <a:lnSpc>
                <a:spcPct val="120000"/>
              </a:lnSpc>
              <a:buFont typeface="Wingdings" charset="2"/>
              <a:buNone/>
            </a:pPr>
            <a:r>
              <a:rPr lang="zh-CN" altLang="en-US" sz="2400" b="1">
                <a:latin typeface="Times New Roman" charset="0"/>
                <a:ea typeface="宋体" charset="0"/>
              </a:rPr>
              <a:t>假设</a:t>
            </a:r>
            <a:r>
              <a:rPr lang="en-US" altLang="zh-CN" sz="2400" b="1">
                <a:latin typeface="Times New Roman" charset="0"/>
                <a:ea typeface="宋体" charset="0"/>
              </a:rPr>
              <a:t>C</a:t>
            </a:r>
            <a:r>
              <a:rPr lang="en-US" altLang="zh-CN" sz="2400" b="1" baseline="-30000">
                <a:latin typeface="Times New Roman" charset="0"/>
                <a:ea typeface="宋体" charset="0"/>
              </a:rPr>
              <a:t>1</a:t>
            </a:r>
            <a:r>
              <a:rPr lang="zh-CN" altLang="en-US" sz="2400" b="1">
                <a:latin typeface="Times New Roman" charset="0"/>
                <a:ea typeface="宋体" charset="0"/>
              </a:rPr>
              <a:t>和</a:t>
            </a:r>
            <a:r>
              <a:rPr lang="en-US" altLang="zh-CN" sz="2400" b="1">
                <a:latin typeface="Times New Roman" charset="0"/>
                <a:ea typeface="宋体" charset="0"/>
              </a:rPr>
              <a:t>C</a:t>
            </a:r>
            <a:r>
              <a:rPr lang="en-US" altLang="zh-CN" sz="2400" b="1" baseline="-30000">
                <a:latin typeface="Times New Roman" charset="0"/>
                <a:ea typeface="宋体" charset="0"/>
              </a:rPr>
              <a:t>2</a:t>
            </a:r>
            <a:r>
              <a:rPr lang="zh-CN" altLang="en-US" sz="2400" b="1">
                <a:latin typeface="Times New Roman" charset="0"/>
                <a:ea typeface="宋体" charset="0"/>
              </a:rPr>
              <a:t>是满足上述条件的两个回路，相应的欧拉图是</a:t>
            </a:r>
            <a:r>
              <a:rPr lang="en-US" altLang="zh-CN" sz="2400" b="1">
                <a:latin typeface="Times New Roman" charset="0"/>
                <a:ea typeface="宋体" charset="0"/>
              </a:rPr>
              <a:t>G</a:t>
            </a:r>
            <a:r>
              <a:rPr lang="en-US" altLang="zh-CN" sz="2400" b="1" baseline="-30000">
                <a:latin typeface="Times New Roman" charset="0"/>
                <a:ea typeface="宋体" charset="0"/>
              </a:rPr>
              <a:t>1</a:t>
            </a:r>
            <a:r>
              <a:rPr lang="en-US" altLang="zh-CN" sz="2400" b="1">
                <a:latin typeface="Times New Roman" charset="0"/>
                <a:ea typeface="宋体" charset="0"/>
              </a:rPr>
              <a:t>*</a:t>
            </a:r>
            <a:r>
              <a:rPr lang="zh-CN" altLang="en-US" sz="2400" b="1">
                <a:latin typeface="Times New Roman" charset="0"/>
                <a:ea typeface="宋体" charset="0"/>
              </a:rPr>
              <a:t>和</a:t>
            </a:r>
            <a:r>
              <a:rPr lang="en-US" altLang="zh-CN" sz="2400" b="1">
                <a:latin typeface="Times New Roman" charset="0"/>
                <a:ea typeface="宋体" charset="0"/>
              </a:rPr>
              <a:t>G</a:t>
            </a:r>
            <a:r>
              <a:rPr lang="en-US" altLang="zh-CN" sz="2400" b="1" baseline="-30000">
                <a:latin typeface="Times New Roman" charset="0"/>
                <a:ea typeface="宋体" charset="0"/>
              </a:rPr>
              <a:t>2</a:t>
            </a:r>
            <a:r>
              <a:rPr lang="en-US" altLang="zh-CN" sz="2400" b="1">
                <a:latin typeface="Times New Roman" charset="0"/>
                <a:ea typeface="宋体" charset="0"/>
              </a:rPr>
              <a:t>*</a:t>
            </a:r>
            <a:r>
              <a:rPr lang="zh-CN" altLang="en-US" sz="2400" b="1">
                <a:latin typeface="Times New Roman" charset="0"/>
                <a:ea typeface="宋体" charset="0"/>
              </a:rPr>
              <a:t>，添加的重复边集合分别是</a:t>
            </a:r>
            <a:r>
              <a:rPr lang="en-US" altLang="zh-CN" sz="2400" b="1">
                <a:latin typeface="Times New Roman" charset="0"/>
                <a:ea typeface="宋体" charset="0"/>
              </a:rPr>
              <a:t>F</a:t>
            </a:r>
            <a:r>
              <a:rPr lang="en-US" altLang="zh-CN" sz="2400" b="1" baseline="-30000">
                <a:latin typeface="Times New Roman" charset="0"/>
                <a:ea typeface="宋体" charset="0"/>
              </a:rPr>
              <a:t>1</a:t>
            </a:r>
            <a:r>
              <a:rPr lang="zh-CN" altLang="en-US" sz="2400" b="1">
                <a:latin typeface="Times New Roman" charset="0"/>
                <a:ea typeface="宋体" charset="0"/>
              </a:rPr>
              <a:t>和</a:t>
            </a:r>
            <a:r>
              <a:rPr lang="en-US" altLang="zh-CN" sz="2400" b="1">
                <a:latin typeface="Times New Roman" charset="0"/>
                <a:ea typeface="宋体" charset="0"/>
              </a:rPr>
              <a:t>F</a:t>
            </a:r>
            <a:r>
              <a:rPr lang="en-US" altLang="zh-CN" sz="2400" b="1" baseline="-30000">
                <a:latin typeface="Times New Roman" charset="0"/>
                <a:ea typeface="宋体" charset="0"/>
              </a:rPr>
              <a:t>2</a:t>
            </a:r>
            <a:r>
              <a:rPr lang="zh-CN" altLang="en-US" sz="2400" b="1">
                <a:latin typeface="Times New Roman" charset="0"/>
                <a:ea typeface="宋体" charset="0"/>
              </a:rPr>
              <a:t>。令</a:t>
            </a:r>
            <a:r>
              <a:rPr lang="en-US" altLang="zh-CN" sz="2400" b="1">
                <a:latin typeface="Times New Roman" charset="0"/>
                <a:ea typeface="宋体" charset="0"/>
              </a:rPr>
              <a:t>F= F</a:t>
            </a:r>
            <a:r>
              <a:rPr lang="en-US" altLang="zh-CN" sz="2400" b="1" baseline="-30000">
                <a:latin typeface="Times New Roman" charset="0"/>
                <a:ea typeface="宋体" charset="0"/>
              </a:rPr>
              <a:t>1</a:t>
            </a:r>
            <a:r>
              <a:rPr lang="en-US" altLang="zh-CN" sz="2400" b="1">
                <a:latin typeface="Times New Roman" charset="0"/>
                <a:ea typeface="宋体" charset="0"/>
                <a:sym typeface="Symbol" charset="2"/>
              </a:rPr>
              <a:t></a:t>
            </a:r>
            <a:r>
              <a:rPr lang="en-US" altLang="zh-CN" sz="2400" b="1">
                <a:latin typeface="Times New Roman" charset="0"/>
                <a:ea typeface="宋体" charset="0"/>
              </a:rPr>
              <a:t>F</a:t>
            </a:r>
            <a:r>
              <a:rPr lang="en-US" altLang="zh-CN" sz="2400" b="1" baseline="-30000">
                <a:latin typeface="Times New Roman" charset="0"/>
                <a:ea typeface="宋体" charset="0"/>
              </a:rPr>
              <a:t>2</a:t>
            </a:r>
            <a:r>
              <a:rPr lang="en-US" altLang="zh-CN" sz="2400" b="1">
                <a:latin typeface="Times New Roman" charset="0"/>
                <a:ea typeface="宋体" charset="0"/>
              </a:rPr>
              <a:t>, G[F]</a:t>
            </a:r>
            <a:r>
              <a:rPr lang="zh-CN" altLang="en-US" sz="2400" b="1">
                <a:latin typeface="Times New Roman" charset="0"/>
                <a:ea typeface="宋体" charset="0"/>
              </a:rPr>
              <a:t>是</a:t>
            </a:r>
            <a:r>
              <a:rPr lang="en-US" altLang="zh-CN" sz="2400" b="1">
                <a:latin typeface="Times New Roman" charset="0"/>
                <a:ea typeface="宋体" charset="0"/>
              </a:rPr>
              <a:t>F</a:t>
            </a:r>
            <a:r>
              <a:rPr lang="zh-CN" altLang="en-US" sz="2400" b="1">
                <a:latin typeface="Times New Roman" charset="0"/>
                <a:ea typeface="宋体" charset="0"/>
              </a:rPr>
              <a:t>生成的导出子图。注意：构造</a:t>
            </a:r>
            <a:r>
              <a:rPr lang="en-US" altLang="zh-CN" sz="2400" b="1">
                <a:latin typeface="Times New Roman" charset="0"/>
                <a:ea typeface="宋体" charset="0"/>
              </a:rPr>
              <a:t>G</a:t>
            </a:r>
            <a:r>
              <a:rPr lang="en-US" altLang="zh-CN" sz="2400" b="1" baseline="-30000">
                <a:latin typeface="Times New Roman" charset="0"/>
                <a:ea typeface="宋体" charset="0"/>
              </a:rPr>
              <a:t>1</a:t>
            </a:r>
            <a:r>
              <a:rPr lang="en-US" altLang="zh-CN" sz="2400" b="1">
                <a:latin typeface="Times New Roman" charset="0"/>
                <a:ea typeface="宋体" charset="0"/>
              </a:rPr>
              <a:t>*</a:t>
            </a:r>
            <a:r>
              <a:rPr lang="zh-CN" altLang="en-US" sz="2400" b="1">
                <a:latin typeface="Times New Roman" charset="0"/>
                <a:ea typeface="宋体" charset="0"/>
              </a:rPr>
              <a:t>和</a:t>
            </a:r>
            <a:r>
              <a:rPr lang="en-US" altLang="zh-CN" sz="2400" b="1">
                <a:latin typeface="Times New Roman" charset="0"/>
                <a:ea typeface="宋体" charset="0"/>
              </a:rPr>
              <a:t>G</a:t>
            </a:r>
            <a:r>
              <a:rPr lang="en-US" altLang="zh-CN" sz="2400" b="1" baseline="-30000">
                <a:latin typeface="Times New Roman" charset="0"/>
                <a:ea typeface="宋体" charset="0"/>
              </a:rPr>
              <a:t>2</a:t>
            </a:r>
            <a:r>
              <a:rPr lang="en-US" altLang="zh-CN" sz="2400" b="1">
                <a:latin typeface="Times New Roman" charset="0"/>
                <a:ea typeface="宋体" charset="0"/>
              </a:rPr>
              <a:t>*</a:t>
            </a:r>
            <a:r>
              <a:rPr lang="zh-CN" altLang="en-US" sz="2400" b="1">
                <a:latin typeface="Times New Roman" charset="0"/>
                <a:ea typeface="宋体" charset="0"/>
              </a:rPr>
              <a:t>时，在</a:t>
            </a:r>
            <a:r>
              <a:rPr lang="en-US" altLang="zh-CN" sz="2400" b="1">
                <a:latin typeface="Times New Roman" charset="0"/>
                <a:ea typeface="宋体" charset="0"/>
              </a:rPr>
              <a:t>G</a:t>
            </a:r>
            <a:r>
              <a:rPr lang="zh-CN" altLang="en-US" sz="2400" b="1">
                <a:latin typeface="Times New Roman" charset="0"/>
                <a:ea typeface="宋体" charset="0"/>
              </a:rPr>
              <a:t>的任意顶点上添加的边数同奇偶性</a:t>
            </a:r>
            <a:r>
              <a:rPr lang="en-US" altLang="zh-CN" sz="2400" b="1">
                <a:latin typeface="Times New Roman" charset="0"/>
                <a:ea typeface="宋体" charset="0"/>
              </a:rPr>
              <a:t>(</a:t>
            </a:r>
            <a:r>
              <a:rPr lang="zh-CN" altLang="en-US" sz="2400" b="1">
                <a:latin typeface="Times New Roman" charset="0"/>
                <a:ea typeface="宋体" charset="0"/>
              </a:rPr>
              <a:t>与该点在</a:t>
            </a:r>
            <a:r>
              <a:rPr lang="en-US" altLang="zh-CN" sz="2400" b="1">
                <a:latin typeface="Times New Roman" charset="0"/>
                <a:ea typeface="宋体" charset="0"/>
              </a:rPr>
              <a:t>G</a:t>
            </a:r>
            <a:r>
              <a:rPr lang="zh-CN" altLang="en-US" sz="2400" b="1">
                <a:latin typeface="Times New Roman" charset="0"/>
                <a:ea typeface="宋体" charset="0"/>
              </a:rPr>
              <a:t>中度数同奇偶性</a:t>
            </a:r>
            <a:r>
              <a:rPr lang="en-US" altLang="zh-CN" sz="2400" b="1">
                <a:latin typeface="Times New Roman" charset="0"/>
                <a:ea typeface="宋体" charset="0"/>
              </a:rPr>
              <a:t>)</a:t>
            </a:r>
            <a:r>
              <a:rPr lang="zh-CN" altLang="en-US" sz="2400" b="1">
                <a:latin typeface="Times New Roman" charset="0"/>
                <a:ea typeface="宋体" charset="0"/>
              </a:rPr>
              <a:t>，因此</a:t>
            </a:r>
            <a:r>
              <a:rPr lang="en-US" altLang="zh-CN" sz="2400" b="1">
                <a:solidFill>
                  <a:srgbClr val="0000CC"/>
                </a:solidFill>
                <a:latin typeface="Times New Roman" charset="0"/>
                <a:ea typeface="宋体" charset="0"/>
              </a:rPr>
              <a:t>G[F]</a:t>
            </a:r>
            <a:r>
              <a:rPr lang="zh-CN" altLang="en-US" sz="2400" b="1">
                <a:solidFill>
                  <a:srgbClr val="0000CC"/>
                </a:solidFill>
                <a:latin typeface="Times New Roman" charset="0"/>
                <a:ea typeface="宋体" charset="0"/>
              </a:rPr>
              <a:t>中各顶点度数均为偶数</a:t>
            </a:r>
            <a:r>
              <a:rPr lang="zh-CN" altLang="en-US" sz="2400" b="1">
                <a:latin typeface="Times New Roman" charset="0"/>
                <a:ea typeface="宋体" charset="0"/>
              </a:rPr>
              <a:t>，</a:t>
            </a:r>
            <a:r>
              <a:rPr lang="zh-CN" altLang="en-US" sz="2400" b="1">
                <a:latin typeface="Times New Roman" charset="0"/>
                <a:ea typeface="宋体" charset="0"/>
                <a:sym typeface="Symbol" charset="2"/>
              </a:rPr>
              <a:t></a:t>
            </a:r>
            <a:r>
              <a:rPr lang="en-US" altLang="zh-CN" sz="2400" b="1">
                <a:latin typeface="Times New Roman" charset="0"/>
                <a:ea typeface="宋体" charset="0"/>
              </a:rPr>
              <a:t>G[F]</a:t>
            </a:r>
            <a:r>
              <a:rPr lang="zh-CN" altLang="en-US" sz="2400" b="1">
                <a:latin typeface="Times New Roman" charset="0"/>
                <a:ea typeface="宋体" charset="0"/>
              </a:rPr>
              <a:t>是若干边不重复的初级回路的并集。</a:t>
            </a:r>
          </a:p>
          <a:p>
            <a:pPr lvl="1">
              <a:lnSpc>
                <a:spcPct val="120000"/>
              </a:lnSpc>
              <a:buFont typeface="Wingdings" charset="2"/>
              <a:buNone/>
            </a:pPr>
            <a:r>
              <a:rPr lang="zh-CN" altLang="en-US" sz="2400" b="1">
                <a:latin typeface="Times New Roman" charset="0"/>
                <a:ea typeface="宋体" charset="0"/>
              </a:rPr>
              <a:t>考虑</a:t>
            </a:r>
            <a:r>
              <a:rPr lang="en-US" altLang="zh-CN" sz="2400" b="1">
                <a:latin typeface="Times New Roman" charset="0"/>
                <a:ea typeface="宋体" charset="0"/>
              </a:rPr>
              <a:t>G[F]</a:t>
            </a:r>
            <a:r>
              <a:rPr lang="zh-CN" altLang="en-US" sz="2400" b="1">
                <a:latin typeface="Times New Roman" charset="0"/>
                <a:ea typeface="宋体" charset="0"/>
              </a:rPr>
              <a:t>的任一回路</a:t>
            </a:r>
            <a:r>
              <a:rPr lang="en-US" altLang="zh-CN" sz="2400" b="1">
                <a:latin typeface="Times New Roman" charset="0"/>
                <a:ea typeface="宋体" charset="0"/>
              </a:rPr>
              <a:t>C', C'</a:t>
            </a:r>
            <a:r>
              <a:rPr lang="zh-CN" altLang="en-US" sz="2400" b="1">
                <a:latin typeface="Times New Roman" charset="0"/>
                <a:ea typeface="宋体" charset="0"/>
              </a:rPr>
              <a:t>上属于</a:t>
            </a:r>
            <a:r>
              <a:rPr lang="en-US" altLang="zh-CN" sz="2400" b="1">
                <a:latin typeface="Times New Roman" charset="0"/>
                <a:ea typeface="宋体" charset="0"/>
              </a:rPr>
              <a:t>F</a:t>
            </a:r>
            <a:r>
              <a:rPr lang="en-US" altLang="zh-CN" sz="2400" b="1" baseline="-30000">
                <a:latin typeface="Times New Roman" charset="0"/>
                <a:ea typeface="宋体" charset="0"/>
              </a:rPr>
              <a:t>1</a:t>
            </a:r>
            <a:r>
              <a:rPr lang="zh-CN" altLang="en-US" sz="2400" b="1">
                <a:latin typeface="Times New Roman" charset="0"/>
                <a:ea typeface="宋体" charset="0"/>
              </a:rPr>
              <a:t>的边的权和与属于</a:t>
            </a:r>
            <a:r>
              <a:rPr lang="en-US" altLang="zh-CN" sz="2400" b="1">
                <a:latin typeface="Times New Roman" charset="0"/>
                <a:ea typeface="宋体" charset="0"/>
              </a:rPr>
              <a:t>F</a:t>
            </a:r>
            <a:r>
              <a:rPr lang="en-US" altLang="zh-CN" sz="2400" b="1" baseline="-30000">
                <a:latin typeface="Times New Roman" charset="0"/>
                <a:ea typeface="宋体" charset="0"/>
              </a:rPr>
              <a:t>2</a:t>
            </a:r>
            <a:r>
              <a:rPr lang="zh-CN" altLang="en-US" sz="2400" b="1">
                <a:latin typeface="Times New Roman" charset="0"/>
                <a:ea typeface="宋体" charset="0"/>
              </a:rPr>
              <a:t>的边的权和</a:t>
            </a:r>
            <a:r>
              <a:rPr lang="zh-CN" altLang="en-US" sz="2400" b="1">
                <a:solidFill>
                  <a:srgbClr val="0000CC"/>
                </a:solidFill>
                <a:latin typeface="Times New Roman" charset="0"/>
                <a:ea typeface="宋体" charset="0"/>
              </a:rPr>
              <a:t>都不能超过</a:t>
            </a:r>
            <a:r>
              <a:rPr lang="en-US" altLang="zh-CN" sz="2400" b="1">
                <a:solidFill>
                  <a:srgbClr val="0000CC"/>
                </a:solidFill>
                <a:latin typeface="Times New Roman" charset="0"/>
                <a:ea typeface="宋体" charset="0"/>
              </a:rPr>
              <a:t>C'</a:t>
            </a:r>
            <a:r>
              <a:rPr lang="zh-CN" altLang="en-US" sz="2400" b="1">
                <a:solidFill>
                  <a:srgbClr val="0000CC"/>
                </a:solidFill>
                <a:latin typeface="Times New Roman" charset="0"/>
                <a:ea typeface="宋体" charset="0"/>
              </a:rPr>
              <a:t>的权的一半，因此必然相等</a:t>
            </a:r>
            <a:r>
              <a:rPr lang="zh-CN" altLang="en-US" sz="2400" b="1">
                <a:latin typeface="Times New Roman" charset="0"/>
                <a:ea typeface="宋体" charset="0"/>
              </a:rPr>
              <a:t>。由此易知，构造</a:t>
            </a:r>
            <a:r>
              <a:rPr lang="en-US" altLang="zh-CN" sz="2400" b="1">
                <a:latin typeface="Times New Roman" charset="0"/>
                <a:ea typeface="宋体" charset="0"/>
              </a:rPr>
              <a:t>G</a:t>
            </a:r>
            <a:r>
              <a:rPr lang="en-US" altLang="zh-CN" sz="2400" b="1" baseline="-30000">
                <a:latin typeface="Times New Roman" charset="0"/>
                <a:ea typeface="宋体" charset="0"/>
              </a:rPr>
              <a:t>1</a:t>
            </a:r>
            <a:r>
              <a:rPr lang="en-US" altLang="zh-CN" sz="2400" b="1">
                <a:latin typeface="Times New Roman" charset="0"/>
                <a:ea typeface="宋体" charset="0"/>
              </a:rPr>
              <a:t>*</a:t>
            </a:r>
            <a:r>
              <a:rPr lang="zh-CN" altLang="en-US" sz="2400" b="1">
                <a:latin typeface="Times New Roman" charset="0"/>
                <a:ea typeface="宋体" charset="0"/>
              </a:rPr>
              <a:t>和</a:t>
            </a:r>
            <a:r>
              <a:rPr lang="en-US" altLang="zh-CN" sz="2400" b="1">
                <a:latin typeface="Times New Roman" charset="0"/>
                <a:ea typeface="宋体" charset="0"/>
              </a:rPr>
              <a:t>G</a:t>
            </a:r>
            <a:r>
              <a:rPr lang="en-US" altLang="zh-CN" sz="2400" b="1" baseline="-30000">
                <a:latin typeface="Times New Roman" charset="0"/>
                <a:ea typeface="宋体" charset="0"/>
              </a:rPr>
              <a:t>2</a:t>
            </a:r>
            <a:r>
              <a:rPr lang="en-US" altLang="zh-CN" sz="2400" b="1">
                <a:latin typeface="Times New Roman" charset="0"/>
                <a:ea typeface="宋体" charset="0"/>
              </a:rPr>
              <a:t>*</a:t>
            </a:r>
            <a:r>
              <a:rPr lang="zh-CN" altLang="en-US" sz="2400" b="1">
                <a:latin typeface="Times New Roman" charset="0"/>
                <a:ea typeface="宋体" charset="0"/>
              </a:rPr>
              <a:t>时添加的边的权和必然相等。于是</a:t>
            </a:r>
            <a:r>
              <a:rPr lang="en-US" altLang="zh-CN" sz="2400" b="1">
                <a:latin typeface="Times New Roman" charset="0"/>
                <a:ea typeface="宋体" charset="0"/>
              </a:rPr>
              <a:t>G</a:t>
            </a:r>
            <a:r>
              <a:rPr lang="en-US" altLang="zh-CN" sz="2400" b="1" baseline="-30000">
                <a:latin typeface="Times New Roman" charset="0"/>
                <a:ea typeface="宋体" charset="0"/>
              </a:rPr>
              <a:t>1</a:t>
            </a:r>
            <a:r>
              <a:rPr lang="en-US" altLang="zh-CN" sz="2400" b="1">
                <a:latin typeface="Times New Roman" charset="0"/>
                <a:ea typeface="宋体" charset="0"/>
              </a:rPr>
              <a:t>*</a:t>
            </a:r>
            <a:r>
              <a:rPr lang="zh-CN" altLang="en-US" sz="2400" b="1">
                <a:latin typeface="Times New Roman" charset="0"/>
                <a:ea typeface="宋体" charset="0"/>
              </a:rPr>
              <a:t>和</a:t>
            </a:r>
            <a:r>
              <a:rPr lang="en-US" altLang="zh-CN" sz="2400" b="1">
                <a:latin typeface="Times New Roman" charset="0"/>
                <a:ea typeface="宋体" charset="0"/>
              </a:rPr>
              <a:t>G</a:t>
            </a:r>
            <a:r>
              <a:rPr lang="en-US" altLang="zh-CN" sz="2400" b="1" baseline="-30000">
                <a:latin typeface="Times New Roman" charset="0"/>
                <a:ea typeface="宋体" charset="0"/>
              </a:rPr>
              <a:t>2</a:t>
            </a:r>
            <a:r>
              <a:rPr lang="en-US" altLang="zh-CN" sz="2400" b="1">
                <a:latin typeface="Times New Roman" charset="0"/>
                <a:ea typeface="宋体" charset="0"/>
              </a:rPr>
              <a:t>*</a:t>
            </a:r>
            <a:r>
              <a:rPr lang="zh-CN" altLang="en-US" sz="2400" b="1">
                <a:latin typeface="Times New Roman" charset="0"/>
                <a:ea typeface="宋体" charset="0"/>
              </a:rPr>
              <a:t>的权相等，即</a:t>
            </a:r>
            <a:r>
              <a:rPr lang="en-US" altLang="zh-CN" sz="2400" b="1">
                <a:latin typeface="Times New Roman" charset="0"/>
                <a:ea typeface="宋体" charset="0"/>
              </a:rPr>
              <a:t>C</a:t>
            </a:r>
            <a:r>
              <a:rPr lang="en-US" altLang="zh-CN" sz="2400" b="1" baseline="-30000">
                <a:latin typeface="Times New Roman" charset="0"/>
                <a:ea typeface="宋体" charset="0"/>
              </a:rPr>
              <a:t>1</a:t>
            </a:r>
            <a:r>
              <a:rPr lang="zh-CN" altLang="en-US" sz="2400" b="1">
                <a:latin typeface="Times New Roman" charset="0"/>
                <a:ea typeface="宋体" charset="0"/>
              </a:rPr>
              <a:t>和</a:t>
            </a:r>
            <a:r>
              <a:rPr lang="en-US" altLang="zh-CN" sz="2400" b="1">
                <a:latin typeface="Times New Roman" charset="0"/>
                <a:ea typeface="宋体" charset="0"/>
              </a:rPr>
              <a:t>C</a:t>
            </a:r>
            <a:r>
              <a:rPr lang="en-US" altLang="zh-CN" sz="2400" b="1" baseline="-30000">
                <a:latin typeface="Times New Roman" charset="0"/>
                <a:ea typeface="宋体" charset="0"/>
              </a:rPr>
              <a:t>2</a:t>
            </a:r>
            <a:r>
              <a:rPr lang="zh-CN" altLang="en-US" sz="2400" b="1">
                <a:latin typeface="Times New Roman" charset="0"/>
                <a:ea typeface="宋体" charset="0"/>
              </a:rPr>
              <a:t>的权相等。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57200" y="620713"/>
            <a:ext cx="7543800" cy="796925"/>
          </a:xfrm>
        </p:spPr>
        <p:txBody>
          <a:bodyPr/>
          <a:lstStyle/>
          <a:p>
            <a:r>
              <a:rPr lang="zh-CN" altLang="en-US">
                <a:ea typeface="宋体" charset="0"/>
              </a:rPr>
              <a:t>中国邮递员问题</a:t>
            </a:r>
            <a:r>
              <a:rPr lang="en-US" altLang="zh-CN">
                <a:ea typeface="宋体" charset="0"/>
              </a:rPr>
              <a:t>-</a:t>
            </a:r>
            <a:r>
              <a:rPr lang="zh-CN" altLang="en-US">
                <a:ea typeface="宋体" charset="0"/>
              </a:rPr>
              <a:t>算法 </a:t>
            </a:r>
          </a:p>
        </p:txBody>
      </p:sp>
      <p:sp>
        <p:nvSpPr>
          <p:cNvPr id="34818" name="Rectangle 3"/>
          <p:cNvSpPr>
            <a:spLocks noGrp="1" noChangeArrowheads="1"/>
          </p:cNvSpPr>
          <p:nvPr>
            <p:ph idx="1"/>
          </p:nvPr>
        </p:nvSpPr>
        <p:spPr>
          <a:xfrm>
            <a:off x="250825" y="1719263"/>
            <a:ext cx="8569325" cy="3294062"/>
          </a:xfrm>
        </p:spPr>
        <p:txBody>
          <a:bodyPr/>
          <a:lstStyle/>
          <a:p>
            <a:pPr algn="just"/>
            <a:r>
              <a:rPr lang="zh-CN" altLang="en-US" sz="2400" b="1">
                <a:latin typeface="Times New Roman" charset="0"/>
                <a:ea typeface="宋体" charset="0"/>
              </a:rPr>
              <a:t>算法过程</a:t>
            </a:r>
          </a:p>
          <a:p>
            <a:pPr lvl="1" algn="just"/>
            <a:r>
              <a:rPr lang="en-US" altLang="zh-CN" sz="2400" b="1">
                <a:latin typeface="Times New Roman" charset="0"/>
                <a:ea typeface="宋体" charset="0"/>
              </a:rPr>
              <a:t>1</a:t>
            </a:r>
            <a:r>
              <a:rPr lang="zh-CN" altLang="en-US" sz="2400" b="1">
                <a:latin typeface="Times New Roman" charset="0"/>
                <a:ea typeface="宋体" charset="0"/>
              </a:rPr>
              <a:t>．用</a:t>
            </a:r>
            <a:r>
              <a:rPr lang="en-US" altLang="zh-CN" sz="2400">
                <a:latin typeface="Times New Roman" charset="0"/>
                <a:ea typeface="宋体" charset="0"/>
              </a:rPr>
              <a:t>Dijkstra</a:t>
            </a:r>
            <a:r>
              <a:rPr lang="zh-CN" altLang="en-US" sz="2400" b="1">
                <a:latin typeface="Times New Roman" charset="0"/>
                <a:ea typeface="宋体" charset="0"/>
              </a:rPr>
              <a:t>算法求所有奇度顶点对之间的最短路径。</a:t>
            </a:r>
            <a:r>
              <a:rPr lang="en-US" altLang="zh-CN" sz="2400" b="1">
                <a:latin typeface="Times New Roman" charset="0"/>
                <a:ea typeface="宋体" charset="0"/>
              </a:rPr>
              <a:t>(</a:t>
            </a:r>
            <a:r>
              <a:rPr lang="zh-CN" altLang="en-US" sz="2400" b="1">
                <a:latin typeface="Times New Roman" charset="0"/>
                <a:ea typeface="宋体" charset="0"/>
              </a:rPr>
              <a:t>若</a:t>
            </a:r>
            <a:r>
              <a:rPr lang="en-US" altLang="zh-CN" sz="2400" b="1">
                <a:latin typeface="Times New Roman" charset="0"/>
                <a:ea typeface="宋体" charset="0"/>
              </a:rPr>
              <a:t>G</a:t>
            </a:r>
            <a:r>
              <a:rPr lang="zh-CN" altLang="en-US" sz="2400" b="1">
                <a:latin typeface="Times New Roman" charset="0"/>
                <a:ea typeface="宋体" charset="0"/>
              </a:rPr>
              <a:t>是欧拉图，直接用</a:t>
            </a:r>
            <a:r>
              <a:rPr lang="en-US" altLang="zh-CN" sz="2400" b="1">
                <a:latin typeface="Times New Roman" charset="0"/>
                <a:ea typeface="宋体" charset="0"/>
              </a:rPr>
              <a:t>Fleury</a:t>
            </a:r>
            <a:r>
              <a:rPr lang="zh-CN" altLang="en-US" sz="2400" b="1">
                <a:latin typeface="Times New Roman" charset="0"/>
                <a:ea typeface="宋体" charset="0"/>
              </a:rPr>
              <a:t>算法</a:t>
            </a:r>
            <a:r>
              <a:rPr lang="en-US" altLang="zh-CN" sz="2400" b="1">
                <a:latin typeface="Times New Roman" charset="0"/>
                <a:ea typeface="宋体" charset="0"/>
              </a:rPr>
              <a:t>)</a:t>
            </a:r>
          </a:p>
          <a:p>
            <a:pPr lvl="1" algn="just"/>
            <a:r>
              <a:rPr lang="en-US" altLang="zh-CN" sz="2400" b="1">
                <a:latin typeface="Times New Roman" charset="0"/>
                <a:ea typeface="宋体" charset="0"/>
              </a:rPr>
              <a:t>2</a:t>
            </a:r>
            <a:r>
              <a:rPr lang="zh-CN" altLang="en-US" sz="2400" b="1">
                <a:latin typeface="Times New Roman" charset="0"/>
                <a:ea typeface="宋体" charset="0"/>
              </a:rPr>
              <a:t>．以</a:t>
            </a:r>
            <a:r>
              <a:rPr lang="en-US" altLang="zh-CN" sz="2400" b="1">
                <a:latin typeface="Times New Roman" charset="0"/>
                <a:ea typeface="宋体" charset="0"/>
              </a:rPr>
              <a:t>G</a:t>
            </a:r>
            <a:r>
              <a:rPr lang="zh-CN" altLang="en-US" sz="2400" b="1">
                <a:latin typeface="Times New Roman" charset="0"/>
                <a:ea typeface="宋体" charset="0"/>
              </a:rPr>
              <a:t>中所有奇度顶点构造带权完全图</a:t>
            </a:r>
            <a:r>
              <a:rPr lang="en-US" altLang="zh-CN" sz="2400" b="1">
                <a:latin typeface="Times New Roman" charset="0"/>
                <a:ea typeface="宋体" charset="0"/>
              </a:rPr>
              <a:t>G</a:t>
            </a:r>
            <a:r>
              <a:rPr lang="en-US" altLang="zh-CN" sz="2400" b="1" baseline="-30000">
                <a:latin typeface="Times New Roman" charset="0"/>
                <a:ea typeface="宋体" charset="0"/>
              </a:rPr>
              <a:t>2k</a:t>
            </a:r>
            <a:r>
              <a:rPr lang="en-US" altLang="zh-CN" sz="2400" b="1">
                <a:latin typeface="Times New Roman" charset="0"/>
                <a:ea typeface="宋体" charset="0"/>
              </a:rPr>
              <a:t>, </a:t>
            </a:r>
            <a:r>
              <a:rPr lang="zh-CN" altLang="en-US" sz="2400" b="1">
                <a:latin typeface="Times New Roman" charset="0"/>
                <a:ea typeface="宋体" charset="0"/>
              </a:rPr>
              <a:t>每边的权是两顶点间最短路径长度。</a:t>
            </a:r>
          </a:p>
          <a:p>
            <a:pPr lvl="1" algn="just"/>
            <a:r>
              <a:rPr lang="en-US" altLang="zh-CN" sz="2400" b="1">
                <a:latin typeface="Times New Roman" charset="0"/>
                <a:ea typeface="宋体" charset="0"/>
              </a:rPr>
              <a:t>3</a:t>
            </a:r>
            <a:r>
              <a:rPr lang="zh-CN" altLang="en-US" sz="2400" b="1">
                <a:latin typeface="Times New Roman" charset="0"/>
                <a:ea typeface="宋体" charset="0"/>
              </a:rPr>
              <a:t>．求</a:t>
            </a:r>
            <a:r>
              <a:rPr lang="en-US" altLang="zh-CN" sz="2400" b="1">
                <a:latin typeface="Times New Roman" charset="0"/>
                <a:ea typeface="宋体" charset="0"/>
              </a:rPr>
              <a:t>G</a:t>
            </a:r>
            <a:r>
              <a:rPr lang="en-US" altLang="zh-CN" sz="2400" b="1" baseline="-30000">
                <a:latin typeface="Times New Roman" charset="0"/>
                <a:ea typeface="宋体" charset="0"/>
              </a:rPr>
              <a:t>2k</a:t>
            </a:r>
            <a:r>
              <a:rPr lang="zh-CN" altLang="en-US" sz="2400" b="1">
                <a:latin typeface="Times New Roman" charset="0"/>
                <a:ea typeface="宋体" charset="0"/>
              </a:rPr>
              <a:t>中的最小权完美匹配</a:t>
            </a:r>
            <a:r>
              <a:rPr lang="en-US" altLang="zh-CN" sz="2400" b="1">
                <a:latin typeface="Times New Roman" charset="0"/>
                <a:ea typeface="宋体" charset="0"/>
              </a:rPr>
              <a:t>M</a:t>
            </a:r>
            <a:r>
              <a:rPr lang="zh-CN" altLang="en-US" sz="2400" b="1">
                <a:latin typeface="Times New Roman" charset="0"/>
                <a:ea typeface="宋体" charset="0"/>
              </a:rPr>
              <a:t>。</a:t>
            </a:r>
          </a:p>
          <a:p>
            <a:pPr lvl="1"/>
            <a:r>
              <a:rPr lang="en-US" altLang="zh-CN" sz="2400" b="1">
                <a:latin typeface="Times New Roman" charset="0"/>
                <a:ea typeface="宋体" charset="0"/>
              </a:rPr>
              <a:t>4</a:t>
            </a:r>
            <a:r>
              <a:rPr lang="zh-CN" altLang="en-US" sz="2400" b="1">
                <a:latin typeface="Times New Roman" charset="0"/>
                <a:ea typeface="宋体" charset="0"/>
              </a:rPr>
              <a:t>．按照</a:t>
            </a:r>
            <a:r>
              <a:rPr lang="en-US" altLang="zh-CN" sz="2400" b="1">
                <a:latin typeface="Times New Roman" charset="0"/>
                <a:ea typeface="宋体" charset="0"/>
              </a:rPr>
              <a:t>M</a:t>
            </a:r>
            <a:r>
              <a:rPr lang="zh-CN" altLang="en-US" sz="2400" b="1">
                <a:latin typeface="Times New Roman" charset="0"/>
                <a:ea typeface="宋体" charset="0"/>
              </a:rPr>
              <a:t>中的各个路径添加重复边。 再用</a:t>
            </a:r>
            <a:r>
              <a:rPr lang="en-US" altLang="zh-CN" sz="2400" b="1">
                <a:latin typeface="Times New Roman" charset="0"/>
                <a:ea typeface="宋体" charset="0"/>
              </a:rPr>
              <a:t>Fleury</a:t>
            </a:r>
            <a:r>
              <a:rPr lang="zh-CN" altLang="en-US" sz="2400" b="1">
                <a:latin typeface="Times New Roman" charset="0"/>
                <a:ea typeface="宋体" charset="0"/>
              </a:rPr>
              <a:t>算法求欧拉回路。</a:t>
            </a:r>
          </a:p>
        </p:txBody>
      </p:sp>
      <p:graphicFrame>
        <p:nvGraphicFramePr>
          <p:cNvPr id="34819" name="Object 4"/>
          <p:cNvGraphicFramePr>
            <a:graphicFrameLocks noChangeAspect="1"/>
          </p:cNvGraphicFramePr>
          <p:nvPr/>
        </p:nvGraphicFramePr>
        <p:xfrm>
          <a:off x="1187450" y="4941888"/>
          <a:ext cx="8458200" cy="1676400"/>
        </p:xfrm>
        <a:graphic>
          <a:graphicData uri="http://schemas.openxmlformats.org/presentationml/2006/ole">
            <mc:AlternateContent xmlns:mc="http://schemas.openxmlformats.org/markup-compatibility/2006">
              <mc:Choice xmlns:v="urn:schemas-microsoft-com:vml" Requires="v">
                <p:oleObj spid="_x0000_s34833" name="Document" r:id="rId3" imgW="5279136" imgH="1066800" progId="Word.Document.8">
                  <p:embed/>
                </p:oleObj>
              </mc:Choice>
              <mc:Fallback>
                <p:oleObj name="Document" r:id="rId3" imgW="5279136" imgH="10668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941888"/>
                        <a:ext cx="8458200" cy="1676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 descr="BD00028_"/>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500563" y="1773238"/>
            <a:ext cx="4089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0" name="Rectangle 2"/>
          <p:cNvSpPr>
            <a:spLocks noGrp="1" noChangeArrowheads="1"/>
          </p:cNvSpPr>
          <p:nvPr>
            <p:ph type="title"/>
          </p:nvPr>
        </p:nvSpPr>
        <p:spPr>
          <a:xfrm>
            <a:off x="611188" y="404813"/>
            <a:ext cx="7327900" cy="881062"/>
          </a:xfrm>
        </p:spPr>
        <p:txBody>
          <a:bodyPr/>
          <a:lstStyle/>
          <a:p>
            <a:r>
              <a:rPr lang="zh-CN" altLang="en-US">
                <a:ea typeface="宋体" charset="0"/>
              </a:rPr>
              <a:t>内容提要</a:t>
            </a:r>
          </a:p>
        </p:txBody>
      </p:sp>
      <p:sp>
        <p:nvSpPr>
          <p:cNvPr id="17411" name="Rectangle 3"/>
          <p:cNvSpPr>
            <a:spLocks noGrp="1" noChangeArrowheads="1"/>
          </p:cNvSpPr>
          <p:nvPr>
            <p:ph idx="1"/>
          </p:nvPr>
        </p:nvSpPr>
        <p:spPr>
          <a:xfrm>
            <a:off x="611188" y="1773238"/>
            <a:ext cx="5905500" cy="4343400"/>
          </a:xfrm>
        </p:spPr>
        <p:txBody>
          <a:bodyPr/>
          <a:lstStyle/>
          <a:p>
            <a:pPr>
              <a:spcBef>
                <a:spcPct val="30000"/>
              </a:spcBef>
            </a:pPr>
            <a:r>
              <a:rPr lang="zh-CN" altLang="en-US" b="1" dirty="0">
                <a:latin typeface="Times New Roman" charset="0"/>
                <a:ea typeface="宋体" charset="0"/>
              </a:rPr>
              <a:t>欧拉通路</a:t>
            </a:r>
            <a:r>
              <a:rPr lang="en-US" altLang="zh-CN" b="1" dirty="0">
                <a:latin typeface="Times New Roman" charset="0"/>
                <a:ea typeface="宋体" charset="0"/>
              </a:rPr>
              <a:t>/</a:t>
            </a:r>
            <a:r>
              <a:rPr lang="zh-CN" altLang="en-US" b="1" dirty="0">
                <a:latin typeface="Times New Roman" charset="0"/>
                <a:ea typeface="宋体" charset="0"/>
              </a:rPr>
              <a:t>回路</a:t>
            </a:r>
          </a:p>
          <a:p>
            <a:pPr>
              <a:spcBef>
                <a:spcPct val="30000"/>
              </a:spcBef>
            </a:pPr>
            <a:r>
              <a:rPr lang="zh-CN" altLang="en-US" b="1" dirty="0">
                <a:latin typeface="Times New Roman" charset="0"/>
                <a:ea typeface="宋体" charset="0"/>
              </a:rPr>
              <a:t>欧拉图的充要条件</a:t>
            </a:r>
          </a:p>
          <a:p>
            <a:pPr>
              <a:spcBef>
                <a:spcPct val="30000"/>
              </a:spcBef>
            </a:pPr>
            <a:r>
              <a:rPr lang="zh-CN" altLang="en-US" b="1" dirty="0">
                <a:latin typeface="Times New Roman" charset="0"/>
                <a:ea typeface="宋体" charset="0"/>
              </a:rPr>
              <a:t>构造欧拉回路的</a:t>
            </a:r>
            <a:r>
              <a:rPr lang="en-US" altLang="zh-CN" b="1" dirty="0" err="1">
                <a:latin typeface="Times New Roman" charset="0"/>
                <a:ea typeface="宋体" charset="0"/>
              </a:rPr>
              <a:t>Fleury</a:t>
            </a:r>
            <a:r>
              <a:rPr lang="zh-CN" altLang="en-US" b="1" dirty="0">
                <a:latin typeface="Times New Roman" charset="0"/>
                <a:ea typeface="宋体" charset="0"/>
              </a:rPr>
              <a:t>算法</a:t>
            </a:r>
          </a:p>
          <a:p>
            <a:pPr>
              <a:spcBef>
                <a:spcPct val="30000"/>
              </a:spcBef>
            </a:pPr>
            <a:r>
              <a:rPr lang="zh-CN" altLang="en-US" b="1" dirty="0">
                <a:latin typeface="Times New Roman" charset="0"/>
                <a:ea typeface="宋体" charset="0"/>
              </a:rPr>
              <a:t>哈密尔顿通路</a:t>
            </a:r>
            <a:r>
              <a:rPr lang="en-US" altLang="zh-CN" b="1" dirty="0">
                <a:latin typeface="Times New Roman" charset="0"/>
                <a:ea typeface="宋体" charset="0"/>
              </a:rPr>
              <a:t>/</a:t>
            </a:r>
            <a:r>
              <a:rPr lang="zh-CN" altLang="en-US" b="1" dirty="0">
                <a:latin typeface="Times New Roman" charset="0"/>
                <a:ea typeface="宋体" charset="0"/>
              </a:rPr>
              <a:t>回路</a:t>
            </a:r>
          </a:p>
          <a:p>
            <a:pPr>
              <a:spcBef>
                <a:spcPct val="30000"/>
              </a:spcBef>
            </a:pPr>
            <a:r>
              <a:rPr lang="zh-CN" altLang="en-US" b="1" dirty="0">
                <a:latin typeface="Times New Roman" charset="0"/>
                <a:ea typeface="宋体" charset="0"/>
              </a:rPr>
              <a:t>哈密尔顿图的必要和充分条件</a:t>
            </a:r>
          </a:p>
          <a:p>
            <a:pPr>
              <a:spcBef>
                <a:spcPct val="30000"/>
              </a:spcBef>
            </a:pPr>
            <a:r>
              <a:rPr lang="zh-CN" altLang="en-US" b="1" dirty="0">
                <a:latin typeface="Times New Roman" charset="0"/>
                <a:ea typeface="宋体" charset="0"/>
              </a:rPr>
              <a:t>哈密尔顿图的应用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57200" y="122238"/>
            <a:ext cx="7543800" cy="1146175"/>
          </a:xfrm>
        </p:spPr>
        <p:txBody>
          <a:bodyPr/>
          <a:lstStyle/>
          <a:p>
            <a:r>
              <a:rPr lang="zh-CN" altLang="en-US">
                <a:ea typeface="宋体" charset="0"/>
              </a:rPr>
              <a:t>有向欧拉图 </a:t>
            </a:r>
          </a:p>
        </p:txBody>
      </p:sp>
      <p:sp>
        <p:nvSpPr>
          <p:cNvPr id="35842" name="Rectangle 3"/>
          <p:cNvSpPr>
            <a:spLocks noGrp="1" noChangeArrowheads="1"/>
          </p:cNvSpPr>
          <p:nvPr>
            <p:ph idx="1"/>
          </p:nvPr>
        </p:nvSpPr>
        <p:spPr>
          <a:xfrm>
            <a:off x="395288" y="1628775"/>
            <a:ext cx="8569325" cy="4502150"/>
          </a:xfrm>
        </p:spPr>
        <p:txBody>
          <a:bodyPr/>
          <a:lstStyle/>
          <a:p>
            <a:pPr algn="just">
              <a:lnSpc>
                <a:spcPct val="120000"/>
              </a:lnSpc>
            </a:pPr>
            <a:r>
              <a:rPr lang="zh-CN" altLang="en-US" sz="2600" b="1">
                <a:latin typeface="Times New Roman" charset="0"/>
                <a:ea typeface="宋体" charset="0"/>
              </a:rPr>
              <a:t>有向图中含所有边的有向简单回路称为有向欧拉回路。</a:t>
            </a:r>
            <a:endParaRPr lang="zh-CN" altLang="en-US" sz="2600" b="1">
              <a:ea typeface="宋体" charset="0"/>
            </a:endParaRPr>
          </a:p>
          <a:p>
            <a:pPr algn="just">
              <a:lnSpc>
                <a:spcPct val="120000"/>
              </a:lnSpc>
            </a:pPr>
            <a:r>
              <a:rPr lang="zh-CN" altLang="en-US" sz="2600" b="1">
                <a:latin typeface="Times New Roman" charset="0"/>
                <a:ea typeface="宋体" charset="0"/>
              </a:rPr>
              <a:t>含有向欧拉回路的有向图称为有向欧拉图。</a:t>
            </a:r>
            <a:endParaRPr lang="zh-CN" altLang="en-US" sz="2600" b="1">
              <a:ea typeface="宋体" charset="0"/>
            </a:endParaRPr>
          </a:p>
          <a:p>
            <a:pPr algn="just">
              <a:lnSpc>
                <a:spcPct val="120000"/>
              </a:lnSpc>
              <a:spcBef>
                <a:spcPct val="80000"/>
              </a:spcBef>
              <a:buFont typeface="Wingdings" charset="2"/>
              <a:buNone/>
            </a:pPr>
            <a:r>
              <a:rPr lang="zh-CN" altLang="en-US" sz="2400" b="1">
                <a:latin typeface="Times New Roman" charset="0"/>
                <a:ea typeface="宋体" charset="0"/>
              </a:rPr>
              <a:t>    </a:t>
            </a:r>
            <a:r>
              <a:rPr lang="zh-CN" altLang="en-US" sz="2400" b="1">
                <a:solidFill>
                  <a:schemeClr val="tx2"/>
                </a:solidFill>
                <a:latin typeface="Times New Roman" charset="0"/>
                <a:ea typeface="宋体" charset="0"/>
              </a:rPr>
              <a:t>下面的等价命题可以用于有向欧拉图的判定：</a:t>
            </a:r>
          </a:p>
          <a:p>
            <a:pPr algn="just">
              <a:lnSpc>
                <a:spcPct val="120000"/>
              </a:lnSpc>
            </a:pPr>
            <a:r>
              <a:rPr lang="zh-CN" altLang="en-US" sz="2400" b="1">
                <a:latin typeface="Times New Roman" charset="0"/>
                <a:ea typeface="宋体" charset="0"/>
              </a:rPr>
              <a:t>若</a:t>
            </a:r>
            <a:r>
              <a:rPr lang="en-US" altLang="zh-CN" sz="2400" b="1">
                <a:latin typeface="Times New Roman" charset="0"/>
                <a:ea typeface="宋体" charset="0"/>
              </a:rPr>
              <a:t>G</a:t>
            </a:r>
            <a:r>
              <a:rPr lang="zh-CN" altLang="en-US" sz="2400" b="1">
                <a:latin typeface="Times New Roman" charset="0"/>
                <a:ea typeface="宋体" charset="0"/>
              </a:rPr>
              <a:t>是弱连通的有向图，则下列命题等价：</a:t>
            </a:r>
          </a:p>
          <a:p>
            <a:pPr lvl="1" algn="just">
              <a:lnSpc>
                <a:spcPct val="120000"/>
              </a:lnSpc>
            </a:pPr>
            <a:r>
              <a:rPr lang="en-US" altLang="zh-CN" sz="2400" b="1">
                <a:latin typeface="Times New Roman" charset="0"/>
                <a:ea typeface="宋体" charset="0"/>
              </a:rPr>
              <a:t>G</a:t>
            </a:r>
            <a:r>
              <a:rPr lang="zh-CN" altLang="en-US" sz="2400" b="1">
                <a:latin typeface="Times New Roman" charset="0"/>
                <a:ea typeface="宋体" charset="0"/>
              </a:rPr>
              <a:t>中含有向欧拉回路。</a:t>
            </a:r>
          </a:p>
          <a:p>
            <a:pPr lvl="1" algn="just">
              <a:lnSpc>
                <a:spcPct val="120000"/>
              </a:lnSpc>
            </a:pPr>
            <a:r>
              <a:rPr lang="en-US" altLang="zh-CN" sz="2400" b="1">
                <a:latin typeface="Times New Roman" charset="0"/>
                <a:ea typeface="宋体" charset="0"/>
              </a:rPr>
              <a:t>G</a:t>
            </a:r>
            <a:r>
              <a:rPr lang="zh-CN" altLang="en-US" sz="2400" b="1">
                <a:latin typeface="Times New Roman" charset="0"/>
                <a:ea typeface="宋体" charset="0"/>
              </a:rPr>
              <a:t>中任一顶点的</a:t>
            </a:r>
            <a:r>
              <a:rPr lang="zh-CN" altLang="en-US" sz="2400" b="1">
                <a:solidFill>
                  <a:srgbClr val="FF0000"/>
                </a:solidFill>
                <a:latin typeface="Times New Roman" charset="0"/>
                <a:ea typeface="宋体" charset="0"/>
              </a:rPr>
              <a:t>入度等于出度</a:t>
            </a:r>
            <a:r>
              <a:rPr lang="zh-CN" altLang="en-US" sz="2400" b="1">
                <a:latin typeface="Times New Roman" charset="0"/>
                <a:ea typeface="宋体" charset="0"/>
              </a:rPr>
              <a:t>。</a:t>
            </a:r>
          </a:p>
          <a:p>
            <a:pPr lvl="1" algn="just">
              <a:lnSpc>
                <a:spcPct val="120000"/>
              </a:lnSpc>
            </a:pPr>
            <a:r>
              <a:rPr lang="en-US" altLang="zh-CN" sz="2400" b="1">
                <a:latin typeface="Times New Roman" charset="0"/>
                <a:ea typeface="宋体" charset="0"/>
              </a:rPr>
              <a:t>G</a:t>
            </a:r>
            <a:r>
              <a:rPr lang="zh-CN" altLang="en-US" sz="2400" b="1">
                <a:latin typeface="Times New Roman" charset="0"/>
                <a:ea typeface="宋体" charset="0"/>
              </a:rPr>
              <a:t>中所有的边位于若干个边互不相交的有向简单回路当中。</a:t>
            </a:r>
          </a:p>
          <a:p>
            <a:pPr>
              <a:lnSpc>
                <a:spcPct val="120000"/>
              </a:lnSpc>
              <a:buFont typeface="Wingdings" charset="2"/>
              <a:buNone/>
            </a:pPr>
            <a:r>
              <a:rPr lang="zh-CN" altLang="en-US" sz="2400" b="1">
                <a:solidFill>
                  <a:schemeClr val="tx2"/>
                </a:solidFill>
                <a:latin typeface="Times New Roman" charset="0"/>
                <a:ea typeface="宋体" charset="0"/>
              </a:rPr>
              <a:t>                </a:t>
            </a:r>
            <a:r>
              <a:rPr lang="en-US" altLang="zh-CN" sz="2400" b="1">
                <a:latin typeface="Times New Roman" charset="0"/>
                <a:ea typeface="宋体" charset="0"/>
              </a:rPr>
              <a:t>(</a:t>
            </a:r>
            <a:r>
              <a:rPr lang="zh-CN" altLang="en-US" sz="2400" b="1">
                <a:solidFill>
                  <a:schemeClr val="tx2"/>
                </a:solidFill>
                <a:latin typeface="Times New Roman" charset="0"/>
                <a:ea typeface="宋体" charset="0"/>
              </a:rPr>
              <a:t>证明与无向欧拉图类似。</a:t>
            </a:r>
            <a:r>
              <a:rPr lang="en-US" altLang="zh-CN" sz="2400" b="1">
                <a:latin typeface="Times New Roman" charset="0"/>
                <a:ea typeface="宋体" charset="0"/>
              </a:rPr>
              <a:t>)</a:t>
            </a:r>
            <a:r>
              <a:rPr lang="en-US" altLang="zh-CN" sz="2400" b="1">
                <a:solidFill>
                  <a:schemeClr val="tx2"/>
                </a:solidFill>
                <a:latin typeface="Times New Roman" charset="0"/>
                <a:ea typeface="宋体"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228600" y="1295400"/>
            <a:ext cx="8686800" cy="1295400"/>
          </a:xfrm>
        </p:spPr>
        <p:txBody>
          <a:bodyPr/>
          <a:lstStyle/>
          <a:p>
            <a:pPr>
              <a:lnSpc>
                <a:spcPct val="120000"/>
              </a:lnSpc>
            </a:pPr>
            <a:r>
              <a:rPr lang="zh-CN" altLang="en-US" sz="2800" b="1">
                <a:latin typeface="Times New Roman" panose="02020603050405020304" pitchFamily="18" charset="0"/>
                <a:cs typeface="Times New Roman" panose="02020603050405020304" pitchFamily="18" charset="0"/>
              </a:rPr>
              <a:t>沿着正十二面体的棱寻找一条旅行路线</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通过每个顶点恰好一次又回到出发点</a:t>
            </a:r>
            <a:r>
              <a:rPr lang="en-US" altLang="zh-CN" sz="2800" b="1">
                <a:latin typeface="Times New Roman" panose="02020603050405020304" pitchFamily="18" charset="0"/>
                <a:cs typeface="Times New Roman" panose="02020603050405020304" pitchFamily="18" charset="0"/>
              </a:rPr>
              <a:t>. (Hamilton 1857)</a:t>
            </a:r>
            <a:endParaRPr lang="zh-CN" altLang="en-US" sz="2800" b="1">
              <a:latin typeface="Times New Roman" panose="02020603050405020304" pitchFamily="18" charset="0"/>
              <a:cs typeface="Times New Roman" panose="02020603050405020304" pitchFamily="18" charset="0"/>
            </a:endParaRPr>
          </a:p>
        </p:txBody>
      </p:sp>
      <p:sp>
        <p:nvSpPr>
          <p:cNvPr id="9219" name="Rectangle 3"/>
          <p:cNvSpPr>
            <a:spLocks noGrp="1" noChangeArrowheads="1"/>
          </p:cNvSpPr>
          <p:nvPr>
            <p:ph type="title"/>
          </p:nvPr>
        </p:nvSpPr>
        <p:spPr>
          <a:xfrm>
            <a:off x="0" y="457200"/>
            <a:ext cx="8893175" cy="685800"/>
          </a:xfrm>
        </p:spPr>
        <p:txBody>
          <a:bodyPr/>
          <a:lstStyle/>
          <a:p>
            <a:pPr algn="ctr"/>
            <a:r>
              <a:rPr lang="zh-CN" altLang="en-US">
                <a:latin typeface="Times New Roman" panose="02020603050405020304" pitchFamily="18" charset="0"/>
                <a:cs typeface="Times New Roman" panose="02020603050405020304" pitchFamily="18" charset="0"/>
              </a:rPr>
              <a:t>    周游世界的游戏</a:t>
            </a:r>
          </a:p>
        </p:txBody>
      </p:sp>
      <p:grpSp>
        <p:nvGrpSpPr>
          <p:cNvPr id="9220" name="Group 4"/>
          <p:cNvGrpSpPr>
            <a:grpSpLocks/>
          </p:cNvGrpSpPr>
          <p:nvPr/>
        </p:nvGrpSpPr>
        <p:grpSpPr bwMode="auto">
          <a:xfrm>
            <a:off x="838200" y="2895600"/>
            <a:ext cx="2895600" cy="2895600"/>
            <a:chOff x="528" y="1740"/>
            <a:chExt cx="1824" cy="1830"/>
          </a:xfrm>
        </p:grpSpPr>
        <p:sp>
          <p:nvSpPr>
            <p:cNvPr id="9222" name="Line 5"/>
            <p:cNvSpPr>
              <a:spLocks noChangeShapeType="1"/>
            </p:cNvSpPr>
            <p:nvPr/>
          </p:nvSpPr>
          <p:spPr bwMode="auto">
            <a:xfrm>
              <a:off x="1401" y="3358"/>
              <a:ext cx="0" cy="149"/>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3" name="Line 6"/>
            <p:cNvSpPr>
              <a:spLocks noChangeShapeType="1"/>
            </p:cNvSpPr>
            <p:nvPr/>
          </p:nvSpPr>
          <p:spPr bwMode="auto">
            <a:xfrm>
              <a:off x="1085" y="2512"/>
              <a:ext cx="594" cy="0"/>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4" name="Line 7"/>
            <p:cNvSpPr>
              <a:spLocks noChangeShapeType="1"/>
            </p:cNvSpPr>
            <p:nvPr/>
          </p:nvSpPr>
          <p:spPr bwMode="auto">
            <a:xfrm flipH="1">
              <a:off x="950" y="2521"/>
              <a:ext cx="135" cy="558"/>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5" name="Line 8"/>
            <p:cNvSpPr>
              <a:spLocks noChangeShapeType="1"/>
            </p:cNvSpPr>
            <p:nvPr/>
          </p:nvSpPr>
          <p:spPr bwMode="auto">
            <a:xfrm>
              <a:off x="1699" y="2521"/>
              <a:ext cx="201" cy="558"/>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6" name="Line 9"/>
            <p:cNvSpPr>
              <a:spLocks noChangeShapeType="1"/>
            </p:cNvSpPr>
            <p:nvPr/>
          </p:nvSpPr>
          <p:spPr bwMode="auto">
            <a:xfrm>
              <a:off x="950" y="3088"/>
              <a:ext cx="442" cy="252"/>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7" name="Line 10"/>
            <p:cNvSpPr>
              <a:spLocks noChangeShapeType="1"/>
            </p:cNvSpPr>
            <p:nvPr/>
          </p:nvSpPr>
          <p:spPr bwMode="auto">
            <a:xfrm flipH="1">
              <a:off x="1420" y="3070"/>
              <a:ext cx="461" cy="270"/>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8" name="Line 11"/>
            <p:cNvSpPr>
              <a:spLocks noChangeShapeType="1"/>
            </p:cNvSpPr>
            <p:nvPr/>
          </p:nvSpPr>
          <p:spPr bwMode="auto">
            <a:xfrm>
              <a:off x="1440" y="1786"/>
              <a:ext cx="457" cy="139"/>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9" name="Line 12"/>
            <p:cNvSpPr>
              <a:spLocks noChangeShapeType="1"/>
            </p:cNvSpPr>
            <p:nvPr/>
          </p:nvSpPr>
          <p:spPr bwMode="auto">
            <a:xfrm flipV="1">
              <a:off x="941" y="1786"/>
              <a:ext cx="451" cy="139"/>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0" name="Line 13"/>
            <p:cNvSpPr>
              <a:spLocks noChangeShapeType="1"/>
            </p:cNvSpPr>
            <p:nvPr/>
          </p:nvSpPr>
          <p:spPr bwMode="auto">
            <a:xfrm flipV="1">
              <a:off x="1689" y="1936"/>
              <a:ext cx="211" cy="557"/>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1" name="Line 14"/>
            <p:cNvSpPr>
              <a:spLocks noChangeShapeType="1"/>
            </p:cNvSpPr>
            <p:nvPr/>
          </p:nvSpPr>
          <p:spPr bwMode="auto">
            <a:xfrm flipH="1" flipV="1">
              <a:off x="950" y="1953"/>
              <a:ext cx="144" cy="531"/>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2" name="Line 15"/>
            <p:cNvSpPr>
              <a:spLocks noChangeShapeType="1"/>
            </p:cNvSpPr>
            <p:nvPr/>
          </p:nvSpPr>
          <p:spPr bwMode="auto">
            <a:xfrm>
              <a:off x="576" y="2298"/>
              <a:ext cx="0" cy="632"/>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3" name="Line 16"/>
            <p:cNvSpPr>
              <a:spLocks noChangeShapeType="1"/>
            </p:cNvSpPr>
            <p:nvPr/>
          </p:nvSpPr>
          <p:spPr bwMode="auto">
            <a:xfrm>
              <a:off x="2303" y="2298"/>
              <a:ext cx="0" cy="604"/>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4" name="Line 17"/>
            <p:cNvSpPr>
              <a:spLocks noChangeShapeType="1"/>
            </p:cNvSpPr>
            <p:nvPr/>
          </p:nvSpPr>
          <p:spPr bwMode="auto">
            <a:xfrm flipH="1">
              <a:off x="1910" y="2912"/>
              <a:ext cx="374" cy="139"/>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5" name="Line 18"/>
            <p:cNvSpPr>
              <a:spLocks noChangeShapeType="1"/>
            </p:cNvSpPr>
            <p:nvPr/>
          </p:nvSpPr>
          <p:spPr bwMode="auto">
            <a:xfrm flipH="1">
              <a:off x="1939" y="2921"/>
              <a:ext cx="355" cy="391"/>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6" name="Line 19"/>
            <p:cNvSpPr>
              <a:spLocks noChangeShapeType="1"/>
            </p:cNvSpPr>
            <p:nvPr/>
          </p:nvSpPr>
          <p:spPr bwMode="auto">
            <a:xfrm flipV="1">
              <a:off x="1420" y="3321"/>
              <a:ext cx="490" cy="177"/>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7" name="Line 20"/>
            <p:cNvSpPr>
              <a:spLocks noChangeShapeType="1"/>
            </p:cNvSpPr>
            <p:nvPr/>
          </p:nvSpPr>
          <p:spPr bwMode="auto">
            <a:xfrm>
              <a:off x="941" y="3340"/>
              <a:ext cx="451" cy="167"/>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8" name="Line 21"/>
            <p:cNvSpPr>
              <a:spLocks noChangeShapeType="1"/>
            </p:cNvSpPr>
            <p:nvPr/>
          </p:nvSpPr>
          <p:spPr bwMode="auto">
            <a:xfrm>
              <a:off x="586" y="2921"/>
              <a:ext cx="326" cy="400"/>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39" name="Line 22"/>
            <p:cNvSpPr>
              <a:spLocks noChangeShapeType="1"/>
            </p:cNvSpPr>
            <p:nvPr/>
          </p:nvSpPr>
          <p:spPr bwMode="auto">
            <a:xfrm flipV="1">
              <a:off x="586" y="1953"/>
              <a:ext cx="335" cy="326"/>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0" name="Line 23"/>
            <p:cNvSpPr>
              <a:spLocks noChangeShapeType="1"/>
            </p:cNvSpPr>
            <p:nvPr/>
          </p:nvSpPr>
          <p:spPr bwMode="auto">
            <a:xfrm>
              <a:off x="586" y="2902"/>
              <a:ext cx="364" cy="177"/>
            </a:xfrm>
            <a:prstGeom prst="line">
              <a:avLst/>
            </a:prstGeom>
            <a:noFill/>
            <a:ln w="38100" cap="rnd">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1" name="Line 24"/>
            <p:cNvSpPr>
              <a:spLocks noChangeShapeType="1"/>
            </p:cNvSpPr>
            <p:nvPr/>
          </p:nvSpPr>
          <p:spPr bwMode="auto">
            <a:xfrm>
              <a:off x="1689" y="2744"/>
              <a:ext cx="230" cy="558"/>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2" name="Line 25"/>
            <p:cNvSpPr>
              <a:spLocks noChangeShapeType="1"/>
            </p:cNvSpPr>
            <p:nvPr/>
          </p:nvSpPr>
          <p:spPr bwMode="auto">
            <a:xfrm>
              <a:off x="1123" y="2726"/>
              <a:ext cx="547" cy="0"/>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3" name="Line 26"/>
            <p:cNvSpPr>
              <a:spLocks noChangeShapeType="1"/>
            </p:cNvSpPr>
            <p:nvPr/>
          </p:nvSpPr>
          <p:spPr bwMode="auto">
            <a:xfrm flipH="1">
              <a:off x="931" y="2735"/>
              <a:ext cx="182" cy="595"/>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4" name="Line 27"/>
            <p:cNvSpPr>
              <a:spLocks noChangeShapeType="1"/>
            </p:cNvSpPr>
            <p:nvPr/>
          </p:nvSpPr>
          <p:spPr bwMode="auto">
            <a:xfrm>
              <a:off x="921" y="2205"/>
              <a:ext cx="183" cy="521"/>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5" name="Line 28"/>
            <p:cNvSpPr>
              <a:spLocks noChangeShapeType="1"/>
            </p:cNvSpPr>
            <p:nvPr/>
          </p:nvSpPr>
          <p:spPr bwMode="auto">
            <a:xfrm>
              <a:off x="1440" y="1972"/>
              <a:ext cx="451" cy="195"/>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6" name="Line 29"/>
            <p:cNvSpPr>
              <a:spLocks noChangeShapeType="1"/>
            </p:cNvSpPr>
            <p:nvPr/>
          </p:nvSpPr>
          <p:spPr bwMode="auto">
            <a:xfrm flipV="1">
              <a:off x="586" y="2186"/>
              <a:ext cx="326" cy="102"/>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7" name="Line 30"/>
            <p:cNvSpPr>
              <a:spLocks noChangeShapeType="1"/>
            </p:cNvSpPr>
            <p:nvPr/>
          </p:nvSpPr>
          <p:spPr bwMode="auto">
            <a:xfrm flipV="1">
              <a:off x="931" y="1981"/>
              <a:ext cx="470" cy="196"/>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8" name="Line 31"/>
            <p:cNvSpPr>
              <a:spLocks noChangeShapeType="1"/>
            </p:cNvSpPr>
            <p:nvPr/>
          </p:nvSpPr>
          <p:spPr bwMode="auto">
            <a:xfrm>
              <a:off x="1910" y="2177"/>
              <a:ext cx="384" cy="93"/>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49" name="Line 32"/>
            <p:cNvSpPr>
              <a:spLocks noChangeShapeType="1"/>
            </p:cNvSpPr>
            <p:nvPr/>
          </p:nvSpPr>
          <p:spPr bwMode="auto">
            <a:xfrm>
              <a:off x="1413" y="1788"/>
              <a:ext cx="0" cy="192"/>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50" name="Freeform 33"/>
            <p:cNvSpPr>
              <a:spLocks/>
            </p:cNvSpPr>
            <p:nvPr/>
          </p:nvSpPr>
          <p:spPr bwMode="auto">
            <a:xfrm>
              <a:off x="1920" y="1950"/>
              <a:ext cx="408" cy="329"/>
            </a:xfrm>
            <a:custGeom>
              <a:avLst/>
              <a:gdLst>
                <a:gd name="T0" fmla="*/ 0 w 408"/>
                <a:gd name="T1" fmla="*/ 0 h 329"/>
                <a:gd name="T2" fmla="*/ 408 w 408"/>
                <a:gd name="T3" fmla="*/ 329 h 329"/>
                <a:gd name="T4" fmla="*/ 0 60000 65536"/>
                <a:gd name="T5" fmla="*/ 0 60000 65536"/>
                <a:gd name="T6" fmla="*/ 0 w 408"/>
                <a:gd name="T7" fmla="*/ 0 h 329"/>
                <a:gd name="T8" fmla="*/ 408 w 408"/>
                <a:gd name="T9" fmla="*/ 329 h 329"/>
              </a:gdLst>
              <a:ahLst/>
              <a:cxnLst>
                <a:cxn ang="T4">
                  <a:pos x="T0" y="T1"/>
                </a:cxn>
                <a:cxn ang="T5">
                  <a:pos x="T2" y="T3"/>
                </a:cxn>
              </a:cxnLst>
              <a:rect l="T6" t="T7" r="T8" b="T9"/>
              <a:pathLst>
                <a:path w="408" h="329">
                  <a:moveTo>
                    <a:pt x="0" y="0"/>
                  </a:moveTo>
                  <a:lnTo>
                    <a:pt x="408" y="329"/>
                  </a:lnTo>
                </a:path>
              </a:pathLst>
            </a:custGeom>
            <a:noFill/>
            <a:ln w="38100" cap="flat" cmpd="sng">
              <a:solidFill>
                <a:srgbClr val="0000FF"/>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51" name="Line 34"/>
            <p:cNvSpPr>
              <a:spLocks noChangeShapeType="1"/>
            </p:cNvSpPr>
            <p:nvPr/>
          </p:nvSpPr>
          <p:spPr bwMode="auto">
            <a:xfrm flipH="1">
              <a:off x="1680" y="2142"/>
              <a:ext cx="192" cy="576"/>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52" name="Oval 35"/>
            <p:cNvSpPr>
              <a:spLocks noChangeArrowheads="1"/>
            </p:cNvSpPr>
            <p:nvPr/>
          </p:nvSpPr>
          <p:spPr bwMode="auto">
            <a:xfrm>
              <a:off x="2247" y="223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3" name="Oval 36"/>
            <p:cNvSpPr>
              <a:spLocks noChangeArrowheads="1"/>
            </p:cNvSpPr>
            <p:nvPr/>
          </p:nvSpPr>
          <p:spPr bwMode="auto">
            <a:xfrm>
              <a:off x="1821" y="2133"/>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4" name="Oval 37"/>
            <p:cNvSpPr>
              <a:spLocks noChangeArrowheads="1"/>
            </p:cNvSpPr>
            <p:nvPr/>
          </p:nvSpPr>
          <p:spPr bwMode="auto">
            <a:xfrm>
              <a:off x="2256" y="286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5" name="Oval 38"/>
            <p:cNvSpPr>
              <a:spLocks noChangeArrowheads="1"/>
            </p:cNvSpPr>
            <p:nvPr/>
          </p:nvSpPr>
          <p:spPr bwMode="auto">
            <a:xfrm>
              <a:off x="1872" y="190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6" name="Oval 39"/>
            <p:cNvSpPr>
              <a:spLocks noChangeArrowheads="1"/>
            </p:cNvSpPr>
            <p:nvPr/>
          </p:nvSpPr>
          <p:spPr bwMode="auto">
            <a:xfrm>
              <a:off x="1371" y="1740"/>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7" name="Oval 40"/>
            <p:cNvSpPr>
              <a:spLocks noChangeArrowheads="1"/>
            </p:cNvSpPr>
            <p:nvPr/>
          </p:nvSpPr>
          <p:spPr bwMode="auto">
            <a:xfrm>
              <a:off x="1374" y="1923"/>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8" name="Oval 41"/>
            <p:cNvSpPr>
              <a:spLocks noChangeArrowheads="1"/>
            </p:cNvSpPr>
            <p:nvPr/>
          </p:nvSpPr>
          <p:spPr bwMode="auto">
            <a:xfrm>
              <a:off x="1047" y="2442"/>
              <a:ext cx="96" cy="96"/>
            </a:xfrm>
            <a:prstGeom prst="ellipse">
              <a:avLst/>
            </a:pr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4D4D4D"/>
                </a:solidFill>
              </a:endParaRPr>
            </a:p>
          </p:txBody>
        </p:sp>
        <p:sp>
          <p:nvSpPr>
            <p:cNvPr id="9259" name="Oval 42"/>
            <p:cNvSpPr>
              <a:spLocks noChangeArrowheads="1"/>
            </p:cNvSpPr>
            <p:nvPr/>
          </p:nvSpPr>
          <p:spPr bwMode="auto">
            <a:xfrm>
              <a:off x="1632" y="2460"/>
              <a:ext cx="96" cy="96"/>
            </a:xfrm>
            <a:prstGeom prst="ellipse">
              <a:avLst/>
            </a:pr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4D4D4D"/>
                </a:solidFill>
              </a:endParaRPr>
            </a:p>
          </p:txBody>
        </p:sp>
        <p:sp>
          <p:nvSpPr>
            <p:cNvPr id="9260" name="Oval 43"/>
            <p:cNvSpPr>
              <a:spLocks noChangeArrowheads="1"/>
            </p:cNvSpPr>
            <p:nvPr/>
          </p:nvSpPr>
          <p:spPr bwMode="auto">
            <a:xfrm>
              <a:off x="1851" y="2997"/>
              <a:ext cx="96" cy="96"/>
            </a:xfrm>
            <a:prstGeom prst="ellipse">
              <a:avLst/>
            </a:pr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4D4D4D"/>
                </a:solidFill>
              </a:endParaRPr>
            </a:p>
          </p:txBody>
        </p:sp>
        <p:sp>
          <p:nvSpPr>
            <p:cNvPr id="9261" name="Oval 44"/>
            <p:cNvSpPr>
              <a:spLocks noChangeArrowheads="1"/>
            </p:cNvSpPr>
            <p:nvPr/>
          </p:nvSpPr>
          <p:spPr bwMode="auto">
            <a:xfrm>
              <a:off x="1632" y="2679"/>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2" name="Oval 45"/>
            <p:cNvSpPr>
              <a:spLocks noChangeArrowheads="1"/>
            </p:cNvSpPr>
            <p:nvPr/>
          </p:nvSpPr>
          <p:spPr bwMode="auto">
            <a:xfrm>
              <a:off x="1881" y="327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3" name="Oval 46"/>
            <p:cNvSpPr>
              <a:spLocks noChangeArrowheads="1"/>
            </p:cNvSpPr>
            <p:nvPr/>
          </p:nvSpPr>
          <p:spPr bwMode="auto">
            <a:xfrm>
              <a:off x="894" y="1875"/>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4" name="Oval 47"/>
            <p:cNvSpPr>
              <a:spLocks noChangeArrowheads="1"/>
            </p:cNvSpPr>
            <p:nvPr/>
          </p:nvSpPr>
          <p:spPr bwMode="auto">
            <a:xfrm>
              <a:off x="1065" y="268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5" name="Oval 48"/>
            <p:cNvSpPr>
              <a:spLocks noChangeArrowheads="1"/>
            </p:cNvSpPr>
            <p:nvPr/>
          </p:nvSpPr>
          <p:spPr bwMode="auto">
            <a:xfrm>
              <a:off x="528" y="2238"/>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6" name="Oval 49"/>
            <p:cNvSpPr>
              <a:spLocks noChangeArrowheads="1"/>
            </p:cNvSpPr>
            <p:nvPr/>
          </p:nvSpPr>
          <p:spPr bwMode="auto">
            <a:xfrm>
              <a:off x="528" y="286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67" name="Oval 50"/>
            <p:cNvSpPr>
              <a:spLocks noChangeArrowheads="1"/>
            </p:cNvSpPr>
            <p:nvPr/>
          </p:nvSpPr>
          <p:spPr bwMode="auto">
            <a:xfrm>
              <a:off x="912" y="3006"/>
              <a:ext cx="96" cy="96"/>
            </a:xfrm>
            <a:prstGeom prst="ellipse">
              <a:avLst/>
            </a:pr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4D4D4D"/>
                </a:solidFill>
              </a:endParaRPr>
            </a:p>
          </p:txBody>
        </p:sp>
        <p:sp>
          <p:nvSpPr>
            <p:cNvPr id="9268" name="Oval 51"/>
            <p:cNvSpPr>
              <a:spLocks noChangeArrowheads="1"/>
            </p:cNvSpPr>
            <p:nvPr/>
          </p:nvSpPr>
          <p:spPr bwMode="auto">
            <a:xfrm>
              <a:off x="1344" y="3276"/>
              <a:ext cx="96" cy="96"/>
            </a:xfrm>
            <a:prstGeom prst="ellipse">
              <a:avLst/>
            </a:pr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4D4D4D"/>
                </a:solidFill>
              </a:endParaRPr>
            </a:p>
          </p:txBody>
        </p:sp>
        <p:sp>
          <p:nvSpPr>
            <p:cNvPr id="9269" name="Oval 52"/>
            <p:cNvSpPr>
              <a:spLocks noChangeArrowheads="1"/>
            </p:cNvSpPr>
            <p:nvPr/>
          </p:nvSpPr>
          <p:spPr bwMode="auto">
            <a:xfrm>
              <a:off x="1365" y="3474"/>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70" name="Oval 53"/>
            <p:cNvSpPr>
              <a:spLocks noChangeArrowheads="1"/>
            </p:cNvSpPr>
            <p:nvPr/>
          </p:nvSpPr>
          <p:spPr bwMode="auto">
            <a:xfrm>
              <a:off x="873" y="3276"/>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71" name="Oval 54"/>
            <p:cNvSpPr>
              <a:spLocks noChangeArrowheads="1"/>
            </p:cNvSpPr>
            <p:nvPr/>
          </p:nvSpPr>
          <p:spPr bwMode="auto">
            <a:xfrm>
              <a:off x="864" y="2142"/>
              <a:ext cx="96" cy="9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pic>
        <p:nvPicPr>
          <p:cNvPr id="54274" name="Picture 2" descr="http://upload.wikimedia.org/wikipedia/commons/thumb/0/03/Hamiltonian_graph_example.svg/500px-Hamiltonian_graph_examp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582863"/>
            <a:ext cx="3352800"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幻灯片编号占位符 1"/>
          <p:cNvSpPr>
            <a:spLocks noGrp="1"/>
          </p:cNvSpPr>
          <p:nvPr>
            <p:ph type="sldNum" sz="quarter" idx="12"/>
          </p:nvPr>
        </p:nvSpPr>
        <p:spPr/>
        <p:txBody>
          <a:bodyPr/>
          <a:lstStyle/>
          <a:p>
            <a:fld id="{D8B19DBC-2B15-49D9-952C-F769F6BF373B}" type="slidenum">
              <a:rPr lang="en-US" altLang="zh-CN" smtClean="0"/>
              <a:pPr/>
              <a:t>21</a:t>
            </a:fld>
            <a:endParaRPr lang="en-US" altLang="zh-CN"/>
          </a:p>
        </p:txBody>
      </p:sp>
    </p:spTree>
    <p:extLst>
      <p:ext uri="{BB962C8B-B14F-4D97-AF65-F5344CB8AC3E}">
        <p14:creationId xmlns:p14="http://schemas.microsoft.com/office/powerpoint/2010/main" val="1662739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ox(in)">
                                      <p:cBhvr>
                                        <p:cTn id="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152400" y="1295400"/>
            <a:ext cx="8991600" cy="5181600"/>
          </a:xfrm>
        </p:spPr>
        <p:txBody>
          <a:bodyPr/>
          <a:lstStyle/>
          <a:p>
            <a:pPr>
              <a:lnSpc>
                <a:spcPct val="120000"/>
              </a:lnSpc>
              <a:defRPr/>
            </a:pPr>
            <a:r>
              <a:rPr lang="en-US" altLang="zh-CN" sz="2800" b="1" dirty="0">
                <a:latin typeface="Times New Roman" pitchFamily="18" charset="0"/>
                <a:cs typeface="Times New Roman" pitchFamily="18" charset="0"/>
              </a:rPr>
              <a:t>G</a:t>
            </a:r>
            <a:r>
              <a:rPr lang="zh-CN" altLang="en-US" sz="2800" b="1" dirty="0">
                <a:latin typeface="Times New Roman" pitchFamily="18" charset="0"/>
                <a:cs typeface="Times New Roman" pitchFamily="18" charset="0"/>
              </a:rPr>
              <a:t>中</a:t>
            </a:r>
            <a:r>
              <a:rPr lang="en-US" altLang="zh-CN" sz="2800" b="1" dirty="0">
                <a:latin typeface="Times New Roman" pitchFamily="18" charset="0"/>
                <a:cs typeface="Times New Roman" pitchFamily="18" charset="0"/>
              </a:rPr>
              <a:t>Hamilton</a:t>
            </a:r>
            <a:r>
              <a:rPr lang="zh-CN" altLang="en-US" sz="2800" b="1" dirty="0">
                <a:latin typeface="Times New Roman" pitchFamily="18" charset="0"/>
                <a:cs typeface="Times New Roman" pitchFamily="18" charset="0"/>
              </a:rPr>
              <a:t>通路</a:t>
            </a:r>
            <a:endParaRPr lang="en-US" altLang="zh-CN" sz="2800" b="1" dirty="0">
              <a:latin typeface="Times New Roman" pitchFamily="18" charset="0"/>
              <a:cs typeface="Times New Roman" pitchFamily="18" charset="0"/>
            </a:endParaRPr>
          </a:p>
          <a:p>
            <a:pPr lvl="1">
              <a:lnSpc>
                <a:spcPct val="120000"/>
              </a:lnSpc>
              <a:defRPr/>
            </a:pPr>
            <a:r>
              <a:rPr lang="zh-CN" altLang="en-US" sz="2400" b="1" dirty="0">
                <a:latin typeface="Times New Roman" pitchFamily="18" charset="0"/>
                <a:cs typeface="Times New Roman" pitchFamily="18" charset="0"/>
              </a:rPr>
              <a:t>包含</a:t>
            </a:r>
            <a:r>
              <a:rPr lang="en-US" altLang="zh-CN" sz="2400" b="1" dirty="0">
                <a:latin typeface="Times New Roman" pitchFamily="18" charset="0"/>
                <a:cs typeface="Times New Roman" pitchFamily="18" charset="0"/>
              </a:rPr>
              <a:t>G</a:t>
            </a:r>
            <a:r>
              <a:rPr lang="zh-CN" altLang="en-US" sz="2400" b="1" dirty="0">
                <a:latin typeface="Times New Roman" pitchFamily="18" charset="0"/>
                <a:cs typeface="Times New Roman" pitchFamily="18" charset="0"/>
              </a:rPr>
              <a:t>中所有顶点</a:t>
            </a:r>
            <a:endParaRPr lang="en-US" altLang="zh-CN" sz="2400" b="1" dirty="0">
              <a:latin typeface="Times New Roman" pitchFamily="18" charset="0"/>
              <a:cs typeface="Times New Roman" pitchFamily="18" charset="0"/>
            </a:endParaRPr>
          </a:p>
          <a:p>
            <a:pPr lvl="1">
              <a:lnSpc>
                <a:spcPct val="120000"/>
              </a:lnSpc>
              <a:defRPr/>
            </a:pPr>
            <a:r>
              <a:rPr lang="zh-CN" altLang="en-US" sz="2400" b="1" dirty="0">
                <a:latin typeface="Times New Roman" pitchFamily="18" charset="0"/>
                <a:cs typeface="Times New Roman" pitchFamily="18" charset="0"/>
              </a:rPr>
              <a:t>通路上各顶点不重复</a:t>
            </a:r>
            <a:endParaRPr lang="en-US" altLang="zh-CN" sz="2400" b="1" dirty="0">
              <a:latin typeface="Times New Roman" pitchFamily="18" charset="0"/>
              <a:cs typeface="Times New Roman" pitchFamily="18" charset="0"/>
            </a:endParaRPr>
          </a:p>
          <a:p>
            <a:pPr>
              <a:lnSpc>
                <a:spcPct val="120000"/>
              </a:lnSpc>
              <a:defRPr/>
            </a:pPr>
            <a:r>
              <a:rPr lang="en-US" altLang="zh-CN" sz="2800" b="1" dirty="0">
                <a:latin typeface="Times New Roman" pitchFamily="18" charset="0"/>
                <a:cs typeface="Times New Roman" pitchFamily="18" charset="0"/>
              </a:rPr>
              <a:t>G</a:t>
            </a:r>
            <a:r>
              <a:rPr lang="zh-CN" altLang="en-US" sz="2800" b="1" dirty="0">
                <a:latin typeface="Times New Roman" pitchFamily="18" charset="0"/>
                <a:cs typeface="Times New Roman" pitchFamily="18" charset="0"/>
              </a:rPr>
              <a:t>中</a:t>
            </a:r>
            <a:r>
              <a:rPr lang="en-US" altLang="zh-CN" sz="2800" b="1" dirty="0">
                <a:latin typeface="Times New Roman" pitchFamily="18" charset="0"/>
                <a:cs typeface="Times New Roman" pitchFamily="18" charset="0"/>
              </a:rPr>
              <a:t>Hamilton</a:t>
            </a:r>
            <a:r>
              <a:rPr lang="zh-CN" altLang="en-US" sz="2800" b="1" dirty="0">
                <a:latin typeface="Times New Roman" pitchFamily="18" charset="0"/>
                <a:cs typeface="Times New Roman" pitchFamily="18" charset="0"/>
              </a:rPr>
              <a:t>回路</a:t>
            </a:r>
            <a:endParaRPr lang="en-US" altLang="zh-CN" sz="2800" b="1" dirty="0">
              <a:latin typeface="Times New Roman" pitchFamily="18" charset="0"/>
              <a:cs typeface="Times New Roman" pitchFamily="18" charset="0"/>
            </a:endParaRPr>
          </a:p>
          <a:p>
            <a:pPr lvl="1">
              <a:lnSpc>
                <a:spcPct val="120000"/>
              </a:lnSpc>
              <a:defRPr/>
            </a:pPr>
            <a:r>
              <a:rPr lang="zh-CN" altLang="en-US" sz="2400" b="1" dirty="0">
                <a:latin typeface="Times New Roman" pitchFamily="18" charset="0"/>
                <a:cs typeface="Times New Roman" pitchFamily="18" charset="0"/>
              </a:rPr>
              <a:t>包含</a:t>
            </a:r>
            <a:r>
              <a:rPr lang="en-US" altLang="zh-CN" sz="2400" b="1" dirty="0">
                <a:latin typeface="Times New Roman" pitchFamily="18" charset="0"/>
                <a:cs typeface="Times New Roman" pitchFamily="18" charset="0"/>
              </a:rPr>
              <a:t>G</a:t>
            </a:r>
            <a:r>
              <a:rPr lang="zh-CN" altLang="en-US" sz="2400" b="1" dirty="0">
                <a:latin typeface="Times New Roman" pitchFamily="18" charset="0"/>
                <a:cs typeface="Times New Roman" pitchFamily="18" charset="0"/>
              </a:rPr>
              <a:t>中所有顶点</a:t>
            </a:r>
            <a:endParaRPr lang="en-US" altLang="zh-CN" sz="2400" b="1" dirty="0">
              <a:latin typeface="Times New Roman" pitchFamily="18" charset="0"/>
              <a:cs typeface="Times New Roman" pitchFamily="18" charset="0"/>
            </a:endParaRPr>
          </a:p>
          <a:p>
            <a:pPr lvl="1">
              <a:lnSpc>
                <a:spcPct val="120000"/>
              </a:lnSpc>
              <a:defRPr/>
            </a:pPr>
            <a:r>
              <a:rPr lang="zh-CN" altLang="en-US" sz="2400" b="1" dirty="0">
                <a:latin typeface="Times New Roman" pitchFamily="18" charset="0"/>
                <a:cs typeface="Times New Roman" pitchFamily="18" charset="0"/>
              </a:rPr>
              <a:t>除了起点与终点相同之外，通路上各顶点不重复。</a:t>
            </a:r>
            <a:endParaRPr lang="en-US" altLang="zh-CN" sz="2400" b="1" dirty="0">
              <a:latin typeface="Times New Roman" pitchFamily="18" charset="0"/>
              <a:cs typeface="Times New Roman" pitchFamily="18" charset="0"/>
            </a:endParaRPr>
          </a:p>
          <a:p>
            <a:pPr>
              <a:lnSpc>
                <a:spcPct val="120000"/>
              </a:lnSpc>
              <a:defRPr/>
            </a:pPr>
            <a:r>
              <a:rPr lang="en-US" altLang="zh-CN" sz="2800" b="1" dirty="0">
                <a:latin typeface="Times New Roman" pitchFamily="18" charset="0"/>
                <a:cs typeface="Times New Roman" pitchFamily="18" charset="0"/>
              </a:rPr>
              <a:t>Hamilton</a:t>
            </a:r>
            <a:r>
              <a:rPr lang="zh-CN" altLang="en-US" sz="2800" b="1" dirty="0">
                <a:latin typeface="Times New Roman" pitchFamily="18" charset="0"/>
                <a:cs typeface="Times New Roman" pitchFamily="18" charset="0"/>
              </a:rPr>
              <a:t>回路与 </a:t>
            </a:r>
            <a:r>
              <a:rPr lang="en-US" altLang="zh-CN" sz="2800" b="1" dirty="0">
                <a:latin typeface="Times New Roman" pitchFamily="18" charset="0"/>
                <a:cs typeface="Times New Roman" pitchFamily="18" charset="0"/>
              </a:rPr>
              <a:t>Hamilton</a:t>
            </a:r>
            <a:r>
              <a:rPr lang="zh-CN" altLang="en-US" sz="2800" b="1" dirty="0">
                <a:latin typeface="Times New Roman" pitchFamily="18" charset="0"/>
                <a:cs typeface="Times New Roman" pitchFamily="18" charset="0"/>
              </a:rPr>
              <a:t>通路</a:t>
            </a:r>
            <a:endParaRPr lang="en-US" altLang="zh-CN" sz="2800" b="1" dirty="0">
              <a:latin typeface="Times New Roman" pitchFamily="18" charset="0"/>
              <a:cs typeface="Times New Roman" pitchFamily="18" charset="0"/>
            </a:endParaRPr>
          </a:p>
          <a:p>
            <a:pPr lvl="1">
              <a:lnSpc>
                <a:spcPct val="120000"/>
              </a:lnSpc>
              <a:defRPr/>
            </a:pPr>
            <a:r>
              <a:rPr lang="en-US" altLang="zh-CN" b="1" dirty="0">
                <a:latin typeface="Times New Roman" pitchFamily="18" charset="0"/>
                <a:cs typeface="Times New Roman" pitchFamily="18" charset="0"/>
              </a:rPr>
              <a:t>Hamilton</a:t>
            </a:r>
            <a:r>
              <a:rPr lang="zh-CN" altLang="en-US" b="1" dirty="0">
                <a:latin typeface="Times New Roman" pitchFamily="18" charset="0"/>
                <a:cs typeface="Times New Roman" pitchFamily="18" charset="0"/>
              </a:rPr>
              <a:t>通路问题可转化为</a:t>
            </a:r>
            <a:r>
              <a:rPr lang="en-US" altLang="zh-CN" b="1" dirty="0">
                <a:latin typeface="Times New Roman" pitchFamily="18" charset="0"/>
                <a:cs typeface="Times New Roman" pitchFamily="18" charset="0"/>
              </a:rPr>
              <a:t>Hamilton</a:t>
            </a:r>
            <a:r>
              <a:rPr lang="zh-CN" altLang="en-US" b="1" dirty="0">
                <a:latin typeface="Times New Roman" pitchFamily="18" charset="0"/>
                <a:cs typeface="Times New Roman" pitchFamily="18" charset="0"/>
              </a:rPr>
              <a:t>回路问题</a:t>
            </a:r>
            <a:endParaRPr lang="en-US" altLang="zh-CN" b="1" dirty="0">
              <a:latin typeface="Times New Roman" pitchFamily="18" charset="0"/>
              <a:cs typeface="Times New Roman" pitchFamily="18" charset="0"/>
            </a:endParaRPr>
          </a:p>
          <a:p>
            <a:pPr>
              <a:lnSpc>
                <a:spcPct val="120000"/>
              </a:lnSpc>
              <a:defRPr/>
            </a:pPr>
            <a:endParaRPr lang="zh-CN" altLang="en-US" sz="2800" b="1" dirty="0"/>
          </a:p>
          <a:p>
            <a:pPr marL="0" indent="0">
              <a:lnSpc>
                <a:spcPct val="105000"/>
              </a:lnSpc>
              <a:buFont typeface="Wingdings" panose="05000000000000000000" pitchFamily="2" charset="2"/>
              <a:buNone/>
              <a:defRPr/>
            </a:pPr>
            <a:endParaRPr lang="zh-CN" altLang="en-US" sz="3100" dirty="0">
              <a:effectLst>
                <a:outerShdw blurRad="38100" dist="38100" dir="2700000" algn="tl">
                  <a:srgbClr val="C0C0C0"/>
                </a:outerShdw>
              </a:effectLst>
            </a:endParaRPr>
          </a:p>
        </p:txBody>
      </p:sp>
      <p:sp>
        <p:nvSpPr>
          <p:cNvPr id="10243" name="Rectangle 3"/>
          <p:cNvSpPr>
            <a:spLocks noGrp="1" noChangeArrowheads="1"/>
          </p:cNvSpPr>
          <p:nvPr>
            <p:ph type="title"/>
          </p:nvPr>
        </p:nvSpPr>
        <p:spPr>
          <a:xfrm>
            <a:off x="152400" y="457200"/>
            <a:ext cx="8610600" cy="693738"/>
          </a:xfrm>
        </p:spPr>
        <p:txBody>
          <a:bodyPr/>
          <a:lstStyle/>
          <a:p>
            <a:pPr algn="ctr"/>
            <a:r>
              <a:rPr lang="en-US" altLang="zh-CN">
                <a:latin typeface="Times New Roman" panose="02020603050405020304" pitchFamily="18" charset="0"/>
                <a:cs typeface="Times New Roman" panose="02020603050405020304" pitchFamily="18" charset="0"/>
              </a:rPr>
              <a:t>Hamilton</a:t>
            </a:r>
            <a:r>
              <a:rPr lang="zh-CN" altLang="en-US">
                <a:latin typeface="Times New Roman" panose="02020603050405020304" pitchFamily="18" charset="0"/>
                <a:cs typeface="Times New Roman" panose="02020603050405020304" pitchFamily="18" charset="0"/>
              </a:rPr>
              <a:t>通路</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回路</a:t>
            </a:r>
            <a:endParaRPr lang="en-US" altLang="zh-CN">
              <a:latin typeface="Times New Roman" panose="02020603050405020304" pitchFamily="18" charset="0"/>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22</a:t>
            </a:fld>
            <a:endParaRPr lang="en-US" altLang="zh-CN"/>
          </a:p>
        </p:txBody>
      </p:sp>
    </p:spTree>
    <p:extLst>
      <p:ext uri="{BB962C8B-B14F-4D97-AF65-F5344CB8AC3E}">
        <p14:creationId xmlns:p14="http://schemas.microsoft.com/office/powerpoint/2010/main" val="2025187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7458">
                                            <p:txEl>
                                              <p:pRg st="6" end="6"/>
                                            </p:txEl>
                                          </p:spTgt>
                                        </p:tgtEl>
                                        <p:attrNameLst>
                                          <p:attrName>style.visibility</p:attrName>
                                        </p:attrNameLst>
                                      </p:cBhvr>
                                      <p:to>
                                        <p:strVal val="visible"/>
                                      </p:to>
                                    </p:set>
                                    <p:animEffect transition="in" filter="box(in)">
                                      <p:cBhvr>
                                        <p:cTn id="7" dur="500"/>
                                        <p:tgtEl>
                                          <p:spTgt spid="147458">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7458">
                                            <p:txEl>
                                              <p:pRg st="7" end="7"/>
                                            </p:txEl>
                                          </p:spTgt>
                                        </p:tgtEl>
                                        <p:attrNameLst>
                                          <p:attrName>style.visibility</p:attrName>
                                        </p:attrNameLst>
                                      </p:cBhvr>
                                      <p:to>
                                        <p:strVal val="visible"/>
                                      </p:to>
                                    </p:set>
                                    <p:animEffect transition="in" filter="box(in)">
                                      <p:cBhvr>
                                        <p:cTn id="10" dur="500"/>
                                        <p:tgtEl>
                                          <p:spTgt spid="1474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0"/>
            <a:ext cx="7543800" cy="1295400"/>
          </a:xfrm>
        </p:spPr>
        <p:txBody>
          <a:bodyPr/>
          <a:lstStyle/>
          <a:p>
            <a:pPr algn="ctr"/>
            <a:r>
              <a:rPr lang="en-US" altLang="zh-CN">
                <a:latin typeface="Times New Roman" panose="02020603050405020304" pitchFamily="18" charset="0"/>
                <a:cs typeface="Times New Roman" panose="02020603050405020304" pitchFamily="18" charset="0"/>
              </a:rPr>
              <a:t>Hamilton</a:t>
            </a:r>
            <a:r>
              <a:rPr lang="zh-CN" altLang="en-US">
                <a:latin typeface="Times New Roman" panose="02020603050405020304" pitchFamily="18" charset="0"/>
                <a:cs typeface="Times New Roman" panose="02020603050405020304" pitchFamily="18" charset="0"/>
              </a:rPr>
              <a:t>回路的基本特性</a:t>
            </a:r>
          </a:p>
        </p:txBody>
      </p:sp>
      <p:sp>
        <p:nvSpPr>
          <p:cNvPr id="11267" name="Rectangle 3"/>
          <p:cNvSpPr>
            <a:spLocks noGrp="1" noChangeArrowheads="1"/>
          </p:cNvSpPr>
          <p:nvPr>
            <p:ph type="body" idx="1"/>
          </p:nvPr>
        </p:nvSpPr>
        <p:spPr>
          <a:xfrm>
            <a:off x="228600" y="1628775"/>
            <a:ext cx="8591550" cy="4772025"/>
          </a:xfrm>
        </p:spPr>
        <p:txBody>
          <a:bodyPr/>
          <a:lstStyle/>
          <a:p>
            <a:pPr>
              <a:lnSpc>
                <a:spcPct val="120000"/>
              </a:lnSpc>
            </a:pPr>
            <a:r>
              <a:rPr lang="en-US" altLang="zh-CN" sz="2800" b="1">
                <a:latin typeface="Times New Roman" panose="02020603050405020304" pitchFamily="18" charset="0"/>
                <a:cs typeface="Times New Roman" panose="02020603050405020304" pitchFamily="18" charset="0"/>
              </a:rPr>
              <a:t>Hamilton</a:t>
            </a:r>
            <a:r>
              <a:rPr lang="zh-CN" altLang="en-US" sz="2800" b="1">
                <a:latin typeface="Times New Roman" panose="02020603050405020304" pitchFamily="18" charset="0"/>
                <a:cs typeface="Times New Roman" panose="02020603050405020304" pitchFamily="18" charset="0"/>
              </a:rPr>
              <a:t>回路</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无重复地</a:t>
            </a:r>
            <a:r>
              <a:rPr lang="zh-CN" altLang="en-US" sz="2800" b="1" u="sng">
                <a:latin typeface="Times New Roman" panose="02020603050405020304" pitchFamily="18" charset="0"/>
                <a:cs typeface="Times New Roman" panose="02020603050405020304" pitchFamily="18" charset="0"/>
              </a:rPr>
              <a:t>遍历图中诸点</a:t>
            </a:r>
            <a:r>
              <a:rPr lang="en-US" altLang="zh-CN" sz="2800" b="1">
                <a:latin typeface="Times New Roman" panose="02020603050405020304" pitchFamily="18" charset="0"/>
                <a:cs typeface="Times New Roman" panose="02020603050405020304" pitchFamily="18" charset="0"/>
              </a:rPr>
              <a:t>, </a:t>
            </a:r>
          </a:p>
          <a:p>
            <a:pPr>
              <a:lnSpc>
                <a:spcPct val="120000"/>
              </a:lnSpc>
              <a:buFont typeface="Wingdings" panose="05000000000000000000" pitchFamily="2" charset="2"/>
              <a:buNone/>
            </a:pPr>
            <a:r>
              <a:rPr lang="en-US" altLang="zh-CN" sz="2800" b="1">
                <a:latin typeface="Times New Roman" panose="02020603050405020304" pitchFamily="18" charset="0"/>
                <a:cs typeface="Times New Roman" panose="02020603050405020304" pitchFamily="18" charset="0"/>
              </a:rPr>
              <a:t>          Euler</a:t>
            </a:r>
            <a:r>
              <a:rPr lang="zh-CN" altLang="en-US" sz="2800" b="1">
                <a:latin typeface="Times New Roman" panose="02020603050405020304" pitchFamily="18" charset="0"/>
                <a:cs typeface="Times New Roman" panose="02020603050405020304" pitchFamily="18" charset="0"/>
              </a:rPr>
              <a:t>回路</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无重复地</a:t>
            </a:r>
            <a:r>
              <a:rPr lang="zh-CN" altLang="en-US" sz="2800" b="1" u="sng">
                <a:latin typeface="Times New Roman" panose="02020603050405020304" pitchFamily="18" charset="0"/>
                <a:cs typeface="Times New Roman" panose="02020603050405020304" pitchFamily="18" charset="0"/>
              </a:rPr>
              <a:t>遍历图中诸边</a:t>
            </a:r>
            <a:r>
              <a:rPr lang="en-US" altLang="zh-CN"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a:p>
            <a:pPr>
              <a:lnSpc>
                <a:spcPct val="120000"/>
              </a:lnSpc>
            </a:pPr>
            <a:r>
              <a:rPr lang="zh-CN" altLang="en-US" sz="2800" b="1">
                <a:latin typeface="Times New Roman" panose="02020603050405020304" pitchFamily="18" charset="0"/>
                <a:cs typeface="Times New Roman" panose="02020603050405020304" pitchFamily="18" charset="0"/>
              </a:rPr>
              <a:t>若图</a:t>
            </a:r>
            <a:r>
              <a:rPr lang="en-US" altLang="zh-CN" sz="2800" b="1">
                <a:latin typeface="Times New Roman" panose="02020603050405020304" pitchFamily="18" charset="0"/>
                <a:cs typeface="Times New Roman" panose="02020603050405020304" pitchFamily="18" charset="0"/>
              </a:rPr>
              <a:t>G</a:t>
            </a:r>
            <a:r>
              <a:rPr lang="zh-CN" altLang="en-US" sz="2800" b="1">
                <a:latin typeface="Times New Roman" panose="02020603050405020304" pitchFamily="18" charset="0"/>
                <a:cs typeface="Times New Roman" panose="02020603050405020304" pitchFamily="18" charset="0"/>
              </a:rPr>
              <a:t>中有一顶点的度为1</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则无</a:t>
            </a:r>
            <a:r>
              <a:rPr lang="en-US" altLang="zh-CN" sz="2800" b="1">
                <a:latin typeface="Times New Roman" panose="02020603050405020304" pitchFamily="18" charset="0"/>
                <a:cs typeface="Times New Roman" panose="02020603050405020304" pitchFamily="18" charset="0"/>
              </a:rPr>
              <a:t>Hamilton</a:t>
            </a:r>
            <a:r>
              <a:rPr lang="zh-CN" altLang="en-US" sz="2800" b="1">
                <a:latin typeface="Times New Roman" panose="02020603050405020304" pitchFamily="18" charset="0"/>
                <a:cs typeface="Times New Roman" panose="02020603050405020304" pitchFamily="18" charset="0"/>
              </a:rPr>
              <a:t>回路</a:t>
            </a:r>
            <a:r>
              <a:rPr lang="en-US" altLang="zh-CN"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a:p>
            <a:pPr>
              <a:lnSpc>
                <a:spcPct val="120000"/>
              </a:lnSpc>
            </a:pPr>
            <a:r>
              <a:rPr lang="zh-CN" altLang="en-US" sz="2800" b="1">
                <a:latin typeface="Times New Roman" panose="02020603050405020304" pitchFamily="18" charset="0"/>
                <a:cs typeface="Times New Roman" panose="02020603050405020304" pitchFamily="18" charset="0"/>
              </a:rPr>
              <a:t>设图</a:t>
            </a:r>
            <a:r>
              <a:rPr lang="en-US" altLang="zh-CN" sz="2800" b="1">
                <a:latin typeface="Times New Roman" panose="02020603050405020304" pitchFamily="18" charset="0"/>
                <a:cs typeface="Times New Roman" panose="02020603050405020304" pitchFamily="18" charset="0"/>
              </a:rPr>
              <a:t>G</a:t>
            </a:r>
            <a:r>
              <a:rPr lang="zh-CN" altLang="en-US" sz="2800" b="1">
                <a:latin typeface="Times New Roman" panose="02020603050405020304" pitchFamily="18" charset="0"/>
                <a:cs typeface="Times New Roman" panose="02020603050405020304" pitchFamily="18" charset="0"/>
              </a:rPr>
              <a:t>中有一顶点的度大于2</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若有</a:t>
            </a:r>
            <a:r>
              <a:rPr lang="en-US" altLang="zh-CN" sz="2800" b="1">
                <a:latin typeface="Times New Roman" panose="02020603050405020304" pitchFamily="18" charset="0"/>
                <a:cs typeface="Times New Roman" panose="02020603050405020304" pitchFamily="18" charset="0"/>
              </a:rPr>
              <a:t>Hamilton</a:t>
            </a:r>
            <a:r>
              <a:rPr lang="zh-CN" altLang="en-US" sz="2800" b="1">
                <a:latin typeface="Times New Roman" panose="02020603050405020304" pitchFamily="18" charset="0"/>
                <a:cs typeface="Times New Roman" panose="02020603050405020304" pitchFamily="18" charset="0"/>
              </a:rPr>
              <a:t>回路</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则只用其中的两条边</a:t>
            </a:r>
            <a:r>
              <a:rPr lang="en-US" altLang="zh-CN" sz="2800" b="1">
                <a:latin typeface="Times New Roman" panose="02020603050405020304" pitchFamily="18" charset="0"/>
                <a:cs typeface="Times New Roman" panose="02020603050405020304" pitchFamily="18" charset="0"/>
              </a:rPr>
              <a:t>.</a:t>
            </a:r>
          </a:p>
          <a:p>
            <a:pPr>
              <a:lnSpc>
                <a:spcPct val="120000"/>
              </a:lnSpc>
            </a:pPr>
            <a:r>
              <a:rPr lang="zh-CN" altLang="en-US" sz="2800" b="1">
                <a:latin typeface="Times New Roman" panose="02020603050405020304" pitchFamily="18" charset="0"/>
                <a:cs typeface="Times New Roman" panose="02020603050405020304" pitchFamily="18" charset="0"/>
              </a:rPr>
              <a:t>若图中有</a:t>
            </a:r>
            <a:r>
              <a:rPr lang="en-US" altLang="zh-CN" sz="2800" b="1">
                <a:latin typeface="Times New Roman" panose="02020603050405020304" pitchFamily="18" charset="0"/>
                <a:cs typeface="Times New Roman" panose="02020603050405020304" pitchFamily="18" charset="0"/>
              </a:rPr>
              <a:t>n</a:t>
            </a:r>
            <a:r>
              <a:rPr lang="zh-CN" altLang="en-US" sz="2800" b="1">
                <a:latin typeface="Times New Roman" panose="02020603050405020304" pitchFamily="18" charset="0"/>
                <a:cs typeface="Times New Roman" panose="02020603050405020304" pitchFamily="18" charset="0"/>
              </a:rPr>
              <a:t>个顶点</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则</a:t>
            </a:r>
            <a:r>
              <a:rPr lang="en-US" altLang="zh-CN" sz="2800" b="1">
                <a:latin typeface="Times New Roman" panose="02020603050405020304" pitchFamily="18" charset="0"/>
                <a:cs typeface="Times New Roman" panose="02020603050405020304" pitchFamily="18" charset="0"/>
              </a:rPr>
              <a:t>Hamilton</a:t>
            </a:r>
            <a:r>
              <a:rPr lang="zh-CN" altLang="en-US" sz="2800" b="1">
                <a:latin typeface="Times New Roman" panose="02020603050405020304" pitchFamily="18" charset="0"/>
                <a:cs typeface="Times New Roman" panose="02020603050405020304" pitchFamily="18" charset="0"/>
              </a:rPr>
              <a:t>回路恰有</a:t>
            </a:r>
            <a:r>
              <a:rPr lang="en-US" altLang="zh-CN" sz="2800" b="1">
                <a:latin typeface="Times New Roman" panose="02020603050405020304" pitchFamily="18" charset="0"/>
                <a:cs typeface="Times New Roman" panose="02020603050405020304" pitchFamily="18" charset="0"/>
              </a:rPr>
              <a:t>n</a:t>
            </a:r>
            <a:r>
              <a:rPr lang="zh-CN" altLang="en-US" sz="2800" b="1">
                <a:latin typeface="Times New Roman" panose="02020603050405020304" pitchFamily="18" charset="0"/>
                <a:cs typeface="Times New Roman" panose="02020603050405020304" pitchFamily="18" charset="0"/>
              </a:rPr>
              <a:t>条边</a:t>
            </a:r>
            <a:r>
              <a:rPr lang="en-US" altLang="zh-CN" sz="2800" b="1">
                <a:latin typeface="Times New Roman" panose="02020603050405020304" pitchFamily="18" charset="0"/>
                <a:cs typeface="Times New Roman" panose="02020603050405020304" pitchFamily="18" charset="0"/>
              </a:rPr>
              <a:t>.</a:t>
            </a:r>
          </a:p>
          <a:p>
            <a:pPr>
              <a:lnSpc>
                <a:spcPct val="120000"/>
              </a:lnSpc>
            </a:pPr>
            <a:r>
              <a:rPr lang="zh-CN" altLang="en-US" sz="2800" b="1">
                <a:latin typeface="Times New Roman" panose="02020603050405020304" pitchFamily="18" charset="0"/>
                <a:cs typeface="Times New Roman" panose="02020603050405020304" pitchFamily="18" charset="0"/>
              </a:rPr>
              <a:t>注：</a:t>
            </a:r>
            <a:r>
              <a:rPr lang="en-US" altLang="zh-CN" sz="2800" b="1">
                <a:latin typeface="Times New Roman" panose="02020603050405020304" pitchFamily="18" charset="0"/>
                <a:cs typeface="Times New Roman" panose="02020603050405020304" pitchFamily="18" charset="0"/>
              </a:rPr>
              <a:t>Hamilton</a:t>
            </a:r>
            <a:r>
              <a:rPr lang="zh-CN" altLang="en-US" sz="2800" b="1">
                <a:latin typeface="Times New Roman" panose="02020603050405020304" pitchFamily="18" charset="0"/>
                <a:cs typeface="Times New Roman" panose="02020603050405020304" pitchFamily="18" charset="0"/>
              </a:rPr>
              <a:t>回路问题主要针对简单图。</a:t>
            </a:r>
          </a:p>
          <a:p>
            <a:pPr>
              <a:lnSpc>
                <a:spcPct val="110000"/>
              </a:lnSpc>
            </a:pPr>
            <a:endParaRPr lang="zh-CN" altLang="en-US" sz="2800"/>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23</a:t>
            </a:fld>
            <a:endParaRPr lang="en-US" altLang="zh-CN"/>
          </a:p>
        </p:txBody>
      </p:sp>
    </p:spTree>
    <p:extLst>
      <p:ext uri="{BB962C8B-B14F-4D97-AF65-F5344CB8AC3E}">
        <p14:creationId xmlns:p14="http://schemas.microsoft.com/office/powerpoint/2010/main" val="1850952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ox(in)">
                                      <p:cBhvr>
                                        <p:cTn id="7" dur="500"/>
                                        <p:tgtEl>
                                          <p:spTgt spid="1126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box(in)">
                                      <p:cBhvr>
                                        <p:cTn id="10" dur="500"/>
                                        <p:tgtEl>
                                          <p:spTgt spid="11267">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box(in)">
                                      <p:cBhvr>
                                        <p:cTn id="13" dur="500"/>
                                        <p:tgtEl>
                                          <p:spTgt spid="11267">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ox(in)">
                                      <p:cBhvr>
                                        <p:cTn id="18"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altLang="zh-CN">
                <a:latin typeface="Times New Roman" panose="02020603050405020304" pitchFamily="18" charset="0"/>
                <a:cs typeface="Times New Roman" panose="02020603050405020304" pitchFamily="18" charset="0"/>
              </a:rPr>
              <a:t>Hamilton</a:t>
            </a:r>
            <a:r>
              <a:rPr lang="zh-CN" altLang="en-US">
                <a:latin typeface="Times New Roman" panose="02020603050405020304" pitchFamily="18" charset="0"/>
                <a:cs typeface="Times New Roman" panose="02020603050405020304" pitchFamily="18" charset="0"/>
              </a:rPr>
              <a:t>回路的存在性问题</a:t>
            </a:r>
          </a:p>
        </p:txBody>
      </p:sp>
      <p:sp>
        <p:nvSpPr>
          <p:cNvPr id="12291" name="Rectangle 3"/>
          <p:cNvSpPr>
            <a:spLocks noGrp="1" noChangeArrowheads="1"/>
          </p:cNvSpPr>
          <p:nvPr>
            <p:ph type="body" idx="1"/>
          </p:nvPr>
        </p:nvSpPr>
        <p:spPr>
          <a:xfrm>
            <a:off x="2627313" y="2781300"/>
            <a:ext cx="3600450" cy="647700"/>
          </a:xfrm>
        </p:spPr>
        <p:txBody>
          <a:bodyPr/>
          <a:lstStyle/>
          <a:p>
            <a:pPr>
              <a:lnSpc>
                <a:spcPct val="120000"/>
              </a:lnSpc>
              <a:buFont typeface="Wingdings" panose="05000000000000000000" pitchFamily="2" charset="2"/>
              <a:buNone/>
            </a:pPr>
            <a:r>
              <a:rPr lang="en-US" altLang="zh-CN" sz="2400" b="1">
                <a:latin typeface="Times New Roman" panose="02020603050405020304" pitchFamily="18" charset="0"/>
                <a:cs typeface="Times New Roman" panose="02020603050405020304" pitchFamily="18" charset="0"/>
              </a:rPr>
              <a:t>K</a:t>
            </a:r>
            <a:r>
              <a:rPr lang="en-US" altLang="zh-CN" sz="2400" b="1" baseline="-25000">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3)</a:t>
            </a:r>
            <a:r>
              <a:rPr lang="zh-CN" altLang="en-US" sz="2400" b="1">
                <a:latin typeface="Times New Roman" panose="02020603050405020304" pitchFamily="18" charset="0"/>
                <a:cs typeface="Times New Roman" panose="02020603050405020304" pitchFamily="18" charset="0"/>
              </a:rPr>
              <a:t>有</a:t>
            </a:r>
            <a:r>
              <a:rPr lang="en-US" altLang="zh-CN" sz="2400" b="1">
                <a:latin typeface="Times New Roman" panose="02020603050405020304" pitchFamily="18" charset="0"/>
                <a:cs typeface="Times New Roman" panose="02020603050405020304" pitchFamily="18" charset="0"/>
              </a:rPr>
              <a:t>Hamilton</a:t>
            </a:r>
            <a:r>
              <a:rPr lang="zh-CN" altLang="en-US" sz="2400" b="1">
                <a:latin typeface="Times New Roman" panose="02020603050405020304" pitchFamily="18" charset="0"/>
                <a:cs typeface="Times New Roman" panose="02020603050405020304" pitchFamily="18" charset="0"/>
              </a:rPr>
              <a:t>回路</a:t>
            </a:r>
            <a:r>
              <a:rPr lang="en-US" altLang="zh-CN" sz="2400" b="1">
                <a:latin typeface="Times New Roman" panose="02020603050405020304" pitchFamily="18" charset="0"/>
                <a:cs typeface="Times New Roman" panose="02020603050405020304" pitchFamily="18" charset="0"/>
              </a:rPr>
              <a:t> </a:t>
            </a:r>
          </a:p>
          <a:p>
            <a:pPr>
              <a:lnSpc>
                <a:spcPct val="110000"/>
              </a:lnSpc>
            </a:pPr>
            <a:endParaRPr lang="zh-CN" altLang="en-US" sz="2800"/>
          </a:p>
        </p:txBody>
      </p:sp>
      <p:grpSp>
        <p:nvGrpSpPr>
          <p:cNvPr id="2" name="组合 80"/>
          <p:cNvGrpSpPr>
            <a:grpSpLocks/>
          </p:cNvGrpSpPr>
          <p:nvPr/>
        </p:nvGrpSpPr>
        <p:grpSpPr bwMode="auto">
          <a:xfrm>
            <a:off x="1835150" y="3573463"/>
            <a:ext cx="5702300" cy="2865437"/>
            <a:chOff x="2197184" y="3563008"/>
            <a:chExt cx="5701813" cy="2865921"/>
          </a:xfrm>
        </p:grpSpPr>
        <p:grpSp>
          <p:nvGrpSpPr>
            <p:cNvPr id="12317" name="组合 39"/>
            <p:cNvGrpSpPr>
              <a:grpSpLocks/>
            </p:cNvGrpSpPr>
            <p:nvPr/>
          </p:nvGrpSpPr>
          <p:grpSpPr bwMode="auto">
            <a:xfrm>
              <a:off x="2197184" y="3563008"/>
              <a:ext cx="1454150" cy="2855913"/>
              <a:chOff x="1403648" y="3410780"/>
              <a:chExt cx="1453607" cy="2856149"/>
            </a:xfrm>
          </p:grpSpPr>
          <p:sp>
            <p:nvSpPr>
              <p:cNvPr id="12351" name="Line 6"/>
              <p:cNvSpPr>
                <a:spLocks noChangeShapeType="1"/>
              </p:cNvSpPr>
              <p:nvPr/>
            </p:nvSpPr>
            <p:spPr bwMode="auto">
              <a:xfrm flipV="1">
                <a:off x="1646566" y="3991617"/>
                <a:ext cx="432048" cy="533678"/>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52" name="Text Box 11"/>
              <p:cNvSpPr txBox="1">
                <a:spLocks noChangeArrowheads="1"/>
              </p:cNvSpPr>
              <p:nvPr/>
            </p:nvSpPr>
            <p:spPr bwMode="auto">
              <a:xfrm>
                <a:off x="1403648" y="4072299"/>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a:t>
                </a:r>
              </a:p>
            </p:txBody>
          </p:sp>
          <p:sp>
            <p:nvSpPr>
              <p:cNvPr id="12353" name="Line 6"/>
              <p:cNvSpPr>
                <a:spLocks noChangeShapeType="1"/>
              </p:cNvSpPr>
              <p:nvPr/>
            </p:nvSpPr>
            <p:spPr bwMode="auto">
              <a:xfrm flipH="1">
                <a:off x="1619670" y="4653136"/>
                <a:ext cx="1008113" cy="1093567"/>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54" name="Line 6"/>
              <p:cNvSpPr>
                <a:spLocks noChangeShapeType="1"/>
              </p:cNvSpPr>
              <p:nvPr/>
            </p:nvSpPr>
            <p:spPr bwMode="auto">
              <a:xfrm flipH="1">
                <a:off x="2627784" y="4653136"/>
                <a:ext cx="0" cy="108012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55" name="Line 6"/>
              <p:cNvSpPr>
                <a:spLocks noChangeShapeType="1"/>
              </p:cNvSpPr>
              <p:nvPr/>
            </p:nvSpPr>
            <p:spPr bwMode="auto">
              <a:xfrm flipH="1">
                <a:off x="1619670" y="5805264"/>
                <a:ext cx="1008113" cy="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56" name="Line 6"/>
              <p:cNvSpPr>
                <a:spLocks noChangeShapeType="1"/>
              </p:cNvSpPr>
              <p:nvPr/>
            </p:nvSpPr>
            <p:spPr bwMode="auto">
              <a:xfrm flipH="1">
                <a:off x="1619672" y="4653136"/>
                <a:ext cx="0" cy="108012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57" name="Line 6"/>
              <p:cNvSpPr>
                <a:spLocks noChangeShapeType="1"/>
              </p:cNvSpPr>
              <p:nvPr/>
            </p:nvSpPr>
            <p:spPr bwMode="auto">
              <a:xfrm>
                <a:off x="2195736" y="4005064"/>
                <a:ext cx="432048" cy="576064"/>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58" name="Oval 9"/>
              <p:cNvSpPr>
                <a:spLocks noChangeArrowheads="1"/>
              </p:cNvSpPr>
              <p:nvPr/>
            </p:nvSpPr>
            <p:spPr bwMode="auto">
              <a:xfrm flipH="1">
                <a:off x="1547664" y="4509120"/>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59" name="Oval 9"/>
              <p:cNvSpPr>
                <a:spLocks noChangeArrowheads="1"/>
              </p:cNvSpPr>
              <p:nvPr/>
            </p:nvSpPr>
            <p:spPr bwMode="auto">
              <a:xfrm flipH="1">
                <a:off x="2555776" y="4509120"/>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60" name="Oval 9"/>
              <p:cNvSpPr>
                <a:spLocks noChangeArrowheads="1"/>
              </p:cNvSpPr>
              <p:nvPr/>
            </p:nvSpPr>
            <p:spPr bwMode="auto">
              <a:xfrm flipH="1">
                <a:off x="2555776" y="5706362"/>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61" name="Oval 9"/>
              <p:cNvSpPr>
                <a:spLocks noChangeArrowheads="1"/>
              </p:cNvSpPr>
              <p:nvPr/>
            </p:nvSpPr>
            <p:spPr bwMode="auto">
              <a:xfrm flipH="1">
                <a:off x="1536480" y="5707842"/>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62" name="Oval 9"/>
              <p:cNvSpPr>
                <a:spLocks noChangeArrowheads="1"/>
              </p:cNvSpPr>
              <p:nvPr/>
            </p:nvSpPr>
            <p:spPr bwMode="auto">
              <a:xfrm flipH="1">
                <a:off x="2051720" y="3861048"/>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63" name="Text Box 11"/>
              <p:cNvSpPr txBox="1">
                <a:spLocks noChangeArrowheads="1"/>
              </p:cNvSpPr>
              <p:nvPr/>
            </p:nvSpPr>
            <p:spPr bwMode="auto">
              <a:xfrm>
                <a:off x="2497215" y="4058852"/>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c</a:t>
                </a:r>
              </a:p>
            </p:txBody>
          </p:sp>
          <p:sp>
            <p:nvSpPr>
              <p:cNvPr id="12364" name="Text Box 11"/>
              <p:cNvSpPr txBox="1">
                <a:spLocks noChangeArrowheads="1"/>
              </p:cNvSpPr>
              <p:nvPr/>
            </p:nvSpPr>
            <p:spPr bwMode="auto">
              <a:xfrm>
                <a:off x="1979712" y="3410780"/>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b</a:t>
                </a:r>
              </a:p>
            </p:txBody>
          </p:sp>
          <p:sp>
            <p:nvSpPr>
              <p:cNvPr id="12365" name="Text Box 11"/>
              <p:cNvSpPr txBox="1">
                <a:spLocks noChangeArrowheads="1"/>
              </p:cNvSpPr>
              <p:nvPr/>
            </p:nvSpPr>
            <p:spPr bwMode="auto">
              <a:xfrm>
                <a:off x="1475656" y="5805264"/>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e</a:t>
                </a:r>
              </a:p>
            </p:txBody>
          </p:sp>
          <p:sp>
            <p:nvSpPr>
              <p:cNvPr id="12366" name="Text Box 11"/>
              <p:cNvSpPr txBox="1">
                <a:spLocks noChangeArrowheads="1"/>
              </p:cNvSpPr>
              <p:nvPr/>
            </p:nvSpPr>
            <p:spPr bwMode="auto">
              <a:xfrm>
                <a:off x="2411760" y="5805264"/>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d</a:t>
                </a:r>
              </a:p>
            </p:txBody>
          </p:sp>
        </p:grpSp>
        <p:grpSp>
          <p:nvGrpSpPr>
            <p:cNvPr id="12318" name="组合 39"/>
            <p:cNvGrpSpPr>
              <a:grpSpLocks/>
            </p:cNvGrpSpPr>
            <p:nvPr/>
          </p:nvGrpSpPr>
          <p:grpSpPr bwMode="auto">
            <a:xfrm>
              <a:off x="4355976" y="3573016"/>
              <a:ext cx="1454150" cy="2855913"/>
              <a:chOff x="1403648" y="3410780"/>
              <a:chExt cx="1453607" cy="2856149"/>
            </a:xfrm>
          </p:grpSpPr>
          <p:sp>
            <p:nvSpPr>
              <p:cNvPr id="12336" name="Text Box 11"/>
              <p:cNvSpPr txBox="1">
                <a:spLocks noChangeArrowheads="1"/>
              </p:cNvSpPr>
              <p:nvPr/>
            </p:nvSpPr>
            <p:spPr bwMode="auto">
              <a:xfrm>
                <a:off x="1403648" y="4072299"/>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a:t>
                </a:r>
              </a:p>
            </p:txBody>
          </p:sp>
          <p:sp>
            <p:nvSpPr>
              <p:cNvPr id="12337" name="Line 6"/>
              <p:cNvSpPr>
                <a:spLocks noChangeShapeType="1"/>
              </p:cNvSpPr>
              <p:nvPr/>
            </p:nvSpPr>
            <p:spPr bwMode="auto">
              <a:xfrm flipH="1">
                <a:off x="1619670" y="4653136"/>
                <a:ext cx="1008113" cy="1093567"/>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38" name="Line 6"/>
              <p:cNvSpPr>
                <a:spLocks noChangeShapeType="1"/>
              </p:cNvSpPr>
              <p:nvPr/>
            </p:nvSpPr>
            <p:spPr bwMode="auto">
              <a:xfrm flipH="1">
                <a:off x="2627327" y="4707031"/>
                <a:ext cx="0" cy="108012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39" name="Line 6"/>
              <p:cNvSpPr>
                <a:spLocks noChangeShapeType="1"/>
              </p:cNvSpPr>
              <p:nvPr/>
            </p:nvSpPr>
            <p:spPr bwMode="auto">
              <a:xfrm flipH="1">
                <a:off x="1619670" y="5805264"/>
                <a:ext cx="1008113" cy="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40" name="Line 6"/>
              <p:cNvSpPr>
                <a:spLocks noChangeShapeType="1"/>
              </p:cNvSpPr>
              <p:nvPr/>
            </p:nvSpPr>
            <p:spPr bwMode="auto">
              <a:xfrm flipH="1">
                <a:off x="1619672" y="4653136"/>
                <a:ext cx="0" cy="108012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41" name="Line 6"/>
              <p:cNvSpPr>
                <a:spLocks noChangeShapeType="1"/>
              </p:cNvSpPr>
              <p:nvPr/>
            </p:nvSpPr>
            <p:spPr bwMode="auto">
              <a:xfrm>
                <a:off x="2195736" y="4005064"/>
                <a:ext cx="432048" cy="576064"/>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42" name="Oval 9"/>
              <p:cNvSpPr>
                <a:spLocks noChangeArrowheads="1"/>
              </p:cNvSpPr>
              <p:nvPr/>
            </p:nvSpPr>
            <p:spPr bwMode="auto">
              <a:xfrm flipH="1">
                <a:off x="1547664" y="4509120"/>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3" name="Oval 9"/>
              <p:cNvSpPr>
                <a:spLocks noChangeArrowheads="1"/>
              </p:cNvSpPr>
              <p:nvPr/>
            </p:nvSpPr>
            <p:spPr bwMode="auto">
              <a:xfrm flipH="1">
                <a:off x="2555776" y="4509120"/>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4" name="Oval 9"/>
              <p:cNvSpPr>
                <a:spLocks noChangeArrowheads="1"/>
              </p:cNvSpPr>
              <p:nvPr/>
            </p:nvSpPr>
            <p:spPr bwMode="auto">
              <a:xfrm flipH="1">
                <a:off x="2555776" y="5706362"/>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5" name="Oval 9"/>
              <p:cNvSpPr>
                <a:spLocks noChangeArrowheads="1"/>
              </p:cNvSpPr>
              <p:nvPr/>
            </p:nvSpPr>
            <p:spPr bwMode="auto">
              <a:xfrm flipH="1">
                <a:off x="1536480" y="5707842"/>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6" name="Oval 9"/>
              <p:cNvSpPr>
                <a:spLocks noChangeArrowheads="1"/>
              </p:cNvSpPr>
              <p:nvPr/>
            </p:nvSpPr>
            <p:spPr bwMode="auto">
              <a:xfrm flipH="1">
                <a:off x="2051720" y="3861048"/>
                <a:ext cx="155200" cy="16943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7" name="Text Box 11"/>
              <p:cNvSpPr txBox="1">
                <a:spLocks noChangeArrowheads="1"/>
              </p:cNvSpPr>
              <p:nvPr/>
            </p:nvSpPr>
            <p:spPr bwMode="auto">
              <a:xfrm>
                <a:off x="2497215" y="4058852"/>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c</a:t>
                </a:r>
              </a:p>
            </p:txBody>
          </p:sp>
          <p:sp>
            <p:nvSpPr>
              <p:cNvPr id="12348" name="Text Box 11"/>
              <p:cNvSpPr txBox="1">
                <a:spLocks noChangeArrowheads="1"/>
              </p:cNvSpPr>
              <p:nvPr/>
            </p:nvSpPr>
            <p:spPr bwMode="auto">
              <a:xfrm>
                <a:off x="1979712" y="3410780"/>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b</a:t>
                </a:r>
              </a:p>
            </p:txBody>
          </p:sp>
          <p:sp>
            <p:nvSpPr>
              <p:cNvPr id="12349" name="Text Box 11"/>
              <p:cNvSpPr txBox="1">
                <a:spLocks noChangeArrowheads="1"/>
              </p:cNvSpPr>
              <p:nvPr/>
            </p:nvSpPr>
            <p:spPr bwMode="auto">
              <a:xfrm>
                <a:off x="1475656" y="5805264"/>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e</a:t>
                </a:r>
              </a:p>
            </p:txBody>
          </p:sp>
          <p:sp>
            <p:nvSpPr>
              <p:cNvPr id="12350" name="Text Box 11"/>
              <p:cNvSpPr txBox="1">
                <a:spLocks noChangeArrowheads="1"/>
              </p:cNvSpPr>
              <p:nvPr/>
            </p:nvSpPr>
            <p:spPr bwMode="auto">
              <a:xfrm>
                <a:off x="2411760" y="5805264"/>
                <a:ext cx="3600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d</a:t>
                </a:r>
              </a:p>
            </p:txBody>
          </p:sp>
        </p:grpSp>
        <p:grpSp>
          <p:nvGrpSpPr>
            <p:cNvPr id="12319" name="组合 55"/>
            <p:cNvGrpSpPr>
              <a:grpSpLocks/>
            </p:cNvGrpSpPr>
            <p:nvPr/>
          </p:nvGrpSpPr>
          <p:grpSpPr bwMode="auto">
            <a:xfrm>
              <a:off x="6300192" y="3573016"/>
              <a:ext cx="1598805" cy="2855913"/>
              <a:chOff x="2697080" y="3213100"/>
              <a:chExt cx="1598805" cy="2855913"/>
            </a:xfrm>
          </p:grpSpPr>
          <p:sp>
            <p:nvSpPr>
              <p:cNvPr id="12320" name="Text Box 11"/>
              <p:cNvSpPr txBox="1">
                <a:spLocks noChangeArrowheads="1"/>
              </p:cNvSpPr>
              <p:nvPr/>
            </p:nvSpPr>
            <p:spPr bwMode="auto">
              <a:xfrm>
                <a:off x="2697080" y="3874564"/>
                <a:ext cx="374569" cy="461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a:t>
                </a:r>
              </a:p>
            </p:txBody>
          </p:sp>
          <p:sp>
            <p:nvSpPr>
              <p:cNvPr id="12321" name="Line 6"/>
              <p:cNvSpPr>
                <a:spLocks noChangeShapeType="1"/>
              </p:cNvSpPr>
              <p:nvPr/>
            </p:nvSpPr>
            <p:spPr bwMode="auto">
              <a:xfrm flipH="1">
                <a:off x="2921820" y="4455353"/>
                <a:ext cx="1048795" cy="1093477"/>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22" name="Line 6"/>
              <p:cNvSpPr>
                <a:spLocks noChangeShapeType="1"/>
              </p:cNvSpPr>
              <p:nvPr/>
            </p:nvSpPr>
            <p:spPr bwMode="auto">
              <a:xfrm flipH="1">
                <a:off x="3970616" y="4455353"/>
                <a:ext cx="0" cy="1080031"/>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23" name="Line 6"/>
              <p:cNvSpPr>
                <a:spLocks noChangeShapeType="1"/>
              </p:cNvSpPr>
              <p:nvPr/>
            </p:nvSpPr>
            <p:spPr bwMode="auto">
              <a:xfrm flipH="1">
                <a:off x="2921820" y="5607386"/>
                <a:ext cx="1048795" cy="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24" name="Line 6"/>
              <p:cNvSpPr>
                <a:spLocks noChangeShapeType="1"/>
              </p:cNvSpPr>
              <p:nvPr/>
            </p:nvSpPr>
            <p:spPr bwMode="auto">
              <a:xfrm flipH="1">
                <a:off x="2945620" y="3789040"/>
                <a:ext cx="546260" cy="59180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25" name="Line 6"/>
              <p:cNvSpPr>
                <a:spLocks noChangeShapeType="1"/>
              </p:cNvSpPr>
              <p:nvPr/>
            </p:nvSpPr>
            <p:spPr bwMode="auto">
              <a:xfrm>
                <a:off x="3521133" y="3807335"/>
                <a:ext cx="449483" cy="576016"/>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2326" name="Oval 9"/>
              <p:cNvSpPr>
                <a:spLocks noChangeArrowheads="1"/>
              </p:cNvSpPr>
              <p:nvPr/>
            </p:nvSpPr>
            <p:spPr bwMode="auto">
              <a:xfrm flipH="1">
                <a:off x="2846908" y="4311349"/>
                <a:ext cx="161463" cy="16941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7" name="Oval 9"/>
              <p:cNvSpPr>
                <a:spLocks noChangeArrowheads="1"/>
              </p:cNvSpPr>
              <p:nvPr/>
            </p:nvSpPr>
            <p:spPr bwMode="auto">
              <a:xfrm flipH="1">
                <a:off x="3895702" y="4311349"/>
                <a:ext cx="161463" cy="16941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8" name="Oval 9"/>
              <p:cNvSpPr>
                <a:spLocks noChangeArrowheads="1"/>
              </p:cNvSpPr>
              <p:nvPr/>
            </p:nvSpPr>
            <p:spPr bwMode="auto">
              <a:xfrm flipH="1">
                <a:off x="3895702" y="5508492"/>
                <a:ext cx="161463" cy="16941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9" name="Oval 9"/>
              <p:cNvSpPr>
                <a:spLocks noChangeArrowheads="1"/>
              </p:cNvSpPr>
              <p:nvPr/>
            </p:nvSpPr>
            <p:spPr bwMode="auto">
              <a:xfrm flipH="1">
                <a:off x="2835272" y="5509972"/>
                <a:ext cx="161463" cy="16941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0" name="Oval 9"/>
              <p:cNvSpPr>
                <a:spLocks noChangeArrowheads="1"/>
              </p:cNvSpPr>
              <p:nvPr/>
            </p:nvSpPr>
            <p:spPr bwMode="auto">
              <a:xfrm flipH="1">
                <a:off x="3371305" y="3663331"/>
                <a:ext cx="161463" cy="16941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1" name="Text Box 11"/>
              <p:cNvSpPr txBox="1">
                <a:spLocks noChangeArrowheads="1"/>
              </p:cNvSpPr>
              <p:nvPr/>
            </p:nvSpPr>
            <p:spPr bwMode="auto">
              <a:xfrm>
                <a:off x="3921316" y="3861048"/>
                <a:ext cx="374569" cy="461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c</a:t>
                </a:r>
              </a:p>
            </p:txBody>
          </p:sp>
          <p:sp>
            <p:nvSpPr>
              <p:cNvPr id="12332" name="Text Box 11"/>
              <p:cNvSpPr txBox="1">
                <a:spLocks noChangeArrowheads="1"/>
              </p:cNvSpPr>
              <p:nvPr/>
            </p:nvSpPr>
            <p:spPr bwMode="auto">
              <a:xfrm>
                <a:off x="3296391" y="3213100"/>
                <a:ext cx="374569" cy="461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b</a:t>
                </a:r>
              </a:p>
            </p:txBody>
          </p:sp>
          <p:sp>
            <p:nvSpPr>
              <p:cNvPr id="12333" name="Text Box 11"/>
              <p:cNvSpPr txBox="1">
                <a:spLocks noChangeArrowheads="1"/>
              </p:cNvSpPr>
              <p:nvPr/>
            </p:nvSpPr>
            <p:spPr bwMode="auto">
              <a:xfrm>
                <a:off x="2771994" y="5607386"/>
                <a:ext cx="374569" cy="461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e</a:t>
                </a:r>
              </a:p>
            </p:txBody>
          </p:sp>
          <p:sp>
            <p:nvSpPr>
              <p:cNvPr id="12334" name="Text Box 11"/>
              <p:cNvSpPr txBox="1">
                <a:spLocks noChangeArrowheads="1"/>
              </p:cNvSpPr>
              <p:nvPr/>
            </p:nvSpPr>
            <p:spPr bwMode="auto">
              <a:xfrm>
                <a:off x="3745874" y="5607386"/>
                <a:ext cx="374569" cy="4616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d</a:t>
                </a:r>
              </a:p>
            </p:txBody>
          </p:sp>
          <p:sp>
            <p:nvSpPr>
              <p:cNvPr id="12335" name="Line 6"/>
              <p:cNvSpPr>
                <a:spLocks noChangeShapeType="1"/>
              </p:cNvSpPr>
              <p:nvPr/>
            </p:nvSpPr>
            <p:spPr bwMode="auto">
              <a:xfrm flipH="1">
                <a:off x="2915816" y="4437112"/>
                <a:ext cx="1008112" cy="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grpSp>
        <p:nvGrpSpPr>
          <p:cNvPr id="12293" name="组合 104"/>
          <p:cNvGrpSpPr>
            <a:grpSpLocks/>
          </p:cNvGrpSpPr>
          <p:nvPr/>
        </p:nvGrpSpPr>
        <p:grpSpPr bwMode="auto">
          <a:xfrm>
            <a:off x="2339975" y="1844675"/>
            <a:ext cx="1657350" cy="863600"/>
            <a:chOff x="2052235" y="4365743"/>
            <a:chExt cx="1655669" cy="863457"/>
          </a:xfrm>
        </p:grpSpPr>
        <p:grpSp>
          <p:nvGrpSpPr>
            <p:cNvPr id="12308" name="组合 53"/>
            <p:cNvGrpSpPr>
              <a:grpSpLocks/>
            </p:cNvGrpSpPr>
            <p:nvPr/>
          </p:nvGrpSpPr>
          <p:grpSpPr bwMode="auto">
            <a:xfrm>
              <a:off x="2627784" y="4365743"/>
              <a:ext cx="1080120" cy="863457"/>
              <a:chOff x="2627784" y="4365743"/>
              <a:chExt cx="1080120" cy="863457"/>
            </a:xfrm>
          </p:grpSpPr>
          <p:grpSp>
            <p:nvGrpSpPr>
              <p:cNvPr id="12310" name="组合 40"/>
              <p:cNvGrpSpPr>
                <a:grpSpLocks/>
              </p:cNvGrpSpPr>
              <p:nvPr/>
            </p:nvGrpSpPr>
            <p:grpSpPr bwMode="auto">
              <a:xfrm>
                <a:off x="2627784" y="5085184"/>
                <a:ext cx="1080120" cy="144016"/>
                <a:chOff x="1187624" y="5085184"/>
                <a:chExt cx="1080120" cy="144016"/>
              </a:xfrm>
            </p:grpSpPr>
            <p:sp>
              <p:nvSpPr>
                <p:cNvPr id="12314" name="流程图: 联系 9"/>
                <p:cNvSpPr>
                  <a:spLocks noChangeArrowheads="1"/>
                </p:cNvSpPr>
                <p:nvPr/>
              </p:nvSpPr>
              <p:spPr bwMode="auto">
                <a:xfrm>
                  <a:off x="1187624"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5" name="流程图: 联系 11"/>
                <p:cNvSpPr>
                  <a:spLocks noChangeArrowheads="1"/>
                </p:cNvSpPr>
                <p:nvPr/>
              </p:nvSpPr>
              <p:spPr bwMode="auto">
                <a:xfrm>
                  <a:off x="2123728"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2316" name="直接连接符 16"/>
                <p:cNvCxnSpPr>
                  <a:cxnSpLocks noChangeShapeType="1"/>
                  <a:stCxn id="12314" idx="6"/>
                </p:cNvCxnSpPr>
                <p:nvPr/>
              </p:nvCxnSpPr>
              <p:spPr bwMode="auto">
                <a:xfrm>
                  <a:off x="1331640" y="5157192"/>
                  <a:ext cx="792088"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grpSp>
          <p:cxnSp>
            <p:nvCxnSpPr>
              <p:cNvPr id="12311" name="直接连接符 18"/>
              <p:cNvCxnSpPr>
                <a:cxnSpLocks noChangeShapeType="1"/>
                <a:stCxn id="12312" idx="1"/>
              </p:cNvCxnSpPr>
              <p:nvPr/>
            </p:nvCxnSpPr>
            <p:spPr bwMode="auto">
              <a:xfrm flipH="1">
                <a:off x="2734331" y="4366749"/>
                <a:ext cx="429232" cy="739526"/>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12312" name="流程图: 联系 46"/>
              <p:cNvSpPr>
                <a:spLocks noChangeArrowheads="1"/>
              </p:cNvSpPr>
              <p:nvPr/>
            </p:nvSpPr>
            <p:spPr bwMode="auto">
              <a:xfrm rot="3275188">
                <a:off x="3079563" y="4365743"/>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2313" name="直接连接符 48"/>
              <p:cNvCxnSpPr>
                <a:cxnSpLocks noChangeShapeType="1"/>
                <a:stCxn id="12312" idx="6"/>
              </p:cNvCxnSpPr>
              <p:nvPr/>
            </p:nvCxnSpPr>
            <p:spPr bwMode="auto">
              <a:xfrm rot="3275188">
                <a:off x="3026751" y="4819209"/>
                <a:ext cx="792088"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grpSp>
        <p:sp>
          <p:nvSpPr>
            <p:cNvPr id="12309" name="矩形标注 103"/>
            <p:cNvSpPr>
              <a:spLocks noChangeArrowheads="1"/>
            </p:cNvSpPr>
            <p:nvPr/>
          </p:nvSpPr>
          <p:spPr bwMode="auto">
            <a:xfrm>
              <a:off x="2052235" y="4581874"/>
              <a:ext cx="720080" cy="504056"/>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cs typeface="Times New Roman" panose="02020603050405020304" pitchFamily="18" charset="0"/>
                </a:rPr>
                <a:t>K</a:t>
              </a:r>
              <a:r>
                <a:rPr lang="en-US" altLang="zh-CN" sz="2400" b="1" i="1" baseline="-25000">
                  <a:latin typeface="Times New Roman" panose="02020603050405020304" pitchFamily="18" charset="0"/>
                  <a:cs typeface="Times New Roman" panose="02020603050405020304" pitchFamily="18" charset="0"/>
                </a:rPr>
                <a:t>3</a:t>
              </a:r>
              <a:endParaRPr lang="zh-CN" altLang="en-US" sz="2400" b="1" i="1" baseline="-25000">
                <a:latin typeface="Times New Roman" panose="02020603050405020304" pitchFamily="18" charset="0"/>
                <a:cs typeface="Times New Roman" panose="02020603050405020304" pitchFamily="18" charset="0"/>
              </a:endParaRPr>
            </a:p>
          </p:txBody>
        </p:sp>
      </p:grpSp>
      <p:grpSp>
        <p:nvGrpSpPr>
          <p:cNvPr id="12294" name="组合 111"/>
          <p:cNvGrpSpPr>
            <a:grpSpLocks/>
          </p:cNvGrpSpPr>
          <p:nvPr/>
        </p:nvGrpSpPr>
        <p:grpSpPr bwMode="auto">
          <a:xfrm>
            <a:off x="4572000" y="1844675"/>
            <a:ext cx="1944688" cy="890588"/>
            <a:chOff x="4419310" y="4338210"/>
            <a:chExt cx="1943956" cy="890990"/>
          </a:xfrm>
        </p:grpSpPr>
        <p:grpSp>
          <p:nvGrpSpPr>
            <p:cNvPr id="12295" name="组合 41"/>
            <p:cNvGrpSpPr>
              <a:grpSpLocks/>
            </p:cNvGrpSpPr>
            <p:nvPr/>
          </p:nvGrpSpPr>
          <p:grpSpPr bwMode="auto">
            <a:xfrm>
              <a:off x="4419310" y="4338210"/>
              <a:ext cx="1080120" cy="144016"/>
              <a:chOff x="1187624" y="5085184"/>
              <a:chExt cx="1080120" cy="144016"/>
            </a:xfrm>
          </p:grpSpPr>
          <p:sp>
            <p:nvSpPr>
              <p:cNvPr id="12305" name="流程图: 联系 42"/>
              <p:cNvSpPr>
                <a:spLocks noChangeArrowheads="1"/>
              </p:cNvSpPr>
              <p:nvPr/>
            </p:nvSpPr>
            <p:spPr bwMode="auto">
              <a:xfrm>
                <a:off x="1187624"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6" name="流程图: 联系 43"/>
              <p:cNvSpPr>
                <a:spLocks noChangeArrowheads="1"/>
              </p:cNvSpPr>
              <p:nvPr/>
            </p:nvSpPr>
            <p:spPr bwMode="auto">
              <a:xfrm>
                <a:off x="2123728"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2307" name="直接连接符 44"/>
              <p:cNvCxnSpPr>
                <a:cxnSpLocks noChangeShapeType="1"/>
                <a:stCxn id="12305" idx="6"/>
              </p:cNvCxnSpPr>
              <p:nvPr/>
            </p:nvCxnSpPr>
            <p:spPr bwMode="auto">
              <a:xfrm>
                <a:off x="1331640" y="5157192"/>
                <a:ext cx="792088"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grpSp>
        <p:cxnSp>
          <p:nvCxnSpPr>
            <p:cNvPr id="12296" name="直接连接符 56"/>
            <p:cNvCxnSpPr>
              <a:cxnSpLocks noChangeShapeType="1"/>
              <a:stCxn id="12303" idx="1"/>
              <a:endCxn id="12305" idx="5"/>
            </p:cNvCxnSpPr>
            <p:nvPr/>
          </p:nvCxnSpPr>
          <p:spPr bwMode="auto">
            <a:xfrm flipH="1" flipV="1">
              <a:off x="4542235" y="4461135"/>
              <a:ext cx="842944" cy="64514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grpSp>
          <p:nvGrpSpPr>
            <p:cNvPr id="12297" name="组合 62"/>
            <p:cNvGrpSpPr>
              <a:grpSpLocks/>
            </p:cNvGrpSpPr>
            <p:nvPr/>
          </p:nvGrpSpPr>
          <p:grpSpPr bwMode="auto">
            <a:xfrm>
              <a:off x="4427984" y="5085184"/>
              <a:ext cx="1080120" cy="144016"/>
              <a:chOff x="1187624" y="5085184"/>
              <a:chExt cx="1080120" cy="144016"/>
            </a:xfrm>
          </p:grpSpPr>
          <p:sp>
            <p:nvSpPr>
              <p:cNvPr id="12302" name="流程图: 联系 63"/>
              <p:cNvSpPr>
                <a:spLocks noChangeArrowheads="1"/>
              </p:cNvSpPr>
              <p:nvPr/>
            </p:nvSpPr>
            <p:spPr bwMode="auto">
              <a:xfrm>
                <a:off x="1187624"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3" name="流程图: 联系 64"/>
              <p:cNvSpPr>
                <a:spLocks noChangeArrowheads="1"/>
              </p:cNvSpPr>
              <p:nvPr/>
            </p:nvSpPr>
            <p:spPr bwMode="auto">
              <a:xfrm>
                <a:off x="2123728"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2304" name="直接连接符 65"/>
              <p:cNvCxnSpPr>
                <a:cxnSpLocks noChangeShapeType="1"/>
                <a:stCxn id="12302" idx="6"/>
              </p:cNvCxnSpPr>
              <p:nvPr/>
            </p:nvCxnSpPr>
            <p:spPr bwMode="auto">
              <a:xfrm>
                <a:off x="1331640" y="5157192"/>
                <a:ext cx="792088"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grpSp>
        <p:cxnSp>
          <p:nvCxnSpPr>
            <p:cNvPr id="12298" name="直接连接符 69"/>
            <p:cNvCxnSpPr>
              <a:cxnSpLocks noChangeShapeType="1"/>
            </p:cNvCxnSpPr>
            <p:nvPr/>
          </p:nvCxnSpPr>
          <p:spPr bwMode="auto">
            <a:xfrm flipH="1" flipV="1">
              <a:off x="5436096" y="4365104"/>
              <a:ext cx="8674" cy="792088"/>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12299" name="矩形标注 107"/>
            <p:cNvSpPr>
              <a:spLocks noChangeArrowheads="1"/>
            </p:cNvSpPr>
            <p:nvPr/>
          </p:nvSpPr>
          <p:spPr bwMode="auto">
            <a:xfrm>
              <a:off x="5643186" y="4471611"/>
              <a:ext cx="720080" cy="504056"/>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cs typeface="Times New Roman" panose="02020603050405020304" pitchFamily="18" charset="0"/>
                </a:rPr>
                <a:t>K</a:t>
              </a:r>
              <a:r>
                <a:rPr lang="en-US" altLang="zh-CN" sz="2400" b="1" i="1" baseline="-25000">
                  <a:latin typeface="Times New Roman" panose="02020603050405020304" pitchFamily="18" charset="0"/>
                  <a:cs typeface="Times New Roman" panose="02020603050405020304" pitchFamily="18" charset="0"/>
                </a:rPr>
                <a:t>4</a:t>
              </a:r>
              <a:endParaRPr lang="zh-CN" altLang="en-US" sz="2400" b="1" i="1" baseline="-25000">
                <a:latin typeface="Times New Roman" panose="02020603050405020304" pitchFamily="18" charset="0"/>
                <a:cs typeface="Times New Roman" panose="02020603050405020304" pitchFamily="18" charset="0"/>
              </a:endParaRPr>
            </a:p>
          </p:txBody>
        </p:sp>
        <p:cxnSp>
          <p:nvCxnSpPr>
            <p:cNvPr id="12300" name="直接连接符 112"/>
            <p:cNvCxnSpPr>
              <a:cxnSpLocks noChangeShapeType="1"/>
            </p:cNvCxnSpPr>
            <p:nvPr/>
          </p:nvCxnSpPr>
          <p:spPr bwMode="auto">
            <a:xfrm flipH="1" flipV="1">
              <a:off x="4501736" y="4378551"/>
              <a:ext cx="8674" cy="792088"/>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12301" name="直接连接符 113"/>
            <p:cNvCxnSpPr>
              <a:cxnSpLocks noChangeShapeType="1"/>
              <a:stCxn id="12302" idx="7"/>
              <a:endCxn id="12306" idx="3"/>
            </p:cNvCxnSpPr>
            <p:nvPr/>
          </p:nvCxnSpPr>
          <p:spPr bwMode="auto">
            <a:xfrm flipV="1">
              <a:off x="4550909" y="4461135"/>
              <a:ext cx="825596" cy="64514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grpSp>
      <p:sp>
        <p:nvSpPr>
          <p:cNvPr id="3" name="幻灯片编号占位符 2"/>
          <p:cNvSpPr>
            <a:spLocks noGrp="1"/>
          </p:cNvSpPr>
          <p:nvPr>
            <p:ph type="sldNum" sz="quarter" idx="12"/>
          </p:nvPr>
        </p:nvSpPr>
        <p:spPr/>
        <p:txBody>
          <a:bodyPr/>
          <a:lstStyle/>
          <a:p>
            <a:fld id="{D8B19DBC-2B15-49D9-952C-F769F6BF373B}" type="slidenum">
              <a:rPr lang="en-US" altLang="zh-CN" smtClean="0"/>
              <a:pPr/>
              <a:t>24</a:t>
            </a:fld>
            <a:endParaRPr lang="en-US" altLang="zh-CN"/>
          </a:p>
        </p:txBody>
      </p:sp>
    </p:spTree>
    <p:extLst>
      <p:ext uri="{BB962C8B-B14F-4D97-AF65-F5344CB8AC3E}">
        <p14:creationId xmlns:p14="http://schemas.microsoft.com/office/powerpoint/2010/main" val="437116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484188"/>
            <a:ext cx="9144000" cy="784225"/>
          </a:xfrm>
        </p:spPr>
        <p:txBody>
          <a:bodyPr/>
          <a:lstStyle/>
          <a:p>
            <a:pPr algn="ctr"/>
            <a:r>
              <a:rPr lang="zh-CN" altLang="en-US"/>
              <a:t>一个基本的必要条件</a:t>
            </a:r>
          </a:p>
        </p:txBody>
      </p:sp>
      <p:sp>
        <p:nvSpPr>
          <p:cNvPr id="40963" name="Rectangle 3"/>
          <p:cNvSpPr>
            <a:spLocks noGrp="1" noChangeArrowheads="1"/>
          </p:cNvSpPr>
          <p:nvPr>
            <p:ph type="body" idx="1"/>
          </p:nvPr>
        </p:nvSpPr>
        <p:spPr>
          <a:xfrm>
            <a:off x="228600" y="1700213"/>
            <a:ext cx="8763000" cy="4624387"/>
          </a:xfrm>
        </p:spPr>
        <p:txBody>
          <a:bodyPr/>
          <a:lstStyle/>
          <a:p>
            <a:pPr>
              <a:lnSpc>
                <a:spcPct val="120000"/>
              </a:lnSpc>
              <a:defRPr/>
            </a:pPr>
            <a:r>
              <a:rPr lang="zh-CN" altLang="en-US" sz="2800" b="1" dirty="0">
                <a:latin typeface="Times New Roman" pitchFamily="18" charset="0"/>
                <a:cs typeface="Times New Roman" pitchFamily="18" charset="0"/>
              </a:rPr>
              <a:t>如果图</a:t>
            </a:r>
            <a:r>
              <a:rPr lang="en-US" altLang="zh-CN" sz="2800" b="1" dirty="0">
                <a:latin typeface="Times New Roman" pitchFamily="18" charset="0"/>
                <a:cs typeface="Times New Roman" pitchFamily="18" charset="0"/>
              </a:rPr>
              <a:t>G=(V, E)</a:t>
            </a:r>
            <a:r>
              <a:rPr lang="zh-CN" altLang="en-US" sz="2800" b="1" dirty="0">
                <a:latin typeface="Times New Roman" pitchFamily="18" charset="0"/>
                <a:cs typeface="Times New Roman" pitchFamily="18" charset="0"/>
              </a:rPr>
              <a:t>是</a:t>
            </a:r>
            <a:r>
              <a:rPr lang="en-US" altLang="zh-CN" sz="2800" b="1" dirty="0">
                <a:latin typeface="Times New Roman" pitchFamily="18" charset="0"/>
                <a:cs typeface="Times New Roman" pitchFamily="18" charset="0"/>
              </a:rPr>
              <a:t>Hamilton</a:t>
            </a:r>
            <a:r>
              <a:rPr lang="zh-CN" altLang="en-US" sz="2800" b="1" dirty="0">
                <a:latin typeface="Times New Roman" pitchFamily="18" charset="0"/>
                <a:cs typeface="Times New Roman" pitchFamily="18" charset="0"/>
              </a:rPr>
              <a:t>图，则对</a:t>
            </a:r>
            <a:r>
              <a:rPr lang="en-US" altLang="zh-CN" sz="2800" b="1" dirty="0">
                <a:latin typeface="Times New Roman" pitchFamily="18" charset="0"/>
                <a:cs typeface="Times New Roman" pitchFamily="18" charset="0"/>
              </a:rPr>
              <a:t>V</a:t>
            </a:r>
            <a:r>
              <a:rPr lang="zh-CN" altLang="en-US" sz="2800" b="1" dirty="0">
                <a:latin typeface="Times New Roman" pitchFamily="18" charset="0"/>
                <a:cs typeface="Times New Roman" pitchFamily="18" charset="0"/>
              </a:rPr>
              <a:t>的任一非空子集</a:t>
            </a:r>
            <a:r>
              <a:rPr lang="en-US" altLang="zh-CN" sz="2800" b="1" dirty="0">
                <a:latin typeface="Times New Roman" pitchFamily="18" charset="0"/>
                <a:cs typeface="Times New Roman" pitchFamily="18" charset="0"/>
              </a:rPr>
              <a:t>S，</a:t>
            </a:r>
            <a:r>
              <a:rPr lang="zh-CN" altLang="en-US" sz="2800" b="1" dirty="0">
                <a:latin typeface="Times New Roman" pitchFamily="18" charset="0"/>
                <a:cs typeface="Times New Roman" pitchFamily="18" charset="0"/>
              </a:rPr>
              <a:t>都有</a:t>
            </a:r>
            <a:endParaRPr lang="en-US" altLang="zh-CN" sz="2800" b="1" dirty="0">
              <a:latin typeface="Times New Roman" pitchFamily="18" charset="0"/>
              <a:cs typeface="Times New Roman" pitchFamily="18" charset="0"/>
            </a:endParaRPr>
          </a:p>
          <a:p>
            <a:pPr marL="0" indent="0" algn="ctr">
              <a:lnSpc>
                <a:spcPct val="120000"/>
              </a:lnSpc>
              <a:buFontTx/>
              <a:buNone/>
              <a:defRPr/>
            </a:pPr>
            <a:r>
              <a:rPr lang="en-US" altLang="zh-CN" sz="2800" b="1" dirty="0">
                <a:solidFill>
                  <a:srgbClr val="1E2EA2"/>
                </a:solidFill>
                <a:latin typeface="Times New Roman" pitchFamily="18" charset="0"/>
                <a:cs typeface="Times New Roman" pitchFamily="18" charset="0"/>
              </a:rPr>
              <a:t>P(G-S)</a:t>
            </a:r>
            <a:r>
              <a:rPr lang="en-US" altLang="zh-CN" sz="2800" b="1" dirty="0">
                <a:solidFill>
                  <a:srgbClr val="1E2EA2"/>
                </a:solidFill>
                <a:latin typeface="Times New Roman" pitchFamily="18" charset="0"/>
                <a:cs typeface="Times New Roman" pitchFamily="18" charset="0"/>
                <a:sym typeface="Symbol" pitchFamily="18" charset="2"/>
              </a:rPr>
              <a:t></a:t>
            </a:r>
            <a:r>
              <a:rPr lang="en-US" altLang="zh-CN" sz="2800" b="1" dirty="0">
                <a:solidFill>
                  <a:srgbClr val="1E2EA2"/>
                </a:solidFill>
                <a:latin typeface="Times New Roman" pitchFamily="18" charset="0"/>
                <a:cs typeface="Times New Roman" pitchFamily="18" charset="0"/>
              </a:rPr>
              <a:t> |S|</a:t>
            </a:r>
          </a:p>
          <a:p>
            <a:pPr marL="0" indent="0">
              <a:lnSpc>
                <a:spcPct val="120000"/>
              </a:lnSpc>
              <a:buFontTx/>
              <a:buNone/>
              <a:defRPr/>
            </a:pPr>
            <a:r>
              <a:rPr lang="zh-CN" altLang="en-US" sz="2800" b="1" dirty="0">
                <a:solidFill>
                  <a:srgbClr val="1E2EA2"/>
                </a:solidFill>
                <a:latin typeface="Times New Roman" pitchFamily="18" charset="0"/>
                <a:cs typeface="Times New Roman" pitchFamily="18" charset="0"/>
              </a:rPr>
              <a:t>其中，</a:t>
            </a:r>
            <a:r>
              <a:rPr lang="en-US" altLang="zh-CN" sz="2800" b="1" dirty="0">
                <a:solidFill>
                  <a:srgbClr val="1E2EA2"/>
                </a:solidFill>
                <a:latin typeface="Times New Roman" pitchFamily="18" charset="0"/>
                <a:cs typeface="Times New Roman" pitchFamily="18" charset="0"/>
              </a:rPr>
              <a:t> P(G-S)</a:t>
            </a:r>
            <a:r>
              <a:rPr lang="zh-CN" altLang="en-US" sz="2800" b="1" dirty="0">
                <a:solidFill>
                  <a:srgbClr val="1E2EA2"/>
                </a:solidFill>
                <a:latin typeface="Times New Roman" pitchFamily="18" charset="0"/>
                <a:cs typeface="Times New Roman" pitchFamily="18" charset="0"/>
              </a:rPr>
              <a:t>表示图</a:t>
            </a:r>
            <a:r>
              <a:rPr lang="en-US" altLang="zh-CN" sz="2800" b="1" dirty="0">
                <a:solidFill>
                  <a:srgbClr val="1E2EA2"/>
                </a:solidFill>
                <a:latin typeface="Times New Roman" pitchFamily="18" charset="0"/>
                <a:cs typeface="Times New Roman" pitchFamily="18" charset="0"/>
              </a:rPr>
              <a:t>G-S</a:t>
            </a:r>
            <a:r>
              <a:rPr lang="zh-CN" altLang="en-US" sz="2800" b="1" dirty="0">
                <a:solidFill>
                  <a:srgbClr val="1E2EA2"/>
                </a:solidFill>
                <a:latin typeface="Times New Roman" pitchFamily="18" charset="0"/>
                <a:cs typeface="Times New Roman" pitchFamily="18" charset="0"/>
              </a:rPr>
              <a:t>的连通分支数</a:t>
            </a:r>
            <a:r>
              <a:rPr lang="en-US" altLang="zh-CN" sz="2800" b="1" dirty="0">
                <a:solidFill>
                  <a:srgbClr val="1E2EA2"/>
                </a:solidFill>
                <a:latin typeface="Times New Roman" pitchFamily="18" charset="0"/>
                <a:cs typeface="Times New Roman" pitchFamily="18" charset="0"/>
              </a:rPr>
              <a:t>.</a:t>
            </a:r>
            <a:r>
              <a:rPr lang="zh-CN" altLang="en-US" sz="2800" dirty="0">
                <a:solidFill>
                  <a:srgbClr val="1E2EA2"/>
                </a:solidFill>
                <a:effectLst>
                  <a:outerShdw blurRad="38100" dist="38100" dir="2700000" algn="tl">
                    <a:srgbClr val="C0C0C0"/>
                  </a:outerShdw>
                </a:effectLst>
                <a:latin typeface="Times New Roman" pitchFamily="18" charset="0"/>
                <a:cs typeface="Times New Roman" pitchFamily="18" charset="0"/>
              </a:rPr>
              <a:t> </a:t>
            </a:r>
            <a:endParaRPr lang="en-US" altLang="zh-CN" sz="2800" dirty="0">
              <a:solidFill>
                <a:srgbClr val="1E2EA2"/>
              </a:solidFill>
              <a:effectLst>
                <a:outerShdw blurRad="38100" dist="38100" dir="2700000" algn="tl">
                  <a:srgbClr val="C0C0C0"/>
                </a:outerShdw>
              </a:effectLst>
              <a:latin typeface="Times New Roman" pitchFamily="18" charset="0"/>
              <a:cs typeface="Times New Roman" pitchFamily="18" charset="0"/>
            </a:endParaRPr>
          </a:p>
          <a:p>
            <a:pPr marL="0" indent="0">
              <a:lnSpc>
                <a:spcPct val="120000"/>
              </a:lnSpc>
              <a:buFontTx/>
              <a:buNone/>
              <a:defRPr/>
            </a:pPr>
            <a:endParaRPr lang="en-US" altLang="zh-CN" dirty="0">
              <a:solidFill>
                <a:srgbClr val="0070C0"/>
              </a:solidFill>
              <a:effectLst>
                <a:outerShdw blurRad="38100" dist="38100" dir="2700000" algn="tl">
                  <a:srgbClr val="C0C0C0"/>
                </a:outerShdw>
              </a:effectLst>
              <a:latin typeface="Times New Roman" pitchFamily="18" charset="0"/>
              <a:cs typeface="Times New Roman" pitchFamily="18" charset="0"/>
            </a:endParaRPr>
          </a:p>
          <a:p>
            <a:pPr marL="0" indent="0">
              <a:lnSpc>
                <a:spcPct val="120000"/>
              </a:lnSpc>
              <a:buFontTx/>
              <a:buNone/>
              <a:defRPr/>
            </a:pPr>
            <a:r>
              <a:rPr lang="zh-CN" altLang="en-US" sz="2800" b="1" dirty="0">
                <a:solidFill>
                  <a:srgbClr val="1E2EA2"/>
                </a:solidFill>
                <a:latin typeface="Times New Roman" pitchFamily="18" charset="0"/>
                <a:cs typeface="Times New Roman" pitchFamily="18" charset="0"/>
              </a:rPr>
              <a:t>理由：设</a:t>
            </a:r>
            <a:r>
              <a:rPr lang="en-US" altLang="zh-CN" sz="2800" b="1" dirty="0">
                <a:solidFill>
                  <a:srgbClr val="1E2EA2"/>
                </a:solidFill>
                <a:latin typeface="Times New Roman" pitchFamily="18" charset="0"/>
                <a:cs typeface="Times New Roman" pitchFamily="18" charset="0"/>
              </a:rPr>
              <a:t>C</a:t>
            </a:r>
            <a:r>
              <a:rPr lang="zh-CN" altLang="en-US" sz="2800" b="1" dirty="0">
                <a:solidFill>
                  <a:srgbClr val="1E2EA2"/>
                </a:solidFill>
                <a:latin typeface="Times New Roman" pitchFamily="18" charset="0"/>
                <a:cs typeface="Times New Roman" pitchFamily="18" charset="0"/>
              </a:rPr>
              <a:t>是</a:t>
            </a:r>
            <a:r>
              <a:rPr lang="en-US" altLang="zh-CN" sz="2800" b="1" dirty="0">
                <a:solidFill>
                  <a:srgbClr val="1E2EA2"/>
                </a:solidFill>
                <a:latin typeface="Times New Roman" pitchFamily="18" charset="0"/>
                <a:cs typeface="Times New Roman" pitchFamily="18" charset="0"/>
              </a:rPr>
              <a:t>G</a:t>
            </a:r>
            <a:r>
              <a:rPr lang="zh-CN" altLang="en-US" sz="2800" b="1" dirty="0">
                <a:solidFill>
                  <a:srgbClr val="1E2EA2"/>
                </a:solidFill>
                <a:latin typeface="Times New Roman" pitchFamily="18" charset="0"/>
                <a:cs typeface="Times New Roman" pitchFamily="18" charset="0"/>
              </a:rPr>
              <a:t>中的</a:t>
            </a:r>
            <a:r>
              <a:rPr lang="en-US" altLang="zh-CN" sz="2800" b="1" dirty="0">
                <a:solidFill>
                  <a:srgbClr val="1E2EA2"/>
                </a:solidFill>
                <a:latin typeface="Times New Roman" pitchFamily="18" charset="0"/>
                <a:cs typeface="Times New Roman" pitchFamily="18" charset="0"/>
              </a:rPr>
              <a:t>Hamilton</a:t>
            </a:r>
            <a:r>
              <a:rPr lang="zh-CN" altLang="en-US" sz="2800" b="1" dirty="0">
                <a:solidFill>
                  <a:srgbClr val="1E2EA2"/>
                </a:solidFill>
                <a:latin typeface="Times New Roman" pitchFamily="18" charset="0"/>
                <a:cs typeface="Times New Roman" pitchFamily="18" charset="0"/>
              </a:rPr>
              <a:t>回路</a:t>
            </a:r>
            <a:r>
              <a:rPr lang="en-US" altLang="zh-CN" sz="2800" b="1" dirty="0">
                <a:solidFill>
                  <a:srgbClr val="1E2EA2"/>
                </a:solidFill>
                <a:latin typeface="Times New Roman" pitchFamily="18" charset="0"/>
                <a:cs typeface="Times New Roman" pitchFamily="18" charset="0"/>
              </a:rPr>
              <a:t>, P(G-S)</a:t>
            </a:r>
            <a:r>
              <a:rPr lang="en-US" altLang="zh-CN" sz="2800" b="1" dirty="0">
                <a:solidFill>
                  <a:srgbClr val="1E2EA2"/>
                </a:solidFill>
                <a:latin typeface="Times New Roman" pitchFamily="18" charset="0"/>
                <a:cs typeface="Times New Roman" pitchFamily="18" charset="0"/>
                <a:sym typeface="Symbol" pitchFamily="18" charset="2"/>
              </a:rPr>
              <a:t></a:t>
            </a:r>
            <a:r>
              <a:rPr lang="en-US" altLang="zh-CN" sz="2800" b="1" dirty="0">
                <a:solidFill>
                  <a:srgbClr val="1E2EA2"/>
                </a:solidFill>
                <a:latin typeface="Times New Roman" pitchFamily="18" charset="0"/>
                <a:cs typeface="Times New Roman" pitchFamily="18" charset="0"/>
              </a:rPr>
              <a:t> P(C-S)</a:t>
            </a:r>
            <a:r>
              <a:rPr lang="en-US" altLang="zh-CN" sz="2800" b="1" dirty="0">
                <a:solidFill>
                  <a:srgbClr val="1E2EA2"/>
                </a:solidFill>
                <a:latin typeface="Times New Roman" pitchFamily="18" charset="0"/>
                <a:cs typeface="Times New Roman" pitchFamily="18" charset="0"/>
                <a:sym typeface="Symbol" pitchFamily="18" charset="2"/>
              </a:rPr>
              <a:t></a:t>
            </a:r>
            <a:r>
              <a:rPr lang="en-US" altLang="zh-CN" sz="2800" b="1" dirty="0">
                <a:solidFill>
                  <a:srgbClr val="1E2EA2"/>
                </a:solidFill>
                <a:latin typeface="Times New Roman" pitchFamily="18" charset="0"/>
                <a:cs typeface="Times New Roman" pitchFamily="18" charset="0"/>
              </a:rPr>
              <a:t> |S|</a:t>
            </a:r>
          </a:p>
          <a:p>
            <a:pPr marL="0" lvl="1" indent="0">
              <a:lnSpc>
                <a:spcPct val="120000"/>
              </a:lnSpc>
              <a:buClr>
                <a:schemeClr val="tx2"/>
              </a:buClr>
              <a:buFont typeface="Wingdings" panose="05000000000000000000" pitchFamily="2" charset="2"/>
              <a:buNone/>
              <a:defRPr/>
            </a:pPr>
            <a:r>
              <a:rPr lang="zh-CN" altLang="en-US" dirty="0">
                <a:latin typeface="Times New Roman" pitchFamily="18" charset="0"/>
              </a:rPr>
              <a:t>             </a:t>
            </a:r>
            <a:r>
              <a:rPr lang="zh-CN" altLang="en-US" sz="2800" b="1" dirty="0">
                <a:latin typeface="Times New Roman" pitchFamily="18" charset="0"/>
                <a:cs typeface="Times New Roman" pitchFamily="18" charset="0"/>
              </a:rPr>
              <a:t>向一个图中顶点之间加边不会增加连通分支。</a:t>
            </a:r>
          </a:p>
          <a:p>
            <a:pPr marL="0" indent="0">
              <a:lnSpc>
                <a:spcPct val="110000"/>
              </a:lnSpc>
              <a:buFontTx/>
              <a:buNone/>
              <a:defRPr/>
            </a:pPr>
            <a:endParaRPr lang="zh-CN" altLang="en-US" dirty="0">
              <a:solidFill>
                <a:srgbClr val="1E2EA2"/>
              </a:solidFill>
              <a:effectLst>
                <a:outerShdw blurRad="38100" dist="38100" dir="2700000" algn="tl">
                  <a:srgbClr val="C0C0C0"/>
                </a:outerShdw>
              </a:effectLst>
              <a:latin typeface="Times New Roman" pitchFamily="18" charset="0"/>
              <a:cs typeface="Times New Roman" pitchFamily="18" charset="0"/>
            </a:endParaRPr>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25</a:t>
            </a:fld>
            <a:endParaRPr lang="en-US" altLang="zh-CN"/>
          </a:p>
        </p:txBody>
      </p:sp>
    </p:spTree>
    <p:extLst>
      <p:ext uri="{BB962C8B-B14F-4D97-AF65-F5344CB8AC3E}">
        <p14:creationId xmlns:p14="http://schemas.microsoft.com/office/powerpoint/2010/main" val="170436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zh-CN" altLang="en-US"/>
              <a:t>必要条件的应用</a:t>
            </a:r>
          </a:p>
        </p:txBody>
      </p:sp>
      <p:sp>
        <p:nvSpPr>
          <p:cNvPr id="14339" name="Rectangle 3"/>
          <p:cNvSpPr>
            <a:spLocks noGrp="1" noChangeArrowheads="1"/>
          </p:cNvSpPr>
          <p:nvPr>
            <p:ph type="body" idx="1"/>
          </p:nvPr>
        </p:nvSpPr>
        <p:spPr>
          <a:xfrm>
            <a:off x="338138" y="1511300"/>
            <a:ext cx="8229600" cy="4411663"/>
          </a:xfrm>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sz="2100"/>
          </a:p>
          <a:p>
            <a:pPr eaLnBrk="1" hangingPunct="1"/>
            <a:endParaRPr lang="en-US" altLang="zh-CN" sz="2100"/>
          </a:p>
        </p:txBody>
      </p:sp>
      <p:sp>
        <p:nvSpPr>
          <p:cNvPr id="14340" name="Line 9"/>
          <p:cNvSpPr>
            <a:spLocks noChangeShapeType="1"/>
          </p:cNvSpPr>
          <p:nvPr/>
        </p:nvSpPr>
        <p:spPr bwMode="auto">
          <a:xfrm>
            <a:off x="2082800" y="3336925"/>
            <a:ext cx="1588" cy="6159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1" name="Line 10"/>
          <p:cNvSpPr>
            <a:spLocks noChangeShapeType="1"/>
          </p:cNvSpPr>
          <p:nvPr/>
        </p:nvSpPr>
        <p:spPr bwMode="auto">
          <a:xfrm>
            <a:off x="2347913" y="3162300"/>
            <a:ext cx="541337" cy="2206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2" name="Line 11"/>
          <p:cNvSpPr>
            <a:spLocks noChangeShapeType="1"/>
          </p:cNvSpPr>
          <p:nvPr/>
        </p:nvSpPr>
        <p:spPr bwMode="auto">
          <a:xfrm flipH="1">
            <a:off x="2238375" y="2452688"/>
            <a:ext cx="338138" cy="45402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3" name="Line 12"/>
          <p:cNvSpPr>
            <a:spLocks noChangeShapeType="1"/>
          </p:cNvSpPr>
          <p:nvPr/>
        </p:nvSpPr>
        <p:spPr bwMode="auto">
          <a:xfrm>
            <a:off x="1550988" y="2465388"/>
            <a:ext cx="385762" cy="44132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4" name="Line 13"/>
          <p:cNvSpPr>
            <a:spLocks noChangeShapeType="1"/>
          </p:cNvSpPr>
          <p:nvPr/>
        </p:nvSpPr>
        <p:spPr bwMode="auto">
          <a:xfrm flipV="1">
            <a:off x="1250950" y="3197225"/>
            <a:ext cx="590550" cy="15081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5" name="Freeform 14"/>
          <p:cNvSpPr>
            <a:spLocks/>
          </p:cNvSpPr>
          <p:nvPr/>
        </p:nvSpPr>
        <p:spPr bwMode="auto">
          <a:xfrm>
            <a:off x="1214438" y="2406650"/>
            <a:ext cx="1711325" cy="1593850"/>
          </a:xfrm>
          <a:custGeom>
            <a:avLst/>
            <a:gdLst>
              <a:gd name="T0" fmla="*/ 2147483647 w 1078"/>
              <a:gd name="T1" fmla="*/ 2147483647 h 1004"/>
              <a:gd name="T2" fmla="*/ 2147483647 w 1078"/>
              <a:gd name="T3" fmla="*/ 0 h 1004"/>
              <a:gd name="T4" fmla="*/ 2147483647 w 1078"/>
              <a:gd name="T5" fmla="*/ 2147483647 h 1004"/>
              <a:gd name="T6" fmla="*/ 0 w 1078"/>
              <a:gd name="T7" fmla="*/ 2147483647 h 1004"/>
              <a:gd name="T8" fmla="*/ 2147483647 w 1078"/>
              <a:gd name="T9" fmla="*/ 2147483647 h 1004"/>
              <a:gd name="T10" fmla="*/ 2147483647 w 1078"/>
              <a:gd name="T11" fmla="*/ 2147483647 h 1004"/>
              <a:gd name="T12" fmla="*/ 0 60000 65536"/>
              <a:gd name="T13" fmla="*/ 0 60000 65536"/>
              <a:gd name="T14" fmla="*/ 0 60000 65536"/>
              <a:gd name="T15" fmla="*/ 0 60000 65536"/>
              <a:gd name="T16" fmla="*/ 0 60000 65536"/>
              <a:gd name="T17" fmla="*/ 0 60000 65536"/>
              <a:gd name="T18" fmla="*/ 0 w 1078"/>
              <a:gd name="T19" fmla="*/ 0 h 1004"/>
              <a:gd name="T20" fmla="*/ 1078 w 1078"/>
              <a:gd name="T21" fmla="*/ 1004 h 1004"/>
            </a:gdLst>
            <a:ahLst/>
            <a:cxnLst>
              <a:cxn ang="T12">
                <a:pos x="T0" y="T1"/>
              </a:cxn>
              <a:cxn ang="T13">
                <a:pos x="T2" y="T3"/>
              </a:cxn>
              <a:cxn ang="T14">
                <a:pos x="T4" y="T5"/>
              </a:cxn>
              <a:cxn ang="T15">
                <a:pos x="T6" y="T7"/>
              </a:cxn>
              <a:cxn ang="T16">
                <a:pos x="T8" y="T9"/>
              </a:cxn>
              <a:cxn ang="T17">
                <a:pos x="T10" y="T11"/>
              </a:cxn>
            </a:cxnLst>
            <a:rect l="T18" t="T19" r="T20" b="T21"/>
            <a:pathLst>
              <a:path w="1078" h="1004">
                <a:moveTo>
                  <a:pt x="1078" y="615"/>
                </a:moveTo>
                <a:lnTo>
                  <a:pt x="873" y="0"/>
                </a:lnTo>
                <a:lnTo>
                  <a:pt x="205" y="7"/>
                </a:lnTo>
                <a:lnTo>
                  <a:pt x="0" y="615"/>
                </a:lnTo>
                <a:lnTo>
                  <a:pt x="531" y="1004"/>
                </a:lnTo>
                <a:lnTo>
                  <a:pt x="1078" y="615"/>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46" name="Freeform 15"/>
          <p:cNvSpPr>
            <a:spLocks/>
          </p:cNvSpPr>
          <p:nvPr/>
        </p:nvSpPr>
        <p:spPr bwMode="auto">
          <a:xfrm>
            <a:off x="1527175" y="2603500"/>
            <a:ext cx="1073150" cy="977900"/>
          </a:xfrm>
          <a:custGeom>
            <a:avLst/>
            <a:gdLst>
              <a:gd name="T0" fmla="*/ 2147483647 w 676"/>
              <a:gd name="T1" fmla="*/ 2147483647 h 616"/>
              <a:gd name="T2" fmla="*/ 2147483647 w 676"/>
              <a:gd name="T3" fmla="*/ 2147483647 h 616"/>
              <a:gd name="T4" fmla="*/ 2147483647 w 676"/>
              <a:gd name="T5" fmla="*/ 2147483647 h 616"/>
              <a:gd name="T6" fmla="*/ 2147483647 w 676"/>
              <a:gd name="T7" fmla="*/ 0 h 616"/>
              <a:gd name="T8" fmla="*/ 0 w 676"/>
              <a:gd name="T9" fmla="*/ 2147483647 h 616"/>
              <a:gd name="T10" fmla="*/ 2147483647 w 676"/>
              <a:gd name="T11" fmla="*/ 2147483647 h 616"/>
              <a:gd name="T12" fmla="*/ 0 60000 65536"/>
              <a:gd name="T13" fmla="*/ 0 60000 65536"/>
              <a:gd name="T14" fmla="*/ 0 60000 65536"/>
              <a:gd name="T15" fmla="*/ 0 60000 65536"/>
              <a:gd name="T16" fmla="*/ 0 60000 65536"/>
              <a:gd name="T17" fmla="*/ 0 60000 65536"/>
              <a:gd name="T18" fmla="*/ 0 w 676"/>
              <a:gd name="T19" fmla="*/ 0 h 616"/>
              <a:gd name="T20" fmla="*/ 676 w 676"/>
              <a:gd name="T21" fmla="*/ 616 h 616"/>
            </a:gdLst>
            <a:ahLst/>
            <a:cxnLst>
              <a:cxn ang="T12">
                <a:pos x="T0" y="T1"/>
              </a:cxn>
              <a:cxn ang="T13">
                <a:pos x="T2" y="T3"/>
              </a:cxn>
              <a:cxn ang="T14">
                <a:pos x="T4" y="T5"/>
              </a:cxn>
              <a:cxn ang="T15">
                <a:pos x="T6" y="T7"/>
              </a:cxn>
              <a:cxn ang="T16">
                <a:pos x="T8" y="T9"/>
              </a:cxn>
              <a:cxn ang="T17">
                <a:pos x="T10" y="T11"/>
              </a:cxn>
            </a:cxnLst>
            <a:rect l="T18" t="T19" r="T20" b="T21"/>
            <a:pathLst>
              <a:path w="676" h="616">
                <a:moveTo>
                  <a:pt x="137" y="609"/>
                </a:moveTo>
                <a:lnTo>
                  <a:pt x="562" y="616"/>
                </a:lnTo>
                <a:lnTo>
                  <a:pt x="676" y="235"/>
                </a:lnTo>
                <a:lnTo>
                  <a:pt x="334" y="0"/>
                </a:lnTo>
                <a:lnTo>
                  <a:pt x="0" y="228"/>
                </a:lnTo>
                <a:lnTo>
                  <a:pt x="137" y="609"/>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47" name="Freeform 16"/>
          <p:cNvSpPr>
            <a:spLocks/>
          </p:cNvSpPr>
          <p:nvPr/>
        </p:nvSpPr>
        <p:spPr bwMode="auto">
          <a:xfrm>
            <a:off x="1852613" y="2917825"/>
            <a:ext cx="422275" cy="395288"/>
          </a:xfrm>
          <a:custGeom>
            <a:avLst/>
            <a:gdLst>
              <a:gd name="T0" fmla="*/ 0 w 266"/>
              <a:gd name="T1" fmla="*/ 2147483647 h 249"/>
              <a:gd name="T2" fmla="*/ 2147483647 w 266"/>
              <a:gd name="T3" fmla="*/ 2147483647 h 249"/>
              <a:gd name="T4" fmla="*/ 2147483647 w 266"/>
              <a:gd name="T5" fmla="*/ 2147483647 h 249"/>
              <a:gd name="T6" fmla="*/ 2147483647 w 266"/>
              <a:gd name="T7" fmla="*/ 0 h 249"/>
              <a:gd name="T8" fmla="*/ 2147483647 w 266"/>
              <a:gd name="T9" fmla="*/ 0 h 249"/>
              <a:gd name="T10" fmla="*/ 0 w 266"/>
              <a:gd name="T11" fmla="*/ 2147483647 h 249"/>
              <a:gd name="T12" fmla="*/ 0 60000 65536"/>
              <a:gd name="T13" fmla="*/ 0 60000 65536"/>
              <a:gd name="T14" fmla="*/ 0 60000 65536"/>
              <a:gd name="T15" fmla="*/ 0 60000 65536"/>
              <a:gd name="T16" fmla="*/ 0 60000 65536"/>
              <a:gd name="T17" fmla="*/ 0 60000 65536"/>
              <a:gd name="T18" fmla="*/ 0 w 266"/>
              <a:gd name="T19" fmla="*/ 0 h 249"/>
              <a:gd name="T20" fmla="*/ 266 w 266"/>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266" h="249">
                <a:moveTo>
                  <a:pt x="0" y="154"/>
                </a:moveTo>
                <a:lnTo>
                  <a:pt x="137" y="249"/>
                </a:lnTo>
                <a:lnTo>
                  <a:pt x="266" y="147"/>
                </a:lnTo>
                <a:lnTo>
                  <a:pt x="213" y="0"/>
                </a:lnTo>
                <a:lnTo>
                  <a:pt x="46" y="0"/>
                </a:lnTo>
                <a:lnTo>
                  <a:pt x="0" y="154"/>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48" name="Oval 17"/>
          <p:cNvSpPr>
            <a:spLocks noChangeArrowheads="1"/>
          </p:cNvSpPr>
          <p:nvPr/>
        </p:nvSpPr>
        <p:spPr bwMode="auto">
          <a:xfrm>
            <a:off x="1490663" y="2382838"/>
            <a:ext cx="109537"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9" name="Oval 18"/>
          <p:cNvSpPr>
            <a:spLocks noChangeArrowheads="1"/>
          </p:cNvSpPr>
          <p:nvPr/>
        </p:nvSpPr>
        <p:spPr bwMode="auto">
          <a:xfrm>
            <a:off x="2552700" y="2371725"/>
            <a:ext cx="107950" cy="93663"/>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0" name="Oval 19"/>
          <p:cNvSpPr>
            <a:spLocks noChangeArrowheads="1"/>
          </p:cNvSpPr>
          <p:nvPr/>
        </p:nvSpPr>
        <p:spPr bwMode="auto">
          <a:xfrm>
            <a:off x="1177925" y="3325813"/>
            <a:ext cx="96838"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1" name="Oval 20"/>
          <p:cNvSpPr>
            <a:spLocks noChangeArrowheads="1"/>
          </p:cNvSpPr>
          <p:nvPr/>
        </p:nvSpPr>
        <p:spPr bwMode="auto">
          <a:xfrm>
            <a:off x="2878138" y="3348038"/>
            <a:ext cx="107950" cy="93662"/>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2" name="Oval 21"/>
          <p:cNvSpPr>
            <a:spLocks noChangeArrowheads="1"/>
          </p:cNvSpPr>
          <p:nvPr/>
        </p:nvSpPr>
        <p:spPr bwMode="auto">
          <a:xfrm>
            <a:off x="2022475" y="3917950"/>
            <a:ext cx="107950"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22"/>
          <p:cNvSpPr>
            <a:spLocks noChangeArrowheads="1"/>
          </p:cNvSpPr>
          <p:nvPr/>
        </p:nvSpPr>
        <p:spPr bwMode="auto">
          <a:xfrm>
            <a:off x="1997075" y="2570163"/>
            <a:ext cx="96838" cy="103187"/>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Oval 23"/>
          <p:cNvSpPr>
            <a:spLocks noChangeArrowheads="1"/>
          </p:cNvSpPr>
          <p:nvPr/>
        </p:nvSpPr>
        <p:spPr bwMode="auto">
          <a:xfrm>
            <a:off x="1479550" y="2906713"/>
            <a:ext cx="107950"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5" name="Oval 24"/>
          <p:cNvSpPr>
            <a:spLocks noChangeArrowheads="1"/>
          </p:cNvSpPr>
          <p:nvPr/>
        </p:nvSpPr>
        <p:spPr bwMode="auto">
          <a:xfrm>
            <a:off x="1720850" y="3511550"/>
            <a:ext cx="96838"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25"/>
          <p:cNvSpPr>
            <a:spLocks noChangeArrowheads="1"/>
          </p:cNvSpPr>
          <p:nvPr/>
        </p:nvSpPr>
        <p:spPr bwMode="auto">
          <a:xfrm>
            <a:off x="2359025" y="3535363"/>
            <a:ext cx="109538" cy="920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26"/>
          <p:cNvSpPr>
            <a:spLocks noChangeArrowheads="1"/>
          </p:cNvSpPr>
          <p:nvPr/>
        </p:nvSpPr>
        <p:spPr bwMode="auto">
          <a:xfrm>
            <a:off x="2540000" y="2941638"/>
            <a:ext cx="109538"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27"/>
          <p:cNvSpPr>
            <a:spLocks noChangeArrowheads="1"/>
          </p:cNvSpPr>
          <p:nvPr/>
        </p:nvSpPr>
        <p:spPr bwMode="auto">
          <a:xfrm>
            <a:off x="1912938" y="2882900"/>
            <a:ext cx="109537"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Oval 28"/>
          <p:cNvSpPr>
            <a:spLocks noChangeArrowheads="1"/>
          </p:cNvSpPr>
          <p:nvPr/>
        </p:nvSpPr>
        <p:spPr bwMode="auto">
          <a:xfrm>
            <a:off x="2154238" y="2882900"/>
            <a:ext cx="109537"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Oval 29"/>
          <p:cNvSpPr>
            <a:spLocks noChangeArrowheads="1"/>
          </p:cNvSpPr>
          <p:nvPr/>
        </p:nvSpPr>
        <p:spPr bwMode="auto">
          <a:xfrm>
            <a:off x="2251075" y="3116263"/>
            <a:ext cx="107950" cy="920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1" name="Oval 30"/>
          <p:cNvSpPr>
            <a:spLocks noChangeArrowheads="1"/>
          </p:cNvSpPr>
          <p:nvPr/>
        </p:nvSpPr>
        <p:spPr bwMode="auto">
          <a:xfrm>
            <a:off x="1828800" y="3127375"/>
            <a:ext cx="107950"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2" name="Oval 31"/>
          <p:cNvSpPr>
            <a:spLocks noChangeArrowheads="1"/>
          </p:cNvSpPr>
          <p:nvPr/>
        </p:nvSpPr>
        <p:spPr bwMode="auto">
          <a:xfrm>
            <a:off x="2046288" y="3255963"/>
            <a:ext cx="96837" cy="920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3" name="Oval 32"/>
          <p:cNvSpPr>
            <a:spLocks noChangeArrowheads="1"/>
          </p:cNvSpPr>
          <p:nvPr/>
        </p:nvSpPr>
        <p:spPr bwMode="auto">
          <a:xfrm>
            <a:off x="1757363" y="2732088"/>
            <a:ext cx="95250" cy="93662"/>
          </a:xfrm>
          <a:prstGeom prst="ellipse">
            <a:avLst/>
          </a:prstGeom>
          <a:solidFill>
            <a:srgbClr val="FFFF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4" name="Oval 33"/>
          <p:cNvSpPr>
            <a:spLocks noChangeArrowheads="1"/>
          </p:cNvSpPr>
          <p:nvPr/>
        </p:nvSpPr>
        <p:spPr bwMode="auto">
          <a:xfrm>
            <a:off x="2274888" y="2743200"/>
            <a:ext cx="107950" cy="104775"/>
          </a:xfrm>
          <a:prstGeom prst="ellipse">
            <a:avLst/>
          </a:prstGeom>
          <a:solidFill>
            <a:srgbClr val="FFFF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5" name="Oval 34"/>
          <p:cNvSpPr>
            <a:spLocks noChangeArrowheads="1"/>
          </p:cNvSpPr>
          <p:nvPr/>
        </p:nvSpPr>
        <p:spPr bwMode="auto">
          <a:xfrm>
            <a:off x="2492375" y="3197225"/>
            <a:ext cx="96838" cy="93663"/>
          </a:xfrm>
          <a:prstGeom prst="ellipse">
            <a:avLst/>
          </a:prstGeom>
          <a:solidFill>
            <a:srgbClr val="FFFF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6" name="Oval 35"/>
          <p:cNvSpPr>
            <a:spLocks noChangeArrowheads="1"/>
          </p:cNvSpPr>
          <p:nvPr/>
        </p:nvSpPr>
        <p:spPr bwMode="auto">
          <a:xfrm>
            <a:off x="2022475" y="3535363"/>
            <a:ext cx="107950" cy="104775"/>
          </a:xfrm>
          <a:prstGeom prst="ellipse">
            <a:avLst/>
          </a:prstGeom>
          <a:solidFill>
            <a:srgbClr val="FFFF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7" name="Oval 36"/>
          <p:cNvSpPr>
            <a:spLocks noChangeArrowheads="1"/>
          </p:cNvSpPr>
          <p:nvPr/>
        </p:nvSpPr>
        <p:spPr bwMode="auto">
          <a:xfrm>
            <a:off x="1587500" y="3221038"/>
            <a:ext cx="109538" cy="104775"/>
          </a:xfrm>
          <a:prstGeom prst="ellipse">
            <a:avLst/>
          </a:prstGeom>
          <a:solidFill>
            <a:srgbClr val="FFFF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8" name="Freeform 37"/>
          <p:cNvSpPr>
            <a:spLocks/>
          </p:cNvSpPr>
          <p:nvPr/>
        </p:nvSpPr>
        <p:spPr bwMode="auto">
          <a:xfrm>
            <a:off x="4356100" y="3054350"/>
            <a:ext cx="482600" cy="465138"/>
          </a:xfrm>
          <a:custGeom>
            <a:avLst/>
            <a:gdLst>
              <a:gd name="T0" fmla="*/ 0 w 304"/>
              <a:gd name="T1" fmla="*/ 0 h 293"/>
              <a:gd name="T2" fmla="*/ 2147483647 w 304"/>
              <a:gd name="T3" fmla="*/ 0 h 293"/>
              <a:gd name="T4" fmla="*/ 2147483647 w 304"/>
              <a:gd name="T5" fmla="*/ 0 h 293"/>
              <a:gd name="T6" fmla="*/ 2147483647 w 304"/>
              <a:gd name="T7" fmla="*/ 2147483647 h 293"/>
              <a:gd name="T8" fmla="*/ 2147483647 w 304"/>
              <a:gd name="T9" fmla="*/ 2147483647 h 293"/>
              <a:gd name="T10" fmla="*/ 2147483647 w 304"/>
              <a:gd name="T11" fmla="*/ 2147483647 h 293"/>
              <a:gd name="T12" fmla="*/ 2147483647 w 304"/>
              <a:gd name="T13" fmla="*/ 2147483647 h 293"/>
              <a:gd name="T14" fmla="*/ 2147483647 w 304"/>
              <a:gd name="T15" fmla="*/ 2147483647 h 293"/>
              <a:gd name="T16" fmla="*/ 2147483647 w 304"/>
              <a:gd name="T17" fmla="*/ 2147483647 h 2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4"/>
              <a:gd name="T28" fmla="*/ 0 h 293"/>
              <a:gd name="T29" fmla="*/ 304 w 304"/>
              <a:gd name="T30" fmla="*/ 293 h 2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4" h="293">
                <a:moveTo>
                  <a:pt x="0" y="0"/>
                </a:moveTo>
                <a:lnTo>
                  <a:pt x="16" y="0"/>
                </a:lnTo>
                <a:lnTo>
                  <a:pt x="31" y="0"/>
                </a:lnTo>
                <a:lnTo>
                  <a:pt x="54" y="15"/>
                </a:lnTo>
                <a:lnTo>
                  <a:pt x="92" y="44"/>
                </a:lnTo>
                <a:lnTo>
                  <a:pt x="130" y="88"/>
                </a:lnTo>
                <a:lnTo>
                  <a:pt x="183" y="147"/>
                </a:lnTo>
                <a:lnTo>
                  <a:pt x="243" y="220"/>
                </a:lnTo>
                <a:lnTo>
                  <a:pt x="304" y="293"/>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69" name="Freeform 38"/>
          <p:cNvSpPr>
            <a:spLocks/>
          </p:cNvSpPr>
          <p:nvPr/>
        </p:nvSpPr>
        <p:spPr bwMode="auto">
          <a:xfrm>
            <a:off x="3463925" y="3578225"/>
            <a:ext cx="1398588" cy="244475"/>
          </a:xfrm>
          <a:custGeom>
            <a:avLst/>
            <a:gdLst>
              <a:gd name="T0" fmla="*/ 0 w 881"/>
              <a:gd name="T1" fmla="*/ 2147483647 h 154"/>
              <a:gd name="T2" fmla="*/ 2147483647 w 881"/>
              <a:gd name="T3" fmla="*/ 2147483647 h 154"/>
              <a:gd name="T4" fmla="*/ 2147483647 w 881"/>
              <a:gd name="T5" fmla="*/ 2147483647 h 154"/>
              <a:gd name="T6" fmla="*/ 2147483647 w 881"/>
              <a:gd name="T7" fmla="*/ 2147483647 h 154"/>
              <a:gd name="T8" fmla="*/ 2147483647 w 881"/>
              <a:gd name="T9" fmla="*/ 2147483647 h 154"/>
              <a:gd name="T10" fmla="*/ 2147483647 w 881"/>
              <a:gd name="T11" fmla="*/ 2147483647 h 154"/>
              <a:gd name="T12" fmla="*/ 2147483647 w 881"/>
              <a:gd name="T13" fmla="*/ 2147483647 h 154"/>
              <a:gd name="T14" fmla="*/ 2147483647 w 881"/>
              <a:gd name="T15" fmla="*/ 2147483647 h 154"/>
              <a:gd name="T16" fmla="*/ 2147483647 w 881"/>
              <a:gd name="T17" fmla="*/ 2147483647 h 154"/>
              <a:gd name="T18" fmla="*/ 2147483647 w 881"/>
              <a:gd name="T19" fmla="*/ 2147483647 h 154"/>
              <a:gd name="T20" fmla="*/ 2147483647 w 881"/>
              <a:gd name="T21" fmla="*/ 2147483647 h 154"/>
              <a:gd name="T22" fmla="*/ 2147483647 w 881"/>
              <a:gd name="T23" fmla="*/ 2147483647 h 154"/>
              <a:gd name="T24" fmla="*/ 2147483647 w 881"/>
              <a:gd name="T25" fmla="*/ 2147483647 h 154"/>
              <a:gd name="T26" fmla="*/ 2147483647 w 881"/>
              <a:gd name="T27" fmla="*/ 2147483647 h 154"/>
              <a:gd name="T28" fmla="*/ 2147483647 w 881"/>
              <a:gd name="T29" fmla="*/ 0 h 1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1"/>
              <a:gd name="T46" fmla="*/ 0 h 154"/>
              <a:gd name="T47" fmla="*/ 881 w 881"/>
              <a:gd name="T48" fmla="*/ 154 h 1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1" h="154">
                <a:moveTo>
                  <a:pt x="0" y="95"/>
                </a:moveTo>
                <a:lnTo>
                  <a:pt x="114" y="125"/>
                </a:lnTo>
                <a:lnTo>
                  <a:pt x="228" y="147"/>
                </a:lnTo>
                <a:lnTo>
                  <a:pt x="274" y="154"/>
                </a:lnTo>
                <a:lnTo>
                  <a:pt x="319" y="154"/>
                </a:lnTo>
                <a:lnTo>
                  <a:pt x="403" y="154"/>
                </a:lnTo>
                <a:lnTo>
                  <a:pt x="494" y="147"/>
                </a:lnTo>
                <a:lnTo>
                  <a:pt x="593" y="132"/>
                </a:lnTo>
                <a:lnTo>
                  <a:pt x="646" y="125"/>
                </a:lnTo>
                <a:lnTo>
                  <a:pt x="699" y="110"/>
                </a:lnTo>
                <a:lnTo>
                  <a:pt x="752" y="95"/>
                </a:lnTo>
                <a:lnTo>
                  <a:pt x="798" y="81"/>
                </a:lnTo>
                <a:lnTo>
                  <a:pt x="828" y="66"/>
                </a:lnTo>
                <a:lnTo>
                  <a:pt x="851" y="44"/>
                </a:lnTo>
                <a:lnTo>
                  <a:pt x="881"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70" name="Freeform 39"/>
          <p:cNvSpPr>
            <a:spLocks/>
          </p:cNvSpPr>
          <p:nvPr/>
        </p:nvSpPr>
        <p:spPr bwMode="auto">
          <a:xfrm>
            <a:off x="4356100" y="2276475"/>
            <a:ext cx="542925" cy="1243013"/>
          </a:xfrm>
          <a:custGeom>
            <a:avLst/>
            <a:gdLst>
              <a:gd name="T0" fmla="*/ 0 w 342"/>
              <a:gd name="T1" fmla="*/ 0 h 783"/>
              <a:gd name="T2" fmla="*/ 2147483647 w 342"/>
              <a:gd name="T3" fmla="*/ 2147483647 h 783"/>
              <a:gd name="T4" fmla="*/ 2147483647 w 342"/>
              <a:gd name="T5" fmla="*/ 2147483647 h 783"/>
              <a:gd name="T6" fmla="*/ 2147483647 w 342"/>
              <a:gd name="T7" fmla="*/ 2147483647 h 783"/>
              <a:gd name="T8" fmla="*/ 2147483647 w 342"/>
              <a:gd name="T9" fmla="*/ 2147483647 h 783"/>
              <a:gd name="T10" fmla="*/ 2147483647 w 342"/>
              <a:gd name="T11" fmla="*/ 2147483647 h 783"/>
              <a:gd name="T12" fmla="*/ 2147483647 w 342"/>
              <a:gd name="T13" fmla="*/ 2147483647 h 783"/>
              <a:gd name="T14" fmla="*/ 2147483647 w 342"/>
              <a:gd name="T15" fmla="*/ 2147483647 h 783"/>
              <a:gd name="T16" fmla="*/ 2147483647 w 342"/>
              <a:gd name="T17" fmla="*/ 2147483647 h 783"/>
              <a:gd name="T18" fmla="*/ 2147483647 w 342"/>
              <a:gd name="T19" fmla="*/ 2147483647 h 783"/>
              <a:gd name="T20" fmla="*/ 2147483647 w 342"/>
              <a:gd name="T21" fmla="*/ 2147483647 h 783"/>
              <a:gd name="T22" fmla="*/ 2147483647 w 342"/>
              <a:gd name="T23" fmla="*/ 2147483647 h 783"/>
              <a:gd name="T24" fmla="*/ 2147483647 w 342"/>
              <a:gd name="T25" fmla="*/ 2147483647 h 783"/>
              <a:gd name="T26" fmla="*/ 2147483647 w 342"/>
              <a:gd name="T27" fmla="*/ 2147483647 h 783"/>
              <a:gd name="T28" fmla="*/ 2147483647 w 342"/>
              <a:gd name="T29" fmla="*/ 2147483647 h 783"/>
              <a:gd name="T30" fmla="*/ 2147483647 w 342"/>
              <a:gd name="T31" fmla="*/ 2147483647 h 783"/>
              <a:gd name="T32" fmla="*/ 2147483647 w 342"/>
              <a:gd name="T33" fmla="*/ 2147483647 h 783"/>
              <a:gd name="T34" fmla="*/ 2147483647 w 342"/>
              <a:gd name="T35" fmla="*/ 2147483647 h 7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
              <a:gd name="T55" fmla="*/ 0 h 783"/>
              <a:gd name="T56" fmla="*/ 342 w 342"/>
              <a:gd name="T57" fmla="*/ 783 h 7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 h="783">
                <a:moveTo>
                  <a:pt x="0" y="0"/>
                </a:moveTo>
                <a:lnTo>
                  <a:pt x="46" y="51"/>
                </a:lnTo>
                <a:lnTo>
                  <a:pt x="92" y="102"/>
                </a:lnTo>
                <a:lnTo>
                  <a:pt x="160" y="190"/>
                </a:lnTo>
                <a:lnTo>
                  <a:pt x="190" y="234"/>
                </a:lnTo>
                <a:lnTo>
                  <a:pt x="221" y="285"/>
                </a:lnTo>
                <a:lnTo>
                  <a:pt x="251" y="337"/>
                </a:lnTo>
                <a:lnTo>
                  <a:pt x="281" y="388"/>
                </a:lnTo>
                <a:lnTo>
                  <a:pt x="304" y="432"/>
                </a:lnTo>
                <a:lnTo>
                  <a:pt x="319" y="483"/>
                </a:lnTo>
                <a:lnTo>
                  <a:pt x="327" y="534"/>
                </a:lnTo>
                <a:lnTo>
                  <a:pt x="335" y="593"/>
                </a:lnTo>
                <a:lnTo>
                  <a:pt x="342" y="644"/>
                </a:lnTo>
                <a:lnTo>
                  <a:pt x="342" y="688"/>
                </a:lnTo>
                <a:lnTo>
                  <a:pt x="342" y="718"/>
                </a:lnTo>
                <a:lnTo>
                  <a:pt x="342" y="740"/>
                </a:lnTo>
                <a:lnTo>
                  <a:pt x="342" y="762"/>
                </a:lnTo>
                <a:lnTo>
                  <a:pt x="335" y="783"/>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71" name="Freeform 40"/>
          <p:cNvSpPr>
            <a:spLocks/>
          </p:cNvSpPr>
          <p:nvPr/>
        </p:nvSpPr>
        <p:spPr bwMode="auto">
          <a:xfrm>
            <a:off x="4079875" y="3032125"/>
            <a:ext cx="469900" cy="371475"/>
          </a:xfrm>
          <a:custGeom>
            <a:avLst/>
            <a:gdLst>
              <a:gd name="T0" fmla="*/ 2147483647 w 296"/>
              <a:gd name="T1" fmla="*/ 0 h 234"/>
              <a:gd name="T2" fmla="*/ 0 w 296"/>
              <a:gd name="T3" fmla="*/ 2147483647 h 234"/>
              <a:gd name="T4" fmla="*/ 2147483647 w 296"/>
              <a:gd name="T5" fmla="*/ 2147483647 h 234"/>
              <a:gd name="T6" fmla="*/ 2147483647 w 296"/>
              <a:gd name="T7" fmla="*/ 0 h 234"/>
              <a:gd name="T8" fmla="*/ 0 60000 65536"/>
              <a:gd name="T9" fmla="*/ 0 60000 65536"/>
              <a:gd name="T10" fmla="*/ 0 60000 65536"/>
              <a:gd name="T11" fmla="*/ 0 60000 65536"/>
              <a:gd name="T12" fmla="*/ 0 w 296"/>
              <a:gd name="T13" fmla="*/ 0 h 234"/>
              <a:gd name="T14" fmla="*/ 296 w 296"/>
              <a:gd name="T15" fmla="*/ 234 h 234"/>
            </a:gdLst>
            <a:ahLst/>
            <a:cxnLst>
              <a:cxn ang="T8">
                <a:pos x="T0" y="T1"/>
              </a:cxn>
              <a:cxn ang="T9">
                <a:pos x="T2" y="T3"/>
              </a:cxn>
              <a:cxn ang="T10">
                <a:pos x="T4" y="T5"/>
              </a:cxn>
              <a:cxn ang="T11">
                <a:pos x="T6" y="T7"/>
              </a:cxn>
            </a:cxnLst>
            <a:rect l="T12" t="T13" r="T14" b="T15"/>
            <a:pathLst>
              <a:path w="296" h="234">
                <a:moveTo>
                  <a:pt x="144" y="0"/>
                </a:moveTo>
                <a:lnTo>
                  <a:pt x="0" y="234"/>
                </a:lnTo>
                <a:lnTo>
                  <a:pt x="296" y="234"/>
                </a:lnTo>
                <a:lnTo>
                  <a:pt x="144" y="0"/>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72" name="Oval 41"/>
          <p:cNvSpPr>
            <a:spLocks noChangeArrowheads="1"/>
          </p:cNvSpPr>
          <p:nvPr/>
        </p:nvSpPr>
        <p:spPr bwMode="auto">
          <a:xfrm>
            <a:off x="4260850" y="2228850"/>
            <a:ext cx="95250"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3" name="Oval 42"/>
          <p:cNvSpPr>
            <a:spLocks noChangeArrowheads="1"/>
          </p:cNvSpPr>
          <p:nvPr/>
        </p:nvSpPr>
        <p:spPr bwMode="auto">
          <a:xfrm>
            <a:off x="3355975" y="3671888"/>
            <a:ext cx="96838" cy="920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4" name="Oval 43"/>
          <p:cNvSpPr>
            <a:spLocks noChangeArrowheads="1"/>
          </p:cNvSpPr>
          <p:nvPr/>
        </p:nvSpPr>
        <p:spPr bwMode="auto">
          <a:xfrm>
            <a:off x="5187950" y="3694113"/>
            <a:ext cx="96838" cy="93662"/>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5" name="Oval 44"/>
          <p:cNvSpPr>
            <a:spLocks noChangeArrowheads="1"/>
          </p:cNvSpPr>
          <p:nvPr/>
        </p:nvSpPr>
        <p:spPr bwMode="auto">
          <a:xfrm>
            <a:off x="4260850" y="2647950"/>
            <a:ext cx="95250" cy="104775"/>
          </a:xfrm>
          <a:prstGeom prst="ellipse">
            <a:avLst/>
          </a:prstGeom>
          <a:solidFill>
            <a:srgbClr val="FF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6" name="Oval 45"/>
          <p:cNvSpPr>
            <a:spLocks noChangeArrowheads="1"/>
          </p:cNvSpPr>
          <p:nvPr/>
        </p:nvSpPr>
        <p:spPr bwMode="auto">
          <a:xfrm>
            <a:off x="3730625" y="3497263"/>
            <a:ext cx="95250" cy="104775"/>
          </a:xfrm>
          <a:prstGeom prst="ellipse">
            <a:avLst/>
          </a:prstGeom>
          <a:solidFill>
            <a:srgbClr val="FF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7" name="Oval 46"/>
          <p:cNvSpPr>
            <a:spLocks noChangeArrowheads="1"/>
          </p:cNvSpPr>
          <p:nvPr/>
        </p:nvSpPr>
        <p:spPr bwMode="auto">
          <a:xfrm>
            <a:off x="4814888" y="3497263"/>
            <a:ext cx="96837" cy="104775"/>
          </a:xfrm>
          <a:prstGeom prst="ellipse">
            <a:avLst/>
          </a:pr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8" name="Oval 47"/>
          <p:cNvSpPr>
            <a:spLocks noChangeArrowheads="1"/>
          </p:cNvSpPr>
          <p:nvPr/>
        </p:nvSpPr>
        <p:spPr bwMode="auto">
          <a:xfrm>
            <a:off x="4271963" y="2997200"/>
            <a:ext cx="96837"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9" name="Oval 48"/>
          <p:cNvSpPr>
            <a:spLocks noChangeArrowheads="1"/>
          </p:cNvSpPr>
          <p:nvPr/>
        </p:nvSpPr>
        <p:spPr bwMode="auto">
          <a:xfrm>
            <a:off x="4079875" y="3346450"/>
            <a:ext cx="96838"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80" name="Oval 49"/>
          <p:cNvSpPr>
            <a:spLocks noChangeArrowheads="1"/>
          </p:cNvSpPr>
          <p:nvPr/>
        </p:nvSpPr>
        <p:spPr bwMode="auto">
          <a:xfrm>
            <a:off x="4452938" y="3357563"/>
            <a:ext cx="96837" cy="10477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81" name="Line 50"/>
          <p:cNvSpPr>
            <a:spLocks noChangeShapeType="1"/>
          </p:cNvSpPr>
          <p:nvPr/>
        </p:nvSpPr>
        <p:spPr bwMode="auto">
          <a:xfrm>
            <a:off x="4308475" y="2322513"/>
            <a:ext cx="1588" cy="33655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82" name="Line 51"/>
          <p:cNvSpPr>
            <a:spLocks noChangeShapeType="1"/>
          </p:cNvSpPr>
          <p:nvPr/>
        </p:nvSpPr>
        <p:spPr bwMode="auto">
          <a:xfrm>
            <a:off x="4308475" y="2752725"/>
            <a:ext cx="1588" cy="2794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83" name="Line 52"/>
          <p:cNvSpPr>
            <a:spLocks noChangeShapeType="1"/>
          </p:cNvSpPr>
          <p:nvPr/>
        </p:nvSpPr>
        <p:spPr bwMode="auto">
          <a:xfrm flipH="1">
            <a:off x="3802063" y="3427413"/>
            <a:ext cx="277812" cy="1047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84" name="Line 53"/>
          <p:cNvSpPr>
            <a:spLocks noChangeShapeType="1"/>
          </p:cNvSpPr>
          <p:nvPr/>
        </p:nvSpPr>
        <p:spPr bwMode="auto">
          <a:xfrm flipH="1">
            <a:off x="3429000" y="3567113"/>
            <a:ext cx="301625" cy="1270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85" name="Line 54"/>
          <p:cNvSpPr>
            <a:spLocks noChangeShapeType="1"/>
          </p:cNvSpPr>
          <p:nvPr/>
        </p:nvSpPr>
        <p:spPr bwMode="auto">
          <a:xfrm>
            <a:off x="4537075" y="3416300"/>
            <a:ext cx="290513" cy="1158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86" name="Line 55"/>
          <p:cNvSpPr>
            <a:spLocks noChangeShapeType="1"/>
          </p:cNvSpPr>
          <p:nvPr/>
        </p:nvSpPr>
        <p:spPr bwMode="auto">
          <a:xfrm>
            <a:off x="4899025" y="3567113"/>
            <a:ext cx="314325" cy="1508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87" name="Freeform 56"/>
          <p:cNvSpPr>
            <a:spLocks/>
          </p:cNvSpPr>
          <p:nvPr/>
        </p:nvSpPr>
        <p:spPr bwMode="auto">
          <a:xfrm>
            <a:off x="4090988" y="2728913"/>
            <a:ext cx="180975" cy="652462"/>
          </a:xfrm>
          <a:custGeom>
            <a:avLst/>
            <a:gdLst>
              <a:gd name="T0" fmla="*/ 2147483647 w 114"/>
              <a:gd name="T1" fmla="*/ 0 h 411"/>
              <a:gd name="T2" fmla="*/ 2147483647 w 114"/>
              <a:gd name="T3" fmla="*/ 2147483647 h 411"/>
              <a:gd name="T4" fmla="*/ 2147483647 w 114"/>
              <a:gd name="T5" fmla="*/ 2147483647 h 411"/>
              <a:gd name="T6" fmla="*/ 2147483647 w 114"/>
              <a:gd name="T7" fmla="*/ 2147483647 h 411"/>
              <a:gd name="T8" fmla="*/ 2147483647 w 114"/>
              <a:gd name="T9" fmla="*/ 2147483647 h 411"/>
              <a:gd name="T10" fmla="*/ 2147483647 w 114"/>
              <a:gd name="T11" fmla="*/ 2147483647 h 411"/>
              <a:gd name="T12" fmla="*/ 0 w 114"/>
              <a:gd name="T13" fmla="*/ 2147483647 h 411"/>
              <a:gd name="T14" fmla="*/ 2147483647 w 114"/>
              <a:gd name="T15" fmla="*/ 2147483647 h 411"/>
              <a:gd name="T16" fmla="*/ 2147483647 w 114"/>
              <a:gd name="T17" fmla="*/ 2147483647 h 411"/>
              <a:gd name="T18" fmla="*/ 2147483647 w 114"/>
              <a:gd name="T19" fmla="*/ 2147483647 h 4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411"/>
              <a:gd name="T32" fmla="*/ 114 w 114"/>
              <a:gd name="T33" fmla="*/ 411 h 4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411">
                <a:moveTo>
                  <a:pt x="114" y="0"/>
                </a:moveTo>
                <a:lnTo>
                  <a:pt x="54" y="66"/>
                </a:lnTo>
                <a:lnTo>
                  <a:pt x="31" y="103"/>
                </a:lnTo>
                <a:lnTo>
                  <a:pt x="16" y="154"/>
                </a:lnTo>
                <a:lnTo>
                  <a:pt x="8" y="183"/>
                </a:lnTo>
                <a:lnTo>
                  <a:pt x="8" y="213"/>
                </a:lnTo>
                <a:lnTo>
                  <a:pt x="0" y="293"/>
                </a:lnTo>
                <a:lnTo>
                  <a:pt x="8" y="359"/>
                </a:lnTo>
                <a:lnTo>
                  <a:pt x="8" y="389"/>
                </a:lnTo>
                <a:lnTo>
                  <a:pt x="8" y="411"/>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88" name="Freeform 57"/>
          <p:cNvSpPr>
            <a:spLocks/>
          </p:cNvSpPr>
          <p:nvPr/>
        </p:nvSpPr>
        <p:spPr bwMode="auto">
          <a:xfrm>
            <a:off x="4344988" y="2717800"/>
            <a:ext cx="192087" cy="685800"/>
          </a:xfrm>
          <a:custGeom>
            <a:avLst/>
            <a:gdLst>
              <a:gd name="T0" fmla="*/ 0 w 121"/>
              <a:gd name="T1" fmla="*/ 0 h 432"/>
              <a:gd name="T2" fmla="*/ 2147483647 w 121"/>
              <a:gd name="T3" fmla="*/ 2147483647 h 432"/>
              <a:gd name="T4" fmla="*/ 2147483647 w 121"/>
              <a:gd name="T5" fmla="*/ 2147483647 h 432"/>
              <a:gd name="T6" fmla="*/ 2147483647 w 121"/>
              <a:gd name="T7" fmla="*/ 2147483647 h 432"/>
              <a:gd name="T8" fmla="*/ 2147483647 w 121"/>
              <a:gd name="T9" fmla="*/ 2147483647 h 432"/>
              <a:gd name="T10" fmla="*/ 2147483647 w 121"/>
              <a:gd name="T11" fmla="*/ 2147483647 h 432"/>
              <a:gd name="T12" fmla="*/ 2147483647 w 121"/>
              <a:gd name="T13" fmla="*/ 2147483647 h 432"/>
              <a:gd name="T14" fmla="*/ 0 60000 65536"/>
              <a:gd name="T15" fmla="*/ 0 60000 65536"/>
              <a:gd name="T16" fmla="*/ 0 60000 65536"/>
              <a:gd name="T17" fmla="*/ 0 60000 65536"/>
              <a:gd name="T18" fmla="*/ 0 60000 65536"/>
              <a:gd name="T19" fmla="*/ 0 60000 65536"/>
              <a:gd name="T20" fmla="*/ 0 60000 65536"/>
              <a:gd name="T21" fmla="*/ 0 w 121"/>
              <a:gd name="T22" fmla="*/ 0 h 432"/>
              <a:gd name="T23" fmla="*/ 121 w 121"/>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432">
                <a:moveTo>
                  <a:pt x="0" y="0"/>
                </a:moveTo>
                <a:lnTo>
                  <a:pt x="61" y="59"/>
                </a:lnTo>
                <a:lnTo>
                  <a:pt x="83" y="95"/>
                </a:lnTo>
                <a:lnTo>
                  <a:pt x="106" y="146"/>
                </a:lnTo>
                <a:lnTo>
                  <a:pt x="114" y="205"/>
                </a:lnTo>
                <a:lnTo>
                  <a:pt x="121" y="278"/>
                </a:lnTo>
                <a:lnTo>
                  <a:pt x="121" y="43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89" name="Freeform 58"/>
          <p:cNvSpPr>
            <a:spLocks/>
          </p:cNvSpPr>
          <p:nvPr/>
        </p:nvSpPr>
        <p:spPr bwMode="auto">
          <a:xfrm>
            <a:off x="3789363" y="2728913"/>
            <a:ext cx="471487" cy="803275"/>
          </a:xfrm>
          <a:custGeom>
            <a:avLst/>
            <a:gdLst>
              <a:gd name="T0" fmla="*/ 2147483647 w 297"/>
              <a:gd name="T1" fmla="*/ 0 h 506"/>
              <a:gd name="T2" fmla="*/ 2147483647 w 297"/>
              <a:gd name="T3" fmla="*/ 2147483647 h 506"/>
              <a:gd name="T4" fmla="*/ 2147483647 w 297"/>
              <a:gd name="T5" fmla="*/ 2147483647 h 506"/>
              <a:gd name="T6" fmla="*/ 2147483647 w 297"/>
              <a:gd name="T7" fmla="*/ 2147483647 h 506"/>
              <a:gd name="T8" fmla="*/ 2147483647 w 297"/>
              <a:gd name="T9" fmla="*/ 2147483647 h 506"/>
              <a:gd name="T10" fmla="*/ 2147483647 w 297"/>
              <a:gd name="T11" fmla="*/ 2147483647 h 506"/>
              <a:gd name="T12" fmla="*/ 0 w 297"/>
              <a:gd name="T13" fmla="*/ 2147483647 h 506"/>
              <a:gd name="T14" fmla="*/ 0 60000 65536"/>
              <a:gd name="T15" fmla="*/ 0 60000 65536"/>
              <a:gd name="T16" fmla="*/ 0 60000 65536"/>
              <a:gd name="T17" fmla="*/ 0 60000 65536"/>
              <a:gd name="T18" fmla="*/ 0 60000 65536"/>
              <a:gd name="T19" fmla="*/ 0 60000 65536"/>
              <a:gd name="T20" fmla="*/ 0 60000 65536"/>
              <a:gd name="T21" fmla="*/ 0 w 297"/>
              <a:gd name="T22" fmla="*/ 0 h 506"/>
              <a:gd name="T23" fmla="*/ 297 w 297"/>
              <a:gd name="T24" fmla="*/ 506 h 5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7" h="506">
                <a:moveTo>
                  <a:pt x="297" y="0"/>
                </a:moveTo>
                <a:lnTo>
                  <a:pt x="198" y="96"/>
                </a:lnTo>
                <a:lnTo>
                  <a:pt x="152" y="154"/>
                </a:lnTo>
                <a:lnTo>
                  <a:pt x="114" y="213"/>
                </a:lnTo>
                <a:lnTo>
                  <a:pt x="76" y="279"/>
                </a:lnTo>
                <a:lnTo>
                  <a:pt x="46" y="352"/>
                </a:lnTo>
                <a:lnTo>
                  <a:pt x="0" y="50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0" name="Freeform 59"/>
          <p:cNvSpPr>
            <a:spLocks/>
          </p:cNvSpPr>
          <p:nvPr/>
        </p:nvSpPr>
        <p:spPr bwMode="auto">
          <a:xfrm>
            <a:off x="4356100" y="2671763"/>
            <a:ext cx="531813" cy="860425"/>
          </a:xfrm>
          <a:custGeom>
            <a:avLst/>
            <a:gdLst>
              <a:gd name="T0" fmla="*/ 0 w 335"/>
              <a:gd name="T1" fmla="*/ 0 h 542"/>
              <a:gd name="T2" fmla="*/ 2147483647 w 335"/>
              <a:gd name="T3" fmla="*/ 2147483647 h 542"/>
              <a:gd name="T4" fmla="*/ 2147483647 w 335"/>
              <a:gd name="T5" fmla="*/ 2147483647 h 542"/>
              <a:gd name="T6" fmla="*/ 2147483647 w 335"/>
              <a:gd name="T7" fmla="*/ 2147483647 h 542"/>
              <a:gd name="T8" fmla="*/ 2147483647 w 335"/>
              <a:gd name="T9" fmla="*/ 2147483647 h 542"/>
              <a:gd name="T10" fmla="*/ 2147483647 w 335"/>
              <a:gd name="T11" fmla="*/ 2147483647 h 542"/>
              <a:gd name="T12" fmla="*/ 2147483647 w 335"/>
              <a:gd name="T13" fmla="*/ 2147483647 h 542"/>
              <a:gd name="T14" fmla="*/ 2147483647 w 335"/>
              <a:gd name="T15" fmla="*/ 2147483647 h 542"/>
              <a:gd name="T16" fmla="*/ 2147483647 w 335"/>
              <a:gd name="T17" fmla="*/ 2147483647 h 5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
              <a:gd name="T28" fmla="*/ 0 h 542"/>
              <a:gd name="T29" fmla="*/ 335 w 335"/>
              <a:gd name="T30" fmla="*/ 542 h 5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 h="542">
                <a:moveTo>
                  <a:pt x="0" y="0"/>
                </a:moveTo>
                <a:lnTo>
                  <a:pt x="61" y="51"/>
                </a:lnTo>
                <a:lnTo>
                  <a:pt x="99" y="88"/>
                </a:lnTo>
                <a:lnTo>
                  <a:pt x="130" y="124"/>
                </a:lnTo>
                <a:lnTo>
                  <a:pt x="160" y="168"/>
                </a:lnTo>
                <a:lnTo>
                  <a:pt x="190" y="212"/>
                </a:lnTo>
                <a:lnTo>
                  <a:pt x="251" y="322"/>
                </a:lnTo>
                <a:lnTo>
                  <a:pt x="297" y="432"/>
                </a:lnTo>
                <a:lnTo>
                  <a:pt x="335" y="54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1" name="Freeform 60"/>
          <p:cNvSpPr>
            <a:spLocks/>
          </p:cNvSpPr>
          <p:nvPr/>
        </p:nvSpPr>
        <p:spPr bwMode="auto">
          <a:xfrm>
            <a:off x="3416300" y="2693988"/>
            <a:ext cx="844550" cy="989012"/>
          </a:xfrm>
          <a:custGeom>
            <a:avLst/>
            <a:gdLst>
              <a:gd name="T0" fmla="*/ 2147483647 w 532"/>
              <a:gd name="T1" fmla="*/ 0 h 623"/>
              <a:gd name="T2" fmla="*/ 2147483647 w 532"/>
              <a:gd name="T3" fmla="*/ 2147483647 h 623"/>
              <a:gd name="T4" fmla="*/ 2147483647 w 532"/>
              <a:gd name="T5" fmla="*/ 2147483647 h 623"/>
              <a:gd name="T6" fmla="*/ 2147483647 w 532"/>
              <a:gd name="T7" fmla="*/ 2147483647 h 623"/>
              <a:gd name="T8" fmla="*/ 2147483647 w 532"/>
              <a:gd name="T9" fmla="*/ 2147483647 h 623"/>
              <a:gd name="T10" fmla="*/ 2147483647 w 532"/>
              <a:gd name="T11" fmla="*/ 2147483647 h 623"/>
              <a:gd name="T12" fmla="*/ 2147483647 w 532"/>
              <a:gd name="T13" fmla="*/ 2147483647 h 623"/>
              <a:gd name="T14" fmla="*/ 2147483647 w 532"/>
              <a:gd name="T15" fmla="*/ 2147483647 h 623"/>
              <a:gd name="T16" fmla="*/ 2147483647 w 532"/>
              <a:gd name="T17" fmla="*/ 2147483647 h 623"/>
              <a:gd name="T18" fmla="*/ 2147483647 w 532"/>
              <a:gd name="T19" fmla="*/ 2147483647 h 623"/>
              <a:gd name="T20" fmla="*/ 0 w 532"/>
              <a:gd name="T21" fmla="*/ 2147483647 h 6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2"/>
              <a:gd name="T34" fmla="*/ 0 h 623"/>
              <a:gd name="T35" fmla="*/ 532 w 532"/>
              <a:gd name="T36" fmla="*/ 623 h 6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2" h="623">
                <a:moveTo>
                  <a:pt x="532" y="0"/>
                </a:moveTo>
                <a:lnTo>
                  <a:pt x="448" y="52"/>
                </a:lnTo>
                <a:lnTo>
                  <a:pt x="372" y="103"/>
                </a:lnTo>
                <a:lnTo>
                  <a:pt x="311" y="147"/>
                </a:lnTo>
                <a:lnTo>
                  <a:pt x="251" y="205"/>
                </a:lnTo>
                <a:lnTo>
                  <a:pt x="182" y="279"/>
                </a:lnTo>
                <a:lnTo>
                  <a:pt x="152" y="323"/>
                </a:lnTo>
                <a:lnTo>
                  <a:pt x="122" y="374"/>
                </a:lnTo>
                <a:lnTo>
                  <a:pt x="91" y="425"/>
                </a:lnTo>
                <a:lnTo>
                  <a:pt x="61" y="491"/>
                </a:lnTo>
                <a:lnTo>
                  <a:pt x="0" y="623"/>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2" name="Freeform 61"/>
          <p:cNvSpPr>
            <a:spLocks/>
          </p:cNvSpPr>
          <p:nvPr/>
        </p:nvSpPr>
        <p:spPr bwMode="auto">
          <a:xfrm>
            <a:off x="4332288" y="2659063"/>
            <a:ext cx="915987" cy="1035050"/>
          </a:xfrm>
          <a:custGeom>
            <a:avLst/>
            <a:gdLst>
              <a:gd name="T0" fmla="*/ 0 w 577"/>
              <a:gd name="T1" fmla="*/ 0 h 652"/>
              <a:gd name="T2" fmla="*/ 2147483647 w 577"/>
              <a:gd name="T3" fmla="*/ 2147483647 h 652"/>
              <a:gd name="T4" fmla="*/ 2147483647 w 577"/>
              <a:gd name="T5" fmla="*/ 2147483647 h 652"/>
              <a:gd name="T6" fmla="*/ 2147483647 w 577"/>
              <a:gd name="T7" fmla="*/ 2147483647 h 652"/>
              <a:gd name="T8" fmla="*/ 2147483647 w 577"/>
              <a:gd name="T9" fmla="*/ 2147483647 h 652"/>
              <a:gd name="T10" fmla="*/ 2147483647 w 577"/>
              <a:gd name="T11" fmla="*/ 2147483647 h 652"/>
              <a:gd name="T12" fmla="*/ 2147483647 w 577"/>
              <a:gd name="T13" fmla="*/ 2147483647 h 652"/>
              <a:gd name="T14" fmla="*/ 2147483647 w 577"/>
              <a:gd name="T15" fmla="*/ 2147483647 h 652"/>
              <a:gd name="T16" fmla="*/ 2147483647 w 577"/>
              <a:gd name="T17" fmla="*/ 2147483647 h 652"/>
              <a:gd name="T18" fmla="*/ 2147483647 w 577"/>
              <a:gd name="T19" fmla="*/ 2147483647 h 6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7"/>
              <a:gd name="T31" fmla="*/ 0 h 652"/>
              <a:gd name="T32" fmla="*/ 577 w 577"/>
              <a:gd name="T33" fmla="*/ 652 h 6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7" h="652">
                <a:moveTo>
                  <a:pt x="0" y="0"/>
                </a:moveTo>
                <a:lnTo>
                  <a:pt x="99" y="37"/>
                </a:lnTo>
                <a:lnTo>
                  <a:pt x="190" y="96"/>
                </a:lnTo>
                <a:lnTo>
                  <a:pt x="236" y="125"/>
                </a:lnTo>
                <a:lnTo>
                  <a:pt x="281" y="162"/>
                </a:lnTo>
                <a:lnTo>
                  <a:pt x="372" y="249"/>
                </a:lnTo>
                <a:lnTo>
                  <a:pt x="433" y="330"/>
                </a:lnTo>
                <a:lnTo>
                  <a:pt x="486" y="425"/>
                </a:lnTo>
                <a:lnTo>
                  <a:pt x="532" y="535"/>
                </a:lnTo>
                <a:lnTo>
                  <a:pt x="577" y="65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3" name="Freeform 62"/>
          <p:cNvSpPr>
            <a:spLocks/>
          </p:cNvSpPr>
          <p:nvPr/>
        </p:nvSpPr>
        <p:spPr bwMode="auto">
          <a:xfrm>
            <a:off x="3825875" y="3438525"/>
            <a:ext cx="676275" cy="150813"/>
          </a:xfrm>
          <a:custGeom>
            <a:avLst/>
            <a:gdLst>
              <a:gd name="T0" fmla="*/ 0 w 426"/>
              <a:gd name="T1" fmla="*/ 2147483647 h 95"/>
              <a:gd name="T2" fmla="*/ 2147483647 w 426"/>
              <a:gd name="T3" fmla="*/ 2147483647 h 95"/>
              <a:gd name="T4" fmla="*/ 2147483647 w 426"/>
              <a:gd name="T5" fmla="*/ 2147483647 h 95"/>
              <a:gd name="T6" fmla="*/ 2147483647 w 426"/>
              <a:gd name="T7" fmla="*/ 2147483647 h 95"/>
              <a:gd name="T8" fmla="*/ 2147483647 w 426"/>
              <a:gd name="T9" fmla="*/ 2147483647 h 95"/>
              <a:gd name="T10" fmla="*/ 2147483647 w 426"/>
              <a:gd name="T11" fmla="*/ 2147483647 h 95"/>
              <a:gd name="T12" fmla="*/ 2147483647 w 426"/>
              <a:gd name="T13" fmla="*/ 2147483647 h 95"/>
              <a:gd name="T14" fmla="*/ 2147483647 w 426"/>
              <a:gd name="T15" fmla="*/ 2147483647 h 95"/>
              <a:gd name="T16" fmla="*/ 2147483647 w 426"/>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
              <a:gd name="T28" fmla="*/ 0 h 95"/>
              <a:gd name="T29" fmla="*/ 426 w 426"/>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 h="95">
                <a:moveTo>
                  <a:pt x="0" y="88"/>
                </a:moveTo>
                <a:lnTo>
                  <a:pt x="84" y="95"/>
                </a:lnTo>
                <a:lnTo>
                  <a:pt x="129" y="95"/>
                </a:lnTo>
                <a:lnTo>
                  <a:pt x="183" y="88"/>
                </a:lnTo>
                <a:lnTo>
                  <a:pt x="243" y="73"/>
                </a:lnTo>
                <a:lnTo>
                  <a:pt x="319" y="44"/>
                </a:lnTo>
                <a:lnTo>
                  <a:pt x="380" y="15"/>
                </a:lnTo>
                <a:lnTo>
                  <a:pt x="410" y="8"/>
                </a:lnTo>
                <a:lnTo>
                  <a:pt x="426"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4" name="Freeform 63"/>
          <p:cNvSpPr>
            <a:spLocks/>
          </p:cNvSpPr>
          <p:nvPr/>
        </p:nvSpPr>
        <p:spPr bwMode="auto">
          <a:xfrm>
            <a:off x="3802063" y="3032125"/>
            <a:ext cx="493712" cy="487363"/>
          </a:xfrm>
          <a:custGeom>
            <a:avLst/>
            <a:gdLst>
              <a:gd name="T0" fmla="*/ 0 w 311"/>
              <a:gd name="T1" fmla="*/ 2147483647 h 307"/>
              <a:gd name="T2" fmla="*/ 2147483647 w 311"/>
              <a:gd name="T3" fmla="*/ 2147483647 h 307"/>
              <a:gd name="T4" fmla="*/ 2147483647 w 311"/>
              <a:gd name="T5" fmla="*/ 2147483647 h 307"/>
              <a:gd name="T6" fmla="*/ 2147483647 w 311"/>
              <a:gd name="T7" fmla="*/ 2147483647 h 307"/>
              <a:gd name="T8" fmla="*/ 2147483647 w 311"/>
              <a:gd name="T9" fmla="*/ 2147483647 h 307"/>
              <a:gd name="T10" fmla="*/ 2147483647 w 311"/>
              <a:gd name="T11" fmla="*/ 2147483647 h 307"/>
              <a:gd name="T12" fmla="*/ 2147483647 w 311"/>
              <a:gd name="T13" fmla="*/ 2147483647 h 307"/>
              <a:gd name="T14" fmla="*/ 2147483647 w 311"/>
              <a:gd name="T15" fmla="*/ 2147483647 h 307"/>
              <a:gd name="T16" fmla="*/ 2147483647 w 31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07"/>
              <a:gd name="T29" fmla="*/ 311 w 31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07">
                <a:moveTo>
                  <a:pt x="0" y="307"/>
                </a:moveTo>
                <a:lnTo>
                  <a:pt x="53" y="234"/>
                </a:lnTo>
                <a:lnTo>
                  <a:pt x="106" y="161"/>
                </a:lnTo>
                <a:lnTo>
                  <a:pt x="167" y="95"/>
                </a:lnTo>
                <a:lnTo>
                  <a:pt x="190" y="66"/>
                </a:lnTo>
                <a:lnTo>
                  <a:pt x="220" y="44"/>
                </a:lnTo>
                <a:lnTo>
                  <a:pt x="243" y="29"/>
                </a:lnTo>
                <a:lnTo>
                  <a:pt x="266" y="14"/>
                </a:lnTo>
                <a:lnTo>
                  <a:pt x="311"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5" name="Freeform 64"/>
          <p:cNvSpPr>
            <a:spLocks/>
          </p:cNvSpPr>
          <p:nvPr/>
        </p:nvSpPr>
        <p:spPr bwMode="auto">
          <a:xfrm>
            <a:off x="3802063" y="3578225"/>
            <a:ext cx="1036637" cy="93663"/>
          </a:xfrm>
          <a:custGeom>
            <a:avLst/>
            <a:gdLst>
              <a:gd name="T0" fmla="*/ 0 w 653"/>
              <a:gd name="T1" fmla="*/ 2147483647 h 59"/>
              <a:gd name="T2" fmla="*/ 2147483647 w 653"/>
              <a:gd name="T3" fmla="*/ 2147483647 h 59"/>
              <a:gd name="T4" fmla="*/ 2147483647 w 653"/>
              <a:gd name="T5" fmla="*/ 2147483647 h 59"/>
              <a:gd name="T6" fmla="*/ 2147483647 w 653"/>
              <a:gd name="T7" fmla="*/ 2147483647 h 59"/>
              <a:gd name="T8" fmla="*/ 2147483647 w 653"/>
              <a:gd name="T9" fmla="*/ 2147483647 h 59"/>
              <a:gd name="T10" fmla="*/ 2147483647 w 653"/>
              <a:gd name="T11" fmla="*/ 2147483647 h 59"/>
              <a:gd name="T12" fmla="*/ 2147483647 w 653"/>
              <a:gd name="T13" fmla="*/ 2147483647 h 59"/>
              <a:gd name="T14" fmla="*/ 2147483647 w 653"/>
              <a:gd name="T15" fmla="*/ 2147483647 h 59"/>
              <a:gd name="T16" fmla="*/ 2147483647 w 653"/>
              <a:gd name="T17" fmla="*/ 2147483647 h 59"/>
              <a:gd name="T18" fmla="*/ 2147483647 w 653"/>
              <a:gd name="T19" fmla="*/ 2147483647 h 59"/>
              <a:gd name="T20" fmla="*/ 2147483647 w 653"/>
              <a:gd name="T21" fmla="*/ 2147483647 h 59"/>
              <a:gd name="T22" fmla="*/ 2147483647 w 653"/>
              <a:gd name="T23" fmla="*/ 2147483647 h 59"/>
              <a:gd name="T24" fmla="*/ 2147483647 w 653"/>
              <a:gd name="T25" fmla="*/ 0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3"/>
              <a:gd name="T40" fmla="*/ 0 h 59"/>
              <a:gd name="T41" fmla="*/ 653 w 653"/>
              <a:gd name="T42" fmla="*/ 59 h 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3" h="59">
                <a:moveTo>
                  <a:pt x="0" y="7"/>
                </a:moveTo>
                <a:lnTo>
                  <a:pt x="68" y="37"/>
                </a:lnTo>
                <a:lnTo>
                  <a:pt x="106" y="51"/>
                </a:lnTo>
                <a:lnTo>
                  <a:pt x="152" y="59"/>
                </a:lnTo>
                <a:lnTo>
                  <a:pt x="213" y="59"/>
                </a:lnTo>
                <a:lnTo>
                  <a:pt x="281" y="59"/>
                </a:lnTo>
                <a:lnTo>
                  <a:pt x="342" y="59"/>
                </a:lnTo>
                <a:lnTo>
                  <a:pt x="403" y="59"/>
                </a:lnTo>
                <a:lnTo>
                  <a:pt x="448" y="51"/>
                </a:lnTo>
                <a:lnTo>
                  <a:pt x="479" y="44"/>
                </a:lnTo>
                <a:lnTo>
                  <a:pt x="547" y="29"/>
                </a:lnTo>
                <a:lnTo>
                  <a:pt x="600" y="15"/>
                </a:lnTo>
                <a:lnTo>
                  <a:pt x="653"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6" name="Freeform 65"/>
          <p:cNvSpPr>
            <a:spLocks/>
          </p:cNvSpPr>
          <p:nvPr/>
        </p:nvSpPr>
        <p:spPr bwMode="auto">
          <a:xfrm>
            <a:off x="3787775" y="3600450"/>
            <a:ext cx="1423988" cy="209550"/>
          </a:xfrm>
          <a:custGeom>
            <a:avLst/>
            <a:gdLst>
              <a:gd name="T0" fmla="*/ 0 w 897"/>
              <a:gd name="T1" fmla="*/ 0 h 132"/>
              <a:gd name="T2" fmla="*/ 2147483647 w 897"/>
              <a:gd name="T3" fmla="*/ 2147483647 h 132"/>
              <a:gd name="T4" fmla="*/ 2147483647 w 897"/>
              <a:gd name="T5" fmla="*/ 2147483647 h 132"/>
              <a:gd name="T6" fmla="*/ 2147483647 w 897"/>
              <a:gd name="T7" fmla="*/ 2147483647 h 132"/>
              <a:gd name="T8" fmla="*/ 2147483647 w 897"/>
              <a:gd name="T9" fmla="*/ 2147483647 h 132"/>
              <a:gd name="T10" fmla="*/ 2147483647 w 897"/>
              <a:gd name="T11" fmla="*/ 2147483647 h 132"/>
              <a:gd name="T12" fmla="*/ 2147483647 w 897"/>
              <a:gd name="T13" fmla="*/ 2147483647 h 132"/>
              <a:gd name="T14" fmla="*/ 2147483647 w 897"/>
              <a:gd name="T15" fmla="*/ 2147483647 h 132"/>
              <a:gd name="T16" fmla="*/ 2147483647 w 897"/>
              <a:gd name="T17" fmla="*/ 2147483647 h 132"/>
              <a:gd name="T18" fmla="*/ 2147483647 w 897"/>
              <a:gd name="T19" fmla="*/ 2147483647 h 132"/>
              <a:gd name="T20" fmla="*/ 2147483647 w 897"/>
              <a:gd name="T21" fmla="*/ 2147483647 h 132"/>
              <a:gd name="T22" fmla="*/ 2147483647 w 897"/>
              <a:gd name="T23" fmla="*/ 2147483647 h 132"/>
              <a:gd name="T24" fmla="*/ 2147483647 w 897"/>
              <a:gd name="T25" fmla="*/ 2147483647 h 132"/>
              <a:gd name="T26" fmla="*/ 2147483647 w 897"/>
              <a:gd name="T27" fmla="*/ 2147483647 h 132"/>
              <a:gd name="T28" fmla="*/ 2147483647 w 897"/>
              <a:gd name="T29" fmla="*/ 2147483647 h 132"/>
              <a:gd name="T30" fmla="*/ 2147483647 w 897"/>
              <a:gd name="T31" fmla="*/ 2147483647 h 132"/>
              <a:gd name="T32" fmla="*/ 2147483647 w 897"/>
              <a:gd name="T33" fmla="*/ 2147483647 h 132"/>
              <a:gd name="T34" fmla="*/ 2147483647 w 897"/>
              <a:gd name="T35" fmla="*/ 2147483647 h 1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7"/>
              <a:gd name="T55" fmla="*/ 0 h 132"/>
              <a:gd name="T56" fmla="*/ 897 w 897"/>
              <a:gd name="T57" fmla="*/ 132 h 1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7" h="132">
                <a:moveTo>
                  <a:pt x="0" y="0"/>
                </a:moveTo>
                <a:lnTo>
                  <a:pt x="23" y="22"/>
                </a:lnTo>
                <a:lnTo>
                  <a:pt x="38" y="37"/>
                </a:lnTo>
                <a:lnTo>
                  <a:pt x="54" y="44"/>
                </a:lnTo>
                <a:lnTo>
                  <a:pt x="99" y="66"/>
                </a:lnTo>
                <a:lnTo>
                  <a:pt x="160" y="81"/>
                </a:lnTo>
                <a:lnTo>
                  <a:pt x="221" y="103"/>
                </a:lnTo>
                <a:lnTo>
                  <a:pt x="259" y="117"/>
                </a:lnTo>
                <a:lnTo>
                  <a:pt x="297" y="125"/>
                </a:lnTo>
                <a:lnTo>
                  <a:pt x="350" y="132"/>
                </a:lnTo>
                <a:lnTo>
                  <a:pt x="411" y="132"/>
                </a:lnTo>
                <a:lnTo>
                  <a:pt x="479" y="132"/>
                </a:lnTo>
                <a:lnTo>
                  <a:pt x="532" y="132"/>
                </a:lnTo>
                <a:lnTo>
                  <a:pt x="578" y="132"/>
                </a:lnTo>
                <a:lnTo>
                  <a:pt x="623" y="132"/>
                </a:lnTo>
                <a:lnTo>
                  <a:pt x="707" y="125"/>
                </a:lnTo>
                <a:lnTo>
                  <a:pt x="798" y="110"/>
                </a:lnTo>
                <a:lnTo>
                  <a:pt x="897" y="95"/>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7" name="Freeform 66"/>
          <p:cNvSpPr>
            <a:spLocks/>
          </p:cNvSpPr>
          <p:nvPr/>
        </p:nvSpPr>
        <p:spPr bwMode="auto">
          <a:xfrm>
            <a:off x="3754438" y="2298700"/>
            <a:ext cx="541337" cy="1198563"/>
          </a:xfrm>
          <a:custGeom>
            <a:avLst/>
            <a:gdLst>
              <a:gd name="T0" fmla="*/ 0 w 341"/>
              <a:gd name="T1" fmla="*/ 2147483647 h 755"/>
              <a:gd name="T2" fmla="*/ 0 w 341"/>
              <a:gd name="T3" fmla="*/ 2147483647 h 755"/>
              <a:gd name="T4" fmla="*/ 2147483647 w 341"/>
              <a:gd name="T5" fmla="*/ 2147483647 h 755"/>
              <a:gd name="T6" fmla="*/ 2147483647 w 341"/>
              <a:gd name="T7" fmla="*/ 2147483647 h 755"/>
              <a:gd name="T8" fmla="*/ 2147483647 w 341"/>
              <a:gd name="T9" fmla="*/ 2147483647 h 755"/>
              <a:gd name="T10" fmla="*/ 2147483647 w 341"/>
              <a:gd name="T11" fmla="*/ 2147483647 h 755"/>
              <a:gd name="T12" fmla="*/ 2147483647 w 341"/>
              <a:gd name="T13" fmla="*/ 2147483647 h 755"/>
              <a:gd name="T14" fmla="*/ 2147483647 w 341"/>
              <a:gd name="T15" fmla="*/ 2147483647 h 755"/>
              <a:gd name="T16" fmla="*/ 2147483647 w 341"/>
              <a:gd name="T17" fmla="*/ 2147483647 h 755"/>
              <a:gd name="T18" fmla="*/ 2147483647 w 341"/>
              <a:gd name="T19" fmla="*/ 2147483647 h 755"/>
              <a:gd name="T20" fmla="*/ 2147483647 w 341"/>
              <a:gd name="T21" fmla="*/ 2147483647 h 755"/>
              <a:gd name="T22" fmla="*/ 2147483647 w 341"/>
              <a:gd name="T23" fmla="*/ 0 h 7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1"/>
              <a:gd name="T37" fmla="*/ 0 h 755"/>
              <a:gd name="T38" fmla="*/ 341 w 341"/>
              <a:gd name="T39" fmla="*/ 755 h 7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1" h="755">
                <a:moveTo>
                  <a:pt x="0" y="755"/>
                </a:moveTo>
                <a:lnTo>
                  <a:pt x="0" y="660"/>
                </a:lnTo>
                <a:lnTo>
                  <a:pt x="7" y="579"/>
                </a:lnTo>
                <a:lnTo>
                  <a:pt x="7" y="542"/>
                </a:lnTo>
                <a:lnTo>
                  <a:pt x="7" y="506"/>
                </a:lnTo>
                <a:lnTo>
                  <a:pt x="15" y="469"/>
                </a:lnTo>
                <a:lnTo>
                  <a:pt x="30" y="432"/>
                </a:lnTo>
                <a:lnTo>
                  <a:pt x="53" y="381"/>
                </a:lnTo>
                <a:lnTo>
                  <a:pt x="83" y="323"/>
                </a:lnTo>
                <a:lnTo>
                  <a:pt x="152" y="213"/>
                </a:lnTo>
                <a:lnTo>
                  <a:pt x="243" y="103"/>
                </a:lnTo>
                <a:lnTo>
                  <a:pt x="341"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8" name="Freeform 67"/>
          <p:cNvSpPr>
            <a:spLocks/>
          </p:cNvSpPr>
          <p:nvPr/>
        </p:nvSpPr>
        <p:spPr bwMode="auto">
          <a:xfrm>
            <a:off x="4116388" y="3416300"/>
            <a:ext cx="674687" cy="127000"/>
          </a:xfrm>
          <a:custGeom>
            <a:avLst/>
            <a:gdLst>
              <a:gd name="T0" fmla="*/ 0 w 425"/>
              <a:gd name="T1" fmla="*/ 0 h 80"/>
              <a:gd name="T2" fmla="*/ 2147483647 w 425"/>
              <a:gd name="T3" fmla="*/ 2147483647 h 80"/>
              <a:gd name="T4" fmla="*/ 2147483647 w 425"/>
              <a:gd name="T5" fmla="*/ 2147483647 h 80"/>
              <a:gd name="T6" fmla="*/ 2147483647 w 425"/>
              <a:gd name="T7" fmla="*/ 2147483647 h 80"/>
              <a:gd name="T8" fmla="*/ 2147483647 w 425"/>
              <a:gd name="T9" fmla="*/ 2147483647 h 80"/>
              <a:gd name="T10" fmla="*/ 2147483647 w 425"/>
              <a:gd name="T11" fmla="*/ 2147483647 h 80"/>
              <a:gd name="T12" fmla="*/ 2147483647 w 425"/>
              <a:gd name="T13" fmla="*/ 2147483647 h 80"/>
              <a:gd name="T14" fmla="*/ 2147483647 w 425"/>
              <a:gd name="T15" fmla="*/ 2147483647 h 80"/>
              <a:gd name="T16" fmla="*/ 2147483647 w 425"/>
              <a:gd name="T17" fmla="*/ 2147483647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5"/>
              <a:gd name="T28" fmla="*/ 0 h 80"/>
              <a:gd name="T29" fmla="*/ 425 w 425"/>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5" h="80">
                <a:moveTo>
                  <a:pt x="0" y="0"/>
                </a:moveTo>
                <a:lnTo>
                  <a:pt x="22" y="22"/>
                </a:lnTo>
                <a:lnTo>
                  <a:pt x="53" y="44"/>
                </a:lnTo>
                <a:lnTo>
                  <a:pt x="91" y="58"/>
                </a:lnTo>
                <a:lnTo>
                  <a:pt x="136" y="73"/>
                </a:lnTo>
                <a:lnTo>
                  <a:pt x="197" y="80"/>
                </a:lnTo>
                <a:lnTo>
                  <a:pt x="265" y="80"/>
                </a:lnTo>
                <a:lnTo>
                  <a:pt x="341" y="80"/>
                </a:lnTo>
                <a:lnTo>
                  <a:pt x="425" y="73"/>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99" name="Oval 68"/>
          <p:cNvSpPr>
            <a:spLocks noChangeArrowheads="1"/>
          </p:cNvSpPr>
          <p:nvPr/>
        </p:nvSpPr>
        <p:spPr bwMode="auto">
          <a:xfrm>
            <a:off x="6675438" y="3000375"/>
            <a:ext cx="109537" cy="104775"/>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00" name="Oval 69"/>
          <p:cNvSpPr>
            <a:spLocks noChangeArrowheads="1"/>
          </p:cNvSpPr>
          <p:nvPr/>
        </p:nvSpPr>
        <p:spPr bwMode="auto">
          <a:xfrm>
            <a:off x="7218363" y="3000375"/>
            <a:ext cx="107950" cy="104775"/>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01" name="Oval 70"/>
          <p:cNvSpPr>
            <a:spLocks noChangeArrowheads="1"/>
          </p:cNvSpPr>
          <p:nvPr/>
        </p:nvSpPr>
        <p:spPr bwMode="auto">
          <a:xfrm>
            <a:off x="6675438" y="3522663"/>
            <a:ext cx="96837" cy="104775"/>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02" name="Oval 71"/>
          <p:cNvSpPr>
            <a:spLocks noChangeArrowheads="1"/>
          </p:cNvSpPr>
          <p:nvPr/>
        </p:nvSpPr>
        <p:spPr bwMode="auto">
          <a:xfrm>
            <a:off x="7205663" y="3522663"/>
            <a:ext cx="109537" cy="104775"/>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03" name="Line 72"/>
          <p:cNvSpPr>
            <a:spLocks noChangeShapeType="1"/>
          </p:cNvSpPr>
          <p:nvPr/>
        </p:nvSpPr>
        <p:spPr bwMode="auto">
          <a:xfrm>
            <a:off x="6735763" y="3081338"/>
            <a:ext cx="495300" cy="46513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04" name="Line 73"/>
          <p:cNvSpPr>
            <a:spLocks noChangeShapeType="1"/>
          </p:cNvSpPr>
          <p:nvPr/>
        </p:nvSpPr>
        <p:spPr bwMode="auto">
          <a:xfrm flipV="1">
            <a:off x="6735763" y="3081338"/>
            <a:ext cx="495300" cy="45402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05" name="Oval 74"/>
          <p:cNvSpPr>
            <a:spLocks noChangeArrowheads="1"/>
          </p:cNvSpPr>
          <p:nvPr/>
        </p:nvSpPr>
        <p:spPr bwMode="auto">
          <a:xfrm>
            <a:off x="6929438" y="3267075"/>
            <a:ext cx="107950" cy="104775"/>
          </a:xfrm>
          <a:prstGeom prst="ellipse">
            <a:avLst/>
          </a:prstGeom>
          <a:solidFill>
            <a:srgbClr val="FF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06" name="Freeform 75"/>
          <p:cNvSpPr>
            <a:spLocks/>
          </p:cNvSpPr>
          <p:nvPr/>
        </p:nvSpPr>
        <p:spPr bwMode="auto">
          <a:xfrm>
            <a:off x="5675313" y="2592388"/>
            <a:ext cx="2640012" cy="1419225"/>
          </a:xfrm>
          <a:custGeom>
            <a:avLst/>
            <a:gdLst>
              <a:gd name="T0" fmla="*/ 2147483647 w 1663"/>
              <a:gd name="T1" fmla="*/ 0 h 894"/>
              <a:gd name="T2" fmla="*/ 0 w 1663"/>
              <a:gd name="T3" fmla="*/ 2147483647 h 894"/>
              <a:gd name="T4" fmla="*/ 2147483647 w 1663"/>
              <a:gd name="T5" fmla="*/ 2147483647 h 894"/>
              <a:gd name="T6" fmla="*/ 2147483647 w 1663"/>
              <a:gd name="T7" fmla="*/ 2147483647 h 894"/>
              <a:gd name="T8" fmla="*/ 2147483647 w 1663"/>
              <a:gd name="T9" fmla="*/ 0 h 894"/>
              <a:gd name="T10" fmla="*/ 0 60000 65536"/>
              <a:gd name="T11" fmla="*/ 0 60000 65536"/>
              <a:gd name="T12" fmla="*/ 0 60000 65536"/>
              <a:gd name="T13" fmla="*/ 0 60000 65536"/>
              <a:gd name="T14" fmla="*/ 0 60000 65536"/>
              <a:gd name="T15" fmla="*/ 0 w 1663"/>
              <a:gd name="T16" fmla="*/ 0 h 894"/>
              <a:gd name="T17" fmla="*/ 1663 w 1663"/>
              <a:gd name="T18" fmla="*/ 894 h 894"/>
            </a:gdLst>
            <a:ahLst/>
            <a:cxnLst>
              <a:cxn ang="T10">
                <a:pos x="T0" y="T1"/>
              </a:cxn>
              <a:cxn ang="T11">
                <a:pos x="T2" y="T3"/>
              </a:cxn>
              <a:cxn ang="T12">
                <a:pos x="T4" y="T5"/>
              </a:cxn>
              <a:cxn ang="T13">
                <a:pos x="T6" y="T7"/>
              </a:cxn>
              <a:cxn ang="T14">
                <a:pos x="T8" y="T9"/>
              </a:cxn>
            </a:cxnLst>
            <a:rect l="T15" t="T16" r="T17" b="T18"/>
            <a:pathLst>
              <a:path w="1663" h="894">
                <a:moveTo>
                  <a:pt x="828" y="0"/>
                </a:moveTo>
                <a:lnTo>
                  <a:pt x="0" y="447"/>
                </a:lnTo>
                <a:lnTo>
                  <a:pt x="828" y="894"/>
                </a:lnTo>
                <a:lnTo>
                  <a:pt x="1663" y="447"/>
                </a:lnTo>
                <a:lnTo>
                  <a:pt x="828" y="0"/>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407" name="Oval 76"/>
          <p:cNvSpPr>
            <a:spLocks noChangeArrowheads="1"/>
          </p:cNvSpPr>
          <p:nvPr/>
        </p:nvSpPr>
        <p:spPr bwMode="auto">
          <a:xfrm>
            <a:off x="6929438" y="2557463"/>
            <a:ext cx="107950" cy="104775"/>
          </a:xfrm>
          <a:prstGeom prst="ellipse">
            <a:avLst/>
          </a:prstGeom>
          <a:solidFill>
            <a:srgbClr val="FF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08" name="Oval 77"/>
          <p:cNvSpPr>
            <a:spLocks noChangeArrowheads="1"/>
          </p:cNvSpPr>
          <p:nvPr/>
        </p:nvSpPr>
        <p:spPr bwMode="auto">
          <a:xfrm>
            <a:off x="6929438" y="3952875"/>
            <a:ext cx="107950" cy="104775"/>
          </a:xfrm>
          <a:prstGeom prst="ellipse">
            <a:avLst/>
          </a:prstGeom>
          <a:solidFill>
            <a:srgbClr val="FF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09" name="Oval 78"/>
          <p:cNvSpPr>
            <a:spLocks noChangeArrowheads="1"/>
          </p:cNvSpPr>
          <p:nvPr/>
        </p:nvSpPr>
        <p:spPr bwMode="auto">
          <a:xfrm>
            <a:off x="5638800" y="3267075"/>
            <a:ext cx="107950" cy="104775"/>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10" name="Oval 79"/>
          <p:cNvSpPr>
            <a:spLocks noChangeArrowheads="1"/>
          </p:cNvSpPr>
          <p:nvPr/>
        </p:nvSpPr>
        <p:spPr bwMode="auto">
          <a:xfrm>
            <a:off x="8255000" y="3267075"/>
            <a:ext cx="109538" cy="104775"/>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11" name="Oval 80"/>
          <p:cNvSpPr>
            <a:spLocks noChangeArrowheads="1"/>
          </p:cNvSpPr>
          <p:nvPr/>
        </p:nvSpPr>
        <p:spPr bwMode="auto">
          <a:xfrm>
            <a:off x="6121400" y="3267075"/>
            <a:ext cx="107950" cy="104775"/>
          </a:xfrm>
          <a:prstGeom prst="ellipse">
            <a:avLst/>
          </a:prstGeom>
          <a:solidFill>
            <a:srgbClr val="FF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12" name="Oval 81"/>
          <p:cNvSpPr>
            <a:spLocks noChangeArrowheads="1"/>
          </p:cNvSpPr>
          <p:nvPr/>
        </p:nvSpPr>
        <p:spPr bwMode="auto">
          <a:xfrm>
            <a:off x="7808913" y="3267075"/>
            <a:ext cx="109537" cy="104775"/>
          </a:xfrm>
          <a:prstGeom prst="ellipse">
            <a:avLst/>
          </a:prstGeom>
          <a:solidFill>
            <a:srgbClr val="FF0000"/>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13" name="Line 82"/>
          <p:cNvSpPr>
            <a:spLocks noChangeShapeType="1"/>
          </p:cNvSpPr>
          <p:nvPr/>
        </p:nvSpPr>
        <p:spPr bwMode="auto">
          <a:xfrm>
            <a:off x="5722938" y="3313113"/>
            <a:ext cx="409575"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14" name="Line 83"/>
          <p:cNvSpPr>
            <a:spLocks noChangeShapeType="1"/>
          </p:cNvSpPr>
          <p:nvPr/>
        </p:nvSpPr>
        <p:spPr bwMode="auto">
          <a:xfrm>
            <a:off x="7893050" y="3313113"/>
            <a:ext cx="374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15" name="Line 84"/>
          <p:cNvSpPr>
            <a:spLocks noChangeShapeType="1"/>
          </p:cNvSpPr>
          <p:nvPr/>
        </p:nvSpPr>
        <p:spPr bwMode="auto">
          <a:xfrm flipH="1">
            <a:off x="6724650" y="2638425"/>
            <a:ext cx="215900" cy="3841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16" name="Line 85"/>
          <p:cNvSpPr>
            <a:spLocks noChangeShapeType="1"/>
          </p:cNvSpPr>
          <p:nvPr/>
        </p:nvSpPr>
        <p:spPr bwMode="auto">
          <a:xfrm flipV="1">
            <a:off x="6205538" y="3070225"/>
            <a:ext cx="493712" cy="2317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17" name="Line 86"/>
          <p:cNvSpPr>
            <a:spLocks noChangeShapeType="1"/>
          </p:cNvSpPr>
          <p:nvPr/>
        </p:nvSpPr>
        <p:spPr bwMode="auto">
          <a:xfrm>
            <a:off x="6192838" y="3348038"/>
            <a:ext cx="482600" cy="19843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18" name="Line 87"/>
          <p:cNvSpPr>
            <a:spLocks noChangeShapeType="1"/>
          </p:cNvSpPr>
          <p:nvPr/>
        </p:nvSpPr>
        <p:spPr bwMode="auto">
          <a:xfrm>
            <a:off x="6724650" y="3616325"/>
            <a:ext cx="228600" cy="3603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19" name="Line 88"/>
          <p:cNvSpPr>
            <a:spLocks noChangeShapeType="1"/>
          </p:cNvSpPr>
          <p:nvPr/>
        </p:nvSpPr>
        <p:spPr bwMode="auto">
          <a:xfrm flipH="1">
            <a:off x="6989763" y="3605213"/>
            <a:ext cx="241300" cy="3603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20" name="Line 89"/>
          <p:cNvSpPr>
            <a:spLocks noChangeShapeType="1"/>
          </p:cNvSpPr>
          <p:nvPr/>
        </p:nvSpPr>
        <p:spPr bwMode="auto">
          <a:xfrm flipV="1">
            <a:off x="7291388" y="3336925"/>
            <a:ext cx="530225" cy="2206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21" name="Line 90"/>
          <p:cNvSpPr>
            <a:spLocks noChangeShapeType="1"/>
          </p:cNvSpPr>
          <p:nvPr/>
        </p:nvSpPr>
        <p:spPr bwMode="auto">
          <a:xfrm>
            <a:off x="6989763" y="2638425"/>
            <a:ext cx="252412" cy="3730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422" name="Line 91"/>
          <p:cNvSpPr>
            <a:spLocks noChangeShapeType="1"/>
          </p:cNvSpPr>
          <p:nvPr/>
        </p:nvSpPr>
        <p:spPr bwMode="auto">
          <a:xfrm>
            <a:off x="7302500" y="3070225"/>
            <a:ext cx="530225" cy="2317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2" name="Group 122"/>
          <p:cNvGrpSpPr>
            <a:grpSpLocks/>
          </p:cNvGrpSpPr>
          <p:nvPr/>
        </p:nvGrpSpPr>
        <p:grpSpPr bwMode="auto">
          <a:xfrm>
            <a:off x="1042988" y="4508500"/>
            <a:ext cx="1808162" cy="1651000"/>
            <a:chOff x="937" y="3002"/>
            <a:chExt cx="1139" cy="1040"/>
          </a:xfrm>
        </p:grpSpPr>
        <p:sp>
          <p:nvSpPr>
            <p:cNvPr id="14444" name="Freeform 98"/>
            <p:cNvSpPr>
              <a:spLocks/>
            </p:cNvSpPr>
            <p:nvPr/>
          </p:nvSpPr>
          <p:spPr bwMode="auto">
            <a:xfrm>
              <a:off x="960" y="3024"/>
              <a:ext cx="1078" cy="1004"/>
            </a:xfrm>
            <a:custGeom>
              <a:avLst/>
              <a:gdLst>
                <a:gd name="T0" fmla="*/ 1078 w 1078"/>
                <a:gd name="T1" fmla="*/ 615 h 1004"/>
                <a:gd name="T2" fmla="*/ 873 w 1078"/>
                <a:gd name="T3" fmla="*/ 0 h 1004"/>
                <a:gd name="T4" fmla="*/ 205 w 1078"/>
                <a:gd name="T5" fmla="*/ 7 h 1004"/>
                <a:gd name="T6" fmla="*/ 0 w 1078"/>
                <a:gd name="T7" fmla="*/ 615 h 1004"/>
                <a:gd name="T8" fmla="*/ 531 w 1078"/>
                <a:gd name="T9" fmla="*/ 1004 h 1004"/>
                <a:gd name="T10" fmla="*/ 1078 w 1078"/>
                <a:gd name="T11" fmla="*/ 615 h 1004"/>
                <a:gd name="T12" fmla="*/ 0 60000 65536"/>
                <a:gd name="T13" fmla="*/ 0 60000 65536"/>
                <a:gd name="T14" fmla="*/ 0 60000 65536"/>
                <a:gd name="T15" fmla="*/ 0 60000 65536"/>
                <a:gd name="T16" fmla="*/ 0 60000 65536"/>
                <a:gd name="T17" fmla="*/ 0 60000 65536"/>
                <a:gd name="T18" fmla="*/ 0 w 1078"/>
                <a:gd name="T19" fmla="*/ 0 h 1004"/>
                <a:gd name="T20" fmla="*/ 1078 w 1078"/>
                <a:gd name="T21" fmla="*/ 1004 h 1004"/>
              </a:gdLst>
              <a:ahLst/>
              <a:cxnLst>
                <a:cxn ang="T12">
                  <a:pos x="T0" y="T1"/>
                </a:cxn>
                <a:cxn ang="T13">
                  <a:pos x="T2" y="T3"/>
                </a:cxn>
                <a:cxn ang="T14">
                  <a:pos x="T4" y="T5"/>
                </a:cxn>
                <a:cxn ang="T15">
                  <a:pos x="T6" y="T7"/>
                </a:cxn>
                <a:cxn ang="T16">
                  <a:pos x="T8" y="T9"/>
                </a:cxn>
                <a:cxn ang="T17">
                  <a:pos x="T10" y="T11"/>
                </a:cxn>
              </a:cxnLst>
              <a:rect l="T18" t="T19" r="T20" b="T21"/>
              <a:pathLst>
                <a:path w="1078" h="1004">
                  <a:moveTo>
                    <a:pt x="1078" y="615"/>
                  </a:moveTo>
                  <a:lnTo>
                    <a:pt x="873" y="0"/>
                  </a:lnTo>
                  <a:lnTo>
                    <a:pt x="205" y="7"/>
                  </a:lnTo>
                  <a:lnTo>
                    <a:pt x="0" y="615"/>
                  </a:lnTo>
                  <a:lnTo>
                    <a:pt x="531" y="1004"/>
                  </a:lnTo>
                  <a:lnTo>
                    <a:pt x="1078" y="615"/>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445" name="Freeform 100"/>
            <p:cNvSpPr>
              <a:spLocks/>
            </p:cNvSpPr>
            <p:nvPr/>
          </p:nvSpPr>
          <p:spPr bwMode="auto">
            <a:xfrm>
              <a:off x="1362" y="3346"/>
              <a:ext cx="266" cy="249"/>
            </a:xfrm>
            <a:custGeom>
              <a:avLst/>
              <a:gdLst>
                <a:gd name="T0" fmla="*/ 0 w 266"/>
                <a:gd name="T1" fmla="*/ 154 h 249"/>
                <a:gd name="T2" fmla="*/ 137 w 266"/>
                <a:gd name="T3" fmla="*/ 249 h 249"/>
                <a:gd name="T4" fmla="*/ 266 w 266"/>
                <a:gd name="T5" fmla="*/ 147 h 249"/>
                <a:gd name="T6" fmla="*/ 213 w 266"/>
                <a:gd name="T7" fmla="*/ 0 h 249"/>
                <a:gd name="T8" fmla="*/ 46 w 266"/>
                <a:gd name="T9" fmla="*/ 0 h 249"/>
                <a:gd name="T10" fmla="*/ 0 w 266"/>
                <a:gd name="T11" fmla="*/ 154 h 249"/>
                <a:gd name="T12" fmla="*/ 0 60000 65536"/>
                <a:gd name="T13" fmla="*/ 0 60000 65536"/>
                <a:gd name="T14" fmla="*/ 0 60000 65536"/>
                <a:gd name="T15" fmla="*/ 0 60000 65536"/>
                <a:gd name="T16" fmla="*/ 0 60000 65536"/>
                <a:gd name="T17" fmla="*/ 0 60000 65536"/>
                <a:gd name="T18" fmla="*/ 0 w 266"/>
                <a:gd name="T19" fmla="*/ 0 h 249"/>
                <a:gd name="T20" fmla="*/ 266 w 266"/>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266" h="249">
                  <a:moveTo>
                    <a:pt x="0" y="154"/>
                  </a:moveTo>
                  <a:lnTo>
                    <a:pt x="137" y="249"/>
                  </a:lnTo>
                  <a:lnTo>
                    <a:pt x="266" y="147"/>
                  </a:lnTo>
                  <a:lnTo>
                    <a:pt x="213" y="0"/>
                  </a:lnTo>
                  <a:lnTo>
                    <a:pt x="46" y="0"/>
                  </a:lnTo>
                  <a:lnTo>
                    <a:pt x="0" y="154"/>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446" name="Oval 101"/>
            <p:cNvSpPr>
              <a:spLocks noChangeArrowheads="1"/>
            </p:cNvSpPr>
            <p:nvPr/>
          </p:nvSpPr>
          <p:spPr bwMode="auto">
            <a:xfrm>
              <a:off x="1134" y="3009"/>
              <a:ext cx="69"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7" name="Oval 102"/>
            <p:cNvSpPr>
              <a:spLocks noChangeArrowheads="1"/>
            </p:cNvSpPr>
            <p:nvPr/>
          </p:nvSpPr>
          <p:spPr bwMode="auto">
            <a:xfrm>
              <a:off x="1803" y="3002"/>
              <a:ext cx="68" cy="59"/>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8" name="Oval 103"/>
            <p:cNvSpPr>
              <a:spLocks noChangeArrowheads="1"/>
            </p:cNvSpPr>
            <p:nvPr/>
          </p:nvSpPr>
          <p:spPr bwMode="auto">
            <a:xfrm>
              <a:off x="937" y="3603"/>
              <a:ext cx="61"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9" name="Oval 104"/>
            <p:cNvSpPr>
              <a:spLocks noChangeArrowheads="1"/>
            </p:cNvSpPr>
            <p:nvPr/>
          </p:nvSpPr>
          <p:spPr bwMode="auto">
            <a:xfrm>
              <a:off x="2008" y="3617"/>
              <a:ext cx="68" cy="59"/>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0" name="Oval 105"/>
            <p:cNvSpPr>
              <a:spLocks noChangeArrowheads="1"/>
            </p:cNvSpPr>
            <p:nvPr/>
          </p:nvSpPr>
          <p:spPr bwMode="auto">
            <a:xfrm>
              <a:off x="1469" y="3976"/>
              <a:ext cx="68"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1" name="Oval 106"/>
            <p:cNvSpPr>
              <a:spLocks noChangeArrowheads="1"/>
            </p:cNvSpPr>
            <p:nvPr/>
          </p:nvSpPr>
          <p:spPr bwMode="auto">
            <a:xfrm>
              <a:off x="1453" y="3127"/>
              <a:ext cx="61" cy="65"/>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2" name="Oval 107"/>
            <p:cNvSpPr>
              <a:spLocks noChangeArrowheads="1"/>
            </p:cNvSpPr>
            <p:nvPr/>
          </p:nvSpPr>
          <p:spPr bwMode="auto">
            <a:xfrm>
              <a:off x="1127" y="3339"/>
              <a:ext cx="68"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3" name="Oval 108"/>
            <p:cNvSpPr>
              <a:spLocks noChangeArrowheads="1"/>
            </p:cNvSpPr>
            <p:nvPr/>
          </p:nvSpPr>
          <p:spPr bwMode="auto">
            <a:xfrm>
              <a:off x="1279" y="3720"/>
              <a:ext cx="61"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4" name="Oval 109"/>
            <p:cNvSpPr>
              <a:spLocks noChangeArrowheads="1"/>
            </p:cNvSpPr>
            <p:nvPr/>
          </p:nvSpPr>
          <p:spPr bwMode="auto">
            <a:xfrm>
              <a:off x="1681" y="3735"/>
              <a:ext cx="69" cy="58"/>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5" name="Oval 110"/>
            <p:cNvSpPr>
              <a:spLocks noChangeArrowheads="1"/>
            </p:cNvSpPr>
            <p:nvPr/>
          </p:nvSpPr>
          <p:spPr bwMode="auto">
            <a:xfrm>
              <a:off x="1795" y="3361"/>
              <a:ext cx="69"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6" name="Oval 111"/>
            <p:cNvSpPr>
              <a:spLocks noChangeArrowheads="1"/>
            </p:cNvSpPr>
            <p:nvPr/>
          </p:nvSpPr>
          <p:spPr bwMode="auto">
            <a:xfrm>
              <a:off x="1400" y="3324"/>
              <a:ext cx="69"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7" name="Oval 112"/>
            <p:cNvSpPr>
              <a:spLocks noChangeArrowheads="1"/>
            </p:cNvSpPr>
            <p:nvPr/>
          </p:nvSpPr>
          <p:spPr bwMode="auto">
            <a:xfrm>
              <a:off x="1552" y="3324"/>
              <a:ext cx="69"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8" name="Oval 113"/>
            <p:cNvSpPr>
              <a:spLocks noChangeArrowheads="1"/>
            </p:cNvSpPr>
            <p:nvPr/>
          </p:nvSpPr>
          <p:spPr bwMode="auto">
            <a:xfrm>
              <a:off x="1613" y="3471"/>
              <a:ext cx="68" cy="58"/>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59" name="Oval 114"/>
            <p:cNvSpPr>
              <a:spLocks noChangeArrowheads="1"/>
            </p:cNvSpPr>
            <p:nvPr/>
          </p:nvSpPr>
          <p:spPr bwMode="auto">
            <a:xfrm>
              <a:off x="1347" y="3478"/>
              <a:ext cx="68"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60" name="Oval 115"/>
            <p:cNvSpPr>
              <a:spLocks noChangeArrowheads="1"/>
            </p:cNvSpPr>
            <p:nvPr/>
          </p:nvSpPr>
          <p:spPr bwMode="auto">
            <a:xfrm>
              <a:off x="1484" y="3559"/>
              <a:ext cx="61" cy="58"/>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3849" name="AutoShape 121"/>
          <p:cNvSpPr>
            <a:spLocks noChangeArrowheads="1"/>
          </p:cNvSpPr>
          <p:nvPr/>
        </p:nvSpPr>
        <p:spPr bwMode="auto">
          <a:xfrm>
            <a:off x="827088" y="3573463"/>
            <a:ext cx="381000" cy="1066800"/>
          </a:xfrm>
          <a:prstGeom prst="curvedRightArrow">
            <a:avLst>
              <a:gd name="adj1" fmla="val 56000"/>
              <a:gd name="adj2" fmla="val 112000"/>
              <a:gd name="adj3" fmla="val 3333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13500000" algn="ctr" rotWithShape="0">
              <a:schemeClr val="bg2"/>
            </a:outerShdw>
          </a:effectLst>
        </p:spPr>
        <p:txBody>
          <a:bodyPr wrap="none" anchor="ctr"/>
          <a:lstStyle/>
          <a:p>
            <a:pPr>
              <a:defRPr/>
            </a:pPr>
            <a:endParaRPr lang="zh-CN" altLang="en-US">
              <a:latin typeface="Arial" charset="0"/>
            </a:endParaRPr>
          </a:p>
        </p:txBody>
      </p:sp>
      <p:grpSp>
        <p:nvGrpSpPr>
          <p:cNvPr id="3" name="Group 157"/>
          <p:cNvGrpSpPr>
            <a:grpSpLocks/>
          </p:cNvGrpSpPr>
          <p:nvPr/>
        </p:nvGrpSpPr>
        <p:grpSpPr bwMode="auto">
          <a:xfrm>
            <a:off x="3430588" y="4462463"/>
            <a:ext cx="1928812" cy="1558925"/>
            <a:chOff x="2236" y="2942"/>
            <a:chExt cx="1215" cy="982"/>
          </a:xfrm>
        </p:grpSpPr>
        <p:sp>
          <p:nvSpPr>
            <p:cNvPr id="14437" name="Freeform 126"/>
            <p:cNvSpPr>
              <a:spLocks/>
            </p:cNvSpPr>
            <p:nvPr/>
          </p:nvSpPr>
          <p:spPr bwMode="auto">
            <a:xfrm>
              <a:off x="2692" y="3448"/>
              <a:ext cx="296" cy="234"/>
            </a:xfrm>
            <a:custGeom>
              <a:avLst/>
              <a:gdLst>
                <a:gd name="T0" fmla="*/ 144 w 296"/>
                <a:gd name="T1" fmla="*/ 0 h 234"/>
                <a:gd name="T2" fmla="*/ 0 w 296"/>
                <a:gd name="T3" fmla="*/ 234 h 234"/>
                <a:gd name="T4" fmla="*/ 296 w 296"/>
                <a:gd name="T5" fmla="*/ 234 h 234"/>
                <a:gd name="T6" fmla="*/ 144 w 296"/>
                <a:gd name="T7" fmla="*/ 0 h 234"/>
                <a:gd name="T8" fmla="*/ 0 60000 65536"/>
                <a:gd name="T9" fmla="*/ 0 60000 65536"/>
                <a:gd name="T10" fmla="*/ 0 60000 65536"/>
                <a:gd name="T11" fmla="*/ 0 60000 65536"/>
                <a:gd name="T12" fmla="*/ 0 w 296"/>
                <a:gd name="T13" fmla="*/ 0 h 234"/>
                <a:gd name="T14" fmla="*/ 296 w 296"/>
                <a:gd name="T15" fmla="*/ 234 h 234"/>
              </a:gdLst>
              <a:ahLst/>
              <a:cxnLst>
                <a:cxn ang="T8">
                  <a:pos x="T0" y="T1"/>
                </a:cxn>
                <a:cxn ang="T9">
                  <a:pos x="T2" y="T3"/>
                </a:cxn>
                <a:cxn ang="T10">
                  <a:pos x="T4" y="T5"/>
                </a:cxn>
                <a:cxn ang="T11">
                  <a:pos x="T6" y="T7"/>
                </a:cxn>
              </a:cxnLst>
              <a:rect l="T12" t="T13" r="T14" b="T15"/>
              <a:pathLst>
                <a:path w="296" h="234">
                  <a:moveTo>
                    <a:pt x="144" y="0"/>
                  </a:moveTo>
                  <a:lnTo>
                    <a:pt x="0" y="234"/>
                  </a:lnTo>
                  <a:lnTo>
                    <a:pt x="296" y="234"/>
                  </a:lnTo>
                  <a:lnTo>
                    <a:pt x="144" y="0"/>
                  </a:lnTo>
                  <a:close/>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438" name="Oval 127"/>
            <p:cNvSpPr>
              <a:spLocks noChangeArrowheads="1"/>
            </p:cNvSpPr>
            <p:nvPr/>
          </p:nvSpPr>
          <p:spPr bwMode="auto">
            <a:xfrm>
              <a:off x="2806" y="2942"/>
              <a:ext cx="60"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 name="Oval 128"/>
            <p:cNvSpPr>
              <a:spLocks noChangeArrowheads="1"/>
            </p:cNvSpPr>
            <p:nvPr/>
          </p:nvSpPr>
          <p:spPr bwMode="auto">
            <a:xfrm>
              <a:off x="2236" y="3851"/>
              <a:ext cx="61" cy="58"/>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0" name="Oval 129"/>
            <p:cNvSpPr>
              <a:spLocks noChangeArrowheads="1"/>
            </p:cNvSpPr>
            <p:nvPr/>
          </p:nvSpPr>
          <p:spPr bwMode="auto">
            <a:xfrm>
              <a:off x="3390" y="3865"/>
              <a:ext cx="61" cy="59"/>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1" name="Oval 133"/>
            <p:cNvSpPr>
              <a:spLocks noChangeArrowheads="1"/>
            </p:cNvSpPr>
            <p:nvPr/>
          </p:nvSpPr>
          <p:spPr bwMode="auto">
            <a:xfrm>
              <a:off x="2813" y="3426"/>
              <a:ext cx="61"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2" name="Oval 134"/>
            <p:cNvSpPr>
              <a:spLocks noChangeArrowheads="1"/>
            </p:cNvSpPr>
            <p:nvPr/>
          </p:nvSpPr>
          <p:spPr bwMode="auto">
            <a:xfrm>
              <a:off x="2692" y="3646"/>
              <a:ext cx="61"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43" name="Oval 135"/>
            <p:cNvSpPr>
              <a:spLocks noChangeArrowheads="1"/>
            </p:cNvSpPr>
            <p:nvPr/>
          </p:nvSpPr>
          <p:spPr bwMode="auto">
            <a:xfrm>
              <a:off x="2927" y="3653"/>
              <a:ext cx="61" cy="66"/>
            </a:xfrm>
            <a:prstGeom prst="ellipse">
              <a:avLst/>
            </a:prstGeom>
            <a:solidFill>
              <a:srgbClr val="FFFF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426" name="Line 155"/>
          <p:cNvSpPr>
            <a:spLocks noChangeShapeType="1"/>
          </p:cNvSpPr>
          <p:nvPr/>
        </p:nvSpPr>
        <p:spPr bwMode="auto">
          <a:xfrm>
            <a:off x="3233738" y="2154238"/>
            <a:ext cx="0" cy="4267200"/>
          </a:xfrm>
          <a:prstGeom prst="line">
            <a:avLst/>
          </a:prstGeom>
          <a:noFill/>
          <a:ln w="9525">
            <a:solidFill>
              <a:srgbClr val="FF990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73884" name="AutoShape 156"/>
          <p:cNvSpPr>
            <a:spLocks noChangeArrowheads="1"/>
          </p:cNvSpPr>
          <p:nvPr/>
        </p:nvSpPr>
        <p:spPr bwMode="auto">
          <a:xfrm>
            <a:off x="3462338" y="4135438"/>
            <a:ext cx="381000" cy="1066800"/>
          </a:xfrm>
          <a:prstGeom prst="curvedRightArrow">
            <a:avLst>
              <a:gd name="adj1" fmla="val 56000"/>
              <a:gd name="adj2" fmla="val 112000"/>
              <a:gd name="adj3" fmla="val 3333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13500000" algn="ctr" rotWithShape="0">
              <a:schemeClr val="bg2"/>
            </a:outerShdw>
          </a:effectLst>
        </p:spPr>
        <p:txBody>
          <a:bodyPr wrap="none" anchor="ctr"/>
          <a:lstStyle/>
          <a:p>
            <a:pPr>
              <a:defRPr/>
            </a:pPr>
            <a:endParaRPr lang="zh-CN" altLang="en-US">
              <a:latin typeface="Arial" charset="0"/>
            </a:endParaRPr>
          </a:p>
        </p:txBody>
      </p:sp>
      <p:sp>
        <p:nvSpPr>
          <p:cNvPr id="14428" name="Line 158"/>
          <p:cNvSpPr>
            <a:spLocks noChangeShapeType="1"/>
          </p:cNvSpPr>
          <p:nvPr/>
        </p:nvSpPr>
        <p:spPr bwMode="auto">
          <a:xfrm>
            <a:off x="5457825" y="2230438"/>
            <a:ext cx="0" cy="4267200"/>
          </a:xfrm>
          <a:prstGeom prst="line">
            <a:avLst/>
          </a:prstGeom>
          <a:noFill/>
          <a:ln w="9525">
            <a:solidFill>
              <a:srgbClr val="FF990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4" name="Group 184"/>
          <p:cNvGrpSpPr>
            <a:grpSpLocks/>
          </p:cNvGrpSpPr>
          <p:nvPr/>
        </p:nvGrpSpPr>
        <p:grpSpPr bwMode="auto">
          <a:xfrm>
            <a:off x="5864225" y="4924425"/>
            <a:ext cx="2725738" cy="627063"/>
            <a:chOff x="3769" y="3233"/>
            <a:chExt cx="1717" cy="395"/>
          </a:xfrm>
        </p:grpSpPr>
        <p:sp>
          <p:nvSpPr>
            <p:cNvPr id="14431" name="Oval 159"/>
            <p:cNvSpPr>
              <a:spLocks noChangeArrowheads="1"/>
            </p:cNvSpPr>
            <p:nvPr/>
          </p:nvSpPr>
          <p:spPr bwMode="auto">
            <a:xfrm>
              <a:off x="4422" y="3233"/>
              <a:ext cx="69" cy="66"/>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2" name="Oval 160"/>
            <p:cNvSpPr>
              <a:spLocks noChangeArrowheads="1"/>
            </p:cNvSpPr>
            <p:nvPr/>
          </p:nvSpPr>
          <p:spPr bwMode="auto">
            <a:xfrm>
              <a:off x="4764" y="3233"/>
              <a:ext cx="68" cy="66"/>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3" name="Oval 161"/>
            <p:cNvSpPr>
              <a:spLocks noChangeArrowheads="1"/>
            </p:cNvSpPr>
            <p:nvPr/>
          </p:nvSpPr>
          <p:spPr bwMode="auto">
            <a:xfrm>
              <a:off x="4422" y="3562"/>
              <a:ext cx="61" cy="66"/>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4" name="Oval 162"/>
            <p:cNvSpPr>
              <a:spLocks noChangeArrowheads="1"/>
            </p:cNvSpPr>
            <p:nvPr/>
          </p:nvSpPr>
          <p:spPr bwMode="auto">
            <a:xfrm>
              <a:off x="4756" y="3562"/>
              <a:ext cx="69" cy="66"/>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5" name="Oval 169"/>
            <p:cNvSpPr>
              <a:spLocks noChangeArrowheads="1"/>
            </p:cNvSpPr>
            <p:nvPr/>
          </p:nvSpPr>
          <p:spPr bwMode="auto">
            <a:xfrm>
              <a:off x="3769" y="3401"/>
              <a:ext cx="68" cy="66"/>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6" name="Oval 170"/>
            <p:cNvSpPr>
              <a:spLocks noChangeArrowheads="1"/>
            </p:cNvSpPr>
            <p:nvPr/>
          </p:nvSpPr>
          <p:spPr bwMode="auto">
            <a:xfrm>
              <a:off x="5417" y="3401"/>
              <a:ext cx="69" cy="66"/>
            </a:xfrm>
            <a:prstGeom prst="ellipse">
              <a:avLst/>
            </a:prstGeom>
            <a:solidFill>
              <a:srgbClr val="0000FF"/>
            </a:solidFill>
            <a:ln w="1270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3911" name="AutoShape 183"/>
          <p:cNvSpPr>
            <a:spLocks noChangeArrowheads="1"/>
          </p:cNvSpPr>
          <p:nvPr/>
        </p:nvSpPr>
        <p:spPr bwMode="auto">
          <a:xfrm>
            <a:off x="5824538" y="3830638"/>
            <a:ext cx="381000" cy="1066800"/>
          </a:xfrm>
          <a:prstGeom prst="curvedRightArrow">
            <a:avLst>
              <a:gd name="adj1" fmla="val 56000"/>
              <a:gd name="adj2" fmla="val 112000"/>
              <a:gd name="adj3" fmla="val 3333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13500000" algn="ctr" rotWithShape="0">
              <a:schemeClr val="bg2"/>
            </a:outerShdw>
          </a:effectLst>
        </p:spPr>
        <p:txBody>
          <a:bodyPr wrap="none" anchor="ctr"/>
          <a:lstStyle/>
          <a:p>
            <a:pPr>
              <a:defRPr/>
            </a:pPr>
            <a:endParaRPr lang="zh-CN" altLang="en-US">
              <a:latin typeface="Arial" charset="0"/>
            </a:endParaRPr>
          </a:p>
        </p:txBody>
      </p:sp>
      <p:sp>
        <p:nvSpPr>
          <p:cNvPr id="5" name="幻灯片编号占位符 4"/>
          <p:cNvSpPr>
            <a:spLocks noGrp="1"/>
          </p:cNvSpPr>
          <p:nvPr>
            <p:ph type="sldNum" sz="quarter" idx="12"/>
          </p:nvPr>
        </p:nvSpPr>
        <p:spPr/>
        <p:txBody>
          <a:bodyPr/>
          <a:lstStyle/>
          <a:p>
            <a:fld id="{D8B19DBC-2B15-49D9-952C-F769F6BF373B}" type="slidenum">
              <a:rPr lang="en-US" altLang="zh-CN" smtClean="0"/>
              <a:pPr/>
              <a:t>26</a:t>
            </a:fld>
            <a:endParaRPr lang="en-US" altLang="zh-CN"/>
          </a:p>
        </p:txBody>
      </p:sp>
    </p:spTree>
    <p:extLst>
      <p:ext uri="{BB962C8B-B14F-4D97-AF65-F5344CB8AC3E}">
        <p14:creationId xmlns:p14="http://schemas.microsoft.com/office/powerpoint/2010/main" val="638422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849"/>
                                        </p:tgtEl>
                                        <p:attrNameLst>
                                          <p:attrName>style.visibility</p:attrName>
                                        </p:attrNameLst>
                                      </p:cBhvr>
                                      <p:to>
                                        <p:strVal val="visible"/>
                                      </p:to>
                                    </p:set>
                                    <p:anim calcmode="lin" valueType="num">
                                      <p:cBhvr additive="base">
                                        <p:cTn id="7" dur="500" fill="hold"/>
                                        <p:tgtEl>
                                          <p:spTgt spid="73849"/>
                                        </p:tgtEl>
                                        <p:attrNameLst>
                                          <p:attrName>ppt_x</p:attrName>
                                        </p:attrNameLst>
                                      </p:cBhvr>
                                      <p:tavLst>
                                        <p:tav tm="0">
                                          <p:val>
                                            <p:strVal val="#ppt_x"/>
                                          </p:val>
                                        </p:tav>
                                        <p:tav tm="100000">
                                          <p:val>
                                            <p:strVal val="#ppt_x"/>
                                          </p:val>
                                        </p:tav>
                                      </p:tavLst>
                                    </p:anim>
                                    <p:anim calcmode="lin" valueType="num">
                                      <p:cBhvr additive="base">
                                        <p:cTn id="8" dur="500" fill="hold"/>
                                        <p:tgtEl>
                                          <p:spTgt spid="7384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3884"/>
                                        </p:tgtEl>
                                        <p:attrNameLst>
                                          <p:attrName>style.visibility</p:attrName>
                                        </p:attrNameLst>
                                      </p:cBhvr>
                                      <p:to>
                                        <p:strVal val="visible"/>
                                      </p:to>
                                    </p:set>
                                    <p:anim calcmode="lin" valueType="num">
                                      <p:cBhvr additive="base">
                                        <p:cTn id="18" dur="500" fill="hold"/>
                                        <p:tgtEl>
                                          <p:spTgt spid="73884"/>
                                        </p:tgtEl>
                                        <p:attrNameLst>
                                          <p:attrName>ppt_x</p:attrName>
                                        </p:attrNameLst>
                                      </p:cBhvr>
                                      <p:tavLst>
                                        <p:tav tm="0">
                                          <p:val>
                                            <p:strVal val="#ppt_x"/>
                                          </p:val>
                                        </p:tav>
                                        <p:tav tm="100000">
                                          <p:val>
                                            <p:strVal val="#ppt_x"/>
                                          </p:val>
                                        </p:tav>
                                      </p:tavLst>
                                    </p:anim>
                                    <p:anim calcmode="lin" valueType="num">
                                      <p:cBhvr additive="base">
                                        <p:cTn id="19" dur="500" fill="hold"/>
                                        <p:tgtEl>
                                          <p:spTgt spid="7388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73911"/>
                                        </p:tgtEl>
                                        <p:attrNameLst>
                                          <p:attrName>style.visibility</p:attrName>
                                        </p:attrNameLst>
                                      </p:cBhvr>
                                      <p:to>
                                        <p:strVal val="visible"/>
                                      </p:to>
                                    </p:set>
                                    <p:anim calcmode="lin" valueType="num">
                                      <p:cBhvr additive="base">
                                        <p:cTn id="28" dur="500" fill="hold"/>
                                        <p:tgtEl>
                                          <p:spTgt spid="73911"/>
                                        </p:tgtEl>
                                        <p:attrNameLst>
                                          <p:attrName>ppt_x</p:attrName>
                                        </p:attrNameLst>
                                      </p:cBhvr>
                                      <p:tavLst>
                                        <p:tav tm="0">
                                          <p:val>
                                            <p:strVal val="#ppt_x"/>
                                          </p:val>
                                        </p:tav>
                                        <p:tav tm="100000">
                                          <p:val>
                                            <p:strVal val="#ppt_x"/>
                                          </p:val>
                                        </p:tav>
                                      </p:tavLst>
                                    </p:anim>
                                    <p:anim calcmode="lin" valueType="num">
                                      <p:cBhvr additive="base">
                                        <p:cTn id="29" dur="500" fill="hold"/>
                                        <p:tgtEl>
                                          <p:spTgt spid="73911"/>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500"/>
                            </p:stCondLst>
                            <p:childTnLst>
                              <p:par>
                                <p:cTn id="31" presetID="2" presetClass="entr" presetSubtype="4"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49" grpId="0" animBg="1"/>
      <p:bldP spid="73884" grpId="0" animBg="1"/>
      <p:bldP spid="7391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484188"/>
            <a:ext cx="9144000" cy="595312"/>
          </a:xfrm>
        </p:spPr>
        <p:txBody>
          <a:bodyPr/>
          <a:lstStyle/>
          <a:p>
            <a:pPr algn="ctr"/>
            <a:r>
              <a:rPr lang="zh-CN" altLang="en-US" sz="3600"/>
              <a:t>举例</a:t>
            </a:r>
            <a:endParaRPr lang="en-US" altLang="zh-CN" sz="3600"/>
          </a:p>
        </p:txBody>
      </p:sp>
      <p:sp>
        <p:nvSpPr>
          <p:cNvPr id="100355" name="Rectangle 3"/>
          <p:cNvSpPr>
            <a:spLocks noGrp="1" noChangeArrowheads="1"/>
          </p:cNvSpPr>
          <p:nvPr>
            <p:ph type="body" idx="1"/>
          </p:nvPr>
        </p:nvSpPr>
        <p:spPr>
          <a:xfrm>
            <a:off x="1524000" y="4953000"/>
            <a:ext cx="6324600" cy="1219200"/>
          </a:xfrm>
        </p:spPr>
        <p:txBody>
          <a:bodyPr/>
          <a:lstStyle/>
          <a:p>
            <a:pPr marL="0" indent="0">
              <a:buFont typeface="Wingdings" panose="05000000000000000000" pitchFamily="2" charset="2"/>
              <a:buNone/>
              <a:defRPr/>
            </a:pPr>
            <a:r>
              <a:rPr lang="zh-CN" altLang="en-US" sz="2800" b="1" dirty="0">
                <a:latin typeface="Times New Roman" pitchFamily="18" charset="0"/>
                <a:ea typeface="+mj-ea"/>
                <a:cs typeface="Times New Roman" pitchFamily="18" charset="0"/>
              </a:rPr>
              <a:t>将图中点</a:t>
            </a:r>
            <a:r>
              <a:rPr lang="en-US" altLang="zh-CN" sz="2800" b="1" dirty="0">
                <a:latin typeface="Times New Roman" pitchFamily="18" charset="0"/>
                <a:ea typeface="+mj-ea"/>
                <a:cs typeface="Times New Roman" pitchFamily="18" charset="0"/>
              </a:rPr>
              <a:t>a, b, c</a:t>
            </a:r>
            <a:r>
              <a:rPr lang="zh-CN" altLang="en-US" sz="2800" b="1" dirty="0">
                <a:latin typeface="Times New Roman" pitchFamily="18" charset="0"/>
                <a:ea typeface="+mj-ea"/>
                <a:cs typeface="Times New Roman" pitchFamily="18" charset="0"/>
              </a:rPr>
              <a:t>的集合记为</a:t>
            </a:r>
            <a:r>
              <a:rPr lang="en-US" altLang="zh-CN" sz="2800" b="1" dirty="0">
                <a:latin typeface="Times New Roman" pitchFamily="18" charset="0"/>
                <a:ea typeface="+mj-ea"/>
                <a:cs typeface="Times New Roman" pitchFamily="18" charset="0"/>
              </a:rPr>
              <a:t>S, G-S</a:t>
            </a:r>
            <a:r>
              <a:rPr lang="zh-CN" altLang="en-US" sz="2800" b="1" dirty="0">
                <a:latin typeface="Times New Roman" pitchFamily="18" charset="0"/>
                <a:ea typeface="+mj-ea"/>
                <a:cs typeface="Times New Roman" pitchFamily="18" charset="0"/>
              </a:rPr>
              <a:t>有</a:t>
            </a:r>
            <a:r>
              <a:rPr lang="en-US" altLang="zh-CN" sz="2800" b="1" dirty="0">
                <a:latin typeface="Times New Roman" pitchFamily="18" charset="0"/>
                <a:ea typeface="+mj-ea"/>
                <a:cs typeface="Times New Roman" pitchFamily="18" charset="0"/>
              </a:rPr>
              <a:t>4</a:t>
            </a:r>
            <a:r>
              <a:rPr lang="zh-CN" altLang="en-US" sz="2800" b="1" dirty="0">
                <a:latin typeface="Times New Roman" pitchFamily="18" charset="0"/>
                <a:ea typeface="+mj-ea"/>
                <a:cs typeface="Times New Roman" pitchFamily="18" charset="0"/>
              </a:rPr>
              <a:t>个连通分支</a:t>
            </a:r>
            <a:r>
              <a:rPr lang="en-US" altLang="zh-CN" sz="2800" b="1" dirty="0">
                <a:latin typeface="Times New Roman" pitchFamily="18" charset="0"/>
                <a:ea typeface="+mj-ea"/>
                <a:cs typeface="Times New Roman" pitchFamily="18" charset="0"/>
              </a:rPr>
              <a:t>,</a:t>
            </a:r>
            <a:r>
              <a:rPr lang="zh-CN" altLang="en-US" sz="2800" b="1" dirty="0">
                <a:latin typeface="Times New Roman" pitchFamily="18" charset="0"/>
                <a:ea typeface="+mj-ea"/>
                <a:cs typeface="Times New Roman" pitchFamily="18" charset="0"/>
              </a:rPr>
              <a:t>而|</a:t>
            </a:r>
            <a:r>
              <a:rPr lang="en-US" altLang="zh-CN" sz="2800" b="1" dirty="0">
                <a:latin typeface="Times New Roman" pitchFamily="18" charset="0"/>
                <a:ea typeface="+mj-ea"/>
                <a:cs typeface="Times New Roman" pitchFamily="18" charset="0"/>
              </a:rPr>
              <a:t>S|=3. G</a:t>
            </a:r>
            <a:r>
              <a:rPr lang="zh-CN" altLang="en-US" sz="2800" b="1" dirty="0">
                <a:latin typeface="Times New Roman" pitchFamily="18" charset="0"/>
                <a:ea typeface="+mj-ea"/>
                <a:cs typeface="Times New Roman" pitchFamily="18" charset="0"/>
              </a:rPr>
              <a:t>不是</a:t>
            </a:r>
            <a:r>
              <a:rPr lang="en-US" altLang="zh-CN" sz="2800" b="1" dirty="0">
                <a:latin typeface="Times New Roman" pitchFamily="18" charset="0"/>
                <a:ea typeface="+mj-ea"/>
                <a:cs typeface="Times New Roman" pitchFamily="18" charset="0"/>
              </a:rPr>
              <a:t>Hamilton</a:t>
            </a:r>
            <a:r>
              <a:rPr lang="zh-CN" altLang="en-US" sz="2800" b="1" dirty="0">
                <a:latin typeface="Times New Roman" pitchFamily="18" charset="0"/>
                <a:ea typeface="+mj-ea"/>
                <a:cs typeface="Times New Roman" pitchFamily="18" charset="0"/>
              </a:rPr>
              <a:t>图</a:t>
            </a:r>
            <a:r>
              <a:rPr lang="en-US" altLang="zh-CN" sz="2800" b="1" dirty="0">
                <a:latin typeface="Times New Roman" pitchFamily="18" charset="0"/>
                <a:ea typeface="+mj-ea"/>
                <a:cs typeface="Times New Roman" pitchFamily="18" charset="0"/>
              </a:rPr>
              <a:t>.</a:t>
            </a:r>
            <a:r>
              <a:rPr lang="zh-CN" altLang="en-US" sz="3400" b="1" dirty="0">
                <a:latin typeface="Times New Roman" pitchFamily="18" charset="0"/>
                <a:ea typeface="+mj-ea"/>
                <a:cs typeface="Times New Roman" pitchFamily="18" charset="0"/>
              </a:rPr>
              <a:t> </a:t>
            </a:r>
          </a:p>
        </p:txBody>
      </p:sp>
      <p:grpSp>
        <p:nvGrpSpPr>
          <p:cNvPr id="2" name="组合 82"/>
          <p:cNvGrpSpPr>
            <a:grpSpLocks/>
          </p:cNvGrpSpPr>
          <p:nvPr/>
        </p:nvGrpSpPr>
        <p:grpSpPr bwMode="auto">
          <a:xfrm>
            <a:off x="2493963" y="1524000"/>
            <a:ext cx="4062412" cy="3173413"/>
            <a:chOff x="4386263" y="2160588"/>
            <a:chExt cx="4062412" cy="3173412"/>
          </a:xfrm>
        </p:grpSpPr>
        <p:sp>
          <p:nvSpPr>
            <p:cNvPr id="15399" name="Oval 31"/>
            <p:cNvSpPr>
              <a:spLocks noChangeArrowheads="1"/>
            </p:cNvSpPr>
            <p:nvPr/>
          </p:nvSpPr>
          <p:spPr bwMode="auto">
            <a:xfrm>
              <a:off x="5056496" y="4620904"/>
              <a:ext cx="250825" cy="2286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5400" name="Group 81"/>
            <p:cNvGrpSpPr>
              <a:grpSpLocks/>
            </p:cNvGrpSpPr>
            <p:nvPr/>
          </p:nvGrpSpPr>
          <p:grpSpPr bwMode="auto">
            <a:xfrm>
              <a:off x="4386263" y="2160588"/>
              <a:ext cx="4062412" cy="3173412"/>
              <a:chOff x="2697" y="2273"/>
              <a:chExt cx="2559" cy="1999"/>
            </a:xfrm>
          </p:grpSpPr>
          <p:grpSp>
            <p:nvGrpSpPr>
              <p:cNvPr id="15401" name="Group 80"/>
              <p:cNvGrpSpPr>
                <a:grpSpLocks/>
              </p:cNvGrpSpPr>
              <p:nvPr/>
            </p:nvGrpSpPr>
            <p:grpSpPr bwMode="auto">
              <a:xfrm>
                <a:off x="2697" y="2273"/>
                <a:ext cx="2559" cy="1999"/>
                <a:chOff x="2793" y="113"/>
                <a:chExt cx="2559" cy="1999"/>
              </a:xfrm>
            </p:grpSpPr>
            <p:sp>
              <p:nvSpPr>
                <p:cNvPr id="15403" name="Line 47"/>
                <p:cNvSpPr>
                  <a:spLocks noChangeShapeType="1"/>
                </p:cNvSpPr>
                <p:nvPr/>
              </p:nvSpPr>
              <p:spPr bwMode="auto">
                <a:xfrm>
                  <a:off x="3332" y="1739"/>
                  <a:ext cx="1520" cy="0"/>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04" name="Line 51"/>
                <p:cNvSpPr>
                  <a:spLocks noChangeShapeType="1"/>
                </p:cNvSpPr>
                <p:nvPr/>
              </p:nvSpPr>
              <p:spPr bwMode="auto">
                <a:xfrm flipH="1">
                  <a:off x="3273" y="113"/>
                  <a:ext cx="693" cy="1626"/>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05" name="Line 55"/>
                <p:cNvSpPr>
                  <a:spLocks noChangeShapeType="1"/>
                </p:cNvSpPr>
                <p:nvPr/>
              </p:nvSpPr>
              <p:spPr bwMode="auto">
                <a:xfrm flipH="1">
                  <a:off x="3293" y="553"/>
                  <a:ext cx="673" cy="1135"/>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06" name="Line 59"/>
                <p:cNvSpPr>
                  <a:spLocks noChangeShapeType="1"/>
                </p:cNvSpPr>
                <p:nvPr/>
              </p:nvSpPr>
              <p:spPr bwMode="auto">
                <a:xfrm>
                  <a:off x="3273" y="1756"/>
                  <a:ext cx="2079" cy="356"/>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07" name="Line 61"/>
                <p:cNvSpPr>
                  <a:spLocks noChangeShapeType="1"/>
                </p:cNvSpPr>
                <p:nvPr/>
              </p:nvSpPr>
              <p:spPr bwMode="auto">
                <a:xfrm flipH="1">
                  <a:off x="3312" y="1485"/>
                  <a:ext cx="346" cy="237"/>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08" name="Line 62"/>
                <p:cNvSpPr>
                  <a:spLocks noChangeShapeType="1"/>
                </p:cNvSpPr>
                <p:nvPr/>
              </p:nvSpPr>
              <p:spPr bwMode="auto">
                <a:xfrm flipH="1">
                  <a:off x="2793" y="1776"/>
                  <a:ext cx="454" cy="268"/>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09" name="Line 66"/>
                <p:cNvSpPr>
                  <a:spLocks noChangeShapeType="1"/>
                </p:cNvSpPr>
                <p:nvPr/>
              </p:nvSpPr>
              <p:spPr bwMode="auto">
                <a:xfrm flipV="1">
                  <a:off x="3332" y="1502"/>
                  <a:ext cx="1039" cy="237"/>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10" name="Line 67"/>
                <p:cNvSpPr>
                  <a:spLocks noChangeShapeType="1"/>
                </p:cNvSpPr>
                <p:nvPr/>
              </p:nvSpPr>
              <p:spPr bwMode="auto">
                <a:xfrm flipV="1">
                  <a:off x="3312" y="943"/>
                  <a:ext cx="693" cy="745"/>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411" name="Oval 69"/>
                <p:cNvSpPr>
                  <a:spLocks noChangeArrowheads="1"/>
                </p:cNvSpPr>
                <p:nvPr/>
              </p:nvSpPr>
              <p:spPr bwMode="auto">
                <a:xfrm>
                  <a:off x="3218" y="1662"/>
                  <a:ext cx="157" cy="144"/>
                </a:xfrm>
                <a:prstGeom prst="ellipse">
                  <a:avLst/>
                </a:prstGeom>
                <a:noFill/>
                <a:ln w="28575">
                  <a:solidFill>
                    <a:srgbClr val="3333CC"/>
                  </a:solidFill>
                  <a:round/>
                  <a:headEnd/>
                  <a:tailEnd/>
                </a:ln>
                <a:extLst>
                  <a:ext uri="{909E8E84-426E-40dd-AFC4-6F175D3DCCD1}">
                    <a14:hiddenFill xmlns:a14="http://schemas.microsoft.com/office/drawing/2010/main" xmlns="">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402" name="Text Box 77"/>
              <p:cNvSpPr txBox="1">
                <a:spLocks noChangeArrowheads="1"/>
              </p:cNvSpPr>
              <p:nvPr/>
            </p:nvSpPr>
            <p:spPr bwMode="auto">
              <a:xfrm>
                <a:off x="3119" y="3931"/>
                <a:ext cx="21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round/>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a</a:t>
                </a:r>
              </a:p>
            </p:txBody>
          </p:sp>
        </p:grpSp>
      </p:grpSp>
      <p:grpSp>
        <p:nvGrpSpPr>
          <p:cNvPr id="5" name="组合 83"/>
          <p:cNvGrpSpPr>
            <a:grpSpLocks/>
          </p:cNvGrpSpPr>
          <p:nvPr/>
        </p:nvGrpSpPr>
        <p:grpSpPr bwMode="auto">
          <a:xfrm>
            <a:off x="2493963" y="1524000"/>
            <a:ext cx="4000500" cy="3173413"/>
            <a:chOff x="4448175" y="2133600"/>
            <a:chExt cx="4000500" cy="3173413"/>
          </a:xfrm>
        </p:grpSpPr>
        <p:sp>
          <p:nvSpPr>
            <p:cNvPr id="15388" name="Oval 28"/>
            <p:cNvSpPr>
              <a:spLocks noChangeArrowheads="1"/>
            </p:cNvSpPr>
            <p:nvPr/>
          </p:nvSpPr>
          <p:spPr bwMode="auto">
            <a:xfrm>
              <a:off x="7502856" y="4620904"/>
              <a:ext cx="250825" cy="2286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5389" name="Group 82"/>
            <p:cNvGrpSpPr>
              <a:grpSpLocks/>
            </p:cNvGrpSpPr>
            <p:nvPr/>
          </p:nvGrpSpPr>
          <p:grpSpPr bwMode="auto">
            <a:xfrm>
              <a:off x="4448175" y="2133600"/>
              <a:ext cx="4000500" cy="3173413"/>
              <a:chOff x="2832" y="96"/>
              <a:chExt cx="2520" cy="1999"/>
            </a:xfrm>
          </p:grpSpPr>
          <p:sp>
            <p:nvSpPr>
              <p:cNvPr id="15390" name="Line 52"/>
              <p:cNvSpPr>
                <a:spLocks noChangeShapeType="1"/>
              </p:cNvSpPr>
              <p:nvPr/>
            </p:nvSpPr>
            <p:spPr bwMode="auto">
              <a:xfrm>
                <a:off x="4024" y="96"/>
                <a:ext cx="790" cy="1609"/>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91" name="Line 54"/>
              <p:cNvSpPr>
                <a:spLocks noChangeShapeType="1"/>
              </p:cNvSpPr>
              <p:nvPr/>
            </p:nvSpPr>
            <p:spPr bwMode="auto">
              <a:xfrm>
                <a:off x="4063" y="536"/>
                <a:ext cx="769" cy="1220"/>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92" name="Line 58"/>
              <p:cNvSpPr>
                <a:spLocks noChangeShapeType="1"/>
              </p:cNvSpPr>
              <p:nvPr/>
            </p:nvSpPr>
            <p:spPr bwMode="auto">
              <a:xfrm>
                <a:off x="4826" y="1776"/>
                <a:ext cx="526" cy="319"/>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93" name="Line 60"/>
              <p:cNvSpPr>
                <a:spLocks noChangeShapeType="1"/>
              </p:cNvSpPr>
              <p:nvPr/>
            </p:nvSpPr>
            <p:spPr bwMode="auto">
              <a:xfrm>
                <a:off x="4409" y="1519"/>
                <a:ext cx="385" cy="203"/>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94" name="Line 63"/>
              <p:cNvSpPr>
                <a:spLocks noChangeShapeType="1"/>
              </p:cNvSpPr>
              <p:nvPr/>
            </p:nvSpPr>
            <p:spPr bwMode="auto">
              <a:xfrm>
                <a:off x="3716" y="1519"/>
                <a:ext cx="1098" cy="220"/>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95" name="Line 64"/>
              <p:cNvSpPr>
                <a:spLocks noChangeShapeType="1"/>
              </p:cNvSpPr>
              <p:nvPr/>
            </p:nvSpPr>
            <p:spPr bwMode="auto">
              <a:xfrm flipV="1">
                <a:off x="2832" y="1756"/>
                <a:ext cx="1982" cy="305"/>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96" name="Line 65"/>
              <p:cNvSpPr>
                <a:spLocks noChangeShapeType="1"/>
              </p:cNvSpPr>
              <p:nvPr/>
            </p:nvSpPr>
            <p:spPr bwMode="auto">
              <a:xfrm>
                <a:off x="4063" y="977"/>
                <a:ext cx="751" cy="745"/>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97" name="Oval 75"/>
              <p:cNvSpPr>
                <a:spLocks noChangeArrowheads="1"/>
              </p:cNvSpPr>
              <p:nvPr/>
            </p:nvSpPr>
            <p:spPr bwMode="auto">
              <a:xfrm>
                <a:off x="4760" y="1680"/>
                <a:ext cx="158" cy="144"/>
              </a:xfrm>
              <a:prstGeom prst="ellipse">
                <a:avLst/>
              </a:prstGeom>
              <a:noFill/>
              <a:ln w="28575">
                <a:solidFill>
                  <a:srgbClr val="3333CC"/>
                </a:solidFill>
                <a:round/>
                <a:headEnd/>
                <a:tailEnd/>
              </a:ln>
              <a:extLst>
                <a:ext uri="{909E8E84-426E-40dd-AFC4-6F175D3DCCD1}">
                  <a14:hiddenFill xmlns:a14="http://schemas.microsoft.com/office/drawing/2010/main" xmlns="">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8" name="Text Box 78"/>
              <p:cNvSpPr txBox="1">
                <a:spLocks noChangeArrowheads="1"/>
              </p:cNvSpPr>
              <p:nvPr/>
            </p:nvSpPr>
            <p:spPr bwMode="auto">
              <a:xfrm>
                <a:off x="4668" y="1758"/>
                <a:ext cx="21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round/>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b</a:t>
                </a:r>
              </a:p>
            </p:txBody>
          </p:sp>
        </p:grpSp>
      </p:grpSp>
      <p:grpSp>
        <p:nvGrpSpPr>
          <p:cNvPr id="15366" name="Group 87"/>
          <p:cNvGrpSpPr>
            <a:grpSpLocks/>
          </p:cNvGrpSpPr>
          <p:nvPr/>
        </p:nvGrpSpPr>
        <p:grpSpPr bwMode="auto">
          <a:xfrm>
            <a:off x="2265363" y="1371600"/>
            <a:ext cx="4373562" cy="3429000"/>
            <a:chOff x="2596" y="2160"/>
            <a:chExt cx="2755" cy="2160"/>
          </a:xfrm>
        </p:grpSpPr>
        <p:sp>
          <p:nvSpPr>
            <p:cNvPr id="15378" name="Oval 68"/>
            <p:cNvSpPr>
              <a:spLocks noChangeArrowheads="1"/>
            </p:cNvSpPr>
            <p:nvPr/>
          </p:nvSpPr>
          <p:spPr bwMode="auto">
            <a:xfrm>
              <a:off x="2596" y="4167"/>
              <a:ext cx="158" cy="1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5379" name="Group 86"/>
            <p:cNvGrpSpPr>
              <a:grpSpLocks/>
            </p:cNvGrpSpPr>
            <p:nvPr/>
          </p:nvGrpSpPr>
          <p:grpSpPr bwMode="auto">
            <a:xfrm>
              <a:off x="3522" y="2160"/>
              <a:ext cx="1829" cy="2160"/>
              <a:chOff x="3625" y="0"/>
              <a:chExt cx="1829" cy="2160"/>
            </a:xfrm>
          </p:grpSpPr>
          <p:sp>
            <p:nvSpPr>
              <p:cNvPr id="15380" name="Line 44"/>
              <p:cNvSpPr>
                <a:spLocks noChangeShapeType="1"/>
              </p:cNvSpPr>
              <p:nvPr/>
            </p:nvSpPr>
            <p:spPr bwMode="auto">
              <a:xfrm>
                <a:off x="3744" y="1488"/>
                <a:ext cx="576" cy="0"/>
              </a:xfrm>
              <a:prstGeom prst="line">
                <a:avLst/>
              </a:prstGeom>
              <a:noFill/>
              <a:ln w="28575">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1" name="Line 48"/>
              <p:cNvSpPr>
                <a:spLocks noChangeShapeType="1"/>
              </p:cNvSpPr>
              <p:nvPr/>
            </p:nvSpPr>
            <p:spPr bwMode="auto">
              <a:xfrm flipH="1">
                <a:off x="3716" y="977"/>
                <a:ext cx="270" cy="474"/>
              </a:xfrm>
              <a:prstGeom prst="line">
                <a:avLst/>
              </a:prstGeom>
              <a:noFill/>
              <a:ln w="28575">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2" name="Line 49"/>
              <p:cNvSpPr>
                <a:spLocks noChangeShapeType="1"/>
              </p:cNvSpPr>
              <p:nvPr/>
            </p:nvSpPr>
            <p:spPr bwMode="auto">
              <a:xfrm>
                <a:off x="4043" y="977"/>
                <a:ext cx="346" cy="508"/>
              </a:xfrm>
              <a:prstGeom prst="line">
                <a:avLst/>
              </a:prstGeom>
              <a:noFill/>
              <a:ln w="28575">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3" name="Oval 70"/>
              <p:cNvSpPr>
                <a:spLocks noChangeArrowheads="1"/>
              </p:cNvSpPr>
              <p:nvPr/>
            </p:nvSpPr>
            <p:spPr bwMode="auto">
              <a:xfrm>
                <a:off x="3625" y="1392"/>
                <a:ext cx="158" cy="1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4" name="Oval 71"/>
              <p:cNvSpPr>
                <a:spLocks noChangeArrowheads="1"/>
              </p:cNvSpPr>
              <p:nvPr/>
            </p:nvSpPr>
            <p:spPr bwMode="auto">
              <a:xfrm>
                <a:off x="3944" y="0"/>
                <a:ext cx="158" cy="1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5" name="Oval 73"/>
              <p:cNvSpPr>
                <a:spLocks noChangeArrowheads="1"/>
              </p:cNvSpPr>
              <p:nvPr/>
            </p:nvSpPr>
            <p:spPr bwMode="auto">
              <a:xfrm>
                <a:off x="3931" y="873"/>
                <a:ext cx="158" cy="1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6" name="Oval 74"/>
              <p:cNvSpPr>
                <a:spLocks noChangeArrowheads="1"/>
              </p:cNvSpPr>
              <p:nvPr/>
            </p:nvSpPr>
            <p:spPr bwMode="auto">
              <a:xfrm>
                <a:off x="4300" y="1410"/>
                <a:ext cx="157" cy="1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7" name="Oval 76"/>
              <p:cNvSpPr>
                <a:spLocks noChangeArrowheads="1"/>
              </p:cNvSpPr>
              <p:nvPr/>
            </p:nvSpPr>
            <p:spPr bwMode="auto">
              <a:xfrm>
                <a:off x="5296" y="2016"/>
                <a:ext cx="158" cy="14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9" name="组合 94"/>
          <p:cNvGrpSpPr>
            <a:grpSpLocks/>
          </p:cNvGrpSpPr>
          <p:nvPr/>
        </p:nvGrpSpPr>
        <p:grpSpPr bwMode="auto">
          <a:xfrm>
            <a:off x="2417763" y="1600200"/>
            <a:ext cx="4060825" cy="3038475"/>
            <a:chOff x="1676400" y="3505200"/>
            <a:chExt cx="4060825" cy="3038475"/>
          </a:xfrm>
        </p:grpSpPr>
        <p:sp>
          <p:nvSpPr>
            <p:cNvPr id="15368" name="Oval 30"/>
            <p:cNvSpPr>
              <a:spLocks noChangeArrowheads="1"/>
            </p:cNvSpPr>
            <p:nvPr/>
          </p:nvSpPr>
          <p:spPr bwMode="auto">
            <a:xfrm>
              <a:off x="3505200" y="3962400"/>
              <a:ext cx="250825" cy="22860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5369" name="Group 85"/>
            <p:cNvGrpSpPr>
              <a:grpSpLocks/>
            </p:cNvGrpSpPr>
            <p:nvPr/>
          </p:nvGrpSpPr>
          <p:grpSpPr bwMode="auto">
            <a:xfrm>
              <a:off x="1676400" y="3505200"/>
              <a:ext cx="4060825" cy="3038475"/>
              <a:chOff x="2674" y="672"/>
              <a:chExt cx="2558" cy="1914"/>
            </a:xfrm>
          </p:grpSpPr>
          <p:sp>
            <p:nvSpPr>
              <p:cNvPr id="15370" name="Line 45"/>
              <p:cNvSpPr>
                <a:spLocks noChangeShapeType="1"/>
              </p:cNvSpPr>
              <p:nvPr/>
            </p:nvSpPr>
            <p:spPr bwMode="auto">
              <a:xfrm>
                <a:off x="3905" y="672"/>
                <a:ext cx="0" cy="390"/>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1" name="Line 46"/>
              <p:cNvSpPr>
                <a:spLocks noChangeShapeType="1"/>
              </p:cNvSpPr>
              <p:nvPr/>
            </p:nvSpPr>
            <p:spPr bwMode="auto">
              <a:xfrm>
                <a:off x="3905" y="1069"/>
                <a:ext cx="0" cy="356"/>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2" name="Line 50"/>
              <p:cNvSpPr>
                <a:spLocks noChangeShapeType="1"/>
              </p:cNvSpPr>
              <p:nvPr/>
            </p:nvSpPr>
            <p:spPr bwMode="auto">
              <a:xfrm flipH="1">
                <a:off x="3578" y="1095"/>
                <a:ext cx="288" cy="915"/>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3" name="Line 53"/>
              <p:cNvSpPr>
                <a:spLocks noChangeShapeType="1"/>
              </p:cNvSpPr>
              <p:nvPr/>
            </p:nvSpPr>
            <p:spPr bwMode="auto">
              <a:xfrm>
                <a:off x="3943" y="1095"/>
                <a:ext cx="346" cy="915"/>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4" name="Line 56"/>
              <p:cNvSpPr>
                <a:spLocks noChangeShapeType="1"/>
              </p:cNvSpPr>
              <p:nvPr/>
            </p:nvSpPr>
            <p:spPr bwMode="auto">
              <a:xfrm>
                <a:off x="3983" y="1078"/>
                <a:ext cx="1249" cy="1508"/>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5" name="Line 57"/>
              <p:cNvSpPr>
                <a:spLocks noChangeShapeType="1"/>
              </p:cNvSpPr>
              <p:nvPr/>
            </p:nvSpPr>
            <p:spPr bwMode="auto">
              <a:xfrm flipH="1">
                <a:off x="2674" y="1078"/>
                <a:ext cx="1174" cy="1508"/>
              </a:xfrm>
              <a:prstGeom prst="line">
                <a:avLst/>
              </a:prstGeom>
              <a:noFill/>
              <a:ln w="28575">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5376" name="Oval 72"/>
              <p:cNvSpPr>
                <a:spLocks noChangeArrowheads="1"/>
              </p:cNvSpPr>
              <p:nvPr/>
            </p:nvSpPr>
            <p:spPr bwMode="auto">
              <a:xfrm>
                <a:off x="3831" y="977"/>
                <a:ext cx="158" cy="144"/>
              </a:xfrm>
              <a:prstGeom prst="ellipse">
                <a:avLst/>
              </a:prstGeom>
              <a:noFill/>
              <a:ln w="28575">
                <a:solidFill>
                  <a:srgbClr val="3333CC"/>
                </a:solidFill>
                <a:round/>
                <a:headEnd/>
                <a:tailEnd/>
              </a:ln>
              <a:extLst>
                <a:ext uri="{909E8E84-426E-40dd-AFC4-6F175D3DCCD1}">
                  <a14:hiddenFill xmlns:a14="http://schemas.microsoft.com/office/drawing/2010/main" xmlns="">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7" name="Text Box 79"/>
              <p:cNvSpPr txBox="1">
                <a:spLocks noChangeArrowheads="1"/>
              </p:cNvSpPr>
              <p:nvPr/>
            </p:nvSpPr>
            <p:spPr bwMode="auto">
              <a:xfrm>
                <a:off x="3882" y="775"/>
                <a:ext cx="221"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round/>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c</a:t>
                </a:r>
              </a:p>
            </p:txBody>
          </p:sp>
        </p:grpSp>
      </p:grpSp>
      <p:sp>
        <p:nvSpPr>
          <p:cNvPr id="3" name="幻灯片编号占位符 2"/>
          <p:cNvSpPr>
            <a:spLocks noGrp="1"/>
          </p:cNvSpPr>
          <p:nvPr>
            <p:ph type="sldNum" sz="quarter" idx="12"/>
          </p:nvPr>
        </p:nvSpPr>
        <p:spPr/>
        <p:txBody>
          <a:bodyPr/>
          <a:lstStyle/>
          <a:p>
            <a:fld id="{D8B19DBC-2B15-49D9-952C-F769F6BF373B}" type="slidenum">
              <a:rPr lang="en-US" altLang="zh-CN" smtClean="0"/>
              <a:pPr/>
              <a:t>27</a:t>
            </a:fld>
            <a:endParaRPr lang="en-US" altLang="zh-CN"/>
          </a:p>
        </p:txBody>
      </p:sp>
    </p:spTree>
    <p:extLst>
      <p:ext uri="{BB962C8B-B14F-4D97-AF65-F5344CB8AC3E}">
        <p14:creationId xmlns:p14="http://schemas.microsoft.com/office/powerpoint/2010/main" val="1943327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nodeType="clickEffect">
                                  <p:stCondLst>
                                    <p:cond delay="0"/>
                                  </p:stCondLst>
                                  <p:childTnLst>
                                    <p:animEffect transition="out" filter="box(in)">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4"/>
          <p:cNvSpPr>
            <a:spLocks noChangeArrowheads="1"/>
          </p:cNvSpPr>
          <p:nvPr/>
        </p:nvSpPr>
        <p:spPr bwMode="auto">
          <a:xfrm>
            <a:off x="457200" y="2514600"/>
            <a:ext cx="8686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cs typeface="Times New Roman" panose="02020603050405020304" pitchFamily="18" charset="0"/>
              </a:rPr>
              <a:t>下图给出的是 </a:t>
            </a:r>
            <a:r>
              <a:rPr kumimoji="1" lang="en-US" altLang="zh-CN" sz="3200" b="1">
                <a:latin typeface="Times New Roman" panose="02020603050405020304" pitchFamily="18" charset="0"/>
                <a:cs typeface="Times New Roman" panose="02020603050405020304" pitchFamily="18" charset="0"/>
              </a:rPr>
              <a:t>C</a:t>
            </a:r>
            <a:r>
              <a:rPr kumimoji="1" lang="en-US" altLang="zh-CN" sz="3200" b="1" baseline="-30000">
                <a:latin typeface="Times New Roman" panose="02020603050405020304" pitchFamily="18" charset="0"/>
                <a:cs typeface="Times New Roman" panose="02020603050405020304" pitchFamily="18" charset="0"/>
              </a:rPr>
              <a:t>2,7</a:t>
            </a:r>
            <a:r>
              <a:rPr kumimoji="1" lang="zh-CN" altLang="en-US" sz="3200" b="1">
                <a:latin typeface="Times New Roman" panose="02020603050405020304" pitchFamily="18" charset="0"/>
                <a:cs typeface="Times New Roman" panose="02020603050405020304" pitchFamily="18" charset="0"/>
              </a:rPr>
              <a:t>的具体图 </a:t>
            </a:r>
            <a:r>
              <a:rPr kumimoji="1" lang="en-US" altLang="zh-CN" sz="3200" b="1">
                <a:latin typeface="Times New Roman" panose="02020603050405020304" pitchFamily="18" charset="0"/>
                <a:cs typeface="Times New Roman" panose="02020603050405020304" pitchFamily="18" charset="0"/>
              </a:rPr>
              <a:t>(h=2,n=7)</a:t>
            </a:r>
            <a:r>
              <a:rPr kumimoji="1" lang="zh-CN" altLang="en-US" sz="3200" b="1">
                <a:latin typeface="Times New Roman" panose="02020603050405020304" pitchFamily="18" charset="0"/>
                <a:cs typeface="Times New Roman" panose="02020603050405020304" pitchFamily="18" charset="0"/>
              </a:rPr>
              <a:t> </a:t>
            </a:r>
          </a:p>
        </p:txBody>
      </p:sp>
      <p:sp>
        <p:nvSpPr>
          <p:cNvPr id="16387" name="Line 57"/>
          <p:cNvSpPr>
            <a:spLocks noChangeShapeType="1"/>
          </p:cNvSpPr>
          <p:nvPr/>
        </p:nvSpPr>
        <p:spPr bwMode="auto">
          <a:xfrm>
            <a:off x="5686425" y="3567113"/>
            <a:ext cx="0" cy="25288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388" name="Line 53"/>
          <p:cNvSpPr>
            <a:spLocks noChangeShapeType="1"/>
          </p:cNvSpPr>
          <p:nvPr/>
        </p:nvSpPr>
        <p:spPr bwMode="auto">
          <a:xfrm>
            <a:off x="5715000" y="3505200"/>
            <a:ext cx="1447800" cy="1295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389" name="Line 54"/>
          <p:cNvSpPr>
            <a:spLocks noChangeShapeType="1"/>
          </p:cNvSpPr>
          <p:nvPr/>
        </p:nvSpPr>
        <p:spPr bwMode="auto">
          <a:xfrm flipV="1">
            <a:off x="5638800" y="4876800"/>
            <a:ext cx="1524000" cy="1219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390" name="Oval 36"/>
          <p:cNvSpPr>
            <a:spLocks noChangeArrowheads="1"/>
          </p:cNvSpPr>
          <p:nvPr/>
        </p:nvSpPr>
        <p:spPr bwMode="auto">
          <a:xfrm>
            <a:off x="1676400" y="4038600"/>
            <a:ext cx="228600" cy="228600"/>
          </a:xfrm>
          <a:prstGeom prst="ellipse">
            <a:avLst/>
          </a:prstGeom>
          <a:solidFill>
            <a:srgbClr val="3333CC"/>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1" name="Oval 37"/>
          <p:cNvSpPr>
            <a:spLocks noChangeArrowheads="1"/>
          </p:cNvSpPr>
          <p:nvPr/>
        </p:nvSpPr>
        <p:spPr bwMode="auto">
          <a:xfrm>
            <a:off x="1676400" y="5410200"/>
            <a:ext cx="228600" cy="228600"/>
          </a:xfrm>
          <a:prstGeom prst="ellipse">
            <a:avLst/>
          </a:prstGeom>
          <a:solidFill>
            <a:srgbClr val="3333CC"/>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组合 33"/>
          <p:cNvGrpSpPr>
            <a:grpSpLocks/>
          </p:cNvGrpSpPr>
          <p:nvPr/>
        </p:nvGrpSpPr>
        <p:grpSpPr bwMode="auto">
          <a:xfrm>
            <a:off x="1814513" y="3505200"/>
            <a:ext cx="5348287" cy="2590800"/>
            <a:chOff x="1814513" y="3505200"/>
            <a:chExt cx="5348287" cy="2590801"/>
          </a:xfrm>
        </p:grpSpPr>
        <p:grpSp>
          <p:nvGrpSpPr>
            <p:cNvPr id="16410" name="组合 31"/>
            <p:cNvGrpSpPr>
              <a:grpSpLocks/>
            </p:cNvGrpSpPr>
            <p:nvPr/>
          </p:nvGrpSpPr>
          <p:grpSpPr bwMode="auto">
            <a:xfrm>
              <a:off x="1814513" y="3505200"/>
              <a:ext cx="5348287" cy="2590801"/>
              <a:chOff x="1814513" y="3505200"/>
              <a:chExt cx="5348287" cy="2590801"/>
            </a:xfrm>
          </p:grpSpPr>
          <p:sp>
            <p:nvSpPr>
              <p:cNvPr id="16412" name="Line 56"/>
              <p:cNvSpPr>
                <a:spLocks noChangeShapeType="1"/>
              </p:cNvSpPr>
              <p:nvPr/>
            </p:nvSpPr>
            <p:spPr bwMode="auto">
              <a:xfrm>
                <a:off x="3690938" y="4129088"/>
                <a:ext cx="0" cy="1447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13" name="Line 43"/>
              <p:cNvSpPr>
                <a:spLocks noChangeShapeType="1"/>
              </p:cNvSpPr>
              <p:nvPr/>
            </p:nvSpPr>
            <p:spPr bwMode="auto">
              <a:xfrm>
                <a:off x="1814513" y="4157663"/>
                <a:ext cx="1828800" cy="0"/>
              </a:xfrm>
              <a:prstGeom prst="line">
                <a:avLst/>
              </a:prstGeom>
              <a:noFill/>
              <a:ln w="38100">
                <a:solidFill>
                  <a:srgbClr val="1E2EA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14" name="Line 46"/>
              <p:cNvSpPr>
                <a:spLocks noChangeShapeType="1"/>
              </p:cNvSpPr>
              <p:nvPr/>
            </p:nvSpPr>
            <p:spPr bwMode="auto">
              <a:xfrm flipV="1">
                <a:off x="1828800" y="4114800"/>
                <a:ext cx="1905000" cy="1414463"/>
              </a:xfrm>
              <a:prstGeom prst="line">
                <a:avLst/>
              </a:prstGeom>
              <a:noFill/>
              <a:ln w="38100">
                <a:solidFill>
                  <a:srgbClr val="1E2EA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15" name="Line 47"/>
              <p:cNvSpPr>
                <a:spLocks noChangeShapeType="1"/>
              </p:cNvSpPr>
              <p:nvPr/>
            </p:nvSpPr>
            <p:spPr bwMode="auto">
              <a:xfrm flipV="1">
                <a:off x="3733800" y="3505200"/>
                <a:ext cx="1981200" cy="652463"/>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16" name="Line 49"/>
              <p:cNvSpPr>
                <a:spLocks noChangeShapeType="1"/>
              </p:cNvSpPr>
              <p:nvPr/>
            </p:nvSpPr>
            <p:spPr bwMode="auto">
              <a:xfrm>
                <a:off x="3705225" y="4148138"/>
                <a:ext cx="2009775" cy="1947863"/>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17" name="Line 51"/>
              <p:cNvSpPr>
                <a:spLocks noChangeShapeType="1"/>
              </p:cNvSpPr>
              <p:nvPr/>
            </p:nvSpPr>
            <p:spPr bwMode="auto">
              <a:xfrm>
                <a:off x="3733800" y="4148138"/>
                <a:ext cx="3429000" cy="652463"/>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16411" name="Oval 38"/>
            <p:cNvSpPr>
              <a:spLocks noChangeArrowheads="1"/>
            </p:cNvSpPr>
            <p:nvPr/>
          </p:nvSpPr>
          <p:spPr bwMode="auto">
            <a:xfrm>
              <a:off x="3581400" y="4038600"/>
              <a:ext cx="228600" cy="228600"/>
            </a:xfrm>
            <a:prstGeom prst="ellipse">
              <a:avLst/>
            </a:prstGeom>
            <a:solidFill>
              <a:schemeClr val="tx1"/>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 name="组合 35"/>
          <p:cNvGrpSpPr>
            <a:grpSpLocks/>
          </p:cNvGrpSpPr>
          <p:nvPr/>
        </p:nvGrpSpPr>
        <p:grpSpPr bwMode="auto">
          <a:xfrm>
            <a:off x="1800225" y="3505200"/>
            <a:ext cx="5286375" cy="2590800"/>
            <a:chOff x="1800225" y="3505200"/>
            <a:chExt cx="5286375" cy="2590801"/>
          </a:xfrm>
        </p:grpSpPr>
        <p:sp>
          <p:nvSpPr>
            <p:cNvPr id="16404" name="Line 44"/>
            <p:cNvSpPr>
              <a:spLocks noChangeShapeType="1"/>
            </p:cNvSpPr>
            <p:nvPr/>
          </p:nvSpPr>
          <p:spPr bwMode="auto">
            <a:xfrm>
              <a:off x="1814513" y="5529263"/>
              <a:ext cx="1828800" cy="0"/>
            </a:xfrm>
            <a:prstGeom prst="line">
              <a:avLst/>
            </a:prstGeom>
            <a:noFill/>
            <a:ln w="38100">
              <a:solidFill>
                <a:srgbClr val="1E2EA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05" name="Line 45"/>
            <p:cNvSpPr>
              <a:spLocks noChangeShapeType="1"/>
            </p:cNvSpPr>
            <p:nvPr/>
          </p:nvSpPr>
          <p:spPr bwMode="auto">
            <a:xfrm>
              <a:off x="1800225" y="4157663"/>
              <a:ext cx="1933575" cy="1404938"/>
            </a:xfrm>
            <a:prstGeom prst="line">
              <a:avLst/>
            </a:prstGeom>
            <a:noFill/>
            <a:ln w="38100">
              <a:solidFill>
                <a:srgbClr val="1E2EA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06" name="Line 48"/>
            <p:cNvSpPr>
              <a:spLocks noChangeShapeType="1"/>
            </p:cNvSpPr>
            <p:nvPr/>
          </p:nvSpPr>
          <p:spPr bwMode="auto">
            <a:xfrm>
              <a:off x="3733800" y="5529263"/>
              <a:ext cx="1981200" cy="566738"/>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07" name="Line 50"/>
            <p:cNvSpPr>
              <a:spLocks noChangeShapeType="1"/>
            </p:cNvSpPr>
            <p:nvPr/>
          </p:nvSpPr>
          <p:spPr bwMode="auto">
            <a:xfrm flipV="1">
              <a:off x="3714750" y="3505200"/>
              <a:ext cx="2000250" cy="2028825"/>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08" name="Line 52"/>
            <p:cNvSpPr>
              <a:spLocks noChangeShapeType="1"/>
            </p:cNvSpPr>
            <p:nvPr/>
          </p:nvSpPr>
          <p:spPr bwMode="auto">
            <a:xfrm flipV="1">
              <a:off x="3752850" y="4876800"/>
              <a:ext cx="3333750" cy="657225"/>
            </a:xfrm>
            <a:prstGeom prst="line">
              <a:avLst/>
            </a:prstGeom>
            <a:noFill/>
            <a:ln w="38100">
              <a:solidFill>
                <a:schemeClr val="tx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6409" name="Oval 39"/>
            <p:cNvSpPr>
              <a:spLocks noChangeArrowheads="1"/>
            </p:cNvSpPr>
            <p:nvPr/>
          </p:nvSpPr>
          <p:spPr bwMode="auto">
            <a:xfrm>
              <a:off x="3581400" y="5410200"/>
              <a:ext cx="228600" cy="228600"/>
            </a:xfrm>
            <a:prstGeom prst="ellipse">
              <a:avLst/>
            </a:prstGeom>
            <a:solidFill>
              <a:schemeClr val="tx1"/>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6394" name="Oval 40"/>
          <p:cNvSpPr>
            <a:spLocks noChangeArrowheads="1"/>
          </p:cNvSpPr>
          <p:nvPr/>
        </p:nvSpPr>
        <p:spPr bwMode="auto">
          <a:xfrm>
            <a:off x="5562600" y="3429000"/>
            <a:ext cx="228600" cy="228600"/>
          </a:xfrm>
          <a:prstGeom prst="ellipse">
            <a:avLst/>
          </a:prstGeom>
          <a:solidFill>
            <a:srgbClr val="CC0000"/>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5" name="Oval 41"/>
          <p:cNvSpPr>
            <a:spLocks noChangeArrowheads="1"/>
          </p:cNvSpPr>
          <p:nvPr/>
        </p:nvSpPr>
        <p:spPr bwMode="auto">
          <a:xfrm>
            <a:off x="5562600" y="5943600"/>
            <a:ext cx="228600" cy="228600"/>
          </a:xfrm>
          <a:prstGeom prst="ellipse">
            <a:avLst/>
          </a:prstGeom>
          <a:solidFill>
            <a:srgbClr val="CC0000"/>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6" name="Oval 42"/>
          <p:cNvSpPr>
            <a:spLocks noChangeArrowheads="1"/>
          </p:cNvSpPr>
          <p:nvPr/>
        </p:nvSpPr>
        <p:spPr bwMode="auto">
          <a:xfrm>
            <a:off x="7010400" y="4724400"/>
            <a:ext cx="228600" cy="228600"/>
          </a:xfrm>
          <a:prstGeom prst="ellipse">
            <a:avLst/>
          </a:prstGeom>
          <a:solidFill>
            <a:srgbClr val="CC0000"/>
          </a:solidFill>
          <a:ln w="9525">
            <a:solidFill>
              <a:schemeClr val="accent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7" name="Text Box 60"/>
          <p:cNvSpPr txBox="1">
            <a:spLocks noChangeArrowheads="1"/>
          </p:cNvSpPr>
          <p:nvPr/>
        </p:nvSpPr>
        <p:spPr bwMode="auto">
          <a:xfrm>
            <a:off x="1371600" y="1447800"/>
            <a:ext cx="11430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latin typeface="Times New Roman" panose="02020603050405020304" pitchFamily="18" charset="0"/>
              </a:rPr>
              <a:t>  K</a:t>
            </a:r>
            <a:r>
              <a:rPr kumimoji="1" lang="en-US" altLang="zh-CN" sz="4000" baseline="-25000">
                <a:latin typeface="Times New Roman" panose="02020603050405020304" pitchFamily="18" charset="0"/>
              </a:rPr>
              <a:t>h</a:t>
            </a:r>
          </a:p>
        </p:txBody>
      </p:sp>
      <p:sp>
        <p:nvSpPr>
          <p:cNvPr id="16398" name="Line 61"/>
          <p:cNvSpPr>
            <a:spLocks noChangeShapeType="1"/>
          </p:cNvSpPr>
          <p:nvPr/>
        </p:nvSpPr>
        <p:spPr bwMode="auto">
          <a:xfrm>
            <a:off x="2514600" y="1812925"/>
            <a:ext cx="990600" cy="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6399" name="Text Box 62"/>
          <p:cNvSpPr txBox="1">
            <a:spLocks noChangeArrowheads="1"/>
          </p:cNvSpPr>
          <p:nvPr/>
        </p:nvSpPr>
        <p:spPr bwMode="auto">
          <a:xfrm>
            <a:off x="3505200" y="1447800"/>
            <a:ext cx="11430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4000">
                <a:latin typeface="Times New Roman" panose="02020603050405020304" pitchFamily="18" charset="0"/>
              </a:rPr>
              <a:t>K</a:t>
            </a:r>
            <a:r>
              <a:rPr kumimoji="1" lang="en-US" altLang="zh-CN" sz="4000" baseline="-25000">
                <a:latin typeface="Times New Roman" panose="02020603050405020304" pitchFamily="18" charset="0"/>
              </a:rPr>
              <a:t>h</a:t>
            </a:r>
          </a:p>
        </p:txBody>
      </p:sp>
      <p:sp>
        <p:nvSpPr>
          <p:cNvPr id="16400" name="Text Box 63"/>
          <p:cNvSpPr txBox="1">
            <a:spLocks noChangeArrowheads="1"/>
          </p:cNvSpPr>
          <p:nvPr/>
        </p:nvSpPr>
        <p:spPr bwMode="auto">
          <a:xfrm>
            <a:off x="5638800" y="1455738"/>
            <a:ext cx="12954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4000">
                <a:latin typeface="Times New Roman" panose="02020603050405020304" pitchFamily="18" charset="0"/>
              </a:rPr>
              <a:t>K</a:t>
            </a:r>
            <a:r>
              <a:rPr kumimoji="1" lang="en-US" altLang="zh-CN" sz="4000" baseline="-25000">
                <a:latin typeface="Times New Roman" panose="02020603050405020304" pitchFamily="18" charset="0"/>
              </a:rPr>
              <a:t>n-2h</a:t>
            </a:r>
          </a:p>
        </p:txBody>
      </p:sp>
      <p:sp>
        <p:nvSpPr>
          <p:cNvPr id="16401" name="Line 64"/>
          <p:cNvSpPr>
            <a:spLocks noChangeShapeType="1"/>
          </p:cNvSpPr>
          <p:nvPr/>
        </p:nvSpPr>
        <p:spPr bwMode="auto">
          <a:xfrm>
            <a:off x="4648200" y="1809750"/>
            <a:ext cx="990600" cy="0"/>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cxnSp>
        <p:nvCxnSpPr>
          <p:cNvPr id="33" name="直接连接符 32"/>
          <p:cNvCxnSpPr/>
          <p:nvPr/>
        </p:nvCxnSpPr>
        <p:spPr>
          <a:xfrm>
            <a:off x="1687513" y="1546225"/>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403" name="Rectangle 1026"/>
          <p:cNvSpPr>
            <a:spLocks noChangeArrowheads="1"/>
          </p:cNvSpPr>
          <p:nvPr/>
        </p:nvSpPr>
        <p:spPr bwMode="auto">
          <a:xfrm>
            <a:off x="0" y="511175"/>
            <a:ext cx="9144000" cy="631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3600" b="1">
                <a:solidFill>
                  <a:schemeClr val="bg1"/>
                </a:solidFill>
                <a:latin typeface="Times New Roman" panose="02020603050405020304" pitchFamily="18" charset="0"/>
              </a:rPr>
              <a:t>举例</a:t>
            </a:r>
            <a:endParaRPr lang="en-US" altLang="zh-CN" sz="3600" b="1">
              <a:solidFill>
                <a:schemeClr val="bg1"/>
              </a:solidFill>
              <a:latin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D8B19DBC-2B15-49D9-952C-F769F6BF373B}" type="slidenum">
              <a:rPr lang="en-US" altLang="zh-CN" smtClean="0"/>
              <a:pPr/>
              <a:t>28</a:t>
            </a:fld>
            <a:endParaRPr lang="en-US" altLang="zh-CN"/>
          </a:p>
        </p:txBody>
      </p:sp>
    </p:spTree>
    <p:extLst>
      <p:ext uri="{BB962C8B-B14F-4D97-AF65-F5344CB8AC3E}">
        <p14:creationId xmlns:p14="http://schemas.microsoft.com/office/powerpoint/2010/main" val="1953443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zh-CN" altLang="en-US"/>
              <a:t>必要条件的局限性</a:t>
            </a:r>
          </a:p>
        </p:txBody>
      </p:sp>
      <p:sp>
        <p:nvSpPr>
          <p:cNvPr id="17411" name="Rectangle 3"/>
          <p:cNvSpPr>
            <a:spLocks noGrp="1" noChangeArrowheads="1"/>
          </p:cNvSpPr>
          <p:nvPr>
            <p:ph type="body" idx="1"/>
          </p:nvPr>
        </p:nvSpPr>
        <p:spPr>
          <a:xfrm>
            <a:off x="250825" y="1719263"/>
            <a:ext cx="8713788" cy="1277937"/>
          </a:xfrm>
        </p:spPr>
        <p:txBody>
          <a:bodyPr/>
          <a:lstStyle/>
          <a:p>
            <a:pPr eaLnBrk="1" hangingPunct="1"/>
            <a:r>
              <a:rPr lang="zh-CN" altLang="en-US" sz="3200" b="1"/>
              <a:t>必要条件只能判定一个图不是哈密尔顿图</a:t>
            </a:r>
          </a:p>
          <a:p>
            <a:pPr lvl="1" eaLnBrk="1" hangingPunct="1"/>
            <a:r>
              <a:rPr lang="en-US" altLang="zh-CN" sz="2800" b="1">
                <a:latin typeface="Times New Roman" panose="02020603050405020304" pitchFamily="18" charset="0"/>
              </a:rPr>
              <a:t>Petersen</a:t>
            </a:r>
            <a:r>
              <a:rPr lang="zh-CN" altLang="en-US" sz="2800" b="1">
                <a:latin typeface="Times New Roman" panose="02020603050405020304" pitchFamily="18" charset="0"/>
              </a:rPr>
              <a:t>图满足上述必要条件，但不是哈密尔顿图。</a:t>
            </a:r>
            <a:endParaRPr lang="zh-CN" altLang="en-US" sz="2800" b="1"/>
          </a:p>
        </p:txBody>
      </p:sp>
      <p:grpSp>
        <p:nvGrpSpPr>
          <p:cNvPr id="17412" name="组合 30"/>
          <p:cNvGrpSpPr>
            <a:grpSpLocks/>
          </p:cNvGrpSpPr>
          <p:nvPr/>
        </p:nvGrpSpPr>
        <p:grpSpPr bwMode="auto">
          <a:xfrm>
            <a:off x="1476375" y="3357563"/>
            <a:ext cx="2493963" cy="2317750"/>
            <a:chOff x="1428750" y="3795713"/>
            <a:chExt cx="2493963" cy="2317750"/>
          </a:xfrm>
        </p:grpSpPr>
        <p:sp>
          <p:nvSpPr>
            <p:cNvPr id="17413" name="Oval 147"/>
            <p:cNvSpPr>
              <a:spLocks noChangeArrowheads="1"/>
            </p:cNvSpPr>
            <p:nvPr/>
          </p:nvSpPr>
          <p:spPr bwMode="auto">
            <a:xfrm>
              <a:off x="2590800" y="3795713"/>
              <a:ext cx="179388" cy="179387"/>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4" name="Oval 148"/>
            <p:cNvSpPr>
              <a:spLocks noChangeArrowheads="1"/>
            </p:cNvSpPr>
            <p:nvPr/>
          </p:nvSpPr>
          <p:spPr bwMode="auto">
            <a:xfrm>
              <a:off x="3743325" y="4605338"/>
              <a:ext cx="179388" cy="179387"/>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5" name="Oval 149"/>
            <p:cNvSpPr>
              <a:spLocks noChangeArrowheads="1"/>
            </p:cNvSpPr>
            <p:nvPr/>
          </p:nvSpPr>
          <p:spPr bwMode="auto">
            <a:xfrm>
              <a:off x="1428750" y="4619625"/>
              <a:ext cx="179388" cy="179388"/>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6" name="Oval 150"/>
            <p:cNvSpPr>
              <a:spLocks noChangeArrowheads="1"/>
            </p:cNvSpPr>
            <p:nvPr/>
          </p:nvSpPr>
          <p:spPr bwMode="auto">
            <a:xfrm>
              <a:off x="1857375" y="5919788"/>
              <a:ext cx="179388" cy="179387"/>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7" name="Oval 151"/>
            <p:cNvSpPr>
              <a:spLocks noChangeArrowheads="1"/>
            </p:cNvSpPr>
            <p:nvPr/>
          </p:nvSpPr>
          <p:spPr bwMode="auto">
            <a:xfrm>
              <a:off x="3286125" y="5934075"/>
              <a:ext cx="179388" cy="179388"/>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8" name="Line 152"/>
            <p:cNvSpPr>
              <a:spLocks noChangeShapeType="1"/>
            </p:cNvSpPr>
            <p:nvPr/>
          </p:nvSpPr>
          <p:spPr bwMode="auto">
            <a:xfrm flipV="1">
              <a:off x="1581150" y="3957638"/>
              <a:ext cx="1000125" cy="700087"/>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19" name="Line 153"/>
            <p:cNvSpPr>
              <a:spLocks noChangeShapeType="1"/>
            </p:cNvSpPr>
            <p:nvPr/>
          </p:nvSpPr>
          <p:spPr bwMode="auto">
            <a:xfrm>
              <a:off x="2752725" y="3914775"/>
              <a:ext cx="1028700" cy="71437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20" name="Line 154"/>
            <p:cNvSpPr>
              <a:spLocks noChangeShapeType="1"/>
            </p:cNvSpPr>
            <p:nvPr/>
          </p:nvSpPr>
          <p:spPr bwMode="auto">
            <a:xfrm>
              <a:off x="1566863" y="4800600"/>
              <a:ext cx="342900" cy="1128713"/>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21" name="Line 155"/>
            <p:cNvSpPr>
              <a:spLocks noChangeShapeType="1"/>
            </p:cNvSpPr>
            <p:nvPr/>
          </p:nvSpPr>
          <p:spPr bwMode="auto">
            <a:xfrm>
              <a:off x="2038350" y="6029325"/>
              <a:ext cx="125730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22" name="Line 156"/>
            <p:cNvSpPr>
              <a:spLocks noChangeShapeType="1"/>
            </p:cNvSpPr>
            <p:nvPr/>
          </p:nvSpPr>
          <p:spPr bwMode="auto">
            <a:xfrm flipH="1">
              <a:off x="3409950" y="4791075"/>
              <a:ext cx="371475" cy="113823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23" name="Oval 158"/>
            <p:cNvSpPr>
              <a:spLocks noChangeArrowheads="1"/>
            </p:cNvSpPr>
            <p:nvPr/>
          </p:nvSpPr>
          <p:spPr bwMode="auto">
            <a:xfrm>
              <a:off x="2600325" y="4362450"/>
              <a:ext cx="179388" cy="179388"/>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4" name="Oval 159"/>
            <p:cNvSpPr>
              <a:spLocks noChangeArrowheads="1"/>
            </p:cNvSpPr>
            <p:nvPr/>
          </p:nvSpPr>
          <p:spPr bwMode="auto">
            <a:xfrm>
              <a:off x="1985963" y="4762500"/>
              <a:ext cx="179387" cy="179388"/>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5" name="Oval 160"/>
            <p:cNvSpPr>
              <a:spLocks noChangeArrowheads="1"/>
            </p:cNvSpPr>
            <p:nvPr/>
          </p:nvSpPr>
          <p:spPr bwMode="auto">
            <a:xfrm>
              <a:off x="2214563" y="5491163"/>
              <a:ext cx="179387" cy="179387"/>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6" name="Oval 161"/>
            <p:cNvSpPr>
              <a:spLocks noChangeArrowheads="1"/>
            </p:cNvSpPr>
            <p:nvPr/>
          </p:nvSpPr>
          <p:spPr bwMode="auto">
            <a:xfrm>
              <a:off x="2886075" y="5491163"/>
              <a:ext cx="179388" cy="179387"/>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7" name="Oval 162"/>
            <p:cNvSpPr>
              <a:spLocks noChangeArrowheads="1"/>
            </p:cNvSpPr>
            <p:nvPr/>
          </p:nvSpPr>
          <p:spPr bwMode="auto">
            <a:xfrm>
              <a:off x="3171825" y="4791075"/>
              <a:ext cx="179388" cy="179388"/>
            </a:xfrm>
            <a:prstGeom prst="ellipse">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8" name="Line 163"/>
            <p:cNvSpPr>
              <a:spLocks noChangeShapeType="1"/>
            </p:cNvSpPr>
            <p:nvPr/>
          </p:nvSpPr>
          <p:spPr bwMode="auto">
            <a:xfrm>
              <a:off x="2166938" y="4857750"/>
              <a:ext cx="1000125"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29" name="Line 165"/>
            <p:cNvSpPr>
              <a:spLocks noChangeShapeType="1"/>
            </p:cNvSpPr>
            <p:nvPr/>
          </p:nvSpPr>
          <p:spPr bwMode="auto">
            <a:xfrm flipH="1">
              <a:off x="2338388" y="4562475"/>
              <a:ext cx="300037" cy="938213"/>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0" name="Line 166"/>
            <p:cNvSpPr>
              <a:spLocks noChangeShapeType="1"/>
            </p:cNvSpPr>
            <p:nvPr/>
          </p:nvSpPr>
          <p:spPr bwMode="auto">
            <a:xfrm>
              <a:off x="2738438" y="4529138"/>
              <a:ext cx="228600" cy="957262"/>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1" name="Line 167"/>
            <p:cNvSpPr>
              <a:spLocks noChangeShapeType="1"/>
            </p:cNvSpPr>
            <p:nvPr/>
          </p:nvSpPr>
          <p:spPr bwMode="auto">
            <a:xfrm flipV="1">
              <a:off x="2352675" y="4943475"/>
              <a:ext cx="842963" cy="585788"/>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2" name="Line 168"/>
            <p:cNvSpPr>
              <a:spLocks noChangeShapeType="1"/>
            </p:cNvSpPr>
            <p:nvPr/>
          </p:nvSpPr>
          <p:spPr bwMode="auto">
            <a:xfrm>
              <a:off x="2152650" y="4914900"/>
              <a:ext cx="757238" cy="614363"/>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3" name="Line 169"/>
            <p:cNvSpPr>
              <a:spLocks noChangeShapeType="1"/>
            </p:cNvSpPr>
            <p:nvPr/>
          </p:nvSpPr>
          <p:spPr bwMode="auto">
            <a:xfrm flipH="1">
              <a:off x="2681288" y="3967163"/>
              <a:ext cx="4762" cy="404812"/>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4" name="Line 170"/>
            <p:cNvSpPr>
              <a:spLocks noChangeShapeType="1"/>
            </p:cNvSpPr>
            <p:nvPr/>
          </p:nvSpPr>
          <p:spPr bwMode="auto">
            <a:xfrm>
              <a:off x="1595438" y="4743450"/>
              <a:ext cx="385762" cy="8572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5" name="Line 171"/>
            <p:cNvSpPr>
              <a:spLocks noChangeShapeType="1"/>
            </p:cNvSpPr>
            <p:nvPr/>
          </p:nvSpPr>
          <p:spPr bwMode="auto">
            <a:xfrm flipV="1">
              <a:off x="3324225" y="4729163"/>
              <a:ext cx="414338" cy="119062"/>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6" name="Line 172"/>
            <p:cNvSpPr>
              <a:spLocks noChangeShapeType="1"/>
            </p:cNvSpPr>
            <p:nvPr/>
          </p:nvSpPr>
          <p:spPr bwMode="auto">
            <a:xfrm flipH="1">
              <a:off x="2009775" y="5657850"/>
              <a:ext cx="242888" cy="271463"/>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7" name="Line 173"/>
            <p:cNvSpPr>
              <a:spLocks noChangeShapeType="1"/>
            </p:cNvSpPr>
            <p:nvPr/>
          </p:nvSpPr>
          <p:spPr bwMode="auto">
            <a:xfrm>
              <a:off x="3019425" y="5629275"/>
              <a:ext cx="304800" cy="314325"/>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8" name="Line 203"/>
            <p:cNvSpPr>
              <a:spLocks noChangeShapeType="1"/>
            </p:cNvSpPr>
            <p:nvPr/>
          </p:nvSpPr>
          <p:spPr bwMode="auto">
            <a:xfrm>
              <a:off x="2047875" y="6024563"/>
              <a:ext cx="1257300" cy="0"/>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7439" name="Line 207"/>
            <p:cNvSpPr>
              <a:spLocks noChangeShapeType="1"/>
            </p:cNvSpPr>
            <p:nvPr/>
          </p:nvSpPr>
          <p:spPr bwMode="auto">
            <a:xfrm flipV="1">
              <a:off x="3348038" y="4724400"/>
              <a:ext cx="414337" cy="119063"/>
            </a:xfrm>
            <a:prstGeom prst="line">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sp>
        <p:nvSpPr>
          <p:cNvPr id="2" name="幻灯片编号占位符 1"/>
          <p:cNvSpPr>
            <a:spLocks noGrp="1"/>
          </p:cNvSpPr>
          <p:nvPr>
            <p:ph type="sldNum" sz="quarter" idx="12"/>
          </p:nvPr>
        </p:nvSpPr>
        <p:spPr/>
        <p:txBody>
          <a:bodyPr/>
          <a:lstStyle/>
          <a:p>
            <a:fld id="{D8B19DBC-2B15-49D9-952C-F769F6BF373B}" type="slidenum">
              <a:rPr lang="en-US" altLang="zh-CN" smtClean="0"/>
              <a:pPr/>
              <a:t>29</a:t>
            </a:fld>
            <a:endParaRPr lang="en-US" altLang="zh-CN"/>
          </a:p>
        </p:txBody>
      </p:sp>
    </p:spTree>
    <p:extLst>
      <p:ext uri="{BB962C8B-B14F-4D97-AF65-F5344CB8AC3E}">
        <p14:creationId xmlns:p14="http://schemas.microsoft.com/office/powerpoint/2010/main" val="187685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468313" y="404813"/>
            <a:ext cx="7772400" cy="1143000"/>
          </a:xfrm>
        </p:spPr>
        <p:txBody>
          <a:bodyPr/>
          <a:lstStyle/>
          <a:p>
            <a:r>
              <a:rPr lang="en-US" altLang="zh-CN">
                <a:latin typeface="Times New Roman" charset="0"/>
                <a:ea typeface="宋体" charset="0"/>
              </a:rPr>
              <a:t>Königsberg</a:t>
            </a:r>
            <a:r>
              <a:rPr lang="zh-CN" altLang="en-US">
                <a:latin typeface="Times New Roman" charset="0"/>
                <a:ea typeface="宋体" charset="0"/>
              </a:rPr>
              <a:t>七桥问题</a:t>
            </a:r>
          </a:p>
        </p:txBody>
      </p:sp>
      <p:sp>
        <p:nvSpPr>
          <p:cNvPr id="18434" name="Rectangle 3"/>
          <p:cNvSpPr>
            <a:spLocks noGrp="1" noChangeArrowheads="1"/>
          </p:cNvSpPr>
          <p:nvPr>
            <p:ph idx="1"/>
          </p:nvPr>
        </p:nvSpPr>
        <p:spPr>
          <a:xfrm>
            <a:off x="611188" y="1628775"/>
            <a:ext cx="7772400" cy="2520950"/>
          </a:xfrm>
        </p:spPr>
        <p:txBody>
          <a:bodyPr/>
          <a:lstStyle/>
          <a:p>
            <a:pPr>
              <a:lnSpc>
                <a:spcPct val="110000"/>
              </a:lnSpc>
              <a:spcBef>
                <a:spcPct val="30000"/>
              </a:spcBef>
            </a:pPr>
            <a:r>
              <a:rPr lang="zh-CN" altLang="en-US" sz="2400" b="1">
                <a:ea typeface="宋体" charset="0"/>
              </a:rPr>
              <a:t>问题的抽象：</a:t>
            </a:r>
          </a:p>
          <a:p>
            <a:pPr lvl="1">
              <a:lnSpc>
                <a:spcPct val="110000"/>
              </a:lnSpc>
              <a:spcBef>
                <a:spcPct val="30000"/>
              </a:spcBef>
            </a:pPr>
            <a:r>
              <a:rPr lang="zh-CN" altLang="en-US" sz="2400" b="1">
                <a:ea typeface="宋体" charset="0"/>
              </a:rPr>
              <a:t>用顶点表示对象</a:t>
            </a:r>
            <a:r>
              <a:rPr lang="en-US" altLang="zh-CN" sz="2400" b="1">
                <a:ea typeface="宋体" charset="0"/>
              </a:rPr>
              <a:t>-“</a:t>
            </a:r>
            <a:r>
              <a:rPr lang="zh-CN" altLang="en-US" sz="2400" b="1">
                <a:ea typeface="宋体" charset="0"/>
              </a:rPr>
              <a:t>地块”</a:t>
            </a:r>
          </a:p>
          <a:p>
            <a:pPr lvl="1">
              <a:lnSpc>
                <a:spcPct val="110000"/>
              </a:lnSpc>
              <a:spcBef>
                <a:spcPct val="30000"/>
              </a:spcBef>
            </a:pPr>
            <a:r>
              <a:rPr lang="zh-CN" altLang="en-US" sz="2400" b="1">
                <a:ea typeface="宋体" charset="0"/>
              </a:rPr>
              <a:t>用边表示对象之间的关系</a:t>
            </a:r>
            <a:r>
              <a:rPr lang="en-US" altLang="zh-CN" sz="2400" b="1">
                <a:ea typeface="宋体" charset="0"/>
              </a:rPr>
              <a:t>-“</a:t>
            </a:r>
            <a:r>
              <a:rPr lang="zh-CN" altLang="en-US" sz="2400" b="1">
                <a:ea typeface="宋体" charset="0"/>
              </a:rPr>
              <a:t>有桥相连”</a:t>
            </a:r>
          </a:p>
          <a:p>
            <a:pPr lvl="1">
              <a:lnSpc>
                <a:spcPct val="110000"/>
              </a:lnSpc>
              <a:spcBef>
                <a:spcPct val="30000"/>
              </a:spcBef>
            </a:pPr>
            <a:r>
              <a:rPr lang="zh-CN" altLang="en-US" sz="2400" b="1">
                <a:ea typeface="宋体" charset="0"/>
              </a:rPr>
              <a:t>原问题等价于：“右边的图中是否存在包含每条边一次且恰好一次的回路？”</a:t>
            </a:r>
          </a:p>
        </p:txBody>
      </p:sp>
      <p:grpSp>
        <p:nvGrpSpPr>
          <p:cNvPr id="18435" name="组合 36"/>
          <p:cNvGrpSpPr>
            <a:grpSpLocks/>
          </p:cNvGrpSpPr>
          <p:nvPr/>
        </p:nvGrpSpPr>
        <p:grpSpPr bwMode="auto">
          <a:xfrm>
            <a:off x="1116013" y="4149725"/>
            <a:ext cx="4094162" cy="2157413"/>
            <a:chOff x="1508125" y="4164013"/>
            <a:chExt cx="4094163" cy="2157412"/>
          </a:xfrm>
        </p:grpSpPr>
        <p:sp>
          <p:nvSpPr>
            <p:cNvPr id="18451" name="Rectangle 10"/>
            <p:cNvSpPr>
              <a:spLocks noChangeArrowheads="1"/>
            </p:cNvSpPr>
            <p:nvPr/>
          </p:nvSpPr>
          <p:spPr bwMode="auto">
            <a:xfrm>
              <a:off x="3533775" y="5494338"/>
              <a:ext cx="60914"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 </a:t>
              </a:r>
              <a:endParaRPr lang="en-US" altLang="zh-CN" b="1">
                <a:latin typeface="Times New Roman" charset="0"/>
              </a:endParaRPr>
            </a:p>
          </p:txBody>
        </p:sp>
        <p:sp>
          <p:nvSpPr>
            <p:cNvPr id="18452" name="Freeform 12"/>
            <p:cNvSpPr>
              <a:spLocks/>
            </p:cNvSpPr>
            <p:nvPr/>
          </p:nvSpPr>
          <p:spPr bwMode="auto">
            <a:xfrm>
              <a:off x="1508125" y="4400550"/>
              <a:ext cx="3117850" cy="349250"/>
            </a:xfrm>
            <a:custGeom>
              <a:avLst/>
              <a:gdLst>
                <a:gd name="T0" fmla="*/ 0 w 1964"/>
                <a:gd name="T1" fmla="*/ 2147483647 h 220"/>
                <a:gd name="T2" fmla="*/ 2147483647 w 1964"/>
                <a:gd name="T3" fmla="*/ 2147483647 h 220"/>
                <a:gd name="T4" fmla="*/ 2147483647 w 1964"/>
                <a:gd name="T5" fmla="*/ 2147483647 h 220"/>
                <a:gd name="T6" fmla="*/ 2147483647 w 1964"/>
                <a:gd name="T7" fmla="*/ 2147483647 h 220"/>
                <a:gd name="T8" fmla="*/ 2147483647 w 1964"/>
                <a:gd name="T9" fmla="*/ 2147483647 h 220"/>
                <a:gd name="T10" fmla="*/ 2147483647 w 1964"/>
                <a:gd name="T11" fmla="*/ 2147483647 h 220"/>
                <a:gd name="T12" fmla="*/ 2147483647 w 1964"/>
                <a:gd name="T13" fmla="*/ 2147483647 h 220"/>
                <a:gd name="T14" fmla="*/ 2147483647 w 1964"/>
                <a:gd name="T15" fmla="*/ 2147483647 h 220"/>
                <a:gd name="T16" fmla="*/ 2147483647 w 1964"/>
                <a:gd name="T17" fmla="*/ 2147483647 h 220"/>
                <a:gd name="T18" fmla="*/ 2147483647 w 1964"/>
                <a:gd name="T19" fmla="*/ 2147483647 h 220"/>
                <a:gd name="T20" fmla="*/ 2147483647 w 1964"/>
                <a:gd name="T21" fmla="*/ 2147483647 h 220"/>
                <a:gd name="T22" fmla="*/ 2147483647 w 1964"/>
                <a:gd name="T23" fmla="*/ 0 h 220"/>
                <a:gd name="T24" fmla="*/ 2147483647 w 1964"/>
                <a:gd name="T25" fmla="*/ 2147483647 h 220"/>
                <a:gd name="T26" fmla="*/ 2147483647 w 1964"/>
                <a:gd name="T27" fmla="*/ 2147483647 h 220"/>
                <a:gd name="T28" fmla="*/ 2147483647 w 1964"/>
                <a:gd name="T29" fmla="*/ 2147483647 h 220"/>
                <a:gd name="T30" fmla="*/ 2147483647 w 1964"/>
                <a:gd name="T31" fmla="*/ 2147483647 h 220"/>
                <a:gd name="T32" fmla="*/ 2147483647 w 1964"/>
                <a:gd name="T33" fmla="*/ 2147483647 h 220"/>
                <a:gd name="T34" fmla="*/ 2147483647 w 1964"/>
                <a:gd name="T35" fmla="*/ 2147483647 h 220"/>
                <a:gd name="T36" fmla="*/ 2147483647 w 1964"/>
                <a:gd name="T37" fmla="*/ 2147483647 h 220"/>
                <a:gd name="T38" fmla="*/ 2147483647 w 1964"/>
                <a:gd name="T39" fmla="*/ 2147483647 h 220"/>
                <a:gd name="T40" fmla="*/ 2147483647 w 1964"/>
                <a:gd name="T41" fmla="*/ 2147483647 h 220"/>
                <a:gd name="T42" fmla="*/ 2147483647 w 1964"/>
                <a:gd name="T43" fmla="*/ 2147483647 h 220"/>
                <a:gd name="T44" fmla="*/ 2147483647 w 1964"/>
                <a:gd name="T45" fmla="*/ 2147483647 h 220"/>
                <a:gd name="T46" fmla="*/ 2147483647 w 1964"/>
                <a:gd name="T47" fmla="*/ 2147483647 h 220"/>
                <a:gd name="T48" fmla="*/ 2147483647 w 1964"/>
                <a:gd name="T49" fmla="*/ 2147483647 h 220"/>
                <a:gd name="T50" fmla="*/ 2147483647 w 1964"/>
                <a:gd name="T51" fmla="*/ 2147483647 h 220"/>
                <a:gd name="T52" fmla="*/ 2147483647 w 1964"/>
                <a:gd name="T53" fmla="*/ 2147483647 h 220"/>
                <a:gd name="T54" fmla="*/ 2147483647 w 1964"/>
                <a:gd name="T55" fmla="*/ 2147483647 h 220"/>
                <a:gd name="T56" fmla="*/ 2147483647 w 1964"/>
                <a:gd name="T57" fmla="*/ 2147483647 h 220"/>
                <a:gd name="T58" fmla="*/ 2147483647 w 1964"/>
                <a:gd name="T59" fmla="*/ 2147483647 h 220"/>
                <a:gd name="T60" fmla="*/ 2147483647 w 1964"/>
                <a:gd name="T61" fmla="*/ 2147483647 h 220"/>
                <a:gd name="T62" fmla="*/ 2147483647 w 1964"/>
                <a:gd name="T63" fmla="*/ 2147483647 h 220"/>
                <a:gd name="T64" fmla="*/ 2147483647 w 1964"/>
                <a:gd name="T65" fmla="*/ 2147483647 h 220"/>
                <a:gd name="T66" fmla="*/ 2147483647 w 1964"/>
                <a:gd name="T67" fmla="*/ 2147483647 h 220"/>
                <a:gd name="T68" fmla="*/ 2147483647 w 1964"/>
                <a:gd name="T69" fmla="*/ 2147483647 h 220"/>
                <a:gd name="T70" fmla="*/ 2147483647 w 1964"/>
                <a:gd name="T71" fmla="*/ 2147483647 h 220"/>
                <a:gd name="T72" fmla="*/ 2147483647 w 1964"/>
                <a:gd name="T73" fmla="*/ 0 h 2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64"/>
                <a:gd name="T112" fmla="*/ 0 h 220"/>
                <a:gd name="T113" fmla="*/ 1964 w 1964"/>
                <a:gd name="T114" fmla="*/ 220 h 2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64" h="220">
                  <a:moveTo>
                    <a:pt x="0" y="220"/>
                  </a:moveTo>
                  <a:lnTo>
                    <a:pt x="54" y="180"/>
                  </a:lnTo>
                  <a:lnTo>
                    <a:pt x="108" y="139"/>
                  </a:lnTo>
                  <a:lnTo>
                    <a:pt x="163" y="102"/>
                  </a:lnTo>
                  <a:lnTo>
                    <a:pt x="222" y="70"/>
                  </a:lnTo>
                  <a:lnTo>
                    <a:pt x="283" y="41"/>
                  </a:lnTo>
                  <a:lnTo>
                    <a:pt x="316" y="29"/>
                  </a:lnTo>
                  <a:lnTo>
                    <a:pt x="348" y="19"/>
                  </a:lnTo>
                  <a:lnTo>
                    <a:pt x="381" y="10"/>
                  </a:lnTo>
                  <a:lnTo>
                    <a:pt x="417" y="5"/>
                  </a:lnTo>
                  <a:lnTo>
                    <a:pt x="453" y="2"/>
                  </a:lnTo>
                  <a:lnTo>
                    <a:pt x="491" y="0"/>
                  </a:lnTo>
                  <a:lnTo>
                    <a:pt x="530" y="2"/>
                  </a:lnTo>
                  <a:lnTo>
                    <a:pt x="571" y="10"/>
                  </a:lnTo>
                  <a:lnTo>
                    <a:pt x="613" y="21"/>
                  </a:lnTo>
                  <a:lnTo>
                    <a:pt x="658" y="34"/>
                  </a:lnTo>
                  <a:lnTo>
                    <a:pt x="703" y="51"/>
                  </a:lnTo>
                  <a:lnTo>
                    <a:pt x="749" y="70"/>
                  </a:lnTo>
                  <a:lnTo>
                    <a:pt x="844" y="110"/>
                  </a:lnTo>
                  <a:lnTo>
                    <a:pt x="941" y="151"/>
                  </a:lnTo>
                  <a:lnTo>
                    <a:pt x="988" y="169"/>
                  </a:lnTo>
                  <a:lnTo>
                    <a:pt x="1037" y="186"/>
                  </a:lnTo>
                  <a:lnTo>
                    <a:pt x="1086" y="200"/>
                  </a:lnTo>
                  <a:lnTo>
                    <a:pt x="1134" y="210"/>
                  </a:lnTo>
                  <a:lnTo>
                    <a:pt x="1181" y="218"/>
                  </a:lnTo>
                  <a:lnTo>
                    <a:pt x="1227" y="220"/>
                  </a:lnTo>
                  <a:lnTo>
                    <a:pt x="1273" y="218"/>
                  </a:lnTo>
                  <a:lnTo>
                    <a:pt x="1319" y="215"/>
                  </a:lnTo>
                  <a:lnTo>
                    <a:pt x="1365" y="210"/>
                  </a:lnTo>
                  <a:lnTo>
                    <a:pt x="1412" y="202"/>
                  </a:lnTo>
                  <a:lnTo>
                    <a:pt x="1458" y="191"/>
                  </a:lnTo>
                  <a:lnTo>
                    <a:pt x="1504" y="180"/>
                  </a:lnTo>
                  <a:lnTo>
                    <a:pt x="1595" y="151"/>
                  </a:lnTo>
                  <a:lnTo>
                    <a:pt x="1687" y="119"/>
                  </a:lnTo>
                  <a:lnTo>
                    <a:pt x="1780" y="81"/>
                  </a:lnTo>
                  <a:lnTo>
                    <a:pt x="1872" y="41"/>
                  </a:lnTo>
                  <a:lnTo>
                    <a:pt x="1964" y="0"/>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8453" name="Freeform 13"/>
            <p:cNvSpPr>
              <a:spLocks/>
            </p:cNvSpPr>
            <p:nvPr/>
          </p:nvSpPr>
          <p:spPr bwMode="auto">
            <a:xfrm>
              <a:off x="1508125" y="5592763"/>
              <a:ext cx="3702050" cy="728662"/>
            </a:xfrm>
            <a:custGeom>
              <a:avLst/>
              <a:gdLst>
                <a:gd name="T0" fmla="*/ 2147483647 w 2332"/>
                <a:gd name="T1" fmla="*/ 2147483647 h 459"/>
                <a:gd name="T2" fmla="*/ 2147483647 w 2332"/>
                <a:gd name="T3" fmla="*/ 2147483647 h 459"/>
                <a:gd name="T4" fmla="*/ 2147483647 w 2332"/>
                <a:gd name="T5" fmla="*/ 2147483647 h 459"/>
                <a:gd name="T6" fmla="*/ 2147483647 w 2332"/>
                <a:gd name="T7" fmla="*/ 2147483647 h 459"/>
                <a:gd name="T8" fmla="*/ 2147483647 w 2332"/>
                <a:gd name="T9" fmla="*/ 2147483647 h 459"/>
                <a:gd name="T10" fmla="*/ 2147483647 w 2332"/>
                <a:gd name="T11" fmla="*/ 2147483647 h 459"/>
                <a:gd name="T12" fmla="*/ 2147483647 w 2332"/>
                <a:gd name="T13" fmla="*/ 2147483647 h 459"/>
                <a:gd name="T14" fmla="*/ 2147483647 w 2332"/>
                <a:gd name="T15" fmla="*/ 2147483647 h 459"/>
                <a:gd name="T16" fmla="*/ 2147483647 w 2332"/>
                <a:gd name="T17" fmla="*/ 2147483647 h 459"/>
                <a:gd name="T18" fmla="*/ 2147483647 w 2332"/>
                <a:gd name="T19" fmla="*/ 2147483647 h 459"/>
                <a:gd name="T20" fmla="*/ 2147483647 w 2332"/>
                <a:gd name="T21" fmla="*/ 2147483647 h 459"/>
                <a:gd name="T22" fmla="*/ 2147483647 w 2332"/>
                <a:gd name="T23" fmla="*/ 2147483647 h 459"/>
                <a:gd name="T24" fmla="*/ 2147483647 w 2332"/>
                <a:gd name="T25" fmla="*/ 2147483647 h 459"/>
                <a:gd name="T26" fmla="*/ 2147483647 w 2332"/>
                <a:gd name="T27" fmla="*/ 2147483647 h 459"/>
                <a:gd name="T28" fmla="*/ 2147483647 w 2332"/>
                <a:gd name="T29" fmla="*/ 2147483647 h 459"/>
                <a:gd name="T30" fmla="*/ 2147483647 w 2332"/>
                <a:gd name="T31" fmla="*/ 2147483647 h 459"/>
                <a:gd name="T32" fmla="*/ 2147483647 w 2332"/>
                <a:gd name="T33" fmla="*/ 2147483647 h 459"/>
                <a:gd name="T34" fmla="*/ 2147483647 w 2332"/>
                <a:gd name="T35" fmla="*/ 2147483647 h 459"/>
                <a:gd name="T36" fmla="*/ 2147483647 w 2332"/>
                <a:gd name="T37" fmla="*/ 2147483647 h 459"/>
                <a:gd name="T38" fmla="*/ 2147483647 w 2332"/>
                <a:gd name="T39" fmla="*/ 2147483647 h 459"/>
                <a:gd name="T40" fmla="*/ 2147483647 w 2332"/>
                <a:gd name="T41" fmla="*/ 2147483647 h 459"/>
                <a:gd name="T42" fmla="*/ 2147483647 w 2332"/>
                <a:gd name="T43" fmla="*/ 2147483647 h 459"/>
                <a:gd name="T44" fmla="*/ 2147483647 w 2332"/>
                <a:gd name="T45" fmla="*/ 2147483647 h 459"/>
                <a:gd name="T46" fmla="*/ 2147483647 w 2332"/>
                <a:gd name="T47" fmla="*/ 2147483647 h 459"/>
                <a:gd name="T48" fmla="*/ 2147483647 w 2332"/>
                <a:gd name="T49" fmla="*/ 2147483647 h 459"/>
                <a:gd name="T50" fmla="*/ 2147483647 w 2332"/>
                <a:gd name="T51" fmla="*/ 2147483647 h 459"/>
                <a:gd name="T52" fmla="*/ 2147483647 w 2332"/>
                <a:gd name="T53" fmla="*/ 2147483647 h 459"/>
                <a:gd name="T54" fmla="*/ 2147483647 w 2332"/>
                <a:gd name="T55" fmla="*/ 2147483647 h 459"/>
                <a:gd name="T56" fmla="*/ 2147483647 w 2332"/>
                <a:gd name="T57" fmla="*/ 2147483647 h 459"/>
                <a:gd name="T58" fmla="*/ 2147483647 w 2332"/>
                <a:gd name="T59" fmla="*/ 2147483647 h 459"/>
                <a:gd name="T60" fmla="*/ 2147483647 w 2332"/>
                <a:gd name="T61" fmla="*/ 2147483647 h 459"/>
                <a:gd name="T62" fmla="*/ 2147483647 w 2332"/>
                <a:gd name="T63" fmla="*/ 2147483647 h 459"/>
                <a:gd name="T64" fmla="*/ 2147483647 w 2332"/>
                <a:gd name="T65" fmla="*/ 2147483647 h 4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32"/>
                <a:gd name="T100" fmla="*/ 0 h 459"/>
                <a:gd name="T101" fmla="*/ 2332 w 2332"/>
                <a:gd name="T102" fmla="*/ 459 h 4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32" h="459">
                  <a:moveTo>
                    <a:pt x="0" y="129"/>
                  </a:moveTo>
                  <a:lnTo>
                    <a:pt x="37" y="98"/>
                  </a:lnTo>
                  <a:lnTo>
                    <a:pt x="77" y="70"/>
                  </a:lnTo>
                  <a:lnTo>
                    <a:pt x="118" y="42"/>
                  </a:lnTo>
                  <a:lnTo>
                    <a:pt x="160" y="22"/>
                  </a:lnTo>
                  <a:lnTo>
                    <a:pt x="183" y="14"/>
                  </a:lnTo>
                  <a:lnTo>
                    <a:pt x="206" y="7"/>
                  </a:lnTo>
                  <a:lnTo>
                    <a:pt x="230" y="4"/>
                  </a:lnTo>
                  <a:lnTo>
                    <a:pt x="255" y="0"/>
                  </a:lnTo>
                  <a:lnTo>
                    <a:pt x="281" y="2"/>
                  </a:lnTo>
                  <a:lnTo>
                    <a:pt x="309" y="4"/>
                  </a:lnTo>
                  <a:lnTo>
                    <a:pt x="338" y="10"/>
                  </a:lnTo>
                  <a:lnTo>
                    <a:pt x="368" y="19"/>
                  </a:lnTo>
                  <a:lnTo>
                    <a:pt x="383" y="26"/>
                  </a:lnTo>
                  <a:lnTo>
                    <a:pt x="399" y="32"/>
                  </a:lnTo>
                  <a:lnTo>
                    <a:pt x="432" y="53"/>
                  </a:lnTo>
                  <a:lnTo>
                    <a:pt x="464" y="80"/>
                  </a:lnTo>
                  <a:lnTo>
                    <a:pt x="499" y="110"/>
                  </a:lnTo>
                  <a:lnTo>
                    <a:pt x="533" y="146"/>
                  </a:lnTo>
                  <a:lnTo>
                    <a:pt x="569" y="181"/>
                  </a:lnTo>
                  <a:lnTo>
                    <a:pt x="644" y="259"/>
                  </a:lnTo>
                  <a:lnTo>
                    <a:pt x="684" y="298"/>
                  </a:lnTo>
                  <a:lnTo>
                    <a:pt x="723" y="333"/>
                  </a:lnTo>
                  <a:lnTo>
                    <a:pt x="764" y="367"/>
                  </a:lnTo>
                  <a:lnTo>
                    <a:pt x="805" y="398"/>
                  </a:lnTo>
                  <a:lnTo>
                    <a:pt x="847" y="423"/>
                  </a:lnTo>
                  <a:lnTo>
                    <a:pt x="870" y="433"/>
                  </a:lnTo>
                  <a:lnTo>
                    <a:pt x="892" y="442"/>
                  </a:lnTo>
                  <a:lnTo>
                    <a:pt x="915" y="448"/>
                  </a:lnTo>
                  <a:lnTo>
                    <a:pt x="936" y="453"/>
                  </a:lnTo>
                  <a:lnTo>
                    <a:pt x="959" y="457"/>
                  </a:lnTo>
                  <a:lnTo>
                    <a:pt x="982" y="459"/>
                  </a:lnTo>
                  <a:lnTo>
                    <a:pt x="1005" y="457"/>
                  </a:lnTo>
                  <a:lnTo>
                    <a:pt x="1029" y="453"/>
                  </a:lnTo>
                  <a:lnTo>
                    <a:pt x="1054" y="448"/>
                  </a:lnTo>
                  <a:lnTo>
                    <a:pt x="1080" y="442"/>
                  </a:lnTo>
                  <a:lnTo>
                    <a:pt x="1106" y="433"/>
                  </a:lnTo>
                  <a:lnTo>
                    <a:pt x="1132" y="423"/>
                  </a:lnTo>
                  <a:lnTo>
                    <a:pt x="1188" y="398"/>
                  </a:lnTo>
                  <a:lnTo>
                    <a:pt x="1243" y="367"/>
                  </a:lnTo>
                  <a:lnTo>
                    <a:pt x="1302" y="333"/>
                  </a:lnTo>
                  <a:lnTo>
                    <a:pt x="1360" y="298"/>
                  </a:lnTo>
                  <a:lnTo>
                    <a:pt x="1419" y="259"/>
                  </a:lnTo>
                  <a:lnTo>
                    <a:pt x="1535" y="181"/>
                  </a:lnTo>
                  <a:lnTo>
                    <a:pt x="1590" y="146"/>
                  </a:lnTo>
                  <a:lnTo>
                    <a:pt x="1646" y="110"/>
                  </a:lnTo>
                  <a:lnTo>
                    <a:pt x="1698" y="80"/>
                  </a:lnTo>
                  <a:lnTo>
                    <a:pt x="1749" y="53"/>
                  </a:lnTo>
                  <a:lnTo>
                    <a:pt x="1797" y="32"/>
                  </a:lnTo>
                  <a:lnTo>
                    <a:pt x="1820" y="26"/>
                  </a:lnTo>
                  <a:lnTo>
                    <a:pt x="1841" y="19"/>
                  </a:lnTo>
                  <a:lnTo>
                    <a:pt x="1882" y="10"/>
                  </a:lnTo>
                  <a:lnTo>
                    <a:pt x="1923" y="7"/>
                  </a:lnTo>
                  <a:lnTo>
                    <a:pt x="1962" y="7"/>
                  </a:lnTo>
                  <a:lnTo>
                    <a:pt x="2001" y="10"/>
                  </a:lnTo>
                  <a:lnTo>
                    <a:pt x="2037" y="15"/>
                  </a:lnTo>
                  <a:lnTo>
                    <a:pt x="2073" y="24"/>
                  </a:lnTo>
                  <a:lnTo>
                    <a:pt x="2108" y="34"/>
                  </a:lnTo>
                  <a:lnTo>
                    <a:pt x="2140" y="46"/>
                  </a:lnTo>
                  <a:lnTo>
                    <a:pt x="2170" y="58"/>
                  </a:lnTo>
                  <a:lnTo>
                    <a:pt x="2199" y="71"/>
                  </a:lnTo>
                  <a:lnTo>
                    <a:pt x="2227" y="83"/>
                  </a:lnTo>
                  <a:lnTo>
                    <a:pt x="2252" y="97"/>
                  </a:lnTo>
                  <a:lnTo>
                    <a:pt x="2276" y="107"/>
                  </a:lnTo>
                  <a:lnTo>
                    <a:pt x="2296" y="117"/>
                  </a:lnTo>
                  <a:lnTo>
                    <a:pt x="2315" y="124"/>
                  </a:lnTo>
                  <a:lnTo>
                    <a:pt x="2332" y="129"/>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18454" name="Group 16"/>
            <p:cNvGrpSpPr>
              <a:grpSpLocks/>
            </p:cNvGrpSpPr>
            <p:nvPr/>
          </p:nvGrpSpPr>
          <p:grpSpPr bwMode="auto">
            <a:xfrm>
              <a:off x="3822700" y="4578350"/>
              <a:ext cx="1779588" cy="874713"/>
              <a:chOff x="2408" y="2884"/>
              <a:chExt cx="1121" cy="551"/>
            </a:xfrm>
          </p:grpSpPr>
          <p:sp>
            <p:nvSpPr>
              <p:cNvPr id="18467" name="Freeform 14"/>
              <p:cNvSpPr>
                <a:spLocks/>
              </p:cNvSpPr>
              <p:nvPr/>
            </p:nvSpPr>
            <p:spPr bwMode="auto">
              <a:xfrm>
                <a:off x="2408" y="2884"/>
                <a:ext cx="1121" cy="551"/>
              </a:xfrm>
              <a:custGeom>
                <a:avLst/>
                <a:gdLst>
                  <a:gd name="T0" fmla="*/ 753 w 1121"/>
                  <a:gd name="T1" fmla="*/ 0 h 551"/>
                  <a:gd name="T2" fmla="*/ 630 w 1121"/>
                  <a:gd name="T3" fmla="*/ 46 h 551"/>
                  <a:gd name="T4" fmla="*/ 510 w 1121"/>
                  <a:gd name="T5" fmla="*/ 90 h 551"/>
                  <a:gd name="T6" fmla="*/ 453 w 1121"/>
                  <a:gd name="T7" fmla="*/ 112 h 551"/>
                  <a:gd name="T8" fmla="*/ 398 w 1121"/>
                  <a:gd name="T9" fmla="*/ 134 h 551"/>
                  <a:gd name="T10" fmla="*/ 344 w 1121"/>
                  <a:gd name="T11" fmla="*/ 154 h 551"/>
                  <a:gd name="T12" fmla="*/ 293 w 1121"/>
                  <a:gd name="T13" fmla="*/ 176 h 551"/>
                  <a:gd name="T14" fmla="*/ 244 w 1121"/>
                  <a:gd name="T15" fmla="*/ 196 h 551"/>
                  <a:gd name="T16" fmla="*/ 199 w 1121"/>
                  <a:gd name="T17" fmla="*/ 216 h 551"/>
                  <a:gd name="T18" fmla="*/ 157 w 1121"/>
                  <a:gd name="T19" fmla="*/ 237 h 551"/>
                  <a:gd name="T20" fmla="*/ 119 w 1121"/>
                  <a:gd name="T21" fmla="*/ 257 h 551"/>
                  <a:gd name="T22" fmla="*/ 87 w 1121"/>
                  <a:gd name="T23" fmla="*/ 276 h 551"/>
                  <a:gd name="T24" fmla="*/ 59 w 1121"/>
                  <a:gd name="T25" fmla="*/ 294 h 551"/>
                  <a:gd name="T26" fmla="*/ 34 w 1121"/>
                  <a:gd name="T27" fmla="*/ 313 h 551"/>
                  <a:gd name="T28" fmla="*/ 16 w 1121"/>
                  <a:gd name="T29" fmla="*/ 330 h 551"/>
                  <a:gd name="T30" fmla="*/ 10 w 1121"/>
                  <a:gd name="T31" fmla="*/ 338 h 551"/>
                  <a:gd name="T32" fmla="*/ 5 w 1121"/>
                  <a:gd name="T33" fmla="*/ 347 h 551"/>
                  <a:gd name="T34" fmla="*/ 1 w 1121"/>
                  <a:gd name="T35" fmla="*/ 355 h 551"/>
                  <a:gd name="T36" fmla="*/ 0 w 1121"/>
                  <a:gd name="T37" fmla="*/ 365 h 551"/>
                  <a:gd name="T38" fmla="*/ 0 w 1121"/>
                  <a:gd name="T39" fmla="*/ 382 h 551"/>
                  <a:gd name="T40" fmla="*/ 6 w 1121"/>
                  <a:gd name="T41" fmla="*/ 401 h 551"/>
                  <a:gd name="T42" fmla="*/ 16 w 1121"/>
                  <a:gd name="T43" fmla="*/ 418 h 551"/>
                  <a:gd name="T44" fmla="*/ 31 w 1121"/>
                  <a:gd name="T45" fmla="*/ 435 h 551"/>
                  <a:gd name="T46" fmla="*/ 49 w 1121"/>
                  <a:gd name="T47" fmla="*/ 451 h 551"/>
                  <a:gd name="T48" fmla="*/ 70 w 1121"/>
                  <a:gd name="T49" fmla="*/ 467 h 551"/>
                  <a:gd name="T50" fmla="*/ 93 w 1121"/>
                  <a:gd name="T51" fmla="*/ 482 h 551"/>
                  <a:gd name="T52" fmla="*/ 118 w 1121"/>
                  <a:gd name="T53" fmla="*/ 495 h 551"/>
                  <a:gd name="T54" fmla="*/ 168 w 1121"/>
                  <a:gd name="T55" fmla="*/ 521 h 551"/>
                  <a:gd name="T56" fmla="*/ 195 w 1121"/>
                  <a:gd name="T57" fmla="*/ 531 h 551"/>
                  <a:gd name="T58" fmla="*/ 219 w 1121"/>
                  <a:gd name="T59" fmla="*/ 539 h 551"/>
                  <a:gd name="T60" fmla="*/ 242 w 1121"/>
                  <a:gd name="T61" fmla="*/ 544 h 551"/>
                  <a:gd name="T62" fmla="*/ 262 w 1121"/>
                  <a:gd name="T63" fmla="*/ 550 h 551"/>
                  <a:gd name="T64" fmla="*/ 281 w 1121"/>
                  <a:gd name="T65" fmla="*/ 551 h 551"/>
                  <a:gd name="T66" fmla="*/ 301 w 1121"/>
                  <a:gd name="T67" fmla="*/ 551 h 551"/>
                  <a:gd name="T68" fmla="*/ 322 w 1121"/>
                  <a:gd name="T69" fmla="*/ 548 h 551"/>
                  <a:gd name="T70" fmla="*/ 344 w 1121"/>
                  <a:gd name="T71" fmla="*/ 543 h 551"/>
                  <a:gd name="T72" fmla="*/ 365 w 1121"/>
                  <a:gd name="T73" fmla="*/ 536 h 551"/>
                  <a:gd name="T74" fmla="*/ 386 w 1121"/>
                  <a:gd name="T75" fmla="*/ 528 h 551"/>
                  <a:gd name="T76" fmla="*/ 432 w 1121"/>
                  <a:gd name="T77" fmla="*/ 509 h 551"/>
                  <a:gd name="T78" fmla="*/ 478 w 1121"/>
                  <a:gd name="T79" fmla="*/ 487 h 551"/>
                  <a:gd name="T80" fmla="*/ 527 w 1121"/>
                  <a:gd name="T81" fmla="*/ 467 h 551"/>
                  <a:gd name="T82" fmla="*/ 578 w 1121"/>
                  <a:gd name="T83" fmla="*/ 450 h 551"/>
                  <a:gd name="T84" fmla="*/ 604 w 1121"/>
                  <a:gd name="T85" fmla="*/ 445 h 551"/>
                  <a:gd name="T86" fmla="*/ 630 w 1121"/>
                  <a:gd name="T87" fmla="*/ 440 h 551"/>
                  <a:gd name="T88" fmla="*/ 658 w 1121"/>
                  <a:gd name="T89" fmla="*/ 436 h 551"/>
                  <a:gd name="T90" fmla="*/ 689 w 1121"/>
                  <a:gd name="T91" fmla="*/ 435 h 551"/>
                  <a:gd name="T92" fmla="*/ 722 w 1121"/>
                  <a:gd name="T93" fmla="*/ 433 h 551"/>
                  <a:gd name="T94" fmla="*/ 756 w 1121"/>
                  <a:gd name="T95" fmla="*/ 431 h 551"/>
                  <a:gd name="T96" fmla="*/ 826 w 1121"/>
                  <a:gd name="T97" fmla="*/ 431 h 551"/>
                  <a:gd name="T98" fmla="*/ 898 w 1121"/>
                  <a:gd name="T99" fmla="*/ 433 h 551"/>
                  <a:gd name="T100" fmla="*/ 967 w 1121"/>
                  <a:gd name="T101" fmla="*/ 435 h 551"/>
                  <a:gd name="T102" fmla="*/ 1000 w 1121"/>
                  <a:gd name="T103" fmla="*/ 436 h 551"/>
                  <a:gd name="T104" fmla="*/ 1029 w 1121"/>
                  <a:gd name="T105" fmla="*/ 436 h 551"/>
                  <a:gd name="T106" fmla="*/ 1057 w 1121"/>
                  <a:gd name="T107" fmla="*/ 438 h 551"/>
                  <a:gd name="T108" fmla="*/ 1082 w 1121"/>
                  <a:gd name="T109" fmla="*/ 440 h 551"/>
                  <a:gd name="T110" fmla="*/ 1103 w 1121"/>
                  <a:gd name="T111" fmla="*/ 440 h 551"/>
                  <a:gd name="T112" fmla="*/ 1121 w 1121"/>
                  <a:gd name="T113" fmla="*/ 440 h 551"/>
                  <a:gd name="T114" fmla="*/ 753 w 1121"/>
                  <a:gd name="T115" fmla="*/ 0 h 5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1"/>
                  <a:gd name="T175" fmla="*/ 0 h 551"/>
                  <a:gd name="T176" fmla="*/ 1121 w 1121"/>
                  <a:gd name="T177" fmla="*/ 551 h 5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1" h="551">
                    <a:moveTo>
                      <a:pt x="753" y="0"/>
                    </a:moveTo>
                    <a:lnTo>
                      <a:pt x="630" y="46"/>
                    </a:lnTo>
                    <a:lnTo>
                      <a:pt x="510" y="90"/>
                    </a:lnTo>
                    <a:lnTo>
                      <a:pt x="453" y="112"/>
                    </a:lnTo>
                    <a:lnTo>
                      <a:pt x="398" y="134"/>
                    </a:lnTo>
                    <a:lnTo>
                      <a:pt x="344" y="154"/>
                    </a:lnTo>
                    <a:lnTo>
                      <a:pt x="293" y="176"/>
                    </a:lnTo>
                    <a:lnTo>
                      <a:pt x="244" y="196"/>
                    </a:lnTo>
                    <a:lnTo>
                      <a:pt x="199" y="216"/>
                    </a:lnTo>
                    <a:lnTo>
                      <a:pt x="157" y="237"/>
                    </a:lnTo>
                    <a:lnTo>
                      <a:pt x="119" y="257"/>
                    </a:lnTo>
                    <a:lnTo>
                      <a:pt x="87" y="276"/>
                    </a:lnTo>
                    <a:lnTo>
                      <a:pt x="59" y="294"/>
                    </a:lnTo>
                    <a:lnTo>
                      <a:pt x="34" y="313"/>
                    </a:lnTo>
                    <a:lnTo>
                      <a:pt x="16" y="330"/>
                    </a:lnTo>
                    <a:lnTo>
                      <a:pt x="10" y="338"/>
                    </a:lnTo>
                    <a:lnTo>
                      <a:pt x="5" y="347"/>
                    </a:lnTo>
                    <a:lnTo>
                      <a:pt x="1" y="355"/>
                    </a:lnTo>
                    <a:lnTo>
                      <a:pt x="0" y="365"/>
                    </a:lnTo>
                    <a:lnTo>
                      <a:pt x="0" y="382"/>
                    </a:lnTo>
                    <a:lnTo>
                      <a:pt x="6" y="401"/>
                    </a:lnTo>
                    <a:lnTo>
                      <a:pt x="16" y="418"/>
                    </a:lnTo>
                    <a:lnTo>
                      <a:pt x="31" y="435"/>
                    </a:lnTo>
                    <a:lnTo>
                      <a:pt x="49" y="451"/>
                    </a:lnTo>
                    <a:lnTo>
                      <a:pt x="70" y="467"/>
                    </a:lnTo>
                    <a:lnTo>
                      <a:pt x="93" y="482"/>
                    </a:lnTo>
                    <a:lnTo>
                      <a:pt x="118" y="495"/>
                    </a:lnTo>
                    <a:lnTo>
                      <a:pt x="168" y="521"/>
                    </a:lnTo>
                    <a:lnTo>
                      <a:pt x="195" y="531"/>
                    </a:lnTo>
                    <a:lnTo>
                      <a:pt x="219" y="539"/>
                    </a:lnTo>
                    <a:lnTo>
                      <a:pt x="242" y="544"/>
                    </a:lnTo>
                    <a:lnTo>
                      <a:pt x="262" y="550"/>
                    </a:lnTo>
                    <a:lnTo>
                      <a:pt x="281" y="551"/>
                    </a:lnTo>
                    <a:lnTo>
                      <a:pt x="301" y="551"/>
                    </a:lnTo>
                    <a:lnTo>
                      <a:pt x="322" y="548"/>
                    </a:lnTo>
                    <a:lnTo>
                      <a:pt x="344" y="543"/>
                    </a:lnTo>
                    <a:lnTo>
                      <a:pt x="365" y="536"/>
                    </a:lnTo>
                    <a:lnTo>
                      <a:pt x="386" y="528"/>
                    </a:lnTo>
                    <a:lnTo>
                      <a:pt x="432" y="509"/>
                    </a:lnTo>
                    <a:lnTo>
                      <a:pt x="478" y="487"/>
                    </a:lnTo>
                    <a:lnTo>
                      <a:pt x="527" y="467"/>
                    </a:lnTo>
                    <a:lnTo>
                      <a:pt x="578" y="450"/>
                    </a:lnTo>
                    <a:lnTo>
                      <a:pt x="604" y="445"/>
                    </a:lnTo>
                    <a:lnTo>
                      <a:pt x="630" y="440"/>
                    </a:lnTo>
                    <a:lnTo>
                      <a:pt x="658" y="436"/>
                    </a:lnTo>
                    <a:lnTo>
                      <a:pt x="689" y="435"/>
                    </a:lnTo>
                    <a:lnTo>
                      <a:pt x="722" y="433"/>
                    </a:lnTo>
                    <a:lnTo>
                      <a:pt x="756" y="431"/>
                    </a:lnTo>
                    <a:lnTo>
                      <a:pt x="826" y="431"/>
                    </a:lnTo>
                    <a:lnTo>
                      <a:pt x="898" y="433"/>
                    </a:lnTo>
                    <a:lnTo>
                      <a:pt x="967" y="435"/>
                    </a:lnTo>
                    <a:lnTo>
                      <a:pt x="1000" y="436"/>
                    </a:lnTo>
                    <a:lnTo>
                      <a:pt x="1029" y="436"/>
                    </a:lnTo>
                    <a:lnTo>
                      <a:pt x="1057" y="438"/>
                    </a:lnTo>
                    <a:lnTo>
                      <a:pt x="1082" y="440"/>
                    </a:lnTo>
                    <a:lnTo>
                      <a:pt x="1103" y="440"/>
                    </a:lnTo>
                    <a:lnTo>
                      <a:pt x="1121" y="440"/>
                    </a:lnTo>
                    <a:lnTo>
                      <a:pt x="753" y="0"/>
                    </a:lnTo>
                    <a:close/>
                  </a:path>
                </a:pathLst>
              </a:custGeom>
              <a:solidFill>
                <a:srgbClr val="C0C0C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68" name="Freeform 15"/>
              <p:cNvSpPr>
                <a:spLocks/>
              </p:cNvSpPr>
              <p:nvPr/>
            </p:nvSpPr>
            <p:spPr bwMode="auto">
              <a:xfrm>
                <a:off x="2408" y="2884"/>
                <a:ext cx="1121" cy="551"/>
              </a:xfrm>
              <a:custGeom>
                <a:avLst/>
                <a:gdLst>
                  <a:gd name="T0" fmla="*/ 753 w 1121"/>
                  <a:gd name="T1" fmla="*/ 0 h 551"/>
                  <a:gd name="T2" fmla="*/ 630 w 1121"/>
                  <a:gd name="T3" fmla="*/ 46 h 551"/>
                  <a:gd name="T4" fmla="*/ 510 w 1121"/>
                  <a:gd name="T5" fmla="*/ 90 h 551"/>
                  <a:gd name="T6" fmla="*/ 453 w 1121"/>
                  <a:gd name="T7" fmla="*/ 112 h 551"/>
                  <a:gd name="T8" fmla="*/ 398 w 1121"/>
                  <a:gd name="T9" fmla="*/ 134 h 551"/>
                  <a:gd name="T10" fmla="*/ 344 w 1121"/>
                  <a:gd name="T11" fmla="*/ 154 h 551"/>
                  <a:gd name="T12" fmla="*/ 293 w 1121"/>
                  <a:gd name="T13" fmla="*/ 176 h 551"/>
                  <a:gd name="T14" fmla="*/ 244 w 1121"/>
                  <a:gd name="T15" fmla="*/ 196 h 551"/>
                  <a:gd name="T16" fmla="*/ 199 w 1121"/>
                  <a:gd name="T17" fmla="*/ 216 h 551"/>
                  <a:gd name="T18" fmla="*/ 157 w 1121"/>
                  <a:gd name="T19" fmla="*/ 237 h 551"/>
                  <a:gd name="T20" fmla="*/ 119 w 1121"/>
                  <a:gd name="T21" fmla="*/ 257 h 551"/>
                  <a:gd name="T22" fmla="*/ 87 w 1121"/>
                  <a:gd name="T23" fmla="*/ 276 h 551"/>
                  <a:gd name="T24" fmla="*/ 59 w 1121"/>
                  <a:gd name="T25" fmla="*/ 294 h 551"/>
                  <a:gd name="T26" fmla="*/ 34 w 1121"/>
                  <a:gd name="T27" fmla="*/ 313 h 551"/>
                  <a:gd name="T28" fmla="*/ 16 w 1121"/>
                  <a:gd name="T29" fmla="*/ 330 h 551"/>
                  <a:gd name="T30" fmla="*/ 10 w 1121"/>
                  <a:gd name="T31" fmla="*/ 338 h 551"/>
                  <a:gd name="T32" fmla="*/ 5 w 1121"/>
                  <a:gd name="T33" fmla="*/ 347 h 551"/>
                  <a:gd name="T34" fmla="*/ 1 w 1121"/>
                  <a:gd name="T35" fmla="*/ 355 h 551"/>
                  <a:gd name="T36" fmla="*/ 0 w 1121"/>
                  <a:gd name="T37" fmla="*/ 365 h 551"/>
                  <a:gd name="T38" fmla="*/ 0 w 1121"/>
                  <a:gd name="T39" fmla="*/ 382 h 551"/>
                  <a:gd name="T40" fmla="*/ 6 w 1121"/>
                  <a:gd name="T41" fmla="*/ 401 h 551"/>
                  <a:gd name="T42" fmla="*/ 16 w 1121"/>
                  <a:gd name="T43" fmla="*/ 418 h 551"/>
                  <a:gd name="T44" fmla="*/ 31 w 1121"/>
                  <a:gd name="T45" fmla="*/ 435 h 551"/>
                  <a:gd name="T46" fmla="*/ 49 w 1121"/>
                  <a:gd name="T47" fmla="*/ 451 h 551"/>
                  <a:gd name="T48" fmla="*/ 70 w 1121"/>
                  <a:gd name="T49" fmla="*/ 467 h 551"/>
                  <a:gd name="T50" fmla="*/ 93 w 1121"/>
                  <a:gd name="T51" fmla="*/ 482 h 551"/>
                  <a:gd name="T52" fmla="*/ 118 w 1121"/>
                  <a:gd name="T53" fmla="*/ 495 h 551"/>
                  <a:gd name="T54" fmla="*/ 168 w 1121"/>
                  <a:gd name="T55" fmla="*/ 521 h 551"/>
                  <a:gd name="T56" fmla="*/ 195 w 1121"/>
                  <a:gd name="T57" fmla="*/ 531 h 551"/>
                  <a:gd name="T58" fmla="*/ 219 w 1121"/>
                  <a:gd name="T59" fmla="*/ 539 h 551"/>
                  <a:gd name="T60" fmla="*/ 242 w 1121"/>
                  <a:gd name="T61" fmla="*/ 544 h 551"/>
                  <a:gd name="T62" fmla="*/ 262 w 1121"/>
                  <a:gd name="T63" fmla="*/ 550 h 551"/>
                  <a:gd name="T64" fmla="*/ 281 w 1121"/>
                  <a:gd name="T65" fmla="*/ 551 h 551"/>
                  <a:gd name="T66" fmla="*/ 301 w 1121"/>
                  <a:gd name="T67" fmla="*/ 551 h 551"/>
                  <a:gd name="T68" fmla="*/ 322 w 1121"/>
                  <a:gd name="T69" fmla="*/ 548 h 551"/>
                  <a:gd name="T70" fmla="*/ 344 w 1121"/>
                  <a:gd name="T71" fmla="*/ 543 h 551"/>
                  <a:gd name="T72" fmla="*/ 365 w 1121"/>
                  <a:gd name="T73" fmla="*/ 536 h 551"/>
                  <a:gd name="T74" fmla="*/ 386 w 1121"/>
                  <a:gd name="T75" fmla="*/ 528 h 551"/>
                  <a:gd name="T76" fmla="*/ 432 w 1121"/>
                  <a:gd name="T77" fmla="*/ 509 h 551"/>
                  <a:gd name="T78" fmla="*/ 478 w 1121"/>
                  <a:gd name="T79" fmla="*/ 487 h 551"/>
                  <a:gd name="T80" fmla="*/ 527 w 1121"/>
                  <a:gd name="T81" fmla="*/ 467 h 551"/>
                  <a:gd name="T82" fmla="*/ 578 w 1121"/>
                  <a:gd name="T83" fmla="*/ 450 h 551"/>
                  <a:gd name="T84" fmla="*/ 604 w 1121"/>
                  <a:gd name="T85" fmla="*/ 445 h 551"/>
                  <a:gd name="T86" fmla="*/ 630 w 1121"/>
                  <a:gd name="T87" fmla="*/ 440 h 551"/>
                  <a:gd name="T88" fmla="*/ 658 w 1121"/>
                  <a:gd name="T89" fmla="*/ 436 h 551"/>
                  <a:gd name="T90" fmla="*/ 689 w 1121"/>
                  <a:gd name="T91" fmla="*/ 435 h 551"/>
                  <a:gd name="T92" fmla="*/ 722 w 1121"/>
                  <a:gd name="T93" fmla="*/ 433 h 551"/>
                  <a:gd name="T94" fmla="*/ 756 w 1121"/>
                  <a:gd name="T95" fmla="*/ 431 h 551"/>
                  <a:gd name="T96" fmla="*/ 826 w 1121"/>
                  <a:gd name="T97" fmla="*/ 431 h 551"/>
                  <a:gd name="T98" fmla="*/ 898 w 1121"/>
                  <a:gd name="T99" fmla="*/ 433 h 551"/>
                  <a:gd name="T100" fmla="*/ 967 w 1121"/>
                  <a:gd name="T101" fmla="*/ 435 h 551"/>
                  <a:gd name="T102" fmla="*/ 1000 w 1121"/>
                  <a:gd name="T103" fmla="*/ 436 h 551"/>
                  <a:gd name="T104" fmla="*/ 1029 w 1121"/>
                  <a:gd name="T105" fmla="*/ 436 h 551"/>
                  <a:gd name="T106" fmla="*/ 1057 w 1121"/>
                  <a:gd name="T107" fmla="*/ 438 h 551"/>
                  <a:gd name="T108" fmla="*/ 1082 w 1121"/>
                  <a:gd name="T109" fmla="*/ 440 h 551"/>
                  <a:gd name="T110" fmla="*/ 1103 w 1121"/>
                  <a:gd name="T111" fmla="*/ 440 h 551"/>
                  <a:gd name="T112" fmla="*/ 1121 w 1121"/>
                  <a:gd name="T113" fmla="*/ 440 h 5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1"/>
                  <a:gd name="T172" fmla="*/ 0 h 551"/>
                  <a:gd name="T173" fmla="*/ 1121 w 1121"/>
                  <a:gd name="T174" fmla="*/ 551 h 5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1" h="551">
                    <a:moveTo>
                      <a:pt x="753" y="0"/>
                    </a:moveTo>
                    <a:lnTo>
                      <a:pt x="630" y="46"/>
                    </a:lnTo>
                    <a:lnTo>
                      <a:pt x="510" y="90"/>
                    </a:lnTo>
                    <a:lnTo>
                      <a:pt x="453" y="112"/>
                    </a:lnTo>
                    <a:lnTo>
                      <a:pt x="398" y="134"/>
                    </a:lnTo>
                    <a:lnTo>
                      <a:pt x="344" y="154"/>
                    </a:lnTo>
                    <a:lnTo>
                      <a:pt x="293" y="176"/>
                    </a:lnTo>
                    <a:lnTo>
                      <a:pt x="244" y="196"/>
                    </a:lnTo>
                    <a:lnTo>
                      <a:pt x="199" y="216"/>
                    </a:lnTo>
                    <a:lnTo>
                      <a:pt x="157" y="237"/>
                    </a:lnTo>
                    <a:lnTo>
                      <a:pt x="119" y="257"/>
                    </a:lnTo>
                    <a:lnTo>
                      <a:pt x="87" y="276"/>
                    </a:lnTo>
                    <a:lnTo>
                      <a:pt x="59" y="294"/>
                    </a:lnTo>
                    <a:lnTo>
                      <a:pt x="34" y="313"/>
                    </a:lnTo>
                    <a:lnTo>
                      <a:pt x="16" y="330"/>
                    </a:lnTo>
                    <a:lnTo>
                      <a:pt x="10" y="338"/>
                    </a:lnTo>
                    <a:lnTo>
                      <a:pt x="5" y="347"/>
                    </a:lnTo>
                    <a:lnTo>
                      <a:pt x="1" y="355"/>
                    </a:lnTo>
                    <a:lnTo>
                      <a:pt x="0" y="365"/>
                    </a:lnTo>
                    <a:lnTo>
                      <a:pt x="0" y="382"/>
                    </a:lnTo>
                    <a:lnTo>
                      <a:pt x="6" y="401"/>
                    </a:lnTo>
                    <a:lnTo>
                      <a:pt x="16" y="418"/>
                    </a:lnTo>
                    <a:lnTo>
                      <a:pt x="31" y="435"/>
                    </a:lnTo>
                    <a:lnTo>
                      <a:pt x="49" y="451"/>
                    </a:lnTo>
                    <a:lnTo>
                      <a:pt x="70" y="467"/>
                    </a:lnTo>
                    <a:lnTo>
                      <a:pt x="93" y="482"/>
                    </a:lnTo>
                    <a:lnTo>
                      <a:pt x="118" y="495"/>
                    </a:lnTo>
                    <a:lnTo>
                      <a:pt x="168" y="521"/>
                    </a:lnTo>
                    <a:lnTo>
                      <a:pt x="195" y="531"/>
                    </a:lnTo>
                    <a:lnTo>
                      <a:pt x="219" y="539"/>
                    </a:lnTo>
                    <a:lnTo>
                      <a:pt x="242" y="544"/>
                    </a:lnTo>
                    <a:lnTo>
                      <a:pt x="262" y="550"/>
                    </a:lnTo>
                    <a:lnTo>
                      <a:pt x="281" y="551"/>
                    </a:lnTo>
                    <a:lnTo>
                      <a:pt x="301" y="551"/>
                    </a:lnTo>
                    <a:lnTo>
                      <a:pt x="322" y="548"/>
                    </a:lnTo>
                    <a:lnTo>
                      <a:pt x="344" y="543"/>
                    </a:lnTo>
                    <a:lnTo>
                      <a:pt x="365" y="536"/>
                    </a:lnTo>
                    <a:lnTo>
                      <a:pt x="386" y="528"/>
                    </a:lnTo>
                    <a:lnTo>
                      <a:pt x="432" y="509"/>
                    </a:lnTo>
                    <a:lnTo>
                      <a:pt x="478" y="487"/>
                    </a:lnTo>
                    <a:lnTo>
                      <a:pt x="527" y="467"/>
                    </a:lnTo>
                    <a:lnTo>
                      <a:pt x="578" y="450"/>
                    </a:lnTo>
                    <a:lnTo>
                      <a:pt x="604" y="445"/>
                    </a:lnTo>
                    <a:lnTo>
                      <a:pt x="630" y="440"/>
                    </a:lnTo>
                    <a:lnTo>
                      <a:pt x="658" y="436"/>
                    </a:lnTo>
                    <a:lnTo>
                      <a:pt x="689" y="435"/>
                    </a:lnTo>
                    <a:lnTo>
                      <a:pt x="722" y="433"/>
                    </a:lnTo>
                    <a:lnTo>
                      <a:pt x="756" y="431"/>
                    </a:lnTo>
                    <a:lnTo>
                      <a:pt x="826" y="431"/>
                    </a:lnTo>
                    <a:lnTo>
                      <a:pt x="898" y="433"/>
                    </a:lnTo>
                    <a:lnTo>
                      <a:pt x="967" y="435"/>
                    </a:lnTo>
                    <a:lnTo>
                      <a:pt x="1000" y="436"/>
                    </a:lnTo>
                    <a:lnTo>
                      <a:pt x="1029" y="436"/>
                    </a:lnTo>
                    <a:lnTo>
                      <a:pt x="1057" y="438"/>
                    </a:lnTo>
                    <a:lnTo>
                      <a:pt x="1082" y="440"/>
                    </a:lnTo>
                    <a:lnTo>
                      <a:pt x="1103" y="440"/>
                    </a:lnTo>
                    <a:lnTo>
                      <a:pt x="1121" y="44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18455" name="Freeform 17"/>
            <p:cNvSpPr>
              <a:spLocks/>
            </p:cNvSpPr>
            <p:nvPr/>
          </p:nvSpPr>
          <p:spPr bwMode="auto">
            <a:xfrm>
              <a:off x="2092325" y="4749800"/>
              <a:ext cx="1168400" cy="873125"/>
            </a:xfrm>
            <a:custGeom>
              <a:avLst/>
              <a:gdLst>
                <a:gd name="T0" fmla="*/ 2147483647 w 736"/>
                <a:gd name="T1" fmla="*/ 0 h 550"/>
                <a:gd name="T2" fmla="*/ 0 w 736"/>
                <a:gd name="T3" fmla="*/ 2147483647 h 550"/>
                <a:gd name="T4" fmla="*/ 0 w 736"/>
                <a:gd name="T5" fmla="*/ 2147483647 h 550"/>
                <a:gd name="T6" fmla="*/ 2147483647 w 736"/>
                <a:gd name="T7" fmla="*/ 2147483647 h 550"/>
                <a:gd name="T8" fmla="*/ 2147483647 w 736"/>
                <a:gd name="T9" fmla="*/ 2147483647 h 550"/>
                <a:gd name="T10" fmla="*/ 2147483647 w 736"/>
                <a:gd name="T11" fmla="*/ 2147483647 h 550"/>
                <a:gd name="T12" fmla="*/ 2147483647 w 736"/>
                <a:gd name="T13" fmla="*/ 2147483647 h 550"/>
                <a:gd name="T14" fmla="*/ 2147483647 w 736"/>
                <a:gd name="T15" fmla="*/ 2147483647 h 550"/>
                <a:gd name="T16" fmla="*/ 2147483647 w 736"/>
                <a:gd name="T17" fmla="*/ 2147483647 h 550"/>
                <a:gd name="T18" fmla="*/ 2147483647 w 736"/>
                <a:gd name="T19" fmla="*/ 0 h 550"/>
                <a:gd name="T20" fmla="*/ 2147483647 w 736"/>
                <a:gd name="T21" fmla="*/ 0 h 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6"/>
                <a:gd name="T34" fmla="*/ 0 h 550"/>
                <a:gd name="T35" fmla="*/ 736 w 736"/>
                <a:gd name="T36" fmla="*/ 550 h 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6" h="550">
                  <a:moveTo>
                    <a:pt x="245" y="0"/>
                  </a:moveTo>
                  <a:lnTo>
                    <a:pt x="0" y="110"/>
                  </a:lnTo>
                  <a:lnTo>
                    <a:pt x="0" y="220"/>
                  </a:lnTo>
                  <a:lnTo>
                    <a:pt x="123" y="440"/>
                  </a:lnTo>
                  <a:lnTo>
                    <a:pt x="368" y="550"/>
                  </a:lnTo>
                  <a:lnTo>
                    <a:pt x="614" y="550"/>
                  </a:lnTo>
                  <a:lnTo>
                    <a:pt x="736" y="440"/>
                  </a:lnTo>
                  <a:lnTo>
                    <a:pt x="736" y="220"/>
                  </a:lnTo>
                  <a:lnTo>
                    <a:pt x="614" y="110"/>
                  </a:lnTo>
                  <a:lnTo>
                    <a:pt x="368" y="0"/>
                  </a:lnTo>
                  <a:lnTo>
                    <a:pt x="245" y="0"/>
                  </a:lnTo>
                  <a:close/>
                </a:path>
              </a:pathLst>
            </a:custGeom>
            <a:solidFill>
              <a:srgbClr val="C0C0C0"/>
            </a:solidFill>
            <a:ln w="15875">
              <a:solidFill>
                <a:srgbClr val="000000"/>
              </a:solidFill>
              <a:round/>
              <a:headEnd/>
              <a:tailEnd/>
            </a:ln>
          </p:spPr>
          <p:txBody>
            <a:bodyPr/>
            <a:lstStyle/>
            <a:p>
              <a:endParaRPr lang="zh-CN" altLang="en-US"/>
            </a:p>
          </p:txBody>
        </p:sp>
        <p:sp>
          <p:nvSpPr>
            <p:cNvPr id="18456" name="Freeform 18"/>
            <p:cNvSpPr>
              <a:spLocks/>
            </p:cNvSpPr>
            <p:nvPr/>
          </p:nvSpPr>
          <p:spPr bwMode="auto">
            <a:xfrm>
              <a:off x="2578100" y="4435475"/>
              <a:ext cx="146050" cy="468313"/>
            </a:xfrm>
            <a:custGeom>
              <a:avLst/>
              <a:gdLst>
                <a:gd name="T0" fmla="*/ 2147483647 w 92"/>
                <a:gd name="T1" fmla="*/ 2147483647 h 295"/>
                <a:gd name="T2" fmla="*/ 2147483647 w 92"/>
                <a:gd name="T3" fmla="*/ 0 h 295"/>
                <a:gd name="T4" fmla="*/ 0 w 92"/>
                <a:gd name="T5" fmla="*/ 2147483647 h 295"/>
                <a:gd name="T6" fmla="*/ 2147483647 w 92"/>
                <a:gd name="T7" fmla="*/ 2147483647 h 295"/>
                <a:gd name="T8" fmla="*/ 2147483647 w 92"/>
                <a:gd name="T9" fmla="*/ 2147483647 h 295"/>
                <a:gd name="T10" fmla="*/ 0 60000 65536"/>
                <a:gd name="T11" fmla="*/ 0 60000 65536"/>
                <a:gd name="T12" fmla="*/ 0 60000 65536"/>
                <a:gd name="T13" fmla="*/ 0 60000 65536"/>
                <a:gd name="T14" fmla="*/ 0 60000 65536"/>
                <a:gd name="T15" fmla="*/ 0 w 92"/>
                <a:gd name="T16" fmla="*/ 0 h 295"/>
                <a:gd name="T17" fmla="*/ 92 w 92"/>
                <a:gd name="T18" fmla="*/ 295 h 295"/>
              </a:gdLst>
              <a:ahLst/>
              <a:cxnLst>
                <a:cxn ang="T10">
                  <a:pos x="T0" y="T1"/>
                </a:cxn>
                <a:cxn ang="T11">
                  <a:pos x="T2" y="T3"/>
                </a:cxn>
                <a:cxn ang="T12">
                  <a:pos x="T4" y="T5"/>
                </a:cxn>
                <a:cxn ang="T13">
                  <a:pos x="T6" y="T7"/>
                </a:cxn>
                <a:cxn ang="T14">
                  <a:pos x="T8" y="T9"/>
                </a:cxn>
              </a:cxnLst>
              <a:rect l="T15" t="T16" r="T17" b="T18"/>
              <a:pathLst>
                <a:path w="92" h="295">
                  <a:moveTo>
                    <a:pt x="92" y="7"/>
                  </a:moveTo>
                  <a:lnTo>
                    <a:pt x="33" y="0"/>
                  </a:lnTo>
                  <a:lnTo>
                    <a:pt x="0" y="288"/>
                  </a:lnTo>
                  <a:lnTo>
                    <a:pt x="59" y="295"/>
                  </a:lnTo>
                  <a:lnTo>
                    <a:pt x="92" y="7"/>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7" name="Freeform 19"/>
            <p:cNvSpPr>
              <a:spLocks/>
            </p:cNvSpPr>
            <p:nvPr/>
          </p:nvSpPr>
          <p:spPr bwMode="auto">
            <a:xfrm>
              <a:off x="2973388" y="4618038"/>
              <a:ext cx="277812" cy="398462"/>
            </a:xfrm>
            <a:custGeom>
              <a:avLst/>
              <a:gdLst>
                <a:gd name="T0" fmla="*/ 2147483647 w 175"/>
                <a:gd name="T1" fmla="*/ 2147483647 h 251"/>
                <a:gd name="T2" fmla="*/ 2147483647 w 175"/>
                <a:gd name="T3" fmla="*/ 0 h 251"/>
                <a:gd name="T4" fmla="*/ 0 w 175"/>
                <a:gd name="T5" fmla="*/ 2147483647 h 251"/>
                <a:gd name="T6" fmla="*/ 2147483647 w 175"/>
                <a:gd name="T7" fmla="*/ 2147483647 h 251"/>
                <a:gd name="T8" fmla="*/ 2147483647 w 175"/>
                <a:gd name="T9" fmla="*/ 2147483647 h 251"/>
                <a:gd name="T10" fmla="*/ 0 60000 65536"/>
                <a:gd name="T11" fmla="*/ 0 60000 65536"/>
                <a:gd name="T12" fmla="*/ 0 60000 65536"/>
                <a:gd name="T13" fmla="*/ 0 60000 65536"/>
                <a:gd name="T14" fmla="*/ 0 60000 65536"/>
                <a:gd name="T15" fmla="*/ 0 w 175"/>
                <a:gd name="T16" fmla="*/ 0 h 251"/>
                <a:gd name="T17" fmla="*/ 175 w 175"/>
                <a:gd name="T18" fmla="*/ 251 h 251"/>
              </a:gdLst>
              <a:ahLst/>
              <a:cxnLst>
                <a:cxn ang="T10">
                  <a:pos x="T0" y="T1"/>
                </a:cxn>
                <a:cxn ang="T11">
                  <a:pos x="T2" y="T3"/>
                </a:cxn>
                <a:cxn ang="T12">
                  <a:pos x="T4" y="T5"/>
                </a:cxn>
                <a:cxn ang="T13">
                  <a:pos x="T6" y="T7"/>
                </a:cxn>
                <a:cxn ang="T14">
                  <a:pos x="T8" y="T9"/>
                </a:cxn>
              </a:cxnLst>
              <a:rect l="T15" t="T16" r="T17" b="T18"/>
              <a:pathLst>
                <a:path w="175" h="251">
                  <a:moveTo>
                    <a:pt x="175" y="31"/>
                  </a:moveTo>
                  <a:lnTo>
                    <a:pt x="122" y="0"/>
                  </a:lnTo>
                  <a:lnTo>
                    <a:pt x="0" y="220"/>
                  </a:lnTo>
                  <a:lnTo>
                    <a:pt x="52" y="251"/>
                  </a:lnTo>
                  <a:lnTo>
                    <a:pt x="175" y="31"/>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8" name="Freeform 20"/>
            <p:cNvSpPr>
              <a:spLocks/>
            </p:cNvSpPr>
            <p:nvPr/>
          </p:nvSpPr>
          <p:spPr bwMode="auto">
            <a:xfrm>
              <a:off x="2043113" y="5364163"/>
              <a:ext cx="344487" cy="398462"/>
            </a:xfrm>
            <a:custGeom>
              <a:avLst/>
              <a:gdLst>
                <a:gd name="T0" fmla="*/ 2147483647 w 217"/>
                <a:gd name="T1" fmla="*/ 2147483647 h 251"/>
                <a:gd name="T2" fmla="*/ 2147483647 w 217"/>
                <a:gd name="T3" fmla="*/ 0 h 251"/>
                <a:gd name="T4" fmla="*/ 0 w 217"/>
                <a:gd name="T5" fmla="*/ 2147483647 h 251"/>
                <a:gd name="T6" fmla="*/ 2147483647 w 217"/>
                <a:gd name="T7" fmla="*/ 2147483647 h 251"/>
                <a:gd name="T8" fmla="*/ 2147483647 w 217"/>
                <a:gd name="T9" fmla="*/ 2147483647 h 251"/>
                <a:gd name="T10" fmla="*/ 0 60000 65536"/>
                <a:gd name="T11" fmla="*/ 0 60000 65536"/>
                <a:gd name="T12" fmla="*/ 0 60000 65536"/>
                <a:gd name="T13" fmla="*/ 0 60000 65536"/>
                <a:gd name="T14" fmla="*/ 0 60000 65536"/>
                <a:gd name="T15" fmla="*/ 0 w 217"/>
                <a:gd name="T16" fmla="*/ 0 h 251"/>
                <a:gd name="T17" fmla="*/ 217 w 217"/>
                <a:gd name="T18" fmla="*/ 251 h 251"/>
              </a:gdLst>
              <a:ahLst/>
              <a:cxnLst>
                <a:cxn ang="T10">
                  <a:pos x="T0" y="T1"/>
                </a:cxn>
                <a:cxn ang="T11">
                  <a:pos x="T2" y="T3"/>
                </a:cxn>
                <a:cxn ang="T12">
                  <a:pos x="T4" y="T5"/>
                </a:cxn>
                <a:cxn ang="T13">
                  <a:pos x="T6" y="T7"/>
                </a:cxn>
                <a:cxn ang="T14">
                  <a:pos x="T8" y="T9"/>
                </a:cxn>
              </a:cxnLst>
              <a:rect l="T15" t="T16" r="T17" b="T18"/>
              <a:pathLst>
                <a:path w="217" h="251">
                  <a:moveTo>
                    <a:pt x="217" y="39"/>
                  </a:moveTo>
                  <a:lnTo>
                    <a:pt x="172" y="0"/>
                  </a:lnTo>
                  <a:lnTo>
                    <a:pt x="0" y="212"/>
                  </a:lnTo>
                  <a:lnTo>
                    <a:pt x="46" y="251"/>
                  </a:lnTo>
                  <a:lnTo>
                    <a:pt x="217" y="39"/>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9" name="Freeform 21"/>
            <p:cNvSpPr>
              <a:spLocks/>
            </p:cNvSpPr>
            <p:nvPr/>
          </p:nvSpPr>
          <p:spPr bwMode="auto">
            <a:xfrm>
              <a:off x="2451100" y="5537200"/>
              <a:ext cx="295275" cy="560388"/>
            </a:xfrm>
            <a:custGeom>
              <a:avLst/>
              <a:gdLst>
                <a:gd name="T0" fmla="*/ 2147483647 w 186"/>
                <a:gd name="T1" fmla="*/ 2147483647 h 353"/>
                <a:gd name="T2" fmla="*/ 2147483647 w 186"/>
                <a:gd name="T3" fmla="*/ 0 h 353"/>
                <a:gd name="T4" fmla="*/ 0 w 186"/>
                <a:gd name="T5" fmla="*/ 2147483647 h 353"/>
                <a:gd name="T6" fmla="*/ 2147483647 w 186"/>
                <a:gd name="T7" fmla="*/ 2147483647 h 353"/>
                <a:gd name="T8" fmla="*/ 2147483647 w 186"/>
                <a:gd name="T9" fmla="*/ 2147483647 h 353"/>
                <a:gd name="T10" fmla="*/ 0 60000 65536"/>
                <a:gd name="T11" fmla="*/ 0 60000 65536"/>
                <a:gd name="T12" fmla="*/ 0 60000 65536"/>
                <a:gd name="T13" fmla="*/ 0 60000 65536"/>
                <a:gd name="T14" fmla="*/ 0 60000 65536"/>
                <a:gd name="T15" fmla="*/ 0 w 186"/>
                <a:gd name="T16" fmla="*/ 0 h 353"/>
                <a:gd name="T17" fmla="*/ 186 w 186"/>
                <a:gd name="T18" fmla="*/ 353 h 353"/>
              </a:gdLst>
              <a:ahLst/>
              <a:cxnLst>
                <a:cxn ang="T10">
                  <a:pos x="T0" y="T1"/>
                </a:cxn>
                <a:cxn ang="T11">
                  <a:pos x="T2" y="T3"/>
                </a:cxn>
                <a:cxn ang="T12">
                  <a:pos x="T4" y="T5"/>
                </a:cxn>
                <a:cxn ang="T13">
                  <a:pos x="T6" y="T7"/>
                </a:cxn>
                <a:cxn ang="T14">
                  <a:pos x="T8" y="T9"/>
                </a:cxn>
              </a:cxnLst>
              <a:rect l="T15" t="T16" r="T17" b="T18"/>
              <a:pathLst>
                <a:path w="186" h="353">
                  <a:moveTo>
                    <a:pt x="186" y="23"/>
                  </a:moveTo>
                  <a:lnTo>
                    <a:pt x="131" y="0"/>
                  </a:lnTo>
                  <a:lnTo>
                    <a:pt x="0" y="329"/>
                  </a:lnTo>
                  <a:lnTo>
                    <a:pt x="55" y="353"/>
                  </a:lnTo>
                  <a:lnTo>
                    <a:pt x="186" y="23"/>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60" name="Freeform 22"/>
            <p:cNvSpPr>
              <a:spLocks/>
            </p:cNvSpPr>
            <p:nvPr/>
          </p:nvSpPr>
          <p:spPr bwMode="auto">
            <a:xfrm>
              <a:off x="3932238" y="4597400"/>
              <a:ext cx="242887" cy="439738"/>
            </a:xfrm>
            <a:custGeom>
              <a:avLst/>
              <a:gdLst>
                <a:gd name="T0" fmla="*/ 2147483647 w 153"/>
                <a:gd name="T1" fmla="*/ 0 h 277"/>
                <a:gd name="T2" fmla="*/ 0 w 153"/>
                <a:gd name="T3" fmla="*/ 2147483647 h 277"/>
                <a:gd name="T4" fmla="*/ 2147483647 w 153"/>
                <a:gd name="T5" fmla="*/ 2147483647 h 277"/>
                <a:gd name="T6" fmla="*/ 2147483647 w 153"/>
                <a:gd name="T7" fmla="*/ 2147483647 h 277"/>
                <a:gd name="T8" fmla="*/ 2147483647 w 153"/>
                <a:gd name="T9" fmla="*/ 0 h 277"/>
                <a:gd name="T10" fmla="*/ 0 60000 65536"/>
                <a:gd name="T11" fmla="*/ 0 60000 65536"/>
                <a:gd name="T12" fmla="*/ 0 60000 65536"/>
                <a:gd name="T13" fmla="*/ 0 60000 65536"/>
                <a:gd name="T14" fmla="*/ 0 60000 65536"/>
                <a:gd name="T15" fmla="*/ 0 w 153"/>
                <a:gd name="T16" fmla="*/ 0 h 277"/>
                <a:gd name="T17" fmla="*/ 153 w 153"/>
                <a:gd name="T18" fmla="*/ 277 h 277"/>
              </a:gdLst>
              <a:ahLst/>
              <a:cxnLst>
                <a:cxn ang="T10">
                  <a:pos x="T0" y="T1"/>
                </a:cxn>
                <a:cxn ang="T11">
                  <a:pos x="T2" y="T3"/>
                </a:cxn>
                <a:cxn ang="T12">
                  <a:pos x="T4" y="T5"/>
                </a:cxn>
                <a:cxn ang="T13">
                  <a:pos x="T6" y="T7"/>
                </a:cxn>
                <a:cxn ang="T14">
                  <a:pos x="T8" y="T9"/>
                </a:cxn>
              </a:cxnLst>
              <a:rect l="T15" t="T16" r="T17" b="T18"/>
              <a:pathLst>
                <a:path w="153" h="277">
                  <a:moveTo>
                    <a:pt x="55" y="0"/>
                  </a:moveTo>
                  <a:lnTo>
                    <a:pt x="0" y="23"/>
                  </a:lnTo>
                  <a:lnTo>
                    <a:pt x="98" y="277"/>
                  </a:lnTo>
                  <a:lnTo>
                    <a:pt x="153" y="253"/>
                  </a:lnTo>
                  <a:lnTo>
                    <a:pt x="55" y="0"/>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61" name="Freeform 23"/>
            <p:cNvSpPr>
              <a:spLocks/>
            </p:cNvSpPr>
            <p:nvPr/>
          </p:nvSpPr>
          <p:spPr bwMode="auto">
            <a:xfrm>
              <a:off x="4295775" y="5367338"/>
              <a:ext cx="168275" cy="360362"/>
            </a:xfrm>
            <a:custGeom>
              <a:avLst/>
              <a:gdLst>
                <a:gd name="T0" fmla="*/ 2147483647 w 106"/>
                <a:gd name="T1" fmla="*/ 0 h 227"/>
                <a:gd name="T2" fmla="*/ 0 w 106"/>
                <a:gd name="T3" fmla="*/ 2147483647 h 227"/>
                <a:gd name="T4" fmla="*/ 2147483647 w 106"/>
                <a:gd name="T5" fmla="*/ 2147483647 h 227"/>
                <a:gd name="T6" fmla="*/ 2147483647 w 106"/>
                <a:gd name="T7" fmla="*/ 2147483647 h 227"/>
                <a:gd name="T8" fmla="*/ 2147483647 w 106"/>
                <a:gd name="T9" fmla="*/ 0 h 227"/>
                <a:gd name="T10" fmla="*/ 0 60000 65536"/>
                <a:gd name="T11" fmla="*/ 0 60000 65536"/>
                <a:gd name="T12" fmla="*/ 0 60000 65536"/>
                <a:gd name="T13" fmla="*/ 0 60000 65536"/>
                <a:gd name="T14" fmla="*/ 0 60000 65536"/>
                <a:gd name="T15" fmla="*/ 0 w 106"/>
                <a:gd name="T16" fmla="*/ 0 h 227"/>
                <a:gd name="T17" fmla="*/ 106 w 106"/>
                <a:gd name="T18" fmla="*/ 227 h 227"/>
              </a:gdLst>
              <a:ahLst/>
              <a:cxnLst>
                <a:cxn ang="T10">
                  <a:pos x="T0" y="T1"/>
                </a:cxn>
                <a:cxn ang="T11">
                  <a:pos x="T2" y="T3"/>
                </a:cxn>
                <a:cxn ang="T12">
                  <a:pos x="T4" y="T5"/>
                </a:cxn>
                <a:cxn ang="T13">
                  <a:pos x="T6" y="T7"/>
                </a:cxn>
                <a:cxn ang="T14">
                  <a:pos x="T8" y="T9"/>
                </a:cxn>
              </a:cxnLst>
              <a:rect l="T15" t="T16" r="T17" b="T18"/>
              <a:pathLst>
                <a:path w="106" h="227">
                  <a:moveTo>
                    <a:pt x="57" y="0"/>
                  </a:moveTo>
                  <a:lnTo>
                    <a:pt x="0" y="15"/>
                  </a:lnTo>
                  <a:lnTo>
                    <a:pt x="49" y="227"/>
                  </a:lnTo>
                  <a:lnTo>
                    <a:pt x="106" y="212"/>
                  </a:lnTo>
                  <a:lnTo>
                    <a:pt x="57" y="0"/>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62" name="Freeform 24"/>
            <p:cNvSpPr>
              <a:spLocks/>
            </p:cNvSpPr>
            <p:nvPr/>
          </p:nvSpPr>
          <p:spPr bwMode="auto">
            <a:xfrm>
              <a:off x="3201988" y="5118100"/>
              <a:ext cx="755650" cy="230188"/>
            </a:xfrm>
            <a:custGeom>
              <a:avLst/>
              <a:gdLst>
                <a:gd name="T0" fmla="*/ 0 w 476"/>
                <a:gd name="T1" fmla="*/ 2147483647 h 145"/>
                <a:gd name="T2" fmla="*/ 2147483647 w 476"/>
                <a:gd name="T3" fmla="*/ 2147483647 h 145"/>
                <a:gd name="T4" fmla="*/ 2147483647 w 476"/>
                <a:gd name="T5" fmla="*/ 2147483647 h 145"/>
                <a:gd name="T6" fmla="*/ 2147483647 w 476"/>
                <a:gd name="T7" fmla="*/ 0 h 145"/>
                <a:gd name="T8" fmla="*/ 0 w 476"/>
                <a:gd name="T9" fmla="*/ 2147483647 h 145"/>
                <a:gd name="T10" fmla="*/ 0 60000 65536"/>
                <a:gd name="T11" fmla="*/ 0 60000 65536"/>
                <a:gd name="T12" fmla="*/ 0 60000 65536"/>
                <a:gd name="T13" fmla="*/ 0 60000 65536"/>
                <a:gd name="T14" fmla="*/ 0 60000 65536"/>
                <a:gd name="T15" fmla="*/ 0 w 476"/>
                <a:gd name="T16" fmla="*/ 0 h 145"/>
                <a:gd name="T17" fmla="*/ 476 w 476"/>
                <a:gd name="T18" fmla="*/ 145 h 145"/>
              </a:gdLst>
              <a:ahLst/>
              <a:cxnLst>
                <a:cxn ang="T10">
                  <a:pos x="T0" y="T1"/>
                </a:cxn>
                <a:cxn ang="T11">
                  <a:pos x="T2" y="T3"/>
                </a:cxn>
                <a:cxn ang="T12">
                  <a:pos x="T4" y="T5"/>
                </a:cxn>
                <a:cxn ang="T13">
                  <a:pos x="T6" y="T7"/>
                </a:cxn>
                <a:cxn ang="T14">
                  <a:pos x="T8" y="T9"/>
                </a:cxn>
              </a:cxnLst>
              <a:rect l="T15" t="T16" r="T17" b="T18"/>
              <a:pathLst>
                <a:path w="476" h="145">
                  <a:moveTo>
                    <a:pt x="0" y="84"/>
                  </a:moveTo>
                  <a:lnTo>
                    <a:pt x="10" y="145"/>
                  </a:lnTo>
                  <a:lnTo>
                    <a:pt x="476" y="61"/>
                  </a:lnTo>
                  <a:lnTo>
                    <a:pt x="466" y="0"/>
                  </a:lnTo>
                  <a:lnTo>
                    <a:pt x="0" y="84"/>
                  </a:lnTo>
                  <a:close/>
                </a:path>
              </a:pathLst>
            </a:custGeom>
            <a:solidFill>
              <a:srgbClr val="008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63" name="Rectangle 26"/>
            <p:cNvSpPr>
              <a:spLocks noChangeArrowheads="1"/>
            </p:cNvSpPr>
            <p:nvPr/>
          </p:nvSpPr>
          <p:spPr bwMode="auto">
            <a:xfrm>
              <a:off x="2635250" y="5060950"/>
              <a:ext cx="176330"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C</a:t>
              </a:r>
              <a:endParaRPr lang="en-US" altLang="zh-CN" b="1">
                <a:latin typeface="Times New Roman" charset="0"/>
              </a:endParaRPr>
            </a:p>
          </p:txBody>
        </p:sp>
        <p:sp>
          <p:nvSpPr>
            <p:cNvPr id="18464" name="Rectangle 29"/>
            <p:cNvSpPr>
              <a:spLocks noChangeArrowheads="1"/>
            </p:cNvSpPr>
            <p:nvPr/>
          </p:nvSpPr>
          <p:spPr bwMode="auto">
            <a:xfrm>
              <a:off x="4403725" y="4924425"/>
              <a:ext cx="176330"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D</a:t>
              </a:r>
              <a:endParaRPr lang="en-US" altLang="zh-CN" b="1">
                <a:latin typeface="Times New Roman" charset="0"/>
              </a:endParaRPr>
            </a:p>
          </p:txBody>
        </p:sp>
        <p:sp>
          <p:nvSpPr>
            <p:cNvPr id="18465" name="Rectangle 32"/>
            <p:cNvSpPr>
              <a:spLocks noChangeArrowheads="1"/>
            </p:cNvSpPr>
            <p:nvPr/>
          </p:nvSpPr>
          <p:spPr bwMode="auto">
            <a:xfrm>
              <a:off x="3182938" y="4164013"/>
              <a:ext cx="176330"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A</a:t>
              </a:r>
              <a:endParaRPr lang="en-US" altLang="zh-CN" b="1">
                <a:latin typeface="Times New Roman" charset="0"/>
              </a:endParaRPr>
            </a:p>
          </p:txBody>
        </p:sp>
        <p:sp>
          <p:nvSpPr>
            <p:cNvPr id="18466" name="Rectangle 35"/>
            <p:cNvSpPr>
              <a:spLocks noChangeArrowheads="1"/>
            </p:cNvSpPr>
            <p:nvPr/>
          </p:nvSpPr>
          <p:spPr bwMode="auto">
            <a:xfrm>
              <a:off x="4002088" y="6015038"/>
              <a:ext cx="161904"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B</a:t>
              </a:r>
              <a:endParaRPr lang="en-US" altLang="zh-CN" b="1">
                <a:latin typeface="Times New Roman" charset="0"/>
              </a:endParaRPr>
            </a:p>
          </p:txBody>
        </p:sp>
      </p:grpSp>
      <p:sp>
        <p:nvSpPr>
          <p:cNvPr id="18436" name="Freeform 11"/>
          <p:cNvSpPr>
            <a:spLocks/>
          </p:cNvSpPr>
          <p:nvPr/>
        </p:nvSpPr>
        <p:spPr bwMode="auto">
          <a:xfrm>
            <a:off x="6116638" y="5233988"/>
            <a:ext cx="174625" cy="765175"/>
          </a:xfrm>
          <a:custGeom>
            <a:avLst/>
            <a:gdLst>
              <a:gd name="T0" fmla="*/ 2147483647 w 110"/>
              <a:gd name="T1" fmla="*/ 0 h 482"/>
              <a:gd name="T2" fmla="*/ 2147483647 w 110"/>
              <a:gd name="T3" fmla="*/ 2147483647 h 482"/>
              <a:gd name="T4" fmla="*/ 2147483647 w 110"/>
              <a:gd name="T5" fmla="*/ 2147483647 h 482"/>
              <a:gd name="T6" fmla="*/ 2147483647 w 110"/>
              <a:gd name="T7" fmla="*/ 2147483647 h 482"/>
              <a:gd name="T8" fmla="*/ 2147483647 w 110"/>
              <a:gd name="T9" fmla="*/ 2147483647 h 482"/>
              <a:gd name="T10" fmla="*/ 2147483647 w 110"/>
              <a:gd name="T11" fmla="*/ 2147483647 h 482"/>
              <a:gd name="T12" fmla="*/ 2147483647 w 110"/>
              <a:gd name="T13" fmla="*/ 2147483647 h 482"/>
              <a:gd name="T14" fmla="*/ 2147483647 w 110"/>
              <a:gd name="T15" fmla="*/ 2147483647 h 482"/>
              <a:gd name="T16" fmla="*/ 2147483647 w 110"/>
              <a:gd name="T17" fmla="*/ 2147483647 h 482"/>
              <a:gd name="T18" fmla="*/ 2147483647 w 110"/>
              <a:gd name="T19" fmla="*/ 2147483647 h 482"/>
              <a:gd name="T20" fmla="*/ 0 w 110"/>
              <a:gd name="T21" fmla="*/ 2147483647 h 482"/>
              <a:gd name="T22" fmla="*/ 2147483647 w 110"/>
              <a:gd name="T23" fmla="*/ 2147483647 h 482"/>
              <a:gd name="T24" fmla="*/ 2147483647 w 110"/>
              <a:gd name="T25" fmla="*/ 2147483647 h 482"/>
              <a:gd name="T26" fmla="*/ 2147483647 w 110"/>
              <a:gd name="T27" fmla="*/ 2147483647 h 482"/>
              <a:gd name="T28" fmla="*/ 2147483647 w 110"/>
              <a:gd name="T29" fmla="*/ 2147483647 h 482"/>
              <a:gd name="T30" fmla="*/ 2147483647 w 110"/>
              <a:gd name="T31" fmla="*/ 2147483647 h 482"/>
              <a:gd name="T32" fmla="*/ 2147483647 w 110"/>
              <a:gd name="T33" fmla="*/ 2147483647 h 482"/>
              <a:gd name="T34" fmla="*/ 2147483647 w 110"/>
              <a:gd name="T35" fmla="*/ 2147483647 h 482"/>
              <a:gd name="T36" fmla="*/ 2147483647 w 110"/>
              <a:gd name="T37" fmla="*/ 2147483647 h 482"/>
              <a:gd name="T38" fmla="*/ 2147483647 w 110"/>
              <a:gd name="T39" fmla="*/ 2147483647 h 482"/>
              <a:gd name="T40" fmla="*/ 2147483647 w 110"/>
              <a:gd name="T41" fmla="*/ 2147483647 h 4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482"/>
              <a:gd name="T65" fmla="*/ 110 w 110"/>
              <a:gd name="T66" fmla="*/ 482 h 4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482">
                <a:moveTo>
                  <a:pt x="110" y="0"/>
                </a:moveTo>
                <a:lnTo>
                  <a:pt x="102" y="13"/>
                </a:lnTo>
                <a:lnTo>
                  <a:pt x="90" y="32"/>
                </a:lnTo>
                <a:lnTo>
                  <a:pt x="76" y="54"/>
                </a:lnTo>
                <a:lnTo>
                  <a:pt x="61" y="79"/>
                </a:lnTo>
                <a:lnTo>
                  <a:pt x="46" y="105"/>
                </a:lnTo>
                <a:lnTo>
                  <a:pt x="32" y="130"/>
                </a:lnTo>
                <a:lnTo>
                  <a:pt x="20" y="155"/>
                </a:lnTo>
                <a:lnTo>
                  <a:pt x="12" y="177"/>
                </a:lnTo>
                <a:lnTo>
                  <a:pt x="2" y="220"/>
                </a:lnTo>
                <a:lnTo>
                  <a:pt x="0" y="260"/>
                </a:lnTo>
                <a:lnTo>
                  <a:pt x="2" y="299"/>
                </a:lnTo>
                <a:lnTo>
                  <a:pt x="12" y="338"/>
                </a:lnTo>
                <a:lnTo>
                  <a:pt x="20" y="358"/>
                </a:lnTo>
                <a:lnTo>
                  <a:pt x="32" y="377"/>
                </a:lnTo>
                <a:lnTo>
                  <a:pt x="45" y="397"/>
                </a:lnTo>
                <a:lnTo>
                  <a:pt x="59" y="418"/>
                </a:lnTo>
                <a:lnTo>
                  <a:pt x="74" y="436"/>
                </a:lnTo>
                <a:lnTo>
                  <a:pt x="89" y="453"/>
                </a:lnTo>
                <a:lnTo>
                  <a:pt x="100" y="468"/>
                </a:lnTo>
                <a:lnTo>
                  <a:pt x="110" y="48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8437" name="Oval 37"/>
          <p:cNvSpPr>
            <a:spLocks noChangeArrowheads="1"/>
          </p:cNvSpPr>
          <p:nvPr/>
        </p:nvSpPr>
        <p:spPr bwMode="auto">
          <a:xfrm>
            <a:off x="6253163" y="4348163"/>
            <a:ext cx="123825" cy="128587"/>
          </a:xfrm>
          <a:prstGeom prst="ellipse">
            <a:avLst/>
          </a:prstGeom>
          <a:solidFill>
            <a:schemeClr val="tx1"/>
          </a:solidFill>
          <a:ln w="15875">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18438" name="Oval 38"/>
          <p:cNvSpPr>
            <a:spLocks noChangeArrowheads="1"/>
          </p:cNvSpPr>
          <p:nvPr/>
        </p:nvSpPr>
        <p:spPr bwMode="auto">
          <a:xfrm>
            <a:off x="6253163" y="5160963"/>
            <a:ext cx="123825" cy="128587"/>
          </a:xfrm>
          <a:prstGeom prst="ellipse">
            <a:avLst/>
          </a:prstGeom>
          <a:solidFill>
            <a:schemeClr val="tx1"/>
          </a:solidFill>
          <a:ln w="15875">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18439" name="Oval 39"/>
          <p:cNvSpPr>
            <a:spLocks noChangeArrowheads="1"/>
          </p:cNvSpPr>
          <p:nvPr/>
        </p:nvSpPr>
        <p:spPr bwMode="auto">
          <a:xfrm>
            <a:off x="6253163" y="5972175"/>
            <a:ext cx="123825" cy="128588"/>
          </a:xfrm>
          <a:prstGeom prst="ellipse">
            <a:avLst/>
          </a:prstGeom>
          <a:solidFill>
            <a:schemeClr val="tx1"/>
          </a:solidFill>
          <a:ln w="15875">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18440" name="Oval 40"/>
          <p:cNvSpPr>
            <a:spLocks noChangeArrowheads="1"/>
          </p:cNvSpPr>
          <p:nvPr/>
        </p:nvSpPr>
        <p:spPr bwMode="auto">
          <a:xfrm>
            <a:off x="8083550" y="5160963"/>
            <a:ext cx="125413" cy="128587"/>
          </a:xfrm>
          <a:prstGeom prst="ellipse">
            <a:avLst/>
          </a:prstGeom>
          <a:solidFill>
            <a:schemeClr val="tx1"/>
          </a:solidFill>
          <a:ln w="15875">
            <a:solidFill>
              <a:srgbClr val="000000"/>
            </a:solidFill>
            <a:round/>
            <a:headEnd/>
            <a:tailEnd/>
          </a:ln>
        </p:spPr>
        <p:txBody>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b="1"/>
          </a:p>
        </p:txBody>
      </p:sp>
      <p:sp>
        <p:nvSpPr>
          <p:cNvPr id="18441" name="Line 41"/>
          <p:cNvSpPr>
            <a:spLocks noChangeShapeType="1"/>
          </p:cNvSpPr>
          <p:nvPr/>
        </p:nvSpPr>
        <p:spPr bwMode="auto">
          <a:xfrm>
            <a:off x="6369050" y="4429125"/>
            <a:ext cx="1741488" cy="777875"/>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2" name="Line 42"/>
          <p:cNvSpPr>
            <a:spLocks noChangeShapeType="1"/>
          </p:cNvSpPr>
          <p:nvPr/>
        </p:nvSpPr>
        <p:spPr bwMode="auto">
          <a:xfrm>
            <a:off x="6394450" y="5233988"/>
            <a:ext cx="1728788"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3" name="Line 43"/>
          <p:cNvSpPr>
            <a:spLocks noChangeShapeType="1"/>
          </p:cNvSpPr>
          <p:nvPr/>
        </p:nvSpPr>
        <p:spPr bwMode="auto">
          <a:xfrm flipV="1">
            <a:off x="6381750" y="5260975"/>
            <a:ext cx="1714500" cy="765175"/>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44" name="Freeform 44"/>
          <p:cNvSpPr>
            <a:spLocks/>
          </p:cNvSpPr>
          <p:nvPr/>
        </p:nvSpPr>
        <p:spPr bwMode="auto">
          <a:xfrm>
            <a:off x="6091238" y="4441825"/>
            <a:ext cx="174625" cy="765175"/>
          </a:xfrm>
          <a:custGeom>
            <a:avLst/>
            <a:gdLst>
              <a:gd name="T0" fmla="*/ 2147483647 w 110"/>
              <a:gd name="T1" fmla="*/ 0 h 482"/>
              <a:gd name="T2" fmla="*/ 2147483647 w 110"/>
              <a:gd name="T3" fmla="*/ 2147483647 h 482"/>
              <a:gd name="T4" fmla="*/ 2147483647 w 110"/>
              <a:gd name="T5" fmla="*/ 2147483647 h 482"/>
              <a:gd name="T6" fmla="*/ 2147483647 w 110"/>
              <a:gd name="T7" fmla="*/ 2147483647 h 482"/>
              <a:gd name="T8" fmla="*/ 2147483647 w 110"/>
              <a:gd name="T9" fmla="*/ 2147483647 h 482"/>
              <a:gd name="T10" fmla="*/ 2147483647 w 110"/>
              <a:gd name="T11" fmla="*/ 2147483647 h 482"/>
              <a:gd name="T12" fmla="*/ 2147483647 w 110"/>
              <a:gd name="T13" fmla="*/ 2147483647 h 482"/>
              <a:gd name="T14" fmla="*/ 2147483647 w 110"/>
              <a:gd name="T15" fmla="*/ 2147483647 h 482"/>
              <a:gd name="T16" fmla="*/ 2147483647 w 110"/>
              <a:gd name="T17" fmla="*/ 2147483647 h 482"/>
              <a:gd name="T18" fmla="*/ 2147483647 w 110"/>
              <a:gd name="T19" fmla="*/ 2147483647 h 482"/>
              <a:gd name="T20" fmla="*/ 0 w 110"/>
              <a:gd name="T21" fmla="*/ 2147483647 h 482"/>
              <a:gd name="T22" fmla="*/ 2147483647 w 110"/>
              <a:gd name="T23" fmla="*/ 2147483647 h 482"/>
              <a:gd name="T24" fmla="*/ 2147483647 w 110"/>
              <a:gd name="T25" fmla="*/ 2147483647 h 482"/>
              <a:gd name="T26" fmla="*/ 2147483647 w 110"/>
              <a:gd name="T27" fmla="*/ 2147483647 h 482"/>
              <a:gd name="T28" fmla="*/ 2147483647 w 110"/>
              <a:gd name="T29" fmla="*/ 2147483647 h 482"/>
              <a:gd name="T30" fmla="*/ 2147483647 w 110"/>
              <a:gd name="T31" fmla="*/ 2147483647 h 482"/>
              <a:gd name="T32" fmla="*/ 2147483647 w 110"/>
              <a:gd name="T33" fmla="*/ 2147483647 h 482"/>
              <a:gd name="T34" fmla="*/ 2147483647 w 110"/>
              <a:gd name="T35" fmla="*/ 2147483647 h 482"/>
              <a:gd name="T36" fmla="*/ 2147483647 w 110"/>
              <a:gd name="T37" fmla="*/ 2147483647 h 482"/>
              <a:gd name="T38" fmla="*/ 2147483647 w 110"/>
              <a:gd name="T39" fmla="*/ 2147483647 h 482"/>
              <a:gd name="T40" fmla="*/ 2147483647 w 110"/>
              <a:gd name="T41" fmla="*/ 2147483647 h 4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482"/>
              <a:gd name="T65" fmla="*/ 110 w 110"/>
              <a:gd name="T66" fmla="*/ 482 h 4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482">
                <a:moveTo>
                  <a:pt x="110" y="0"/>
                </a:moveTo>
                <a:lnTo>
                  <a:pt x="102" y="13"/>
                </a:lnTo>
                <a:lnTo>
                  <a:pt x="90" y="32"/>
                </a:lnTo>
                <a:lnTo>
                  <a:pt x="75" y="54"/>
                </a:lnTo>
                <a:lnTo>
                  <a:pt x="61" y="79"/>
                </a:lnTo>
                <a:lnTo>
                  <a:pt x="46" y="105"/>
                </a:lnTo>
                <a:lnTo>
                  <a:pt x="31" y="130"/>
                </a:lnTo>
                <a:lnTo>
                  <a:pt x="20" y="156"/>
                </a:lnTo>
                <a:lnTo>
                  <a:pt x="12" y="178"/>
                </a:lnTo>
                <a:lnTo>
                  <a:pt x="2" y="220"/>
                </a:lnTo>
                <a:lnTo>
                  <a:pt x="0" y="260"/>
                </a:lnTo>
                <a:lnTo>
                  <a:pt x="2" y="299"/>
                </a:lnTo>
                <a:lnTo>
                  <a:pt x="12" y="338"/>
                </a:lnTo>
                <a:lnTo>
                  <a:pt x="20" y="358"/>
                </a:lnTo>
                <a:lnTo>
                  <a:pt x="31" y="377"/>
                </a:lnTo>
                <a:lnTo>
                  <a:pt x="44" y="397"/>
                </a:lnTo>
                <a:lnTo>
                  <a:pt x="59" y="418"/>
                </a:lnTo>
                <a:lnTo>
                  <a:pt x="74" y="436"/>
                </a:lnTo>
                <a:lnTo>
                  <a:pt x="88" y="453"/>
                </a:lnTo>
                <a:lnTo>
                  <a:pt x="100" y="468"/>
                </a:lnTo>
                <a:lnTo>
                  <a:pt x="110" y="48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8445" name="Freeform 45"/>
          <p:cNvSpPr>
            <a:spLocks/>
          </p:cNvSpPr>
          <p:nvPr/>
        </p:nvSpPr>
        <p:spPr bwMode="auto">
          <a:xfrm>
            <a:off x="6356350" y="4454525"/>
            <a:ext cx="176213" cy="765175"/>
          </a:xfrm>
          <a:custGeom>
            <a:avLst/>
            <a:gdLst>
              <a:gd name="T0" fmla="*/ 0 w 111"/>
              <a:gd name="T1" fmla="*/ 0 h 482"/>
              <a:gd name="T2" fmla="*/ 2147483647 w 111"/>
              <a:gd name="T3" fmla="*/ 2147483647 h 482"/>
              <a:gd name="T4" fmla="*/ 2147483647 w 111"/>
              <a:gd name="T5" fmla="*/ 2147483647 h 482"/>
              <a:gd name="T6" fmla="*/ 2147483647 w 111"/>
              <a:gd name="T7" fmla="*/ 2147483647 h 482"/>
              <a:gd name="T8" fmla="*/ 2147483647 w 111"/>
              <a:gd name="T9" fmla="*/ 2147483647 h 482"/>
              <a:gd name="T10" fmla="*/ 2147483647 w 111"/>
              <a:gd name="T11" fmla="*/ 2147483647 h 482"/>
              <a:gd name="T12" fmla="*/ 2147483647 w 111"/>
              <a:gd name="T13" fmla="*/ 2147483647 h 482"/>
              <a:gd name="T14" fmla="*/ 2147483647 w 111"/>
              <a:gd name="T15" fmla="*/ 2147483647 h 482"/>
              <a:gd name="T16" fmla="*/ 2147483647 w 111"/>
              <a:gd name="T17" fmla="*/ 2147483647 h 482"/>
              <a:gd name="T18" fmla="*/ 2147483647 w 111"/>
              <a:gd name="T19" fmla="*/ 2147483647 h 482"/>
              <a:gd name="T20" fmla="*/ 2147483647 w 111"/>
              <a:gd name="T21" fmla="*/ 2147483647 h 482"/>
              <a:gd name="T22" fmla="*/ 2147483647 w 111"/>
              <a:gd name="T23" fmla="*/ 2147483647 h 482"/>
              <a:gd name="T24" fmla="*/ 2147483647 w 111"/>
              <a:gd name="T25" fmla="*/ 2147483647 h 482"/>
              <a:gd name="T26" fmla="*/ 2147483647 w 111"/>
              <a:gd name="T27" fmla="*/ 2147483647 h 482"/>
              <a:gd name="T28" fmla="*/ 2147483647 w 111"/>
              <a:gd name="T29" fmla="*/ 2147483647 h 482"/>
              <a:gd name="T30" fmla="*/ 2147483647 w 111"/>
              <a:gd name="T31" fmla="*/ 2147483647 h 482"/>
              <a:gd name="T32" fmla="*/ 2147483647 w 111"/>
              <a:gd name="T33" fmla="*/ 2147483647 h 482"/>
              <a:gd name="T34" fmla="*/ 2147483647 w 111"/>
              <a:gd name="T35" fmla="*/ 2147483647 h 482"/>
              <a:gd name="T36" fmla="*/ 2147483647 w 111"/>
              <a:gd name="T37" fmla="*/ 2147483647 h 482"/>
              <a:gd name="T38" fmla="*/ 2147483647 w 111"/>
              <a:gd name="T39" fmla="*/ 2147483647 h 482"/>
              <a:gd name="T40" fmla="*/ 0 w 111"/>
              <a:gd name="T41" fmla="*/ 2147483647 h 4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482"/>
              <a:gd name="T65" fmla="*/ 111 w 111"/>
              <a:gd name="T66" fmla="*/ 482 h 4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482">
                <a:moveTo>
                  <a:pt x="0" y="0"/>
                </a:moveTo>
                <a:lnTo>
                  <a:pt x="8" y="14"/>
                </a:lnTo>
                <a:lnTo>
                  <a:pt x="20" y="33"/>
                </a:lnTo>
                <a:lnTo>
                  <a:pt x="34" y="55"/>
                </a:lnTo>
                <a:lnTo>
                  <a:pt x="49" y="80"/>
                </a:lnTo>
                <a:lnTo>
                  <a:pt x="64" y="105"/>
                </a:lnTo>
                <a:lnTo>
                  <a:pt x="79" y="131"/>
                </a:lnTo>
                <a:lnTo>
                  <a:pt x="90" y="156"/>
                </a:lnTo>
                <a:lnTo>
                  <a:pt x="98" y="178"/>
                </a:lnTo>
                <a:lnTo>
                  <a:pt x="108" y="220"/>
                </a:lnTo>
                <a:lnTo>
                  <a:pt x="111" y="261"/>
                </a:lnTo>
                <a:lnTo>
                  <a:pt x="108" y="300"/>
                </a:lnTo>
                <a:lnTo>
                  <a:pt x="98" y="339"/>
                </a:lnTo>
                <a:lnTo>
                  <a:pt x="90" y="359"/>
                </a:lnTo>
                <a:lnTo>
                  <a:pt x="79" y="378"/>
                </a:lnTo>
                <a:lnTo>
                  <a:pt x="65" y="398"/>
                </a:lnTo>
                <a:lnTo>
                  <a:pt x="51" y="418"/>
                </a:lnTo>
                <a:lnTo>
                  <a:pt x="36" y="437"/>
                </a:lnTo>
                <a:lnTo>
                  <a:pt x="21" y="454"/>
                </a:lnTo>
                <a:lnTo>
                  <a:pt x="10" y="469"/>
                </a:lnTo>
                <a:lnTo>
                  <a:pt x="0" y="48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8446" name="Freeform 46"/>
          <p:cNvSpPr>
            <a:spLocks/>
          </p:cNvSpPr>
          <p:nvPr/>
        </p:nvSpPr>
        <p:spPr bwMode="auto">
          <a:xfrm>
            <a:off x="6369050" y="5246688"/>
            <a:ext cx="176213" cy="765175"/>
          </a:xfrm>
          <a:custGeom>
            <a:avLst/>
            <a:gdLst>
              <a:gd name="T0" fmla="*/ 0 w 111"/>
              <a:gd name="T1" fmla="*/ 0 h 482"/>
              <a:gd name="T2" fmla="*/ 2147483647 w 111"/>
              <a:gd name="T3" fmla="*/ 2147483647 h 482"/>
              <a:gd name="T4" fmla="*/ 2147483647 w 111"/>
              <a:gd name="T5" fmla="*/ 2147483647 h 482"/>
              <a:gd name="T6" fmla="*/ 2147483647 w 111"/>
              <a:gd name="T7" fmla="*/ 2147483647 h 482"/>
              <a:gd name="T8" fmla="*/ 2147483647 w 111"/>
              <a:gd name="T9" fmla="*/ 2147483647 h 482"/>
              <a:gd name="T10" fmla="*/ 2147483647 w 111"/>
              <a:gd name="T11" fmla="*/ 2147483647 h 482"/>
              <a:gd name="T12" fmla="*/ 2147483647 w 111"/>
              <a:gd name="T13" fmla="*/ 2147483647 h 482"/>
              <a:gd name="T14" fmla="*/ 2147483647 w 111"/>
              <a:gd name="T15" fmla="*/ 2147483647 h 482"/>
              <a:gd name="T16" fmla="*/ 2147483647 w 111"/>
              <a:gd name="T17" fmla="*/ 2147483647 h 482"/>
              <a:gd name="T18" fmla="*/ 2147483647 w 111"/>
              <a:gd name="T19" fmla="*/ 2147483647 h 482"/>
              <a:gd name="T20" fmla="*/ 2147483647 w 111"/>
              <a:gd name="T21" fmla="*/ 2147483647 h 482"/>
              <a:gd name="T22" fmla="*/ 2147483647 w 111"/>
              <a:gd name="T23" fmla="*/ 2147483647 h 482"/>
              <a:gd name="T24" fmla="*/ 2147483647 w 111"/>
              <a:gd name="T25" fmla="*/ 2147483647 h 482"/>
              <a:gd name="T26" fmla="*/ 2147483647 w 111"/>
              <a:gd name="T27" fmla="*/ 2147483647 h 482"/>
              <a:gd name="T28" fmla="*/ 2147483647 w 111"/>
              <a:gd name="T29" fmla="*/ 2147483647 h 482"/>
              <a:gd name="T30" fmla="*/ 2147483647 w 111"/>
              <a:gd name="T31" fmla="*/ 2147483647 h 482"/>
              <a:gd name="T32" fmla="*/ 2147483647 w 111"/>
              <a:gd name="T33" fmla="*/ 2147483647 h 482"/>
              <a:gd name="T34" fmla="*/ 2147483647 w 111"/>
              <a:gd name="T35" fmla="*/ 2147483647 h 482"/>
              <a:gd name="T36" fmla="*/ 2147483647 w 111"/>
              <a:gd name="T37" fmla="*/ 2147483647 h 482"/>
              <a:gd name="T38" fmla="*/ 2147483647 w 111"/>
              <a:gd name="T39" fmla="*/ 2147483647 h 482"/>
              <a:gd name="T40" fmla="*/ 0 w 111"/>
              <a:gd name="T41" fmla="*/ 2147483647 h 4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
              <a:gd name="T64" fmla="*/ 0 h 482"/>
              <a:gd name="T65" fmla="*/ 111 w 111"/>
              <a:gd name="T66" fmla="*/ 482 h 4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 h="482">
                <a:moveTo>
                  <a:pt x="0" y="0"/>
                </a:moveTo>
                <a:lnTo>
                  <a:pt x="8" y="14"/>
                </a:lnTo>
                <a:lnTo>
                  <a:pt x="20" y="32"/>
                </a:lnTo>
                <a:lnTo>
                  <a:pt x="35" y="54"/>
                </a:lnTo>
                <a:lnTo>
                  <a:pt x="49" y="80"/>
                </a:lnTo>
                <a:lnTo>
                  <a:pt x="64" y="105"/>
                </a:lnTo>
                <a:lnTo>
                  <a:pt x="79" y="131"/>
                </a:lnTo>
                <a:lnTo>
                  <a:pt x="90" y="156"/>
                </a:lnTo>
                <a:lnTo>
                  <a:pt x="98" y="178"/>
                </a:lnTo>
                <a:lnTo>
                  <a:pt x="108" y="220"/>
                </a:lnTo>
                <a:lnTo>
                  <a:pt x="111" y="261"/>
                </a:lnTo>
                <a:lnTo>
                  <a:pt x="108" y="300"/>
                </a:lnTo>
                <a:lnTo>
                  <a:pt x="98" y="339"/>
                </a:lnTo>
                <a:lnTo>
                  <a:pt x="90" y="359"/>
                </a:lnTo>
                <a:lnTo>
                  <a:pt x="79" y="377"/>
                </a:lnTo>
                <a:lnTo>
                  <a:pt x="66" y="398"/>
                </a:lnTo>
                <a:lnTo>
                  <a:pt x="51" y="418"/>
                </a:lnTo>
                <a:lnTo>
                  <a:pt x="36" y="437"/>
                </a:lnTo>
                <a:lnTo>
                  <a:pt x="21" y="454"/>
                </a:lnTo>
                <a:lnTo>
                  <a:pt x="10" y="469"/>
                </a:lnTo>
                <a:lnTo>
                  <a:pt x="0" y="48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8447" name="Rectangle 48"/>
          <p:cNvSpPr>
            <a:spLocks noChangeArrowheads="1"/>
          </p:cNvSpPr>
          <p:nvPr/>
        </p:nvSpPr>
        <p:spPr bwMode="auto">
          <a:xfrm>
            <a:off x="5992813" y="4149725"/>
            <a:ext cx="176212"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A</a:t>
            </a:r>
            <a:endParaRPr lang="en-US" altLang="zh-CN" b="1">
              <a:latin typeface="Times New Roman" charset="0"/>
            </a:endParaRPr>
          </a:p>
        </p:txBody>
      </p:sp>
      <p:sp>
        <p:nvSpPr>
          <p:cNvPr id="18448" name="Rectangle 51"/>
          <p:cNvSpPr>
            <a:spLocks noChangeArrowheads="1"/>
          </p:cNvSpPr>
          <p:nvPr/>
        </p:nvSpPr>
        <p:spPr bwMode="auto">
          <a:xfrm>
            <a:off x="5940425" y="5132388"/>
            <a:ext cx="176213"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C</a:t>
            </a:r>
            <a:endParaRPr lang="en-US" altLang="zh-CN" b="1">
              <a:latin typeface="Times New Roman" charset="0"/>
            </a:endParaRPr>
          </a:p>
        </p:txBody>
      </p:sp>
      <p:sp>
        <p:nvSpPr>
          <p:cNvPr id="18449" name="Rectangle 54"/>
          <p:cNvSpPr>
            <a:spLocks noChangeArrowheads="1"/>
          </p:cNvSpPr>
          <p:nvPr/>
        </p:nvSpPr>
        <p:spPr bwMode="auto">
          <a:xfrm>
            <a:off x="6070600" y="6097588"/>
            <a:ext cx="161925"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B</a:t>
            </a:r>
            <a:endParaRPr lang="en-US" altLang="zh-CN" b="1">
              <a:latin typeface="Times New Roman" charset="0"/>
            </a:endParaRPr>
          </a:p>
        </p:txBody>
      </p:sp>
      <p:sp>
        <p:nvSpPr>
          <p:cNvPr id="18450" name="Rectangle 57"/>
          <p:cNvSpPr>
            <a:spLocks noChangeArrowheads="1"/>
          </p:cNvSpPr>
          <p:nvPr/>
        </p:nvSpPr>
        <p:spPr bwMode="auto">
          <a:xfrm>
            <a:off x="7967663" y="4860925"/>
            <a:ext cx="176212"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1900" b="1">
                <a:solidFill>
                  <a:srgbClr val="000000"/>
                </a:solidFill>
                <a:latin typeface="Times New Roman" charset="0"/>
              </a:rPr>
              <a:t>D</a:t>
            </a:r>
            <a:endParaRPr lang="en-US" altLang="zh-CN" b="1">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2238"/>
            <a:ext cx="7327900" cy="1295400"/>
          </a:xfrm>
        </p:spPr>
        <p:txBody>
          <a:bodyPr/>
          <a:lstStyle/>
          <a:p>
            <a:pPr algn="ctr" eaLnBrk="1" hangingPunct="1"/>
            <a:r>
              <a:rPr lang="zh-CN" altLang="en-US"/>
              <a:t>哈密尔顿图的充分条件</a:t>
            </a:r>
          </a:p>
        </p:txBody>
      </p:sp>
      <p:sp>
        <p:nvSpPr>
          <p:cNvPr id="18435" name="Rectangle 3"/>
          <p:cNvSpPr>
            <a:spLocks noGrp="1" noChangeArrowheads="1"/>
          </p:cNvSpPr>
          <p:nvPr>
            <p:ph type="body" idx="1"/>
          </p:nvPr>
        </p:nvSpPr>
        <p:spPr>
          <a:xfrm>
            <a:off x="539750" y="1628775"/>
            <a:ext cx="8353425" cy="2736850"/>
          </a:xfrm>
        </p:spPr>
        <p:txBody>
          <a:bodyPr/>
          <a:lstStyle/>
          <a:p>
            <a:r>
              <a:rPr lang="en-US" altLang="zh-CN" sz="2400" b="1" dirty="0">
                <a:latin typeface="Times New Roman" panose="02020603050405020304" pitchFamily="18" charset="0"/>
                <a:cs typeface="Times New Roman" panose="02020603050405020304" pitchFamily="18" charset="0"/>
              </a:rPr>
              <a:t>Dirac</a:t>
            </a:r>
            <a:r>
              <a:rPr lang="zh-CN" altLang="en-US" sz="2400" b="1" dirty="0">
                <a:latin typeface="Times New Roman" panose="02020603050405020304" pitchFamily="18" charset="0"/>
                <a:cs typeface="Times New Roman" panose="02020603050405020304" pitchFamily="18" charset="0"/>
              </a:rPr>
              <a:t>定理（狄拉克</a:t>
            </a:r>
            <a:r>
              <a:rPr lang="en-US" altLang="zh-CN" sz="2400" b="1" dirty="0">
                <a:latin typeface="Times New Roman" panose="02020603050405020304" pitchFamily="18" charset="0"/>
                <a:cs typeface="Times New Roman" panose="02020603050405020304" pitchFamily="18" charset="0"/>
              </a:rPr>
              <a:t>, 1952</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buFontTx/>
              <a:buNone/>
            </a:pPr>
            <a:r>
              <a:rPr lang="zh-CN" altLang="en-US" sz="2400" b="1" dirty="0">
                <a:latin typeface="Times New Roman" panose="02020603050405020304" pitchFamily="18" charset="0"/>
              </a:rPr>
              <a:t>    设</a:t>
            </a:r>
            <a:r>
              <a:rPr lang="en-US" altLang="zh-CN" sz="2400" b="1" dirty="0">
                <a:latin typeface="Times New Roman" panose="02020603050405020304" pitchFamily="18" charset="0"/>
              </a:rPr>
              <a:t>G</a:t>
            </a:r>
            <a:r>
              <a:rPr lang="zh-CN" altLang="en-US" sz="2400" b="1" dirty="0">
                <a:latin typeface="Times New Roman" panose="02020603050405020304" pitchFamily="18" charset="0"/>
              </a:rPr>
              <a:t>是无向简单图，</a:t>
            </a:r>
            <a:r>
              <a:rPr lang="en-US" altLang="zh-CN" sz="2400" b="1" dirty="0">
                <a:latin typeface="Times New Roman" panose="02020603050405020304" pitchFamily="18" charset="0"/>
              </a:rPr>
              <a:t>|G|=n</a:t>
            </a:r>
            <a:r>
              <a:rPr lang="en-US" altLang="zh-CN" sz="2400" b="1" dirty="0">
                <a:latin typeface="Times New Roman" panose="02020603050405020304" pitchFamily="18" charset="0"/>
                <a:sym typeface="Symbol" panose="05050102010706020507" pitchFamily="18" charset="2"/>
              </a:rPr>
              <a:t>3 </a:t>
            </a:r>
            <a:r>
              <a:rPr lang="zh-CN" altLang="en-US" sz="2400" b="1" dirty="0">
                <a:latin typeface="Times New Roman" panose="02020603050405020304" pitchFamily="18" charset="0"/>
              </a:rPr>
              <a:t>， 若</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(G)</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则</a:t>
            </a:r>
            <a:r>
              <a:rPr lang="en-US" altLang="zh-CN" sz="2400" b="1" dirty="0">
                <a:latin typeface="Times New Roman" panose="02020603050405020304" pitchFamily="18" charset="0"/>
              </a:rPr>
              <a:t>G</a:t>
            </a:r>
            <a:r>
              <a:rPr lang="zh-CN" altLang="en-US" sz="2400" b="1" dirty="0">
                <a:latin typeface="Times New Roman" panose="02020603050405020304" pitchFamily="18" charset="0"/>
              </a:rPr>
              <a:t>有哈密尔顿回图</a:t>
            </a:r>
            <a:r>
              <a:rPr lang="en-US" altLang="zh-CN" sz="2400" b="1" dirty="0">
                <a:latin typeface="Times New Roman" panose="02020603050405020304" pitchFamily="18" charset="0"/>
                <a:cs typeface="Times New Roman" panose="02020603050405020304" pitchFamily="18" charset="0"/>
              </a:rPr>
              <a:t>.</a:t>
            </a:r>
          </a:p>
          <a:p>
            <a:pPr algn="just" eaLnBrk="1" hangingPunct="1">
              <a:lnSpc>
                <a:spcPct val="110000"/>
              </a:lnSpc>
              <a:spcBef>
                <a:spcPct val="30000"/>
              </a:spcBef>
            </a:pPr>
            <a:r>
              <a:rPr lang="en-US" altLang="zh-CN" sz="2400" b="1" dirty="0">
                <a:latin typeface="Times New Roman" panose="02020603050405020304" pitchFamily="18" charset="0"/>
              </a:rPr>
              <a:t>Ore</a:t>
            </a:r>
            <a:r>
              <a:rPr lang="zh-CN" altLang="en-US" sz="2400" b="1" dirty="0">
                <a:latin typeface="Times New Roman" panose="02020603050405020304" pitchFamily="18" charset="0"/>
              </a:rPr>
              <a:t>定理（奥尔</a:t>
            </a:r>
            <a:r>
              <a:rPr lang="en-US" altLang="zh-CN" sz="2400" b="1" dirty="0">
                <a:latin typeface="Times New Roman" panose="02020603050405020304" pitchFamily="18" charset="0"/>
              </a:rPr>
              <a:t>, 1960</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110000"/>
              </a:lnSpc>
              <a:spcBef>
                <a:spcPct val="30000"/>
              </a:spcBef>
              <a:buFont typeface="Wingdings" panose="05000000000000000000" pitchFamily="2" charset="2"/>
              <a:buNone/>
            </a:pPr>
            <a:r>
              <a:rPr lang="zh-CN" altLang="en-US" sz="2400" b="1" dirty="0">
                <a:latin typeface="Times New Roman" panose="02020603050405020304" pitchFamily="18" charset="0"/>
              </a:rPr>
              <a:t>    设</a:t>
            </a:r>
            <a:r>
              <a:rPr lang="en-US" altLang="zh-CN" sz="2400" b="1" dirty="0">
                <a:latin typeface="Times New Roman" panose="02020603050405020304" pitchFamily="18" charset="0"/>
              </a:rPr>
              <a:t>G</a:t>
            </a:r>
            <a:r>
              <a:rPr lang="zh-CN" altLang="en-US" sz="2400" b="1" dirty="0">
                <a:latin typeface="Times New Roman" panose="02020603050405020304" pitchFamily="18" charset="0"/>
              </a:rPr>
              <a:t>是无向简单图，</a:t>
            </a:r>
            <a:r>
              <a:rPr lang="en-US" altLang="zh-CN" sz="2400" b="1" dirty="0">
                <a:latin typeface="Times New Roman" panose="02020603050405020304" pitchFamily="18" charset="0"/>
              </a:rPr>
              <a:t>|G|=n</a:t>
            </a:r>
            <a:r>
              <a:rPr lang="en-US" altLang="zh-CN" sz="2400" b="1" dirty="0">
                <a:latin typeface="Times New Roman" panose="02020603050405020304" pitchFamily="18" charset="0"/>
                <a:sym typeface="Symbol" panose="05050102010706020507" pitchFamily="18" charset="2"/>
              </a:rPr>
              <a:t>3 </a:t>
            </a:r>
            <a:r>
              <a:rPr lang="zh-CN" altLang="en-US" sz="2400" b="1" dirty="0">
                <a:latin typeface="Times New Roman" panose="02020603050405020304" pitchFamily="18" charset="0"/>
              </a:rPr>
              <a:t>，若</a:t>
            </a:r>
            <a:r>
              <a:rPr lang="en-US" altLang="zh-CN" sz="2400" b="1" dirty="0">
                <a:latin typeface="Times New Roman" panose="02020603050405020304" pitchFamily="18" charset="0"/>
              </a:rPr>
              <a:t>G</a:t>
            </a:r>
            <a:r>
              <a:rPr lang="zh-CN" altLang="en-US" sz="2400" b="1" dirty="0">
                <a:latin typeface="Times New Roman" panose="02020603050405020304" pitchFamily="18" charset="0"/>
              </a:rPr>
              <a:t>中任意不相邻的顶点对</a:t>
            </a:r>
            <a:r>
              <a:rPr lang="en-US" altLang="zh-CN" sz="2400" b="1" dirty="0" err="1">
                <a:latin typeface="Times New Roman" panose="02020603050405020304" pitchFamily="18" charset="0"/>
              </a:rPr>
              <a:t>u,v</a:t>
            </a:r>
            <a:r>
              <a:rPr lang="zh-CN" altLang="en-US" sz="2400" b="1" dirty="0">
                <a:latin typeface="Times New Roman" panose="02020603050405020304" pitchFamily="18" charset="0"/>
              </a:rPr>
              <a:t>均满足：</a:t>
            </a:r>
            <a:r>
              <a:rPr lang="zh-CN" altLang="en-US" sz="2400" b="1" i="1" dirty="0">
                <a:latin typeface="Times New Roman" panose="02020603050405020304" pitchFamily="18" charset="0"/>
              </a:rPr>
              <a:t> </a:t>
            </a:r>
            <a:r>
              <a:rPr lang="en-US" altLang="zh-CN" sz="2400" b="1" i="1" dirty="0">
                <a:solidFill>
                  <a:srgbClr val="FF0000"/>
                </a:solidFill>
                <a:latin typeface="Times New Roman" panose="02020603050405020304" pitchFamily="18" charset="0"/>
              </a:rPr>
              <a:t>d</a:t>
            </a:r>
            <a:r>
              <a:rPr lang="en-US" altLang="zh-CN" sz="2400" b="1" dirty="0">
                <a:solidFill>
                  <a:srgbClr val="FF0000"/>
                </a:solidFill>
                <a:latin typeface="Times New Roman" panose="02020603050405020304" pitchFamily="18" charset="0"/>
              </a:rPr>
              <a:t>(u)+</a:t>
            </a:r>
            <a:r>
              <a:rPr lang="en-US" altLang="zh-CN" sz="2400" b="1" i="1" dirty="0">
                <a:solidFill>
                  <a:srgbClr val="FF0000"/>
                </a:solidFill>
                <a:latin typeface="Times New Roman" panose="02020603050405020304" pitchFamily="18" charset="0"/>
              </a:rPr>
              <a:t>d</a:t>
            </a:r>
            <a:r>
              <a:rPr lang="en-US" altLang="zh-CN" sz="2400" b="1" dirty="0">
                <a:solidFill>
                  <a:srgbClr val="FF0000"/>
                </a:solidFill>
                <a:latin typeface="Times New Roman" panose="02020603050405020304" pitchFamily="18" charset="0"/>
              </a:rPr>
              <a:t>(v)</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rPr>
              <a:t>n</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，则</a:t>
            </a:r>
            <a:r>
              <a:rPr lang="en-US" altLang="zh-CN" sz="2400" b="1" dirty="0">
                <a:latin typeface="Times New Roman" panose="02020603050405020304" pitchFamily="18" charset="0"/>
              </a:rPr>
              <a:t>G</a:t>
            </a:r>
            <a:r>
              <a:rPr lang="zh-CN" altLang="en-US" sz="2400" b="1" dirty="0">
                <a:latin typeface="Times New Roman" panose="02020603050405020304" pitchFamily="18" charset="0"/>
              </a:rPr>
              <a:t>有哈密尔顿回图。</a:t>
            </a:r>
            <a:endParaRPr lang="en-US" altLang="zh-CN" sz="2400" b="1" dirty="0">
              <a:latin typeface="Times New Roman" panose="02020603050405020304" pitchFamily="18" charset="0"/>
            </a:endParaRPr>
          </a:p>
          <a:p>
            <a:pPr algn="just" eaLnBrk="1" hangingPunct="1">
              <a:lnSpc>
                <a:spcPct val="110000"/>
              </a:lnSpc>
              <a:spcBef>
                <a:spcPct val="30000"/>
              </a:spcBef>
            </a:pPr>
            <a:endParaRPr lang="zh-CN" altLang="en-US" sz="2400" b="1" dirty="0">
              <a:latin typeface="Times New Roman" panose="02020603050405020304" pitchFamily="18" charset="0"/>
            </a:endParaRPr>
          </a:p>
          <a:p>
            <a:pPr lvl="1" eaLnBrk="1" hangingPunct="1">
              <a:buFont typeface="Wingdings" panose="05000000000000000000" pitchFamily="2" charset="2"/>
              <a:buNone/>
            </a:pPr>
            <a:endParaRPr lang="en-US" altLang="zh-CN" sz="2000" dirty="0">
              <a:latin typeface="Times New Roman" panose="02020603050405020304" pitchFamily="18" charset="0"/>
            </a:endParaRPr>
          </a:p>
        </p:txBody>
      </p:sp>
      <p:sp>
        <p:nvSpPr>
          <p:cNvPr id="5" name="Rectangle 3"/>
          <p:cNvSpPr txBox="1">
            <a:spLocks noChangeArrowheads="1"/>
          </p:cNvSpPr>
          <p:nvPr/>
        </p:nvSpPr>
        <p:spPr bwMode="auto">
          <a:xfrm>
            <a:off x="539750" y="4437063"/>
            <a:ext cx="8208963" cy="2087562"/>
          </a:xfrm>
          <a:prstGeom prst="rect">
            <a:avLst/>
          </a:prstGeom>
          <a:noFill/>
          <a:ln w="9525">
            <a:noFill/>
            <a:miter lim="800000"/>
            <a:headEnd/>
            <a:tailEnd/>
          </a:ln>
        </p:spPr>
        <p:txBody>
          <a:bodyPr/>
          <a:lstStyle/>
          <a:p>
            <a:pPr marL="342900" indent="-342900" algn="just">
              <a:spcBef>
                <a:spcPct val="50000"/>
              </a:spcBef>
              <a:buClr>
                <a:schemeClr val="tx2"/>
              </a:buClr>
              <a:buSzPct val="70000"/>
              <a:buFont typeface="Wingdings" pitchFamily="2" charset="2"/>
              <a:buChar char="l"/>
              <a:defRPr/>
            </a:pPr>
            <a:r>
              <a:rPr lang="zh-CN" altLang="en-US" sz="2400" b="1" kern="0" dirty="0">
                <a:latin typeface="Times New Roman" pitchFamily="18" charset="0"/>
                <a:ea typeface="+mn-ea"/>
              </a:rPr>
              <a:t>设</a:t>
            </a:r>
            <a:r>
              <a:rPr lang="en-US" altLang="zh-CN" sz="2400" b="1" kern="0" dirty="0">
                <a:latin typeface="Times New Roman" pitchFamily="18" charset="0"/>
                <a:ea typeface="+mn-ea"/>
              </a:rPr>
              <a:t>G</a:t>
            </a:r>
            <a:r>
              <a:rPr lang="zh-CN" altLang="en-US" sz="2400" b="1" kern="0" dirty="0">
                <a:latin typeface="Times New Roman" pitchFamily="18" charset="0"/>
                <a:ea typeface="+mn-ea"/>
              </a:rPr>
              <a:t>是无向简单图</a:t>
            </a:r>
            <a:r>
              <a:rPr lang="en-US" altLang="zh-CN" sz="2400" b="1" kern="0" dirty="0">
                <a:latin typeface="Times New Roman" pitchFamily="18" charset="0"/>
                <a:ea typeface="+mn-ea"/>
              </a:rPr>
              <a:t>, |G|=n</a:t>
            </a:r>
            <a:r>
              <a:rPr lang="en-US" altLang="zh-CN" sz="2400" b="1" kern="0" dirty="0">
                <a:latin typeface="Times New Roman" pitchFamily="18" charset="0"/>
                <a:ea typeface="+mn-ea"/>
                <a:sym typeface="Symbol" pitchFamily="18" charset="2"/>
              </a:rPr>
              <a:t>2</a:t>
            </a:r>
            <a:r>
              <a:rPr lang="en-US" altLang="zh-CN" sz="2400" b="1" kern="0" dirty="0">
                <a:latin typeface="Times New Roman" pitchFamily="18" charset="0"/>
                <a:ea typeface="+mn-ea"/>
              </a:rPr>
              <a:t>, </a:t>
            </a:r>
            <a:r>
              <a:rPr lang="zh-CN" altLang="en-US" sz="2400" b="1" kern="0" dirty="0">
                <a:latin typeface="Times New Roman" pitchFamily="18" charset="0"/>
                <a:ea typeface="+mn-ea"/>
              </a:rPr>
              <a:t>若</a:t>
            </a:r>
            <a:r>
              <a:rPr lang="en-US" altLang="zh-CN" sz="2400" b="1" kern="0" dirty="0">
                <a:latin typeface="Times New Roman" pitchFamily="18" charset="0"/>
                <a:ea typeface="+mn-ea"/>
              </a:rPr>
              <a:t>G</a:t>
            </a:r>
            <a:r>
              <a:rPr lang="zh-CN" altLang="en-US" sz="2400" b="1" kern="0" dirty="0">
                <a:latin typeface="Times New Roman" pitchFamily="18" charset="0"/>
                <a:ea typeface="+mn-ea"/>
              </a:rPr>
              <a:t>中任意不相邻的顶点对</a:t>
            </a:r>
            <a:r>
              <a:rPr lang="en-US" altLang="zh-CN" sz="2400" b="1" kern="0" dirty="0" err="1">
                <a:latin typeface="Times New Roman" pitchFamily="18" charset="0"/>
                <a:ea typeface="+mn-ea"/>
              </a:rPr>
              <a:t>u,v</a:t>
            </a:r>
            <a:r>
              <a:rPr lang="zh-CN" altLang="en-US" sz="2400" b="1" kern="0" dirty="0">
                <a:latin typeface="Times New Roman" pitchFamily="18" charset="0"/>
                <a:ea typeface="+mn-ea"/>
              </a:rPr>
              <a:t>均满足：</a:t>
            </a:r>
            <a:r>
              <a:rPr lang="en-US" altLang="zh-CN" sz="2400" b="1" i="1" kern="0" dirty="0">
                <a:solidFill>
                  <a:srgbClr val="0000CC"/>
                </a:solidFill>
                <a:latin typeface="Times New Roman" pitchFamily="18" charset="0"/>
                <a:ea typeface="+mn-ea"/>
              </a:rPr>
              <a:t>d</a:t>
            </a:r>
            <a:r>
              <a:rPr lang="en-US" altLang="zh-CN" sz="2400" b="1" kern="0" dirty="0">
                <a:solidFill>
                  <a:srgbClr val="0000CC"/>
                </a:solidFill>
                <a:latin typeface="Times New Roman" pitchFamily="18" charset="0"/>
                <a:ea typeface="+mn-ea"/>
              </a:rPr>
              <a:t>(u)+</a:t>
            </a:r>
            <a:r>
              <a:rPr lang="en-US" altLang="zh-CN" sz="2400" b="1" i="1" kern="0" dirty="0">
                <a:solidFill>
                  <a:srgbClr val="0000CC"/>
                </a:solidFill>
                <a:latin typeface="Times New Roman" pitchFamily="18" charset="0"/>
                <a:ea typeface="+mn-ea"/>
              </a:rPr>
              <a:t>d</a:t>
            </a:r>
            <a:r>
              <a:rPr lang="en-US" altLang="zh-CN" sz="2400" b="1" kern="0" dirty="0">
                <a:solidFill>
                  <a:srgbClr val="0000CC"/>
                </a:solidFill>
                <a:latin typeface="Times New Roman" pitchFamily="18" charset="0"/>
                <a:ea typeface="+mn-ea"/>
              </a:rPr>
              <a:t>(v)</a:t>
            </a:r>
            <a:r>
              <a:rPr lang="en-US" altLang="zh-CN" sz="2400" b="1" kern="0" dirty="0">
                <a:solidFill>
                  <a:srgbClr val="0000CC"/>
                </a:solidFill>
                <a:latin typeface="Times New Roman" pitchFamily="18" charset="0"/>
                <a:ea typeface="+mn-ea"/>
                <a:sym typeface="Symbol" pitchFamily="18" charset="2"/>
              </a:rPr>
              <a:t></a:t>
            </a:r>
            <a:r>
              <a:rPr lang="en-US" altLang="zh-CN" sz="2400" b="1" kern="0" dirty="0">
                <a:solidFill>
                  <a:srgbClr val="0000CC"/>
                </a:solidFill>
                <a:latin typeface="Times New Roman" pitchFamily="18" charset="0"/>
                <a:ea typeface="+mn-ea"/>
              </a:rPr>
              <a:t>n-1</a:t>
            </a:r>
            <a:r>
              <a:rPr lang="zh-CN" altLang="en-US" sz="2400" b="1" kern="0" dirty="0">
                <a:solidFill>
                  <a:srgbClr val="0000CC"/>
                </a:solidFill>
                <a:latin typeface="Times New Roman" pitchFamily="18" charset="0"/>
                <a:ea typeface="+mn-ea"/>
              </a:rPr>
              <a:t>，</a:t>
            </a:r>
            <a:r>
              <a:rPr lang="zh-CN" altLang="en-US" sz="2400" b="1" kern="0" dirty="0">
                <a:latin typeface="Times New Roman" pitchFamily="18" charset="0"/>
                <a:ea typeface="+mn-ea"/>
              </a:rPr>
              <a:t>则</a:t>
            </a:r>
            <a:r>
              <a:rPr lang="en-US" altLang="zh-CN" sz="2400" b="1" kern="0" dirty="0">
                <a:latin typeface="Times New Roman" pitchFamily="18" charset="0"/>
                <a:ea typeface="+mn-ea"/>
              </a:rPr>
              <a:t>G</a:t>
            </a:r>
            <a:r>
              <a:rPr lang="zh-CN" altLang="en-US" sz="2400" b="1" kern="0" dirty="0">
                <a:latin typeface="Times New Roman" pitchFamily="18" charset="0"/>
                <a:ea typeface="+mn-ea"/>
              </a:rPr>
              <a:t>是连通图</a:t>
            </a:r>
            <a:r>
              <a:rPr lang="zh-CN" altLang="en-US" sz="2800" b="1" kern="0" dirty="0">
                <a:latin typeface="Times New Roman" pitchFamily="18" charset="0"/>
                <a:ea typeface="+mn-ea"/>
              </a:rPr>
              <a:t>。</a:t>
            </a:r>
          </a:p>
          <a:p>
            <a:pPr marL="692150" lvl="1" indent="-347663" algn="just">
              <a:lnSpc>
                <a:spcPct val="110000"/>
              </a:lnSpc>
              <a:spcBef>
                <a:spcPct val="20000"/>
              </a:spcBef>
              <a:buClr>
                <a:schemeClr val="accent2"/>
              </a:buClr>
              <a:buSzPct val="70000"/>
              <a:buFont typeface="Wingdings" pitchFamily="2" charset="2"/>
              <a:buChar char="l"/>
              <a:defRPr/>
            </a:pPr>
            <a:r>
              <a:rPr lang="zh-CN" altLang="en-US" sz="2000" b="1" kern="0" dirty="0">
                <a:latin typeface="Times New Roman" pitchFamily="18" charset="0"/>
                <a:ea typeface="+mn-ea"/>
              </a:rPr>
              <a:t>假设</a:t>
            </a:r>
            <a:r>
              <a:rPr lang="en-US" altLang="zh-CN" sz="2000" b="1" kern="0" dirty="0">
                <a:latin typeface="Times New Roman" pitchFamily="18" charset="0"/>
                <a:ea typeface="+mn-ea"/>
              </a:rPr>
              <a:t>G</a:t>
            </a:r>
            <a:r>
              <a:rPr lang="zh-CN" altLang="en-US" sz="2000" b="1" kern="0" dirty="0">
                <a:latin typeface="Times New Roman" pitchFamily="18" charset="0"/>
                <a:ea typeface="+mn-ea"/>
              </a:rPr>
              <a:t>不连通，则至少含</a:t>
            </a:r>
            <a:r>
              <a:rPr lang="en-US" altLang="zh-CN" sz="2000" b="1" kern="0" dirty="0">
                <a:latin typeface="Times New Roman" pitchFamily="18" charset="0"/>
                <a:ea typeface="+mn-ea"/>
              </a:rPr>
              <a:t>2</a:t>
            </a:r>
            <a:r>
              <a:rPr lang="zh-CN" altLang="en-US" sz="2000" b="1" kern="0" dirty="0">
                <a:latin typeface="Times New Roman" pitchFamily="18" charset="0"/>
                <a:ea typeface="+mn-ea"/>
              </a:rPr>
              <a:t>个连通分支，设为</a:t>
            </a:r>
            <a:r>
              <a:rPr lang="en-US" altLang="zh-CN" sz="2000" b="1" kern="0" dirty="0">
                <a:latin typeface="Times New Roman" pitchFamily="18" charset="0"/>
                <a:ea typeface="+mn-ea"/>
              </a:rPr>
              <a:t>G</a:t>
            </a:r>
            <a:r>
              <a:rPr lang="en-US" altLang="zh-CN" sz="2000" b="1" kern="0" baseline="-30000" dirty="0">
                <a:latin typeface="Times New Roman" pitchFamily="18" charset="0"/>
                <a:ea typeface="+mn-ea"/>
              </a:rPr>
              <a:t>1</a:t>
            </a:r>
            <a:r>
              <a:rPr lang="en-US" altLang="zh-CN" sz="2000" b="1" kern="0" dirty="0">
                <a:latin typeface="Times New Roman" pitchFamily="18" charset="0"/>
                <a:ea typeface="+mn-ea"/>
              </a:rPr>
              <a:t>, G</a:t>
            </a:r>
            <a:r>
              <a:rPr lang="en-US" altLang="zh-CN" sz="2000" b="1" kern="0" baseline="-30000" dirty="0">
                <a:latin typeface="Times New Roman" pitchFamily="18" charset="0"/>
                <a:ea typeface="+mn-ea"/>
              </a:rPr>
              <a:t>2</a:t>
            </a:r>
            <a:r>
              <a:rPr lang="zh-CN" altLang="en-US" sz="2000" b="1" kern="0" dirty="0">
                <a:latin typeface="Times New Roman" pitchFamily="18" charset="0"/>
                <a:ea typeface="+mn-ea"/>
              </a:rPr>
              <a:t>。取</a:t>
            </a:r>
            <a:r>
              <a:rPr lang="en-US" altLang="zh-CN" sz="2000" b="1" kern="0" dirty="0">
                <a:latin typeface="Times New Roman" pitchFamily="18" charset="0"/>
                <a:ea typeface="+mn-ea"/>
              </a:rPr>
              <a:t>x</a:t>
            </a:r>
            <a:r>
              <a:rPr lang="en-US" altLang="zh-CN" sz="2000" b="1" kern="0" dirty="0">
                <a:latin typeface="Times New Roman" pitchFamily="18" charset="0"/>
                <a:ea typeface="+mn-ea"/>
                <a:sym typeface="Symbol" pitchFamily="18" charset="2"/>
              </a:rPr>
              <a:t></a:t>
            </a:r>
            <a:r>
              <a:rPr lang="en-US" altLang="zh-CN" sz="2000" b="1" kern="0" dirty="0">
                <a:latin typeface="Times New Roman" pitchFamily="18" charset="0"/>
                <a:ea typeface="+mn-ea"/>
              </a:rPr>
              <a:t>V</a:t>
            </a:r>
            <a:r>
              <a:rPr lang="en-US" altLang="zh-CN" sz="2000" b="1" kern="0" baseline="-30000" dirty="0">
                <a:latin typeface="Times New Roman" pitchFamily="18" charset="0"/>
                <a:ea typeface="+mn-ea"/>
              </a:rPr>
              <a:t>G1</a:t>
            </a:r>
            <a:r>
              <a:rPr lang="en-US" altLang="zh-CN" sz="2000" b="1" kern="0" dirty="0">
                <a:latin typeface="Times New Roman" pitchFamily="18" charset="0"/>
                <a:ea typeface="+mn-ea"/>
              </a:rPr>
              <a:t>, y</a:t>
            </a:r>
            <a:r>
              <a:rPr lang="en-US" altLang="zh-CN" sz="2000" b="1" kern="0" dirty="0">
                <a:latin typeface="Times New Roman" pitchFamily="18" charset="0"/>
                <a:ea typeface="+mn-ea"/>
                <a:sym typeface="Symbol" pitchFamily="18" charset="2"/>
              </a:rPr>
              <a:t></a:t>
            </a:r>
            <a:r>
              <a:rPr lang="en-US" altLang="zh-CN" sz="2000" b="1" kern="0" dirty="0">
                <a:latin typeface="Times New Roman" pitchFamily="18" charset="0"/>
                <a:ea typeface="+mn-ea"/>
              </a:rPr>
              <a:t>V</a:t>
            </a:r>
            <a:r>
              <a:rPr lang="en-US" altLang="zh-CN" sz="2000" b="1" kern="0" baseline="-30000" dirty="0">
                <a:latin typeface="Times New Roman" pitchFamily="18" charset="0"/>
                <a:ea typeface="+mn-ea"/>
              </a:rPr>
              <a:t>G2</a:t>
            </a:r>
            <a:r>
              <a:rPr lang="en-US" altLang="zh-CN" sz="2000" b="1" kern="0" dirty="0">
                <a:latin typeface="Times New Roman" pitchFamily="18" charset="0"/>
                <a:ea typeface="+mn-ea"/>
              </a:rPr>
              <a:t>, </a:t>
            </a:r>
            <a:r>
              <a:rPr lang="zh-CN" altLang="en-US" sz="2000" b="1" kern="0" dirty="0">
                <a:latin typeface="Times New Roman" pitchFamily="18" charset="0"/>
                <a:ea typeface="+mn-ea"/>
              </a:rPr>
              <a:t>则：</a:t>
            </a:r>
            <a:r>
              <a:rPr lang="en-US" altLang="zh-CN" sz="2000" b="1" i="1" kern="0" dirty="0">
                <a:latin typeface="Times New Roman" pitchFamily="18" charset="0"/>
                <a:ea typeface="+mn-ea"/>
              </a:rPr>
              <a:t>d</a:t>
            </a:r>
            <a:r>
              <a:rPr lang="en-US" altLang="zh-CN" sz="2000" b="1" kern="0" dirty="0">
                <a:latin typeface="Times New Roman" pitchFamily="18" charset="0"/>
                <a:ea typeface="+mn-ea"/>
              </a:rPr>
              <a:t>(x)+</a:t>
            </a:r>
            <a:r>
              <a:rPr lang="en-US" altLang="zh-CN" sz="2000" b="1" i="1" kern="0" dirty="0">
                <a:latin typeface="Times New Roman" pitchFamily="18" charset="0"/>
                <a:ea typeface="+mn-ea"/>
              </a:rPr>
              <a:t>d</a:t>
            </a:r>
            <a:r>
              <a:rPr lang="en-US" altLang="zh-CN" sz="2000" b="1" kern="0" dirty="0">
                <a:latin typeface="Times New Roman" pitchFamily="18" charset="0"/>
                <a:ea typeface="+mn-ea"/>
              </a:rPr>
              <a:t>(y)</a:t>
            </a:r>
            <a:r>
              <a:rPr lang="en-US" altLang="zh-CN" sz="2000" b="1" kern="0" dirty="0">
                <a:latin typeface="Times New Roman" pitchFamily="18" charset="0"/>
                <a:ea typeface="+mn-ea"/>
                <a:sym typeface="Symbol" pitchFamily="18" charset="2"/>
              </a:rPr>
              <a:t></a:t>
            </a:r>
            <a:r>
              <a:rPr lang="en-US" altLang="zh-CN" sz="2000" b="1" kern="0" dirty="0">
                <a:latin typeface="Times New Roman" pitchFamily="18" charset="0"/>
                <a:ea typeface="+mn-ea"/>
              </a:rPr>
              <a:t>(n</a:t>
            </a:r>
            <a:r>
              <a:rPr lang="en-US" altLang="zh-CN" sz="2000" b="1" kern="0" baseline="-30000" dirty="0">
                <a:latin typeface="Times New Roman" pitchFamily="18" charset="0"/>
                <a:ea typeface="+mn-ea"/>
              </a:rPr>
              <a:t>1</a:t>
            </a:r>
            <a:r>
              <a:rPr lang="en-US" altLang="zh-CN" sz="2000" b="1" kern="0" dirty="0">
                <a:latin typeface="Times New Roman" pitchFamily="18" charset="0"/>
                <a:ea typeface="+mn-ea"/>
              </a:rPr>
              <a:t>-1)+(n</a:t>
            </a:r>
            <a:r>
              <a:rPr lang="en-US" altLang="zh-CN" sz="2000" b="1" kern="0" baseline="-30000" dirty="0">
                <a:latin typeface="Times New Roman" pitchFamily="18" charset="0"/>
                <a:ea typeface="+mn-ea"/>
              </a:rPr>
              <a:t>2</a:t>
            </a:r>
            <a:r>
              <a:rPr lang="en-US" altLang="zh-CN" sz="2000" b="1" kern="0" dirty="0">
                <a:latin typeface="Times New Roman" pitchFamily="18" charset="0"/>
                <a:ea typeface="+mn-ea"/>
              </a:rPr>
              <a:t>-1)</a:t>
            </a:r>
            <a:r>
              <a:rPr lang="en-US" altLang="zh-CN" sz="2000" b="1" kern="0" dirty="0">
                <a:latin typeface="Times New Roman" pitchFamily="18" charset="0"/>
                <a:ea typeface="+mn-ea"/>
                <a:sym typeface="Symbol" pitchFamily="18" charset="2"/>
              </a:rPr>
              <a:t></a:t>
            </a:r>
            <a:r>
              <a:rPr lang="en-US" altLang="zh-CN" sz="2000" b="1" kern="0" dirty="0">
                <a:latin typeface="Times New Roman" pitchFamily="18" charset="0"/>
                <a:ea typeface="+mn-ea"/>
              </a:rPr>
              <a:t>n-2 (</a:t>
            </a:r>
            <a:r>
              <a:rPr lang="zh-CN" altLang="en-US" sz="2000" b="1" kern="0" dirty="0">
                <a:latin typeface="Times New Roman" pitchFamily="18" charset="0"/>
                <a:ea typeface="+mn-ea"/>
              </a:rPr>
              <a:t>其中</a:t>
            </a:r>
            <a:r>
              <a:rPr lang="en-US" altLang="zh-CN" sz="2000" b="1" kern="0" dirty="0" err="1">
                <a:latin typeface="Times New Roman" pitchFamily="18" charset="0"/>
                <a:ea typeface="+mn-ea"/>
              </a:rPr>
              <a:t>n</a:t>
            </a:r>
            <a:r>
              <a:rPr lang="en-US" altLang="zh-CN" sz="2000" b="1" kern="0" baseline="-30000" dirty="0" err="1">
                <a:latin typeface="Times New Roman" pitchFamily="18" charset="0"/>
                <a:ea typeface="+mn-ea"/>
              </a:rPr>
              <a:t>i</a:t>
            </a:r>
            <a:r>
              <a:rPr lang="zh-CN" altLang="en-US" sz="2000" b="1" kern="0" dirty="0">
                <a:latin typeface="Times New Roman" pitchFamily="18" charset="0"/>
                <a:ea typeface="+mn-ea"/>
              </a:rPr>
              <a:t>是</a:t>
            </a:r>
            <a:r>
              <a:rPr lang="en-US" altLang="zh-CN" sz="2000" b="1" kern="0" dirty="0" err="1">
                <a:latin typeface="Times New Roman" pitchFamily="18" charset="0"/>
                <a:ea typeface="+mn-ea"/>
              </a:rPr>
              <a:t>G</a:t>
            </a:r>
            <a:r>
              <a:rPr lang="en-US" altLang="zh-CN" sz="2000" b="1" kern="0" baseline="-30000" dirty="0" err="1">
                <a:latin typeface="Times New Roman" pitchFamily="18" charset="0"/>
                <a:ea typeface="+mn-ea"/>
              </a:rPr>
              <a:t>i</a:t>
            </a:r>
            <a:r>
              <a:rPr lang="zh-CN" altLang="en-US" sz="2000" b="1" kern="0" dirty="0">
                <a:latin typeface="Times New Roman" pitchFamily="18" charset="0"/>
                <a:ea typeface="+mn-ea"/>
              </a:rPr>
              <a:t>的顶点个数</a:t>
            </a:r>
            <a:r>
              <a:rPr lang="en-US" altLang="zh-CN" sz="2000" b="1" kern="0" dirty="0">
                <a:latin typeface="Times New Roman" pitchFamily="18" charset="0"/>
                <a:ea typeface="+mn-ea"/>
              </a:rPr>
              <a:t>)</a:t>
            </a:r>
            <a:r>
              <a:rPr lang="zh-CN" altLang="en-US" sz="2000" b="1" kern="0" dirty="0">
                <a:latin typeface="Times New Roman" pitchFamily="18" charset="0"/>
                <a:ea typeface="+mn-ea"/>
              </a:rPr>
              <a:t>，矛盾。 </a:t>
            </a:r>
            <a:endParaRPr lang="en-US" altLang="zh-CN" sz="2000" kern="0" dirty="0">
              <a:latin typeface="+mn-lt"/>
              <a:ea typeface="+mn-ea"/>
            </a:endParaRPr>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30</a:t>
            </a:fld>
            <a:endParaRPr lang="en-US" altLang="zh-CN"/>
          </a:p>
        </p:txBody>
      </p:sp>
    </p:spTree>
    <p:extLst>
      <p:ext uri="{BB962C8B-B14F-4D97-AF65-F5344CB8AC3E}">
        <p14:creationId xmlns:p14="http://schemas.microsoft.com/office/powerpoint/2010/main" val="1237379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026"/>
          <p:cNvSpPr>
            <a:spLocks noGrp="1" noChangeArrowheads="1"/>
          </p:cNvSpPr>
          <p:nvPr>
            <p:ph type="title" idx="4294967295"/>
          </p:nvPr>
        </p:nvSpPr>
        <p:spPr>
          <a:xfrm>
            <a:off x="0" y="457200"/>
            <a:ext cx="9144000" cy="685800"/>
          </a:xfrm>
        </p:spPr>
        <p:txBody>
          <a:bodyPr/>
          <a:lstStyle/>
          <a:p>
            <a:pPr algn="ctr" eaLnBrk="1" hangingPunct="1"/>
            <a:r>
              <a:rPr lang="zh-CN" altLang="en-US" sz="3600">
                <a:latin typeface="宋体" panose="02010600030101010101" pitchFamily="2" charset="-122"/>
              </a:rPr>
              <a:t>充分条件的讨论</a:t>
            </a:r>
            <a:endParaRPr lang="zh-CN" altLang="en-US" sz="3600"/>
          </a:p>
        </p:txBody>
      </p:sp>
      <p:sp>
        <p:nvSpPr>
          <p:cNvPr id="19459" name="Rectangle 1027"/>
          <p:cNvSpPr>
            <a:spLocks noGrp="1" noChangeArrowheads="1"/>
          </p:cNvSpPr>
          <p:nvPr>
            <p:ph type="body" idx="4294967295"/>
          </p:nvPr>
        </p:nvSpPr>
        <p:spPr>
          <a:xfrm>
            <a:off x="228600" y="1295400"/>
            <a:ext cx="8915400" cy="1371600"/>
          </a:xfrm>
        </p:spPr>
        <p:txBody>
          <a:bodyPr/>
          <a:lstStyle/>
          <a:p>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(G)</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不能减弱为</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(G)</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p>
          <a:p>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举例，</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n=5</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(G)=2</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 G</a:t>
            </a:r>
            <a:r>
              <a:rPr lang="zh-CN" altLang="en-US" sz="2800" b="1" dirty="0">
                <a:latin typeface="Times New Roman" panose="02020603050405020304" pitchFamily="18" charset="0"/>
                <a:cs typeface="Times New Roman" panose="02020603050405020304" pitchFamily="18" charset="0"/>
                <a:sym typeface="Symbol" panose="05050102010706020507" pitchFamily="18" charset="2"/>
              </a:rPr>
              <a:t>不是</a:t>
            </a:r>
            <a:r>
              <a:rPr lang="en-US" altLang="zh-CN" sz="2800" b="1" dirty="0">
                <a:latin typeface="Times New Roman" panose="02020603050405020304" pitchFamily="18" charset="0"/>
                <a:cs typeface="Times New Roman" panose="02020603050405020304" pitchFamily="18" charset="0"/>
              </a:rPr>
              <a:t>Hamilton</a:t>
            </a:r>
            <a:r>
              <a:rPr lang="zh-CN" altLang="en-US" sz="2800" b="1" dirty="0">
                <a:latin typeface="Times New Roman" panose="02020603050405020304" pitchFamily="18" charset="0"/>
                <a:cs typeface="Times New Roman" panose="02020603050405020304" pitchFamily="18" charset="0"/>
              </a:rPr>
              <a:t>图</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sym typeface="Symbol" panose="05050102010706020507" pitchFamily="18" charset="2"/>
            </a:endParaRPr>
          </a:p>
          <a:p>
            <a:pPr>
              <a:buFontTx/>
              <a:buNone/>
            </a:pPr>
            <a:endParaRPr lang="zh-CN" altLang="en-US" sz="2800" b="1" dirty="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341438"/>
            <a:ext cx="949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461" name="组合 15"/>
          <p:cNvGrpSpPr>
            <a:grpSpLocks/>
          </p:cNvGrpSpPr>
          <p:nvPr/>
        </p:nvGrpSpPr>
        <p:grpSpPr bwMode="auto">
          <a:xfrm rot="-5400000">
            <a:off x="3395663" y="2155825"/>
            <a:ext cx="1322388" cy="1995487"/>
            <a:chOff x="3258886" y="3200401"/>
            <a:chExt cx="1322862" cy="1995267"/>
          </a:xfrm>
        </p:grpSpPr>
        <p:grpSp>
          <p:nvGrpSpPr>
            <p:cNvPr id="19463" name="组合 19"/>
            <p:cNvGrpSpPr>
              <a:grpSpLocks/>
            </p:cNvGrpSpPr>
            <p:nvPr/>
          </p:nvGrpSpPr>
          <p:grpSpPr bwMode="auto">
            <a:xfrm rot="-9292081">
              <a:off x="3258886" y="4201790"/>
              <a:ext cx="1322862" cy="993878"/>
              <a:chOff x="2068918" y="2824408"/>
              <a:chExt cx="1322123" cy="994044"/>
            </a:xfrm>
          </p:grpSpPr>
          <p:cxnSp>
            <p:nvCxnSpPr>
              <p:cNvPr id="6" name="直接箭头连接符 5"/>
              <p:cNvCxnSpPr/>
              <p:nvPr/>
            </p:nvCxnSpPr>
            <p:spPr>
              <a:xfrm rot="20092081" flipV="1">
                <a:off x="2063456" y="3001161"/>
                <a:ext cx="1164991" cy="31752"/>
              </a:xfrm>
              <a:prstGeom prst="straightConnector1">
                <a:avLst/>
              </a:prstGeom>
              <a:ln w="28575">
                <a:solidFill>
                  <a:srgbClr val="3333CC"/>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132102" y="3284069"/>
                <a:ext cx="914217" cy="539780"/>
              </a:xfrm>
              <a:prstGeom prst="straightConnector1">
                <a:avLst/>
              </a:prstGeom>
              <a:ln w="28575">
                <a:solidFill>
                  <a:srgbClr val="3333CC"/>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4692081" flipH="1" flipV="1">
                <a:off x="2659062" y="3001469"/>
                <a:ext cx="904926" cy="558688"/>
              </a:xfrm>
              <a:prstGeom prst="straightConnector1">
                <a:avLst/>
              </a:prstGeom>
              <a:ln w="28575">
                <a:solidFill>
                  <a:srgbClr val="3333CC"/>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19464" name="组合 20"/>
            <p:cNvGrpSpPr>
              <a:grpSpLocks/>
            </p:cNvGrpSpPr>
            <p:nvPr/>
          </p:nvGrpSpPr>
          <p:grpSpPr bwMode="auto">
            <a:xfrm rot="-5400000">
              <a:off x="3350421" y="3126581"/>
              <a:ext cx="919162" cy="1066802"/>
              <a:chOff x="2129480" y="2717123"/>
              <a:chExt cx="919315" cy="1066206"/>
            </a:xfrm>
          </p:grpSpPr>
          <p:cxnSp>
            <p:nvCxnSpPr>
              <p:cNvPr id="22" name="直接箭头连接符 21"/>
              <p:cNvCxnSpPr/>
              <p:nvPr/>
            </p:nvCxnSpPr>
            <p:spPr>
              <a:xfrm flipV="1">
                <a:off x="2129582" y="2715289"/>
                <a:ext cx="919214" cy="558688"/>
              </a:xfrm>
              <a:prstGeom prst="straightConnector1">
                <a:avLst/>
              </a:prstGeom>
              <a:ln w="28575">
                <a:solidFill>
                  <a:srgbClr val="3333CC"/>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0800000" flipH="1" flipV="1">
                <a:off x="2116881" y="3275565"/>
                <a:ext cx="914452" cy="507898"/>
              </a:xfrm>
              <a:prstGeom prst="straightConnector1">
                <a:avLst/>
              </a:prstGeom>
              <a:ln w="28575">
                <a:solidFill>
                  <a:srgbClr val="3333CC"/>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5400000">
                <a:off x="2514709" y="3249377"/>
                <a:ext cx="1066586" cy="1587"/>
              </a:xfrm>
              <a:prstGeom prst="straightConnector1">
                <a:avLst/>
              </a:prstGeom>
              <a:ln w="28575">
                <a:solidFill>
                  <a:srgbClr val="3333CC"/>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
        <p:nvSpPr>
          <p:cNvPr id="14" name="Rectangle 3"/>
          <p:cNvSpPr txBox="1">
            <a:spLocks noChangeArrowheads="1"/>
          </p:cNvSpPr>
          <p:nvPr/>
        </p:nvSpPr>
        <p:spPr>
          <a:xfrm>
            <a:off x="250825" y="4292600"/>
            <a:ext cx="8353425" cy="1873250"/>
          </a:xfrm>
          <a:prstGeom prst="rect">
            <a:avLst/>
          </a:prstGeom>
        </p:spPr>
        <p:txBody>
          <a:bodyPr/>
          <a:lstStyle/>
          <a:p>
            <a:pPr marL="342900" indent="-342900" algn="just">
              <a:lnSpc>
                <a:spcPct val="110000"/>
              </a:lnSpc>
              <a:spcBef>
                <a:spcPct val="30000"/>
              </a:spcBef>
              <a:buClr>
                <a:schemeClr val="tx2"/>
              </a:buClr>
              <a:buSzPct val="70000"/>
              <a:buFont typeface="Wingdings" pitchFamily="2" charset="2"/>
              <a:buChar char="l"/>
              <a:defRPr/>
            </a:pPr>
            <a:r>
              <a:rPr lang="zh-CN" altLang="en-US" sz="2400" b="1" u="sng" kern="0" dirty="0">
                <a:latin typeface="Times New Roman" pitchFamily="18" charset="0"/>
                <a:ea typeface="+mn-ea"/>
              </a:rPr>
              <a:t>存在哈密尔顿通路</a:t>
            </a:r>
            <a:r>
              <a:rPr lang="zh-CN" altLang="en-US" sz="2400" b="1" kern="0" dirty="0">
                <a:latin typeface="Times New Roman" pitchFamily="18" charset="0"/>
                <a:ea typeface="+mn-ea"/>
              </a:rPr>
              <a:t>的充分条件（</a:t>
            </a:r>
            <a:r>
              <a:rPr lang="en-US" altLang="zh-CN" sz="2400" b="1" kern="0" dirty="0">
                <a:latin typeface="Times New Roman" pitchFamily="18" charset="0"/>
                <a:ea typeface="+mn-ea"/>
              </a:rPr>
              <a:t>Ore</a:t>
            </a:r>
            <a:r>
              <a:rPr lang="zh-CN" altLang="en-US" sz="2400" b="1" kern="0" dirty="0">
                <a:latin typeface="Times New Roman" pitchFamily="18" charset="0"/>
                <a:ea typeface="+mn-ea"/>
              </a:rPr>
              <a:t>定理的推论）</a:t>
            </a:r>
            <a:endParaRPr lang="en-US" altLang="zh-CN" sz="2400" b="1" kern="0" dirty="0">
              <a:latin typeface="Times New Roman" pitchFamily="18" charset="0"/>
              <a:ea typeface="+mn-ea"/>
            </a:endParaRPr>
          </a:p>
          <a:p>
            <a:pPr marL="342900" indent="-342900" algn="just">
              <a:lnSpc>
                <a:spcPct val="110000"/>
              </a:lnSpc>
              <a:spcBef>
                <a:spcPct val="30000"/>
              </a:spcBef>
              <a:buClr>
                <a:schemeClr val="tx2"/>
              </a:buClr>
              <a:buSzPct val="70000"/>
              <a:buFont typeface="Wingdings" pitchFamily="2" charset="2"/>
              <a:buNone/>
              <a:defRPr/>
            </a:pPr>
            <a:r>
              <a:rPr lang="zh-CN" altLang="en-US" sz="2400" b="1" kern="0" dirty="0">
                <a:latin typeface="Times New Roman" pitchFamily="18" charset="0"/>
                <a:ea typeface="+mn-ea"/>
              </a:rPr>
              <a:t>    设</a:t>
            </a:r>
            <a:r>
              <a:rPr lang="en-US" altLang="zh-CN" sz="2400" b="1" kern="0" dirty="0">
                <a:latin typeface="Times New Roman" pitchFamily="18" charset="0"/>
                <a:ea typeface="+mn-ea"/>
              </a:rPr>
              <a:t>G</a:t>
            </a:r>
            <a:r>
              <a:rPr lang="zh-CN" altLang="en-US" sz="2400" b="1" kern="0" dirty="0">
                <a:latin typeface="Times New Roman" pitchFamily="18" charset="0"/>
                <a:ea typeface="+mn-ea"/>
              </a:rPr>
              <a:t>是无向简单图，</a:t>
            </a:r>
            <a:r>
              <a:rPr lang="en-US" altLang="zh-CN" sz="2400" b="1" kern="0" dirty="0">
                <a:latin typeface="Times New Roman" pitchFamily="18" charset="0"/>
                <a:ea typeface="+mn-ea"/>
              </a:rPr>
              <a:t>|G|=n</a:t>
            </a:r>
            <a:r>
              <a:rPr lang="en-US" altLang="zh-CN" sz="2400" b="1" kern="0" dirty="0">
                <a:latin typeface="Times New Roman" pitchFamily="18" charset="0"/>
                <a:ea typeface="+mn-ea"/>
                <a:sym typeface="Symbol" pitchFamily="18" charset="2"/>
              </a:rPr>
              <a:t>2 </a:t>
            </a:r>
            <a:r>
              <a:rPr lang="zh-CN" altLang="en-US" sz="2400" b="1" kern="0" dirty="0">
                <a:latin typeface="Times New Roman" pitchFamily="18" charset="0"/>
                <a:ea typeface="+mn-ea"/>
              </a:rPr>
              <a:t>，若</a:t>
            </a:r>
            <a:r>
              <a:rPr lang="en-US" altLang="zh-CN" sz="2400" b="1" kern="0" dirty="0">
                <a:latin typeface="Times New Roman" pitchFamily="18" charset="0"/>
                <a:ea typeface="+mn-ea"/>
              </a:rPr>
              <a:t>G</a:t>
            </a:r>
            <a:r>
              <a:rPr lang="zh-CN" altLang="en-US" sz="2400" b="1" kern="0" dirty="0">
                <a:latin typeface="Times New Roman" pitchFamily="18" charset="0"/>
                <a:ea typeface="+mn-ea"/>
              </a:rPr>
              <a:t>中任意不相邻的顶点对</a:t>
            </a:r>
            <a:r>
              <a:rPr lang="en-US" altLang="zh-CN" sz="2400" b="1" kern="0" dirty="0" err="1">
                <a:latin typeface="Times New Roman" pitchFamily="18" charset="0"/>
                <a:ea typeface="+mn-ea"/>
              </a:rPr>
              <a:t>u,v</a:t>
            </a:r>
            <a:r>
              <a:rPr lang="zh-CN" altLang="en-US" sz="2400" b="1" kern="0" dirty="0">
                <a:latin typeface="Times New Roman" pitchFamily="18" charset="0"/>
                <a:ea typeface="+mn-ea"/>
              </a:rPr>
              <a:t>均满足：</a:t>
            </a:r>
            <a:r>
              <a:rPr lang="zh-CN" altLang="en-US" sz="2400" b="1" i="1" kern="0" dirty="0">
                <a:latin typeface="Times New Roman" pitchFamily="18" charset="0"/>
                <a:ea typeface="+mn-ea"/>
              </a:rPr>
              <a:t> </a:t>
            </a:r>
            <a:r>
              <a:rPr lang="en-US" altLang="zh-CN" sz="2400" b="1" i="1" kern="0" dirty="0">
                <a:solidFill>
                  <a:srgbClr val="FF0000"/>
                </a:solidFill>
                <a:latin typeface="Times New Roman" pitchFamily="18" charset="0"/>
                <a:ea typeface="+mn-ea"/>
              </a:rPr>
              <a:t>d</a:t>
            </a:r>
            <a:r>
              <a:rPr lang="en-US" altLang="zh-CN" sz="2400" b="1" kern="0" dirty="0">
                <a:solidFill>
                  <a:srgbClr val="FF0000"/>
                </a:solidFill>
                <a:latin typeface="Times New Roman" pitchFamily="18" charset="0"/>
                <a:ea typeface="+mn-ea"/>
              </a:rPr>
              <a:t>(u)+</a:t>
            </a:r>
            <a:r>
              <a:rPr lang="en-US" altLang="zh-CN" sz="2400" b="1" i="1" kern="0" dirty="0">
                <a:solidFill>
                  <a:srgbClr val="FF0000"/>
                </a:solidFill>
                <a:latin typeface="Times New Roman" pitchFamily="18" charset="0"/>
                <a:ea typeface="+mn-ea"/>
              </a:rPr>
              <a:t>d</a:t>
            </a:r>
            <a:r>
              <a:rPr lang="en-US" altLang="zh-CN" sz="2400" b="1" kern="0" dirty="0">
                <a:solidFill>
                  <a:srgbClr val="FF0000"/>
                </a:solidFill>
                <a:latin typeface="Times New Roman" pitchFamily="18" charset="0"/>
                <a:ea typeface="+mn-ea"/>
              </a:rPr>
              <a:t>(v)</a:t>
            </a:r>
            <a:r>
              <a:rPr lang="en-US" altLang="zh-CN" sz="2400" b="1" kern="0" dirty="0">
                <a:solidFill>
                  <a:srgbClr val="FF0000"/>
                </a:solidFill>
                <a:latin typeface="Times New Roman" pitchFamily="18" charset="0"/>
                <a:ea typeface="+mn-ea"/>
                <a:sym typeface="Symbol" pitchFamily="18" charset="2"/>
              </a:rPr>
              <a:t></a:t>
            </a:r>
            <a:r>
              <a:rPr lang="en-US" altLang="zh-CN" sz="2400" b="1" kern="0" dirty="0">
                <a:solidFill>
                  <a:srgbClr val="FF0000"/>
                </a:solidFill>
                <a:latin typeface="Times New Roman" pitchFamily="18" charset="0"/>
                <a:ea typeface="+mn-ea"/>
              </a:rPr>
              <a:t>n-1</a:t>
            </a:r>
            <a:r>
              <a:rPr lang="en-US" altLang="zh-CN" sz="2400" b="1" kern="0" dirty="0">
                <a:latin typeface="Times New Roman" pitchFamily="18" charset="0"/>
                <a:ea typeface="+mn-ea"/>
              </a:rPr>
              <a:t> </a:t>
            </a:r>
            <a:r>
              <a:rPr lang="zh-CN" altLang="en-US" sz="2400" b="1" kern="0" dirty="0">
                <a:latin typeface="Times New Roman" pitchFamily="18" charset="0"/>
                <a:ea typeface="+mn-ea"/>
              </a:rPr>
              <a:t>，则</a:t>
            </a:r>
            <a:r>
              <a:rPr lang="en-US" altLang="zh-CN" sz="2400" b="1" kern="0" dirty="0">
                <a:latin typeface="Times New Roman" pitchFamily="18" charset="0"/>
                <a:ea typeface="+mn-ea"/>
              </a:rPr>
              <a:t>G</a:t>
            </a:r>
            <a:r>
              <a:rPr lang="zh-CN" altLang="en-US" sz="2400" b="1" kern="0" dirty="0">
                <a:latin typeface="Times New Roman" pitchFamily="18" charset="0"/>
                <a:ea typeface="+mn-ea"/>
              </a:rPr>
              <a:t>有哈密尔顿通路。</a:t>
            </a:r>
            <a:endParaRPr lang="en-US" altLang="zh-CN" sz="2400" b="1" kern="0" dirty="0">
              <a:latin typeface="Times New Roman" pitchFamily="18" charset="0"/>
              <a:ea typeface="+mn-ea"/>
            </a:endParaRPr>
          </a:p>
          <a:p>
            <a:pPr marL="342900" indent="-342900" algn="just">
              <a:lnSpc>
                <a:spcPct val="110000"/>
              </a:lnSpc>
              <a:spcBef>
                <a:spcPct val="30000"/>
              </a:spcBef>
              <a:buClr>
                <a:schemeClr val="tx2"/>
              </a:buClr>
              <a:buSzPct val="70000"/>
              <a:buFont typeface="Wingdings" pitchFamily="2" charset="2"/>
              <a:buChar char="l"/>
              <a:defRPr/>
            </a:pPr>
            <a:endParaRPr lang="zh-CN" altLang="en-US" sz="2400" b="1" kern="0" dirty="0">
              <a:latin typeface="Times New Roman" pitchFamily="18" charset="0"/>
              <a:ea typeface="+mn-ea"/>
            </a:endParaRPr>
          </a:p>
          <a:p>
            <a:pPr marL="692150" lvl="1" indent="-347663">
              <a:spcBef>
                <a:spcPct val="20000"/>
              </a:spcBef>
              <a:buClr>
                <a:schemeClr val="accent2"/>
              </a:buClr>
              <a:buSzPct val="70000"/>
              <a:buFont typeface="Wingdings" pitchFamily="2" charset="2"/>
              <a:buNone/>
              <a:defRPr/>
            </a:pPr>
            <a:endParaRPr lang="en-US" altLang="zh-CN" sz="2000" kern="0" dirty="0">
              <a:latin typeface="Times New Roman" pitchFamily="18" charset="0"/>
              <a:ea typeface="+mn-ea"/>
            </a:endParaRPr>
          </a:p>
        </p:txBody>
      </p:sp>
      <p:sp>
        <p:nvSpPr>
          <p:cNvPr id="2" name="幻灯片编号占位符 1"/>
          <p:cNvSpPr>
            <a:spLocks noGrp="1"/>
          </p:cNvSpPr>
          <p:nvPr>
            <p:ph type="sldNum" sz="quarter" idx="12"/>
          </p:nvPr>
        </p:nvSpPr>
        <p:spPr/>
        <p:txBody>
          <a:bodyPr/>
          <a:lstStyle/>
          <a:p>
            <a:fld id="{88B48AEB-5D2B-4F65-A171-17FCB389E728}" type="slidenum">
              <a:rPr lang="en-US" altLang="zh-CN" smtClean="0"/>
              <a:pPr/>
              <a:t>31</a:t>
            </a:fld>
            <a:endParaRPr lang="en-US" altLang="zh-CN"/>
          </a:p>
        </p:txBody>
      </p:sp>
    </p:spTree>
    <p:extLst>
      <p:ext uri="{BB962C8B-B14F-4D97-AF65-F5344CB8AC3E}">
        <p14:creationId xmlns:p14="http://schemas.microsoft.com/office/powerpoint/2010/main" val="34951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26"/>
          <p:cNvSpPr>
            <a:spLocks noGrp="1" noChangeArrowheads="1"/>
          </p:cNvSpPr>
          <p:nvPr>
            <p:ph type="title" idx="4294967295"/>
          </p:nvPr>
        </p:nvSpPr>
        <p:spPr>
          <a:xfrm>
            <a:off x="0" y="457200"/>
            <a:ext cx="9144000" cy="685800"/>
          </a:xfrm>
        </p:spPr>
        <p:txBody>
          <a:bodyPr/>
          <a:lstStyle/>
          <a:p>
            <a:pPr algn="ctr" eaLnBrk="1" hangingPunct="1"/>
            <a:r>
              <a:rPr lang="en-US" altLang="zh-CN" sz="3600">
                <a:latin typeface="Times New Roman" panose="02020603050405020304" pitchFamily="18" charset="0"/>
                <a:cs typeface="Times New Roman" panose="02020603050405020304" pitchFamily="18" charset="0"/>
              </a:rPr>
              <a:t>Ore</a:t>
            </a:r>
            <a:r>
              <a:rPr lang="zh-CN" altLang="en-US" sz="3600">
                <a:latin typeface="Times New Roman" panose="02020603050405020304" pitchFamily="18" charset="0"/>
                <a:cs typeface="Times New Roman" panose="02020603050405020304" pitchFamily="18" charset="0"/>
              </a:rPr>
              <a:t>定理</a:t>
            </a:r>
            <a:r>
              <a:rPr lang="zh-CN" altLang="en-US" sz="3600">
                <a:latin typeface="宋体" panose="02010600030101010101" pitchFamily="2" charset="-122"/>
              </a:rPr>
              <a:t>的证明</a:t>
            </a:r>
            <a:endParaRPr lang="zh-CN" altLang="en-US" sz="3600"/>
          </a:p>
        </p:txBody>
      </p:sp>
      <p:sp>
        <p:nvSpPr>
          <p:cNvPr id="11267" name="Rectangle 1027"/>
          <p:cNvSpPr>
            <a:spLocks noGrp="1" noChangeArrowheads="1"/>
          </p:cNvSpPr>
          <p:nvPr>
            <p:ph type="body" idx="4294967295"/>
          </p:nvPr>
        </p:nvSpPr>
        <p:spPr>
          <a:xfrm>
            <a:off x="228600" y="1225550"/>
            <a:ext cx="8736013" cy="5410200"/>
          </a:xfrm>
        </p:spPr>
        <p:txBody>
          <a:bodyPr/>
          <a:lstStyle/>
          <a:p>
            <a:r>
              <a:rPr lang="en-US" altLang="zh-CN" sz="2800" b="1" dirty="0">
                <a:latin typeface="Times New Roman" panose="02020603050405020304" pitchFamily="18" charset="0"/>
              </a:rPr>
              <a:t>Ore</a:t>
            </a:r>
            <a:r>
              <a:rPr lang="zh-CN" altLang="en-US" sz="2800" b="1" dirty="0">
                <a:latin typeface="Times New Roman" panose="02020603050405020304" pitchFamily="18" charset="0"/>
              </a:rPr>
              <a:t>定理（</a:t>
            </a:r>
            <a:r>
              <a:rPr lang="en-US" altLang="zh-CN" sz="2800" b="1" dirty="0">
                <a:latin typeface="Times New Roman" panose="02020603050405020304" pitchFamily="18" charset="0"/>
              </a:rPr>
              <a:t>1960</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lnSpc>
                <a:spcPct val="120000"/>
              </a:lnSpc>
              <a:spcBef>
                <a:spcPct val="30000"/>
              </a:spcBef>
              <a:buFont typeface="Wingdings" panose="05000000000000000000" pitchFamily="2" charset="2"/>
              <a:buNone/>
            </a:pPr>
            <a:r>
              <a:rPr lang="zh-CN" altLang="en-US" sz="2800" b="1" dirty="0">
                <a:latin typeface="Times New Roman" panose="02020603050405020304" pitchFamily="18" charset="0"/>
              </a:rPr>
              <a:t>    设</a:t>
            </a:r>
            <a:r>
              <a:rPr lang="en-US" altLang="zh-CN" sz="2800" b="1" dirty="0">
                <a:latin typeface="Times New Roman" panose="02020603050405020304" pitchFamily="18" charset="0"/>
              </a:rPr>
              <a:t>G</a:t>
            </a:r>
            <a:r>
              <a:rPr lang="zh-CN" altLang="en-US" sz="2800" b="1" dirty="0">
                <a:latin typeface="Times New Roman" panose="02020603050405020304" pitchFamily="18" charset="0"/>
              </a:rPr>
              <a:t>是无向简单图，</a:t>
            </a:r>
            <a:r>
              <a:rPr lang="en-US" altLang="zh-CN" sz="2800" b="1" dirty="0">
                <a:latin typeface="Times New Roman" panose="02020603050405020304" pitchFamily="18" charset="0"/>
              </a:rPr>
              <a:t>|G|=n</a:t>
            </a:r>
            <a:r>
              <a:rPr lang="en-US" altLang="zh-CN" sz="2800" b="1" dirty="0">
                <a:latin typeface="Times New Roman" panose="02020603050405020304" pitchFamily="18" charset="0"/>
                <a:sym typeface="Symbol" panose="05050102010706020507" pitchFamily="18" charset="2"/>
              </a:rPr>
              <a:t>3</a:t>
            </a:r>
            <a:r>
              <a:rPr lang="zh-CN" altLang="en-US" sz="2800" b="1" dirty="0">
                <a:latin typeface="Times New Roman" panose="02020603050405020304" pitchFamily="18" charset="0"/>
              </a:rPr>
              <a:t>，若</a:t>
            </a:r>
            <a:r>
              <a:rPr lang="en-US" altLang="zh-CN" sz="2800" b="1" dirty="0">
                <a:solidFill>
                  <a:srgbClr val="FF0000"/>
                </a:solidFill>
                <a:latin typeface="Times New Roman" panose="02020603050405020304" pitchFamily="18" charset="0"/>
              </a:rPr>
              <a:t>G</a:t>
            </a:r>
            <a:r>
              <a:rPr lang="zh-CN" altLang="en-US" sz="2800" b="1" dirty="0">
                <a:solidFill>
                  <a:srgbClr val="FF0000"/>
                </a:solidFill>
                <a:latin typeface="Times New Roman" panose="02020603050405020304" pitchFamily="18" charset="0"/>
              </a:rPr>
              <a:t>中任意不相邻的顶点对</a:t>
            </a:r>
            <a:r>
              <a:rPr lang="en-US" altLang="zh-CN" sz="2800" b="1" dirty="0" err="1">
                <a:solidFill>
                  <a:srgbClr val="FF0000"/>
                </a:solidFill>
                <a:latin typeface="Times New Roman" panose="02020603050405020304" pitchFamily="18" charset="0"/>
              </a:rPr>
              <a:t>u,v</a:t>
            </a:r>
            <a:r>
              <a:rPr lang="zh-CN" altLang="en-US" sz="2800" b="1" dirty="0">
                <a:solidFill>
                  <a:srgbClr val="FF0000"/>
                </a:solidFill>
                <a:latin typeface="Times New Roman" panose="02020603050405020304" pitchFamily="18" charset="0"/>
              </a:rPr>
              <a:t>均满足：</a:t>
            </a:r>
            <a:r>
              <a:rPr lang="en-US" altLang="zh-CN" sz="2800" b="1" i="1" dirty="0">
                <a:solidFill>
                  <a:srgbClr val="FF0000"/>
                </a:solidFill>
                <a:latin typeface="Times New Roman" panose="02020603050405020304" pitchFamily="18" charset="0"/>
              </a:rPr>
              <a:t>d</a:t>
            </a:r>
            <a:r>
              <a:rPr lang="en-US" altLang="zh-CN" sz="2800" b="1" dirty="0">
                <a:solidFill>
                  <a:srgbClr val="FF0000"/>
                </a:solidFill>
                <a:latin typeface="Times New Roman" panose="02020603050405020304" pitchFamily="18" charset="0"/>
              </a:rPr>
              <a:t>(u)+</a:t>
            </a:r>
            <a:r>
              <a:rPr lang="en-US" altLang="zh-CN" sz="2800" b="1" i="1" dirty="0">
                <a:solidFill>
                  <a:srgbClr val="FF0000"/>
                </a:solidFill>
                <a:latin typeface="Times New Roman" panose="02020603050405020304" pitchFamily="18" charset="0"/>
              </a:rPr>
              <a:t>d</a:t>
            </a:r>
            <a:r>
              <a:rPr lang="en-US" altLang="zh-CN" sz="2800" b="1" dirty="0">
                <a:solidFill>
                  <a:srgbClr val="FF0000"/>
                </a:solidFill>
                <a:latin typeface="Times New Roman" panose="02020603050405020304" pitchFamily="18" charset="0"/>
              </a:rPr>
              <a:t>(v)</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n</a:t>
            </a:r>
            <a:r>
              <a:rPr lang="zh-CN" altLang="en-US" sz="2800" b="1" dirty="0">
                <a:latin typeface="Times New Roman" panose="02020603050405020304" pitchFamily="18" charset="0"/>
              </a:rPr>
              <a:t>，则</a:t>
            </a:r>
            <a:r>
              <a:rPr lang="en-US" altLang="zh-CN" sz="2800" b="1" dirty="0">
                <a:latin typeface="Times New Roman" panose="02020603050405020304" pitchFamily="18" charset="0"/>
              </a:rPr>
              <a:t>G</a:t>
            </a:r>
            <a:r>
              <a:rPr lang="zh-CN" altLang="en-US" sz="2800" b="1" dirty="0">
                <a:latin typeface="Times New Roman" panose="02020603050405020304" pitchFamily="18" charset="0"/>
              </a:rPr>
              <a:t>有哈密尔顿回图。</a:t>
            </a:r>
            <a:endParaRPr lang="en-US" altLang="zh-CN" sz="2800" b="1" dirty="0">
              <a:latin typeface="Times New Roman" panose="02020603050405020304" pitchFamily="18" charset="0"/>
            </a:endParaRPr>
          </a:p>
          <a:p>
            <a:pPr>
              <a:lnSpc>
                <a:spcPct val="120000"/>
              </a:lnSpc>
            </a:pPr>
            <a:r>
              <a:rPr lang="zh-CN" altLang="en-US" sz="2400" b="1" dirty="0">
                <a:latin typeface="Times New Roman" panose="02020603050405020304" pitchFamily="18" charset="0"/>
                <a:cs typeface="Times New Roman" panose="02020603050405020304" pitchFamily="18" charset="0"/>
              </a:rPr>
              <a:t>证明</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反证法</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若存在满足</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的图</a:t>
            </a:r>
            <a:r>
              <a:rPr lang="en-US" altLang="zh-CN" sz="2400" b="1" dirty="0">
                <a:latin typeface="Times New Roman" panose="02020603050405020304" pitchFamily="18" charset="0"/>
                <a:cs typeface="Times New Roman" panose="02020603050405020304" pitchFamily="18" charset="0"/>
              </a:rPr>
              <a:t>G</a:t>
            </a:r>
            <a:r>
              <a:rPr lang="zh-CN" altLang="en-US" sz="2400" b="1" dirty="0">
                <a:latin typeface="Times New Roman" panose="02020603050405020304" pitchFamily="18" charset="0"/>
                <a:cs typeface="Times New Roman" panose="02020603050405020304" pitchFamily="18" charset="0"/>
              </a:rPr>
              <a:t>，但是</a:t>
            </a:r>
            <a:r>
              <a:rPr lang="en-US" altLang="zh-CN" sz="2400" b="1" dirty="0">
                <a:latin typeface="Times New Roman" panose="02020603050405020304" pitchFamily="18" charset="0"/>
                <a:cs typeface="Times New Roman" panose="02020603050405020304" pitchFamily="18" charset="0"/>
              </a:rPr>
              <a:t>G</a:t>
            </a:r>
            <a:r>
              <a:rPr lang="zh-CN" altLang="en-US" sz="2400" b="1" dirty="0">
                <a:latin typeface="Times New Roman" panose="02020603050405020304" pitchFamily="18" charset="0"/>
                <a:cs typeface="Times New Roman" panose="02020603050405020304" pitchFamily="18" charset="0"/>
              </a:rPr>
              <a:t>没有</a:t>
            </a:r>
            <a:r>
              <a:rPr lang="en-US" altLang="zh-CN" sz="2400" b="1" dirty="0">
                <a:latin typeface="Times New Roman" panose="02020603050405020304" pitchFamily="18" charset="0"/>
                <a:cs typeface="Times New Roman" panose="02020603050405020304" pitchFamily="18" charset="0"/>
              </a:rPr>
              <a:t>Hamilton</a:t>
            </a:r>
            <a:r>
              <a:rPr lang="zh-CN" altLang="en-US" sz="2400" b="1" dirty="0">
                <a:latin typeface="Times New Roman" panose="02020603050405020304" pitchFamily="18" charset="0"/>
                <a:cs typeface="Times New Roman" panose="02020603050405020304" pitchFamily="18" charset="0"/>
              </a:rPr>
              <a:t>回路</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a:lnSpc>
                <a:spcPct val="120000"/>
              </a:lnSpc>
              <a:buFontTx/>
              <a:buNone/>
            </a:pPr>
            <a:r>
              <a:rPr lang="zh-CN" altLang="en-US" sz="2400" b="1" dirty="0">
                <a:latin typeface="Times New Roman" panose="02020603050405020304" pitchFamily="18" charset="0"/>
                <a:cs typeface="Times New Roman" panose="02020603050405020304" pitchFamily="18" charset="0"/>
              </a:rPr>
              <a:t>    不妨假设</a:t>
            </a:r>
            <a:r>
              <a:rPr lang="en-US" altLang="zh-CN" sz="2400" b="1" dirty="0">
                <a:latin typeface="Times New Roman" panose="02020603050405020304" pitchFamily="18" charset="0"/>
                <a:cs typeface="Times New Roman" panose="02020603050405020304" pitchFamily="18" charset="0"/>
              </a:rPr>
              <a:t>G</a:t>
            </a:r>
            <a:r>
              <a:rPr lang="zh-CN" altLang="en-US" sz="2400" b="1" dirty="0">
                <a:latin typeface="Times New Roman" panose="02020603050405020304" pitchFamily="18" charset="0"/>
                <a:cs typeface="Times New Roman" panose="02020603050405020304" pitchFamily="18" charset="0"/>
              </a:rPr>
              <a:t>是边极大的非</a:t>
            </a:r>
            <a:r>
              <a:rPr lang="en-US" altLang="zh-CN" sz="2400" b="1" dirty="0">
                <a:latin typeface="Times New Roman" panose="02020603050405020304" pitchFamily="18" charset="0"/>
                <a:cs typeface="Times New Roman" panose="02020603050405020304" pitchFamily="18" charset="0"/>
              </a:rPr>
              <a:t>Hamilton</a:t>
            </a:r>
            <a:r>
              <a:rPr lang="zh-CN" altLang="en-US" sz="2400" b="1" dirty="0">
                <a:latin typeface="Times New Roman" panose="02020603050405020304" pitchFamily="18" charset="0"/>
                <a:cs typeface="Times New Roman" panose="02020603050405020304" pitchFamily="18" charset="0"/>
              </a:rPr>
              <a:t>图，且满足</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。若</a:t>
            </a:r>
            <a:r>
              <a:rPr lang="en-US" altLang="zh-CN" sz="2400" b="1" dirty="0">
                <a:latin typeface="Times New Roman" panose="02020603050405020304" pitchFamily="18" charset="0"/>
                <a:cs typeface="Times New Roman" panose="02020603050405020304" pitchFamily="18" charset="0"/>
              </a:rPr>
              <a:t>G</a:t>
            </a:r>
            <a:r>
              <a:rPr lang="zh-CN" altLang="en-US" sz="2400" b="1" dirty="0">
                <a:latin typeface="Times New Roman" panose="02020603050405020304" pitchFamily="18" charset="0"/>
                <a:cs typeface="Times New Roman" panose="02020603050405020304" pitchFamily="18" charset="0"/>
              </a:rPr>
              <a:t>不是边极大的非</a:t>
            </a:r>
            <a:r>
              <a:rPr lang="en-US" altLang="zh-CN" sz="2400" b="1" dirty="0">
                <a:latin typeface="Times New Roman" panose="02020603050405020304" pitchFamily="18" charset="0"/>
                <a:cs typeface="Times New Roman" panose="02020603050405020304" pitchFamily="18" charset="0"/>
              </a:rPr>
              <a:t>Hamilton</a:t>
            </a:r>
            <a:r>
              <a:rPr lang="zh-CN" altLang="en-US" sz="2400" b="1" dirty="0">
                <a:latin typeface="Times New Roman" panose="02020603050405020304" pitchFamily="18" charset="0"/>
                <a:cs typeface="Times New Roman" panose="02020603050405020304" pitchFamily="18" charset="0"/>
              </a:rPr>
              <a:t>图，则可以不断地向</a:t>
            </a:r>
            <a:r>
              <a:rPr lang="en-US" altLang="zh-CN" sz="2400" b="1" dirty="0">
                <a:latin typeface="Times New Roman" panose="02020603050405020304" pitchFamily="18" charset="0"/>
                <a:cs typeface="Times New Roman" panose="02020603050405020304" pitchFamily="18" charset="0"/>
              </a:rPr>
              <a:t>G</a:t>
            </a:r>
            <a:r>
              <a:rPr lang="zh-CN" altLang="en-US" sz="2400" b="1" dirty="0">
                <a:latin typeface="Times New Roman" panose="02020603050405020304" pitchFamily="18" charset="0"/>
                <a:cs typeface="Times New Roman" panose="02020603050405020304" pitchFamily="18" charset="0"/>
              </a:rPr>
              <a:t>增加若干条边</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把</a:t>
            </a:r>
            <a:r>
              <a:rPr lang="en-US" altLang="zh-CN" sz="2400" b="1" dirty="0">
                <a:latin typeface="Times New Roman" panose="02020603050405020304" pitchFamily="18" charset="0"/>
                <a:cs typeface="Times New Roman" panose="02020603050405020304" pitchFamily="18" charset="0"/>
              </a:rPr>
              <a:t>G</a:t>
            </a:r>
            <a:r>
              <a:rPr lang="zh-CN" altLang="en-US" sz="2400" b="1" dirty="0">
                <a:latin typeface="Times New Roman" panose="02020603050405020304" pitchFamily="18" charset="0"/>
                <a:cs typeface="Times New Roman" panose="02020603050405020304" pitchFamily="18" charset="0"/>
              </a:rPr>
              <a:t>变成边极大的非</a:t>
            </a:r>
            <a:r>
              <a:rPr lang="en-US" altLang="zh-CN" sz="2400" b="1" dirty="0">
                <a:latin typeface="Times New Roman" panose="02020603050405020304" pitchFamily="18" charset="0"/>
                <a:cs typeface="Times New Roman" panose="02020603050405020304" pitchFamily="18" charset="0"/>
              </a:rPr>
              <a:t>Hamilton</a:t>
            </a:r>
            <a:r>
              <a:rPr lang="zh-CN" altLang="en-US" sz="2400" b="1" dirty="0">
                <a:latin typeface="Times New Roman" panose="02020603050405020304" pitchFamily="18" charset="0"/>
                <a:cs typeface="Times New Roman" panose="02020603050405020304" pitchFamily="18" charset="0"/>
              </a:rPr>
              <a:t>图</a:t>
            </a:r>
            <a:r>
              <a:rPr lang="en-US" altLang="zh-CN" sz="2400" b="1" dirty="0">
                <a:latin typeface="Times New Roman" panose="02020603050405020304" pitchFamily="18" charset="0"/>
                <a:cs typeface="Times New Roman" panose="02020603050405020304" pitchFamily="18" charset="0"/>
              </a:rPr>
              <a:t>G’，G’</a:t>
            </a:r>
            <a:r>
              <a:rPr lang="zh-CN" altLang="en-US" sz="2400" b="1" dirty="0">
                <a:latin typeface="Times New Roman" panose="02020603050405020304" pitchFamily="18" charset="0"/>
                <a:cs typeface="Times New Roman" panose="02020603050405020304" pitchFamily="18" charset="0"/>
              </a:rPr>
              <a:t>依然满足</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，因为对</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v</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cs typeface="Times New Roman" panose="02020603050405020304" pitchFamily="18" charset="0"/>
              </a:rPr>
              <a:t>V</a:t>
            </a:r>
            <a:r>
              <a:rPr lang="en-US" altLang="zh-CN" sz="2400" b="1" dirty="0">
                <a:latin typeface="Times New Roman" panose="02020603050405020304" pitchFamily="18" charset="0"/>
                <a:cs typeface="Times New Roman" panose="02020603050405020304" pitchFamily="18" charset="0"/>
              </a:rPr>
              <a:t>(G),  </a:t>
            </a:r>
            <a:r>
              <a:rPr lang="en-US" altLang="zh-CN" sz="2400" b="1" dirty="0" err="1">
                <a:latin typeface="Times New Roman" panose="02020603050405020304" pitchFamily="18" charset="0"/>
                <a:cs typeface="Times New Roman" panose="02020603050405020304" pitchFamily="18" charset="0"/>
              </a:rPr>
              <a:t>d</a:t>
            </a:r>
            <a:r>
              <a:rPr lang="en-US" altLang="zh-CN" sz="2400" b="1" baseline="-25000" dirty="0" err="1">
                <a:latin typeface="Times New Roman" panose="02020603050405020304" pitchFamily="18" charset="0"/>
                <a:cs typeface="Times New Roman" panose="02020603050405020304" pitchFamily="18" charset="0"/>
              </a:rPr>
              <a:t>G</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v</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cs typeface="Times New Roman" panose="02020603050405020304" pitchFamily="18" charset="0"/>
              </a:rPr>
              <a:t>d</a:t>
            </a:r>
            <a:r>
              <a:rPr lang="en-US" altLang="zh-CN" sz="2400" b="1" baseline="-25000" dirty="0" err="1">
                <a:latin typeface="Times New Roman" panose="02020603050405020304" pitchFamily="18" charset="0"/>
                <a:cs typeface="Times New Roman" panose="02020603050405020304" pitchFamily="18" charset="0"/>
              </a:rPr>
              <a:t>G</a:t>
            </a:r>
            <a:r>
              <a:rPr lang="en-US" altLang="zh-CN" sz="2400" b="1" baseline="-250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v</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endParaRPr lang="zh-CN" altLang="en-US" sz="2400" b="1" dirty="0"/>
          </a:p>
        </p:txBody>
      </p:sp>
      <p:sp>
        <p:nvSpPr>
          <p:cNvPr id="2" name="幻灯片编号占位符 1"/>
          <p:cNvSpPr>
            <a:spLocks noGrp="1"/>
          </p:cNvSpPr>
          <p:nvPr>
            <p:ph type="sldNum" sz="quarter" idx="12"/>
          </p:nvPr>
        </p:nvSpPr>
        <p:spPr/>
        <p:txBody>
          <a:bodyPr/>
          <a:lstStyle/>
          <a:p>
            <a:fld id="{88B48AEB-5D2B-4F65-A171-17FCB389E728}" type="slidenum">
              <a:rPr lang="en-US" altLang="zh-CN" smtClean="0"/>
              <a:pPr/>
              <a:t>32</a:t>
            </a:fld>
            <a:endParaRPr lang="en-US" altLang="zh-CN"/>
          </a:p>
        </p:txBody>
      </p:sp>
    </p:spTree>
    <p:extLst>
      <p:ext uri="{BB962C8B-B14F-4D97-AF65-F5344CB8AC3E}">
        <p14:creationId xmlns:p14="http://schemas.microsoft.com/office/powerpoint/2010/main" val="58821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ox(in)">
                                      <p:cBhvr>
                                        <p:cTn id="7" dur="500"/>
                                        <p:tgtEl>
                                          <p:spTgt spid="112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Effect transition="in" filter="box(in)">
                                      <p:cBhvr>
                                        <p:cTn id="12"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49250" y="1624013"/>
            <a:ext cx="8596313" cy="1633537"/>
          </a:xfrm>
        </p:spPr>
        <p:txBody>
          <a:bodyPr/>
          <a:lstStyle/>
          <a:p>
            <a:pPr marL="0" indent="0">
              <a:lnSpc>
                <a:spcPct val="120000"/>
              </a:lnSpc>
              <a:spcBef>
                <a:spcPct val="0"/>
              </a:spcBef>
              <a:buFont typeface="Wingdings" panose="05000000000000000000" pitchFamily="2" charset="2"/>
              <a:buNone/>
            </a:pPr>
            <a:r>
              <a:rPr lang="zh-CN" altLang="en-US" sz="2400" b="1">
                <a:latin typeface="Times New Roman" panose="02020603050405020304" pitchFamily="18" charset="0"/>
                <a:cs typeface="Times New Roman" panose="02020603050405020304" pitchFamily="18" charset="0"/>
              </a:rPr>
              <a:t>设</a:t>
            </a:r>
            <a:r>
              <a:rPr lang="en-US" altLang="zh-CN" sz="2400" b="1">
                <a:latin typeface="Times New Roman" panose="02020603050405020304" pitchFamily="18" charset="0"/>
                <a:cs typeface="Times New Roman" panose="02020603050405020304" pitchFamily="18" charset="0"/>
              </a:rPr>
              <a:t>u, v</a:t>
            </a:r>
            <a:r>
              <a:rPr lang="zh-CN" altLang="en-US" sz="2400" b="1">
                <a:latin typeface="Times New Roman" panose="02020603050405020304" pitchFamily="18" charset="0"/>
                <a:cs typeface="Times New Roman" panose="02020603050405020304" pitchFamily="18" charset="0"/>
              </a:rPr>
              <a:t>是</a:t>
            </a:r>
            <a:r>
              <a:rPr lang="en-US" altLang="zh-CN" sz="2400" b="1">
                <a:latin typeface="Times New Roman" panose="02020603050405020304" pitchFamily="18" charset="0"/>
                <a:cs typeface="Times New Roman" panose="02020603050405020304" pitchFamily="18" charset="0"/>
              </a:rPr>
              <a:t>G</a:t>
            </a:r>
            <a:r>
              <a:rPr lang="zh-CN" altLang="en-US" sz="2400" b="1">
                <a:latin typeface="Times New Roman" panose="02020603050405020304" pitchFamily="18" charset="0"/>
                <a:cs typeface="Times New Roman" panose="02020603050405020304" pitchFamily="18" charset="0"/>
              </a:rPr>
              <a:t>中不相邻的两点，于是</a:t>
            </a:r>
            <a:r>
              <a:rPr lang="en-US" altLang="zh-CN" sz="2400" b="1">
                <a:latin typeface="Times New Roman" panose="02020603050405020304" pitchFamily="18" charset="0"/>
                <a:cs typeface="Times New Roman" panose="02020603050405020304" pitchFamily="18" charset="0"/>
              </a:rPr>
              <a:t>G+uv</a:t>
            </a:r>
            <a:r>
              <a:rPr lang="zh-CN" altLang="en-US" sz="2400" b="1">
                <a:latin typeface="Times New Roman" panose="02020603050405020304" pitchFamily="18" charset="0"/>
                <a:cs typeface="Times New Roman" panose="02020603050405020304" pitchFamily="18" charset="0"/>
              </a:rPr>
              <a:t>是</a:t>
            </a:r>
            <a:r>
              <a:rPr lang="en-US" altLang="zh-CN" sz="2400" b="1">
                <a:latin typeface="Times New Roman" panose="02020603050405020304" pitchFamily="18" charset="0"/>
                <a:cs typeface="Times New Roman" panose="02020603050405020304" pitchFamily="18" charset="0"/>
              </a:rPr>
              <a:t>Hamilton</a:t>
            </a:r>
            <a:r>
              <a:rPr lang="zh-CN" altLang="en-US" sz="2400" b="1">
                <a:latin typeface="Times New Roman" panose="02020603050405020304" pitchFamily="18" charset="0"/>
                <a:cs typeface="Times New Roman" panose="02020603050405020304" pitchFamily="18" charset="0"/>
              </a:rPr>
              <a:t>图，且其中每条</a:t>
            </a:r>
            <a:r>
              <a:rPr lang="en-US" altLang="zh-CN" sz="2400" b="1">
                <a:latin typeface="Times New Roman" panose="02020603050405020304" pitchFamily="18" charset="0"/>
                <a:cs typeface="Times New Roman" panose="02020603050405020304" pitchFamily="18" charset="0"/>
              </a:rPr>
              <a:t>Hamilton</a:t>
            </a:r>
            <a:r>
              <a:rPr lang="zh-CN" altLang="en-US" sz="2400" b="1">
                <a:latin typeface="Times New Roman" panose="02020603050405020304" pitchFamily="18" charset="0"/>
                <a:cs typeface="Times New Roman" panose="02020603050405020304" pitchFamily="18" charset="0"/>
              </a:rPr>
              <a:t>回路都要通过边</a:t>
            </a:r>
            <a:r>
              <a:rPr lang="en-US" altLang="zh-CN" sz="2400" b="1">
                <a:latin typeface="Times New Roman" panose="02020603050405020304" pitchFamily="18" charset="0"/>
                <a:cs typeface="Times New Roman" panose="02020603050405020304" pitchFamily="18" charset="0"/>
              </a:rPr>
              <a:t>uv. </a:t>
            </a:r>
            <a:r>
              <a:rPr lang="zh-CN" altLang="en-US" sz="2400" b="1">
                <a:latin typeface="Times New Roman" panose="02020603050405020304" pitchFamily="18" charset="0"/>
                <a:cs typeface="Times New Roman" panose="02020603050405020304" pitchFamily="18" charset="0"/>
              </a:rPr>
              <a:t>因此，</a:t>
            </a:r>
            <a:r>
              <a:rPr lang="en-US" altLang="zh-CN" sz="2400" b="1">
                <a:latin typeface="Times New Roman" panose="02020603050405020304" pitchFamily="18" charset="0"/>
                <a:cs typeface="Times New Roman" panose="02020603050405020304" pitchFamily="18" charset="0"/>
              </a:rPr>
              <a:t>G</a:t>
            </a:r>
            <a:r>
              <a:rPr lang="zh-CN" altLang="en-US" sz="2400" b="1">
                <a:latin typeface="Times New Roman" panose="02020603050405020304" pitchFamily="18" charset="0"/>
                <a:cs typeface="Times New Roman" panose="02020603050405020304" pitchFamily="18" charset="0"/>
              </a:rPr>
              <a:t>中有起点为</a:t>
            </a:r>
            <a:r>
              <a:rPr lang="en-US" altLang="zh-CN" sz="2400" b="1">
                <a:latin typeface="Times New Roman" panose="02020603050405020304" pitchFamily="18" charset="0"/>
                <a:cs typeface="Times New Roman" panose="02020603050405020304" pitchFamily="18" charset="0"/>
              </a:rPr>
              <a:t>u，</a:t>
            </a:r>
            <a:r>
              <a:rPr lang="zh-CN" altLang="en-US" sz="2400" b="1">
                <a:latin typeface="Times New Roman" panose="02020603050405020304" pitchFamily="18" charset="0"/>
                <a:cs typeface="Times New Roman" panose="02020603050405020304" pitchFamily="18" charset="0"/>
              </a:rPr>
              <a:t>终点为</a:t>
            </a:r>
            <a:r>
              <a:rPr lang="en-US" altLang="zh-CN" sz="2400" b="1">
                <a:latin typeface="Times New Roman" panose="02020603050405020304" pitchFamily="18" charset="0"/>
                <a:cs typeface="Times New Roman" panose="02020603050405020304" pitchFamily="18" charset="0"/>
              </a:rPr>
              <a:t>v</a:t>
            </a:r>
            <a:r>
              <a:rPr lang="zh-CN" altLang="en-US" sz="2400" b="1">
                <a:latin typeface="Times New Roman" panose="02020603050405020304" pitchFamily="18" charset="0"/>
                <a:cs typeface="Times New Roman" panose="02020603050405020304" pitchFamily="18" charset="0"/>
              </a:rPr>
              <a:t>的</a:t>
            </a:r>
            <a:r>
              <a:rPr lang="en-US" altLang="zh-CN" sz="2400" b="1">
                <a:latin typeface="Times New Roman" panose="02020603050405020304" pitchFamily="18" charset="0"/>
                <a:cs typeface="Times New Roman" panose="02020603050405020304" pitchFamily="18" charset="0"/>
              </a:rPr>
              <a:t>Hamilton</a:t>
            </a:r>
            <a:r>
              <a:rPr lang="zh-CN" altLang="en-US" sz="2400" b="1">
                <a:latin typeface="Times New Roman" panose="02020603050405020304" pitchFamily="18" charset="0"/>
                <a:cs typeface="Times New Roman" panose="02020603050405020304" pitchFamily="18" charset="0"/>
              </a:rPr>
              <a:t>通路</a:t>
            </a:r>
            <a:r>
              <a:rPr lang="en-US" altLang="zh-CN" sz="2400" b="1">
                <a:latin typeface="Times New Roman" panose="02020603050405020304" pitchFamily="18" charset="0"/>
                <a:cs typeface="Times New Roman" panose="02020603050405020304" pitchFamily="18" charset="0"/>
                <a:sym typeface="Wingdings" panose="05000000000000000000" pitchFamily="2" charset="2"/>
              </a:rPr>
              <a:t>: </a:t>
            </a:r>
            <a:br>
              <a:rPr lang="en-US" altLang="zh-CN" sz="2800" b="1">
                <a:latin typeface="Times New Roman" panose="02020603050405020304" pitchFamily="18" charset="0"/>
                <a:cs typeface="Times New Roman" panose="02020603050405020304" pitchFamily="18" charset="0"/>
                <a:sym typeface="Wingdings" panose="05000000000000000000" pitchFamily="2" charset="2"/>
              </a:rPr>
            </a:br>
            <a:endParaRPr lang="en-US" altLang="zh-CN" sz="2800" b="1">
              <a:latin typeface="Times New Roman" panose="02020603050405020304" pitchFamily="18" charset="0"/>
              <a:cs typeface="Times New Roman" panose="02020603050405020304" pitchFamily="18" charset="0"/>
            </a:endParaRPr>
          </a:p>
        </p:txBody>
      </p:sp>
      <p:sp>
        <p:nvSpPr>
          <p:cNvPr id="21507" name="Rectangle 3"/>
          <p:cNvSpPr>
            <a:spLocks noGrp="1" noChangeArrowheads="1"/>
          </p:cNvSpPr>
          <p:nvPr>
            <p:ph type="title"/>
          </p:nvPr>
        </p:nvSpPr>
        <p:spPr>
          <a:xfrm>
            <a:off x="250825" y="620713"/>
            <a:ext cx="8610600" cy="595312"/>
          </a:xfrm>
        </p:spPr>
        <p:txBody>
          <a:bodyPr/>
          <a:lstStyle/>
          <a:p>
            <a:pPr algn="ctr"/>
            <a:r>
              <a:rPr lang="en-US" altLang="zh-CN" sz="3600">
                <a:latin typeface="Times New Roman" panose="02020603050405020304" pitchFamily="18" charset="0"/>
                <a:cs typeface="Times New Roman" panose="02020603050405020304" pitchFamily="18" charset="0"/>
              </a:rPr>
              <a:t>Ore</a:t>
            </a:r>
            <a:r>
              <a:rPr lang="zh-CN" altLang="en-US" sz="3600">
                <a:latin typeface="Times New Roman" panose="02020603050405020304" pitchFamily="18" charset="0"/>
                <a:cs typeface="Times New Roman" panose="02020603050405020304" pitchFamily="18" charset="0"/>
              </a:rPr>
              <a:t>定理</a:t>
            </a:r>
            <a:r>
              <a:rPr lang="zh-CN" altLang="en-US" sz="3600">
                <a:latin typeface="宋体" panose="02010600030101010101" pitchFamily="2" charset="-122"/>
              </a:rPr>
              <a:t>的证明</a:t>
            </a:r>
            <a:endParaRPr lang="en-US" altLang="zh-CN" sz="3600"/>
          </a:p>
        </p:txBody>
      </p:sp>
      <p:grpSp>
        <p:nvGrpSpPr>
          <p:cNvPr id="21508" name="组合 28"/>
          <p:cNvGrpSpPr>
            <a:grpSpLocks/>
          </p:cNvGrpSpPr>
          <p:nvPr/>
        </p:nvGrpSpPr>
        <p:grpSpPr bwMode="auto">
          <a:xfrm>
            <a:off x="1042988" y="3351213"/>
            <a:ext cx="6913562" cy="649287"/>
            <a:chOff x="1043608" y="3169103"/>
            <a:chExt cx="6912768" cy="648982"/>
          </a:xfrm>
        </p:grpSpPr>
        <p:sp>
          <p:nvSpPr>
            <p:cNvPr id="21513" name="流程图: 联系 59"/>
            <p:cNvSpPr>
              <a:spLocks noChangeArrowheads="1"/>
            </p:cNvSpPr>
            <p:nvPr/>
          </p:nvSpPr>
          <p:spPr bwMode="auto">
            <a:xfrm>
              <a:off x="1948240" y="3313119"/>
              <a:ext cx="143933" cy="144080"/>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1514" name="直接连接符 61"/>
            <p:cNvCxnSpPr>
              <a:cxnSpLocks noChangeShapeType="1"/>
              <a:stCxn id="21513" idx="6"/>
            </p:cNvCxnSpPr>
            <p:nvPr/>
          </p:nvCxnSpPr>
          <p:spPr bwMode="auto">
            <a:xfrm flipV="1">
              <a:off x="2092173" y="3385127"/>
              <a:ext cx="648155" cy="32"/>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1515" name="直接连接符 61"/>
            <p:cNvCxnSpPr>
              <a:cxnSpLocks noChangeShapeType="1"/>
            </p:cNvCxnSpPr>
            <p:nvPr/>
          </p:nvCxnSpPr>
          <p:spPr bwMode="auto">
            <a:xfrm>
              <a:off x="3059832" y="3385127"/>
              <a:ext cx="647617"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21516" name="流程图: 联系 59"/>
            <p:cNvSpPr>
              <a:spLocks noChangeArrowheads="1"/>
            </p:cNvSpPr>
            <p:nvPr/>
          </p:nvSpPr>
          <p:spPr bwMode="auto">
            <a:xfrm>
              <a:off x="3707987" y="3313087"/>
              <a:ext cx="143933" cy="144080"/>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1517" name="直接连接符 61"/>
            <p:cNvCxnSpPr>
              <a:cxnSpLocks noChangeShapeType="1"/>
              <a:stCxn id="21516" idx="6"/>
            </p:cNvCxnSpPr>
            <p:nvPr/>
          </p:nvCxnSpPr>
          <p:spPr bwMode="auto">
            <a:xfrm>
              <a:off x="3851920" y="3385127"/>
              <a:ext cx="791633"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21518" name="流程图: 联系 59"/>
            <p:cNvSpPr>
              <a:spLocks noChangeArrowheads="1"/>
            </p:cNvSpPr>
            <p:nvPr/>
          </p:nvSpPr>
          <p:spPr bwMode="auto">
            <a:xfrm>
              <a:off x="4644091" y="3313087"/>
              <a:ext cx="143933" cy="144080"/>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1519" name="直接连接符 61"/>
            <p:cNvCxnSpPr>
              <a:cxnSpLocks noChangeShapeType="1"/>
              <a:stCxn id="21518" idx="6"/>
            </p:cNvCxnSpPr>
            <p:nvPr/>
          </p:nvCxnSpPr>
          <p:spPr bwMode="auto">
            <a:xfrm>
              <a:off x="4788024" y="3385127"/>
              <a:ext cx="791633"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21520" name="矩形标注 106"/>
            <p:cNvSpPr>
              <a:spLocks noChangeArrowheads="1"/>
            </p:cNvSpPr>
            <p:nvPr/>
          </p:nvSpPr>
          <p:spPr bwMode="auto">
            <a:xfrm>
              <a:off x="1043608" y="3169103"/>
              <a:ext cx="792089" cy="504966"/>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cs typeface="Times New Roman" panose="02020603050405020304" pitchFamily="18" charset="0"/>
                </a:rPr>
                <a:t>u=v</a:t>
              </a:r>
              <a:r>
                <a:rPr lang="en-US" altLang="zh-CN" sz="2400" b="1" i="1" baseline="-25000">
                  <a:latin typeface="Times New Roman" panose="02020603050405020304" pitchFamily="18" charset="0"/>
                  <a:cs typeface="Times New Roman" panose="02020603050405020304" pitchFamily="18" charset="0"/>
                </a:rPr>
                <a:t>1</a:t>
              </a:r>
              <a:endParaRPr lang="zh-CN" altLang="en-US" sz="2400" b="1" i="1" baseline="-25000">
                <a:latin typeface="Times New Roman" panose="02020603050405020304" pitchFamily="18" charset="0"/>
                <a:cs typeface="Times New Roman" panose="02020603050405020304" pitchFamily="18" charset="0"/>
              </a:endParaRPr>
            </a:p>
            <a:p>
              <a:pPr eaLnBrk="1" hangingPunct="1"/>
              <a:endParaRPr lang="zh-CN" altLang="en-US" sz="2400" b="1" i="1" baseline="-25000">
                <a:latin typeface="Times New Roman" panose="02020603050405020304" pitchFamily="18" charset="0"/>
                <a:cs typeface="Times New Roman" panose="02020603050405020304" pitchFamily="18" charset="0"/>
              </a:endParaRPr>
            </a:p>
          </p:txBody>
        </p:sp>
        <p:sp>
          <p:nvSpPr>
            <p:cNvPr id="21521" name="矩形标注 106"/>
            <p:cNvSpPr>
              <a:spLocks noChangeArrowheads="1"/>
            </p:cNvSpPr>
            <p:nvPr/>
          </p:nvSpPr>
          <p:spPr bwMode="auto">
            <a:xfrm>
              <a:off x="3347864" y="3313119"/>
              <a:ext cx="720725" cy="504966"/>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cs typeface="Times New Roman" panose="02020603050405020304" pitchFamily="18" charset="0"/>
                </a:rPr>
                <a:t>v</a:t>
              </a:r>
              <a:r>
                <a:rPr lang="en-US" altLang="zh-CN" sz="2400" b="1" i="1" baseline="-25000">
                  <a:latin typeface="Times New Roman" panose="02020603050405020304" pitchFamily="18" charset="0"/>
                  <a:cs typeface="Times New Roman" panose="02020603050405020304" pitchFamily="18" charset="0"/>
                </a:rPr>
                <a:t>i-1</a:t>
              </a:r>
              <a:endParaRPr lang="zh-CN" altLang="en-US" sz="2400" b="1" i="1" baseline="-25000">
                <a:latin typeface="Times New Roman" panose="02020603050405020304" pitchFamily="18" charset="0"/>
                <a:cs typeface="Times New Roman" panose="02020603050405020304" pitchFamily="18" charset="0"/>
              </a:endParaRPr>
            </a:p>
          </p:txBody>
        </p:sp>
        <p:sp>
          <p:nvSpPr>
            <p:cNvPr id="21522" name="矩形标注 106"/>
            <p:cNvSpPr>
              <a:spLocks noChangeArrowheads="1"/>
            </p:cNvSpPr>
            <p:nvPr/>
          </p:nvSpPr>
          <p:spPr bwMode="auto">
            <a:xfrm>
              <a:off x="4716016" y="3313119"/>
              <a:ext cx="720725" cy="504966"/>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cs typeface="Times New Roman" panose="02020603050405020304" pitchFamily="18" charset="0"/>
                </a:rPr>
                <a:t>v</a:t>
              </a:r>
              <a:r>
                <a:rPr lang="en-US" altLang="zh-CN" sz="2400" b="1" i="1" baseline="-25000">
                  <a:latin typeface="Times New Roman" panose="02020603050405020304" pitchFamily="18" charset="0"/>
                  <a:cs typeface="Times New Roman" panose="02020603050405020304" pitchFamily="18" charset="0"/>
                </a:rPr>
                <a:t>i</a:t>
              </a:r>
              <a:endParaRPr lang="zh-CN" altLang="en-US" sz="2400" b="1" i="1" baseline="-25000">
                <a:latin typeface="Times New Roman" panose="02020603050405020304" pitchFamily="18" charset="0"/>
                <a:cs typeface="Times New Roman" panose="02020603050405020304" pitchFamily="18" charset="0"/>
              </a:endParaRPr>
            </a:p>
          </p:txBody>
        </p:sp>
        <p:cxnSp>
          <p:nvCxnSpPr>
            <p:cNvPr id="21523" name="直接连接符 61"/>
            <p:cNvCxnSpPr>
              <a:cxnSpLocks noChangeShapeType="1"/>
            </p:cNvCxnSpPr>
            <p:nvPr/>
          </p:nvCxnSpPr>
          <p:spPr bwMode="auto">
            <a:xfrm>
              <a:off x="5868144" y="3385127"/>
              <a:ext cx="791633" cy="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21524" name="流程图: 联系 59"/>
            <p:cNvSpPr>
              <a:spLocks noChangeArrowheads="1"/>
            </p:cNvSpPr>
            <p:nvPr/>
          </p:nvSpPr>
          <p:spPr bwMode="auto">
            <a:xfrm>
              <a:off x="6660315" y="3313087"/>
              <a:ext cx="143933" cy="144080"/>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25" name="矩形标注 106"/>
            <p:cNvSpPr>
              <a:spLocks noChangeArrowheads="1"/>
            </p:cNvSpPr>
            <p:nvPr/>
          </p:nvSpPr>
          <p:spPr bwMode="auto">
            <a:xfrm>
              <a:off x="6948264" y="3241111"/>
              <a:ext cx="1008112" cy="504966"/>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cs typeface="Times New Roman" panose="02020603050405020304" pitchFamily="18" charset="0"/>
                </a:rPr>
                <a:t>v=v</a:t>
              </a:r>
              <a:r>
                <a:rPr lang="en-US" altLang="zh-CN" sz="2400" b="1" i="1" baseline="-25000">
                  <a:latin typeface="Times New Roman" panose="02020603050405020304" pitchFamily="18" charset="0"/>
                  <a:cs typeface="Times New Roman" panose="02020603050405020304" pitchFamily="18" charset="0"/>
                </a:rPr>
                <a:t>n</a:t>
              </a:r>
              <a:endParaRPr lang="zh-CN" altLang="en-US" sz="2400" b="1" i="1" baseline="-25000">
                <a:latin typeface="Times New Roman" panose="02020603050405020304" pitchFamily="18" charset="0"/>
                <a:cs typeface="Times New Roman" panose="02020603050405020304" pitchFamily="18" charset="0"/>
              </a:endParaRPr>
            </a:p>
            <a:p>
              <a:pPr eaLnBrk="1" hangingPunct="1"/>
              <a:endParaRPr lang="zh-CN" altLang="en-US" sz="2400" b="1" i="1" baseline="-25000">
                <a:latin typeface="Times New Roman" panose="02020603050405020304" pitchFamily="18" charset="0"/>
                <a:cs typeface="Times New Roman" panose="02020603050405020304" pitchFamily="18" charset="0"/>
              </a:endParaRPr>
            </a:p>
          </p:txBody>
        </p:sp>
      </p:grpSp>
      <p:grpSp>
        <p:nvGrpSpPr>
          <p:cNvPr id="3" name="组合 29"/>
          <p:cNvGrpSpPr>
            <a:grpSpLocks/>
          </p:cNvGrpSpPr>
          <p:nvPr/>
        </p:nvGrpSpPr>
        <p:grpSpPr bwMode="auto">
          <a:xfrm>
            <a:off x="2020888" y="3106738"/>
            <a:ext cx="4697412" cy="1035050"/>
            <a:chOff x="2020739" y="2924944"/>
            <a:chExt cx="4697433" cy="1034618"/>
          </a:xfrm>
        </p:grpSpPr>
        <p:sp>
          <p:nvSpPr>
            <p:cNvPr id="21511" name="任意多边形 24"/>
            <p:cNvSpPr>
              <a:spLocks/>
            </p:cNvSpPr>
            <p:nvPr/>
          </p:nvSpPr>
          <p:spPr bwMode="auto">
            <a:xfrm>
              <a:off x="2020739" y="3417955"/>
              <a:ext cx="2686929" cy="541607"/>
            </a:xfrm>
            <a:custGeom>
              <a:avLst/>
              <a:gdLst>
                <a:gd name="T0" fmla="*/ 0 w 2686929"/>
                <a:gd name="T1" fmla="*/ 0 h 541607"/>
                <a:gd name="T2" fmla="*/ 1392707 w 2686929"/>
                <a:gd name="T3" fmla="*/ 534573 h 541607"/>
                <a:gd name="T4" fmla="*/ 2686929 w 2686929"/>
                <a:gd name="T5" fmla="*/ 42203 h 541607"/>
                <a:gd name="T6" fmla="*/ 2686929 w 2686929"/>
                <a:gd name="T7" fmla="*/ 42203 h 541607"/>
                <a:gd name="T8" fmla="*/ 0 60000 65536"/>
                <a:gd name="T9" fmla="*/ 0 60000 65536"/>
                <a:gd name="T10" fmla="*/ 0 60000 65536"/>
                <a:gd name="T11" fmla="*/ 0 60000 65536"/>
                <a:gd name="T12" fmla="*/ 0 w 2686929"/>
                <a:gd name="T13" fmla="*/ 0 h 541607"/>
                <a:gd name="T14" fmla="*/ 2686929 w 2686929"/>
                <a:gd name="T15" fmla="*/ 541607 h 541607"/>
              </a:gdLst>
              <a:ahLst/>
              <a:cxnLst>
                <a:cxn ang="T8">
                  <a:pos x="T0" y="T1"/>
                </a:cxn>
                <a:cxn ang="T9">
                  <a:pos x="T2" y="T3"/>
                </a:cxn>
                <a:cxn ang="T10">
                  <a:pos x="T4" y="T5"/>
                </a:cxn>
                <a:cxn ang="T11">
                  <a:pos x="T6" y="T7"/>
                </a:cxn>
              </a:cxnLst>
              <a:rect l="T12" t="T13" r="T14" b="T15"/>
              <a:pathLst>
                <a:path w="2686929" h="541607">
                  <a:moveTo>
                    <a:pt x="0" y="0"/>
                  </a:moveTo>
                  <a:cubicBezTo>
                    <a:pt x="472440" y="263769"/>
                    <a:pt x="944881" y="527539"/>
                    <a:pt x="1392702" y="534573"/>
                  </a:cubicBezTo>
                  <a:cubicBezTo>
                    <a:pt x="1840523" y="541607"/>
                    <a:pt x="2686929" y="42203"/>
                    <a:pt x="2686929" y="42203"/>
                  </a:cubicBezTo>
                </a:path>
              </a:pathLst>
            </a:custGeom>
            <a:noFill/>
            <a:ln w="31750" cap="flat" cmpd="sng" algn="ctr">
              <a:solidFill>
                <a:srgbClr val="FF0000"/>
              </a:solidFill>
              <a:prstDash val="dash"/>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1512" name="任意多边形 25"/>
            <p:cNvSpPr>
              <a:spLocks/>
            </p:cNvSpPr>
            <p:nvPr/>
          </p:nvSpPr>
          <p:spPr bwMode="auto">
            <a:xfrm flipV="1">
              <a:off x="3837852" y="2924944"/>
              <a:ext cx="2880320" cy="432048"/>
            </a:xfrm>
            <a:custGeom>
              <a:avLst/>
              <a:gdLst>
                <a:gd name="T0" fmla="*/ 0 w 2686929"/>
                <a:gd name="T1" fmla="*/ 0 h 541607"/>
                <a:gd name="T2" fmla="*/ 1971432 w 2686929"/>
                <a:gd name="T3" fmla="*/ 172681 h 541607"/>
                <a:gd name="T4" fmla="*/ 3803464 w 2686929"/>
                <a:gd name="T5" fmla="*/ 13632 h 541607"/>
                <a:gd name="T6" fmla="*/ 3803464 w 2686929"/>
                <a:gd name="T7" fmla="*/ 13632 h 541607"/>
                <a:gd name="T8" fmla="*/ 0 60000 65536"/>
                <a:gd name="T9" fmla="*/ 0 60000 65536"/>
                <a:gd name="T10" fmla="*/ 0 60000 65536"/>
                <a:gd name="T11" fmla="*/ 0 60000 65536"/>
                <a:gd name="T12" fmla="*/ 0 w 2686929"/>
                <a:gd name="T13" fmla="*/ 0 h 541607"/>
                <a:gd name="T14" fmla="*/ 2686929 w 2686929"/>
                <a:gd name="T15" fmla="*/ 541607 h 541607"/>
              </a:gdLst>
              <a:ahLst/>
              <a:cxnLst>
                <a:cxn ang="T8">
                  <a:pos x="T0" y="T1"/>
                </a:cxn>
                <a:cxn ang="T9">
                  <a:pos x="T2" y="T3"/>
                </a:cxn>
                <a:cxn ang="T10">
                  <a:pos x="T4" y="T5"/>
                </a:cxn>
                <a:cxn ang="T11">
                  <a:pos x="T6" y="T7"/>
                </a:cxn>
              </a:cxnLst>
              <a:rect l="T12" t="T13" r="T14" b="T15"/>
              <a:pathLst>
                <a:path w="2686929" h="541607">
                  <a:moveTo>
                    <a:pt x="0" y="0"/>
                  </a:moveTo>
                  <a:cubicBezTo>
                    <a:pt x="472440" y="263769"/>
                    <a:pt x="944881" y="527539"/>
                    <a:pt x="1392702" y="534573"/>
                  </a:cubicBezTo>
                  <a:cubicBezTo>
                    <a:pt x="1840523" y="541607"/>
                    <a:pt x="2686929" y="42203"/>
                    <a:pt x="2686929" y="42203"/>
                  </a:cubicBezTo>
                </a:path>
              </a:pathLst>
            </a:custGeom>
            <a:noFill/>
            <a:ln w="31750" cap="flat" cmpd="sng" algn="ctr">
              <a:solidFill>
                <a:srgbClr val="FF0000"/>
              </a:solidFill>
              <a:prstDash val="dash"/>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grpSp>
      <p:sp>
        <p:nvSpPr>
          <p:cNvPr id="28" name="Rectangle 2"/>
          <p:cNvSpPr txBox="1">
            <a:spLocks noChangeArrowheads="1"/>
          </p:cNvSpPr>
          <p:nvPr/>
        </p:nvSpPr>
        <p:spPr bwMode="auto">
          <a:xfrm>
            <a:off x="323850" y="4365625"/>
            <a:ext cx="8586788" cy="2016125"/>
          </a:xfrm>
          <a:prstGeom prst="rect">
            <a:avLst/>
          </a:prstGeom>
          <a:noFill/>
          <a:ln w="9525">
            <a:noFill/>
            <a:miter lim="800000"/>
            <a:headEnd/>
            <a:tailEnd/>
          </a:ln>
        </p:spPr>
        <p:txBody>
          <a:bodyPr/>
          <a:lstStyle/>
          <a:p>
            <a:pPr eaLnBrk="0" hangingPunct="0">
              <a:lnSpc>
                <a:spcPct val="120000"/>
              </a:lnSpc>
              <a:buClr>
                <a:schemeClr val="tx2"/>
              </a:buClr>
              <a:buSzPct val="70000"/>
              <a:buFont typeface="Wingdings" pitchFamily="2" charset="2"/>
              <a:buNone/>
              <a:defRPr/>
            </a:pPr>
            <a:r>
              <a:rPr lang="zh-CN" altLang="en-US" sz="2400" b="1" kern="0" dirty="0">
                <a:solidFill>
                  <a:srgbClr val="FB4D55"/>
                </a:solidFill>
                <a:latin typeface="Times New Roman" pitchFamily="18" charset="0"/>
                <a:cs typeface="Times New Roman" pitchFamily="18" charset="0"/>
              </a:rPr>
              <a:t>不存在</a:t>
            </a:r>
            <a:r>
              <a:rPr lang="zh-CN" altLang="en-US" sz="2400" b="1" kern="0" dirty="0">
                <a:latin typeface="Times New Roman" pitchFamily="18" charset="0"/>
                <a:cs typeface="Times New Roman" pitchFamily="18" charset="0"/>
              </a:rPr>
              <a:t>两个相邻的顶点 </a:t>
            </a:r>
            <a:r>
              <a:rPr lang="en-US" altLang="zh-CN" sz="2400" b="1" i="1" kern="0" dirty="0">
                <a:latin typeface="Times New Roman" pitchFamily="18" charset="0"/>
                <a:cs typeface="Times New Roman" pitchFamily="18" charset="0"/>
              </a:rPr>
              <a:t>v</a:t>
            </a:r>
            <a:r>
              <a:rPr lang="en-US" altLang="zh-CN" sz="2400" b="1" kern="0" baseline="-25000" dirty="0">
                <a:latin typeface="Times New Roman" pitchFamily="18" charset="0"/>
                <a:cs typeface="Times New Roman" pitchFamily="18" charset="0"/>
              </a:rPr>
              <a:t>i-1</a:t>
            </a:r>
            <a:r>
              <a:rPr lang="zh-CN" altLang="en-US" sz="2400" b="1" kern="0" dirty="0">
                <a:latin typeface="Times New Roman" pitchFamily="18" charset="0"/>
                <a:cs typeface="Times New Roman" pitchFamily="18" charset="0"/>
              </a:rPr>
              <a:t>和</a:t>
            </a:r>
            <a:r>
              <a:rPr lang="en-US" altLang="zh-CN" sz="2400" b="1" i="1" kern="0" dirty="0">
                <a:latin typeface="Times New Roman" pitchFamily="18" charset="0"/>
                <a:cs typeface="Times New Roman" pitchFamily="18" charset="0"/>
              </a:rPr>
              <a:t>v</a:t>
            </a:r>
            <a:r>
              <a:rPr lang="en-US" altLang="zh-CN" sz="2400" b="1" kern="0" baseline="-25000" dirty="0">
                <a:latin typeface="Times New Roman" pitchFamily="18" charset="0"/>
                <a:cs typeface="Times New Roman" pitchFamily="18" charset="0"/>
              </a:rPr>
              <a:t>i</a:t>
            </a:r>
            <a:r>
              <a:rPr lang="en-US" altLang="zh-CN" sz="2400" b="1" kern="0" dirty="0">
                <a:latin typeface="Times New Roman" pitchFamily="18" charset="0"/>
                <a:cs typeface="Times New Roman" pitchFamily="18" charset="0"/>
              </a:rPr>
              <a:t>,</a:t>
            </a:r>
            <a:r>
              <a:rPr lang="zh-CN" altLang="en-US" sz="2400" b="1" kern="0" dirty="0">
                <a:latin typeface="Times New Roman" pitchFamily="18" charset="0"/>
                <a:cs typeface="Times New Roman" pitchFamily="18" charset="0"/>
              </a:rPr>
              <a:t>使得</a:t>
            </a:r>
            <a:r>
              <a:rPr lang="en-US" altLang="zh-CN" sz="2400" b="1" i="1" kern="0" dirty="0">
                <a:latin typeface="Times New Roman" pitchFamily="18" charset="0"/>
                <a:cs typeface="Times New Roman" pitchFamily="18" charset="0"/>
              </a:rPr>
              <a:t>v</a:t>
            </a:r>
            <a:r>
              <a:rPr lang="en-US" altLang="zh-CN" sz="2400" b="1" kern="0" baseline="-25000" dirty="0">
                <a:latin typeface="Times New Roman" pitchFamily="18" charset="0"/>
                <a:cs typeface="Times New Roman" pitchFamily="18" charset="0"/>
              </a:rPr>
              <a:t>i-1</a:t>
            </a:r>
            <a:r>
              <a:rPr lang="zh-CN" altLang="en-US" sz="2400" b="1" kern="0" dirty="0">
                <a:latin typeface="Times New Roman" pitchFamily="18" charset="0"/>
                <a:cs typeface="Times New Roman" pitchFamily="18" charset="0"/>
              </a:rPr>
              <a:t>与</a:t>
            </a:r>
            <a:r>
              <a:rPr lang="en-US" altLang="zh-CN" sz="2400" b="1" i="1" kern="0" dirty="0">
                <a:latin typeface="Times New Roman" pitchFamily="18" charset="0"/>
                <a:cs typeface="Times New Roman" pitchFamily="18" charset="0"/>
              </a:rPr>
              <a:t>v</a:t>
            </a:r>
            <a:r>
              <a:rPr lang="zh-CN" altLang="en-US" sz="2400" b="1" kern="0" dirty="0">
                <a:latin typeface="Times New Roman" pitchFamily="18" charset="0"/>
                <a:cs typeface="Times New Roman" pitchFamily="18" charset="0"/>
              </a:rPr>
              <a:t>相邻且</a:t>
            </a:r>
            <a:r>
              <a:rPr lang="en-US" altLang="zh-CN" sz="2400" b="1" i="1" kern="0" dirty="0">
                <a:latin typeface="Times New Roman" pitchFamily="18" charset="0"/>
                <a:cs typeface="Times New Roman" pitchFamily="18" charset="0"/>
              </a:rPr>
              <a:t>v</a:t>
            </a:r>
            <a:r>
              <a:rPr lang="en-US" altLang="zh-CN" sz="2400" b="1" kern="0" baseline="-25000" dirty="0">
                <a:latin typeface="Times New Roman" pitchFamily="18" charset="0"/>
                <a:cs typeface="Times New Roman" pitchFamily="18" charset="0"/>
              </a:rPr>
              <a:t>i</a:t>
            </a:r>
            <a:r>
              <a:rPr lang="zh-CN" altLang="en-US" sz="2400" b="1" kern="0" dirty="0">
                <a:latin typeface="Times New Roman" pitchFamily="18" charset="0"/>
                <a:cs typeface="Times New Roman" pitchFamily="18" charset="0"/>
              </a:rPr>
              <a:t> 与</a:t>
            </a:r>
            <a:r>
              <a:rPr lang="en-US" altLang="zh-CN" sz="2400" b="1" i="1" kern="0" dirty="0">
                <a:latin typeface="Times New Roman" pitchFamily="18" charset="0"/>
                <a:cs typeface="Times New Roman" pitchFamily="18" charset="0"/>
              </a:rPr>
              <a:t>u</a:t>
            </a:r>
            <a:r>
              <a:rPr lang="zh-CN" altLang="en-US" sz="2400" b="1" kern="0" dirty="0">
                <a:latin typeface="Times New Roman" pitchFamily="18" charset="0"/>
                <a:cs typeface="Times New Roman" pitchFamily="18" charset="0"/>
              </a:rPr>
              <a:t>相邻</a:t>
            </a:r>
            <a:r>
              <a:rPr lang="en-US" altLang="zh-CN" sz="2400" b="1" kern="0" dirty="0">
                <a:latin typeface="Times New Roman" pitchFamily="18" charset="0"/>
                <a:cs typeface="Times New Roman" pitchFamily="18" charset="0"/>
              </a:rPr>
              <a:t>. </a:t>
            </a:r>
            <a:r>
              <a:rPr lang="zh-CN" altLang="en-US" sz="2400" b="1" kern="0" dirty="0">
                <a:latin typeface="Times New Roman" pitchFamily="18" charset="0"/>
                <a:cs typeface="Times New Roman" pitchFamily="18" charset="0"/>
              </a:rPr>
              <a:t>若不然</a:t>
            </a:r>
            <a:r>
              <a:rPr lang="en-US" altLang="zh-CN" sz="2400" b="1" kern="0" dirty="0">
                <a:latin typeface="Times New Roman" pitchFamily="18" charset="0"/>
                <a:cs typeface="Times New Roman" pitchFamily="18" charset="0"/>
              </a:rPr>
              <a:t>, </a:t>
            </a:r>
            <a:r>
              <a:rPr lang="en-US" altLang="zh-CN" sz="2400" b="1" kern="0" dirty="0">
                <a:latin typeface="Times New Roman" pitchFamily="18" charset="0"/>
                <a:cs typeface="Times New Roman" pitchFamily="18" charset="0"/>
                <a:sym typeface="Wingdings" pitchFamily="2" charset="2"/>
              </a:rPr>
              <a:t>(</a:t>
            </a:r>
            <a:r>
              <a:rPr lang="en-US" altLang="zh-CN" sz="2400" b="1" i="1" kern="0" dirty="0">
                <a:latin typeface="Times New Roman" pitchFamily="18" charset="0"/>
                <a:cs typeface="Times New Roman" pitchFamily="18" charset="0"/>
              </a:rPr>
              <a:t>v</a:t>
            </a:r>
            <a:r>
              <a:rPr lang="en-US" altLang="zh-CN" sz="2400" b="1" i="1" kern="0" baseline="-30000" dirty="0">
                <a:latin typeface="Times New Roman" pitchFamily="18" charset="0"/>
                <a:cs typeface="Times New Roman" pitchFamily="18" charset="0"/>
              </a:rPr>
              <a:t>1</a:t>
            </a:r>
            <a:r>
              <a:rPr lang="en-US" altLang="zh-CN" sz="2400" b="1" i="1" kern="0" dirty="0">
                <a:latin typeface="Times New Roman" pitchFamily="18" charset="0"/>
                <a:cs typeface="Times New Roman" pitchFamily="18" charset="0"/>
              </a:rPr>
              <a:t>,v</a:t>
            </a:r>
            <a:r>
              <a:rPr lang="en-US" altLang="zh-CN" sz="2400" b="1" i="1" kern="0" baseline="-30000" dirty="0">
                <a:latin typeface="Times New Roman" pitchFamily="18" charset="0"/>
                <a:cs typeface="Times New Roman" pitchFamily="18" charset="0"/>
              </a:rPr>
              <a:t>2</a:t>
            </a:r>
            <a:r>
              <a:rPr lang="en-US" altLang="zh-CN" sz="2400" b="1" i="1" kern="0" dirty="0">
                <a:latin typeface="Times New Roman" pitchFamily="18" charset="0"/>
                <a:cs typeface="Times New Roman" pitchFamily="18" charset="0"/>
              </a:rPr>
              <a:t>,  … </a:t>
            </a:r>
            <a:r>
              <a:rPr lang="en-US" altLang="zh-CN" sz="2400" b="1" i="1" kern="0" dirty="0">
                <a:solidFill>
                  <a:srgbClr val="3333FF"/>
                </a:solidFill>
                <a:latin typeface="Times New Roman" pitchFamily="18" charset="0"/>
                <a:cs typeface="Times New Roman" pitchFamily="18" charset="0"/>
              </a:rPr>
              <a:t>v</a:t>
            </a:r>
            <a:r>
              <a:rPr lang="en-US" altLang="zh-CN" sz="2400" b="1" i="1" kern="0" baseline="-30000" dirty="0">
                <a:solidFill>
                  <a:srgbClr val="3333FF"/>
                </a:solidFill>
                <a:latin typeface="Times New Roman" pitchFamily="18" charset="0"/>
                <a:cs typeface="Times New Roman" pitchFamily="18" charset="0"/>
                <a:sym typeface="Symbol" pitchFamily="18" charset="2"/>
              </a:rPr>
              <a:t>i</a:t>
            </a:r>
            <a:r>
              <a:rPr lang="en-US" altLang="zh-CN" sz="2400" b="1" i="1" kern="0" baseline="-30000" dirty="0">
                <a:solidFill>
                  <a:srgbClr val="3333FF"/>
                </a:solidFill>
                <a:latin typeface="Times New Roman" pitchFamily="18" charset="0"/>
                <a:cs typeface="Times New Roman" pitchFamily="18" charset="0"/>
              </a:rPr>
              <a:t>-1</a:t>
            </a:r>
            <a:r>
              <a:rPr lang="en-US" altLang="zh-CN" sz="2400" b="1" i="1" kern="0" dirty="0">
                <a:solidFill>
                  <a:srgbClr val="3333FF"/>
                </a:solidFill>
                <a:latin typeface="Times New Roman" pitchFamily="18" charset="0"/>
                <a:cs typeface="Times New Roman" pitchFamily="18" charset="0"/>
              </a:rPr>
              <a:t>, </a:t>
            </a:r>
            <a:r>
              <a:rPr lang="en-US" altLang="zh-CN" sz="2400" b="1" i="1" kern="0" dirty="0" err="1">
                <a:solidFill>
                  <a:srgbClr val="3333FF"/>
                </a:solidFill>
                <a:latin typeface="Times New Roman" pitchFamily="18" charset="0"/>
                <a:cs typeface="Times New Roman" pitchFamily="18" charset="0"/>
              </a:rPr>
              <a:t>v</a:t>
            </a:r>
            <a:r>
              <a:rPr lang="en-US" altLang="zh-CN" sz="2400" b="1" i="1" kern="0" baseline="-30000" dirty="0" err="1">
                <a:solidFill>
                  <a:srgbClr val="3333FF"/>
                </a:solidFill>
                <a:latin typeface="Times New Roman" pitchFamily="18" charset="0"/>
                <a:cs typeface="Times New Roman" pitchFamily="18" charset="0"/>
                <a:sym typeface="Symbol" pitchFamily="18" charset="2"/>
              </a:rPr>
              <a:t>n</a:t>
            </a:r>
            <a:r>
              <a:rPr lang="en-US" altLang="zh-CN" sz="2400" b="1" i="1" kern="0" dirty="0">
                <a:latin typeface="Times New Roman" pitchFamily="18" charset="0"/>
                <a:cs typeface="Times New Roman" pitchFamily="18" charset="0"/>
              </a:rPr>
              <a:t>, …, v</a:t>
            </a:r>
            <a:r>
              <a:rPr lang="en-US" altLang="zh-CN" sz="2400" b="1" i="1" kern="0" baseline="-30000" dirty="0">
                <a:latin typeface="Times New Roman" pitchFamily="18" charset="0"/>
                <a:cs typeface="Times New Roman" pitchFamily="18" charset="0"/>
                <a:sym typeface="Symbol" pitchFamily="18" charset="2"/>
              </a:rPr>
              <a:t>i</a:t>
            </a:r>
            <a:r>
              <a:rPr lang="en-US" altLang="zh-CN" sz="2400" b="1" i="1" kern="0" dirty="0">
                <a:latin typeface="Times New Roman" pitchFamily="18" charset="0"/>
                <a:cs typeface="Times New Roman" pitchFamily="18" charset="0"/>
              </a:rPr>
              <a:t>, v</a:t>
            </a:r>
            <a:r>
              <a:rPr lang="en-US" altLang="zh-CN" sz="2400" b="1" i="1" kern="0" baseline="-30000" dirty="0">
                <a:latin typeface="Times New Roman" pitchFamily="18" charset="0"/>
                <a:cs typeface="Times New Roman" pitchFamily="18" charset="0"/>
              </a:rPr>
              <a:t>1</a:t>
            </a:r>
            <a:r>
              <a:rPr lang="en-US" altLang="zh-CN" sz="2400" b="1" kern="0" dirty="0">
                <a:latin typeface="Times New Roman" pitchFamily="18" charset="0"/>
                <a:cs typeface="Times New Roman" pitchFamily="18" charset="0"/>
              </a:rPr>
              <a:t>)</a:t>
            </a:r>
            <a:r>
              <a:rPr lang="zh-CN" altLang="en-US" sz="2400" b="1" kern="0" dirty="0">
                <a:latin typeface="Times New Roman" pitchFamily="18" charset="0"/>
                <a:cs typeface="Times New Roman" pitchFamily="18" charset="0"/>
              </a:rPr>
              <a:t>是</a:t>
            </a:r>
            <a:r>
              <a:rPr lang="en-US" altLang="zh-CN" sz="2400" b="1" kern="0" dirty="0">
                <a:latin typeface="Times New Roman" pitchFamily="18" charset="0"/>
                <a:cs typeface="Times New Roman" pitchFamily="18" charset="0"/>
              </a:rPr>
              <a:t>G</a:t>
            </a:r>
            <a:r>
              <a:rPr lang="zh-CN" altLang="en-US" sz="2400" b="1" kern="0" dirty="0">
                <a:latin typeface="Times New Roman" pitchFamily="18" charset="0"/>
                <a:cs typeface="Times New Roman" pitchFamily="18" charset="0"/>
              </a:rPr>
              <a:t>的</a:t>
            </a:r>
            <a:r>
              <a:rPr lang="en-US" altLang="zh-CN" sz="2400" b="1" kern="0" dirty="0">
                <a:latin typeface="Times New Roman" pitchFamily="18" charset="0"/>
                <a:cs typeface="Times New Roman" pitchFamily="18" charset="0"/>
              </a:rPr>
              <a:t>Hamilton</a:t>
            </a:r>
            <a:r>
              <a:rPr lang="zh-CN" altLang="en-US" sz="2400" b="1" kern="0" dirty="0">
                <a:latin typeface="Times New Roman" pitchFamily="18" charset="0"/>
                <a:cs typeface="Times New Roman" pitchFamily="18" charset="0"/>
              </a:rPr>
              <a:t>回路</a:t>
            </a:r>
            <a:r>
              <a:rPr lang="en-US" altLang="zh-CN" sz="2400" b="1" kern="0" dirty="0">
                <a:latin typeface="Times New Roman" pitchFamily="18" charset="0"/>
                <a:cs typeface="Times New Roman" pitchFamily="18" charset="0"/>
              </a:rPr>
              <a:t>. </a:t>
            </a:r>
            <a:r>
              <a:rPr lang="zh-CN" altLang="en-US" sz="2400" b="1" kern="0" dirty="0">
                <a:latin typeface="Times New Roman" pitchFamily="18" charset="0"/>
                <a:cs typeface="Times New Roman" pitchFamily="18" charset="0"/>
              </a:rPr>
              <a:t>设在</a:t>
            </a:r>
            <a:r>
              <a:rPr lang="en-US" altLang="zh-CN" sz="2400" b="1" kern="0" dirty="0">
                <a:latin typeface="Times New Roman" pitchFamily="18" charset="0"/>
                <a:cs typeface="Times New Roman" pitchFamily="18" charset="0"/>
              </a:rPr>
              <a:t>G</a:t>
            </a:r>
            <a:r>
              <a:rPr lang="zh-CN" altLang="en-US" sz="2400" b="1" kern="0" dirty="0">
                <a:latin typeface="Times New Roman" pitchFamily="18" charset="0"/>
                <a:cs typeface="Times New Roman" pitchFamily="18" charset="0"/>
              </a:rPr>
              <a:t>中</a:t>
            </a:r>
            <a:r>
              <a:rPr lang="en-US" altLang="zh-CN" sz="2400" b="1" i="1" kern="0" dirty="0">
                <a:latin typeface="Times New Roman" pitchFamily="18" charset="0"/>
                <a:cs typeface="Times New Roman" pitchFamily="18" charset="0"/>
              </a:rPr>
              <a:t>u</a:t>
            </a:r>
            <a:r>
              <a:rPr lang="zh-CN" altLang="en-US" sz="2400" b="1" kern="0" dirty="0">
                <a:latin typeface="Times New Roman" pitchFamily="18" charset="0"/>
                <a:cs typeface="Times New Roman" pitchFamily="18" charset="0"/>
              </a:rPr>
              <a:t>与</a:t>
            </a:r>
            <a:r>
              <a:rPr lang="en-US" altLang="zh-CN" sz="2400" b="1" i="1" kern="0" dirty="0">
                <a:latin typeface="Times New Roman" pitchFamily="18" charset="0"/>
                <a:cs typeface="Times New Roman" pitchFamily="18" charset="0"/>
              </a:rPr>
              <a:t>v</a:t>
            </a:r>
            <a:r>
              <a:rPr lang="en-US" altLang="zh-CN" sz="2400" b="1" i="1" kern="0" baseline="-25000" dirty="0">
                <a:latin typeface="Times New Roman" pitchFamily="18" charset="0"/>
                <a:cs typeface="Times New Roman" pitchFamily="18" charset="0"/>
              </a:rPr>
              <a:t>i1</a:t>
            </a:r>
            <a:r>
              <a:rPr lang="en-US" altLang="zh-CN" sz="2400" b="1" i="1" kern="0" dirty="0">
                <a:latin typeface="Times New Roman" pitchFamily="18" charset="0"/>
                <a:cs typeface="Times New Roman" pitchFamily="18" charset="0"/>
              </a:rPr>
              <a:t>, v</a:t>
            </a:r>
            <a:r>
              <a:rPr lang="en-US" altLang="zh-CN" sz="2400" b="1" i="1" kern="0" baseline="-25000" dirty="0">
                <a:latin typeface="Times New Roman" pitchFamily="18" charset="0"/>
                <a:cs typeface="Times New Roman" pitchFamily="18" charset="0"/>
              </a:rPr>
              <a:t>i2</a:t>
            </a:r>
            <a:r>
              <a:rPr lang="en-US" altLang="zh-CN" sz="2400" b="1" i="1" kern="0" dirty="0">
                <a:latin typeface="Times New Roman" pitchFamily="18" charset="0"/>
                <a:cs typeface="Times New Roman" pitchFamily="18" charset="0"/>
              </a:rPr>
              <a:t>, …, </a:t>
            </a:r>
            <a:r>
              <a:rPr lang="en-US" altLang="zh-CN" sz="2400" b="1" i="1" kern="0" dirty="0" err="1">
                <a:latin typeface="Times New Roman" pitchFamily="18" charset="0"/>
                <a:cs typeface="Times New Roman" pitchFamily="18" charset="0"/>
              </a:rPr>
              <a:t>v</a:t>
            </a:r>
            <a:r>
              <a:rPr lang="en-US" altLang="zh-CN" sz="2400" b="1" i="1" kern="0" baseline="-25000" dirty="0" err="1">
                <a:latin typeface="Times New Roman" pitchFamily="18" charset="0"/>
                <a:cs typeface="Times New Roman" pitchFamily="18" charset="0"/>
              </a:rPr>
              <a:t>ik</a:t>
            </a:r>
            <a:r>
              <a:rPr lang="zh-CN" altLang="en-US" sz="2400" b="1" kern="0" dirty="0">
                <a:latin typeface="Times New Roman" pitchFamily="18" charset="0"/>
                <a:cs typeface="Times New Roman" pitchFamily="18" charset="0"/>
              </a:rPr>
              <a:t>相邻</a:t>
            </a:r>
            <a:r>
              <a:rPr lang="en-US" altLang="zh-CN" sz="2400" b="1" kern="0" dirty="0">
                <a:latin typeface="Times New Roman" pitchFamily="18" charset="0"/>
                <a:cs typeface="Times New Roman" pitchFamily="18" charset="0"/>
              </a:rPr>
              <a:t>, </a:t>
            </a:r>
            <a:r>
              <a:rPr lang="zh-CN" altLang="en-US" sz="2400" b="1" kern="0" dirty="0">
                <a:latin typeface="Times New Roman" pitchFamily="18" charset="0"/>
                <a:cs typeface="Times New Roman" pitchFamily="18" charset="0"/>
              </a:rPr>
              <a:t>则</a:t>
            </a:r>
            <a:r>
              <a:rPr lang="en-US" altLang="zh-CN" sz="2400" b="1" i="1" kern="0" dirty="0">
                <a:latin typeface="Times New Roman" pitchFamily="18" charset="0"/>
                <a:cs typeface="Times New Roman" pitchFamily="18" charset="0"/>
              </a:rPr>
              <a:t>v</a:t>
            </a:r>
            <a:r>
              <a:rPr lang="zh-CN" altLang="en-US" sz="2400" b="1" kern="0" dirty="0">
                <a:latin typeface="Times New Roman" pitchFamily="18" charset="0"/>
                <a:cs typeface="Times New Roman" pitchFamily="18" charset="0"/>
              </a:rPr>
              <a:t>与</a:t>
            </a:r>
            <a:r>
              <a:rPr lang="en-US" altLang="zh-CN" sz="2400" b="1" i="1" kern="0" dirty="0">
                <a:latin typeface="Times New Roman" pitchFamily="18" charset="0"/>
                <a:cs typeface="Times New Roman" pitchFamily="18" charset="0"/>
              </a:rPr>
              <a:t>v</a:t>
            </a:r>
            <a:r>
              <a:rPr lang="en-US" altLang="zh-CN" sz="2400" b="1" i="1" kern="0" baseline="-25000" dirty="0">
                <a:latin typeface="Times New Roman" pitchFamily="18" charset="0"/>
                <a:cs typeface="Times New Roman" pitchFamily="18" charset="0"/>
              </a:rPr>
              <a:t>i1-1</a:t>
            </a:r>
            <a:r>
              <a:rPr lang="en-US" altLang="zh-CN" sz="2400" b="1" i="1" kern="0" dirty="0">
                <a:latin typeface="Times New Roman" pitchFamily="18" charset="0"/>
                <a:cs typeface="Times New Roman" pitchFamily="18" charset="0"/>
              </a:rPr>
              <a:t>, v</a:t>
            </a:r>
            <a:r>
              <a:rPr lang="en-US" altLang="zh-CN" sz="2400" b="1" i="1" kern="0" baseline="-25000" dirty="0">
                <a:latin typeface="Times New Roman" pitchFamily="18" charset="0"/>
                <a:cs typeface="Times New Roman" pitchFamily="18" charset="0"/>
              </a:rPr>
              <a:t>i2-1</a:t>
            </a:r>
            <a:r>
              <a:rPr lang="en-US" altLang="zh-CN" sz="2400" b="1" i="1" kern="0" dirty="0">
                <a:latin typeface="Times New Roman" pitchFamily="18" charset="0"/>
                <a:cs typeface="Times New Roman" pitchFamily="18" charset="0"/>
              </a:rPr>
              <a:t>, …v</a:t>
            </a:r>
            <a:r>
              <a:rPr lang="en-US" altLang="zh-CN" sz="2400" b="1" i="1" kern="0" baseline="-25000" dirty="0">
                <a:latin typeface="Times New Roman" pitchFamily="18" charset="0"/>
                <a:cs typeface="Times New Roman" pitchFamily="18" charset="0"/>
              </a:rPr>
              <a:t>ik-1</a:t>
            </a:r>
            <a:r>
              <a:rPr lang="zh-CN" altLang="en-US" sz="2400" b="1" kern="0" dirty="0">
                <a:latin typeface="Times New Roman" pitchFamily="18" charset="0"/>
                <a:cs typeface="Times New Roman" pitchFamily="18" charset="0"/>
              </a:rPr>
              <a:t>都不相邻</a:t>
            </a:r>
            <a:r>
              <a:rPr lang="en-US" altLang="zh-CN" sz="2400" b="1" kern="0" dirty="0">
                <a:latin typeface="Times New Roman" pitchFamily="18" charset="0"/>
                <a:cs typeface="Times New Roman" pitchFamily="18" charset="0"/>
              </a:rPr>
              <a:t>, </a:t>
            </a:r>
            <a:r>
              <a:rPr lang="zh-CN" altLang="en-US" sz="2400" b="1" kern="0" dirty="0">
                <a:latin typeface="Times New Roman" pitchFamily="18" charset="0"/>
                <a:cs typeface="Times New Roman" pitchFamily="18" charset="0"/>
              </a:rPr>
              <a:t>因此</a:t>
            </a:r>
            <a:r>
              <a:rPr lang="en-US" altLang="zh-CN" sz="2400" b="1" kern="0" dirty="0">
                <a:solidFill>
                  <a:srgbClr val="FF0000"/>
                </a:solidFill>
                <a:latin typeface="Times New Roman" pitchFamily="18" charset="0"/>
                <a:cs typeface="Times New Roman" pitchFamily="18" charset="0"/>
                <a:sym typeface="Symbol" pitchFamily="18" charset="2"/>
              </a:rPr>
              <a:t>d(u)+d(v) </a:t>
            </a:r>
            <a:r>
              <a:rPr lang="en-US" altLang="zh-CN" sz="2400" b="1" kern="0" dirty="0">
                <a:latin typeface="Times New Roman" pitchFamily="18" charset="0"/>
                <a:cs typeface="Times New Roman" pitchFamily="18" charset="0"/>
                <a:sym typeface="Symbol" pitchFamily="18" charset="2"/>
              </a:rPr>
              <a:t>k+n-1-k</a:t>
            </a:r>
            <a:r>
              <a:rPr lang="en-US" altLang="zh-CN" sz="2400" b="1" kern="0" dirty="0">
                <a:solidFill>
                  <a:srgbClr val="FF0000"/>
                </a:solidFill>
                <a:latin typeface="Times New Roman" pitchFamily="18" charset="0"/>
                <a:cs typeface="Times New Roman" pitchFamily="18" charset="0"/>
                <a:sym typeface="Symbol" pitchFamily="18" charset="2"/>
              </a:rPr>
              <a:t>&lt;n</a:t>
            </a:r>
            <a:r>
              <a:rPr lang="en-US" altLang="zh-CN" sz="2400" b="1" kern="0" dirty="0">
                <a:latin typeface="Times New Roman" pitchFamily="18" charset="0"/>
                <a:cs typeface="Times New Roman" pitchFamily="18" charset="0"/>
                <a:sym typeface="Symbol" pitchFamily="18" charset="2"/>
              </a:rPr>
              <a:t>. </a:t>
            </a:r>
            <a:r>
              <a:rPr lang="zh-CN" altLang="en-US" sz="2400" b="1" kern="0" dirty="0">
                <a:solidFill>
                  <a:srgbClr val="FF0000"/>
                </a:solidFill>
                <a:latin typeface="Times New Roman" pitchFamily="18" charset="0"/>
                <a:cs typeface="Times New Roman" pitchFamily="18" charset="0"/>
              </a:rPr>
              <a:t>矛盾</a:t>
            </a:r>
            <a:r>
              <a:rPr lang="en-US" altLang="zh-CN" sz="2400" b="1" kern="0" dirty="0">
                <a:latin typeface="Times New Roman" pitchFamily="18" charset="0"/>
                <a:cs typeface="Times New Roman" pitchFamily="18" charset="0"/>
              </a:rPr>
              <a:t>.</a:t>
            </a:r>
            <a:r>
              <a:rPr lang="zh-CN" altLang="en-US" sz="2400" b="1" kern="0" dirty="0">
                <a:latin typeface="Times New Roman" pitchFamily="18" charset="0"/>
                <a:cs typeface="Times New Roman" pitchFamily="18" charset="0"/>
              </a:rPr>
              <a:t> </a:t>
            </a:r>
            <a:endParaRPr lang="en-US" altLang="zh-CN" sz="2400" b="1" kern="0" dirty="0">
              <a:latin typeface="Times New Roman" pitchFamily="18" charset="0"/>
              <a:cs typeface="Times New Roman" pitchFamily="18" charset="0"/>
            </a:endParaRPr>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33</a:t>
            </a:fld>
            <a:endParaRPr lang="en-US" altLang="zh-CN"/>
          </a:p>
        </p:txBody>
      </p:sp>
    </p:spTree>
    <p:extLst>
      <p:ext uri="{BB962C8B-B14F-4D97-AF65-F5344CB8AC3E}">
        <p14:creationId xmlns:p14="http://schemas.microsoft.com/office/powerpoint/2010/main" val="185666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box(in)">
                                      <p:cBhvr>
                                        <p:cTn id="1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381000"/>
            <a:ext cx="9144000" cy="838200"/>
          </a:xfrm>
        </p:spPr>
        <p:txBody>
          <a:bodyPr/>
          <a:lstStyle/>
          <a:p>
            <a:pPr algn="ctr"/>
            <a:r>
              <a:rPr lang="en-US" altLang="zh-CN" sz="3600">
                <a:latin typeface="Times New Roman" panose="02020603050405020304" pitchFamily="18" charset="0"/>
                <a:cs typeface="Times New Roman" panose="02020603050405020304" pitchFamily="18" charset="0"/>
              </a:rPr>
              <a:t>Ore</a:t>
            </a:r>
            <a:r>
              <a:rPr lang="zh-CN" altLang="en-US" sz="3600">
                <a:latin typeface="Times New Roman" panose="02020603050405020304" pitchFamily="18" charset="0"/>
                <a:cs typeface="Times New Roman" panose="02020603050405020304" pitchFamily="18" charset="0"/>
              </a:rPr>
              <a:t>定理的延伸</a:t>
            </a:r>
            <a:endParaRPr lang="en-US" altLang="zh-CN" sz="3600">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type="body" idx="1"/>
          </p:nvPr>
        </p:nvSpPr>
        <p:spPr>
          <a:xfrm>
            <a:off x="265113" y="1444625"/>
            <a:ext cx="8839200" cy="2354263"/>
          </a:xfrm>
        </p:spPr>
        <p:txBody>
          <a:bodyPr/>
          <a:lstStyle/>
          <a:p>
            <a:pPr>
              <a:lnSpc>
                <a:spcPct val="115000"/>
              </a:lnSpc>
            </a:pPr>
            <a:r>
              <a:rPr lang="zh-CN" altLang="en-US" sz="2800" b="1">
                <a:latin typeface="Times New Roman" panose="02020603050405020304" pitchFamily="18" charset="0"/>
                <a:cs typeface="Times New Roman" panose="02020603050405020304" pitchFamily="18" charset="0"/>
              </a:rPr>
              <a:t>引理</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设</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G</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是有限图，</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u, v</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G</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中不相邻的两个顶点，并且满足：</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d(u)+d(v)  |G|</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，则</a:t>
            </a:r>
            <a:endParaRPr lang="en-US" altLang="zh-CN" sz="2800" b="1">
              <a:latin typeface="Times New Roman" panose="02020603050405020304" pitchFamily="18" charset="0"/>
              <a:cs typeface="Times New Roman" panose="02020603050405020304" pitchFamily="18" charset="0"/>
              <a:sym typeface="Symbol" panose="05050102010706020507" pitchFamily="18" charset="2"/>
            </a:endParaRPr>
          </a:p>
          <a:p>
            <a:pPr>
              <a:lnSpc>
                <a:spcPct val="115000"/>
              </a:lnSpc>
              <a:buFont typeface="Wingdings" panose="05000000000000000000" pitchFamily="2" charset="2"/>
              <a:buNone/>
            </a:pPr>
            <a:r>
              <a:rPr lang="en-US" altLang="zh-CN" sz="2800" b="1">
                <a:latin typeface="Times New Roman" panose="02020603050405020304" pitchFamily="18" charset="0"/>
                <a:cs typeface="Times New Roman" panose="02020603050405020304" pitchFamily="18" charset="0"/>
                <a:sym typeface="Symbol" panose="05050102010706020507" pitchFamily="18" charset="2"/>
              </a:rPr>
              <a:t>    G</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Hamilton</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图 </a:t>
            </a:r>
            <a:r>
              <a:rPr lang="en-US" altLang="zh-CN" sz="2800" b="1">
                <a:latin typeface="Times New Roman" panose="02020603050405020304" pitchFamily="18" charset="0"/>
                <a:cs typeface="Times New Roman" panose="02020603050405020304" pitchFamily="18" charset="0"/>
                <a:sym typeface="Wingdings" panose="05000000000000000000" pitchFamily="2" charset="2"/>
              </a:rPr>
              <a:t></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iff </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G∪{uv}</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Hamilton</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图</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cs typeface="Times New Roman" panose="02020603050405020304" pitchFamily="18" charset="0"/>
              <a:sym typeface="Symbol" panose="05050102010706020507" pitchFamily="18" charset="2"/>
            </a:endParaRPr>
          </a:p>
          <a:p>
            <a:pPr>
              <a:lnSpc>
                <a:spcPct val="115000"/>
              </a:lnSpc>
            </a:pPr>
            <a:r>
              <a:rPr lang="zh-CN" altLang="en-US" sz="2800" b="1">
                <a:latin typeface="Times New Roman" panose="02020603050405020304" pitchFamily="18" charset="0"/>
                <a:cs typeface="Times New Roman" panose="02020603050405020304" pitchFamily="18" charset="0"/>
                <a:sym typeface="Symbol" panose="05050102010706020507" pitchFamily="18" charset="2"/>
              </a:rPr>
              <a:t>证明：类似于</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Ore</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定理的证明</a:t>
            </a:r>
            <a:r>
              <a:rPr lang="en-US" altLang="zh-CN" sz="28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249238" y="4086225"/>
            <a:ext cx="8839200" cy="2281238"/>
          </a:xfrm>
          <a:prstGeom prst="rect">
            <a:avLst/>
          </a:prstGeom>
          <a:noFill/>
          <a:ln w="9525">
            <a:noFill/>
            <a:miter lim="800000"/>
            <a:headEnd/>
            <a:tailEnd/>
          </a:ln>
        </p:spPr>
        <p:txBody>
          <a:bodyPr/>
          <a:lstStyle/>
          <a:p>
            <a:pPr marL="342900" indent="-342900" eaLnBrk="0" hangingPunct="0">
              <a:lnSpc>
                <a:spcPct val="115000"/>
              </a:lnSpc>
              <a:spcBef>
                <a:spcPct val="20000"/>
              </a:spcBef>
              <a:buClr>
                <a:schemeClr val="tx2"/>
              </a:buClr>
              <a:buSzPct val="70000"/>
              <a:buFont typeface="Wingdings" pitchFamily="2" charset="2"/>
              <a:buChar char="l"/>
              <a:defRPr/>
            </a:pPr>
            <a:r>
              <a:rPr lang="en-US" altLang="zh-CN" sz="2800" b="1" kern="0" dirty="0">
                <a:latin typeface="Times New Roman" pitchFamily="18" charset="0"/>
                <a:cs typeface="Times New Roman" pitchFamily="18" charset="0"/>
              </a:rPr>
              <a:t>G</a:t>
            </a:r>
            <a:r>
              <a:rPr lang="zh-CN" altLang="en-US" sz="2800" b="1" kern="0" dirty="0">
                <a:latin typeface="Times New Roman" pitchFamily="18" charset="0"/>
                <a:cs typeface="Times New Roman" pitchFamily="18" charset="0"/>
              </a:rPr>
              <a:t>的闭合图</a:t>
            </a:r>
            <a:r>
              <a:rPr lang="en-US" altLang="zh-CN" sz="2800" b="1" kern="0" dirty="0">
                <a:latin typeface="Times New Roman" pitchFamily="18" charset="0"/>
                <a:cs typeface="Times New Roman" pitchFamily="18" charset="0"/>
              </a:rPr>
              <a:t>, </a:t>
            </a:r>
            <a:r>
              <a:rPr lang="zh-CN" altLang="en-US" sz="2800" b="1" kern="0" dirty="0">
                <a:latin typeface="Times New Roman" pitchFamily="18" charset="0"/>
                <a:cs typeface="Times New Roman" pitchFamily="18" charset="0"/>
              </a:rPr>
              <a:t>记为</a:t>
            </a:r>
            <a:r>
              <a:rPr lang="en-US" altLang="zh-CN" sz="2800" b="1" kern="0" dirty="0">
                <a:latin typeface="Times New Roman" pitchFamily="18" charset="0"/>
                <a:cs typeface="Times New Roman" pitchFamily="18" charset="0"/>
              </a:rPr>
              <a:t>C(G): </a:t>
            </a:r>
            <a:r>
              <a:rPr lang="zh-CN" altLang="en-US" sz="2800" b="1" kern="0" dirty="0">
                <a:latin typeface="Times New Roman" pitchFamily="18" charset="0"/>
                <a:cs typeface="Times New Roman" pitchFamily="18" charset="0"/>
              </a:rPr>
              <a:t>连接</a:t>
            </a:r>
            <a:r>
              <a:rPr lang="en-US" altLang="zh-CN" sz="2800" b="1" kern="0" dirty="0">
                <a:latin typeface="Times New Roman" pitchFamily="18" charset="0"/>
                <a:cs typeface="Times New Roman" pitchFamily="18" charset="0"/>
              </a:rPr>
              <a:t>G</a:t>
            </a:r>
            <a:r>
              <a:rPr lang="zh-CN" altLang="en-US" sz="2800" b="1" kern="0" dirty="0">
                <a:latin typeface="Times New Roman" pitchFamily="18" charset="0"/>
                <a:cs typeface="Times New Roman" pitchFamily="18" charset="0"/>
              </a:rPr>
              <a:t>中不相邻的并且其度之和不小于 </a:t>
            </a:r>
            <a:r>
              <a:rPr lang="en-US" altLang="zh-CN" sz="2800" b="1" kern="0" dirty="0">
                <a:latin typeface="Times New Roman" pitchFamily="18" charset="0"/>
                <a:cs typeface="Times New Roman" pitchFamily="18" charset="0"/>
                <a:sym typeface="Symbol" pitchFamily="18" charset="2"/>
              </a:rPr>
              <a:t>|G|</a:t>
            </a:r>
            <a:r>
              <a:rPr lang="zh-CN" altLang="en-US" sz="2800" b="1" kern="0" dirty="0">
                <a:latin typeface="Times New Roman" pitchFamily="18" charset="0"/>
                <a:cs typeface="Times New Roman" pitchFamily="18" charset="0"/>
              </a:rPr>
              <a:t> 的点对</a:t>
            </a:r>
            <a:r>
              <a:rPr lang="en-US" altLang="zh-CN" sz="2800" b="1" kern="0" dirty="0">
                <a:latin typeface="Times New Roman" pitchFamily="18" charset="0"/>
                <a:cs typeface="Times New Roman" pitchFamily="18" charset="0"/>
              </a:rPr>
              <a:t>, </a:t>
            </a:r>
            <a:r>
              <a:rPr lang="zh-CN" altLang="en-US" sz="2800" b="1" kern="0" dirty="0">
                <a:latin typeface="Times New Roman" pitchFamily="18" charset="0"/>
                <a:cs typeface="Times New Roman" pitchFamily="18" charset="0"/>
              </a:rPr>
              <a:t>直到没有这样的点对为止</a:t>
            </a:r>
            <a:r>
              <a:rPr lang="en-US" altLang="zh-CN" sz="2800" b="1" kern="0" dirty="0">
                <a:latin typeface="Times New Roman" pitchFamily="18" charset="0"/>
                <a:cs typeface="Times New Roman" pitchFamily="18" charset="0"/>
              </a:rPr>
              <a:t>. </a:t>
            </a:r>
          </a:p>
          <a:p>
            <a:pPr marL="342900" indent="-342900" eaLnBrk="0" hangingPunct="0">
              <a:lnSpc>
                <a:spcPct val="115000"/>
              </a:lnSpc>
              <a:spcBef>
                <a:spcPct val="20000"/>
              </a:spcBef>
              <a:buClr>
                <a:schemeClr val="tx2"/>
              </a:buClr>
              <a:buSzPct val="70000"/>
              <a:buFont typeface="Wingdings" pitchFamily="2" charset="2"/>
              <a:buChar char="l"/>
              <a:defRPr/>
            </a:pPr>
            <a:r>
              <a:rPr lang="zh-CN" altLang="en-US" sz="2800" b="1" kern="0" dirty="0">
                <a:latin typeface="Times New Roman" pitchFamily="18" charset="0"/>
                <a:cs typeface="Times New Roman" pitchFamily="18" charset="0"/>
              </a:rPr>
              <a:t>有限图</a:t>
            </a:r>
            <a:r>
              <a:rPr lang="en-US" altLang="zh-CN" sz="2800" b="1" kern="0" dirty="0">
                <a:latin typeface="Times New Roman" pitchFamily="18" charset="0"/>
                <a:cs typeface="Times New Roman" pitchFamily="18" charset="0"/>
              </a:rPr>
              <a:t>G</a:t>
            </a:r>
            <a:r>
              <a:rPr lang="zh-CN" altLang="en-US" sz="2800" b="1" kern="0" dirty="0">
                <a:latin typeface="Times New Roman" pitchFamily="18" charset="0"/>
                <a:cs typeface="Times New Roman" pitchFamily="18" charset="0"/>
              </a:rPr>
              <a:t>是</a:t>
            </a:r>
            <a:r>
              <a:rPr lang="en-US" altLang="zh-CN" sz="2800" b="1" kern="0" dirty="0">
                <a:latin typeface="Times New Roman" pitchFamily="18" charset="0"/>
                <a:cs typeface="Times New Roman" pitchFamily="18" charset="0"/>
              </a:rPr>
              <a:t>Hamilton</a:t>
            </a:r>
            <a:r>
              <a:rPr lang="zh-CN" altLang="en-US" sz="2800" b="1" kern="0" dirty="0">
                <a:latin typeface="Times New Roman" pitchFamily="18" charset="0"/>
                <a:cs typeface="Times New Roman" pitchFamily="18" charset="0"/>
              </a:rPr>
              <a:t>图充分必要其闭合图</a:t>
            </a:r>
            <a:r>
              <a:rPr lang="en-US" altLang="zh-CN" sz="2800" b="1" kern="0" dirty="0">
                <a:latin typeface="Times New Roman" pitchFamily="18" charset="0"/>
                <a:cs typeface="Times New Roman" pitchFamily="18" charset="0"/>
              </a:rPr>
              <a:t>C(G)</a:t>
            </a:r>
            <a:r>
              <a:rPr lang="zh-CN" altLang="en-US" sz="2800" b="1" kern="0" dirty="0">
                <a:latin typeface="Times New Roman" pitchFamily="18" charset="0"/>
                <a:cs typeface="Times New Roman" pitchFamily="18" charset="0"/>
              </a:rPr>
              <a:t>是</a:t>
            </a:r>
            <a:r>
              <a:rPr lang="en-US" altLang="zh-CN" sz="2800" b="1" kern="0" dirty="0">
                <a:latin typeface="Times New Roman" pitchFamily="18" charset="0"/>
                <a:cs typeface="Times New Roman" pitchFamily="18" charset="0"/>
              </a:rPr>
              <a:t>Hamilton</a:t>
            </a:r>
            <a:r>
              <a:rPr lang="zh-CN" altLang="en-US" sz="2800" b="1" kern="0" dirty="0">
                <a:latin typeface="Times New Roman" pitchFamily="18" charset="0"/>
                <a:cs typeface="Times New Roman" pitchFamily="18" charset="0"/>
              </a:rPr>
              <a:t>图</a:t>
            </a:r>
            <a:r>
              <a:rPr lang="en-US" altLang="zh-CN" sz="2800" b="1" kern="0" dirty="0">
                <a:latin typeface="Times New Roman" pitchFamily="18" charset="0"/>
                <a:cs typeface="Times New Roman" pitchFamily="18" charset="0"/>
              </a:rPr>
              <a:t>.</a:t>
            </a:r>
            <a:r>
              <a:rPr lang="zh-CN" altLang="en-US" sz="2800" b="1" kern="0" dirty="0">
                <a:latin typeface="Times New Roman" pitchFamily="18" charset="0"/>
                <a:cs typeface="Times New Roman" pitchFamily="18" charset="0"/>
              </a:rPr>
              <a:t> </a:t>
            </a:r>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34</a:t>
            </a:fld>
            <a:endParaRPr lang="en-US" altLang="zh-CN"/>
          </a:p>
        </p:txBody>
      </p:sp>
    </p:spTree>
    <p:extLst>
      <p:ext uri="{BB962C8B-B14F-4D97-AF65-F5344CB8AC3E}">
        <p14:creationId xmlns:p14="http://schemas.microsoft.com/office/powerpoint/2010/main" val="99570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43"/>
          <p:cNvSpPr>
            <a:spLocks noGrp="1" noChangeArrowheads="1"/>
          </p:cNvSpPr>
          <p:nvPr>
            <p:ph type="title"/>
          </p:nvPr>
        </p:nvSpPr>
        <p:spPr>
          <a:xfrm>
            <a:off x="0" y="414338"/>
            <a:ext cx="9144000" cy="762000"/>
          </a:xfrm>
        </p:spPr>
        <p:txBody>
          <a:bodyPr/>
          <a:lstStyle/>
          <a:p>
            <a:pPr algn="ctr"/>
            <a:r>
              <a:rPr lang="zh-CN" altLang="en-US" sz="3600">
                <a:latin typeface="宋体" panose="02010600030101010101" pitchFamily="2" charset="-122"/>
              </a:rPr>
              <a:t>闭合图</a:t>
            </a:r>
            <a:r>
              <a:rPr lang="en-US" altLang="zh-CN" sz="3600">
                <a:latin typeface="宋体" panose="02010600030101010101" pitchFamily="2" charset="-122"/>
              </a:rPr>
              <a:t>(</a:t>
            </a:r>
            <a:r>
              <a:rPr lang="zh-CN" altLang="en-US" sz="3600">
                <a:latin typeface="宋体" panose="02010600030101010101" pitchFamily="2" charset="-122"/>
              </a:rPr>
              <a:t>举例</a:t>
            </a:r>
            <a:r>
              <a:rPr lang="en-US" altLang="zh-CN" sz="3600">
                <a:latin typeface="宋体" panose="02010600030101010101" pitchFamily="2" charset="-122"/>
              </a:rPr>
              <a:t>)</a:t>
            </a:r>
            <a:endParaRPr lang="zh-CN" altLang="en-US" sz="3600">
              <a:latin typeface="宋体" panose="02010600030101010101" pitchFamily="2" charset="-122"/>
            </a:endParaRPr>
          </a:p>
        </p:txBody>
      </p:sp>
      <p:sp>
        <p:nvSpPr>
          <p:cNvPr id="103484" name="Line 60"/>
          <p:cNvSpPr>
            <a:spLocks noChangeShapeType="1"/>
          </p:cNvSpPr>
          <p:nvPr/>
        </p:nvSpPr>
        <p:spPr bwMode="auto">
          <a:xfrm>
            <a:off x="2562225" y="4830763"/>
            <a:ext cx="3657600" cy="0"/>
          </a:xfrm>
          <a:prstGeom prst="line">
            <a:avLst/>
          </a:prstGeom>
          <a:noFill/>
          <a:ln w="57150">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03486" name="Line 62"/>
          <p:cNvSpPr>
            <a:spLocks noChangeShapeType="1"/>
          </p:cNvSpPr>
          <p:nvPr/>
        </p:nvSpPr>
        <p:spPr bwMode="auto">
          <a:xfrm>
            <a:off x="4343400" y="1858963"/>
            <a:ext cx="0" cy="3962400"/>
          </a:xfrm>
          <a:prstGeom prst="line">
            <a:avLst/>
          </a:prstGeom>
          <a:noFill/>
          <a:ln w="57150">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03487" name="Line 63"/>
          <p:cNvSpPr>
            <a:spLocks noChangeShapeType="1"/>
          </p:cNvSpPr>
          <p:nvPr/>
        </p:nvSpPr>
        <p:spPr bwMode="auto">
          <a:xfrm flipV="1">
            <a:off x="2590800" y="2925763"/>
            <a:ext cx="3581400" cy="1905000"/>
          </a:xfrm>
          <a:prstGeom prst="line">
            <a:avLst/>
          </a:prstGeom>
          <a:noFill/>
          <a:ln w="57150">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03488" name="Line 64"/>
          <p:cNvSpPr>
            <a:spLocks noChangeShapeType="1"/>
          </p:cNvSpPr>
          <p:nvPr/>
        </p:nvSpPr>
        <p:spPr bwMode="auto">
          <a:xfrm>
            <a:off x="2514600" y="3001963"/>
            <a:ext cx="3657600" cy="1828800"/>
          </a:xfrm>
          <a:prstGeom prst="line">
            <a:avLst/>
          </a:prstGeom>
          <a:noFill/>
          <a:ln w="57150">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03489" name="Line 65"/>
          <p:cNvSpPr>
            <a:spLocks noChangeShapeType="1"/>
          </p:cNvSpPr>
          <p:nvPr/>
        </p:nvSpPr>
        <p:spPr bwMode="auto">
          <a:xfrm>
            <a:off x="2500313" y="2987675"/>
            <a:ext cx="1905000" cy="2895600"/>
          </a:xfrm>
          <a:prstGeom prst="line">
            <a:avLst/>
          </a:prstGeom>
          <a:noFill/>
          <a:ln w="57150">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03490" name="Line 66"/>
          <p:cNvSpPr>
            <a:spLocks noChangeShapeType="1"/>
          </p:cNvSpPr>
          <p:nvPr/>
        </p:nvSpPr>
        <p:spPr bwMode="auto">
          <a:xfrm flipV="1">
            <a:off x="4343400" y="2925763"/>
            <a:ext cx="1828800" cy="2895600"/>
          </a:xfrm>
          <a:prstGeom prst="line">
            <a:avLst/>
          </a:prstGeom>
          <a:noFill/>
          <a:ln w="57150">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03491" name="Line 67"/>
          <p:cNvSpPr>
            <a:spLocks noChangeShapeType="1"/>
          </p:cNvSpPr>
          <p:nvPr/>
        </p:nvSpPr>
        <p:spPr bwMode="auto">
          <a:xfrm>
            <a:off x="2514600" y="2954338"/>
            <a:ext cx="3657600" cy="0"/>
          </a:xfrm>
          <a:prstGeom prst="line">
            <a:avLst/>
          </a:prstGeom>
          <a:noFill/>
          <a:ln w="57150">
            <a:solidFill>
              <a:srgbClr val="3333CC"/>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23562" name="Group 74"/>
          <p:cNvGrpSpPr>
            <a:grpSpLocks/>
          </p:cNvGrpSpPr>
          <p:nvPr/>
        </p:nvGrpSpPr>
        <p:grpSpPr bwMode="auto">
          <a:xfrm>
            <a:off x="1981200" y="1020763"/>
            <a:ext cx="4676775" cy="5562600"/>
            <a:chOff x="1248" y="480"/>
            <a:chExt cx="2946" cy="3504"/>
          </a:xfrm>
        </p:grpSpPr>
        <p:grpSp>
          <p:nvGrpSpPr>
            <p:cNvPr id="23563" name="Group 61"/>
            <p:cNvGrpSpPr>
              <a:grpSpLocks/>
            </p:cNvGrpSpPr>
            <p:nvPr/>
          </p:nvGrpSpPr>
          <p:grpSpPr bwMode="auto">
            <a:xfrm>
              <a:off x="1488" y="906"/>
              <a:ext cx="2496" cy="2694"/>
              <a:chOff x="1488" y="906"/>
              <a:chExt cx="2496" cy="2694"/>
            </a:xfrm>
          </p:grpSpPr>
          <p:sp>
            <p:nvSpPr>
              <p:cNvPr id="23570" name="Line 46"/>
              <p:cNvSpPr>
                <a:spLocks noChangeShapeType="1"/>
              </p:cNvSpPr>
              <p:nvPr/>
            </p:nvSpPr>
            <p:spPr bwMode="auto">
              <a:xfrm>
                <a:off x="1590" y="1713"/>
                <a:ext cx="0" cy="1201"/>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1" name="Line 47"/>
              <p:cNvSpPr>
                <a:spLocks noChangeShapeType="1"/>
              </p:cNvSpPr>
              <p:nvPr/>
            </p:nvSpPr>
            <p:spPr bwMode="auto">
              <a:xfrm flipH="1">
                <a:off x="1612" y="995"/>
                <a:ext cx="1079" cy="715"/>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2" name="Line 48"/>
              <p:cNvSpPr>
                <a:spLocks noChangeShapeType="1"/>
              </p:cNvSpPr>
              <p:nvPr/>
            </p:nvSpPr>
            <p:spPr bwMode="auto">
              <a:xfrm flipH="1">
                <a:off x="2779" y="2894"/>
                <a:ext cx="1102" cy="592"/>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3" name="Line 49"/>
              <p:cNvSpPr>
                <a:spLocks noChangeShapeType="1"/>
              </p:cNvSpPr>
              <p:nvPr/>
            </p:nvSpPr>
            <p:spPr bwMode="auto">
              <a:xfrm>
                <a:off x="2736" y="970"/>
                <a:ext cx="1123" cy="715"/>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4" name="Line 50"/>
              <p:cNvSpPr>
                <a:spLocks noChangeShapeType="1"/>
              </p:cNvSpPr>
              <p:nvPr/>
            </p:nvSpPr>
            <p:spPr bwMode="auto">
              <a:xfrm>
                <a:off x="1590" y="2914"/>
                <a:ext cx="1101" cy="572"/>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5" name="Line 51"/>
              <p:cNvSpPr>
                <a:spLocks noChangeShapeType="1"/>
              </p:cNvSpPr>
              <p:nvPr/>
            </p:nvSpPr>
            <p:spPr bwMode="auto">
              <a:xfrm>
                <a:off x="2714" y="1019"/>
                <a:ext cx="1167" cy="1826"/>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6" name="Line 52"/>
              <p:cNvSpPr>
                <a:spLocks noChangeShapeType="1"/>
              </p:cNvSpPr>
              <p:nvPr/>
            </p:nvSpPr>
            <p:spPr bwMode="auto">
              <a:xfrm flipH="1">
                <a:off x="1612" y="995"/>
                <a:ext cx="1145" cy="1874"/>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7" name="Line 53"/>
              <p:cNvSpPr>
                <a:spLocks noChangeShapeType="1"/>
              </p:cNvSpPr>
              <p:nvPr/>
            </p:nvSpPr>
            <p:spPr bwMode="auto">
              <a:xfrm>
                <a:off x="3896" y="1656"/>
                <a:ext cx="0" cy="1201"/>
              </a:xfrm>
              <a:prstGeom prst="line">
                <a:avLst/>
              </a:prstGeom>
              <a:noFill/>
              <a:ln w="5715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578" name="Oval 54"/>
              <p:cNvSpPr>
                <a:spLocks noChangeArrowheads="1"/>
              </p:cNvSpPr>
              <p:nvPr/>
            </p:nvSpPr>
            <p:spPr bwMode="auto">
              <a:xfrm>
                <a:off x="2659" y="3428"/>
                <a:ext cx="168" cy="172"/>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9" name="Oval 55"/>
              <p:cNvSpPr>
                <a:spLocks noChangeArrowheads="1"/>
              </p:cNvSpPr>
              <p:nvPr/>
            </p:nvSpPr>
            <p:spPr bwMode="auto">
              <a:xfrm>
                <a:off x="3815" y="2800"/>
                <a:ext cx="169" cy="17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0" name="Oval 56"/>
              <p:cNvSpPr>
                <a:spLocks noChangeArrowheads="1"/>
              </p:cNvSpPr>
              <p:nvPr/>
            </p:nvSpPr>
            <p:spPr bwMode="auto">
              <a:xfrm>
                <a:off x="3784" y="1599"/>
                <a:ext cx="168" cy="172"/>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1" name="Oval 57"/>
              <p:cNvSpPr>
                <a:spLocks noChangeArrowheads="1"/>
              </p:cNvSpPr>
              <p:nvPr/>
            </p:nvSpPr>
            <p:spPr bwMode="auto">
              <a:xfrm>
                <a:off x="2645" y="906"/>
                <a:ext cx="168" cy="172"/>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2" name="Oval 58"/>
              <p:cNvSpPr>
                <a:spLocks noChangeArrowheads="1"/>
              </p:cNvSpPr>
              <p:nvPr/>
            </p:nvSpPr>
            <p:spPr bwMode="auto">
              <a:xfrm>
                <a:off x="1488" y="1656"/>
                <a:ext cx="169" cy="172"/>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3" name="Oval 59"/>
              <p:cNvSpPr>
                <a:spLocks noChangeArrowheads="1"/>
              </p:cNvSpPr>
              <p:nvPr/>
            </p:nvSpPr>
            <p:spPr bwMode="auto">
              <a:xfrm>
                <a:off x="1523" y="2818"/>
                <a:ext cx="169" cy="17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3564" name="Text Box 68"/>
            <p:cNvSpPr txBox="1">
              <a:spLocks noChangeArrowheads="1"/>
            </p:cNvSpPr>
            <p:nvPr/>
          </p:nvSpPr>
          <p:spPr bwMode="auto">
            <a:xfrm>
              <a:off x="2592" y="480"/>
              <a:ext cx="258"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latin typeface="Times New Roman" panose="02020603050405020304" pitchFamily="18" charset="0"/>
                </a:rPr>
                <a:t>a</a:t>
              </a:r>
            </a:p>
          </p:txBody>
        </p:sp>
        <p:sp>
          <p:nvSpPr>
            <p:cNvPr id="23565" name="Text Box 69"/>
            <p:cNvSpPr txBox="1">
              <a:spLocks noChangeArrowheads="1"/>
            </p:cNvSpPr>
            <p:nvPr/>
          </p:nvSpPr>
          <p:spPr bwMode="auto">
            <a:xfrm>
              <a:off x="3936" y="1440"/>
              <a:ext cx="223"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latin typeface="Times New Roman" panose="02020603050405020304" pitchFamily="18" charset="0"/>
                </a:rPr>
                <a:t>f</a:t>
              </a:r>
            </a:p>
          </p:txBody>
        </p:sp>
        <p:sp>
          <p:nvSpPr>
            <p:cNvPr id="23566" name="Text Box 70"/>
            <p:cNvSpPr txBox="1">
              <a:spLocks noChangeArrowheads="1"/>
            </p:cNvSpPr>
            <p:nvPr/>
          </p:nvSpPr>
          <p:spPr bwMode="auto">
            <a:xfrm>
              <a:off x="3936" y="2832"/>
              <a:ext cx="258"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latin typeface="Times New Roman" panose="02020603050405020304" pitchFamily="18" charset="0"/>
                </a:rPr>
                <a:t>e</a:t>
              </a:r>
            </a:p>
          </p:txBody>
        </p:sp>
        <p:sp>
          <p:nvSpPr>
            <p:cNvPr id="23567" name="Text Box 71"/>
            <p:cNvSpPr txBox="1">
              <a:spLocks noChangeArrowheads="1"/>
            </p:cNvSpPr>
            <p:nvPr/>
          </p:nvSpPr>
          <p:spPr bwMode="auto">
            <a:xfrm>
              <a:off x="2604" y="3542"/>
              <a:ext cx="276"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latin typeface="Times New Roman" panose="02020603050405020304" pitchFamily="18" charset="0"/>
                </a:rPr>
                <a:t>d</a:t>
              </a:r>
            </a:p>
          </p:txBody>
        </p:sp>
        <p:sp>
          <p:nvSpPr>
            <p:cNvPr id="23568" name="Text Box 72"/>
            <p:cNvSpPr txBox="1">
              <a:spLocks noChangeArrowheads="1"/>
            </p:cNvSpPr>
            <p:nvPr/>
          </p:nvSpPr>
          <p:spPr bwMode="auto">
            <a:xfrm>
              <a:off x="1248" y="2640"/>
              <a:ext cx="258"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latin typeface="Times New Roman" panose="02020603050405020304" pitchFamily="18" charset="0"/>
                </a:rPr>
                <a:t>c</a:t>
              </a:r>
            </a:p>
          </p:txBody>
        </p:sp>
        <p:sp>
          <p:nvSpPr>
            <p:cNvPr id="23569" name="Text Box 73"/>
            <p:cNvSpPr txBox="1">
              <a:spLocks noChangeArrowheads="1"/>
            </p:cNvSpPr>
            <p:nvPr/>
          </p:nvSpPr>
          <p:spPr bwMode="auto">
            <a:xfrm>
              <a:off x="1248" y="1488"/>
              <a:ext cx="276"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chemeClr val="tx2"/>
                  </a:solidFill>
                  <a:latin typeface="Times New Roman" panose="02020603050405020304" pitchFamily="18" charset="0"/>
                </a:rPr>
                <a:t>b</a:t>
              </a:r>
            </a:p>
          </p:txBody>
        </p:sp>
      </p:grpSp>
      <p:sp>
        <p:nvSpPr>
          <p:cNvPr id="2" name="幻灯片编号占位符 1"/>
          <p:cNvSpPr>
            <a:spLocks noGrp="1"/>
          </p:cNvSpPr>
          <p:nvPr>
            <p:ph type="sldNum" sz="quarter" idx="12"/>
          </p:nvPr>
        </p:nvSpPr>
        <p:spPr/>
        <p:txBody>
          <a:bodyPr/>
          <a:lstStyle/>
          <a:p>
            <a:fld id="{D8B19DBC-2B15-49D9-952C-F769F6BF373B}" type="slidenum">
              <a:rPr lang="en-US" altLang="zh-CN" smtClean="0"/>
              <a:pPr/>
              <a:t>35</a:t>
            </a:fld>
            <a:endParaRPr lang="en-US" altLang="zh-CN"/>
          </a:p>
        </p:txBody>
      </p:sp>
    </p:spTree>
    <p:extLst>
      <p:ext uri="{BB962C8B-B14F-4D97-AF65-F5344CB8AC3E}">
        <p14:creationId xmlns:p14="http://schemas.microsoft.com/office/powerpoint/2010/main" val="1823089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84"/>
                                        </p:tgtEl>
                                        <p:attrNameLst>
                                          <p:attrName>style.visibility</p:attrName>
                                        </p:attrNameLst>
                                      </p:cBhvr>
                                      <p:to>
                                        <p:strVal val="visible"/>
                                      </p:to>
                                    </p:set>
                                    <p:animEffect transition="in" filter="wipe(left)">
                                      <p:cBhvr>
                                        <p:cTn id="7" dur="500"/>
                                        <p:tgtEl>
                                          <p:spTgt spid="10348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3486"/>
                                        </p:tgtEl>
                                        <p:attrNameLst>
                                          <p:attrName>style.visibility</p:attrName>
                                        </p:attrNameLst>
                                      </p:cBhvr>
                                      <p:to>
                                        <p:strVal val="visible"/>
                                      </p:to>
                                    </p:set>
                                    <p:animEffect transition="in" filter="wipe(up)">
                                      <p:cBhvr>
                                        <p:cTn id="11" dur="500"/>
                                        <p:tgtEl>
                                          <p:spTgt spid="1034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3487"/>
                                        </p:tgtEl>
                                        <p:attrNameLst>
                                          <p:attrName>style.visibility</p:attrName>
                                        </p:attrNameLst>
                                      </p:cBhvr>
                                      <p:to>
                                        <p:strVal val="visible"/>
                                      </p:to>
                                    </p:set>
                                    <p:animEffect transition="in" filter="wipe(left)">
                                      <p:cBhvr>
                                        <p:cTn id="16" dur="500"/>
                                        <p:tgtEl>
                                          <p:spTgt spid="10348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3488"/>
                                        </p:tgtEl>
                                        <p:attrNameLst>
                                          <p:attrName>style.visibility</p:attrName>
                                        </p:attrNameLst>
                                      </p:cBhvr>
                                      <p:to>
                                        <p:strVal val="visible"/>
                                      </p:to>
                                    </p:set>
                                    <p:animEffect transition="in" filter="wipe(left)">
                                      <p:cBhvr>
                                        <p:cTn id="20" dur="1000"/>
                                        <p:tgtEl>
                                          <p:spTgt spid="103488"/>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3489"/>
                                        </p:tgtEl>
                                        <p:attrNameLst>
                                          <p:attrName>style.visibility</p:attrName>
                                        </p:attrNameLst>
                                      </p:cBhvr>
                                      <p:to>
                                        <p:strVal val="visible"/>
                                      </p:to>
                                    </p:set>
                                    <p:animEffect transition="in" filter="wipe(up)">
                                      <p:cBhvr>
                                        <p:cTn id="24" dur="1000"/>
                                        <p:tgtEl>
                                          <p:spTgt spid="103489"/>
                                        </p:tgtEl>
                                      </p:cBhvr>
                                    </p:animEffect>
                                  </p:childTnLst>
                                </p:cTn>
                              </p:par>
                            </p:childTnLst>
                          </p:cTn>
                        </p:par>
                        <p:par>
                          <p:cTn id="25" fill="hold" nodeType="afterGroup">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103490"/>
                                        </p:tgtEl>
                                        <p:attrNameLst>
                                          <p:attrName>style.visibility</p:attrName>
                                        </p:attrNameLst>
                                      </p:cBhvr>
                                      <p:to>
                                        <p:strVal val="visible"/>
                                      </p:to>
                                    </p:set>
                                    <p:animEffect transition="in" filter="wipe(down)">
                                      <p:cBhvr>
                                        <p:cTn id="28" dur="500"/>
                                        <p:tgtEl>
                                          <p:spTgt spid="103490"/>
                                        </p:tgtEl>
                                      </p:cBhvr>
                                    </p:animEffect>
                                  </p:childTnLst>
                                </p:cTn>
                              </p:par>
                            </p:childTnLst>
                          </p:cTn>
                        </p:par>
                        <p:par>
                          <p:cTn id="29" fill="hold" nodeType="afterGroup">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03491"/>
                                        </p:tgtEl>
                                        <p:attrNameLst>
                                          <p:attrName>style.visibility</p:attrName>
                                        </p:attrNameLst>
                                      </p:cBhvr>
                                      <p:to>
                                        <p:strVal val="visible"/>
                                      </p:to>
                                    </p:set>
                                    <p:animEffect transition="in" filter="wipe(left)">
                                      <p:cBhvr>
                                        <p:cTn id="32" dur="500"/>
                                        <p:tgtEl>
                                          <p:spTgt spid="10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84" grpId="0" animBg="1"/>
      <p:bldP spid="103486" grpId="0" animBg="1"/>
      <p:bldP spid="103487" grpId="0" animBg="1"/>
      <p:bldP spid="103488" grpId="0" animBg="1"/>
      <p:bldP spid="103489" grpId="0" animBg="1"/>
      <p:bldP spid="103490" grpId="0" animBg="1"/>
      <p:bldP spid="10349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a:t>判定定理的盲区</a:t>
            </a:r>
          </a:p>
        </p:txBody>
      </p:sp>
      <p:sp>
        <p:nvSpPr>
          <p:cNvPr id="1028" name="Rectangle 3"/>
          <p:cNvSpPr>
            <a:spLocks noGrp="1" noChangeArrowheads="1"/>
          </p:cNvSpPr>
          <p:nvPr>
            <p:ph type="body" idx="1"/>
          </p:nvPr>
        </p:nvSpPr>
        <p:spPr>
          <a:xfrm>
            <a:off x="684213" y="1773238"/>
            <a:ext cx="5040312" cy="4411662"/>
          </a:xfrm>
        </p:spPr>
        <p:txBody>
          <a:bodyPr/>
          <a:lstStyle/>
          <a:p>
            <a:pPr eaLnBrk="1" hangingPunct="1"/>
            <a:r>
              <a:rPr lang="zh-CN" altLang="en-US" b="1"/>
              <a:t>从“常识”出发个案处理</a:t>
            </a:r>
          </a:p>
          <a:p>
            <a:pPr lvl="1" eaLnBrk="1" hangingPunct="1"/>
            <a:r>
              <a:rPr lang="zh-CN" altLang="en-US" b="1"/>
              <a:t>每点关联的边中恰有两</a:t>
            </a:r>
          </a:p>
          <a:p>
            <a:pPr lvl="1" eaLnBrk="1" hangingPunct="1">
              <a:buFont typeface="Wingdings" panose="05000000000000000000" pitchFamily="2" charset="2"/>
              <a:buNone/>
            </a:pPr>
            <a:r>
              <a:rPr lang="zh-CN" altLang="en-US" b="1"/>
              <a:t>    条边在哈密尔顿回路中。</a:t>
            </a:r>
          </a:p>
          <a:p>
            <a:pPr lvl="1" eaLnBrk="1" hangingPunct="1"/>
            <a:r>
              <a:rPr lang="zh-CN" altLang="en-US" b="1"/>
              <a:t>哈密尔顿回路中不能含</a:t>
            </a:r>
          </a:p>
          <a:p>
            <a:pPr lvl="1" eaLnBrk="1" hangingPunct="1">
              <a:buFont typeface="Wingdings" panose="05000000000000000000" pitchFamily="2" charset="2"/>
              <a:buNone/>
            </a:pPr>
            <a:r>
              <a:rPr lang="zh-CN" altLang="en-US" b="1"/>
              <a:t>    真子回路。</a:t>
            </a:r>
          </a:p>
          <a:p>
            <a:pPr lvl="1" eaLnBrk="1" hangingPunct="1"/>
            <a:r>
              <a:rPr lang="zh-CN" altLang="en-US" b="1"/>
              <a:t>利用对称性</a:t>
            </a:r>
          </a:p>
          <a:p>
            <a:pPr lvl="1" eaLnBrk="1" hangingPunct="1"/>
            <a:r>
              <a:rPr lang="zh-CN" altLang="en-US" b="1"/>
              <a:t>利用二部图特性</a:t>
            </a:r>
          </a:p>
          <a:p>
            <a:pPr lvl="1" eaLnBrk="1" hangingPunct="1"/>
            <a:r>
              <a:rPr lang="en-US" altLang="zh-CN"/>
              <a:t>…</a:t>
            </a:r>
          </a:p>
        </p:txBody>
      </p:sp>
      <p:graphicFrame>
        <p:nvGraphicFramePr>
          <p:cNvPr id="1026" name="Object 6"/>
          <p:cNvGraphicFramePr>
            <a:graphicFrameLocks noChangeAspect="1"/>
          </p:cNvGraphicFramePr>
          <p:nvPr/>
        </p:nvGraphicFramePr>
        <p:xfrm>
          <a:off x="4786313" y="2500313"/>
          <a:ext cx="6357937" cy="4157662"/>
        </p:xfrm>
        <a:graphic>
          <a:graphicData uri="http://schemas.openxmlformats.org/presentationml/2006/ole">
            <mc:AlternateContent xmlns:mc="http://schemas.openxmlformats.org/markup-compatibility/2006">
              <mc:Choice xmlns:v="urn:schemas-microsoft-com:vml" Requires="v">
                <p:oleObj spid="_x0000_s55308" name="文档" r:id="rId3" imgW="5274360" imgH="2775600" progId="Word.Document.8">
                  <p:embed/>
                </p:oleObj>
              </mc:Choice>
              <mc:Fallback>
                <p:oleObj name="文档" r:id="rId3" imgW="5274360" imgH="27756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3" y="2500313"/>
                        <a:ext cx="6357937" cy="4157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幻灯片编号占位符 1"/>
          <p:cNvSpPr>
            <a:spLocks noGrp="1"/>
          </p:cNvSpPr>
          <p:nvPr>
            <p:ph type="sldNum" sz="quarter" idx="12"/>
          </p:nvPr>
        </p:nvSpPr>
        <p:spPr/>
        <p:txBody>
          <a:bodyPr/>
          <a:lstStyle/>
          <a:p>
            <a:fld id="{D8B19DBC-2B15-49D9-952C-F769F6BF373B}" type="slidenum">
              <a:rPr lang="en-US" altLang="zh-CN" smtClean="0"/>
              <a:pPr/>
              <a:t>36</a:t>
            </a:fld>
            <a:endParaRPr lang="en-US" altLang="zh-CN"/>
          </a:p>
        </p:txBody>
      </p:sp>
    </p:spTree>
    <p:extLst>
      <p:ext uri="{BB962C8B-B14F-4D97-AF65-F5344CB8AC3E}">
        <p14:creationId xmlns:p14="http://schemas.microsoft.com/office/powerpoint/2010/main" val="1065103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a:t>判定哈密尔顿图的例子</a:t>
            </a:r>
          </a:p>
        </p:txBody>
      </p:sp>
      <p:sp>
        <p:nvSpPr>
          <p:cNvPr id="2052" name="Rectangle 3"/>
          <p:cNvSpPr>
            <a:spLocks noGrp="1" noChangeArrowheads="1"/>
          </p:cNvSpPr>
          <p:nvPr>
            <p:ph type="body" idx="1"/>
          </p:nvPr>
        </p:nvSpPr>
        <p:spPr/>
        <p:txBody>
          <a:bodyPr/>
          <a:lstStyle/>
          <a:p>
            <a:pPr eaLnBrk="1" hangingPunct="1"/>
            <a:r>
              <a:rPr lang="zh-CN" altLang="en-US" b="1"/>
              <a:t>下列图中只有右图是哈密尔顿图。</a:t>
            </a:r>
          </a:p>
        </p:txBody>
      </p:sp>
      <p:graphicFrame>
        <p:nvGraphicFramePr>
          <p:cNvPr id="2050" name="Object 4"/>
          <p:cNvGraphicFramePr>
            <a:graphicFrameLocks noChangeAspect="1"/>
          </p:cNvGraphicFramePr>
          <p:nvPr/>
        </p:nvGraphicFramePr>
        <p:xfrm>
          <a:off x="228600" y="3200400"/>
          <a:ext cx="9372600" cy="2362200"/>
        </p:xfrm>
        <a:graphic>
          <a:graphicData uri="http://schemas.openxmlformats.org/presentationml/2006/ole">
            <mc:AlternateContent xmlns:mc="http://schemas.openxmlformats.org/markup-compatibility/2006">
              <mc:Choice xmlns:v="urn:schemas-microsoft-com:vml" Requires="v">
                <p:oleObj spid="_x0000_s56332" name="Document" r:id="rId4" imgW="5274360" imgH="1350000" progId="Word.Document.8">
                  <p:embed/>
                </p:oleObj>
              </mc:Choice>
              <mc:Fallback>
                <p:oleObj name="Document" r:id="rId4" imgW="5274360" imgH="13500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200400"/>
                        <a:ext cx="9372600" cy="2362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幻灯片编号占位符 1"/>
          <p:cNvSpPr>
            <a:spLocks noGrp="1"/>
          </p:cNvSpPr>
          <p:nvPr>
            <p:ph type="sldNum" sz="quarter" idx="12"/>
          </p:nvPr>
        </p:nvSpPr>
        <p:spPr/>
        <p:txBody>
          <a:bodyPr/>
          <a:lstStyle/>
          <a:p>
            <a:fld id="{D8B19DBC-2B15-49D9-952C-F769F6BF373B}" type="slidenum">
              <a:rPr lang="en-US" altLang="zh-CN" smtClean="0"/>
              <a:pPr/>
              <a:t>37</a:t>
            </a:fld>
            <a:endParaRPr lang="en-US" altLang="zh-CN"/>
          </a:p>
        </p:txBody>
      </p:sp>
    </p:spTree>
    <p:extLst>
      <p:ext uri="{BB962C8B-B14F-4D97-AF65-F5344CB8AC3E}">
        <p14:creationId xmlns:p14="http://schemas.microsoft.com/office/powerpoint/2010/main" val="625032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a:t>棋盘上的哈密尔顿回路问题</a:t>
            </a:r>
          </a:p>
        </p:txBody>
      </p:sp>
      <p:sp>
        <p:nvSpPr>
          <p:cNvPr id="3076" name="Rectangle 3"/>
          <p:cNvSpPr>
            <a:spLocks noGrp="1" noChangeArrowheads="1"/>
          </p:cNvSpPr>
          <p:nvPr>
            <p:ph type="body" idx="1"/>
          </p:nvPr>
        </p:nvSpPr>
        <p:spPr>
          <a:xfrm>
            <a:off x="457200" y="1719263"/>
            <a:ext cx="8435975" cy="1638300"/>
          </a:xfrm>
        </p:spPr>
        <p:txBody>
          <a:bodyPr/>
          <a:lstStyle/>
          <a:p>
            <a:pPr eaLnBrk="1" hangingPunct="1">
              <a:lnSpc>
                <a:spcPct val="120000"/>
              </a:lnSpc>
            </a:pPr>
            <a:r>
              <a:rPr lang="zh-CN" altLang="en-US" sz="2800" b="1">
                <a:latin typeface="Times New Roman" panose="02020603050405020304" pitchFamily="18" charset="0"/>
              </a:rPr>
              <a:t>在</a:t>
            </a:r>
            <a:r>
              <a:rPr lang="en-US" altLang="zh-CN" sz="2800" b="1">
                <a:latin typeface="Times New Roman" panose="02020603050405020304" pitchFamily="18" charset="0"/>
              </a:rPr>
              <a:t>4</a:t>
            </a:r>
            <a:r>
              <a:rPr lang="en-US" altLang="zh-CN" sz="2800" b="1">
                <a:latin typeface="Times New Roman" panose="02020603050405020304" pitchFamily="18" charset="0"/>
                <a:sym typeface="Symbol" panose="05050102010706020507" pitchFamily="18" charset="2"/>
              </a:rPr>
              <a:t>4</a:t>
            </a:r>
            <a:r>
              <a:rPr lang="zh-CN" altLang="en-US" sz="2800" b="1">
                <a:latin typeface="Times New Roman" panose="02020603050405020304" pitchFamily="18" charset="0"/>
                <a:sym typeface="Symbol" panose="05050102010706020507" pitchFamily="18" charset="2"/>
              </a:rPr>
              <a:t>或</a:t>
            </a:r>
            <a:r>
              <a:rPr lang="en-US" altLang="zh-CN" sz="2800" b="1">
                <a:latin typeface="Times New Roman" panose="02020603050405020304" pitchFamily="18" charset="0"/>
                <a:sym typeface="Symbol" panose="05050102010706020507" pitchFamily="18" charset="2"/>
              </a:rPr>
              <a:t>55</a:t>
            </a:r>
            <a:r>
              <a:rPr lang="zh-CN" altLang="en-US" sz="2800" b="1">
                <a:latin typeface="Times New Roman" panose="02020603050405020304" pitchFamily="18" charset="0"/>
                <a:sym typeface="Symbol" panose="05050102010706020507" pitchFamily="18" charset="2"/>
              </a:rPr>
              <a:t>的缩小了的国际象棋棋盘上，马</a:t>
            </a:r>
            <a:r>
              <a:rPr lang="en-US" altLang="zh-CN" sz="2800" b="1">
                <a:latin typeface="Times New Roman" panose="02020603050405020304" pitchFamily="18" charset="0"/>
                <a:sym typeface="Symbol" panose="05050102010706020507" pitchFamily="18" charset="2"/>
              </a:rPr>
              <a:t>(Knight)</a:t>
            </a:r>
            <a:r>
              <a:rPr lang="zh-CN" altLang="en-US" sz="2800" b="1">
                <a:latin typeface="Times New Roman" panose="02020603050405020304" pitchFamily="18" charset="0"/>
                <a:sym typeface="Symbol" panose="05050102010706020507" pitchFamily="18" charset="2"/>
              </a:rPr>
              <a:t>不可能从某一格开始，跳过每个格子一次，并返回起点。</a:t>
            </a:r>
            <a:endParaRPr lang="zh-CN" altLang="en-US" sz="2800" b="1">
              <a:latin typeface="Times New Roman" panose="02020603050405020304" pitchFamily="18" charset="0"/>
            </a:endParaRPr>
          </a:p>
          <a:p>
            <a:pPr eaLnBrk="1" hangingPunct="1"/>
            <a:endParaRPr lang="en-US" altLang="zh-CN"/>
          </a:p>
        </p:txBody>
      </p:sp>
      <p:graphicFrame>
        <p:nvGraphicFramePr>
          <p:cNvPr id="3074" name="Object 4"/>
          <p:cNvGraphicFramePr>
            <a:graphicFrameLocks noChangeAspect="1"/>
          </p:cNvGraphicFramePr>
          <p:nvPr/>
        </p:nvGraphicFramePr>
        <p:xfrm>
          <a:off x="1403350" y="3573463"/>
          <a:ext cx="6264275" cy="2286000"/>
        </p:xfrm>
        <a:graphic>
          <a:graphicData uri="http://schemas.openxmlformats.org/presentationml/2006/ole">
            <mc:AlternateContent xmlns:mc="http://schemas.openxmlformats.org/markup-compatibility/2006">
              <mc:Choice xmlns:v="urn:schemas-microsoft-com:vml" Requires="v">
                <p:oleObj spid="_x0000_s57356" name="Document" r:id="rId4" imgW="5274360" imgH="2049480" progId="Word.Document.8">
                  <p:embed/>
                </p:oleObj>
              </mc:Choice>
              <mc:Fallback>
                <p:oleObj name="Document" r:id="rId4" imgW="5274360" imgH="20494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573463"/>
                        <a:ext cx="6264275" cy="2286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幻灯片编号占位符 1"/>
          <p:cNvSpPr>
            <a:spLocks noGrp="1"/>
          </p:cNvSpPr>
          <p:nvPr>
            <p:ph type="sldNum" sz="quarter" idx="12"/>
          </p:nvPr>
        </p:nvSpPr>
        <p:spPr/>
        <p:txBody>
          <a:bodyPr/>
          <a:lstStyle/>
          <a:p>
            <a:fld id="{D8B19DBC-2B15-49D9-952C-F769F6BF373B}" type="slidenum">
              <a:rPr lang="en-US" altLang="zh-CN" smtClean="0"/>
              <a:pPr/>
              <a:t>38</a:t>
            </a:fld>
            <a:endParaRPr lang="en-US" altLang="zh-CN"/>
          </a:p>
        </p:txBody>
      </p:sp>
    </p:spTree>
    <p:extLst>
      <p:ext uri="{BB962C8B-B14F-4D97-AF65-F5344CB8AC3E}">
        <p14:creationId xmlns:p14="http://schemas.microsoft.com/office/powerpoint/2010/main" val="1469262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Knight's tour</a:t>
            </a:r>
          </a:p>
        </p:txBody>
      </p:sp>
      <p:pic>
        <p:nvPicPr>
          <p:cNvPr id="6" name="Content Placeholder 5" descr="Knight's_tour_anim_2.gif"/>
          <p:cNvPicPr>
            <a:picLocks noGrp="1" noChangeAspect="1"/>
          </p:cNvPicPr>
          <p:nvPr>
            <p:ph idx="1"/>
          </p:nvPr>
        </p:nvPicPr>
        <p:blipFill>
          <a:blip r:embed="rId2">
            <a:extLst>
              <a:ext uri="{28A0092B-C50C-407E-A947-70E740481C1C}">
                <a14:useLocalDpi xmlns:a14="http://schemas.microsoft.com/office/drawing/2010/main" val="0"/>
              </a:ext>
            </a:extLst>
          </a:blip>
          <a:srcRect l="-43271" r="-43271"/>
          <a:stretch>
            <a:fillRect/>
          </a:stretch>
        </p:blipFill>
        <p:spPr/>
      </p:pic>
      <p:sp>
        <p:nvSpPr>
          <p:cNvPr id="3" name="文本框 2"/>
          <p:cNvSpPr txBox="1"/>
          <p:nvPr/>
        </p:nvSpPr>
        <p:spPr>
          <a:xfrm>
            <a:off x="6084168" y="6165304"/>
            <a:ext cx="1736811" cy="369332"/>
          </a:xfrm>
          <a:prstGeom prst="rect">
            <a:avLst/>
          </a:prstGeom>
          <a:noFill/>
        </p:spPr>
        <p:txBody>
          <a:bodyPr wrap="none" rtlCol="0">
            <a:spAutoFit/>
          </a:bodyPr>
          <a:lstStyle/>
          <a:p>
            <a:r>
              <a:rPr lang="en-US" dirty="0"/>
              <a:t>From </a:t>
            </a:r>
            <a:r>
              <a:rPr lang="en-US" dirty="0" err="1"/>
              <a:t>wikipedia</a:t>
            </a:r>
            <a:endParaRPr lang="en-US" dirty="0"/>
          </a:p>
        </p:txBody>
      </p:sp>
      <p:sp>
        <p:nvSpPr>
          <p:cNvPr id="4" name="幻灯片编号占位符 3"/>
          <p:cNvSpPr>
            <a:spLocks noGrp="1"/>
          </p:cNvSpPr>
          <p:nvPr>
            <p:ph type="sldNum" sz="quarter" idx="12"/>
          </p:nvPr>
        </p:nvSpPr>
        <p:spPr/>
        <p:txBody>
          <a:bodyPr/>
          <a:lstStyle/>
          <a:p>
            <a:fld id="{D8B19DBC-2B15-49D9-952C-F769F6BF373B}" type="slidenum">
              <a:rPr lang="en-US" altLang="zh-CN" smtClean="0"/>
              <a:pPr/>
              <a:t>39</a:t>
            </a:fld>
            <a:endParaRPr lang="en-US" altLang="zh-CN"/>
          </a:p>
        </p:txBody>
      </p:sp>
    </p:spTree>
    <p:extLst>
      <p:ext uri="{BB962C8B-B14F-4D97-AF65-F5344CB8AC3E}">
        <p14:creationId xmlns:p14="http://schemas.microsoft.com/office/powerpoint/2010/main" val="29862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a:ea typeface="宋体" charset="0"/>
              </a:rPr>
              <a:t>“</a:t>
            </a:r>
            <a:r>
              <a:rPr lang="zh-CN" altLang="en-US">
                <a:ea typeface="宋体" charset="0"/>
              </a:rPr>
              <a:t>一笔划”问题</a:t>
            </a:r>
          </a:p>
        </p:txBody>
      </p:sp>
      <p:sp>
        <p:nvSpPr>
          <p:cNvPr id="19458" name="Freeform 57"/>
          <p:cNvSpPr>
            <a:spLocks/>
          </p:cNvSpPr>
          <p:nvPr/>
        </p:nvSpPr>
        <p:spPr bwMode="auto">
          <a:xfrm>
            <a:off x="1547813" y="4149725"/>
            <a:ext cx="2063750" cy="2197100"/>
          </a:xfrm>
          <a:custGeom>
            <a:avLst/>
            <a:gdLst>
              <a:gd name="T0" fmla="*/ 2147483647 w 1300"/>
              <a:gd name="T1" fmla="*/ 2147483647 h 1384"/>
              <a:gd name="T2" fmla="*/ 2147483647 w 1300"/>
              <a:gd name="T3" fmla="*/ 2147483647 h 1384"/>
              <a:gd name="T4" fmla="*/ 2147483647 w 1300"/>
              <a:gd name="T5" fmla="*/ 2147483647 h 1384"/>
              <a:gd name="T6" fmla="*/ 2147483647 w 1300"/>
              <a:gd name="T7" fmla="*/ 2147483647 h 1384"/>
              <a:gd name="T8" fmla="*/ 2147483647 w 1300"/>
              <a:gd name="T9" fmla="*/ 2147483647 h 1384"/>
              <a:gd name="T10" fmla="*/ 2147483647 w 1300"/>
              <a:gd name="T11" fmla="*/ 2147483647 h 1384"/>
              <a:gd name="T12" fmla="*/ 2147483647 w 1300"/>
              <a:gd name="T13" fmla="*/ 2147483647 h 1384"/>
              <a:gd name="T14" fmla="*/ 2147483647 w 1300"/>
              <a:gd name="T15" fmla="*/ 2147483647 h 1384"/>
              <a:gd name="T16" fmla="*/ 2147483647 w 1300"/>
              <a:gd name="T17" fmla="*/ 2147483647 h 1384"/>
              <a:gd name="T18" fmla="*/ 2147483647 w 1300"/>
              <a:gd name="T19" fmla="*/ 2147483647 h 1384"/>
              <a:gd name="T20" fmla="*/ 2147483647 w 1300"/>
              <a:gd name="T21" fmla="*/ 2147483647 h 1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0"/>
              <a:gd name="T34" fmla="*/ 0 h 1384"/>
              <a:gd name="T35" fmla="*/ 1300 w 1300"/>
              <a:gd name="T36" fmla="*/ 1384 h 1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0" h="1384">
                <a:moveTo>
                  <a:pt x="666" y="187"/>
                </a:moveTo>
                <a:cubicBezTo>
                  <a:pt x="443" y="666"/>
                  <a:pt x="220" y="1145"/>
                  <a:pt x="303" y="1201"/>
                </a:cubicBezTo>
                <a:cubicBezTo>
                  <a:pt x="386" y="1257"/>
                  <a:pt x="1192" y="650"/>
                  <a:pt x="1167" y="526"/>
                </a:cubicBezTo>
                <a:cubicBezTo>
                  <a:pt x="1142" y="402"/>
                  <a:pt x="171" y="339"/>
                  <a:pt x="150" y="454"/>
                </a:cubicBezTo>
                <a:cubicBezTo>
                  <a:pt x="129" y="569"/>
                  <a:pt x="952" y="1275"/>
                  <a:pt x="1041" y="1219"/>
                </a:cubicBezTo>
                <a:cubicBezTo>
                  <a:pt x="1130" y="1163"/>
                  <a:pt x="843" y="242"/>
                  <a:pt x="681" y="121"/>
                </a:cubicBezTo>
                <a:cubicBezTo>
                  <a:pt x="519" y="0"/>
                  <a:pt x="138" y="304"/>
                  <a:pt x="69" y="490"/>
                </a:cubicBezTo>
                <a:cubicBezTo>
                  <a:pt x="0" y="676"/>
                  <a:pt x="104" y="1108"/>
                  <a:pt x="267" y="1237"/>
                </a:cubicBezTo>
                <a:cubicBezTo>
                  <a:pt x="430" y="1366"/>
                  <a:pt x="886" y="1384"/>
                  <a:pt x="1050" y="1264"/>
                </a:cubicBezTo>
                <a:cubicBezTo>
                  <a:pt x="1214" y="1144"/>
                  <a:pt x="1300" y="713"/>
                  <a:pt x="1248" y="517"/>
                </a:cubicBezTo>
                <a:cubicBezTo>
                  <a:pt x="1196" y="321"/>
                  <a:pt x="965" y="203"/>
                  <a:pt x="735" y="85"/>
                </a:cubicBezTo>
              </a:path>
            </a:pathLst>
          </a:custGeom>
          <a:noFill/>
          <a:ln w="127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grpSp>
        <p:nvGrpSpPr>
          <p:cNvPr id="19459" name="组合 110"/>
          <p:cNvGrpSpPr>
            <a:grpSpLocks/>
          </p:cNvGrpSpPr>
          <p:nvPr/>
        </p:nvGrpSpPr>
        <p:grpSpPr bwMode="auto">
          <a:xfrm>
            <a:off x="1547813" y="1700213"/>
            <a:ext cx="2016125" cy="2016125"/>
            <a:chOff x="6129282" y="3919609"/>
            <a:chExt cx="1507395" cy="1309591"/>
          </a:xfrm>
        </p:grpSpPr>
        <p:sp>
          <p:nvSpPr>
            <p:cNvPr id="19463" name="流程图: 联系 8"/>
            <p:cNvSpPr>
              <a:spLocks noChangeArrowheads="1"/>
            </p:cNvSpPr>
            <p:nvPr/>
          </p:nvSpPr>
          <p:spPr bwMode="auto">
            <a:xfrm>
              <a:off x="7492661" y="4437112"/>
              <a:ext cx="144016" cy="144016"/>
            </a:xfrm>
            <a:prstGeom prst="flowChartConnector">
              <a:avLst/>
            </a:prstGeom>
            <a:solidFill>
              <a:schemeClr val="tx1"/>
            </a:solidFill>
            <a:ln w="9525">
              <a:solidFill>
                <a:schemeClr val="tx1"/>
              </a:solidFill>
              <a:miter lim="800000"/>
              <a:headEnd/>
              <a:tailEnd/>
            </a:ln>
          </p:spPr>
          <p:txBody>
            <a:bodyPr wrap="none"/>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cxnSp>
          <p:nvCxnSpPr>
            <p:cNvPr id="19464" name="直接连接符 17"/>
            <p:cNvCxnSpPr>
              <a:cxnSpLocks noChangeShapeType="1"/>
              <a:endCxn id="19463" idx="3"/>
            </p:cNvCxnSpPr>
            <p:nvPr/>
          </p:nvCxnSpPr>
          <p:spPr bwMode="auto">
            <a:xfrm flipV="1">
              <a:off x="6444208" y="4560037"/>
              <a:ext cx="1069544" cy="59715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sp>
          <p:nvSpPr>
            <p:cNvPr id="19465" name="流程图: 联系 35"/>
            <p:cNvSpPr>
              <a:spLocks noChangeArrowheads="1"/>
            </p:cNvSpPr>
            <p:nvPr/>
          </p:nvSpPr>
          <p:spPr bwMode="auto">
            <a:xfrm>
              <a:off x="6817695" y="3919609"/>
              <a:ext cx="144016" cy="144016"/>
            </a:xfrm>
            <a:prstGeom prst="flowChartConnector">
              <a:avLst/>
            </a:prstGeom>
            <a:solidFill>
              <a:schemeClr val="tx1"/>
            </a:solidFill>
            <a:ln w="9525">
              <a:solidFill>
                <a:schemeClr val="tx1"/>
              </a:solidFill>
              <a:miter lim="800000"/>
              <a:headEnd/>
              <a:tailEnd/>
            </a:ln>
          </p:spPr>
          <p:txBody>
            <a:bodyPr wrap="none"/>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19466" name="流程图: 联系 8"/>
            <p:cNvSpPr>
              <a:spLocks noChangeArrowheads="1"/>
            </p:cNvSpPr>
            <p:nvPr/>
          </p:nvSpPr>
          <p:spPr bwMode="auto">
            <a:xfrm>
              <a:off x="6129282" y="4455332"/>
              <a:ext cx="144016" cy="144016"/>
            </a:xfrm>
            <a:prstGeom prst="flowChartConnector">
              <a:avLst/>
            </a:prstGeom>
            <a:solidFill>
              <a:schemeClr val="tx1"/>
            </a:solidFill>
            <a:ln w="9525">
              <a:solidFill>
                <a:schemeClr val="tx1"/>
              </a:solidFill>
              <a:miter lim="800000"/>
              <a:headEnd/>
              <a:tailEnd/>
            </a:ln>
          </p:spPr>
          <p:txBody>
            <a:bodyPr wrap="none"/>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19467" name="流程图: 联系 71"/>
            <p:cNvSpPr>
              <a:spLocks noChangeArrowheads="1"/>
            </p:cNvSpPr>
            <p:nvPr/>
          </p:nvSpPr>
          <p:spPr bwMode="auto">
            <a:xfrm>
              <a:off x="6372200" y="5085184"/>
              <a:ext cx="144016" cy="144016"/>
            </a:xfrm>
            <a:prstGeom prst="flowChartConnector">
              <a:avLst/>
            </a:prstGeom>
            <a:solidFill>
              <a:schemeClr val="tx1"/>
            </a:solidFill>
            <a:ln w="9525">
              <a:solidFill>
                <a:schemeClr val="tx1"/>
              </a:solidFill>
              <a:miter lim="800000"/>
              <a:headEnd/>
              <a:tailEnd/>
            </a:ln>
          </p:spPr>
          <p:txBody>
            <a:bodyPr wrap="none"/>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sp>
          <p:nvSpPr>
            <p:cNvPr id="19468" name="流程图: 联系 72"/>
            <p:cNvSpPr>
              <a:spLocks noChangeArrowheads="1"/>
            </p:cNvSpPr>
            <p:nvPr/>
          </p:nvSpPr>
          <p:spPr bwMode="auto">
            <a:xfrm>
              <a:off x="7308304" y="5085184"/>
              <a:ext cx="144016" cy="144016"/>
            </a:xfrm>
            <a:prstGeom prst="flowChartConnector">
              <a:avLst/>
            </a:prstGeom>
            <a:solidFill>
              <a:schemeClr val="tx1"/>
            </a:solidFill>
            <a:ln w="9525">
              <a:solidFill>
                <a:schemeClr val="tx1"/>
              </a:solidFill>
              <a:miter lim="800000"/>
              <a:headEnd/>
              <a:tailEnd/>
            </a:ln>
          </p:spPr>
          <p:txBody>
            <a:bodyPr wrap="none"/>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endParaRPr kumimoji="0" lang="zh-CN" altLang="en-US" sz="1800"/>
            </a:p>
          </p:txBody>
        </p:sp>
        <p:cxnSp>
          <p:nvCxnSpPr>
            <p:cNvPr id="19469" name="直接连接符 73"/>
            <p:cNvCxnSpPr>
              <a:cxnSpLocks noChangeShapeType="1"/>
              <a:stCxn id="19467" idx="6"/>
            </p:cNvCxnSpPr>
            <p:nvPr/>
          </p:nvCxnSpPr>
          <p:spPr bwMode="auto">
            <a:xfrm>
              <a:off x="6516216" y="5157192"/>
              <a:ext cx="792088" cy="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0" name="直接连接符 74"/>
            <p:cNvCxnSpPr>
              <a:cxnSpLocks noChangeShapeType="1"/>
              <a:stCxn id="19466" idx="7"/>
              <a:endCxn id="19465" idx="7"/>
            </p:cNvCxnSpPr>
            <p:nvPr/>
          </p:nvCxnSpPr>
          <p:spPr bwMode="auto">
            <a:xfrm flipV="1">
              <a:off x="6252207" y="3940700"/>
              <a:ext cx="688413" cy="535723"/>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1" name="直接连接符 75"/>
            <p:cNvCxnSpPr>
              <a:cxnSpLocks noChangeShapeType="1"/>
              <a:stCxn id="19465" idx="6"/>
            </p:cNvCxnSpPr>
            <p:nvPr/>
          </p:nvCxnSpPr>
          <p:spPr bwMode="auto">
            <a:xfrm>
              <a:off x="6961711" y="3991617"/>
              <a:ext cx="573132" cy="45601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2" name="直接连接符 76"/>
            <p:cNvCxnSpPr>
              <a:cxnSpLocks noChangeShapeType="1"/>
            </p:cNvCxnSpPr>
            <p:nvPr/>
          </p:nvCxnSpPr>
          <p:spPr bwMode="auto">
            <a:xfrm flipV="1">
              <a:off x="7393759" y="4560037"/>
              <a:ext cx="194933" cy="59715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3" name="直接连接符 77"/>
            <p:cNvCxnSpPr>
              <a:cxnSpLocks noChangeShapeType="1"/>
              <a:endCxn id="19467" idx="5"/>
            </p:cNvCxnSpPr>
            <p:nvPr/>
          </p:nvCxnSpPr>
          <p:spPr bwMode="auto">
            <a:xfrm>
              <a:off x="6228184" y="4581128"/>
              <a:ext cx="266941" cy="626981"/>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4" name="直接连接符 89"/>
            <p:cNvCxnSpPr>
              <a:cxnSpLocks noChangeShapeType="1"/>
              <a:endCxn id="19463" idx="6"/>
            </p:cNvCxnSpPr>
            <p:nvPr/>
          </p:nvCxnSpPr>
          <p:spPr bwMode="auto">
            <a:xfrm>
              <a:off x="6259851" y="4509120"/>
              <a:ext cx="1376826" cy="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5" name="直接连接符 91"/>
            <p:cNvCxnSpPr>
              <a:cxnSpLocks noChangeShapeType="1"/>
              <a:endCxn id="19465" idx="4"/>
            </p:cNvCxnSpPr>
            <p:nvPr/>
          </p:nvCxnSpPr>
          <p:spPr bwMode="auto">
            <a:xfrm flipV="1">
              <a:off x="6444208" y="4063625"/>
              <a:ext cx="445495" cy="1093567"/>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6" name="直接连接符 93"/>
            <p:cNvCxnSpPr>
              <a:cxnSpLocks noChangeShapeType="1"/>
              <a:stCxn id="19465" idx="5"/>
              <a:endCxn id="19468" idx="0"/>
            </p:cNvCxnSpPr>
            <p:nvPr/>
          </p:nvCxnSpPr>
          <p:spPr bwMode="auto">
            <a:xfrm>
              <a:off x="6940620" y="4042534"/>
              <a:ext cx="439692" cy="104265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477" name="直接连接符 94"/>
            <p:cNvCxnSpPr>
              <a:cxnSpLocks noChangeShapeType="1"/>
              <a:endCxn id="19468" idx="1"/>
            </p:cNvCxnSpPr>
            <p:nvPr/>
          </p:nvCxnSpPr>
          <p:spPr bwMode="auto">
            <a:xfrm>
              <a:off x="6252207" y="4564810"/>
              <a:ext cx="1077188" cy="54146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3" name="组合 44"/>
          <p:cNvGrpSpPr>
            <a:grpSpLocks/>
          </p:cNvGrpSpPr>
          <p:nvPr/>
        </p:nvGrpSpPr>
        <p:grpSpPr bwMode="auto">
          <a:xfrm>
            <a:off x="4932363" y="1700213"/>
            <a:ext cx="1808162" cy="4314825"/>
            <a:chOff x="4932040" y="1700808"/>
            <a:chExt cx="1807840" cy="4313833"/>
          </a:xfrm>
        </p:grpSpPr>
        <p:sp>
          <p:nvSpPr>
            <p:cNvPr id="19461" name="Text Box 61"/>
            <p:cNvSpPr txBox="1">
              <a:spLocks noChangeArrowheads="1"/>
            </p:cNvSpPr>
            <p:nvPr/>
          </p:nvSpPr>
          <p:spPr bwMode="auto">
            <a:xfrm>
              <a:off x="5292080" y="4581128"/>
              <a:ext cx="1447800"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sz="8800" b="1">
                  <a:solidFill>
                    <a:srgbClr val="FF0000"/>
                  </a:solidFill>
                  <a:latin typeface="Times New Roman" charset="0"/>
                </a:rPr>
                <a:t>？</a:t>
              </a:r>
            </a:p>
          </p:txBody>
        </p:sp>
        <p:grpSp>
          <p:nvGrpSpPr>
            <p:cNvPr id="4" name="组合 54"/>
            <p:cNvGrpSpPr>
              <a:grpSpLocks/>
            </p:cNvGrpSpPr>
            <p:nvPr/>
          </p:nvGrpSpPr>
          <p:grpSpPr bwMode="auto">
            <a:xfrm>
              <a:off x="4932040" y="1700808"/>
              <a:ext cx="1800200" cy="1966218"/>
              <a:chOff x="5133975" y="2695575"/>
              <a:chExt cx="2024063" cy="2073275"/>
            </a:xfrm>
            <a:solidFill>
              <a:schemeClr val="tx1"/>
            </a:solidFill>
          </p:grpSpPr>
          <p:sp>
            <p:nvSpPr>
              <p:cNvPr id="25" name="Oval 13"/>
              <p:cNvSpPr>
                <a:spLocks noChangeArrowheads="1"/>
              </p:cNvSpPr>
              <p:nvPr/>
            </p:nvSpPr>
            <p:spPr bwMode="auto">
              <a:xfrm>
                <a:off x="5133975" y="2695575"/>
                <a:ext cx="117475"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26" name="Oval 23"/>
              <p:cNvSpPr>
                <a:spLocks noChangeArrowheads="1"/>
              </p:cNvSpPr>
              <p:nvPr/>
            </p:nvSpPr>
            <p:spPr bwMode="auto">
              <a:xfrm>
                <a:off x="5141494" y="4648200"/>
                <a:ext cx="115887"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27" name="Oval 24"/>
              <p:cNvSpPr>
                <a:spLocks noChangeArrowheads="1"/>
              </p:cNvSpPr>
              <p:nvPr/>
            </p:nvSpPr>
            <p:spPr bwMode="auto">
              <a:xfrm>
                <a:off x="7004050" y="4638675"/>
                <a:ext cx="117475"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28" name="Oval 25"/>
              <p:cNvSpPr>
                <a:spLocks noChangeArrowheads="1"/>
              </p:cNvSpPr>
              <p:nvPr/>
            </p:nvSpPr>
            <p:spPr bwMode="auto">
              <a:xfrm>
                <a:off x="7042150" y="2733675"/>
                <a:ext cx="115888"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29" name="Oval 26"/>
              <p:cNvSpPr>
                <a:spLocks noChangeArrowheads="1"/>
              </p:cNvSpPr>
              <p:nvPr/>
            </p:nvSpPr>
            <p:spPr bwMode="auto">
              <a:xfrm>
                <a:off x="5632450" y="3244850"/>
                <a:ext cx="115888"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30" name="Oval 27"/>
              <p:cNvSpPr>
                <a:spLocks noChangeArrowheads="1"/>
              </p:cNvSpPr>
              <p:nvPr/>
            </p:nvSpPr>
            <p:spPr bwMode="auto">
              <a:xfrm>
                <a:off x="6534150" y="3270250"/>
                <a:ext cx="117475"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31" name="Oval 28"/>
              <p:cNvSpPr>
                <a:spLocks noChangeArrowheads="1"/>
              </p:cNvSpPr>
              <p:nvPr/>
            </p:nvSpPr>
            <p:spPr bwMode="auto">
              <a:xfrm>
                <a:off x="5594350" y="4152900"/>
                <a:ext cx="117475"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32" name="Oval 29"/>
              <p:cNvSpPr>
                <a:spLocks noChangeArrowheads="1"/>
              </p:cNvSpPr>
              <p:nvPr/>
            </p:nvSpPr>
            <p:spPr bwMode="auto">
              <a:xfrm>
                <a:off x="6534150" y="4152900"/>
                <a:ext cx="117475" cy="120650"/>
              </a:xfrm>
              <a:prstGeom prst="ellipse">
                <a:avLst/>
              </a:prstGeom>
              <a:grpFill/>
              <a:ln w="12700">
                <a:solidFill>
                  <a:schemeClr val="tx1"/>
                </a:solidFill>
                <a:round/>
                <a:headEnd/>
                <a:tailEnd/>
              </a:ln>
            </p:spPr>
            <p:txBody>
              <a:bodyPr/>
              <a:lstStyle/>
              <a:p>
                <a:pPr>
                  <a:defRPr/>
                </a:pPr>
                <a:endParaRPr lang="zh-CN" altLang="en-US" b="1">
                  <a:latin typeface="Arial" pitchFamily="34" charset="0"/>
                  <a:ea typeface="宋体" pitchFamily="2" charset="-122"/>
                </a:endParaRPr>
              </a:p>
            </p:txBody>
          </p:sp>
          <p:sp>
            <p:nvSpPr>
              <p:cNvPr id="33" name="Line 30"/>
              <p:cNvSpPr>
                <a:spLocks noChangeShapeType="1"/>
              </p:cNvSpPr>
              <p:nvPr/>
            </p:nvSpPr>
            <p:spPr bwMode="auto">
              <a:xfrm>
                <a:off x="5248275" y="2759075"/>
                <a:ext cx="1830388" cy="0"/>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34" name="Line 31"/>
              <p:cNvSpPr>
                <a:spLocks noChangeShapeType="1"/>
              </p:cNvSpPr>
              <p:nvPr/>
            </p:nvSpPr>
            <p:spPr bwMode="auto">
              <a:xfrm>
                <a:off x="5237163" y="4727575"/>
                <a:ext cx="1766887" cy="0"/>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35" name="Line 32"/>
              <p:cNvSpPr>
                <a:spLocks noChangeShapeType="1"/>
              </p:cNvSpPr>
              <p:nvPr/>
            </p:nvSpPr>
            <p:spPr bwMode="auto">
              <a:xfrm>
                <a:off x="5186363" y="2809875"/>
                <a:ext cx="0" cy="1866900"/>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36" name="Line 33"/>
              <p:cNvSpPr>
                <a:spLocks noChangeShapeType="1"/>
              </p:cNvSpPr>
              <p:nvPr/>
            </p:nvSpPr>
            <p:spPr bwMode="auto">
              <a:xfrm>
                <a:off x="7104063" y="2836863"/>
                <a:ext cx="0" cy="1814512"/>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37" name="Line 34"/>
              <p:cNvSpPr>
                <a:spLocks noChangeShapeType="1"/>
              </p:cNvSpPr>
              <p:nvPr/>
            </p:nvSpPr>
            <p:spPr bwMode="auto">
              <a:xfrm>
                <a:off x="5743575" y="3309938"/>
                <a:ext cx="803275" cy="0"/>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38" name="Line 35"/>
              <p:cNvSpPr>
                <a:spLocks noChangeShapeType="1"/>
              </p:cNvSpPr>
              <p:nvPr/>
            </p:nvSpPr>
            <p:spPr bwMode="auto">
              <a:xfrm>
                <a:off x="5707063" y="4216400"/>
                <a:ext cx="827087" cy="0"/>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39" name="Line 36"/>
              <p:cNvSpPr>
                <a:spLocks noChangeShapeType="1"/>
              </p:cNvSpPr>
              <p:nvPr/>
            </p:nvSpPr>
            <p:spPr bwMode="auto">
              <a:xfrm>
                <a:off x="5668963" y="3348038"/>
                <a:ext cx="0" cy="817562"/>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40" name="Line 37"/>
              <p:cNvSpPr>
                <a:spLocks noChangeShapeType="1"/>
              </p:cNvSpPr>
              <p:nvPr/>
            </p:nvSpPr>
            <p:spPr bwMode="auto">
              <a:xfrm>
                <a:off x="6596063" y="3373438"/>
                <a:ext cx="0" cy="804862"/>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41" name="Line 38"/>
              <p:cNvSpPr>
                <a:spLocks noChangeShapeType="1"/>
              </p:cNvSpPr>
              <p:nvPr/>
            </p:nvSpPr>
            <p:spPr bwMode="auto">
              <a:xfrm>
                <a:off x="5211763" y="2797175"/>
                <a:ext cx="444500" cy="473075"/>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42" name="Line 39"/>
              <p:cNvSpPr>
                <a:spLocks noChangeShapeType="1"/>
              </p:cNvSpPr>
              <p:nvPr/>
            </p:nvSpPr>
            <p:spPr bwMode="auto">
              <a:xfrm flipH="1">
                <a:off x="5211763" y="4254500"/>
                <a:ext cx="420687" cy="434975"/>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43" name="Line 40"/>
              <p:cNvSpPr>
                <a:spLocks noChangeShapeType="1"/>
              </p:cNvSpPr>
              <p:nvPr/>
            </p:nvSpPr>
            <p:spPr bwMode="auto">
              <a:xfrm flipV="1">
                <a:off x="6621463" y="2824163"/>
                <a:ext cx="457200" cy="458787"/>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sp>
            <p:nvSpPr>
              <p:cNvPr id="44" name="Line 41"/>
              <p:cNvSpPr>
                <a:spLocks noChangeShapeType="1"/>
              </p:cNvSpPr>
              <p:nvPr/>
            </p:nvSpPr>
            <p:spPr bwMode="auto">
              <a:xfrm>
                <a:off x="6634163" y="4268788"/>
                <a:ext cx="395287" cy="382587"/>
              </a:xfrm>
              <a:prstGeom prst="line">
                <a:avLst/>
              </a:prstGeom>
              <a:grpFill/>
              <a:ln w="25400">
                <a:solidFill>
                  <a:schemeClr val="tx1"/>
                </a:solidFill>
                <a:round/>
                <a:headEnd/>
                <a:tailEnd/>
              </a:ln>
            </p:spPr>
            <p:txBody>
              <a:bodyPr/>
              <a:lstStyle/>
              <a:p>
                <a:pPr>
                  <a:defRPr/>
                </a:pPr>
                <a:endParaRPr lang="zh-CN" altLang="en-US">
                  <a:latin typeface="Arial" pitchFamily="34" charset="0"/>
                  <a:ea typeface="宋体"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latin typeface="Times New Roman" panose="02020603050405020304" pitchFamily="18" charset="0"/>
                <a:cs typeface="Times New Roman" panose="02020603050405020304" pitchFamily="18" charset="0"/>
              </a:rPr>
              <a:t>哈密尔顿图问题</a:t>
            </a:r>
          </a:p>
        </p:txBody>
      </p:sp>
      <p:sp>
        <p:nvSpPr>
          <p:cNvPr id="24579" name="Rectangle 3"/>
          <p:cNvSpPr>
            <a:spLocks noGrp="1" noChangeArrowheads="1"/>
          </p:cNvSpPr>
          <p:nvPr>
            <p:ph type="body" idx="1"/>
          </p:nvPr>
        </p:nvSpPr>
        <p:spPr>
          <a:xfrm>
            <a:off x="250825" y="1719263"/>
            <a:ext cx="8713788" cy="4878387"/>
          </a:xfrm>
        </p:spPr>
        <p:txBody>
          <a:bodyPr/>
          <a:lstStyle/>
          <a:p>
            <a:pPr algn="just" eaLnBrk="1" hangingPunct="1">
              <a:lnSpc>
                <a:spcPct val="120000"/>
              </a:lnSpc>
            </a:pPr>
            <a:r>
              <a:rPr lang="zh-CN" altLang="en-US" sz="2800" b="1" dirty="0">
                <a:latin typeface="Times New Roman" panose="02020603050405020304" pitchFamily="18" charset="0"/>
              </a:rPr>
              <a:t>基本问题</a:t>
            </a:r>
            <a:endParaRPr lang="en-US" altLang="zh-CN" sz="2800" b="1" dirty="0">
              <a:latin typeface="Times New Roman" panose="02020603050405020304" pitchFamily="18" charset="0"/>
            </a:endParaRPr>
          </a:p>
          <a:p>
            <a:pPr lvl="1" algn="just" eaLnBrk="1" hangingPunct="1">
              <a:lnSpc>
                <a:spcPct val="120000"/>
              </a:lnSpc>
            </a:pPr>
            <a:r>
              <a:rPr lang="zh-CN" altLang="en-US" sz="2400" b="1" dirty="0">
                <a:latin typeface="Times New Roman" panose="02020603050405020304" pitchFamily="18" charset="0"/>
              </a:rPr>
              <a:t>判定哈密尔顿回路的存在性</a:t>
            </a:r>
            <a:endParaRPr lang="en-US" altLang="zh-CN" sz="2400" b="1" dirty="0">
              <a:latin typeface="Times New Roman" panose="02020603050405020304" pitchFamily="18" charset="0"/>
            </a:endParaRPr>
          </a:p>
          <a:p>
            <a:pPr lvl="1" algn="just" eaLnBrk="1" hangingPunct="1">
              <a:lnSpc>
                <a:spcPct val="120000"/>
              </a:lnSpc>
            </a:pPr>
            <a:r>
              <a:rPr lang="zh-CN" altLang="en-US" sz="2400" b="1" dirty="0">
                <a:latin typeface="Times New Roman" panose="02020603050405020304" pitchFamily="18" charset="0"/>
              </a:rPr>
              <a:t>找出哈密尔顿回路</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通路</a:t>
            </a:r>
            <a:endParaRPr lang="en-US" altLang="zh-CN" sz="2400" b="1" dirty="0">
              <a:latin typeface="Times New Roman" panose="02020603050405020304" pitchFamily="18" charset="0"/>
            </a:endParaRPr>
          </a:p>
          <a:p>
            <a:pPr algn="just" eaLnBrk="1" hangingPunct="1">
              <a:lnSpc>
                <a:spcPct val="120000"/>
              </a:lnSpc>
            </a:pPr>
            <a:r>
              <a:rPr lang="zh-CN" altLang="en-US" sz="2800" b="1" dirty="0">
                <a:solidFill>
                  <a:srgbClr val="FF0000"/>
                </a:solidFill>
                <a:latin typeface="Times New Roman" panose="02020603050405020304" pitchFamily="18" charset="0"/>
              </a:rPr>
              <a:t>（在最坏情况下）时间复杂性为多项式的算法？</a:t>
            </a:r>
            <a:endParaRPr lang="en-US" altLang="zh-CN" sz="2800" b="1" dirty="0">
              <a:solidFill>
                <a:srgbClr val="FF0000"/>
              </a:solidFill>
              <a:latin typeface="Times New Roman" panose="02020603050405020304" pitchFamily="18" charset="0"/>
            </a:endParaRPr>
          </a:p>
          <a:p>
            <a:pPr lvl="1" algn="just" eaLnBrk="1" hangingPunct="1">
              <a:lnSpc>
                <a:spcPct val="120000"/>
              </a:lnSpc>
            </a:pPr>
            <a:r>
              <a:rPr lang="en-US" altLang="zh-CN" sz="2400" b="1" dirty="0">
                <a:solidFill>
                  <a:srgbClr val="FF0000"/>
                </a:solidFill>
                <a:latin typeface="Times New Roman" panose="02020603050405020304" pitchFamily="18" charset="0"/>
              </a:rPr>
              <a:t>NP-complete</a:t>
            </a:r>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40</a:t>
            </a:fld>
            <a:endParaRPr lang="en-US" altLang="zh-CN"/>
          </a:p>
        </p:txBody>
      </p:sp>
    </p:spTree>
    <p:extLst>
      <p:ext uri="{BB962C8B-B14F-4D97-AF65-F5344CB8AC3E}">
        <p14:creationId xmlns:p14="http://schemas.microsoft.com/office/powerpoint/2010/main" val="1295166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应用（格雷码）</a:t>
            </a:r>
          </a:p>
        </p:txBody>
      </p:sp>
      <p:sp>
        <p:nvSpPr>
          <p:cNvPr id="25603" name="Rectangle 3"/>
          <p:cNvSpPr>
            <a:spLocks noGrp="1" noChangeArrowheads="1"/>
          </p:cNvSpPr>
          <p:nvPr>
            <p:ph type="body" idx="1"/>
          </p:nvPr>
        </p:nvSpPr>
        <p:spPr>
          <a:xfrm>
            <a:off x="457200" y="1719263"/>
            <a:ext cx="8435975" cy="989012"/>
          </a:xfrm>
        </p:spPr>
        <p:txBody>
          <a:bodyPr/>
          <a:lstStyle/>
          <a:p>
            <a:pPr eaLnBrk="1" hangingPunct="1"/>
            <a:r>
              <a:rPr lang="zh-CN" altLang="en-US" sz="2800" b="1" dirty="0">
                <a:latin typeface="Times New Roman" panose="02020603050405020304" pitchFamily="18" charset="0"/>
                <a:cs typeface="Times New Roman" panose="02020603050405020304" pitchFamily="18" charset="0"/>
              </a:rPr>
              <a:t>给定一个立方体图，求出哈密尔顿回路</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2636912"/>
            <a:ext cx="5943600" cy="2809875"/>
          </a:xfrm>
          <a:prstGeom prst="rect">
            <a:avLst/>
          </a:prstGeom>
        </p:spPr>
      </p:pic>
      <p:grpSp>
        <p:nvGrpSpPr>
          <p:cNvPr id="25604" name="组合 172"/>
          <p:cNvGrpSpPr>
            <a:grpSpLocks/>
          </p:cNvGrpSpPr>
          <p:nvPr/>
        </p:nvGrpSpPr>
        <p:grpSpPr bwMode="auto">
          <a:xfrm>
            <a:off x="6084168" y="2564904"/>
            <a:ext cx="2592387" cy="3122613"/>
            <a:chOff x="6300192" y="2151076"/>
            <a:chExt cx="1800200" cy="2147381"/>
          </a:xfrm>
        </p:grpSpPr>
        <p:grpSp>
          <p:nvGrpSpPr>
            <p:cNvPr id="25605" name="组合 111"/>
            <p:cNvGrpSpPr>
              <a:grpSpLocks/>
            </p:cNvGrpSpPr>
            <p:nvPr/>
          </p:nvGrpSpPr>
          <p:grpSpPr bwMode="auto">
            <a:xfrm>
              <a:off x="6444208" y="2852936"/>
              <a:ext cx="1276142" cy="1445521"/>
              <a:chOff x="4419310" y="4338210"/>
              <a:chExt cx="1276142" cy="1445521"/>
            </a:xfrm>
          </p:grpSpPr>
          <p:grpSp>
            <p:nvGrpSpPr>
              <p:cNvPr id="25629" name="组合 41"/>
              <p:cNvGrpSpPr>
                <a:grpSpLocks/>
              </p:cNvGrpSpPr>
              <p:nvPr/>
            </p:nvGrpSpPr>
            <p:grpSpPr bwMode="auto">
              <a:xfrm>
                <a:off x="4419310" y="4338210"/>
                <a:ext cx="1080120" cy="144016"/>
                <a:chOff x="1187624" y="5085184"/>
                <a:chExt cx="1080120" cy="144016"/>
              </a:xfrm>
            </p:grpSpPr>
            <p:sp>
              <p:nvSpPr>
                <p:cNvPr id="25637" name="流程图: 联系 138"/>
                <p:cNvSpPr>
                  <a:spLocks noChangeArrowheads="1"/>
                </p:cNvSpPr>
                <p:nvPr/>
              </p:nvSpPr>
              <p:spPr bwMode="auto">
                <a:xfrm>
                  <a:off x="1187624"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8" name="流程图: 联系 139"/>
                <p:cNvSpPr>
                  <a:spLocks noChangeArrowheads="1"/>
                </p:cNvSpPr>
                <p:nvPr/>
              </p:nvSpPr>
              <p:spPr bwMode="auto">
                <a:xfrm>
                  <a:off x="2123728"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5639" name="直接连接符 140"/>
                <p:cNvCxnSpPr>
                  <a:cxnSpLocks noChangeShapeType="1"/>
                  <a:stCxn id="25637" idx="6"/>
                </p:cNvCxnSpPr>
                <p:nvPr/>
              </p:nvCxnSpPr>
              <p:spPr bwMode="auto">
                <a:xfrm>
                  <a:off x="1331640" y="5157192"/>
                  <a:ext cx="792088" cy="0"/>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grpSp>
          <p:grpSp>
            <p:nvGrpSpPr>
              <p:cNvPr id="25630" name="组合 62"/>
              <p:cNvGrpSpPr>
                <a:grpSpLocks/>
              </p:cNvGrpSpPr>
              <p:nvPr/>
            </p:nvGrpSpPr>
            <p:grpSpPr bwMode="auto">
              <a:xfrm>
                <a:off x="4427984" y="5085184"/>
                <a:ext cx="1080120" cy="144016"/>
                <a:chOff x="1187624" y="5085184"/>
                <a:chExt cx="1080120" cy="144016"/>
              </a:xfrm>
            </p:grpSpPr>
            <p:sp>
              <p:nvSpPr>
                <p:cNvPr id="25634" name="流程图: 联系 135"/>
                <p:cNvSpPr>
                  <a:spLocks noChangeArrowheads="1"/>
                </p:cNvSpPr>
                <p:nvPr/>
              </p:nvSpPr>
              <p:spPr bwMode="auto">
                <a:xfrm>
                  <a:off x="1187624"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5" name="流程图: 联系 136"/>
                <p:cNvSpPr>
                  <a:spLocks noChangeArrowheads="1"/>
                </p:cNvSpPr>
                <p:nvPr/>
              </p:nvSpPr>
              <p:spPr bwMode="auto">
                <a:xfrm>
                  <a:off x="2123728"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5636" name="直接连接符 137"/>
                <p:cNvCxnSpPr>
                  <a:cxnSpLocks noChangeShapeType="1"/>
                  <a:stCxn id="25634" idx="6"/>
                </p:cNvCxnSpPr>
                <p:nvPr/>
              </p:nvCxnSpPr>
              <p:spPr bwMode="auto">
                <a:xfrm>
                  <a:off x="1331640" y="5157192"/>
                  <a:ext cx="792088" cy="0"/>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grpSp>
          <p:cxnSp>
            <p:nvCxnSpPr>
              <p:cNvPr id="25631" name="直接连接符 130"/>
              <p:cNvCxnSpPr>
                <a:cxnSpLocks noChangeShapeType="1"/>
              </p:cNvCxnSpPr>
              <p:nvPr/>
            </p:nvCxnSpPr>
            <p:spPr bwMode="auto">
              <a:xfrm flipH="1" flipV="1">
                <a:off x="5436096" y="4365104"/>
                <a:ext cx="8674" cy="792088"/>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25632" name="矩形标注 133"/>
              <p:cNvSpPr>
                <a:spLocks noChangeArrowheads="1"/>
              </p:cNvSpPr>
              <p:nvPr/>
            </p:nvSpPr>
            <p:spPr bwMode="auto">
              <a:xfrm>
                <a:off x="4975372" y="5437222"/>
                <a:ext cx="720080" cy="346509"/>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cs typeface="Times New Roman" panose="02020603050405020304" pitchFamily="18" charset="0"/>
                  </a:rPr>
                  <a:t>Q</a:t>
                </a:r>
                <a:r>
                  <a:rPr lang="en-US" altLang="zh-CN" sz="2400" b="1" i="1" baseline="-25000">
                    <a:latin typeface="Times New Roman" panose="02020603050405020304" pitchFamily="18" charset="0"/>
                    <a:cs typeface="Times New Roman" panose="02020603050405020304" pitchFamily="18" charset="0"/>
                  </a:rPr>
                  <a:t>3</a:t>
                </a:r>
                <a:endParaRPr lang="zh-CN" altLang="en-US" sz="2400" b="1" i="1" baseline="-25000">
                  <a:latin typeface="Times New Roman" panose="02020603050405020304" pitchFamily="18" charset="0"/>
                  <a:cs typeface="Times New Roman" panose="02020603050405020304" pitchFamily="18" charset="0"/>
                </a:endParaRPr>
              </a:p>
            </p:txBody>
          </p:sp>
          <p:cxnSp>
            <p:nvCxnSpPr>
              <p:cNvPr id="25633" name="直接连接符 134"/>
              <p:cNvCxnSpPr>
                <a:cxnSpLocks noChangeShapeType="1"/>
              </p:cNvCxnSpPr>
              <p:nvPr/>
            </p:nvCxnSpPr>
            <p:spPr bwMode="auto">
              <a:xfrm flipH="1" flipV="1">
                <a:off x="4501736" y="4378551"/>
                <a:ext cx="8674" cy="792088"/>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grpSp>
        <p:sp>
          <p:nvSpPr>
            <p:cNvPr id="25606" name="矩形标注 141"/>
            <p:cNvSpPr>
              <a:spLocks noChangeArrowheads="1"/>
            </p:cNvSpPr>
            <p:nvPr/>
          </p:nvSpPr>
          <p:spPr bwMode="auto">
            <a:xfrm>
              <a:off x="6300192" y="2492896"/>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100</a:t>
              </a:r>
              <a:endParaRPr lang="zh-CN" altLang="en-US" sz="2000" b="1" baseline="-25000">
                <a:latin typeface="Times New Roman" panose="02020603050405020304" pitchFamily="18" charset="0"/>
                <a:cs typeface="Times New Roman" panose="02020603050405020304" pitchFamily="18" charset="0"/>
              </a:endParaRPr>
            </a:p>
          </p:txBody>
        </p:sp>
        <p:sp>
          <p:nvSpPr>
            <p:cNvPr id="25607" name="矩形标注 143"/>
            <p:cNvSpPr>
              <a:spLocks noChangeArrowheads="1"/>
            </p:cNvSpPr>
            <p:nvPr/>
          </p:nvSpPr>
          <p:spPr bwMode="auto">
            <a:xfrm>
              <a:off x="7236296" y="2511116"/>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101</a:t>
              </a:r>
              <a:endParaRPr lang="zh-CN" altLang="en-US" sz="2000" b="1" baseline="-25000">
                <a:latin typeface="Times New Roman" panose="02020603050405020304" pitchFamily="18" charset="0"/>
                <a:cs typeface="Times New Roman" panose="02020603050405020304" pitchFamily="18" charset="0"/>
              </a:endParaRPr>
            </a:p>
          </p:txBody>
        </p:sp>
        <p:sp>
          <p:nvSpPr>
            <p:cNvPr id="25608" name="矩形标注 145"/>
            <p:cNvSpPr>
              <a:spLocks noChangeArrowheads="1"/>
            </p:cNvSpPr>
            <p:nvPr/>
          </p:nvSpPr>
          <p:spPr bwMode="auto">
            <a:xfrm>
              <a:off x="6313639" y="3681464"/>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000</a:t>
              </a:r>
              <a:endParaRPr lang="zh-CN" altLang="en-US" sz="2000" b="1" baseline="-25000">
                <a:latin typeface="Times New Roman" panose="02020603050405020304" pitchFamily="18" charset="0"/>
                <a:cs typeface="Times New Roman" panose="02020603050405020304" pitchFamily="18" charset="0"/>
              </a:endParaRPr>
            </a:p>
          </p:txBody>
        </p:sp>
        <p:sp>
          <p:nvSpPr>
            <p:cNvPr id="25609" name="矩形标注 146"/>
            <p:cNvSpPr>
              <a:spLocks noChangeArrowheads="1"/>
            </p:cNvSpPr>
            <p:nvPr/>
          </p:nvSpPr>
          <p:spPr bwMode="auto">
            <a:xfrm>
              <a:off x="7227622" y="3671918"/>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001</a:t>
              </a:r>
              <a:endParaRPr lang="zh-CN" altLang="en-US" sz="2000" b="1" baseline="-25000">
                <a:latin typeface="Times New Roman" panose="02020603050405020304" pitchFamily="18" charset="0"/>
                <a:cs typeface="Times New Roman" panose="02020603050405020304" pitchFamily="18" charset="0"/>
              </a:endParaRPr>
            </a:p>
          </p:txBody>
        </p:sp>
        <p:grpSp>
          <p:nvGrpSpPr>
            <p:cNvPr id="25610" name="组合 111"/>
            <p:cNvGrpSpPr>
              <a:grpSpLocks/>
            </p:cNvGrpSpPr>
            <p:nvPr/>
          </p:nvGrpSpPr>
          <p:grpSpPr bwMode="auto">
            <a:xfrm>
              <a:off x="6516216" y="2492896"/>
              <a:ext cx="1520842" cy="1187696"/>
              <a:chOff x="3987262" y="4338210"/>
              <a:chExt cx="1520842" cy="1187696"/>
            </a:xfrm>
          </p:grpSpPr>
          <p:grpSp>
            <p:nvGrpSpPr>
              <p:cNvPr id="25615" name="组合 41"/>
              <p:cNvGrpSpPr>
                <a:grpSpLocks/>
              </p:cNvGrpSpPr>
              <p:nvPr/>
            </p:nvGrpSpPr>
            <p:grpSpPr bwMode="auto">
              <a:xfrm>
                <a:off x="3987262" y="4338210"/>
                <a:ext cx="1512168" cy="1187696"/>
                <a:chOff x="755576" y="5085184"/>
                <a:chExt cx="1512168" cy="1187696"/>
              </a:xfrm>
            </p:grpSpPr>
            <p:sp>
              <p:nvSpPr>
                <p:cNvPr id="25622" name="流程图: 联系 160"/>
                <p:cNvSpPr>
                  <a:spLocks noChangeArrowheads="1"/>
                </p:cNvSpPr>
                <p:nvPr/>
              </p:nvSpPr>
              <p:spPr bwMode="auto">
                <a:xfrm>
                  <a:off x="1187624"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3" name="流程图: 联系 161"/>
                <p:cNvSpPr>
                  <a:spLocks noChangeArrowheads="1"/>
                </p:cNvSpPr>
                <p:nvPr/>
              </p:nvSpPr>
              <p:spPr bwMode="auto">
                <a:xfrm>
                  <a:off x="2123728"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5624" name="直接连接符 162"/>
                <p:cNvCxnSpPr>
                  <a:cxnSpLocks noChangeShapeType="1"/>
                  <a:stCxn id="25622" idx="6"/>
                </p:cNvCxnSpPr>
                <p:nvPr/>
              </p:nvCxnSpPr>
              <p:spPr bwMode="auto">
                <a:xfrm>
                  <a:off x="1331640" y="5157192"/>
                  <a:ext cx="792088" cy="0"/>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cxnSp>
              <p:nvCxnSpPr>
                <p:cNvPr id="25625" name="直接连接符 163"/>
                <p:cNvCxnSpPr>
                  <a:cxnSpLocks noChangeShapeType="1"/>
                  <a:endCxn id="25613" idx="0"/>
                </p:cNvCxnSpPr>
                <p:nvPr/>
              </p:nvCxnSpPr>
              <p:spPr bwMode="auto">
                <a:xfrm flipV="1">
                  <a:off x="755576" y="5913712"/>
                  <a:ext cx="481499" cy="32360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26" name="直接连接符 169"/>
                <p:cNvCxnSpPr>
                  <a:cxnSpLocks noChangeShapeType="1"/>
                </p:cNvCxnSpPr>
                <p:nvPr/>
              </p:nvCxnSpPr>
              <p:spPr bwMode="auto">
                <a:xfrm flipV="1">
                  <a:off x="1691680" y="5949280"/>
                  <a:ext cx="481499" cy="323600"/>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cxnSp>
              <p:nvCxnSpPr>
                <p:cNvPr id="25627" name="直接连接符 170"/>
                <p:cNvCxnSpPr>
                  <a:cxnSpLocks noChangeShapeType="1"/>
                </p:cNvCxnSpPr>
                <p:nvPr/>
              </p:nvCxnSpPr>
              <p:spPr bwMode="auto">
                <a:xfrm flipV="1">
                  <a:off x="1691680" y="5157192"/>
                  <a:ext cx="481499" cy="323600"/>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cxnSp>
              <p:nvCxnSpPr>
                <p:cNvPr id="25628" name="直接连接符 171"/>
                <p:cNvCxnSpPr>
                  <a:cxnSpLocks noChangeShapeType="1"/>
                </p:cNvCxnSpPr>
                <p:nvPr/>
              </p:nvCxnSpPr>
              <p:spPr bwMode="auto">
                <a:xfrm flipV="1">
                  <a:off x="800690" y="5143745"/>
                  <a:ext cx="481499" cy="323600"/>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25616" name="组合 62"/>
              <p:cNvGrpSpPr>
                <a:grpSpLocks/>
              </p:cNvGrpSpPr>
              <p:nvPr/>
            </p:nvGrpSpPr>
            <p:grpSpPr bwMode="auto">
              <a:xfrm>
                <a:off x="4427984" y="5085184"/>
                <a:ext cx="1080120" cy="144016"/>
                <a:chOff x="1187624" y="5085184"/>
                <a:chExt cx="1080120" cy="144016"/>
              </a:xfrm>
            </p:grpSpPr>
            <p:sp>
              <p:nvSpPr>
                <p:cNvPr id="25619" name="流程图: 联系 154"/>
                <p:cNvSpPr>
                  <a:spLocks noChangeArrowheads="1"/>
                </p:cNvSpPr>
                <p:nvPr/>
              </p:nvSpPr>
              <p:spPr bwMode="auto">
                <a:xfrm>
                  <a:off x="1187624"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0" name="流程图: 联系 155"/>
                <p:cNvSpPr>
                  <a:spLocks noChangeArrowheads="1"/>
                </p:cNvSpPr>
                <p:nvPr/>
              </p:nvSpPr>
              <p:spPr bwMode="auto">
                <a:xfrm>
                  <a:off x="2123728" y="5085184"/>
                  <a:ext cx="144016" cy="144016"/>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5621" name="直接连接符 158"/>
                <p:cNvCxnSpPr>
                  <a:cxnSpLocks noChangeShapeType="1"/>
                  <a:stCxn id="25619" idx="6"/>
                </p:cNvCxnSpPr>
                <p:nvPr/>
              </p:nvCxnSpPr>
              <p:spPr bwMode="auto">
                <a:xfrm>
                  <a:off x="1331640" y="5157192"/>
                  <a:ext cx="792088" cy="0"/>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grpSp>
          <p:cxnSp>
            <p:nvCxnSpPr>
              <p:cNvPr id="25617" name="直接连接符 151"/>
              <p:cNvCxnSpPr>
                <a:cxnSpLocks noChangeShapeType="1"/>
              </p:cNvCxnSpPr>
              <p:nvPr/>
            </p:nvCxnSpPr>
            <p:spPr bwMode="auto">
              <a:xfrm flipH="1" flipV="1">
                <a:off x="5436096" y="4365104"/>
                <a:ext cx="8674" cy="792088"/>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18" name="直接连接符 153"/>
              <p:cNvCxnSpPr>
                <a:cxnSpLocks noChangeShapeType="1"/>
              </p:cNvCxnSpPr>
              <p:nvPr/>
            </p:nvCxnSpPr>
            <p:spPr bwMode="auto">
              <a:xfrm flipH="1" flipV="1">
                <a:off x="4501736" y="4378551"/>
                <a:ext cx="8674" cy="792088"/>
              </a:xfrm>
              <a:prstGeom prst="line">
                <a:avLst/>
              </a:prstGeom>
              <a:noFill/>
              <a:ln w="25400" algn="ctr">
                <a:solidFill>
                  <a:srgbClr val="FF0000"/>
                </a:solidFill>
                <a:miter lim="800000"/>
                <a:headEnd/>
                <a:tailEnd/>
              </a:ln>
              <a:extLst>
                <a:ext uri="{909E8E84-426E-40dd-AFC4-6F175D3DCCD1}">
                  <a14:hiddenFill xmlns:a14="http://schemas.microsoft.com/office/drawing/2010/main" xmlns="">
                    <a:noFill/>
                  </a14:hiddenFill>
                </a:ext>
              </a:extLst>
            </p:spPr>
          </p:cxnSp>
        </p:grpSp>
        <p:sp>
          <p:nvSpPr>
            <p:cNvPr id="25611" name="矩形标注 164"/>
            <p:cNvSpPr>
              <a:spLocks noChangeArrowheads="1"/>
            </p:cNvSpPr>
            <p:nvPr/>
          </p:nvSpPr>
          <p:spPr bwMode="auto">
            <a:xfrm>
              <a:off x="6813794" y="2151076"/>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110</a:t>
              </a:r>
              <a:endParaRPr lang="zh-CN" altLang="en-US" sz="2000" b="1" baseline="-25000">
                <a:latin typeface="Times New Roman" panose="02020603050405020304" pitchFamily="18" charset="0"/>
                <a:cs typeface="Times New Roman" panose="02020603050405020304" pitchFamily="18" charset="0"/>
              </a:endParaRPr>
            </a:p>
          </p:txBody>
        </p:sp>
        <p:sp>
          <p:nvSpPr>
            <p:cNvPr id="25612" name="矩形标注 165"/>
            <p:cNvSpPr>
              <a:spLocks noChangeArrowheads="1"/>
            </p:cNvSpPr>
            <p:nvPr/>
          </p:nvSpPr>
          <p:spPr bwMode="auto">
            <a:xfrm>
              <a:off x="7740352" y="2151076"/>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111</a:t>
              </a:r>
              <a:endParaRPr lang="zh-CN" altLang="en-US" sz="2000" b="1" baseline="-25000">
                <a:latin typeface="Times New Roman" panose="02020603050405020304" pitchFamily="18" charset="0"/>
                <a:cs typeface="Times New Roman" panose="02020603050405020304" pitchFamily="18" charset="0"/>
              </a:endParaRPr>
            </a:p>
          </p:txBody>
        </p:sp>
        <p:sp>
          <p:nvSpPr>
            <p:cNvPr id="25613" name="矩形标注 166"/>
            <p:cNvSpPr>
              <a:spLocks noChangeArrowheads="1"/>
            </p:cNvSpPr>
            <p:nvPr/>
          </p:nvSpPr>
          <p:spPr bwMode="auto">
            <a:xfrm>
              <a:off x="6817695" y="3321424"/>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010</a:t>
              </a:r>
              <a:endParaRPr lang="zh-CN" altLang="en-US" sz="2000" b="1" baseline="-25000">
                <a:latin typeface="Times New Roman" panose="02020603050405020304" pitchFamily="18" charset="0"/>
                <a:cs typeface="Times New Roman" panose="02020603050405020304" pitchFamily="18" charset="0"/>
              </a:endParaRPr>
            </a:p>
          </p:txBody>
        </p:sp>
        <p:sp>
          <p:nvSpPr>
            <p:cNvPr id="25614" name="矩形标注 167"/>
            <p:cNvSpPr>
              <a:spLocks noChangeArrowheads="1"/>
            </p:cNvSpPr>
            <p:nvPr/>
          </p:nvSpPr>
          <p:spPr bwMode="auto">
            <a:xfrm>
              <a:off x="7731678" y="3311878"/>
              <a:ext cx="360040" cy="279358"/>
            </a:xfrm>
            <a:prstGeom prst="wedgeRectCallout">
              <a:avLst>
                <a:gd name="adj1" fmla="val -20833"/>
                <a:gd name="adj2" fmla="val 6250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011</a:t>
              </a:r>
              <a:endParaRPr lang="zh-CN" altLang="en-US" sz="2000" b="1" baseline="-25000">
                <a:latin typeface="Times New Roman" panose="02020603050405020304" pitchFamily="18" charset="0"/>
                <a:cs typeface="Times New Roman" panose="02020603050405020304" pitchFamily="18" charset="0"/>
              </a:endParaRPr>
            </a:p>
          </p:txBody>
        </p:sp>
      </p:grpSp>
      <p:sp>
        <p:nvSpPr>
          <p:cNvPr id="3" name="文本框 2"/>
          <p:cNvSpPr txBox="1"/>
          <p:nvPr/>
        </p:nvSpPr>
        <p:spPr>
          <a:xfrm>
            <a:off x="251520" y="5318185"/>
            <a:ext cx="3544560" cy="369332"/>
          </a:xfrm>
          <a:prstGeom prst="rect">
            <a:avLst/>
          </a:prstGeom>
          <a:noFill/>
        </p:spPr>
        <p:txBody>
          <a:bodyPr wrap="none" rtlCol="0">
            <a:spAutoFit/>
          </a:bodyPr>
          <a:lstStyle/>
          <a:p>
            <a:r>
              <a:rPr lang="zh-CN" altLang="en-US" dirty="0"/>
              <a:t>指针误差一点点可导致</a:t>
            </a:r>
            <a:r>
              <a:rPr lang="en-US" altLang="zh-CN" dirty="0"/>
              <a:t>3</a:t>
            </a:r>
            <a:r>
              <a:rPr lang="zh-CN" altLang="en-US" dirty="0"/>
              <a:t>位都错了</a:t>
            </a:r>
            <a:endParaRPr lang="en-US" dirty="0"/>
          </a:p>
        </p:txBody>
      </p:sp>
      <p:sp>
        <p:nvSpPr>
          <p:cNvPr id="4" name="幻灯片编号占位符 3"/>
          <p:cNvSpPr>
            <a:spLocks noGrp="1"/>
          </p:cNvSpPr>
          <p:nvPr>
            <p:ph type="sldNum" sz="quarter" idx="12"/>
          </p:nvPr>
        </p:nvSpPr>
        <p:spPr/>
        <p:txBody>
          <a:bodyPr/>
          <a:lstStyle/>
          <a:p>
            <a:fld id="{D8B19DBC-2B15-49D9-952C-F769F6BF373B}" type="slidenum">
              <a:rPr lang="en-US" altLang="zh-CN" smtClean="0"/>
              <a:pPr/>
              <a:t>41</a:t>
            </a:fld>
            <a:endParaRPr lang="en-US" altLang="zh-CN"/>
          </a:p>
        </p:txBody>
      </p:sp>
    </p:spTree>
    <p:extLst>
      <p:ext uri="{BB962C8B-B14F-4D97-AF65-F5344CB8AC3E}">
        <p14:creationId xmlns:p14="http://schemas.microsoft.com/office/powerpoint/2010/main" val="179987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安排考试日程</a:t>
            </a:r>
          </a:p>
        </p:txBody>
      </p:sp>
      <p:sp>
        <p:nvSpPr>
          <p:cNvPr id="26627" name="Rectangle 3"/>
          <p:cNvSpPr>
            <a:spLocks noGrp="1" noChangeArrowheads="1"/>
          </p:cNvSpPr>
          <p:nvPr>
            <p:ph type="body" idx="1"/>
          </p:nvPr>
        </p:nvSpPr>
        <p:spPr>
          <a:xfrm>
            <a:off x="457200" y="1719263"/>
            <a:ext cx="8435975" cy="1854200"/>
          </a:xfrm>
        </p:spPr>
        <p:txBody>
          <a:bodyPr/>
          <a:lstStyle/>
          <a:p>
            <a:pPr eaLnBrk="1" hangingPunct="1"/>
            <a:r>
              <a:rPr lang="zh-CN" altLang="en-US" sz="2600" b="1">
                <a:latin typeface="Times New Roman" panose="02020603050405020304" pitchFamily="18" charset="0"/>
                <a:cs typeface="Times New Roman" panose="02020603050405020304" pitchFamily="18" charset="0"/>
              </a:rPr>
              <a:t>问题</a:t>
            </a:r>
            <a:r>
              <a:rPr lang="en-US" altLang="zh-CN" sz="2600" b="1">
                <a:latin typeface="Times New Roman" panose="02020603050405020304" pitchFamily="18" charset="0"/>
                <a:cs typeface="Times New Roman" panose="02020603050405020304" pitchFamily="18" charset="0"/>
              </a:rPr>
              <a:t>: </a:t>
            </a:r>
            <a:r>
              <a:rPr lang="zh-CN" altLang="en-US" sz="2600" b="1">
                <a:latin typeface="Times New Roman" panose="02020603050405020304" pitchFamily="18" charset="0"/>
                <a:cs typeface="Times New Roman" panose="02020603050405020304" pitchFamily="18" charset="0"/>
              </a:rPr>
              <a:t>在</a:t>
            </a:r>
            <a:r>
              <a:rPr lang="en-US" altLang="zh-CN" sz="2600" b="1">
                <a:latin typeface="Times New Roman" panose="02020603050405020304" pitchFamily="18" charset="0"/>
                <a:cs typeface="Times New Roman" panose="02020603050405020304" pitchFamily="18" charset="0"/>
              </a:rPr>
              <a:t>6</a:t>
            </a:r>
            <a:r>
              <a:rPr lang="zh-CN" altLang="en-US" sz="2600" b="1">
                <a:latin typeface="Times New Roman" panose="02020603050405020304" pitchFamily="18" charset="0"/>
                <a:cs typeface="Times New Roman" panose="02020603050405020304" pitchFamily="18" charset="0"/>
              </a:rPr>
              <a:t>天里安排</a:t>
            </a:r>
            <a:r>
              <a:rPr lang="en-US" altLang="zh-CN" sz="2600" b="1">
                <a:latin typeface="Times New Roman" panose="02020603050405020304" pitchFamily="18" charset="0"/>
                <a:cs typeface="Times New Roman" panose="02020603050405020304" pitchFamily="18" charset="0"/>
              </a:rPr>
              <a:t>6</a:t>
            </a:r>
            <a:r>
              <a:rPr lang="zh-CN" altLang="en-US" sz="2600" b="1">
                <a:latin typeface="Times New Roman" panose="02020603050405020304" pitchFamily="18" charset="0"/>
                <a:cs typeface="Times New Roman" panose="02020603050405020304" pitchFamily="18" charset="0"/>
              </a:rPr>
              <a:t>门课 </a:t>
            </a:r>
            <a:r>
              <a:rPr lang="en-US" altLang="zh-CN" sz="2600" b="1">
                <a:latin typeface="Times New Roman" panose="02020603050405020304" pitchFamily="18" charset="0"/>
                <a:cs typeface="Times New Roman" panose="02020603050405020304" pitchFamily="18" charset="0"/>
              </a:rPr>
              <a:t>– A,B,C,D,E,F -</a:t>
            </a:r>
            <a:r>
              <a:rPr lang="zh-CN" altLang="en-US" sz="2600" b="1">
                <a:latin typeface="Times New Roman" panose="02020603050405020304" pitchFamily="18" charset="0"/>
                <a:cs typeface="Times New Roman" panose="02020603050405020304" pitchFamily="18" charset="0"/>
              </a:rPr>
              <a:t>的考试，每天考</a:t>
            </a:r>
            <a:r>
              <a:rPr lang="en-US" altLang="zh-CN" sz="2600" b="1">
                <a:latin typeface="Times New Roman" panose="02020603050405020304" pitchFamily="18" charset="0"/>
                <a:cs typeface="Times New Roman" panose="02020603050405020304" pitchFamily="18" charset="0"/>
              </a:rPr>
              <a:t>1</a:t>
            </a:r>
            <a:r>
              <a:rPr lang="zh-CN" altLang="en-US" sz="2600" b="1">
                <a:latin typeface="Times New Roman" panose="02020603050405020304" pitchFamily="18" charset="0"/>
                <a:cs typeface="Times New Roman" panose="02020603050405020304" pitchFamily="18" charset="0"/>
              </a:rPr>
              <a:t>门。假设每人选修课的情况有如下的</a:t>
            </a:r>
            <a:r>
              <a:rPr lang="en-US" altLang="zh-CN" sz="2600" b="1">
                <a:latin typeface="Times New Roman" panose="02020603050405020304" pitchFamily="18" charset="0"/>
                <a:cs typeface="Times New Roman" panose="02020603050405020304" pitchFamily="18" charset="0"/>
              </a:rPr>
              <a:t>4</a:t>
            </a:r>
            <a:r>
              <a:rPr lang="zh-CN" altLang="en-US" sz="2600" b="1">
                <a:latin typeface="Times New Roman" panose="02020603050405020304" pitchFamily="18" charset="0"/>
                <a:cs typeface="Times New Roman" panose="02020603050405020304" pitchFamily="18" charset="0"/>
              </a:rPr>
              <a:t>类：</a:t>
            </a:r>
            <a:r>
              <a:rPr lang="en-US" altLang="zh-CN" sz="2600" b="1">
                <a:latin typeface="Times New Roman" panose="02020603050405020304" pitchFamily="18" charset="0"/>
                <a:cs typeface="Times New Roman" panose="02020603050405020304" pitchFamily="18" charset="0"/>
              </a:rPr>
              <a:t>DCA</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BCF</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EB</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AB</a:t>
            </a:r>
            <a:r>
              <a:rPr lang="zh-CN" altLang="en-US" sz="2600" b="1">
                <a:latin typeface="Times New Roman" panose="02020603050405020304" pitchFamily="18" charset="0"/>
                <a:cs typeface="Times New Roman" panose="02020603050405020304" pitchFamily="18" charset="0"/>
              </a:rPr>
              <a:t>。如何安排日程，使得没有人必须连续两天有考试？</a:t>
            </a:r>
          </a:p>
        </p:txBody>
      </p:sp>
      <p:sp>
        <p:nvSpPr>
          <p:cNvPr id="26628" name="Oval 5"/>
          <p:cNvSpPr>
            <a:spLocks noChangeArrowheads="1"/>
          </p:cNvSpPr>
          <p:nvPr/>
        </p:nvSpPr>
        <p:spPr bwMode="auto">
          <a:xfrm>
            <a:off x="2174875" y="3783013"/>
            <a:ext cx="179388" cy="179387"/>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9" name="Oval 6"/>
          <p:cNvSpPr>
            <a:spLocks noChangeArrowheads="1"/>
          </p:cNvSpPr>
          <p:nvPr/>
        </p:nvSpPr>
        <p:spPr bwMode="auto">
          <a:xfrm>
            <a:off x="3395663" y="3760788"/>
            <a:ext cx="179387" cy="179387"/>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0" name="Oval 7"/>
          <p:cNvSpPr>
            <a:spLocks noChangeArrowheads="1"/>
          </p:cNvSpPr>
          <p:nvPr/>
        </p:nvSpPr>
        <p:spPr bwMode="auto">
          <a:xfrm>
            <a:off x="1619250" y="4727575"/>
            <a:ext cx="179388" cy="179388"/>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1" name="Oval 8"/>
          <p:cNvSpPr>
            <a:spLocks noChangeArrowheads="1"/>
          </p:cNvSpPr>
          <p:nvPr/>
        </p:nvSpPr>
        <p:spPr bwMode="auto">
          <a:xfrm>
            <a:off x="3975100" y="4778375"/>
            <a:ext cx="179388" cy="179388"/>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2" name="Oval 9"/>
          <p:cNvSpPr>
            <a:spLocks noChangeArrowheads="1"/>
          </p:cNvSpPr>
          <p:nvPr/>
        </p:nvSpPr>
        <p:spPr bwMode="auto">
          <a:xfrm>
            <a:off x="2195513" y="5689600"/>
            <a:ext cx="179387" cy="179388"/>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3" name="Oval 10"/>
          <p:cNvSpPr>
            <a:spLocks noChangeArrowheads="1"/>
          </p:cNvSpPr>
          <p:nvPr/>
        </p:nvSpPr>
        <p:spPr bwMode="auto">
          <a:xfrm>
            <a:off x="3417888" y="5703888"/>
            <a:ext cx="179387" cy="179387"/>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4" name="Text Box 11"/>
          <p:cNvSpPr txBox="1">
            <a:spLocks noChangeArrowheads="1"/>
          </p:cNvSpPr>
          <p:nvPr/>
        </p:nvSpPr>
        <p:spPr bwMode="auto">
          <a:xfrm>
            <a:off x="1839913" y="358140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A</a:t>
            </a:r>
          </a:p>
        </p:txBody>
      </p:sp>
      <p:sp>
        <p:nvSpPr>
          <p:cNvPr id="26635" name="Text Box 12"/>
          <p:cNvSpPr txBox="1">
            <a:spLocks noChangeArrowheads="1"/>
          </p:cNvSpPr>
          <p:nvPr/>
        </p:nvSpPr>
        <p:spPr bwMode="auto">
          <a:xfrm>
            <a:off x="3500438" y="359568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B</a:t>
            </a:r>
          </a:p>
        </p:txBody>
      </p:sp>
      <p:sp>
        <p:nvSpPr>
          <p:cNvPr id="26636" name="Text Box 13"/>
          <p:cNvSpPr txBox="1">
            <a:spLocks noChangeArrowheads="1"/>
          </p:cNvSpPr>
          <p:nvPr/>
        </p:nvSpPr>
        <p:spPr bwMode="auto">
          <a:xfrm>
            <a:off x="4064000" y="457993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C</a:t>
            </a:r>
          </a:p>
        </p:txBody>
      </p:sp>
      <p:sp>
        <p:nvSpPr>
          <p:cNvPr id="26637" name="Text Box 14"/>
          <p:cNvSpPr txBox="1">
            <a:spLocks noChangeArrowheads="1"/>
          </p:cNvSpPr>
          <p:nvPr/>
        </p:nvSpPr>
        <p:spPr bwMode="auto">
          <a:xfrm>
            <a:off x="3529013" y="574675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D</a:t>
            </a:r>
          </a:p>
        </p:txBody>
      </p:sp>
      <p:sp>
        <p:nvSpPr>
          <p:cNvPr id="26638" name="Text Box 15"/>
          <p:cNvSpPr txBox="1">
            <a:spLocks noChangeArrowheads="1"/>
          </p:cNvSpPr>
          <p:nvPr/>
        </p:nvSpPr>
        <p:spPr bwMode="auto">
          <a:xfrm>
            <a:off x="1990725" y="5762625"/>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E</a:t>
            </a:r>
          </a:p>
        </p:txBody>
      </p:sp>
      <p:sp>
        <p:nvSpPr>
          <p:cNvPr id="26639" name="Text Box 16"/>
          <p:cNvSpPr txBox="1">
            <a:spLocks noChangeArrowheads="1"/>
          </p:cNvSpPr>
          <p:nvPr/>
        </p:nvSpPr>
        <p:spPr bwMode="auto">
          <a:xfrm>
            <a:off x="1346200" y="4513263"/>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F</a:t>
            </a:r>
          </a:p>
        </p:txBody>
      </p:sp>
      <p:sp>
        <p:nvSpPr>
          <p:cNvPr id="26640" name="Line 17"/>
          <p:cNvSpPr>
            <a:spLocks noChangeShapeType="1"/>
          </p:cNvSpPr>
          <p:nvPr/>
        </p:nvSpPr>
        <p:spPr bwMode="auto">
          <a:xfrm>
            <a:off x="2286000" y="3948113"/>
            <a:ext cx="1169988" cy="1755775"/>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1" name="Line 18"/>
          <p:cNvSpPr>
            <a:spLocks noChangeShapeType="1"/>
          </p:cNvSpPr>
          <p:nvPr/>
        </p:nvSpPr>
        <p:spPr bwMode="auto">
          <a:xfrm>
            <a:off x="2322513" y="3875088"/>
            <a:ext cx="1663700" cy="95091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2" name="Line 19"/>
          <p:cNvSpPr>
            <a:spLocks noChangeShapeType="1"/>
          </p:cNvSpPr>
          <p:nvPr/>
        </p:nvSpPr>
        <p:spPr bwMode="auto">
          <a:xfrm flipH="1">
            <a:off x="3548063" y="4935538"/>
            <a:ext cx="474662" cy="7683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3" name="Line 20"/>
          <p:cNvSpPr>
            <a:spLocks noChangeShapeType="1"/>
          </p:cNvSpPr>
          <p:nvPr/>
        </p:nvSpPr>
        <p:spPr bwMode="auto">
          <a:xfrm>
            <a:off x="3511550" y="3911600"/>
            <a:ext cx="530225" cy="860425"/>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4" name="Line 21"/>
          <p:cNvSpPr>
            <a:spLocks noChangeShapeType="1"/>
          </p:cNvSpPr>
          <p:nvPr/>
        </p:nvSpPr>
        <p:spPr bwMode="auto">
          <a:xfrm flipH="1">
            <a:off x="1773238" y="3870325"/>
            <a:ext cx="1574800" cy="9017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5" name="Line 22"/>
          <p:cNvSpPr>
            <a:spLocks noChangeShapeType="1"/>
          </p:cNvSpPr>
          <p:nvPr/>
        </p:nvSpPr>
        <p:spPr bwMode="auto">
          <a:xfrm>
            <a:off x="1773238" y="4845050"/>
            <a:ext cx="2195512" cy="17463"/>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6" name="Line 23"/>
          <p:cNvSpPr>
            <a:spLocks noChangeShapeType="1"/>
          </p:cNvSpPr>
          <p:nvPr/>
        </p:nvSpPr>
        <p:spPr bwMode="auto">
          <a:xfrm flipH="1">
            <a:off x="2341563" y="3911600"/>
            <a:ext cx="1096962" cy="17922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7" name="Line 24"/>
          <p:cNvSpPr>
            <a:spLocks noChangeShapeType="1"/>
          </p:cNvSpPr>
          <p:nvPr/>
        </p:nvSpPr>
        <p:spPr bwMode="auto">
          <a:xfrm flipV="1">
            <a:off x="2322513" y="3821113"/>
            <a:ext cx="1116012" cy="17462"/>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48" name="Oval 25"/>
          <p:cNvSpPr>
            <a:spLocks noChangeArrowheads="1"/>
          </p:cNvSpPr>
          <p:nvPr/>
        </p:nvSpPr>
        <p:spPr bwMode="auto">
          <a:xfrm>
            <a:off x="5773738" y="3708400"/>
            <a:ext cx="179387" cy="179388"/>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9" name="Oval 26"/>
          <p:cNvSpPr>
            <a:spLocks noChangeArrowheads="1"/>
          </p:cNvSpPr>
          <p:nvPr/>
        </p:nvSpPr>
        <p:spPr bwMode="auto">
          <a:xfrm>
            <a:off x="6994525" y="3686175"/>
            <a:ext cx="179388" cy="179388"/>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0" name="Oval 27"/>
          <p:cNvSpPr>
            <a:spLocks noChangeArrowheads="1"/>
          </p:cNvSpPr>
          <p:nvPr/>
        </p:nvSpPr>
        <p:spPr bwMode="auto">
          <a:xfrm>
            <a:off x="5218113" y="4652963"/>
            <a:ext cx="179387" cy="179387"/>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1" name="Oval 28"/>
          <p:cNvSpPr>
            <a:spLocks noChangeArrowheads="1"/>
          </p:cNvSpPr>
          <p:nvPr/>
        </p:nvSpPr>
        <p:spPr bwMode="auto">
          <a:xfrm>
            <a:off x="7573963" y="4703763"/>
            <a:ext cx="179387" cy="179387"/>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2" name="Oval 29"/>
          <p:cNvSpPr>
            <a:spLocks noChangeArrowheads="1"/>
          </p:cNvSpPr>
          <p:nvPr/>
        </p:nvSpPr>
        <p:spPr bwMode="auto">
          <a:xfrm>
            <a:off x="5794375" y="5614988"/>
            <a:ext cx="179388" cy="179387"/>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3" name="Oval 30"/>
          <p:cNvSpPr>
            <a:spLocks noChangeArrowheads="1"/>
          </p:cNvSpPr>
          <p:nvPr/>
        </p:nvSpPr>
        <p:spPr bwMode="auto">
          <a:xfrm>
            <a:off x="7016750" y="5629275"/>
            <a:ext cx="179388" cy="179388"/>
          </a:xfrm>
          <a:prstGeom prst="ellipse">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4" name="Text Box 31"/>
          <p:cNvSpPr txBox="1">
            <a:spLocks noChangeArrowheads="1"/>
          </p:cNvSpPr>
          <p:nvPr/>
        </p:nvSpPr>
        <p:spPr bwMode="auto">
          <a:xfrm>
            <a:off x="5438775" y="350678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A</a:t>
            </a:r>
          </a:p>
        </p:txBody>
      </p:sp>
      <p:sp>
        <p:nvSpPr>
          <p:cNvPr id="26655" name="Text Box 32"/>
          <p:cNvSpPr txBox="1">
            <a:spLocks noChangeArrowheads="1"/>
          </p:cNvSpPr>
          <p:nvPr/>
        </p:nvSpPr>
        <p:spPr bwMode="auto">
          <a:xfrm>
            <a:off x="7099300" y="3521075"/>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B</a:t>
            </a:r>
          </a:p>
        </p:txBody>
      </p:sp>
      <p:sp>
        <p:nvSpPr>
          <p:cNvPr id="26656" name="Text Box 33"/>
          <p:cNvSpPr txBox="1">
            <a:spLocks noChangeArrowheads="1"/>
          </p:cNvSpPr>
          <p:nvPr/>
        </p:nvSpPr>
        <p:spPr bwMode="auto">
          <a:xfrm>
            <a:off x="7662863" y="4505325"/>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C</a:t>
            </a:r>
          </a:p>
        </p:txBody>
      </p:sp>
      <p:sp>
        <p:nvSpPr>
          <p:cNvPr id="26657" name="Text Box 34"/>
          <p:cNvSpPr txBox="1">
            <a:spLocks noChangeArrowheads="1"/>
          </p:cNvSpPr>
          <p:nvPr/>
        </p:nvSpPr>
        <p:spPr bwMode="auto">
          <a:xfrm>
            <a:off x="7127875" y="567213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D</a:t>
            </a:r>
          </a:p>
        </p:txBody>
      </p:sp>
      <p:sp>
        <p:nvSpPr>
          <p:cNvPr id="26658" name="Text Box 35"/>
          <p:cNvSpPr txBox="1">
            <a:spLocks noChangeArrowheads="1"/>
          </p:cNvSpPr>
          <p:nvPr/>
        </p:nvSpPr>
        <p:spPr bwMode="auto">
          <a:xfrm>
            <a:off x="5589588" y="5688013"/>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E</a:t>
            </a:r>
          </a:p>
        </p:txBody>
      </p:sp>
      <p:sp>
        <p:nvSpPr>
          <p:cNvPr id="26659" name="Text Box 36"/>
          <p:cNvSpPr txBox="1">
            <a:spLocks noChangeArrowheads="1"/>
          </p:cNvSpPr>
          <p:nvPr/>
        </p:nvSpPr>
        <p:spPr bwMode="auto">
          <a:xfrm>
            <a:off x="4945063" y="443865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imes New Roman" panose="02020603050405020304" pitchFamily="18" charset="0"/>
              </a:rPr>
              <a:t>F</a:t>
            </a:r>
          </a:p>
        </p:txBody>
      </p:sp>
      <p:sp>
        <p:nvSpPr>
          <p:cNvPr id="26660" name="Line 37"/>
          <p:cNvSpPr>
            <a:spLocks noChangeShapeType="1"/>
          </p:cNvSpPr>
          <p:nvPr/>
        </p:nvSpPr>
        <p:spPr bwMode="auto">
          <a:xfrm>
            <a:off x="5884863" y="3873500"/>
            <a:ext cx="1169987" cy="1755775"/>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1" name="Line 38"/>
          <p:cNvSpPr>
            <a:spLocks noChangeShapeType="1"/>
          </p:cNvSpPr>
          <p:nvPr/>
        </p:nvSpPr>
        <p:spPr bwMode="auto">
          <a:xfrm>
            <a:off x="5921375" y="3800475"/>
            <a:ext cx="1663700" cy="950913"/>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2" name="Line 39"/>
          <p:cNvSpPr>
            <a:spLocks noChangeShapeType="1"/>
          </p:cNvSpPr>
          <p:nvPr/>
        </p:nvSpPr>
        <p:spPr bwMode="auto">
          <a:xfrm flipH="1">
            <a:off x="7146925" y="4860925"/>
            <a:ext cx="474663" cy="768350"/>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3" name="Line 40"/>
          <p:cNvSpPr>
            <a:spLocks noChangeShapeType="1"/>
          </p:cNvSpPr>
          <p:nvPr/>
        </p:nvSpPr>
        <p:spPr bwMode="auto">
          <a:xfrm>
            <a:off x="7110413" y="3836988"/>
            <a:ext cx="530225" cy="860425"/>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4" name="Line 41"/>
          <p:cNvSpPr>
            <a:spLocks noChangeShapeType="1"/>
          </p:cNvSpPr>
          <p:nvPr/>
        </p:nvSpPr>
        <p:spPr bwMode="auto">
          <a:xfrm flipH="1">
            <a:off x="5372100" y="3795713"/>
            <a:ext cx="1574800" cy="901700"/>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5" name="Line 42"/>
          <p:cNvSpPr>
            <a:spLocks noChangeShapeType="1"/>
          </p:cNvSpPr>
          <p:nvPr/>
        </p:nvSpPr>
        <p:spPr bwMode="auto">
          <a:xfrm>
            <a:off x="5372100" y="4770438"/>
            <a:ext cx="2195513" cy="17462"/>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6" name="Line 43"/>
          <p:cNvSpPr>
            <a:spLocks noChangeShapeType="1"/>
          </p:cNvSpPr>
          <p:nvPr/>
        </p:nvSpPr>
        <p:spPr bwMode="auto">
          <a:xfrm flipH="1">
            <a:off x="5940425" y="3836988"/>
            <a:ext cx="1096963" cy="1792287"/>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67" name="Line 44"/>
          <p:cNvSpPr>
            <a:spLocks noChangeShapeType="1"/>
          </p:cNvSpPr>
          <p:nvPr/>
        </p:nvSpPr>
        <p:spPr bwMode="auto">
          <a:xfrm flipV="1">
            <a:off x="5921375" y="3746500"/>
            <a:ext cx="1116013" cy="17463"/>
          </a:xfrm>
          <a:prstGeom prst="line">
            <a:avLst/>
          </a:prstGeom>
          <a:noFill/>
          <a:ln w="9525">
            <a:solidFill>
              <a:srgbClr val="C0C0C0"/>
            </a:solidFill>
            <a:prstDash val="lgDash"/>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24" name="Line 45"/>
          <p:cNvSpPr>
            <a:spLocks noChangeShapeType="1"/>
          </p:cNvSpPr>
          <p:nvPr/>
        </p:nvSpPr>
        <p:spPr bwMode="auto">
          <a:xfrm flipH="1">
            <a:off x="5340350" y="3857625"/>
            <a:ext cx="457200" cy="822325"/>
          </a:xfrm>
          <a:prstGeom prst="line">
            <a:avLst/>
          </a:prstGeom>
          <a:noFill/>
          <a:ln w="254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25" name="Line 46"/>
          <p:cNvSpPr>
            <a:spLocks noChangeShapeType="1"/>
          </p:cNvSpPr>
          <p:nvPr/>
        </p:nvSpPr>
        <p:spPr bwMode="auto">
          <a:xfrm>
            <a:off x="5834063" y="3875088"/>
            <a:ext cx="17462" cy="1738312"/>
          </a:xfrm>
          <a:prstGeom prst="line">
            <a:avLst/>
          </a:prstGeom>
          <a:noFill/>
          <a:ln w="254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26" name="Line 47"/>
          <p:cNvSpPr>
            <a:spLocks noChangeShapeType="1"/>
          </p:cNvSpPr>
          <p:nvPr/>
        </p:nvSpPr>
        <p:spPr bwMode="auto">
          <a:xfrm flipH="1">
            <a:off x="7059613" y="3857625"/>
            <a:ext cx="17462" cy="1773238"/>
          </a:xfrm>
          <a:prstGeom prst="line">
            <a:avLst/>
          </a:prstGeom>
          <a:noFill/>
          <a:ln w="254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27" name="Line 48"/>
          <p:cNvSpPr>
            <a:spLocks noChangeShapeType="1"/>
          </p:cNvSpPr>
          <p:nvPr/>
        </p:nvSpPr>
        <p:spPr bwMode="auto">
          <a:xfrm flipH="1">
            <a:off x="5962650" y="4845050"/>
            <a:ext cx="1627188" cy="841375"/>
          </a:xfrm>
          <a:prstGeom prst="line">
            <a:avLst/>
          </a:prstGeom>
          <a:noFill/>
          <a:ln w="254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528" name="Line 49"/>
          <p:cNvSpPr>
            <a:spLocks noChangeShapeType="1"/>
          </p:cNvSpPr>
          <p:nvPr/>
        </p:nvSpPr>
        <p:spPr bwMode="auto">
          <a:xfrm>
            <a:off x="5376863" y="4789488"/>
            <a:ext cx="1663700" cy="896937"/>
          </a:xfrm>
          <a:prstGeom prst="line">
            <a:avLst/>
          </a:prstGeom>
          <a:noFill/>
          <a:ln w="254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3" name="Line 50"/>
          <p:cNvSpPr>
            <a:spLocks noChangeShapeType="1"/>
          </p:cNvSpPr>
          <p:nvPr/>
        </p:nvSpPr>
        <p:spPr bwMode="auto">
          <a:xfrm>
            <a:off x="5962650" y="5722938"/>
            <a:ext cx="1060450" cy="17462"/>
          </a:xfrm>
          <a:prstGeom prst="line">
            <a:avLst/>
          </a:prstGeom>
          <a:noFill/>
          <a:ln w="254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6674" name="Line 51"/>
          <p:cNvSpPr>
            <a:spLocks noChangeShapeType="1"/>
          </p:cNvSpPr>
          <p:nvPr/>
        </p:nvSpPr>
        <p:spPr bwMode="auto">
          <a:xfrm>
            <a:off x="5310188" y="4826000"/>
            <a:ext cx="485775" cy="844550"/>
          </a:xfrm>
          <a:prstGeom prst="line">
            <a:avLst/>
          </a:prstGeom>
          <a:noFill/>
          <a:ln w="25400">
            <a:solidFill>
              <a:srgbClr val="FF0000"/>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7332" name="Line 52"/>
          <p:cNvSpPr>
            <a:spLocks noChangeShapeType="1"/>
          </p:cNvSpPr>
          <p:nvPr/>
        </p:nvSpPr>
        <p:spPr bwMode="auto">
          <a:xfrm>
            <a:off x="7062788" y="3798888"/>
            <a:ext cx="0" cy="1811337"/>
          </a:xfrm>
          <a:prstGeom prst="line">
            <a:avLst/>
          </a:prstGeom>
          <a:noFill/>
          <a:ln w="38100">
            <a:solidFill>
              <a:srgbClr val="339966"/>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7333" name="Line 53"/>
          <p:cNvSpPr>
            <a:spLocks noChangeShapeType="1"/>
          </p:cNvSpPr>
          <p:nvPr/>
        </p:nvSpPr>
        <p:spPr bwMode="auto">
          <a:xfrm>
            <a:off x="5408613" y="4805363"/>
            <a:ext cx="1657350" cy="885825"/>
          </a:xfrm>
          <a:prstGeom prst="line">
            <a:avLst/>
          </a:prstGeom>
          <a:noFill/>
          <a:ln w="38100">
            <a:solidFill>
              <a:srgbClr val="339966"/>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7334" name="Line 54"/>
          <p:cNvSpPr>
            <a:spLocks noChangeShapeType="1"/>
          </p:cNvSpPr>
          <p:nvPr/>
        </p:nvSpPr>
        <p:spPr bwMode="auto">
          <a:xfrm flipV="1">
            <a:off x="5364163" y="3870325"/>
            <a:ext cx="431800" cy="785813"/>
          </a:xfrm>
          <a:prstGeom prst="line">
            <a:avLst/>
          </a:prstGeom>
          <a:noFill/>
          <a:ln w="38100">
            <a:solidFill>
              <a:srgbClr val="339966"/>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7335" name="Line 55"/>
          <p:cNvSpPr>
            <a:spLocks noChangeShapeType="1"/>
          </p:cNvSpPr>
          <p:nvPr/>
        </p:nvSpPr>
        <p:spPr bwMode="auto">
          <a:xfrm>
            <a:off x="5840413" y="3870325"/>
            <a:ext cx="14287" cy="1743075"/>
          </a:xfrm>
          <a:prstGeom prst="line">
            <a:avLst/>
          </a:prstGeom>
          <a:noFill/>
          <a:ln w="38100">
            <a:solidFill>
              <a:srgbClr val="339966"/>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97336" name="Line 56"/>
          <p:cNvSpPr>
            <a:spLocks noChangeShapeType="1"/>
          </p:cNvSpPr>
          <p:nvPr/>
        </p:nvSpPr>
        <p:spPr bwMode="auto">
          <a:xfrm flipV="1">
            <a:off x="5994400" y="4821238"/>
            <a:ext cx="1628775" cy="828675"/>
          </a:xfrm>
          <a:prstGeom prst="line">
            <a:avLst/>
          </a:prstGeom>
          <a:noFill/>
          <a:ln w="38100">
            <a:solidFill>
              <a:srgbClr val="339966"/>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 name="幻灯片编号占位符 1"/>
          <p:cNvSpPr>
            <a:spLocks noGrp="1"/>
          </p:cNvSpPr>
          <p:nvPr>
            <p:ph type="sldNum" sz="quarter" idx="12"/>
          </p:nvPr>
        </p:nvSpPr>
        <p:spPr/>
        <p:txBody>
          <a:bodyPr/>
          <a:lstStyle/>
          <a:p>
            <a:fld id="{D8B19DBC-2B15-49D9-952C-F769F6BF373B}" type="slidenum">
              <a:rPr lang="en-US" altLang="zh-CN" smtClean="0"/>
              <a:pPr/>
              <a:t>42</a:t>
            </a:fld>
            <a:endParaRPr lang="en-US" altLang="zh-CN"/>
          </a:p>
        </p:txBody>
      </p:sp>
    </p:spTree>
    <p:extLst>
      <p:ext uri="{BB962C8B-B14F-4D97-AF65-F5344CB8AC3E}">
        <p14:creationId xmlns:p14="http://schemas.microsoft.com/office/powerpoint/2010/main" val="382697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20526"/>
                                        </p:tgtEl>
                                      </p:cBhvr>
                                    </p:animEffect>
                                    <p:set>
                                      <p:cBhvr>
                                        <p:cTn id="7" dur="1" fill="hold">
                                          <p:stCondLst>
                                            <p:cond delay="499"/>
                                          </p:stCondLst>
                                        </p:cTn>
                                        <p:tgtEl>
                                          <p:spTgt spid="20526"/>
                                        </p:tgtEl>
                                        <p:attrNameLst>
                                          <p:attrName>style.visibility</p:attrName>
                                        </p:attrNameLst>
                                      </p:cBhvr>
                                      <p:to>
                                        <p:strVal val="hidden"/>
                                      </p:to>
                                    </p:se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7332"/>
                                        </p:tgtEl>
                                        <p:attrNameLst>
                                          <p:attrName>style.visibility</p:attrName>
                                        </p:attrNameLst>
                                      </p:cBhvr>
                                      <p:to>
                                        <p:strVal val="visible"/>
                                      </p:to>
                                    </p:set>
                                    <p:animEffect transition="in" filter="box(in)">
                                      <p:cBhvr>
                                        <p:cTn id="11" dur="500"/>
                                        <p:tgtEl>
                                          <p:spTgt spid="97332"/>
                                        </p:tgtEl>
                                      </p:cBhvr>
                                    </p:animEffect>
                                  </p:childTnLst>
                                </p:cTn>
                              </p:par>
                            </p:childTnLst>
                          </p:cTn>
                        </p:par>
                        <p:par>
                          <p:cTn id="12" fill="hold" nodeType="afterGroup">
                            <p:stCondLst>
                              <p:cond delay="1000"/>
                            </p:stCondLst>
                            <p:childTnLst>
                              <p:par>
                                <p:cTn id="13" presetID="4" presetClass="exit" presetSubtype="16" fill="hold" grpId="0" nodeType="afterEffect">
                                  <p:stCondLst>
                                    <p:cond delay="0"/>
                                  </p:stCondLst>
                                  <p:childTnLst>
                                    <p:animEffect transition="out" filter="box(in)">
                                      <p:cBhvr>
                                        <p:cTn id="14" dur="500"/>
                                        <p:tgtEl>
                                          <p:spTgt spid="20528"/>
                                        </p:tgtEl>
                                      </p:cBhvr>
                                    </p:animEffect>
                                    <p:set>
                                      <p:cBhvr>
                                        <p:cTn id="15" dur="1" fill="hold">
                                          <p:stCondLst>
                                            <p:cond delay="499"/>
                                          </p:stCondLst>
                                        </p:cTn>
                                        <p:tgtEl>
                                          <p:spTgt spid="20528"/>
                                        </p:tgtEl>
                                        <p:attrNameLst>
                                          <p:attrName>style.visibility</p:attrName>
                                        </p:attrNameLst>
                                      </p:cBhvr>
                                      <p:to>
                                        <p:strVal val="hidden"/>
                                      </p:to>
                                    </p:se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97333"/>
                                        </p:tgtEl>
                                        <p:attrNameLst>
                                          <p:attrName>style.visibility</p:attrName>
                                        </p:attrNameLst>
                                      </p:cBhvr>
                                      <p:to>
                                        <p:strVal val="visible"/>
                                      </p:to>
                                    </p:set>
                                    <p:animEffect transition="in" filter="box(in)">
                                      <p:cBhvr>
                                        <p:cTn id="19" dur="500"/>
                                        <p:tgtEl>
                                          <p:spTgt spid="97333"/>
                                        </p:tgtEl>
                                      </p:cBhvr>
                                    </p:animEffect>
                                  </p:childTnLst>
                                </p:cTn>
                              </p:par>
                            </p:childTnLst>
                          </p:cTn>
                        </p:par>
                        <p:par>
                          <p:cTn id="20" fill="hold" nodeType="afterGroup">
                            <p:stCondLst>
                              <p:cond delay="2000"/>
                            </p:stCondLst>
                            <p:childTnLst>
                              <p:par>
                                <p:cTn id="21" presetID="4" presetClass="exit" presetSubtype="16" fill="hold" grpId="0" nodeType="afterEffect">
                                  <p:stCondLst>
                                    <p:cond delay="0"/>
                                  </p:stCondLst>
                                  <p:childTnLst>
                                    <p:animEffect transition="out" filter="box(in)">
                                      <p:cBhvr>
                                        <p:cTn id="22" dur="500"/>
                                        <p:tgtEl>
                                          <p:spTgt spid="20524"/>
                                        </p:tgtEl>
                                      </p:cBhvr>
                                    </p:animEffect>
                                    <p:set>
                                      <p:cBhvr>
                                        <p:cTn id="23" dur="1" fill="hold">
                                          <p:stCondLst>
                                            <p:cond delay="499"/>
                                          </p:stCondLst>
                                        </p:cTn>
                                        <p:tgtEl>
                                          <p:spTgt spid="20524"/>
                                        </p:tgtEl>
                                        <p:attrNameLst>
                                          <p:attrName>style.visibility</p:attrName>
                                        </p:attrNameLst>
                                      </p:cBhvr>
                                      <p:to>
                                        <p:strVal val="hidden"/>
                                      </p:to>
                                    </p:set>
                                  </p:childTnLst>
                                </p:cTn>
                              </p:par>
                            </p:childTnLst>
                          </p:cTn>
                        </p:par>
                        <p:par>
                          <p:cTn id="24" fill="hold" nodeType="afterGroup">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97334"/>
                                        </p:tgtEl>
                                        <p:attrNameLst>
                                          <p:attrName>style.visibility</p:attrName>
                                        </p:attrNameLst>
                                      </p:cBhvr>
                                      <p:to>
                                        <p:strVal val="visible"/>
                                      </p:to>
                                    </p:set>
                                    <p:animEffect transition="in" filter="box(in)">
                                      <p:cBhvr>
                                        <p:cTn id="27" dur="500"/>
                                        <p:tgtEl>
                                          <p:spTgt spid="97334"/>
                                        </p:tgtEl>
                                      </p:cBhvr>
                                    </p:animEffect>
                                  </p:childTnLst>
                                </p:cTn>
                              </p:par>
                            </p:childTnLst>
                          </p:cTn>
                        </p:par>
                        <p:par>
                          <p:cTn id="28" fill="hold" nodeType="afterGroup">
                            <p:stCondLst>
                              <p:cond delay="3000"/>
                            </p:stCondLst>
                            <p:childTnLst>
                              <p:par>
                                <p:cTn id="29" presetID="4" presetClass="exit" presetSubtype="16" fill="hold" grpId="0" nodeType="afterEffect">
                                  <p:stCondLst>
                                    <p:cond delay="0"/>
                                  </p:stCondLst>
                                  <p:childTnLst>
                                    <p:animEffect transition="out" filter="box(in)">
                                      <p:cBhvr>
                                        <p:cTn id="30" dur="500"/>
                                        <p:tgtEl>
                                          <p:spTgt spid="20525"/>
                                        </p:tgtEl>
                                      </p:cBhvr>
                                    </p:animEffect>
                                    <p:set>
                                      <p:cBhvr>
                                        <p:cTn id="31" dur="1" fill="hold">
                                          <p:stCondLst>
                                            <p:cond delay="499"/>
                                          </p:stCondLst>
                                        </p:cTn>
                                        <p:tgtEl>
                                          <p:spTgt spid="20525"/>
                                        </p:tgtEl>
                                        <p:attrNameLst>
                                          <p:attrName>style.visibility</p:attrName>
                                        </p:attrNameLst>
                                      </p:cBhvr>
                                      <p:to>
                                        <p:strVal val="hidden"/>
                                      </p:to>
                                    </p:set>
                                  </p:childTnLst>
                                </p:cTn>
                              </p:par>
                            </p:childTnLst>
                          </p:cTn>
                        </p:par>
                        <p:par>
                          <p:cTn id="32" fill="hold" nodeType="afterGroup">
                            <p:stCondLst>
                              <p:cond delay="3500"/>
                            </p:stCondLst>
                            <p:childTnLst>
                              <p:par>
                                <p:cTn id="33" presetID="4" presetClass="entr" presetSubtype="16" fill="hold" grpId="0" nodeType="afterEffect">
                                  <p:stCondLst>
                                    <p:cond delay="0"/>
                                  </p:stCondLst>
                                  <p:childTnLst>
                                    <p:set>
                                      <p:cBhvr>
                                        <p:cTn id="34" dur="1" fill="hold">
                                          <p:stCondLst>
                                            <p:cond delay="0"/>
                                          </p:stCondLst>
                                        </p:cTn>
                                        <p:tgtEl>
                                          <p:spTgt spid="97335"/>
                                        </p:tgtEl>
                                        <p:attrNameLst>
                                          <p:attrName>style.visibility</p:attrName>
                                        </p:attrNameLst>
                                      </p:cBhvr>
                                      <p:to>
                                        <p:strVal val="visible"/>
                                      </p:to>
                                    </p:set>
                                    <p:animEffect transition="in" filter="box(in)">
                                      <p:cBhvr>
                                        <p:cTn id="35" dur="500"/>
                                        <p:tgtEl>
                                          <p:spTgt spid="97335"/>
                                        </p:tgtEl>
                                      </p:cBhvr>
                                    </p:animEffect>
                                  </p:childTnLst>
                                </p:cTn>
                              </p:par>
                            </p:childTnLst>
                          </p:cTn>
                        </p:par>
                        <p:par>
                          <p:cTn id="36" fill="hold" nodeType="afterGroup">
                            <p:stCondLst>
                              <p:cond delay="4000"/>
                            </p:stCondLst>
                            <p:childTnLst>
                              <p:par>
                                <p:cTn id="37" presetID="4" presetClass="exit" presetSubtype="16" fill="hold" grpId="0" nodeType="afterEffect">
                                  <p:stCondLst>
                                    <p:cond delay="0"/>
                                  </p:stCondLst>
                                  <p:childTnLst>
                                    <p:animEffect transition="out" filter="box(in)">
                                      <p:cBhvr>
                                        <p:cTn id="38" dur="500"/>
                                        <p:tgtEl>
                                          <p:spTgt spid="20527"/>
                                        </p:tgtEl>
                                      </p:cBhvr>
                                    </p:animEffect>
                                    <p:set>
                                      <p:cBhvr>
                                        <p:cTn id="39" dur="1" fill="hold">
                                          <p:stCondLst>
                                            <p:cond delay="499"/>
                                          </p:stCondLst>
                                        </p:cTn>
                                        <p:tgtEl>
                                          <p:spTgt spid="20527"/>
                                        </p:tgtEl>
                                        <p:attrNameLst>
                                          <p:attrName>style.visibility</p:attrName>
                                        </p:attrNameLst>
                                      </p:cBhvr>
                                      <p:to>
                                        <p:strVal val="hidden"/>
                                      </p:to>
                                    </p:set>
                                  </p:childTnLst>
                                </p:cTn>
                              </p:par>
                            </p:childTnLst>
                          </p:cTn>
                        </p:par>
                        <p:par>
                          <p:cTn id="40" fill="hold" nodeType="afterGroup">
                            <p:stCondLst>
                              <p:cond delay="4500"/>
                            </p:stCondLst>
                            <p:childTnLst>
                              <p:par>
                                <p:cTn id="41" presetID="4" presetClass="entr" presetSubtype="16" fill="hold" grpId="0" nodeType="afterEffect">
                                  <p:stCondLst>
                                    <p:cond delay="0"/>
                                  </p:stCondLst>
                                  <p:childTnLst>
                                    <p:set>
                                      <p:cBhvr>
                                        <p:cTn id="42" dur="1" fill="hold">
                                          <p:stCondLst>
                                            <p:cond delay="0"/>
                                          </p:stCondLst>
                                        </p:cTn>
                                        <p:tgtEl>
                                          <p:spTgt spid="97336"/>
                                        </p:tgtEl>
                                        <p:attrNameLst>
                                          <p:attrName>style.visibility</p:attrName>
                                        </p:attrNameLst>
                                      </p:cBhvr>
                                      <p:to>
                                        <p:strVal val="visible"/>
                                      </p:to>
                                    </p:set>
                                    <p:animEffect transition="in" filter="box(in)">
                                      <p:cBhvr>
                                        <p:cTn id="43" dur="500"/>
                                        <p:tgtEl>
                                          <p:spTgt spid="9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4" grpId="0" animBg="1"/>
      <p:bldP spid="20525" grpId="0" animBg="1"/>
      <p:bldP spid="20526" grpId="0" animBg="1"/>
      <p:bldP spid="20527" grpId="0" animBg="1"/>
      <p:bldP spid="20528" grpId="0" animBg="1"/>
      <p:bldP spid="97332" grpId="0" animBg="1"/>
      <p:bldP spid="97333" grpId="0" animBg="1"/>
      <p:bldP spid="97334" grpId="0" animBg="1"/>
      <p:bldP spid="97335" grpId="0" animBg="1"/>
      <p:bldP spid="9733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457200" y="122238"/>
            <a:ext cx="7543800" cy="1227137"/>
          </a:xfrm>
        </p:spPr>
        <p:txBody>
          <a:bodyPr/>
          <a:lstStyle/>
          <a:p>
            <a:pPr eaLnBrk="1" hangingPunct="1"/>
            <a:r>
              <a:rPr lang="zh-CN" altLang="en-US"/>
              <a:t>竞赛图</a:t>
            </a:r>
          </a:p>
        </p:txBody>
      </p:sp>
      <p:sp>
        <p:nvSpPr>
          <p:cNvPr id="27651" name="Text Box 5"/>
          <p:cNvSpPr txBox="1">
            <a:spLocks noChangeArrowheads="1"/>
          </p:cNvSpPr>
          <p:nvPr/>
        </p:nvSpPr>
        <p:spPr bwMode="auto">
          <a:xfrm>
            <a:off x="827088" y="2060575"/>
            <a:ext cx="71294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底图为</a:t>
            </a:r>
            <a:r>
              <a:rPr kumimoji="1" lang="en-US" altLang="zh-CN" sz="2400" b="1" i="1">
                <a:latin typeface="Times New Roman" panose="02020603050405020304" pitchFamily="18" charset="0"/>
              </a:rPr>
              <a:t>K</a:t>
            </a:r>
            <a:r>
              <a:rPr kumimoji="1" lang="en-US" altLang="zh-CN" sz="2400" b="1" baseline="-25000">
                <a:latin typeface="Times New Roman" panose="02020603050405020304" pitchFamily="18" charset="0"/>
              </a:rPr>
              <a:t>4</a:t>
            </a:r>
            <a:r>
              <a:rPr kumimoji="1" lang="zh-CN" altLang="en-US" sz="2400" b="1">
                <a:latin typeface="Times New Roman" panose="02020603050405020304" pitchFamily="18" charset="0"/>
              </a:rPr>
              <a:t>的竞赛图：</a:t>
            </a:r>
          </a:p>
        </p:txBody>
      </p:sp>
      <p:sp>
        <p:nvSpPr>
          <p:cNvPr id="27652" name="Oval 6"/>
          <p:cNvSpPr>
            <a:spLocks noChangeArrowheads="1"/>
          </p:cNvSpPr>
          <p:nvPr/>
        </p:nvSpPr>
        <p:spPr bwMode="auto">
          <a:xfrm>
            <a:off x="1835150" y="3330575"/>
            <a:ext cx="144463" cy="144463"/>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Oval 7"/>
          <p:cNvSpPr>
            <a:spLocks noChangeArrowheads="1"/>
          </p:cNvSpPr>
          <p:nvPr/>
        </p:nvSpPr>
        <p:spPr bwMode="auto">
          <a:xfrm>
            <a:off x="1008063" y="4699000"/>
            <a:ext cx="144462" cy="144463"/>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4" name="Oval 8"/>
          <p:cNvSpPr>
            <a:spLocks noChangeArrowheads="1"/>
          </p:cNvSpPr>
          <p:nvPr/>
        </p:nvSpPr>
        <p:spPr bwMode="auto">
          <a:xfrm>
            <a:off x="2663825" y="4699000"/>
            <a:ext cx="144463" cy="144463"/>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Line 9"/>
          <p:cNvSpPr>
            <a:spLocks noChangeShapeType="1"/>
          </p:cNvSpPr>
          <p:nvPr/>
        </p:nvSpPr>
        <p:spPr bwMode="auto">
          <a:xfrm flipV="1">
            <a:off x="1096963" y="3460750"/>
            <a:ext cx="768350" cy="12334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56" name="Line 10"/>
          <p:cNvSpPr>
            <a:spLocks noChangeShapeType="1"/>
          </p:cNvSpPr>
          <p:nvPr/>
        </p:nvSpPr>
        <p:spPr bwMode="auto">
          <a:xfrm>
            <a:off x="1952625" y="3446463"/>
            <a:ext cx="741363" cy="12477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57" name="Line 11"/>
          <p:cNvSpPr>
            <a:spLocks noChangeShapeType="1"/>
          </p:cNvSpPr>
          <p:nvPr/>
        </p:nvSpPr>
        <p:spPr bwMode="auto">
          <a:xfrm flipH="1">
            <a:off x="1154113" y="4795838"/>
            <a:ext cx="14954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58" name="Oval 12"/>
          <p:cNvSpPr>
            <a:spLocks noChangeArrowheads="1"/>
          </p:cNvSpPr>
          <p:nvPr/>
        </p:nvSpPr>
        <p:spPr bwMode="auto">
          <a:xfrm>
            <a:off x="1843088" y="4202113"/>
            <a:ext cx="144462"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9" name="Line 13"/>
          <p:cNvSpPr>
            <a:spLocks noChangeShapeType="1"/>
          </p:cNvSpPr>
          <p:nvPr/>
        </p:nvSpPr>
        <p:spPr bwMode="auto">
          <a:xfrm flipV="1">
            <a:off x="1900238" y="3489325"/>
            <a:ext cx="9525" cy="7064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60" name="Line 14"/>
          <p:cNvSpPr>
            <a:spLocks noChangeShapeType="1"/>
          </p:cNvSpPr>
          <p:nvPr/>
        </p:nvSpPr>
        <p:spPr bwMode="auto">
          <a:xfrm flipH="1">
            <a:off x="1154113" y="4316413"/>
            <a:ext cx="682625" cy="4206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61" name="Line 15"/>
          <p:cNvSpPr>
            <a:spLocks noChangeShapeType="1"/>
          </p:cNvSpPr>
          <p:nvPr/>
        </p:nvSpPr>
        <p:spPr bwMode="auto">
          <a:xfrm>
            <a:off x="1982788" y="4316413"/>
            <a:ext cx="681037" cy="4206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62" name="Oval 16"/>
          <p:cNvSpPr>
            <a:spLocks noChangeArrowheads="1"/>
          </p:cNvSpPr>
          <p:nvPr/>
        </p:nvSpPr>
        <p:spPr bwMode="auto">
          <a:xfrm>
            <a:off x="3776663" y="3306763"/>
            <a:ext cx="144462"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3" name="Oval 17"/>
          <p:cNvSpPr>
            <a:spLocks noChangeArrowheads="1"/>
          </p:cNvSpPr>
          <p:nvPr/>
        </p:nvSpPr>
        <p:spPr bwMode="auto">
          <a:xfrm>
            <a:off x="2949575" y="4675188"/>
            <a:ext cx="144463"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4" name="Oval 18"/>
          <p:cNvSpPr>
            <a:spLocks noChangeArrowheads="1"/>
          </p:cNvSpPr>
          <p:nvPr/>
        </p:nvSpPr>
        <p:spPr bwMode="auto">
          <a:xfrm>
            <a:off x="4605338" y="4675188"/>
            <a:ext cx="144462"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5" name="Line 19"/>
          <p:cNvSpPr>
            <a:spLocks noChangeShapeType="1"/>
          </p:cNvSpPr>
          <p:nvPr/>
        </p:nvSpPr>
        <p:spPr bwMode="auto">
          <a:xfrm flipV="1">
            <a:off x="3038475" y="3436938"/>
            <a:ext cx="768350" cy="12334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66" name="Line 20"/>
          <p:cNvSpPr>
            <a:spLocks noChangeShapeType="1"/>
          </p:cNvSpPr>
          <p:nvPr/>
        </p:nvSpPr>
        <p:spPr bwMode="auto">
          <a:xfrm>
            <a:off x="3894138" y="3422650"/>
            <a:ext cx="741362" cy="12477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67" name="Line 21"/>
          <p:cNvSpPr>
            <a:spLocks noChangeShapeType="1"/>
          </p:cNvSpPr>
          <p:nvPr/>
        </p:nvSpPr>
        <p:spPr bwMode="auto">
          <a:xfrm flipH="1">
            <a:off x="3095625" y="4772025"/>
            <a:ext cx="14954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68" name="Oval 22"/>
          <p:cNvSpPr>
            <a:spLocks noChangeArrowheads="1"/>
          </p:cNvSpPr>
          <p:nvPr/>
        </p:nvSpPr>
        <p:spPr bwMode="auto">
          <a:xfrm>
            <a:off x="3784600" y="4178300"/>
            <a:ext cx="144463" cy="144463"/>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9" name="Line 23"/>
          <p:cNvSpPr>
            <a:spLocks noChangeShapeType="1"/>
          </p:cNvSpPr>
          <p:nvPr/>
        </p:nvSpPr>
        <p:spPr bwMode="auto">
          <a:xfrm flipV="1">
            <a:off x="3841750" y="3465513"/>
            <a:ext cx="9525" cy="706437"/>
          </a:xfrm>
          <a:prstGeom prst="line">
            <a:avLst/>
          </a:prstGeom>
          <a:noFill/>
          <a:ln w="9525">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7670" name="Line 24"/>
          <p:cNvSpPr>
            <a:spLocks noChangeShapeType="1"/>
          </p:cNvSpPr>
          <p:nvPr/>
        </p:nvSpPr>
        <p:spPr bwMode="auto">
          <a:xfrm flipH="1">
            <a:off x="3095625" y="4292600"/>
            <a:ext cx="682625" cy="420688"/>
          </a:xfrm>
          <a:prstGeom prst="line">
            <a:avLst/>
          </a:prstGeom>
          <a:noFill/>
          <a:ln w="9525">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7671" name="Line 25"/>
          <p:cNvSpPr>
            <a:spLocks noChangeShapeType="1"/>
          </p:cNvSpPr>
          <p:nvPr/>
        </p:nvSpPr>
        <p:spPr bwMode="auto">
          <a:xfrm>
            <a:off x="3924300" y="4292600"/>
            <a:ext cx="681038" cy="420688"/>
          </a:xfrm>
          <a:prstGeom prst="line">
            <a:avLst/>
          </a:prstGeom>
          <a:noFill/>
          <a:ln w="9525">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7672" name="Oval 26"/>
          <p:cNvSpPr>
            <a:spLocks noChangeArrowheads="1"/>
          </p:cNvSpPr>
          <p:nvPr/>
        </p:nvSpPr>
        <p:spPr bwMode="auto">
          <a:xfrm>
            <a:off x="5721350" y="3306763"/>
            <a:ext cx="144463"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3" name="Oval 27"/>
          <p:cNvSpPr>
            <a:spLocks noChangeArrowheads="1"/>
          </p:cNvSpPr>
          <p:nvPr/>
        </p:nvSpPr>
        <p:spPr bwMode="auto">
          <a:xfrm>
            <a:off x="4894263" y="4675188"/>
            <a:ext cx="144462"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4" name="Oval 28"/>
          <p:cNvSpPr>
            <a:spLocks noChangeArrowheads="1"/>
          </p:cNvSpPr>
          <p:nvPr/>
        </p:nvSpPr>
        <p:spPr bwMode="auto">
          <a:xfrm>
            <a:off x="6550025" y="4675188"/>
            <a:ext cx="144463"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5" name="Line 29"/>
          <p:cNvSpPr>
            <a:spLocks noChangeShapeType="1"/>
          </p:cNvSpPr>
          <p:nvPr/>
        </p:nvSpPr>
        <p:spPr bwMode="auto">
          <a:xfrm flipV="1">
            <a:off x="4983163" y="3436938"/>
            <a:ext cx="768350" cy="12334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76" name="Line 30"/>
          <p:cNvSpPr>
            <a:spLocks noChangeShapeType="1"/>
          </p:cNvSpPr>
          <p:nvPr/>
        </p:nvSpPr>
        <p:spPr bwMode="auto">
          <a:xfrm>
            <a:off x="5838825" y="3422650"/>
            <a:ext cx="741363" cy="12477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77" name="Line 31"/>
          <p:cNvSpPr>
            <a:spLocks noChangeShapeType="1"/>
          </p:cNvSpPr>
          <p:nvPr/>
        </p:nvSpPr>
        <p:spPr bwMode="auto">
          <a:xfrm flipH="1">
            <a:off x="5040313" y="4772025"/>
            <a:ext cx="14954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78" name="Oval 32"/>
          <p:cNvSpPr>
            <a:spLocks noChangeArrowheads="1"/>
          </p:cNvSpPr>
          <p:nvPr/>
        </p:nvSpPr>
        <p:spPr bwMode="auto">
          <a:xfrm>
            <a:off x="5729288" y="4178300"/>
            <a:ext cx="144462" cy="144463"/>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9" name="Line 33"/>
          <p:cNvSpPr>
            <a:spLocks noChangeShapeType="1"/>
          </p:cNvSpPr>
          <p:nvPr/>
        </p:nvSpPr>
        <p:spPr bwMode="auto">
          <a:xfrm flipV="1">
            <a:off x="5786438" y="3465513"/>
            <a:ext cx="9525" cy="706437"/>
          </a:xfrm>
          <a:prstGeom prst="line">
            <a:avLst/>
          </a:prstGeom>
          <a:noFill/>
          <a:ln w="9525">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7680" name="Line 34"/>
          <p:cNvSpPr>
            <a:spLocks noChangeShapeType="1"/>
          </p:cNvSpPr>
          <p:nvPr/>
        </p:nvSpPr>
        <p:spPr bwMode="auto">
          <a:xfrm flipH="1">
            <a:off x="5040313" y="4292600"/>
            <a:ext cx="682625" cy="4206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81" name="Line 35"/>
          <p:cNvSpPr>
            <a:spLocks noChangeShapeType="1"/>
          </p:cNvSpPr>
          <p:nvPr/>
        </p:nvSpPr>
        <p:spPr bwMode="auto">
          <a:xfrm>
            <a:off x="5868988" y="4292600"/>
            <a:ext cx="681037" cy="4206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82" name="Oval 36"/>
          <p:cNvSpPr>
            <a:spLocks noChangeArrowheads="1"/>
          </p:cNvSpPr>
          <p:nvPr/>
        </p:nvSpPr>
        <p:spPr bwMode="auto">
          <a:xfrm>
            <a:off x="7666038" y="3306763"/>
            <a:ext cx="144462"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3" name="Oval 37"/>
          <p:cNvSpPr>
            <a:spLocks noChangeArrowheads="1"/>
          </p:cNvSpPr>
          <p:nvPr/>
        </p:nvSpPr>
        <p:spPr bwMode="auto">
          <a:xfrm>
            <a:off x="6838950" y="4675188"/>
            <a:ext cx="144463"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4" name="Oval 38"/>
          <p:cNvSpPr>
            <a:spLocks noChangeArrowheads="1"/>
          </p:cNvSpPr>
          <p:nvPr/>
        </p:nvSpPr>
        <p:spPr bwMode="auto">
          <a:xfrm>
            <a:off x="8494713" y="4675188"/>
            <a:ext cx="144462" cy="144462"/>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5" name="Line 39"/>
          <p:cNvSpPr>
            <a:spLocks noChangeShapeType="1"/>
          </p:cNvSpPr>
          <p:nvPr/>
        </p:nvSpPr>
        <p:spPr bwMode="auto">
          <a:xfrm flipV="1">
            <a:off x="6927850" y="3436938"/>
            <a:ext cx="768350" cy="1233487"/>
          </a:xfrm>
          <a:prstGeom prst="line">
            <a:avLst/>
          </a:prstGeom>
          <a:noFill/>
          <a:ln w="9525">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7686" name="Line 40"/>
          <p:cNvSpPr>
            <a:spLocks noChangeShapeType="1"/>
          </p:cNvSpPr>
          <p:nvPr/>
        </p:nvSpPr>
        <p:spPr bwMode="auto">
          <a:xfrm>
            <a:off x="7783513" y="3422650"/>
            <a:ext cx="741362" cy="12477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87" name="Line 41"/>
          <p:cNvSpPr>
            <a:spLocks noChangeShapeType="1"/>
          </p:cNvSpPr>
          <p:nvPr/>
        </p:nvSpPr>
        <p:spPr bwMode="auto">
          <a:xfrm flipH="1">
            <a:off x="6985000" y="4772025"/>
            <a:ext cx="14954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88" name="Oval 42"/>
          <p:cNvSpPr>
            <a:spLocks noChangeArrowheads="1"/>
          </p:cNvSpPr>
          <p:nvPr/>
        </p:nvSpPr>
        <p:spPr bwMode="auto">
          <a:xfrm>
            <a:off x="7673975" y="4178300"/>
            <a:ext cx="144463" cy="144463"/>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9" name="Line 43"/>
          <p:cNvSpPr>
            <a:spLocks noChangeShapeType="1"/>
          </p:cNvSpPr>
          <p:nvPr/>
        </p:nvSpPr>
        <p:spPr bwMode="auto">
          <a:xfrm flipV="1">
            <a:off x="7731125" y="3465513"/>
            <a:ext cx="9525" cy="706437"/>
          </a:xfrm>
          <a:prstGeom prst="line">
            <a:avLst/>
          </a:prstGeom>
          <a:noFill/>
          <a:ln w="9525">
            <a:solidFill>
              <a:schemeClr val="tx1"/>
            </a:solidFill>
            <a:miter lim="800000"/>
            <a:headEnd type="stealth" w="med" len="med"/>
            <a:tailEnd/>
          </a:ln>
          <a:extLst>
            <a:ext uri="{909E8E84-426E-40dd-AFC4-6F175D3DCCD1}">
              <a14:hiddenFill xmlns:a14="http://schemas.microsoft.com/office/drawing/2010/main" xmlns="">
                <a:noFill/>
              </a14:hiddenFill>
            </a:ext>
          </a:extLst>
        </p:spPr>
        <p:txBody>
          <a:bodyPr wrap="none"/>
          <a:lstStyle/>
          <a:p>
            <a:endParaRPr lang="en-US"/>
          </a:p>
        </p:txBody>
      </p:sp>
      <p:sp>
        <p:nvSpPr>
          <p:cNvPr id="27690" name="Line 44"/>
          <p:cNvSpPr>
            <a:spLocks noChangeShapeType="1"/>
          </p:cNvSpPr>
          <p:nvPr/>
        </p:nvSpPr>
        <p:spPr bwMode="auto">
          <a:xfrm flipH="1">
            <a:off x="6985000" y="4292600"/>
            <a:ext cx="682625" cy="4206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91" name="Line 45"/>
          <p:cNvSpPr>
            <a:spLocks noChangeShapeType="1"/>
          </p:cNvSpPr>
          <p:nvPr/>
        </p:nvSpPr>
        <p:spPr bwMode="auto">
          <a:xfrm>
            <a:off x="7813675" y="4292600"/>
            <a:ext cx="681038" cy="4206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692" name="Text Box 46"/>
          <p:cNvSpPr txBox="1">
            <a:spLocks noChangeArrowheads="1"/>
          </p:cNvSpPr>
          <p:nvPr/>
        </p:nvSpPr>
        <p:spPr bwMode="auto">
          <a:xfrm>
            <a:off x="1511300" y="3114675"/>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rPr>
              <a:t>A</a:t>
            </a:r>
          </a:p>
        </p:txBody>
      </p:sp>
      <p:sp>
        <p:nvSpPr>
          <p:cNvPr id="27693" name="Text Box 47"/>
          <p:cNvSpPr txBox="1">
            <a:spLocks noChangeArrowheads="1"/>
          </p:cNvSpPr>
          <p:nvPr/>
        </p:nvSpPr>
        <p:spPr bwMode="auto">
          <a:xfrm>
            <a:off x="792163" y="4772025"/>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rPr>
              <a:t>B</a:t>
            </a:r>
          </a:p>
        </p:txBody>
      </p:sp>
      <p:sp>
        <p:nvSpPr>
          <p:cNvPr id="27694" name="Text Box 48"/>
          <p:cNvSpPr txBox="1">
            <a:spLocks noChangeArrowheads="1"/>
          </p:cNvSpPr>
          <p:nvPr/>
        </p:nvSpPr>
        <p:spPr bwMode="auto">
          <a:xfrm>
            <a:off x="2447925" y="4772025"/>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rPr>
              <a:t>C</a:t>
            </a:r>
          </a:p>
        </p:txBody>
      </p:sp>
      <p:sp>
        <p:nvSpPr>
          <p:cNvPr id="27695" name="Text Box 49"/>
          <p:cNvSpPr txBox="1">
            <a:spLocks noChangeArrowheads="1"/>
          </p:cNvSpPr>
          <p:nvPr/>
        </p:nvSpPr>
        <p:spPr bwMode="auto">
          <a:xfrm>
            <a:off x="827088" y="5348288"/>
            <a:ext cx="75247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以上每个图可以看作</a:t>
            </a:r>
            <a:r>
              <a:rPr kumimoji="1" lang="en-US" altLang="zh-CN" sz="2400" b="1">
                <a:latin typeface="Times New Roman" panose="02020603050405020304" pitchFamily="18" charset="0"/>
              </a:rPr>
              <a:t>4</a:t>
            </a:r>
            <a:r>
              <a:rPr kumimoji="1" lang="zh-CN" altLang="en-US" sz="2400" b="1">
                <a:latin typeface="Times New Roman" panose="02020603050405020304" pitchFamily="18" charset="0"/>
              </a:rPr>
              <a:t>个选手参加的循环赛的一种结果</a:t>
            </a:r>
          </a:p>
        </p:txBody>
      </p:sp>
      <p:sp>
        <p:nvSpPr>
          <p:cNvPr id="2" name="幻灯片编号占位符 1"/>
          <p:cNvSpPr>
            <a:spLocks noGrp="1"/>
          </p:cNvSpPr>
          <p:nvPr>
            <p:ph type="sldNum" sz="quarter" idx="12"/>
          </p:nvPr>
        </p:nvSpPr>
        <p:spPr/>
        <p:txBody>
          <a:bodyPr/>
          <a:lstStyle/>
          <a:p>
            <a:fld id="{87555A51-9A2F-4CE3-8931-25D9C6A46AA4}" type="slidenum">
              <a:rPr lang="en-US" altLang="zh-CN" smtClean="0"/>
              <a:pPr/>
              <a:t>43</a:t>
            </a:fld>
            <a:endParaRPr lang="en-US" altLang="zh-CN"/>
          </a:p>
        </p:txBody>
      </p:sp>
    </p:spTree>
    <p:extLst>
      <p:ext uri="{BB962C8B-B14F-4D97-AF65-F5344CB8AC3E}">
        <p14:creationId xmlns:p14="http://schemas.microsoft.com/office/powerpoint/2010/main" val="476667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竞赛图与有向哈密尔顿通路 </a:t>
            </a:r>
          </a:p>
        </p:txBody>
      </p:sp>
      <p:sp>
        <p:nvSpPr>
          <p:cNvPr id="4100" name="Rectangle 3"/>
          <p:cNvSpPr>
            <a:spLocks noGrp="1" noChangeArrowheads="1"/>
          </p:cNvSpPr>
          <p:nvPr>
            <p:ph type="body" idx="1"/>
          </p:nvPr>
        </p:nvSpPr>
        <p:spPr>
          <a:xfrm>
            <a:off x="457200" y="2079625"/>
            <a:ext cx="8151813" cy="4051300"/>
          </a:xfrm>
        </p:spPr>
        <p:txBody>
          <a:bodyPr/>
          <a:lstStyle/>
          <a:p>
            <a:pPr algn="just" eaLnBrk="1" hangingPunct="1"/>
            <a:r>
              <a:rPr lang="zh-CN" altLang="en-US" sz="2600" b="1">
                <a:latin typeface="Times New Roman" panose="02020603050405020304" pitchFamily="18" charset="0"/>
              </a:rPr>
              <a:t>底图是完全图的有向图称为</a:t>
            </a:r>
            <a:r>
              <a:rPr lang="zh-CN" altLang="en-US" sz="2600" b="1">
                <a:solidFill>
                  <a:srgbClr val="FF0000"/>
                </a:solidFill>
                <a:latin typeface="Times New Roman" panose="02020603050405020304" pitchFamily="18" charset="0"/>
              </a:rPr>
              <a:t>竞赛图</a:t>
            </a:r>
            <a:r>
              <a:rPr lang="zh-CN" altLang="en-US" sz="2600" b="1">
                <a:latin typeface="Times New Roman" panose="02020603050405020304" pitchFamily="18" charset="0"/>
              </a:rPr>
              <a:t>。</a:t>
            </a:r>
          </a:p>
          <a:p>
            <a:pPr eaLnBrk="1" hangingPunct="1"/>
            <a:r>
              <a:rPr lang="zh-CN" altLang="en-US" sz="2600" b="1">
                <a:latin typeface="Times New Roman" panose="02020603050405020304" pitchFamily="18" charset="0"/>
              </a:rPr>
              <a:t>利用归纳法可以证明竞赛图含有向哈密尔顿通路。</a:t>
            </a:r>
            <a:r>
              <a:rPr lang="zh-CN" altLang="en-US" sz="2600" b="1"/>
              <a:t> </a:t>
            </a:r>
          </a:p>
        </p:txBody>
      </p:sp>
      <p:graphicFrame>
        <p:nvGraphicFramePr>
          <p:cNvPr id="4098" name="Object 4"/>
          <p:cNvGraphicFramePr>
            <a:graphicFrameLocks noChangeAspect="1"/>
          </p:cNvGraphicFramePr>
          <p:nvPr/>
        </p:nvGraphicFramePr>
        <p:xfrm>
          <a:off x="1444625" y="3894138"/>
          <a:ext cx="6754813" cy="2211387"/>
        </p:xfrm>
        <a:graphic>
          <a:graphicData uri="http://schemas.openxmlformats.org/presentationml/2006/ole">
            <mc:AlternateContent xmlns:mc="http://schemas.openxmlformats.org/markup-compatibility/2006">
              <mc:Choice xmlns:v="urn:schemas-microsoft-com:vml" Requires="v">
                <p:oleObj spid="_x0000_s58380" name="Document" r:id="rId4" imgW="5319595" imgH="1752418" progId="Word.Document.8">
                  <p:embed/>
                </p:oleObj>
              </mc:Choice>
              <mc:Fallback>
                <p:oleObj name="Document" r:id="rId4" imgW="5319595" imgH="175241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25" y="3894138"/>
                        <a:ext cx="6754813" cy="2211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 name="幻灯片编号占位符 1"/>
          <p:cNvSpPr>
            <a:spLocks noGrp="1"/>
          </p:cNvSpPr>
          <p:nvPr>
            <p:ph type="sldNum" sz="quarter" idx="12"/>
          </p:nvPr>
        </p:nvSpPr>
        <p:spPr/>
        <p:txBody>
          <a:bodyPr/>
          <a:lstStyle/>
          <a:p>
            <a:fld id="{D8B19DBC-2B15-49D9-952C-F769F6BF373B}" type="slidenum">
              <a:rPr lang="en-US" altLang="zh-CN" smtClean="0"/>
              <a:pPr/>
              <a:t>44</a:t>
            </a:fld>
            <a:endParaRPr lang="en-US" altLang="zh-CN"/>
          </a:p>
        </p:txBody>
      </p:sp>
    </p:spTree>
    <p:extLst>
      <p:ext uri="{BB962C8B-B14F-4D97-AF65-F5344CB8AC3E}">
        <p14:creationId xmlns:p14="http://schemas.microsoft.com/office/powerpoint/2010/main" val="260401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zh-CN" altLang="en-US"/>
              <a:t>循环赛该如何排名次</a:t>
            </a:r>
          </a:p>
        </p:txBody>
      </p:sp>
      <p:sp>
        <p:nvSpPr>
          <p:cNvPr id="28675" name="Oval 6"/>
          <p:cNvSpPr>
            <a:spLocks noChangeArrowheads="1"/>
          </p:cNvSpPr>
          <p:nvPr/>
        </p:nvSpPr>
        <p:spPr bwMode="auto">
          <a:xfrm>
            <a:off x="1577975" y="2543175"/>
            <a:ext cx="360363" cy="360363"/>
          </a:xfrm>
          <a:prstGeom prst="ellipse">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6" name="Oval 7"/>
          <p:cNvSpPr>
            <a:spLocks noChangeArrowheads="1"/>
          </p:cNvSpPr>
          <p:nvPr/>
        </p:nvSpPr>
        <p:spPr bwMode="auto">
          <a:xfrm>
            <a:off x="2868613" y="4819650"/>
            <a:ext cx="360362" cy="360363"/>
          </a:xfrm>
          <a:prstGeom prst="ellipse">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Oval 8"/>
          <p:cNvSpPr>
            <a:spLocks noChangeArrowheads="1"/>
          </p:cNvSpPr>
          <p:nvPr/>
        </p:nvSpPr>
        <p:spPr bwMode="auto">
          <a:xfrm>
            <a:off x="2881313" y="2568575"/>
            <a:ext cx="360362" cy="360363"/>
          </a:xfrm>
          <a:prstGeom prst="ellipse">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8" name="Oval 9"/>
          <p:cNvSpPr>
            <a:spLocks noChangeArrowheads="1"/>
          </p:cNvSpPr>
          <p:nvPr/>
        </p:nvSpPr>
        <p:spPr bwMode="auto">
          <a:xfrm>
            <a:off x="965200" y="3698875"/>
            <a:ext cx="360363" cy="360363"/>
          </a:xfrm>
          <a:prstGeom prst="ellipse">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9" name="Oval 10"/>
          <p:cNvSpPr>
            <a:spLocks noChangeArrowheads="1"/>
          </p:cNvSpPr>
          <p:nvPr/>
        </p:nvSpPr>
        <p:spPr bwMode="auto">
          <a:xfrm>
            <a:off x="1573213" y="4814888"/>
            <a:ext cx="360362" cy="360362"/>
          </a:xfrm>
          <a:prstGeom prst="ellipse">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0" name="Oval 11"/>
          <p:cNvSpPr>
            <a:spLocks noChangeArrowheads="1"/>
          </p:cNvSpPr>
          <p:nvPr/>
        </p:nvSpPr>
        <p:spPr bwMode="auto">
          <a:xfrm>
            <a:off x="3502025" y="3681413"/>
            <a:ext cx="360363" cy="360362"/>
          </a:xfrm>
          <a:prstGeom prst="ellipse">
            <a:avLst/>
          </a:prstGeom>
          <a:solidFill>
            <a:srgbClr val="FF99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1" name="Text Box 12"/>
          <p:cNvSpPr txBox="1">
            <a:spLocks noChangeArrowheads="1"/>
          </p:cNvSpPr>
          <p:nvPr/>
        </p:nvSpPr>
        <p:spPr bwMode="auto">
          <a:xfrm>
            <a:off x="1589088" y="2505075"/>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A</a:t>
            </a:r>
          </a:p>
        </p:txBody>
      </p:sp>
      <p:sp>
        <p:nvSpPr>
          <p:cNvPr id="28682" name="Text Box 13"/>
          <p:cNvSpPr txBox="1">
            <a:spLocks noChangeArrowheads="1"/>
          </p:cNvSpPr>
          <p:nvPr/>
        </p:nvSpPr>
        <p:spPr bwMode="auto">
          <a:xfrm>
            <a:off x="976313" y="366395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F</a:t>
            </a:r>
          </a:p>
        </p:txBody>
      </p:sp>
      <p:sp>
        <p:nvSpPr>
          <p:cNvPr id="28683" name="Text Box 14"/>
          <p:cNvSpPr txBox="1">
            <a:spLocks noChangeArrowheads="1"/>
          </p:cNvSpPr>
          <p:nvPr/>
        </p:nvSpPr>
        <p:spPr bwMode="auto">
          <a:xfrm>
            <a:off x="1555750" y="479583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E</a:t>
            </a:r>
          </a:p>
        </p:txBody>
      </p:sp>
      <p:sp>
        <p:nvSpPr>
          <p:cNvPr id="28684" name="Text Box 15"/>
          <p:cNvSpPr txBox="1">
            <a:spLocks noChangeArrowheads="1"/>
          </p:cNvSpPr>
          <p:nvPr/>
        </p:nvSpPr>
        <p:spPr bwMode="auto">
          <a:xfrm>
            <a:off x="2874963" y="480695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D</a:t>
            </a:r>
          </a:p>
        </p:txBody>
      </p:sp>
      <p:sp>
        <p:nvSpPr>
          <p:cNvPr id="28685" name="Text Box 16"/>
          <p:cNvSpPr txBox="1">
            <a:spLocks noChangeArrowheads="1"/>
          </p:cNvSpPr>
          <p:nvPr/>
        </p:nvSpPr>
        <p:spPr bwMode="auto">
          <a:xfrm>
            <a:off x="3467100" y="3675063"/>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C</a:t>
            </a:r>
          </a:p>
        </p:txBody>
      </p:sp>
      <p:sp>
        <p:nvSpPr>
          <p:cNvPr id="28686" name="Text Box 17"/>
          <p:cNvSpPr txBox="1">
            <a:spLocks noChangeArrowheads="1"/>
          </p:cNvSpPr>
          <p:nvPr/>
        </p:nvSpPr>
        <p:spPr bwMode="auto">
          <a:xfrm>
            <a:off x="2870200" y="255270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B</a:t>
            </a:r>
          </a:p>
        </p:txBody>
      </p:sp>
      <p:sp>
        <p:nvSpPr>
          <p:cNvPr id="28687" name="Line 18"/>
          <p:cNvSpPr>
            <a:spLocks noChangeShapeType="1"/>
          </p:cNvSpPr>
          <p:nvPr/>
        </p:nvSpPr>
        <p:spPr bwMode="auto">
          <a:xfrm>
            <a:off x="1965325" y="2738438"/>
            <a:ext cx="935038"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88" name="Line 19"/>
          <p:cNvSpPr>
            <a:spLocks noChangeShapeType="1"/>
          </p:cNvSpPr>
          <p:nvPr/>
        </p:nvSpPr>
        <p:spPr bwMode="auto">
          <a:xfrm flipH="1">
            <a:off x="1247775" y="2873375"/>
            <a:ext cx="392113" cy="827088"/>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89" name="Line 20"/>
          <p:cNvSpPr>
            <a:spLocks noChangeShapeType="1"/>
          </p:cNvSpPr>
          <p:nvPr/>
        </p:nvSpPr>
        <p:spPr bwMode="auto">
          <a:xfrm flipH="1">
            <a:off x="1727200" y="2903538"/>
            <a:ext cx="14288" cy="19145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0" name="Line 21"/>
          <p:cNvSpPr>
            <a:spLocks noChangeShapeType="1"/>
          </p:cNvSpPr>
          <p:nvPr/>
        </p:nvSpPr>
        <p:spPr bwMode="auto">
          <a:xfrm>
            <a:off x="1871663" y="2844800"/>
            <a:ext cx="1089025" cy="1989138"/>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1" name="Line 22"/>
          <p:cNvSpPr>
            <a:spLocks noChangeShapeType="1"/>
          </p:cNvSpPr>
          <p:nvPr/>
        </p:nvSpPr>
        <p:spPr bwMode="auto">
          <a:xfrm flipH="1" flipV="1">
            <a:off x="1930400" y="2801938"/>
            <a:ext cx="1562100" cy="9874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2" name="Line 23"/>
          <p:cNvSpPr>
            <a:spLocks noChangeShapeType="1"/>
          </p:cNvSpPr>
          <p:nvPr/>
        </p:nvSpPr>
        <p:spPr bwMode="auto">
          <a:xfrm flipH="1" flipV="1">
            <a:off x="3163888" y="2903538"/>
            <a:ext cx="434975" cy="76835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3" name="Line 24"/>
          <p:cNvSpPr>
            <a:spLocks noChangeShapeType="1"/>
          </p:cNvSpPr>
          <p:nvPr/>
        </p:nvSpPr>
        <p:spPr bwMode="auto">
          <a:xfrm flipH="1">
            <a:off x="1277938" y="2852738"/>
            <a:ext cx="1638300" cy="906462"/>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4" name="Line 25"/>
          <p:cNvSpPr>
            <a:spLocks noChangeShapeType="1"/>
          </p:cNvSpPr>
          <p:nvPr/>
        </p:nvSpPr>
        <p:spPr bwMode="auto">
          <a:xfrm flipH="1">
            <a:off x="1814513" y="2903538"/>
            <a:ext cx="1146175" cy="1900237"/>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5" name="Line 26"/>
          <p:cNvSpPr>
            <a:spLocks noChangeShapeType="1"/>
          </p:cNvSpPr>
          <p:nvPr/>
        </p:nvSpPr>
        <p:spPr bwMode="auto">
          <a:xfrm flipH="1">
            <a:off x="3048000" y="2917825"/>
            <a:ext cx="14288" cy="1900238"/>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6" name="Line 27"/>
          <p:cNvSpPr>
            <a:spLocks noChangeShapeType="1"/>
          </p:cNvSpPr>
          <p:nvPr/>
        </p:nvSpPr>
        <p:spPr bwMode="auto">
          <a:xfrm>
            <a:off x="1320800" y="3860800"/>
            <a:ext cx="2192338"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7" name="Line 28"/>
          <p:cNvSpPr>
            <a:spLocks noChangeShapeType="1"/>
          </p:cNvSpPr>
          <p:nvPr/>
        </p:nvSpPr>
        <p:spPr bwMode="auto">
          <a:xfrm flipV="1">
            <a:off x="1871663" y="3948113"/>
            <a:ext cx="1670050" cy="8858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8" name="Line 29"/>
          <p:cNvSpPr>
            <a:spLocks noChangeShapeType="1"/>
          </p:cNvSpPr>
          <p:nvPr/>
        </p:nvSpPr>
        <p:spPr bwMode="auto">
          <a:xfrm flipH="1">
            <a:off x="3135313" y="4005263"/>
            <a:ext cx="500062" cy="82867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699" name="Line 30"/>
          <p:cNvSpPr>
            <a:spLocks noChangeShapeType="1"/>
          </p:cNvSpPr>
          <p:nvPr/>
        </p:nvSpPr>
        <p:spPr bwMode="auto">
          <a:xfrm flipH="1">
            <a:off x="1916113" y="5006975"/>
            <a:ext cx="942975"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700" name="Line 31"/>
          <p:cNvSpPr>
            <a:spLocks noChangeShapeType="1"/>
          </p:cNvSpPr>
          <p:nvPr/>
        </p:nvSpPr>
        <p:spPr bwMode="auto">
          <a:xfrm flipH="1" flipV="1">
            <a:off x="1320800" y="3933825"/>
            <a:ext cx="1566863" cy="97155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8701" name="Line 32"/>
          <p:cNvSpPr>
            <a:spLocks noChangeShapeType="1"/>
          </p:cNvSpPr>
          <p:nvPr/>
        </p:nvSpPr>
        <p:spPr bwMode="auto">
          <a:xfrm flipH="1" flipV="1">
            <a:off x="1233488" y="4005263"/>
            <a:ext cx="392112" cy="842962"/>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99361" name="Text Box 33"/>
          <p:cNvSpPr txBox="1">
            <a:spLocks noChangeArrowheads="1"/>
          </p:cNvSpPr>
          <p:nvPr/>
        </p:nvSpPr>
        <p:spPr bwMode="auto">
          <a:xfrm>
            <a:off x="4067175" y="2852738"/>
            <a:ext cx="4537075" cy="1270000"/>
          </a:xfrm>
          <a:prstGeom prst="rect">
            <a:avLst/>
          </a:prstGeom>
          <a:solidFill>
            <a:srgbClr val="99FF99"/>
          </a:solidFill>
          <a:ln w="9525">
            <a:solidFill>
              <a:srgbClr val="CCFFCC"/>
            </a:solid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kumimoji="1" lang="zh-CN" altLang="en-US" sz="2400" b="1" dirty="0">
                <a:latin typeface="Times New Roman" pitchFamily="18" charset="0"/>
              </a:rPr>
              <a:t>按照在一条有向</a:t>
            </a:r>
            <a:r>
              <a:rPr kumimoji="1" lang="en-US" altLang="zh-CN" sz="2400" b="1" dirty="0">
                <a:latin typeface="Times New Roman" pitchFamily="18" charset="0"/>
              </a:rPr>
              <a:t>Hamilton</a:t>
            </a:r>
            <a:r>
              <a:rPr kumimoji="1" lang="zh-CN" altLang="en-US" sz="2400" b="1" dirty="0">
                <a:latin typeface="Times New Roman" pitchFamily="18" charset="0"/>
              </a:rPr>
              <a:t>通路</a:t>
            </a:r>
            <a:r>
              <a:rPr kumimoji="1" lang="en-US" altLang="zh-CN" sz="2400" b="1" dirty="0">
                <a:latin typeface="Times New Roman" pitchFamily="18" charset="0"/>
              </a:rPr>
              <a:t>(</a:t>
            </a:r>
            <a:r>
              <a:rPr kumimoji="1" lang="zh-CN" altLang="en-US" sz="2400" b="1" dirty="0">
                <a:latin typeface="Times New Roman" pitchFamily="18" charset="0"/>
              </a:rPr>
              <a:t>一定存在</a:t>
            </a:r>
            <a:r>
              <a:rPr kumimoji="1" lang="en-US" altLang="zh-CN" sz="2400" b="1" dirty="0">
                <a:latin typeface="Times New Roman" pitchFamily="18" charset="0"/>
              </a:rPr>
              <a:t>)</a:t>
            </a:r>
            <a:r>
              <a:rPr kumimoji="1" lang="zh-CN" altLang="en-US" sz="2400" b="1" dirty="0">
                <a:latin typeface="Times New Roman" pitchFamily="18" charset="0"/>
              </a:rPr>
              <a:t>上的顺序排名：</a:t>
            </a:r>
          </a:p>
          <a:p>
            <a:pPr algn="ctr">
              <a:spcBef>
                <a:spcPct val="20000"/>
              </a:spcBef>
              <a:defRPr/>
            </a:pPr>
            <a:r>
              <a:rPr kumimoji="1" lang="en-US" altLang="zh-CN" sz="2400" b="1" i="1" dirty="0">
                <a:latin typeface="Times New Roman" pitchFamily="18" charset="0"/>
              </a:rPr>
              <a:t>C</a:t>
            </a:r>
            <a:r>
              <a:rPr kumimoji="1" lang="en-US" altLang="zh-CN" sz="2400" b="1" dirty="0">
                <a:latin typeface="Times New Roman" pitchFamily="18" charset="0"/>
              </a:rPr>
              <a:t>  </a:t>
            </a:r>
            <a:r>
              <a:rPr kumimoji="1" lang="en-US" altLang="zh-CN" sz="2400" b="1" i="1" dirty="0">
                <a:latin typeface="Times New Roman" pitchFamily="18" charset="0"/>
              </a:rPr>
              <a:t>A  B  D  E  F</a:t>
            </a:r>
          </a:p>
        </p:txBody>
      </p:sp>
      <p:sp>
        <p:nvSpPr>
          <p:cNvPr id="99362" name="Text Box 34"/>
          <p:cNvSpPr txBox="1">
            <a:spLocks noChangeArrowheads="1"/>
          </p:cNvSpPr>
          <p:nvPr/>
        </p:nvSpPr>
        <p:spPr bwMode="auto">
          <a:xfrm>
            <a:off x="3924300" y="4724400"/>
            <a:ext cx="4751388" cy="171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问题：</a:t>
            </a:r>
            <a:r>
              <a:rPr kumimoji="1" lang="en-US" altLang="zh-CN" sz="2400" b="1">
                <a:latin typeface="Times New Roman" panose="02020603050405020304" pitchFamily="18" charset="0"/>
              </a:rPr>
              <a:t>Hamilton</a:t>
            </a:r>
            <a:r>
              <a:rPr kumimoji="1" lang="zh-CN" altLang="en-US" sz="2400" b="1">
                <a:latin typeface="Times New Roman" panose="02020603050405020304" pitchFamily="18" charset="0"/>
              </a:rPr>
              <a:t>通路路不是唯一的，例如：也可以得到另一排名</a:t>
            </a:r>
          </a:p>
          <a:p>
            <a:pPr algn="ctr" eaLnBrk="1" hangingPunct="1">
              <a:spcBef>
                <a:spcPct val="20000"/>
              </a:spcBef>
            </a:pPr>
            <a:r>
              <a:rPr kumimoji="1" lang="en-US" altLang="zh-CN" sz="2400" b="1" i="1">
                <a:latin typeface="Times New Roman" panose="02020603050405020304" pitchFamily="18" charset="0"/>
              </a:rPr>
              <a:t>A  B  D  E  F  C</a:t>
            </a:r>
          </a:p>
          <a:p>
            <a:pPr algn="ctr" eaLnBrk="1" hangingPunct="1">
              <a:spcBef>
                <a:spcPct val="20000"/>
              </a:spcBef>
            </a:pPr>
            <a:r>
              <a:rPr kumimoji="1" lang="en-US" altLang="zh-CN" sz="2400" b="1" i="1">
                <a:latin typeface="Times New Roman" panose="02020603050405020304" pitchFamily="18" charset="0"/>
              </a:rPr>
              <a:t>C </a:t>
            </a:r>
            <a:r>
              <a:rPr kumimoji="1" lang="zh-CN" altLang="en-US" sz="2400" b="1">
                <a:latin typeface="Times New Roman" panose="02020603050405020304" pitchFamily="18" charset="0"/>
              </a:rPr>
              <a:t>从第一名变成了最后一名</a:t>
            </a:r>
            <a:endParaRPr kumimoji="1" lang="zh-CN" altLang="en-US" sz="2400" b="1" i="1">
              <a:latin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87555A51-9A2F-4CE3-8931-25D9C6A46AA4}" type="slidenum">
              <a:rPr lang="en-US" altLang="zh-CN" smtClean="0"/>
              <a:pPr/>
              <a:t>45</a:t>
            </a:fld>
            <a:endParaRPr lang="en-US" altLang="zh-CN"/>
          </a:p>
        </p:txBody>
      </p:sp>
    </p:spTree>
    <p:extLst>
      <p:ext uri="{BB962C8B-B14F-4D97-AF65-F5344CB8AC3E}">
        <p14:creationId xmlns:p14="http://schemas.microsoft.com/office/powerpoint/2010/main" val="774044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62"/>
                                        </p:tgtEl>
                                        <p:attrNameLst>
                                          <p:attrName>style.visibility</p:attrName>
                                        </p:attrNameLst>
                                      </p:cBhvr>
                                      <p:to>
                                        <p:strVal val="visible"/>
                                      </p:to>
                                    </p:set>
                                    <p:anim calcmode="lin" valueType="num">
                                      <p:cBhvr additive="base">
                                        <p:cTn id="7" dur="500" fill="hold"/>
                                        <p:tgtEl>
                                          <p:spTgt spid="99362"/>
                                        </p:tgtEl>
                                        <p:attrNameLst>
                                          <p:attrName>ppt_x</p:attrName>
                                        </p:attrNameLst>
                                      </p:cBhvr>
                                      <p:tavLst>
                                        <p:tav tm="0">
                                          <p:val>
                                            <p:strVal val="#ppt_x"/>
                                          </p:val>
                                        </p:tav>
                                        <p:tav tm="100000">
                                          <p:val>
                                            <p:strVal val="#ppt_x"/>
                                          </p:val>
                                        </p:tav>
                                      </p:tavLst>
                                    </p:anim>
                                    <p:anim calcmode="lin" valueType="num">
                                      <p:cBhvr additive="base">
                                        <p:cTn id="8" dur="500" fill="hold"/>
                                        <p:tgtEl>
                                          <p:spTgt spid="99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06" name="Text Box 30"/>
          <p:cNvSpPr txBox="1">
            <a:spLocks noChangeArrowheads="1"/>
          </p:cNvSpPr>
          <p:nvPr/>
        </p:nvSpPr>
        <p:spPr bwMode="auto">
          <a:xfrm>
            <a:off x="4067175" y="3068638"/>
            <a:ext cx="4679950" cy="904875"/>
          </a:xfrm>
          <a:prstGeom prst="rect">
            <a:avLst/>
          </a:prstGeom>
          <a:solidFill>
            <a:srgbClr val="99FF99"/>
          </a:solidFill>
          <a:ln w="9525">
            <a:solidFill>
              <a:srgbClr val="CCFFCC"/>
            </a:solidFill>
            <a:miter lim="800000"/>
            <a:headEnd/>
            <a:tailEnd/>
          </a:ln>
          <a:effectLst>
            <a:outerShdw dist="107763" dir="18900000" algn="ctr" rotWithShape="0">
              <a:schemeClr val="bg2">
                <a:alpha val="50000"/>
              </a:schemeClr>
            </a:outerShdw>
          </a:effectLst>
        </p:spPr>
        <p:txBody>
          <a:bodyPr>
            <a:spAutoFit/>
          </a:bodyPr>
          <a:lstStyle/>
          <a:p>
            <a:pPr>
              <a:spcBef>
                <a:spcPct val="50000"/>
              </a:spcBef>
              <a:defRPr/>
            </a:pPr>
            <a:r>
              <a:rPr kumimoji="1" lang="zh-CN" altLang="en-US" sz="2400" b="1" dirty="0">
                <a:latin typeface="Times New Roman" pitchFamily="18" charset="0"/>
              </a:rPr>
              <a:t>按照得胜的竞赛场次</a:t>
            </a:r>
            <a:r>
              <a:rPr kumimoji="1" lang="en-US" altLang="zh-CN" sz="2400" b="1" dirty="0">
                <a:latin typeface="Times New Roman" pitchFamily="18" charset="0"/>
              </a:rPr>
              <a:t>(</a:t>
            </a:r>
            <a:r>
              <a:rPr kumimoji="1" lang="zh-CN" altLang="en-US" sz="2400" b="1" dirty="0">
                <a:latin typeface="Times New Roman" pitchFamily="18" charset="0"/>
              </a:rPr>
              <a:t>得分</a:t>
            </a:r>
            <a:r>
              <a:rPr kumimoji="1" lang="en-US" altLang="zh-CN" sz="2400" b="1" dirty="0">
                <a:latin typeface="Times New Roman" pitchFamily="18" charset="0"/>
              </a:rPr>
              <a:t>)</a:t>
            </a:r>
            <a:r>
              <a:rPr kumimoji="1" lang="zh-CN" altLang="en-US" sz="2400" b="1" dirty="0">
                <a:latin typeface="Times New Roman" pitchFamily="18" charset="0"/>
              </a:rPr>
              <a:t>排名：</a:t>
            </a:r>
          </a:p>
          <a:p>
            <a:pPr algn="ctr">
              <a:spcBef>
                <a:spcPct val="20000"/>
              </a:spcBef>
              <a:defRPr/>
            </a:pPr>
            <a:r>
              <a:rPr kumimoji="1" lang="en-US" altLang="zh-CN" sz="2400" b="1" i="1" dirty="0">
                <a:latin typeface="Times New Roman" pitchFamily="18" charset="0"/>
              </a:rPr>
              <a:t>A</a:t>
            </a:r>
            <a:r>
              <a:rPr kumimoji="1" lang="en-US" altLang="zh-CN" sz="1600" b="1" dirty="0">
                <a:latin typeface="Times New Roman" pitchFamily="18" charset="0"/>
              </a:rPr>
              <a:t>(</a:t>
            </a:r>
            <a:r>
              <a:rPr kumimoji="1" lang="zh-CN" altLang="en-US" sz="1600" b="1" dirty="0">
                <a:latin typeface="Times New Roman" pitchFamily="18" charset="0"/>
              </a:rPr>
              <a:t>胜</a:t>
            </a:r>
            <a:r>
              <a:rPr kumimoji="1" lang="en-US" altLang="zh-CN" sz="1600" b="1" dirty="0">
                <a:latin typeface="Times New Roman" pitchFamily="18" charset="0"/>
              </a:rPr>
              <a:t>4)</a:t>
            </a:r>
            <a:r>
              <a:rPr kumimoji="1" lang="en-US" altLang="zh-CN" sz="2400" b="1" dirty="0">
                <a:latin typeface="Times New Roman" pitchFamily="18" charset="0"/>
              </a:rPr>
              <a:t>  </a:t>
            </a:r>
            <a:r>
              <a:rPr kumimoji="1" lang="en-US" altLang="zh-CN" sz="2400" b="1" i="1" dirty="0">
                <a:latin typeface="Times New Roman" pitchFamily="18" charset="0"/>
              </a:rPr>
              <a:t>B</a:t>
            </a:r>
            <a:r>
              <a:rPr kumimoji="1" lang="en-US" altLang="zh-CN" sz="2400" b="1" dirty="0">
                <a:latin typeface="Times New Roman" pitchFamily="18" charset="0"/>
              </a:rPr>
              <a:t>,</a:t>
            </a:r>
            <a:r>
              <a:rPr kumimoji="1" lang="en-US" altLang="zh-CN" sz="2400" b="1" i="1" dirty="0">
                <a:latin typeface="Times New Roman" pitchFamily="18" charset="0"/>
              </a:rPr>
              <a:t>C</a:t>
            </a:r>
            <a:r>
              <a:rPr kumimoji="1" lang="en-US" altLang="zh-CN" sz="1600" b="1" dirty="0">
                <a:latin typeface="Times New Roman" pitchFamily="18" charset="0"/>
              </a:rPr>
              <a:t>(</a:t>
            </a:r>
            <a:r>
              <a:rPr kumimoji="1" lang="zh-CN" altLang="en-US" sz="1600" b="1" dirty="0">
                <a:latin typeface="Times New Roman" pitchFamily="18" charset="0"/>
              </a:rPr>
              <a:t>胜</a:t>
            </a:r>
            <a:r>
              <a:rPr kumimoji="1" lang="en-US" altLang="zh-CN" sz="1600" b="1" dirty="0">
                <a:latin typeface="Times New Roman" pitchFamily="18" charset="0"/>
              </a:rPr>
              <a:t>3)</a:t>
            </a:r>
            <a:r>
              <a:rPr kumimoji="1" lang="en-US" altLang="zh-CN" sz="2400" b="1" dirty="0">
                <a:latin typeface="Times New Roman" pitchFamily="18" charset="0"/>
              </a:rPr>
              <a:t>  </a:t>
            </a:r>
            <a:r>
              <a:rPr kumimoji="1" lang="en-US" altLang="zh-CN" sz="2400" b="1" i="1" dirty="0">
                <a:latin typeface="Times New Roman" pitchFamily="18" charset="0"/>
              </a:rPr>
              <a:t>D</a:t>
            </a:r>
            <a:r>
              <a:rPr kumimoji="1" lang="en-US" altLang="zh-CN" sz="2400" b="1" dirty="0">
                <a:latin typeface="Times New Roman" pitchFamily="18" charset="0"/>
              </a:rPr>
              <a:t>, </a:t>
            </a:r>
            <a:r>
              <a:rPr kumimoji="1" lang="en-US" altLang="zh-CN" sz="2400" b="1" i="1" dirty="0">
                <a:latin typeface="Times New Roman" pitchFamily="18" charset="0"/>
              </a:rPr>
              <a:t>E</a:t>
            </a:r>
            <a:r>
              <a:rPr kumimoji="1" lang="en-US" altLang="zh-CN" sz="1600" b="1" dirty="0">
                <a:latin typeface="Times New Roman" pitchFamily="18" charset="0"/>
              </a:rPr>
              <a:t>(</a:t>
            </a:r>
            <a:r>
              <a:rPr kumimoji="1" lang="zh-CN" altLang="en-US" sz="1600" b="1" dirty="0">
                <a:latin typeface="Times New Roman" pitchFamily="18" charset="0"/>
              </a:rPr>
              <a:t>胜</a:t>
            </a:r>
            <a:r>
              <a:rPr kumimoji="1" lang="en-US" altLang="zh-CN" sz="1600" b="1" dirty="0">
                <a:latin typeface="Times New Roman" pitchFamily="18" charset="0"/>
              </a:rPr>
              <a:t>2)</a:t>
            </a:r>
            <a:r>
              <a:rPr kumimoji="1" lang="en-US" altLang="zh-CN" sz="2400" b="1" dirty="0">
                <a:latin typeface="Times New Roman" pitchFamily="18" charset="0"/>
              </a:rPr>
              <a:t>  </a:t>
            </a:r>
            <a:r>
              <a:rPr kumimoji="1" lang="en-US" altLang="zh-CN" sz="2400" b="1" i="1" dirty="0">
                <a:latin typeface="Times New Roman" pitchFamily="18" charset="0"/>
              </a:rPr>
              <a:t>F</a:t>
            </a:r>
            <a:r>
              <a:rPr kumimoji="1" lang="en-US" altLang="zh-CN" sz="1600" b="1" dirty="0">
                <a:latin typeface="Times New Roman" pitchFamily="18" charset="0"/>
              </a:rPr>
              <a:t>(</a:t>
            </a:r>
            <a:r>
              <a:rPr kumimoji="1" lang="zh-CN" altLang="en-US" sz="1600" b="1" dirty="0">
                <a:latin typeface="Times New Roman" pitchFamily="18" charset="0"/>
              </a:rPr>
              <a:t>胜</a:t>
            </a:r>
            <a:r>
              <a:rPr kumimoji="1" lang="en-US" altLang="zh-CN" sz="1600" b="1" dirty="0">
                <a:latin typeface="Times New Roman" pitchFamily="18" charset="0"/>
              </a:rPr>
              <a:t>1)</a:t>
            </a:r>
            <a:endParaRPr kumimoji="1" lang="en-US" altLang="zh-CN" sz="1600" b="1" i="1" dirty="0">
              <a:latin typeface="Times New Roman" pitchFamily="18" charset="0"/>
            </a:endParaRPr>
          </a:p>
        </p:txBody>
      </p:sp>
      <p:sp>
        <p:nvSpPr>
          <p:cNvPr id="29699" name="Rectangle 2"/>
          <p:cNvSpPr>
            <a:spLocks noGrp="1" noChangeArrowheads="1"/>
          </p:cNvSpPr>
          <p:nvPr>
            <p:ph type="title"/>
          </p:nvPr>
        </p:nvSpPr>
        <p:spPr/>
        <p:txBody>
          <a:bodyPr/>
          <a:lstStyle/>
          <a:p>
            <a:pPr eaLnBrk="1" hangingPunct="1"/>
            <a:r>
              <a:rPr lang="zh-CN" altLang="en-US"/>
              <a:t>循环赛该如何排名次</a:t>
            </a:r>
          </a:p>
        </p:txBody>
      </p:sp>
      <p:sp>
        <p:nvSpPr>
          <p:cNvPr id="29700" name="Oval 3"/>
          <p:cNvSpPr>
            <a:spLocks noChangeArrowheads="1"/>
          </p:cNvSpPr>
          <p:nvPr/>
        </p:nvSpPr>
        <p:spPr bwMode="auto">
          <a:xfrm>
            <a:off x="1577975" y="2543175"/>
            <a:ext cx="360363" cy="360363"/>
          </a:xfrm>
          <a:prstGeom prst="ellipse">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Oval 4"/>
          <p:cNvSpPr>
            <a:spLocks noChangeArrowheads="1"/>
          </p:cNvSpPr>
          <p:nvPr/>
        </p:nvSpPr>
        <p:spPr bwMode="auto">
          <a:xfrm>
            <a:off x="2868613" y="4819650"/>
            <a:ext cx="360362" cy="360363"/>
          </a:xfrm>
          <a:prstGeom prst="ellipse">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Oval 5"/>
          <p:cNvSpPr>
            <a:spLocks noChangeArrowheads="1"/>
          </p:cNvSpPr>
          <p:nvPr/>
        </p:nvSpPr>
        <p:spPr bwMode="auto">
          <a:xfrm>
            <a:off x="2881313" y="2568575"/>
            <a:ext cx="360362" cy="360363"/>
          </a:xfrm>
          <a:prstGeom prst="ellipse">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Oval 6"/>
          <p:cNvSpPr>
            <a:spLocks noChangeArrowheads="1"/>
          </p:cNvSpPr>
          <p:nvPr/>
        </p:nvSpPr>
        <p:spPr bwMode="auto">
          <a:xfrm>
            <a:off x="965200" y="3698875"/>
            <a:ext cx="360363" cy="360363"/>
          </a:xfrm>
          <a:prstGeom prst="ellipse">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Oval 7"/>
          <p:cNvSpPr>
            <a:spLocks noChangeArrowheads="1"/>
          </p:cNvSpPr>
          <p:nvPr/>
        </p:nvSpPr>
        <p:spPr bwMode="auto">
          <a:xfrm>
            <a:off x="1573213" y="4814888"/>
            <a:ext cx="360362" cy="360362"/>
          </a:xfrm>
          <a:prstGeom prst="ellipse">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5" name="Oval 8"/>
          <p:cNvSpPr>
            <a:spLocks noChangeArrowheads="1"/>
          </p:cNvSpPr>
          <p:nvPr/>
        </p:nvSpPr>
        <p:spPr bwMode="auto">
          <a:xfrm>
            <a:off x="3502025" y="3681413"/>
            <a:ext cx="360363" cy="360362"/>
          </a:xfrm>
          <a:prstGeom prst="ellipse">
            <a:avLst/>
          </a:prstGeom>
          <a:solidFill>
            <a:srgbClr val="FF99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6" name="Text Box 9"/>
          <p:cNvSpPr txBox="1">
            <a:spLocks noChangeArrowheads="1"/>
          </p:cNvSpPr>
          <p:nvPr/>
        </p:nvSpPr>
        <p:spPr bwMode="auto">
          <a:xfrm>
            <a:off x="1589088" y="2505075"/>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A</a:t>
            </a:r>
          </a:p>
        </p:txBody>
      </p:sp>
      <p:sp>
        <p:nvSpPr>
          <p:cNvPr id="29707" name="Text Box 10"/>
          <p:cNvSpPr txBox="1">
            <a:spLocks noChangeArrowheads="1"/>
          </p:cNvSpPr>
          <p:nvPr/>
        </p:nvSpPr>
        <p:spPr bwMode="auto">
          <a:xfrm>
            <a:off x="976313" y="366395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F</a:t>
            </a:r>
          </a:p>
        </p:txBody>
      </p:sp>
      <p:sp>
        <p:nvSpPr>
          <p:cNvPr id="29708" name="Text Box 11"/>
          <p:cNvSpPr txBox="1">
            <a:spLocks noChangeArrowheads="1"/>
          </p:cNvSpPr>
          <p:nvPr/>
        </p:nvSpPr>
        <p:spPr bwMode="auto">
          <a:xfrm>
            <a:off x="1555750" y="479583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E</a:t>
            </a:r>
          </a:p>
        </p:txBody>
      </p:sp>
      <p:sp>
        <p:nvSpPr>
          <p:cNvPr id="29709" name="Text Box 12"/>
          <p:cNvSpPr txBox="1">
            <a:spLocks noChangeArrowheads="1"/>
          </p:cNvSpPr>
          <p:nvPr/>
        </p:nvSpPr>
        <p:spPr bwMode="auto">
          <a:xfrm>
            <a:off x="2874963" y="480695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D</a:t>
            </a:r>
          </a:p>
        </p:txBody>
      </p:sp>
      <p:sp>
        <p:nvSpPr>
          <p:cNvPr id="29710" name="Text Box 13"/>
          <p:cNvSpPr txBox="1">
            <a:spLocks noChangeArrowheads="1"/>
          </p:cNvSpPr>
          <p:nvPr/>
        </p:nvSpPr>
        <p:spPr bwMode="auto">
          <a:xfrm>
            <a:off x="3467100" y="3675063"/>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C</a:t>
            </a:r>
          </a:p>
        </p:txBody>
      </p:sp>
      <p:sp>
        <p:nvSpPr>
          <p:cNvPr id="29711" name="Text Box 14"/>
          <p:cNvSpPr txBox="1">
            <a:spLocks noChangeArrowheads="1"/>
          </p:cNvSpPr>
          <p:nvPr/>
        </p:nvSpPr>
        <p:spPr bwMode="auto">
          <a:xfrm>
            <a:off x="2870200" y="255270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B</a:t>
            </a:r>
          </a:p>
        </p:txBody>
      </p:sp>
      <p:sp>
        <p:nvSpPr>
          <p:cNvPr id="29712" name="Line 15"/>
          <p:cNvSpPr>
            <a:spLocks noChangeShapeType="1"/>
          </p:cNvSpPr>
          <p:nvPr/>
        </p:nvSpPr>
        <p:spPr bwMode="auto">
          <a:xfrm>
            <a:off x="1965325" y="2738438"/>
            <a:ext cx="935038"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13" name="Line 16"/>
          <p:cNvSpPr>
            <a:spLocks noChangeShapeType="1"/>
          </p:cNvSpPr>
          <p:nvPr/>
        </p:nvSpPr>
        <p:spPr bwMode="auto">
          <a:xfrm flipH="1">
            <a:off x="1247775" y="2873375"/>
            <a:ext cx="392113" cy="827088"/>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14" name="Line 17"/>
          <p:cNvSpPr>
            <a:spLocks noChangeShapeType="1"/>
          </p:cNvSpPr>
          <p:nvPr/>
        </p:nvSpPr>
        <p:spPr bwMode="auto">
          <a:xfrm flipH="1">
            <a:off x="1727200" y="2903538"/>
            <a:ext cx="14288" cy="19145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15" name="Line 18"/>
          <p:cNvSpPr>
            <a:spLocks noChangeShapeType="1"/>
          </p:cNvSpPr>
          <p:nvPr/>
        </p:nvSpPr>
        <p:spPr bwMode="auto">
          <a:xfrm>
            <a:off x="1871663" y="2844800"/>
            <a:ext cx="1089025" cy="1989138"/>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16" name="Line 19"/>
          <p:cNvSpPr>
            <a:spLocks noChangeShapeType="1"/>
          </p:cNvSpPr>
          <p:nvPr/>
        </p:nvSpPr>
        <p:spPr bwMode="auto">
          <a:xfrm flipH="1" flipV="1">
            <a:off x="1930400" y="2801938"/>
            <a:ext cx="1562100" cy="9874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17" name="Line 20"/>
          <p:cNvSpPr>
            <a:spLocks noChangeShapeType="1"/>
          </p:cNvSpPr>
          <p:nvPr/>
        </p:nvSpPr>
        <p:spPr bwMode="auto">
          <a:xfrm flipH="1" flipV="1">
            <a:off x="3163888" y="2903538"/>
            <a:ext cx="434975" cy="76835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18" name="Line 21"/>
          <p:cNvSpPr>
            <a:spLocks noChangeShapeType="1"/>
          </p:cNvSpPr>
          <p:nvPr/>
        </p:nvSpPr>
        <p:spPr bwMode="auto">
          <a:xfrm flipH="1">
            <a:off x="1277938" y="2852738"/>
            <a:ext cx="1638300" cy="906462"/>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19" name="Line 22"/>
          <p:cNvSpPr>
            <a:spLocks noChangeShapeType="1"/>
          </p:cNvSpPr>
          <p:nvPr/>
        </p:nvSpPr>
        <p:spPr bwMode="auto">
          <a:xfrm flipH="1">
            <a:off x="1814513" y="2903538"/>
            <a:ext cx="1146175" cy="1900237"/>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20" name="Line 23"/>
          <p:cNvSpPr>
            <a:spLocks noChangeShapeType="1"/>
          </p:cNvSpPr>
          <p:nvPr/>
        </p:nvSpPr>
        <p:spPr bwMode="auto">
          <a:xfrm flipH="1">
            <a:off x="3048000" y="2917825"/>
            <a:ext cx="14288" cy="1900238"/>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21" name="Line 24"/>
          <p:cNvSpPr>
            <a:spLocks noChangeShapeType="1"/>
          </p:cNvSpPr>
          <p:nvPr/>
        </p:nvSpPr>
        <p:spPr bwMode="auto">
          <a:xfrm>
            <a:off x="1320800" y="3860800"/>
            <a:ext cx="2192338"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22" name="Line 25"/>
          <p:cNvSpPr>
            <a:spLocks noChangeShapeType="1"/>
          </p:cNvSpPr>
          <p:nvPr/>
        </p:nvSpPr>
        <p:spPr bwMode="auto">
          <a:xfrm flipV="1">
            <a:off x="1871663" y="3948113"/>
            <a:ext cx="1670050" cy="8858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23" name="Line 26"/>
          <p:cNvSpPr>
            <a:spLocks noChangeShapeType="1"/>
          </p:cNvSpPr>
          <p:nvPr/>
        </p:nvSpPr>
        <p:spPr bwMode="auto">
          <a:xfrm flipH="1">
            <a:off x="3135313" y="4005263"/>
            <a:ext cx="500062" cy="82867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24" name="Line 27"/>
          <p:cNvSpPr>
            <a:spLocks noChangeShapeType="1"/>
          </p:cNvSpPr>
          <p:nvPr/>
        </p:nvSpPr>
        <p:spPr bwMode="auto">
          <a:xfrm flipH="1">
            <a:off x="1916113" y="5006975"/>
            <a:ext cx="942975"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25" name="Line 28"/>
          <p:cNvSpPr>
            <a:spLocks noChangeShapeType="1"/>
          </p:cNvSpPr>
          <p:nvPr/>
        </p:nvSpPr>
        <p:spPr bwMode="auto">
          <a:xfrm flipH="1" flipV="1">
            <a:off x="1320800" y="3933825"/>
            <a:ext cx="1566863" cy="97155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29726" name="Line 29"/>
          <p:cNvSpPr>
            <a:spLocks noChangeShapeType="1"/>
          </p:cNvSpPr>
          <p:nvPr/>
        </p:nvSpPr>
        <p:spPr bwMode="auto">
          <a:xfrm flipH="1" flipV="1">
            <a:off x="1233488" y="4005263"/>
            <a:ext cx="392112" cy="842962"/>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101407" name="Text Box 31"/>
          <p:cNvSpPr txBox="1">
            <a:spLocks noChangeArrowheads="1"/>
          </p:cNvSpPr>
          <p:nvPr/>
        </p:nvSpPr>
        <p:spPr bwMode="auto">
          <a:xfrm>
            <a:off x="3887788" y="4652963"/>
            <a:ext cx="5256212"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问题：很难说</a:t>
            </a:r>
            <a:r>
              <a:rPr kumimoji="1" lang="en-US" altLang="zh-CN" sz="2400" b="1" i="1">
                <a:latin typeface="Times New Roman" panose="02020603050405020304" pitchFamily="18" charset="0"/>
              </a:rPr>
              <a:t>B</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C</a:t>
            </a:r>
            <a:r>
              <a:rPr kumimoji="1" lang="zh-CN" altLang="en-US" sz="2400" b="1">
                <a:latin typeface="Times New Roman" panose="02020603050405020304" pitchFamily="18" charset="0"/>
              </a:rPr>
              <a:t>并列第二名是否公平，毕竟</a:t>
            </a:r>
            <a:r>
              <a:rPr kumimoji="1" lang="en-US" altLang="zh-CN" sz="2400" b="1" i="1">
                <a:latin typeface="Times New Roman" panose="02020603050405020304" pitchFamily="18" charset="0"/>
              </a:rPr>
              <a:t>C</a:t>
            </a:r>
            <a:r>
              <a:rPr kumimoji="1" lang="zh-CN" altLang="en-US" sz="2400" b="1">
                <a:latin typeface="Times New Roman" panose="02020603050405020304" pitchFamily="18" charset="0"/>
              </a:rPr>
              <a:t>战胜的对手比</a:t>
            </a:r>
            <a:r>
              <a:rPr kumimoji="1" lang="en-US" altLang="zh-CN" sz="2400" b="1" i="1">
                <a:latin typeface="Times New Roman" panose="02020603050405020304" pitchFamily="18" charset="0"/>
              </a:rPr>
              <a:t>B</a:t>
            </a:r>
            <a:r>
              <a:rPr kumimoji="1" lang="zh-CN" altLang="en-US" sz="2400" b="1">
                <a:latin typeface="Times New Roman" panose="02020603050405020304" pitchFamily="18" charset="0"/>
              </a:rPr>
              <a:t>战胜的对手的总得分更高</a:t>
            </a:r>
            <a:r>
              <a:rPr kumimoji="1" lang="en-US" altLang="zh-CN" sz="2400" b="1">
                <a:latin typeface="Times New Roman" panose="02020603050405020304" pitchFamily="18" charset="0"/>
              </a:rPr>
              <a:t>(9</a:t>
            </a:r>
            <a:r>
              <a:rPr kumimoji="1" lang="zh-CN" altLang="en-US" sz="2400" b="1">
                <a:latin typeface="Times New Roman" panose="02020603050405020304" pitchFamily="18" charset="0"/>
              </a:rPr>
              <a:t>比</a:t>
            </a:r>
            <a:r>
              <a:rPr kumimoji="1" lang="en-US" altLang="zh-CN" sz="2400" b="1">
                <a:latin typeface="Times New Roman" panose="02020603050405020304" pitchFamily="18" charset="0"/>
              </a:rPr>
              <a:t>5)</a:t>
            </a:r>
            <a:r>
              <a:rPr kumimoji="1" lang="zh-CN" altLang="en-US" sz="2400" b="1">
                <a:latin typeface="Times New Roman" panose="02020603050405020304" pitchFamily="18" charset="0"/>
              </a:rPr>
              <a:t>。</a:t>
            </a:r>
            <a:endParaRPr kumimoji="1" lang="zh-CN" altLang="en-US" sz="2400" b="1" i="1">
              <a:latin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87555A51-9A2F-4CE3-8931-25D9C6A46AA4}" type="slidenum">
              <a:rPr lang="en-US" altLang="zh-CN" smtClean="0"/>
              <a:pPr/>
              <a:t>46</a:t>
            </a:fld>
            <a:endParaRPr lang="en-US" altLang="zh-CN"/>
          </a:p>
        </p:txBody>
      </p:sp>
    </p:spTree>
    <p:extLst>
      <p:ext uri="{BB962C8B-B14F-4D97-AF65-F5344CB8AC3E}">
        <p14:creationId xmlns:p14="http://schemas.microsoft.com/office/powerpoint/2010/main" val="2001229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407"/>
                                        </p:tgtEl>
                                        <p:attrNameLst>
                                          <p:attrName>style.visibility</p:attrName>
                                        </p:attrNameLst>
                                      </p:cBhvr>
                                      <p:to>
                                        <p:strVal val="visible"/>
                                      </p:to>
                                    </p:set>
                                    <p:anim calcmode="lin" valueType="num">
                                      <p:cBhvr additive="base">
                                        <p:cTn id="7" dur="500" fill="hold"/>
                                        <p:tgtEl>
                                          <p:spTgt spid="101407"/>
                                        </p:tgtEl>
                                        <p:attrNameLst>
                                          <p:attrName>ppt_x</p:attrName>
                                        </p:attrNameLst>
                                      </p:cBhvr>
                                      <p:tavLst>
                                        <p:tav tm="0">
                                          <p:val>
                                            <p:strVal val="#ppt_x"/>
                                          </p:val>
                                        </p:tav>
                                        <p:tav tm="100000">
                                          <p:val>
                                            <p:strVal val="#ppt_x"/>
                                          </p:val>
                                        </p:tav>
                                      </p:tavLst>
                                    </p:anim>
                                    <p:anim calcmode="lin" valueType="num">
                                      <p:cBhvr additive="base">
                                        <p:cTn id="8" dur="500" fill="hold"/>
                                        <p:tgtEl>
                                          <p:spTgt spid="101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0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zh-CN" altLang="en-US"/>
              <a:t>循环赛该如何排名次</a:t>
            </a:r>
          </a:p>
        </p:txBody>
      </p:sp>
      <p:sp>
        <p:nvSpPr>
          <p:cNvPr id="30723" name="Oval 4"/>
          <p:cNvSpPr>
            <a:spLocks noChangeArrowheads="1"/>
          </p:cNvSpPr>
          <p:nvPr/>
        </p:nvSpPr>
        <p:spPr bwMode="auto">
          <a:xfrm>
            <a:off x="1373188" y="2182813"/>
            <a:ext cx="360362" cy="360362"/>
          </a:xfrm>
          <a:prstGeom prst="ellipse">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4" name="Oval 5"/>
          <p:cNvSpPr>
            <a:spLocks noChangeArrowheads="1"/>
          </p:cNvSpPr>
          <p:nvPr/>
        </p:nvSpPr>
        <p:spPr bwMode="auto">
          <a:xfrm>
            <a:off x="2663825" y="4459288"/>
            <a:ext cx="360363" cy="360362"/>
          </a:xfrm>
          <a:prstGeom prst="ellipse">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5" name="Oval 6"/>
          <p:cNvSpPr>
            <a:spLocks noChangeArrowheads="1"/>
          </p:cNvSpPr>
          <p:nvPr/>
        </p:nvSpPr>
        <p:spPr bwMode="auto">
          <a:xfrm>
            <a:off x="2676525" y="2208213"/>
            <a:ext cx="360363" cy="360362"/>
          </a:xfrm>
          <a:prstGeom prst="ellipse">
            <a:avLst/>
          </a:prstGeom>
          <a:solidFill>
            <a:srgbClr val="33CC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6" name="Oval 7"/>
          <p:cNvSpPr>
            <a:spLocks noChangeArrowheads="1"/>
          </p:cNvSpPr>
          <p:nvPr/>
        </p:nvSpPr>
        <p:spPr bwMode="auto">
          <a:xfrm>
            <a:off x="760413" y="3338513"/>
            <a:ext cx="360362" cy="360362"/>
          </a:xfrm>
          <a:prstGeom prst="ellipse">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Oval 8"/>
          <p:cNvSpPr>
            <a:spLocks noChangeArrowheads="1"/>
          </p:cNvSpPr>
          <p:nvPr/>
        </p:nvSpPr>
        <p:spPr bwMode="auto">
          <a:xfrm>
            <a:off x="1368425" y="4454525"/>
            <a:ext cx="360363" cy="360363"/>
          </a:xfrm>
          <a:prstGeom prst="ellipse">
            <a:avLst/>
          </a:prstGeom>
          <a:solidFill>
            <a:srgbClr val="CC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 name="Oval 9"/>
          <p:cNvSpPr>
            <a:spLocks noChangeArrowheads="1"/>
          </p:cNvSpPr>
          <p:nvPr/>
        </p:nvSpPr>
        <p:spPr bwMode="auto">
          <a:xfrm>
            <a:off x="3297238" y="3321050"/>
            <a:ext cx="360362" cy="360363"/>
          </a:xfrm>
          <a:prstGeom prst="ellipse">
            <a:avLst/>
          </a:prstGeom>
          <a:solidFill>
            <a:srgbClr val="FF99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9" name="Text Box 10"/>
          <p:cNvSpPr txBox="1">
            <a:spLocks noChangeArrowheads="1"/>
          </p:cNvSpPr>
          <p:nvPr/>
        </p:nvSpPr>
        <p:spPr bwMode="auto">
          <a:xfrm>
            <a:off x="1384300" y="2144713"/>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A</a:t>
            </a:r>
          </a:p>
        </p:txBody>
      </p:sp>
      <p:sp>
        <p:nvSpPr>
          <p:cNvPr id="30730" name="Text Box 11"/>
          <p:cNvSpPr txBox="1">
            <a:spLocks noChangeArrowheads="1"/>
          </p:cNvSpPr>
          <p:nvPr/>
        </p:nvSpPr>
        <p:spPr bwMode="auto">
          <a:xfrm>
            <a:off x="771525" y="330358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F</a:t>
            </a:r>
          </a:p>
        </p:txBody>
      </p:sp>
      <p:sp>
        <p:nvSpPr>
          <p:cNvPr id="30731" name="Text Box 12"/>
          <p:cNvSpPr txBox="1">
            <a:spLocks noChangeArrowheads="1"/>
          </p:cNvSpPr>
          <p:nvPr/>
        </p:nvSpPr>
        <p:spPr bwMode="auto">
          <a:xfrm>
            <a:off x="1350963" y="4435475"/>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E</a:t>
            </a:r>
          </a:p>
        </p:txBody>
      </p:sp>
      <p:sp>
        <p:nvSpPr>
          <p:cNvPr id="30732" name="Text Box 13"/>
          <p:cNvSpPr txBox="1">
            <a:spLocks noChangeArrowheads="1"/>
          </p:cNvSpPr>
          <p:nvPr/>
        </p:nvSpPr>
        <p:spPr bwMode="auto">
          <a:xfrm>
            <a:off x="2670175" y="444658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D</a:t>
            </a:r>
          </a:p>
        </p:txBody>
      </p:sp>
      <p:sp>
        <p:nvSpPr>
          <p:cNvPr id="30733" name="Text Box 14"/>
          <p:cNvSpPr txBox="1">
            <a:spLocks noChangeArrowheads="1"/>
          </p:cNvSpPr>
          <p:nvPr/>
        </p:nvSpPr>
        <p:spPr bwMode="auto">
          <a:xfrm>
            <a:off x="3262313" y="3314700"/>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C</a:t>
            </a:r>
          </a:p>
        </p:txBody>
      </p:sp>
      <p:sp>
        <p:nvSpPr>
          <p:cNvPr id="30734" name="Text Box 15"/>
          <p:cNvSpPr txBox="1">
            <a:spLocks noChangeArrowheads="1"/>
          </p:cNvSpPr>
          <p:nvPr/>
        </p:nvSpPr>
        <p:spPr bwMode="auto">
          <a:xfrm>
            <a:off x="2665413" y="2192338"/>
            <a:ext cx="431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B</a:t>
            </a:r>
          </a:p>
        </p:txBody>
      </p:sp>
      <p:sp>
        <p:nvSpPr>
          <p:cNvPr id="30735" name="Line 16"/>
          <p:cNvSpPr>
            <a:spLocks noChangeShapeType="1"/>
          </p:cNvSpPr>
          <p:nvPr/>
        </p:nvSpPr>
        <p:spPr bwMode="auto">
          <a:xfrm>
            <a:off x="1760538" y="2378075"/>
            <a:ext cx="935037"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36" name="Line 17"/>
          <p:cNvSpPr>
            <a:spLocks noChangeShapeType="1"/>
          </p:cNvSpPr>
          <p:nvPr/>
        </p:nvSpPr>
        <p:spPr bwMode="auto">
          <a:xfrm flipH="1">
            <a:off x="1042988" y="2513013"/>
            <a:ext cx="392112" cy="827087"/>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37" name="Line 18"/>
          <p:cNvSpPr>
            <a:spLocks noChangeShapeType="1"/>
          </p:cNvSpPr>
          <p:nvPr/>
        </p:nvSpPr>
        <p:spPr bwMode="auto">
          <a:xfrm flipH="1">
            <a:off x="1522413" y="2543175"/>
            <a:ext cx="14287" cy="19145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38" name="Line 19"/>
          <p:cNvSpPr>
            <a:spLocks noChangeShapeType="1"/>
          </p:cNvSpPr>
          <p:nvPr/>
        </p:nvSpPr>
        <p:spPr bwMode="auto">
          <a:xfrm>
            <a:off x="1666875" y="2484438"/>
            <a:ext cx="1089025" cy="1989137"/>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39" name="Line 20"/>
          <p:cNvSpPr>
            <a:spLocks noChangeShapeType="1"/>
          </p:cNvSpPr>
          <p:nvPr/>
        </p:nvSpPr>
        <p:spPr bwMode="auto">
          <a:xfrm flipH="1" flipV="1">
            <a:off x="1725613" y="2441575"/>
            <a:ext cx="1562100" cy="9874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0" name="Line 21"/>
          <p:cNvSpPr>
            <a:spLocks noChangeShapeType="1"/>
          </p:cNvSpPr>
          <p:nvPr/>
        </p:nvSpPr>
        <p:spPr bwMode="auto">
          <a:xfrm flipH="1" flipV="1">
            <a:off x="2959100" y="2543175"/>
            <a:ext cx="434975" cy="76835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1" name="Line 22"/>
          <p:cNvSpPr>
            <a:spLocks noChangeShapeType="1"/>
          </p:cNvSpPr>
          <p:nvPr/>
        </p:nvSpPr>
        <p:spPr bwMode="auto">
          <a:xfrm flipH="1">
            <a:off x="1073150" y="2492375"/>
            <a:ext cx="1638300" cy="906463"/>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2" name="Line 23"/>
          <p:cNvSpPr>
            <a:spLocks noChangeShapeType="1"/>
          </p:cNvSpPr>
          <p:nvPr/>
        </p:nvSpPr>
        <p:spPr bwMode="auto">
          <a:xfrm flipH="1">
            <a:off x="1609725" y="2543175"/>
            <a:ext cx="1146175" cy="1900238"/>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3" name="Line 24"/>
          <p:cNvSpPr>
            <a:spLocks noChangeShapeType="1"/>
          </p:cNvSpPr>
          <p:nvPr/>
        </p:nvSpPr>
        <p:spPr bwMode="auto">
          <a:xfrm flipH="1">
            <a:off x="2843213" y="2557463"/>
            <a:ext cx="14287" cy="1900237"/>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4" name="Line 25"/>
          <p:cNvSpPr>
            <a:spLocks noChangeShapeType="1"/>
          </p:cNvSpPr>
          <p:nvPr/>
        </p:nvSpPr>
        <p:spPr bwMode="auto">
          <a:xfrm>
            <a:off x="1116013" y="3500438"/>
            <a:ext cx="2192337"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5" name="Line 26"/>
          <p:cNvSpPr>
            <a:spLocks noChangeShapeType="1"/>
          </p:cNvSpPr>
          <p:nvPr/>
        </p:nvSpPr>
        <p:spPr bwMode="auto">
          <a:xfrm flipV="1">
            <a:off x="1666875" y="3587750"/>
            <a:ext cx="1670050" cy="88582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6" name="Line 27"/>
          <p:cNvSpPr>
            <a:spLocks noChangeShapeType="1"/>
          </p:cNvSpPr>
          <p:nvPr/>
        </p:nvSpPr>
        <p:spPr bwMode="auto">
          <a:xfrm flipH="1">
            <a:off x="2930525" y="3644900"/>
            <a:ext cx="500063" cy="828675"/>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7" name="Line 28"/>
          <p:cNvSpPr>
            <a:spLocks noChangeShapeType="1"/>
          </p:cNvSpPr>
          <p:nvPr/>
        </p:nvSpPr>
        <p:spPr bwMode="auto">
          <a:xfrm flipH="1">
            <a:off x="1711325" y="4646613"/>
            <a:ext cx="942975" cy="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8" name="Line 29"/>
          <p:cNvSpPr>
            <a:spLocks noChangeShapeType="1"/>
          </p:cNvSpPr>
          <p:nvPr/>
        </p:nvSpPr>
        <p:spPr bwMode="auto">
          <a:xfrm flipH="1" flipV="1">
            <a:off x="1116013" y="3573463"/>
            <a:ext cx="1566862" cy="971550"/>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49" name="Line 30"/>
          <p:cNvSpPr>
            <a:spLocks noChangeShapeType="1"/>
          </p:cNvSpPr>
          <p:nvPr/>
        </p:nvSpPr>
        <p:spPr bwMode="auto">
          <a:xfrm flipH="1" flipV="1">
            <a:off x="1028700" y="3644900"/>
            <a:ext cx="392113" cy="842963"/>
          </a:xfrm>
          <a:prstGeom prst="line">
            <a:avLst/>
          </a:prstGeom>
          <a:noFill/>
          <a:ln w="19050">
            <a:solidFill>
              <a:schemeClr val="tx1"/>
            </a:solidFill>
            <a:miter lim="800000"/>
            <a:headEnd/>
            <a:tailEnd type="stealth" w="lg" len="lg"/>
          </a:ln>
          <a:extLst>
            <a:ext uri="{909E8E84-426E-40dd-AFC4-6F175D3DCCD1}">
              <a14:hiddenFill xmlns:a14="http://schemas.microsoft.com/office/drawing/2010/main" xmlns="">
                <a:noFill/>
              </a14:hiddenFill>
            </a:ext>
          </a:extLst>
        </p:spPr>
        <p:txBody>
          <a:bodyPr wrap="none"/>
          <a:lstStyle/>
          <a:p>
            <a:endParaRPr lang="en-US"/>
          </a:p>
        </p:txBody>
      </p:sp>
      <p:sp>
        <p:nvSpPr>
          <p:cNvPr id="30750" name="Text Box 32"/>
          <p:cNvSpPr txBox="1">
            <a:spLocks noChangeArrowheads="1"/>
          </p:cNvSpPr>
          <p:nvPr/>
        </p:nvSpPr>
        <p:spPr bwMode="auto">
          <a:xfrm>
            <a:off x="3924300" y="1844675"/>
            <a:ext cx="4752975" cy="202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b="1">
                <a:latin typeface="Times New Roman" panose="02020603050405020304" pitchFamily="18" charset="0"/>
                <a:cs typeface="Times New Roman" panose="02020603050405020304" pitchFamily="18" charset="0"/>
              </a:rPr>
              <a:t>建立对应与每个对手得分的向量</a:t>
            </a:r>
          </a:p>
          <a:p>
            <a:pPr algn="ctr" eaLnBrk="1" hangingPunct="1">
              <a:spcBef>
                <a:spcPct val="20000"/>
              </a:spcBef>
            </a:pPr>
            <a:r>
              <a:rPr kumimoji="1" lang="en-US" altLang="zh-CN" sz="2200" b="1" i="1">
                <a:latin typeface="Times New Roman" panose="02020603050405020304" pitchFamily="18" charset="0"/>
                <a:cs typeface="Times New Roman" panose="02020603050405020304" pitchFamily="18" charset="0"/>
              </a:rPr>
              <a:t>s</a:t>
            </a:r>
            <a:r>
              <a:rPr kumimoji="1" lang="en-US" altLang="zh-CN" sz="2200" b="1" baseline="-25000">
                <a:latin typeface="Times New Roman" panose="02020603050405020304" pitchFamily="18" charset="0"/>
                <a:cs typeface="Times New Roman" panose="02020603050405020304" pitchFamily="18" charset="0"/>
              </a:rPr>
              <a:t>1</a:t>
            </a:r>
            <a:r>
              <a:rPr kumimoji="1" lang="en-US" altLang="zh-CN" sz="2200" b="1" i="1">
                <a:latin typeface="Times New Roman" panose="02020603050405020304" pitchFamily="18" charset="0"/>
                <a:cs typeface="Times New Roman" panose="02020603050405020304" pitchFamily="18" charset="0"/>
              </a:rPr>
              <a:t> </a:t>
            </a:r>
            <a:r>
              <a:rPr kumimoji="1" lang="en-US" altLang="zh-CN" sz="2200" b="1">
                <a:latin typeface="Times New Roman" panose="02020603050405020304" pitchFamily="18" charset="0"/>
                <a:cs typeface="Times New Roman" panose="02020603050405020304" pitchFamily="18" charset="0"/>
              </a:rPr>
              <a:t>= (</a:t>
            </a:r>
            <a:r>
              <a:rPr kumimoji="1" lang="en-US" altLang="zh-CN" sz="2200" b="1" i="1">
                <a:latin typeface="Times New Roman" panose="02020603050405020304" pitchFamily="18" charset="0"/>
                <a:cs typeface="Times New Roman" panose="02020603050405020304" pitchFamily="18" charset="0"/>
              </a:rPr>
              <a:t>a</a:t>
            </a:r>
            <a:r>
              <a:rPr kumimoji="1" lang="en-US" altLang="zh-CN" sz="2200" b="1" baseline="-25000">
                <a:latin typeface="Times New Roman" panose="02020603050405020304" pitchFamily="18" charset="0"/>
                <a:cs typeface="Times New Roman" panose="02020603050405020304" pitchFamily="18" charset="0"/>
              </a:rPr>
              <a:t>1</a:t>
            </a:r>
            <a:r>
              <a:rPr kumimoji="1" lang="en-US" altLang="zh-CN" sz="2200" b="1">
                <a:latin typeface="Times New Roman" panose="02020603050405020304" pitchFamily="18" charset="0"/>
                <a:cs typeface="Times New Roman" panose="02020603050405020304" pitchFamily="18" charset="0"/>
              </a:rPr>
              <a:t>, </a:t>
            </a:r>
            <a:r>
              <a:rPr kumimoji="1" lang="en-US" altLang="zh-CN" sz="2200" b="1" i="1">
                <a:latin typeface="Times New Roman" panose="02020603050405020304" pitchFamily="18" charset="0"/>
                <a:cs typeface="Times New Roman" panose="02020603050405020304" pitchFamily="18" charset="0"/>
              </a:rPr>
              <a:t>b</a:t>
            </a:r>
            <a:r>
              <a:rPr kumimoji="1" lang="en-US" altLang="zh-CN" sz="2200" b="1" baseline="-25000">
                <a:latin typeface="Times New Roman" panose="02020603050405020304" pitchFamily="18" charset="0"/>
                <a:cs typeface="Times New Roman" panose="02020603050405020304" pitchFamily="18" charset="0"/>
              </a:rPr>
              <a:t>2</a:t>
            </a:r>
            <a:r>
              <a:rPr kumimoji="1" lang="en-US" altLang="zh-CN" sz="2200" b="1">
                <a:latin typeface="Times New Roman" panose="02020603050405020304" pitchFamily="18" charset="0"/>
                <a:cs typeface="Times New Roman" panose="02020603050405020304" pitchFamily="18" charset="0"/>
              </a:rPr>
              <a:t>, </a:t>
            </a:r>
            <a:r>
              <a:rPr kumimoji="1" lang="en-US" altLang="zh-CN" sz="2200" b="1" i="1">
                <a:latin typeface="Times New Roman" panose="02020603050405020304" pitchFamily="18" charset="0"/>
                <a:cs typeface="Times New Roman" panose="02020603050405020304" pitchFamily="18" charset="0"/>
              </a:rPr>
              <a:t>c</a:t>
            </a:r>
            <a:r>
              <a:rPr kumimoji="1" lang="en-US" altLang="zh-CN" sz="2200" b="1" baseline="-25000">
                <a:latin typeface="Times New Roman" panose="02020603050405020304" pitchFamily="18" charset="0"/>
                <a:cs typeface="Times New Roman" panose="02020603050405020304" pitchFamily="18" charset="0"/>
              </a:rPr>
              <a:t>3</a:t>
            </a:r>
            <a:r>
              <a:rPr kumimoji="1" lang="en-US" altLang="zh-CN" sz="2200" b="1">
                <a:latin typeface="Times New Roman" panose="02020603050405020304" pitchFamily="18" charset="0"/>
                <a:cs typeface="Times New Roman" panose="02020603050405020304" pitchFamily="18" charset="0"/>
              </a:rPr>
              <a:t>, </a:t>
            </a:r>
            <a:r>
              <a:rPr kumimoji="1" lang="en-US" altLang="zh-CN" sz="2200" b="1" i="1">
                <a:latin typeface="Times New Roman" panose="02020603050405020304" pitchFamily="18" charset="0"/>
                <a:cs typeface="Times New Roman" panose="02020603050405020304" pitchFamily="18" charset="0"/>
              </a:rPr>
              <a:t>d</a:t>
            </a:r>
            <a:r>
              <a:rPr kumimoji="1" lang="en-US" altLang="zh-CN" sz="2200" b="1" baseline="-25000">
                <a:latin typeface="Times New Roman" panose="02020603050405020304" pitchFamily="18" charset="0"/>
                <a:cs typeface="Times New Roman" panose="02020603050405020304" pitchFamily="18" charset="0"/>
              </a:rPr>
              <a:t>4</a:t>
            </a:r>
            <a:r>
              <a:rPr kumimoji="1" lang="en-US" altLang="zh-CN" sz="2200" b="1">
                <a:latin typeface="Times New Roman" panose="02020603050405020304" pitchFamily="18" charset="0"/>
                <a:cs typeface="Times New Roman" panose="02020603050405020304" pitchFamily="18" charset="0"/>
              </a:rPr>
              <a:t>, </a:t>
            </a:r>
            <a:r>
              <a:rPr kumimoji="1" lang="en-US" altLang="zh-CN" sz="2200" b="1" i="1">
                <a:latin typeface="Times New Roman" panose="02020603050405020304" pitchFamily="18" charset="0"/>
                <a:cs typeface="Times New Roman" panose="02020603050405020304" pitchFamily="18" charset="0"/>
              </a:rPr>
              <a:t>e</a:t>
            </a:r>
            <a:r>
              <a:rPr kumimoji="1" lang="en-US" altLang="zh-CN" sz="2200" b="1" baseline="-25000">
                <a:latin typeface="Times New Roman" panose="02020603050405020304" pitchFamily="18" charset="0"/>
                <a:cs typeface="Times New Roman" panose="02020603050405020304" pitchFamily="18" charset="0"/>
              </a:rPr>
              <a:t>5</a:t>
            </a:r>
            <a:r>
              <a:rPr kumimoji="1" lang="en-US" altLang="zh-CN" sz="2200" b="1">
                <a:latin typeface="Times New Roman" panose="02020603050405020304" pitchFamily="18" charset="0"/>
                <a:cs typeface="Times New Roman" panose="02020603050405020304" pitchFamily="18" charset="0"/>
              </a:rPr>
              <a:t>, </a:t>
            </a:r>
            <a:r>
              <a:rPr kumimoji="1" lang="en-US" altLang="zh-CN" sz="2200" b="1" i="1">
                <a:latin typeface="Times New Roman" panose="02020603050405020304" pitchFamily="18" charset="0"/>
                <a:cs typeface="Times New Roman" panose="02020603050405020304" pitchFamily="18" charset="0"/>
              </a:rPr>
              <a:t>f</a:t>
            </a:r>
            <a:r>
              <a:rPr kumimoji="1" lang="en-US" altLang="zh-CN" sz="2200" b="1" baseline="-25000">
                <a:latin typeface="Times New Roman" panose="02020603050405020304" pitchFamily="18" charset="0"/>
                <a:cs typeface="Times New Roman" panose="02020603050405020304" pitchFamily="18" charset="0"/>
              </a:rPr>
              <a:t>6</a:t>
            </a:r>
            <a:r>
              <a:rPr kumimoji="1" lang="en-US" altLang="zh-CN" sz="2200" b="1">
                <a:latin typeface="Times New Roman" panose="02020603050405020304" pitchFamily="18" charset="0"/>
                <a:cs typeface="Times New Roman" panose="02020603050405020304" pitchFamily="18" charset="0"/>
              </a:rPr>
              <a:t>)</a:t>
            </a:r>
          </a:p>
          <a:p>
            <a:pPr eaLnBrk="1" hangingPunct="1">
              <a:spcBef>
                <a:spcPct val="50000"/>
              </a:spcBef>
            </a:pPr>
            <a:r>
              <a:rPr kumimoji="1" lang="zh-CN" altLang="en-US" sz="2200" b="1">
                <a:latin typeface="Times New Roman" panose="02020603050405020304" pitchFamily="18" charset="0"/>
                <a:cs typeface="Times New Roman" panose="02020603050405020304" pitchFamily="18" charset="0"/>
              </a:rPr>
              <a:t>然后逐次求第</a:t>
            </a:r>
            <a:r>
              <a:rPr kumimoji="1" lang="en-US" altLang="zh-CN" sz="2200" b="1" i="1">
                <a:latin typeface="Times New Roman" panose="02020603050405020304" pitchFamily="18" charset="0"/>
                <a:cs typeface="Times New Roman" panose="02020603050405020304" pitchFamily="18" charset="0"/>
              </a:rPr>
              <a:t>k</a:t>
            </a:r>
            <a:r>
              <a:rPr kumimoji="1" lang="zh-CN" altLang="en-US" sz="2200" b="1">
                <a:latin typeface="Times New Roman" panose="02020603050405020304" pitchFamily="18" charset="0"/>
                <a:cs typeface="Times New Roman" panose="02020603050405020304" pitchFamily="18" charset="0"/>
              </a:rPr>
              <a:t>级的得分向量</a:t>
            </a:r>
            <a:r>
              <a:rPr kumimoji="1" lang="en-US" altLang="zh-CN" sz="2200" b="1" i="1">
                <a:latin typeface="Times New Roman" panose="02020603050405020304" pitchFamily="18" charset="0"/>
                <a:cs typeface="Times New Roman" panose="02020603050405020304" pitchFamily="18" charset="0"/>
              </a:rPr>
              <a:t>s</a:t>
            </a:r>
            <a:r>
              <a:rPr kumimoji="1" lang="en-US" altLang="zh-CN" sz="2200" b="1" baseline="-25000">
                <a:latin typeface="Times New Roman" panose="02020603050405020304" pitchFamily="18" charset="0"/>
                <a:cs typeface="Times New Roman" panose="02020603050405020304" pitchFamily="18" charset="0"/>
              </a:rPr>
              <a:t>k</a:t>
            </a:r>
            <a:r>
              <a:rPr kumimoji="1" lang="en-US" altLang="zh-CN" sz="2200" b="1">
                <a:latin typeface="Times New Roman" panose="02020603050405020304" pitchFamily="18" charset="0"/>
                <a:cs typeface="Times New Roman" panose="02020603050405020304" pitchFamily="18" charset="0"/>
              </a:rPr>
              <a:t>, </a:t>
            </a:r>
            <a:r>
              <a:rPr kumimoji="1" lang="zh-CN" altLang="en-US" sz="2200" b="1">
                <a:latin typeface="Times New Roman" panose="02020603050405020304" pitchFamily="18" charset="0"/>
                <a:cs typeface="Times New Roman" panose="02020603050405020304" pitchFamily="18" charset="0"/>
              </a:rPr>
              <a:t>每个选手的第</a:t>
            </a:r>
            <a:r>
              <a:rPr kumimoji="1" lang="en-US" altLang="zh-CN" sz="2200" b="1" i="1">
                <a:latin typeface="Times New Roman" panose="02020603050405020304" pitchFamily="18" charset="0"/>
                <a:cs typeface="Times New Roman" panose="02020603050405020304" pitchFamily="18" charset="0"/>
              </a:rPr>
              <a:t>k</a:t>
            </a:r>
            <a:r>
              <a:rPr kumimoji="1" lang="zh-CN" altLang="en-US" sz="2200" b="1">
                <a:latin typeface="Times New Roman" panose="02020603050405020304" pitchFamily="18" charset="0"/>
                <a:cs typeface="Times New Roman" panose="02020603050405020304" pitchFamily="18" charset="0"/>
              </a:rPr>
              <a:t>级得分是其战胜的对手在第</a:t>
            </a:r>
            <a:r>
              <a:rPr kumimoji="1" lang="en-US" altLang="zh-CN" sz="2200" b="1" i="1">
                <a:latin typeface="Times New Roman" panose="02020603050405020304" pitchFamily="18" charset="0"/>
                <a:cs typeface="Times New Roman" panose="02020603050405020304" pitchFamily="18" charset="0"/>
              </a:rPr>
              <a:t>k</a:t>
            </a:r>
            <a:r>
              <a:rPr kumimoji="1" lang="en-US" altLang="zh-CN" sz="2200" b="1">
                <a:latin typeface="Times New Roman" panose="02020603050405020304" pitchFamily="18" charset="0"/>
                <a:cs typeface="Times New Roman" panose="02020603050405020304" pitchFamily="18" charset="0"/>
              </a:rPr>
              <a:t>-1</a:t>
            </a:r>
            <a:r>
              <a:rPr kumimoji="1" lang="zh-CN" altLang="en-US" sz="2200" b="1">
                <a:latin typeface="Times New Roman" panose="02020603050405020304" pitchFamily="18" charset="0"/>
                <a:cs typeface="Times New Roman" panose="02020603050405020304" pitchFamily="18" charset="0"/>
              </a:rPr>
              <a:t>级得分的总和。</a:t>
            </a:r>
          </a:p>
        </p:txBody>
      </p:sp>
      <p:sp>
        <p:nvSpPr>
          <p:cNvPr id="30751" name="Text Box 33"/>
          <p:cNvSpPr txBox="1">
            <a:spLocks noChangeArrowheads="1"/>
          </p:cNvSpPr>
          <p:nvPr/>
        </p:nvSpPr>
        <p:spPr bwMode="auto">
          <a:xfrm>
            <a:off x="3851275" y="3860800"/>
            <a:ext cx="5040313"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b="1">
                <a:latin typeface="Times New Roman" panose="02020603050405020304" pitchFamily="18" charset="0"/>
              </a:rPr>
              <a:t>对应于左图所示的竞赛结果，得分向量：</a:t>
            </a:r>
          </a:p>
          <a:p>
            <a:pPr eaLnBrk="1" hangingPunct="1">
              <a:spcBef>
                <a:spcPct val="20000"/>
              </a:spcBef>
            </a:pPr>
            <a:r>
              <a:rPr kumimoji="1" lang="en-US" altLang="zh-CN" sz="2200" b="1" i="1">
                <a:latin typeface="Times New Roman" panose="02020603050405020304" pitchFamily="18" charset="0"/>
              </a:rPr>
              <a:t>s</a:t>
            </a:r>
            <a:r>
              <a:rPr kumimoji="1" lang="en-US" altLang="zh-CN" sz="2200" b="1" baseline="-25000">
                <a:latin typeface="Times New Roman" panose="02020603050405020304" pitchFamily="18" charset="0"/>
              </a:rPr>
              <a:t>1</a:t>
            </a:r>
            <a:r>
              <a:rPr kumimoji="1" lang="en-US" altLang="zh-CN" sz="2200" b="1">
                <a:latin typeface="Times New Roman" panose="02020603050405020304" pitchFamily="18" charset="0"/>
              </a:rPr>
              <a:t>=(4,3,3,2,2,1)    </a:t>
            </a:r>
            <a:r>
              <a:rPr kumimoji="1" lang="en-US" altLang="zh-CN" sz="2200" b="1" i="1">
                <a:latin typeface="Times New Roman" panose="02020603050405020304" pitchFamily="18" charset="0"/>
              </a:rPr>
              <a:t>s</a:t>
            </a:r>
            <a:r>
              <a:rPr kumimoji="1" lang="en-US" altLang="zh-CN" sz="2200" b="1" baseline="-25000">
                <a:latin typeface="Times New Roman" panose="02020603050405020304" pitchFamily="18" charset="0"/>
              </a:rPr>
              <a:t>2</a:t>
            </a:r>
            <a:r>
              <a:rPr kumimoji="1" lang="en-US" altLang="zh-CN" sz="2200" b="1">
                <a:latin typeface="Times New Roman" panose="02020603050405020304" pitchFamily="18" charset="0"/>
              </a:rPr>
              <a:t>=(8,5,9,3,4,3)  </a:t>
            </a:r>
            <a:r>
              <a:rPr kumimoji="1" lang="en-US" altLang="zh-CN" sz="2200" b="1" i="1">
                <a:latin typeface="Times New Roman" panose="02020603050405020304" pitchFamily="18" charset="0"/>
              </a:rPr>
              <a:t>s</a:t>
            </a:r>
            <a:r>
              <a:rPr kumimoji="1" lang="en-US" altLang="zh-CN" sz="2200" b="1" baseline="-25000">
                <a:latin typeface="Times New Roman" panose="02020603050405020304" pitchFamily="18" charset="0"/>
              </a:rPr>
              <a:t>3</a:t>
            </a:r>
            <a:r>
              <a:rPr kumimoji="1" lang="en-US" altLang="zh-CN" sz="2200" b="1">
                <a:latin typeface="Times New Roman" panose="02020603050405020304" pitchFamily="18" charset="0"/>
              </a:rPr>
              <a:t>=(15,10,16,7,12,9) </a:t>
            </a:r>
            <a:r>
              <a:rPr kumimoji="1" lang="en-US" altLang="zh-CN" sz="2200" b="1" i="1">
                <a:latin typeface="Times New Roman" panose="02020603050405020304" pitchFamily="18" charset="0"/>
              </a:rPr>
              <a:t>s</a:t>
            </a:r>
            <a:r>
              <a:rPr kumimoji="1" lang="en-US" altLang="zh-CN" sz="2200" b="1" baseline="-25000">
                <a:latin typeface="Times New Roman" panose="02020603050405020304" pitchFamily="18" charset="0"/>
              </a:rPr>
              <a:t>4</a:t>
            </a:r>
            <a:r>
              <a:rPr kumimoji="1" lang="en-US" altLang="zh-CN" sz="2200" b="1">
                <a:latin typeface="Times New Roman" panose="02020603050405020304" pitchFamily="18" charset="0"/>
              </a:rPr>
              <a:t>=(38,28,32,21,25,16)</a:t>
            </a:r>
          </a:p>
          <a:p>
            <a:pPr eaLnBrk="1" hangingPunct="1">
              <a:spcBef>
                <a:spcPct val="20000"/>
              </a:spcBef>
            </a:pPr>
            <a:r>
              <a:rPr kumimoji="1" lang="en-US" altLang="zh-CN" sz="2200" b="1" i="1">
                <a:latin typeface="Times New Roman" panose="02020603050405020304" pitchFamily="18" charset="0"/>
              </a:rPr>
              <a:t>s</a:t>
            </a:r>
            <a:r>
              <a:rPr kumimoji="1" lang="en-US" altLang="zh-CN" sz="2200" b="1" baseline="-25000">
                <a:latin typeface="Times New Roman" panose="02020603050405020304" pitchFamily="18" charset="0"/>
              </a:rPr>
              <a:t>5</a:t>
            </a:r>
            <a:r>
              <a:rPr kumimoji="1" lang="en-US" altLang="zh-CN" sz="2200" b="1">
                <a:latin typeface="Times New Roman" panose="02020603050405020304" pitchFamily="18" charset="0"/>
              </a:rPr>
              <a:t>=(90,62,87,41,48,32)   ......</a:t>
            </a:r>
            <a:endParaRPr kumimoji="1" lang="en-US" altLang="zh-CN" sz="2200" b="1" i="1">
              <a:latin typeface="Times New Roman" panose="02020603050405020304" pitchFamily="18" charset="0"/>
            </a:endParaRPr>
          </a:p>
        </p:txBody>
      </p:sp>
      <p:sp>
        <p:nvSpPr>
          <p:cNvPr id="102434" name="Text Box 34"/>
          <p:cNvSpPr txBox="1">
            <a:spLocks noChangeArrowheads="1"/>
          </p:cNvSpPr>
          <p:nvPr/>
        </p:nvSpPr>
        <p:spPr bwMode="auto">
          <a:xfrm>
            <a:off x="539750" y="5589588"/>
            <a:ext cx="8353425" cy="830262"/>
          </a:xfrm>
          <a:prstGeom prst="rect">
            <a:avLst/>
          </a:prstGeom>
          <a:solidFill>
            <a:srgbClr val="CCFFCC"/>
          </a:solidFill>
          <a:ln w="57150" cmpd="thinThick">
            <a:solidFill>
              <a:srgbClr val="99CC00"/>
            </a:solidFill>
            <a:miter lim="800000"/>
            <a:headEnd/>
            <a:tailEnd/>
          </a:ln>
          <a:effectLst>
            <a:outerShdw dist="107763" dir="2700000" algn="ctr" rotWithShape="0">
              <a:schemeClr val="bg2">
                <a:alpha val="50000"/>
              </a:schemeClr>
            </a:outerShdw>
          </a:effectLst>
        </p:spPr>
        <p:txBody>
          <a:bodyPr>
            <a:spAutoFit/>
          </a:bodyPr>
          <a:lstStyle/>
          <a:p>
            <a:pPr>
              <a:spcBef>
                <a:spcPct val="50000"/>
              </a:spcBef>
              <a:defRPr/>
            </a:pPr>
            <a:r>
              <a:rPr kumimoji="1" lang="zh-CN" altLang="en-US" sz="2400" b="1" dirty="0">
                <a:solidFill>
                  <a:srgbClr val="336600"/>
                </a:solidFill>
                <a:latin typeface="Times New Roman" pitchFamily="18" charset="0"/>
              </a:rPr>
              <a:t>当问题竞赛图是强连通且至少有</a:t>
            </a:r>
            <a:r>
              <a:rPr kumimoji="1" lang="en-US" altLang="zh-CN" sz="2400" b="1" dirty="0">
                <a:solidFill>
                  <a:srgbClr val="336600"/>
                </a:solidFill>
                <a:latin typeface="Times New Roman" pitchFamily="18" charset="0"/>
              </a:rPr>
              <a:t>4</a:t>
            </a:r>
            <a:r>
              <a:rPr kumimoji="1" lang="zh-CN" altLang="en-US" sz="2400" b="1" dirty="0">
                <a:solidFill>
                  <a:srgbClr val="336600"/>
                </a:solidFill>
                <a:latin typeface="Times New Roman" pitchFamily="18" charset="0"/>
              </a:rPr>
              <a:t>个选手时，这个序列一定收敛于一个固定的排列，这可以作为排名：</a:t>
            </a:r>
            <a:r>
              <a:rPr kumimoji="1" lang="en-US" altLang="zh-CN" sz="2400" b="1" dirty="0">
                <a:solidFill>
                  <a:srgbClr val="336600"/>
                </a:solidFill>
                <a:latin typeface="Times New Roman" pitchFamily="18" charset="0"/>
              </a:rPr>
              <a:t>A  C  B  E  D  F</a:t>
            </a:r>
            <a:r>
              <a:rPr kumimoji="1" lang="zh-CN" altLang="en-US" sz="2400" b="1" dirty="0">
                <a:solidFill>
                  <a:srgbClr val="336600"/>
                </a:solidFill>
                <a:latin typeface="Times New Roman" pitchFamily="18" charset="0"/>
              </a:rPr>
              <a:t>。</a:t>
            </a:r>
            <a:endParaRPr kumimoji="1" lang="en-US" altLang="zh-CN" sz="2400" b="1" dirty="0">
              <a:solidFill>
                <a:srgbClr val="336600"/>
              </a:solidFill>
              <a:latin typeface="Times New Roman" pitchFamily="18" charset="0"/>
            </a:endParaRPr>
          </a:p>
        </p:txBody>
      </p:sp>
      <p:sp>
        <p:nvSpPr>
          <p:cNvPr id="2" name="幻灯片编号占位符 1"/>
          <p:cNvSpPr>
            <a:spLocks noGrp="1"/>
          </p:cNvSpPr>
          <p:nvPr>
            <p:ph type="sldNum" sz="quarter" idx="12"/>
          </p:nvPr>
        </p:nvSpPr>
        <p:spPr/>
        <p:txBody>
          <a:bodyPr/>
          <a:lstStyle/>
          <a:p>
            <a:fld id="{87555A51-9A2F-4CE3-8931-25D9C6A46AA4}" type="slidenum">
              <a:rPr lang="en-US" altLang="zh-CN" smtClean="0"/>
              <a:pPr/>
              <a:t>47</a:t>
            </a:fld>
            <a:endParaRPr lang="en-US" altLang="zh-CN"/>
          </a:p>
        </p:txBody>
      </p:sp>
    </p:spTree>
    <p:extLst>
      <p:ext uri="{BB962C8B-B14F-4D97-AF65-F5344CB8AC3E}">
        <p14:creationId xmlns:p14="http://schemas.microsoft.com/office/powerpoint/2010/main" val="1335939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4"/>
                                        </p:tgtEl>
                                        <p:attrNameLst>
                                          <p:attrName>style.visibility</p:attrName>
                                        </p:attrNameLst>
                                      </p:cBhvr>
                                      <p:to>
                                        <p:strVal val="visible"/>
                                      </p:to>
                                    </p:set>
                                    <p:anim calcmode="lin" valueType="num">
                                      <p:cBhvr additive="base">
                                        <p:cTn id="7" dur="500" fill="hold"/>
                                        <p:tgtEl>
                                          <p:spTgt spid="102434"/>
                                        </p:tgtEl>
                                        <p:attrNameLst>
                                          <p:attrName>ppt_x</p:attrName>
                                        </p:attrNameLst>
                                      </p:cBhvr>
                                      <p:tavLst>
                                        <p:tav tm="0">
                                          <p:val>
                                            <p:strVal val="#ppt_x"/>
                                          </p:val>
                                        </p:tav>
                                        <p:tav tm="100000">
                                          <p:val>
                                            <p:strVal val="#ppt_x"/>
                                          </p:val>
                                        </p:tav>
                                      </p:tavLst>
                                    </p:anim>
                                    <p:anim calcmode="lin" valueType="num">
                                      <p:cBhvr additive="base">
                                        <p:cTn id="8" dur="500" fill="hold"/>
                                        <p:tgtEl>
                                          <p:spTgt spid="102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95288" y="333375"/>
            <a:ext cx="7543800" cy="868363"/>
          </a:xfrm>
        </p:spPr>
        <p:txBody>
          <a:bodyPr/>
          <a:lstStyle/>
          <a:p>
            <a:r>
              <a:rPr lang="zh-CN" altLang="en-US">
                <a:ea typeface="宋体" charset="0"/>
              </a:rPr>
              <a:t>附：随机欧拉图</a:t>
            </a:r>
          </a:p>
        </p:txBody>
      </p:sp>
      <p:sp>
        <p:nvSpPr>
          <p:cNvPr id="38914" name="Rectangle 3"/>
          <p:cNvSpPr>
            <a:spLocks noGrp="1" noChangeArrowheads="1"/>
          </p:cNvSpPr>
          <p:nvPr>
            <p:ph idx="1"/>
          </p:nvPr>
        </p:nvSpPr>
        <p:spPr>
          <a:xfrm>
            <a:off x="457200" y="1412875"/>
            <a:ext cx="8229600" cy="4718050"/>
          </a:xfrm>
        </p:spPr>
        <p:txBody>
          <a:bodyPr/>
          <a:lstStyle/>
          <a:p>
            <a:pPr>
              <a:lnSpc>
                <a:spcPct val="110000"/>
              </a:lnSpc>
              <a:spcBef>
                <a:spcPct val="30000"/>
              </a:spcBef>
            </a:pPr>
            <a:r>
              <a:rPr lang="zh-CN" altLang="en-US" sz="2400" b="1">
                <a:latin typeface="Times New Roman" charset="0"/>
                <a:ea typeface="宋体" charset="0"/>
              </a:rPr>
              <a:t>设</a:t>
            </a:r>
            <a:r>
              <a:rPr lang="en-US" altLang="zh-CN" sz="2400" b="1">
                <a:latin typeface="Times New Roman" charset="0"/>
                <a:ea typeface="宋体" charset="0"/>
              </a:rPr>
              <a:t>G</a:t>
            </a:r>
            <a:r>
              <a:rPr lang="zh-CN" altLang="en-US" sz="2400" b="1">
                <a:latin typeface="Times New Roman" charset="0"/>
                <a:ea typeface="宋体" charset="0"/>
              </a:rPr>
              <a:t>是欧拉图，</a:t>
            </a:r>
            <a:r>
              <a:rPr lang="en-US" altLang="zh-CN" sz="2400" b="1" i="1">
                <a:latin typeface="Times New Roman" charset="0"/>
                <a:ea typeface="宋体" charset="0"/>
              </a:rPr>
              <a:t>v</a:t>
            </a:r>
            <a:r>
              <a:rPr lang="en-US" altLang="zh-CN" sz="2400" b="1">
                <a:latin typeface="Times New Roman" charset="0"/>
                <a:ea typeface="宋体" charset="0"/>
                <a:sym typeface="Symbol" charset="2"/>
              </a:rPr>
              <a:t></a:t>
            </a:r>
            <a:r>
              <a:rPr lang="en-US" altLang="zh-CN" sz="2400" b="1">
                <a:latin typeface="Times New Roman" charset="0"/>
                <a:ea typeface="宋体" charset="0"/>
              </a:rPr>
              <a:t>V</a:t>
            </a:r>
            <a:r>
              <a:rPr lang="en-US" altLang="zh-CN" sz="2400" b="1" baseline="-30000">
                <a:latin typeface="Times New Roman" charset="0"/>
                <a:ea typeface="宋体" charset="0"/>
              </a:rPr>
              <a:t>G</a:t>
            </a:r>
            <a:r>
              <a:rPr lang="zh-CN" altLang="en-US" sz="2400" b="1">
                <a:latin typeface="Times New Roman" charset="0"/>
                <a:ea typeface="宋体" charset="0"/>
              </a:rPr>
              <a:t>，从</a:t>
            </a:r>
            <a:r>
              <a:rPr lang="en-US" altLang="zh-CN" sz="2400" b="1" i="1">
                <a:latin typeface="Times New Roman" charset="0"/>
                <a:ea typeface="宋体" charset="0"/>
              </a:rPr>
              <a:t>v</a:t>
            </a:r>
            <a:r>
              <a:rPr lang="zh-CN" altLang="en-US" sz="2400" b="1">
                <a:latin typeface="Times New Roman" charset="0"/>
                <a:ea typeface="宋体" charset="0"/>
              </a:rPr>
              <a:t>开始，每一步从当前点所关联边中随机选边，均可构造欧拉回路，则</a:t>
            </a:r>
            <a:r>
              <a:rPr lang="en-US" altLang="zh-CN" sz="2400" b="1">
                <a:latin typeface="Times New Roman" charset="0"/>
                <a:ea typeface="宋体" charset="0"/>
              </a:rPr>
              <a:t>G</a:t>
            </a:r>
            <a:r>
              <a:rPr lang="zh-CN" altLang="en-US" sz="2400" b="1">
                <a:latin typeface="Times New Roman" charset="0"/>
                <a:ea typeface="宋体" charset="0"/>
              </a:rPr>
              <a:t>称为以</a:t>
            </a:r>
            <a:r>
              <a:rPr lang="en-US" altLang="zh-CN" sz="2400" b="1" i="1">
                <a:latin typeface="Times New Roman" charset="0"/>
                <a:ea typeface="宋体" charset="0"/>
              </a:rPr>
              <a:t>v</a:t>
            </a:r>
            <a:r>
              <a:rPr lang="zh-CN" altLang="en-US" sz="2400" b="1">
                <a:latin typeface="Times New Roman" charset="0"/>
                <a:ea typeface="宋体" charset="0"/>
              </a:rPr>
              <a:t>为始点的随机欧拉图。 </a:t>
            </a:r>
          </a:p>
          <a:p>
            <a:pPr>
              <a:lnSpc>
                <a:spcPct val="110000"/>
              </a:lnSpc>
              <a:spcBef>
                <a:spcPct val="30000"/>
              </a:spcBef>
            </a:pPr>
            <a:r>
              <a:rPr lang="zh-CN" altLang="en-US" sz="2400" b="1">
                <a:latin typeface="Times New Roman" charset="0"/>
                <a:ea typeface="宋体" charset="0"/>
              </a:rPr>
              <a:t>注意，若</a:t>
            </a:r>
            <a:r>
              <a:rPr lang="en-US" altLang="zh-CN" sz="2400" b="1">
                <a:latin typeface="Times New Roman" charset="0"/>
                <a:ea typeface="宋体" charset="0"/>
              </a:rPr>
              <a:t>G</a:t>
            </a:r>
            <a:r>
              <a:rPr lang="zh-CN" altLang="en-US" sz="2400" b="1">
                <a:latin typeface="Times New Roman" charset="0"/>
                <a:ea typeface="宋体" charset="0"/>
              </a:rPr>
              <a:t>是以</a:t>
            </a:r>
            <a:r>
              <a:rPr lang="en-US" altLang="zh-CN" sz="2400" b="1" i="1">
                <a:latin typeface="Times New Roman" charset="0"/>
                <a:ea typeface="宋体" charset="0"/>
              </a:rPr>
              <a:t>v</a:t>
            </a:r>
            <a:r>
              <a:rPr lang="zh-CN" altLang="en-US" sz="2400" b="1">
                <a:latin typeface="Times New Roman" charset="0"/>
                <a:ea typeface="宋体" charset="0"/>
              </a:rPr>
              <a:t>为始点的随机欧拉</a:t>
            </a:r>
          </a:p>
          <a:p>
            <a:pPr>
              <a:lnSpc>
                <a:spcPct val="110000"/>
              </a:lnSpc>
              <a:spcBef>
                <a:spcPct val="30000"/>
              </a:spcBef>
              <a:buFont typeface="Wingdings" charset="2"/>
              <a:buNone/>
            </a:pPr>
            <a:r>
              <a:rPr lang="zh-CN" altLang="en-US" sz="2400" b="1">
                <a:latin typeface="Times New Roman" charset="0"/>
                <a:ea typeface="宋体" charset="0"/>
              </a:rPr>
              <a:t>     图，则任何一个以</a:t>
            </a:r>
            <a:r>
              <a:rPr lang="en-US" altLang="zh-CN" sz="2400" b="1" i="1">
                <a:latin typeface="Times New Roman" charset="0"/>
                <a:ea typeface="宋体" charset="0"/>
              </a:rPr>
              <a:t>v</a:t>
            </a:r>
            <a:r>
              <a:rPr lang="zh-CN" altLang="en-US" sz="2400" b="1">
                <a:latin typeface="Times New Roman" charset="0"/>
                <a:ea typeface="宋体" charset="0"/>
              </a:rPr>
              <a:t>为始点的不包含</a:t>
            </a:r>
          </a:p>
          <a:p>
            <a:pPr>
              <a:lnSpc>
                <a:spcPct val="110000"/>
              </a:lnSpc>
              <a:spcBef>
                <a:spcPct val="30000"/>
              </a:spcBef>
              <a:buFont typeface="Wingdings" charset="2"/>
              <a:buNone/>
            </a:pPr>
            <a:r>
              <a:rPr lang="zh-CN" altLang="en-US" sz="2400" b="1">
                <a:latin typeface="Times New Roman" charset="0"/>
                <a:ea typeface="宋体" charset="0"/>
              </a:rPr>
              <a:t>     </a:t>
            </a:r>
            <a:r>
              <a:rPr lang="en-US" altLang="zh-CN" sz="2400" b="1">
                <a:latin typeface="Times New Roman" charset="0"/>
                <a:ea typeface="宋体" charset="0"/>
              </a:rPr>
              <a:t>G</a:t>
            </a:r>
            <a:r>
              <a:rPr lang="zh-CN" altLang="en-US" sz="2400" b="1">
                <a:latin typeface="Times New Roman" charset="0"/>
                <a:ea typeface="宋体" charset="0"/>
              </a:rPr>
              <a:t>中所有边的回路都应该能扩充成欧</a:t>
            </a:r>
          </a:p>
          <a:p>
            <a:pPr>
              <a:lnSpc>
                <a:spcPct val="110000"/>
              </a:lnSpc>
              <a:spcBef>
                <a:spcPct val="30000"/>
              </a:spcBef>
              <a:buFont typeface="Wingdings" charset="2"/>
              <a:buNone/>
            </a:pPr>
            <a:r>
              <a:rPr lang="zh-CN" altLang="en-US" sz="2400" b="1">
                <a:latin typeface="Times New Roman" charset="0"/>
                <a:ea typeface="宋体" charset="0"/>
              </a:rPr>
              <a:t>    拉回路。反之，若</a:t>
            </a:r>
            <a:r>
              <a:rPr lang="en-US" altLang="zh-CN" sz="2400" b="1">
                <a:latin typeface="Times New Roman" charset="0"/>
                <a:ea typeface="宋体" charset="0"/>
              </a:rPr>
              <a:t>G</a:t>
            </a:r>
            <a:r>
              <a:rPr lang="zh-CN" altLang="en-US" sz="2400" b="1">
                <a:latin typeface="Times New Roman" charset="0"/>
                <a:ea typeface="宋体" charset="0"/>
              </a:rPr>
              <a:t>不是以</a:t>
            </a:r>
            <a:r>
              <a:rPr lang="en-US" altLang="zh-CN" sz="2400" b="1" i="1">
                <a:latin typeface="Times New Roman" charset="0"/>
                <a:ea typeface="宋体" charset="0"/>
              </a:rPr>
              <a:t>v</a:t>
            </a:r>
            <a:r>
              <a:rPr lang="zh-CN" altLang="en-US" sz="2400" b="1">
                <a:latin typeface="Times New Roman" charset="0"/>
                <a:ea typeface="宋体" charset="0"/>
              </a:rPr>
              <a:t>为始点</a:t>
            </a:r>
          </a:p>
          <a:p>
            <a:pPr>
              <a:lnSpc>
                <a:spcPct val="110000"/>
              </a:lnSpc>
              <a:spcBef>
                <a:spcPct val="30000"/>
              </a:spcBef>
              <a:buFont typeface="Wingdings" charset="2"/>
              <a:buNone/>
            </a:pPr>
            <a:r>
              <a:rPr lang="zh-CN" altLang="en-US" sz="2400" b="1">
                <a:latin typeface="Times New Roman" charset="0"/>
                <a:ea typeface="宋体" charset="0"/>
              </a:rPr>
              <a:t>    的随机欧拉图，则一定存在已经包含</a:t>
            </a:r>
          </a:p>
          <a:p>
            <a:pPr>
              <a:lnSpc>
                <a:spcPct val="110000"/>
              </a:lnSpc>
              <a:spcBef>
                <a:spcPct val="30000"/>
              </a:spcBef>
              <a:buFont typeface="Wingdings" charset="2"/>
              <a:buNone/>
            </a:pPr>
            <a:r>
              <a:rPr lang="zh-CN" altLang="en-US" sz="2400" b="1">
                <a:latin typeface="Times New Roman" charset="0"/>
                <a:ea typeface="宋体" charset="0"/>
              </a:rPr>
              <a:t>    了</a:t>
            </a:r>
            <a:r>
              <a:rPr lang="en-US" altLang="zh-CN" sz="2400" b="1" i="1">
                <a:latin typeface="Times New Roman" charset="0"/>
                <a:ea typeface="宋体" charset="0"/>
              </a:rPr>
              <a:t>v</a:t>
            </a:r>
            <a:r>
              <a:rPr lang="zh-CN" altLang="en-US" sz="2400" b="1">
                <a:latin typeface="Times New Roman" charset="0"/>
                <a:ea typeface="宋体" charset="0"/>
              </a:rPr>
              <a:t>所关联的所有边，却未包含</a:t>
            </a:r>
            <a:r>
              <a:rPr lang="en-US" altLang="zh-CN" sz="2400" b="1">
                <a:latin typeface="Times New Roman" charset="0"/>
                <a:ea typeface="宋体" charset="0"/>
              </a:rPr>
              <a:t>G</a:t>
            </a:r>
            <a:r>
              <a:rPr lang="zh-CN" altLang="en-US" sz="2400" b="1">
                <a:latin typeface="Times New Roman" charset="0"/>
                <a:ea typeface="宋体" charset="0"/>
              </a:rPr>
              <a:t>中所</a:t>
            </a:r>
          </a:p>
          <a:p>
            <a:pPr>
              <a:lnSpc>
                <a:spcPct val="110000"/>
              </a:lnSpc>
              <a:spcBef>
                <a:spcPct val="30000"/>
              </a:spcBef>
              <a:buFont typeface="Wingdings" charset="2"/>
              <a:buNone/>
            </a:pPr>
            <a:r>
              <a:rPr lang="zh-CN" altLang="en-US" sz="2400" b="1">
                <a:latin typeface="Times New Roman" charset="0"/>
                <a:ea typeface="宋体" charset="0"/>
              </a:rPr>
              <a:t>    有边的简单回路。 </a:t>
            </a:r>
          </a:p>
        </p:txBody>
      </p:sp>
      <p:graphicFrame>
        <p:nvGraphicFramePr>
          <p:cNvPr id="38915" name="Object 4"/>
          <p:cNvGraphicFramePr>
            <a:graphicFrameLocks noChangeAspect="1"/>
          </p:cNvGraphicFramePr>
          <p:nvPr/>
        </p:nvGraphicFramePr>
        <p:xfrm>
          <a:off x="5029200" y="3505200"/>
          <a:ext cx="9921875" cy="2035175"/>
        </p:xfrm>
        <a:graphic>
          <a:graphicData uri="http://schemas.openxmlformats.org/presentationml/2006/ole">
            <mc:AlternateContent xmlns:mc="http://schemas.openxmlformats.org/markup-compatibility/2006">
              <mc:Choice xmlns:v="urn:schemas-microsoft-com:vml" Requires="v">
                <p:oleObj spid="_x0000_s38929" name="Document" r:id="rId3" imgW="5274564" imgH="967740" progId="Word.Document.8">
                  <p:embed/>
                </p:oleObj>
              </mc:Choice>
              <mc:Fallback>
                <p:oleObj name="Document" r:id="rId3" imgW="5274564" imgH="9677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505200"/>
                        <a:ext cx="9921875" cy="2035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68313" y="260350"/>
            <a:ext cx="7543800" cy="1012825"/>
          </a:xfrm>
        </p:spPr>
        <p:txBody>
          <a:bodyPr/>
          <a:lstStyle/>
          <a:p>
            <a:r>
              <a:rPr lang="zh-CN" altLang="en-US">
                <a:ea typeface="宋体" charset="0"/>
              </a:rPr>
              <a:t>随机欧拉图的判定</a:t>
            </a:r>
          </a:p>
        </p:txBody>
      </p:sp>
      <p:sp>
        <p:nvSpPr>
          <p:cNvPr id="39938" name="Rectangle 3"/>
          <p:cNvSpPr>
            <a:spLocks noGrp="1" noChangeArrowheads="1"/>
          </p:cNvSpPr>
          <p:nvPr>
            <p:ph idx="1"/>
          </p:nvPr>
        </p:nvSpPr>
        <p:spPr>
          <a:xfrm>
            <a:off x="323850" y="1412875"/>
            <a:ext cx="8640763" cy="5256213"/>
          </a:xfrm>
        </p:spPr>
        <p:txBody>
          <a:bodyPr/>
          <a:lstStyle/>
          <a:p>
            <a:r>
              <a:rPr lang="zh-CN" altLang="en-US" sz="2400" b="1">
                <a:latin typeface="Times New Roman" charset="0"/>
                <a:ea typeface="宋体" charset="0"/>
              </a:rPr>
              <a:t>欧拉图</a:t>
            </a:r>
            <a:r>
              <a:rPr lang="en-US" altLang="zh-CN" sz="2400" b="1">
                <a:latin typeface="Times New Roman" charset="0"/>
                <a:ea typeface="宋体" charset="0"/>
              </a:rPr>
              <a:t>G</a:t>
            </a:r>
            <a:r>
              <a:rPr lang="zh-CN" altLang="en-US" sz="2400" b="1">
                <a:latin typeface="Times New Roman" charset="0"/>
                <a:ea typeface="宋体" charset="0"/>
              </a:rPr>
              <a:t>是以</a:t>
            </a:r>
            <a:r>
              <a:rPr lang="en-US" altLang="zh-CN" sz="2400" b="1">
                <a:latin typeface="Times New Roman" charset="0"/>
                <a:ea typeface="宋体" charset="0"/>
              </a:rPr>
              <a:t>v</a:t>
            </a:r>
            <a:r>
              <a:rPr lang="zh-CN" altLang="en-US" sz="2400" b="1">
                <a:latin typeface="Times New Roman" charset="0"/>
                <a:ea typeface="宋体" charset="0"/>
              </a:rPr>
              <a:t>为始点的随机欧拉图</a:t>
            </a:r>
            <a:r>
              <a:rPr lang="zh-CN" altLang="en-US" sz="2400" b="1" i="1">
                <a:solidFill>
                  <a:srgbClr val="FF0000"/>
                </a:solidFill>
                <a:latin typeface="Times New Roman" charset="0"/>
                <a:ea typeface="宋体" charset="0"/>
              </a:rPr>
              <a:t>当且仅当</a:t>
            </a:r>
            <a:r>
              <a:rPr lang="zh-CN" altLang="en-US" sz="2400" b="1">
                <a:latin typeface="Times New Roman" charset="0"/>
                <a:ea typeface="宋体" charset="0"/>
              </a:rPr>
              <a:t> </a:t>
            </a:r>
            <a:r>
              <a:rPr lang="en-US" altLang="zh-CN" sz="2400" b="1">
                <a:latin typeface="Times New Roman" charset="0"/>
                <a:ea typeface="宋体" charset="0"/>
              </a:rPr>
              <a:t>G</a:t>
            </a:r>
            <a:r>
              <a:rPr lang="zh-CN" altLang="en-US" sz="2400" b="1">
                <a:latin typeface="Times New Roman" charset="0"/>
                <a:ea typeface="宋体" charset="0"/>
              </a:rPr>
              <a:t>中任一回路均包含</a:t>
            </a:r>
            <a:r>
              <a:rPr lang="en-US" altLang="zh-CN" sz="2400" b="1">
                <a:latin typeface="Times New Roman" charset="0"/>
                <a:ea typeface="宋体" charset="0"/>
              </a:rPr>
              <a:t>v</a:t>
            </a:r>
            <a:r>
              <a:rPr lang="zh-CN" altLang="en-US" sz="2400" b="1">
                <a:latin typeface="Times New Roman" charset="0"/>
                <a:ea typeface="宋体" charset="0"/>
              </a:rPr>
              <a:t>。 </a:t>
            </a:r>
          </a:p>
          <a:p>
            <a:pPr lvl="1" algn="just">
              <a:buFont typeface="Wingdings" charset="2"/>
              <a:buNone/>
            </a:pPr>
            <a:r>
              <a:rPr lang="zh-CN" altLang="en-US" sz="2400" b="1">
                <a:latin typeface="Times New Roman" charset="0"/>
                <a:ea typeface="宋体" charset="0"/>
                <a:sym typeface="Symbol" charset="2"/>
              </a:rPr>
              <a:t> </a:t>
            </a:r>
            <a:r>
              <a:rPr lang="zh-CN" altLang="en-US" sz="2400" b="1">
                <a:latin typeface="Times New Roman" charset="0"/>
                <a:ea typeface="宋体" charset="0"/>
              </a:rPr>
              <a:t>若</a:t>
            </a:r>
            <a:r>
              <a:rPr lang="en-US" altLang="zh-CN" sz="2400" b="1">
                <a:latin typeface="Times New Roman" charset="0"/>
                <a:ea typeface="宋体" charset="0"/>
              </a:rPr>
              <a:t>G</a:t>
            </a:r>
            <a:r>
              <a:rPr lang="zh-CN" altLang="en-US" sz="2400" b="1">
                <a:latin typeface="Times New Roman" charset="0"/>
                <a:ea typeface="宋体" charset="0"/>
              </a:rPr>
              <a:t>是以</a:t>
            </a:r>
            <a:r>
              <a:rPr lang="en-US" altLang="zh-CN" sz="2400" b="1">
                <a:latin typeface="Times New Roman" charset="0"/>
                <a:ea typeface="宋体" charset="0"/>
              </a:rPr>
              <a:t>v</a:t>
            </a:r>
            <a:r>
              <a:rPr lang="zh-CN" altLang="en-US" sz="2400" b="1">
                <a:latin typeface="Times New Roman" charset="0"/>
                <a:ea typeface="宋体" charset="0"/>
              </a:rPr>
              <a:t>为始点的随机欧拉图，</a:t>
            </a:r>
            <a:r>
              <a:rPr lang="zh-CN" altLang="en-US" sz="2400" b="1" i="1">
                <a:solidFill>
                  <a:srgbClr val="336600"/>
                </a:solidFill>
                <a:latin typeface="Times New Roman" charset="0"/>
                <a:ea typeface="宋体" charset="0"/>
              </a:rPr>
              <a:t>假设有回路</a:t>
            </a:r>
            <a:r>
              <a:rPr lang="en-US" altLang="zh-CN" sz="2400" b="1" i="1">
                <a:solidFill>
                  <a:srgbClr val="336600"/>
                </a:solidFill>
                <a:latin typeface="Times New Roman" charset="0"/>
                <a:ea typeface="宋体" charset="0"/>
              </a:rPr>
              <a:t>C</a:t>
            </a:r>
            <a:r>
              <a:rPr lang="zh-CN" altLang="en-US" sz="2400" b="1" i="1">
                <a:solidFill>
                  <a:srgbClr val="336600"/>
                </a:solidFill>
                <a:latin typeface="Times New Roman" charset="0"/>
                <a:ea typeface="宋体" charset="0"/>
              </a:rPr>
              <a:t>不包含</a:t>
            </a:r>
            <a:r>
              <a:rPr lang="en-US" altLang="zh-CN" sz="2400" b="1" i="1">
                <a:solidFill>
                  <a:srgbClr val="336600"/>
                </a:solidFill>
                <a:latin typeface="Times New Roman" charset="0"/>
                <a:ea typeface="宋体" charset="0"/>
              </a:rPr>
              <a:t>v</a:t>
            </a:r>
            <a:r>
              <a:rPr lang="en-US" altLang="zh-CN" sz="2400" b="1">
                <a:latin typeface="Times New Roman" charset="0"/>
                <a:ea typeface="宋体" charset="0"/>
              </a:rPr>
              <a:t>. </a:t>
            </a:r>
            <a:r>
              <a:rPr lang="zh-CN" altLang="en-US" sz="2400" b="1">
                <a:latin typeface="Times New Roman" charset="0"/>
                <a:ea typeface="宋体" charset="0"/>
              </a:rPr>
              <a:t>令</a:t>
            </a:r>
            <a:r>
              <a:rPr lang="en-US" altLang="zh-CN" sz="2400" b="1">
                <a:latin typeface="Times New Roman" charset="0"/>
                <a:ea typeface="宋体" charset="0"/>
              </a:rPr>
              <a:t>G'=G-C, (G'</a:t>
            </a:r>
            <a:r>
              <a:rPr lang="zh-CN" altLang="en-US" sz="2400" b="1">
                <a:latin typeface="Times New Roman" charset="0"/>
                <a:ea typeface="宋体" charset="0"/>
              </a:rPr>
              <a:t>可能不连通</a:t>
            </a:r>
            <a:r>
              <a:rPr lang="en-US" altLang="zh-CN" sz="2400" b="1">
                <a:latin typeface="Times New Roman" charset="0"/>
                <a:ea typeface="宋体" charset="0"/>
              </a:rPr>
              <a:t>)</a:t>
            </a:r>
            <a:r>
              <a:rPr lang="zh-CN" altLang="en-US" sz="2400" b="1">
                <a:latin typeface="Times New Roman" charset="0"/>
                <a:ea typeface="宋体" charset="0"/>
              </a:rPr>
              <a:t>，</a:t>
            </a:r>
            <a:r>
              <a:rPr lang="en-US" altLang="zh-CN" sz="2400" b="1">
                <a:latin typeface="Times New Roman" charset="0"/>
                <a:ea typeface="宋体" charset="0"/>
              </a:rPr>
              <a:t>G'</a:t>
            </a:r>
            <a:r>
              <a:rPr lang="zh-CN" altLang="en-US" sz="2400" b="1">
                <a:latin typeface="Times New Roman" charset="0"/>
                <a:ea typeface="宋体" charset="0"/>
              </a:rPr>
              <a:t>中</a:t>
            </a:r>
            <a:r>
              <a:rPr lang="zh-CN" altLang="en-US" sz="2400" b="1">
                <a:solidFill>
                  <a:srgbClr val="336600"/>
                </a:solidFill>
                <a:latin typeface="Times New Roman" charset="0"/>
                <a:ea typeface="宋体" charset="0"/>
              </a:rPr>
              <a:t>包含</a:t>
            </a:r>
            <a:r>
              <a:rPr lang="en-US" altLang="zh-CN" sz="2400" b="1">
                <a:solidFill>
                  <a:srgbClr val="336600"/>
                </a:solidFill>
                <a:latin typeface="Times New Roman" charset="0"/>
                <a:ea typeface="宋体" charset="0"/>
              </a:rPr>
              <a:t>v</a:t>
            </a:r>
            <a:r>
              <a:rPr lang="zh-CN" altLang="en-US" sz="2400" b="1">
                <a:solidFill>
                  <a:srgbClr val="336600"/>
                </a:solidFill>
                <a:latin typeface="Times New Roman" charset="0"/>
                <a:ea typeface="宋体" charset="0"/>
              </a:rPr>
              <a:t>的那个连通分支一定是欧拉图</a:t>
            </a:r>
            <a:r>
              <a:rPr lang="zh-CN" altLang="en-US" sz="2400" b="1">
                <a:latin typeface="Times New Roman" charset="0"/>
                <a:ea typeface="宋体" charset="0"/>
              </a:rPr>
              <a:t>，相应的欧拉回路包含了</a:t>
            </a:r>
            <a:r>
              <a:rPr lang="en-US" altLang="zh-CN" sz="2400" b="1">
                <a:latin typeface="Times New Roman" charset="0"/>
                <a:ea typeface="宋体" charset="0"/>
              </a:rPr>
              <a:t>v</a:t>
            </a:r>
            <a:r>
              <a:rPr lang="zh-CN" altLang="en-US" sz="2400" b="1">
                <a:latin typeface="Times New Roman" charset="0"/>
                <a:ea typeface="宋体" charset="0"/>
              </a:rPr>
              <a:t>关联的所有边，但不包含</a:t>
            </a:r>
            <a:r>
              <a:rPr lang="en-US" altLang="zh-CN" sz="2400" b="1">
                <a:latin typeface="Times New Roman" charset="0"/>
                <a:ea typeface="宋体" charset="0"/>
              </a:rPr>
              <a:t>G</a:t>
            </a:r>
            <a:r>
              <a:rPr lang="zh-CN" altLang="en-US" sz="2400" b="1">
                <a:latin typeface="Times New Roman" charset="0"/>
                <a:ea typeface="宋体" charset="0"/>
              </a:rPr>
              <a:t>中的所有边，与</a:t>
            </a:r>
            <a:r>
              <a:rPr lang="en-US" altLang="zh-CN" sz="2400" b="1">
                <a:latin typeface="Times New Roman" charset="0"/>
                <a:ea typeface="宋体" charset="0"/>
              </a:rPr>
              <a:t>G</a:t>
            </a:r>
            <a:r>
              <a:rPr lang="zh-CN" altLang="en-US" sz="2400" b="1">
                <a:latin typeface="Times New Roman" charset="0"/>
                <a:ea typeface="宋体" charset="0"/>
              </a:rPr>
              <a:t>是以</a:t>
            </a:r>
            <a:r>
              <a:rPr lang="en-US" altLang="zh-CN" sz="2400" b="1">
                <a:latin typeface="Times New Roman" charset="0"/>
                <a:ea typeface="宋体" charset="0"/>
              </a:rPr>
              <a:t>v</a:t>
            </a:r>
            <a:r>
              <a:rPr lang="zh-CN" altLang="en-US" sz="2400" b="1">
                <a:latin typeface="Times New Roman" charset="0"/>
                <a:ea typeface="宋体" charset="0"/>
              </a:rPr>
              <a:t>为始点的随机欧拉图矛盾。</a:t>
            </a:r>
          </a:p>
          <a:p>
            <a:pPr lvl="1">
              <a:buFont typeface="Symbol" charset="2"/>
              <a:buNone/>
            </a:pPr>
            <a:r>
              <a:rPr lang="zh-CN" altLang="en-US" sz="2400" b="1">
                <a:latin typeface="Times New Roman" charset="0"/>
                <a:ea typeface="宋体" charset="0"/>
                <a:sym typeface="Symbol" charset="2"/>
              </a:rPr>
              <a:t> </a:t>
            </a:r>
            <a:r>
              <a:rPr lang="zh-CN" altLang="en-US" sz="2400" b="1">
                <a:latin typeface="Times New Roman" charset="0"/>
                <a:ea typeface="宋体" charset="0"/>
              </a:rPr>
              <a:t>若欧拉图</a:t>
            </a:r>
            <a:r>
              <a:rPr lang="en-US" altLang="zh-CN" sz="2400" b="1">
                <a:latin typeface="Times New Roman" charset="0"/>
                <a:ea typeface="宋体" charset="0"/>
              </a:rPr>
              <a:t>G</a:t>
            </a:r>
            <a:r>
              <a:rPr lang="zh-CN" altLang="en-US" sz="2400" b="1">
                <a:latin typeface="Times New Roman" charset="0"/>
                <a:ea typeface="宋体" charset="0"/>
              </a:rPr>
              <a:t>中任意回路均包含</a:t>
            </a:r>
            <a:r>
              <a:rPr lang="en-US" altLang="zh-CN" sz="2400" b="1">
                <a:latin typeface="Times New Roman" charset="0"/>
                <a:ea typeface="宋体" charset="0"/>
              </a:rPr>
              <a:t>v</a:t>
            </a:r>
            <a:r>
              <a:rPr lang="zh-CN" altLang="en-US" sz="2400" b="1">
                <a:latin typeface="Times New Roman" charset="0"/>
                <a:ea typeface="宋体" charset="0"/>
              </a:rPr>
              <a:t>。假设</a:t>
            </a:r>
            <a:r>
              <a:rPr lang="en-US" altLang="zh-CN" sz="2400" b="1">
                <a:latin typeface="Times New Roman" charset="0"/>
                <a:ea typeface="宋体" charset="0"/>
              </a:rPr>
              <a:t>G</a:t>
            </a:r>
            <a:r>
              <a:rPr lang="zh-CN" altLang="en-US" sz="2400" b="1">
                <a:latin typeface="Times New Roman" charset="0"/>
                <a:ea typeface="宋体" charset="0"/>
              </a:rPr>
              <a:t>不是以</a:t>
            </a:r>
            <a:r>
              <a:rPr lang="en-US" altLang="zh-CN" sz="2400" b="1">
                <a:latin typeface="Times New Roman" charset="0"/>
                <a:ea typeface="宋体" charset="0"/>
              </a:rPr>
              <a:t>v</a:t>
            </a:r>
            <a:r>
              <a:rPr lang="zh-CN" altLang="en-US" sz="2400" b="1">
                <a:latin typeface="Times New Roman" charset="0"/>
                <a:ea typeface="宋体" charset="0"/>
              </a:rPr>
              <a:t>为始点的随机欧拉图，则一定存在已经包含了</a:t>
            </a:r>
            <a:r>
              <a:rPr lang="en-US" altLang="zh-CN" sz="2400" b="1">
                <a:latin typeface="Times New Roman" charset="0"/>
                <a:ea typeface="宋体" charset="0"/>
              </a:rPr>
              <a:t>v</a:t>
            </a:r>
            <a:r>
              <a:rPr lang="zh-CN" altLang="en-US" sz="2400" b="1">
                <a:latin typeface="Times New Roman" charset="0"/>
                <a:ea typeface="宋体" charset="0"/>
              </a:rPr>
              <a:t>所关联的所有边，却未包含</a:t>
            </a:r>
            <a:r>
              <a:rPr lang="en-US" altLang="zh-CN" sz="2400" b="1">
                <a:latin typeface="Times New Roman" charset="0"/>
                <a:ea typeface="宋体" charset="0"/>
              </a:rPr>
              <a:t>G</a:t>
            </a:r>
            <a:r>
              <a:rPr lang="zh-CN" altLang="en-US" sz="2400" b="1">
                <a:latin typeface="Times New Roman" charset="0"/>
                <a:ea typeface="宋体" charset="0"/>
              </a:rPr>
              <a:t>中所有边的简单回路</a:t>
            </a:r>
            <a:r>
              <a:rPr lang="en-US" altLang="zh-CN" sz="2400" b="1">
                <a:latin typeface="Times New Roman" charset="0"/>
                <a:ea typeface="宋体" charset="0"/>
              </a:rPr>
              <a:t>C</a:t>
            </a:r>
            <a:r>
              <a:rPr lang="zh-CN" altLang="en-US" sz="2400" b="1">
                <a:latin typeface="Times New Roman" charset="0"/>
                <a:ea typeface="宋体" charset="0"/>
              </a:rPr>
              <a:t>，假设</a:t>
            </a:r>
            <a:r>
              <a:rPr lang="en-US" altLang="zh-CN" sz="2400" b="1">
                <a:latin typeface="Times New Roman" charset="0"/>
                <a:ea typeface="宋体" charset="0"/>
              </a:rPr>
              <a:t>e</a:t>
            </a:r>
            <a:r>
              <a:rPr lang="zh-CN" altLang="en-US" sz="2400" b="1">
                <a:latin typeface="Times New Roman" charset="0"/>
                <a:ea typeface="宋体" charset="0"/>
              </a:rPr>
              <a:t>是不在</a:t>
            </a:r>
            <a:r>
              <a:rPr lang="en-US" altLang="zh-CN" sz="2400" b="1">
                <a:latin typeface="Times New Roman" charset="0"/>
                <a:ea typeface="宋体" charset="0"/>
              </a:rPr>
              <a:t>C</a:t>
            </a:r>
            <a:r>
              <a:rPr lang="zh-CN" altLang="en-US" sz="2400" b="1">
                <a:latin typeface="Times New Roman" charset="0"/>
                <a:ea typeface="宋体" charset="0"/>
              </a:rPr>
              <a:t>中的一条边，</a:t>
            </a:r>
            <a:r>
              <a:rPr lang="en-US" altLang="zh-CN" sz="2400" b="1">
                <a:latin typeface="Times New Roman" charset="0"/>
                <a:ea typeface="宋体" charset="0"/>
              </a:rPr>
              <a:t>e</a:t>
            </a:r>
            <a:r>
              <a:rPr lang="zh-CN" altLang="en-US" sz="2400" b="1">
                <a:latin typeface="Times New Roman" charset="0"/>
                <a:ea typeface="宋体" charset="0"/>
              </a:rPr>
              <a:t>的端点必异于</a:t>
            </a:r>
            <a:r>
              <a:rPr lang="en-US" altLang="zh-CN" sz="2400" b="1">
                <a:latin typeface="Times New Roman" charset="0"/>
                <a:ea typeface="宋体" charset="0"/>
              </a:rPr>
              <a:t>v</a:t>
            </a:r>
            <a:r>
              <a:rPr lang="zh-CN" altLang="en-US" sz="2400" b="1">
                <a:latin typeface="Times New Roman" charset="0"/>
                <a:ea typeface="宋体" charset="0"/>
              </a:rPr>
              <a:t>，设一个是</a:t>
            </a:r>
            <a:r>
              <a:rPr lang="en-US" altLang="zh-CN" sz="2400" b="1">
                <a:latin typeface="Times New Roman" charset="0"/>
                <a:ea typeface="宋体" charset="0"/>
              </a:rPr>
              <a:t>u</a:t>
            </a:r>
            <a:r>
              <a:rPr lang="zh-CN" altLang="en-US" sz="2400" b="1">
                <a:latin typeface="Times New Roman" charset="0"/>
                <a:ea typeface="宋体" charset="0"/>
              </a:rPr>
              <a:t>。令从</a:t>
            </a:r>
            <a:r>
              <a:rPr lang="en-US" altLang="zh-CN" sz="2400" b="1">
                <a:latin typeface="Times New Roman" charset="0"/>
                <a:ea typeface="宋体" charset="0"/>
              </a:rPr>
              <a:t>G</a:t>
            </a:r>
            <a:r>
              <a:rPr lang="zh-CN" altLang="en-US" sz="2400" b="1">
                <a:latin typeface="Times New Roman" charset="0"/>
                <a:ea typeface="宋体" charset="0"/>
              </a:rPr>
              <a:t>中删除</a:t>
            </a:r>
            <a:r>
              <a:rPr lang="en-US" altLang="zh-CN" sz="2400" b="1">
                <a:latin typeface="Times New Roman" charset="0"/>
                <a:ea typeface="宋体" charset="0"/>
              </a:rPr>
              <a:t>C</a:t>
            </a:r>
            <a:r>
              <a:rPr lang="zh-CN" altLang="en-US" sz="2400" b="1">
                <a:latin typeface="Times New Roman" charset="0"/>
                <a:ea typeface="宋体" charset="0"/>
              </a:rPr>
              <a:t>中所有边的图为</a:t>
            </a:r>
            <a:r>
              <a:rPr lang="en-US" altLang="zh-CN" sz="2400" b="1">
                <a:latin typeface="Times New Roman" charset="0"/>
                <a:ea typeface="宋体" charset="0"/>
              </a:rPr>
              <a:t>G'</a:t>
            </a:r>
            <a:r>
              <a:rPr lang="zh-CN" altLang="en-US" sz="2400" b="1">
                <a:latin typeface="Times New Roman" charset="0"/>
                <a:ea typeface="宋体" charset="0"/>
              </a:rPr>
              <a:t>，显然在</a:t>
            </a:r>
            <a:r>
              <a:rPr lang="en-US" altLang="zh-CN" sz="2400" b="1">
                <a:latin typeface="Times New Roman" charset="0"/>
                <a:ea typeface="宋体" charset="0"/>
              </a:rPr>
              <a:t>G'</a:t>
            </a:r>
            <a:r>
              <a:rPr lang="zh-CN" altLang="en-US" sz="2400" b="1">
                <a:latin typeface="Times New Roman" charset="0"/>
                <a:ea typeface="宋体" charset="0"/>
              </a:rPr>
              <a:t>中</a:t>
            </a:r>
            <a:r>
              <a:rPr lang="en-US" altLang="zh-CN" sz="2400" b="1">
                <a:latin typeface="Times New Roman" charset="0"/>
                <a:ea typeface="宋体" charset="0"/>
              </a:rPr>
              <a:t>v</a:t>
            </a:r>
            <a:r>
              <a:rPr lang="zh-CN" altLang="en-US" sz="2400" b="1">
                <a:latin typeface="Times New Roman" charset="0"/>
                <a:ea typeface="宋体" charset="0"/>
              </a:rPr>
              <a:t>是孤立点。而包含</a:t>
            </a:r>
            <a:r>
              <a:rPr lang="en-US" altLang="zh-CN" sz="2400" b="1">
                <a:latin typeface="Times New Roman" charset="0"/>
                <a:ea typeface="宋体" charset="0"/>
              </a:rPr>
              <a:t>u</a:t>
            </a:r>
            <a:r>
              <a:rPr lang="zh-CN" altLang="en-US" sz="2400" b="1">
                <a:latin typeface="Times New Roman" charset="0"/>
                <a:ea typeface="宋体" charset="0"/>
              </a:rPr>
              <a:t>的连通分支是欧拉图，因此</a:t>
            </a:r>
            <a:r>
              <a:rPr lang="en-US" altLang="zh-CN" sz="2400" b="1">
                <a:latin typeface="Times New Roman" charset="0"/>
                <a:ea typeface="宋体" charset="0"/>
              </a:rPr>
              <a:t>u</a:t>
            </a:r>
            <a:r>
              <a:rPr lang="zh-CN" altLang="en-US" sz="2400" b="1">
                <a:latin typeface="Times New Roman" charset="0"/>
                <a:ea typeface="宋体" charset="0"/>
              </a:rPr>
              <a:t>必包含在一回路中，但此回路不含</a:t>
            </a:r>
            <a:r>
              <a:rPr lang="en-US" altLang="zh-CN" sz="2400" b="1">
                <a:latin typeface="Times New Roman" charset="0"/>
                <a:ea typeface="宋体" charset="0"/>
              </a:rPr>
              <a:t>v</a:t>
            </a:r>
            <a:r>
              <a:rPr lang="zh-CN" altLang="en-US" sz="2400" b="1">
                <a:latin typeface="Times New Roman" charset="0"/>
                <a:ea typeface="宋体" charset="0"/>
              </a:rPr>
              <a:t>，矛盾。 </a:t>
            </a:r>
            <a:r>
              <a:rPr lang="zh-CN" altLang="en-US" sz="2000" b="1">
                <a:latin typeface="Times New Roman" charset="0"/>
                <a:ea typeface="宋体" charset="0"/>
              </a:rPr>
              <a:t> </a:t>
            </a:r>
            <a:r>
              <a:rPr lang="en-US" altLang="zh-CN" sz="2000" b="1">
                <a:latin typeface="Times New Roman" charset="0"/>
                <a:ea typeface="宋体" charset="0"/>
              </a:rPr>
              <a:t>(</a:t>
            </a:r>
            <a:r>
              <a:rPr lang="zh-CN" altLang="en-US" sz="2000" b="1">
                <a:solidFill>
                  <a:schemeClr val="tx2"/>
                </a:solidFill>
                <a:latin typeface="Times New Roman" charset="0"/>
                <a:ea typeface="宋体" charset="0"/>
              </a:rPr>
              <a:t>易推知：欧拉图</a:t>
            </a:r>
            <a:r>
              <a:rPr lang="en-US" altLang="zh-CN" sz="2000" b="1">
                <a:solidFill>
                  <a:schemeClr val="tx2"/>
                </a:solidFill>
                <a:latin typeface="Times New Roman" charset="0"/>
                <a:ea typeface="宋体" charset="0"/>
              </a:rPr>
              <a:t>G</a:t>
            </a:r>
            <a:r>
              <a:rPr lang="zh-CN" altLang="en-US" sz="2000" b="1">
                <a:solidFill>
                  <a:schemeClr val="tx2"/>
                </a:solidFill>
                <a:latin typeface="Times New Roman" charset="0"/>
                <a:ea typeface="宋体" charset="0"/>
              </a:rPr>
              <a:t>是以任一顶点为始点的随机欧拉图 当且仅当</a:t>
            </a:r>
            <a:r>
              <a:rPr lang="en-US" altLang="zh-CN" sz="2000" b="1">
                <a:solidFill>
                  <a:schemeClr val="tx2"/>
                </a:solidFill>
                <a:latin typeface="Times New Roman" charset="0"/>
                <a:ea typeface="宋体" charset="0"/>
              </a:rPr>
              <a:t>G</a:t>
            </a:r>
            <a:r>
              <a:rPr lang="zh-CN" altLang="en-US" sz="2000" b="1">
                <a:solidFill>
                  <a:schemeClr val="tx2"/>
                </a:solidFill>
                <a:latin typeface="Times New Roman" charset="0"/>
                <a:ea typeface="宋体" charset="0"/>
              </a:rPr>
              <a:t>本身是一个初级回路</a:t>
            </a:r>
            <a:r>
              <a:rPr lang="en-US" altLang="zh-CN" sz="2000" b="1">
                <a:latin typeface="Times New Roman" charset="0"/>
                <a:ea typeface="宋体"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a:ea typeface="宋体" charset="0"/>
              </a:rPr>
              <a:t>欧拉通路和欧拉回路 </a:t>
            </a:r>
          </a:p>
        </p:txBody>
      </p:sp>
      <p:sp>
        <p:nvSpPr>
          <p:cNvPr id="10243" name="Rectangle 3"/>
          <p:cNvSpPr>
            <a:spLocks noGrp="1" noChangeArrowheads="1"/>
          </p:cNvSpPr>
          <p:nvPr>
            <p:ph idx="1"/>
          </p:nvPr>
        </p:nvSpPr>
        <p:spPr>
          <a:xfrm>
            <a:off x="323850" y="1844675"/>
            <a:ext cx="8362950" cy="4868863"/>
          </a:xfrm>
        </p:spPr>
        <p:txBody>
          <a:bodyPr/>
          <a:lstStyle/>
          <a:p>
            <a:pPr algn="just">
              <a:lnSpc>
                <a:spcPct val="120000"/>
              </a:lnSpc>
              <a:spcBef>
                <a:spcPct val="50000"/>
              </a:spcBef>
            </a:pPr>
            <a:r>
              <a:rPr lang="zh-CN" altLang="en-US" sz="2600" b="1">
                <a:latin typeface="Times New Roman" charset="0"/>
                <a:ea typeface="宋体" charset="0"/>
              </a:rPr>
              <a:t>定义：包含图（无向图或有向图）中每条边的简单通路称为</a:t>
            </a:r>
            <a:r>
              <a:rPr lang="zh-CN" altLang="en-US" sz="2600" b="1" i="1">
                <a:solidFill>
                  <a:srgbClr val="FF0000"/>
                </a:solidFill>
                <a:latin typeface="Times New Roman" charset="0"/>
                <a:ea typeface="宋体" charset="0"/>
              </a:rPr>
              <a:t>欧拉通路</a:t>
            </a:r>
            <a:r>
              <a:rPr lang="zh-CN" altLang="en-US" sz="2600" b="1">
                <a:latin typeface="Times New Roman" charset="0"/>
                <a:ea typeface="宋体" charset="0"/>
              </a:rPr>
              <a:t>。</a:t>
            </a:r>
            <a:endParaRPr lang="en-US" altLang="zh-CN" sz="2600" b="1">
              <a:latin typeface="Times New Roman" charset="0"/>
              <a:ea typeface="宋体" charset="0"/>
            </a:endParaRPr>
          </a:p>
          <a:p>
            <a:pPr algn="just">
              <a:lnSpc>
                <a:spcPct val="120000"/>
              </a:lnSpc>
              <a:spcBef>
                <a:spcPct val="50000"/>
              </a:spcBef>
              <a:buFont typeface="Wingdings" charset="2"/>
              <a:buNone/>
            </a:pPr>
            <a:r>
              <a:rPr lang="en-US" altLang="zh-CN" sz="2400" b="1">
                <a:solidFill>
                  <a:srgbClr val="00B050"/>
                </a:solidFill>
                <a:latin typeface="Times New Roman" charset="0"/>
                <a:ea typeface="宋体" charset="0"/>
              </a:rPr>
              <a:t> </a:t>
            </a:r>
            <a:r>
              <a:rPr lang="zh-CN" altLang="en-US" sz="2400" b="1">
                <a:solidFill>
                  <a:srgbClr val="00B050"/>
                </a:solidFill>
                <a:latin typeface="Times New Roman" charset="0"/>
                <a:ea typeface="宋体" charset="0"/>
              </a:rPr>
              <a:t>注意：欧拉通路是简单通路（边不重复），但顶点可重复</a:t>
            </a:r>
          </a:p>
          <a:p>
            <a:pPr algn="just">
              <a:lnSpc>
                <a:spcPct val="120000"/>
              </a:lnSpc>
              <a:spcBef>
                <a:spcPct val="50000"/>
              </a:spcBef>
            </a:pPr>
            <a:r>
              <a:rPr lang="zh-CN" altLang="en-US" sz="2600" b="1">
                <a:latin typeface="Times New Roman" charset="0"/>
                <a:ea typeface="宋体" charset="0"/>
              </a:rPr>
              <a:t>定义：包含图中每条边的简单回路称为</a:t>
            </a:r>
            <a:r>
              <a:rPr lang="zh-CN" altLang="en-US" sz="2600" b="1" i="1">
                <a:solidFill>
                  <a:srgbClr val="FF0000"/>
                </a:solidFill>
                <a:latin typeface="Times New Roman" charset="0"/>
                <a:ea typeface="宋体" charset="0"/>
              </a:rPr>
              <a:t>欧拉回路</a:t>
            </a:r>
            <a:r>
              <a:rPr lang="zh-CN" altLang="en-US" sz="2600" b="1">
                <a:latin typeface="Times New Roman" charset="0"/>
                <a:ea typeface="宋体" charset="0"/>
              </a:rPr>
              <a:t>。</a:t>
            </a:r>
            <a:endParaRPr lang="en-US" altLang="zh-CN" sz="2600" b="1">
              <a:latin typeface="Times New Roman" charset="0"/>
              <a:ea typeface="宋体" charset="0"/>
            </a:endParaRPr>
          </a:p>
          <a:p>
            <a:pPr algn="just">
              <a:lnSpc>
                <a:spcPct val="120000"/>
              </a:lnSpc>
              <a:spcBef>
                <a:spcPct val="50000"/>
              </a:spcBef>
            </a:pPr>
            <a:r>
              <a:rPr lang="zh-CN" altLang="en-US" sz="2600" b="1">
                <a:latin typeface="Times New Roman" charset="0"/>
                <a:ea typeface="宋体" charset="0"/>
              </a:rPr>
              <a:t>如果图</a:t>
            </a:r>
            <a:r>
              <a:rPr lang="en-US" altLang="zh-CN" sz="2600" b="1">
                <a:latin typeface="Times New Roman" charset="0"/>
                <a:ea typeface="宋体" charset="0"/>
              </a:rPr>
              <a:t>G</a:t>
            </a:r>
            <a:r>
              <a:rPr lang="zh-CN" altLang="en-US" sz="2600" b="1">
                <a:latin typeface="Times New Roman" charset="0"/>
                <a:ea typeface="宋体" charset="0"/>
              </a:rPr>
              <a:t>中含欧拉回路，则</a:t>
            </a:r>
            <a:r>
              <a:rPr lang="en-US" altLang="zh-CN" sz="2600" b="1">
                <a:latin typeface="Times New Roman" charset="0"/>
                <a:ea typeface="宋体" charset="0"/>
              </a:rPr>
              <a:t>G</a:t>
            </a:r>
            <a:r>
              <a:rPr lang="zh-CN" altLang="en-US" sz="2600" b="1">
                <a:latin typeface="Times New Roman" charset="0"/>
                <a:ea typeface="宋体" charset="0"/>
              </a:rPr>
              <a:t>称为</a:t>
            </a:r>
            <a:r>
              <a:rPr lang="zh-CN" altLang="en-US" sz="2600" b="1" i="1">
                <a:solidFill>
                  <a:srgbClr val="FF0000"/>
                </a:solidFill>
                <a:latin typeface="Times New Roman" charset="0"/>
                <a:ea typeface="宋体" charset="0"/>
              </a:rPr>
              <a:t>欧拉图</a:t>
            </a:r>
            <a:r>
              <a:rPr lang="zh-CN" altLang="en-US" sz="2600" b="1">
                <a:latin typeface="Times New Roman" charset="0"/>
                <a:ea typeface="宋体" charset="0"/>
              </a:rPr>
              <a:t>。如果图</a:t>
            </a:r>
            <a:r>
              <a:rPr lang="en-US" altLang="zh-CN" sz="2600" b="1">
                <a:latin typeface="Times New Roman" charset="0"/>
                <a:ea typeface="宋体" charset="0"/>
              </a:rPr>
              <a:t>G</a:t>
            </a:r>
            <a:r>
              <a:rPr lang="zh-CN" altLang="en-US" sz="2600" b="1">
                <a:latin typeface="Times New Roman" charset="0"/>
                <a:ea typeface="宋体" charset="0"/>
              </a:rPr>
              <a:t>中有欧拉通路，但没有欧拉回路，则</a:t>
            </a:r>
            <a:r>
              <a:rPr lang="en-US" altLang="zh-CN" sz="2600" b="1">
                <a:latin typeface="Times New Roman" charset="0"/>
                <a:ea typeface="宋体" charset="0"/>
              </a:rPr>
              <a:t>G</a:t>
            </a:r>
            <a:r>
              <a:rPr lang="zh-CN" altLang="en-US" sz="2600" b="1">
                <a:latin typeface="Times New Roman" charset="0"/>
                <a:ea typeface="宋体" charset="0"/>
              </a:rPr>
              <a:t>称为</a:t>
            </a:r>
            <a:r>
              <a:rPr lang="zh-CN" altLang="en-US" sz="2600" b="1" i="1">
                <a:solidFill>
                  <a:srgbClr val="FF0000"/>
                </a:solidFill>
                <a:latin typeface="Times New Roman" charset="0"/>
                <a:ea typeface="宋体" charset="0"/>
              </a:rPr>
              <a:t>半欧拉图</a:t>
            </a:r>
            <a:r>
              <a:rPr lang="zh-CN" altLang="en-US" sz="2600" b="1">
                <a:latin typeface="Times New Roman" charset="0"/>
                <a:ea typeface="宋体" charset="0"/>
              </a:rPr>
              <a:t>。</a:t>
            </a:r>
            <a:endParaRPr lang="en-US" altLang="zh-CN" sz="2600" b="1">
              <a:latin typeface="Times New Roman" charset="0"/>
              <a:ea typeface="宋体" charset="0"/>
            </a:endParaRPr>
          </a:p>
          <a:p>
            <a:pPr algn="just">
              <a:lnSpc>
                <a:spcPct val="120000"/>
              </a:lnSpc>
              <a:spcBef>
                <a:spcPct val="50000"/>
              </a:spcBef>
              <a:buFont typeface="Wingdings" charset="2"/>
              <a:buNone/>
            </a:pPr>
            <a:r>
              <a:rPr lang="en-US" altLang="zh-CN" sz="2600" b="1">
                <a:latin typeface="Times New Roman" charset="0"/>
                <a:ea typeface="宋体" charset="0"/>
              </a:rPr>
              <a:t>     //</a:t>
            </a:r>
            <a:r>
              <a:rPr lang="zh-CN" altLang="en-US" sz="2600" b="1">
                <a:latin typeface="Times New Roman" charset="0"/>
                <a:ea typeface="宋体" charset="0"/>
              </a:rPr>
              <a:t>备注：通常假设</a:t>
            </a:r>
            <a:r>
              <a:rPr lang="en-US" altLang="zh-CN" sz="2600" b="1">
                <a:latin typeface="Times New Roman" charset="0"/>
                <a:ea typeface="宋体" charset="0"/>
              </a:rPr>
              <a:t>G</a:t>
            </a:r>
            <a:r>
              <a:rPr lang="zh-CN" altLang="en-US" sz="2600" b="1">
                <a:latin typeface="Times New Roman" charset="0"/>
                <a:ea typeface="宋体" charset="0"/>
              </a:rPr>
              <a:t>是连通的。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ox(in)">
                                      <p:cBhvr>
                                        <p:cTn id="7" dur="500"/>
                                        <p:tgtEl>
                                          <p:spTgt spid="102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3" end="3"/>
                                            </p:txEl>
                                          </p:spTgt>
                                        </p:tgtEl>
                                        <p:attrNameLst>
                                          <p:attrName>style.visibility</p:attrName>
                                        </p:attrNameLst>
                                      </p:cBhvr>
                                      <p:to>
                                        <p:strVal val="visible"/>
                                      </p:to>
                                    </p:set>
                                    <p:animEffect transition="in" filter="box(in)">
                                      <p:cBhvr>
                                        <p:cTn id="12" dur="500"/>
                                        <p:tgtEl>
                                          <p:spTgt spid="10243">
                                            <p:txEl>
                                              <p:pRg st="3" end="3"/>
                                            </p:txEl>
                                          </p:spTgt>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10243">
                                            <p:txEl>
                                              <p:pRg st="4" end="4"/>
                                            </p:txEl>
                                          </p:spTgt>
                                        </p:tgtEl>
                                        <p:attrNameLst>
                                          <p:attrName>style.visibility</p:attrName>
                                        </p:attrNameLst>
                                      </p:cBhvr>
                                      <p:to>
                                        <p:strVal val="visible"/>
                                      </p:to>
                                    </p:set>
                                    <p:animEffect transition="in" filter="box(in)">
                                      <p:cBhvr>
                                        <p:cTn id="16"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207963"/>
            <a:ext cx="4957763" cy="1036637"/>
          </a:xfrm>
        </p:spPr>
        <p:txBody>
          <a:bodyPr/>
          <a:lstStyle/>
          <a:p>
            <a:r>
              <a:rPr lang="zh-CN" altLang="en-US">
                <a:ea typeface="宋体" charset="0"/>
              </a:rPr>
              <a:t>欧拉图中的顶点度数</a:t>
            </a:r>
          </a:p>
        </p:txBody>
      </p:sp>
      <p:sp>
        <p:nvSpPr>
          <p:cNvPr id="21506" name="Rectangle 3"/>
          <p:cNvSpPr>
            <a:spLocks noGrp="1" noChangeArrowheads="1"/>
          </p:cNvSpPr>
          <p:nvPr>
            <p:ph idx="1"/>
          </p:nvPr>
        </p:nvSpPr>
        <p:spPr>
          <a:xfrm>
            <a:off x="395288" y="1628775"/>
            <a:ext cx="8424862" cy="4752975"/>
          </a:xfrm>
        </p:spPr>
        <p:txBody>
          <a:bodyPr/>
          <a:lstStyle/>
          <a:p>
            <a:pPr algn="just">
              <a:lnSpc>
                <a:spcPct val="110000"/>
              </a:lnSpc>
              <a:spcBef>
                <a:spcPct val="30000"/>
              </a:spcBef>
            </a:pPr>
            <a:r>
              <a:rPr lang="zh-CN" altLang="en-US" sz="2800" b="1">
                <a:latin typeface="Times New Roman" charset="0"/>
                <a:ea typeface="宋体" charset="0"/>
              </a:rPr>
              <a:t>连通图</a:t>
            </a:r>
            <a:r>
              <a:rPr lang="en-US" altLang="zh-CN" sz="2800" b="1">
                <a:latin typeface="Times New Roman" charset="0"/>
                <a:ea typeface="宋体" charset="0"/>
              </a:rPr>
              <a:t>G</a:t>
            </a:r>
            <a:r>
              <a:rPr lang="zh-CN" altLang="en-US" sz="2800" b="1">
                <a:latin typeface="Times New Roman" charset="0"/>
                <a:ea typeface="宋体" charset="0"/>
              </a:rPr>
              <a:t>是欧拉图 当且仅当 </a:t>
            </a:r>
            <a:r>
              <a:rPr lang="en-US" altLang="zh-CN" sz="2800" b="1">
                <a:latin typeface="Times New Roman" charset="0"/>
                <a:ea typeface="宋体" charset="0"/>
              </a:rPr>
              <a:t>G</a:t>
            </a:r>
            <a:r>
              <a:rPr lang="zh-CN" altLang="en-US" sz="2800" b="1">
                <a:latin typeface="Times New Roman" charset="0"/>
                <a:ea typeface="宋体" charset="0"/>
              </a:rPr>
              <a:t>中每个顶点的度数均为偶数。</a:t>
            </a:r>
          </a:p>
          <a:p>
            <a:pPr lvl="1" algn="just">
              <a:lnSpc>
                <a:spcPct val="110000"/>
              </a:lnSpc>
              <a:spcBef>
                <a:spcPct val="30000"/>
              </a:spcBef>
            </a:pPr>
            <a:r>
              <a:rPr lang="zh-CN" altLang="en-US" sz="2400" b="1">
                <a:latin typeface="Times New Roman" charset="0"/>
                <a:ea typeface="宋体" charset="0"/>
              </a:rPr>
              <a:t>证明：</a:t>
            </a:r>
          </a:p>
          <a:p>
            <a:pPr lvl="1">
              <a:lnSpc>
                <a:spcPct val="110000"/>
              </a:lnSpc>
              <a:spcBef>
                <a:spcPct val="30000"/>
              </a:spcBef>
              <a:buFont typeface="Wingdings" charset="2"/>
              <a:buNone/>
            </a:pPr>
            <a:r>
              <a:rPr lang="zh-CN" altLang="en-US" sz="2400" b="1">
                <a:latin typeface="Times New Roman" charset="0"/>
                <a:ea typeface="宋体" charset="0"/>
                <a:sym typeface="Symbol" charset="2"/>
              </a:rPr>
              <a:t></a:t>
            </a:r>
            <a:r>
              <a:rPr lang="zh-CN" altLang="en-US" sz="2400" b="1">
                <a:latin typeface="Times New Roman" charset="0"/>
                <a:ea typeface="宋体" charset="0"/>
              </a:rPr>
              <a:t>设</a:t>
            </a:r>
            <a:r>
              <a:rPr lang="en-US" altLang="zh-CN" sz="2400" b="1">
                <a:latin typeface="Times New Roman" charset="0"/>
                <a:ea typeface="宋体" charset="0"/>
              </a:rPr>
              <a:t>C</a:t>
            </a:r>
            <a:r>
              <a:rPr lang="zh-CN" altLang="en-US" sz="2400" b="1">
                <a:latin typeface="Times New Roman" charset="0"/>
                <a:ea typeface="宋体" charset="0"/>
              </a:rPr>
              <a:t>是</a:t>
            </a:r>
            <a:r>
              <a:rPr lang="en-US" altLang="zh-CN" sz="2400" b="1">
                <a:latin typeface="Times New Roman" charset="0"/>
                <a:ea typeface="宋体" charset="0"/>
              </a:rPr>
              <a:t>G</a:t>
            </a:r>
            <a:r>
              <a:rPr lang="zh-CN" altLang="en-US" sz="2400" b="1">
                <a:latin typeface="Times New Roman" charset="0"/>
                <a:ea typeface="宋体" charset="0"/>
              </a:rPr>
              <a:t>中的欧拉回路，则</a:t>
            </a:r>
            <a:r>
              <a:rPr lang="zh-CN" altLang="en-US" sz="2400" b="1">
                <a:latin typeface="Times New Roman" charset="0"/>
                <a:ea typeface="宋体" charset="0"/>
                <a:sym typeface="Symbol" charset="2"/>
              </a:rPr>
              <a:t></a:t>
            </a:r>
            <a:r>
              <a:rPr lang="en-US" altLang="zh-CN" sz="2400" b="1" i="1">
                <a:latin typeface="Times New Roman" charset="0"/>
                <a:ea typeface="宋体" charset="0"/>
              </a:rPr>
              <a:t>v</a:t>
            </a:r>
            <a:r>
              <a:rPr lang="en-US" altLang="zh-CN" sz="2400" b="1">
                <a:latin typeface="Times New Roman" charset="0"/>
                <a:ea typeface="宋体" charset="0"/>
                <a:sym typeface="Symbol" charset="2"/>
              </a:rPr>
              <a:t></a:t>
            </a:r>
            <a:r>
              <a:rPr lang="en-US" altLang="zh-CN" sz="2400" b="1">
                <a:latin typeface="Times New Roman" charset="0"/>
                <a:ea typeface="宋体" charset="0"/>
              </a:rPr>
              <a:t>V</a:t>
            </a:r>
            <a:r>
              <a:rPr lang="en-US" altLang="zh-CN" sz="2400" b="1" baseline="-30000">
                <a:latin typeface="Times New Roman" charset="0"/>
                <a:ea typeface="宋体" charset="0"/>
              </a:rPr>
              <a:t>G</a:t>
            </a:r>
            <a:r>
              <a:rPr lang="en-US" altLang="zh-CN" sz="2400" b="1">
                <a:latin typeface="Times New Roman" charset="0"/>
                <a:ea typeface="宋体" charset="0"/>
              </a:rPr>
              <a:t>, </a:t>
            </a:r>
            <a:r>
              <a:rPr lang="en-US" altLang="zh-CN" sz="2400" b="1" i="1">
                <a:latin typeface="Times New Roman" charset="0"/>
                <a:ea typeface="宋体" charset="0"/>
              </a:rPr>
              <a:t>d</a:t>
            </a:r>
            <a:r>
              <a:rPr lang="en-US" altLang="zh-CN" sz="2400" b="1">
                <a:latin typeface="Times New Roman" charset="0"/>
                <a:ea typeface="宋体" charset="0"/>
              </a:rPr>
              <a:t>(</a:t>
            </a:r>
            <a:r>
              <a:rPr lang="en-US" altLang="zh-CN" sz="2400" b="1" i="1">
                <a:latin typeface="Times New Roman" charset="0"/>
                <a:ea typeface="宋体" charset="0"/>
              </a:rPr>
              <a:t>v</a:t>
            </a:r>
            <a:r>
              <a:rPr lang="en-US" altLang="zh-CN" sz="2400" b="1">
                <a:latin typeface="Times New Roman" charset="0"/>
                <a:ea typeface="宋体" charset="0"/>
              </a:rPr>
              <a:t>)</a:t>
            </a:r>
            <a:r>
              <a:rPr lang="zh-CN" altLang="en-US" sz="2400" b="1">
                <a:latin typeface="Times New Roman" charset="0"/>
                <a:ea typeface="宋体" charset="0"/>
              </a:rPr>
              <a:t>必等于</a:t>
            </a:r>
            <a:r>
              <a:rPr lang="en-US" altLang="zh-CN" sz="2400" b="1">
                <a:latin typeface="Times New Roman" charset="0"/>
                <a:ea typeface="宋体" charset="0"/>
              </a:rPr>
              <a:t>v</a:t>
            </a:r>
            <a:r>
              <a:rPr lang="zh-CN" altLang="en-US" sz="2400" b="1">
                <a:latin typeface="Times New Roman" charset="0"/>
                <a:ea typeface="宋体" charset="0"/>
              </a:rPr>
              <a:t>在</a:t>
            </a:r>
            <a:r>
              <a:rPr lang="en-US" altLang="zh-CN" sz="2400" b="1">
                <a:latin typeface="Times New Roman" charset="0"/>
                <a:ea typeface="宋体" charset="0"/>
              </a:rPr>
              <a:t>C</a:t>
            </a:r>
            <a:r>
              <a:rPr lang="zh-CN" altLang="en-US" sz="2400" b="1">
                <a:latin typeface="Times New Roman" charset="0"/>
                <a:ea typeface="宋体" charset="0"/>
              </a:rPr>
              <a:t>上出现数的</a:t>
            </a:r>
            <a:r>
              <a:rPr lang="en-US" altLang="zh-CN" sz="2400" b="1">
                <a:latin typeface="Times New Roman" charset="0"/>
                <a:ea typeface="宋体" charset="0"/>
              </a:rPr>
              <a:t>2</a:t>
            </a:r>
            <a:r>
              <a:rPr lang="zh-CN" altLang="en-US" sz="2400" b="1">
                <a:latin typeface="Times New Roman" charset="0"/>
                <a:ea typeface="宋体" charset="0"/>
              </a:rPr>
              <a:t>倍</a:t>
            </a:r>
            <a:r>
              <a:rPr lang="en-US" altLang="zh-CN" sz="2400" b="1">
                <a:solidFill>
                  <a:srgbClr val="FF0000"/>
                </a:solidFill>
                <a:latin typeface="Times New Roman" charset="0"/>
                <a:ea typeface="宋体" charset="0"/>
              </a:rPr>
              <a:t>(</a:t>
            </a:r>
            <a:r>
              <a:rPr lang="zh-CN" altLang="en-US" sz="2400" b="1">
                <a:solidFill>
                  <a:srgbClr val="FF0000"/>
                </a:solidFill>
                <a:latin typeface="Times New Roman" charset="0"/>
                <a:ea typeface="宋体" charset="0"/>
              </a:rPr>
              <a:t>起点与终点看成出现一次</a:t>
            </a:r>
            <a:r>
              <a:rPr lang="en-US" altLang="zh-CN" sz="2400" b="1">
                <a:solidFill>
                  <a:srgbClr val="FF0000"/>
                </a:solidFill>
                <a:latin typeface="Times New Roman" charset="0"/>
                <a:ea typeface="宋体" charset="0"/>
              </a:rPr>
              <a:t>)</a:t>
            </a:r>
            <a:r>
              <a:rPr lang="zh-CN" altLang="en-US" sz="2400" b="1">
                <a:latin typeface="Times New Roman" charset="0"/>
                <a:ea typeface="宋体" charset="0"/>
              </a:rPr>
              <a:t>。</a:t>
            </a:r>
          </a:p>
          <a:p>
            <a:pPr lvl="1">
              <a:lnSpc>
                <a:spcPct val="110000"/>
              </a:lnSpc>
              <a:spcBef>
                <a:spcPct val="30000"/>
              </a:spcBef>
              <a:buFont typeface="Wingdings" charset="2"/>
              <a:buNone/>
            </a:pPr>
            <a:r>
              <a:rPr lang="zh-CN" altLang="en-US" sz="2400" b="1">
                <a:latin typeface="Times New Roman" charset="0"/>
                <a:ea typeface="宋体" charset="0"/>
                <a:sym typeface="Symbol" charset="2"/>
              </a:rPr>
              <a:t>可以证明：</a:t>
            </a:r>
          </a:p>
          <a:p>
            <a:pPr lvl="1">
              <a:lnSpc>
                <a:spcPct val="110000"/>
              </a:lnSpc>
              <a:spcBef>
                <a:spcPct val="30000"/>
              </a:spcBef>
              <a:buFont typeface="Wingdings" charset="2"/>
              <a:buNone/>
            </a:pPr>
            <a:r>
              <a:rPr lang="zh-CN" altLang="en-US" sz="2400" b="1">
                <a:latin typeface="Times New Roman" charset="0"/>
                <a:ea typeface="宋体" charset="0"/>
                <a:sym typeface="Symbol" charset="2"/>
              </a:rPr>
              <a:t>  （</a:t>
            </a:r>
            <a:r>
              <a:rPr lang="en-US" altLang="zh-CN" sz="2400" b="1">
                <a:latin typeface="Times New Roman" charset="0"/>
                <a:ea typeface="宋体" charset="0"/>
                <a:sym typeface="Symbol" charset="2"/>
              </a:rPr>
              <a:t>1</a:t>
            </a:r>
            <a:r>
              <a:rPr lang="zh-CN" altLang="en-US" sz="2400" b="1">
                <a:latin typeface="Times New Roman" charset="0"/>
                <a:ea typeface="宋体" charset="0"/>
                <a:sym typeface="Symbol" charset="2"/>
              </a:rPr>
              <a:t>）</a:t>
            </a:r>
            <a:r>
              <a:rPr lang="en-US" altLang="zh-CN" sz="2400" b="1">
                <a:latin typeface="Times New Roman" charset="0"/>
                <a:ea typeface="宋体" charset="0"/>
                <a:sym typeface="Symbol" charset="2"/>
              </a:rPr>
              <a:t>G</a:t>
            </a:r>
            <a:r>
              <a:rPr lang="zh-CN" altLang="en-US" sz="2400" b="1">
                <a:latin typeface="Times New Roman" charset="0"/>
                <a:ea typeface="宋体" charset="0"/>
                <a:sym typeface="Symbol" charset="2"/>
              </a:rPr>
              <a:t>中所有的边可以分为若干边不相交的</a:t>
            </a:r>
            <a:r>
              <a:rPr lang="zh-CN" altLang="en-US" sz="2400" b="1">
                <a:solidFill>
                  <a:srgbClr val="FF0000"/>
                </a:solidFill>
                <a:latin typeface="Times New Roman" charset="0"/>
                <a:ea typeface="宋体" charset="0"/>
                <a:sym typeface="Symbol" charset="2"/>
              </a:rPr>
              <a:t>初级回路</a:t>
            </a:r>
            <a:r>
              <a:rPr lang="zh-CN" altLang="en-US" sz="2400" b="1">
                <a:latin typeface="Times New Roman" charset="0"/>
                <a:ea typeface="宋体" charset="0"/>
                <a:sym typeface="Symbol" charset="2"/>
              </a:rPr>
              <a:t>。</a:t>
            </a:r>
          </a:p>
          <a:p>
            <a:pPr lvl="1">
              <a:lnSpc>
                <a:spcPct val="110000"/>
              </a:lnSpc>
              <a:spcBef>
                <a:spcPct val="30000"/>
              </a:spcBef>
              <a:buFont typeface="Wingdings" charset="2"/>
              <a:buNone/>
            </a:pPr>
            <a:r>
              <a:rPr lang="zh-CN" altLang="en-US" sz="2400" b="1">
                <a:latin typeface="Times New Roman" charset="0"/>
                <a:ea typeface="宋体" charset="0"/>
              </a:rPr>
              <a:t>  （</a:t>
            </a:r>
            <a:r>
              <a:rPr lang="en-US" altLang="zh-CN" sz="2400" b="1">
                <a:latin typeface="Times New Roman" charset="0"/>
                <a:ea typeface="宋体" charset="0"/>
              </a:rPr>
              <a:t>2</a:t>
            </a:r>
            <a:r>
              <a:rPr lang="zh-CN" altLang="en-US" sz="2400" b="1">
                <a:latin typeface="Times New Roman" charset="0"/>
                <a:ea typeface="宋体" charset="0"/>
              </a:rPr>
              <a:t>）这些回路可以串成一个欧拉回路。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301625"/>
            <a:ext cx="7327900" cy="968375"/>
          </a:xfrm>
        </p:spPr>
        <p:txBody>
          <a:bodyPr/>
          <a:lstStyle/>
          <a:p>
            <a:r>
              <a:rPr lang="zh-CN" altLang="en-US">
                <a:ea typeface="宋体" charset="0"/>
              </a:rPr>
              <a:t>全偶度图中的回路</a:t>
            </a:r>
          </a:p>
        </p:txBody>
      </p:sp>
      <p:sp>
        <p:nvSpPr>
          <p:cNvPr id="22530" name="Rectangle 3"/>
          <p:cNvSpPr>
            <a:spLocks noGrp="1" noChangeArrowheads="1"/>
          </p:cNvSpPr>
          <p:nvPr>
            <p:ph idx="1"/>
          </p:nvPr>
        </p:nvSpPr>
        <p:spPr>
          <a:xfrm>
            <a:off x="250825" y="1628775"/>
            <a:ext cx="8391525" cy="5040313"/>
          </a:xfrm>
        </p:spPr>
        <p:txBody>
          <a:bodyPr/>
          <a:lstStyle/>
          <a:p>
            <a:pPr algn="just">
              <a:lnSpc>
                <a:spcPct val="110000"/>
              </a:lnSpc>
              <a:spcBef>
                <a:spcPct val="30000"/>
              </a:spcBef>
            </a:pPr>
            <a:r>
              <a:rPr lang="zh-CN" altLang="en-US" sz="2400" b="1" dirty="0">
                <a:solidFill>
                  <a:srgbClr val="CC3300"/>
                </a:solidFill>
                <a:latin typeface="Times New Roman" charset="0"/>
                <a:ea typeface="宋体" charset="0"/>
              </a:rPr>
              <a:t>若图</a:t>
            </a:r>
            <a:r>
              <a:rPr lang="en-US" altLang="zh-CN" sz="2400" b="1" dirty="0">
                <a:solidFill>
                  <a:srgbClr val="CC3300"/>
                </a:solidFill>
                <a:latin typeface="Times New Roman" charset="0"/>
                <a:ea typeface="宋体" charset="0"/>
              </a:rPr>
              <a:t>G</a:t>
            </a:r>
            <a:r>
              <a:rPr lang="zh-CN" altLang="en-US" sz="2400" b="1" dirty="0">
                <a:solidFill>
                  <a:srgbClr val="CC3300"/>
                </a:solidFill>
                <a:latin typeface="Times New Roman" charset="0"/>
                <a:ea typeface="宋体" charset="0"/>
              </a:rPr>
              <a:t>中任一顶点均为偶度点，则</a:t>
            </a:r>
            <a:r>
              <a:rPr lang="en-US" altLang="zh-CN" sz="2400" b="1" dirty="0">
                <a:solidFill>
                  <a:srgbClr val="CC3300"/>
                </a:solidFill>
                <a:latin typeface="Times New Roman" charset="0"/>
                <a:ea typeface="宋体" charset="0"/>
              </a:rPr>
              <a:t>G</a:t>
            </a:r>
            <a:r>
              <a:rPr lang="zh-CN" altLang="en-US" sz="2400" b="1" dirty="0">
                <a:solidFill>
                  <a:srgbClr val="CC3300"/>
                </a:solidFill>
                <a:latin typeface="Times New Roman" charset="0"/>
                <a:ea typeface="宋体" charset="0"/>
              </a:rPr>
              <a:t>中所有的边包含在若干边不相交的简单回路中。</a:t>
            </a:r>
          </a:p>
          <a:p>
            <a:pPr algn="just">
              <a:lnSpc>
                <a:spcPct val="110000"/>
              </a:lnSpc>
              <a:spcBef>
                <a:spcPct val="30000"/>
              </a:spcBef>
            </a:pPr>
            <a:r>
              <a:rPr lang="zh-CN" altLang="en-US" sz="2400" b="1" dirty="0">
                <a:latin typeface="Times New Roman" charset="0"/>
                <a:ea typeface="宋体" charset="0"/>
              </a:rPr>
              <a:t>证明：对</a:t>
            </a:r>
            <a:r>
              <a:rPr lang="en-US" altLang="zh-CN" sz="2400" b="1" dirty="0">
                <a:latin typeface="Times New Roman" charset="0"/>
                <a:ea typeface="宋体" charset="0"/>
              </a:rPr>
              <a:t>G</a:t>
            </a:r>
            <a:r>
              <a:rPr lang="zh-CN" altLang="en-US" sz="2400" b="1" dirty="0">
                <a:latin typeface="Times New Roman" charset="0"/>
                <a:ea typeface="宋体" charset="0"/>
              </a:rPr>
              <a:t>的边数</a:t>
            </a:r>
            <a:r>
              <a:rPr lang="en-US" altLang="zh-CN" sz="2400" b="1" dirty="0">
                <a:latin typeface="Times New Roman" charset="0"/>
                <a:ea typeface="宋体" charset="0"/>
              </a:rPr>
              <a:t>m</a:t>
            </a:r>
            <a:r>
              <a:rPr lang="zh-CN" altLang="en-US" sz="2400" b="1" dirty="0">
                <a:latin typeface="Times New Roman" charset="0"/>
                <a:ea typeface="宋体" charset="0"/>
              </a:rPr>
              <a:t>施归纳法。</a:t>
            </a:r>
            <a:endParaRPr lang="en-US" altLang="zh-CN" sz="2400" b="1" dirty="0">
              <a:latin typeface="Times New Roman" charset="0"/>
              <a:ea typeface="宋体" charset="0"/>
            </a:endParaRPr>
          </a:p>
          <a:p>
            <a:pPr lvl="1" algn="just">
              <a:lnSpc>
                <a:spcPct val="110000"/>
              </a:lnSpc>
              <a:spcBef>
                <a:spcPct val="30000"/>
              </a:spcBef>
            </a:pPr>
            <a:r>
              <a:rPr lang="zh-CN" altLang="en-US" sz="2400" b="1" dirty="0">
                <a:latin typeface="Times New Roman" charset="0"/>
                <a:ea typeface="宋体" charset="0"/>
              </a:rPr>
              <a:t>当</a:t>
            </a:r>
            <a:r>
              <a:rPr lang="en-US" altLang="zh-CN" sz="2400" b="1" dirty="0">
                <a:latin typeface="Times New Roman" charset="0"/>
                <a:ea typeface="宋体" charset="0"/>
              </a:rPr>
              <a:t>m=1, G</a:t>
            </a:r>
            <a:r>
              <a:rPr lang="zh-CN" altLang="en-US" sz="2400" b="1" dirty="0">
                <a:latin typeface="Times New Roman" charset="0"/>
                <a:ea typeface="宋体" charset="0"/>
              </a:rPr>
              <a:t>是环，结论成立。</a:t>
            </a:r>
            <a:endParaRPr lang="en-US" altLang="zh-CN" sz="2400" b="1" dirty="0">
              <a:latin typeface="Times New Roman" charset="0"/>
              <a:ea typeface="宋体" charset="0"/>
            </a:endParaRPr>
          </a:p>
          <a:p>
            <a:pPr lvl="1" algn="just">
              <a:lnSpc>
                <a:spcPct val="110000"/>
              </a:lnSpc>
              <a:spcBef>
                <a:spcPct val="30000"/>
              </a:spcBef>
            </a:pPr>
            <a:r>
              <a:rPr lang="zh-CN" altLang="en-US" sz="2400" b="1" dirty="0">
                <a:latin typeface="Times New Roman" charset="0"/>
                <a:ea typeface="宋体" charset="0"/>
              </a:rPr>
              <a:t>对于</a:t>
            </a:r>
            <a:r>
              <a:rPr lang="en-US" altLang="zh-CN" sz="2400" b="1" dirty="0">
                <a:latin typeface="Times New Roman" charset="0"/>
                <a:ea typeface="宋体" charset="0"/>
              </a:rPr>
              <a:t>k</a:t>
            </a:r>
            <a:r>
              <a:rPr lang="en-US" altLang="zh-CN" sz="2400" b="1" dirty="0">
                <a:latin typeface="Times New Roman" charset="0"/>
                <a:ea typeface="宋体" charset="0"/>
                <a:sym typeface="Symbol" charset="2"/>
              </a:rPr>
              <a:t></a:t>
            </a:r>
            <a:r>
              <a:rPr lang="en-US" altLang="zh-CN" sz="2400" b="1" dirty="0">
                <a:latin typeface="Times New Roman" charset="0"/>
                <a:ea typeface="宋体" charset="0"/>
              </a:rPr>
              <a:t>1</a:t>
            </a:r>
            <a:r>
              <a:rPr lang="zh-CN" altLang="en-US" sz="2400" b="1" dirty="0">
                <a:latin typeface="Times New Roman" charset="0"/>
                <a:ea typeface="宋体" charset="0"/>
              </a:rPr>
              <a:t>，假设当</a:t>
            </a:r>
            <a:r>
              <a:rPr lang="en-US" altLang="zh-CN" sz="2400" b="1" dirty="0" err="1">
                <a:latin typeface="Times New Roman" charset="0"/>
                <a:ea typeface="宋体" charset="0"/>
              </a:rPr>
              <a:t>m</a:t>
            </a:r>
            <a:r>
              <a:rPr lang="en-US" altLang="zh-CN" sz="2400" b="1" dirty="0" err="1">
                <a:latin typeface="Times New Roman" charset="0"/>
                <a:ea typeface="宋体" charset="0"/>
                <a:sym typeface="Symbol" charset="2"/>
              </a:rPr>
              <a:t></a:t>
            </a:r>
            <a:r>
              <a:rPr lang="en-US" altLang="zh-CN" sz="2400" b="1" dirty="0" err="1">
                <a:latin typeface="Times New Roman" charset="0"/>
                <a:ea typeface="宋体" charset="0"/>
              </a:rPr>
              <a:t>k</a:t>
            </a:r>
            <a:r>
              <a:rPr lang="zh-CN" altLang="en-US" sz="2400" b="1" dirty="0">
                <a:latin typeface="Times New Roman" charset="0"/>
                <a:ea typeface="宋体" charset="0"/>
              </a:rPr>
              <a:t>时结论成立。</a:t>
            </a:r>
          </a:p>
          <a:p>
            <a:pPr lvl="1" algn="just">
              <a:lnSpc>
                <a:spcPct val="110000"/>
              </a:lnSpc>
              <a:spcBef>
                <a:spcPct val="30000"/>
              </a:spcBef>
            </a:pPr>
            <a:r>
              <a:rPr lang="zh-CN" altLang="en-US" sz="2400" b="1" dirty="0">
                <a:latin typeface="Times New Roman" charset="0"/>
                <a:ea typeface="宋体" charset="0"/>
              </a:rPr>
              <a:t>考虑</a:t>
            </a:r>
            <a:r>
              <a:rPr lang="en-US" altLang="zh-CN" sz="2400" b="1" dirty="0">
                <a:latin typeface="Times New Roman" charset="0"/>
                <a:ea typeface="宋体" charset="0"/>
              </a:rPr>
              <a:t>m=k+1</a:t>
            </a:r>
            <a:r>
              <a:rPr lang="zh-CN" altLang="en-US" sz="2400" b="1" dirty="0">
                <a:latin typeface="Times New Roman" charset="0"/>
                <a:ea typeface="宋体" charset="0"/>
              </a:rPr>
              <a:t>的情况：注意</a:t>
            </a:r>
            <a:r>
              <a:rPr lang="zh-CN" altLang="en-US" sz="2400" b="1" dirty="0">
                <a:solidFill>
                  <a:srgbClr val="FF0000"/>
                </a:solidFill>
                <a:latin typeface="Times New Roman" charset="0"/>
                <a:ea typeface="宋体" charset="0"/>
                <a:sym typeface="Symbol" charset="2"/>
              </a:rPr>
              <a:t></a:t>
            </a:r>
            <a:r>
              <a:rPr lang="en-US" altLang="zh-CN" sz="2400" b="1" baseline="-25000" dirty="0">
                <a:solidFill>
                  <a:srgbClr val="FF0000"/>
                </a:solidFill>
                <a:latin typeface="Times New Roman" charset="0"/>
                <a:ea typeface="宋体" charset="0"/>
              </a:rPr>
              <a:t>G</a:t>
            </a:r>
            <a:r>
              <a:rPr lang="en-US" altLang="zh-CN" sz="2400" b="1" dirty="0">
                <a:solidFill>
                  <a:srgbClr val="FF0000"/>
                </a:solidFill>
                <a:latin typeface="方正舒体" charset="0"/>
                <a:ea typeface="方正舒体" charset="0"/>
                <a:sym typeface="Symbol" charset="2"/>
              </a:rPr>
              <a:t></a:t>
            </a:r>
            <a:r>
              <a:rPr lang="en-US" altLang="zh-CN" sz="2400" b="1" dirty="0">
                <a:solidFill>
                  <a:srgbClr val="FF0000"/>
                </a:solidFill>
                <a:latin typeface="Times New Roman" charset="0"/>
                <a:ea typeface="宋体" charset="0"/>
              </a:rPr>
              <a:t>2</a:t>
            </a:r>
            <a:r>
              <a:rPr lang="en-US" altLang="zh-CN" sz="2400" b="1" dirty="0">
                <a:latin typeface="Times New Roman" charset="0"/>
                <a:ea typeface="宋体" charset="0"/>
              </a:rPr>
              <a:t>, G</a:t>
            </a:r>
            <a:r>
              <a:rPr lang="zh-CN" altLang="en-US" sz="2400" b="1" dirty="0">
                <a:latin typeface="Times New Roman" charset="0"/>
                <a:ea typeface="宋体" charset="0"/>
              </a:rPr>
              <a:t>中必含简单回路，记为</a:t>
            </a:r>
            <a:r>
              <a:rPr lang="en-US" altLang="zh-CN" sz="2400" b="1" dirty="0">
                <a:latin typeface="Times New Roman" charset="0"/>
                <a:ea typeface="宋体" charset="0"/>
              </a:rPr>
              <a:t>C</a:t>
            </a:r>
            <a:r>
              <a:rPr lang="zh-CN" altLang="en-US" sz="2400" b="1" dirty="0">
                <a:latin typeface="Times New Roman" charset="0"/>
                <a:ea typeface="宋体" charset="0"/>
              </a:rPr>
              <a:t>，令</a:t>
            </a:r>
            <a:r>
              <a:rPr lang="en-US" altLang="zh-CN" sz="2400" b="1">
                <a:latin typeface="Times New Roman" charset="0"/>
                <a:ea typeface="宋体" charset="0"/>
              </a:rPr>
              <a:t>G’=G-E</a:t>
            </a:r>
            <a:r>
              <a:rPr lang="en-US" altLang="zh-CN" sz="2400" b="1" baseline="-25000">
                <a:latin typeface="Times New Roman" charset="0"/>
                <a:ea typeface="宋体" charset="0"/>
              </a:rPr>
              <a:t>C</a:t>
            </a:r>
            <a:r>
              <a:rPr lang="en-US" altLang="zh-CN" sz="2400" b="1">
                <a:latin typeface="Times New Roman" charset="0"/>
                <a:ea typeface="宋体" charset="0"/>
              </a:rPr>
              <a:t>, </a:t>
            </a:r>
            <a:r>
              <a:rPr lang="zh-CN" altLang="en-US" sz="2400" b="1" dirty="0">
                <a:latin typeface="Times New Roman" charset="0"/>
                <a:ea typeface="宋体" charset="0"/>
              </a:rPr>
              <a:t>设</a:t>
            </a:r>
            <a:r>
              <a:rPr lang="en-US" altLang="zh-CN" sz="2400" b="1" dirty="0">
                <a:latin typeface="Times New Roman" charset="0"/>
                <a:ea typeface="宋体" charset="0"/>
              </a:rPr>
              <a:t>G’</a:t>
            </a:r>
            <a:r>
              <a:rPr lang="zh-CN" altLang="en-US" sz="2400" b="1" dirty="0">
                <a:latin typeface="Times New Roman" charset="0"/>
                <a:ea typeface="宋体" charset="0"/>
              </a:rPr>
              <a:t>中含</a:t>
            </a:r>
            <a:r>
              <a:rPr lang="en-US" altLang="zh-CN" sz="2400" b="1" dirty="0">
                <a:latin typeface="Times New Roman" charset="0"/>
                <a:ea typeface="宋体" charset="0"/>
              </a:rPr>
              <a:t>s</a:t>
            </a:r>
            <a:r>
              <a:rPr lang="zh-CN" altLang="en-US" sz="2400" b="1" dirty="0">
                <a:latin typeface="Times New Roman" charset="0"/>
                <a:ea typeface="宋体" charset="0"/>
              </a:rPr>
              <a:t>个连通分支，显然，每个连通分支内各点均为偶数</a:t>
            </a:r>
            <a:r>
              <a:rPr lang="en-US" altLang="zh-CN" sz="2400" b="1" dirty="0">
                <a:latin typeface="Times New Roman" charset="0"/>
                <a:ea typeface="宋体" charset="0"/>
              </a:rPr>
              <a:t>(</a:t>
            </a:r>
            <a:r>
              <a:rPr lang="zh-CN" altLang="en-US" sz="2400" b="1" dirty="0">
                <a:latin typeface="Times New Roman" charset="0"/>
                <a:ea typeface="宋体" charset="0"/>
              </a:rPr>
              <a:t>包括</a:t>
            </a:r>
            <a:r>
              <a:rPr lang="en-US" altLang="zh-CN" sz="2400" b="1" dirty="0">
                <a:latin typeface="Times New Roman" charset="0"/>
                <a:ea typeface="宋体" charset="0"/>
              </a:rPr>
              <a:t>0)</a:t>
            </a:r>
            <a:r>
              <a:rPr lang="zh-CN" altLang="en-US" sz="2400" b="1" dirty="0">
                <a:latin typeface="Times New Roman" charset="0"/>
                <a:ea typeface="宋体" charset="0"/>
              </a:rPr>
              <a:t>，且边数不大于</a:t>
            </a:r>
            <a:r>
              <a:rPr lang="en-US" altLang="zh-CN" sz="2400" b="1" dirty="0">
                <a:latin typeface="Times New Roman" charset="0"/>
                <a:ea typeface="宋体" charset="0"/>
              </a:rPr>
              <a:t>k</a:t>
            </a:r>
            <a:r>
              <a:rPr lang="zh-CN" altLang="en-US" sz="2400" b="1" dirty="0">
                <a:latin typeface="Times New Roman" charset="0"/>
                <a:ea typeface="宋体" charset="0"/>
              </a:rPr>
              <a:t>。则根据归纳假设，每个非平凡的连通分支中所有边含于没有公共边的简单回路中，注意各连通分支以及</a:t>
            </a:r>
            <a:r>
              <a:rPr lang="en-US" altLang="zh-CN" sz="2400" b="1" dirty="0">
                <a:latin typeface="Times New Roman" charset="0"/>
                <a:ea typeface="宋体" charset="0"/>
              </a:rPr>
              <a:t>C</a:t>
            </a:r>
            <a:r>
              <a:rPr lang="zh-CN" altLang="en-US" sz="2400" b="1" dirty="0">
                <a:latin typeface="Times New Roman" charset="0"/>
                <a:ea typeface="宋体" charset="0"/>
              </a:rPr>
              <a:t>两两均无公共边，于是，结论成立。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207963"/>
            <a:ext cx="7327900" cy="968375"/>
          </a:xfrm>
        </p:spPr>
        <p:txBody>
          <a:bodyPr/>
          <a:lstStyle/>
          <a:p>
            <a:r>
              <a:rPr lang="zh-CN" altLang="en-US">
                <a:ea typeface="宋体" charset="0"/>
              </a:rPr>
              <a:t>若干小回路串成欧拉回路</a:t>
            </a:r>
          </a:p>
        </p:txBody>
      </p:sp>
      <p:sp>
        <p:nvSpPr>
          <p:cNvPr id="23554" name="Rectangle 3"/>
          <p:cNvSpPr>
            <a:spLocks noGrp="1" noChangeArrowheads="1"/>
          </p:cNvSpPr>
          <p:nvPr>
            <p:ph idx="1"/>
          </p:nvPr>
        </p:nvSpPr>
        <p:spPr>
          <a:xfrm>
            <a:off x="179388" y="1341438"/>
            <a:ext cx="8713787" cy="5256212"/>
          </a:xfrm>
        </p:spPr>
        <p:txBody>
          <a:bodyPr/>
          <a:lstStyle/>
          <a:p>
            <a:pPr>
              <a:lnSpc>
                <a:spcPct val="90000"/>
              </a:lnSpc>
            </a:pPr>
            <a:r>
              <a:rPr lang="zh-CN" altLang="en-US" sz="2400" b="1">
                <a:solidFill>
                  <a:srgbClr val="CC3300"/>
                </a:solidFill>
                <a:latin typeface="Times New Roman" charset="0"/>
                <a:ea typeface="宋体" charset="0"/>
              </a:rPr>
              <a:t>若连通图</a:t>
            </a:r>
            <a:r>
              <a:rPr lang="en-US" altLang="zh-CN" sz="2400" b="1">
                <a:solidFill>
                  <a:srgbClr val="CC3300"/>
                </a:solidFill>
                <a:latin typeface="Times New Roman" charset="0"/>
                <a:ea typeface="宋体" charset="0"/>
              </a:rPr>
              <a:t>G</a:t>
            </a:r>
            <a:r>
              <a:rPr lang="zh-CN" altLang="en-US" sz="2400" b="1">
                <a:solidFill>
                  <a:srgbClr val="CC3300"/>
                </a:solidFill>
                <a:latin typeface="Times New Roman" charset="0"/>
                <a:ea typeface="宋体" charset="0"/>
              </a:rPr>
              <a:t>中所有的边包含在若干边不相交的简单回路中，则</a:t>
            </a:r>
            <a:r>
              <a:rPr lang="en-US" altLang="zh-CN" sz="2400" b="1">
                <a:solidFill>
                  <a:srgbClr val="CC3300"/>
                </a:solidFill>
                <a:latin typeface="Times New Roman" charset="0"/>
                <a:ea typeface="宋体" charset="0"/>
              </a:rPr>
              <a:t>G</a:t>
            </a:r>
            <a:r>
              <a:rPr lang="zh-CN" altLang="en-US" sz="2400" b="1">
                <a:solidFill>
                  <a:srgbClr val="CC3300"/>
                </a:solidFill>
                <a:latin typeface="Times New Roman" charset="0"/>
                <a:ea typeface="宋体" charset="0"/>
              </a:rPr>
              <a:t>中含欧拉回路。</a:t>
            </a:r>
          </a:p>
          <a:p>
            <a:pPr lvl="1">
              <a:lnSpc>
                <a:spcPct val="90000"/>
              </a:lnSpc>
            </a:pPr>
            <a:r>
              <a:rPr lang="zh-CN" altLang="en-US" sz="2400" b="1">
                <a:latin typeface="Times New Roman" charset="0"/>
                <a:ea typeface="宋体" charset="0"/>
              </a:rPr>
              <a:t>证明：对</a:t>
            </a:r>
            <a:r>
              <a:rPr lang="en-US" altLang="zh-CN" sz="2400" b="1">
                <a:latin typeface="Times New Roman" charset="0"/>
                <a:ea typeface="宋体" charset="0"/>
              </a:rPr>
              <a:t>G</a:t>
            </a:r>
            <a:r>
              <a:rPr lang="zh-CN" altLang="en-US" sz="2400" b="1">
                <a:latin typeface="Times New Roman" charset="0"/>
                <a:ea typeface="宋体" charset="0"/>
              </a:rPr>
              <a:t>中简单回路个数</a:t>
            </a:r>
            <a:r>
              <a:rPr lang="en-US" altLang="zh-CN" sz="2400" b="1" i="1">
                <a:latin typeface="Times New Roman" charset="0"/>
                <a:ea typeface="宋体" charset="0"/>
              </a:rPr>
              <a:t>d</a:t>
            </a:r>
            <a:r>
              <a:rPr lang="zh-CN" altLang="en-US" sz="2400" b="1">
                <a:latin typeface="Times New Roman" charset="0"/>
                <a:ea typeface="宋体" charset="0"/>
              </a:rPr>
              <a:t>施归纳法。当</a:t>
            </a:r>
            <a:r>
              <a:rPr lang="en-US" altLang="zh-CN" sz="2400" b="1" i="1">
                <a:latin typeface="Times New Roman" charset="0"/>
                <a:ea typeface="宋体" charset="0"/>
              </a:rPr>
              <a:t>d</a:t>
            </a:r>
            <a:r>
              <a:rPr lang="en-US" altLang="zh-CN" sz="2400" b="1">
                <a:latin typeface="Times New Roman" charset="0"/>
                <a:ea typeface="宋体" charset="0"/>
              </a:rPr>
              <a:t>=1</a:t>
            </a:r>
            <a:r>
              <a:rPr lang="zh-CN" altLang="en-US" sz="2400" b="1">
                <a:latin typeface="Times New Roman" charset="0"/>
                <a:ea typeface="宋体" charset="0"/>
              </a:rPr>
              <a:t>时显然。</a:t>
            </a:r>
          </a:p>
          <a:p>
            <a:pPr lvl="1">
              <a:lnSpc>
                <a:spcPct val="110000"/>
              </a:lnSpc>
              <a:spcBef>
                <a:spcPct val="30000"/>
              </a:spcBef>
            </a:pPr>
            <a:r>
              <a:rPr lang="zh-CN" altLang="en-US" sz="2400" b="1">
                <a:latin typeface="Times New Roman" charset="0"/>
                <a:ea typeface="宋体" charset="0"/>
              </a:rPr>
              <a:t>假设</a:t>
            </a:r>
            <a:r>
              <a:rPr lang="en-US" altLang="zh-CN" sz="2400" b="1" i="1">
                <a:latin typeface="Times New Roman" charset="0"/>
                <a:ea typeface="宋体" charset="0"/>
              </a:rPr>
              <a:t>d</a:t>
            </a:r>
            <a:r>
              <a:rPr lang="en-US" altLang="zh-CN" sz="2400" b="1">
                <a:latin typeface="Times New Roman" charset="0"/>
                <a:ea typeface="宋体" charset="0"/>
                <a:sym typeface="Symbol" charset="2"/>
              </a:rPr>
              <a:t></a:t>
            </a:r>
            <a:r>
              <a:rPr lang="en-US" altLang="zh-CN" sz="2400" b="1" i="1">
                <a:latin typeface="Times New Roman" charset="0"/>
                <a:ea typeface="宋体" charset="0"/>
              </a:rPr>
              <a:t>k</a:t>
            </a:r>
            <a:r>
              <a:rPr lang="en-US" altLang="zh-CN" sz="2400" b="1">
                <a:latin typeface="Times New Roman" charset="0"/>
                <a:ea typeface="宋体" charset="0"/>
              </a:rPr>
              <a:t>(</a:t>
            </a:r>
            <a:r>
              <a:rPr lang="en-US" altLang="zh-CN" sz="2400" b="1" i="1">
                <a:latin typeface="Times New Roman" charset="0"/>
                <a:ea typeface="宋体" charset="0"/>
              </a:rPr>
              <a:t>k</a:t>
            </a:r>
            <a:r>
              <a:rPr lang="en-US" altLang="zh-CN" sz="2400" b="1">
                <a:latin typeface="Times New Roman" charset="0"/>
                <a:ea typeface="宋体" charset="0"/>
                <a:sym typeface="Symbol" charset="2"/>
              </a:rPr>
              <a:t></a:t>
            </a:r>
            <a:r>
              <a:rPr lang="en-US" altLang="zh-CN" sz="2400" b="1">
                <a:latin typeface="Times New Roman" charset="0"/>
                <a:ea typeface="宋体" charset="0"/>
              </a:rPr>
              <a:t>1)</a:t>
            </a:r>
            <a:r>
              <a:rPr lang="zh-CN" altLang="en-US" sz="2400" b="1">
                <a:latin typeface="Times New Roman" charset="0"/>
                <a:ea typeface="宋体" charset="0"/>
              </a:rPr>
              <a:t>时结论成立。考虑</a:t>
            </a:r>
            <a:r>
              <a:rPr lang="en-US" altLang="zh-CN" sz="2400" b="1" i="1">
                <a:latin typeface="Times New Roman" charset="0"/>
                <a:ea typeface="宋体" charset="0"/>
              </a:rPr>
              <a:t>d</a:t>
            </a:r>
            <a:r>
              <a:rPr lang="en-US" altLang="zh-CN" sz="2400" b="1">
                <a:latin typeface="Times New Roman" charset="0"/>
                <a:ea typeface="宋体" charset="0"/>
              </a:rPr>
              <a:t>=</a:t>
            </a:r>
            <a:r>
              <a:rPr lang="en-US" altLang="zh-CN" sz="2400" b="1" i="1">
                <a:latin typeface="Times New Roman" charset="0"/>
                <a:ea typeface="宋体" charset="0"/>
              </a:rPr>
              <a:t>k</a:t>
            </a:r>
            <a:r>
              <a:rPr lang="en-US" altLang="zh-CN" sz="2400" b="1">
                <a:latin typeface="Times New Roman" charset="0"/>
                <a:ea typeface="宋体" charset="0"/>
              </a:rPr>
              <a:t>+1.</a:t>
            </a:r>
          </a:p>
          <a:p>
            <a:pPr lvl="1">
              <a:lnSpc>
                <a:spcPct val="110000"/>
              </a:lnSpc>
              <a:spcBef>
                <a:spcPct val="30000"/>
              </a:spcBef>
            </a:pPr>
            <a:r>
              <a:rPr lang="zh-CN" altLang="en-US" sz="2400" b="1">
                <a:latin typeface="Times New Roman" charset="0"/>
                <a:ea typeface="宋体" charset="0"/>
              </a:rPr>
              <a:t>按某种方式对</a:t>
            </a:r>
            <a:r>
              <a:rPr lang="en-US" altLang="zh-CN" sz="2400" b="1" i="1">
                <a:latin typeface="Times New Roman" charset="0"/>
                <a:ea typeface="宋体" charset="0"/>
              </a:rPr>
              <a:t>k</a:t>
            </a:r>
            <a:r>
              <a:rPr lang="en-US" altLang="zh-CN" sz="2400" b="1">
                <a:latin typeface="Times New Roman" charset="0"/>
                <a:ea typeface="宋体" charset="0"/>
              </a:rPr>
              <a:t>+1</a:t>
            </a:r>
            <a:r>
              <a:rPr lang="zh-CN" altLang="en-US" sz="2400" b="1">
                <a:latin typeface="Times New Roman" charset="0"/>
                <a:ea typeface="宋体" charset="0"/>
              </a:rPr>
              <a:t>个简单回路排序，令</a:t>
            </a:r>
            <a:r>
              <a:rPr lang="en-US" altLang="zh-CN" sz="2400" b="1">
                <a:latin typeface="Times New Roman" charset="0"/>
                <a:ea typeface="宋体" charset="0"/>
              </a:rPr>
              <a:t>G‘=G-E(C</a:t>
            </a:r>
            <a:r>
              <a:rPr lang="en-US" altLang="zh-CN" sz="2400" b="1" baseline="-30000">
                <a:latin typeface="Times New Roman" charset="0"/>
                <a:ea typeface="宋体" charset="0"/>
              </a:rPr>
              <a:t>k+1</a:t>
            </a:r>
            <a:r>
              <a:rPr lang="en-US" altLang="zh-CN" sz="2400" b="1">
                <a:latin typeface="Times New Roman" charset="0"/>
                <a:ea typeface="宋体" charset="0"/>
              </a:rPr>
              <a:t>)</a:t>
            </a:r>
            <a:r>
              <a:rPr lang="zh-CN" altLang="en-US" sz="2400" b="1">
                <a:latin typeface="Times New Roman" charset="0"/>
                <a:ea typeface="宋体" charset="0"/>
              </a:rPr>
              <a:t>，设</a:t>
            </a:r>
            <a:r>
              <a:rPr lang="en-US" altLang="zh-CN" sz="2400" b="1">
                <a:latin typeface="Times New Roman" charset="0"/>
                <a:ea typeface="宋体" charset="0"/>
              </a:rPr>
              <a:t>G’</a:t>
            </a:r>
            <a:r>
              <a:rPr lang="zh-CN" altLang="en-US" sz="2400" b="1">
                <a:latin typeface="Times New Roman" charset="0"/>
                <a:ea typeface="宋体" charset="0"/>
              </a:rPr>
              <a:t>中含</a:t>
            </a:r>
            <a:r>
              <a:rPr lang="en-US" altLang="zh-CN" sz="2400" b="1" i="1">
                <a:latin typeface="Times New Roman" charset="0"/>
                <a:ea typeface="宋体" charset="0"/>
              </a:rPr>
              <a:t>s</a:t>
            </a:r>
            <a:r>
              <a:rPr lang="zh-CN" altLang="en-US" sz="2400" b="1">
                <a:latin typeface="Times New Roman" charset="0"/>
                <a:ea typeface="宋体" charset="0"/>
              </a:rPr>
              <a:t>个连通分支，则每个非平凡分支所有的边包含在相互没有公共边的简单回路中，且回路个数不大于</a:t>
            </a:r>
            <a:r>
              <a:rPr lang="en-US" altLang="zh-CN" sz="2400" b="1" i="1">
                <a:latin typeface="Times New Roman" charset="0"/>
                <a:ea typeface="宋体" charset="0"/>
              </a:rPr>
              <a:t>k</a:t>
            </a:r>
            <a:r>
              <a:rPr lang="zh-CN" altLang="en-US" sz="2400" b="1">
                <a:latin typeface="Times New Roman" charset="0"/>
                <a:ea typeface="宋体" charset="0"/>
              </a:rPr>
              <a:t>。由归纳假设，每个非平凡连通分支</a:t>
            </a:r>
            <a:r>
              <a:rPr lang="en-US" altLang="zh-CN" sz="2400" b="1">
                <a:latin typeface="Times New Roman" charset="0"/>
                <a:ea typeface="宋体" charset="0"/>
              </a:rPr>
              <a:t>G</a:t>
            </a:r>
            <a:r>
              <a:rPr lang="en-US" altLang="zh-CN" sz="2400" b="1" baseline="-30000">
                <a:latin typeface="Times New Roman" charset="0"/>
                <a:ea typeface="宋体" charset="0"/>
              </a:rPr>
              <a:t>i</a:t>
            </a:r>
            <a:r>
              <a:rPr lang="zh-CN" altLang="en-US" sz="2400" b="1">
                <a:latin typeface="Times New Roman" charset="0"/>
                <a:ea typeface="宋体" charset="0"/>
              </a:rPr>
              <a:t>均为欧拉图，设其欧拉回路是</a:t>
            </a:r>
            <a:r>
              <a:rPr lang="en-US" altLang="zh-CN" sz="2400" b="1">
                <a:latin typeface="Times New Roman" charset="0"/>
                <a:ea typeface="宋体" charset="0"/>
              </a:rPr>
              <a:t>C</a:t>
            </a:r>
            <a:r>
              <a:rPr lang="en-US" altLang="zh-CN" sz="2400" b="1" baseline="-30000">
                <a:latin typeface="Times New Roman" charset="0"/>
                <a:ea typeface="宋体" charset="0"/>
              </a:rPr>
              <a:t>i</a:t>
            </a:r>
            <a:r>
              <a:rPr lang="en-US" altLang="zh-CN" sz="2400" b="1">
                <a:latin typeface="Times New Roman" charset="0"/>
                <a:ea typeface="宋体" charset="0"/>
              </a:rPr>
              <a:t>'</a:t>
            </a:r>
            <a:r>
              <a:rPr lang="zh-CN" altLang="en-US" sz="2400" b="1">
                <a:latin typeface="Times New Roman" charset="0"/>
                <a:ea typeface="宋体" charset="0"/>
              </a:rPr>
              <a:t>。因</a:t>
            </a:r>
            <a:r>
              <a:rPr lang="en-US" altLang="zh-CN" sz="2400" b="1">
                <a:latin typeface="Times New Roman" charset="0"/>
                <a:ea typeface="宋体" charset="0"/>
              </a:rPr>
              <a:t>G</a:t>
            </a:r>
            <a:r>
              <a:rPr lang="zh-CN" altLang="en-US" sz="2400" b="1">
                <a:latin typeface="Times New Roman" charset="0"/>
                <a:ea typeface="宋体" charset="0"/>
              </a:rPr>
              <a:t>连通，故</a:t>
            </a:r>
            <a:r>
              <a:rPr lang="en-US" altLang="zh-CN" sz="2400" b="1">
                <a:latin typeface="Times New Roman" charset="0"/>
                <a:ea typeface="宋体" charset="0"/>
              </a:rPr>
              <a:t>C</a:t>
            </a:r>
            <a:r>
              <a:rPr lang="en-US" altLang="zh-CN" sz="2400" b="1" baseline="-30000">
                <a:latin typeface="Times New Roman" charset="0"/>
                <a:ea typeface="宋体" charset="0"/>
              </a:rPr>
              <a:t>k+1</a:t>
            </a:r>
            <a:r>
              <a:rPr lang="zh-CN" altLang="en-US" sz="2400" b="1">
                <a:latin typeface="Times New Roman" charset="0"/>
                <a:ea typeface="宋体" charset="0"/>
              </a:rPr>
              <a:t>与诸</a:t>
            </a:r>
            <a:r>
              <a:rPr lang="en-US" altLang="zh-CN" sz="2400" b="1">
                <a:latin typeface="Times New Roman" charset="0"/>
                <a:ea typeface="宋体" charset="0"/>
              </a:rPr>
              <a:t>C</a:t>
            </a:r>
            <a:r>
              <a:rPr lang="en-US" altLang="zh-CN" sz="2400" b="1" baseline="-30000">
                <a:latin typeface="Times New Roman" charset="0"/>
                <a:ea typeface="宋体" charset="0"/>
              </a:rPr>
              <a:t>i</a:t>
            </a:r>
            <a:r>
              <a:rPr lang="en-US" altLang="zh-CN" sz="2400" b="1">
                <a:latin typeface="Times New Roman" charset="0"/>
                <a:ea typeface="宋体" charset="0"/>
              </a:rPr>
              <a:t>’</a:t>
            </a:r>
            <a:r>
              <a:rPr lang="zh-CN" altLang="en-US" sz="2400" b="1">
                <a:latin typeface="Times New Roman" charset="0"/>
                <a:ea typeface="宋体" charset="0"/>
              </a:rPr>
              <a:t>都有公共点。</a:t>
            </a:r>
            <a:endParaRPr lang="en-US" altLang="zh-CN" sz="2400" b="1">
              <a:latin typeface="Times New Roman" charset="0"/>
              <a:ea typeface="宋体" charset="0"/>
            </a:endParaRPr>
          </a:p>
          <a:p>
            <a:pPr lvl="1">
              <a:lnSpc>
                <a:spcPct val="110000"/>
              </a:lnSpc>
              <a:spcBef>
                <a:spcPct val="30000"/>
              </a:spcBef>
            </a:pPr>
            <a:r>
              <a:rPr lang="en-US" altLang="zh-CN" sz="2400" b="1">
                <a:latin typeface="Times New Roman" charset="0"/>
                <a:ea typeface="宋体" charset="0"/>
              </a:rPr>
              <a:t>G</a:t>
            </a:r>
            <a:r>
              <a:rPr lang="zh-CN" altLang="en-US" sz="2400" b="1">
                <a:latin typeface="Times New Roman" charset="0"/>
                <a:ea typeface="宋体" charset="0"/>
              </a:rPr>
              <a:t>中的欧拉回路构造如下：从</a:t>
            </a:r>
            <a:r>
              <a:rPr lang="en-US" altLang="zh-CN" sz="2400" b="1">
                <a:latin typeface="Times New Roman" charset="0"/>
                <a:ea typeface="宋体" charset="0"/>
              </a:rPr>
              <a:t>C</a:t>
            </a:r>
            <a:r>
              <a:rPr lang="en-US" altLang="zh-CN" sz="2400" b="1" baseline="-30000">
                <a:latin typeface="Times New Roman" charset="0"/>
                <a:ea typeface="宋体" charset="0"/>
              </a:rPr>
              <a:t>k+1</a:t>
            </a:r>
            <a:r>
              <a:rPr lang="zh-CN" altLang="en-US" sz="2400" b="1">
                <a:latin typeface="Times New Roman" charset="0"/>
                <a:ea typeface="宋体" charset="0"/>
              </a:rPr>
              <a:t>上任一点</a:t>
            </a:r>
            <a:r>
              <a:rPr lang="en-US" altLang="zh-CN" sz="2400" b="1">
                <a:latin typeface="Times New Roman" charset="0"/>
                <a:ea typeface="宋体" charset="0"/>
              </a:rPr>
              <a:t>(</a:t>
            </a:r>
            <a:r>
              <a:rPr lang="zh-CN" altLang="en-US" sz="2400" b="1">
                <a:latin typeface="Times New Roman" charset="0"/>
                <a:ea typeface="宋体" charset="0"/>
              </a:rPr>
              <a:t>设为</a:t>
            </a:r>
            <a:r>
              <a:rPr lang="en-US" altLang="zh-CN" sz="2400" b="1">
                <a:latin typeface="Times New Roman" charset="0"/>
                <a:ea typeface="宋体" charset="0"/>
              </a:rPr>
              <a:t>v</a:t>
            </a:r>
            <a:r>
              <a:rPr lang="en-US" altLang="zh-CN" sz="2400" b="1" baseline="-30000">
                <a:latin typeface="Times New Roman" charset="0"/>
                <a:ea typeface="宋体" charset="0"/>
              </a:rPr>
              <a:t>0</a:t>
            </a:r>
            <a:r>
              <a:rPr lang="en-US" altLang="zh-CN" sz="2400" b="1">
                <a:latin typeface="Times New Roman" charset="0"/>
                <a:ea typeface="宋体" charset="0"/>
              </a:rPr>
              <a:t>)</a:t>
            </a:r>
            <a:r>
              <a:rPr lang="zh-CN" altLang="en-US" sz="2400" b="1">
                <a:latin typeface="Times New Roman" charset="0"/>
                <a:ea typeface="宋体" charset="0"/>
              </a:rPr>
              <a:t>出发遍历</a:t>
            </a:r>
            <a:r>
              <a:rPr lang="en-US" altLang="zh-CN" sz="2400" b="1">
                <a:latin typeface="Times New Roman" charset="0"/>
                <a:ea typeface="宋体" charset="0"/>
              </a:rPr>
              <a:t>C</a:t>
            </a:r>
            <a:r>
              <a:rPr lang="en-US" altLang="zh-CN" sz="2400" b="1" baseline="-30000">
                <a:latin typeface="Times New Roman" charset="0"/>
                <a:ea typeface="宋体" charset="0"/>
              </a:rPr>
              <a:t>k+1</a:t>
            </a:r>
            <a:r>
              <a:rPr lang="zh-CN" altLang="en-US" sz="2400" b="1">
                <a:latin typeface="Times New Roman" charset="0"/>
                <a:ea typeface="宋体" charset="0"/>
              </a:rPr>
              <a:t>上的边，每当遇到一个尚未遍历的</a:t>
            </a:r>
            <a:r>
              <a:rPr lang="en-US" altLang="zh-CN" sz="2400" b="1">
                <a:latin typeface="Times New Roman" charset="0"/>
                <a:ea typeface="宋体" charset="0"/>
              </a:rPr>
              <a:t>C</a:t>
            </a:r>
            <a:r>
              <a:rPr lang="en-US" altLang="zh-CN" sz="2400" b="1" baseline="-30000">
                <a:latin typeface="Times New Roman" charset="0"/>
                <a:ea typeface="宋体" charset="0"/>
              </a:rPr>
              <a:t>i</a:t>
            </a:r>
            <a:r>
              <a:rPr lang="en-US" altLang="zh-CN" sz="2400" b="1">
                <a:latin typeface="Times New Roman" charset="0"/>
                <a:ea typeface="宋体" charset="0"/>
              </a:rPr>
              <a:t>'</a:t>
            </a:r>
            <a:r>
              <a:rPr lang="zh-CN" altLang="en-US" sz="2400" b="1">
                <a:latin typeface="Times New Roman" charset="0"/>
                <a:ea typeface="宋体" charset="0"/>
              </a:rPr>
              <a:t>与</a:t>
            </a:r>
            <a:r>
              <a:rPr lang="en-US" altLang="zh-CN" sz="2400" b="1">
                <a:latin typeface="Times New Roman" charset="0"/>
                <a:ea typeface="宋体" charset="0"/>
              </a:rPr>
              <a:t>C</a:t>
            </a:r>
            <a:r>
              <a:rPr lang="en-US" altLang="zh-CN" sz="2400" b="1" baseline="-30000">
                <a:latin typeface="Times New Roman" charset="0"/>
                <a:ea typeface="宋体" charset="0"/>
              </a:rPr>
              <a:t>k+1</a:t>
            </a:r>
            <a:r>
              <a:rPr lang="zh-CN" altLang="en-US" sz="2400" b="1">
                <a:latin typeface="Times New Roman" charset="0"/>
                <a:ea typeface="宋体" charset="0"/>
              </a:rPr>
              <a:t>的交点</a:t>
            </a:r>
            <a:r>
              <a:rPr lang="en-US" altLang="zh-CN" sz="2400" b="1">
                <a:latin typeface="Times New Roman" charset="0"/>
                <a:ea typeface="宋体" charset="0"/>
              </a:rPr>
              <a:t>(</a:t>
            </a:r>
            <a:r>
              <a:rPr lang="zh-CN" altLang="en-US" sz="2400" b="1">
                <a:latin typeface="Times New Roman" charset="0"/>
                <a:ea typeface="宋体" charset="0"/>
              </a:rPr>
              <a:t>设为</a:t>
            </a:r>
            <a:r>
              <a:rPr lang="en-US" altLang="zh-CN" sz="2400" b="1">
                <a:latin typeface="Times New Roman" charset="0"/>
                <a:ea typeface="宋体" charset="0"/>
              </a:rPr>
              <a:t>v</a:t>
            </a:r>
            <a:r>
              <a:rPr lang="en-US" altLang="zh-CN" sz="2400" b="1" baseline="-30000">
                <a:latin typeface="Times New Roman" charset="0"/>
                <a:ea typeface="宋体" charset="0"/>
              </a:rPr>
              <a:t>i</a:t>
            </a:r>
            <a:r>
              <a:rPr lang="en-US" altLang="zh-CN" sz="2400" b="1">
                <a:latin typeface="Times New Roman" charset="0"/>
                <a:ea typeface="宋体" charset="0"/>
              </a:rPr>
              <a:t>'), </a:t>
            </a:r>
            <a:r>
              <a:rPr lang="zh-CN" altLang="en-US" sz="2400" b="1">
                <a:latin typeface="Times New Roman" charset="0"/>
                <a:ea typeface="宋体" charset="0"/>
              </a:rPr>
              <a:t>则转而遍历</a:t>
            </a:r>
            <a:r>
              <a:rPr lang="en-US" altLang="zh-CN" sz="2400" b="1">
                <a:latin typeface="Times New Roman" charset="0"/>
                <a:ea typeface="宋体" charset="0"/>
              </a:rPr>
              <a:t>C</a:t>
            </a:r>
            <a:r>
              <a:rPr lang="en-US" altLang="zh-CN" sz="2400" b="1" baseline="-30000">
                <a:latin typeface="Times New Roman" charset="0"/>
                <a:ea typeface="宋体" charset="0"/>
              </a:rPr>
              <a:t>i</a:t>
            </a:r>
            <a:r>
              <a:rPr lang="en-US" altLang="zh-CN" sz="2400" b="1">
                <a:latin typeface="Times New Roman" charset="0"/>
                <a:ea typeface="宋体" charset="0"/>
              </a:rPr>
              <a:t>'</a:t>
            </a:r>
            <a:r>
              <a:rPr lang="zh-CN" altLang="en-US" sz="2400" b="1">
                <a:latin typeface="Times New Roman" charset="0"/>
                <a:ea typeface="宋体" charset="0"/>
              </a:rPr>
              <a:t>上的边，回到</a:t>
            </a:r>
            <a:r>
              <a:rPr lang="en-US" altLang="zh-CN" sz="2400" b="1">
                <a:latin typeface="Times New Roman" charset="0"/>
                <a:ea typeface="宋体" charset="0"/>
              </a:rPr>
              <a:t>v</a:t>
            </a:r>
            <a:r>
              <a:rPr lang="en-US" altLang="zh-CN" sz="2400" b="1" baseline="-30000">
                <a:latin typeface="Times New Roman" charset="0"/>
                <a:ea typeface="宋体" charset="0"/>
              </a:rPr>
              <a:t>i</a:t>
            </a:r>
            <a:r>
              <a:rPr lang="en-US" altLang="zh-CN" sz="2400" b="1">
                <a:latin typeface="Times New Roman" charset="0"/>
                <a:ea typeface="宋体" charset="0"/>
              </a:rPr>
              <a:t>'</a:t>
            </a:r>
            <a:r>
              <a:rPr lang="zh-CN" altLang="en-US" sz="2400" b="1">
                <a:latin typeface="Times New Roman" charset="0"/>
                <a:ea typeface="宋体" charset="0"/>
              </a:rPr>
              <a:t>继续沿</a:t>
            </a:r>
            <a:r>
              <a:rPr lang="en-US" altLang="zh-CN" sz="2400" b="1">
                <a:latin typeface="Times New Roman" charset="0"/>
                <a:ea typeface="宋体" charset="0"/>
              </a:rPr>
              <a:t>C</a:t>
            </a:r>
            <a:r>
              <a:rPr lang="en-US" altLang="zh-CN" sz="2400" b="1" baseline="-30000">
                <a:latin typeface="Times New Roman" charset="0"/>
                <a:ea typeface="宋体" charset="0"/>
              </a:rPr>
              <a:t>k+1</a:t>
            </a:r>
            <a:r>
              <a:rPr lang="zh-CN" altLang="en-US" sz="2400" b="1">
                <a:latin typeface="Times New Roman" charset="0"/>
                <a:ea typeface="宋体" charset="0"/>
              </a:rPr>
              <a:t>进行。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68313" y="404813"/>
            <a:ext cx="5986462" cy="1036637"/>
          </a:xfrm>
        </p:spPr>
        <p:txBody>
          <a:bodyPr/>
          <a:lstStyle/>
          <a:p>
            <a:r>
              <a:rPr lang="zh-CN" altLang="en-US">
                <a:ea typeface="宋体" charset="0"/>
              </a:rPr>
              <a:t>关于欧拉图的等价命题</a:t>
            </a:r>
          </a:p>
        </p:txBody>
      </p:sp>
      <p:sp>
        <p:nvSpPr>
          <p:cNvPr id="24578" name="Rectangle 3"/>
          <p:cNvSpPr>
            <a:spLocks noGrp="1" noChangeArrowheads="1"/>
          </p:cNvSpPr>
          <p:nvPr>
            <p:ph idx="1"/>
          </p:nvPr>
        </p:nvSpPr>
        <p:spPr>
          <a:xfrm>
            <a:off x="250825" y="2060575"/>
            <a:ext cx="8713788" cy="3733800"/>
          </a:xfrm>
        </p:spPr>
        <p:txBody>
          <a:bodyPr/>
          <a:lstStyle/>
          <a:p>
            <a:pPr algn="just">
              <a:lnSpc>
                <a:spcPct val="120000"/>
              </a:lnSpc>
              <a:spcBef>
                <a:spcPct val="45000"/>
              </a:spcBef>
            </a:pPr>
            <a:r>
              <a:rPr lang="zh-CN" altLang="en-US" b="1">
                <a:latin typeface="Times New Roman" charset="0"/>
                <a:ea typeface="宋体" charset="0"/>
              </a:rPr>
              <a:t>设</a:t>
            </a:r>
            <a:r>
              <a:rPr lang="en-US" altLang="zh-CN" b="1">
                <a:latin typeface="Times New Roman" charset="0"/>
                <a:ea typeface="宋体" charset="0"/>
              </a:rPr>
              <a:t>G</a:t>
            </a:r>
            <a:r>
              <a:rPr lang="zh-CN" altLang="en-US" b="1">
                <a:latin typeface="Times New Roman" charset="0"/>
                <a:ea typeface="宋体" charset="0"/>
              </a:rPr>
              <a:t>是非平凡连通图，以下三个命题等价：</a:t>
            </a:r>
          </a:p>
          <a:p>
            <a:pPr lvl="1" algn="just">
              <a:lnSpc>
                <a:spcPct val="120000"/>
              </a:lnSpc>
              <a:spcBef>
                <a:spcPct val="45000"/>
              </a:spcBef>
              <a:buFont typeface="Wingdings" charset="2"/>
              <a:buNone/>
            </a:pPr>
            <a:r>
              <a:rPr lang="en-US" altLang="zh-CN" b="1">
                <a:latin typeface="Times New Roman" charset="0"/>
                <a:ea typeface="宋体" charset="0"/>
              </a:rPr>
              <a:t>(1) G</a:t>
            </a:r>
            <a:r>
              <a:rPr lang="zh-CN" altLang="en-US" b="1">
                <a:latin typeface="Times New Roman" charset="0"/>
                <a:ea typeface="宋体" charset="0"/>
              </a:rPr>
              <a:t>是欧拉图。</a:t>
            </a:r>
          </a:p>
          <a:p>
            <a:pPr lvl="1" algn="just">
              <a:lnSpc>
                <a:spcPct val="120000"/>
              </a:lnSpc>
              <a:spcBef>
                <a:spcPct val="45000"/>
              </a:spcBef>
              <a:buFont typeface="Wingdings" charset="2"/>
              <a:buNone/>
            </a:pPr>
            <a:r>
              <a:rPr lang="en-US" altLang="zh-CN" b="1">
                <a:latin typeface="Times New Roman" charset="0"/>
                <a:ea typeface="宋体" charset="0"/>
              </a:rPr>
              <a:t>(2) G</a:t>
            </a:r>
            <a:r>
              <a:rPr lang="zh-CN" altLang="en-US" b="1">
                <a:latin typeface="Times New Roman" charset="0"/>
                <a:ea typeface="宋体" charset="0"/>
              </a:rPr>
              <a:t>中每个顶点的度数均为偶数。</a:t>
            </a:r>
          </a:p>
          <a:p>
            <a:pPr lvl="1" algn="just">
              <a:lnSpc>
                <a:spcPct val="120000"/>
              </a:lnSpc>
              <a:spcBef>
                <a:spcPct val="45000"/>
              </a:spcBef>
              <a:buFont typeface="Wingdings" charset="2"/>
              <a:buNone/>
            </a:pPr>
            <a:r>
              <a:rPr lang="en-US" altLang="zh-CN" b="1">
                <a:latin typeface="Times New Roman" charset="0"/>
                <a:ea typeface="宋体" charset="0"/>
              </a:rPr>
              <a:t>(3) G</a:t>
            </a:r>
            <a:r>
              <a:rPr lang="zh-CN" altLang="en-US" b="1">
                <a:latin typeface="Times New Roman" charset="0"/>
                <a:ea typeface="宋体" charset="0"/>
              </a:rPr>
              <a:t>中所有的边包含在相互没有公共边的简单回路中。</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 图论03-连通性.ppt</Template>
  <TotalTime>7421</TotalTime>
  <Words>5246</Words>
  <Application>Microsoft Macintosh PowerPoint</Application>
  <PresentationFormat>全屏显示(4:3)</PresentationFormat>
  <Paragraphs>384</Paragraphs>
  <Slides>49</Slides>
  <Notes>14</Notes>
  <HiddenSlides>5</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1" baseType="lpstr">
      <vt:lpstr>方正舒体</vt:lpstr>
      <vt:lpstr>仿宋</vt:lpstr>
      <vt:lpstr>黑体</vt:lpstr>
      <vt:lpstr>宋体</vt:lpstr>
      <vt:lpstr>Arial</vt:lpstr>
      <vt:lpstr>Calibri</vt:lpstr>
      <vt:lpstr>Symbol</vt:lpstr>
      <vt:lpstr>Times New Roman</vt:lpstr>
      <vt:lpstr>Wingdings</vt:lpstr>
      <vt:lpstr>Network</vt:lpstr>
      <vt:lpstr>Document</vt:lpstr>
      <vt:lpstr>文档</vt:lpstr>
      <vt:lpstr>欧拉图</vt:lpstr>
      <vt:lpstr>内容提要</vt:lpstr>
      <vt:lpstr>Königsberg七桥问题</vt:lpstr>
      <vt:lpstr>“一笔划”问题</vt:lpstr>
      <vt:lpstr>欧拉通路和欧拉回路 </vt:lpstr>
      <vt:lpstr>欧拉图中的顶点度数</vt:lpstr>
      <vt:lpstr>全偶度图中的回路</vt:lpstr>
      <vt:lpstr>若干小回路串成欧拉回路</vt:lpstr>
      <vt:lpstr>关于欧拉图的等价命题</vt:lpstr>
      <vt:lpstr>半欧拉图的判定 </vt:lpstr>
      <vt:lpstr>构造欧拉回路</vt:lpstr>
      <vt:lpstr>构造欧拉回路-Fleury算法 </vt:lpstr>
      <vt:lpstr>Fleury算法的证明</vt:lpstr>
      <vt:lpstr>Fleury算法的证明(续)</vt:lpstr>
      <vt:lpstr>中国邮递员问题（管梅谷，1962）</vt:lpstr>
      <vt:lpstr>中国邮递员问题</vt:lpstr>
      <vt:lpstr>中国邮递员问题-求解原理</vt:lpstr>
      <vt:lpstr>中国邮递员问题-求解原理（续）</vt:lpstr>
      <vt:lpstr>中国邮递员问题-算法 </vt:lpstr>
      <vt:lpstr>有向欧拉图 </vt:lpstr>
      <vt:lpstr>    周游世界的游戏</vt:lpstr>
      <vt:lpstr>Hamilton通路/回路</vt:lpstr>
      <vt:lpstr>Hamilton回路的基本特性</vt:lpstr>
      <vt:lpstr>Hamilton回路的存在性问题</vt:lpstr>
      <vt:lpstr>一个基本的必要条件</vt:lpstr>
      <vt:lpstr>必要条件的应用</vt:lpstr>
      <vt:lpstr>举例</vt:lpstr>
      <vt:lpstr>PowerPoint 演示文稿</vt:lpstr>
      <vt:lpstr>必要条件的局限性</vt:lpstr>
      <vt:lpstr>哈密尔顿图的充分条件</vt:lpstr>
      <vt:lpstr>充分条件的讨论</vt:lpstr>
      <vt:lpstr>Ore定理的证明</vt:lpstr>
      <vt:lpstr>Ore定理的证明</vt:lpstr>
      <vt:lpstr>Ore定理的延伸</vt:lpstr>
      <vt:lpstr>闭合图(举例)</vt:lpstr>
      <vt:lpstr>判定定理的盲区</vt:lpstr>
      <vt:lpstr>判定哈密尔顿图的例子</vt:lpstr>
      <vt:lpstr>棋盘上的哈密尔顿回路问题</vt:lpstr>
      <vt:lpstr>Knight's tour</vt:lpstr>
      <vt:lpstr>哈密尔顿图问题</vt:lpstr>
      <vt:lpstr>应用（格雷码）</vt:lpstr>
      <vt:lpstr>安排考试日程</vt:lpstr>
      <vt:lpstr>竞赛图</vt:lpstr>
      <vt:lpstr>竞赛图与有向哈密尔顿通路 </vt:lpstr>
      <vt:lpstr>循环赛该如何排名次</vt:lpstr>
      <vt:lpstr>循环赛该如何排名次</vt:lpstr>
      <vt:lpstr>循环赛该如何排名次</vt:lpstr>
      <vt:lpstr>附：随机欧拉图</vt:lpstr>
      <vt:lpstr>随机欧拉图的判定</vt:lpstr>
    </vt:vector>
  </TitlesOfParts>
  <Company>Nanjing University</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集合的运算</dc:title>
  <dc:creator>CHEN DAOXU</dc:creator>
  <cp:lastModifiedBy>Xiaoxing Ma</cp:lastModifiedBy>
  <cp:revision>97</cp:revision>
  <dcterms:created xsi:type="dcterms:W3CDTF">2001-02-08T13:36:53Z</dcterms:created>
  <dcterms:modified xsi:type="dcterms:W3CDTF">2018-05-28T03:08:51Z</dcterms:modified>
</cp:coreProperties>
</file>