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7"/>
  </p:notesMasterIdLst>
  <p:sldIdLst>
    <p:sldId id="256" r:id="rId2"/>
    <p:sldId id="257" r:id="rId3"/>
    <p:sldId id="308" r:id="rId4"/>
    <p:sldId id="312" r:id="rId5"/>
    <p:sldId id="311" r:id="rId6"/>
    <p:sldId id="313" r:id="rId7"/>
    <p:sldId id="326" r:id="rId8"/>
    <p:sldId id="320" r:id="rId9"/>
    <p:sldId id="321" r:id="rId10"/>
    <p:sldId id="322" r:id="rId11"/>
    <p:sldId id="323" r:id="rId12"/>
    <p:sldId id="315" r:id="rId13"/>
    <p:sldId id="316" r:id="rId14"/>
    <p:sldId id="328" r:id="rId15"/>
    <p:sldId id="317" r:id="rId16"/>
    <p:sldId id="340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31" r:id="rId29"/>
    <p:sldId id="334" r:id="rId30"/>
    <p:sldId id="335" r:id="rId31"/>
    <p:sldId id="336" r:id="rId32"/>
    <p:sldId id="337" r:id="rId33"/>
    <p:sldId id="333" r:id="rId34"/>
    <p:sldId id="339" r:id="rId35"/>
    <p:sldId id="287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66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>
      <p:cViewPr varScale="1">
        <p:scale>
          <a:sx n="66" d="100"/>
          <a:sy n="66" d="100"/>
        </p:scale>
        <p:origin x="8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652A68D0-DFC9-634E-9F3D-362CFC7B98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993331-C36B-7346-AB82-EC3E632F31DA}" type="slidenum">
              <a:rPr lang="en-US" altLang="zh-CN" sz="1200">
                <a:latin typeface="Times New Roman" charset="0"/>
              </a:rPr>
              <a:pPr/>
              <a:t>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52748E-63EE-FC48-8A78-B44BCEADB893}" type="slidenum">
              <a:rPr lang="en-US" altLang="zh-CN" sz="1200">
                <a:latin typeface="Times New Roman" charset="0"/>
              </a:rPr>
              <a:pPr/>
              <a:t>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5A6BDA-62C9-F945-8541-48A305FF7ADB}" type="slidenum">
              <a:rPr lang="en-US" altLang="zh-CN" sz="1200">
                <a:latin typeface="Times New Roman" charset="0"/>
              </a:rPr>
              <a:pPr/>
              <a:t>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68D0-DFC9-634E-9F3D-362CFC7B98B8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856EBE2-F6A3-6440-8C62-195C62047BA7}" type="slidenum">
              <a:rPr lang="en-US" altLang="zh-CN" sz="1200">
                <a:latin typeface="Times New Roman" charset="0"/>
              </a:rPr>
              <a:pPr/>
              <a:t>34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B9BA1C9-364A-E34F-9E7E-57958FB7F815}" type="slidenum">
              <a:rPr lang="en-US" altLang="zh-CN" sz="1200">
                <a:latin typeface="Times New Roman" charset="0"/>
              </a:rPr>
              <a:pPr/>
              <a:t>35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DB8F3-368F-184B-B6D5-2ECA43AB22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AF462-2D31-244B-8207-DE697BFDAF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98768-5602-3249-A633-5CBFE17938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CBCCD-601C-DC4A-9666-8A519896F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525F6-AEA3-CA40-9E57-A077D8D001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2273F-EE12-CE4C-AB0B-AD497E87A7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C82BE-D982-3145-996F-187FF3A46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9F55A-9D3D-CF45-A026-7D18066605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4029B-68AF-274A-A2C8-5402DEDE17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D153A-AF0C-FC4B-9AC7-0C4DFA7615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36231-AE29-DD4B-85B5-942BD00CA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59987-AB0C-D646-A4D4-89A5F718B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1541E7F-5970-AA48-8612-F0E3F3E1C6C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wmf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.wmf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最短通路问题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/>
              <a:t>离散数学</a:t>
            </a:r>
            <a:r>
              <a:rPr kumimoji="0" lang="zh-CN" altLang="en-US" b="1">
                <a:latin typeface="宋体" charset="0"/>
              </a:rPr>
              <a:t>─</a:t>
            </a:r>
            <a:r>
              <a:rPr kumimoji="0" lang="zh-CN" altLang="en-US" b="1"/>
              <a:t>图论初步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/>
          </a:p>
          <a:p>
            <a:pPr eaLnBrk="1" hangingPunct="1">
              <a:buFont typeface="Wingdings" charset="2"/>
              <a:buNone/>
            </a:pPr>
            <a:r>
              <a:rPr kumimoji="0" lang="zh-CN" altLang="en-US" b="1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任意多边形 65"/>
          <p:cNvSpPr>
            <a:spLocks noChangeArrowheads="1"/>
          </p:cNvSpPr>
          <p:nvPr/>
        </p:nvSpPr>
        <p:spPr bwMode="auto">
          <a:xfrm>
            <a:off x="2309813" y="1301750"/>
            <a:ext cx="6435725" cy="3141663"/>
          </a:xfrm>
          <a:custGeom>
            <a:avLst/>
            <a:gdLst>
              <a:gd name="T0" fmla="*/ 199100 w 6435969"/>
              <a:gd name="T1" fmla="*/ 2892914 h 3141784"/>
              <a:gd name="T2" fmla="*/ 128834 w 6435969"/>
              <a:gd name="T3" fmla="*/ 2705534 h 3141784"/>
              <a:gd name="T4" fmla="*/ 81990 w 6435969"/>
              <a:gd name="T5" fmla="*/ 2447866 h 3141784"/>
              <a:gd name="T6" fmla="*/ 46844 w 6435969"/>
              <a:gd name="T7" fmla="*/ 2365854 h 3141784"/>
              <a:gd name="T8" fmla="*/ 0 w 6435969"/>
              <a:gd name="T9" fmla="*/ 2014497 h 3141784"/>
              <a:gd name="T10" fmla="*/ 23422 w 6435969"/>
              <a:gd name="T11" fmla="*/ 1054115 h 3141784"/>
              <a:gd name="T12" fmla="*/ 46844 w 6435969"/>
              <a:gd name="T13" fmla="*/ 808148 h 3141784"/>
              <a:gd name="T14" fmla="*/ 81990 w 6435969"/>
              <a:gd name="T15" fmla="*/ 609048 h 3141784"/>
              <a:gd name="T16" fmla="*/ 210824 w 6435969"/>
              <a:gd name="T17" fmla="*/ 445068 h 3141784"/>
              <a:gd name="T18" fmla="*/ 316235 w 6435969"/>
              <a:gd name="T19" fmla="*/ 327934 h 3141784"/>
              <a:gd name="T20" fmla="*/ 491913 w 6435969"/>
              <a:gd name="T21" fmla="*/ 222522 h 3141784"/>
              <a:gd name="T22" fmla="*/ 585626 w 6435969"/>
              <a:gd name="T23" fmla="*/ 187401 h 3141784"/>
              <a:gd name="T24" fmla="*/ 878439 w 6435969"/>
              <a:gd name="T25" fmla="*/ 105411 h 3141784"/>
              <a:gd name="T26" fmla="*/ 1827144 w 6435969"/>
              <a:gd name="T27" fmla="*/ 70266 h 3141784"/>
              <a:gd name="T28" fmla="*/ 2354180 w 6435969"/>
              <a:gd name="T29" fmla="*/ 0 h 3141784"/>
              <a:gd name="T30" fmla="*/ 3361452 w 6435969"/>
              <a:gd name="T31" fmla="*/ 58567 h 3141784"/>
              <a:gd name="T32" fmla="*/ 3560554 w 6435969"/>
              <a:gd name="T33" fmla="*/ 93688 h 3141784"/>
              <a:gd name="T34" fmla="*/ 4029083 w 6435969"/>
              <a:gd name="T35" fmla="*/ 187401 h 3141784"/>
              <a:gd name="T36" fmla="*/ 4310159 w 6435969"/>
              <a:gd name="T37" fmla="*/ 316235 h 3141784"/>
              <a:gd name="T38" fmla="*/ 4696637 w 6435969"/>
              <a:gd name="T39" fmla="*/ 456768 h 3141784"/>
              <a:gd name="T40" fmla="*/ 5188615 w 6435969"/>
              <a:gd name="T41" fmla="*/ 737881 h 3141784"/>
              <a:gd name="T42" fmla="*/ 5282309 w 6435969"/>
              <a:gd name="T43" fmla="*/ 796425 h 3141784"/>
              <a:gd name="T44" fmla="*/ 5598541 w 6435969"/>
              <a:gd name="T45" fmla="*/ 1018971 h 3141784"/>
              <a:gd name="T46" fmla="*/ 6008465 w 6435969"/>
              <a:gd name="T47" fmla="*/ 1370328 h 3141784"/>
              <a:gd name="T48" fmla="*/ 6172401 w 6435969"/>
              <a:gd name="T49" fmla="*/ 1475739 h 3141784"/>
              <a:gd name="T50" fmla="*/ 6277813 w 6435969"/>
              <a:gd name="T51" fmla="*/ 1709985 h 3141784"/>
              <a:gd name="T52" fmla="*/ 6394949 w 6435969"/>
              <a:gd name="T53" fmla="*/ 2084777 h 3141784"/>
              <a:gd name="T54" fmla="*/ 6430113 w 6435969"/>
              <a:gd name="T55" fmla="*/ 2225321 h 3141784"/>
              <a:gd name="T56" fmla="*/ 6394949 w 6435969"/>
              <a:gd name="T57" fmla="*/ 2553278 h 3141784"/>
              <a:gd name="T58" fmla="*/ 6324701 w 6435969"/>
              <a:gd name="T59" fmla="*/ 2693810 h 3141784"/>
              <a:gd name="T60" fmla="*/ 6277813 w 6435969"/>
              <a:gd name="T61" fmla="*/ 2752378 h 3141784"/>
              <a:gd name="T62" fmla="*/ 6149047 w 6435969"/>
              <a:gd name="T63" fmla="*/ 2881190 h 3141784"/>
              <a:gd name="T64" fmla="*/ 5973301 w 6435969"/>
              <a:gd name="T65" fmla="*/ 2916358 h 3141784"/>
              <a:gd name="T66" fmla="*/ 5610263 w 6435969"/>
              <a:gd name="T67" fmla="*/ 2928034 h 3141784"/>
              <a:gd name="T68" fmla="*/ 5469687 w 6435969"/>
              <a:gd name="T69" fmla="*/ 2857790 h 3141784"/>
              <a:gd name="T70" fmla="*/ 5270585 w 6435969"/>
              <a:gd name="T71" fmla="*/ 2787502 h 3141784"/>
              <a:gd name="T72" fmla="*/ 5165173 w 6435969"/>
              <a:gd name="T73" fmla="*/ 2693810 h 3141784"/>
              <a:gd name="T74" fmla="*/ 5036315 w 6435969"/>
              <a:gd name="T75" fmla="*/ 2588400 h 3141784"/>
              <a:gd name="T76" fmla="*/ 4884103 w 6435969"/>
              <a:gd name="T77" fmla="*/ 2482989 h 3141784"/>
              <a:gd name="T78" fmla="*/ 4649837 w 6435969"/>
              <a:gd name="T79" fmla="*/ 2237042 h 3141784"/>
              <a:gd name="T80" fmla="*/ 4509259 w 6435969"/>
              <a:gd name="T81" fmla="*/ 2131632 h 3141784"/>
              <a:gd name="T82" fmla="*/ 4204747 w 6435969"/>
              <a:gd name="T83" fmla="*/ 1955945 h 3141784"/>
              <a:gd name="T84" fmla="*/ 4075933 w 6435969"/>
              <a:gd name="T85" fmla="*/ 1909085 h 3141784"/>
              <a:gd name="T86" fmla="*/ 3408298 w 6435969"/>
              <a:gd name="T87" fmla="*/ 1991075 h 3141784"/>
              <a:gd name="T88" fmla="*/ 3326330 w 6435969"/>
              <a:gd name="T89" fmla="*/ 2037920 h 3141784"/>
              <a:gd name="T90" fmla="*/ 3080383 w 6435969"/>
              <a:gd name="T91" fmla="*/ 2108186 h 3141784"/>
              <a:gd name="T92" fmla="*/ 2810993 w 6435969"/>
              <a:gd name="T93" fmla="*/ 2201876 h 3141784"/>
              <a:gd name="T94" fmla="*/ 2412748 w 6435969"/>
              <a:gd name="T95" fmla="*/ 2389298 h 3141784"/>
              <a:gd name="T96" fmla="*/ 2272212 w 6435969"/>
              <a:gd name="T97" fmla="*/ 2482989 h 3141784"/>
              <a:gd name="T98" fmla="*/ 2166801 w 6435969"/>
              <a:gd name="T99" fmla="*/ 2541554 h 3141784"/>
              <a:gd name="T100" fmla="*/ 2014545 w 6435969"/>
              <a:gd name="T101" fmla="*/ 2588400 h 3141784"/>
              <a:gd name="T102" fmla="*/ 1698310 w 6435969"/>
              <a:gd name="T103" fmla="*/ 2670366 h 3141784"/>
              <a:gd name="T104" fmla="*/ 1428920 w 6435969"/>
              <a:gd name="T105" fmla="*/ 2810946 h 3141784"/>
              <a:gd name="T106" fmla="*/ 1264940 w 6435969"/>
              <a:gd name="T107" fmla="*/ 2904634 h 3141784"/>
              <a:gd name="T108" fmla="*/ 925283 w 6435969"/>
              <a:gd name="T109" fmla="*/ 3056890 h 3141784"/>
              <a:gd name="T110" fmla="*/ 773027 w 6435969"/>
              <a:gd name="T111" fmla="*/ 3115458 h 3141784"/>
              <a:gd name="T112" fmla="*/ 667616 w 6435969"/>
              <a:gd name="T113" fmla="*/ 3138858 h 3141784"/>
              <a:gd name="T114" fmla="*/ 363080 w 6435969"/>
              <a:gd name="T115" fmla="*/ 3068614 h 3141784"/>
              <a:gd name="T116" fmla="*/ 304535 w 6435969"/>
              <a:gd name="T117" fmla="*/ 3033446 h 3141784"/>
              <a:gd name="T118" fmla="*/ 199100 w 6435969"/>
              <a:gd name="T119" fmla="*/ 2916358 h 31417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435969"/>
              <a:gd name="T181" fmla="*/ 0 h 3141784"/>
              <a:gd name="T182" fmla="*/ 6435969 w 6435969"/>
              <a:gd name="T183" fmla="*/ 3141784 h 314178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435969" h="3141784">
                <a:moveTo>
                  <a:pt x="257908" y="2954215"/>
                </a:moveTo>
                <a:cubicBezTo>
                  <a:pt x="238369" y="2934677"/>
                  <a:pt x="216256" y="2917411"/>
                  <a:pt x="199292" y="2895600"/>
                </a:cubicBezTo>
                <a:cubicBezTo>
                  <a:pt x="188563" y="2881805"/>
                  <a:pt x="181982" y="2865070"/>
                  <a:pt x="175846" y="2848707"/>
                </a:cubicBezTo>
                <a:cubicBezTo>
                  <a:pt x="158491" y="2802425"/>
                  <a:pt x="138648" y="2756499"/>
                  <a:pt x="128954" y="2708030"/>
                </a:cubicBezTo>
                <a:cubicBezTo>
                  <a:pt x="114808" y="2637298"/>
                  <a:pt x="123532" y="2668318"/>
                  <a:pt x="105508" y="2614246"/>
                </a:cubicBezTo>
                <a:cubicBezTo>
                  <a:pt x="98304" y="2556614"/>
                  <a:pt x="93331" y="2506466"/>
                  <a:pt x="82062" y="2450123"/>
                </a:cubicBezTo>
                <a:cubicBezTo>
                  <a:pt x="78902" y="2434324"/>
                  <a:pt x="76686" y="2418039"/>
                  <a:pt x="70339" y="2403230"/>
                </a:cubicBezTo>
                <a:cubicBezTo>
                  <a:pt x="64789" y="2390280"/>
                  <a:pt x="54708" y="2379784"/>
                  <a:pt x="46892" y="2368061"/>
                </a:cubicBezTo>
                <a:cubicBezTo>
                  <a:pt x="39077" y="2321169"/>
                  <a:pt x="26608" y="2274818"/>
                  <a:pt x="23446" y="2227384"/>
                </a:cubicBezTo>
                <a:cubicBezTo>
                  <a:pt x="10901" y="2039208"/>
                  <a:pt x="30300" y="2107269"/>
                  <a:pt x="0" y="2016369"/>
                </a:cubicBezTo>
                <a:cubicBezTo>
                  <a:pt x="3908" y="1707661"/>
                  <a:pt x="4195" y="1398887"/>
                  <a:pt x="11723" y="1090246"/>
                </a:cubicBezTo>
                <a:cubicBezTo>
                  <a:pt x="12024" y="1077892"/>
                  <a:pt x="21813" y="1067325"/>
                  <a:pt x="23446" y="1055076"/>
                </a:cubicBezTo>
                <a:cubicBezTo>
                  <a:pt x="29665" y="1008434"/>
                  <a:pt x="30708" y="961243"/>
                  <a:pt x="35169" y="914400"/>
                </a:cubicBezTo>
                <a:cubicBezTo>
                  <a:pt x="38524" y="879174"/>
                  <a:pt x="42757" y="844035"/>
                  <a:pt x="46892" y="808892"/>
                </a:cubicBezTo>
                <a:cubicBezTo>
                  <a:pt x="50573" y="777603"/>
                  <a:pt x="54160" y="746295"/>
                  <a:pt x="58616" y="715107"/>
                </a:cubicBezTo>
                <a:cubicBezTo>
                  <a:pt x="62218" y="689892"/>
                  <a:pt x="68100" y="637524"/>
                  <a:pt x="82062" y="609600"/>
                </a:cubicBezTo>
                <a:cubicBezTo>
                  <a:pt x="104679" y="564364"/>
                  <a:pt x="107341" y="580005"/>
                  <a:pt x="140677" y="539261"/>
                </a:cubicBezTo>
                <a:cubicBezTo>
                  <a:pt x="165422" y="509017"/>
                  <a:pt x="183384" y="473108"/>
                  <a:pt x="211016" y="445476"/>
                </a:cubicBezTo>
                <a:cubicBezTo>
                  <a:pt x="222739" y="433753"/>
                  <a:pt x="235396" y="422895"/>
                  <a:pt x="246185" y="410307"/>
                </a:cubicBezTo>
                <a:cubicBezTo>
                  <a:pt x="277649" y="373599"/>
                  <a:pt x="279123" y="357335"/>
                  <a:pt x="316523" y="328246"/>
                </a:cubicBezTo>
                <a:cubicBezTo>
                  <a:pt x="338766" y="310946"/>
                  <a:pt x="362699" y="295851"/>
                  <a:pt x="386862" y="281353"/>
                </a:cubicBezTo>
                <a:cubicBezTo>
                  <a:pt x="429135" y="255989"/>
                  <a:pt x="449124" y="241958"/>
                  <a:pt x="492369" y="222738"/>
                </a:cubicBezTo>
                <a:cubicBezTo>
                  <a:pt x="511599" y="214191"/>
                  <a:pt x="531281" y="206681"/>
                  <a:pt x="550985" y="199292"/>
                </a:cubicBezTo>
                <a:cubicBezTo>
                  <a:pt x="562555" y="194953"/>
                  <a:pt x="575101" y="193095"/>
                  <a:pt x="586154" y="187569"/>
                </a:cubicBezTo>
                <a:cubicBezTo>
                  <a:pt x="598756" y="181268"/>
                  <a:pt x="608318" y="169542"/>
                  <a:pt x="621323" y="164123"/>
                </a:cubicBezTo>
                <a:cubicBezTo>
                  <a:pt x="700166" y="131271"/>
                  <a:pt x="794762" y="108841"/>
                  <a:pt x="879231" y="105507"/>
                </a:cubicBezTo>
                <a:cubicBezTo>
                  <a:pt x="1125255" y="95796"/>
                  <a:pt x="1371600" y="97692"/>
                  <a:pt x="1617785" y="93784"/>
                </a:cubicBezTo>
                <a:cubicBezTo>
                  <a:pt x="1713159" y="61993"/>
                  <a:pt x="1619352" y="89974"/>
                  <a:pt x="1828800" y="70338"/>
                </a:cubicBezTo>
                <a:cubicBezTo>
                  <a:pt x="2008411" y="53500"/>
                  <a:pt x="2077928" y="38098"/>
                  <a:pt x="2262554" y="11723"/>
                </a:cubicBezTo>
                <a:cubicBezTo>
                  <a:pt x="2293742" y="7268"/>
                  <a:pt x="2325077" y="3908"/>
                  <a:pt x="2356339" y="0"/>
                </a:cubicBezTo>
                <a:lnTo>
                  <a:pt x="3153508" y="23446"/>
                </a:lnTo>
                <a:cubicBezTo>
                  <a:pt x="3274827" y="28173"/>
                  <a:pt x="3244831" y="38666"/>
                  <a:pt x="3364523" y="58615"/>
                </a:cubicBezTo>
                <a:cubicBezTo>
                  <a:pt x="3399427" y="64432"/>
                  <a:pt x="3434862" y="66430"/>
                  <a:pt x="3470031" y="70338"/>
                </a:cubicBezTo>
                <a:cubicBezTo>
                  <a:pt x="3501293" y="78153"/>
                  <a:pt x="3532832" y="84931"/>
                  <a:pt x="3563816" y="93784"/>
                </a:cubicBezTo>
                <a:cubicBezTo>
                  <a:pt x="3627353" y="111937"/>
                  <a:pt x="3728717" y="141884"/>
                  <a:pt x="3786554" y="152400"/>
                </a:cubicBezTo>
                <a:cubicBezTo>
                  <a:pt x="3868112" y="167229"/>
                  <a:pt x="4032739" y="187569"/>
                  <a:pt x="4032739" y="187569"/>
                </a:cubicBezTo>
                <a:cubicBezTo>
                  <a:pt x="4067908" y="199292"/>
                  <a:pt x="4103826" y="208970"/>
                  <a:pt x="4138246" y="222738"/>
                </a:cubicBezTo>
                <a:cubicBezTo>
                  <a:pt x="4199651" y="247300"/>
                  <a:pt x="4254610" y="289070"/>
                  <a:pt x="4314092" y="316523"/>
                </a:cubicBezTo>
                <a:cubicBezTo>
                  <a:pt x="4341161" y="329017"/>
                  <a:pt x="4393607" y="330109"/>
                  <a:pt x="4419600" y="339969"/>
                </a:cubicBezTo>
                <a:cubicBezTo>
                  <a:pt x="4514596" y="376002"/>
                  <a:pt x="4610080" y="411763"/>
                  <a:pt x="4700954" y="457200"/>
                </a:cubicBezTo>
                <a:cubicBezTo>
                  <a:pt x="4738580" y="476013"/>
                  <a:pt x="5073532" y="638727"/>
                  <a:pt x="5122985" y="679938"/>
                </a:cubicBezTo>
                <a:cubicBezTo>
                  <a:pt x="5146431" y="699476"/>
                  <a:pt x="5168641" y="720602"/>
                  <a:pt x="5193323" y="738553"/>
                </a:cubicBezTo>
                <a:cubicBezTo>
                  <a:pt x="5211751" y="751955"/>
                  <a:pt x="5232617" y="761646"/>
                  <a:pt x="5251939" y="773723"/>
                </a:cubicBezTo>
                <a:cubicBezTo>
                  <a:pt x="5263887" y="781190"/>
                  <a:pt x="5274875" y="790179"/>
                  <a:pt x="5287108" y="797169"/>
                </a:cubicBezTo>
                <a:cubicBezTo>
                  <a:pt x="5302281" y="805839"/>
                  <a:pt x="5319708" y="810558"/>
                  <a:pt x="5334000" y="820615"/>
                </a:cubicBezTo>
                <a:cubicBezTo>
                  <a:pt x="5425400" y="884934"/>
                  <a:pt x="5513710" y="953536"/>
                  <a:pt x="5603631" y="1019907"/>
                </a:cubicBezTo>
                <a:cubicBezTo>
                  <a:pt x="5677833" y="1074675"/>
                  <a:pt x="5761156" y="1118817"/>
                  <a:pt x="5826369" y="1184030"/>
                </a:cubicBezTo>
                <a:cubicBezTo>
                  <a:pt x="5888892" y="1246553"/>
                  <a:pt x="5949979" y="1310547"/>
                  <a:pt x="6013939" y="1371600"/>
                </a:cubicBezTo>
                <a:cubicBezTo>
                  <a:pt x="6053371" y="1409240"/>
                  <a:pt x="6094248" y="1441062"/>
                  <a:pt x="6142892" y="1465384"/>
                </a:cubicBezTo>
                <a:cubicBezTo>
                  <a:pt x="6153945" y="1470910"/>
                  <a:pt x="6166339" y="1473199"/>
                  <a:pt x="6178062" y="1477107"/>
                </a:cubicBezTo>
                <a:cubicBezTo>
                  <a:pt x="6181970" y="1492738"/>
                  <a:pt x="6183173" y="1509307"/>
                  <a:pt x="6189785" y="1524000"/>
                </a:cubicBezTo>
                <a:cubicBezTo>
                  <a:pt x="6218470" y="1587746"/>
                  <a:pt x="6260304" y="1645651"/>
                  <a:pt x="6283569" y="1711569"/>
                </a:cubicBezTo>
                <a:cubicBezTo>
                  <a:pt x="6363813" y="1938925"/>
                  <a:pt x="6326158" y="1846110"/>
                  <a:pt x="6389077" y="1992923"/>
                </a:cubicBezTo>
                <a:cubicBezTo>
                  <a:pt x="6392985" y="2024184"/>
                  <a:pt x="6394199" y="2055902"/>
                  <a:pt x="6400800" y="2086707"/>
                </a:cubicBezTo>
                <a:cubicBezTo>
                  <a:pt x="6405978" y="2110873"/>
                  <a:pt x="6418252" y="2133069"/>
                  <a:pt x="6424246" y="2157046"/>
                </a:cubicBezTo>
                <a:cubicBezTo>
                  <a:pt x="6430011" y="2180106"/>
                  <a:pt x="6432061" y="2203938"/>
                  <a:pt x="6435969" y="2227384"/>
                </a:cubicBezTo>
                <a:cubicBezTo>
                  <a:pt x="6432061" y="2321169"/>
                  <a:pt x="6434246" y="2415406"/>
                  <a:pt x="6424246" y="2508738"/>
                </a:cubicBezTo>
                <a:cubicBezTo>
                  <a:pt x="6422384" y="2526114"/>
                  <a:pt x="6407290" y="2539404"/>
                  <a:pt x="6400800" y="2555630"/>
                </a:cubicBezTo>
                <a:cubicBezTo>
                  <a:pt x="6391621" y="2578577"/>
                  <a:pt x="6391063" y="2605405"/>
                  <a:pt x="6377354" y="2625969"/>
                </a:cubicBezTo>
                <a:lnTo>
                  <a:pt x="6330462" y="2696307"/>
                </a:lnTo>
                <a:cubicBezTo>
                  <a:pt x="6322647" y="2708030"/>
                  <a:pt x="6316979" y="2721513"/>
                  <a:pt x="6307016" y="2731476"/>
                </a:cubicBezTo>
                <a:cubicBezTo>
                  <a:pt x="6299200" y="2739292"/>
                  <a:pt x="6290474" y="2746292"/>
                  <a:pt x="6283569" y="2754923"/>
                </a:cubicBezTo>
                <a:cubicBezTo>
                  <a:pt x="6274767" y="2765925"/>
                  <a:pt x="6269483" y="2779562"/>
                  <a:pt x="6260123" y="2790092"/>
                </a:cubicBezTo>
                <a:cubicBezTo>
                  <a:pt x="6257630" y="2792896"/>
                  <a:pt x="6184312" y="2874967"/>
                  <a:pt x="6154616" y="2883876"/>
                </a:cubicBezTo>
                <a:cubicBezTo>
                  <a:pt x="6128150" y="2891816"/>
                  <a:pt x="6099908" y="2891692"/>
                  <a:pt x="6072554" y="2895600"/>
                </a:cubicBezTo>
                <a:cubicBezTo>
                  <a:pt x="5965843" y="2931170"/>
                  <a:pt x="6134381" y="2876607"/>
                  <a:pt x="5978769" y="2919046"/>
                </a:cubicBezTo>
                <a:cubicBezTo>
                  <a:pt x="5954926" y="2925549"/>
                  <a:pt x="5931877" y="2934677"/>
                  <a:pt x="5908431" y="2942492"/>
                </a:cubicBezTo>
                <a:cubicBezTo>
                  <a:pt x="5810739" y="2938584"/>
                  <a:pt x="5712321" y="2943281"/>
                  <a:pt x="5615354" y="2930769"/>
                </a:cubicBezTo>
                <a:cubicBezTo>
                  <a:pt x="5567725" y="2924623"/>
                  <a:pt x="5547847" y="2891154"/>
                  <a:pt x="5509846" y="2872153"/>
                </a:cubicBezTo>
                <a:cubicBezTo>
                  <a:pt x="5498793" y="2866627"/>
                  <a:pt x="5486760" y="2863019"/>
                  <a:pt x="5474677" y="2860430"/>
                </a:cubicBezTo>
                <a:cubicBezTo>
                  <a:pt x="5431957" y="2851276"/>
                  <a:pt x="5388708" y="2844799"/>
                  <a:pt x="5345723" y="2836984"/>
                </a:cubicBezTo>
                <a:cubicBezTo>
                  <a:pt x="5322277" y="2821353"/>
                  <a:pt x="5297032" y="2808132"/>
                  <a:pt x="5275385" y="2790092"/>
                </a:cubicBezTo>
                <a:cubicBezTo>
                  <a:pt x="5249912" y="2768865"/>
                  <a:pt x="5232635" y="2738146"/>
                  <a:pt x="5205046" y="2719753"/>
                </a:cubicBezTo>
                <a:cubicBezTo>
                  <a:pt x="5193323" y="2711938"/>
                  <a:pt x="5180574" y="2705476"/>
                  <a:pt x="5169877" y="2696307"/>
                </a:cubicBezTo>
                <a:cubicBezTo>
                  <a:pt x="5153094" y="2681921"/>
                  <a:pt x="5139621" y="2663971"/>
                  <a:pt x="5122985" y="2649415"/>
                </a:cubicBezTo>
                <a:cubicBezTo>
                  <a:pt x="5115906" y="2643221"/>
                  <a:pt x="5055511" y="2598094"/>
                  <a:pt x="5040923" y="2590800"/>
                </a:cubicBezTo>
                <a:cubicBezTo>
                  <a:pt x="5029870" y="2585274"/>
                  <a:pt x="5017477" y="2582984"/>
                  <a:pt x="5005754" y="2579076"/>
                </a:cubicBezTo>
                <a:cubicBezTo>
                  <a:pt x="4964252" y="2547950"/>
                  <a:pt x="4927312" y="2521495"/>
                  <a:pt x="4888523" y="2485292"/>
                </a:cubicBezTo>
                <a:cubicBezTo>
                  <a:pt x="4852163" y="2451356"/>
                  <a:pt x="4814086" y="2418622"/>
                  <a:pt x="4783016" y="2379784"/>
                </a:cubicBezTo>
                <a:cubicBezTo>
                  <a:pt x="4680429" y="2251551"/>
                  <a:pt x="4730869" y="2290312"/>
                  <a:pt x="4654062" y="2239107"/>
                </a:cubicBezTo>
                <a:cubicBezTo>
                  <a:pt x="4646247" y="2227384"/>
                  <a:pt x="4639418" y="2214940"/>
                  <a:pt x="4630616" y="2203938"/>
                </a:cubicBezTo>
                <a:cubicBezTo>
                  <a:pt x="4597171" y="2162133"/>
                  <a:pt x="4570516" y="2165340"/>
                  <a:pt x="4513385" y="2133600"/>
                </a:cubicBezTo>
                <a:cubicBezTo>
                  <a:pt x="4301141" y="2015686"/>
                  <a:pt x="4495576" y="2104687"/>
                  <a:pt x="4255477" y="2004646"/>
                </a:cubicBezTo>
                <a:cubicBezTo>
                  <a:pt x="4239846" y="1989015"/>
                  <a:pt x="4227909" y="1968488"/>
                  <a:pt x="4208585" y="1957753"/>
                </a:cubicBezTo>
                <a:cubicBezTo>
                  <a:pt x="4191167" y="1948076"/>
                  <a:pt x="4169300" y="1950863"/>
                  <a:pt x="4149969" y="1946030"/>
                </a:cubicBezTo>
                <a:cubicBezTo>
                  <a:pt x="4111141" y="1936323"/>
                  <a:pt x="4114014" y="1933783"/>
                  <a:pt x="4079631" y="1910861"/>
                </a:cubicBezTo>
                <a:cubicBezTo>
                  <a:pt x="3799560" y="1924198"/>
                  <a:pt x="3793598" y="1917501"/>
                  <a:pt x="3481754" y="1969476"/>
                </a:cubicBezTo>
                <a:cubicBezTo>
                  <a:pt x="3457376" y="1973539"/>
                  <a:pt x="3411416" y="1992923"/>
                  <a:pt x="3411416" y="1992923"/>
                </a:cubicBezTo>
                <a:cubicBezTo>
                  <a:pt x="3399693" y="2004646"/>
                  <a:pt x="3390641" y="2019867"/>
                  <a:pt x="3376246" y="2028092"/>
                </a:cubicBezTo>
                <a:cubicBezTo>
                  <a:pt x="3362257" y="2036086"/>
                  <a:pt x="3344639" y="2034720"/>
                  <a:pt x="3329354" y="2039815"/>
                </a:cubicBezTo>
                <a:cubicBezTo>
                  <a:pt x="3309390" y="2046470"/>
                  <a:pt x="3290973" y="2057480"/>
                  <a:pt x="3270739" y="2063261"/>
                </a:cubicBezTo>
                <a:cubicBezTo>
                  <a:pt x="3208771" y="2080966"/>
                  <a:pt x="3143942" y="2088703"/>
                  <a:pt x="3083169" y="2110153"/>
                </a:cubicBezTo>
                <a:lnTo>
                  <a:pt x="2883877" y="2180492"/>
                </a:lnTo>
                <a:cubicBezTo>
                  <a:pt x="2860534" y="2188611"/>
                  <a:pt x="2813539" y="2203938"/>
                  <a:pt x="2813539" y="2203938"/>
                </a:cubicBezTo>
                <a:cubicBezTo>
                  <a:pt x="2762653" y="2254822"/>
                  <a:pt x="2812012" y="2211932"/>
                  <a:pt x="2696308" y="2262553"/>
                </a:cubicBezTo>
                <a:cubicBezTo>
                  <a:pt x="2601792" y="2303904"/>
                  <a:pt x="2504527" y="2340322"/>
                  <a:pt x="2414954" y="2391507"/>
                </a:cubicBezTo>
                <a:cubicBezTo>
                  <a:pt x="2387600" y="2407138"/>
                  <a:pt x="2359106" y="2420924"/>
                  <a:pt x="2332892" y="2438400"/>
                </a:cubicBezTo>
                <a:cubicBezTo>
                  <a:pt x="2312073" y="2452279"/>
                  <a:pt x="2295733" y="2472419"/>
                  <a:pt x="2274277" y="2485292"/>
                </a:cubicBezTo>
                <a:cubicBezTo>
                  <a:pt x="2256232" y="2496119"/>
                  <a:pt x="2234057" y="2498518"/>
                  <a:pt x="2215662" y="2508738"/>
                </a:cubicBezTo>
                <a:cubicBezTo>
                  <a:pt x="2198582" y="2518227"/>
                  <a:pt x="2186245" y="2535169"/>
                  <a:pt x="2168769" y="2543907"/>
                </a:cubicBezTo>
                <a:cubicBezTo>
                  <a:pt x="2154358" y="2551112"/>
                  <a:pt x="2137276" y="2550892"/>
                  <a:pt x="2121877" y="2555630"/>
                </a:cubicBezTo>
                <a:cubicBezTo>
                  <a:pt x="2086445" y="2566532"/>
                  <a:pt x="2052166" y="2581162"/>
                  <a:pt x="2016369" y="2590800"/>
                </a:cubicBezTo>
                <a:cubicBezTo>
                  <a:pt x="1950471" y="2608542"/>
                  <a:pt x="1883138" y="2620565"/>
                  <a:pt x="1817077" y="2637692"/>
                </a:cubicBezTo>
                <a:cubicBezTo>
                  <a:pt x="1777585" y="2647931"/>
                  <a:pt x="1739425" y="2662966"/>
                  <a:pt x="1699846" y="2672861"/>
                </a:cubicBezTo>
                <a:cubicBezTo>
                  <a:pt x="1534795" y="2714124"/>
                  <a:pt x="1694960" y="2662767"/>
                  <a:pt x="1594339" y="2696307"/>
                </a:cubicBezTo>
                <a:cubicBezTo>
                  <a:pt x="1521905" y="2756669"/>
                  <a:pt x="1518205" y="2765144"/>
                  <a:pt x="1430216" y="2813538"/>
                </a:cubicBezTo>
                <a:cubicBezTo>
                  <a:pt x="1384278" y="2838804"/>
                  <a:pt x="1326611" y="2846804"/>
                  <a:pt x="1289539" y="2883876"/>
                </a:cubicBezTo>
                <a:cubicBezTo>
                  <a:pt x="1281723" y="2891692"/>
                  <a:pt x="1275689" y="2901839"/>
                  <a:pt x="1266092" y="2907323"/>
                </a:cubicBezTo>
                <a:cubicBezTo>
                  <a:pt x="1246468" y="2918537"/>
                  <a:pt x="1197807" y="2933992"/>
                  <a:pt x="1172308" y="2942492"/>
                </a:cubicBezTo>
                <a:cubicBezTo>
                  <a:pt x="1068609" y="3025449"/>
                  <a:pt x="1118279" y="2995671"/>
                  <a:pt x="926123" y="3059723"/>
                </a:cubicBezTo>
                <a:cubicBezTo>
                  <a:pt x="902677" y="3067538"/>
                  <a:pt x="878732" y="3073990"/>
                  <a:pt x="855785" y="3083169"/>
                </a:cubicBezTo>
                <a:cubicBezTo>
                  <a:pt x="799870" y="3105535"/>
                  <a:pt x="824035" y="3105760"/>
                  <a:pt x="773723" y="3118338"/>
                </a:cubicBezTo>
                <a:cubicBezTo>
                  <a:pt x="754393" y="3123171"/>
                  <a:pt x="734559" y="3125739"/>
                  <a:pt x="715108" y="3130061"/>
                </a:cubicBezTo>
                <a:cubicBezTo>
                  <a:pt x="699380" y="3133556"/>
                  <a:pt x="683847" y="3137876"/>
                  <a:pt x="668216" y="3141784"/>
                </a:cubicBezTo>
                <a:cubicBezTo>
                  <a:pt x="534267" y="3129607"/>
                  <a:pt x="555617" y="3137080"/>
                  <a:pt x="433754" y="3106615"/>
                </a:cubicBezTo>
                <a:cubicBezTo>
                  <a:pt x="374821" y="3091882"/>
                  <a:pt x="420722" y="3100099"/>
                  <a:pt x="363416" y="3071446"/>
                </a:cubicBezTo>
                <a:cubicBezTo>
                  <a:pt x="352363" y="3065920"/>
                  <a:pt x="339969" y="3063631"/>
                  <a:pt x="328246" y="3059723"/>
                </a:cubicBezTo>
                <a:cubicBezTo>
                  <a:pt x="320431" y="3051907"/>
                  <a:pt x="311705" y="3044907"/>
                  <a:pt x="304800" y="3036276"/>
                </a:cubicBezTo>
                <a:cubicBezTo>
                  <a:pt x="267916" y="2990170"/>
                  <a:pt x="296308" y="3007707"/>
                  <a:pt x="246185" y="2965938"/>
                </a:cubicBezTo>
                <a:cubicBezTo>
                  <a:pt x="197682" y="2925519"/>
                  <a:pt x="221078" y="2962614"/>
                  <a:pt x="199292" y="2919046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4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3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4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5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6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7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8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9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0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1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2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4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5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6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7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8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8709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0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2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4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5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6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7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8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9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8720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8721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8722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  <p:sp>
        <p:nvSpPr>
          <p:cNvPr id="28723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28724" name="TextBox 54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8725" name="TextBox 55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8726" name="TextBox 56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8727" name="TextBox 57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8728" name="TextBox 58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8729" name="TextBox 59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8730" name="TextBox 60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8731" name="TextBox 61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4" name="圆角矩形标注 63"/>
          <p:cNvSpPr>
            <a:spLocks noChangeArrowheads="1"/>
          </p:cNvSpPr>
          <p:nvPr/>
        </p:nvSpPr>
        <p:spPr bwMode="auto">
          <a:xfrm>
            <a:off x="1571625" y="5786438"/>
            <a:ext cx="928688" cy="571500"/>
          </a:xfrm>
          <a:prstGeom prst="wedgeRoundRectCallout">
            <a:avLst>
              <a:gd name="adj1" fmla="val 67287"/>
              <a:gd name="adj2" fmla="val -911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U4</a:t>
            </a:r>
            <a:endParaRPr kumimoji="0" lang="zh-CN" altLang="en-US" sz="1800"/>
          </a:p>
        </p:txBody>
      </p:sp>
      <p:sp>
        <p:nvSpPr>
          <p:cNvPr id="28733" name="Text Box 104"/>
          <p:cNvSpPr txBox="1">
            <a:spLocks noChangeArrowheads="1"/>
          </p:cNvSpPr>
          <p:nvPr/>
        </p:nvSpPr>
        <p:spPr bwMode="auto">
          <a:xfrm>
            <a:off x="7929563" y="371475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67" name="Text Box 104"/>
          <p:cNvSpPr txBox="1">
            <a:spLocks noChangeArrowheads="1"/>
          </p:cNvSpPr>
          <p:nvPr/>
        </p:nvSpPr>
        <p:spPr bwMode="auto">
          <a:xfrm>
            <a:off x="6357938" y="5500688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9,h</a:t>
            </a:r>
          </a:p>
        </p:txBody>
      </p:sp>
      <p:sp>
        <p:nvSpPr>
          <p:cNvPr id="28735" name="圆角矩形标注 67"/>
          <p:cNvSpPr>
            <a:spLocks noChangeArrowheads="1"/>
          </p:cNvSpPr>
          <p:nvPr/>
        </p:nvSpPr>
        <p:spPr bwMode="auto">
          <a:xfrm>
            <a:off x="3143250" y="500063"/>
            <a:ext cx="928688" cy="571500"/>
          </a:xfrm>
          <a:prstGeom prst="wedgeRoundRectCallout">
            <a:avLst>
              <a:gd name="adj1" fmla="val 34468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S3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任意多边形 66"/>
          <p:cNvSpPr>
            <a:spLocks noChangeArrowheads="1"/>
          </p:cNvSpPr>
          <p:nvPr/>
        </p:nvSpPr>
        <p:spPr bwMode="auto">
          <a:xfrm>
            <a:off x="2122488" y="1289050"/>
            <a:ext cx="6634162" cy="4879975"/>
          </a:xfrm>
          <a:custGeom>
            <a:avLst/>
            <a:gdLst>
              <a:gd name="T0" fmla="*/ 817362 w 6635261"/>
              <a:gd name="T1" fmla="*/ 4884569 h 4879163"/>
              <a:gd name="T2" fmla="*/ 572151 w 6635261"/>
              <a:gd name="T3" fmla="*/ 4684501 h 4879163"/>
              <a:gd name="T4" fmla="*/ 502100 w 6635261"/>
              <a:gd name="T5" fmla="*/ 4566795 h 4879163"/>
              <a:gd name="T6" fmla="*/ 280247 w 6635261"/>
              <a:gd name="T7" fmla="*/ 3978286 h 4879163"/>
              <a:gd name="T8" fmla="*/ 116775 w 6635261"/>
              <a:gd name="T9" fmla="*/ 3613414 h 4879163"/>
              <a:gd name="T10" fmla="*/ 93418 w 6635261"/>
              <a:gd name="T11" fmla="*/ 3436863 h 4879163"/>
              <a:gd name="T12" fmla="*/ 70050 w 6635261"/>
              <a:gd name="T13" fmla="*/ 3130844 h 4879163"/>
              <a:gd name="T14" fmla="*/ 23350 w 6635261"/>
              <a:gd name="T15" fmla="*/ 2789510 h 4879163"/>
              <a:gd name="T16" fmla="*/ 11675 w 6635261"/>
              <a:gd name="T17" fmla="*/ 1859678 h 4879163"/>
              <a:gd name="T18" fmla="*/ 116775 w 6635261"/>
              <a:gd name="T19" fmla="*/ 1271180 h 4879163"/>
              <a:gd name="T20" fmla="*/ 233525 w 6635261"/>
              <a:gd name="T21" fmla="*/ 1012230 h 4879163"/>
              <a:gd name="T22" fmla="*/ 280247 w 6635261"/>
              <a:gd name="T23" fmla="*/ 882759 h 4879163"/>
              <a:gd name="T24" fmla="*/ 548801 w 6635261"/>
              <a:gd name="T25" fmla="*/ 635591 h 4879163"/>
              <a:gd name="T26" fmla="*/ 852395 w 6635261"/>
              <a:gd name="T27" fmla="*/ 470800 h 4879163"/>
              <a:gd name="T28" fmla="*/ 934126 w 6635261"/>
              <a:gd name="T29" fmla="*/ 435496 h 4879163"/>
              <a:gd name="T30" fmla="*/ 1015864 w 6635261"/>
              <a:gd name="T31" fmla="*/ 388422 h 4879163"/>
              <a:gd name="T32" fmla="*/ 1447901 w 6635261"/>
              <a:gd name="T33" fmla="*/ 270711 h 4879163"/>
              <a:gd name="T34" fmla="*/ 2288604 w 6635261"/>
              <a:gd name="T35" fmla="*/ 94169 h 4879163"/>
              <a:gd name="T36" fmla="*/ 2533821 w 6635261"/>
              <a:gd name="T37" fmla="*/ 58856 h 4879163"/>
              <a:gd name="T38" fmla="*/ 2884115 w 6635261"/>
              <a:gd name="T39" fmla="*/ 0 h 4879163"/>
              <a:gd name="T40" fmla="*/ 3806559 w 6635261"/>
              <a:gd name="T41" fmla="*/ 82398 h 4879163"/>
              <a:gd name="T42" fmla="*/ 4495471 w 6635261"/>
              <a:gd name="T43" fmla="*/ 353109 h 4879163"/>
              <a:gd name="T44" fmla="*/ 4658949 w 6635261"/>
              <a:gd name="T45" fmla="*/ 447264 h 4879163"/>
              <a:gd name="T46" fmla="*/ 4845779 w 6635261"/>
              <a:gd name="T47" fmla="*/ 529651 h 4879163"/>
              <a:gd name="T48" fmla="*/ 5429595 w 6635261"/>
              <a:gd name="T49" fmla="*/ 1000461 h 4879163"/>
              <a:gd name="T50" fmla="*/ 5698153 w 6635261"/>
              <a:gd name="T51" fmla="*/ 1271180 h 4879163"/>
              <a:gd name="T52" fmla="*/ 5779886 w 6635261"/>
              <a:gd name="T53" fmla="*/ 1341797 h 4879163"/>
              <a:gd name="T54" fmla="*/ 6025105 w 6635261"/>
              <a:gd name="T55" fmla="*/ 1494807 h 4879163"/>
              <a:gd name="T56" fmla="*/ 6608923 w 6635261"/>
              <a:gd name="T57" fmla="*/ 2236314 h 4879163"/>
              <a:gd name="T58" fmla="*/ 6573895 w 6635261"/>
              <a:gd name="T59" fmla="*/ 2671811 h 4879163"/>
              <a:gd name="T60" fmla="*/ 6515514 w 6635261"/>
              <a:gd name="T61" fmla="*/ 2824820 h 4879163"/>
              <a:gd name="T62" fmla="*/ 6468805 w 6635261"/>
              <a:gd name="T63" fmla="*/ 2930755 h 4879163"/>
              <a:gd name="T64" fmla="*/ 6363721 w 6635261"/>
              <a:gd name="T65" fmla="*/ 3071996 h 4879163"/>
              <a:gd name="T66" fmla="*/ 6293659 w 6635261"/>
              <a:gd name="T67" fmla="*/ 3119076 h 4879163"/>
              <a:gd name="T68" fmla="*/ 6211919 w 6635261"/>
              <a:gd name="T69" fmla="*/ 3154383 h 4879163"/>
              <a:gd name="T70" fmla="*/ 6048453 w 6635261"/>
              <a:gd name="T71" fmla="*/ 3189695 h 4879163"/>
              <a:gd name="T72" fmla="*/ 5779886 w 6635261"/>
              <a:gd name="T73" fmla="*/ 3189695 h 4879163"/>
              <a:gd name="T74" fmla="*/ 5628093 w 6635261"/>
              <a:gd name="T75" fmla="*/ 3142615 h 4879163"/>
              <a:gd name="T76" fmla="*/ 5487971 w 6635261"/>
              <a:gd name="T77" fmla="*/ 3071996 h 4879163"/>
              <a:gd name="T78" fmla="*/ 5359537 w 6635261"/>
              <a:gd name="T79" fmla="*/ 2966065 h 4879163"/>
              <a:gd name="T80" fmla="*/ 5137687 w 6635261"/>
              <a:gd name="T81" fmla="*/ 2813050 h 4879163"/>
              <a:gd name="T82" fmla="*/ 4507160 w 6635261"/>
              <a:gd name="T83" fmla="*/ 2201006 h 4879163"/>
              <a:gd name="T84" fmla="*/ 4016736 w 6635261"/>
              <a:gd name="T85" fmla="*/ 2142156 h 4879163"/>
              <a:gd name="T86" fmla="*/ 3514646 w 6635261"/>
              <a:gd name="T87" fmla="*/ 2236314 h 4879163"/>
              <a:gd name="T88" fmla="*/ 3304468 w 6635261"/>
              <a:gd name="T89" fmla="*/ 2412876 h 4879163"/>
              <a:gd name="T90" fmla="*/ 2767346 w 6635261"/>
              <a:gd name="T91" fmla="*/ 2789510 h 4879163"/>
              <a:gd name="T92" fmla="*/ 2311957 w 6635261"/>
              <a:gd name="T93" fmla="*/ 3283854 h 4879163"/>
              <a:gd name="T94" fmla="*/ 2125145 w 6635261"/>
              <a:gd name="T95" fmla="*/ 3554566 h 4879163"/>
              <a:gd name="T96" fmla="*/ 1821548 w 6635261"/>
              <a:gd name="T97" fmla="*/ 3895900 h 4879163"/>
              <a:gd name="T98" fmla="*/ 1552989 w 6635261"/>
              <a:gd name="T99" fmla="*/ 4201917 h 4879163"/>
              <a:gd name="T100" fmla="*/ 1436224 w 6635261"/>
              <a:gd name="T101" fmla="*/ 4343168 h 4879163"/>
              <a:gd name="T102" fmla="*/ 1191018 w 6635261"/>
              <a:gd name="T103" fmla="*/ 4625634 h 4879163"/>
              <a:gd name="T104" fmla="*/ 1120955 w 6635261"/>
              <a:gd name="T105" fmla="*/ 4696253 h 4879163"/>
              <a:gd name="T106" fmla="*/ 969153 w 6635261"/>
              <a:gd name="T107" fmla="*/ 4790413 h 4879163"/>
              <a:gd name="T108" fmla="*/ 875750 w 6635261"/>
              <a:gd name="T109" fmla="*/ 4849277 h 487916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6635261"/>
              <a:gd name="T166" fmla="*/ 0 h 4879163"/>
              <a:gd name="T167" fmla="*/ 6635261 w 6635261"/>
              <a:gd name="T168" fmla="*/ 4879163 h 487916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6635261" h="4879163">
                <a:moveTo>
                  <a:pt x="1008185" y="4876800"/>
                </a:moveTo>
                <a:cubicBezTo>
                  <a:pt x="945662" y="4872892"/>
                  <a:pt x="881656" y="4879163"/>
                  <a:pt x="820615" y="4865077"/>
                </a:cubicBezTo>
                <a:cubicBezTo>
                  <a:pt x="725141" y="4843045"/>
                  <a:pt x="695258" y="4798336"/>
                  <a:pt x="633046" y="4736124"/>
                </a:cubicBezTo>
                <a:cubicBezTo>
                  <a:pt x="607121" y="4710199"/>
                  <a:pt x="590751" y="4698425"/>
                  <a:pt x="574431" y="4665785"/>
                </a:cubicBezTo>
                <a:cubicBezTo>
                  <a:pt x="568905" y="4654732"/>
                  <a:pt x="568234" y="4641668"/>
                  <a:pt x="562708" y="4630616"/>
                </a:cubicBezTo>
                <a:cubicBezTo>
                  <a:pt x="554140" y="4613481"/>
                  <a:pt x="512051" y="4559166"/>
                  <a:pt x="504092" y="4548554"/>
                </a:cubicBezTo>
                <a:cubicBezTo>
                  <a:pt x="402668" y="4218924"/>
                  <a:pt x="522891" y="4584767"/>
                  <a:pt x="375138" y="4220308"/>
                </a:cubicBezTo>
                <a:cubicBezTo>
                  <a:pt x="340770" y="4135533"/>
                  <a:pt x="314377" y="4047708"/>
                  <a:pt x="281354" y="3962400"/>
                </a:cubicBezTo>
                <a:cubicBezTo>
                  <a:pt x="236567" y="3846701"/>
                  <a:pt x="236868" y="3871567"/>
                  <a:pt x="187569" y="3763108"/>
                </a:cubicBezTo>
                <a:cubicBezTo>
                  <a:pt x="162940" y="3708923"/>
                  <a:pt x="140677" y="3653693"/>
                  <a:pt x="117231" y="3598985"/>
                </a:cubicBezTo>
                <a:cubicBezTo>
                  <a:pt x="113323" y="3567723"/>
                  <a:pt x="109672" y="3536429"/>
                  <a:pt x="105508" y="3505200"/>
                </a:cubicBezTo>
                <a:cubicBezTo>
                  <a:pt x="101856" y="3477811"/>
                  <a:pt x="96080" y="3450675"/>
                  <a:pt x="93785" y="3423139"/>
                </a:cubicBezTo>
                <a:cubicBezTo>
                  <a:pt x="88258" y="3356823"/>
                  <a:pt x="87165" y="3290196"/>
                  <a:pt x="82061" y="3223847"/>
                </a:cubicBezTo>
                <a:cubicBezTo>
                  <a:pt x="79347" y="3188565"/>
                  <a:pt x="73859" y="3153549"/>
                  <a:pt x="70338" y="3118339"/>
                </a:cubicBezTo>
                <a:cubicBezTo>
                  <a:pt x="66043" y="3075391"/>
                  <a:pt x="63969" y="3032214"/>
                  <a:pt x="58615" y="2989385"/>
                </a:cubicBezTo>
                <a:cubicBezTo>
                  <a:pt x="45377" y="2883480"/>
                  <a:pt x="40117" y="2861725"/>
                  <a:pt x="23446" y="2778370"/>
                </a:cubicBezTo>
                <a:cubicBezTo>
                  <a:pt x="18742" y="2721918"/>
                  <a:pt x="0" y="2506406"/>
                  <a:pt x="0" y="2461847"/>
                </a:cubicBezTo>
                <a:cubicBezTo>
                  <a:pt x="0" y="2258609"/>
                  <a:pt x="6157" y="2055408"/>
                  <a:pt x="11723" y="1852247"/>
                </a:cubicBezTo>
                <a:cubicBezTo>
                  <a:pt x="15593" y="1711000"/>
                  <a:pt x="15276" y="1566424"/>
                  <a:pt x="58615" y="1430216"/>
                </a:cubicBezTo>
                <a:cubicBezTo>
                  <a:pt x="76229" y="1374859"/>
                  <a:pt x="97692" y="1320801"/>
                  <a:pt x="117231" y="1266093"/>
                </a:cubicBezTo>
                <a:cubicBezTo>
                  <a:pt x="121139" y="1242647"/>
                  <a:pt x="120608" y="1218010"/>
                  <a:pt x="128954" y="1195754"/>
                </a:cubicBezTo>
                <a:cubicBezTo>
                  <a:pt x="164010" y="1102270"/>
                  <a:pt x="186658" y="1083304"/>
                  <a:pt x="234461" y="1008185"/>
                </a:cubicBezTo>
                <a:cubicBezTo>
                  <a:pt x="246694" y="988962"/>
                  <a:pt x="257908" y="969108"/>
                  <a:pt x="269631" y="949570"/>
                </a:cubicBezTo>
                <a:cubicBezTo>
                  <a:pt x="273539" y="926124"/>
                  <a:pt x="272526" y="901301"/>
                  <a:pt x="281354" y="879231"/>
                </a:cubicBezTo>
                <a:cubicBezTo>
                  <a:pt x="307604" y="813604"/>
                  <a:pt x="351466" y="745415"/>
                  <a:pt x="410308" y="703385"/>
                </a:cubicBezTo>
                <a:cubicBezTo>
                  <a:pt x="433766" y="686629"/>
                  <a:pt x="515810" y="653147"/>
                  <a:pt x="550985" y="633047"/>
                </a:cubicBezTo>
                <a:lnTo>
                  <a:pt x="715108" y="539262"/>
                </a:lnTo>
                <a:cubicBezTo>
                  <a:pt x="750272" y="519726"/>
                  <a:pt x="832348" y="484549"/>
                  <a:pt x="855785" y="468924"/>
                </a:cubicBezTo>
                <a:cubicBezTo>
                  <a:pt x="867508" y="461108"/>
                  <a:pt x="878004" y="451027"/>
                  <a:pt x="890954" y="445477"/>
                </a:cubicBezTo>
                <a:cubicBezTo>
                  <a:pt x="905763" y="439130"/>
                  <a:pt x="922760" y="439411"/>
                  <a:pt x="937846" y="433754"/>
                </a:cubicBezTo>
                <a:cubicBezTo>
                  <a:pt x="954209" y="427618"/>
                  <a:pt x="969565" y="418978"/>
                  <a:pt x="984738" y="410308"/>
                </a:cubicBezTo>
                <a:cubicBezTo>
                  <a:pt x="996971" y="403318"/>
                  <a:pt x="1006541" y="391317"/>
                  <a:pt x="1019908" y="386862"/>
                </a:cubicBezTo>
                <a:cubicBezTo>
                  <a:pt x="1065763" y="371577"/>
                  <a:pt x="1113924" y="364304"/>
                  <a:pt x="1160585" y="351693"/>
                </a:cubicBezTo>
                <a:cubicBezTo>
                  <a:pt x="1258520" y="325224"/>
                  <a:pt x="1354734" y="292114"/>
                  <a:pt x="1453661" y="269631"/>
                </a:cubicBezTo>
                <a:cubicBezTo>
                  <a:pt x="1612839" y="233454"/>
                  <a:pt x="1774502" y="209140"/>
                  <a:pt x="1934308" y="175847"/>
                </a:cubicBezTo>
                <a:cubicBezTo>
                  <a:pt x="2055886" y="150518"/>
                  <a:pt x="2176423" y="120412"/>
                  <a:pt x="2297723" y="93785"/>
                </a:cubicBezTo>
                <a:cubicBezTo>
                  <a:pt x="2336647" y="85241"/>
                  <a:pt x="2375267" y="73947"/>
                  <a:pt x="2414954" y="70339"/>
                </a:cubicBezTo>
                <a:lnTo>
                  <a:pt x="2543908" y="58616"/>
                </a:lnTo>
                <a:cubicBezTo>
                  <a:pt x="2587198" y="47793"/>
                  <a:pt x="2661281" y="28836"/>
                  <a:pt x="2696308" y="23447"/>
                </a:cubicBezTo>
                <a:cubicBezTo>
                  <a:pt x="2762419" y="13276"/>
                  <a:pt x="2829169" y="7816"/>
                  <a:pt x="2895600" y="0"/>
                </a:cubicBezTo>
                <a:cubicBezTo>
                  <a:pt x="3114431" y="7816"/>
                  <a:pt x="3333634" y="8484"/>
                  <a:pt x="3552092" y="23447"/>
                </a:cubicBezTo>
                <a:cubicBezTo>
                  <a:pt x="3909506" y="47928"/>
                  <a:pt x="3638375" y="42773"/>
                  <a:pt x="3821723" y="82062"/>
                </a:cubicBezTo>
                <a:cubicBezTo>
                  <a:pt x="3983195" y="116663"/>
                  <a:pt x="4032353" y="120878"/>
                  <a:pt x="4196861" y="187570"/>
                </a:cubicBezTo>
                <a:cubicBezTo>
                  <a:pt x="4486553" y="305013"/>
                  <a:pt x="4334839" y="251261"/>
                  <a:pt x="4513385" y="351693"/>
                </a:cubicBezTo>
                <a:cubicBezTo>
                  <a:pt x="4543848" y="368828"/>
                  <a:pt x="4576823" y="381244"/>
                  <a:pt x="4607169" y="398585"/>
                </a:cubicBezTo>
                <a:cubicBezTo>
                  <a:pt x="4631635" y="412566"/>
                  <a:pt x="4652304" y="432875"/>
                  <a:pt x="4677508" y="445477"/>
                </a:cubicBezTo>
                <a:cubicBezTo>
                  <a:pt x="4691919" y="452682"/>
                  <a:pt x="4708908" y="452774"/>
                  <a:pt x="4724400" y="457200"/>
                </a:cubicBezTo>
                <a:cubicBezTo>
                  <a:pt x="4775403" y="471773"/>
                  <a:pt x="4821479" y="495072"/>
                  <a:pt x="4865077" y="527539"/>
                </a:cubicBezTo>
                <a:cubicBezTo>
                  <a:pt x="5016816" y="640536"/>
                  <a:pt x="5162821" y="761045"/>
                  <a:pt x="5310554" y="879231"/>
                </a:cubicBezTo>
                <a:cubicBezTo>
                  <a:pt x="5358218" y="917362"/>
                  <a:pt x="5406854" y="954550"/>
                  <a:pt x="5451231" y="996462"/>
                </a:cubicBezTo>
                <a:cubicBezTo>
                  <a:pt x="5521569" y="1062893"/>
                  <a:pt x="5593834" y="1127341"/>
                  <a:pt x="5662246" y="1195754"/>
                </a:cubicBezTo>
                <a:cubicBezTo>
                  <a:pt x="5683827" y="1217335"/>
                  <a:pt x="5701795" y="1242261"/>
                  <a:pt x="5720861" y="1266093"/>
                </a:cubicBezTo>
                <a:cubicBezTo>
                  <a:pt x="5733067" y="1281350"/>
                  <a:pt x="5741196" y="1300270"/>
                  <a:pt x="5756031" y="1312985"/>
                </a:cubicBezTo>
                <a:cubicBezTo>
                  <a:pt x="5769300" y="1324358"/>
                  <a:pt x="5787938" y="1327440"/>
                  <a:pt x="5802923" y="1336431"/>
                </a:cubicBezTo>
                <a:cubicBezTo>
                  <a:pt x="5827086" y="1350929"/>
                  <a:pt x="5849302" y="1368492"/>
                  <a:pt x="5873261" y="1383324"/>
                </a:cubicBezTo>
                <a:cubicBezTo>
                  <a:pt x="5931382" y="1419304"/>
                  <a:pt x="5995730" y="1446129"/>
                  <a:pt x="6049108" y="1488831"/>
                </a:cubicBezTo>
                <a:cubicBezTo>
                  <a:pt x="6225235" y="1629732"/>
                  <a:pt x="6431466" y="1862947"/>
                  <a:pt x="6541477" y="2051539"/>
                </a:cubicBezTo>
                <a:cubicBezTo>
                  <a:pt x="6629764" y="2202890"/>
                  <a:pt x="6606371" y="2140715"/>
                  <a:pt x="6635261" y="2227385"/>
                </a:cubicBezTo>
                <a:cubicBezTo>
                  <a:pt x="6631353" y="2348523"/>
                  <a:pt x="6633333" y="2469995"/>
                  <a:pt x="6623538" y="2590800"/>
                </a:cubicBezTo>
                <a:cubicBezTo>
                  <a:pt x="6621541" y="2615434"/>
                  <a:pt x="6609271" y="2638192"/>
                  <a:pt x="6600092" y="2661139"/>
                </a:cubicBezTo>
                <a:cubicBezTo>
                  <a:pt x="6559236" y="2763279"/>
                  <a:pt x="6592768" y="2647942"/>
                  <a:pt x="6553200" y="2766647"/>
                </a:cubicBezTo>
                <a:cubicBezTo>
                  <a:pt x="6548105" y="2781932"/>
                  <a:pt x="6547134" y="2798453"/>
                  <a:pt x="6541477" y="2813539"/>
                </a:cubicBezTo>
                <a:cubicBezTo>
                  <a:pt x="6535341" y="2829902"/>
                  <a:pt x="6525128" y="2844462"/>
                  <a:pt x="6518031" y="2860431"/>
                </a:cubicBezTo>
                <a:cubicBezTo>
                  <a:pt x="6509484" y="2879661"/>
                  <a:pt x="6504805" y="2900651"/>
                  <a:pt x="6494585" y="2919047"/>
                </a:cubicBezTo>
                <a:cubicBezTo>
                  <a:pt x="6485096" y="2936127"/>
                  <a:pt x="6470620" y="2949932"/>
                  <a:pt x="6459415" y="2965939"/>
                </a:cubicBezTo>
                <a:cubicBezTo>
                  <a:pt x="6449801" y="2979673"/>
                  <a:pt x="6415421" y="3042161"/>
                  <a:pt x="6389077" y="3059724"/>
                </a:cubicBezTo>
                <a:cubicBezTo>
                  <a:pt x="6374537" y="3069418"/>
                  <a:pt x="6356726" y="3073476"/>
                  <a:pt x="6342185" y="3083170"/>
                </a:cubicBezTo>
                <a:cubicBezTo>
                  <a:pt x="6332988" y="3089301"/>
                  <a:pt x="6328216" y="3100929"/>
                  <a:pt x="6318738" y="3106616"/>
                </a:cubicBezTo>
                <a:cubicBezTo>
                  <a:pt x="6308142" y="3112974"/>
                  <a:pt x="6294927" y="3113471"/>
                  <a:pt x="6283569" y="3118339"/>
                </a:cubicBezTo>
                <a:cubicBezTo>
                  <a:pt x="6267506" y="3125223"/>
                  <a:pt x="6253256" y="3136259"/>
                  <a:pt x="6236677" y="3141785"/>
                </a:cubicBezTo>
                <a:cubicBezTo>
                  <a:pt x="6217774" y="3148086"/>
                  <a:pt x="6197392" y="3148675"/>
                  <a:pt x="6178061" y="3153508"/>
                </a:cubicBezTo>
                <a:cubicBezTo>
                  <a:pt x="6062620" y="3182368"/>
                  <a:pt x="6266112" y="3144694"/>
                  <a:pt x="6072554" y="3176954"/>
                </a:cubicBezTo>
                <a:cubicBezTo>
                  <a:pt x="6053015" y="3184769"/>
                  <a:pt x="6034982" y="3200400"/>
                  <a:pt x="6013938" y="3200400"/>
                </a:cubicBezTo>
                <a:cubicBezTo>
                  <a:pt x="5943167" y="3200400"/>
                  <a:pt x="5872553" y="3189614"/>
                  <a:pt x="5802923" y="3176954"/>
                </a:cubicBezTo>
                <a:cubicBezTo>
                  <a:pt x="5785729" y="3173828"/>
                  <a:pt x="5772734" y="3158647"/>
                  <a:pt x="5756031" y="3153508"/>
                </a:cubicBezTo>
                <a:cubicBezTo>
                  <a:pt x="5721597" y="3142913"/>
                  <a:pt x="5685692" y="3137877"/>
                  <a:pt x="5650523" y="3130062"/>
                </a:cubicBezTo>
                <a:cubicBezTo>
                  <a:pt x="5638800" y="3122247"/>
                  <a:pt x="5627956" y="3112917"/>
                  <a:pt x="5615354" y="3106616"/>
                </a:cubicBezTo>
                <a:cubicBezTo>
                  <a:pt x="5580931" y="3089404"/>
                  <a:pt x="5542623" y="3079895"/>
                  <a:pt x="5509846" y="3059724"/>
                </a:cubicBezTo>
                <a:cubicBezTo>
                  <a:pt x="5491020" y="3048139"/>
                  <a:pt x="5480063" y="3026829"/>
                  <a:pt x="5462954" y="3012831"/>
                </a:cubicBezTo>
                <a:cubicBezTo>
                  <a:pt x="5436937" y="2991545"/>
                  <a:pt x="5408246" y="2973754"/>
                  <a:pt x="5380892" y="2954216"/>
                </a:cubicBezTo>
                <a:cubicBezTo>
                  <a:pt x="5333062" y="2882471"/>
                  <a:pt x="5387033" y="2949552"/>
                  <a:pt x="5275385" y="2883877"/>
                </a:cubicBezTo>
                <a:cubicBezTo>
                  <a:pt x="5234271" y="2859692"/>
                  <a:pt x="5191417" y="2836003"/>
                  <a:pt x="5158154" y="2801816"/>
                </a:cubicBezTo>
                <a:cubicBezTo>
                  <a:pt x="4990028" y="2629021"/>
                  <a:pt x="4846722" y="2392218"/>
                  <a:pt x="4630615" y="2262554"/>
                </a:cubicBezTo>
                <a:cubicBezTo>
                  <a:pt x="4586887" y="2236317"/>
                  <a:pt x="4563096" y="2224777"/>
                  <a:pt x="4525108" y="2192216"/>
                </a:cubicBezTo>
                <a:cubicBezTo>
                  <a:pt x="4512520" y="2181427"/>
                  <a:pt x="4506401" y="2159007"/>
                  <a:pt x="4489938" y="2157047"/>
                </a:cubicBezTo>
                <a:cubicBezTo>
                  <a:pt x="4338408" y="2139008"/>
                  <a:pt x="4185138" y="2141416"/>
                  <a:pt x="4032738" y="2133600"/>
                </a:cubicBezTo>
                <a:cubicBezTo>
                  <a:pt x="3895969" y="2149231"/>
                  <a:pt x="3757768" y="2155314"/>
                  <a:pt x="3622431" y="2180493"/>
                </a:cubicBezTo>
                <a:cubicBezTo>
                  <a:pt x="3588069" y="2186886"/>
                  <a:pt x="3557338" y="2207425"/>
                  <a:pt x="3528646" y="2227385"/>
                </a:cubicBezTo>
                <a:cubicBezTo>
                  <a:pt x="3467025" y="2270251"/>
                  <a:pt x="3405878" y="2314984"/>
                  <a:pt x="3352800" y="2368062"/>
                </a:cubicBezTo>
                <a:cubicBezTo>
                  <a:pt x="3341077" y="2379785"/>
                  <a:pt x="3330687" y="2393013"/>
                  <a:pt x="3317631" y="2403231"/>
                </a:cubicBezTo>
                <a:cubicBezTo>
                  <a:pt x="3240698" y="2463440"/>
                  <a:pt x="3164934" y="2525615"/>
                  <a:pt x="3083169" y="2579077"/>
                </a:cubicBezTo>
                <a:cubicBezTo>
                  <a:pt x="2981569" y="2645508"/>
                  <a:pt x="2873965" y="2703556"/>
                  <a:pt x="2778369" y="2778370"/>
                </a:cubicBezTo>
                <a:cubicBezTo>
                  <a:pt x="2647194" y="2881029"/>
                  <a:pt x="2488872" y="3056624"/>
                  <a:pt x="2379785" y="3188677"/>
                </a:cubicBezTo>
                <a:cubicBezTo>
                  <a:pt x="2358376" y="3214593"/>
                  <a:pt x="2338985" y="3242233"/>
                  <a:pt x="2321169" y="3270739"/>
                </a:cubicBezTo>
                <a:cubicBezTo>
                  <a:pt x="2280321" y="3336096"/>
                  <a:pt x="2258436" y="3415533"/>
                  <a:pt x="2203938" y="3470031"/>
                </a:cubicBezTo>
                <a:lnTo>
                  <a:pt x="2133600" y="3540370"/>
                </a:lnTo>
                <a:cubicBezTo>
                  <a:pt x="2121877" y="3552093"/>
                  <a:pt x="2109712" y="3563390"/>
                  <a:pt x="2098431" y="3575539"/>
                </a:cubicBezTo>
                <a:cubicBezTo>
                  <a:pt x="1907708" y="3780933"/>
                  <a:pt x="2047708" y="3635162"/>
                  <a:pt x="1828800" y="3880339"/>
                </a:cubicBezTo>
                <a:cubicBezTo>
                  <a:pt x="1782756" y="3931909"/>
                  <a:pt x="1734628" y="3981584"/>
                  <a:pt x="1688123" y="4032739"/>
                </a:cubicBezTo>
                <a:cubicBezTo>
                  <a:pt x="1633740" y="4092561"/>
                  <a:pt x="1600821" y="4125637"/>
                  <a:pt x="1559169" y="4185139"/>
                </a:cubicBezTo>
                <a:cubicBezTo>
                  <a:pt x="1543010" y="4208224"/>
                  <a:pt x="1530317" y="4233830"/>
                  <a:pt x="1512277" y="4255477"/>
                </a:cubicBezTo>
                <a:cubicBezTo>
                  <a:pt x="1491050" y="4280950"/>
                  <a:pt x="1464429" y="4301451"/>
                  <a:pt x="1441938" y="4325816"/>
                </a:cubicBezTo>
                <a:cubicBezTo>
                  <a:pt x="1166711" y="4623978"/>
                  <a:pt x="1587868" y="4176840"/>
                  <a:pt x="1301261" y="4501662"/>
                </a:cubicBezTo>
                <a:cubicBezTo>
                  <a:pt x="1268354" y="4538957"/>
                  <a:pt x="1230923" y="4572001"/>
                  <a:pt x="1195754" y="4607170"/>
                </a:cubicBezTo>
                <a:lnTo>
                  <a:pt x="1160585" y="4642339"/>
                </a:lnTo>
                <a:cubicBezTo>
                  <a:pt x="1148862" y="4654062"/>
                  <a:pt x="1135772" y="4664562"/>
                  <a:pt x="1125415" y="4677508"/>
                </a:cubicBezTo>
                <a:cubicBezTo>
                  <a:pt x="1105878" y="4701930"/>
                  <a:pt x="1078983" y="4747694"/>
                  <a:pt x="1043354" y="4759570"/>
                </a:cubicBezTo>
                <a:cubicBezTo>
                  <a:pt x="1020804" y="4767087"/>
                  <a:pt x="996461" y="4767385"/>
                  <a:pt x="973015" y="4771293"/>
                </a:cubicBezTo>
                <a:cubicBezTo>
                  <a:pt x="884617" y="4800759"/>
                  <a:pt x="990151" y="4757584"/>
                  <a:pt x="914400" y="4818185"/>
                </a:cubicBezTo>
                <a:cubicBezTo>
                  <a:pt x="904751" y="4825904"/>
                  <a:pt x="891113" y="4826513"/>
                  <a:pt x="879231" y="4829908"/>
                </a:cubicBezTo>
                <a:cubicBezTo>
                  <a:pt x="831566" y="4843526"/>
                  <a:pt x="845147" y="4841631"/>
                  <a:pt x="808892" y="4841631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698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5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6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7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8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9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0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1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2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3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4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5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6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7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8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9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0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1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2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9733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4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6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8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9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0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1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2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3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9744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4626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9746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  <p:sp>
        <p:nvSpPr>
          <p:cNvPr id="29747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29748" name="TextBox 54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9749" name="TextBox 55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9750" name="TextBox 56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9751" name="TextBox 57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9752" name="TextBox 58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9753" name="TextBox 59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9754" name="TextBox 60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9755" name="TextBox 61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3" name="圆角矩形标注 62"/>
          <p:cNvSpPr>
            <a:spLocks noChangeArrowheads="1"/>
          </p:cNvSpPr>
          <p:nvPr/>
        </p:nvSpPr>
        <p:spPr bwMode="auto">
          <a:xfrm>
            <a:off x="5435600" y="4149725"/>
            <a:ext cx="720725" cy="431800"/>
          </a:xfrm>
          <a:prstGeom prst="wedgeRoundRectCallout">
            <a:avLst>
              <a:gd name="adj1" fmla="val 50222"/>
              <a:gd name="adj2" fmla="val -9007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 b="1">
                <a:latin typeface="Times New Roman" charset="0"/>
              </a:rPr>
              <a:t>U5</a:t>
            </a:r>
            <a:endParaRPr kumimoji="0" lang="zh-CN" altLang="en-US" sz="1800" b="1">
              <a:latin typeface="Times New Roman" charset="0"/>
            </a:endParaRPr>
          </a:p>
        </p:txBody>
      </p:sp>
      <p:sp>
        <p:nvSpPr>
          <p:cNvPr id="29757" name="Text Box 104"/>
          <p:cNvSpPr txBox="1">
            <a:spLocks noChangeArrowheads="1"/>
          </p:cNvSpPr>
          <p:nvPr/>
        </p:nvSpPr>
        <p:spPr bwMode="auto">
          <a:xfrm>
            <a:off x="7929563" y="371475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29758" name="Text Box 104"/>
          <p:cNvSpPr txBox="1">
            <a:spLocks noChangeArrowheads="1"/>
          </p:cNvSpPr>
          <p:nvPr/>
        </p:nvSpPr>
        <p:spPr bwMode="auto">
          <a:xfrm>
            <a:off x="6357938" y="5500688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9,h</a:t>
            </a:r>
          </a:p>
        </p:txBody>
      </p:sp>
      <p:sp>
        <p:nvSpPr>
          <p:cNvPr id="29759" name="圆角矩形标注 65"/>
          <p:cNvSpPr>
            <a:spLocks noChangeArrowheads="1"/>
          </p:cNvSpPr>
          <p:nvPr/>
        </p:nvSpPr>
        <p:spPr bwMode="auto">
          <a:xfrm>
            <a:off x="3143250" y="500063"/>
            <a:ext cx="928688" cy="571500"/>
          </a:xfrm>
          <a:prstGeom prst="wedgeRoundRectCallout">
            <a:avLst>
              <a:gd name="adj1" fmla="val 34468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S4</a:t>
            </a:r>
            <a:endParaRPr kumimoji="0" lang="zh-CN" altLang="en-US" sz="1800"/>
          </a:p>
        </p:txBody>
      </p:sp>
      <p:sp>
        <p:nvSpPr>
          <p:cNvPr id="66" name="Text Box 103"/>
          <p:cNvSpPr txBox="1">
            <a:spLocks noChangeArrowheads="1"/>
          </p:cNvSpPr>
          <p:nvPr/>
        </p:nvSpPr>
        <p:spPr bwMode="auto">
          <a:xfrm>
            <a:off x="785813" y="3814763"/>
            <a:ext cx="642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/>
      <p:bldP spid="63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30722" name="组合 116"/>
          <p:cNvGrpSpPr>
            <a:grpSpLocks/>
          </p:cNvGrpSpPr>
          <p:nvPr/>
        </p:nvGrpSpPr>
        <p:grpSpPr bwMode="auto">
          <a:xfrm>
            <a:off x="1619250" y="2143125"/>
            <a:ext cx="5667375" cy="3857625"/>
            <a:chOff x="1619236" y="2143116"/>
            <a:chExt cx="4267200" cy="2960687"/>
          </a:xfrm>
        </p:grpSpPr>
        <p:sp>
          <p:nvSpPr>
            <p:cNvPr id="30723" name="Freeform 2" descr="粉色砂纸"/>
            <p:cNvSpPr>
              <a:spLocks/>
            </p:cNvSpPr>
            <p:nvPr/>
          </p:nvSpPr>
          <p:spPr bwMode="auto">
            <a:xfrm>
              <a:off x="2500298" y="2143116"/>
              <a:ext cx="3328988" cy="2940050"/>
            </a:xfrm>
            <a:custGeom>
              <a:avLst/>
              <a:gdLst>
                <a:gd name="T0" fmla="*/ 2147483647 w 2097"/>
                <a:gd name="T1" fmla="*/ 2147483647 h 1852"/>
                <a:gd name="T2" fmla="*/ 2147483647 w 2097"/>
                <a:gd name="T3" fmla="*/ 2147483647 h 1852"/>
                <a:gd name="T4" fmla="*/ 2147483647 w 2097"/>
                <a:gd name="T5" fmla="*/ 2147483647 h 1852"/>
                <a:gd name="T6" fmla="*/ 0 w 2097"/>
                <a:gd name="T7" fmla="*/ 2147483647 h 1852"/>
                <a:gd name="T8" fmla="*/ 2147483647 w 2097"/>
                <a:gd name="T9" fmla="*/ 2147483647 h 1852"/>
                <a:gd name="T10" fmla="*/ 2147483647 w 2097"/>
                <a:gd name="T11" fmla="*/ 2147483647 h 1852"/>
                <a:gd name="T12" fmla="*/ 2147483647 w 2097"/>
                <a:gd name="T13" fmla="*/ 2147483647 h 1852"/>
                <a:gd name="T14" fmla="*/ 2147483647 w 2097"/>
                <a:gd name="T15" fmla="*/ 2147483647 h 1852"/>
                <a:gd name="T16" fmla="*/ 2147483647 w 2097"/>
                <a:gd name="T17" fmla="*/ 2147483647 h 1852"/>
                <a:gd name="T18" fmla="*/ 2147483647 w 2097"/>
                <a:gd name="T19" fmla="*/ 2147483647 h 1852"/>
                <a:gd name="T20" fmla="*/ 2147483647 w 2097"/>
                <a:gd name="T21" fmla="*/ 2147483647 h 1852"/>
                <a:gd name="T22" fmla="*/ 2147483647 w 2097"/>
                <a:gd name="T23" fmla="*/ 2147483647 h 1852"/>
                <a:gd name="T24" fmla="*/ 2147483647 w 2097"/>
                <a:gd name="T25" fmla="*/ 2147483647 h 1852"/>
                <a:gd name="T26" fmla="*/ 2147483647 w 2097"/>
                <a:gd name="T27" fmla="*/ 2147483647 h 1852"/>
                <a:gd name="T28" fmla="*/ 2147483647 w 2097"/>
                <a:gd name="T29" fmla="*/ 2147483647 h 1852"/>
                <a:gd name="T30" fmla="*/ 2147483647 w 2097"/>
                <a:gd name="T31" fmla="*/ 2147483647 h 1852"/>
                <a:gd name="T32" fmla="*/ 2147483647 w 2097"/>
                <a:gd name="T33" fmla="*/ 2147483647 h 1852"/>
                <a:gd name="T34" fmla="*/ 2147483647 w 2097"/>
                <a:gd name="T35" fmla="*/ 2147483647 h 1852"/>
                <a:gd name="T36" fmla="*/ 2147483647 w 2097"/>
                <a:gd name="T37" fmla="*/ 2147483647 h 1852"/>
                <a:gd name="T38" fmla="*/ 2147483647 w 2097"/>
                <a:gd name="T39" fmla="*/ 2147483647 h 1852"/>
                <a:gd name="T40" fmla="*/ 2147483647 w 2097"/>
                <a:gd name="T41" fmla="*/ 2147483647 h 1852"/>
                <a:gd name="T42" fmla="*/ 2147483647 w 2097"/>
                <a:gd name="T43" fmla="*/ 2147483647 h 1852"/>
                <a:gd name="T44" fmla="*/ 2147483647 w 2097"/>
                <a:gd name="T45" fmla="*/ 2147483647 h 1852"/>
                <a:gd name="T46" fmla="*/ 2147483647 w 2097"/>
                <a:gd name="T47" fmla="*/ 2147483647 h 1852"/>
                <a:gd name="T48" fmla="*/ 2147483647 w 2097"/>
                <a:gd name="T49" fmla="*/ 2147483647 h 1852"/>
                <a:gd name="T50" fmla="*/ 2147483647 w 2097"/>
                <a:gd name="T51" fmla="*/ 2147483647 h 1852"/>
                <a:gd name="T52" fmla="*/ 2147483647 w 2097"/>
                <a:gd name="T53" fmla="*/ 2147483647 h 1852"/>
                <a:gd name="T54" fmla="*/ 2147483647 w 2097"/>
                <a:gd name="T55" fmla="*/ 2147483647 h 1852"/>
                <a:gd name="T56" fmla="*/ 2147483647 w 2097"/>
                <a:gd name="T57" fmla="*/ 2147483647 h 1852"/>
                <a:gd name="T58" fmla="*/ 2147483647 w 2097"/>
                <a:gd name="T59" fmla="*/ 2147483647 h 1852"/>
                <a:gd name="T60" fmla="*/ 2147483647 w 2097"/>
                <a:gd name="T61" fmla="*/ 2147483647 h 1852"/>
                <a:gd name="T62" fmla="*/ 2147483647 w 2097"/>
                <a:gd name="T63" fmla="*/ 2147483647 h 1852"/>
                <a:gd name="T64" fmla="*/ 2147483647 w 2097"/>
                <a:gd name="T65" fmla="*/ 2147483647 h 1852"/>
                <a:gd name="T66" fmla="*/ 2147483647 w 2097"/>
                <a:gd name="T67" fmla="*/ 2147483647 h 18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97"/>
                <a:gd name="T103" fmla="*/ 0 h 1852"/>
                <a:gd name="T104" fmla="*/ 2097 w 2097"/>
                <a:gd name="T105" fmla="*/ 1852 h 18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97" h="1852">
                  <a:moveTo>
                    <a:pt x="63" y="106"/>
                  </a:moveTo>
                  <a:cubicBezTo>
                    <a:pt x="25" y="164"/>
                    <a:pt x="20" y="172"/>
                    <a:pt x="9" y="241"/>
                  </a:cubicBezTo>
                  <a:cubicBezTo>
                    <a:pt x="12" y="286"/>
                    <a:pt x="19" y="331"/>
                    <a:pt x="18" y="376"/>
                  </a:cubicBezTo>
                  <a:cubicBezTo>
                    <a:pt x="16" y="505"/>
                    <a:pt x="0" y="763"/>
                    <a:pt x="0" y="763"/>
                  </a:cubicBezTo>
                  <a:cubicBezTo>
                    <a:pt x="7" y="894"/>
                    <a:pt x="25" y="1021"/>
                    <a:pt x="36" y="1150"/>
                  </a:cubicBezTo>
                  <a:cubicBezTo>
                    <a:pt x="43" y="1231"/>
                    <a:pt x="54" y="1393"/>
                    <a:pt x="54" y="1393"/>
                  </a:cubicBezTo>
                  <a:cubicBezTo>
                    <a:pt x="33" y="1455"/>
                    <a:pt x="69" y="1513"/>
                    <a:pt x="81" y="1573"/>
                  </a:cubicBezTo>
                  <a:cubicBezTo>
                    <a:pt x="91" y="1625"/>
                    <a:pt x="103" y="1662"/>
                    <a:pt x="126" y="1708"/>
                  </a:cubicBezTo>
                  <a:cubicBezTo>
                    <a:pt x="138" y="1732"/>
                    <a:pt x="130" y="1742"/>
                    <a:pt x="153" y="1762"/>
                  </a:cubicBezTo>
                  <a:cubicBezTo>
                    <a:pt x="207" y="1809"/>
                    <a:pt x="283" y="1835"/>
                    <a:pt x="351" y="1852"/>
                  </a:cubicBezTo>
                  <a:cubicBezTo>
                    <a:pt x="423" y="1845"/>
                    <a:pt x="498" y="1839"/>
                    <a:pt x="567" y="1816"/>
                  </a:cubicBezTo>
                  <a:cubicBezTo>
                    <a:pt x="618" y="1765"/>
                    <a:pt x="658" y="1702"/>
                    <a:pt x="702" y="1645"/>
                  </a:cubicBezTo>
                  <a:cubicBezTo>
                    <a:pt x="715" y="1628"/>
                    <a:pt x="723" y="1606"/>
                    <a:pt x="738" y="1591"/>
                  </a:cubicBezTo>
                  <a:cubicBezTo>
                    <a:pt x="817" y="1512"/>
                    <a:pt x="893" y="1434"/>
                    <a:pt x="981" y="1366"/>
                  </a:cubicBezTo>
                  <a:cubicBezTo>
                    <a:pt x="1016" y="1338"/>
                    <a:pt x="1065" y="1318"/>
                    <a:pt x="1098" y="1285"/>
                  </a:cubicBezTo>
                  <a:cubicBezTo>
                    <a:pt x="1106" y="1277"/>
                    <a:pt x="1108" y="1265"/>
                    <a:pt x="1116" y="1258"/>
                  </a:cubicBezTo>
                  <a:cubicBezTo>
                    <a:pt x="1137" y="1240"/>
                    <a:pt x="1166" y="1231"/>
                    <a:pt x="1188" y="1213"/>
                  </a:cubicBezTo>
                  <a:cubicBezTo>
                    <a:pt x="1232" y="1176"/>
                    <a:pt x="1197" y="1193"/>
                    <a:pt x="1251" y="1159"/>
                  </a:cubicBezTo>
                  <a:cubicBezTo>
                    <a:pt x="1307" y="1124"/>
                    <a:pt x="1392" y="1100"/>
                    <a:pt x="1458" y="1087"/>
                  </a:cubicBezTo>
                  <a:cubicBezTo>
                    <a:pt x="1564" y="1034"/>
                    <a:pt x="1674" y="1023"/>
                    <a:pt x="1791" y="1015"/>
                  </a:cubicBezTo>
                  <a:cubicBezTo>
                    <a:pt x="1875" y="1020"/>
                    <a:pt x="1964" y="1053"/>
                    <a:pt x="2034" y="1006"/>
                  </a:cubicBezTo>
                  <a:cubicBezTo>
                    <a:pt x="2054" y="977"/>
                    <a:pt x="2077" y="963"/>
                    <a:pt x="2097" y="934"/>
                  </a:cubicBezTo>
                  <a:cubicBezTo>
                    <a:pt x="2080" y="816"/>
                    <a:pt x="2039" y="799"/>
                    <a:pt x="1953" y="727"/>
                  </a:cubicBezTo>
                  <a:cubicBezTo>
                    <a:pt x="1900" y="683"/>
                    <a:pt x="1948" y="719"/>
                    <a:pt x="1908" y="673"/>
                  </a:cubicBezTo>
                  <a:cubicBezTo>
                    <a:pt x="1891" y="654"/>
                    <a:pt x="1854" y="619"/>
                    <a:pt x="1854" y="619"/>
                  </a:cubicBezTo>
                  <a:cubicBezTo>
                    <a:pt x="1842" y="584"/>
                    <a:pt x="1818" y="561"/>
                    <a:pt x="1800" y="529"/>
                  </a:cubicBezTo>
                  <a:cubicBezTo>
                    <a:pt x="1747" y="437"/>
                    <a:pt x="1679" y="349"/>
                    <a:pt x="1611" y="268"/>
                  </a:cubicBezTo>
                  <a:cubicBezTo>
                    <a:pt x="1585" y="237"/>
                    <a:pt x="1571" y="210"/>
                    <a:pt x="1530" y="196"/>
                  </a:cubicBezTo>
                  <a:cubicBezTo>
                    <a:pt x="1334" y="0"/>
                    <a:pt x="1005" y="74"/>
                    <a:pt x="765" y="70"/>
                  </a:cubicBezTo>
                  <a:cubicBezTo>
                    <a:pt x="702" y="67"/>
                    <a:pt x="639" y="66"/>
                    <a:pt x="576" y="61"/>
                  </a:cubicBezTo>
                  <a:cubicBezTo>
                    <a:pt x="558" y="60"/>
                    <a:pt x="540" y="54"/>
                    <a:pt x="522" y="52"/>
                  </a:cubicBezTo>
                  <a:cubicBezTo>
                    <a:pt x="468" y="45"/>
                    <a:pt x="360" y="34"/>
                    <a:pt x="360" y="34"/>
                  </a:cubicBezTo>
                  <a:cubicBezTo>
                    <a:pt x="327" y="41"/>
                    <a:pt x="294" y="44"/>
                    <a:pt x="261" y="52"/>
                  </a:cubicBezTo>
                  <a:cubicBezTo>
                    <a:pt x="195" y="69"/>
                    <a:pt x="133" y="106"/>
                    <a:pt x="63" y="106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4" name="Line 51"/>
            <p:cNvSpPr>
              <a:spLocks noChangeShapeType="1"/>
            </p:cNvSpPr>
            <p:nvPr/>
          </p:nvSpPr>
          <p:spPr bwMode="auto">
            <a:xfrm>
              <a:off x="2909873" y="2681278"/>
              <a:ext cx="17287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Line 52"/>
            <p:cNvSpPr>
              <a:spLocks noChangeShapeType="1"/>
            </p:cNvSpPr>
            <p:nvPr/>
          </p:nvSpPr>
          <p:spPr bwMode="auto">
            <a:xfrm flipV="1">
              <a:off x="2909873" y="4692641"/>
              <a:ext cx="1733550" cy="95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" name="Line 53"/>
            <p:cNvSpPr>
              <a:spLocks noChangeShapeType="1"/>
            </p:cNvSpPr>
            <p:nvPr/>
          </p:nvSpPr>
          <p:spPr bwMode="auto">
            <a:xfrm flipH="1">
              <a:off x="2004998" y="2705091"/>
              <a:ext cx="796925" cy="9096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7" name="Line 54"/>
            <p:cNvSpPr>
              <a:spLocks noChangeShapeType="1"/>
            </p:cNvSpPr>
            <p:nvPr/>
          </p:nvSpPr>
          <p:spPr bwMode="auto">
            <a:xfrm>
              <a:off x="2017698" y="3694103"/>
              <a:ext cx="795338" cy="9509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55"/>
            <p:cNvSpPr>
              <a:spLocks noChangeShapeType="1"/>
            </p:cNvSpPr>
            <p:nvPr/>
          </p:nvSpPr>
          <p:spPr bwMode="auto">
            <a:xfrm flipH="1">
              <a:off x="4773598" y="3735378"/>
              <a:ext cx="765175" cy="9255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56"/>
            <p:cNvSpPr>
              <a:spLocks noChangeShapeType="1"/>
            </p:cNvSpPr>
            <p:nvPr/>
          </p:nvSpPr>
          <p:spPr bwMode="auto">
            <a:xfrm flipV="1">
              <a:off x="2085961" y="3671878"/>
              <a:ext cx="7429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57"/>
            <p:cNvSpPr>
              <a:spLocks noChangeShapeType="1"/>
            </p:cNvSpPr>
            <p:nvPr/>
          </p:nvSpPr>
          <p:spPr bwMode="auto">
            <a:xfrm>
              <a:off x="2922573" y="3670291"/>
              <a:ext cx="1701800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58"/>
            <p:cNvSpPr>
              <a:spLocks noChangeShapeType="1"/>
            </p:cNvSpPr>
            <p:nvPr/>
          </p:nvSpPr>
          <p:spPr bwMode="auto">
            <a:xfrm>
              <a:off x="4746611" y="3659178"/>
              <a:ext cx="769937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59"/>
            <p:cNvSpPr>
              <a:spLocks noChangeShapeType="1"/>
            </p:cNvSpPr>
            <p:nvPr/>
          </p:nvSpPr>
          <p:spPr bwMode="auto">
            <a:xfrm>
              <a:off x="2854311" y="2725728"/>
              <a:ext cx="3175" cy="901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60"/>
            <p:cNvSpPr>
              <a:spLocks noChangeShapeType="1"/>
            </p:cNvSpPr>
            <p:nvPr/>
          </p:nvSpPr>
          <p:spPr bwMode="auto">
            <a:xfrm flipH="1">
              <a:off x="2838436" y="3716328"/>
              <a:ext cx="3175" cy="990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61"/>
            <p:cNvSpPr>
              <a:spLocks noChangeShapeType="1"/>
            </p:cNvSpPr>
            <p:nvPr/>
          </p:nvSpPr>
          <p:spPr bwMode="auto">
            <a:xfrm>
              <a:off x="4681523" y="2754303"/>
              <a:ext cx="0" cy="8493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62"/>
            <p:cNvSpPr>
              <a:spLocks noChangeShapeType="1"/>
            </p:cNvSpPr>
            <p:nvPr/>
          </p:nvSpPr>
          <p:spPr bwMode="auto">
            <a:xfrm flipH="1">
              <a:off x="4694223" y="3705216"/>
              <a:ext cx="12700" cy="9223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63"/>
            <p:cNvSpPr>
              <a:spLocks noChangeShapeType="1"/>
            </p:cNvSpPr>
            <p:nvPr/>
          </p:nvSpPr>
          <p:spPr bwMode="auto">
            <a:xfrm>
              <a:off x="2882886" y="2705091"/>
              <a:ext cx="2686050" cy="9429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64"/>
            <p:cNvSpPr>
              <a:spLocks noChangeShapeType="1"/>
            </p:cNvSpPr>
            <p:nvPr/>
          </p:nvSpPr>
          <p:spPr bwMode="auto">
            <a:xfrm flipH="1">
              <a:off x="2909873" y="2714616"/>
              <a:ext cx="1741488" cy="9334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65"/>
            <p:cNvSpPr>
              <a:spLocks noChangeShapeType="1"/>
            </p:cNvSpPr>
            <p:nvPr/>
          </p:nvSpPr>
          <p:spPr bwMode="auto">
            <a:xfrm flipH="1">
              <a:off x="2909873" y="3681403"/>
              <a:ext cx="1741488" cy="989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Rectangle 66"/>
            <p:cNvSpPr>
              <a:spLocks noChangeArrowheads="1"/>
            </p:cNvSpPr>
            <p:nvPr/>
          </p:nvSpPr>
          <p:spPr bwMode="auto">
            <a:xfrm>
              <a:off x="2706673" y="3603616"/>
              <a:ext cx="9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</a:rPr>
                <a:t>s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0" name="Rectangle 67"/>
            <p:cNvSpPr>
              <a:spLocks noChangeArrowheads="1"/>
            </p:cNvSpPr>
            <p:nvPr/>
          </p:nvSpPr>
          <p:spPr bwMode="auto">
            <a:xfrm>
              <a:off x="3809986" y="3435341"/>
              <a:ext cx="125412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7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1" name="Rectangle 68"/>
            <p:cNvSpPr>
              <a:spLocks noChangeArrowheads="1"/>
            </p:cNvSpPr>
            <p:nvPr/>
          </p:nvSpPr>
          <p:spPr bwMode="auto">
            <a:xfrm>
              <a:off x="2298686" y="2878128"/>
              <a:ext cx="2333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charset="0"/>
                </a:rPr>
                <a:t>7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2" name="Rectangle 69"/>
            <p:cNvSpPr>
              <a:spLocks noChangeArrowheads="1"/>
            </p:cNvSpPr>
            <p:nvPr/>
          </p:nvSpPr>
          <p:spPr bwMode="auto">
            <a:xfrm>
              <a:off x="3763948" y="242092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3" name="Rectangle 70"/>
            <p:cNvSpPr>
              <a:spLocks noChangeArrowheads="1"/>
            </p:cNvSpPr>
            <p:nvPr/>
          </p:nvSpPr>
          <p:spPr bwMode="auto">
            <a:xfrm>
              <a:off x="2882886" y="3060691"/>
              <a:ext cx="2524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4" name="Rectangle 71"/>
            <p:cNvSpPr>
              <a:spLocks noChangeArrowheads="1"/>
            </p:cNvSpPr>
            <p:nvPr/>
          </p:nvSpPr>
          <p:spPr bwMode="auto">
            <a:xfrm>
              <a:off x="3449623" y="3060691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5" name="Rectangle 72"/>
            <p:cNvSpPr>
              <a:spLocks noChangeArrowheads="1"/>
            </p:cNvSpPr>
            <p:nvPr/>
          </p:nvSpPr>
          <p:spPr bwMode="auto">
            <a:xfrm>
              <a:off x="4730736" y="3003541"/>
              <a:ext cx="12700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6" name="Rectangle 73"/>
            <p:cNvSpPr>
              <a:spLocks noChangeArrowheads="1"/>
            </p:cNvSpPr>
            <p:nvPr/>
          </p:nvSpPr>
          <p:spPr bwMode="auto">
            <a:xfrm>
              <a:off x="5229211" y="2968616"/>
              <a:ext cx="128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7" name="Rectangle 74"/>
            <p:cNvSpPr>
              <a:spLocks noChangeArrowheads="1"/>
            </p:cNvSpPr>
            <p:nvPr/>
          </p:nvSpPr>
          <p:spPr bwMode="auto">
            <a:xfrm>
              <a:off x="2193911" y="4063991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8" name="Rectangle 75"/>
            <p:cNvSpPr>
              <a:spLocks noChangeArrowheads="1"/>
            </p:cNvSpPr>
            <p:nvPr/>
          </p:nvSpPr>
          <p:spPr bwMode="auto">
            <a:xfrm>
              <a:off x="3209911" y="3897303"/>
              <a:ext cx="103187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9" name="Rectangle 76"/>
            <p:cNvSpPr>
              <a:spLocks noChangeArrowheads="1"/>
            </p:cNvSpPr>
            <p:nvPr/>
          </p:nvSpPr>
          <p:spPr bwMode="auto">
            <a:xfrm>
              <a:off x="2717786" y="4063991"/>
              <a:ext cx="1254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0" name="Rectangle 77"/>
            <p:cNvSpPr>
              <a:spLocks noChangeArrowheads="1"/>
            </p:cNvSpPr>
            <p:nvPr/>
          </p:nvSpPr>
          <p:spPr bwMode="auto">
            <a:xfrm>
              <a:off x="2363773" y="3419466"/>
              <a:ext cx="2301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8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1" name="Rectangle 78"/>
            <p:cNvSpPr>
              <a:spLocks noChangeArrowheads="1"/>
            </p:cNvSpPr>
            <p:nvPr/>
          </p:nvSpPr>
          <p:spPr bwMode="auto">
            <a:xfrm>
              <a:off x="4133836" y="3914766"/>
              <a:ext cx="12700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2" name="Rectangle 79"/>
            <p:cNvSpPr>
              <a:spLocks noChangeArrowheads="1"/>
            </p:cNvSpPr>
            <p:nvPr/>
          </p:nvSpPr>
          <p:spPr bwMode="auto">
            <a:xfrm>
              <a:off x="3640123" y="4673591"/>
              <a:ext cx="1270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3" name="Rectangle 80"/>
            <p:cNvSpPr>
              <a:spLocks noChangeArrowheads="1"/>
            </p:cNvSpPr>
            <p:nvPr/>
          </p:nvSpPr>
          <p:spPr bwMode="auto">
            <a:xfrm>
              <a:off x="4964098" y="364012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4" name="Rectangle 81"/>
            <p:cNvSpPr>
              <a:spLocks noChangeArrowheads="1"/>
            </p:cNvSpPr>
            <p:nvPr/>
          </p:nvSpPr>
          <p:spPr bwMode="auto">
            <a:xfrm>
              <a:off x="5160948" y="3811578"/>
              <a:ext cx="63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5" name="Rectangle 82"/>
            <p:cNvSpPr>
              <a:spLocks noChangeArrowheads="1"/>
            </p:cNvSpPr>
            <p:nvPr/>
          </p:nvSpPr>
          <p:spPr bwMode="auto">
            <a:xfrm>
              <a:off x="4740261" y="3956041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6" name="Rectangle 83"/>
            <p:cNvSpPr>
              <a:spLocks noChangeArrowheads="1"/>
            </p:cNvSpPr>
            <p:nvPr/>
          </p:nvSpPr>
          <p:spPr bwMode="auto">
            <a:xfrm>
              <a:off x="5140311" y="4143366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7" name="Rectangle 84"/>
            <p:cNvSpPr>
              <a:spLocks noChangeArrowheads="1"/>
            </p:cNvSpPr>
            <p:nvPr/>
          </p:nvSpPr>
          <p:spPr bwMode="auto">
            <a:xfrm>
              <a:off x="4346561" y="2974966"/>
              <a:ext cx="128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8" name="Rectangle 85"/>
            <p:cNvSpPr>
              <a:spLocks noChangeArrowheads="1"/>
            </p:cNvSpPr>
            <p:nvPr/>
          </p:nvSpPr>
          <p:spPr bwMode="auto">
            <a:xfrm>
              <a:off x="2927336" y="3698866"/>
              <a:ext cx="312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0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9" name="Oval 86"/>
            <p:cNvSpPr>
              <a:spLocks noChangeArrowheads="1"/>
            </p:cNvSpPr>
            <p:nvPr/>
          </p:nvSpPr>
          <p:spPr bwMode="auto">
            <a:xfrm>
              <a:off x="2789223" y="2624128"/>
              <a:ext cx="144463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0" name="Line 87"/>
            <p:cNvSpPr>
              <a:spLocks noChangeShapeType="1"/>
            </p:cNvSpPr>
            <p:nvPr/>
          </p:nvSpPr>
          <p:spPr bwMode="auto">
            <a:xfrm>
              <a:off x="4732323" y="2705091"/>
              <a:ext cx="849313" cy="9350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Oval 88"/>
            <p:cNvSpPr>
              <a:spLocks noChangeArrowheads="1"/>
            </p:cNvSpPr>
            <p:nvPr/>
          </p:nvSpPr>
          <p:spPr bwMode="auto">
            <a:xfrm>
              <a:off x="4624373" y="2613016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2" name="Line 89"/>
            <p:cNvSpPr>
              <a:spLocks noChangeShapeType="1"/>
            </p:cNvSpPr>
            <p:nvPr/>
          </p:nvSpPr>
          <p:spPr bwMode="auto">
            <a:xfrm>
              <a:off x="2060561" y="3709978"/>
              <a:ext cx="2632075" cy="9636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Oval 90"/>
            <p:cNvSpPr>
              <a:spLocks noChangeArrowheads="1"/>
            </p:cNvSpPr>
            <p:nvPr/>
          </p:nvSpPr>
          <p:spPr bwMode="auto">
            <a:xfrm>
              <a:off x="1924036" y="3603616"/>
              <a:ext cx="144462" cy="144462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4" name="Oval 91"/>
            <p:cNvSpPr>
              <a:spLocks noChangeArrowheads="1"/>
            </p:cNvSpPr>
            <p:nvPr/>
          </p:nvSpPr>
          <p:spPr bwMode="auto">
            <a:xfrm>
              <a:off x="2801923" y="3600441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5" name="Oval 92"/>
            <p:cNvSpPr>
              <a:spLocks noChangeArrowheads="1"/>
            </p:cNvSpPr>
            <p:nvPr/>
          </p:nvSpPr>
          <p:spPr bwMode="auto">
            <a:xfrm>
              <a:off x="4624373" y="3603616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6" name="Oval 93"/>
            <p:cNvSpPr>
              <a:spLocks noChangeArrowheads="1"/>
            </p:cNvSpPr>
            <p:nvPr/>
          </p:nvSpPr>
          <p:spPr bwMode="auto">
            <a:xfrm>
              <a:off x="5513373" y="3595678"/>
              <a:ext cx="144463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7" name="Oval 94"/>
            <p:cNvSpPr>
              <a:spLocks noChangeArrowheads="1"/>
            </p:cNvSpPr>
            <p:nvPr/>
          </p:nvSpPr>
          <p:spPr bwMode="auto">
            <a:xfrm>
              <a:off x="4624373" y="4630728"/>
              <a:ext cx="144463" cy="144463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8" name="Oval 95"/>
            <p:cNvSpPr>
              <a:spLocks noChangeArrowheads="1"/>
            </p:cNvSpPr>
            <p:nvPr/>
          </p:nvSpPr>
          <p:spPr bwMode="auto">
            <a:xfrm>
              <a:off x="2774936" y="4618028"/>
              <a:ext cx="144462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9" name="Text Box 96"/>
            <p:cNvSpPr txBox="1">
              <a:spLocks noChangeArrowheads="1"/>
            </p:cNvSpPr>
            <p:nvPr/>
          </p:nvSpPr>
          <p:spPr bwMode="auto">
            <a:xfrm>
              <a:off x="2762236" y="22685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30770" name="Text Box 97"/>
            <p:cNvSpPr txBox="1">
              <a:spLocks noChangeArrowheads="1"/>
            </p:cNvSpPr>
            <p:nvPr/>
          </p:nvSpPr>
          <p:spPr bwMode="auto">
            <a:xfrm>
              <a:off x="4667236" y="22685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0771" name="Text Box 98"/>
            <p:cNvSpPr txBox="1">
              <a:spLocks noChangeArrowheads="1"/>
            </p:cNvSpPr>
            <p:nvPr/>
          </p:nvSpPr>
          <p:spPr bwMode="auto">
            <a:xfrm>
              <a:off x="1695436" y="34877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772" name="Text Box 99"/>
            <p:cNvSpPr txBox="1">
              <a:spLocks noChangeArrowheads="1"/>
            </p:cNvSpPr>
            <p:nvPr/>
          </p:nvSpPr>
          <p:spPr bwMode="auto">
            <a:xfrm>
              <a:off x="4438636" y="33353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773" name="Text Box 100"/>
            <p:cNvSpPr txBox="1">
              <a:spLocks noChangeArrowheads="1"/>
            </p:cNvSpPr>
            <p:nvPr/>
          </p:nvSpPr>
          <p:spPr bwMode="auto">
            <a:xfrm>
              <a:off x="2762236" y="47069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30774" name="Text Box 106"/>
            <p:cNvSpPr txBox="1">
              <a:spLocks noChangeArrowheads="1"/>
            </p:cNvSpPr>
            <p:nvPr/>
          </p:nvSpPr>
          <p:spPr bwMode="auto">
            <a:xfrm>
              <a:off x="5581636" y="33353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30775" name="Text Box 112"/>
            <p:cNvSpPr txBox="1">
              <a:spLocks noChangeArrowheads="1"/>
            </p:cNvSpPr>
            <p:nvPr/>
          </p:nvSpPr>
          <p:spPr bwMode="auto">
            <a:xfrm>
              <a:off x="4667236" y="46307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  <a:latin typeface="Times New Roman" charset="0"/>
                </a:rPr>
                <a:t>9</a:t>
              </a:r>
            </a:p>
          </p:txBody>
        </p:sp>
        <p:sp>
          <p:nvSpPr>
            <p:cNvPr id="30776" name="Oval 113"/>
            <p:cNvSpPr>
              <a:spLocks noChangeArrowheads="1"/>
            </p:cNvSpPr>
            <p:nvPr/>
          </p:nvSpPr>
          <p:spPr bwMode="auto">
            <a:xfrm>
              <a:off x="1619236" y="341152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1746" name="Line 4"/>
          <p:cNvSpPr>
            <a:spLocks noChangeShapeType="1"/>
          </p:cNvSpPr>
          <p:nvPr/>
        </p:nvSpPr>
        <p:spPr bwMode="auto">
          <a:xfrm>
            <a:off x="1860550" y="2012950"/>
            <a:ext cx="172878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V="1">
            <a:off x="1860550" y="4024313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 flipH="1">
            <a:off x="955675" y="2036763"/>
            <a:ext cx="796925" cy="909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968375" y="3025775"/>
            <a:ext cx="795338" cy="9509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H="1">
            <a:off x="3724275" y="3067050"/>
            <a:ext cx="765175" cy="925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 flipV="1">
            <a:off x="1036638" y="3003550"/>
            <a:ext cx="7429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1873250" y="3001963"/>
            <a:ext cx="1701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3697288" y="2990850"/>
            <a:ext cx="7699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1804988" y="2057400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 flipH="1">
            <a:off x="1789113" y="3048000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3632200" y="2085975"/>
            <a:ext cx="0" cy="849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 flipH="1">
            <a:off x="3644900" y="3036888"/>
            <a:ext cx="12700" cy="9223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1833563" y="2036763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 flipH="1">
            <a:off x="1860550" y="2046288"/>
            <a:ext cx="1741488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 flipH="1">
            <a:off x="1860550" y="3013075"/>
            <a:ext cx="1741488" cy="9890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1657350" y="2935288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s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2" name="Rectangle 20"/>
          <p:cNvSpPr>
            <a:spLocks noChangeArrowheads="1"/>
          </p:cNvSpPr>
          <p:nvPr/>
        </p:nvSpPr>
        <p:spPr bwMode="auto">
          <a:xfrm>
            <a:off x="2760663" y="2767013"/>
            <a:ext cx="125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1249363" y="2209800"/>
            <a:ext cx="233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2714625" y="17526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1833563" y="2392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2400300" y="2392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3681413" y="2335213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4179888" y="2300288"/>
            <a:ext cx="128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1144588" y="33956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2160588" y="3228975"/>
            <a:ext cx="1031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1668463" y="3395663"/>
            <a:ext cx="125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1314450" y="2751138"/>
            <a:ext cx="230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3084513" y="3246438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4" name="Rectangle 32"/>
          <p:cNvSpPr>
            <a:spLocks noChangeArrowheads="1"/>
          </p:cNvSpPr>
          <p:nvPr/>
        </p:nvSpPr>
        <p:spPr bwMode="auto">
          <a:xfrm>
            <a:off x="2590800" y="4005263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3914775" y="29718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6" name="Rectangle 34"/>
          <p:cNvSpPr>
            <a:spLocks noChangeArrowheads="1"/>
          </p:cNvSpPr>
          <p:nvPr/>
        </p:nvSpPr>
        <p:spPr bwMode="auto">
          <a:xfrm>
            <a:off x="4111625" y="3143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7" name="Rectangle 35"/>
          <p:cNvSpPr>
            <a:spLocks noChangeArrowheads="1"/>
          </p:cNvSpPr>
          <p:nvPr/>
        </p:nvSpPr>
        <p:spPr bwMode="auto">
          <a:xfrm>
            <a:off x="3690938" y="32877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8" name="Rectangle 36"/>
          <p:cNvSpPr>
            <a:spLocks noChangeArrowheads="1"/>
          </p:cNvSpPr>
          <p:nvPr/>
        </p:nvSpPr>
        <p:spPr bwMode="auto">
          <a:xfrm>
            <a:off x="4090988" y="34750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9" name="Rectangle 37"/>
          <p:cNvSpPr>
            <a:spLocks noChangeArrowheads="1"/>
          </p:cNvSpPr>
          <p:nvPr/>
        </p:nvSpPr>
        <p:spPr bwMode="auto">
          <a:xfrm>
            <a:off x="3297238" y="2306638"/>
            <a:ext cx="128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80" name="Rectangle 38"/>
          <p:cNvSpPr>
            <a:spLocks noChangeArrowheads="1"/>
          </p:cNvSpPr>
          <p:nvPr/>
        </p:nvSpPr>
        <p:spPr bwMode="auto">
          <a:xfrm>
            <a:off x="1878013" y="3030538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0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81" name="Oval 39"/>
          <p:cNvSpPr>
            <a:spLocks noChangeArrowheads="1"/>
          </p:cNvSpPr>
          <p:nvPr/>
        </p:nvSpPr>
        <p:spPr bwMode="auto">
          <a:xfrm>
            <a:off x="1739900" y="1955800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2" name="Line 40"/>
          <p:cNvSpPr>
            <a:spLocks noChangeShapeType="1"/>
          </p:cNvSpPr>
          <p:nvPr/>
        </p:nvSpPr>
        <p:spPr bwMode="auto">
          <a:xfrm>
            <a:off x="3683000" y="2036763"/>
            <a:ext cx="849313" cy="935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Oval 41"/>
          <p:cNvSpPr>
            <a:spLocks noChangeArrowheads="1"/>
          </p:cNvSpPr>
          <p:nvPr/>
        </p:nvSpPr>
        <p:spPr bwMode="auto">
          <a:xfrm>
            <a:off x="3575050" y="1944688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4" name="Line 42"/>
          <p:cNvSpPr>
            <a:spLocks noChangeShapeType="1"/>
          </p:cNvSpPr>
          <p:nvPr/>
        </p:nvSpPr>
        <p:spPr bwMode="auto">
          <a:xfrm>
            <a:off x="1011238" y="3041650"/>
            <a:ext cx="2632075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Oval 43"/>
          <p:cNvSpPr>
            <a:spLocks noChangeArrowheads="1"/>
          </p:cNvSpPr>
          <p:nvPr/>
        </p:nvSpPr>
        <p:spPr bwMode="auto">
          <a:xfrm>
            <a:off x="874713" y="2935288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6" name="Oval 44"/>
          <p:cNvSpPr>
            <a:spLocks noChangeArrowheads="1"/>
          </p:cNvSpPr>
          <p:nvPr/>
        </p:nvSpPr>
        <p:spPr bwMode="auto">
          <a:xfrm>
            <a:off x="1752600" y="2932113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7" name="Oval 45"/>
          <p:cNvSpPr>
            <a:spLocks noChangeArrowheads="1"/>
          </p:cNvSpPr>
          <p:nvPr/>
        </p:nvSpPr>
        <p:spPr bwMode="auto">
          <a:xfrm>
            <a:off x="3575050" y="2935288"/>
            <a:ext cx="144463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8" name="Oval 46"/>
          <p:cNvSpPr>
            <a:spLocks noChangeArrowheads="1"/>
          </p:cNvSpPr>
          <p:nvPr/>
        </p:nvSpPr>
        <p:spPr bwMode="auto">
          <a:xfrm>
            <a:off x="4464050" y="2927350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9" name="Oval 47"/>
          <p:cNvSpPr>
            <a:spLocks noChangeArrowheads="1"/>
          </p:cNvSpPr>
          <p:nvPr/>
        </p:nvSpPr>
        <p:spPr bwMode="auto">
          <a:xfrm>
            <a:off x="3575050" y="3962400"/>
            <a:ext cx="144463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90" name="Oval 48"/>
          <p:cNvSpPr>
            <a:spLocks noChangeArrowheads="1"/>
          </p:cNvSpPr>
          <p:nvPr/>
        </p:nvSpPr>
        <p:spPr bwMode="auto">
          <a:xfrm>
            <a:off x="1725613" y="394970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91" name="Line 49"/>
          <p:cNvSpPr>
            <a:spLocks noChangeShapeType="1"/>
          </p:cNvSpPr>
          <p:nvPr/>
        </p:nvSpPr>
        <p:spPr bwMode="auto">
          <a:xfrm>
            <a:off x="5246688" y="3770313"/>
            <a:ext cx="17287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50"/>
          <p:cNvSpPr>
            <a:spLocks noChangeShapeType="1"/>
          </p:cNvSpPr>
          <p:nvPr/>
        </p:nvSpPr>
        <p:spPr bwMode="auto">
          <a:xfrm flipV="1">
            <a:off x="5246688" y="5781675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51"/>
          <p:cNvSpPr>
            <a:spLocks noChangeShapeType="1"/>
          </p:cNvSpPr>
          <p:nvPr/>
        </p:nvSpPr>
        <p:spPr bwMode="auto">
          <a:xfrm flipH="1">
            <a:off x="4341813" y="3794125"/>
            <a:ext cx="796925" cy="9096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Line 52"/>
          <p:cNvSpPr>
            <a:spLocks noChangeShapeType="1"/>
          </p:cNvSpPr>
          <p:nvPr/>
        </p:nvSpPr>
        <p:spPr bwMode="auto">
          <a:xfrm>
            <a:off x="4354513" y="4783138"/>
            <a:ext cx="795337" cy="950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53"/>
          <p:cNvSpPr>
            <a:spLocks noChangeShapeType="1"/>
          </p:cNvSpPr>
          <p:nvPr/>
        </p:nvSpPr>
        <p:spPr bwMode="auto">
          <a:xfrm flipH="1">
            <a:off x="7110413" y="4824413"/>
            <a:ext cx="765175" cy="925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6" name="Line 54"/>
          <p:cNvSpPr>
            <a:spLocks noChangeShapeType="1"/>
          </p:cNvSpPr>
          <p:nvPr/>
        </p:nvSpPr>
        <p:spPr bwMode="auto">
          <a:xfrm flipV="1">
            <a:off x="4422775" y="4760913"/>
            <a:ext cx="7429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Line 55"/>
          <p:cNvSpPr>
            <a:spLocks noChangeShapeType="1"/>
          </p:cNvSpPr>
          <p:nvPr/>
        </p:nvSpPr>
        <p:spPr bwMode="auto">
          <a:xfrm>
            <a:off x="5259388" y="4759325"/>
            <a:ext cx="17018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8" name="Line 56"/>
          <p:cNvSpPr>
            <a:spLocks noChangeShapeType="1"/>
          </p:cNvSpPr>
          <p:nvPr/>
        </p:nvSpPr>
        <p:spPr bwMode="auto">
          <a:xfrm>
            <a:off x="7083425" y="4748213"/>
            <a:ext cx="76993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9" name="Line 57"/>
          <p:cNvSpPr>
            <a:spLocks noChangeShapeType="1"/>
          </p:cNvSpPr>
          <p:nvPr/>
        </p:nvSpPr>
        <p:spPr bwMode="auto">
          <a:xfrm>
            <a:off x="5191125" y="3814763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58"/>
          <p:cNvSpPr>
            <a:spLocks noChangeShapeType="1"/>
          </p:cNvSpPr>
          <p:nvPr/>
        </p:nvSpPr>
        <p:spPr bwMode="auto">
          <a:xfrm flipH="1">
            <a:off x="5175250" y="4805363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7018338" y="3843338"/>
            <a:ext cx="0" cy="849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2" name="Line 60"/>
          <p:cNvSpPr>
            <a:spLocks noChangeShapeType="1"/>
          </p:cNvSpPr>
          <p:nvPr/>
        </p:nvSpPr>
        <p:spPr bwMode="auto">
          <a:xfrm flipH="1">
            <a:off x="7031038" y="4794250"/>
            <a:ext cx="12700" cy="922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3" name="Line 61"/>
          <p:cNvSpPr>
            <a:spLocks noChangeShapeType="1"/>
          </p:cNvSpPr>
          <p:nvPr/>
        </p:nvSpPr>
        <p:spPr bwMode="auto">
          <a:xfrm>
            <a:off x="5219700" y="3794125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4" name="Line 62"/>
          <p:cNvSpPr>
            <a:spLocks noChangeShapeType="1"/>
          </p:cNvSpPr>
          <p:nvPr/>
        </p:nvSpPr>
        <p:spPr bwMode="auto">
          <a:xfrm flipH="1">
            <a:off x="5246688" y="3803650"/>
            <a:ext cx="1741487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5" name="Line 63"/>
          <p:cNvSpPr>
            <a:spLocks noChangeShapeType="1"/>
          </p:cNvSpPr>
          <p:nvPr/>
        </p:nvSpPr>
        <p:spPr bwMode="auto">
          <a:xfrm flipH="1">
            <a:off x="5246688" y="4770438"/>
            <a:ext cx="1741487" cy="9890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6" name="Rectangle 64"/>
          <p:cNvSpPr>
            <a:spLocks noChangeArrowheads="1"/>
          </p:cNvSpPr>
          <p:nvPr/>
        </p:nvSpPr>
        <p:spPr bwMode="auto">
          <a:xfrm>
            <a:off x="5043488" y="4692650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s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7" name="Rectangle 65"/>
          <p:cNvSpPr>
            <a:spLocks noChangeArrowheads="1"/>
          </p:cNvSpPr>
          <p:nvPr/>
        </p:nvSpPr>
        <p:spPr bwMode="auto">
          <a:xfrm>
            <a:off x="6146800" y="4524375"/>
            <a:ext cx="1254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8" name="Rectangle 66"/>
          <p:cNvSpPr>
            <a:spLocks noChangeArrowheads="1"/>
          </p:cNvSpPr>
          <p:nvPr/>
        </p:nvSpPr>
        <p:spPr bwMode="auto">
          <a:xfrm>
            <a:off x="4635500" y="3967163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9" name="Rectangle 67"/>
          <p:cNvSpPr>
            <a:spLocks noChangeArrowheads="1"/>
          </p:cNvSpPr>
          <p:nvPr/>
        </p:nvSpPr>
        <p:spPr bwMode="auto">
          <a:xfrm>
            <a:off x="6100763" y="35099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0" name="Rectangle 68"/>
          <p:cNvSpPr>
            <a:spLocks noChangeArrowheads="1"/>
          </p:cNvSpPr>
          <p:nvPr/>
        </p:nvSpPr>
        <p:spPr bwMode="auto">
          <a:xfrm>
            <a:off x="5219700" y="4149725"/>
            <a:ext cx="252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1" name="Rectangle 69"/>
          <p:cNvSpPr>
            <a:spLocks noChangeArrowheads="1"/>
          </p:cNvSpPr>
          <p:nvPr/>
        </p:nvSpPr>
        <p:spPr bwMode="auto">
          <a:xfrm>
            <a:off x="5786438" y="41497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2" name="Rectangle 70"/>
          <p:cNvSpPr>
            <a:spLocks noChangeArrowheads="1"/>
          </p:cNvSpPr>
          <p:nvPr/>
        </p:nvSpPr>
        <p:spPr bwMode="auto">
          <a:xfrm>
            <a:off x="7067550" y="4092575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3" name="Rectangle 71"/>
          <p:cNvSpPr>
            <a:spLocks noChangeArrowheads="1"/>
          </p:cNvSpPr>
          <p:nvPr/>
        </p:nvSpPr>
        <p:spPr bwMode="auto">
          <a:xfrm>
            <a:off x="7566025" y="4057650"/>
            <a:ext cx="12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4" name="Rectangle 72"/>
          <p:cNvSpPr>
            <a:spLocks noChangeArrowheads="1"/>
          </p:cNvSpPr>
          <p:nvPr/>
        </p:nvSpPr>
        <p:spPr bwMode="auto">
          <a:xfrm>
            <a:off x="4530725" y="51530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5" name="Rectangle 73"/>
          <p:cNvSpPr>
            <a:spLocks noChangeArrowheads="1"/>
          </p:cNvSpPr>
          <p:nvPr/>
        </p:nvSpPr>
        <p:spPr bwMode="auto">
          <a:xfrm>
            <a:off x="5546725" y="4986338"/>
            <a:ext cx="1031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6" name="Rectangle 74"/>
          <p:cNvSpPr>
            <a:spLocks noChangeArrowheads="1"/>
          </p:cNvSpPr>
          <p:nvPr/>
        </p:nvSpPr>
        <p:spPr bwMode="auto">
          <a:xfrm>
            <a:off x="5054600" y="5153025"/>
            <a:ext cx="12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7" name="Rectangle 75"/>
          <p:cNvSpPr>
            <a:spLocks noChangeArrowheads="1"/>
          </p:cNvSpPr>
          <p:nvPr/>
        </p:nvSpPr>
        <p:spPr bwMode="auto">
          <a:xfrm>
            <a:off x="4700588" y="4508500"/>
            <a:ext cx="230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8" name="Rectangle 76"/>
          <p:cNvSpPr>
            <a:spLocks noChangeArrowheads="1"/>
          </p:cNvSpPr>
          <p:nvPr/>
        </p:nvSpPr>
        <p:spPr bwMode="auto">
          <a:xfrm>
            <a:off x="6470650" y="5003800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9" name="Rectangle 77"/>
          <p:cNvSpPr>
            <a:spLocks noChangeArrowheads="1"/>
          </p:cNvSpPr>
          <p:nvPr/>
        </p:nvSpPr>
        <p:spPr bwMode="auto">
          <a:xfrm>
            <a:off x="5976938" y="5762625"/>
            <a:ext cx="127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0" name="Rectangle 78"/>
          <p:cNvSpPr>
            <a:spLocks noChangeArrowheads="1"/>
          </p:cNvSpPr>
          <p:nvPr/>
        </p:nvSpPr>
        <p:spPr bwMode="auto">
          <a:xfrm>
            <a:off x="7300913" y="47291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1" name="Rectangle 79"/>
          <p:cNvSpPr>
            <a:spLocks noChangeArrowheads="1"/>
          </p:cNvSpPr>
          <p:nvPr/>
        </p:nvSpPr>
        <p:spPr bwMode="auto">
          <a:xfrm>
            <a:off x="7497763" y="49006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2" name="Rectangle 80"/>
          <p:cNvSpPr>
            <a:spLocks noChangeArrowheads="1"/>
          </p:cNvSpPr>
          <p:nvPr/>
        </p:nvSpPr>
        <p:spPr bwMode="auto">
          <a:xfrm>
            <a:off x="7077075" y="50450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3" name="Rectangle 81"/>
          <p:cNvSpPr>
            <a:spLocks noChangeArrowheads="1"/>
          </p:cNvSpPr>
          <p:nvPr/>
        </p:nvSpPr>
        <p:spPr bwMode="auto">
          <a:xfrm>
            <a:off x="7477125" y="52324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4" name="Rectangle 82"/>
          <p:cNvSpPr>
            <a:spLocks noChangeArrowheads="1"/>
          </p:cNvSpPr>
          <p:nvPr/>
        </p:nvSpPr>
        <p:spPr bwMode="auto">
          <a:xfrm>
            <a:off x="6683375" y="4064000"/>
            <a:ext cx="128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5" name="Rectangle 83"/>
          <p:cNvSpPr>
            <a:spLocks noChangeArrowheads="1"/>
          </p:cNvSpPr>
          <p:nvPr/>
        </p:nvSpPr>
        <p:spPr bwMode="auto">
          <a:xfrm>
            <a:off x="5264150" y="478790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0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6" name="Oval 84"/>
          <p:cNvSpPr>
            <a:spLocks noChangeArrowheads="1"/>
          </p:cNvSpPr>
          <p:nvPr/>
        </p:nvSpPr>
        <p:spPr bwMode="auto">
          <a:xfrm>
            <a:off x="5126038" y="3713163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27" name="Line 85"/>
          <p:cNvSpPr>
            <a:spLocks noChangeShapeType="1"/>
          </p:cNvSpPr>
          <p:nvPr/>
        </p:nvSpPr>
        <p:spPr bwMode="auto">
          <a:xfrm>
            <a:off x="7069138" y="3794125"/>
            <a:ext cx="849312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8" name="Oval 86"/>
          <p:cNvSpPr>
            <a:spLocks noChangeArrowheads="1"/>
          </p:cNvSpPr>
          <p:nvPr/>
        </p:nvSpPr>
        <p:spPr bwMode="auto">
          <a:xfrm>
            <a:off x="6961188" y="370205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29" name="Line 87"/>
          <p:cNvSpPr>
            <a:spLocks noChangeShapeType="1"/>
          </p:cNvSpPr>
          <p:nvPr/>
        </p:nvSpPr>
        <p:spPr bwMode="auto">
          <a:xfrm>
            <a:off x="4397375" y="4799013"/>
            <a:ext cx="2632075" cy="963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0" name="Oval 88"/>
          <p:cNvSpPr>
            <a:spLocks noChangeArrowheads="1"/>
          </p:cNvSpPr>
          <p:nvPr/>
        </p:nvSpPr>
        <p:spPr bwMode="auto">
          <a:xfrm>
            <a:off x="4260850" y="4692650"/>
            <a:ext cx="144463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1" name="Oval 89"/>
          <p:cNvSpPr>
            <a:spLocks noChangeArrowheads="1"/>
          </p:cNvSpPr>
          <p:nvPr/>
        </p:nvSpPr>
        <p:spPr bwMode="auto">
          <a:xfrm>
            <a:off x="5138738" y="4689475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2" name="Oval 90"/>
          <p:cNvSpPr>
            <a:spLocks noChangeArrowheads="1"/>
          </p:cNvSpPr>
          <p:nvPr/>
        </p:nvSpPr>
        <p:spPr bwMode="auto">
          <a:xfrm>
            <a:off x="6961188" y="469265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3" name="Oval 91"/>
          <p:cNvSpPr>
            <a:spLocks noChangeArrowheads="1"/>
          </p:cNvSpPr>
          <p:nvPr/>
        </p:nvSpPr>
        <p:spPr bwMode="auto">
          <a:xfrm>
            <a:off x="7850188" y="4684713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4" name="Oval 92"/>
          <p:cNvSpPr>
            <a:spLocks noChangeArrowheads="1"/>
          </p:cNvSpPr>
          <p:nvPr/>
        </p:nvSpPr>
        <p:spPr bwMode="auto">
          <a:xfrm>
            <a:off x="6961188" y="5719763"/>
            <a:ext cx="144462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5" name="Oval 93"/>
          <p:cNvSpPr>
            <a:spLocks noChangeArrowheads="1"/>
          </p:cNvSpPr>
          <p:nvPr/>
        </p:nvSpPr>
        <p:spPr bwMode="auto">
          <a:xfrm>
            <a:off x="5111750" y="5707063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6" name="Text Box 94"/>
          <p:cNvSpPr txBox="1">
            <a:spLocks noChangeArrowheads="1"/>
          </p:cNvSpPr>
          <p:nvPr/>
        </p:nvSpPr>
        <p:spPr bwMode="auto">
          <a:xfrm>
            <a:off x="5099050" y="33575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37" name="Text Box 95"/>
          <p:cNvSpPr txBox="1">
            <a:spLocks noChangeArrowheads="1"/>
          </p:cNvSpPr>
          <p:nvPr/>
        </p:nvSpPr>
        <p:spPr bwMode="auto">
          <a:xfrm>
            <a:off x="7004050" y="33575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38" name="Text Box 96"/>
          <p:cNvSpPr txBox="1">
            <a:spLocks noChangeArrowheads="1"/>
          </p:cNvSpPr>
          <p:nvPr/>
        </p:nvSpPr>
        <p:spPr bwMode="auto">
          <a:xfrm>
            <a:off x="4032250" y="4576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39" name="Text Box 97"/>
          <p:cNvSpPr txBox="1">
            <a:spLocks noChangeArrowheads="1"/>
          </p:cNvSpPr>
          <p:nvPr/>
        </p:nvSpPr>
        <p:spPr bwMode="auto">
          <a:xfrm>
            <a:off x="6775450" y="4424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0" name="Text Box 98"/>
          <p:cNvSpPr txBox="1">
            <a:spLocks noChangeArrowheads="1"/>
          </p:cNvSpPr>
          <p:nvPr/>
        </p:nvSpPr>
        <p:spPr bwMode="auto">
          <a:xfrm>
            <a:off x="5099050" y="57959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41" name="Text Box 99"/>
          <p:cNvSpPr txBox="1">
            <a:spLocks noChangeArrowheads="1"/>
          </p:cNvSpPr>
          <p:nvPr/>
        </p:nvSpPr>
        <p:spPr bwMode="auto">
          <a:xfrm>
            <a:off x="1593850" y="1681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42" name="Text Box 100"/>
          <p:cNvSpPr txBox="1">
            <a:spLocks noChangeArrowheads="1"/>
          </p:cNvSpPr>
          <p:nvPr/>
        </p:nvSpPr>
        <p:spPr bwMode="auto">
          <a:xfrm>
            <a:off x="3651250" y="1681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43" name="Text Box 101"/>
          <p:cNvSpPr txBox="1">
            <a:spLocks noChangeArrowheads="1"/>
          </p:cNvSpPr>
          <p:nvPr/>
        </p:nvSpPr>
        <p:spPr bwMode="auto">
          <a:xfrm>
            <a:off x="3346450" y="2671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4" name="Text Box 102"/>
          <p:cNvSpPr txBox="1">
            <a:spLocks noChangeArrowheads="1"/>
          </p:cNvSpPr>
          <p:nvPr/>
        </p:nvSpPr>
        <p:spPr bwMode="auto">
          <a:xfrm>
            <a:off x="1670050" y="4043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45" name="Text Box 103"/>
          <p:cNvSpPr txBox="1">
            <a:spLocks noChangeArrowheads="1"/>
          </p:cNvSpPr>
          <p:nvPr/>
        </p:nvSpPr>
        <p:spPr bwMode="auto">
          <a:xfrm>
            <a:off x="7918450" y="4424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46" name="Text Box 104"/>
          <p:cNvSpPr txBox="1">
            <a:spLocks noChangeArrowheads="1"/>
          </p:cNvSpPr>
          <p:nvPr/>
        </p:nvSpPr>
        <p:spPr bwMode="auto">
          <a:xfrm>
            <a:off x="4565650" y="2671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47" name="Text Box 105"/>
          <p:cNvSpPr txBox="1">
            <a:spLocks noChangeArrowheads="1"/>
          </p:cNvSpPr>
          <p:nvPr/>
        </p:nvSpPr>
        <p:spPr bwMode="auto">
          <a:xfrm>
            <a:off x="3651250" y="3967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Times New Roman" charset="0"/>
              </a:rPr>
              <a:t>9</a:t>
            </a:r>
          </a:p>
        </p:txBody>
      </p:sp>
      <p:sp>
        <p:nvSpPr>
          <p:cNvPr id="31848" name="Text Box 106"/>
          <p:cNvSpPr txBox="1">
            <a:spLocks noChangeArrowheads="1"/>
          </p:cNvSpPr>
          <p:nvPr/>
        </p:nvSpPr>
        <p:spPr bwMode="auto">
          <a:xfrm>
            <a:off x="679450" y="297656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9" name="Text Box 107"/>
          <p:cNvSpPr txBox="1">
            <a:spLocks noChangeArrowheads="1"/>
          </p:cNvSpPr>
          <p:nvPr/>
        </p:nvSpPr>
        <p:spPr bwMode="auto">
          <a:xfrm>
            <a:off x="7004050" y="5719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sp>
        <p:nvSpPr>
          <p:cNvPr id="31850" name="Oval 108"/>
          <p:cNvSpPr>
            <a:spLocks noChangeArrowheads="1"/>
          </p:cNvSpPr>
          <p:nvPr/>
        </p:nvSpPr>
        <p:spPr bwMode="auto">
          <a:xfrm>
            <a:off x="3422650" y="37385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算法的描述</a:t>
            </a:r>
          </a:p>
        </p:txBody>
      </p:sp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250825" y="1844675"/>
            <a:ext cx="86772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347663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．初始化：</a:t>
            </a:r>
            <a:r>
              <a:rPr kumimoji="0" lang="en-US" altLang="zh-CN" b="1">
                <a:latin typeface="Times New Roman" charset="0"/>
              </a:rPr>
              <a:t>i=0, S</a:t>
            </a:r>
            <a:r>
              <a:rPr kumimoji="0" lang="en-US" altLang="zh-CN" b="1" baseline="-30000">
                <a:latin typeface="Times New Roman" charset="0"/>
              </a:rPr>
              <a:t>0</a:t>
            </a:r>
            <a:r>
              <a:rPr kumimoji="0" lang="en-US" altLang="zh-CN" b="1">
                <a:latin typeface="Times New Roman" charset="0"/>
              </a:rPr>
              <a:t>={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en-US" altLang="zh-CN" b="1">
                <a:latin typeface="Times New Roman" charset="0"/>
              </a:rPr>
              <a:t>}, L(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en-US" altLang="zh-CN" b="1">
                <a:latin typeface="Times New Roman" charset="0"/>
              </a:rPr>
              <a:t>)=0, </a:t>
            </a:r>
            <a:r>
              <a:rPr kumimoji="0" lang="zh-CN" altLang="en-US" b="1">
                <a:latin typeface="Times New Roman" charset="0"/>
              </a:rPr>
              <a:t>对其它一切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>
                <a:latin typeface="Times New Roman" charset="0"/>
              </a:rPr>
              <a:t>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将</a:t>
            </a: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 </a:t>
            </a:r>
            <a:r>
              <a:rPr kumimoji="0" lang="zh-CN" altLang="en-US" b="1">
                <a:latin typeface="Times New Roman" charset="0"/>
              </a:rPr>
              <a:t>置为</a:t>
            </a:r>
            <a:r>
              <a:rPr kumimoji="0" lang="zh-CN" altLang="en-US" b="1">
                <a:latin typeface="Times New Roman" charset="0"/>
                <a:sym typeface="Symbol" charset="2"/>
              </a:rPr>
              <a:t></a:t>
            </a:r>
            <a:r>
              <a:rPr kumimoji="0" lang="zh-CN" altLang="en-US" b="1">
                <a:latin typeface="Times New Roman" charset="0"/>
              </a:rPr>
              <a:t>。</a:t>
            </a:r>
            <a:endParaRPr kumimoji="0" lang="en-US" altLang="zh-CN" b="1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      </a:t>
            </a:r>
            <a:r>
              <a:rPr kumimoji="0" lang="zh-CN" altLang="en-US" b="1">
                <a:latin typeface="Times New Roman" charset="0"/>
              </a:rPr>
              <a:t>若</a:t>
            </a:r>
            <a:r>
              <a:rPr kumimoji="0" lang="en-US" altLang="zh-CN" b="1" i="1">
                <a:latin typeface="Times New Roman" charset="0"/>
              </a:rPr>
              <a:t>n</a:t>
            </a:r>
            <a:r>
              <a:rPr kumimoji="0" lang="en-US" altLang="zh-CN" b="1">
                <a:latin typeface="Times New Roman" charset="0"/>
              </a:rPr>
              <a:t>=1</a:t>
            </a:r>
            <a:r>
              <a:rPr kumimoji="0" lang="zh-CN" altLang="en-US" b="1">
                <a:latin typeface="Times New Roman" charset="0"/>
              </a:rPr>
              <a:t>，结束。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2</a:t>
            </a:r>
            <a:r>
              <a:rPr kumimoji="0" lang="zh-CN" altLang="en-US" b="1">
                <a:latin typeface="Times New Roman" charset="0"/>
              </a:rPr>
              <a:t>．</a:t>
            </a:r>
            <a:r>
              <a:rPr kumimoji="0" lang="zh-CN" altLang="en-US" b="1">
                <a:latin typeface="Times New Roman" charset="0"/>
                <a:sym typeface="Symbol" charset="2"/>
              </a:rPr>
              <a:t>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>
                <a:latin typeface="Times New Roman" charset="0"/>
              </a:rPr>
              <a:t>S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 baseline="30000">
                <a:latin typeface="Times New Roman" charset="0"/>
              </a:rPr>
              <a:t>'</a:t>
            </a:r>
            <a:r>
              <a:rPr kumimoji="0" lang="en-US" altLang="zh-CN" b="1">
                <a:latin typeface="Times New Roman" charset="0"/>
              </a:rPr>
              <a:t>=V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r>
              <a:rPr kumimoji="0" lang="en-US" altLang="zh-CN" b="1">
                <a:latin typeface="Times New Roman" charset="0"/>
              </a:rPr>
              <a:t>-S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比较</a:t>
            </a: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</a:t>
            </a:r>
            <a:r>
              <a:rPr kumimoji="0" lang="zh-CN" altLang="en-US" b="1">
                <a:latin typeface="Times New Roman" charset="0"/>
              </a:rPr>
              <a:t>和</a:t>
            </a: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)+</a:t>
            </a:r>
            <a:r>
              <a:rPr kumimoji="0" lang="en-US" altLang="zh-CN" b="1" i="1">
                <a:latin typeface="Times New Roman" charset="0"/>
              </a:rPr>
              <a:t>W</a:t>
            </a:r>
            <a:r>
              <a:rPr kumimoji="0" lang="en-US" altLang="zh-CN" b="1">
                <a:latin typeface="Times New Roman" charset="0"/>
              </a:rPr>
              <a:t>(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</a:t>
            </a:r>
            <a:r>
              <a:rPr kumimoji="0" lang="zh-CN" altLang="en-US" b="1">
                <a:latin typeface="Times New Roman" charset="0"/>
              </a:rPr>
              <a:t>的值 </a:t>
            </a:r>
            <a:r>
              <a:rPr kumimoji="0" lang="en-US" altLang="zh-CN" b="1">
                <a:latin typeface="Times New Roman" charset="0"/>
              </a:rPr>
              <a:t>(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>
                <a:latin typeface="Times New Roman" charset="0"/>
              </a:rPr>
              <a:t>S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     </a:t>
            </a:r>
            <a:r>
              <a:rPr kumimoji="0" lang="zh-CN" altLang="en-US" b="1">
                <a:latin typeface="Times New Roman" charset="0"/>
              </a:rPr>
              <a:t>如果</a:t>
            </a: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)+</a:t>
            </a:r>
            <a:r>
              <a:rPr kumimoji="0" lang="en-US" altLang="zh-CN" b="1" i="1">
                <a:latin typeface="Times New Roman" charset="0"/>
              </a:rPr>
              <a:t>W</a:t>
            </a:r>
            <a:r>
              <a:rPr kumimoji="0" lang="en-US" altLang="zh-CN" b="1">
                <a:latin typeface="Times New Roman" charset="0"/>
              </a:rPr>
              <a:t>(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)&lt;L(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zh-CN" altLang="en-US" b="1">
                <a:latin typeface="Times New Roman" charset="0"/>
              </a:rPr>
              <a:t>则将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的标注更新为</a:t>
            </a:r>
            <a:r>
              <a:rPr kumimoji="0" lang="en-US" altLang="zh-CN" b="1">
                <a:latin typeface="Times New Roman" charset="0"/>
              </a:rPr>
              <a:t>(L(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)+</a:t>
            </a:r>
            <a:r>
              <a:rPr kumimoji="0" lang="en-US" altLang="zh-CN" b="1" i="1">
                <a:latin typeface="Times New Roman" charset="0"/>
              </a:rPr>
              <a:t>W</a:t>
            </a:r>
            <a:r>
              <a:rPr kumimoji="0" lang="en-US" altLang="zh-CN" b="1">
                <a:latin typeface="Times New Roman" charset="0"/>
              </a:rPr>
              <a:t>(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)</a:t>
            </a:r>
            <a:r>
              <a:rPr kumimoji="0" lang="zh-CN" altLang="en-US" b="1">
                <a:latin typeface="Times New Roman" charset="0"/>
              </a:rPr>
              <a:t>，      </a:t>
            </a:r>
            <a:endParaRPr kumimoji="0" lang="en-US" altLang="zh-CN" b="1">
              <a:latin typeface="Times New Roman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      </a:t>
            </a:r>
            <a:r>
              <a:rPr kumimoji="0" lang="zh-CN" altLang="en-US" b="1">
                <a:latin typeface="Times New Roman" charset="0"/>
              </a:rPr>
              <a:t>即： 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L(</a:t>
            </a:r>
            <a:r>
              <a:rPr kumimoji="0" lang="en-US" altLang="zh-CN" b="1" i="1">
                <a:solidFill>
                  <a:srgbClr val="993300"/>
                </a:solidFill>
                <a:latin typeface="Times New Roman" charset="0"/>
              </a:rPr>
              <a:t>v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)=min{ L(</a:t>
            </a:r>
            <a:r>
              <a:rPr kumimoji="0" lang="en-US" altLang="zh-CN" b="1" i="1">
                <a:solidFill>
                  <a:srgbClr val="993300"/>
                </a:solidFill>
                <a:latin typeface="Times New Roman" charset="0"/>
              </a:rPr>
              <a:t>v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), min</a:t>
            </a:r>
            <a:r>
              <a:rPr kumimoji="0" lang="en-US" altLang="zh-CN" b="1" i="1" baseline="-30000">
                <a:solidFill>
                  <a:srgbClr val="993300"/>
                </a:solidFill>
                <a:latin typeface="Times New Roman" charset="0"/>
              </a:rPr>
              <a:t>u</a:t>
            </a:r>
            <a:r>
              <a:rPr kumimoji="0" lang="en-US" altLang="zh-CN" b="1" baseline="-30000">
                <a:solidFill>
                  <a:srgbClr val="993300"/>
                </a:solidFill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baseline="-30000">
                <a:solidFill>
                  <a:srgbClr val="993300"/>
                </a:solidFill>
                <a:latin typeface="Times New Roman" charset="0"/>
              </a:rPr>
              <a:t>Si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{L(</a:t>
            </a:r>
            <a:r>
              <a:rPr kumimoji="0" lang="en-US" altLang="zh-CN" b="1" i="1">
                <a:solidFill>
                  <a:srgbClr val="993300"/>
                </a:solidFill>
                <a:latin typeface="Times New Roman" charset="0"/>
              </a:rPr>
              <a:t>u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)+</a:t>
            </a:r>
            <a:r>
              <a:rPr kumimoji="0" lang="en-US" altLang="zh-CN" b="1" i="1">
                <a:solidFill>
                  <a:srgbClr val="993300"/>
                </a:solidFill>
                <a:latin typeface="Times New Roman" charset="0"/>
              </a:rPr>
              <a:t>W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(</a:t>
            </a:r>
            <a:r>
              <a:rPr kumimoji="0" lang="en-US" altLang="zh-CN" b="1" i="1">
                <a:solidFill>
                  <a:srgbClr val="993300"/>
                </a:solidFill>
                <a:latin typeface="Times New Roman" charset="0"/>
              </a:rPr>
              <a:t>u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,</a:t>
            </a:r>
            <a:r>
              <a:rPr kumimoji="0" lang="en-US" altLang="zh-CN" b="1" i="1">
                <a:solidFill>
                  <a:srgbClr val="993300"/>
                </a:solidFill>
                <a:latin typeface="Times New Roman" charset="0"/>
              </a:rPr>
              <a:t>v</a:t>
            </a:r>
            <a:r>
              <a:rPr kumimoji="0" lang="en-US" altLang="zh-CN" b="1">
                <a:solidFill>
                  <a:srgbClr val="993300"/>
                </a:solidFill>
                <a:latin typeface="Times New Roman" charset="0"/>
              </a:rPr>
              <a:t>)}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3.   </a:t>
            </a:r>
            <a:r>
              <a:rPr kumimoji="0" lang="zh-CN" altLang="en-US" b="1">
                <a:latin typeface="Times New Roman" charset="0"/>
              </a:rPr>
              <a:t>对所有</a:t>
            </a:r>
            <a:r>
              <a:rPr kumimoji="0" lang="en-US" altLang="zh-CN" b="1">
                <a:latin typeface="Times New Roman" charset="0"/>
              </a:rPr>
              <a:t>S</a:t>
            </a:r>
            <a:r>
              <a:rPr kumimoji="0" lang="en-US" altLang="zh-CN" b="1" baseline="-30000">
                <a:latin typeface="Times New Roman" charset="0"/>
              </a:rPr>
              <a:t>i</a:t>
            </a:r>
            <a:r>
              <a:rPr kumimoji="0" lang="en-US" altLang="zh-CN" b="1">
                <a:latin typeface="Times New Roman" charset="0"/>
              </a:rPr>
              <a:t>'</a:t>
            </a:r>
            <a:r>
              <a:rPr kumimoji="0" lang="zh-CN" altLang="en-US" b="1">
                <a:latin typeface="Times New Roman" charset="0"/>
              </a:rPr>
              <a:t>中的顶点，找出具有最小</a:t>
            </a: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</a:t>
            </a:r>
            <a:r>
              <a:rPr kumimoji="0" lang="zh-CN" altLang="en-US" b="1">
                <a:latin typeface="Times New Roman" charset="0"/>
              </a:rPr>
              <a:t>的顶点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作为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i="1" baseline="-25000">
                <a:latin typeface="Times New Roman" charset="0"/>
              </a:rPr>
              <a:t>i</a:t>
            </a:r>
            <a:r>
              <a:rPr kumimoji="0" lang="en-US" altLang="zh-CN" b="1" baseline="-30000">
                <a:latin typeface="Times New Roman" charset="0"/>
              </a:rPr>
              <a:t>+1</a:t>
            </a:r>
            <a:endParaRPr kumimoji="0" lang="en-US" altLang="zh-CN" b="1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4</a:t>
            </a:r>
            <a:r>
              <a:rPr kumimoji="0" lang="zh-CN" altLang="en-US" b="1">
                <a:latin typeface="Times New Roman" charset="0"/>
              </a:rPr>
              <a:t>．</a:t>
            </a:r>
            <a:r>
              <a:rPr kumimoji="0" lang="en-US" altLang="zh-CN" b="1">
                <a:latin typeface="Times New Roman" charset="0"/>
              </a:rPr>
              <a:t>S</a:t>
            </a:r>
            <a:r>
              <a:rPr kumimoji="0" lang="en-US" altLang="zh-CN" b="1" baseline="-30000">
                <a:latin typeface="Times New Roman" charset="0"/>
              </a:rPr>
              <a:t>i+1 </a:t>
            </a:r>
            <a:r>
              <a:rPr kumimoji="0" lang="en-US" altLang="zh-CN" b="1">
                <a:latin typeface="Times New Roman" charset="0"/>
              </a:rPr>
              <a:t>= S</a:t>
            </a:r>
            <a:r>
              <a:rPr kumimoji="0" lang="en-US" altLang="zh-CN" b="1" baseline="-30000">
                <a:latin typeface="Times New Roman" charset="0"/>
              </a:rPr>
              <a:t>i </a:t>
            </a:r>
            <a:r>
              <a:rPr kumimoji="0" lang="en-US" altLang="zh-CN" b="1">
                <a:latin typeface="Times New Roman" charset="0"/>
                <a:ea typeface="MS PMincho" charset="-128"/>
              </a:rPr>
              <a:t>⋃{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 i="1" baseline="-25000">
                <a:latin typeface="Times New Roman" charset="0"/>
              </a:rPr>
              <a:t>i</a:t>
            </a:r>
            <a:r>
              <a:rPr kumimoji="0" lang="en-US" altLang="zh-CN" b="1" baseline="-30000">
                <a:latin typeface="Times New Roman" charset="0"/>
              </a:rPr>
              <a:t>+1</a:t>
            </a:r>
            <a:r>
              <a:rPr kumimoji="0" lang="en-US" altLang="zh-CN" b="1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>
                <a:latin typeface="Times New Roman" charset="0"/>
              </a:rPr>
              <a:t>5.    i = i+1; </a:t>
            </a:r>
            <a:r>
              <a:rPr kumimoji="0" lang="zh-CN" altLang="en-US" b="1">
                <a:latin typeface="Times New Roman" charset="0"/>
              </a:rPr>
              <a:t>若</a:t>
            </a:r>
            <a:r>
              <a:rPr kumimoji="0" lang="en-US" altLang="zh-CN" b="1">
                <a:latin typeface="Times New Roman" charset="0"/>
              </a:rPr>
              <a:t>i=n-1, </a:t>
            </a:r>
            <a:r>
              <a:rPr kumimoji="0" lang="zh-CN" altLang="en-US" b="1">
                <a:latin typeface="Times New Roman" charset="0"/>
              </a:rPr>
              <a:t>终止。否则：转到第</a:t>
            </a:r>
            <a:r>
              <a:rPr kumimoji="0" lang="en-US" altLang="zh-CN" b="1">
                <a:latin typeface="Times New Roman" charset="0"/>
              </a:rPr>
              <a:t>2</a:t>
            </a:r>
            <a:r>
              <a:rPr kumimoji="0" lang="zh-CN" altLang="en-US" b="1">
                <a:latin typeface="Times New Roman" charset="0"/>
              </a:rPr>
              <a:t>步。</a:t>
            </a:r>
            <a:r>
              <a:rPr kumimoji="0" lang="zh-CN" altLang="en-U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算法的</a:t>
            </a:r>
            <a:r>
              <a:rPr lang="zh-CN" altLang="en-US"/>
              <a:t>分析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772400" cy="4610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可终止性</a:t>
            </a:r>
            <a:endParaRPr kumimoji="0" lang="zh-CN" altLang="en-US" sz="26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200" b="1">
                <a:latin typeface="Times New Roman" charset="0"/>
              </a:rPr>
              <a:t>计数控制</a:t>
            </a:r>
            <a:endParaRPr kumimoji="0" lang="zh-CN" altLang="en-US" b="1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正确性</a:t>
            </a:r>
            <a:endParaRPr kumimoji="0" lang="en-US" altLang="zh-CN" sz="2600" b="1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en-US" altLang="zh-CN" sz="2600" b="1">
                <a:solidFill>
                  <a:srgbClr val="FF0000"/>
                </a:solidFill>
                <a:latin typeface="Times New Roman" charset="0"/>
              </a:rPr>
              <a:t>     </a:t>
            </a:r>
            <a:r>
              <a:rPr kumimoji="0" lang="zh-CN" altLang="en-US" sz="2600" b="1">
                <a:latin typeface="Times New Roman" charset="0"/>
              </a:rPr>
              <a:t>需证明当算法终止时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200" b="1">
                <a:latin typeface="Times New Roman" charset="0"/>
              </a:rPr>
              <a:t>L(</a:t>
            </a:r>
            <a:r>
              <a:rPr kumimoji="0" lang="en-US" altLang="zh-CN" sz="2200" b="1" i="1">
                <a:latin typeface="Times New Roman" charset="0"/>
              </a:rPr>
              <a:t>v</a:t>
            </a:r>
            <a:r>
              <a:rPr kumimoji="0" lang="en-US" altLang="zh-CN" sz="2200" b="1">
                <a:latin typeface="Times New Roman" charset="0"/>
              </a:rPr>
              <a:t>)=d(s, </a:t>
            </a:r>
            <a:r>
              <a:rPr kumimoji="0" lang="en-US" altLang="zh-CN" sz="2200" b="1" i="1">
                <a:latin typeface="Times New Roman" charset="0"/>
              </a:rPr>
              <a:t>v</a:t>
            </a:r>
            <a:r>
              <a:rPr kumimoji="0" lang="en-US" altLang="zh-CN" sz="2200" b="1">
                <a:latin typeface="Times New Roman" charset="0"/>
              </a:rPr>
              <a:t>)</a:t>
            </a:r>
            <a:r>
              <a:rPr kumimoji="0" lang="zh-CN" altLang="en-US" sz="2200" b="1">
                <a:latin typeface="Times New Roman" charset="0"/>
              </a:rPr>
              <a:t>对一切</a:t>
            </a:r>
            <a:r>
              <a:rPr kumimoji="0" lang="en-US" altLang="zh-CN" sz="2200" b="1" i="1">
                <a:latin typeface="Times New Roman" charset="0"/>
              </a:rPr>
              <a:t>v</a:t>
            </a:r>
            <a:r>
              <a:rPr kumimoji="0" lang="zh-CN" altLang="en-US" sz="2200" b="1">
                <a:latin typeface="Times New Roman" charset="0"/>
              </a:rPr>
              <a:t>成立。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200" b="1">
                <a:latin typeface="Times New Roman" charset="0"/>
              </a:rPr>
              <a:t>由标记中的诸</a:t>
            </a:r>
            <a:r>
              <a:rPr kumimoji="0" lang="en-US" altLang="zh-CN" sz="2200" b="1" i="1">
                <a:latin typeface="Times New Roman" charset="0"/>
              </a:rPr>
              <a:t>u</a:t>
            </a:r>
            <a:r>
              <a:rPr kumimoji="0" lang="en-US" altLang="zh-CN" sz="2200" b="1" baseline="-25000">
                <a:latin typeface="Times New Roman" charset="0"/>
              </a:rPr>
              <a:t>i</a:t>
            </a:r>
            <a:r>
              <a:rPr kumimoji="0" lang="zh-CN" altLang="en-US" sz="2200" b="1">
                <a:latin typeface="Times New Roman" charset="0"/>
              </a:rPr>
              <a:t>确定的路径是一条最短路径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600" b="1" i="1">
                <a:solidFill>
                  <a:schemeClr val="tx2"/>
                </a:solidFill>
                <a:latin typeface="Times New Roman" charset="0"/>
              </a:rPr>
              <a:t>          </a:t>
            </a:r>
            <a:r>
              <a:rPr kumimoji="0" lang="en-US" altLang="zh-CN" sz="1900" b="1">
                <a:latin typeface="Times New Roman" charset="0"/>
              </a:rPr>
              <a:t>(</a:t>
            </a:r>
            <a:r>
              <a:rPr kumimoji="0" lang="zh-CN" altLang="en-US" sz="1900" b="1">
                <a:latin typeface="Times New Roman" charset="0"/>
              </a:rPr>
              <a:t>这里</a:t>
            </a:r>
            <a:r>
              <a:rPr kumimoji="0" lang="en-US" altLang="zh-CN" sz="1900" b="1" i="1">
                <a:latin typeface="Times New Roman" charset="0"/>
              </a:rPr>
              <a:t>d</a:t>
            </a:r>
            <a:r>
              <a:rPr kumimoji="0" lang="en-US" altLang="zh-CN" sz="1900" b="1">
                <a:latin typeface="Times New Roman" charset="0"/>
              </a:rPr>
              <a:t>(</a:t>
            </a:r>
            <a:r>
              <a:rPr kumimoji="0" lang="en-US" altLang="zh-CN" sz="1900" b="1" i="1">
                <a:latin typeface="Times New Roman" charset="0"/>
              </a:rPr>
              <a:t>s</a:t>
            </a:r>
            <a:r>
              <a:rPr kumimoji="0" lang="en-US" altLang="zh-CN" sz="1900" b="1">
                <a:latin typeface="Times New Roman" charset="0"/>
              </a:rPr>
              <a:t>,</a:t>
            </a:r>
            <a:r>
              <a:rPr kumimoji="0" lang="en-US" altLang="zh-CN" sz="1900" b="1" i="1">
                <a:latin typeface="Times New Roman" charset="0"/>
              </a:rPr>
              <a:t>v</a:t>
            </a:r>
            <a:r>
              <a:rPr kumimoji="0" lang="en-US" altLang="zh-CN" sz="1900" b="1">
                <a:latin typeface="Times New Roman" charset="0"/>
              </a:rPr>
              <a:t>)</a:t>
            </a:r>
            <a:r>
              <a:rPr kumimoji="0" lang="zh-CN" altLang="en-US" sz="1900" b="1">
                <a:latin typeface="Times New Roman" charset="0"/>
              </a:rPr>
              <a:t>是</a:t>
            </a:r>
            <a:r>
              <a:rPr kumimoji="0" lang="en-US" altLang="zh-CN" sz="1900" b="1" i="1">
                <a:latin typeface="Times New Roman" charset="0"/>
              </a:rPr>
              <a:t>s</a:t>
            </a:r>
            <a:r>
              <a:rPr kumimoji="0" lang="zh-CN" altLang="en-US" sz="1900" b="1">
                <a:latin typeface="Times New Roman" charset="0"/>
              </a:rPr>
              <a:t>到</a:t>
            </a:r>
            <a:r>
              <a:rPr kumimoji="0" lang="en-US" altLang="zh-CN" sz="1900" b="1" i="1">
                <a:latin typeface="Times New Roman" charset="0"/>
              </a:rPr>
              <a:t>v</a:t>
            </a:r>
            <a:r>
              <a:rPr kumimoji="0" lang="zh-CN" altLang="en-US" sz="1900" b="1">
                <a:latin typeface="Times New Roman" charset="0"/>
              </a:rPr>
              <a:t>的最短路径长度，即距离。</a:t>
            </a:r>
            <a:r>
              <a:rPr kumimoji="0" lang="en-US" altLang="zh-CN" sz="1900" b="1">
                <a:latin typeface="Times New Roman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复杂性</a:t>
            </a:r>
            <a:endParaRPr kumimoji="0" lang="en-US" altLang="zh-CN" sz="2600" b="1">
              <a:solidFill>
                <a:srgbClr val="FF0000"/>
              </a:solidFill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200" b="1">
                <a:latin typeface="Times New Roman" charset="0"/>
              </a:rPr>
              <a:t>O(n</a:t>
            </a:r>
            <a:r>
              <a:rPr kumimoji="0" lang="en-US" altLang="zh-CN" sz="2200" b="1" baseline="30000">
                <a:latin typeface="Times New Roman" charset="0"/>
              </a:rPr>
              <a:t>2</a:t>
            </a:r>
            <a:r>
              <a:rPr kumimoji="0" lang="en-US" altLang="zh-CN" sz="2200" b="1"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求所有结点间的最短距离？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Dijkstra</a:t>
            </a:r>
            <a:r>
              <a:rPr kumimoji="1" lang="zh-CN" altLang="en-US" dirty="0"/>
              <a:t>算法：</a:t>
            </a:r>
            <a:r>
              <a:rPr lang="en-US" altLang="x-none" sz="3200" dirty="0"/>
              <a:t> </a:t>
            </a:r>
          </a:p>
          <a:p>
            <a:pPr lvl="1"/>
            <a:r>
              <a:rPr lang="en-US" altLang="x-none" sz="2800" dirty="0"/>
              <a:t>O(|V| |E| </a:t>
            </a:r>
            <a:r>
              <a:rPr lang="en-US" altLang="x-none" sz="2800" dirty="0" err="1"/>
              <a:t>lg</a:t>
            </a:r>
            <a:r>
              <a:rPr lang="en-US" altLang="x-none" sz="2800" dirty="0"/>
              <a:t> |V|) with binary heap</a:t>
            </a:r>
            <a:br>
              <a:rPr lang="en-US" altLang="x-none" sz="2800" dirty="0"/>
            </a:br>
            <a:r>
              <a:rPr lang="en-US" altLang="x-none" sz="2800" dirty="0"/>
              <a:t>— O(|V|</a:t>
            </a:r>
            <a:r>
              <a:rPr lang="en-US" altLang="x-none" sz="2800" baseline="30000" dirty="0"/>
              <a:t>3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lg</a:t>
            </a:r>
            <a:r>
              <a:rPr lang="en-US" altLang="x-none" sz="2800" dirty="0"/>
              <a:t> |V|) if dense</a:t>
            </a:r>
            <a:endParaRPr kumimoji="1" lang="en-US" altLang="zh-CN" baseline="30000" dirty="0"/>
          </a:p>
          <a:p>
            <a:endParaRPr lang="en-US" altLang="zh-CN" dirty="0"/>
          </a:p>
          <a:p>
            <a:r>
              <a:rPr kumimoji="1" lang="en-US" altLang="zh-CN" dirty="0"/>
              <a:t>Floyd-</a:t>
            </a:r>
            <a:r>
              <a:rPr kumimoji="1" lang="en-US" altLang="zh-CN" dirty="0" err="1"/>
              <a:t>Warshall</a:t>
            </a:r>
            <a:r>
              <a:rPr kumimoji="1" lang="zh-CN" altLang="en-US" dirty="0"/>
              <a:t> 算法 </a:t>
            </a:r>
            <a:r>
              <a:rPr lang="en-US" altLang="x-none" sz="3200"/>
              <a:t>|V|</a:t>
            </a:r>
            <a:r>
              <a:rPr kumimoji="1" lang="en-US" altLang="zh-CN" baseline="30000"/>
              <a:t>3</a:t>
            </a:r>
            <a:endParaRPr kumimoji="1"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All-Pairs Shortest Paths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981200"/>
            <a:ext cx="835183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x-none" sz="1800" dirty="0"/>
              <a:t>Given a directed graph G = (V, E), weight function w : E → R, |V| = n.</a:t>
            </a:r>
          </a:p>
          <a:p>
            <a:pPr>
              <a:spcBef>
                <a:spcPct val="50000"/>
              </a:spcBef>
            </a:pPr>
            <a:r>
              <a:rPr lang="en-US" altLang="x-none" sz="1800" dirty="0"/>
              <a:t>Assume no negative weight cycles.</a:t>
            </a:r>
          </a:p>
          <a:p>
            <a:pPr>
              <a:spcBef>
                <a:spcPct val="50000"/>
              </a:spcBef>
            </a:pPr>
            <a:r>
              <a:rPr lang="en-US" altLang="x-none" sz="1800" dirty="0"/>
              <a:t>Goal: create an n × n matrix of shortest-path distances </a:t>
            </a:r>
            <a:r>
              <a:rPr lang="en-US" altLang="x-none" sz="1800" dirty="0" err="1"/>
              <a:t>δ</a:t>
            </a:r>
            <a:r>
              <a:rPr lang="en-US" altLang="x-none" sz="1800" dirty="0"/>
              <a:t>(u, v).</a:t>
            </a:r>
          </a:p>
          <a:p>
            <a:pPr>
              <a:spcBef>
                <a:spcPct val="50000"/>
              </a:spcBef>
            </a:pPr>
            <a:r>
              <a:rPr lang="en-US" altLang="x-none" sz="1800" dirty="0"/>
              <a:t>We’ll see how to do in O(V</a:t>
            </a:r>
            <a:r>
              <a:rPr lang="en-US" altLang="x-none" sz="1800" baseline="30000" dirty="0"/>
              <a:t>3</a:t>
            </a:r>
            <a:r>
              <a:rPr lang="en-US" altLang="x-none" sz="1800" dirty="0"/>
              <a:t>) in all cases, with no fancy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13514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All Pairs Shortest Path – Floyd-Warshall Algorithm 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981200"/>
            <a:ext cx="856895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Dynamic programming approach. 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Use optimal substructure of shortest paths: </a:t>
            </a:r>
            <a:r>
              <a:rPr lang="en-US" altLang="x-none" i="1" dirty="0">
                <a:solidFill>
                  <a:schemeClr val="tx2"/>
                </a:solidFill>
              </a:rPr>
              <a:t>Any </a:t>
            </a:r>
            <a:r>
              <a:rPr lang="en-US" altLang="x-none" i="1" dirty="0" err="1">
                <a:solidFill>
                  <a:schemeClr val="tx2"/>
                </a:solidFill>
              </a:rPr>
              <a:t>subpath</a:t>
            </a:r>
            <a:r>
              <a:rPr lang="en-US" altLang="x-none" i="1" dirty="0">
                <a:solidFill>
                  <a:schemeClr val="tx2"/>
                </a:solidFill>
              </a:rPr>
              <a:t> of a shortest path is a shortest path.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Create a 3-dimensional table:</a:t>
            </a:r>
          </a:p>
          <a:p>
            <a:pPr lvl="1">
              <a:spcBef>
                <a:spcPct val="50000"/>
              </a:spcBef>
            </a:pPr>
            <a:r>
              <a:rPr lang="en-US" altLang="x-none" dirty="0"/>
              <a:t>Let </a:t>
            </a:r>
            <a:r>
              <a:rPr lang="en-US" altLang="x-none" dirty="0" err="1"/>
              <a:t>d</a:t>
            </a:r>
            <a:r>
              <a:rPr lang="en-US" altLang="x-none" baseline="-25000" dirty="0" err="1"/>
              <a:t>ij</a:t>
            </a:r>
            <a:r>
              <a:rPr lang="en-US" altLang="x-none" baseline="30000" dirty="0"/>
              <a:t>(k)</a:t>
            </a:r>
            <a:r>
              <a:rPr lang="en-US" altLang="x-none" dirty="0"/>
              <a:t> –shortest path weight of any path from </a:t>
            </a:r>
            <a:r>
              <a:rPr lang="en-US" altLang="x-none" dirty="0" err="1"/>
              <a:t>i</a:t>
            </a:r>
            <a:r>
              <a:rPr lang="en-US" altLang="x-none" dirty="0"/>
              <a:t> to j where all intermediate vertices are from the set {1,2, …, k}. </a:t>
            </a:r>
          </a:p>
          <a:p>
            <a:pPr lvl="1">
              <a:spcBef>
                <a:spcPct val="50000"/>
              </a:spcBef>
            </a:pPr>
            <a:r>
              <a:rPr lang="en-US" altLang="x-none" dirty="0"/>
              <a:t>Ultimately, we would like to know the values of </a:t>
            </a:r>
            <a:r>
              <a:rPr lang="en-US" altLang="x-none" dirty="0" err="1"/>
              <a:t>d</a:t>
            </a:r>
            <a:r>
              <a:rPr lang="en-US" altLang="x-none" baseline="-25000" dirty="0" err="1"/>
              <a:t>ij</a:t>
            </a:r>
            <a:r>
              <a:rPr lang="en-US" altLang="x-none" baseline="30000" dirty="0"/>
              <a:t>(n)</a:t>
            </a:r>
            <a:r>
              <a:rPr lang="en-US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Computing  d</a:t>
            </a:r>
            <a:r>
              <a:rPr lang="en-US" altLang="x-none" baseline="-25000"/>
              <a:t>ij</a:t>
            </a:r>
            <a:r>
              <a:rPr lang="en-US" altLang="x-none" baseline="30000"/>
              <a:t>(k)</a:t>
            </a:r>
            <a:endParaRPr lang="en-US" altLang="x-none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15621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Base condition: d</a:t>
            </a:r>
            <a:r>
              <a:rPr lang="en-US" altLang="x-none" baseline="-25000"/>
              <a:t>ij</a:t>
            </a:r>
            <a:r>
              <a:rPr lang="en-US" altLang="x-none" baseline="30000"/>
              <a:t>(0)</a:t>
            </a:r>
            <a:r>
              <a:rPr lang="en-US" altLang="x-none"/>
              <a:t> = ?</a:t>
            </a:r>
          </a:p>
          <a:p>
            <a:pPr lvl="1"/>
            <a:r>
              <a:rPr lang="en-US" altLang="x-none"/>
              <a:t>d</a:t>
            </a:r>
            <a:r>
              <a:rPr lang="en-US" altLang="x-none" baseline="-25000"/>
              <a:t>ij</a:t>
            </a:r>
            <a:r>
              <a:rPr lang="en-US" altLang="x-none" baseline="30000"/>
              <a:t>(0)</a:t>
            </a:r>
            <a:r>
              <a:rPr lang="en-US" altLang="x-none"/>
              <a:t> = w</a:t>
            </a:r>
            <a:r>
              <a:rPr lang="en-US" altLang="x-none" baseline="-25000"/>
              <a:t>ij</a:t>
            </a:r>
            <a:r>
              <a:rPr lang="en-US" altLang="x-none"/>
              <a:t>. </a:t>
            </a:r>
          </a:p>
          <a:p>
            <a:r>
              <a:rPr lang="en-US" altLang="x-none"/>
              <a:t>For k&gt;0:</a:t>
            </a:r>
          </a:p>
          <a:p>
            <a:pPr lvl="1"/>
            <a:r>
              <a:rPr lang="en-US" altLang="x-none"/>
              <a:t>Let p=&lt;v</a:t>
            </a:r>
            <a:r>
              <a:rPr lang="en-US" altLang="x-none" baseline="-25000"/>
              <a:t>i</a:t>
            </a:r>
            <a:r>
              <a:rPr lang="en-US" altLang="x-none"/>
              <a:t>, . . . , v</a:t>
            </a:r>
            <a:r>
              <a:rPr lang="en-US" altLang="x-none" baseline="-25000"/>
              <a:t>j</a:t>
            </a:r>
            <a:r>
              <a:rPr lang="en-US" altLang="x-none"/>
              <a:t>&gt; be a shortest path from vertex i to vertex j with all intermediate vertices in {1,2, …, k}. </a:t>
            </a:r>
          </a:p>
          <a:p>
            <a:pPr lvl="1"/>
            <a:r>
              <a:rPr lang="en-US" altLang="x-none"/>
              <a:t>If k is </a:t>
            </a:r>
            <a:r>
              <a:rPr lang="en-US" altLang="x-none" i="1"/>
              <a:t>not</a:t>
            </a:r>
            <a:r>
              <a:rPr lang="en-US" altLang="x-none"/>
              <a:t> an intermediate vertex, then all intermediate vertices are in {1,2, …, k-1}. </a:t>
            </a:r>
          </a:p>
          <a:p>
            <a:pPr lvl="1"/>
            <a:r>
              <a:rPr lang="en-US" altLang="x-none"/>
              <a:t>If k </a:t>
            </a:r>
            <a:r>
              <a:rPr lang="en-US" altLang="x-none" i="1"/>
              <a:t>is</a:t>
            </a:r>
            <a:r>
              <a:rPr lang="en-US" altLang="x-none"/>
              <a:t> an intermediate vertex, then p is composed of 2 shortest subpaths drawn from {1,2, …, k-1}. </a:t>
            </a:r>
            <a:endParaRPr lang="en-US" altLang="x-none" baseline="-25000"/>
          </a:p>
          <a:p>
            <a:endParaRPr lang="en-US" altLang="x-none"/>
          </a:p>
        </p:txBody>
      </p:sp>
      <p:pic>
        <p:nvPicPr>
          <p:cNvPr id="1608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870450"/>
            <a:ext cx="45815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1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5616575" cy="45370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kumimoji="0" lang="zh-CN" altLang="en-US" b="1" dirty="0"/>
              <a:t>引言</a:t>
            </a: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r>
              <a:rPr kumimoji="0" lang="en-US" altLang="zh-CN" b="1" dirty="0" err="1">
                <a:latin typeface="Times New Roman" charset="0"/>
              </a:rPr>
              <a:t>Dijkstra</a:t>
            </a:r>
            <a:r>
              <a:rPr kumimoji="0" lang="zh-CN" altLang="en-US" b="1" dirty="0"/>
              <a:t>算法</a:t>
            </a: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latin typeface="Times New Roman" charset="0"/>
              </a:rPr>
              <a:t>旅行商问题（</a:t>
            </a:r>
            <a:r>
              <a:rPr kumimoji="0" lang="en-US" altLang="zh-CN" b="1" dirty="0">
                <a:latin typeface="Times New Roman" charset="0"/>
              </a:rPr>
              <a:t>TSP</a:t>
            </a:r>
            <a:r>
              <a:rPr kumimoji="0" lang="zh-CN" altLang="en-US" b="1" dirty="0">
                <a:latin typeface="Times New Roman" charset="0"/>
              </a:rPr>
              <a:t>）</a:t>
            </a:r>
            <a:endParaRPr kumimoji="0" lang="en-US" altLang="zh-CN" b="1" dirty="0">
              <a:latin typeface="Times New Roman" charset="0"/>
            </a:endParaRPr>
          </a:p>
          <a:p>
            <a:pPr eaLnBrk="1" hangingPunct="1">
              <a:spcBef>
                <a:spcPct val="40000"/>
              </a:spcBef>
            </a:pP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endParaRPr kumimoji="0" lang="zh-CN" altLang="en-US" b="1" dirty="0"/>
          </a:p>
          <a:p>
            <a:pPr eaLnBrk="1" hangingPunct="1">
              <a:spcBef>
                <a:spcPct val="35000"/>
              </a:spcBef>
            </a:pPr>
            <a:endParaRPr kumimoji="0"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Recursive Formulation for d</a:t>
            </a:r>
            <a:r>
              <a:rPr lang="en-US" altLang="x-none" baseline="-25000"/>
              <a:t>ij</a:t>
            </a:r>
            <a:r>
              <a:rPr lang="en-US" altLang="x-none" baseline="30000"/>
              <a:t>(k)</a:t>
            </a:r>
          </a:p>
        </p:txBody>
      </p:sp>
      <p:pic>
        <p:nvPicPr>
          <p:cNvPr id="16097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76425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40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Algorithm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40338"/>
            <a:ext cx="7772400" cy="958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x-none" sz="1800"/>
              <a:t>Running time = ?</a:t>
            </a:r>
          </a:p>
          <a:p>
            <a:pPr lvl="1">
              <a:lnSpc>
                <a:spcPct val="90000"/>
              </a:lnSpc>
            </a:pPr>
            <a:r>
              <a:rPr lang="en-US" altLang="x-none" sz="1600"/>
              <a:t>O(n</a:t>
            </a:r>
            <a:r>
              <a:rPr lang="en-US" altLang="x-none" sz="1600" baseline="30000"/>
              <a:t>3</a:t>
            </a:r>
            <a:r>
              <a:rPr lang="en-US" altLang="x-none" sz="1600"/>
              <a:t>). </a:t>
            </a:r>
          </a:p>
          <a:p>
            <a:pPr>
              <a:lnSpc>
                <a:spcPct val="90000"/>
              </a:lnSpc>
            </a:pPr>
            <a:r>
              <a:rPr lang="en-US" altLang="x-none" sz="1800"/>
              <a:t>Memory required = ?</a:t>
            </a:r>
          </a:p>
          <a:p>
            <a:pPr lvl="1">
              <a:lnSpc>
                <a:spcPct val="90000"/>
              </a:lnSpc>
            </a:pPr>
            <a:r>
              <a:rPr lang="en-US" altLang="x-none" sz="1600"/>
              <a:t>O(n</a:t>
            </a:r>
            <a:r>
              <a:rPr lang="en-US" altLang="x-none" sz="1600" baseline="30000"/>
              <a:t>2</a:t>
            </a:r>
            <a:r>
              <a:rPr lang="en-US" altLang="x-none" sz="1600"/>
              <a:t>) (if we drop the superscripts).</a:t>
            </a:r>
          </a:p>
        </p:txBody>
      </p:sp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90713"/>
            <a:ext cx="78962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440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graphicFrame>
        <p:nvGraphicFramePr>
          <p:cNvPr id="1611779" name="Object 3"/>
          <p:cNvGraphicFramePr>
            <a:graphicFrameLocks noChangeAspect="1"/>
          </p:cNvGraphicFramePr>
          <p:nvPr/>
        </p:nvGraphicFramePr>
        <p:xfrm>
          <a:off x="825500" y="2986088"/>
          <a:ext cx="26479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986088"/>
                        <a:ext cx="264795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1780" name="Object 4"/>
          <p:cNvGraphicFramePr>
            <a:graphicFrameLocks noChangeAspect="1"/>
          </p:cNvGraphicFramePr>
          <p:nvPr/>
        </p:nvGraphicFramePr>
        <p:xfrm>
          <a:off x="3751263" y="3224213"/>
          <a:ext cx="47450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Picture Publisher Image" r:id="rId5" imgW="2828880" imgH="1181160" progId="PictPub.Image.8">
                  <p:embed/>
                </p:oleObj>
              </mc:Choice>
              <mc:Fallback>
                <p:oleObj name="Picture Publisher Image" r:id="rId5" imgW="2828880" imgH="118116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4213"/>
                        <a:ext cx="474503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178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94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1 </a:t>
            </a:r>
          </a:p>
        </p:txBody>
      </p:sp>
      <p:graphicFrame>
        <p:nvGraphicFramePr>
          <p:cNvPr id="1612803" name="Object 3"/>
          <p:cNvGraphicFramePr>
            <a:graphicFrameLocks noChangeAspect="1"/>
          </p:cNvGraphicFramePr>
          <p:nvPr/>
        </p:nvGraphicFramePr>
        <p:xfrm>
          <a:off x="619125" y="2916238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916238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4" name="Object 4"/>
          <p:cNvGraphicFramePr>
            <a:graphicFrameLocks noChangeAspect="1"/>
          </p:cNvGraphicFramePr>
          <p:nvPr/>
        </p:nvGraphicFramePr>
        <p:xfrm>
          <a:off x="3987800" y="2730500"/>
          <a:ext cx="45862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Picture Publisher Image" r:id="rId5" imgW="2828880" imgH="1181160" progId="PictPub.Image.8">
                  <p:embed/>
                </p:oleObj>
              </mc:Choice>
              <mc:Fallback>
                <p:oleObj name="Picture Publisher Image" r:id="rId5" imgW="2828880" imgH="118116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730500"/>
                        <a:ext cx="458628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5" name="Object 5"/>
          <p:cNvGraphicFramePr>
            <a:graphicFrameLocks noChangeAspect="1"/>
          </p:cNvGraphicFramePr>
          <p:nvPr/>
        </p:nvGraphicFramePr>
        <p:xfrm>
          <a:off x="3981450" y="4789488"/>
          <a:ext cx="46386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Picture Publisher Image" r:id="rId7" imgW="2819520" imgH="1257480" progId="PictPub.Image.8">
                  <p:embed/>
                </p:oleObj>
              </mc:Choice>
              <mc:Fallback>
                <p:oleObj name="Picture Publisher Image" r:id="rId7" imgW="2819520" imgH="12574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789488"/>
                        <a:ext cx="46386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280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6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2 </a:t>
            </a:r>
          </a:p>
        </p:txBody>
      </p:sp>
      <p:graphicFrame>
        <p:nvGraphicFramePr>
          <p:cNvPr id="1613827" name="Object 3"/>
          <p:cNvGraphicFramePr>
            <a:graphicFrameLocks noChangeAspect="1"/>
          </p:cNvGraphicFramePr>
          <p:nvPr/>
        </p:nvGraphicFramePr>
        <p:xfrm>
          <a:off x="768350" y="3470275"/>
          <a:ext cx="31242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470275"/>
                        <a:ext cx="31242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8" name="Object 4"/>
          <p:cNvGraphicFramePr>
            <a:graphicFrameLocks noChangeAspect="1"/>
          </p:cNvGraphicFramePr>
          <p:nvPr/>
        </p:nvGraphicFramePr>
        <p:xfrm>
          <a:off x="4497388" y="4945063"/>
          <a:ext cx="410368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Picture Publisher Image" r:id="rId5" imgW="2800440" imgH="1305000" progId="PictPub.Image.8">
                  <p:embed/>
                </p:oleObj>
              </mc:Choice>
              <mc:Fallback>
                <p:oleObj name="Picture Publisher Image" r:id="rId5" imgW="2800440" imgH="13050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4945063"/>
                        <a:ext cx="4103687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9" name="Object 5"/>
          <p:cNvGraphicFramePr>
            <a:graphicFrameLocks noChangeAspect="1"/>
          </p:cNvGraphicFramePr>
          <p:nvPr/>
        </p:nvGraphicFramePr>
        <p:xfrm>
          <a:off x="4492625" y="2895600"/>
          <a:ext cx="41243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Picture Publisher Image" r:id="rId7" imgW="2819520" imgH="1257480" progId="PictPub.Image.8">
                  <p:embed/>
                </p:oleObj>
              </mc:Choice>
              <mc:Fallback>
                <p:oleObj name="Picture Publisher Image" r:id="rId7" imgW="2819520" imgH="12574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895600"/>
                        <a:ext cx="4124325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86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3 </a:t>
            </a:r>
          </a:p>
        </p:txBody>
      </p:sp>
      <p:graphicFrame>
        <p:nvGraphicFramePr>
          <p:cNvPr id="1614851" name="Object 3"/>
          <p:cNvGraphicFramePr>
            <a:graphicFrameLocks noChangeAspect="1"/>
          </p:cNvGraphicFramePr>
          <p:nvPr/>
        </p:nvGraphicFramePr>
        <p:xfrm>
          <a:off x="563563" y="3382963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382963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2" name="Object 4"/>
          <p:cNvGraphicFramePr>
            <a:graphicFrameLocks noChangeAspect="1"/>
          </p:cNvGraphicFramePr>
          <p:nvPr/>
        </p:nvGraphicFramePr>
        <p:xfrm>
          <a:off x="4565650" y="4922838"/>
          <a:ext cx="396240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Picture Publisher Image" r:id="rId5" imgW="2847960" imgH="1390680" progId="PictPub.Image.8">
                  <p:embed/>
                </p:oleObj>
              </mc:Choice>
              <mc:Fallback>
                <p:oleObj name="Picture Publisher Image" r:id="rId5" imgW="2847960" imgH="1390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4922838"/>
                        <a:ext cx="39624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3" name="Object 5"/>
          <p:cNvGraphicFramePr>
            <a:graphicFrameLocks noChangeAspect="1"/>
          </p:cNvGraphicFramePr>
          <p:nvPr/>
        </p:nvGraphicFramePr>
        <p:xfrm>
          <a:off x="4589463" y="2814638"/>
          <a:ext cx="39433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Picture Publisher Image" r:id="rId7" imgW="2800440" imgH="1305000" progId="PictPub.Image.8">
                  <p:embed/>
                </p:oleObj>
              </mc:Choice>
              <mc:Fallback>
                <p:oleObj name="Picture Publisher Image" r:id="rId7" imgW="2800440" imgH="13050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2814638"/>
                        <a:ext cx="39433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4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4</a:t>
            </a:r>
          </a:p>
        </p:txBody>
      </p:sp>
      <p:graphicFrame>
        <p:nvGraphicFramePr>
          <p:cNvPr id="1615875" name="Object 3"/>
          <p:cNvGraphicFramePr>
            <a:graphicFrameLocks noChangeAspect="1"/>
          </p:cNvGraphicFramePr>
          <p:nvPr/>
        </p:nvGraphicFramePr>
        <p:xfrm>
          <a:off x="722313" y="3260725"/>
          <a:ext cx="31242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260725"/>
                        <a:ext cx="31242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6" name="Object 4"/>
          <p:cNvGraphicFramePr>
            <a:graphicFrameLocks noChangeAspect="1"/>
          </p:cNvGraphicFramePr>
          <p:nvPr/>
        </p:nvGraphicFramePr>
        <p:xfrm>
          <a:off x="4427538" y="2727325"/>
          <a:ext cx="39449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Picture Publisher Image" r:id="rId5" imgW="2847960" imgH="1390680" progId="PictPub.Image.8">
                  <p:embed/>
                </p:oleObj>
              </mc:Choice>
              <mc:Fallback>
                <p:oleObj name="Picture Publisher Image" r:id="rId5" imgW="2847960" imgH="1390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27325"/>
                        <a:ext cx="39449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7" name="Object 5"/>
          <p:cNvGraphicFramePr>
            <a:graphicFrameLocks noChangeAspect="1"/>
          </p:cNvGraphicFramePr>
          <p:nvPr/>
        </p:nvGraphicFramePr>
        <p:xfrm>
          <a:off x="4410075" y="4870450"/>
          <a:ext cx="39385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Picture Publisher Image" r:id="rId7" imgW="2847960" imgH="1438200" progId="PictPub.Image.8">
                  <p:embed/>
                </p:oleObj>
              </mc:Choice>
              <mc:Fallback>
                <p:oleObj name="Picture Publisher Image" r:id="rId7" imgW="2847960" imgH="14382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870450"/>
                        <a:ext cx="393858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11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5 </a:t>
            </a:r>
          </a:p>
        </p:txBody>
      </p:sp>
      <p:graphicFrame>
        <p:nvGraphicFramePr>
          <p:cNvPr id="1616899" name="Object 3"/>
          <p:cNvGraphicFramePr>
            <a:graphicFrameLocks noChangeAspect="1"/>
          </p:cNvGraphicFramePr>
          <p:nvPr/>
        </p:nvGraphicFramePr>
        <p:xfrm>
          <a:off x="657225" y="3354388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354388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0" name="Object 4"/>
          <p:cNvGraphicFramePr>
            <a:graphicFrameLocks noChangeAspect="1"/>
          </p:cNvGraphicFramePr>
          <p:nvPr/>
        </p:nvGraphicFramePr>
        <p:xfrm>
          <a:off x="4705350" y="5310188"/>
          <a:ext cx="368617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Picture Publisher Image" r:id="rId5" imgW="2790720" imgH="1171440" progId="PictPub.Image.8">
                  <p:embed/>
                </p:oleObj>
              </mc:Choice>
              <mc:Fallback>
                <p:oleObj name="Picture Publisher Image" r:id="rId5" imgW="2790720" imgH="117144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310188"/>
                        <a:ext cx="368617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1" name="Object 5"/>
          <p:cNvGraphicFramePr>
            <a:graphicFrameLocks noChangeAspect="1"/>
          </p:cNvGraphicFramePr>
          <p:nvPr/>
        </p:nvGraphicFramePr>
        <p:xfrm>
          <a:off x="4697413" y="2914650"/>
          <a:ext cx="365918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Picture Publisher Image" r:id="rId7" imgW="2847960" imgH="1438200" progId="PictPub.Image.8">
                  <p:embed/>
                </p:oleObj>
              </mc:Choice>
              <mc:Fallback>
                <p:oleObj name="Picture Publisher Image" r:id="rId7" imgW="2847960" imgH="14382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2914650"/>
                        <a:ext cx="365918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4788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289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12954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旅行商问题</a:t>
            </a:r>
            <a:br>
              <a:rPr lang="en-US" altLang="zh-CN" sz="3600">
                <a:latin typeface="Times New Roman" charset="0"/>
              </a:rPr>
            </a:br>
            <a:r>
              <a:rPr lang="en-US" altLang="zh-CN" sz="3600">
                <a:latin typeface="Times New Roman" charset="0"/>
              </a:rPr>
              <a:t>(Travelling Salesman Problem, TSP )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n</a:t>
            </a:r>
            <a:r>
              <a:rPr kumimoji="0" lang="zh-CN" altLang="en-US" sz="2400" b="1">
                <a:latin typeface="Times New Roman" charset="0"/>
              </a:rPr>
              <a:t>个城市间均有道路，但距离不等，</a:t>
            </a:r>
            <a:r>
              <a:rPr kumimoji="0" lang="zh-CN" altLang="en-US" sz="2400" b="1"/>
              <a:t>旅行商从某地出发，走过其它</a:t>
            </a:r>
            <a:r>
              <a:rPr kumimoji="0" lang="en-US" altLang="zh-CN" sz="2400" b="1">
                <a:latin typeface="Times New Roman" charset="0"/>
              </a:rPr>
              <a:t>n-1</a:t>
            </a:r>
            <a:r>
              <a:rPr kumimoji="0" lang="zh-CN" altLang="en-US" sz="2400" b="1">
                <a:latin typeface="Times New Roman" charset="0"/>
              </a:rPr>
              <a:t>城市各一次，最后回到原地，</a:t>
            </a:r>
            <a:r>
              <a:rPr kumimoji="0" lang="zh-CN" altLang="en-US" sz="2400" b="1"/>
              <a:t>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/>
              <a:t>数学模型：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/>
              <a:t>无向带权</a:t>
            </a:r>
            <a:r>
              <a:rPr kumimoji="0" lang="zh-CN" altLang="en-US" sz="2400" b="1">
                <a:latin typeface="Times New Roman" charset="0"/>
              </a:rPr>
              <a:t>图</a:t>
            </a: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/>
              <a:t>：</a:t>
            </a:r>
            <a:r>
              <a:rPr kumimoji="0" lang="zh-CN" altLang="en-US" sz="2400" b="1">
                <a:latin typeface="Times New Roman" charset="0"/>
              </a:rPr>
              <a:t>顶点对应于城市，边对应于城市之间的道路，道路长度用相应边的权表示。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问题的解：权最小的哈密尔顿回路。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>
                <a:latin typeface="Times New Roman" charset="0"/>
              </a:rPr>
              <a:t>是带权完全图，总共有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条哈密尔顿回路。因此，问题是如何从这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条中找出最短的一条。</a:t>
            </a:r>
            <a:endParaRPr kumimoji="0"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含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25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个顶点的完全图中不同的哈密尔顿回路有约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3.1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10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  <a:sym typeface="Symbol" charset="2"/>
              </a:rPr>
              <a:t>23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条，若机械地检查，每秒处理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</a:rPr>
              <a:t>9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条，需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千万年。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一个货郎（销售员）生活在城市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，假定访问的城市是</a:t>
            </a:r>
            <a:r>
              <a:rPr kumimoji="0" lang="en-US" altLang="zh-CN" sz="2800" b="1">
                <a:latin typeface="Times New Roman" charset="0"/>
              </a:rPr>
              <a:t>d, b, c</a:t>
            </a:r>
            <a:r>
              <a:rPr kumimoji="0" lang="zh-CN" altLang="en-US" sz="2800" b="1">
                <a:latin typeface="Times New Roman" charset="0"/>
              </a:rPr>
              <a:t>，然后回到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，求完成这次访问的最短路径的距离</a:t>
            </a:r>
            <a:r>
              <a:rPr kumimoji="0" lang="en-US" altLang="zh-CN" sz="2800" b="1">
                <a:latin typeface="Times New Roman" charset="0"/>
              </a:rPr>
              <a:t>.</a:t>
            </a:r>
            <a:endParaRPr kumimoji="0" lang="zh-CN" altLang="en-US" sz="2800" b="1">
              <a:latin typeface="Times New Roman" charset="0"/>
            </a:endParaRPr>
          </a:p>
        </p:txBody>
      </p:sp>
      <p:grpSp>
        <p:nvGrpSpPr>
          <p:cNvPr id="35843" name="组合 4"/>
          <p:cNvGrpSpPr>
            <a:grpSpLocks/>
          </p:cNvGrpSpPr>
          <p:nvPr/>
        </p:nvGrpSpPr>
        <p:grpSpPr bwMode="auto">
          <a:xfrm>
            <a:off x="2362200" y="3124200"/>
            <a:ext cx="4124325" cy="3505200"/>
            <a:chOff x="3282288" y="2209800"/>
            <a:chExt cx="4125032" cy="3505200"/>
          </a:xfrm>
        </p:grpSpPr>
        <p:grpSp>
          <p:nvGrpSpPr>
            <p:cNvPr id="35844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/>
              <a:t>带权图与最短通路问题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064500" cy="4267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带权图</a:t>
            </a:r>
            <a:r>
              <a:rPr kumimoji="0" lang="zh-CN" altLang="en-US" sz="2600" b="1">
                <a:latin typeface="Times New Roman" charset="0"/>
              </a:rPr>
              <a:t>：三元组 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en-US" altLang="zh-CN" sz="2600" b="1" i="1">
                <a:latin typeface="Times New Roman" charset="0"/>
              </a:rPr>
              <a:t>V</a:t>
            </a:r>
            <a:r>
              <a:rPr kumimoji="0" lang="en-US" altLang="zh-CN" sz="2600" b="1">
                <a:latin typeface="Times New Roman" charset="0"/>
              </a:rPr>
              <a:t>, </a:t>
            </a:r>
            <a:r>
              <a:rPr kumimoji="0" lang="en-US" altLang="zh-CN" sz="2600" b="1" i="1">
                <a:latin typeface="Times New Roman" charset="0"/>
              </a:rPr>
              <a:t>E</a:t>
            </a:r>
            <a:r>
              <a:rPr kumimoji="0" lang="en-US" altLang="zh-CN" sz="2600" b="1">
                <a:latin typeface="Times New Roman" charset="0"/>
              </a:rPr>
              <a:t>, </a:t>
            </a:r>
            <a:r>
              <a:rPr kumimoji="0" lang="en-US" altLang="zh-CN" sz="2600" b="1" i="1">
                <a:latin typeface="Times New Roman" charset="0"/>
              </a:rPr>
              <a:t>W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，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en-US" altLang="zh-CN" sz="2600" b="1" i="1">
                <a:latin typeface="Times New Roman" charset="0"/>
              </a:rPr>
              <a:t>V</a:t>
            </a:r>
            <a:r>
              <a:rPr kumimoji="0" lang="en-US" altLang="zh-CN" sz="2600" b="1">
                <a:latin typeface="Times New Roman" charset="0"/>
              </a:rPr>
              <a:t>, </a:t>
            </a:r>
            <a:r>
              <a:rPr kumimoji="0" lang="en-US" altLang="zh-CN" sz="2600" b="1" i="1">
                <a:latin typeface="Times New Roman" charset="0"/>
              </a:rPr>
              <a:t>E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是图，</a:t>
            </a:r>
            <a:r>
              <a:rPr kumimoji="0" lang="en-US" altLang="zh-CN" sz="2600" b="1" i="1">
                <a:latin typeface="Times New Roman" charset="0"/>
              </a:rPr>
              <a:t>W</a:t>
            </a:r>
            <a:r>
              <a:rPr kumimoji="0" lang="zh-CN" altLang="en-US" sz="2600" b="1">
                <a:latin typeface="Times New Roman" charset="0"/>
              </a:rPr>
              <a:t>是从</a:t>
            </a:r>
            <a:r>
              <a:rPr kumimoji="0" lang="en-US" altLang="zh-CN" sz="2600" b="1">
                <a:latin typeface="Times New Roman" charset="0"/>
              </a:rPr>
              <a:t>E</a:t>
            </a:r>
            <a:r>
              <a:rPr kumimoji="0" lang="zh-CN" altLang="en-US" sz="2600" b="1">
                <a:latin typeface="Times New Roman" charset="0"/>
              </a:rPr>
              <a:t>到非负实数集的一个函数。</a:t>
            </a:r>
            <a:r>
              <a:rPr kumimoji="0" lang="en-US" altLang="zh-CN" sz="2600" b="1" i="1">
                <a:latin typeface="Times New Roman" charset="0"/>
              </a:rPr>
              <a:t>W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en-US" altLang="zh-CN" sz="2600" b="1" i="1">
                <a:latin typeface="Times New Roman" charset="0"/>
              </a:rPr>
              <a:t>e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表示边</a:t>
            </a:r>
            <a:r>
              <a:rPr kumimoji="0" lang="en-US" altLang="zh-CN" sz="2600" b="1" i="1">
                <a:latin typeface="Times New Roman" charset="0"/>
              </a:rPr>
              <a:t>e</a:t>
            </a:r>
            <a:r>
              <a:rPr kumimoji="0" lang="zh-CN" altLang="en-US" sz="2600" b="1">
                <a:latin typeface="Times New Roman" charset="0"/>
              </a:rPr>
              <a:t>的权。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一条通路上所有边的权的和称为该通路的长度。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两点之间长度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最小</a:t>
            </a:r>
            <a:r>
              <a:rPr kumimoji="0" lang="zh-CN" altLang="en-US" sz="2600" b="1">
                <a:latin typeface="Times New Roman" charset="0"/>
              </a:rPr>
              <a:t>的通路称为两点之间的最短通路，不一定是唯一的。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</a:rPr>
              <a:t>单源点最短路问题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600" b="1">
                <a:latin typeface="Times New Roman" charset="0"/>
              </a:rPr>
              <a:t>     给定带权图 </a:t>
            </a:r>
            <a:r>
              <a:rPr kumimoji="0" lang="en-US" altLang="zh-CN" sz="2600" b="1" i="1">
                <a:latin typeface="Times New Roman" charset="0"/>
              </a:rPr>
              <a:t>G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en-US" altLang="zh-CN" sz="2600" b="1" i="1">
                <a:latin typeface="Times New Roman" charset="0"/>
              </a:rPr>
              <a:t>V</a:t>
            </a:r>
            <a:r>
              <a:rPr kumimoji="0" lang="en-US" altLang="zh-CN" sz="2600" b="1">
                <a:latin typeface="Times New Roman" charset="0"/>
              </a:rPr>
              <a:t>, </a:t>
            </a:r>
            <a:r>
              <a:rPr kumimoji="0" lang="en-US" altLang="zh-CN" sz="2600" b="1" i="1">
                <a:latin typeface="Times New Roman" charset="0"/>
              </a:rPr>
              <a:t>E</a:t>
            </a:r>
            <a:r>
              <a:rPr kumimoji="0" lang="en-US" altLang="zh-CN" sz="2600" b="1">
                <a:latin typeface="Times New Roman" charset="0"/>
              </a:rPr>
              <a:t>, </a:t>
            </a:r>
            <a:r>
              <a:rPr kumimoji="0" lang="en-US" altLang="zh-CN" sz="2600" b="1" i="1">
                <a:latin typeface="Times New Roman" charset="0"/>
              </a:rPr>
              <a:t>W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并指定一个源点，确定该源点到图中其它任一顶点的最短路（长度和路径）。</a:t>
            </a:r>
            <a:endParaRPr kumimoji="0" lang="en-US" altLang="zh-CN" sz="26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2057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解：列出哈密尔顿回路</a:t>
            </a:r>
            <a:r>
              <a:rPr kumimoji="0" lang="en-US" altLang="zh-CN" sz="2800" b="1">
                <a:latin typeface="Times New Roman" charset="0"/>
              </a:rPr>
              <a:t>, </a:t>
            </a:r>
            <a:r>
              <a:rPr kumimoji="0" lang="zh-CN" altLang="en-US" sz="2800" b="1">
                <a:latin typeface="Times New Roman" charset="0"/>
              </a:rPr>
              <a:t>并求其距离：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1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abcda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12+7+11+18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48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2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acbda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14+7+10+18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49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3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abdca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12+10+11+14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47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</p:txBody>
      </p:sp>
      <p:grpSp>
        <p:nvGrpSpPr>
          <p:cNvPr id="36867" name="组合 4"/>
          <p:cNvGrpSpPr>
            <a:grpSpLocks/>
          </p:cNvGrpSpPr>
          <p:nvPr/>
        </p:nvGrpSpPr>
        <p:grpSpPr bwMode="auto">
          <a:xfrm>
            <a:off x="2362200" y="3352800"/>
            <a:ext cx="4038600" cy="3124200"/>
            <a:chOff x="3282288" y="2209800"/>
            <a:chExt cx="4125032" cy="3505200"/>
          </a:xfrm>
        </p:grpSpPr>
        <p:grpSp>
          <p:nvGrpSpPr>
            <p:cNvPr id="36868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776" y="2667366"/>
                <a:ext cx="914512" cy="609659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288" y="2667366"/>
                <a:ext cx="914511" cy="609659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85" y="3848128"/>
                <a:ext cx="1142207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776" y="2667366"/>
                <a:ext cx="1829024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611" y="3086044"/>
                <a:ext cx="1751866" cy="914511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10099" y="3086043"/>
                <a:ext cx="1751866" cy="914512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7895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407" y="2209800"/>
              <a:ext cx="762093" cy="457743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1854" y="301307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55" y="2396816"/>
              <a:ext cx="53346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681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6181" y="5257258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1756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3194" y="3832380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8942" y="3192966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291" y="3201872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哈密尔顿回路（路径）的最短路径问题</a:t>
            </a:r>
            <a:r>
              <a:rPr kumimoji="0" lang="zh-CN" altLang="en-US" b="1">
                <a:solidFill>
                  <a:srgbClr val="C00000"/>
                </a:solidFill>
                <a:latin typeface="Times New Roman" charset="0"/>
              </a:rPr>
              <a:t>！</a:t>
            </a:r>
          </a:p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下面介绍一种</a:t>
            </a:r>
            <a:r>
              <a:rPr kumimoji="0" lang="zh-CN" altLang="en-US" b="1" u="sng">
                <a:latin typeface="Times New Roman" charset="0"/>
              </a:rPr>
              <a:t>最邻近算法</a:t>
            </a:r>
            <a:r>
              <a:rPr kumimoji="0" lang="zh-CN" altLang="en-US" b="1">
                <a:latin typeface="Times New Roman" charset="0"/>
              </a:rPr>
              <a:t>：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）选择任一顶点作为始点，找出离始点距离最小的顶点，形成一条边的初始路径；</a:t>
            </a:r>
            <a:endParaRPr kumimoji="0" lang="en-US" altLang="zh-CN" b="1">
              <a:latin typeface="Times New Roman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2</a:t>
            </a:r>
            <a:r>
              <a:rPr kumimoji="0" lang="zh-CN" altLang="en-US" b="1">
                <a:latin typeface="Times New Roman" charset="0"/>
              </a:rPr>
              <a:t>）设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是最新加到这条路径上的顶点，从不在这条路径上的所有顶点中选择一个与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距离最小的顶点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把连接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与此结点的边加入路径中；重复执行直到</a:t>
            </a:r>
            <a:r>
              <a:rPr kumimoji="0" lang="en-US" altLang="zh-CN" b="1">
                <a:latin typeface="Times New Roman" charset="0"/>
              </a:rPr>
              <a:t>G</a:t>
            </a:r>
            <a:r>
              <a:rPr kumimoji="0" lang="zh-CN" altLang="en-US" b="1">
                <a:latin typeface="Times New Roman" charset="0"/>
              </a:rPr>
              <a:t>中的各顶点均含在这条路径中。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" y="114300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</a:pPr>
            <a:r>
              <a:rPr kumimoji="0" lang="zh-CN" altLang="en-US" sz="3200" b="1">
                <a:solidFill>
                  <a:schemeClr val="accent2"/>
                </a:solidFill>
                <a:latin typeface="宋体" charset="0"/>
              </a:rPr>
              <a:t> </a:t>
            </a:r>
            <a:r>
              <a:rPr kumimoji="0" lang="zh-CN" altLang="en-US" sz="2800" b="1">
                <a:latin typeface="宋体" charset="0"/>
              </a:rPr>
              <a:t>（</a:t>
            </a:r>
            <a:r>
              <a:rPr kumimoji="0" lang="en-US" altLang="zh-CN" sz="2800" b="1">
                <a:latin typeface="宋体" charset="0"/>
              </a:rPr>
              <a:t>3</a:t>
            </a:r>
            <a:r>
              <a:rPr kumimoji="0" lang="zh-CN" altLang="en-US" sz="2800" b="1">
                <a:latin typeface="宋体" charset="0"/>
              </a:rPr>
              <a:t>）把始点到最后加入的顶点的边放入路径中得到一条哈密尔顿回路，并为近似最短的哈密尔顿回路</a:t>
            </a:r>
            <a:r>
              <a:rPr kumimoji="0" lang="en-US" altLang="zh-CN" sz="2800" b="1">
                <a:latin typeface="宋体" charset="0"/>
              </a:rPr>
              <a:t>.</a:t>
            </a:r>
            <a:endParaRPr kumimoji="0" lang="zh-CN" altLang="en-US" sz="2800" b="1">
              <a:latin typeface="宋体" charset="0"/>
            </a:endParaRPr>
          </a:p>
        </p:txBody>
      </p:sp>
      <p:grpSp>
        <p:nvGrpSpPr>
          <p:cNvPr id="38915" name="组合 6"/>
          <p:cNvGrpSpPr>
            <a:grpSpLocks/>
          </p:cNvGrpSpPr>
          <p:nvPr/>
        </p:nvGrpSpPr>
        <p:grpSpPr bwMode="auto">
          <a:xfrm>
            <a:off x="2590800" y="2438400"/>
            <a:ext cx="4124325" cy="3505200"/>
            <a:chOff x="3282288" y="2209800"/>
            <a:chExt cx="4125032" cy="3505200"/>
          </a:xfrm>
        </p:grpSpPr>
        <p:grpSp>
          <p:nvGrpSpPr>
            <p:cNvPr id="38916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标注 8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8" name="矩形标注 17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旅行商问题</a:t>
            </a:r>
            <a:r>
              <a:rPr lang="en-US" altLang="zh-CN">
                <a:latin typeface="Times New Roman" charset="0"/>
              </a:rPr>
              <a:t>(TSP)</a:t>
            </a:r>
            <a:r>
              <a:rPr lang="zh-CN" altLang="en-US">
                <a:latin typeface="Times New Roman" charset="0"/>
              </a:rPr>
              <a:t>的研究进展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</a:rPr>
              <a:t>（在最坏情况下）时间复杂性为多项式的算法？</a:t>
            </a:r>
            <a:endParaRPr kumimoji="0" lang="en-US" altLang="zh-CN" sz="2800" b="1">
              <a:solidFill>
                <a:srgbClr val="FF0000"/>
              </a:solidFill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（在最坏情况下）时间复杂性为多项式的近似算法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保证</a:t>
            </a:r>
            <a:r>
              <a:rPr kumimoji="0" lang="en-US" altLang="zh-CN" sz="2400" b="1">
                <a:latin typeface="Times New Roman" charset="0"/>
              </a:rPr>
              <a:t>:</a:t>
            </a:r>
            <a:r>
              <a:rPr kumimoji="0" lang="zh-CN" altLang="en-US" sz="2400" b="1">
                <a:latin typeface="Times New Roman" charset="0"/>
              </a:rPr>
              <a:t> </a:t>
            </a:r>
            <a:r>
              <a:rPr kumimoji="0" lang="en-US" altLang="zh-CN" sz="2400" b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W’</a:t>
            </a:r>
            <a:r>
              <a:rPr kumimoji="0" lang="en-US" altLang="zh-CN" sz="2400" b="1">
                <a:latin typeface="Times New Roman" charset="0"/>
              </a:rPr>
              <a:t> cW  (c=3/2), </a:t>
            </a:r>
            <a:r>
              <a:rPr kumimoji="0" lang="zh-CN" altLang="en-US" sz="2400" b="1">
                <a:latin typeface="Times New Roman" charset="0"/>
              </a:rPr>
              <a:t>误差为</a:t>
            </a:r>
            <a:r>
              <a:rPr kumimoji="0" lang="en-US" altLang="zh-CN" sz="2400" b="1">
                <a:latin typeface="Times New Roman" charset="0"/>
              </a:rPr>
              <a:t>50%</a:t>
            </a:r>
            <a:endParaRPr kumimoji="0" lang="zh-CN" altLang="en-US" sz="2400" b="1"/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实际应用中，已有好的算法能够在几分钟内处理</a:t>
            </a:r>
            <a:r>
              <a:rPr kumimoji="0" lang="en-US" altLang="zh-CN" sz="2800" b="1">
                <a:latin typeface="Times New Roman" charset="0"/>
              </a:rPr>
              <a:t>1000</a:t>
            </a:r>
            <a:r>
              <a:rPr kumimoji="0" lang="zh-CN" altLang="en-US" sz="2800" b="1">
                <a:latin typeface="Times New Roman" charset="0"/>
              </a:rPr>
              <a:t>个节点的规模，误差在</a:t>
            </a:r>
            <a:r>
              <a:rPr kumimoji="0" lang="en-US" altLang="zh-CN" sz="2800" b="1">
                <a:latin typeface="Times New Roman" charset="0"/>
              </a:rPr>
              <a:t>2%</a:t>
            </a:r>
            <a:r>
              <a:rPr kumimoji="0" lang="zh-CN" altLang="en-US" sz="2800" b="1">
                <a:latin typeface="Times New Roman" charset="0"/>
              </a:rPr>
              <a:t>。</a:t>
            </a:r>
            <a:endParaRPr kumimoji="0" lang="en-US" altLang="zh-CN" sz="28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Times New Roman" charset="0"/>
              </a:rPr>
              <a:t>编程 练习</a:t>
            </a:r>
            <a:br>
              <a:rPr lang="en-US" altLang="zh-CN" sz="4000" dirty="0">
                <a:latin typeface="Times New Roman" charset="0"/>
              </a:rPr>
            </a:br>
            <a:endParaRPr lang="zh-CN" alt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97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问题描述： 给你</a:t>
            </a:r>
            <a:r>
              <a:rPr kumimoji="0" lang="en-US" altLang="zh-CN" sz="2800" b="1" dirty="0">
                <a:latin typeface="Times New Roman" charset="0"/>
              </a:rPr>
              <a:t>n</a:t>
            </a:r>
            <a:r>
              <a:rPr kumimoji="0" lang="zh-CN" altLang="en-US" sz="2800" b="1" dirty="0">
                <a:latin typeface="Times New Roman" charset="0"/>
              </a:rPr>
              <a:t>个点，</a:t>
            </a:r>
            <a:r>
              <a:rPr kumimoji="0" lang="en-US" altLang="zh-CN" sz="2800" b="1" dirty="0">
                <a:latin typeface="Times New Roman" charset="0"/>
              </a:rPr>
              <a:t>m</a:t>
            </a:r>
            <a:r>
              <a:rPr kumimoji="0" lang="zh-CN" altLang="en-US" sz="2800" b="1" dirty="0">
                <a:latin typeface="Times New Roman" charset="0"/>
              </a:rPr>
              <a:t>条无向边，每条边都有长度</a:t>
            </a:r>
            <a:r>
              <a:rPr kumimoji="0" lang="en-US" altLang="zh-CN" sz="2800" b="1" dirty="0">
                <a:latin typeface="Times New Roman" charset="0"/>
              </a:rPr>
              <a:t>d&gt;0</a:t>
            </a:r>
            <a:r>
              <a:rPr kumimoji="0" lang="zh-CN" altLang="en-US" sz="2800" b="1" dirty="0">
                <a:latin typeface="Times New Roman" charset="0"/>
              </a:rPr>
              <a:t>，给你起点</a:t>
            </a:r>
            <a:r>
              <a:rPr kumimoji="0" lang="en-US" altLang="zh-CN" sz="2800" b="1" dirty="0">
                <a:latin typeface="Times New Roman" charset="0"/>
              </a:rPr>
              <a:t>s</a:t>
            </a:r>
            <a:r>
              <a:rPr kumimoji="0" lang="zh-CN" altLang="en-US" sz="2800" b="1" dirty="0">
                <a:latin typeface="Times New Roman" charset="0"/>
              </a:rPr>
              <a:t>终点</a:t>
            </a:r>
            <a:r>
              <a:rPr kumimoji="0" lang="en-US" altLang="zh-CN" sz="2800" b="1" dirty="0">
                <a:latin typeface="Times New Roman" charset="0"/>
              </a:rPr>
              <a:t>t</a:t>
            </a:r>
            <a:r>
              <a:rPr kumimoji="0" lang="zh-CN" altLang="en-US" sz="2800" b="1" dirty="0">
                <a:latin typeface="Times New Roman" charset="0"/>
              </a:rPr>
              <a:t>，要求使用</a:t>
            </a:r>
            <a:r>
              <a:rPr kumimoji="0" lang="en-US" altLang="zh-CN" sz="2800" b="1" dirty="0">
                <a:latin typeface="Times New Roman" charset="0"/>
              </a:rPr>
              <a:t>Dijkstra</a:t>
            </a:r>
            <a:r>
              <a:rPr kumimoji="0" lang="zh-CN" altLang="en-US" sz="2800" b="1" dirty="0">
                <a:latin typeface="Times New Roman" charset="0"/>
              </a:rPr>
              <a:t>算法输出起点到终点的最短距离及对应的一条最短路径。如果起点和终点之间没有通路，则输出距离</a:t>
            </a:r>
            <a:r>
              <a:rPr kumimoji="0" lang="en-US" altLang="zh-CN" sz="2800" b="1" dirty="0">
                <a:latin typeface="Times New Roman" charset="0"/>
              </a:rPr>
              <a:t>       </a:t>
            </a:r>
            <a:r>
              <a:rPr kumimoji="0" lang="zh-CN" altLang="en-US" sz="2800" b="1" dirty="0">
                <a:latin typeface="Times New Roman" charset="0"/>
              </a:rPr>
              <a:t>。</a:t>
            </a:r>
            <a:endParaRPr kumimoji="0" lang="en-US" altLang="zh-CN" sz="2800" b="1" dirty="0">
              <a:latin typeface="Times New Roman" charset="0"/>
            </a:endParaRP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38527"/>
              </p:ext>
            </p:extLst>
          </p:nvPr>
        </p:nvGraphicFramePr>
        <p:xfrm>
          <a:off x="1547664" y="3861048"/>
          <a:ext cx="59062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4" imgW="152202" imgH="126835" progId="Equation.3">
                  <p:embed/>
                </p:oleObj>
              </mc:Choice>
              <mc:Fallback>
                <p:oleObj name="Equation" r:id="rId4" imgW="152202" imgH="1268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861048"/>
                        <a:ext cx="590625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编程要求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686800" cy="2663825"/>
          </a:xfrm>
        </p:spPr>
        <p:txBody>
          <a:bodyPr/>
          <a:lstStyle/>
          <a:p>
            <a:r>
              <a:rPr kumimoji="0" lang="zh-CN" altLang="en-US" sz="2400" b="1"/>
              <a:t>输入</a:t>
            </a:r>
          </a:p>
          <a:p>
            <a:pPr lvl="1"/>
            <a:r>
              <a:rPr kumimoji="0" lang="zh-CN" altLang="en-US" sz="2000">
                <a:latin typeface="Times New Roman" charset="0"/>
              </a:rPr>
              <a:t>输入</a:t>
            </a:r>
            <a:r>
              <a:rPr kumimoji="0" lang="en-US" altLang="zh-CN" sz="2000">
                <a:latin typeface="Times New Roman" charset="0"/>
              </a:rPr>
              <a:t>n</a:t>
            </a:r>
            <a:r>
              <a:rPr kumimoji="0" lang="zh-CN" altLang="en-US" sz="2000">
                <a:latin typeface="Times New Roman" charset="0"/>
              </a:rPr>
              <a:t>和</a:t>
            </a:r>
            <a:r>
              <a:rPr kumimoji="0" lang="en-US" altLang="zh-CN" sz="2000">
                <a:latin typeface="Times New Roman" charset="0"/>
              </a:rPr>
              <a:t>m</a:t>
            </a:r>
            <a:r>
              <a:rPr kumimoji="0" lang="zh-CN" altLang="en-US" sz="2000">
                <a:latin typeface="Times New Roman" charset="0"/>
              </a:rPr>
              <a:t>，顶点的编号是</a:t>
            </a:r>
            <a:r>
              <a:rPr kumimoji="0" lang="en-US" altLang="zh-CN" sz="2000">
                <a:latin typeface="Times New Roman" charset="0"/>
              </a:rPr>
              <a:t>1~n</a:t>
            </a:r>
            <a:r>
              <a:rPr kumimoji="0" lang="zh-CN" altLang="en-US" sz="2000">
                <a:latin typeface="Times New Roman" charset="0"/>
              </a:rPr>
              <a:t>。</a:t>
            </a:r>
            <a:endParaRPr kumimoji="0" lang="en-US" altLang="zh-CN" sz="2000">
              <a:latin typeface="Times New Roman" charset="0"/>
            </a:endParaRPr>
          </a:p>
          <a:p>
            <a:pPr lvl="1"/>
            <a:r>
              <a:rPr kumimoji="0" lang="zh-CN" altLang="en-US" sz="2000">
                <a:latin typeface="Times New Roman" charset="0"/>
              </a:rPr>
              <a:t>接着的</a:t>
            </a:r>
            <a:r>
              <a:rPr kumimoji="0" lang="en-US" altLang="zh-CN" sz="2000">
                <a:latin typeface="Times New Roman" charset="0"/>
              </a:rPr>
              <a:t>m</a:t>
            </a:r>
            <a:r>
              <a:rPr kumimoji="0" lang="zh-CN" altLang="en-US" sz="2000">
                <a:latin typeface="Times New Roman" charset="0"/>
              </a:rPr>
              <a:t>行，每行</a:t>
            </a:r>
            <a:r>
              <a:rPr kumimoji="0" lang="en-US" altLang="zh-CN" sz="2000">
                <a:latin typeface="Times New Roman" charset="0"/>
              </a:rPr>
              <a:t>3</a:t>
            </a:r>
            <a:r>
              <a:rPr kumimoji="0" lang="zh-CN" altLang="en-US" sz="2000">
                <a:latin typeface="Times New Roman" charset="0"/>
              </a:rPr>
              <a:t>个数 </a:t>
            </a:r>
            <a:r>
              <a:rPr kumimoji="0" lang="en-US" altLang="zh-CN" sz="2000">
                <a:latin typeface="Times New Roman" charset="0"/>
              </a:rPr>
              <a:t>a,b,d</a:t>
            </a:r>
            <a:r>
              <a:rPr kumimoji="0" lang="zh-CN" altLang="en-US" sz="2000">
                <a:latin typeface="Times New Roman" charset="0"/>
              </a:rPr>
              <a:t>，表示</a:t>
            </a:r>
            <a:r>
              <a:rPr kumimoji="0" lang="en-US" altLang="zh-CN" sz="2000">
                <a:latin typeface="Times New Roman" charset="0"/>
              </a:rPr>
              <a:t>a</a:t>
            </a:r>
            <a:r>
              <a:rPr kumimoji="0" lang="zh-CN" altLang="en-US" sz="2000">
                <a:latin typeface="Times New Roman" charset="0"/>
              </a:rPr>
              <a:t>和</a:t>
            </a:r>
            <a:r>
              <a:rPr kumimoji="0" lang="en-US" altLang="zh-CN" sz="2000">
                <a:latin typeface="Times New Roman" charset="0"/>
              </a:rPr>
              <a:t>b</a:t>
            </a:r>
            <a:r>
              <a:rPr kumimoji="0" lang="zh-CN" altLang="en-US" sz="2000">
                <a:latin typeface="Times New Roman" charset="0"/>
              </a:rPr>
              <a:t>之间有一条长度为</a:t>
            </a:r>
            <a:r>
              <a:rPr kumimoji="0" lang="en-US" altLang="zh-CN" sz="2000">
                <a:latin typeface="Times New Roman" charset="0"/>
              </a:rPr>
              <a:t>d</a:t>
            </a:r>
            <a:r>
              <a:rPr kumimoji="0" lang="zh-CN" altLang="en-US" sz="2000">
                <a:latin typeface="Times New Roman" charset="0"/>
              </a:rPr>
              <a:t>的边。</a:t>
            </a:r>
            <a:endParaRPr kumimoji="0" lang="en-US" altLang="zh-CN" sz="2000">
              <a:latin typeface="Times New Roman" charset="0"/>
            </a:endParaRPr>
          </a:p>
          <a:p>
            <a:pPr lvl="1"/>
            <a:r>
              <a:rPr kumimoji="0" lang="zh-CN" altLang="en-US" sz="2000">
                <a:latin typeface="Times New Roman" charset="0"/>
              </a:rPr>
              <a:t>最后一行是两个数 </a:t>
            </a:r>
            <a:r>
              <a:rPr kumimoji="0" lang="en-US" altLang="zh-CN" sz="2000">
                <a:latin typeface="Times New Roman" charset="0"/>
              </a:rPr>
              <a:t>s,t</a:t>
            </a:r>
            <a:r>
              <a:rPr kumimoji="0" lang="zh-CN" altLang="en-US" sz="2000">
                <a:latin typeface="Times New Roman" charset="0"/>
              </a:rPr>
              <a:t>：表示起点和终点的编号。以</a:t>
            </a:r>
            <a:r>
              <a:rPr kumimoji="0" lang="en-US" altLang="zh-CN" sz="2000">
                <a:latin typeface="Times New Roman" charset="0"/>
              </a:rPr>
              <a:t>0 0 </a:t>
            </a:r>
            <a:r>
              <a:rPr kumimoji="0" lang="zh-CN" altLang="en-US" sz="2000">
                <a:latin typeface="Times New Roman" charset="0"/>
              </a:rPr>
              <a:t>表示输入结束。</a:t>
            </a:r>
            <a:r>
              <a:rPr kumimoji="0" lang="en-US" altLang="zh-CN" sz="2000">
                <a:latin typeface="Times New Roman" charset="0"/>
              </a:rPr>
              <a:t>(1&lt;n&lt;=1000, 0&lt;m&lt;100000, s != t)</a:t>
            </a:r>
          </a:p>
          <a:p>
            <a:r>
              <a:rPr kumimoji="0" lang="zh-CN" altLang="en-US" sz="2400" b="1"/>
              <a:t>输出</a:t>
            </a:r>
            <a:endParaRPr kumimoji="0" lang="en-US" altLang="zh-CN" sz="2400" b="1"/>
          </a:p>
          <a:p>
            <a:pPr lvl="1"/>
            <a:r>
              <a:rPr kumimoji="0" lang="zh-CN" altLang="en-US" sz="2000"/>
              <a:t>输出第一行最短距离，第二行最短路径的顶点序列。</a:t>
            </a:r>
            <a:endParaRPr kumimoji="0" lang="en-US" altLang="zh-CN" sz="200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kumimoji="0" lang="en-US" altLang="zh-CN">
              <a:latin typeface="Times New Roman" charset="0"/>
            </a:endParaRPr>
          </a:p>
        </p:txBody>
      </p:sp>
      <p:sp>
        <p:nvSpPr>
          <p:cNvPr id="43011" name="矩形标注 3"/>
          <p:cNvSpPr>
            <a:spLocks noChangeArrowheads="1"/>
          </p:cNvSpPr>
          <p:nvPr/>
        </p:nvSpPr>
        <p:spPr bwMode="auto">
          <a:xfrm>
            <a:off x="2268538" y="4419600"/>
            <a:ext cx="1511300" cy="1943100"/>
          </a:xfrm>
          <a:prstGeom prst="wedgeRectCallout">
            <a:avLst>
              <a:gd name="adj1" fmla="val -9819"/>
              <a:gd name="adj2" fmla="val -48472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2000" b="1">
                <a:solidFill>
                  <a:srgbClr val="0000CC"/>
                </a:solidFill>
                <a:latin typeface="Times New Roman" charset="0"/>
              </a:rPr>
              <a:t>样例输入：</a:t>
            </a:r>
            <a:endParaRPr kumimoji="0" lang="en-US" altLang="zh-CN" sz="2000" b="1">
              <a:solidFill>
                <a:srgbClr val="0000CC"/>
              </a:solidFill>
              <a:latin typeface="Times New Roman" charset="0"/>
            </a:endParaRP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3 2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1 2 5 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2 3 4 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1 3 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0 0</a:t>
            </a:r>
          </a:p>
          <a:p>
            <a:endParaRPr kumimoji="0" lang="zh-CN" altLang="en-US" sz="1800"/>
          </a:p>
        </p:txBody>
      </p:sp>
      <p:sp>
        <p:nvSpPr>
          <p:cNvPr id="43012" name="矩形标注 4"/>
          <p:cNvSpPr>
            <a:spLocks noChangeArrowheads="1"/>
          </p:cNvSpPr>
          <p:nvPr/>
        </p:nvSpPr>
        <p:spPr bwMode="auto">
          <a:xfrm>
            <a:off x="4859338" y="4405313"/>
            <a:ext cx="1512887" cy="1944687"/>
          </a:xfrm>
          <a:prstGeom prst="wedgeRectCallout">
            <a:avLst>
              <a:gd name="adj1" fmla="val -19056"/>
              <a:gd name="adj2" fmla="val -30542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2000" b="1">
                <a:solidFill>
                  <a:srgbClr val="0000CC"/>
                </a:solidFill>
                <a:latin typeface="Times New Roman" charset="0"/>
              </a:rPr>
              <a:t>样例输出：</a:t>
            </a:r>
            <a:endParaRPr kumimoji="0" lang="en-US" altLang="zh-CN" sz="2000" b="1">
              <a:solidFill>
                <a:srgbClr val="0000CC"/>
              </a:solidFill>
              <a:latin typeface="Times New Roman" charset="0"/>
            </a:endParaRP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9</a:t>
            </a:r>
          </a:p>
          <a:p>
            <a:r>
              <a:rPr kumimoji="0" lang="en-US" altLang="zh-CN" sz="2000" b="1">
                <a:solidFill>
                  <a:srgbClr val="0000CC"/>
                </a:solidFill>
                <a:latin typeface="Times New Roman" charset="0"/>
              </a:rPr>
              <a:t>1 2 3</a:t>
            </a:r>
          </a:p>
          <a:p>
            <a:endParaRPr kumimoji="0"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最短路径的算法思想</a:t>
            </a:r>
            <a:r>
              <a:rPr lang="en-US" altLang="zh-CN">
                <a:latin typeface="Times New Roman" charset="0"/>
              </a:rPr>
              <a:t>(1959)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28775"/>
            <a:ext cx="8512175" cy="4924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源点</a:t>
            </a:r>
            <a:r>
              <a:rPr kumimoji="0" lang="en-US" altLang="zh-CN" sz="2800" b="1">
                <a:latin typeface="Times New Roman" charset="0"/>
              </a:rPr>
              <a:t>s</a:t>
            </a:r>
            <a:r>
              <a:rPr kumimoji="0" lang="zh-CN" altLang="en-US" sz="2800" b="1">
                <a:latin typeface="Times New Roman" charset="0"/>
              </a:rPr>
              <a:t>到顶点</a:t>
            </a:r>
            <a:r>
              <a:rPr kumimoji="0" lang="en-US" altLang="zh-CN" sz="2800" b="1">
                <a:latin typeface="Times New Roman" charset="0"/>
              </a:rPr>
              <a:t>v</a:t>
            </a:r>
            <a:r>
              <a:rPr kumimoji="0" lang="zh-CN" altLang="en-US" sz="2800" b="1">
                <a:latin typeface="Times New Roman" charset="0"/>
              </a:rPr>
              <a:t>的最短路径若为</a:t>
            </a:r>
            <a:r>
              <a:rPr kumimoji="0" lang="en-US" altLang="zh-CN" sz="2800" b="1" u="sng">
                <a:solidFill>
                  <a:srgbClr val="FF0000"/>
                </a:solidFill>
                <a:latin typeface="Times New Roman" charset="0"/>
              </a:rPr>
              <a:t>s…u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sz="2800" b="1">
                <a:latin typeface="Times New Roman" charset="0"/>
              </a:rPr>
              <a:t>, </a:t>
            </a:r>
            <a:r>
              <a:rPr kumimoji="0" lang="zh-CN" altLang="en-US" sz="2800" b="1">
                <a:latin typeface="Times New Roman" charset="0"/>
              </a:rPr>
              <a:t>则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</a:rPr>
              <a:t>s…u</a:t>
            </a:r>
            <a:r>
              <a:rPr kumimoji="0" lang="zh-CN" altLang="en-US" sz="2800" b="1">
                <a:latin typeface="Times New Roman" charset="0"/>
              </a:rPr>
              <a:t>是</a:t>
            </a:r>
            <a:r>
              <a:rPr kumimoji="0" lang="en-US" altLang="zh-CN" sz="2800" b="1">
                <a:latin typeface="Times New Roman" charset="0"/>
              </a:rPr>
              <a:t>s</a:t>
            </a:r>
            <a:r>
              <a:rPr kumimoji="0" lang="zh-CN" altLang="en-US" sz="2800" b="1">
                <a:latin typeface="Times New Roman" charset="0"/>
              </a:rPr>
              <a:t>到</a:t>
            </a:r>
            <a:r>
              <a:rPr kumimoji="0" lang="en-US" altLang="zh-CN" sz="2800" b="1">
                <a:latin typeface="Times New Roman" charset="0"/>
              </a:rPr>
              <a:t>u</a:t>
            </a:r>
            <a:r>
              <a:rPr kumimoji="0" lang="zh-CN" altLang="en-US" sz="2800" b="1">
                <a:latin typeface="Times New Roman" charset="0"/>
              </a:rPr>
              <a:t>的最短路径。</a:t>
            </a: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en-US" altLang="zh-CN" sz="2800" b="1">
                <a:latin typeface="Times New Roman" charset="0"/>
              </a:rPr>
              <a:t>(n-1)</a:t>
            </a:r>
            <a:r>
              <a:rPr kumimoji="0" lang="zh-CN" altLang="en-US" sz="2800" b="1">
                <a:latin typeface="Times New Roman" charset="0"/>
              </a:rPr>
              <a:t>条最短路径按照其长度的非减次序求得，设它们的相应端点分别为</a:t>
            </a:r>
            <a:r>
              <a:rPr kumimoji="0" lang="en-US" altLang="zh-CN" sz="2800" b="1">
                <a:latin typeface="Times New Roman" charset="0"/>
              </a:rPr>
              <a:t>u</a:t>
            </a:r>
            <a:r>
              <a:rPr kumimoji="0" lang="en-US" altLang="zh-CN" sz="2800" b="1" baseline="-25000">
                <a:latin typeface="Times New Roman" charset="0"/>
              </a:rPr>
              <a:t>1</a:t>
            </a:r>
            <a:r>
              <a:rPr kumimoji="0" lang="en-US" altLang="zh-CN" sz="2800" b="1">
                <a:latin typeface="Times New Roman" charset="0"/>
              </a:rPr>
              <a:t>, …u</a:t>
            </a:r>
            <a:r>
              <a:rPr kumimoji="0" lang="en-US" altLang="zh-CN" sz="2800" b="1" baseline="-25000">
                <a:latin typeface="Times New Roman" charset="0"/>
              </a:rPr>
              <a:t>n-1</a:t>
            </a:r>
            <a:r>
              <a:rPr kumimoji="0" lang="zh-CN" altLang="en-US" sz="2800" b="1">
                <a:latin typeface="Times New Roman" charset="0"/>
              </a:rPr>
              <a:t>，最短路径长度记为</a:t>
            </a:r>
            <a:r>
              <a:rPr kumimoji="0" lang="en-US" altLang="zh-CN" sz="2800" b="1">
                <a:latin typeface="Times New Roman" charset="0"/>
              </a:rPr>
              <a:t>d(s, u</a:t>
            </a:r>
            <a:r>
              <a:rPr kumimoji="0" lang="en-US" altLang="zh-CN" sz="2800" b="1" baseline="-25000">
                <a:latin typeface="Times New Roman" charset="0"/>
              </a:rPr>
              <a:t>i</a:t>
            </a:r>
            <a:r>
              <a:rPr kumimoji="0" lang="en-US" altLang="zh-CN" sz="2800" b="1">
                <a:latin typeface="Times New Roman" charset="0"/>
              </a:rPr>
              <a:t>) </a:t>
            </a:r>
            <a:r>
              <a:rPr kumimoji="0" lang="zh-CN" altLang="en-US" sz="2800" b="1">
                <a:latin typeface="Times New Roman" charset="0"/>
              </a:rPr>
              <a:t>，</a:t>
            </a:r>
            <a:r>
              <a:rPr kumimoji="0" lang="en-US" altLang="zh-CN" sz="2800" b="1">
                <a:latin typeface="Times New Roman" charset="0"/>
              </a:rPr>
              <a:t> i=1,…n-1.</a:t>
            </a: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假设前</a:t>
            </a:r>
            <a:r>
              <a:rPr kumimoji="0" lang="en-US" altLang="zh-CN" sz="2800" b="1">
                <a:latin typeface="Times New Roman" charset="0"/>
              </a:rPr>
              <a:t>i</a:t>
            </a:r>
            <a:r>
              <a:rPr kumimoji="0" lang="zh-CN" altLang="en-US" sz="2800" b="1">
                <a:latin typeface="Times New Roman" charset="0"/>
              </a:rPr>
              <a:t>条最短路径已知，第</a:t>
            </a:r>
            <a:r>
              <a:rPr kumimoji="0" lang="en-US" altLang="zh-CN" sz="2800" b="1">
                <a:latin typeface="Times New Roman" charset="0"/>
              </a:rPr>
              <a:t>(i+1)</a:t>
            </a:r>
            <a:r>
              <a:rPr kumimoji="0" lang="zh-CN" altLang="en-US" sz="2800" b="1">
                <a:latin typeface="Times New Roman" charset="0"/>
              </a:rPr>
              <a:t>条最短路径长度：</a:t>
            </a: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</a:rPr>
              <a:t>        d(s, u</a:t>
            </a:r>
            <a:r>
              <a:rPr kumimoji="0" lang="en-US" altLang="zh-CN" sz="2800" b="1" baseline="-25000">
                <a:latin typeface="Times New Roman" charset="0"/>
              </a:rPr>
              <a:t>i+1</a:t>
            </a:r>
            <a:r>
              <a:rPr kumimoji="0" lang="en-US" altLang="zh-CN" sz="2800" b="1">
                <a:latin typeface="Times New Roman" charset="0"/>
              </a:rPr>
              <a:t>)=min{d(s, u</a:t>
            </a:r>
            <a:r>
              <a:rPr kumimoji="0" lang="en-US" altLang="zh-CN" sz="2800" b="1" baseline="-25000">
                <a:latin typeface="Times New Roman" charset="0"/>
              </a:rPr>
              <a:t>j</a:t>
            </a:r>
            <a:r>
              <a:rPr kumimoji="0" lang="en-US" altLang="zh-CN" sz="2800" b="1">
                <a:latin typeface="Times New Roman" charset="0"/>
              </a:rPr>
              <a:t>) +W(u</a:t>
            </a:r>
            <a:r>
              <a:rPr kumimoji="0" lang="en-US" altLang="zh-CN" sz="2800" b="1" baseline="-25000">
                <a:latin typeface="Times New Roman" charset="0"/>
              </a:rPr>
              <a:t>j</a:t>
            </a:r>
            <a:r>
              <a:rPr kumimoji="0" lang="en-US" altLang="zh-CN" sz="2800" b="1">
                <a:latin typeface="Times New Roman" charset="0"/>
              </a:rPr>
              <a:t>, u</a:t>
            </a:r>
            <a:r>
              <a:rPr kumimoji="0" lang="en-US" altLang="zh-CN" sz="2800" b="1" baseline="-25000">
                <a:latin typeface="Times New Roman" charset="0"/>
              </a:rPr>
              <a:t>i+1</a:t>
            </a:r>
            <a:r>
              <a:rPr kumimoji="0" lang="en-US" altLang="zh-CN" sz="2800" b="1">
                <a:latin typeface="Times New Roman" charset="0"/>
              </a:rPr>
              <a:t>)| j=1,…i}</a:t>
            </a:r>
          </a:p>
          <a:p>
            <a:pPr algn="just"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endParaRPr kumimoji="0" lang="zh-CN" alt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求最短路径的</a:t>
            </a:r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3854450"/>
          </a:xfrm>
        </p:spPr>
        <p:txBody>
          <a:bodyPr/>
          <a:lstStyle/>
          <a:p>
            <a:pPr algn="just" eaLnBrk="1" hangingPunct="1"/>
            <a:r>
              <a:rPr kumimoji="0" lang="zh-CN" altLang="en-US" b="1">
                <a:latin typeface="Times New Roman" charset="0"/>
              </a:rPr>
              <a:t>输入：连通带权图</a:t>
            </a:r>
            <a:r>
              <a:rPr kumimoji="0" lang="en-US" altLang="zh-CN" b="1">
                <a:latin typeface="Times New Roman" charset="0"/>
              </a:rPr>
              <a:t>G</a:t>
            </a:r>
            <a:r>
              <a:rPr kumimoji="0" lang="zh-CN" altLang="en-US" b="1">
                <a:latin typeface="Times New Roman" charset="0"/>
              </a:rPr>
              <a:t>，</a:t>
            </a:r>
            <a:r>
              <a:rPr kumimoji="0" lang="en-US" altLang="zh-CN" b="1">
                <a:latin typeface="Times New Roman" charset="0"/>
              </a:rPr>
              <a:t>|V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r>
              <a:rPr kumimoji="0" lang="en-US" altLang="zh-CN" b="1">
                <a:latin typeface="Times New Roman" charset="0"/>
              </a:rPr>
              <a:t>|=</a:t>
            </a:r>
            <a:r>
              <a:rPr kumimoji="0" lang="en-US" altLang="zh-CN" b="1" i="1">
                <a:latin typeface="Times New Roman" charset="0"/>
              </a:rPr>
              <a:t>n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指定顶点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en-US" altLang="zh-CN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>
                <a:latin typeface="Times New Roman" charset="0"/>
              </a:rPr>
              <a:t>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endParaRPr kumimoji="0" lang="en-US" altLang="zh-CN" b="1">
              <a:latin typeface="Times New Roman" charset="0"/>
            </a:endParaRPr>
          </a:p>
          <a:p>
            <a:pPr algn="just" eaLnBrk="1" hangingPunct="1"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</a:rPr>
              <a:t>输出：每个顶点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的标注</a:t>
            </a:r>
            <a:r>
              <a:rPr kumimoji="0" lang="en-US" altLang="zh-CN" b="1">
                <a:latin typeface="Times New Roman" charset="0"/>
              </a:rPr>
              <a:t>(L(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zh-CN" altLang="en-US" b="1">
                <a:latin typeface="Times New Roman" charset="0"/>
              </a:rPr>
              <a:t>其中：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</a:t>
            </a:r>
            <a:r>
              <a:rPr kumimoji="0" lang="zh-CN" altLang="en-US" b="1">
                <a:latin typeface="Times New Roman" charset="0"/>
              </a:rPr>
              <a:t>即从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zh-CN" altLang="en-US" b="1">
                <a:latin typeface="Times New Roman" charset="0"/>
              </a:rPr>
              <a:t>到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的最短路径长度（目前可得的）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是该路径上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前一个顶点。</a:t>
            </a:r>
          </a:p>
          <a:p>
            <a:pPr lvl="1" algn="just" eaLnBrk="1" hangingPunct="1">
              <a:spcBef>
                <a:spcPct val="40000"/>
              </a:spcBef>
              <a:buFont typeface="Wingdings" charset="2"/>
              <a:buNone/>
            </a:pPr>
            <a:endParaRPr kumimoji="0" lang="en-US" altLang="zh-CN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</a:p>
        </p:txBody>
      </p:sp>
      <p:sp>
        <p:nvSpPr>
          <p:cNvPr id="23554" name="Oval 3" descr="粉色砂纸"/>
          <p:cNvSpPr>
            <a:spLocks noChangeArrowheads="1"/>
          </p:cNvSpPr>
          <p:nvPr/>
        </p:nvSpPr>
        <p:spPr bwMode="auto">
          <a:xfrm>
            <a:off x="2232025" y="3297238"/>
            <a:ext cx="1385888" cy="1041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55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4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5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6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7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8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9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0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1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2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3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4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5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6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7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8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9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3590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1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3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5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6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7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8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9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600" name="TextBox 117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3601" name="TextBox 118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3602" name="TextBox 119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3603" name="TextBox 120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3604" name="TextBox 121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3605" name="TextBox 122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3606" name="TextBox 123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3607" name="TextBox 124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</a:p>
        </p:txBody>
      </p:sp>
      <p:sp>
        <p:nvSpPr>
          <p:cNvPr id="24578" name="Oval 3" descr="粉色砂纸"/>
          <p:cNvSpPr>
            <a:spLocks noChangeArrowheads="1"/>
          </p:cNvSpPr>
          <p:nvPr/>
        </p:nvSpPr>
        <p:spPr bwMode="auto">
          <a:xfrm>
            <a:off x="2232025" y="3297238"/>
            <a:ext cx="1385888" cy="1041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579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9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0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1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2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3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5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6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7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8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9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0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1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2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3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4614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5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6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7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9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0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1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2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3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143461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143462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143463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143464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143465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grpSp>
        <p:nvGrpSpPr>
          <p:cNvPr id="2" name="组合 116"/>
          <p:cNvGrpSpPr>
            <a:grpSpLocks/>
          </p:cNvGrpSpPr>
          <p:nvPr/>
        </p:nvGrpSpPr>
        <p:grpSpPr bwMode="auto">
          <a:xfrm>
            <a:off x="928688" y="1571625"/>
            <a:ext cx="2489200" cy="1041400"/>
            <a:chOff x="928662" y="1571612"/>
            <a:chExt cx="2489507" cy="1041729"/>
          </a:xfrm>
        </p:grpSpPr>
        <p:sp>
          <p:nvSpPr>
            <p:cNvPr id="24638" name="Oval 107"/>
            <p:cNvSpPr>
              <a:spLocks noChangeArrowheads="1"/>
            </p:cNvSpPr>
            <p:nvPr/>
          </p:nvSpPr>
          <p:spPr bwMode="auto">
            <a:xfrm>
              <a:off x="2309797" y="1571612"/>
              <a:ext cx="1108372" cy="10417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24639" name="圆角矩形标注 115"/>
            <p:cNvSpPr>
              <a:spLocks noChangeArrowheads="1"/>
            </p:cNvSpPr>
            <p:nvPr/>
          </p:nvSpPr>
          <p:spPr bwMode="auto">
            <a:xfrm>
              <a:off x="928662" y="1643050"/>
              <a:ext cx="928694" cy="571504"/>
            </a:xfrm>
            <a:prstGeom prst="wedgeRoundRectCallout">
              <a:avLst>
                <a:gd name="adj1" fmla="val 137977"/>
                <a:gd name="adj2" fmla="val 3188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1800"/>
                <a:t>U1</a:t>
              </a:r>
              <a:endParaRPr kumimoji="0" lang="zh-CN" altLang="en-US" sz="1800"/>
            </a:p>
          </p:txBody>
        </p:sp>
      </p:grpSp>
      <p:sp>
        <p:nvSpPr>
          <p:cNvPr id="24630" name="TextBox 117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4631" name="TextBox 118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4632" name="TextBox 119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4633" name="TextBox 120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4634" name="TextBox 121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4635" name="TextBox 122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4636" name="TextBox 123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4637" name="TextBox 124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1" grpId="0"/>
      <p:bldP spid="143462" grpId="0"/>
      <p:bldP spid="143463" grpId="0"/>
      <p:bldP spid="143464" grpId="0"/>
      <p:bldP spid="1434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2" name="Oval 3" descr="粉色砂纸"/>
          <p:cNvSpPr>
            <a:spLocks noChangeArrowheads="1"/>
          </p:cNvSpPr>
          <p:nvPr/>
        </p:nvSpPr>
        <p:spPr bwMode="auto">
          <a:xfrm>
            <a:off x="2232025" y="1285875"/>
            <a:ext cx="1385888" cy="305276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03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2857500" y="2214563"/>
            <a:ext cx="6350" cy="1541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2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3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4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6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7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8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9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0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1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2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3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4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5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6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7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5638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39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1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2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3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4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5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6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7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8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160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5650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5651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25652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166" name="圆角矩形标注 165"/>
          <p:cNvSpPr>
            <a:spLocks noChangeArrowheads="1"/>
          </p:cNvSpPr>
          <p:nvPr/>
        </p:nvSpPr>
        <p:spPr bwMode="auto">
          <a:xfrm>
            <a:off x="7000875" y="1714500"/>
            <a:ext cx="928688" cy="571500"/>
          </a:xfrm>
          <a:prstGeom prst="wedgeRoundRectCallout">
            <a:avLst>
              <a:gd name="adj1" fmla="val -123319"/>
              <a:gd name="adj2" fmla="val 23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U2</a:t>
            </a:r>
            <a:endParaRPr kumimoji="0" lang="zh-CN" altLang="en-US" sz="1800"/>
          </a:p>
        </p:txBody>
      </p:sp>
      <p:sp>
        <p:nvSpPr>
          <p:cNvPr id="25654" name="TextBox 166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5655" name="TextBox 167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5656" name="TextBox 168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5657" name="TextBox 169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5658" name="TextBox 170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5659" name="TextBox 171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5660" name="TextBox 172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5661" name="TextBox 173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175" name="Text Box 104"/>
          <p:cNvSpPr txBox="1">
            <a:spLocks noChangeArrowheads="1"/>
          </p:cNvSpPr>
          <p:nvPr/>
        </p:nvSpPr>
        <p:spPr bwMode="auto">
          <a:xfrm>
            <a:off x="7929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4,b</a:t>
            </a:r>
          </a:p>
        </p:txBody>
      </p:sp>
      <p:sp>
        <p:nvSpPr>
          <p:cNvPr id="25663" name="圆角矩形标注 175"/>
          <p:cNvSpPr>
            <a:spLocks noChangeArrowheads="1"/>
          </p:cNvSpPr>
          <p:nvPr/>
        </p:nvSpPr>
        <p:spPr bwMode="auto">
          <a:xfrm>
            <a:off x="500063" y="1785938"/>
            <a:ext cx="928687" cy="571500"/>
          </a:xfrm>
          <a:prstGeom prst="wedgeRoundRectCallout">
            <a:avLst>
              <a:gd name="adj1" fmla="val 137977"/>
              <a:gd name="adj2" fmla="val 31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S1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6" grpId="0" animBg="1"/>
      <p:bldP spid="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3" descr="粉色砂纸"/>
          <p:cNvSpPr>
            <a:spLocks noChangeArrowheads="1"/>
          </p:cNvSpPr>
          <p:nvPr/>
        </p:nvSpPr>
        <p:spPr bwMode="auto">
          <a:xfrm rot="3808830">
            <a:off x="2859088" y="-84138"/>
            <a:ext cx="2895600" cy="49879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50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7666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8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9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0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1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4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5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6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7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8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9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0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1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2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3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4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7685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86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88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0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1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2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3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4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5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7696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7697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2579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27699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55" name="圆角矩形标注 54"/>
          <p:cNvSpPr>
            <a:spLocks noChangeArrowheads="1"/>
          </p:cNvSpPr>
          <p:nvPr/>
        </p:nvSpPr>
        <p:spPr bwMode="auto">
          <a:xfrm>
            <a:off x="8001000" y="2571750"/>
            <a:ext cx="928688" cy="571500"/>
          </a:xfrm>
          <a:prstGeom prst="wedgeRoundRectCallout">
            <a:avLst>
              <a:gd name="adj1" fmla="val -66519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U3</a:t>
            </a:r>
            <a:endParaRPr kumimoji="0" lang="zh-CN" altLang="en-US" sz="1800"/>
          </a:p>
        </p:txBody>
      </p:sp>
      <p:sp>
        <p:nvSpPr>
          <p:cNvPr id="27701" name="TextBox 55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7702" name="TextBox 56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7703" name="TextBox 57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7704" name="TextBox 58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7705" name="TextBox 59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7706" name="TextBox 60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7707" name="TextBox 61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7708" name="TextBox 62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4" name="Text Box 104"/>
          <p:cNvSpPr txBox="1">
            <a:spLocks noChangeArrowheads="1"/>
          </p:cNvSpPr>
          <p:nvPr/>
        </p:nvSpPr>
        <p:spPr bwMode="auto">
          <a:xfrm>
            <a:off x="7929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4,b</a:t>
            </a:r>
          </a:p>
        </p:txBody>
      </p:sp>
      <p:sp>
        <p:nvSpPr>
          <p:cNvPr id="27710" name="圆角矩形标注 64"/>
          <p:cNvSpPr>
            <a:spLocks noChangeArrowheads="1"/>
          </p:cNvSpPr>
          <p:nvPr/>
        </p:nvSpPr>
        <p:spPr bwMode="auto">
          <a:xfrm>
            <a:off x="1714500" y="857250"/>
            <a:ext cx="928688" cy="571500"/>
          </a:xfrm>
          <a:prstGeom prst="wedgeRoundRectCallout">
            <a:avLst>
              <a:gd name="adj1" fmla="val 137977"/>
              <a:gd name="adj2" fmla="val 31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S2</a:t>
            </a:r>
            <a:endParaRPr kumimoji="0" lang="zh-CN" altLang="en-US" sz="1800"/>
          </a:p>
        </p:txBody>
      </p:sp>
      <p:sp>
        <p:nvSpPr>
          <p:cNvPr id="66" name="Text Box 104"/>
          <p:cNvSpPr txBox="1">
            <a:spLocks noChangeArrowheads="1"/>
          </p:cNvSpPr>
          <p:nvPr/>
        </p:nvSpPr>
        <p:spPr bwMode="auto">
          <a:xfrm>
            <a:off x="7929563" y="342900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65" name="Text Box 104"/>
          <p:cNvSpPr txBox="1">
            <a:spLocks noChangeArrowheads="1"/>
          </p:cNvSpPr>
          <p:nvPr/>
        </p:nvSpPr>
        <p:spPr bwMode="auto">
          <a:xfrm>
            <a:off x="5572125" y="3286125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/>
      <p:bldP spid="55" grpId="0" animBg="1"/>
      <p:bldP spid="64" grpId="0"/>
      <p:bldP spid="66" grpId="0"/>
      <p:bldP spid="65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9779</TotalTime>
  <Words>2081</Words>
  <Application>Microsoft Macintosh PowerPoint</Application>
  <PresentationFormat>全屏显示(4:3)</PresentationFormat>
  <Paragraphs>456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楷体</vt:lpstr>
      <vt:lpstr>宋体</vt:lpstr>
      <vt:lpstr>MS PMincho</vt:lpstr>
      <vt:lpstr>Arial</vt:lpstr>
      <vt:lpstr>Symbol</vt:lpstr>
      <vt:lpstr>Times New Roman</vt:lpstr>
      <vt:lpstr>Wingdings</vt:lpstr>
      <vt:lpstr>Network</vt:lpstr>
      <vt:lpstr>Picture Publisher Image</vt:lpstr>
      <vt:lpstr>Equation</vt:lpstr>
      <vt:lpstr>最短通路问题</vt:lpstr>
      <vt:lpstr>内容提要</vt:lpstr>
      <vt:lpstr>带权图与最短通路问题</vt:lpstr>
      <vt:lpstr>Dijkstra最短路径的算法思想(1959)</vt:lpstr>
      <vt:lpstr>求最短路径的Dijkstra算法</vt:lpstr>
      <vt:lpstr>求最短路的一个例子</vt:lpstr>
      <vt:lpstr>求最短路的一个例子</vt:lpstr>
      <vt:lpstr>PowerPoint 演示文稿</vt:lpstr>
      <vt:lpstr>PowerPoint 演示文稿</vt:lpstr>
      <vt:lpstr>PowerPoint 演示文稿</vt:lpstr>
      <vt:lpstr>PowerPoint 演示文稿</vt:lpstr>
      <vt:lpstr>求最短路的一个例子(续)</vt:lpstr>
      <vt:lpstr>求最短路的一个例子(续)</vt:lpstr>
      <vt:lpstr>Dijkstra算法的描述</vt:lpstr>
      <vt:lpstr>Dijkstra算法的分析</vt:lpstr>
      <vt:lpstr>求所有结点间的最短距离？</vt:lpstr>
      <vt:lpstr>All-Pairs Shortest Paths</vt:lpstr>
      <vt:lpstr>All Pairs Shortest Path – Floyd-Warshall Algorithm </vt:lpstr>
      <vt:lpstr>Computing  dij(k)</vt:lpstr>
      <vt:lpstr>Recursive Formulation for dij(k)</vt:lpstr>
      <vt:lpstr>Algorithm</vt:lpstr>
      <vt:lpstr>Example</vt:lpstr>
      <vt:lpstr>Step 1 </vt:lpstr>
      <vt:lpstr>Step 2 </vt:lpstr>
      <vt:lpstr>Step 3 </vt:lpstr>
      <vt:lpstr>Step 4</vt:lpstr>
      <vt:lpstr>Step 5 </vt:lpstr>
      <vt:lpstr>旅行商问题 (Travelling Salesman Problem, TSP )</vt:lpstr>
      <vt:lpstr>旅行商问题</vt:lpstr>
      <vt:lpstr>旅行商问题</vt:lpstr>
      <vt:lpstr>旅行商问题</vt:lpstr>
      <vt:lpstr>旅行商问题</vt:lpstr>
      <vt:lpstr>旅行商问题(TSP)的研究进展</vt:lpstr>
      <vt:lpstr>编程 练习 </vt:lpstr>
      <vt:lpstr>编程要求</vt:lpstr>
    </vt:vector>
  </TitlesOfParts>
  <Company>Nanjing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106</cp:revision>
  <dcterms:created xsi:type="dcterms:W3CDTF">2001-02-08T13:36:53Z</dcterms:created>
  <dcterms:modified xsi:type="dcterms:W3CDTF">2018-05-31T01:38:09Z</dcterms:modified>
</cp:coreProperties>
</file>