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notesMasterIdLst>
    <p:notesMasterId r:id="rId23"/>
  </p:notesMasterIdLst>
  <p:sldIdLst>
    <p:sldId id="256" r:id="rId2"/>
    <p:sldId id="257" r:id="rId3"/>
    <p:sldId id="283" r:id="rId4"/>
    <p:sldId id="284" r:id="rId5"/>
    <p:sldId id="287" r:id="rId6"/>
    <p:sldId id="288" r:id="rId7"/>
    <p:sldId id="290" r:id="rId8"/>
    <p:sldId id="289" r:id="rId9"/>
    <p:sldId id="310" r:id="rId10"/>
    <p:sldId id="311" r:id="rId11"/>
    <p:sldId id="312" r:id="rId12"/>
    <p:sldId id="313" r:id="rId13"/>
    <p:sldId id="314" r:id="rId14"/>
    <p:sldId id="315" r:id="rId15"/>
    <p:sldId id="339" r:id="rId16"/>
    <p:sldId id="337" r:id="rId17"/>
    <p:sldId id="338" r:id="rId18"/>
    <p:sldId id="340" r:id="rId19"/>
    <p:sldId id="341" r:id="rId20"/>
    <p:sldId id="342" r:id="rId21"/>
    <p:sldId id="343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0000"/>
    <a:srgbClr val="99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5" autoAdjust="0"/>
    <p:restoredTop sz="93715" autoAdjust="0"/>
  </p:normalViewPr>
  <p:slideViewPr>
    <p:cSldViewPr>
      <p:cViewPr varScale="1">
        <p:scale>
          <a:sx n="117" d="100"/>
          <a:sy n="117" d="100"/>
        </p:scale>
        <p:origin x="4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94A91A8B-A36A-4DE7-B18E-BF8E8B2DCF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729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4D8ED6-9929-4425-9EAE-3680447C36D5}" type="slidenum">
              <a:rPr lang="en-US" altLang="zh-CN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8558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BB6EA2-91BC-4B94-81EE-55151B074DC9}" type="slidenum">
              <a:rPr lang="en-US" altLang="zh-CN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6107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827D06-AED9-421D-8CB2-79AFE6440040}" type="slidenum">
              <a:rPr lang="en-US" altLang="zh-CN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4291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F5E4BD-D96C-4163-8D6D-491604097E30}" type="slidenum">
              <a:rPr lang="en-US" altLang="zh-CN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5144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BDF3E7-221C-417B-A705-88CAA9F36FB9}" type="slidenum">
              <a:rPr lang="en-US" altLang="zh-CN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957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F04A5E-1546-4CC1-9C22-29EA0E1B3E4B}" type="slidenum">
              <a:rPr lang="en-US" altLang="zh-CN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7189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BF88E5-8529-4AAA-9027-995ABF962437}" type="slidenum">
              <a:rPr lang="en-US" altLang="zh-CN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444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A615DD-8C38-4318-8D09-AC864578686E}" type="slidenum">
              <a:rPr lang="en-US" altLang="zh-CN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7535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3760A5-684E-4FCC-ABA5-6A49E1D1B822}" type="slidenum">
              <a:rPr lang="en-US" altLang="zh-CN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5220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9F69ED-DFAE-4C0A-B286-883684988D72}" type="slidenum">
              <a:rPr lang="en-US" altLang="zh-CN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5577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1199A5-7324-4C4B-9305-45C9196F04CC}" type="slidenum">
              <a:rPr lang="en-US" altLang="zh-CN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434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FF0D14-9424-4D03-BC81-93B70B6B19D2}" type="slidenum">
              <a:rPr lang="en-US" altLang="zh-CN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8053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BD9BA3-D63E-449D-88DA-DCF864ECB27B}" type="slidenum">
              <a:rPr lang="en-US" altLang="zh-CN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9004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190A1E-E081-429D-AE9D-3FE7A9F09F6B}" type="slidenum">
              <a:rPr lang="en-US" altLang="zh-CN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685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9B1DEA-CBCD-4B8A-B531-1F05A1C9B6D3}" type="slidenum">
              <a:rPr lang="en-US" altLang="zh-CN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1119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1EE384-EEB7-42E5-BAE9-131A9E120EB5}" type="slidenum">
              <a:rPr lang="en-US" altLang="zh-CN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3534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BD0058-D893-4978-802A-1DE0CE684005}" type="slidenum">
              <a:rPr lang="en-US" altLang="zh-CN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233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664A96-53A9-46A6-9B03-0EE89D54A78C}" type="slidenum">
              <a:rPr lang="en-US" altLang="zh-CN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8935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2103C2-A102-43C0-9F72-1433EACCEC63}" type="slidenum">
              <a:rPr lang="en-US" altLang="zh-CN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115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AA9455-468B-46F7-9409-3AE16176B900}" type="slidenum">
              <a:rPr lang="en-US" altLang="zh-CN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0001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414F84-4D7E-4247-8571-3E3A16A043F8}" type="slidenum">
              <a:rPr lang="en-US" altLang="zh-CN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496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F6046-A93E-41B5-AB20-6EC5967A86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55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F3AFDC-02F5-4CE9-BF23-FEF72D4CBE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5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2DAB5-96B4-4FC3-AADF-4363FA0124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15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B2108-3B95-4189-8EDD-E0B8B72908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989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B2108-3B95-4189-8EDD-E0B8B72908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34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4B6BE-4319-4514-8726-FD9B364C68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81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81C4A-A146-461C-8955-AA3017E493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85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10663-B741-4CBD-A1AC-3BDD11F23C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69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66ACF-260C-44FD-84C1-20E98E0BF3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74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1181F5-10C5-4186-B863-636AC8FD34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97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00C73-0122-4ADF-ABC1-2B3C858695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23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DB7FFC-E591-43A8-ACEA-437F93C918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40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0FA5C-54EA-4B38-9029-020D27C9A3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3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黑体" panose="02010609060101010101" pitchFamily="49" charset="-122"/>
              </a:defRPr>
            </a:lvl1pPr>
          </a:lstStyle>
          <a:p>
            <a:fld id="{B71B2108-3B95-4189-8EDD-E0B8B729087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32" name="图片 1" descr="nju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6886" r="12579" b="7318"/>
          <a:stretch>
            <a:fillRect/>
          </a:stretch>
        </p:blipFill>
        <p:spPr bwMode="auto">
          <a:xfrm>
            <a:off x="8101013" y="315913"/>
            <a:ext cx="925512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0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黑体"/>
          <a:cs typeface="黑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>
          <a:solidFill>
            <a:schemeClr val="tx1"/>
          </a:solidFill>
          <a:latin typeface="+mn-lt"/>
          <a:ea typeface="黑体"/>
          <a:cs typeface="黑体" charset="0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>
          <a:solidFill>
            <a:schemeClr val="tx1"/>
          </a:solidFill>
          <a:latin typeface="+mn-lt"/>
          <a:ea typeface="黑体"/>
          <a:cs typeface="黑体" charset="0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>
          <a:solidFill>
            <a:schemeClr val="tx1"/>
          </a:solidFill>
          <a:latin typeface="+mn-lt"/>
          <a:ea typeface="黑体"/>
          <a:cs typeface="黑体" charset="0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树的基本概念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离散数学─树</a:t>
            </a:r>
          </a:p>
          <a:p>
            <a:pPr eaLnBrk="1" hangingPunct="1"/>
            <a:endParaRPr lang="zh-CN" altLang="en-US" b="1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/>
              <a:t>南京大学计算机科学与技术系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eaLnBrk="1" hangingPunct="1"/>
            <a:r>
              <a:rPr lang="zh-CN" altLang="en-US"/>
              <a:t>根树中的有向通路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8775"/>
            <a:ext cx="7921625" cy="1223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是根树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的根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则对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中任意其它顶点</a:t>
            </a:r>
            <a:r>
              <a:rPr lang="en-US" altLang="zh-CN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存在唯一的有向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通路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但不存在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通路。</a:t>
            </a:r>
            <a:endParaRPr lang="zh-CN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Oval 4" descr="白色大理石"/>
          <p:cNvSpPr>
            <a:spLocks noChangeArrowheads="1"/>
          </p:cNvSpPr>
          <p:nvPr/>
        </p:nvSpPr>
        <p:spPr bwMode="auto">
          <a:xfrm>
            <a:off x="755650" y="3213100"/>
            <a:ext cx="2209800" cy="264318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3" name="Oval 5" descr="蓝色砂纸"/>
          <p:cNvSpPr>
            <a:spLocks noChangeArrowheads="1"/>
          </p:cNvSpPr>
          <p:nvPr/>
        </p:nvSpPr>
        <p:spPr bwMode="auto">
          <a:xfrm>
            <a:off x="6022975" y="3048000"/>
            <a:ext cx="2209800" cy="2671763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4" name="Oval 6" descr="信纸"/>
          <p:cNvSpPr>
            <a:spLocks noChangeArrowheads="1"/>
          </p:cNvSpPr>
          <p:nvPr/>
        </p:nvSpPr>
        <p:spPr bwMode="auto">
          <a:xfrm>
            <a:off x="3736975" y="3052763"/>
            <a:ext cx="2133600" cy="266700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879975" y="312896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032375" y="2976563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4346575" y="450056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8" name="Freeform 10"/>
          <p:cNvSpPr>
            <a:spLocks/>
          </p:cNvSpPr>
          <p:nvPr/>
        </p:nvSpPr>
        <p:spPr bwMode="auto">
          <a:xfrm>
            <a:off x="4352925" y="3281363"/>
            <a:ext cx="585788" cy="1238250"/>
          </a:xfrm>
          <a:custGeom>
            <a:avLst/>
            <a:gdLst>
              <a:gd name="T0" fmla="*/ 2147483647 w 369"/>
              <a:gd name="T1" fmla="*/ 0 h 780"/>
              <a:gd name="T2" fmla="*/ 2147483647 w 369"/>
              <a:gd name="T3" fmla="*/ 2147483647 h 780"/>
              <a:gd name="T4" fmla="*/ 2147483647 w 369"/>
              <a:gd name="T5" fmla="*/ 2147483647 h 780"/>
              <a:gd name="T6" fmla="*/ 2147483647 w 369"/>
              <a:gd name="T7" fmla="*/ 2147483647 h 780"/>
              <a:gd name="T8" fmla="*/ 2147483647 w 369"/>
              <a:gd name="T9" fmla="*/ 2147483647 h 780"/>
              <a:gd name="T10" fmla="*/ 2147483647 w 369"/>
              <a:gd name="T11" fmla="*/ 2147483647 h 7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9"/>
              <a:gd name="T19" fmla="*/ 0 h 780"/>
              <a:gd name="T20" fmla="*/ 369 w 369"/>
              <a:gd name="T21" fmla="*/ 780 h 7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9" h="780">
                <a:moveTo>
                  <a:pt x="332" y="0"/>
                </a:moveTo>
                <a:cubicBezTo>
                  <a:pt x="270" y="32"/>
                  <a:pt x="208" y="65"/>
                  <a:pt x="212" y="123"/>
                </a:cubicBezTo>
                <a:cubicBezTo>
                  <a:pt x="216" y="181"/>
                  <a:pt x="343" y="290"/>
                  <a:pt x="356" y="348"/>
                </a:cubicBezTo>
                <a:cubicBezTo>
                  <a:pt x="369" y="406"/>
                  <a:pt x="346" y="442"/>
                  <a:pt x="293" y="474"/>
                </a:cubicBezTo>
                <a:cubicBezTo>
                  <a:pt x="240" y="506"/>
                  <a:pt x="82" y="486"/>
                  <a:pt x="41" y="537"/>
                </a:cubicBezTo>
                <a:cubicBezTo>
                  <a:pt x="0" y="588"/>
                  <a:pt x="25" y="684"/>
                  <a:pt x="50" y="780"/>
                </a:cubicBezTo>
              </a:path>
            </a:pathLst>
          </a:custGeom>
          <a:noFill/>
          <a:ln w="25400">
            <a:solidFill>
              <a:srgbClr val="8080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041775" y="434816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i="1" baseline="-25000">
                <a:latin typeface="Times New Roman" panose="02020603050405020304" pitchFamily="18" charset="0"/>
              </a:rPr>
              <a:t>i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956175" y="343376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99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203575" y="3357563"/>
            <a:ext cx="182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假设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-</a:t>
            </a:r>
            <a:r>
              <a:rPr kumimoji="1" lang="zh-CN" altLang="en-US" sz="2000" b="1">
                <a:latin typeface="Times New Roman" panose="02020603050405020304" pitchFamily="18" charset="0"/>
              </a:rPr>
              <a:t>通路多于１条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575175" y="5491163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(b)</a:t>
            </a:r>
          </a:p>
        </p:txBody>
      </p: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7089775" y="335756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6784975" y="495776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6708775" y="3128963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937375" y="49577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n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07" name="Freeform 19"/>
          <p:cNvSpPr>
            <a:spLocks/>
          </p:cNvSpPr>
          <p:nvPr/>
        </p:nvSpPr>
        <p:spPr bwMode="auto">
          <a:xfrm>
            <a:off x="6918325" y="3433763"/>
            <a:ext cx="642938" cy="1543050"/>
          </a:xfrm>
          <a:custGeom>
            <a:avLst/>
            <a:gdLst>
              <a:gd name="T0" fmla="*/ 2147483647 w 405"/>
              <a:gd name="T1" fmla="*/ 0 h 972"/>
              <a:gd name="T2" fmla="*/ 2147483647 w 405"/>
              <a:gd name="T3" fmla="*/ 2147483647 h 972"/>
              <a:gd name="T4" fmla="*/ 2147483647 w 405"/>
              <a:gd name="T5" fmla="*/ 2147483647 h 972"/>
              <a:gd name="T6" fmla="*/ 2147483647 w 405"/>
              <a:gd name="T7" fmla="*/ 2147483647 h 972"/>
              <a:gd name="T8" fmla="*/ 2147483647 w 405"/>
              <a:gd name="T9" fmla="*/ 2147483647 h 972"/>
              <a:gd name="T10" fmla="*/ 2147483647 w 405"/>
              <a:gd name="T11" fmla="*/ 2147483647 h 972"/>
              <a:gd name="T12" fmla="*/ 0 w 405"/>
              <a:gd name="T13" fmla="*/ 2147483647 h 9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5"/>
              <a:gd name="T22" fmla="*/ 0 h 972"/>
              <a:gd name="T23" fmla="*/ 405 w 405"/>
              <a:gd name="T24" fmla="*/ 972 h 9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5" h="972">
                <a:moveTo>
                  <a:pt x="204" y="0"/>
                </a:moveTo>
                <a:cubicBezTo>
                  <a:pt x="295" y="34"/>
                  <a:pt x="387" y="68"/>
                  <a:pt x="396" y="135"/>
                </a:cubicBezTo>
                <a:cubicBezTo>
                  <a:pt x="405" y="202"/>
                  <a:pt x="268" y="320"/>
                  <a:pt x="261" y="405"/>
                </a:cubicBezTo>
                <a:cubicBezTo>
                  <a:pt x="254" y="490"/>
                  <a:pt x="363" y="573"/>
                  <a:pt x="351" y="648"/>
                </a:cubicBezTo>
                <a:cubicBezTo>
                  <a:pt x="339" y="723"/>
                  <a:pt x="238" y="816"/>
                  <a:pt x="189" y="855"/>
                </a:cubicBezTo>
                <a:cubicBezTo>
                  <a:pt x="140" y="894"/>
                  <a:pt x="85" y="863"/>
                  <a:pt x="54" y="882"/>
                </a:cubicBezTo>
                <a:cubicBezTo>
                  <a:pt x="23" y="901"/>
                  <a:pt x="11" y="936"/>
                  <a:pt x="0" y="972"/>
                </a:cubicBezTo>
              </a:path>
            </a:pathLst>
          </a:custGeom>
          <a:noFill/>
          <a:ln w="25400">
            <a:solidFill>
              <a:srgbClr val="3366FF"/>
            </a:solidFill>
            <a:prstDash val="lgDash"/>
            <a:round/>
            <a:headEnd type="stealth" w="lg" len="lg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6354763" y="3509963"/>
            <a:ext cx="735012" cy="1481137"/>
          </a:xfrm>
          <a:custGeom>
            <a:avLst/>
            <a:gdLst>
              <a:gd name="T0" fmla="*/ 2147483647 w 463"/>
              <a:gd name="T1" fmla="*/ 0 h 933"/>
              <a:gd name="T2" fmla="*/ 2147483647 w 463"/>
              <a:gd name="T3" fmla="*/ 2147483647 h 933"/>
              <a:gd name="T4" fmla="*/ 2147483647 w 463"/>
              <a:gd name="T5" fmla="*/ 2147483647 h 933"/>
              <a:gd name="T6" fmla="*/ 2147483647 w 463"/>
              <a:gd name="T7" fmla="*/ 2147483647 h 933"/>
              <a:gd name="T8" fmla="*/ 2147483647 w 463"/>
              <a:gd name="T9" fmla="*/ 2147483647 h 933"/>
              <a:gd name="T10" fmla="*/ 2147483647 w 463"/>
              <a:gd name="T11" fmla="*/ 2147483647 h 933"/>
              <a:gd name="T12" fmla="*/ 2147483647 w 463"/>
              <a:gd name="T13" fmla="*/ 2147483647 h 933"/>
              <a:gd name="T14" fmla="*/ 2147483647 w 463"/>
              <a:gd name="T15" fmla="*/ 2147483647 h 9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3"/>
              <a:gd name="T25" fmla="*/ 0 h 933"/>
              <a:gd name="T26" fmla="*/ 463 w 463"/>
              <a:gd name="T27" fmla="*/ 933 h 9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3" h="933">
                <a:moveTo>
                  <a:pt x="463" y="0"/>
                </a:moveTo>
                <a:cubicBezTo>
                  <a:pt x="402" y="47"/>
                  <a:pt x="342" y="95"/>
                  <a:pt x="310" y="123"/>
                </a:cubicBezTo>
                <a:cubicBezTo>
                  <a:pt x="278" y="151"/>
                  <a:pt x="310" y="147"/>
                  <a:pt x="274" y="168"/>
                </a:cubicBezTo>
                <a:cubicBezTo>
                  <a:pt x="238" y="189"/>
                  <a:pt x="137" y="198"/>
                  <a:pt x="94" y="249"/>
                </a:cubicBezTo>
                <a:cubicBezTo>
                  <a:pt x="51" y="300"/>
                  <a:pt x="0" y="416"/>
                  <a:pt x="13" y="474"/>
                </a:cubicBezTo>
                <a:cubicBezTo>
                  <a:pt x="26" y="532"/>
                  <a:pt x="150" y="542"/>
                  <a:pt x="175" y="600"/>
                </a:cubicBezTo>
                <a:cubicBezTo>
                  <a:pt x="200" y="658"/>
                  <a:pt x="147" y="770"/>
                  <a:pt x="166" y="825"/>
                </a:cubicBezTo>
                <a:cubicBezTo>
                  <a:pt x="185" y="880"/>
                  <a:pt x="238" y="906"/>
                  <a:pt x="292" y="933"/>
                </a:cubicBezTo>
              </a:path>
            </a:pathLst>
          </a:custGeom>
          <a:noFill/>
          <a:ln w="25400">
            <a:solidFill>
              <a:srgbClr val="FFCC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7253288" y="4508500"/>
            <a:ext cx="1890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假设从 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n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到 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sz="2000" b="1">
                <a:latin typeface="Times New Roman" panose="02020603050405020304" pitchFamily="18" charset="0"/>
              </a:rPr>
              <a:t>　也有通路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7013575" y="5491163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(c)</a:t>
            </a:r>
          </a:p>
        </p:txBody>
      </p:sp>
      <p:sp>
        <p:nvSpPr>
          <p:cNvPr id="12311" name="Oval 23"/>
          <p:cNvSpPr>
            <a:spLocks noChangeArrowheads="1"/>
          </p:cNvSpPr>
          <p:nvPr/>
        </p:nvSpPr>
        <p:spPr bwMode="auto">
          <a:xfrm>
            <a:off x="1698625" y="3248025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12" name="Oval 24"/>
          <p:cNvSpPr>
            <a:spLocks noChangeArrowheads="1"/>
          </p:cNvSpPr>
          <p:nvPr/>
        </p:nvSpPr>
        <p:spPr bwMode="auto">
          <a:xfrm>
            <a:off x="1622425" y="4619625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13" name="Oval 25"/>
          <p:cNvSpPr>
            <a:spLocks noChangeArrowheads="1"/>
          </p:cNvSpPr>
          <p:nvPr/>
        </p:nvSpPr>
        <p:spPr bwMode="auto">
          <a:xfrm>
            <a:off x="2079625" y="5076825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14" name="Freeform 26"/>
          <p:cNvSpPr>
            <a:spLocks/>
          </p:cNvSpPr>
          <p:nvPr/>
        </p:nvSpPr>
        <p:spPr bwMode="auto">
          <a:xfrm>
            <a:off x="1268413" y="3324225"/>
            <a:ext cx="430212" cy="1343025"/>
          </a:xfrm>
          <a:custGeom>
            <a:avLst/>
            <a:gdLst>
              <a:gd name="T0" fmla="*/ 2147483647 w 271"/>
              <a:gd name="T1" fmla="*/ 0 h 846"/>
              <a:gd name="T2" fmla="*/ 2147483647 w 271"/>
              <a:gd name="T3" fmla="*/ 2147483647 h 846"/>
              <a:gd name="T4" fmla="*/ 2147483647 w 271"/>
              <a:gd name="T5" fmla="*/ 2147483647 h 846"/>
              <a:gd name="T6" fmla="*/ 2147483647 w 271"/>
              <a:gd name="T7" fmla="*/ 2147483647 h 846"/>
              <a:gd name="T8" fmla="*/ 2147483647 w 271"/>
              <a:gd name="T9" fmla="*/ 2147483647 h 846"/>
              <a:gd name="T10" fmla="*/ 2147483647 w 271"/>
              <a:gd name="T11" fmla="*/ 2147483647 h 846"/>
              <a:gd name="T12" fmla="*/ 2147483647 w 271"/>
              <a:gd name="T13" fmla="*/ 2147483647 h 8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1"/>
              <a:gd name="T22" fmla="*/ 0 h 846"/>
              <a:gd name="T23" fmla="*/ 271 w 271"/>
              <a:gd name="T24" fmla="*/ 846 h 8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1" h="846">
                <a:moveTo>
                  <a:pt x="271" y="0"/>
                </a:moveTo>
                <a:cubicBezTo>
                  <a:pt x="211" y="2"/>
                  <a:pt x="151" y="5"/>
                  <a:pt x="115" y="36"/>
                </a:cubicBezTo>
                <a:cubicBezTo>
                  <a:pt x="79" y="67"/>
                  <a:pt x="27" y="143"/>
                  <a:pt x="52" y="189"/>
                </a:cubicBezTo>
                <a:cubicBezTo>
                  <a:pt x="77" y="235"/>
                  <a:pt x="271" y="258"/>
                  <a:pt x="268" y="315"/>
                </a:cubicBezTo>
                <a:cubicBezTo>
                  <a:pt x="265" y="372"/>
                  <a:pt x="68" y="459"/>
                  <a:pt x="34" y="531"/>
                </a:cubicBezTo>
                <a:cubicBezTo>
                  <a:pt x="0" y="603"/>
                  <a:pt x="28" y="694"/>
                  <a:pt x="61" y="747"/>
                </a:cubicBezTo>
                <a:cubicBezTo>
                  <a:pt x="94" y="800"/>
                  <a:pt x="205" y="830"/>
                  <a:pt x="232" y="84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1317625" y="2867025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>
            <a:off x="1741488" y="4752975"/>
            <a:ext cx="357187" cy="3571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1317625" y="4543425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k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1908175" y="5157788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w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1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971550" y="5013325"/>
            <a:ext cx="1655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zh-CN" altLang="en-US" sz="2000" b="1">
                <a:latin typeface="Times New Roman" panose="02020603050405020304" pitchFamily="18" charset="0"/>
              </a:rPr>
              <a:t>入度</a:t>
            </a:r>
            <a:r>
              <a:rPr kumimoji="1" lang="en-US" altLang="zh-CN" sz="2000" b="1">
                <a:latin typeface="Times New Roman" panose="02020603050405020304" pitchFamily="18" charset="0"/>
              </a:rPr>
              <a:t>&gt;1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698625" y="553402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12321" name="Oval 33"/>
          <p:cNvSpPr>
            <a:spLocks noChangeArrowheads="1"/>
          </p:cNvSpPr>
          <p:nvPr/>
        </p:nvSpPr>
        <p:spPr bwMode="auto">
          <a:xfrm>
            <a:off x="2513013" y="4276725"/>
            <a:ext cx="144462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22" name="Freeform 34"/>
          <p:cNvSpPr>
            <a:spLocks/>
          </p:cNvSpPr>
          <p:nvPr/>
        </p:nvSpPr>
        <p:spPr bwMode="auto">
          <a:xfrm>
            <a:off x="2176463" y="4348163"/>
            <a:ext cx="336550" cy="792162"/>
          </a:xfrm>
          <a:custGeom>
            <a:avLst/>
            <a:gdLst>
              <a:gd name="T0" fmla="*/ 2147483647 w 212"/>
              <a:gd name="T1" fmla="*/ 2147483647 h 499"/>
              <a:gd name="T2" fmla="*/ 2147483647 w 212"/>
              <a:gd name="T3" fmla="*/ 2147483647 h 499"/>
              <a:gd name="T4" fmla="*/ 2147483647 w 212"/>
              <a:gd name="T5" fmla="*/ 2147483647 h 499"/>
              <a:gd name="T6" fmla="*/ 2147483647 w 212"/>
              <a:gd name="T7" fmla="*/ 2147483647 h 499"/>
              <a:gd name="T8" fmla="*/ 2147483647 w 212"/>
              <a:gd name="T9" fmla="*/ 0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499"/>
              <a:gd name="T17" fmla="*/ 212 w 21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499">
                <a:moveTo>
                  <a:pt x="30" y="499"/>
                </a:moveTo>
                <a:cubicBezTo>
                  <a:pt x="121" y="499"/>
                  <a:pt x="212" y="499"/>
                  <a:pt x="212" y="454"/>
                </a:cubicBezTo>
                <a:cubicBezTo>
                  <a:pt x="212" y="409"/>
                  <a:pt x="60" y="287"/>
                  <a:pt x="30" y="227"/>
                </a:cubicBezTo>
                <a:cubicBezTo>
                  <a:pt x="0" y="167"/>
                  <a:pt x="0" y="129"/>
                  <a:pt x="30" y="91"/>
                </a:cubicBezTo>
                <a:cubicBezTo>
                  <a:pt x="60" y="53"/>
                  <a:pt x="182" y="15"/>
                  <a:pt x="212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2513013" y="3916363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n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24" name="Oval 36"/>
          <p:cNvSpPr>
            <a:spLocks noChangeArrowheads="1"/>
          </p:cNvSpPr>
          <p:nvPr/>
        </p:nvSpPr>
        <p:spPr bwMode="auto">
          <a:xfrm>
            <a:off x="1216025" y="4421188"/>
            <a:ext cx="792163" cy="647700"/>
          </a:xfrm>
          <a:prstGeom prst="ellipse">
            <a:avLst/>
          </a:prstGeom>
          <a:noFill/>
          <a:ln w="12700">
            <a:solidFill>
              <a:srgbClr val="FF99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25" name="Oval 37"/>
          <p:cNvSpPr>
            <a:spLocks noChangeArrowheads="1"/>
          </p:cNvSpPr>
          <p:nvPr/>
        </p:nvSpPr>
        <p:spPr bwMode="auto">
          <a:xfrm>
            <a:off x="5032375" y="5140325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5176838" y="5068888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i="1" baseline="-25000">
                <a:latin typeface="Times New Roman" panose="02020603050405020304" pitchFamily="18" charset="0"/>
              </a:rPr>
              <a:t>n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27" name="Freeform 39"/>
          <p:cNvSpPr>
            <a:spLocks/>
          </p:cNvSpPr>
          <p:nvPr/>
        </p:nvSpPr>
        <p:spPr bwMode="auto">
          <a:xfrm>
            <a:off x="4229100" y="4637088"/>
            <a:ext cx="803275" cy="719137"/>
          </a:xfrm>
          <a:custGeom>
            <a:avLst/>
            <a:gdLst>
              <a:gd name="T0" fmla="*/ 2147483647 w 506"/>
              <a:gd name="T1" fmla="*/ 0 h 453"/>
              <a:gd name="T2" fmla="*/ 2147483647 w 506"/>
              <a:gd name="T3" fmla="*/ 2147483647 h 453"/>
              <a:gd name="T4" fmla="*/ 2147483647 w 506"/>
              <a:gd name="T5" fmla="*/ 2147483647 h 453"/>
              <a:gd name="T6" fmla="*/ 2147483647 w 506"/>
              <a:gd name="T7" fmla="*/ 2147483647 h 453"/>
              <a:gd name="T8" fmla="*/ 2147483647 w 506"/>
              <a:gd name="T9" fmla="*/ 2147483647 h 453"/>
              <a:gd name="T10" fmla="*/ 2147483647 w 506"/>
              <a:gd name="T11" fmla="*/ 2147483647 h 453"/>
              <a:gd name="T12" fmla="*/ 2147483647 w 506"/>
              <a:gd name="T13" fmla="*/ 2147483647 h 4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06"/>
              <a:gd name="T22" fmla="*/ 0 h 453"/>
              <a:gd name="T23" fmla="*/ 506 w 506"/>
              <a:gd name="T24" fmla="*/ 453 h 45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06" h="453">
                <a:moveTo>
                  <a:pt x="143" y="0"/>
                </a:moveTo>
                <a:cubicBezTo>
                  <a:pt x="154" y="30"/>
                  <a:pt x="166" y="60"/>
                  <a:pt x="143" y="90"/>
                </a:cubicBezTo>
                <a:cubicBezTo>
                  <a:pt x="120" y="120"/>
                  <a:pt x="14" y="136"/>
                  <a:pt x="7" y="181"/>
                </a:cubicBezTo>
                <a:cubicBezTo>
                  <a:pt x="0" y="226"/>
                  <a:pt x="68" y="325"/>
                  <a:pt x="98" y="363"/>
                </a:cubicBezTo>
                <a:cubicBezTo>
                  <a:pt x="128" y="401"/>
                  <a:pt x="144" y="393"/>
                  <a:pt x="189" y="408"/>
                </a:cubicBezTo>
                <a:cubicBezTo>
                  <a:pt x="234" y="423"/>
                  <a:pt x="317" y="453"/>
                  <a:pt x="370" y="453"/>
                </a:cubicBezTo>
                <a:cubicBezTo>
                  <a:pt x="423" y="453"/>
                  <a:pt x="464" y="430"/>
                  <a:pt x="506" y="408"/>
                </a:cubicBezTo>
              </a:path>
            </a:pathLst>
          </a:custGeom>
          <a:noFill/>
          <a:ln w="9525">
            <a:solidFill>
              <a:srgbClr val="FF00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8" name="Freeform 40"/>
          <p:cNvSpPr>
            <a:spLocks/>
          </p:cNvSpPr>
          <p:nvPr/>
        </p:nvSpPr>
        <p:spPr bwMode="auto">
          <a:xfrm>
            <a:off x="4456113" y="3989388"/>
            <a:ext cx="1223962" cy="1150937"/>
          </a:xfrm>
          <a:custGeom>
            <a:avLst/>
            <a:gdLst>
              <a:gd name="T0" fmla="*/ 0 w 771"/>
              <a:gd name="T1" fmla="*/ 2147483647 h 634"/>
              <a:gd name="T2" fmla="*/ 2147483647 w 771"/>
              <a:gd name="T3" fmla="*/ 2147483647 h 634"/>
              <a:gd name="T4" fmla="*/ 2147483647 w 771"/>
              <a:gd name="T5" fmla="*/ 2147483647 h 634"/>
              <a:gd name="T6" fmla="*/ 2147483647 w 771"/>
              <a:gd name="T7" fmla="*/ 2147483647 h 634"/>
              <a:gd name="T8" fmla="*/ 2147483647 w 771"/>
              <a:gd name="T9" fmla="*/ 2147483647 h 634"/>
              <a:gd name="T10" fmla="*/ 2147483647 w 771"/>
              <a:gd name="T11" fmla="*/ 2147483647 h 634"/>
              <a:gd name="T12" fmla="*/ 2147483647 w 771"/>
              <a:gd name="T13" fmla="*/ 2147483647 h 634"/>
              <a:gd name="T14" fmla="*/ 2147483647 w 771"/>
              <a:gd name="T15" fmla="*/ 2147483647 h 6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71"/>
              <a:gd name="T25" fmla="*/ 0 h 634"/>
              <a:gd name="T26" fmla="*/ 771 w 771"/>
              <a:gd name="T27" fmla="*/ 634 h 63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71" h="634">
                <a:moveTo>
                  <a:pt x="0" y="317"/>
                </a:moveTo>
                <a:cubicBezTo>
                  <a:pt x="83" y="283"/>
                  <a:pt x="167" y="249"/>
                  <a:pt x="227" y="226"/>
                </a:cubicBezTo>
                <a:cubicBezTo>
                  <a:pt x="287" y="203"/>
                  <a:pt x="325" y="211"/>
                  <a:pt x="363" y="181"/>
                </a:cubicBezTo>
                <a:cubicBezTo>
                  <a:pt x="401" y="151"/>
                  <a:pt x="409" y="68"/>
                  <a:pt x="454" y="45"/>
                </a:cubicBezTo>
                <a:cubicBezTo>
                  <a:pt x="499" y="22"/>
                  <a:pt x="590" y="0"/>
                  <a:pt x="635" y="45"/>
                </a:cubicBezTo>
                <a:cubicBezTo>
                  <a:pt x="680" y="90"/>
                  <a:pt x="771" y="249"/>
                  <a:pt x="726" y="317"/>
                </a:cubicBezTo>
                <a:cubicBezTo>
                  <a:pt x="681" y="385"/>
                  <a:pt x="424" y="400"/>
                  <a:pt x="363" y="453"/>
                </a:cubicBezTo>
                <a:cubicBezTo>
                  <a:pt x="302" y="506"/>
                  <a:pt x="355" y="596"/>
                  <a:pt x="363" y="634"/>
                </a:cubicBezTo>
              </a:path>
            </a:pathLst>
          </a:custGeom>
          <a:noFill/>
          <a:ln w="9525">
            <a:solidFill>
              <a:srgbClr val="0000FF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根树的图形表示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5554663" cy="557212"/>
          </a:xfrm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tx2"/>
                </a:solidFill>
              </a:rPr>
              <a:t>边上的方向用约定的位置关系表示</a:t>
            </a:r>
          </a:p>
        </p:txBody>
      </p:sp>
      <p:sp>
        <p:nvSpPr>
          <p:cNvPr id="13316" name="Oval 5"/>
          <p:cNvSpPr>
            <a:spLocks noChangeArrowheads="1"/>
          </p:cNvSpPr>
          <p:nvPr/>
        </p:nvSpPr>
        <p:spPr bwMode="auto">
          <a:xfrm>
            <a:off x="2605088" y="3984625"/>
            <a:ext cx="193675" cy="180975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3668713" y="3984625"/>
            <a:ext cx="192087" cy="180975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18" name="Oval 7"/>
          <p:cNvSpPr>
            <a:spLocks noChangeArrowheads="1"/>
          </p:cNvSpPr>
          <p:nvPr/>
        </p:nvSpPr>
        <p:spPr bwMode="auto">
          <a:xfrm>
            <a:off x="4792663" y="3984625"/>
            <a:ext cx="193675" cy="180975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5795963" y="3984625"/>
            <a:ext cx="192087" cy="180975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2605088" y="4843463"/>
            <a:ext cx="193675" cy="179387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3341688" y="4843463"/>
            <a:ext cx="192087" cy="179387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4057650" y="4843463"/>
            <a:ext cx="192088" cy="179387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3" name="Oval 12"/>
          <p:cNvSpPr>
            <a:spLocks noChangeArrowheads="1"/>
          </p:cNvSpPr>
          <p:nvPr/>
        </p:nvSpPr>
        <p:spPr bwMode="auto">
          <a:xfrm>
            <a:off x="4813300" y="4843463"/>
            <a:ext cx="193675" cy="179387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4" name="Oval 13"/>
          <p:cNvSpPr>
            <a:spLocks noChangeArrowheads="1"/>
          </p:cNvSpPr>
          <p:nvPr/>
        </p:nvSpPr>
        <p:spPr bwMode="auto">
          <a:xfrm>
            <a:off x="4856163" y="5680075"/>
            <a:ext cx="190500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5" name="Oval 14"/>
          <p:cNvSpPr>
            <a:spLocks noChangeArrowheads="1"/>
          </p:cNvSpPr>
          <p:nvPr/>
        </p:nvSpPr>
        <p:spPr bwMode="auto">
          <a:xfrm>
            <a:off x="2093913" y="5683250"/>
            <a:ext cx="193675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6" name="Oval 15"/>
          <p:cNvSpPr>
            <a:spLocks noChangeArrowheads="1"/>
          </p:cNvSpPr>
          <p:nvPr/>
        </p:nvSpPr>
        <p:spPr bwMode="auto">
          <a:xfrm>
            <a:off x="3035300" y="5680075"/>
            <a:ext cx="192088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 flipH="1">
            <a:off x="2770188" y="3146425"/>
            <a:ext cx="140970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 flipH="1">
            <a:off x="3790950" y="3184525"/>
            <a:ext cx="450850" cy="819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4384675" y="3165475"/>
            <a:ext cx="449263" cy="858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>
            <a:off x="4425950" y="3089275"/>
            <a:ext cx="1409700" cy="935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0"/>
          <p:cNvSpPr>
            <a:spLocks noChangeShapeType="1"/>
          </p:cNvSpPr>
          <p:nvPr/>
        </p:nvSpPr>
        <p:spPr bwMode="auto">
          <a:xfrm>
            <a:off x="2687638" y="4156075"/>
            <a:ext cx="0" cy="725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1"/>
          <p:cNvSpPr>
            <a:spLocks noChangeShapeType="1"/>
          </p:cNvSpPr>
          <p:nvPr/>
        </p:nvSpPr>
        <p:spPr bwMode="auto">
          <a:xfrm flipH="1">
            <a:off x="3443288" y="4138613"/>
            <a:ext cx="287337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>
            <a:off x="3832225" y="4117975"/>
            <a:ext cx="306388" cy="742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3"/>
          <p:cNvSpPr>
            <a:spLocks noChangeShapeType="1"/>
          </p:cNvSpPr>
          <p:nvPr/>
        </p:nvSpPr>
        <p:spPr bwMode="auto">
          <a:xfrm>
            <a:off x="4895850" y="4156075"/>
            <a:ext cx="0" cy="704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4"/>
          <p:cNvSpPr>
            <a:spLocks noChangeShapeType="1"/>
          </p:cNvSpPr>
          <p:nvPr/>
        </p:nvSpPr>
        <p:spPr bwMode="auto">
          <a:xfrm flipH="1">
            <a:off x="2216150" y="4995863"/>
            <a:ext cx="409575" cy="704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5"/>
          <p:cNvSpPr>
            <a:spLocks noChangeShapeType="1"/>
          </p:cNvSpPr>
          <p:nvPr/>
        </p:nvSpPr>
        <p:spPr bwMode="auto">
          <a:xfrm>
            <a:off x="2770188" y="4975225"/>
            <a:ext cx="327025" cy="725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6"/>
          <p:cNvSpPr>
            <a:spLocks noChangeShapeType="1"/>
          </p:cNvSpPr>
          <p:nvPr/>
        </p:nvSpPr>
        <p:spPr bwMode="auto">
          <a:xfrm>
            <a:off x="4916488" y="5013325"/>
            <a:ext cx="0" cy="687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Oval 27"/>
          <p:cNvSpPr>
            <a:spLocks noChangeArrowheads="1"/>
          </p:cNvSpPr>
          <p:nvPr/>
        </p:nvSpPr>
        <p:spPr bwMode="auto">
          <a:xfrm>
            <a:off x="6527800" y="2973388"/>
            <a:ext cx="193675" cy="1793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39" name="Oval 28"/>
          <p:cNvSpPr>
            <a:spLocks noChangeArrowheads="1"/>
          </p:cNvSpPr>
          <p:nvPr/>
        </p:nvSpPr>
        <p:spPr bwMode="auto">
          <a:xfrm>
            <a:off x="6527800" y="3400425"/>
            <a:ext cx="193675" cy="179388"/>
          </a:xfrm>
          <a:prstGeom prst="ellipse">
            <a:avLst/>
          </a:prstGeom>
          <a:solidFill>
            <a:srgbClr val="99CC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40" name="Oval 29"/>
          <p:cNvSpPr>
            <a:spLocks noChangeArrowheads="1"/>
          </p:cNvSpPr>
          <p:nvPr/>
        </p:nvSpPr>
        <p:spPr bwMode="auto">
          <a:xfrm>
            <a:off x="6527800" y="3829050"/>
            <a:ext cx="193675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41" name="Text Box 31"/>
          <p:cNvSpPr txBox="1">
            <a:spLocks noChangeArrowheads="1"/>
          </p:cNvSpPr>
          <p:nvPr/>
        </p:nvSpPr>
        <p:spPr bwMode="auto">
          <a:xfrm>
            <a:off x="6900863" y="2854325"/>
            <a:ext cx="208121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根</a:t>
            </a:r>
          </a:p>
        </p:txBody>
      </p:sp>
      <p:sp>
        <p:nvSpPr>
          <p:cNvPr id="13342" name="Text Box 32"/>
          <p:cNvSpPr txBox="1">
            <a:spLocks noChangeArrowheads="1"/>
          </p:cNvSpPr>
          <p:nvPr/>
        </p:nvSpPr>
        <p:spPr bwMode="auto">
          <a:xfrm>
            <a:off x="6867525" y="3278188"/>
            <a:ext cx="2276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内点（有子女）</a:t>
            </a:r>
          </a:p>
        </p:txBody>
      </p:sp>
      <p:sp>
        <p:nvSpPr>
          <p:cNvPr id="13343" name="Text Box 34"/>
          <p:cNvSpPr txBox="1">
            <a:spLocks noChangeArrowheads="1"/>
          </p:cNvSpPr>
          <p:nvPr/>
        </p:nvSpPr>
        <p:spPr bwMode="auto">
          <a:xfrm>
            <a:off x="6884988" y="3757613"/>
            <a:ext cx="22590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树叶（无子女）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936625" y="2819400"/>
            <a:ext cx="13446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第</a:t>
            </a:r>
            <a:r>
              <a:rPr lang="en-US" altLang="zh-CN" sz="2000" b="1">
                <a:latin typeface="Times New Roman" panose="02020603050405020304" pitchFamily="18" charset="0"/>
              </a:rPr>
              <a:t>0</a:t>
            </a:r>
            <a:r>
              <a:rPr lang="zh-CN" altLang="en-US" sz="2000" b="1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13345" name="Text Box 36"/>
          <p:cNvSpPr txBox="1">
            <a:spLocks noChangeArrowheads="1"/>
          </p:cNvSpPr>
          <p:nvPr/>
        </p:nvSpPr>
        <p:spPr bwMode="auto">
          <a:xfrm>
            <a:off x="936625" y="3902075"/>
            <a:ext cx="13446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第</a:t>
            </a:r>
            <a:r>
              <a:rPr lang="en-US" altLang="zh-CN" sz="2000" b="1"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13346" name="Text Box 37"/>
          <p:cNvSpPr txBox="1">
            <a:spLocks noChangeArrowheads="1"/>
          </p:cNvSpPr>
          <p:nvPr/>
        </p:nvSpPr>
        <p:spPr bwMode="auto">
          <a:xfrm>
            <a:off x="914400" y="4716463"/>
            <a:ext cx="13446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第</a:t>
            </a:r>
            <a:r>
              <a:rPr lang="en-US" altLang="zh-CN" sz="2000" b="1"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13347" name="Text Box 38"/>
          <p:cNvSpPr txBox="1">
            <a:spLocks noChangeArrowheads="1"/>
          </p:cNvSpPr>
          <p:nvPr/>
        </p:nvSpPr>
        <p:spPr bwMode="auto">
          <a:xfrm>
            <a:off x="936625" y="5508625"/>
            <a:ext cx="13446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第</a:t>
            </a:r>
            <a:r>
              <a:rPr lang="en-US" altLang="zh-CN" sz="2000" b="1">
                <a:latin typeface="Times New Roman" panose="02020603050405020304" pitchFamily="18" charset="0"/>
              </a:rPr>
              <a:t>3</a:t>
            </a:r>
            <a:r>
              <a:rPr lang="zh-CN" altLang="en-US" sz="2000" b="1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13348" name="Line 39"/>
          <p:cNvSpPr>
            <a:spLocks noChangeShapeType="1"/>
          </p:cNvSpPr>
          <p:nvPr/>
        </p:nvSpPr>
        <p:spPr bwMode="auto">
          <a:xfrm>
            <a:off x="6218238" y="3087688"/>
            <a:ext cx="0" cy="1471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40"/>
          <p:cNvSpPr>
            <a:spLocks noChangeShapeType="1"/>
          </p:cNvSpPr>
          <p:nvPr/>
        </p:nvSpPr>
        <p:spPr bwMode="auto">
          <a:xfrm>
            <a:off x="6218238" y="5040313"/>
            <a:ext cx="0" cy="668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41"/>
          <p:cNvSpPr>
            <a:spLocks noChangeShapeType="1"/>
          </p:cNvSpPr>
          <p:nvPr/>
        </p:nvSpPr>
        <p:spPr bwMode="auto">
          <a:xfrm flipH="1" flipV="1">
            <a:off x="5895975" y="2974975"/>
            <a:ext cx="333375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42"/>
          <p:cNvSpPr>
            <a:spLocks noChangeShapeType="1"/>
          </p:cNvSpPr>
          <p:nvPr/>
        </p:nvSpPr>
        <p:spPr bwMode="auto">
          <a:xfrm flipH="1">
            <a:off x="5962650" y="5697538"/>
            <a:ext cx="255588" cy="179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Text Box 43"/>
          <p:cNvSpPr txBox="1">
            <a:spLocks noChangeArrowheads="1"/>
          </p:cNvSpPr>
          <p:nvPr/>
        </p:nvSpPr>
        <p:spPr bwMode="auto">
          <a:xfrm>
            <a:off x="5695950" y="4594225"/>
            <a:ext cx="3268663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树高</a:t>
            </a:r>
            <a:r>
              <a:rPr lang="en-US" altLang="zh-CN" sz="2000" b="1">
                <a:latin typeface="Times New Roman" panose="02020603050405020304" pitchFamily="18" charset="0"/>
              </a:rPr>
              <a:t>=3</a:t>
            </a:r>
            <a:r>
              <a:rPr lang="zh-CN" altLang="en-US" sz="2000" b="1">
                <a:latin typeface="Times New Roman" panose="02020603050405020304" pitchFamily="18" charset="0"/>
              </a:rPr>
              <a:t>（最大的通路长度）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353" name="Oval 27"/>
          <p:cNvSpPr>
            <a:spLocks noChangeArrowheads="1"/>
          </p:cNvSpPr>
          <p:nvPr/>
        </p:nvSpPr>
        <p:spPr bwMode="auto">
          <a:xfrm>
            <a:off x="4211638" y="2997200"/>
            <a:ext cx="193675" cy="1793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54" name="圆角矩形标注 41"/>
          <p:cNvSpPr>
            <a:spLocks noChangeArrowheads="1"/>
          </p:cNvSpPr>
          <p:nvPr/>
        </p:nvSpPr>
        <p:spPr bwMode="auto">
          <a:xfrm>
            <a:off x="6516688" y="1773238"/>
            <a:ext cx="2232025" cy="792162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根也是内点，除非它是图中唯一顶点。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根树与家族关系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91757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用根树容易描述家族关系，反之，家族关系术语被用于描述根树中顶点之间的关系。</a:t>
            </a:r>
          </a:p>
        </p:txBody>
      </p:sp>
      <p:sp>
        <p:nvSpPr>
          <p:cNvPr id="14340" name="Oval 5"/>
          <p:cNvSpPr>
            <a:spLocks noChangeArrowheads="1"/>
          </p:cNvSpPr>
          <p:nvPr/>
        </p:nvSpPr>
        <p:spPr bwMode="auto">
          <a:xfrm>
            <a:off x="5022850" y="5157788"/>
            <a:ext cx="874713" cy="1423987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41" name="Oval 6"/>
          <p:cNvSpPr>
            <a:spLocks noChangeArrowheads="1"/>
          </p:cNvSpPr>
          <p:nvPr/>
        </p:nvSpPr>
        <p:spPr bwMode="auto">
          <a:xfrm>
            <a:off x="2590800" y="3124200"/>
            <a:ext cx="2943225" cy="1196975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5508625" y="4652963"/>
            <a:ext cx="776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latin typeface="Times New Roman" panose="02020603050405020304" pitchFamily="18" charset="0"/>
              </a:rPr>
              <a:t>John</a:t>
            </a:r>
          </a:p>
        </p:txBody>
      </p:sp>
      <p:sp>
        <p:nvSpPr>
          <p:cNvPr id="14343" name="Oval 8"/>
          <p:cNvSpPr>
            <a:spLocks noChangeArrowheads="1"/>
          </p:cNvSpPr>
          <p:nvPr/>
        </p:nvSpPr>
        <p:spPr bwMode="auto">
          <a:xfrm>
            <a:off x="4843463" y="3886200"/>
            <a:ext cx="168275" cy="14446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4" name="Oval 9"/>
          <p:cNvSpPr>
            <a:spLocks noChangeArrowheads="1"/>
          </p:cNvSpPr>
          <p:nvPr/>
        </p:nvSpPr>
        <p:spPr bwMode="auto">
          <a:xfrm>
            <a:off x="3449638" y="4695825"/>
            <a:ext cx="168275" cy="1428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5" name="Oval 10"/>
          <p:cNvSpPr>
            <a:spLocks noChangeArrowheads="1"/>
          </p:cNvSpPr>
          <p:nvPr/>
        </p:nvSpPr>
        <p:spPr bwMode="auto">
          <a:xfrm>
            <a:off x="5360988" y="4695825"/>
            <a:ext cx="168275" cy="142875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6" name="Oval 11"/>
          <p:cNvSpPr>
            <a:spLocks noChangeArrowheads="1"/>
          </p:cNvSpPr>
          <p:nvPr/>
        </p:nvSpPr>
        <p:spPr bwMode="auto">
          <a:xfrm>
            <a:off x="6237288" y="4695825"/>
            <a:ext cx="168275" cy="1428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7" name="Oval 12"/>
          <p:cNvSpPr>
            <a:spLocks noChangeArrowheads="1"/>
          </p:cNvSpPr>
          <p:nvPr/>
        </p:nvSpPr>
        <p:spPr bwMode="auto">
          <a:xfrm>
            <a:off x="3449638" y="5381625"/>
            <a:ext cx="168275" cy="1444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8" name="Oval 13"/>
          <p:cNvSpPr>
            <a:spLocks noChangeArrowheads="1"/>
          </p:cNvSpPr>
          <p:nvPr/>
        </p:nvSpPr>
        <p:spPr bwMode="auto">
          <a:xfrm>
            <a:off x="4092575" y="5381625"/>
            <a:ext cx="168275" cy="1444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9" name="Oval 14"/>
          <p:cNvSpPr>
            <a:spLocks noChangeArrowheads="1"/>
          </p:cNvSpPr>
          <p:nvPr/>
        </p:nvSpPr>
        <p:spPr bwMode="auto">
          <a:xfrm>
            <a:off x="4718050" y="5381625"/>
            <a:ext cx="168275" cy="1444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0" name="Oval 15"/>
          <p:cNvSpPr>
            <a:spLocks noChangeArrowheads="1"/>
          </p:cNvSpPr>
          <p:nvPr/>
        </p:nvSpPr>
        <p:spPr bwMode="auto">
          <a:xfrm>
            <a:off x="5381625" y="5381625"/>
            <a:ext cx="168275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1" name="Oval 16"/>
          <p:cNvSpPr>
            <a:spLocks noChangeArrowheads="1"/>
          </p:cNvSpPr>
          <p:nvPr/>
        </p:nvSpPr>
        <p:spPr bwMode="auto">
          <a:xfrm>
            <a:off x="5372100" y="6053138"/>
            <a:ext cx="168275" cy="1428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2" name="Oval 17"/>
          <p:cNvSpPr>
            <a:spLocks noChangeArrowheads="1"/>
          </p:cNvSpPr>
          <p:nvPr/>
        </p:nvSpPr>
        <p:spPr bwMode="auto">
          <a:xfrm>
            <a:off x="3001963" y="6054725"/>
            <a:ext cx="168275" cy="1428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3" name="Oval 18"/>
          <p:cNvSpPr>
            <a:spLocks noChangeArrowheads="1"/>
          </p:cNvSpPr>
          <p:nvPr/>
        </p:nvSpPr>
        <p:spPr bwMode="auto">
          <a:xfrm>
            <a:off x="3824288" y="6053138"/>
            <a:ext cx="168275" cy="1428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auto">
          <a:xfrm flipH="1">
            <a:off x="3592513" y="4024313"/>
            <a:ext cx="1233487" cy="701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20"/>
          <p:cNvSpPr>
            <a:spLocks noChangeShapeType="1"/>
          </p:cNvSpPr>
          <p:nvPr/>
        </p:nvSpPr>
        <p:spPr bwMode="auto">
          <a:xfrm flipH="1">
            <a:off x="4495800" y="4027488"/>
            <a:ext cx="392113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21"/>
          <p:cNvSpPr>
            <a:spLocks noChangeShapeType="1"/>
          </p:cNvSpPr>
          <p:nvPr/>
        </p:nvSpPr>
        <p:spPr bwMode="auto">
          <a:xfrm>
            <a:off x="5003800" y="4038600"/>
            <a:ext cx="393700" cy="687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2"/>
          <p:cNvSpPr>
            <a:spLocks noChangeShapeType="1"/>
          </p:cNvSpPr>
          <p:nvPr/>
        </p:nvSpPr>
        <p:spPr bwMode="auto">
          <a:xfrm>
            <a:off x="5040313" y="3978275"/>
            <a:ext cx="1231900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Line 23"/>
          <p:cNvSpPr>
            <a:spLocks noChangeShapeType="1"/>
          </p:cNvSpPr>
          <p:nvPr/>
        </p:nvSpPr>
        <p:spPr bwMode="auto">
          <a:xfrm>
            <a:off x="3521075" y="4832350"/>
            <a:ext cx="0" cy="579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Line 24"/>
          <p:cNvSpPr>
            <a:spLocks noChangeShapeType="1"/>
          </p:cNvSpPr>
          <p:nvPr/>
        </p:nvSpPr>
        <p:spPr bwMode="auto">
          <a:xfrm flipH="1">
            <a:off x="4181475" y="4818063"/>
            <a:ext cx="250825" cy="577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5"/>
          <p:cNvSpPr>
            <a:spLocks noChangeShapeType="1"/>
          </p:cNvSpPr>
          <p:nvPr/>
        </p:nvSpPr>
        <p:spPr bwMode="auto">
          <a:xfrm>
            <a:off x="5478463" y="4832350"/>
            <a:ext cx="0" cy="563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Line 26"/>
          <p:cNvSpPr>
            <a:spLocks noChangeShapeType="1"/>
          </p:cNvSpPr>
          <p:nvPr/>
        </p:nvSpPr>
        <p:spPr bwMode="auto">
          <a:xfrm flipH="1">
            <a:off x="3109913" y="5503863"/>
            <a:ext cx="357187" cy="563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Line 27"/>
          <p:cNvSpPr>
            <a:spLocks noChangeShapeType="1"/>
          </p:cNvSpPr>
          <p:nvPr/>
        </p:nvSpPr>
        <p:spPr bwMode="auto">
          <a:xfrm>
            <a:off x="3592513" y="5487988"/>
            <a:ext cx="285750" cy="579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Line 28"/>
          <p:cNvSpPr>
            <a:spLocks noChangeShapeType="1"/>
          </p:cNvSpPr>
          <p:nvPr/>
        </p:nvSpPr>
        <p:spPr bwMode="auto">
          <a:xfrm>
            <a:off x="5468938" y="5518150"/>
            <a:ext cx="0" cy="549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4" name="Oval 29"/>
          <p:cNvSpPr>
            <a:spLocks noChangeArrowheads="1"/>
          </p:cNvSpPr>
          <p:nvPr/>
        </p:nvSpPr>
        <p:spPr bwMode="auto">
          <a:xfrm>
            <a:off x="4387850" y="4686300"/>
            <a:ext cx="168275" cy="14446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65" name="Line 30"/>
          <p:cNvSpPr>
            <a:spLocks noChangeShapeType="1"/>
          </p:cNvSpPr>
          <p:nvPr/>
        </p:nvSpPr>
        <p:spPr bwMode="auto">
          <a:xfrm>
            <a:off x="4527550" y="4824413"/>
            <a:ext cx="252413" cy="563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6" name="Text Box 31"/>
          <p:cNvSpPr txBox="1">
            <a:spLocks noChangeArrowheads="1"/>
          </p:cNvSpPr>
          <p:nvPr/>
        </p:nvSpPr>
        <p:spPr bwMode="auto">
          <a:xfrm>
            <a:off x="5580063" y="5229225"/>
            <a:ext cx="16144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John's child</a:t>
            </a:r>
          </a:p>
        </p:txBody>
      </p:sp>
      <p:sp>
        <p:nvSpPr>
          <p:cNvPr id="14367" name="Text Box 32"/>
          <p:cNvSpPr txBox="1">
            <a:spLocks noChangeArrowheads="1"/>
          </p:cNvSpPr>
          <p:nvPr/>
        </p:nvSpPr>
        <p:spPr bwMode="auto">
          <a:xfrm>
            <a:off x="5148263" y="3716338"/>
            <a:ext cx="18002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John's parent</a:t>
            </a:r>
          </a:p>
        </p:txBody>
      </p:sp>
      <p:sp>
        <p:nvSpPr>
          <p:cNvPr id="14368" name="Oval 33"/>
          <p:cNvSpPr>
            <a:spLocks noChangeArrowheads="1"/>
          </p:cNvSpPr>
          <p:nvPr/>
        </p:nvSpPr>
        <p:spPr bwMode="auto">
          <a:xfrm>
            <a:off x="3332163" y="3282950"/>
            <a:ext cx="168275" cy="1444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69" name="Line 34"/>
          <p:cNvSpPr>
            <a:spLocks noChangeShapeType="1"/>
          </p:cNvSpPr>
          <p:nvPr/>
        </p:nvSpPr>
        <p:spPr bwMode="auto">
          <a:xfrm>
            <a:off x="3497263" y="3368675"/>
            <a:ext cx="1360487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0" name="Line 35"/>
          <p:cNvSpPr>
            <a:spLocks noChangeShapeType="1"/>
          </p:cNvSpPr>
          <p:nvPr/>
        </p:nvSpPr>
        <p:spPr bwMode="auto">
          <a:xfrm flipH="1">
            <a:off x="2263775" y="3422650"/>
            <a:ext cx="1108075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1" name="Oval 36"/>
          <p:cNvSpPr>
            <a:spLocks noChangeArrowheads="1"/>
          </p:cNvSpPr>
          <p:nvPr/>
        </p:nvSpPr>
        <p:spPr bwMode="auto">
          <a:xfrm>
            <a:off x="2143125" y="3976688"/>
            <a:ext cx="168275" cy="142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72" name="Line 37"/>
          <p:cNvSpPr>
            <a:spLocks noChangeShapeType="1"/>
          </p:cNvSpPr>
          <p:nvPr/>
        </p:nvSpPr>
        <p:spPr bwMode="auto">
          <a:xfrm flipH="1">
            <a:off x="1787525" y="4110038"/>
            <a:ext cx="398463" cy="66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3" name="Line 38"/>
          <p:cNvSpPr>
            <a:spLocks noChangeShapeType="1"/>
          </p:cNvSpPr>
          <p:nvPr/>
        </p:nvSpPr>
        <p:spPr bwMode="auto">
          <a:xfrm>
            <a:off x="2263775" y="4110038"/>
            <a:ext cx="438150" cy="66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4" name="Oval 39"/>
          <p:cNvSpPr>
            <a:spLocks noChangeArrowheads="1"/>
          </p:cNvSpPr>
          <p:nvPr/>
        </p:nvSpPr>
        <p:spPr bwMode="auto">
          <a:xfrm>
            <a:off x="1676400" y="4745038"/>
            <a:ext cx="168275" cy="142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75" name="Oval 40"/>
          <p:cNvSpPr>
            <a:spLocks noChangeArrowheads="1"/>
          </p:cNvSpPr>
          <p:nvPr/>
        </p:nvSpPr>
        <p:spPr bwMode="auto">
          <a:xfrm>
            <a:off x="2628900" y="4745038"/>
            <a:ext cx="168275" cy="142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76" name="Text Box 41"/>
          <p:cNvSpPr txBox="1">
            <a:spLocks noChangeArrowheads="1"/>
          </p:cNvSpPr>
          <p:nvPr/>
        </p:nvSpPr>
        <p:spPr bwMode="auto">
          <a:xfrm>
            <a:off x="6029325" y="3208338"/>
            <a:ext cx="22875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latin typeface="Times New Roman" panose="02020603050405020304" pitchFamily="18" charset="0"/>
              </a:rPr>
              <a:t>John's ancestors</a:t>
            </a:r>
          </a:p>
        </p:txBody>
      </p:sp>
      <p:sp>
        <p:nvSpPr>
          <p:cNvPr id="14377" name="Text Box 42"/>
          <p:cNvSpPr txBox="1">
            <a:spLocks noChangeArrowheads="1"/>
          </p:cNvSpPr>
          <p:nvPr/>
        </p:nvSpPr>
        <p:spPr bwMode="auto">
          <a:xfrm>
            <a:off x="6300788" y="5589588"/>
            <a:ext cx="23574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latin typeface="Times New Roman" panose="02020603050405020304" pitchFamily="18" charset="0"/>
              </a:rPr>
              <a:t>John's descendants</a:t>
            </a:r>
          </a:p>
        </p:txBody>
      </p:sp>
      <p:sp>
        <p:nvSpPr>
          <p:cNvPr id="14378" name="Freeform 43"/>
          <p:cNvSpPr>
            <a:spLocks/>
          </p:cNvSpPr>
          <p:nvPr/>
        </p:nvSpPr>
        <p:spPr bwMode="auto">
          <a:xfrm>
            <a:off x="4808538" y="3167063"/>
            <a:ext cx="1292225" cy="192087"/>
          </a:xfrm>
          <a:custGeom>
            <a:avLst/>
            <a:gdLst>
              <a:gd name="T0" fmla="*/ 2147483647 w 1596"/>
              <a:gd name="T1" fmla="*/ 2147483647 h 258"/>
              <a:gd name="T2" fmla="*/ 2147483647 w 1596"/>
              <a:gd name="T3" fmla="*/ 2147483647 h 258"/>
              <a:gd name="T4" fmla="*/ 2147483647 w 1596"/>
              <a:gd name="T5" fmla="*/ 2147483647 h 258"/>
              <a:gd name="T6" fmla="*/ 2147483647 w 1596"/>
              <a:gd name="T7" fmla="*/ 2147483647 h 258"/>
              <a:gd name="T8" fmla="*/ 0 w 1596"/>
              <a:gd name="T9" fmla="*/ 2147483647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6"/>
              <a:gd name="T16" fmla="*/ 0 h 258"/>
              <a:gd name="T17" fmla="*/ 1596 w 1596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6" h="258">
                <a:moveTo>
                  <a:pt x="1596" y="186"/>
                </a:moveTo>
                <a:cubicBezTo>
                  <a:pt x="1529" y="145"/>
                  <a:pt x="1458" y="108"/>
                  <a:pt x="1356" y="78"/>
                </a:cubicBezTo>
                <a:cubicBezTo>
                  <a:pt x="1254" y="48"/>
                  <a:pt x="1122" y="12"/>
                  <a:pt x="984" y="6"/>
                </a:cubicBezTo>
                <a:cubicBezTo>
                  <a:pt x="846" y="0"/>
                  <a:pt x="692" y="0"/>
                  <a:pt x="528" y="42"/>
                </a:cubicBezTo>
                <a:cubicBezTo>
                  <a:pt x="364" y="84"/>
                  <a:pt x="110" y="213"/>
                  <a:pt x="0" y="25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9" name="Freeform 44"/>
          <p:cNvSpPr>
            <a:spLocks/>
          </p:cNvSpPr>
          <p:nvPr/>
        </p:nvSpPr>
        <p:spPr bwMode="auto">
          <a:xfrm>
            <a:off x="5940425" y="5876925"/>
            <a:ext cx="758825" cy="144463"/>
          </a:xfrm>
          <a:custGeom>
            <a:avLst/>
            <a:gdLst>
              <a:gd name="T0" fmla="*/ 2147483647 w 936"/>
              <a:gd name="T1" fmla="*/ 0 h 270"/>
              <a:gd name="T2" fmla="*/ 2147483647 w 936"/>
              <a:gd name="T3" fmla="*/ 2147483647 h 270"/>
              <a:gd name="T4" fmla="*/ 2147483647 w 936"/>
              <a:gd name="T5" fmla="*/ 2147483647 h 270"/>
              <a:gd name="T6" fmla="*/ 2147483647 w 936"/>
              <a:gd name="T7" fmla="*/ 2147483647 h 270"/>
              <a:gd name="T8" fmla="*/ 0 w 936"/>
              <a:gd name="T9" fmla="*/ 2147483647 h 2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6"/>
              <a:gd name="T16" fmla="*/ 0 h 270"/>
              <a:gd name="T17" fmla="*/ 936 w 936"/>
              <a:gd name="T18" fmla="*/ 270 h 2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6" h="270">
                <a:moveTo>
                  <a:pt x="936" y="0"/>
                </a:moveTo>
                <a:cubicBezTo>
                  <a:pt x="892" y="63"/>
                  <a:pt x="848" y="126"/>
                  <a:pt x="780" y="168"/>
                </a:cubicBezTo>
                <a:cubicBezTo>
                  <a:pt x="712" y="210"/>
                  <a:pt x="610" y="238"/>
                  <a:pt x="528" y="252"/>
                </a:cubicBezTo>
                <a:cubicBezTo>
                  <a:pt x="446" y="266"/>
                  <a:pt x="376" y="270"/>
                  <a:pt x="288" y="252"/>
                </a:cubicBezTo>
                <a:cubicBezTo>
                  <a:pt x="200" y="234"/>
                  <a:pt x="46" y="162"/>
                  <a:pt x="0" y="1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0" name="Rectangle 2"/>
          <p:cNvSpPr>
            <a:spLocks noChangeArrowheads="1"/>
          </p:cNvSpPr>
          <p:nvPr/>
        </p:nvSpPr>
        <p:spPr bwMode="auto">
          <a:xfrm>
            <a:off x="6804025" y="4508500"/>
            <a:ext cx="1903413" cy="457200"/>
          </a:xfrm>
          <a:prstGeom prst="rect">
            <a:avLst/>
          </a:prstGeom>
          <a:solidFill>
            <a:srgbClr val="C0C0C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7092950" y="4554538"/>
            <a:ext cx="175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John’s siblings</a:t>
            </a:r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6880225" y="4660900"/>
            <a:ext cx="168275" cy="1428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500" b="0"/>
              <a:t>根树的几个术语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496300" cy="338455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</a:rPr>
              <a:t>元树：每个内点</a:t>
            </a:r>
            <a:r>
              <a:rPr lang="zh-CN" altLang="en-US" sz="2800" u="sng" dirty="0">
                <a:latin typeface="Times New Roman" panose="02020603050405020304" pitchFamily="18" charset="0"/>
              </a:rPr>
              <a:t>至多</a:t>
            </a:r>
            <a:r>
              <a:rPr lang="zh-CN" altLang="en-US" sz="2800" dirty="0">
                <a:latin typeface="Times New Roman" panose="02020603050405020304" pitchFamily="18" charset="0"/>
              </a:rPr>
              <a:t>有</a:t>
            </a:r>
            <a:r>
              <a:rPr lang="en-US" altLang="zh-CN" sz="2800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</a:rPr>
              <a:t>个子女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元树也称为二叉树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完全</a:t>
            </a:r>
            <a:r>
              <a:rPr lang="en-US" altLang="zh-CN" sz="2800" i="1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</a:rPr>
              <a:t>元树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full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m-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ary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tree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</a:rPr>
              <a:t>每个内点</a:t>
            </a:r>
            <a:r>
              <a:rPr lang="zh-CN" altLang="en-US" sz="2400" u="sng" dirty="0">
                <a:latin typeface="Times New Roman" panose="02020603050405020304" pitchFamily="18" charset="0"/>
              </a:rPr>
              <a:t>恰好</a:t>
            </a:r>
            <a:r>
              <a:rPr lang="zh-CN" altLang="en-US" sz="2400" dirty="0">
                <a:latin typeface="Times New Roman" panose="02020603050405020304" pitchFamily="18" charset="0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</a:rPr>
              <a:t>个子女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平衡：树叶都在</a:t>
            </a:r>
            <a:r>
              <a:rPr lang="en-US" altLang="zh-CN" sz="2800" dirty="0">
                <a:latin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</a:rPr>
              <a:t>层或</a:t>
            </a:r>
            <a:r>
              <a:rPr lang="en-US" altLang="zh-CN" sz="2800" dirty="0">
                <a:latin typeface="Times New Roman" panose="02020603050405020304" pitchFamily="18" charset="0"/>
              </a:rPr>
              <a:t>(h-1)</a:t>
            </a:r>
            <a:r>
              <a:rPr lang="zh-CN" altLang="en-US" sz="2800" dirty="0">
                <a:latin typeface="Times New Roman" panose="02020603050405020304" pitchFamily="18" charset="0"/>
              </a:rPr>
              <a:t>层</a:t>
            </a:r>
            <a:r>
              <a:rPr lang="en-US" altLang="zh-CN" sz="2800" dirty="0">
                <a:latin typeface="Times New Roman" panose="02020603050405020304" pitchFamily="18" charset="0"/>
              </a:rPr>
              <a:t>, h</a:t>
            </a:r>
            <a:r>
              <a:rPr lang="zh-CN" altLang="en-US" sz="2800" dirty="0">
                <a:latin typeface="Times New Roman" panose="02020603050405020304" pitchFamily="18" charset="0"/>
              </a:rPr>
              <a:t>为树高。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有序：同层中每个顶点排定次序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</a:rPr>
              <a:t>有序二叉树通常也简称为二叉树</a:t>
            </a:r>
          </a:p>
          <a:p>
            <a:pPr eaLnBrk="1" hangingPunct="1"/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648200" y="4572000"/>
            <a:ext cx="4038600" cy="1524000"/>
            <a:chOff x="2688" y="1272"/>
            <a:chExt cx="3485" cy="1709"/>
          </a:xfrm>
        </p:grpSpPr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4368" y="1272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6" name="Oval 6"/>
            <p:cNvSpPr>
              <a:spLocks noChangeArrowheads="1"/>
            </p:cNvSpPr>
            <p:nvPr/>
          </p:nvSpPr>
          <p:spPr bwMode="auto">
            <a:xfrm>
              <a:off x="3480" y="1704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5124" y="1704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8" name="Oval 8"/>
            <p:cNvSpPr>
              <a:spLocks noChangeArrowheads="1"/>
            </p:cNvSpPr>
            <p:nvPr/>
          </p:nvSpPr>
          <p:spPr bwMode="auto">
            <a:xfrm>
              <a:off x="3012" y="2196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3900" y="2196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4788" y="2196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5676" y="2196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2688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133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6060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5578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3166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5096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4614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3648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 flipH="1">
              <a:off x="3576" y="1368"/>
              <a:ext cx="804" cy="36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4476" y="1356"/>
              <a:ext cx="672" cy="3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flipH="1">
              <a:off x="3084" y="1812"/>
              <a:ext cx="408" cy="42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3564" y="1788"/>
              <a:ext cx="372" cy="42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 flipH="1">
              <a:off x="4872" y="1812"/>
              <a:ext cx="276" cy="39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5220" y="1764"/>
              <a:ext cx="480" cy="44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 flipH="1">
              <a:off x="2760" y="2292"/>
              <a:ext cx="276" cy="5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>
              <a:off x="3096" y="2304"/>
              <a:ext cx="120" cy="57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 flipH="1">
              <a:off x="3720" y="2292"/>
              <a:ext cx="216" cy="58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3972" y="2304"/>
              <a:ext cx="216" cy="5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30"/>
            <p:cNvSpPr>
              <a:spLocks noChangeShapeType="1"/>
            </p:cNvSpPr>
            <p:nvPr/>
          </p:nvSpPr>
          <p:spPr bwMode="auto">
            <a:xfrm flipH="1">
              <a:off x="4680" y="2304"/>
              <a:ext cx="144" cy="576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4872" y="2292"/>
              <a:ext cx="276" cy="588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 flipH="1">
              <a:off x="5640" y="2304"/>
              <a:ext cx="72" cy="5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>
              <a:off x="5772" y="2268"/>
              <a:ext cx="336" cy="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792163"/>
          </a:xfrm>
        </p:spPr>
        <p:txBody>
          <a:bodyPr/>
          <a:lstStyle/>
          <a:p>
            <a:pPr eaLnBrk="1" hangingPunct="1"/>
            <a:r>
              <a:rPr lang="zh-CN" altLang="en-US" sz="4000"/>
              <a:t>根树的几个术语（续）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7980363" cy="3724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dirty="0"/>
              <a:t>定义：设</a:t>
            </a:r>
            <a:r>
              <a:rPr lang="en-US" altLang="zh-CN" sz="2600" i="1" dirty="0">
                <a:latin typeface="Times New Roman" panose="02020603050405020304" pitchFamily="18" charset="0"/>
              </a:rPr>
              <a:t>T</a:t>
            </a:r>
            <a:r>
              <a:rPr lang="zh-CN" altLang="en-US" sz="2600" dirty="0"/>
              <a:t>是根树，</a:t>
            </a:r>
            <a:r>
              <a:rPr lang="en-US" altLang="zh-CN" sz="2600" i="1" dirty="0">
                <a:latin typeface="Times New Roman" panose="02020603050405020304" pitchFamily="18" charset="0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</a:rPr>
              <a:t>中任一顶点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zh-CN" altLang="en-US" sz="2600" dirty="0">
                <a:latin typeface="Times New Roman" panose="02020603050405020304" pitchFamily="18" charset="0"/>
              </a:rPr>
              <a:t>及其所有后代的导出子图显然也是根树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latin typeface="Times New Roman" panose="02020603050405020304" pitchFamily="18" charset="0"/>
              </a:rPr>
              <a:t>以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zh-CN" altLang="en-US" sz="2600" dirty="0">
                <a:latin typeface="Times New Roman" panose="02020603050405020304" pitchFamily="18" charset="0"/>
              </a:rPr>
              <a:t>为根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</a:rPr>
              <a:t>，称为</a:t>
            </a:r>
            <a:r>
              <a:rPr lang="en-US" altLang="zh-CN" sz="2600" i="1" dirty="0">
                <a:latin typeface="Times New Roman" panose="02020603050405020304" pitchFamily="18" charset="0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</a:rPr>
              <a:t>的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根子树</a:t>
            </a:r>
            <a:r>
              <a:rPr lang="zh-CN" altLang="en-US" sz="2600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dirty="0">
                <a:latin typeface="Times New Roman" panose="02020603050405020304" pitchFamily="18" charset="0"/>
              </a:rPr>
              <a:t>有序二叉树的子树分为左子树和右子树</a:t>
            </a:r>
          </a:p>
          <a:p>
            <a:pPr eaLnBrk="1" hangingPunct="1"/>
            <a:endParaRPr lang="zh-CN" altLang="en-US" sz="26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即使不是完全二叉数，也可以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分左、右，必须注意顶点位置</a:t>
            </a:r>
          </a:p>
          <a:p>
            <a:pPr eaLnBrk="1" hangingPunct="1"/>
            <a:endParaRPr lang="en-US" altLang="zh-CN" sz="19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5781675" y="4006850"/>
            <a:ext cx="927100" cy="2039938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6853238" y="4040188"/>
            <a:ext cx="927100" cy="2039937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6718300" y="3641725"/>
            <a:ext cx="74613" cy="77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6226175" y="4238625"/>
            <a:ext cx="74613" cy="77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7208838" y="4264025"/>
            <a:ext cx="74612" cy="77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6296025" y="3700463"/>
            <a:ext cx="436563" cy="555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6780213" y="3708400"/>
            <a:ext cx="442912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773738" y="5084763"/>
            <a:ext cx="10779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latin typeface="Times New Roman" panose="02020603050405020304" pitchFamily="18" charset="0"/>
              </a:rPr>
              <a:t>左子树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886575" y="5102225"/>
            <a:ext cx="8905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latin typeface="Times New Roman" panose="02020603050405020304" pitchFamily="18" charset="0"/>
              </a:rPr>
              <a:t>右子树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6051550" y="4303713"/>
            <a:ext cx="188913" cy="4222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6296025" y="4313238"/>
            <a:ext cx="166688" cy="41433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7058025" y="4346575"/>
            <a:ext cx="165100" cy="3810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7278688" y="4321175"/>
            <a:ext cx="166687" cy="4159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/>
              <a:t>根树（举例）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7980362" cy="1295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树的高度、各顶点所处的层数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完全、平衡</a:t>
            </a:r>
          </a:p>
          <a:p>
            <a:pPr eaLnBrk="1" hangingPunct="1"/>
            <a:endParaRPr lang="en-US" altLang="zh-CN" sz="19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412" name="Picture 4" descr="http://cs-people.bu.edu/behoppe/videos/rooted%20tr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141663"/>
            <a:ext cx="187325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http://www.freecprograms.com/BinaryTre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573463"/>
            <a:ext cx="2274888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2" descr="http://jcsites.juniata.edu/faculty/kruse/cs240/images/trees.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00438"/>
            <a:ext cx="282733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7191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完全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元树的顶点数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700213"/>
            <a:ext cx="8964612" cy="24479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b="1">
                <a:latin typeface="Times New Roman" panose="02020603050405020304" pitchFamily="18" charset="0"/>
              </a:rPr>
              <a:t>设</a:t>
            </a:r>
            <a:r>
              <a:rPr lang="en-US" altLang="zh-CN" sz="2600" b="1">
                <a:latin typeface="Times New Roman" panose="02020603050405020304" pitchFamily="18" charset="0"/>
              </a:rPr>
              <a:t>T</a:t>
            </a:r>
            <a:r>
              <a:rPr lang="zh-CN" altLang="en-US" sz="2600" b="1">
                <a:latin typeface="Times New Roman" panose="02020603050405020304" pitchFamily="18" charset="0"/>
              </a:rPr>
              <a:t>是完全</a:t>
            </a:r>
            <a:r>
              <a:rPr lang="en-US" altLang="zh-CN" sz="2600" b="1">
                <a:latin typeface="Times New Roman" panose="02020603050405020304" pitchFamily="18" charset="0"/>
              </a:rPr>
              <a:t>m</a:t>
            </a:r>
            <a:r>
              <a:rPr lang="zh-CN" altLang="en-US" sz="2600" b="1">
                <a:latin typeface="Times New Roman" panose="02020603050405020304" pitchFamily="18" charset="0"/>
              </a:rPr>
              <a:t>元树，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若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zh-CN" altLang="en-US" sz="2200" b="1">
                <a:latin typeface="Times New Roman" panose="02020603050405020304" pitchFamily="18" charset="0"/>
              </a:rPr>
              <a:t>有</a:t>
            </a:r>
            <a:r>
              <a:rPr lang="en-US" altLang="zh-CN" sz="2200" b="1">
                <a:latin typeface="Times New Roman" panose="02020603050405020304" pitchFamily="18" charset="0"/>
              </a:rPr>
              <a:t>n</a:t>
            </a:r>
            <a:r>
              <a:rPr lang="zh-CN" altLang="en-US" sz="2200" b="1">
                <a:latin typeface="Times New Roman" panose="02020603050405020304" pitchFamily="18" charset="0"/>
              </a:rPr>
              <a:t>个顶点</a:t>
            </a:r>
            <a:r>
              <a:rPr lang="en-US" altLang="zh-CN" sz="2200" b="1">
                <a:latin typeface="Times New Roman" panose="02020603050405020304" pitchFamily="18" charset="0"/>
              </a:rPr>
              <a:t>, </a:t>
            </a:r>
            <a:r>
              <a:rPr lang="zh-CN" altLang="en-US" sz="2200" b="1">
                <a:latin typeface="Times New Roman" panose="02020603050405020304" pitchFamily="18" charset="0"/>
              </a:rPr>
              <a:t>则有</a:t>
            </a:r>
            <a:r>
              <a:rPr lang="en-US" altLang="zh-CN" sz="2200" b="1">
                <a:latin typeface="Times New Roman" panose="02020603050405020304" pitchFamily="18" charset="0"/>
              </a:rPr>
              <a:t>i=(n-1)/m</a:t>
            </a:r>
            <a:r>
              <a:rPr lang="zh-CN" altLang="en-US" sz="2200" b="1">
                <a:latin typeface="Times New Roman" panose="02020603050405020304" pitchFamily="18" charset="0"/>
              </a:rPr>
              <a:t>个内点和</a:t>
            </a:r>
            <a:r>
              <a:rPr lang="en-US" altLang="zh-CN" sz="2200" b="1" i="1">
                <a:latin typeface="Times New Roman" panose="02020603050405020304" pitchFamily="18" charset="0"/>
              </a:rPr>
              <a:t>l</a:t>
            </a:r>
            <a:r>
              <a:rPr lang="en-US" altLang="zh-CN" sz="2200" b="1">
                <a:latin typeface="Times New Roman" panose="02020603050405020304" pitchFamily="18" charset="0"/>
              </a:rPr>
              <a:t>=[(m-1)n+1]/m</a:t>
            </a:r>
            <a:r>
              <a:rPr lang="zh-CN" altLang="en-US" sz="2200" b="1">
                <a:latin typeface="Times New Roman" panose="02020603050405020304" pitchFamily="18" charset="0"/>
              </a:rPr>
              <a:t>个树叶</a:t>
            </a:r>
            <a:r>
              <a:rPr lang="en-US" altLang="zh-CN" sz="2200" b="1"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若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zh-CN" altLang="en-US" sz="2200" b="1">
                <a:latin typeface="Times New Roman" panose="02020603050405020304" pitchFamily="18" charset="0"/>
              </a:rPr>
              <a:t>有</a:t>
            </a:r>
            <a:r>
              <a:rPr lang="en-US" altLang="zh-CN" sz="2200" b="1">
                <a:latin typeface="Times New Roman" panose="02020603050405020304" pitchFamily="18" charset="0"/>
              </a:rPr>
              <a:t>i</a:t>
            </a:r>
            <a:r>
              <a:rPr lang="zh-CN" altLang="en-US" sz="2200" b="1">
                <a:latin typeface="Times New Roman" panose="02020603050405020304" pitchFamily="18" charset="0"/>
              </a:rPr>
              <a:t>个内点，则有</a:t>
            </a:r>
            <a:r>
              <a:rPr lang="en-US" altLang="zh-CN" sz="2200" b="1">
                <a:latin typeface="Times New Roman" panose="02020603050405020304" pitchFamily="18" charset="0"/>
              </a:rPr>
              <a:t>n=mi+1</a:t>
            </a:r>
            <a:r>
              <a:rPr lang="zh-CN" altLang="en-US" sz="2200" b="1">
                <a:latin typeface="Times New Roman" panose="02020603050405020304" pitchFamily="18" charset="0"/>
              </a:rPr>
              <a:t>顶点和</a:t>
            </a:r>
            <a:r>
              <a:rPr lang="en-US" altLang="zh-CN" sz="2200" b="1" i="1">
                <a:latin typeface="Times New Roman" panose="02020603050405020304" pitchFamily="18" charset="0"/>
              </a:rPr>
              <a:t>l</a:t>
            </a:r>
            <a:r>
              <a:rPr lang="en-US" altLang="zh-CN" sz="2200" b="1">
                <a:latin typeface="Times New Roman" panose="02020603050405020304" pitchFamily="18" charset="0"/>
              </a:rPr>
              <a:t>=(m-1)i+1</a:t>
            </a:r>
            <a:r>
              <a:rPr lang="zh-CN" altLang="en-US" sz="2200" b="1">
                <a:latin typeface="Times New Roman" panose="02020603050405020304" pitchFamily="18" charset="0"/>
              </a:rPr>
              <a:t>个树叶</a:t>
            </a:r>
            <a:r>
              <a:rPr lang="en-US" altLang="zh-CN" sz="2200" b="1"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若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zh-CN" altLang="en-US" sz="2200" b="1">
                <a:latin typeface="Times New Roman" panose="02020603050405020304" pitchFamily="18" charset="0"/>
              </a:rPr>
              <a:t>有</a:t>
            </a:r>
            <a:r>
              <a:rPr lang="en-US" altLang="zh-CN" sz="2200" b="1" i="1">
                <a:latin typeface="Times New Roman" panose="02020603050405020304" pitchFamily="18" charset="0"/>
              </a:rPr>
              <a:t>l</a:t>
            </a:r>
            <a:r>
              <a:rPr lang="zh-CN" altLang="en-US" sz="2200" b="1">
                <a:latin typeface="Times New Roman" panose="02020603050405020304" pitchFamily="18" charset="0"/>
              </a:rPr>
              <a:t>个树叶，则有</a:t>
            </a:r>
            <a:r>
              <a:rPr lang="en-US" altLang="zh-CN" sz="2200" b="1">
                <a:latin typeface="Times New Roman" panose="02020603050405020304" pitchFamily="18" charset="0"/>
              </a:rPr>
              <a:t>n=(m</a:t>
            </a:r>
            <a:r>
              <a:rPr lang="en-US" altLang="zh-CN" sz="2200" b="1" i="1">
                <a:latin typeface="Times New Roman" panose="02020603050405020304" pitchFamily="18" charset="0"/>
              </a:rPr>
              <a:t>l</a:t>
            </a:r>
            <a:r>
              <a:rPr lang="en-US" altLang="zh-CN" sz="2200" b="1">
                <a:latin typeface="Times New Roman" panose="02020603050405020304" pitchFamily="18" charset="0"/>
              </a:rPr>
              <a:t>-1)/(m-1)</a:t>
            </a:r>
            <a:r>
              <a:rPr lang="zh-CN" altLang="en-US" sz="2200" b="1">
                <a:latin typeface="Times New Roman" panose="02020603050405020304" pitchFamily="18" charset="0"/>
              </a:rPr>
              <a:t> 个顶点和</a:t>
            </a:r>
            <a:r>
              <a:rPr lang="en-US" altLang="zh-CN" sz="2200" b="1">
                <a:latin typeface="Times New Roman" panose="02020603050405020304" pitchFamily="18" charset="0"/>
              </a:rPr>
              <a:t>i=(</a:t>
            </a:r>
            <a:r>
              <a:rPr lang="en-US" altLang="zh-CN" sz="2200" b="1" i="1">
                <a:latin typeface="Times New Roman" panose="02020603050405020304" pitchFamily="18" charset="0"/>
              </a:rPr>
              <a:t>l-</a:t>
            </a:r>
            <a:r>
              <a:rPr lang="en-US" altLang="zh-CN" sz="2200" b="1">
                <a:latin typeface="Times New Roman" panose="02020603050405020304" pitchFamily="18" charset="0"/>
              </a:rPr>
              <a:t>1) )/(m-1) </a:t>
            </a:r>
            <a:r>
              <a:rPr lang="zh-CN" altLang="en-US" sz="2200" b="1">
                <a:latin typeface="Times New Roman" panose="02020603050405020304" pitchFamily="18" charset="0"/>
              </a:rPr>
              <a:t>个内点</a:t>
            </a:r>
            <a:r>
              <a:rPr lang="en-US" altLang="zh-CN" sz="22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692275" y="4437063"/>
            <a:ext cx="5903913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92150" lvl="1" indent="-347663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70000"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n-1 = </a:t>
            </a:r>
            <a:r>
              <a:rPr lang="en-US" altLang="zh-CN" sz="2800" b="1" kern="0" dirty="0" err="1">
                <a:latin typeface="Times New Roman" pitchFamily="18" charset="0"/>
                <a:ea typeface="+mn-ea"/>
              </a:rPr>
              <a:t>m</a:t>
            </a:r>
            <a:r>
              <a:rPr lang="en-US" altLang="zh-CN" sz="2800" b="1" kern="0" dirty="0" err="1">
                <a:latin typeface="Times New Roman" pitchFamily="18" charset="0"/>
                <a:ea typeface="+mn-ea"/>
                <a:sym typeface="Symbol"/>
              </a:rPr>
              <a:t></a:t>
            </a:r>
            <a:r>
              <a:rPr lang="en-US" altLang="zh-CN" sz="2800" b="1" kern="0" dirty="0" err="1">
                <a:latin typeface="Times New Roman" pitchFamily="18" charset="0"/>
                <a:ea typeface="+mn-ea"/>
              </a:rPr>
              <a:t>i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 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（入度总数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=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出度总数）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    </a:t>
            </a:r>
          </a:p>
          <a:p>
            <a:pPr marL="692150" lvl="1" indent="-347663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70000"/>
              <a:defRPr/>
            </a:pPr>
            <a:r>
              <a:rPr lang="en-US" altLang="zh-CN" sz="2800" b="1" dirty="0">
                <a:latin typeface="Times New Roman" pitchFamily="18" charset="0"/>
              </a:rPr>
              <a:t>n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= </a:t>
            </a:r>
            <a:r>
              <a:rPr lang="en-US" altLang="zh-CN" sz="2800" b="1" dirty="0" err="1">
                <a:latin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</a:rPr>
              <a:t> + </a:t>
            </a:r>
            <a:r>
              <a:rPr lang="en-US" altLang="zh-CN" sz="2800" b="1" i="1" dirty="0">
                <a:latin typeface="Times New Roman" pitchFamily="18" charset="0"/>
              </a:rPr>
              <a:t>l</a:t>
            </a:r>
            <a:r>
              <a:rPr lang="en-US" altLang="zh-CN" sz="2800" b="1" dirty="0">
                <a:latin typeface="Times New Roman" pitchFamily="18" charset="0"/>
              </a:rPr>
              <a:t>    </a:t>
            </a:r>
            <a:r>
              <a:rPr lang="zh-CN" altLang="en-US" sz="2800" b="1" dirty="0">
                <a:latin typeface="Times New Roman" pitchFamily="18" charset="0"/>
              </a:rPr>
              <a:t>（</a:t>
            </a:r>
            <a:r>
              <a:rPr lang="zh-CN" altLang="en-US" sz="2800" b="1" kern="0" dirty="0">
                <a:latin typeface="Times New Roman" pitchFamily="18" charset="0"/>
              </a:rPr>
              <a:t>顶点分为内点和树叶）</a:t>
            </a:r>
            <a:endParaRPr lang="en-US" altLang="zh-CN" sz="2800" b="1" kern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高度为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元树的顶点数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135938" cy="24479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高度为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</a:rPr>
              <a:t>元树最多有个</a:t>
            </a:r>
            <a:r>
              <a:rPr lang="en-US" altLang="zh-CN" sz="28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aseline="30000" dirty="0" err="1">
                <a:latin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</a:rPr>
              <a:t>个树叶。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dirty="0">
                <a:latin typeface="Times New Roman" panose="02020603050405020304" pitchFamily="18" charset="0"/>
              </a:rPr>
              <a:t>按照高度</a:t>
            </a:r>
            <a:r>
              <a:rPr lang="en-US" altLang="zh-CN" sz="2200" dirty="0">
                <a:latin typeface="Times New Roman" panose="02020603050405020304" pitchFamily="18" charset="0"/>
              </a:rPr>
              <a:t>h</a:t>
            </a:r>
            <a:r>
              <a:rPr lang="zh-CN" altLang="en-US" sz="2200" dirty="0">
                <a:latin typeface="Times New Roman" panose="02020603050405020304" pitchFamily="18" charset="0"/>
              </a:rPr>
              <a:t>进行归纳证明。（第</a:t>
            </a:r>
            <a:r>
              <a:rPr lang="en-US" altLang="zh-CN" sz="2200" dirty="0">
                <a:latin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</a:rPr>
              <a:t>层顶点最多为</a:t>
            </a:r>
            <a:r>
              <a:rPr lang="en-US" altLang="zh-CN" sz="2200" dirty="0">
                <a:latin typeface="Times New Roman" panose="02020603050405020304" pitchFamily="18" charset="0"/>
              </a:rPr>
              <a:t>m</a:t>
            </a:r>
            <a:r>
              <a:rPr lang="zh-CN" altLang="en-US" sz="2200" dirty="0">
                <a:latin typeface="Times New Roman" panose="02020603050405020304" pitchFamily="18" charset="0"/>
              </a:rPr>
              <a:t>个）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若高度为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</a:rPr>
              <a:t>元树有</a:t>
            </a:r>
            <a:r>
              <a:rPr lang="en-US" altLang="zh-CN" sz="2800" i="1" dirty="0">
                <a:latin typeface="Times New Roman" panose="02020603050405020304" pitchFamily="18" charset="0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</a:rPr>
              <a:t>个树叶，则</a:t>
            </a:r>
            <a:r>
              <a:rPr lang="en-US" altLang="zh-CN" sz="2800" dirty="0">
                <a:latin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 </a:t>
            </a:r>
            <a:r>
              <a:rPr lang="en-US" altLang="zh-CN" sz="2800" dirty="0" err="1">
                <a:latin typeface="Times New Roman" panose="02020603050405020304" pitchFamily="18" charset="0"/>
              </a:rPr>
              <a:t>log</a:t>
            </a:r>
            <a:r>
              <a:rPr lang="en-US" altLang="zh-CN" sz="2800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. 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如果这棵树是完全的且平衡的，则有</a:t>
            </a:r>
            <a:r>
              <a:rPr lang="en-US" altLang="zh-CN" sz="2400" dirty="0">
                <a:latin typeface="Times New Roman" panose="02020603050405020304" pitchFamily="18" charset="0"/>
              </a:rPr>
              <a:t>h=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</a:t>
            </a:r>
            <a:r>
              <a:rPr lang="en-US" altLang="zh-CN" sz="2400" dirty="0" err="1">
                <a:latin typeface="Times New Roman" panose="02020603050405020304" pitchFamily="18" charset="0"/>
              </a:rPr>
              <a:t>log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. 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zh-CN" sz="28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zh-CN" sz="2800" i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79613" y="4365625"/>
            <a:ext cx="287972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92150" lvl="1" indent="-347663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70000"/>
              <a:defRPr/>
            </a:pPr>
            <a:r>
              <a:rPr lang="en-US" altLang="zh-CN" sz="3200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sz="3200" b="1" dirty="0">
                <a:latin typeface="Times New Roman" pitchFamily="18" charset="0"/>
              </a:rPr>
              <a:t>m</a:t>
            </a:r>
            <a:r>
              <a:rPr lang="en-US" altLang="zh-CN" sz="3200" b="1" baseline="30000" dirty="0">
                <a:latin typeface="Times New Roman" pitchFamily="18" charset="0"/>
              </a:rPr>
              <a:t>h-1</a:t>
            </a:r>
            <a:r>
              <a:rPr lang="en-US" altLang="zh-CN" sz="3200" b="1" kern="0" dirty="0">
                <a:latin typeface="Times New Roman" pitchFamily="18" charset="0"/>
                <a:ea typeface="+mn-ea"/>
                <a:sym typeface="Symbol"/>
              </a:rPr>
              <a:t> </a:t>
            </a:r>
            <a:r>
              <a:rPr lang="en-US" altLang="zh-CN" sz="3200" b="1" i="1" dirty="0">
                <a:latin typeface="Times New Roman" pitchFamily="18" charset="0"/>
              </a:rPr>
              <a:t>l </a:t>
            </a:r>
            <a:r>
              <a:rPr lang="en-US" altLang="zh-CN" sz="3200" b="1" kern="0" dirty="0">
                <a:latin typeface="Times New Roman" pitchFamily="18" charset="0"/>
                <a:ea typeface="+mn-ea"/>
                <a:sym typeface="Symbol"/>
              </a:rPr>
              <a:t>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en-US" altLang="zh-CN" sz="3200" b="1" dirty="0" err="1">
                <a:latin typeface="Times New Roman" pitchFamily="18" charset="0"/>
              </a:rPr>
              <a:t>m</a:t>
            </a:r>
            <a:r>
              <a:rPr lang="en-US" altLang="zh-CN" sz="3200" b="1" baseline="30000" dirty="0" err="1">
                <a:latin typeface="Times New Roman" pitchFamily="18" charset="0"/>
              </a:rPr>
              <a:t>h</a:t>
            </a:r>
            <a:endParaRPr lang="en-US" altLang="zh-CN" sz="3200" b="1" kern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有序根树的遍历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569325" cy="20891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前序遍历 （</a:t>
            </a:r>
            <a:r>
              <a:rPr lang="en-US" altLang="zh-CN" sz="2800">
                <a:latin typeface="Times New Roman" panose="02020603050405020304" pitchFamily="18" charset="0"/>
              </a:rPr>
              <a:t>preorder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只包含根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，则为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的子树为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…, T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则为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preorder(T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), …, preorder(T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484" name="Oval 5"/>
          <p:cNvSpPr>
            <a:spLocks noChangeArrowheads="1"/>
          </p:cNvSpPr>
          <p:nvPr/>
        </p:nvSpPr>
        <p:spPr bwMode="auto">
          <a:xfrm>
            <a:off x="4079875" y="4351338"/>
            <a:ext cx="106363" cy="109537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 i="1"/>
          </a:p>
        </p:txBody>
      </p:sp>
      <p:sp>
        <p:nvSpPr>
          <p:cNvPr id="20485" name="Line 15"/>
          <p:cNvSpPr>
            <a:spLocks noChangeShapeType="1"/>
          </p:cNvSpPr>
          <p:nvPr/>
        </p:nvSpPr>
        <p:spPr bwMode="auto">
          <a:xfrm flipH="1">
            <a:off x="3132138" y="4441825"/>
            <a:ext cx="960437" cy="642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18"/>
          <p:cNvSpPr>
            <a:spLocks noChangeShapeType="1"/>
          </p:cNvSpPr>
          <p:nvPr/>
        </p:nvSpPr>
        <p:spPr bwMode="auto">
          <a:xfrm>
            <a:off x="4192588" y="4441825"/>
            <a:ext cx="1100137" cy="642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21"/>
          <p:cNvSpPr>
            <a:spLocks noChangeShapeType="1"/>
          </p:cNvSpPr>
          <p:nvPr/>
        </p:nvSpPr>
        <p:spPr bwMode="auto">
          <a:xfrm>
            <a:off x="4140200" y="4365625"/>
            <a:ext cx="0" cy="719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32"/>
          <p:cNvSpPr txBox="1">
            <a:spLocks noChangeArrowheads="1"/>
          </p:cNvSpPr>
          <p:nvPr/>
        </p:nvSpPr>
        <p:spPr bwMode="auto">
          <a:xfrm>
            <a:off x="3924300" y="3803650"/>
            <a:ext cx="5365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0489" name="椭圆形标注 15"/>
          <p:cNvSpPr>
            <a:spLocks noChangeArrowheads="1"/>
          </p:cNvSpPr>
          <p:nvPr/>
        </p:nvSpPr>
        <p:spPr bwMode="auto">
          <a:xfrm>
            <a:off x="2695575" y="5072063"/>
            <a:ext cx="719138" cy="792162"/>
          </a:xfrm>
          <a:prstGeom prst="wedgeEllipseCallout">
            <a:avLst>
              <a:gd name="adj1" fmla="val -18343"/>
              <a:gd name="adj2" fmla="val 21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0" name="椭圆形标注 16"/>
          <p:cNvSpPr>
            <a:spLocks noChangeArrowheads="1"/>
          </p:cNvSpPr>
          <p:nvPr/>
        </p:nvSpPr>
        <p:spPr bwMode="auto">
          <a:xfrm>
            <a:off x="4932363" y="5084763"/>
            <a:ext cx="792162" cy="865187"/>
          </a:xfrm>
          <a:prstGeom prst="wedgeEllipseCallout">
            <a:avLst>
              <a:gd name="adj1" fmla="val -18343"/>
              <a:gd name="adj2" fmla="val 21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1" name="椭圆形标注 17"/>
          <p:cNvSpPr>
            <a:spLocks noChangeArrowheads="1"/>
          </p:cNvSpPr>
          <p:nvPr/>
        </p:nvSpPr>
        <p:spPr bwMode="auto">
          <a:xfrm>
            <a:off x="3708400" y="5013325"/>
            <a:ext cx="1079500" cy="647700"/>
          </a:xfrm>
          <a:prstGeom prst="wedgeEllipseCallout">
            <a:avLst>
              <a:gd name="adj1" fmla="val -18343"/>
              <a:gd name="adj2" fmla="val 21000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有序根树的遍历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567738" cy="936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前序遍历 （</a:t>
            </a:r>
            <a:r>
              <a:rPr lang="en-US" altLang="zh-CN" sz="2800">
                <a:latin typeface="Times New Roman" panose="02020603050405020304" pitchFamily="18" charset="0"/>
              </a:rPr>
              <a:t>preorder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21508" name="组合 38"/>
          <p:cNvGrpSpPr>
            <a:grpSpLocks/>
          </p:cNvGrpSpPr>
          <p:nvPr/>
        </p:nvGrpSpPr>
        <p:grpSpPr bwMode="auto">
          <a:xfrm>
            <a:off x="1908175" y="2781300"/>
            <a:ext cx="5000625" cy="3133725"/>
            <a:chOff x="2555776" y="2780928"/>
            <a:chExt cx="3632566" cy="2148263"/>
          </a:xfrm>
        </p:grpSpPr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4079776" y="308653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3233109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4926443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2866220" y="412090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3571776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4418443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5444770" y="419419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3897272" y="474681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7" name="Oval 13"/>
            <p:cNvSpPr>
              <a:spLocks noChangeArrowheads="1"/>
            </p:cNvSpPr>
            <p:nvPr/>
          </p:nvSpPr>
          <p:spPr bwMode="auto">
            <a:xfrm>
              <a:off x="4958934" y="4225861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4958934" y="4752038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H="1">
              <a:off x="3345998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 flipH="1">
              <a:off x="2950887" y="3647798"/>
              <a:ext cx="295393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3330946" y="3647798"/>
              <a:ext cx="269052" cy="5142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4192665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5022268" y="3618130"/>
              <a:ext cx="432048" cy="5760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flipH="1">
              <a:off x="4516280" y="3647798"/>
              <a:ext cx="438385" cy="5289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4126505" y="3212976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5004048" y="4311529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5118831" y="4656448"/>
              <a:ext cx="426393" cy="272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5652120" y="4149080"/>
              <a:ext cx="536222" cy="28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4924561" y="3207017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4139952" y="3501008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4572000" y="4077073"/>
              <a:ext cx="360040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4072686" y="4607092"/>
              <a:ext cx="261536" cy="275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3706536" y="4014823"/>
              <a:ext cx="344727" cy="246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1534" name="Text Box 30"/>
            <p:cNvSpPr txBox="1">
              <a:spLocks noChangeArrowheads="1"/>
            </p:cNvSpPr>
            <p:nvPr/>
          </p:nvSpPr>
          <p:spPr bwMode="auto">
            <a:xfrm>
              <a:off x="2555776" y="397103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3022383" y="3251095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536" name="Text Box 32"/>
            <p:cNvSpPr txBox="1">
              <a:spLocks noChangeArrowheads="1"/>
            </p:cNvSpPr>
            <p:nvPr/>
          </p:nvSpPr>
          <p:spPr bwMode="auto">
            <a:xfrm>
              <a:off x="3895391" y="278092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>
              <a:off x="3656443" y="4264892"/>
              <a:ext cx="282222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Oval 13"/>
            <p:cNvSpPr>
              <a:spLocks noChangeArrowheads="1"/>
            </p:cNvSpPr>
            <p:nvPr/>
          </p:nvSpPr>
          <p:spPr bwMode="auto">
            <a:xfrm>
              <a:off x="4067944" y="364502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39" name="Line 21"/>
            <p:cNvSpPr>
              <a:spLocks noChangeShapeType="1"/>
            </p:cNvSpPr>
            <p:nvPr/>
          </p:nvSpPr>
          <p:spPr bwMode="auto">
            <a:xfrm>
              <a:off x="5004048" y="3645024"/>
              <a:ext cx="0" cy="5760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Text Box 26"/>
            <p:cNvSpPr txBox="1">
              <a:spLocks noChangeArrowheads="1"/>
            </p:cNvSpPr>
            <p:nvPr/>
          </p:nvSpPr>
          <p:spPr bwMode="auto">
            <a:xfrm>
              <a:off x="5076056" y="4149080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h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BD00028_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628775"/>
            <a:ext cx="40386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397750" cy="812800"/>
          </a:xfrm>
        </p:spPr>
        <p:txBody>
          <a:bodyPr/>
          <a:lstStyle/>
          <a:p>
            <a:pPr eaLnBrk="1" hangingPunct="1"/>
            <a:r>
              <a:rPr lang="zh-CN" altLang="en-US"/>
              <a:t> 内容提要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5472112" cy="33845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 dirty="0"/>
              <a:t>树的定义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 dirty="0"/>
              <a:t>树的性质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根树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有序根树的遍历</a:t>
            </a:r>
          </a:p>
          <a:p>
            <a:pPr eaLnBrk="1" hangingPunct="1"/>
            <a:endParaRPr lang="zh-CN" alt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有序根树的遍历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567738" cy="936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后序遍历 （</a:t>
            </a:r>
            <a:r>
              <a:rPr lang="en-US" altLang="zh-CN" sz="2800" dirty="0" err="1">
                <a:latin typeface="Times New Roman" panose="02020603050405020304" pitchFamily="18" charset="0"/>
              </a:rPr>
              <a:t>postorder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pSp>
        <p:nvGrpSpPr>
          <p:cNvPr id="22532" name="组合 38"/>
          <p:cNvGrpSpPr>
            <a:grpSpLocks/>
          </p:cNvGrpSpPr>
          <p:nvPr/>
        </p:nvGrpSpPr>
        <p:grpSpPr bwMode="auto">
          <a:xfrm>
            <a:off x="1908175" y="2781300"/>
            <a:ext cx="5000625" cy="3133725"/>
            <a:chOff x="2555776" y="2780928"/>
            <a:chExt cx="3632566" cy="2148263"/>
          </a:xfrm>
        </p:grpSpPr>
        <p:sp>
          <p:nvSpPr>
            <p:cNvPr id="22533" name="Oval 5"/>
            <p:cNvSpPr>
              <a:spLocks noChangeArrowheads="1"/>
            </p:cNvSpPr>
            <p:nvPr/>
          </p:nvSpPr>
          <p:spPr bwMode="auto">
            <a:xfrm>
              <a:off x="4079776" y="308653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4" name="Oval 6"/>
            <p:cNvSpPr>
              <a:spLocks noChangeArrowheads="1"/>
            </p:cNvSpPr>
            <p:nvPr/>
          </p:nvSpPr>
          <p:spPr bwMode="auto">
            <a:xfrm>
              <a:off x="3233109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4926443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2866220" y="412090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3571776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8" name="Oval 10"/>
            <p:cNvSpPr>
              <a:spLocks noChangeArrowheads="1"/>
            </p:cNvSpPr>
            <p:nvPr/>
          </p:nvSpPr>
          <p:spPr bwMode="auto">
            <a:xfrm>
              <a:off x="4418443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5444770" y="419419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40" name="Oval 12"/>
            <p:cNvSpPr>
              <a:spLocks noChangeArrowheads="1"/>
            </p:cNvSpPr>
            <p:nvPr/>
          </p:nvSpPr>
          <p:spPr bwMode="auto">
            <a:xfrm>
              <a:off x="3897272" y="474681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41" name="Oval 13"/>
            <p:cNvSpPr>
              <a:spLocks noChangeArrowheads="1"/>
            </p:cNvSpPr>
            <p:nvPr/>
          </p:nvSpPr>
          <p:spPr bwMode="auto">
            <a:xfrm>
              <a:off x="4958934" y="4225861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42" name="Oval 14"/>
            <p:cNvSpPr>
              <a:spLocks noChangeArrowheads="1"/>
            </p:cNvSpPr>
            <p:nvPr/>
          </p:nvSpPr>
          <p:spPr bwMode="auto">
            <a:xfrm>
              <a:off x="4958934" y="4752038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3345998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 flipH="1">
              <a:off x="2950887" y="3647798"/>
              <a:ext cx="295393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3330946" y="3647798"/>
              <a:ext cx="269052" cy="5142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>
              <a:off x="4192665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5022268" y="3618130"/>
              <a:ext cx="432048" cy="5760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 flipH="1">
              <a:off x="4516280" y="3647798"/>
              <a:ext cx="438385" cy="5289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4126505" y="3212976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5004048" y="4311529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5118831" y="4656448"/>
              <a:ext cx="426393" cy="272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5652120" y="4149080"/>
              <a:ext cx="536222" cy="28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4924561" y="3207017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4139952" y="3501008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4572000" y="4077073"/>
              <a:ext cx="360040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4072686" y="4607092"/>
              <a:ext cx="261536" cy="275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2557" name="Text Box 29"/>
            <p:cNvSpPr txBox="1">
              <a:spLocks noChangeArrowheads="1"/>
            </p:cNvSpPr>
            <p:nvPr/>
          </p:nvSpPr>
          <p:spPr bwMode="auto">
            <a:xfrm>
              <a:off x="3706536" y="4014823"/>
              <a:ext cx="344727" cy="246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2558" name="Text Box 30"/>
            <p:cNvSpPr txBox="1">
              <a:spLocks noChangeArrowheads="1"/>
            </p:cNvSpPr>
            <p:nvPr/>
          </p:nvSpPr>
          <p:spPr bwMode="auto">
            <a:xfrm>
              <a:off x="2555776" y="397103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2559" name="Text Box 31"/>
            <p:cNvSpPr txBox="1">
              <a:spLocks noChangeArrowheads="1"/>
            </p:cNvSpPr>
            <p:nvPr/>
          </p:nvSpPr>
          <p:spPr bwMode="auto">
            <a:xfrm>
              <a:off x="3022383" y="3251095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560" name="Text Box 32"/>
            <p:cNvSpPr txBox="1">
              <a:spLocks noChangeArrowheads="1"/>
            </p:cNvSpPr>
            <p:nvPr/>
          </p:nvSpPr>
          <p:spPr bwMode="auto">
            <a:xfrm>
              <a:off x="3895391" y="278092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3656443" y="4264892"/>
              <a:ext cx="282222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Oval 13"/>
            <p:cNvSpPr>
              <a:spLocks noChangeArrowheads="1"/>
            </p:cNvSpPr>
            <p:nvPr/>
          </p:nvSpPr>
          <p:spPr bwMode="auto">
            <a:xfrm>
              <a:off x="4067944" y="364502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63" name="Line 21"/>
            <p:cNvSpPr>
              <a:spLocks noChangeShapeType="1"/>
            </p:cNvSpPr>
            <p:nvPr/>
          </p:nvSpPr>
          <p:spPr bwMode="auto">
            <a:xfrm>
              <a:off x="5004048" y="3645024"/>
              <a:ext cx="0" cy="5760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Text Box 26"/>
            <p:cNvSpPr txBox="1">
              <a:spLocks noChangeArrowheads="1"/>
            </p:cNvSpPr>
            <p:nvPr/>
          </p:nvSpPr>
          <p:spPr bwMode="auto">
            <a:xfrm>
              <a:off x="5076056" y="4149080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h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有序根树的遍历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567738" cy="936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中序遍历 （</a:t>
            </a:r>
            <a:r>
              <a:rPr lang="en-US" altLang="zh-CN" sz="2800">
                <a:latin typeface="Times New Roman" panose="02020603050405020304" pitchFamily="18" charset="0"/>
              </a:rPr>
              <a:t>inorder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latin typeface="Times New Roman" panose="02020603050405020304" pitchFamily="18" charset="0"/>
              </a:rPr>
              <a:t>先访问第一棵子树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23556" name="组合 38"/>
          <p:cNvGrpSpPr>
            <a:grpSpLocks/>
          </p:cNvGrpSpPr>
          <p:nvPr/>
        </p:nvGrpSpPr>
        <p:grpSpPr bwMode="auto">
          <a:xfrm>
            <a:off x="1908175" y="2781300"/>
            <a:ext cx="5000625" cy="3133725"/>
            <a:chOff x="2555776" y="2780928"/>
            <a:chExt cx="3632566" cy="2148263"/>
          </a:xfrm>
        </p:grpSpPr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4079776" y="308653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58" name="Oval 6"/>
            <p:cNvSpPr>
              <a:spLocks noChangeArrowheads="1"/>
            </p:cNvSpPr>
            <p:nvPr/>
          </p:nvSpPr>
          <p:spPr bwMode="auto">
            <a:xfrm>
              <a:off x="3233109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59" name="Oval 7"/>
            <p:cNvSpPr>
              <a:spLocks noChangeArrowheads="1"/>
            </p:cNvSpPr>
            <p:nvPr/>
          </p:nvSpPr>
          <p:spPr bwMode="auto">
            <a:xfrm>
              <a:off x="4926443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2866220" y="412090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3571776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4418443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5444770" y="419419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3897272" y="474681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4958934" y="4225861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4958934" y="4752038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 flipH="1">
              <a:off x="3345998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flipH="1">
              <a:off x="2950887" y="3647798"/>
              <a:ext cx="295393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3330946" y="3647798"/>
              <a:ext cx="269052" cy="5142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4192665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5022268" y="3618130"/>
              <a:ext cx="432048" cy="5760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H="1">
              <a:off x="4516280" y="3647798"/>
              <a:ext cx="438385" cy="5289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4126505" y="3212976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5004048" y="4311529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5118831" y="4656448"/>
              <a:ext cx="426393" cy="272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5652120" y="4149080"/>
              <a:ext cx="536222" cy="28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4924561" y="3207017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4139952" y="3501008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579" name="Text Box 27"/>
            <p:cNvSpPr txBox="1">
              <a:spLocks noChangeArrowheads="1"/>
            </p:cNvSpPr>
            <p:nvPr/>
          </p:nvSpPr>
          <p:spPr bwMode="auto">
            <a:xfrm>
              <a:off x="4572000" y="4077073"/>
              <a:ext cx="360040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4072686" y="4607092"/>
              <a:ext cx="261536" cy="275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3581" name="Text Box 29"/>
            <p:cNvSpPr txBox="1">
              <a:spLocks noChangeArrowheads="1"/>
            </p:cNvSpPr>
            <p:nvPr/>
          </p:nvSpPr>
          <p:spPr bwMode="auto">
            <a:xfrm>
              <a:off x="3706536" y="4014823"/>
              <a:ext cx="344727" cy="246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3582" name="Text Box 30"/>
            <p:cNvSpPr txBox="1">
              <a:spLocks noChangeArrowheads="1"/>
            </p:cNvSpPr>
            <p:nvPr/>
          </p:nvSpPr>
          <p:spPr bwMode="auto">
            <a:xfrm>
              <a:off x="2555776" y="397103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3583" name="Text Box 31"/>
            <p:cNvSpPr txBox="1">
              <a:spLocks noChangeArrowheads="1"/>
            </p:cNvSpPr>
            <p:nvPr/>
          </p:nvSpPr>
          <p:spPr bwMode="auto">
            <a:xfrm>
              <a:off x="3022383" y="3251095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3895391" y="278092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3656443" y="4264892"/>
              <a:ext cx="282222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Oval 13"/>
            <p:cNvSpPr>
              <a:spLocks noChangeArrowheads="1"/>
            </p:cNvSpPr>
            <p:nvPr/>
          </p:nvSpPr>
          <p:spPr bwMode="auto">
            <a:xfrm>
              <a:off x="4067944" y="364502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87" name="Line 21"/>
            <p:cNvSpPr>
              <a:spLocks noChangeShapeType="1"/>
            </p:cNvSpPr>
            <p:nvPr/>
          </p:nvSpPr>
          <p:spPr bwMode="auto">
            <a:xfrm>
              <a:off x="5004048" y="3645024"/>
              <a:ext cx="0" cy="5760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Text Box 26"/>
            <p:cNvSpPr txBox="1">
              <a:spLocks noChangeArrowheads="1"/>
            </p:cNvSpPr>
            <p:nvPr/>
          </p:nvSpPr>
          <p:spPr bwMode="auto">
            <a:xfrm>
              <a:off x="5076056" y="4149080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h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树的定义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507413" cy="1655763"/>
          </a:xfrm>
        </p:spPr>
        <p:txBody>
          <a:bodyPr/>
          <a:lstStyle/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</a:rPr>
              <a:t>定义：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不包含</a:t>
            </a:r>
            <a:r>
              <a:rPr lang="zh-CN" altLang="en-US" sz="28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简单回路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的连通无向图</a:t>
            </a:r>
            <a:r>
              <a:rPr lang="zh-CN" altLang="en-US" sz="2800" dirty="0">
                <a:latin typeface="Times New Roman" panose="02020603050405020304" pitchFamily="18" charset="0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树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algn="just"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森林（连通分支为树）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分支点（度为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Oval 5"/>
          <p:cNvSpPr>
            <a:spLocks noChangeArrowheads="1"/>
          </p:cNvSpPr>
          <p:nvPr/>
        </p:nvSpPr>
        <p:spPr bwMode="auto">
          <a:xfrm>
            <a:off x="971550" y="3213100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Oval 6"/>
          <p:cNvSpPr>
            <a:spLocks noChangeArrowheads="1"/>
          </p:cNvSpPr>
          <p:nvPr/>
        </p:nvSpPr>
        <p:spPr bwMode="auto">
          <a:xfrm>
            <a:off x="971550" y="369252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Oval 7"/>
          <p:cNvSpPr>
            <a:spLocks noChangeArrowheads="1"/>
          </p:cNvSpPr>
          <p:nvPr/>
        </p:nvSpPr>
        <p:spPr bwMode="auto">
          <a:xfrm>
            <a:off x="971550" y="417353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Oval 8"/>
          <p:cNvSpPr>
            <a:spLocks noChangeArrowheads="1"/>
          </p:cNvSpPr>
          <p:nvPr/>
        </p:nvSpPr>
        <p:spPr bwMode="auto">
          <a:xfrm>
            <a:off x="971550" y="4652963"/>
            <a:ext cx="131763" cy="125412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8" name="Oval 9"/>
          <p:cNvSpPr>
            <a:spLocks noChangeArrowheads="1"/>
          </p:cNvSpPr>
          <p:nvPr/>
        </p:nvSpPr>
        <p:spPr bwMode="auto">
          <a:xfrm>
            <a:off x="971550" y="513397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Oval 10"/>
          <p:cNvSpPr>
            <a:spLocks noChangeArrowheads="1"/>
          </p:cNvSpPr>
          <p:nvPr/>
        </p:nvSpPr>
        <p:spPr bwMode="auto">
          <a:xfrm>
            <a:off x="971550" y="561498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1027113" y="3332163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>
            <a:off x="1027113" y="3819525"/>
            <a:ext cx="0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>
            <a:off x="1027113" y="4295775"/>
            <a:ext cx="0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>
            <a:off x="1027113" y="4783138"/>
            <a:ext cx="0" cy="382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>
            <a:off x="1027113" y="525780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Oval 16"/>
          <p:cNvSpPr>
            <a:spLocks noChangeArrowheads="1"/>
          </p:cNvSpPr>
          <p:nvPr/>
        </p:nvSpPr>
        <p:spPr bwMode="auto">
          <a:xfrm>
            <a:off x="1866900" y="369252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6" name="Oval 17"/>
          <p:cNvSpPr>
            <a:spLocks noChangeArrowheads="1"/>
          </p:cNvSpPr>
          <p:nvPr/>
        </p:nvSpPr>
        <p:spPr bwMode="auto">
          <a:xfrm>
            <a:off x="1866900" y="4173538"/>
            <a:ext cx="131763" cy="1238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7" name="Oval 18"/>
          <p:cNvSpPr>
            <a:spLocks noChangeArrowheads="1"/>
          </p:cNvSpPr>
          <p:nvPr/>
        </p:nvSpPr>
        <p:spPr bwMode="auto">
          <a:xfrm>
            <a:off x="1866900" y="4652963"/>
            <a:ext cx="131763" cy="125412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8" name="Oval 19"/>
          <p:cNvSpPr>
            <a:spLocks noChangeArrowheads="1"/>
          </p:cNvSpPr>
          <p:nvPr/>
        </p:nvSpPr>
        <p:spPr bwMode="auto">
          <a:xfrm>
            <a:off x="1866900" y="513397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9" name="Oval 20"/>
          <p:cNvSpPr>
            <a:spLocks noChangeArrowheads="1"/>
          </p:cNvSpPr>
          <p:nvPr/>
        </p:nvSpPr>
        <p:spPr bwMode="auto">
          <a:xfrm>
            <a:off x="1866900" y="561498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0" name="Line 21"/>
          <p:cNvSpPr>
            <a:spLocks noChangeShapeType="1"/>
          </p:cNvSpPr>
          <p:nvPr/>
        </p:nvSpPr>
        <p:spPr bwMode="auto">
          <a:xfrm>
            <a:off x="1922463" y="3819525"/>
            <a:ext cx="0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Line 22"/>
          <p:cNvSpPr>
            <a:spLocks noChangeShapeType="1"/>
          </p:cNvSpPr>
          <p:nvPr/>
        </p:nvSpPr>
        <p:spPr bwMode="auto">
          <a:xfrm>
            <a:off x="1922463" y="4295775"/>
            <a:ext cx="0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Line 23"/>
          <p:cNvSpPr>
            <a:spLocks noChangeShapeType="1"/>
          </p:cNvSpPr>
          <p:nvPr/>
        </p:nvSpPr>
        <p:spPr bwMode="auto">
          <a:xfrm>
            <a:off x="1922463" y="4783138"/>
            <a:ext cx="0" cy="382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3" name="Line 24"/>
          <p:cNvSpPr>
            <a:spLocks noChangeShapeType="1"/>
          </p:cNvSpPr>
          <p:nvPr/>
        </p:nvSpPr>
        <p:spPr bwMode="auto">
          <a:xfrm>
            <a:off x="1922463" y="525780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Oval 25"/>
          <p:cNvSpPr>
            <a:spLocks noChangeArrowheads="1"/>
          </p:cNvSpPr>
          <p:nvPr/>
        </p:nvSpPr>
        <p:spPr bwMode="auto">
          <a:xfrm>
            <a:off x="2425700" y="4189413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5" name="Line 26"/>
          <p:cNvSpPr>
            <a:spLocks noChangeShapeType="1"/>
          </p:cNvSpPr>
          <p:nvPr/>
        </p:nvSpPr>
        <p:spPr bwMode="auto">
          <a:xfrm>
            <a:off x="1992313" y="4241800"/>
            <a:ext cx="461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Oval 28"/>
          <p:cNvSpPr>
            <a:spLocks noChangeArrowheads="1"/>
          </p:cNvSpPr>
          <p:nvPr/>
        </p:nvSpPr>
        <p:spPr bwMode="auto">
          <a:xfrm>
            <a:off x="3573463" y="4649788"/>
            <a:ext cx="131762" cy="125412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7" name="Oval 29"/>
          <p:cNvSpPr>
            <a:spLocks noChangeArrowheads="1"/>
          </p:cNvSpPr>
          <p:nvPr/>
        </p:nvSpPr>
        <p:spPr bwMode="auto">
          <a:xfrm>
            <a:off x="2986088" y="3678238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8" name="Oval 30"/>
          <p:cNvSpPr>
            <a:spLocks noChangeArrowheads="1"/>
          </p:cNvSpPr>
          <p:nvPr/>
        </p:nvSpPr>
        <p:spPr bwMode="auto">
          <a:xfrm>
            <a:off x="2986088" y="4159250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9" name="Oval 31"/>
          <p:cNvSpPr>
            <a:spLocks noChangeArrowheads="1"/>
          </p:cNvSpPr>
          <p:nvPr/>
        </p:nvSpPr>
        <p:spPr bwMode="auto">
          <a:xfrm>
            <a:off x="2986088" y="4638675"/>
            <a:ext cx="131762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0" name="Oval 32"/>
          <p:cNvSpPr>
            <a:spLocks noChangeArrowheads="1"/>
          </p:cNvSpPr>
          <p:nvPr/>
        </p:nvSpPr>
        <p:spPr bwMode="auto">
          <a:xfrm>
            <a:off x="2986088" y="5119688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1" name="Oval 33"/>
          <p:cNvSpPr>
            <a:spLocks noChangeArrowheads="1"/>
          </p:cNvSpPr>
          <p:nvPr/>
        </p:nvSpPr>
        <p:spPr bwMode="auto">
          <a:xfrm>
            <a:off x="2986088" y="5600700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2" name="Line 34"/>
          <p:cNvSpPr>
            <a:spLocks noChangeShapeType="1"/>
          </p:cNvSpPr>
          <p:nvPr/>
        </p:nvSpPr>
        <p:spPr bwMode="auto">
          <a:xfrm>
            <a:off x="3041650" y="3805238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Line 35"/>
          <p:cNvSpPr>
            <a:spLocks noChangeShapeType="1"/>
          </p:cNvSpPr>
          <p:nvPr/>
        </p:nvSpPr>
        <p:spPr bwMode="auto">
          <a:xfrm>
            <a:off x="3041650" y="4281488"/>
            <a:ext cx="0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Line 36"/>
          <p:cNvSpPr>
            <a:spLocks noChangeShapeType="1"/>
          </p:cNvSpPr>
          <p:nvPr/>
        </p:nvSpPr>
        <p:spPr bwMode="auto">
          <a:xfrm>
            <a:off x="3041650" y="476885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37"/>
          <p:cNvSpPr>
            <a:spLocks noChangeShapeType="1"/>
          </p:cNvSpPr>
          <p:nvPr/>
        </p:nvSpPr>
        <p:spPr bwMode="auto">
          <a:xfrm>
            <a:off x="3041650" y="5243513"/>
            <a:ext cx="0" cy="382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Line 38"/>
          <p:cNvSpPr>
            <a:spLocks noChangeShapeType="1"/>
          </p:cNvSpPr>
          <p:nvPr/>
        </p:nvSpPr>
        <p:spPr bwMode="auto">
          <a:xfrm>
            <a:off x="3097213" y="4703763"/>
            <a:ext cx="4905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Oval 40"/>
          <p:cNvSpPr>
            <a:spLocks noChangeArrowheads="1"/>
          </p:cNvSpPr>
          <p:nvPr/>
        </p:nvSpPr>
        <p:spPr bwMode="auto">
          <a:xfrm>
            <a:off x="3965575" y="466407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8" name="Oval 41"/>
          <p:cNvSpPr>
            <a:spLocks noChangeArrowheads="1"/>
          </p:cNvSpPr>
          <p:nvPr/>
        </p:nvSpPr>
        <p:spPr bwMode="auto">
          <a:xfrm>
            <a:off x="4524375" y="416718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9" name="Oval 42"/>
          <p:cNvSpPr>
            <a:spLocks noChangeArrowheads="1"/>
          </p:cNvSpPr>
          <p:nvPr/>
        </p:nvSpPr>
        <p:spPr bwMode="auto">
          <a:xfrm>
            <a:off x="4524375" y="4648200"/>
            <a:ext cx="131763" cy="1238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0" name="Oval 43"/>
          <p:cNvSpPr>
            <a:spLocks noChangeArrowheads="1"/>
          </p:cNvSpPr>
          <p:nvPr/>
        </p:nvSpPr>
        <p:spPr bwMode="auto">
          <a:xfrm>
            <a:off x="4524375" y="5127625"/>
            <a:ext cx="131763" cy="1238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1" name="Oval 44"/>
          <p:cNvSpPr>
            <a:spLocks noChangeArrowheads="1"/>
          </p:cNvSpPr>
          <p:nvPr/>
        </p:nvSpPr>
        <p:spPr bwMode="auto">
          <a:xfrm>
            <a:off x="4524375" y="560863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2" name="Oval 45"/>
          <p:cNvSpPr>
            <a:spLocks noChangeArrowheads="1"/>
          </p:cNvSpPr>
          <p:nvPr/>
        </p:nvSpPr>
        <p:spPr bwMode="auto">
          <a:xfrm>
            <a:off x="5097463" y="5138738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3" name="Line 46"/>
          <p:cNvSpPr>
            <a:spLocks noChangeShapeType="1"/>
          </p:cNvSpPr>
          <p:nvPr/>
        </p:nvSpPr>
        <p:spPr bwMode="auto">
          <a:xfrm>
            <a:off x="4579938" y="4294188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Line 47"/>
          <p:cNvSpPr>
            <a:spLocks noChangeShapeType="1"/>
          </p:cNvSpPr>
          <p:nvPr/>
        </p:nvSpPr>
        <p:spPr bwMode="auto">
          <a:xfrm>
            <a:off x="4579938" y="4768850"/>
            <a:ext cx="0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Line 48"/>
          <p:cNvSpPr>
            <a:spLocks noChangeShapeType="1"/>
          </p:cNvSpPr>
          <p:nvPr/>
        </p:nvSpPr>
        <p:spPr bwMode="auto">
          <a:xfrm>
            <a:off x="4579938" y="525780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6" name="Line 49"/>
          <p:cNvSpPr>
            <a:spLocks noChangeShapeType="1"/>
          </p:cNvSpPr>
          <p:nvPr/>
        </p:nvSpPr>
        <p:spPr bwMode="auto">
          <a:xfrm>
            <a:off x="4090988" y="4730750"/>
            <a:ext cx="461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7" name="Line 50"/>
          <p:cNvSpPr>
            <a:spLocks noChangeShapeType="1"/>
          </p:cNvSpPr>
          <p:nvPr/>
        </p:nvSpPr>
        <p:spPr bwMode="auto">
          <a:xfrm>
            <a:off x="4649788" y="5191125"/>
            <a:ext cx="461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8" name="Oval 52"/>
          <p:cNvSpPr>
            <a:spLocks noChangeArrowheads="1"/>
          </p:cNvSpPr>
          <p:nvPr/>
        </p:nvSpPr>
        <p:spPr bwMode="auto">
          <a:xfrm>
            <a:off x="5503863" y="5126038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9" name="Oval 53"/>
          <p:cNvSpPr>
            <a:spLocks noChangeArrowheads="1"/>
          </p:cNvSpPr>
          <p:nvPr/>
        </p:nvSpPr>
        <p:spPr bwMode="auto">
          <a:xfrm>
            <a:off x="6048375" y="416718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0" name="Oval 54"/>
          <p:cNvSpPr>
            <a:spLocks noChangeArrowheads="1"/>
          </p:cNvSpPr>
          <p:nvPr/>
        </p:nvSpPr>
        <p:spPr bwMode="auto">
          <a:xfrm>
            <a:off x="6048375" y="4648200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1" name="Oval 55"/>
          <p:cNvSpPr>
            <a:spLocks noChangeArrowheads="1"/>
          </p:cNvSpPr>
          <p:nvPr/>
        </p:nvSpPr>
        <p:spPr bwMode="auto">
          <a:xfrm>
            <a:off x="6048375" y="5127625"/>
            <a:ext cx="131763" cy="1238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2" name="Oval 56"/>
          <p:cNvSpPr>
            <a:spLocks noChangeArrowheads="1"/>
          </p:cNvSpPr>
          <p:nvPr/>
        </p:nvSpPr>
        <p:spPr bwMode="auto">
          <a:xfrm>
            <a:off x="6048375" y="560863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3" name="Oval 57"/>
          <p:cNvSpPr>
            <a:spLocks noChangeArrowheads="1"/>
          </p:cNvSpPr>
          <p:nvPr/>
        </p:nvSpPr>
        <p:spPr bwMode="auto">
          <a:xfrm>
            <a:off x="6565900" y="512603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4" name="Line 58"/>
          <p:cNvSpPr>
            <a:spLocks noChangeShapeType="1"/>
          </p:cNvSpPr>
          <p:nvPr/>
        </p:nvSpPr>
        <p:spPr bwMode="auto">
          <a:xfrm>
            <a:off x="6105525" y="4294188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5" name="Line 59"/>
          <p:cNvSpPr>
            <a:spLocks noChangeShapeType="1"/>
          </p:cNvSpPr>
          <p:nvPr/>
        </p:nvSpPr>
        <p:spPr bwMode="auto">
          <a:xfrm>
            <a:off x="6105525" y="4768850"/>
            <a:ext cx="0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6" name="Line 60"/>
          <p:cNvSpPr>
            <a:spLocks noChangeShapeType="1"/>
          </p:cNvSpPr>
          <p:nvPr/>
        </p:nvSpPr>
        <p:spPr bwMode="auto">
          <a:xfrm>
            <a:off x="6105525" y="525780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7" name="Line 61"/>
          <p:cNvSpPr>
            <a:spLocks noChangeShapeType="1"/>
          </p:cNvSpPr>
          <p:nvPr/>
        </p:nvSpPr>
        <p:spPr bwMode="auto">
          <a:xfrm>
            <a:off x="5629275" y="5205413"/>
            <a:ext cx="419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8" name="Line 62"/>
          <p:cNvSpPr>
            <a:spLocks noChangeShapeType="1"/>
          </p:cNvSpPr>
          <p:nvPr/>
        </p:nvSpPr>
        <p:spPr bwMode="auto">
          <a:xfrm>
            <a:off x="6175375" y="5191125"/>
            <a:ext cx="4048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Oval 63"/>
          <p:cNvSpPr>
            <a:spLocks noChangeArrowheads="1"/>
          </p:cNvSpPr>
          <p:nvPr/>
        </p:nvSpPr>
        <p:spPr bwMode="auto">
          <a:xfrm>
            <a:off x="7167563" y="5099050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0" name="Oval 64"/>
          <p:cNvSpPr>
            <a:spLocks noChangeArrowheads="1"/>
          </p:cNvSpPr>
          <p:nvPr/>
        </p:nvSpPr>
        <p:spPr bwMode="auto">
          <a:xfrm>
            <a:off x="7489825" y="559117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1" name="Oval 65"/>
          <p:cNvSpPr>
            <a:spLocks noChangeArrowheads="1"/>
          </p:cNvSpPr>
          <p:nvPr/>
        </p:nvSpPr>
        <p:spPr bwMode="auto">
          <a:xfrm>
            <a:off x="7713663" y="4621213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2" name="Oval 66"/>
          <p:cNvSpPr>
            <a:spLocks noChangeArrowheads="1"/>
          </p:cNvSpPr>
          <p:nvPr/>
        </p:nvSpPr>
        <p:spPr bwMode="auto">
          <a:xfrm>
            <a:off x="7713663" y="5100638"/>
            <a:ext cx="131762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3" name="Oval 67"/>
          <p:cNvSpPr>
            <a:spLocks noChangeArrowheads="1"/>
          </p:cNvSpPr>
          <p:nvPr/>
        </p:nvSpPr>
        <p:spPr bwMode="auto">
          <a:xfrm>
            <a:off x="8007350" y="5594350"/>
            <a:ext cx="131763" cy="125413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4" name="Oval 68"/>
          <p:cNvSpPr>
            <a:spLocks noChangeArrowheads="1"/>
          </p:cNvSpPr>
          <p:nvPr/>
        </p:nvSpPr>
        <p:spPr bwMode="auto">
          <a:xfrm>
            <a:off x="8231188" y="5099050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5" name="Line 69"/>
          <p:cNvSpPr>
            <a:spLocks noChangeShapeType="1"/>
          </p:cNvSpPr>
          <p:nvPr/>
        </p:nvSpPr>
        <p:spPr bwMode="auto">
          <a:xfrm>
            <a:off x="7769225" y="4741863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6" name="Line 70"/>
          <p:cNvSpPr>
            <a:spLocks noChangeShapeType="1"/>
          </p:cNvSpPr>
          <p:nvPr/>
        </p:nvSpPr>
        <p:spPr bwMode="auto">
          <a:xfrm>
            <a:off x="7294563" y="5178425"/>
            <a:ext cx="419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7" name="Line 71"/>
          <p:cNvSpPr>
            <a:spLocks noChangeShapeType="1"/>
          </p:cNvSpPr>
          <p:nvPr/>
        </p:nvSpPr>
        <p:spPr bwMode="auto">
          <a:xfrm>
            <a:off x="7839075" y="5164138"/>
            <a:ext cx="40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8" name="Line 72"/>
          <p:cNvSpPr>
            <a:spLocks noChangeShapeType="1"/>
          </p:cNvSpPr>
          <p:nvPr/>
        </p:nvSpPr>
        <p:spPr bwMode="auto">
          <a:xfrm flipH="1">
            <a:off x="7573963" y="5218113"/>
            <a:ext cx="180975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9" name="Line 73"/>
          <p:cNvSpPr>
            <a:spLocks noChangeShapeType="1"/>
          </p:cNvSpPr>
          <p:nvPr/>
        </p:nvSpPr>
        <p:spPr bwMode="auto">
          <a:xfrm>
            <a:off x="7826375" y="5205413"/>
            <a:ext cx="209550" cy="422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0" name="矩形标注 70"/>
          <p:cNvSpPr>
            <a:spLocks noChangeArrowheads="1"/>
          </p:cNvSpPr>
          <p:nvPr/>
        </p:nvSpPr>
        <p:spPr bwMode="auto">
          <a:xfrm>
            <a:off x="2268538" y="5949950"/>
            <a:ext cx="4535487" cy="503238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anose="02020603050405020304" pitchFamily="18" charset="0"/>
              </a:rPr>
              <a:t>互不同构的</a:t>
            </a:r>
            <a:r>
              <a:rPr lang="en-US" altLang="zh-CN" sz="2400" b="1">
                <a:latin typeface="Times New Roman" panose="02020603050405020304" pitchFamily="18" charset="0"/>
              </a:rPr>
              <a:t>6</a:t>
            </a:r>
            <a:r>
              <a:rPr lang="zh-CN" altLang="en-US" sz="2400" b="1">
                <a:latin typeface="Times New Roman" panose="02020603050405020304" pitchFamily="18" charset="0"/>
              </a:rPr>
              <a:t>个顶点的树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924800" cy="792163"/>
          </a:xfrm>
        </p:spPr>
        <p:txBody>
          <a:bodyPr/>
          <a:lstStyle/>
          <a:p>
            <a:pPr eaLnBrk="1" hangingPunct="1"/>
            <a:r>
              <a:rPr lang="zh-CN" altLang="en-US"/>
              <a:t>树中的通路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700213"/>
            <a:ext cx="8801100" cy="35290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dirty="0">
                <a:latin typeface="Times New Roman" panose="02020603050405020304" pitchFamily="18" charset="0"/>
              </a:rPr>
              <a:t>设</a:t>
            </a:r>
            <a:r>
              <a:rPr lang="en-US" altLang="zh-CN" sz="2600" i="1" dirty="0">
                <a:latin typeface="Times New Roman" panose="02020603050405020304" pitchFamily="18" charset="0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</a:rPr>
              <a:t>是树，则</a:t>
            </a:r>
            <a:r>
              <a:rPr lang="zh-CN" altLang="en-US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600" dirty="0" err="1">
                <a:latin typeface="Times New Roman" panose="02020603050405020304" pitchFamily="18" charset="0"/>
              </a:rPr>
              <a:t>u,v</a:t>
            </a:r>
            <a:r>
              <a:rPr lang="en-US" altLang="zh-CN" sz="26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dirty="0" err="1"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600" dirty="0">
                <a:latin typeface="Times New Roman" panose="02020603050405020304" pitchFamily="18" charset="0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</a:rPr>
              <a:t>中存在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唯一的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uv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简单通路</a:t>
            </a:r>
            <a:r>
              <a:rPr lang="zh-CN" altLang="en-US" sz="2600" dirty="0">
                <a:latin typeface="Times New Roman" panose="02020603050405020304" pitchFamily="18" charset="0"/>
              </a:rPr>
              <a:t>。</a:t>
            </a:r>
            <a:r>
              <a:rPr lang="zh-CN" altLang="en-US" sz="2600" dirty="0"/>
              <a:t> 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证明：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是连通图，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</a:t>
            </a:r>
            <a:r>
              <a:rPr lang="en-US" altLang="zh-CN" sz="2400" dirty="0" err="1">
                <a:latin typeface="Times New Roman" panose="02020603050405020304" pitchFamily="18" charset="0"/>
              </a:rPr>
              <a:t>u,v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</a:rPr>
              <a:t>V</a:t>
            </a:r>
            <a:r>
              <a:rPr lang="en-US" altLang="zh-CN" sz="2400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中存在</a:t>
            </a:r>
            <a:r>
              <a:rPr lang="en-US" altLang="zh-CN" sz="2400" dirty="0" err="1">
                <a:latin typeface="Times New Roman" panose="02020603050405020304" pitchFamily="18" charset="0"/>
              </a:rPr>
              <a:t>uv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简单通路。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假设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中有两条不同的</a:t>
            </a:r>
            <a:r>
              <a:rPr lang="en-US" altLang="zh-CN" sz="2400" dirty="0" err="1">
                <a:latin typeface="Times New Roman" panose="02020603050405020304" pitchFamily="18" charset="0"/>
              </a:rPr>
              <a:t>uv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简单通路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。不失一般性，存在</a:t>
            </a:r>
            <a:r>
              <a:rPr lang="en-US" altLang="zh-CN" sz="2400" dirty="0">
                <a:latin typeface="Times New Roman" panose="02020603050405020304" pitchFamily="18" charset="0"/>
              </a:rPr>
              <a:t>e=(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满足：</a:t>
            </a:r>
            <a:r>
              <a:rPr lang="en-US" altLang="zh-CN" sz="2400" dirty="0">
                <a:latin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但</a:t>
            </a:r>
            <a:r>
              <a:rPr lang="en-US" altLang="zh-CN" sz="2400" dirty="0">
                <a:latin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，且在路径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上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比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</a:rPr>
              <a:t>靠近</a:t>
            </a:r>
            <a:r>
              <a:rPr lang="en-US" altLang="zh-CN" sz="2400" dirty="0">
                <a:latin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</a:rPr>
              <a:t>。令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*=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-{e}</a:t>
            </a:r>
            <a:r>
              <a:rPr lang="zh-CN" altLang="en-US" sz="2400" dirty="0">
                <a:latin typeface="Times New Roman" panose="02020603050405020304" pitchFamily="18" charset="0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</a:rPr>
              <a:t>中包含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于是</a:t>
            </a:r>
            <a:r>
              <a:rPr lang="en-US" altLang="zh-CN" sz="2400" dirty="0">
                <a:latin typeface="Times New Roman" panose="02020603050405020304" pitchFamily="18" charset="0"/>
              </a:rPr>
              <a:t>(P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中的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段</a:t>
            </a:r>
            <a:r>
              <a:rPr lang="en-US" altLang="zh-CN" sz="2400" dirty="0">
                <a:latin typeface="Times New Roman" panose="02020603050405020304" pitchFamily="18" charset="0"/>
              </a:rPr>
              <a:t>)+P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+( 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中的</a:t>
            </a:r>
            <a:r>
              <a:rPr lang="en-US" altLang="zh-CN" sz="2400" dirty="0" err="1">
                <a:latin typeface="Times New Roman" panose="02020603050405020304" pitchFamily="18" charset="0"/>
              </a:rPr>
              <a:t>v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段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</a:rPr>
              <a:t>中的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通路，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</a:rPr>
              <a:t>中含</a:t>
            </a:r>
            <a:r>
              <a:rPr lang="en-US" altLang="zh-CN" sz="2400" dirty="0" err="1">
                <a:latin typeface="Times New Roman" panose="02020603050405020304" pitchFamily="18" charset="0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简单通路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记为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en-US" altLang="zh-CN" sz="2400" dirty="0"/>
              <a:t>’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，则</a:t>
            </a:r>
            <a:r>
              <a:rPr lang="en-US" altLang="zh-CN" sz="2400" dirty="0" err="1">
                <a:latin typeface="Times New Roman" panose="02020603050405020304" pitchFamily="18" charset="0"/>
              </a:rPr>
              <a:t>P</a:t>
            </a:r>
            <a:r>
              <a:rPr lang="en-US" altLang="zh-CN" sz="2400" dirty="0" err="1"/>
              <a:t>’</a:t>
            </a:r>
            <a:r>
              <a:rPr lang="en-US" altLang="zh-CN" sz="2400" dirty="0" err="1">
                <a:latin typeface="Times New Roman" panose="02020603050405020304" pitchFamily="18" charset="0"/>
              </a:rPr>
              <a:t>+e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中的简单回路，与树的定义矛盾。 </a:t>
            </a:r>
          </a:p>
        </p:txBody>
      </p:sp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1403350" y="5157788"/>
            <a:ext cx="6048375" cy="1295400"/>
            <a:chOff x="1403648" y="5373216"/>
            <a:chExt cx="6048672" cy="1296144"/>
          </a:xfrm>
        </p:grpSpPr>
        <p:sp>
          <p:nvSpPr>
            <p:cNvPr id="6149" name="流程图: 联系 59"/>
            <p:cNvSpPr>
              <a:spLocks noChangeArrowheads="1"/>
            </p:cNvSpPr>
            <p:nvPr/>
          </p:nvSpPr>
          <p:spPr bwMode="auto">
            <a:xfrm>
              <a:off x="1948344" y="5805332"/>
              <a:ext cx="143950" cy="144148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6150" name="直接连接符 61"/>
            <p:cNvCxnSpPr>
              <a:cxnSpLocks noChangeShapeType="1"/>
              <a:stCxn id="6149" idx="6"/>
            </p:cNvCxnSpPr>
            <p:nvPr/>
          </p:nvCxnSpPr>
          <p:spPr bwMode="auto">
            <a:xfrm flipV="1">
              <a:off x="2092293" y="5877374"/>
              <a:ext cx="648229" cy="32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" name="直接连接符 61"/>
            <p:cNvCxnSpPr>
              <a:cxnSpLocks noChangeShapeType="1"/>
            </p:cNvCxnSpPr>
            <p:nvPr/>
          </p:nvCxnSpPr>
          <p:spPr bwMode="auto">
            <a:xfrm>
              <a:off x="3060064" y="5877374"/>
              <a:ext cx="647691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2" name="流程图: 联系 59"/>
            <p:cNvSpPr>
              <a:spLocks noChangeArrowheads="1"/>
            </p:cNvSpPr>
            <p:nvPr/>
          </p:nvSpPr>
          <p:spPr bwMode="auto">
            <a:xfrm>
              <a:off x="3708293" y="5805300"/>
              <a:ext cx="143950" cy="144148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6153" name="直接连接符 61"/>
            <p:cNvCxnSpPr>
              <a:cxnSpLocks noChangeShapeType="1"/>
              <a:stCxn id="6152" idx="6"/>
            </p:cNvCxnSpPr>
            <p:nvPr/>
          </p:nvCxnSpPr>
          <p:spPr bwMode="auto">
            <a:xfrm>
              <a:off x="3852243" y="5877374"/>
              <a:ext cx="791724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4" name="流程图: 联系 59"/>
            <p:cNvSpPr>
              <a:spLocks noChangeArrowheads="1"/>
            </p:cNvSpPr>
            <p:nvPr/>
          </p:nvSpPr>
          <p:spPr bwMode="auto">
            <a:xfrm>
              <a:off x="4644505" y="5805300"/>
              <a:ext cx="143950" cy="144148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6155" name="直接连接符 61"/>
            <p:cNvCxnSpPr>
              <a:cxnSpLocks noChangeShapeType="1"/>
              <a:stCxn id="6154" idx="6"/>
            </p:cNvCxnSpPr>
            <p:nvPr/>
          </p:nvCxnSpPr>
          <p:spPr bwMode="auto">
            <a:xfrm>
              <a:off x="4788454" y="5877374"/>
              <a:ext cx="791724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6" name="矩形标注 106"/>
            <p:cNvSpPr>
              <a:spLocks noChangeArrowheads="1"/>
            </p:cNvSpPr>
            <p:nvPr/>
          </p:nvSpPr>
          <p:spPr bwMode="auto">
            <a:xfrm>
              <a:off x="1403648" y="5661248"/>
              <a:ext cx="792180" cy="505204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7" name="矩形标注 106"/>
            <p:cNvSpPr>
              <a:spLocks noChangeArrowheads="1"/>
            </p:cNvSpPr>
            <p:nvPr/>
          </p:nvSpPr>
          <p:spPr bwMode="auto">
            <a:xfrm>
              <a:off x="3348129" y="5805332"/>
              <a:ext cx="720808" cy="505204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8" name="矩形标注 106"/>
            <p:cNvSpPr>
              <a:spLocks noChangeArrowheads="1"/>
            </p:cNvSpPr>
            <p:nvPr/>
          </p:nvSpPr>
          <p:spPr bwMode="auto">
            <a:xfrm>
              <a:off x="4716438" y="5805332"/>
              <a:ext cx="720808" cy="505204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59" name="直接连接符 61"/>
            <p:cNvCxnSpPr>
              <a:cxnSpLocks noChangeShapeType="1"/>
            </p:cNvCxnSpPr>
            <p:nvPr/>
          </p:nvCxnSpPr>
          <p:spPr bwMode="auto">
            <a:xfrm>
              <a:off x="5868698" y="5877374"/>
              <a:ext cx="791724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0" name="流程图: 联系 59"/>
            <p:cNvSpPr>
              <a:spLocks noChangeArrowheads="1"/>
            </p:cNvSpPr>
            <p:nvPr/>
          </p:nvSpPr>
          <p:spPr bwMode="auto">
            <a:xfrm>
              <a:off x="6660960" y="5805300"/>
              <a:ext cx="143950" cy="144148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1" name="矩形标注 106"/>
            <p:cNvSpPr>
              <a:spLocks noChangeArrowheads="1"/>
            </p:cNvSpPr>
            <p:nvPr/>
          </p:nvSpPr>
          <p:spPr bwMode="auto">
            <a:xfrm>
              <a:off x="6948942" y="5733290"/>
              <a:ext cx="503378" cy="505204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2" name="任意多边形 24"/>
            <p:cNvSpPr>
              <a:spLocks/>
            </p:cNvSpPr>
            <p:nvPr/>
          </p:nvSpPr>
          <p:spPr bwMode="auto">
            <a:xfrm>
              <a:off x="2021508" y="5909990"/>
              <a:ext cx="4710732" cy="541833"/>
            </a:xfrm>
            <a:custGeom>
              <a:avLst/>
              <a:gdLst>
                <a:gd name="T0" fmla="*/ 0 w 2686929"/>
                <a:gd name="T1" fmla="*/ 0 h 541607"/>
                <a:gd name="T2" fmla="*/ 70906234 w 2686929"/>
                <a:gd name="T3" fmla="*/ 536136 h 541607"/>
                <a:gd name="T4" fmla="*/ 136798700 w 2686929"/>
                <a:gd name="T5" fmla="*/ 42329 h 541607"/>
                <a:gd name="T6" fmla="*/ 136798700 w 2686929"/>
                <a:gd name="T7" fmla="*/ 42329 h 5416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6929"/>
                <a:gd name="T13" fmla="*/ 0 h 541607"/>
                <a:gd name="T14" fmla="*/ 2686929 w 2686929"/>
                <a:gd name="T15" fmla="*/ 541607 h 5416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6929" h="541607">
                  <a:moveTo>
                    <a:pt x="0" y="0"/>
                  </a:moveTo>
                  <a:cubicBezTo>
                    <a:pt x="472440" y="263769"/>
                    <a:pt x="944881" y="527539"/>
                    <a:pt x="1392702" y="534573"/>
                  </a:cubicBezTo>
                  <a:cubicBezTo>
                    <a:pt x="1840523" y="541607"/>
                    <a:pt x="2686929" y="42203"/>
                    <a:pt x="2686929" y="42203"/>
                  </a:cubicBezTo>
                </a:path>
              </a:pathLst>
            </a:custGeom>
            <a:noFill/>
            <a:ln w="3175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3" name="矩形标注 106"/>
            <p:cNvSpPr>
              <a:spLocks noChangeArrowheads="1"/>
            </p:cNvSpPr>
            <p:nvPr/>
          </p:nvSpPr>
          <p:spPr bwMode="auto">
            <a:xfrm>
              <a:off x="3995936" y="5575793"/>
              <a:ext cx="576064" cy="36118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zh-CN" altLang="en-US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4" name="矩形标注 106"/>
            <p:cNvSpPr>
              <a:spLocks noChangeArrowheads="1"/>
            </p:cNvSpPr>
            <p:nvPr/>
          </p:nvSpPr>
          <p:spPr bwMode="auto">
            <a:xfrm>
              <a:off x="5652120" y="6165304"/>
              <a:ext cx="576064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zh-CN" altLang="en-US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矩形标注 106"/>
            <p:cNvSpPr>
              <a:spLocks noChangeArrowheads="1"/>
            </p:cNvSpPr>
            <p:nvPr/>
          </p:nvSpPr>
          <p:spPr bwMode="auto">
            <a:xfrm>
              <a:off x="5652120" y="5373216"/>
              <a:ext cx="576064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zh-CN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543800" cy="868362"/>
          </a:xfrm>
        </p:spPr>
        <p:txBody>
          <a:bodyPr/>
          <a:lstStyle/>
          <a:p>
            <a:pPr eaLnBrk="1" hangingPunct="1"/>
            <a:r>
              <a:rPr lang="zh-CN" altLang="en-US"/>
              <a:t>有关树的几个等价命题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49688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400" dirty="0"/>
              <a:t>设</a:t>
            </a:r>
            <a:r>
              <a:rPr lang="en-US" altLang="zh-CN" sz="2400" i="1" dirty="0">
                <a:latin typeface="Times New Roman" pitchFamily="18" charset="0"/>
              </a:rPr>
              <a:t>T</a:t>
            </a:r>
            <a:r>
              <a:rPr lang="zh-CN" altLang="en-US" sz="2400" dirty="0">
                <a:latin typeface="Times New Roman" pitchFamily="18" charset="0"/>
              </a:rPr>
              <a:t>是简单无向图，</a:t>
            </a:r>
            <a:r>
              <a:rPr lang="zh-CN" altLang="en-US" sz="2400" dirty="0"/>
              <a:t>下列四个命题等价：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(1)</a:t>
            </a:r>
            <a:r>
              <a:rPr lang="en-US" altLang="zh-CN" sz="2400" i="1" dirty="0">
                <a:latin typeface="Times New Roman" pitchFamily="18" charset="0"/>
              </a:rPr>
              <a:t> T</a:t>
            </a:r>
            <a:r>
              <a:rPr lang="zh-CN" altLang="en-US" sz="2400" dirty="0">
                <a:latin typeface="Times New Roman" pitchFamily="18" charset="0"/>
              </a:rPr>
              <a:t>是不包含简单回路的连通图。</a:t>
            </a:r>
            <a:r>
              <a:rPr lang="en-US" altLang="zh-CN" sz="2400" dirty="0">
                <a:latin typeface="Times New Roman" pitchFamily="18" charset="0"/>
              </a:rPr>
              <a:t>//</a:t>
            </a:r>
            <a:r>
              <a:rPr lang="zh-CN" altLang="en-US" sz="2400" dirty="0">
                <a:latin typeface="Times New Roman" pitchFamily="18" charset="0"/>
              </a:rPr>
              <a:t>树的定义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(2)</a:t>
            </a:r>
            <a:r>
              <a:rPr lang="en-US" altLang="zh-CN" sz="2400" i="1" dirty="0">
                <a:latin typeface="Times New Roman" pitchFamily="18" charset="0"/>
              </a:rPr>
              <a:t> T</a:t>
            </a:r>
            <a:r>
              <a:rPr lang="zh-CN" altLang="en-US" sz="2400" dirty="0">
                <a:latin typeface="Times New Roman" pitchFamily="18" charset="0"/>
              </a:rPr>
              <a:t>中任意两点之间有唯一简单通路。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(3)</a:t>
            </a:r>
            <a:r>
              <a:rPr lang="en-US" altLang="zh-CN" sz="2400" i="1" dirty="0">
                <a:latin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连通，但删除任意一条边则不再连通。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(4)</a:t>
            </a:r>
            <a:r>
              <a:rPr lang="en-US" altLang="zh-CN" sz="2400" i="1" dirty="0">
                <a:latin typeface="Times New Roman" pitchFamily="18" charset="0"/>
              </a:rPr>
              <a:t> T</a:t>
            </a:r>
            <a:r>
              <a:rPr lang="zh-CN" altLang="en-US" sz="2400" dirty="0">
                <a:latin typeface="Times New Roman" pitchFamily="18" charset="0"/>
              </a:rPr>
              <a:t>不包含简单回路，但在任意不相邻的顶点对之间加一条边则产生唯一的简单回路。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zh-CN" altLang="en-US" sz="2400" dirty="0">
                <a:cs typeface="+mn-cs"/>
              </a:rPr>
              <a:t>备注：</a:t>
            </a:r>
            <a:endParaRPr lang="en-US" altLang="zh-CN" sz="2400" dirty="0">
              <a:cs typeface="+mn-cs"/>
            </a:endParaRPr>
          </a:p>
          <a:p>
            <a:pPr marL="638175" lvl="2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树是边最少的连通图</a:t>
            </a:r>
            <a:endParaRPr lang="en-US" altLang="zh-CN" sz="2400" dirty="0">
              <a:solidFill>
                <a:srgbClr val="0000CC"/>
              </a:solidFill>
              <a:latin typeface="Times New Roman" pitchFamily="18" charset="0"/>
            </a:endParaRPr>
          </a:p>
          <a:p>
            <a:pPr marL="638175" lvl="2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zh-CN" altLang="en-US" sz="2400" dirty="0">
                <a:latin typeface="Times New Roman" pitchFamily="18" charset="0"/>
              </a:rPr>
              <a:t>树是边最多的无简单回路的图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eaLnBrk="1" hangingPunct="1"/>
            <a:r>
              <a:rPr lang="zh-CN" altLang="en-US"/>
              <a:t>树中边和点的数量关系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435975" cy="45370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是树，令</a:t>
            </a:r>
            <a:r>
              <a:rPr lang="en-US" altLang="zh-CN" sz="2400" dirty="0">
                <a:latin typeface="Times New Roman" panose="02020603050405020304" pitchFamily="18" charset="0"/>
              </a:rPr>
              <a:t>n=|V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|, m=|E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|, </a:t>
            </a:r>
            <a:r>
              <a:rPr lang="zh-CN" altLang="en-US" sz="2400" dirty="0">
                <a:latin typeface="Times New Roman" panose="02020603050405020304" pitchFamily="18" charset="0"/>
              </a:rPr>
              <a:t>则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m=n-1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证明</a:t>
            </a:r>
            <a:r>
              <a:rPr lang="en-US" altLang="zh-CN" sz="2400" dirty="0">
                <a:latin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进行归纳证明。当</a:t>
            </a:r>
            <a:r>
              <a:rPr lang="en-US" altLang="zh-CN" sz="2400" dirty="0">
                <a:latin typeface="Times New Roman" panose="02020603050405020304" pitchFamily="18" charset="0"/>
              </a:rPr>
              <a:t>n=1,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是平凡树，结论显然成立。</a:t>
            </a:r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假设当</a:t>
            </a:r>
            <a:r>
              <a:rPr lang="en-US" altLang="zh-CN" sz="2400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 err="1">
                <a:latin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是结论成立。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</a:rPr>
              <a:t>n=k+1</a:t>
            </a:r>
            <a:r>
              <a:rPr lang="zh-CN" altLang="en-US" sz="2400" dirty="0">
                <a:latin typeface="Times New Roman" panose="02020603050405020304" pitchFamily="18" charset="0"/>
              </a:rPr>
              <a:t>。因为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中每条边都是割边，任取</a:t>
            </a:r>
            <a:r>
              <a:rPr lang="en-US" altLang="zh-CN" sz="2400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-{e}</a:t>
            </a:r>
            <a:r>
              <a:rPr lang="zh-CN" altLang="en-US" sz="2400" dirty="0">
                <a:latin typeface="Times New Roman" panose="02020603050405020304" pitchFamily="18" charset="0"/>
              </a:rPr>
              <a:t>含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两个</a:t>
            </a:r>
            <a:r>
              <a:rPr lang="zh-CN" altLang="en-US" sz="2400" dirty="0">
                <a:latin typeface="Times New Roman" panose="02020603050405020304" pitchFamily="18" charset="0"/>
              </a:rPr>
              <a:t>连通分支，设其为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并设它们边数分别是</a:t>
            </a:r>
            <a:r>
              <a:rPr lang="en-US" altLang="zh-CN" sz="2400" dirty="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 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顶点数分别是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 n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根据归纳假设：</a:t>
            </a:r>
            <a:r>
              <a:rPr lang="en-US" altLang="zh-CN" sz="2400" dirty="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=n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-1, 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=n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</a:rPr>
              <a:t>。注意：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=n, 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=m-1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</a:t>
            </a:r>
            <a:r>
              <a:rPr lang="en-US" altLang="zh-CN" sz="2400" dirty="0">
                <a:latin typeface="Times New Roman" panose="02020603050405020304" pitchFamily="18" charset="0"/>
              </a:rPr>
              <a:t>m= 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+1=n-1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r>
              <a:rPr lang="zh-CN" alt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/>
              <a:t>连通图边数的下限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54175"/>
            <a:ext cx="8642350" cy="478155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顶点数为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 n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）的连通图，其边数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  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</a:rPr>
              <a:t>对于树，</a:t>
            </a:r>
            <a:r>
              <a:rPr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m=n-1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zh-CN" altLang="en-US" sz="2400"/>
              <a:t>“</a:t>
            </a:r>
            <a:r>
              <a:rPr lang="zh-CN" altLang="en-US" sz="2400">
                <a:latin typeface="Times New Roman" panose="02020603050405020304" pitchFamily="18" charset="0"/>
              </a:rPr>
              <a:t>树是边最少的连通图”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证明：对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进行一般归纳。当</a:t>
            </a:r>
            <a:r>
              <a:rPr lang="en-US" altLang="zh-CN" sz="2400">
                <a:latin typeface="Times New Roman" panose="02020603050405020304" pitchFamily="18" charset="0"/>
              </a:rPr>
              <a:t>n=2</a:t>
            </a:r>
            <a:r>
              <a:rPr lang="zh-CN" altLang="en-US" sz="2400">
                <a:latin typeface="Times New Roman" panose="02020603050405020304" pitchFamily="18" charset="0"/>
              </a:rPr>
              <a:t>时结论显然成立。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设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是边数为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</a:rPr>
              <a:t>的连通图，且</a:t>
            </a:r>
            <a:r>
              <a:rPr lang="en-US" altLang="zh-CN" sz="2400">
                <a:latin typeface="Times New Roman" panose="02020603050405020304" pitchFamily="18" charset="0"/>
              </a:rPr>
              <a:t>|V</a:t>
            </a:r>
            <a:r>
              <a:rPr lang="en-US" altLang="zh-CN" sz="2400" baseline="-30000">
                <a:latin typeface="Times New Roman" panose="02020603050405020304" pitchFamily="18" charset="0"/>
              </a:rPr>
              <a:t>G</a:t>
            </a:r>
            <a:r>
              <a:rPr lang="en-US" altLang="zh-CN" sz="2400">
                <a:latin typeface="Times New Roman" panose="02020603050405020304" pitchFamily="18" charset="0"/>
              </a:rPr>
              <a:t>|=n&gt;2</a:t>
            </a:r>
            <a:r>
              <a:rPr lang="zh-CN" altLang="en-US" sz="2400">
                <a:latin typeface="Times New Roman" panose="02020603050405020304" pitchFamily="18" charset="0"/>
              </a:rPr>
              <a:t>。任取</a:t>
            </a:r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V</a:t>
            </a:r>
            <a:r>
              <a:rPr lang="en-US" altLang="zh-CN" sz="2400" baseline="-30000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，令</a:t>
            </a:r>
            <a:r>
              <a:rPr lang="en-US" altLang="zh-CN" sz="2400">
                <a:latin typeface="Times New Roman" panose="02020603050405020304" pitchFamily="18" charset="0"/>
              </a:rPr>
              <a:t>G’=G-</a:t>
            </a:r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zh-CN" altLang="en-US" sz="2400">
                <a:latin typeface="Times New Roman" panose="02020603050405020304" pitchFamily="18" charset="0"/>
              </a:rPr>
              <a:t>设</a:t>
            </a:r>
            <a:r>
              <a:rPr lang="en-US" altLang="zh-CN" sz="2400">
                <a:latin typeface="Times New Roman" panose="02020603050405020304" pitchFamily="18" charset="0"/>
              </a:rPr>
              <a:t>G’</a:t>
            </a:r>
            <a:r>
              <a:rPr lang="zh-CN" altLang="en-US" sz="2400">
                <a:latin typeface="Times New Roman" panose="02020603050405020304" pitchFamily="18" charset="0"/>
              </a:rPr>
              <a:t>有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</a:t>
            </a:r>
            <a:r>
              <a:rPr lang="en-US" altLang="zh-CN" sz="2400">
                <a:latin typeface="Times New Roman" panose="02020603050405020304" pitchFamily="18" charset="0"/>
              </a:rPr>
              <a:t>1)</a:t>
            </a:r>
            <a:r>
              <a:rPr lang="zh-CN" altLang="en-US" sz="2400">
                <a:latin typeface="Times New Roman" panose="02020603050405020304" pitchFamily="18" charset="0"/>
              </a:rPr>
              <a:t>个连通分支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en-US" altLang="zh-CN" sz="2400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,G</a:t>
            </a:r>
            <a:r>
              <a:rPr lang="en-US" altLang="zh-CN" sz="2400" baseline="-30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,G</a:t>
            </a:r>
            <a:r>
              <a:rPr lang="en-US" altLang="zh-CN" sz="24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zh-CN" altLang="en-US" sz="2400">
                <a:latin typeface="Times New Roman" panose="02020603050405020304" pitchFamily="18" charset="0"/>
              </a:rPr>
              <a:t>，且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en-US" altLang="zh-CN" sz="2400" baseline="-30000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的边数和顶点数分别是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</a:t>
            </a:r>
            <a:r>
              <a:rPr lang="zh-CN" altLang="en-US" sz="2400">
                <a:latin typeface="Times New Roman" panose="02020603050405020304" pitchFamily="18" charset="0"/>
              </a:rPr>
              <a:t>我们有</a:t>
            </a:r>
            <a:r>
              <a:rPr lang="en-US" altLang="zh-CN" sz="2400">
                <a:latin typeface="Times New Roman" panose="02020603050405020304" pitchFamily="18" charset="0"/>
              </a:rPr>
              <a:t>n=n</a:t>
            </a:r>
            <a:r>
              <a:rPr lang="en-US" altLang="zh-CN" sz="2400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+1, m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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每个连通分支中至少有一个顶点在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中与删除的</a:t>
            </a:r>
            <a:r>
              <a:rPr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相邻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由归纳假设，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-1(i=1,2,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所以：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>
                <a:latin typeface="Times New Roman" panose="02020603050405020304" pitchFamily="18" charset="0"/>
              </a:rPr>
              <a:t> m</a:t>
            </a:r>
            <a:r>
              <a:rPr lang="en-US" altLang="zh-CN" sz="2400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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-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=n-1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  <a:r>
              <a:rPr lang="zh-CN" alt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eaLnBrk="1" hangingPunct="1"/>
            <a:r>
              <a:rPr lang="zh-CN" altLang="en-US" sz="3500"/>
              <a:t>与边点数量关系有关的等价命题</a:t>
            </a:r>
            <a:r>
              <a:rPr lang="zh-CN" altLang="en-US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569325" cy="511175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dirty="0"/>
              <a:t>设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是简单无向图，下列三个命题等价：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(1)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是树。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(2)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不含简单回路，且</a:t>
            </a:r>
            <a:r>
              <a:rPr lang="en-US" altLang="zh-CN" sz="2400" dirty="0">
                <a:latin typeface="Times New Roman" panose="02020603050405020304" pitchFamily="18" charset="0"/>
              </a:rPr>
              <a:t>m=n-1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(3)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连通，且</a:t>
            </a:r>
            <a:r>
              <a:rPr lang="en-US" altLang="zh-CN" sz="2400" dirty="0">
                <a:latin typeface="Times New Roman" panose="02020603050405020304" pitchFamily="18" charset="0"/>
              </a:rPr>
              <a:t>m=n-1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(1)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(2), 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已证。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(2)(3),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若不连通，分支数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各分支为树（无简单回路、连通），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m=n-&lt;n-1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，矛盾。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(3)(1),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中任意一条边，令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T’=T-e,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且其边数和顶点数分别是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m’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n,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m’=m-1=n-2&lt;n-1, T’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是非连通图。因此，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任意边均不在简单回路中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，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中无简单回路。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根树的定义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73238"/>
            <a:ext cx="7693025" cy="2087562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</a:pPr>
            <a:r>
              <a:rPr lang="zh-CN" altLang="en-US" sz="2600" dirty="0">
                <a:latin typeface="Times New Roman" panose="02020603050405020304" pitchFamily="18" charset="0"/>
              </a:rPr>
              <a:t>定义：底图为树的有向图称为</a:t>
            </a:r>
            <a:r>
              <a:rPr lang="zh-CN" altLang="en-US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有向树</a:t>
            </a:r>
            <a:r>
              <a:rPr lang="zh-CN" altLang="en-US" sz="2600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600" dirty="0">
                <a:latin typeface="Times New Roman" panose="02020603050405020304" pitchFamily="18" charset="0"/>
              </a:rPr>
              <a:t>定义：若有向树恰含一个入度为</a:t>
            </a:r>
            <a:r>
              <a:rPr lang="en-US" altLang="zh-CN" sz="2600" dirty="0">
                <a:latin typeface="Times New Roman" panose="02020603050405020304" pitchFamily="18" charset="0"/>
              </a:rPr>
              <a:t>0</a:t>
            </a:r>
            <a:r>
              <a:rPr lang="zh-CN" altLang="en-US" sz="2600" dirty="0">
                <a:latin typeface="Times New Roman" panose="02020603050405020304" pitchFamily="18" charset="0"/>
              </a:rPr>
              <a:t>的顶点，其它顶点入度均为</a:t>
            </a:r>
            <a:r>
              <a:rPr lang="en-US" altLang="zh-CN" sz="2600" dirty="0">
                <a:latin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</a:rPr>
              <a:t>，则该有向树称为</a:t>
            </a:r>
            <a:r>
              <a:rPr lang="zh-CN" altLang="en-US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根树</a:t>
            </a:r>
            <a:r>
              <a:rPr lang="zh-CN" altLang="en-US" sz="2600" dirty="0">
                <a:latin typeface="Times New Roman" panose="02020603050405020304" pitchFamily="18" charset="0"/>
              </a:rPr>
              <a:t>，那个入度为</a:t>
            </a:r>
            <a:r>
              <a:rPr lang="en-US" altLang="zh-CN" sz="2600" dirty="0">
                <a:latin typeface="Times New Roman" panose="02020603050405020304" pitchFamily="18" charset="0"/>
              </a:rPr>
              <a:t>0</a:t>
            </a:r>
            <a:r>
              <a:rPr lang="zh-CN" altLang="en-US" sz="2600" dirty="0">
                <a:latin typeface="Times New Roman" panose="02020603050405020304" pitchFamily="18" charset="0"/>
              </a:rPr>
              <a:t>的顶点称为</a:t>
            </a:r>
            <a:r>
              <a:rPr lang="zh-CN" altLang="en-US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根</a:t>
            </a:r>
            <a:r>
              <a:rPr lang="zh-CN" altLang="en-US" sz="2600" dirty="0">
                <a:latin typeface="Times New Roman" panose="02020603050405020304" pitchFamily="18" charset="0"/>
              </a:rPr>
              <a:t>。</a:t>
            </a:r>
            <a:r>
              <a:rPr lang="zh-CN" altLang="en-US" sz="2600" dirty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3860800"/>
            <a:ext cx="5024437" cy="2133600"/>
            <a:chOff x="2508" y="1260"/>
            <a:chExt cx="4073" cy="1697"/>
          </a:xfrm>
          <a:solidFill>
            <a:schemeClr val="tx1"/>
          </a:solidFill>
        </p:grpSpPr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2520" y="1752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3420" y="2844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3420" y="2220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3456" y="1320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4344" y="1836"/>
              <a:ext cx="113" cy="113"/>
            </a:xfrm>
            <a:prstGeom prst="ellipse">
              <a:avLst/>
            </a:prstGeom>
            <a:solidFill>
              <a:srgbClr val="FF0000"/>
            </a:solidFill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4812" y="2532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5004" y="1536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5832" y="1980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7" name="Oval 13"/>
            <p:cNvSpPr>
              <a:spLocks noChangeArrowheads="1"/>
            </p:cNvSpPr>
            <p:nvPr/>
          </p:nvSpPr>
          <p:spPr bwMode="auto">
            <a:xfrm>
              <a:off x="6468" y="1260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5712" y="2604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V="1">
              <a:off x="4464" y="1620"/>
              <a:ext cx="564" cy="240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4428" y="1968"/>
              <a:ext cx="408" cy="57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 flipH="1" flipV="1">
              <a:off x="3552" y="1380"/>
              <a:ext cx="780" cy="468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3492" y="1416"/>
              <a:ext cx="0" cy="81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flipH="1" flipV="1">
              <a:off x="2616" y="1824"/>
              <a:ext cx="804" cy="45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flipV="1">
              <a:off x="5916" y="1332"/>
              <a:ext cx="588" cy="660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4908" y="2568"/>
              <a:ext cx="816" cy="84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H="1">
              <a:off x="3516" y="2604"/>
              <a:ext cx="1308" cy="27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7" name="Oval 23"/>
            <p:cNvSpPr>
              <a:spLocks noChangeArrowheads="1"/>
            </p:cNvSpPr>
            <p:nvPr/>
          </p:nvSpPr>
          <p:spPr bwMode="auto">
            <a:xfrm>
              <a:off x="2508" y="2268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H="1">
              <a:off x="2640" y="2292"/>
              <a:ext cx="780" cy="3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4464" y="1896"/>
              <a:ext cx="1368" cy="144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 关系</Template>
  <TotalTime>8964</TotalTime>
  <Words>1690</Words>
  <Application>Microsoft Macintosh PowerPoint</Application>
  <PresentationFormat>全屏显示(4:3)</PresentationFormat>
  <Paragraphs>196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黑体</vt:lpstr>
      <vt:lpstr>宋体</vt:lpstr>
      <vt:lpstr>Arial</vt:lpstr>
      <vt:lpstr>Symbol</vt:lpstr>
      <vt:lpstr>Times New Roman</vt:lpstr>
      <vt:lpstr>Wingdings</vt:lpstr>
      <vt:lpstr>Network</vt:lpstr>
      <vt:lpstr>树的基本概念</vt:lpstr>
      <vt:lpstr> 内容提要</vt:lpstr>
      <vt:lpstr>树的定义</vt:lpstr>
      <vt:lpstr>树中的通路 </vt:lpstr>
      <vt:lpstr>有关树的几个等价命题</vt:lpstr>
      <vt:lpstr>树中边和点的数量关系 </vt:lpstr>
      <vt:lpstr>连通图边数的下限</vt:lpstr>
      <vt:lpstr>与边点数量关系有关的等价命题 </vt:lpstr>
      <vt:lpstr>根树的定义 </vt:lpstr>
      <vt:lpstr>根树中的有向通路</vt:lpstr>
      <vt:lpstr>根树的图形表示</vt:lpstr>
      <vt:lpstr>根树与家族关系</vt:lpstr>
      <vt:lpstr>根树的几个术语</vt:lpstr>
      <vt:lpstr>根树的几个术语（续）</vt:lpstr>
      <vt:lpstr>根树（举例）</vt:lpstr>
      <vt:lpstr>完全m元树的顶点数</vt:lpstr>
      <vt:lpstr>高度为h的m元树的顶点数</vt:lpstr>
      <vt:lpstr>有序根树的遍历</vt:lpstr>
      <vt:lpstr>有序根树的遍历</vt:lpstr>
      <vt:lpstr>有序根树的遍历</vt:lpstr>
      <vt:lpstr>有序根树的遍历</vt:lpstr>
    </vt:vector>
  </TitlesOfParts>
  <Company>Nanjing University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Xiaoxing Ma</cp:lastModifiedBy>
  <cp:revision>99</cp:revision>
  <dcterms:created xsi:type="dcterms:W3CDTF">2001-02-08T13:36:53Z</dcterms:created>
  <dcterms:modified xsi:type="dcterms:W3CDTF">2018-06-04T09:54:08Z</dcterms:modified>
</cp:coreProperties>
</file>