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91" r:id="rId3"/>
    <p:sldId id="289" r:id="rId4"/>
    <p:sldId id="288" r:id="rId5"/>
    <p:sldId id="257" r:id="rId6"/>
    <p:sldId id="269" r:id="rId7"/>
    <p:sldId id="264" r:id="rId8"/>
    <p:sldId id="270" r:id="rId9"/>
    <p:sldId id="265" r:id="rId10"/>
    <p:sldId id="290" r:id="rId11"/>
    <p:sldId id="293" r:id="rId12"/>
    <p:sldId id="28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65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1656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BD76E-71CE-45F0-A6CB-A7762CA467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80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ABB1-0D61-4017-A7E0-A5E2DAC5A7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32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EACEF-28E8-46E2-BABC-114D4CEE86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4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752AD-27C8-4AD8-B874-77979C2CA3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2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0195B-3C03-412C-8B2E-21A01C194A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47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87D85-CFF0-4F99-8E1D-090CCC5D49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6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C705C-3CDD-48C5-BD42-3FE6AE8990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6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EFF85-2FCB-4B80-B629-55CD36B6EC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19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404F9-2A7C-4A65-A275-8D43B93D3A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1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305D-920D-4FDA-8915-8CC1DFDC7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97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72190-2435-495A-A9B7-D62D852CC7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61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1059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059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059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10599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0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1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2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3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4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5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6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7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8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09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10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0611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10612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0613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0614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7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31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0632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633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634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FDBDA03C-67BA-4804-8718-7F391E382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06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1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700213"/>
            <a:ext cx="77724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程序设计基础</a:t>
            </a:r>
            <a:r>
              <a:rPr lang="en-US" altLang="zh-CN" smtClean="0"/>
              <a:t>》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886200"/>
            <a:ext cx="8820150" cy="1752600"/>
          </a:xfrm>
        </p:spPr>
        <p:txBody>
          <a:bodyPr/>
          <a:lstStyle/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课程的主要内容（</a:t>
            </a:r>
            <a:r>
              <a:rPr lang="en-US" altLang="zh-CN" smtClean="0"/>
              <a:t>6</a:t>
            </a:r>
            <a:r>
              <a:rPr lang="zh-CN" altLang="en-US" smtClean="0"/>
              <a:t>）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964612" cy="50688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程序的输入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输出（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面向控制台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面向文件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面向字符串变量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异常处理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数据抽象－－类与对象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教材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陈家骏、郑滔，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程序设计教程－－用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语言编程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版），机械工业出版社，</a:t>
            </a:r>
            <a:r>
              <a:rPr lang="en-US" altLang="zh-CN" dirty="0" smtClean="0"/>
              <a:t>2009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参考书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GB" altLang="zh-CN" smtClean="0"/>
              <a:t>Bjarne Stroustrup</a:t>
            </a:r>
            <a:r>
              <a:rPr lang="zh-CN" altLang="en-GB" smtClean="0"/>
              <a:t>著，裘宗燕译，</a:t>
            </a:r>
            <a:r>
              <a:rPr lang="en-GB" altLang="zh-CN" smtClean="0"/>
              <a:t>C++</a:t>
            </a:r>
            <a:r>
              <a:rPr lang="zh-CN" altLang="en-GB" smtClean="0"/>
              <a:t>程序设计语言（特别版），机械工业出版社，北京，</a:t>
            </a:r>
            <a:r>
              <a:rPr lang="en-GB" altLang="zh-CN" smtClean="0"/>
              <a:t>2002</a:t>
            </a:r>
            <a:r>
              <a:rPr lang="zh-CN" altLang="en-GB" smtClean="0"/>
              <a:t>。</a:t>
            </a:r>
            <a:endParaRPr lang="zh-CN" altLang="en-US" smtClean="0"/>
          </a:p>
          <a:p>
            <a:pPr marL="609600" indent="-609600" eaLnBrk="1" hangingPunct="1">
              <a:defRPr/>
            </a:pPr>
            <a:r>
              <a:rPr lang="zh-CN" altLang="en-GB" smtClean="0"/>
              <a:t>谭浩强编著</a:t>
            </a:r>
            <a:r>
              <a:rPr lang="en-GB" altLang="zh-CN" smtClean="0"/>
              <a:t>. C</a:t>
            </a:r>
            <a:r>
              <a:rPr lang="zh-CN" altLang="en-GB" smtClean="0"/>
              <a:t>程序设计</a:t>
            </a:r>
            <a:r>
              <a:rPr lang="en-GB" altLang="zh-CN" smtClean="0"/>
              <a:t>. </a:t>
            </a:r>
            <a:r>
              <a:rPr lang="zh-CN" altLang="en-GB" smtClean="0"/>
              <a:t>北京：清华大学出版社</a:t>
            </a:r>
            <a:r>
              <a:rPr lang="en-GB" altLang="zh-CN" smtClean="0"/>
              <a:t>. 1991 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课程目标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9974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建立</a:t>
            </a:r>
            <a:r>
              <a:rPr lang="zh-CN" altLang="en-US" dirty="0" smtClean="0"/>
              <a:t>程序设计的</a:t>
            </a:r>
            <a:r>
              <a:rPr lang="zh-CN" altLang="en-US" dirty="0" smtClean="0">
                <a:solidFill>
                  <a:srgbClr val="FFC000"/>
                </a:solidFill>
              </a:rPr>
              <a:t>意识</a:t>
            </a:r>
            <a:r>
              <a:rPr lang="zh-CN" altLang="en-US" dirty="0" smtClean="0"/>
              <a:t>，掌握程序设计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C000"/>
                </a:solidFill>
              </a:rPr>
              <a:t>基本</a:t>
            </a:r>
            <a:r>
              <a:rPr lang="zh-CN" altLang="en-US" dirty="0" smtClean="0"/>
              <a:t>做法：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掌握程序设计的基本思想、概念和技术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对程序设计基本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/>
              <a:t>元素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 的</a:t>
            </a:r>
            <a:r>
              <a:rPr lang="zh-CN" altLang="en-US" dirty="0" smtClean="0">
                <a:solidFill>
                  <a:srgbClr val="FFC000"/>
                </a:solidFill>
              </a:rPr>
              <a:t>熟练运用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>
              <a:defRPr/>
            </a:pPr>
            <a:r>
              <a:rPr lang="zh-CN" altLang="en-US" dirty="0" smtClean="0"/>
              <a:t>编程语言：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开发和运行环境：</a:t>
            </a:r>
            <a:r>
              <a:rPr lang="en-US" altLang="zh-CN" dirty="0" smtClean="0"/>
              <a:t>VC++ 2008</a:t>
            </a:r>
          </a:p>
          <a:p>
            <a:pPr lvl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课程教学安排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理论教学</a:t>
            </a:r>
          </a:p>
          <a:p>
            <a:pPr lvl="1" eaLnBrk="1" hangingPunct="1">
              <a:defRPr/>
            </a:pPr>
            <a:r>
              <a:rPr lang="zh-CN" altLang="en-US" smtClean="0"/>
              <a:t>基本原理讲解</a:t>
            </a:r>
          </a:p>
          <a:p>
            <a:pPr eaLnBrk="1" hangingPunct="1">
              <a:defRPr/>
            </a:pPr>
            <a:r>
              <a:rPr lang="zh-CN" altLang="en-US" smtClean="0"/>
              <a:t>实践教学</a:t>
            </a:r>
          </a:p>
          <a:p>
            <a:pPr lvl="1" eaLnBrk="1" hangingPunct="1">
              <a:defRPr/>
            </a:pPr>
            <a:r>
              <a:rPr lang="zh-CN" altLang="en-US" smtClean="0"/>
              <a:t>上机操作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课程学习考察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13787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期中笔试（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％）</a:t>
            </a:r>
          </a:p>
          <a:p>
            <a:pPr eaLnBrk="1" hangingPunct="1">
              <a:defRPr/>
            </a:pPr>
            <a:r>
              <a:rPr lang="zh-CN" altLang="en-US" dirty="0" smtClean="0"/>
              <a:t>平时（课堂笔试</a:t>
            </a:r>
            <a:r>
              <a:rPr lang="en-US" altLang="zh-CN" dirty="0" smtClean="0"/>
              <a:t>+</a:t>
            </a:r>
            <a:r>
              <a:rPr lang="zh-CN" altLang="en-US" dirty="0" smtClean="0"/>
              <a:t>上机测验）（</a:t>
            </a:r>
            <a:r>
              <a:rPr lang="en-US" altLang="zh-CN" dirty="0" smtClean="0"/>
              <a:t>40</a:t>
            </a:r>
            <a:r>
              <a:rPr lang="zh-CN" altLang="en-US" dirty="0" smtClean="0"/>
              <a:t>％）</a:t>
            </a:r>
          </a:p>
          <a:p>
            <a:pPr eaLnBrk="1" hangingPunct="1">
              <a:defRPr/>
            </a:pPr>
            <a:r>
              <a:rPr lang="zh-CN" altLang="en-US" dirty="0" smtClean="0"/>
              <a:t>期末笔试（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％）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课程的主要内容（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概述</a:t>
            </a:r>
          </a:p>
          <a:p>
            <a:pPr lvl="1" eaLnBrk="1" hangingPunct="1">
              <a:defRPr/>
            </a:pPr>
            <a:r>
              <a:rPr lang="zh-CN" altLang="en-US" sz="3200" dirty="0" smtClean="0"/>
              <a:t>计算机的工作模型</a:t>
            </a:r>
            <a:endParaRPr lang="en-US" altLang="zh-CN" sz="3200" dirty="0" smtClean="0"/>
          </a:p>
          <a:p>
            <a:pPr lvl="2" eaLnBrk="1" hangingPunct="1">
              <a:defRPr/>
            </a:pPr>
            <a:r>
              <a:rPr lang="zh-CN" altLang="en-US" dirty="0" smtClean="0"/>
              <a:t>计算机体系结构、硬件、软件以及机内信息表示</a:t>
            </a:r>
          </a:p>
          <a:p>
            <a:pPr lvl="1" eaLnBrk="1" hangingPunct="1">
              <a:defRPr/>
            </a:pPr>
            <a:r>
              <a:rPr lang="zh-CN" altLang="en-US" sz="3200" dirty="0" smtClean="0"/>
              <a:t>程序设计概述</a:t>
            </a:r>
            <a:endParaRPr lang="en-US" altLang="zh-CN" sz="3200" dirty="0" smtClean="0"/>
          </a:p>
          <a:p>
            <a:pPr lvl="2" eaLnBrk="1" hangingPunct="1">
              <a:defRPr/>
            </a:pPr>
            <a:r>
              <a:rPr lang="zh-CN" altLang="en-US" dirty="0" smtClean="0"/>
              <a:t>程序设计范式、步骤以及语言</a:t>
            </a:r>
          </a:p>
          <a:p>
            <a:pPr lvl="1" eaLnBrk="1" hangingPunct="1">
              <a:defRPr/>
            </a:pPr>
            <a:r>
              <a:rPr lang="en-US" altLang="zh-CN" sz="3200" dirty="0" smtClean="0"/>
              <a:t>C++</a:t>
            </a:r>
            <a:r>
              <a:rPr lang="zh-CN" altLang="en-US" sz="3200" dirty="0" smtClean="0"/>
              <a:t>语言概述</a:t>
            </a:r>
            <a:endParaRPr lang="en-US" altLang="zh-CN" sz="3200" dirty="0" smtClean="0"/>
          </a:p>
          <a:p>
            <a:pPr lvl="2" eaLnBrk="1" hangingPunct="1"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程序构成、运行步骤、开发环境以及词法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课程的主要内容（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数据描述（</a:t>
            </a:r>
            <a:r>
              <a:rPr lang="en-US" altLang="zh-CN" sz="3600" dirty="0" smtClean="0"/>
              <a:t>I</a:t>
            </a:r>
            <a:r>
              <a:rPr lang="zh-CN" altLang="en-US" sz="3600" dirty="0" smtClean="0"/>
              <a:t>）－－基本数据类型和表达式</a:t>
            </a:r>
          </a:p>
          <a:p>
            <a:pPr lvl="1" eaLnBrk="1" hangingPunct="1">
              <a:defRPr/>
            </a:pPr>
            <a:r>
              <a:rPr lang="en-US" altLang="zh-CN" sz="3200" dirty="0" smtClean="0"/>
              <a:t>C++</a:t>
            </a:r>
            <a:r>
              <a:rPr lang="zh-CN" altLang="en-US" sz="3200" dirty="0" smtClean="0"/>
              <a:t>基本数据类型</a:t>
            </a:r>
            <a:endParaRPr lang="en-US" altLang="zh-CN" sz="3200" dirty="0" smtClean="0"/>
          </a:p>
          <a:p>
            <a:pPr lvl="2" eaLnBrk="1" hangingPunct="1">
              <a:defRPr/>
            </a:pPr>
            <a:r>
              <a:rPr lang="zh-CN" altLang="en-US" dirty="0" smtClean="0"/>
              <a:t>整数、实数、字符、逻辑值</a:t>
            </a:r>
          </a:p>
          <a:p>
            <a:pPr lvl="1" eaLnBrk="1" hangingPunct="1">
              <a:defRPr/>
            </a:pPr>
            <a:r>
              <a:rPr lang="zh-CN" altLang="en-US" sz="3200" dirty="0" smtClean="0"/>
              <a:t>常量与变量</a:t>
            </a:r>
          </a:p>
          <a:p>
            <a:pPr lvl="1" eaLnBrk="1" hangingPunct="1">
              <a:defRPr/>
            </a:pPr>
            <a:r>
              <a:rPr lang="zh-CN" altLang="en-US" sz="3200" dirty="0" smtClean="0"/>
              <a:t>变量值的输入（键盘）</a:t>
            </a:r>
          </a:p>
          <a:p>
            <a:pPr lvl="1" eaLnBrk="1" hangingPunct="1">
              <a:defRPr/>
            </a:pPr>
            <a:r>
              <a:rPr lang="zh-CN" altLang="en-US" sz="3200" dirty="0" smtClean="0"/>
              <a:t>操作符（运算符）</a:t>
            </a:r>
          </a:p>
          <a:p>
            <a:pPr lvl="1" eaLnBrk="1" hangingPunct="1">
              <a:defRPr/>
            </a:pPr>
            <a:r>
              <a:rPr lang="zh-CN" altLang="en-US" sz="3200" dirty="0" smtClean="0"/>
              <a:t>表达式</a:t>
            </a:r>
          </a:p>
          <a:p>
            <a:pPr lvl="1" eaLnBrk="1" hangingPunct="1">
              <a:defRPr/>
            </a:pPr>
            <a:r>
              <a:rPr lang="zh-CN" altLang="en-US" sz="3200" dirty="0" smtClean="0"/>
              <a:t>表达式结果的输出（显示器）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课程的主要内容（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/>
              <a:t>流程控制</a:t>
            </a:r>
            <a:r>
              <a:rPr lang="en-US" altLang="zh-CN" sz="3600" dirty="0" smtClean="0"/>
              <a:t>――</a:t>
            </a:r>
            <a:r>
              <a:rPr lang="zh-CN" altLang="en-US" sz="3600" dirty="0" smtClean="0"/>
              <a:t>语句</a:t>
            </a:r>
          </a:p>
          <a:p>
            <a:pPr lvl="1" eaLnBrk="1" hangingPunct="1">
              <a:defRPr/>
            </a:pPr>
            <a:r>
              <a:rPr lang="zh-CN" altLang="en-US" sz="3200" dirty="0" smtClean="0"/>
              <a:t>顺序控制</a:t>
            </a:r>
          </a:p>
          <a:p>
            <a:pPr lvl="1" eaLnBrk="1" hangingPunct="1">
              <a:defRPr/>
            </a:pPr>
            <a:r>
              <a:rPr lang="zh-CN" altLang="en-US" sz="3200" dirty="0" smtClean="0"/>
              <a:t>选择（分支）控制</a:t>
            </a:r>
          </a:p>
          <a:p>
            <a:pPr lvl="1" eaLnBrk="1" hangingPunct="1">
              <a:defRPr/>
            </a:pPr>
            <a:r>
              <a:rPr lang="zh-CN" altLang="en-US" sz="3200" dirty="0" smtClean="0"/>
              <a:t>循环（重复）控制	</a:t>
            </a:r>
          </a:p>
          <a:p>
            <a:pPr lvl="1" eaLnBrk="1" hangingPunct="1">
              <a:defRPr/>
            </a:pPr>
            <a:r>
              <a:rPr lang="zh-CN" altLang="en-US" sz="3200" dirty="0" smtClean="0"/>
              <a:t>无条件转移控制</a:t>
            </a:r>
          </a:p>
          <a:p>
            <a:pPr lvl="1" eaLnBrk="1" hangingPunct="1">
              <a:defRPr/>
            </a:pPr>
            <a:r>
              <a:rPr lang="zh-CN" altLang="en-US" sz="3200" dirty="0" smtClean="0"/>
              <a:t>结构化程序设计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课程的主要内容（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过程抽象</a:t>
            </a:r>
            <a:r>
              <a:rPr lang="en-US" altLang="zh-CN" dirty="0" smtClean="0"/>
              <a:t>――</a:t>
            </a:r>
            <a:r>
              <a:rPr lang="zh-CN" altLang="en-US" dirty="0" smtClean="0"/>
              <a:t>函数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基于功能分解与复合的程序设计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子程序与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函数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变量的局部性与标识符的作用域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变量的生存期（存储分配）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递归函数与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分而治之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的程序设计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标准库函数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内联函数、带默认值的形式参数以及函数名重载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课程的主要内容（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964612" cy="514116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数据描述（</a:t>
            </a:r>
            <a:r>
              <a:rPr lang="en-US" altLang="zh-CN" dirty="0" smtClean="0"/>
              <a:t>II</a:t>
            </a:r>
            <a:r>
              <a:rPr lang="zh-CN" altLang="en-US" dirty="0" smtClean="0"/>
              <a:t>）－－构造数据类型</a:t>
            </a:r>
          </a:p>
          <a:p>
            <a:pPr lvl="1" eaLnBrk="1" hangingPunct="1">
              <a:defRPr/>
            </a:pPr>
            <a:r>
              <a:rPr lang="zh-CN" altLang="en-US" dirty="0" smtClean="0"/>
              <a:t>枚举类型</a:t>
            </a:r>
          </a:p>
          <a:p>
            <a:pPr lvl="2" eaLnBrk="1" hangingPunct="1">
              <a:defRPr/>
            </a:pPr>
            <a:r>
              <a:rPr lang="zh-CN" altLang="en-US" dirty="0" smtClean="0"/>
              <a:t>月份、星期、颜色、</a:t>
            </a:r>
            <a:r>
              <a:rPr lang="en-US" altLang="zh-CN" dirty="0" smtClean="0"/>
              <a:t>...</a:t>
            </a:r>
          </a:p>
          <a:p>
            <a:pPr lvl="1" eaLnBrk="1" hangingPunct="1">
              <a:defRPr/>
            </a:pPr>
            <a:r>
              <a:rPr lang="zh-CN" altLang="en-US" dirty="0" smtClean="0"/>
              <a:t>数组类型</a:t>
            </a:r>
          </a:p>
          <a:p>
            <a:pPr lvl="2" eaLnBrk="1" hangingPunct="1">
              <a:defRPr/>
            </a:pPr>
            <a:r>
              <a:rPr lang="zh-CN" altLang="en-US" dirty="0" smtClean="0"/>
              <a:t>表、矩阵、字符串、</a:t>
            </a:r>
            <a:r>
              <a:rPr lang="en-US" altLang="zh-CN" dirty="0" smtClean="0"/>
              <a:t>...</a:t>
            </a:r>
          </a:p>
          <a:p>
            <a:pPr lvl="1" eaLnBrk="1" hangingPunct="1">
              <a:defRPr/>
            </a:pPr>
            <a:r>
              <a:rPr lang="zh-CN" altLang="en-US" dirty="0" smtClean="0"/>
              <a:t>结构类型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日期、个人信息、</a:t>
            </a:r>
            <a:r>
              <a:rPr lang="en-US" altLang="zh-CN" dirty="0" smtClean="0"/>
              <a:t>...</a:t>
            </a:r>
          </a:p>
          <a:p>
            <a:pPr lvl="1" eaLnBrk="1" hangingPunct="1">
              <a:defRPr/>
            </a:pPr>
            <a:r>
              <a:rPr lang="zh-CN" altLang="en-US" dirty="0" smtClean="0"/>
              <a:t>联合类型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/>
              <a:t>图形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指针类型</a:t>
            </a:r>
          </a:p>
          <a:p>
            <a:pPr lvl="2" eaLnBrk="1" hangingPunct="1">
              <a:defRPr/>
            </a:pPr>
            <a:r>
              <a:rPr lang="zh-CN" altLang="en-US" dirty="0" smtClean="0"/>
              <a:t>参数传递（传地址）</a:t>
            </a:r>
          </a:p>
          <a:p>
            <a:pPr lvl="2" eaLnBrk="1" hangingPunct="1">
              <a:defRPr/>
            </a:pPr>
            <a:r>
              <a:rPr lang="zh-CN" altLang="en-US" dirty="0" smtClean="0"/>
              <a:t>动态数据（动态数组、链表）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指针与数组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引用</a:t>
            </a:r>
            <a:r>
              <a:rPr lang="zh-CN" altLang="en-US" dirty="0"/>
              <a:t>类型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10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CC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17152</TotalTime>
  <Words>408</Words>
  <Application>Microsoft Office PowerPoint</Application>
  <PresentationFormat>全屏显示(4:3)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Globe</vt:lpstr>
      <vt:lpstr>《程序设计基础》</vt:lpstr>
      <vt:lpstr>课程目标</vt:lpstr>
      <vt:lpstr>课程教学安排</vt:lpstr>
      <vt:lpstr>课程学习考察</vt:lpstr>
      <vt:lpstr>课程的主要内容（1）</vt:lpstr>
      <vt:lpstr>课程的主要内容（2）</vt:lpstr>
      <vt:lpstr>课程的主要内容（3）</vt:lpstr>
      <vt:lpstr>课程的主要内容（4）</vt:lpstr>
      <vt:lpstr>课程的主要内容（5）</vt:lpstr>
      <vt:lpstr>课程的主要内容（6）</vt:lpstr>
      <vt:lpstr>教材</vt:lpstr>
      <vt:lpstr>参考书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《程序设计》课程教学</dc:title>
  <dc:creator>chenjiajun</dc:creator>
  <cp:lastModifiedBy>Chen Jiajun</cp:lastModifiedBy>
  <cp:revision>123</cp:revision>
  <dcterms:created xsi:type="dcterms:W3CDTF">2005-06-30T13:15:58Z</dcterms:created>
  <dcterms:modified xsi:type="dcterms:W3CDTF">2014-10-03T03:07:53Z</dcterms:modified>
</cp:coreProperties>
</file>