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98" r:id="rId2"/>
    <p:sldId id="299" r:id="rId3"/>
    <p:sldId id="257" r:id="rId4"/>
    <p:sldId id="300" r:id="rId5"/>
    <p:sldId id="301" r:id="rId6"/>
    <p:sldId id="303" r:id="rId7"/>
    <p:sldId id="264" r:id="rId8"/>
    <p:sldId id="270" r:id="rId9"/>
    <p:sldId id="305" r:id="rId10"/>
    <p:sldId id="271" r:id="rId11"/>
    <p:sldId id="307" r:id="rId12"/>
    <p:sldId id="320" r:id="rId13"/>
    <p:sldId id="321" r:id="rId14"/>
    <p:sldId id="310" r:id="rId15"/>
    <p:sldId id="259" r:id="rId16"/>
    <p:sldId id="311" r:id="rId17"/>
    <p:sldId id="275" r:id="rId18"/>
    <p:sldId id="266" r:id="rId19"/>
    <p:sldId id="312" r:id="rId20"/>
    <p:sldId id="313" r:id="rId21"/>
    <p:sldId id="293" r:id="rId22"/>
    <p:sldId id="316" r:id="rId23"/>
    <p:sldId id="319" r:id="rId24"/>
    <p:sldId id="314" r:id="rId25"/>
    <p:sldId id="296" r:id="rId26"/>
    <p:sldId id="318" r:id="rId27"/>
    <p:sldId id="260" r:id="rId2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92" autoAdjust="0"/>
    <p:restoredTop sz="94660"/>
  </p:normalViewPr>
  <p:slideViewPr>
    <p:cSldViewPr>
      <p:cViewPr>
        <p:scale>
          <a:sx n="80" d="100"/>
          <a:sy n="80" d="100"/>
        </p:scale>
        <p:origin x="-1128" y="-2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122" name="Group 2"/>
          <p:cNvGrpSpPr>
            <a:grpSpLocks/>
          </p:cNvGrpSpPr>
          <p:nvPr/>
        </p:nvGrpSpPr>
        <p:grpSpPr bwMode="auto">
          <a:xfrm>
            <a:off x="0" y="0"/>
            <a:ext cx="9148763" cy="6851650"/>
            <a:chOff x="1" y="0"/>
            <a:chExt cx="5763" cy="4316"/>
          </a:xfrm>
        </p:grpSpPr>
        <p:sp>
          <p:nvSpPr>
            <p:cNvPr id="5123"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4"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5"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5126" name="Group 6"/>
            <p:cNvGrpSpPr>
              <a:grpSpLocks/>
            </p:cNvGrpSpPr>
            <p:nvPr/>
          </p:nvGrpSpPr>
          <p:grpSpPr bwMode="auto">
            <a:xfrm>
              <a:off x="288" y="0"/>
              <a:ext cx="5098" cy="4316"/>
              <a:chOff x="288" y="0"/>
              <a:chExt cx="5098" cy="4316"/>
            </a:xfrm>
          </p:grpSpPr>
          <p:sp>
            <p:nvSpPr>
              <p:cNvPr id="5127"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8"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9"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0"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1"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2"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3"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4"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5"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6"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7"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8"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9"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140"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1"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2"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3" name="Freeform 23"/>
            <p:cNvSpPr>
              <a:spLocks/>
            </p:cNvSpPr>
            <p:nvPr/>
          </p:nvSpPr>
          <p:spPr bwMode="hidden">
            <a:xfrm>
              <a:off x="5041" y="0"/>
              <a:ext cx="719" cy="845"/>
            </a:xfrm>
            <a:custGeom>
              <a:avLst/>
              <a:gdLst>
                <a:gd name="T0" fmla="*/ 717 w 717"/>
                <a:gd name="T1" fmla="*/ 845 h 845"/>
                <a:gd name="T2" fmla="*/ 717 w 717"/>
                <a:gd name="T3" fmla="*/ 821 h 845"/>
                <a:gd name="T4" fmla="*/ 574 w 717"/>
                <a:gd name="T5" fmla="*/ 605 h 845"/>
                <a:gd name="T6" fmla="*/ 406 w 717"/>
                <a:gd name="T7" fmla="*/ 396 h 845"/>
                <a:gd name="T8" fmla="*/ 221 w 717"/>
                <a:gd name="T9" fmla="*/ 192 h 845"/>
                <a:gd name="T10" fmla="*/ 17 w 717"/>
                <a:gd name="T11" fmla="*/ 0 h 845"/>
                <a:gd name="T12" fmla="*/ 0 w 717"/>
                <a:gd name="T13" fmla="*/ 0 h 845"/>
                <a:gd name="T14" fmla="*/ 209 w 717"/>
                <a:gd name="T15" fmla="*/ 198 h 845"/>
                <a:gd name="T16" fmla="*/ 400 w 717"/>
                <a:gd name="T17" fmla="*/ 408 h 845"/>
                <a:gd name="T18" fmla="*/ 568 w 717"/>
                <a:gd name="T19" fmla="*/ 623 h 845"/>
                <a:gd name="T20" fmla="*/ 717 w 717"/>
                <a:gd name="T21" fmla="*/ 845 h 845"/>
                <a:gd name="T22" fmla="*/ 717 w 717"/>
                <a:gd name="T23"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4" name="Freeform 24"/>
            <p:cNvSpPr>
              <a:spLocks/>
            </p:cNvSpPr>
            <p:nvPr/>
          </p:nvSpPr>
          <p:spPr bwMode="hidden">
            <a:xfrm>
              <a:off x="5352" y="0"/>
              <a:ext cx="408" cy="414"/>
            </a:xfrm>
            <a:custGeom>
              <a:avLst/>
              <a:gdLst>
                <a:gd name="T0" fmla="*/ 407 w 407"/>
                <a:gd name="T1" fmla="*/ 414 h 414"/>
                <a:gd name="T2" fmla="*/ 407 w 407"/>
                <a:gd name="T3" fmla="*/ 396 h 414"/>
                <a:gd name="T4" fmla="*/ 222 w 407"/>
                <a:gd name="T5" fmla="*/ 192 h 414"/>
                <a:gd name="T6" fmla="*/ 12 w 407"/>
                <a:gd name="T7" fmla="*/ 0 h 414"/>
                <a:gd name="T8" fmla="*/ 0 w 407"/>
                <a:gd name="T9" fmla="*/ 0 h 414"/>
                <a:gd name="T10" fmla="*/ 108 w 407"/>
                <a:gd name="T11" fmla="*/ 102 h 414"/>
                <a:gd name="T12" fmla="*/ 216 w 407"/>
                <a:gd name="T13" fmla="*/ 204 h 414"/>
                <a:gd name="T14" fmla="*/ 407 w 407"/>
                <a:gd name="T15" fmla="*/ 414 h 414"/>
                <a:gd name="T16" fmla="*/ 407 w 407"/>
                <a:gd name="T17"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414">
                  <a:moveTo>
                    <a:pt x="407" y="414"/>
                  </a:moveTo>
                  <a:lnTo>
                    <a:pt x="407" y="396"/>
                  </a:lnTo>
                  <a:lnTo>
                    <a:pt x="222" y="192"/>
                  </a:lnTo>
                  <a:lnTo>
                    <a:pt x="12" y="0"/>
                  </a:lnTo>
                  <a:lnTo>
                    <a:pt x="0" y="0"/>
                  </a:lnTo>
                  <a:lnTo>
                    <a:pt x="108" y="102"/>
                  </a:lnTo>
                  <a:lnTo>
                    <a:pt x="216" y="204"/>
                  </a:lnTo>
                  <a:lnTo>
                    <a:pt x="407" y="41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5"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6" name="Freeform 26"/>
            <p:cNvSpPr>
              <a:spLocks/>
            </p:cNvSpPr>
            <p:nvPr/>
          </p:nvSpPr>
          <p:spPr bwMode="hidden">
            <a:xfrm>
              <a:off x="6" y="0"/>
              <a:ext cx="588" cy="599"/>
            </a:xfrm>
            <a:custGeom>
              <a:avLst/>
              <a:gdLst>
                <a:gd name="T0" fmla="*/ 586 w 586"/>
                <a:gd name="T1" fmla="*/ 0 h 599"/>
                <a:gd name="T2" fmla="*/ 568 w 586"/>
                <a:gd name="T3" fmla="*/ 0 h 599"/>
                <a:gd name="T4" fmla="*/ 407 w 586"/>
                <a:gd name="T5" fmla="*/ 132 h 599"/>
                <a:gd name="T6" fmla="*/ 257 w 586"/>
                <a:gd name="T7" fmla="*/ 270 h 599"/>
                <a:gd name="T8" fmla="*/ 120 w 586"/>
                <a:gd name="T9" fmla="*/ 420 h 599"/>
                <a:gd name="T10" fmla="*/ 0 w 586"/>
                <a:gd name="T11" fmla="*/ 575 h 599"/>
                <a:gd name="T12" fmla="*/ 0 w 586"/>
                <a:gd name="T13" fmla="*/ 599 h 599"/>
                <a:gd name="T14" fmla="*/ 120 w 586"/>
                <a:gd name="T15" fmla="*/ 432 h 599"/>
                <a:gd name="T16" fmla="*/ 257 w 586"/>
                <a:gd name="T17" fmla="*/ 282 h 599"/>
                <a:gd name="T18" fmla="*/ 413 w 586"/>
                <a:gd name="T19" fmla="*/ 138 h 599"/>
                <a:gd name="T20" fmla="*/ 586 w 586"/>
                <a:gd name="T21" fmla="*/ 0 h 599"/>
                <a:gd name="T22" fmla="*/ 586 w 586"/>
                <a:gd name="T23"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7" name="Freeform 27"/>
            <p:cNvSpPr>
              <a:spLocks/>
            </p:cNvSpPr>
            <p:nvPr/>
          </p:nvSpPr>
          <p:spPr bwMode="hidden">
            <a:xfrm>
              <a:off x="6" y="0"/>
              <a:ext cx="270" cy="252"/>
            </a:xfrm>
            <a:custGeom>
              <a:avLst/>
              <a:gdLst>
                <a:gd name="T0" fmla="*/ 269 w 269"/>
                <a:gd name="T1" fmla="*/ 0 h 252"/>
                <a:gd name="T2" fmla="*/ 251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69 w 269"/>
                <a:gd name="T15" fmla="*/ 0 h 252"/>
                <a:gd name="T16" fmla="*/ 269 w 269"/>
                <a:gd name="T1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52">
                  <a:moveTo>
                    <a:pt x="269" y="0"/>
                  </a:moveTo>
                  <a:lnTo>
                    <a:pt x="251" y="0"/>
                  </a:lnTo>
                  <a:lnTo>
                    <a:pt x="120" y="114"/>
                  </a:lnTo>
                  <a:lnTo>
                    <a:pt x="60" y="174"/>
                  </a:lnTo>
                  <a:lnTo>
                    <a:pt x="0" y="234"/>
                  </a:lnTo>
                  <a:lnTo>
                    <a:pt x="0" y="252"/>
                  </a:lnTo>
                  <a:lnTo>
                    <a:pt x="126" y="120"/>
                  </a:lnTo>
                  <a:lnTo>
                    <a:pt x="269" y="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8"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9"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0"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151" name="Group 31"/>
            <p:cNvGrpSpPr>
              <a:grpSpLocks/>
            </p:cNvGrpSpPr>
            <p:nvPr/>
          </p:nvGrpSpPr>
          <p:grpSpPr bwMode="auto">
            <a:xfrm>
              <a:off x="1" y="392"/>
              <a:ext cx="5758" cy="1571"/>
              <a:chOff x="1" y="392"/>
              <a:chExt cx="5758" cy="1571"/>
            </a:xfrm>
          </p:grpSpPr>
          <p:sp>
            <p:nvSpPr>
              <p:cNvPr id="5152"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3"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4"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5"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6"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157"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8"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159" name="Rectangle 39"/>
          <p:cNvSpPr>
            <a:spLocks noGrp="1" noChangeArrowheads="1"/>
          </p:cNvSpPr>
          <p:nvPr>
            <p:ph type="ctrTitle" sz="quarter"/>
          </p:nvPr>
        </p:nvSpPr>
        <p:spPr>
          <a:xfrm>
            <a:off x="685800" y="1692275"/>
            <a:ext cx="7772400" cy="1736725"/>
          </a:xfrm>
        </p:spPr>
        <p:txBody>
          <a:bodyPr anchor="b"/>
          <a:lstStyle>
            <a:lvl1pPr>
              <a:defRPr sz="5400"/>
            </a:lvl1pPr>
          </a:lstStyle>
          <a:p>
            <a:pPr lvl="0"/>
            <a:r>
              <a:rPr lang="zh-CN" altLang="en-US" noProof="0" smtClean="0"/>
              <a:t>单击此处编辑母版标题样式</a:t>
            </a:r>
          </a:p>
        </p:txBody>
      </p:sp>
      <p:sp>
        <p:nvSpPr>
          <p:cNvPr id="5160" name="Rectangle 40"/>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5161" name="Rectangle 41"/>
          <p:cNvSpPr>
            <a:spLocks noGrp="1" noChangeArrowheads="1"/>
          </p:cNvSpPr>
          <p:nvPr>
            <p:ph type="dt" sz="quarter" idx="2"/>
          </p:nvPr>
        </p:nvSpPr>
        <p:spPr/>
        <p:txBody>
          <a:bodyPr/>
          <a:lstStyle>
            <a:lvl1pPr>
              <a:defRPr/>
            </a:lvl1pPr>
          </a:lstStyle>
          <a:p>
            <a:endParaRPr lang="en-US" altLang="zh-CN"/>
          </a:p>
        </p:txBody>
      </p:sp>
      <p:sp>
        <p:nvSpPr>
          <p:cNvPr id="5162" name="Rectangle 42"/>
          <p:cNvSpPr>
            <a:spLocks noGrp="1" noChangeArrowheads="1"/>
          </p:cNvSpPr>
          <p:nvPr>
            <p:ph type="ftr" sz="quarter" idx="3"/>
          </p:nvPr>
        </p:nvSpPr>
        <p:spPr/>
        <p:txBody>
          <a:bodyPr/>
          <a:lstStyle>
            <a:lvl1pPr>
              <a:defRPr/>
            </a:lvl1pPr>
          </a:lstStyle>
          <a:p>
            <a:endParaRPr lang="en-US" altLang="zh-CN"/>
          </a:p>
        </p:txBody>
      </p:sp>
      <p:sp>
        <p:nvSpPr>
          <p:cNvPr id="5163" name="Rectangle 43"/>
          <p:cNvSpPr>
            <a:spLocks noGrp="1" noChangeArrowheads="1"/>
          </p:cNvSpPr>
          <p:nvPr>
            <p:ph type="sldNum" sz="quarter" idx="4"/>
          </p:nvPr>
        </p:nvSpPr>
        <p:spPr/>
        <p:txBody>
          <a:bodyPr/>
          <a:lstStyle>
            <a:lvl1pPr>
              <a:defRPr/>
            </a:lvl1pPr>
          </a:lstStyle>
          <a:p>
            <a:fld id="{F1245221-6E9B-4484-B839-385F16C35408}" type="slidenum">
              <a:rPr lang="en-US" altLang="zh-CN"/>
              <a:pPr/>
              <a:t>‹#›</a:t>
            </a:fld>
            <a:endParaRPr lang="en-US" altLang="zh-C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48BB5C7-39F6-49E6-A11D-4CBC68F5F9A2}" type="slidenum">
              <a:rPr lang="en-US" altLang="zh-CN"/>
              <a:pPr/>
              <a:t>‹#›</a:t>
            </a:fld>
            <a:endParaRPr lang="en-US" altLang="zh-CN"/>
          </a:p>
        </p:txBody>
      </p:sp>
    </p:spTree>
    <p:extLst>
      <p:ext uri="{BB962C8B-B14F-4D97-AF65-F5344CB8AC3E}">
        <p14:creationId xmlns:p14="http://schemas.microsoft.com/office/powerpoint/2010/main" val="2385241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101D5CA-F211-4A4A-92F2-EB37EB5F5AF7}" type="slidenum">
              <a:rPr lang="en-US" altLang="zh-CN"/>
              <a:pPr/>
              <a:t>‹#›</a:t>
            </a:fld>
            <a:endParaRPr lang="en-US" altLang="zh-CN"/>
          </a:p>
        </p:txBody>
      </p:sp>
    </p:spTree>
    <p:extLst>
      <p:ext uri="{BB962C8B-B14F-4D97-AF65-F5344CB8AC3E}">
        <p14:creationId xmlns:p14="http://schemas.microsoft.com/office/powerpoint/2010/main" val="3688201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C8BA1EB-ED28-4C20-8B14-7AA382726A6E}" type="slidenum">
              <a:rPr lang="en-US" altLang="zh-CN"/>
              <a:pPr/>
              <a:t>‹#›</a:t>
            </a:fld>
            <a:endParaRPr lang="en-US" altLang="zh-CN"/>
          </a:p>
        </p:txBody>
      </p:sp>
    </p:spTree>
    <p:extLst>
      <p:ext uri="{BB962C8B-B14F-4D97-AF65-F5344CB8AC3E}">
        <p14:creationId xmlns:p14="http://schemas.microsoft.com/office/powerpoint/2010/main" val="2153439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6F8A91F-CDF6-41D4-A3F8-887840A4F594}" type="slidenum">
              <a:rPr lang="en-US" altLang="zh-CN"/>
              <a:pPr/>
              <a:t>‹#›</a:t>
            </a:fld>
            <a:endParaRPr lang="en-US" altLang="zh-CN"/>
          </a:p>
        </p:txBody>
      </p:sp>
    </p:spTree>
    <p:extLst>
      <p:ext uri="{BB962C8B-B14F-4D97-AF65-F5344CB8AC3E}">
        <p14:creationId xmlns:p14="http://schemas.microsoft.com/office/powerpoint/2010/main" val="3541207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D696B22-2398-44BC-945E-367E76116E9D}" type="slidenum">
              <a:rPr lang="en-US" altLang="zh-CN"/>
              <a:pPr/>
              <a:t>‹#›</a:t>
            </a:fld>
            <a:endParaRPr lang="en-US" altLang="zh-CN"/>
          </a:p>
        </p:txBody>
      </p:sp>
    </p:spTree>
    <p:extLst>
      <p:ext uri="{BB962C8B-B14F-4D97-AF65-F5344CB8AC3E}">
        <p14:creationId xmlns:p14="http://schemas.microsoft.com/office/powerpoint/2010/main" val="35557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DEE24F2D-B6DA-4889-82B3-DE021E8177C2}" type="slidenum">
              <a:rPr lang="en-US" altLang="zh-CN"/>
              <a:pPr/>
              <a:t>‹#›</a:t>
            </a:fld>
            <a:endParaRPr lang="en-US" altLang="zh-CN"/>
          </a:p>
        </p:txBody>
      </p:sp>
    </p:spTree>
    <p:extLst>
      <p:ext uri="{BB962C8B-B14F-4D97-AF65-F5344CB8AC3E}">
        <p14:creationId xmlns:p14="http://schemas.microsoft.com/office/powerpoint/2010/main" val="539112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BFC4E19A-4729-4A27-B669-7F3B5F485C13}" type="slidenum">
              <a:rPr lang="en-US" altLang="zh-CN"/>
              <a:pPr/>
              <a:t>‹#›</a:t>
            </a:fld>
            <a:endParaRPr lang="en-US" altLang="zh-CN"/>
          </a:p>
        </p:txBody>
      </p:sp>
    </p:spTree>
    <p:extLst>
      <p:ext uri="{BB962C8B-B14F-4D97-AF65-F5344CB8AC3E}">
        <p14:creationId xmlns:p14="http://schemas.microsoft.com/office/powerpoint/2010/main" val="143425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A526CCD7-5202-4C77-88E0-99DE115914EA}" type="slidenum">
              <a:rPr lang="en-US" altLang="zh-CN"/>
              <a:pPr/>
              <a:t>‹#›</a:t>
            </a:fld>
            <a:endParaRPr lang="en-US" altLang="zh-CN"/>
          </a:p>
        </p:txBody>
      </p:sp>
    </p:spTree>
    <p:extLst>
      <p:ext uri="{BB962C8B-B14F-4D97-AF65-F5344CB8AC3E}">
        <p14:creationId xmlns:p14="http://schemas.microsoft.com/office/powerpoint/2010/main" val="2035378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DE1A104-FC82-4E15-B78C-CF223A9175FC}" type="slidenum">
              <a:rPr lang="en-US" altLang="zh-CN"/>
              <a:pPr/>
              <a:t>‹#›</a:t>
            </a:fld>
            <a:endParaRPr lang="en-US" altLang="zh-CN"/>
          </a:p>
        </p:txBody>
      </p:sp>
    </p:spTree>
    <p:extLst>
      <p:ext uri="{BB962C8B-B14F-4D97-AF65-F5344CB8AC3E}">
        <p14:creationId xmlns:p14="http://schemas.microsoft.com/office/powerpoint/2010/main" val="489729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18F9C99-4F7B-4BF0-BA04-2A896B75A207}" type="slidenum">
              <a:rPr lang="en-US" altLang="zh-CN"/>
              <a:pPr/>
              <a:t>‹#›</a:t>
            </a:fld>
            <a:endParaRPr lang="en-US" altLang="zh-CN"/>
          </a:p>
        </p:txBody>
      </p:sp>
    </p:spTree>
    <p:extLst>
      <p:ext uri="{BB962C8B-B14F-4D97-AF65-F5344CB8AC3E}">
        <p14:creationId xmlns:p14="http://schemas.microsoft.com/office/powerpoint/2010/main" val="3167713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39216"/>
                <a:invGamma/>
              </a:schemeClr>
            </a:gs>
          </a:gsLst>
          <a:lin ang="5400000" scaled="1"/>
        </a:gradFill>
        <a:effectLst/>
      </p:bgPr>
    </p:bg>
    <p:spTree>
      <p:nvGrpSpPr>
        <p:cNvPr id="1" name=""/>
        <p:cNvGrpSpPr/>
        <p:nvPr/>
      </p:nvGrpSpPr>
      <p:grpSpPr>
        <a:xfrm>
          <a:off x="0" y="0"/>
          <a:ext cx="0" cy="0"/>
          <a:chOff x="0" y="0"/>
          <a:chExt cx="0" cy="0"/>
        </a:xfrm>
      </p:grpSpPr>
      <p:grpSp>
        <p:nvGrpSpPr>
          <p:cNvPr id="4098" name="Group 2"/>
          <p:cNvGrpSpPr>
            <a:grpSpLocks/>
          </p:cNvGrpSpPr>
          <p:nvPr/>
        </p:nvGrpSpPr>
        <p:grpSpPr bwMode="auto">
          <a:xfrm>
            <a:off x="1588" y="0"/>
            <a:ext cx="9148762" cy="6851650"/>
            <a:chOff x="1" y="0"/>
            <a:chExt cx="5763" cy="4316"/>
          </a:xfrm>
        </p:grpSpPr>
        <p:sp>
          <p:nvSpPr>
            <p:cNvPr id="4099"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0"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1"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4102" name="Group 6"/>
            <p:cNvGrpSpPr>
              <a:grpSpLocks/>
            </p:cNvGrpSpPr>
            <p:nvPr/>
          </p:nvGrpSpPr>
          <p:grpSpPr bwMode="auto">
            <a:xfrm>
              <a:off x="288" y="0"/>
              <a:ext cx="5098" cy="4316"/>
              <a:chOff x="288" y="0"/>
              <a:chExt cx="5098" cy="4316"/>
            </a:xfrm>
          </p:grpSpPr>
          <p:sp>
            <p:nvSpPr>
              <p:cNvPr id="4103"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4"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5"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6"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7"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8"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9"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10"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11"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12"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13"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14"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15"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116"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17"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18"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19" name="Freeform 23"/>
            <p:cNvSpPr>
              <a:spLocks/>
            </p:cNvSpPr>
            <p:nvPr/>
          </p:nvSpPr>
          <p:spPr bwMode="hidden">
            <a:xfrm>
              <a:off x="5041" y="0"/>
              <a:ext cx="719" cy="845"/>
            </a:xfrm>
            <a:custGeom>
              <a:avLst/>
              <a:gdLst>
                <a:gd name="T0" fmla="*/ 717 w 717"/>
                <a:gd name="T1" fmla="*/ 845 h 845"/>
                <a:gd name="T2" fmla="*/ 717 w 717"/>
                <a:gd name="T3" fmla="*/ 821 h 845"/>
                <a:gd name="T4" fmla="*/ 574 w 717"/>
                <a:gd name="T5" fmla="*/ 605 h 845"/>
                <a:gd name="T6" fmla="*/ 406 w 717"/>
                <a:gd name="T7" fmla="*/ 396 h 845"/>
                <a:gd name="T8" fmla="*/ 221 w 717"/>
                <a:gd name="T9" fmla="*/ 192 h 845"/>
                <a:gd name="T10" fmla="*/ 17 w 717"/>
                <a:gd name="T11" fmla="*/ 0 h 845"/>
                <a:gd name="T12" fmla="*/ 0 w 717"/>
                <a:gd name="T13" fmla="*/ 0 h 845"/>
                <a:gd name="T14" fmla="*/ 209 w 717"/>
                <a:gd name="T15" fmla="*/ 198 h 845"/>
                <a:gd name="T16" fmla="*/ 400 w 717"/>
                <a:gd name="T17" fmla="*/ 408 h 845"/>
                <a:gd name="T18" fmla="*/ 568 w 717"/>
                <a:gd name="T19" fmla="*/ 623 h 845"/>
                <a:gd name="T20" fmla="*/ 717 w 717"/>
                <a:gd name="T21" fmla="*/ 845 h 845"/>
                <a:gd name="T22" fmla="*/ 717 w 717"/>
                <a:gd name="T23"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20" name="Freeform 24"/>
            <p:cNvSpPr>
              <a:spLocks/>
            </p:cNvSpPr>
            <p:nvPr/>
          </p:nvSpPr>
          <p:spPr bwMode="hidden">
            <a:xfrm>
              <a:off x="5352" y="0"/>
              <a:ext cx="408" cy="414"/>
            </a:xfrm>
            <a:custGeom>
              <a:avLst/>
              <a:gdLst>
                <a:gd name="T0" fmla="*/ 407 w 407"/>
                <a:gd name="T1" fmla="*/ 414 h 414"/>
                <a:gd name="T2" fmla="*/ 407 w 407"/>
                <a:gd name="T3" fmla="*/ 396 h 414"/>
                <a:gd name="T4" fmla="*/ 222 w 407"/>
                <a:gd name="T5" fmla="*/ 192 h 414"/>
                <a:gd name="T6" fmla="*/ 12 w 407"/>
                <a:gd name="T7" fmla="*/ 0 h 414"/>
                <a:gd name="T8" fmla="*/ 0 w 407"/>
                <a:gd name="T9" fmla="*/ 0 h 414"/>
                <a:gd name="T10" fmla="*/ 108 w 407"/>
                <a:gd name="T11" fmla="*/ 102 h 414"/>
                <a:gd name="T12" fmla="*/ 216 w 407"/>
                <a:gd name="T13" fmla="*/ 204 h 414"/>
                <a:gd name="T14" fmla="*/ 407 w 407"/>
                <a:gd name="T15" fmla="*/ 414 h 414"/>
                <a:gd name="T16" fmla="*/ 407 w 407"/>
                <a:gd name="T17"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414">
                  <a:moveTo>
                    <a:pt x="407" y="414"/>
                  </a:moveTo>
                  <a:lnTo>
                    <a:pt x="407" y="396"/>
                  </a:lnTo>
                  <a:lnTo>
                    <a:pt x="222" y="192"/>
                  </a:lnTo>
                  <a:lnTo>
                    <a:pt x="12" y="0"/>
                  </a:lnTo>
                  <a:lnTo>
                    <a:pt x="0" y="0"/>
                  </a:lnTo>
                  <a:lnTo>
                    <a:pt x="108" y="102"/>
                  </a:lnTo>
                  <a:lnTo>
                    <a:pt x="216" y="204"/>
                  </a:lnTo>
                  <a:lnTo>
                    <a:pt x="407" y="41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21"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22" name="Freeform 26"/>
            <p:cNvSpPr>
              <a:spLocks/>
            </p:cNvSpPr>
            <p:nvPr/>
          </p:nvSpPr>
          <p:spPr bwMode="hidden">
            <a:xfrm>
              <a:off x="6" y="0"/>
              <a:ext cx="588" cy="599"/>
            </a:xfrm>
            <a:custGeom>
              <a:avLst/>
              <a:gdLst>
                <a:gd name="T0" fmla="*/ 586 w 586"/>
                <a:gd name="T1" fmla="*/ 0 h 599"/>
                <a:gd name="T2" fmla="*/ 568 w 586"/>
                <a:gd name="T3" fmla="*/ 0 h 599"/>
                <a:gd name="T4" fmla="*/ 407 w 586"/>
                <a:gd name="T5" fmla="*/ 132 h 599"/>
                <a:gd name="T6" fmla="*/ 257 w 586"/>
                <a:gd name="T7" fmla="*/ 270 h 599"/>
                <a:gd name="T8" fmla="*/ 120 w 586"/>
                <a:gd name="T9" fmla="*/ 420 h 599"/>
                <a:gd name="T10" fmla="*/ 0 w 586"/>
                <a:gd name="T11" fmla="*/ 575 h 599"/>
                <a:gd name="T12" fmla="*/ 0 w 586"/>
                <a:gd name="T13" fmla="*/ 599 h 599"/>
                <a:gd name="T14" fmla="*/ 120 w 586"/>
                <a:gd name="T15" fmla="*/ 432 h 599"/>
                <a:gd name="T16" fmla="*/ 257 w 586"/>
                <a:gd name="T17" fmla="*/ 282 h 599"/>
                <a:gd name="T18" fmla="*/ 413 w 586"/>
                <a:gd name="T19" fmla="*/ 138 h 599"/>
                <a:gd name="T20" fmla="*/ 586 w 586"/>
                <a:gd name="T21" fmla="*/ 0 h 599"/>
                <a:gd name="T22" fmla="*/ 586 w 586"/>
                <a:gd name="T23"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23" name="Freeform 27"/>
            <p:cNvSpPr>
              <a:spLocks/>
            </p:cNvSpPr>
            <p:nvPr/>
          </p:nvSpPr>
          <p:spPr bwMode="hidden">
            <a:xfrm>
              <a:off x="6" y="0"/>
              <a:ext cx="270" cy="252"/>
            </a:xfrm>
            <a:custGeom>
              <a:avLst/>
              <a:gdLst>
                <a:gd name="T0" fmla="*/ 269 w 269"/>
                <a:gd name="T1" fmla="*/ 0 h 252"/>
                <a:gd name="T2" fmla="*/ 251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69 w 269"/>
                <a:gd name="T15" fmla="*/ 0 h 252"/>
                <a:gd name="T16" fmla="*/ 269 w 269"/>
                <a:gd name="T1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52">
                  <a:moveTo>
                    <a:pt x="269" y="0"/>
                  </a:moveTo>
                  <a:lnTo>
                    <a:pt x="251" y="0"/>
                  </a:lnTo>
                  <a:lnTo>
                    <a:pt x="120" y="114"/>
                  </a:lnTo>
                  <a:lnTo>
                    <a:pt x="60" y="174"/>
                  </a:lnTo>
                  <a:lnTo>
                    <a:pt x="0" y="234"/>
                  </a:lnTo>
                  <a:lnTo>
                    <a:pt x="0" y="252"/>
                  </a:lnTo>
                  <a:lnTo>
                    <a:pt x="126" y="120"/>
                  </a:lnTo>
                  <a:lnTo>
                    <a:pt x="269" y="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24"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25"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26"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127" name="Group 31"/>
            <p:cNvGrpSpPr>
              <a:grpSpLocks/>
            </p:cNvGrpSpPr>
            <p:nvPr/>
          </p:nvGrpSpPr>
          <p:grpSpPr bwMode="auto">
            <a:xfrm>
              <a:off x="1" y="392"/>
              <a:ext cx="5758" cy="1571"/>
              <a:chOff x="1" y="392"/>
              <a:chExt cx="5758" cy="1571"/>
            </a:xfrm>
          </p:grpSpPr>
          <p:sp>
            <p:nvSpPr>
              <p:cNvPr id="4128"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29"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30"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31"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32"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133"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34"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135" name="Rectangle 39"/>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zh-CN" altLang="en-US" smtClean="0"/>
              <a:t>单击此处编辑母版标题样式</a:t>
            </a:r>
          </a:p>
        </p:txBody>
      </p:sp>
      <p:sp>
        <p:nvSpPr>
          <p:cNvPr id="4136" name="Rectangle 40"/>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defRPr>
            </a:lvl1pPr>
          </a:lstStyle>
          <a:p>
            <a:endParaRPr lang="en-US" altLang="zh-CN"/>
          </a:p>
        </p:txBody>
      </p:sp>
      <p:sp>
        <p:nvSpPr>
          <p:cNvPr id="4137" name="Rectangle 41"/>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defRPr>
            </a:lvl1pPr>
          </a:lstStyle>
          <a:p>
            <a:endParaRPr lang="en-US" altLang="zh-CN"/>
          </a:p>
        </p:txBody>
      </p:sp>
      <p:sp>
        <p:nvSpPr>
          <p:cNvPr id="4138" name="Rectangle 42"/>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defRPr>
            </a:lvl1pPr>
          </a:lstStyle>
          <a:p>
            <a:fld id="{7CA2966F-B497-4BC9-8112-9ADEE1780FAC}" type="slidenum">
              <a:rPr lang="en-US" altLang="zh-CN"/>
              <a:pPr/>
              <a:t>‹#›</a:t>
            </a:fld>
            <a:endParaRPr lang="en-US" altLang="zh-CN"/>
          </a:p>
        </p:txBody>
      </p:sp>
      <p:sp>
        <p:nvSpPr>
          <p:cNvPr id="4139" name="Rectangle 4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fontAlgn="base">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fontAlgn="base">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fontAlgn="base">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p:txBody>
          <a:bodyPr/>
          <a:lstStyle/>
          <a:p>
            <a:r>
              <a:rPr lang="zh-CN" altLang="en-US"/>
              <a:t>第十章 输入</a:t>
            </a:r>
            <a:r>
              <a:rPr lang="en-US" altLang="zh-CN"/>
              <a:t>/</a:t>
            </a:r>
            <a:r>
              <a:rPr lang="zh-CN" altLang="en-US"/>
              <a:t>输出</a:t>
            </a:r>
            <a:br>
              <a:rPr lang="zh-CN" altLang="en-US"/>
            </a:br>
            <a:r>
              <a:rPr lang="zh-CN" altLang="en-US"/>
              <a:t>－－过程式实现</a:t>
            </a:r>
          </a:p>
        </p:txBody>
      </p:sp>
      <p:sp>
        <p:nvSpPr>
          <p:cNvPr id="49155" name="Rectangle 3"/>
          <p:cNvSpPr>
            <a:spLocks noGrp="1" noChangeArrowheads="1"/>
          </p:cNvSpPr>
          <p:nvPr>
            <p:ph type="subTitle" idx="1"/>
          </p:nvPr>
        </p:nvSpPr>
        <p:spPr/>
        <p:txBody>
          <a:bodyPr/>
          <a:lstStyle/>
          <a:p>
            <a:endParaRPr lang="zh-CN"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430213"/>
            <a:ext cx="8229600" cy="712787"/>
          </a:xfrm>
        </p:spPr>
        <p:txBody>
          <a:bodyPr/>
          <a:lstStyle/>
          <a:p>
            <a:r>
              <a:rPr lang="zh-CN" altLang="en-GB">
                <a:latin typeface="Times New Roman" pitchFamily="18" charset="0"/>
              </a:rPr>
              <a:t>控制台输入</a:t>
            </a:r>
            <a:endParaRPr lang="zh-CN" altLang="en-US"/>
          </a:p>
        </p:txBody>
      </p:sp>
      <p:sp>
        <p:nvSpPr>
          <p:cNvPr id="21507" name="Rectangle 3"/>
          <p:cNvSpPr>
            <a:spLocks noGrp="1" noChangeArrowheads="1"/>
          </p:cNvSpPr>
          <p:nvPr>
            <p:ph type="body" idx="1"/>
          </p:nvPr>
        </p:nvSpPr>
        <p:spPr>
          <a:xfrm>
            <a:off x="457200" y="1668463"/>
            <a:ext cx="8229600" cy="3560762"/>
          </a:xfrm>
        </p:spPr>
        <p:txBody>
          <a:bodyPr/>
          <a:lstStyle/>
          <a:p>
            <a:pPr>
              <a:lnSpc>
                <a:spcPct val="90000"/>
              </a:lnSpc>
            </a:pPr>
            <a:r>
              <a:rPr lang="zh-CN" altLang="en-US" sz="2800" dirty="0"/>
              <a:t>从键盘输入一个字符作为返回值</a:t>
            </a:r>
          </a:p>
          <a:p>
            <a:pPr lvl="1">
              <a:lnSpc>
                <a:spcPct val="90000"/>
              </a:lnSpc>
            </a:pPr>
            <a:r>
              <a:rPr lang="en-US" altLang="zh-CN" sz="2400" dirty="0" err="1"/>
              <a:t>int</a:t>
            </a:r>
            <a:r>
              <a:rPr lang="en-US" altLang="zh-CN" sz="2400" dirty="0"/>
              <a:t> </a:t>
            </a:r>
            <a:r>
              <a:rPr lang="en-US" altLang="zh-CN" sz="2400" dirty="0" err="1"/>
              <a:t>getchar</a:t>
            </a:r>
            <a:r>
              <a:rPr lang="en-US" altLang="zh-CN" sz="2400" dirty="0"/>
              <a:t>(); </a:t>
            </a:r>
          </a:p>
          <a:p>
            <a:pPr>
              <a:lnSpc>
                <a:spcPct val="90000"/>
              </a:lnSpc>
            </a:pPr>
            <a:r>
              <a:rPr lang="zh-CN" altLang="en-US" sz="2800" dirty="0"/>
              <a:t>从键盘输入一个字符串放入</a:t>
            </a:r>
            <a:r>
              <a:rPr lang="en-US" altLang="zh-CN" sz="2800" dirty="0"/>
              <a:t>p</a:t>
            </a:r>
            <a:r>
              <a:rPr lang="zh-CN" altLang="en-US" sz="2800" dirty="0"/>
              <a:t>所指向的内存空间，成功时返回</a:t>
            </a:r>
            <a:r>
              <a:rPr lang="en-US" altLang="zh-CN" sz="2800" dirty="0"/>
              <a:t>p</a:t>
            </a:r>
            <a:r>
              <a:rPr lang="zh-CN" altLang="en-US" sz="2800" dirty="0"/>
              <a:t>，否则，返回</a:t>
            </a:r>
            <a:r>
              <a:rPr lang="en-US" altLang="zh-CN" sz="2800" dirty="0"/>
              <a:t>NULL</a:t>
            </a:r>
          </a:p>
          <a:p>
            <a:pPr lvl="1">
              <a:lnSpc>
                <a:spcPct val="90000"/>
              </a:lnSpc>
            </a:pPr>
            <a:r>
              <a:rPr lang="en-US" altLang="zh-CN" sz="2400" dirty="0"/>
              <a:t>char *gets(char *p); </a:t>
            </a:r>
          </a:p>
          <a:p>
            <a:pPr>
              <a:lnSpc>
                <a:spcPct val="90000"/>
              </a:lnSpc>
            </a:pPr>
            <a:r>
              <a:rPr lang="zh-CN" altLang="en-US" sz="2800" dirty="0"/>
              <a:t>对基本类型的数据进行输入</a:t>
            </a:r>
            <a:r>
              <a:rPr lang="en-US" altLang="zh-CN" sz="2800" dirty="0"/>
              <a:t>,</a:t>
            </a:r>
            <a:r>
              <a:rPr lang="zh-CN" altLang="en-US" sz="2800" dirty="0"/>
              <a:t>返回实际输入并保存的数据个数</a:t>
            </a:r>
          </a:p>
          <a:p>
            <a:pPr lvl="1">
              <a:lnSpc>
                <a:spcPct val="90000"/>
              </a:lnSpc>
            </a:pPr>
            <a:r>
              <a:rPr lang="en-US" altLang="zh-CN" sz="2400" dirty="0" err="1"/>
              <a:t>int</a:t>
            </a:r>
            <a:r>
              <a:rPr lang="en-US" altLang="zh-CN" sz="2400" dirty="0"/>
              <a:t> </a:t>
            </a:r>
            <a:r>
              <a:rPr lang="en-US" altLang="zh-CN" sz="2400" dirty="0" err="1"/>
              <a:t>scanf</a:t>
            </a:r>
            <a:r>
              <a:rPr lang="en-US" altLang="zh-CN" sz="2400" dirty="0"/>
              <a:t>(</a:t>
            </a:r>
            <a:r>
              <a:rPr lang="en-US" altLang="zh-CN" sz="2400" dirty="0" err="1"/>
              <a:t>const</a:t>
            </a:r>
            <a:r>
              <a:rPr lang="en-US" altLang="zh-CN" sz="2400" dirty="0"/>
              <a:t> char *format [,&lt;</a:t>
            </a:r>
            <a:r>
              <a:rPr lang="zh-CN" altLang="en-US" sz="2400" dirty="0"/>
              <a:t>参数表</a:t>
            </a:r>
            <a:r>
              <a:rPr lang="en-US" altLang="zh-CN" sz="2400" dirty="0"/>
              <a:t>&gt;]);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type="body" idx="1"/>
          </p:nvPr>
        </p:nvSpPr>
        <p:spPr>
          <a:xfrm>
            <a:off x="250825" y="620687"/>
            <a:ext cx="8686800" cy="5112569"/>
          </a:xfrm>
        </p:spPr>
        <p:txBody>
          <a:bodyPr>
            <a:normAutofit fontScale="92500" lnSpcReduction="20000"/>
          </a:bodyPr>
          <a:lstStyle/>
          <a:p>
            <a:r>
              <a:rPr lang="en-US" altLang="zh-CN" sz="3600" dirty="0" err="1" smtClean="0"/>
              <a:t>scanf</a:t>
            </a:r>
            <a:r>
              <a:rPr lang="zh-CN" altLang="en-US" sz="3600" dirty="0" smtClean="0"/>
              <a:t>：</a:t>
            </a:r>
            <a:endParaRPr lang="en-US" altLang="zh-CN" sz="3600" dirty="0" smtClean="0"/>
          </a:p>
          <a:p>
            <a:pPr>
              <a:buFont typeface="Wingdings" pitchFamily="2" charset="2"/>
              <a:buNone/>
            </a:pPr>
            <a:r>
              <a:rPr lang="en-US" altLang="zh-CN" sz="3600" dirty="0" err="1" smtClean="0"/>
              <a:t>int</a:t>
            </a:r>
            <a:r>
              <a:rPr lang="en-US" altLang="zh-CN" sz="3600" dirty="0" smtClean="0"/>
              <a:t> </a:t>
            </a:r>
            <a:r>
              <a:rPr lang="en-US" altLang="zh-CN" sz="3600" dirty="0" err="1"/>
              <a:t>i</a:t>
            </a:r>
            <a:r>
              <a:rPr lang="en-US" altLang="zh-CN" sz="3600" dirty="0"/>
              <a:t>;</a:t>
            </a:r>
          </a:p>
          <a:p>
            <a:pPr>
              <a:buFont typeface="Wingdings" pitchFamily="2" charset="2"/>
              <a:buNone/>
            </a:pPr>
            <a:r>
              <a:rPr lang="en-US" altLang="zh-CN" sz="3600" dirty="0"/>
              <a:t>double j;</a:t>
            </a:r>
          </a:p>
          <a:p>
            <a:pPr>
              <a:buFont typeface="Wingdings" pitchFamily="2" charset="2"/>
              <a:buNone/>
            </a:pPr>
            <a:r>
              <a:rPr lang="en-US" altLang="zh-CN" sz="3600" dirty="0" err="1"/>
              <a:t>scanf</a:t>
            </a:r>
            <a:r>
              <a:rPr lang="en-US" altLang="zh-CN" sz="3600" dirty="0"/>
              <a:t>("</a:t>
            </a:r>
            <a:r>
              <a:rPr lang="en-US" altLang="zh-CN" sz="3600" dirty="0" err="1"/>
              <a:t>i</a:t>
            </a:r>
            <a:r>
              <a:rPr lang="en-US" altLang="zh-CN" sz="3600" dirty="0"/>
              <a:t>=</a:t>
            </a:r>
            <a:r>
              <a:rPr lang="en-US" altLang="zh-CN" sz="3600" dirty="0">
                <a:solidFill>
                  <a:srgbClr val="FFC000"/>
                </a:solidFill>
              </a:rPr>
              <a:t>%</a:t>
            </a:r>
            <a:r>
              <a:rPr lang="en-US" altLang="zh-CN" sz="3600" dirty="0" err="1">
                <a:solidFill>
                  <a:srgbClr val="FFC000"/>
                </a:solidFill>
              </a:rPr>
              <a:t>d</a:t>
            </a:r>
            <a:r>
              <a:rPr lang="en-US" altLang="zh-CN" sz="3600" dirty="0" err="1"/>
              <a:t>,j</a:t>
            </a:r>
            <a:r>
              <a:rPr lang="en-US" altLang="zh-CN" sz="3600" dirty="0"/>
              <a:t>=</a:t>
            </a:r>
            <a:r>
              <a:rPr lang="en-US" altLang="zh-CN" sz="3600" dirty="0">
                <a:solidFill>
                  <a:srgbClr val="FFC000"/>
                </a:solidFill>
              </a:rPr>
              <a:t>%lf</a:t>
            </a:r>
            <a:r>
              <a:rPr lang="en-US" altLang="zh-CN" sz="3600" dirty="0"/>
              <a:t>",</a:t>
            </a:r>
            <a:r>
              <a:rPr lang="en-US" altLang="zh-CN" sz="3600" dirty="0">
                <a:solidFill>
                  <a:srgbClr val="FFC000"/>
                </a:solidFill>
              </a:rPr>
              <a:t>&amp;</a:t>
            </a:r>
            <a:r>
              <a:rPr lang="en-US" altLang="zh-CN" sz="3600" dirty="0" err="1"/>
              <a:t>i</a:t>
            </a:r>
            <a:r>
              <a:rPr lang="en-US" altLang="zh-CN" sz="3600" dirty="0"/>
              <a:t>,</a:t>
            </a:r>
            <a:r>
              <a:rPr lang="en-US" altLang="zh-CN" sz="3600" dirty="0">
                <a:solidFill>
                  <a:srgbClr val="FFC000"/>
                </a:solidFill>
              </a:rPr>
              <a:t>&amp;</a:t>
            </a:r>
            <a:r>
              <a:rPr lang="en-US" altLang="zh-CN" sz="3600" dirty="0"/>
              <a:t>j);</a:t>
            </a:r>
          </a:p>
          <a:p>
            <a:pPr marL="0" indent="0">
              <a:buNone/>
            </a:pPr>
            <a:r>
              <a:rPr lang="zh-CN" altLang="en-US" sz="3600" dirty="0"/>
              <a:t>输入可以为：</a:t>
            </a:r>
            <a:endParaRPr lang="zh-CN" altLang="en-US" sz="3600" u="sng" dirty="0"/>
          </a:p>
          <a:p>
            <a:pPr>
              <a:buFont typeface="Wingdings" pitchFamily="2" charset="2"/>
              <a:buNone/>
            </a:pPr>
            <a:r>
              <a:rPr lang="en-US" altLang="zh-CN" sz="3600" u="sng" dirty="0" err="1" smtClean="0"/>
              <a:t>i</a:t>
            </a:r>
            <a:r>
              <a:rPr lang="en-US" altLang="zh-CN" sz="3600" u="sng" dirty="0" smtClean="0"/>
              <a:t>=10,j=123.4</a:t>
            </a:r>
          </a:p>
          <a:p>
            <a:endParaRPr lang="en-US" altLang="zh-CN" sz="3600" dirty="0" smtClean="0"/>
          </a:p>
          <a:p>
            <a:r>
              <a:rPr lang="en-US" altLang="zh-CN" sz="3600" dirty="0" err="1" smtClean="0"/>
              <a:t>cin</a:t>
            </a:r>
            <a:r>
              <a:rPr lang="zh-CN" altLang="en-US" sz="3600" dirty="0" smtClean="0"/>
              <a:t>的优势：</a:t>
            </a:r>
            <a:endParaRPr lang="en-US" altLang="zh-CN" sz="3600" dirty="0" smtClean="0"/>
          </a:p>
          <a:p>
            <a:pPr>
              <a:buFont typeface="Wingdings" pitchFamily="2" charset="2"/>
              <a:buNone/>
            </a:pPr>
            <a:r>
              <a:rPr lang="en-US" altLang="zh-CN" sz="3600" dirty="0" err="1" smtClean="0"/>
              <a:t>cout</a:t>
            </a:r>
            <a:r>
              <a:rPr lang="en-US" altLang="zh-CN" sz="3600" dirty="0" smtClean="0"/>
              <a:t> &lt;&lt; "</a:t>
            </a:r>
            <a:r>
              <a:rPr lang="en-US" altLang="zh-CN" sz="3600" dirty="0" err="1" smtClean="0"/>
              <a:t>i</a:t>
            </a:r>
            <a:r>
              <a:rPr lang="en-US" altLang="zh-CN" sz="3600" dirty="0" smtClean="0"/>
              <a:t>="; </a:t>
            </a:r>
            <a:r>
              <a:rPr lang="en-US" altLang="zh-CN" sz="3600" dirty="0" err="1" smtClean="0"/>
              <a:t>cin</a:t>
            </a:r>
            <a:r>
              <a:rPr lang="en-US" altLang="zh-CN" sz="3600" dirty="0" smtClean="0"/>
              <a:t> &gt;&gt; </a:t>
            </a:r>
            <a:r>
              <a:rPr lang="en-US" altLang="zh-CN" sz="3600" dirty="0" err="1" smtClean="0"/>
              <a:t>i</a:t>
            </a:r>
            <a:r>
              <a:rPr lang="en-US" altLang="zh-CN" sz="3600" dirty="0" smtClean="0"/>
              <a:t>;</a:t>
            </a:r>
          </a:p>
          <a:p>
            <a:pPr>
              <a:buFont typeface="Wingdings" pitchFamily="2" charset="2"/>
              <a:buNone/>
            </a:pPr>
            <a:r>
              <a:rPr lang="en-US" altLang="zh-CN" sz="3600" dirty="0" err="1" smtClean="0"/>
              <a:t>cout</a:t>
            </a:r>
            <a:r>
              <a:rPr lang="en-US" altLang="zh-CN" sz="3600" dirty="0" smtClean="0"/>
              <a:t> &lt;&lt; ",j="; </a:t>
            </a:r>
            <a:r>
              <a:rPr lang="en-US" altLang="zh-CN" sz="3600" dirty="0" err="1" smtClean="0"/>
              <a:t>cin</a:t>
            </a:r>
            <a:r>
              <a:rPr lang="en-US" altLang="zh-CN" sz="3600" dirty="0" smtClean="0"/>
              <a:t> &gt;&gt; j;</a:t>
            </a:r>
          </a:p>
          <a:p>
            <a:pPr>
              <a:buFont typeface="Wingdings" pitchFamily="2" charset="2"/>
              <a:buNone/>
            </a:pPr>
            <a:endParaRPr lang="en-US" altLang="zh-CN" sz="3600" u="sng"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CN" dirty="0" err="1" smtClean="0"/>
              <a:t>scanf</a:t>
            </a:r>
            <a:r>
              <a:rPr lang="zh-CN" altLang="en-US" dirty="0" smtClean="0"/>
              <a:t>输入格式</a:t>
            </a:r>
            <a:r>
              <a:rPr lang="zh-CN" altLang="en-US" dirty="0"/>
              <a:t>控制</a:t>
            </a:r>
          </a:p>
        </p:txBody>
      </p:sp>
      <p:sp>
        <p:nvSpPr>
          <p:cNvPr id="56323" name="Rectangle 3"/>
          <p:cNvSpPr>
            <a:spLocks noGrp="1" noChangeArrowheads="1"/>
          </p:cNvSpPr>
          <p:nvPr>
            <p:ph type="body" idx="1"/>
          </p:nvPr>
        </p:nvSpPr>
        <p:spPr>
          <a:xfrm>
            <a:off x="457200" y="1600200"/>
            <a:ext cx="8579296" cy="5069160"/>
          </a:xfrm>
        </p:spPr>
        <p:txBody>
          <a:bodyPr>
            <a:normAutofit/>
          </a:bodyPr>
          <a:lstStyle/>
          <a:p>
            <a:r>
              <a:rPr lang="zh-CN" altLang="en-US" dirty="0" smtClean="0"/>
              <a:t>与</a:t>
            </a:r>
            <a:r>
              <a:rPr lang="en-US" altLang="zh-CN" dirty="0" err="1" smtClean="0"/>
              <a:t>printf</a:t>
            </a:r>
            <a:r>
              <a:rPr lang="zh-CN" altLang="en-US" dirty="0" smtClean="0"/>
              <a:t>基本相同（</a:t>
            </a:r>
            <a:r>
              <a:rPr lang="zh-CN" altLang="en-GB" dirty="0" smtClean="0"/>
              <a:t>参见</a:t>
            </a:r>
            <a:r>
              <a:rPr lang="zh-CN" altLang="en-GB" dirty="0"/>
              <a:t>教材</a:t>
            </a:r>
            <a:r>
              <a:rPr lang="en-GB" altLang="zh-CN" dirty="0"/>
              <a:t>&lt;</a:t>
            </a:r>
            <a:r>
              <a:rPr lang="zh-CN" altLang="en-GB" dirty="0"/>
              <a:t>表</a:t>
            </a:r>
            <a:r>
              <a:rPr lang="en-GB" altLang="zh-CN" dirty="0"/>
              <a:t>10-1</a:t>
            </a:r>
            <a:r>
              <a:rPr lang="en-GB" altLang="zh-CN" dirty="0" smtClean="0"/>
              <a:t>&gt;</a:t>
            </a:r>
            <a:r>
              <a:rPr lang="zh-CN" altLang="en-US" dirty="0" smtClean="0"/>
              <a:t>）</a:t>
            </a:r>
            <a:endParaRPr lang="en-GB" altLang="zh-CN" dirty="0" smtClean="0"/>
          </a:p>
          <a:p>
            <a:r>
              <a:rPr lang="zh-CN" altLang="en-US" dirty="0" smtClean="0"/>
              <a:t>在识别</a:t>
            </a:r>
            <a:r>
              <a:rPr lang="zh-CN" altLang="en-US" dirty="0"/>
              <a:t>某个指定类型的数据时，识别</a:t>
            </a:r>
            <a:r>
              <a:rPr lang="zh-CN" altLang="en-US" dirty="0" smtClean="0"/>
              <a:t>过程遇到下面的情况结束：</a:t>
            </a:r>
            <a:endParaRPr lang="en-US" altLang="zh-CN" dirty="0" smtClean="0"/>
          </a:p>
          <a:p>
            <a:pPr lvl="1"/>
            <a:r>
              <a:rPr lang="zh-CN" altLang="en-US" dirty="0" smtClean="0"/>
              <a:t>格式中指定</a:t>
            </a:r>
            <a:r>
              <a:rPr lang="zh-CN" altLang="en-US" dirty="0"/>
              <a:t>的</a:t>
            </a:r>
            <a:r>
              <a:rPr lang="zh-CN" altLang="en-US" dirty="0" smtClean="0"/>
              <a:t>字符</a:t>
            </a:r>
            <a:endParaRPr lang="en-US" altLang="zh-CN" dirty="0" smtClean="0"/>
          </a:p>
          <a:p>
            <a:pPr lvl="1"/>
            <a:r>
              <a:rPr lang="zh-CN" altLang="en-US" dirty="0" smtClean="0"/>
              <a:t>空白符</a:t>
            </a:r>
            <a:endParaRPr lang="en-US" altLang="zh-CN" dirty="0" smtClean="0"/>
          </a:p>
          <a:p>
            <a:pPr lvl="1"/>
            <a:r>
              <a:rPr lang="zh-CN" altLang="en-US" dirty="0"/>
              <a:t>不属于指定类型数据的</a:t>
            </a:r>
            <a:r>
              <a:rPr lang="zh-CN" altLang="en-US" dirty="0" smtClean="0"/>
              <a:t>字符</a:t>
            </a:r>
            <a:endParaRPr lang="en-US" altLang="zh-CN" dirty="0" smtClean="0"/>
          </a:p>
        </p:txBody>
      </p:sp>
    </p:spTree>
    <p:extLst>
      <p:ext uri="{BB962C8B-B14F-4D97-AF65-F5344CB8AC3E}">
        <p14:creationId xmlns:p14="http://schemas.microsoft.com/office/powerpoint/2010/main" val="28331706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字符串输入</a:t>
            </a:r>
          </a:p>
        </p:txBody>
      </p:sp>
      <p:sp>
        <p:nvSpPr>
          <p:cNvPr id="3" name="内容占位符 2"/>
          <p:cNvSpPr>
            <a:spLocks noGrp="1"/>
          </p:cNvSpPr>
          <p:nvPr>
            <p:ph idx="1"/>
          </p:nvPr>
        </p:nvSpPr>
        <p:spPr>
          <a:xfrm>
            <a:off x="457200" y="1412776"/>
            <a:ext cx="8579296" cy="5256584"/>
          </a:xfrm>
        </p:spPr>
        <p:txBody>
          <a:bodyPr>
            <a:normAutofit fontScale="77500" lnSpcReduction="20000"/>
          </a:bodyPr>
          <a:lstStyle/>
          <a:p>
            <a:r>
              <a:rPr lang="en-US" altLang="zh-CN" dirty="0" err="1" smtClean="0"/>
              <a:t>scanf</a:t>
            </a:r>
            <a:r>
              <a:rPr lang="zh-CN" altLang="en-US" dirty="0" smtClean="0"/>
              <a:t>：</a:t>
            </a:r>
            <a:endParaRPr lang="zh-CN" altLang="en-US" dirty="0"/>
          </a:p>
          <a:p>
            <a:pPr marL="0" indent="0">
              <a:buNone/>
            </a:pPr>
            <a:r>
              <a:rPr lang="en-US" altLang="zh-CN" dirty="0"/>
              <a:t>char s[10</a:t>
            </a:r>
            <a:r>
              <a:rPr lang="en-US" altLang="zh-CN" dirty="0" smtClean="0"/>
              <a:t>];</a:t>
            </a:r>
          </a:p>
          <a:p>
            <a:pPr marL="0" indent="0">
              <a:buNone/>
            </a:pPr>
            <a:r>
              <a:rPr lang="en-US" altLang="zh-CN" dirty="0" err="1" smtClean="0"/>
              <a:t>scanf</a:t>
            </a:r>
            <a:r>
              <a:rPr lang="en-US" altLang="zh-CN" dirty="0" smtClean="0"/>
              <a:t>("%</a:t>
            </a:r>
            <a:r>
              <a:rPr lang="en-US" altLang="zh-CN" dirty="0" err="1" smtClean="0"/>
              <a:t>s",s</a:t>
            </a:r>
            <a:r>
              <a:rPr lang="en-US" altLang="zh-CN" dirty="0" smtClean="0"/>
              <a:t>); //</a:t>
            </a:r>
            <a:r>
              <a:rPr lang="zh-CN" altLang="en-US" dirty="0" smtClean="0"/>
              <a:t>输入字符串放入</a:t>
            </a:r>
            <a:r>
              <a:rPr lang="en-US" altLang="zh-CN" dirty="0" smtClean="0"/>
              <a:t>s</a:t>
            </a:r>
            <a:r>
              <a:rPr lang="zh-CN" altLang="en-US" dirty="0" smtClean="0"/>
              <a:t>（不安全！）</a:t>
            </a:r>
            <a:endParaRPr lang="en-US" altLang="zh-CN" dirty="0"/>
          </a:p>
          <a:p>
            <a:pPr marL="0" indent="0">
              <a:buNone/>
            </a:pPr>
            <a:r>
              <a:rPr lang="en-US" altLang="zh-CN" dirty="0" err="1"/>
              <a:t>scanf</a:t>
            </a:r>
            <a:r>
              <a:rPr lang="en-US" altLang="zh-CN" dirty="0"/>
              <a:t>("%9s",s</a:t>
            </a:r>
            <a:r>
              <a:rPr lang="en-US" altLang="zh-CN" dirty="0" smtClean="0"/>
              <a:t>); //</a:t>
            </a:r>
            <a:r>
              <a:rPr lang="zh-CN" altLang="en-US" dirty="0" smtClean="0"/>
              <a:t>输入</a:t>
            </a:r>
            <a:r>
              <a:rPr lang="zh-CN" altLang="en-US" dirty="0"/>
              <a:t>前</a:t>
            </a:r>
            <a:r>
              <a:rPr lang="en-US" altLang="zh-CN" dirty="0"/>
              <a:t>9</a:t>
            </a:r>
            <a:r>
              <a:rPr lang="zh-CN" altLang="en-US" dirty="0"/>
              <a:t>个字符</a:t>
            </a:r>
            <a:endParaRPr lang="zh-CN" altLang="en-US" dirty="0"/>
          </a:p>
          <a:p>
            <a:pPr marL="0" indent="0">
              <a:buNone/>
            </a:pPr>
            <a:r>
              <a:rPr lang="en-US" altLang="zh-CN" dirty="0" err="1"/>
              <a:t>scanf</a:t>
            </a:r>
            <a:r>
              <a:rPr lang="en-US" altLang="zh-CN" dirty="0" smtClean="0"/>
              <a:t>("%9[a-zA-Z0-9</a:t>
            </a:r>
            <a:r>
              <a:rPr lang="zh-CN" altLang="en-US" dirty="0"/>
              <a:t>凵</a:t>
            </a:r>
            <a:r>
              <a:rPr lang="en-US" altLang="zh-CN" dirty="0"/>
              <a:t>]",s</a:t>
            </a:r>
            <a:r>
              <a:rPr lang="en-US" altLang="zh-CN" dirty="0" smtClean="0"/>
              <a:t>); //</a:t>
            </a:r>
            <a:r>
              <a:rPr lang="zh-CN" altLang="en-US" dirty="0"/>
              <a:t>直到输入了</a:t>
            </a:r>
            <a:r>
              <a:rPr lang="en-US" altLang="zh-CN" dirty="0"/>
              <a:t>9</a:t>
            </a:r>
            <a:r>
              <a:rPr lang="zh-CN" altLang="en-US" dirty="0"/>
              <a:t>个字符</a:t>
            </a:r>
            <a:r>
              <a:rPr lang="zh-CN" altLang="en-US" dirty="0" smtClean="0"/>
              <a:t>或</a:t>
            </a:r>
            <a:endParaRPr lang="en-US" altLang="zh-CN" dirty="0" smtClean="0"/>
          </a:p>
          <a:p>
            <a:pPr marL="0" indent="0">
              <a:buNone/>
            </a:pPr>
            <a:r>
              <a:rPr lang="en-US" altLang="zh-CN" dirty="0"/>
              <a:t>	</a:t>
            </a:r>
            <a:r>
              <a:rPr lang="en-US" altLang="zh-CN" dirty="0" smtClean="0"/>
              <a:t>	 		//</a:t>
            </a:r>
            <a:r>
              <a:rPr lang="zh-CN" altLang="en-US" dirty="0" smtClean="0"/>
              <a:t>遇到</a:t>
            </a:r>
            <a:r>
              <a:rPr lang="zh-CN" altLang="en-US" dirty="0" smtClean="0"/>
              <a:t>可包含字符</a:t>
            </a:r>
            <a:r>
              <a:rPr lang="zh-CN" altLang="en-US" dirty="0" smtClean="0"/>
              <a:t>以外的字符</a:t>
            </a:r>
            <a:endParaRPr lang="zh-CN" altLang="en-US" dirty="0"/>
          </a:p>
          <a:p>
            <a:endParaRPr lang="en-US" altLang="zh-CN" dirty="0" smtClean="0"/>
          </a:p>
          <a:p>
            <a:r>
              <a:rPr lang="en-US" altLang="zh-CN" dirty="0" err="1" smtClean="0"/>
              <a:t>cin</a:t>
            </a:r>
            <a:r>
              <a:rPr lang="zh-CN" altLang="en-US" dirty="0"/>
              <a:t>：</a:t>
            </a:r>
            <a:endParaRPr lang="en-US" altLang="zh-CN" dirty="0" smtClean="0"/>
          </a:p>
          <a:p>
            <a:pPr marL="0" indent="0">
              <a:buNone/>
            </a:pPr>
            <a:r>
              <a:rPr lang="en-US" altLang="zh-CN" dirty="0" err="1" smtClean="0"/>
              <a:t>cin</a:t>
            </a:r>
            <a:r>
              <a:rPr lang="en-US" altLang="zh-CN" dirty="0" smtClean="0"/>
              <a:t> &gt;&gt; s</a:t>
            </a:r>
            <a:r>
              <a:rPr lang="en-US" altLang="zh-CN" dirty="0"/>
              <a:t>; //</a:t>
            </a:r>
            <a:r>
              <a:rPr lang="zh-CN" altLang="en-US" dirty="0"/>
              <a:t>输入字符串放入</a:t>
            </a:r>
            <a:r>
              <a:rPr lang="en-US" altLang="zh-CN" dirty="0"/>
              <a:t>s</a:t>
            </a:r>
            <a:r>
              <a:rPr lang="zh-CN" altLang="en-US" dirty="0"/>
              <a:t>（不安全！）</a:t>
            </a:r>
            <a:endParaRPr lang="en-US" altLang="zh-CN" dirty="0" smtClean="0"/>
          </a:p>
          <a:p>
            <a:pPr marL="0" indent="0">
              <a:buNone/>
            </a:pPr>
            <a:r>
              <a:rPr lang="en-US" altLang="zh-CN" dirty="0" err="1" smtClean="0"/>
              <a:t>cin</a:t>
            </a:r>
            <a:r>
              <a:rPr lang="en-US" altLang="zh-CN" dirty="0" smtClean="0"/>
              <a:t> </a:t>
            </a:r>
            <a:r>
              <a:rPr lang="en-US" altLang="zh-CN" dirty="0"/>
              <a:t>&gt;&gt; </a:t>
            </a:r>
            <a:r>
              <a:rPr lang="en-US" altLang="zh-CN" dirty="0" err="1"/>
              <a:t>setw</a:t>
            </a:r>
            <a:r>
              <a:rPr lang="en-US" altLang="zh-CN" dirty="0"/>
              <a:t>(10) &gt;&gt; </a:t>
            </a:r>
            <a:r>
              <a:rPr lang="en-US" altLang="zh-CN" dirty="0" smtClean="0"/>
              <a:t>s; </a:t>
            </a:r>
            <a:r>
              <a:rPr lang="en-US" altLang="zh-CN" dirty="0" smtClean="0"/>
              <a:t>//</a:t>
            </a:r>
            <a:r>
              <a:rPr lang="zh-CN" altLang="en-US" dirty="0" smtClean="0"/>
              <a:t>输入前</a:t>
            </a:r>
            <a:r>
              <a:rPr lang="en-US" altLang="zh-CN" dirty="0"/>
              <a:t>9</a:t>
            </a:r>
            <a:r>
              <a:rPr lang="zh-CN" altLang="en-US" dirty="0"/>
              <a:t>个</a:t>
            </a:r>
            <a:r>
              <a:rPr lang="zh-CN" altLang="en-US" dirty="0" smtClean="0"/>
              <a:t>字符</a:t>
            </a:r>
            <a:endParaRPr lang="en-US" altLang="zh-CN" dirty="0" smtClean="0"/>
          </a:p>
          <a:p>
            <a:pPr marL="0" indent="0">
              <a:buNone/>
            </a:pPr>
            <a:r>
              <a:rPr lang="en-US" altLang="zh-CN" dirty="0" err="1" smtClean="0"/>
              <a:t>cin.getline</a:t>
            </a:r>
            <a:r>
              <a:rPr lang="en-US" altLang="zh-CN" dirty="0" smtClean="0"/>
              <a:t>(s</a:t>
            </a:r>
            <a:r>
              <a:rPr lang="en-US" altLang="zh-CN" dirty="0" smtClean="0"/>
              <a:t>, 10,’\</a:t>
            </a:r>
            <a:r>
              <a:rPr lang="en-US" altLang="zh-CN" dirty="0"/>
              <a:t>n</a:t>
            </a:r>
            <a:r>
              <a:rPr lang="en-US" altLang="zh-CN" dirty="0" smtClean="0"/>
              <a:t>’);</a:t>
            </a:r>
            <a:r>
              <a:rPr lang="zh-CN" altLang="en-US" dirty="0"/>
              <a:t> </a:t>
            </a:r>
            <a:r>
              <a:rPr lang="en-US" altLang="zh-CN" dirty="0" smtClean="0"/>
              <a:t>//</a:t>
            </a:r>
            <a:r>
              <a:rPr lang="zh-CN" altLang="en-US" dirty="0" smtClean="0"/>
              <a:t>直到输入了</a:t>
            </a:r>
            <a:r>
              <a:rPr lang="en-US" altLang="zh-CN" dirty="0" smtClean="0"/>
              <a:t>9</a:t>
            </a:r>
            <a:r>
              <a:rPr lang="zh-CN" altLang="en-US" dirty="0" smtClean="0"/>
              <a:t>个字符或遇到</a:t>
            </a:r>
            <a:r>
              <a:rPr lang="en-US" altLang="zh-CN" dirty="0" smtClean="0"/>
              <a:t>'\n</a:t>
            </a:r>
            <a:r>
              <a:rPr lang="en-US" altLang="zh-CN" dirty="0" smtClean="0"/>
              <a:t>'</a:t>
            </a:r>
          </a:p>
          <a:p>
            <a:endParaRPr lang="en-US" altLang="zh-CN" dirty="0" smtClean="0"/>
          </a:p>
          <a:p>
            <a:r>
              <a:rPr lang="zh-CN" altLang="en-US" dirty="0" smtClean="0"/>
              <a:t>以上操作都会在</a:t>
            </a:r>
            <a:r>
              <a:rPr lang="en-US" altLang="zh-CN" dirty="0" smtClean="0"/>
              <a:t>s</a:t>
            </a:r>
            <a:r>
              <a:rPr lang="zh-CN" altLang="en-US" dirty="0" smtClean="0"/>
              <a:t>中放上</a:t>
            </a:r>
            <a:r>
              <a:rPr lang="en-US" altLang="zh-CN" dirty="0" smtClean="0"/>
              <a:t>'\0'</a:t>
            </a:r>
            <a:endParaRPr lang="zh-CN" altLang="en-US" dirty="0"/>
          </a:p>
        </p:txBody>
      </p:sp>
    </p:spTree>
    <p:extLst>
      <p:ext uri="{BB962C8B-B14F-4D97-AF65-F5344CB8AC3E}">
        <p14:creationId xmlns:p14="http://schemas.microsoft.com/office/powerpoint/2010/main" val="2216371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zh-CN" altLang="en-US"/>
              <a:t>面向文件的</a:t>
            </a:r>
            <a:r>
              <a:rPr lang="en-US" altLang="zh-CN"/>
              <a:t>I/O</a:t>
            </a:r>
          </a:p>
        </p:txBody>
      </p:sp>
      <p:sp>
        <p:nvSpPr>
          <p:cNvPr id="92163" name="Rectangle 3"/>
          <p:cNvSpPr>
            <a:spLocks noGrp="1" noChangeArrowheads="1"/>
          </p:cNvSpPr>
          <p:nvPr>
            <p:ph type="body" idx="1"/>
          </p:nvPr>
        </p:nvSpPr>
        <p:spPr>
          <a:xfrm>
            <a:off x="277813" y="1555750"/>
            <a:ext cx="8686800" cy="5257800"/>
          </a:xfrm>
        </p:spPr>
        <p:txBody>
          <a:bodyPr/>
          <a:lstStyle/>
          <a:p>
            <a:r>
              <a:rPr lang="zh-CN" altLang="en-US" dirty="0"/>
              <a:t>程序运行结果有时需要永久性地保存起来，以供其它程序或本程序下一次运行时使用。程序运行所需要的数据也常常要从其它程序或本程序上一次运行所保存的数据中获得。</a:t>
            </a:r>
          </a:p>
          <a:p>
            <a:r>
              <a:rPr lang="zh-CN" altLang="en-US" dirty="0"/>
              <a:t>用于永久性保存数据的设备称为外部存储器（简称：外存），如：磁盘、磁带、光盘等。</a:t>
            </a:r>
          </a:p>
          <a:p>
            <a:r>
              <a:rPr lang="zh-CN" altLang="en-US" dirty="0"/>
              <a:t>在外存中保存数据的方式通常有两种：</a:t>
            </a:r>
            <a:r>
              <a:rPr lang="zh-CN" altLang="en-US" dirty="0">
                <a:solidFill>
                  <a:schemeClr val="folHlink"/>
                </a:solidFill>
              </a:rPr>
              <a:t>文件</a:t>
            </a:r>
            <a:r>
              <a:rPr lang="zh-CN" altLang="en-US" dirty="0"/>
              <a:t>和</a:t>
            </a:r>
            <a:r>
              <a:rPr lang="zh-CN" altLang="en-US" dirty="0">
                <a:solidFill>
                  <a:schemeClr val="folHlink"/>
                </a:solidFill>
              </a:rPr>
              <a:t>数据库</a:t>
            </a:r>
            <a:r>
              <a:rPr lang="zh-CN" altLang="en-US" dirty="0"/>
              <a:t>。本课程只介绍以文件方式来永久性地保存数据。</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81000" y="152400"/>
            <a:ext cx="8229600" cy="835025"/>
          </a:xfrm>
        </p:spPr>
        <p:txBody>
          <a:bodyPr/>
          <a:lstStyle/>
          <a:p>
            <a:r>
              <a:rPr lang="zh-CN" altLang="en-US"/>
              <a:t>文件的基本概念</a:t>
            </a:r>
          </a:p>
        </p:txBody>
      </p:sp>
      <p:sp>
        <p:nvSpPr>
          <p:cNvPr id="9219" name="Rectangle 3"/>
          <p:cNvSpPr>
            <a:spLocks noGrp="1" noChangeArrowheads="1"/>
          </p:cNvSpPr>
          <p:nvPr>
            <p:ph type="body" idx="1"/>
          </p:nvPr>
        </p:nvSpPr>
        <p:spPr>
          <a:xfrm>
            <a:off x="381000" y="1570038"/>
            <a:ext cx="8229600" cy="4667250"/>
          </a:xfrm>
        </p:spPr>
        <p:txBody>
          <a:bodyPr/>
          <a:lstStyle/>
          <a:p>
            <a:r>
              <a:rPr lang="zh-CN" altLang="en-US" sz="2800" dirty="0">
                <a:latin typeface="Times New Roman" pitchFamily="18" charset="0"/>
              </a:rPr>
              <a:t>在</a:t>
            </a:r>
            <a:r>
              <a:rPr lang="en-US" altLang="zh-CN" sz="2800" dirty="0">
                <a:latin typeface="Times New Roman" pitchFamily="18" charset="0"/>
                <a:cs typeface="Times New Roman" pitchFamily="18" charset="0"/>
              </a:rPr>
              <a:t>C++</a:t>
            </a:r>
            <a:r>
              <a:rPr lang="zh-CN" altLang="en-US" sz="2800" dirty="0">
                <a:latin typeface="Times New Roman" pitchFamily="18" charset="0"/>
              </a:rPr>
              <a:t>中，把文件看成是由一系列字节所构成的字节串，称为流式文件，对文件中数据的操作（输入</a:t>
            </a:r>
            <a:r>
              <a:rPr lang="en-US" altLang="zh-CN" sz="2800" dirty="0">
                <a:latin typeface="Times New Roman" pitchFamily="18" charset="0"/>
                <a:cs typeface="Times New Roman" pitchFamily="18" charset="0"/>
              </a:rPr>
              <a:t>/</a:t>
            </a:r>
            <a:r>
              <a:rPr lang="zh-CN" altLang="en-US" sz="2800" dirty="0">
                <a:latin typeface="Times New Roman" pitchFamily="18" charset="0"/>
              </a:rPr>
              <a:t>输出）通常是逐个字节</a:t>
            </a:r>
            <a:r>
              <a:rPr lang="zh-CN" altLang="en-US" sz="2800" dirty="0">
                <a:solidFill>
                  <a:schemeClr val="folHlink"/>
                </a:solidFill>
                <a:latin typeface="Times New Roman" pitchFamily="18" charset="0"/>
              </a:rPr>
              <a:t>顺序</a:t>
            </a:r>
            <a:r>
              <a:rPr lang="zh-CN" altLang="en-US" sz="2800" dirty="0">
                <a:latin typeface="Times New Roman" pitchFamily="18" charset="0"/>
              </a:rPr>
              <a:t>进行。</a:t>
            </a:r>
            <a:r>
              <a:rPr lang="zh-CN" altLang="en-US" sz="2800" dirty="0"/>
              <a:t> </a:t>
            </a:r>
          </a:p>
          <a:p>
            <a:pPr>
              <a:lnSpc>
                <a:spcPct val="110000"/>
              </a:lnSpc>
            </a:pPr>
            <a:r>
              <a:rPr lang="zh-CN" altLang="en-US" sz="2800" dirty="0">
                <a:latin typeface="Times New Roman" pitchFamily="18" charset="0"/>
              </a:rPr>
              <a:t>在对文件数据进行读写的过程：</a:t>
            </a:r>
          </a:p>
          <a:p>
            <a:pPr lvl="1">
              <a:lnSpc>
                <a:spcPct val="110000"/>
              </a:lnSpc>
            </a:pPr>
            <a:r>
              <a:rPr lang="zh-CN" altLang="en-US" sz="2400" dirty="0">
                <a:solidFill>
                  <a:srgbClr val="FFC000"/>
                </a:solidFill>
                <a:latin typeface="Times New Roman" pitchFamily="18" charset="0"/>
              </a:rPr>
              <a:t>打开</a:t>
            </a:r>
            <a:r>
              <a:rPr lang="zh-CN" altLang="en-US" sz="2400" dirty="0" smtClean="0">
                <a:solidFill>
                  <a:srgbClr val="FFC000"/>
                </a:solidFill>
                <a:latin typeface="Times New Roman" pitchFamily="18" charset="0"/>
              </a:rPr>
              <a:t>文件</a:t>
            </a:r>
            <a:r>
              <a:rPr lang="zh-CN" altLang="en-US" sz="2400" dirty="0" smtClean="0">
                <a:latin typeface="Times New Roman" pitchFamily="18" charset="0"/>
              </a:rPr>
              <a:t>：</a:t>
            </a:r>
            <a:r>
              <a:rPr lang="zh-CN" altLang="en-US" sz="2400" dirty="0">
                <a:latin typeface="Times New Roman" pitchFamily="18" charset="0"/>
              </a:rPr>
              <a:t>在程序内部的一个表示文件的</a:t>
            </a:r>
            <a:r>
              <a:rPr lang="zh-CN" altLang="en-US" sz="2400" dirty="0" smtClean="0">
                <a:latin typeface="Times New Roman" pitchFamily="18" charset="0"/>
              </a:rPr>
              <a:t>变量与</a:t>
            </a:r>
            <a:r>
              <a:rPr lang="zh-CN" altLang="en-US" sz="2400" dirty="0">
                <a:latin typeface="Times New Roman" pitchFamily="18" charset="0"/>
              </a:rPr>
              <a:t>外部的一个具体文件之间建立</a:t>
            </a:r>
            <a:r>
              <a:rPr lang="zh-CN" altLang="en-US" sz="2400" dirty="0" smtClean="0">
                <a:latin typeface="Times New Roman" pitchFamily="18" charset="0"/>
              </a:rPr>
              <a:t>联系，并在内存建立缓冲区。</a:t>
            </a:r>
            <a:endParaRPr lang="zh-CN" altLang="en-US" sz="2400" dirty="0">
              <a:latin typeface="Times New Roman" pitchFamily="18" charset="0"/>
            </a:endParaRPr>
          </a:p>
          <a:p>
            <a:pPr lvl="1">
              <a:lnSpc>
                <a:spcPct val="110000"/>
              </a:lnSpc>
            </a:pPr>
            <a:r>
              <a:rPr lang="zh-CN" altLang="en-US" sz="2400" dirty="0">
                <a:solidFill>
                  <a:srgbClr val="FFC000"/>
                </a:solidFill>
                <a:latin typeface="Times New Roman" pitchFamily="18" charset="0"/>
              </a:rPr>
              <a:t>文件读</a:t>
            </a:r>
            <a:r>
              <a:rPr lang="en-US" altLang="zh-CN" sz="2400" dirty="0">
                <a:solidFill>
                  <a:srgbClr val="FFC000"/>
                </a:solidFill>
                <a:latin typeface="Times New Roman" pitchFamily="18" charset="0"/>
              </a:rPr>
              <a:t>/</a:t>
            </a:r>
            <a:r>
              <a:rPr lang="zh-CN" altLang="en-US" sz="2400" dirty="0">
                <a:solidFill>
                  <a:srgbClr val="FFC000"/>
                </a:solidFill>
                <a:latin typeface="Times New Roman" pitchFamily="18" charset="0"/>
              </a:rPr>
              <a:t>写</a:t>
            </a:r>
          </a:p>
          <a:p>
            <a:pPr lvl="1">
              <a:lnSpc>
                <a:spcPct val="110000"/>
              </a:lnSpc>
            </a:pPr>
            <a:r>
              <a:rPr lang="zh-CN" altLang="en-US" sz="2400" dirty="0">
                <a:solidFill>
                  <a:srgbClr val="FFC000"/>
                </a:solidFill>
                <a:latin typeface="Times New Roman" pitchFamily="18" charset="0"/>
              </a:rPr>
              <a:t>关闭</a:t>
            </a:r>
            <a:r>
              <a:rPr lang="zh-CN" altLang="en-US" sz="2400" dirty="0" smtClean="0">
                <a:solidFill>
                  <a:srgbClr val="FFC000"/>
                </a:solidFill>
                <a:latin typeface="Times New Roman" pitchFamily="18" charset="0"/>
              </a:rPr>
              <a:t>文件</a:t>
            </a:r>
            <a:r>
              <a:rPr lang="zh-CN" altLang="en-US" sz="2400" dirty="0" smtClean="0">
                <a:latin typeface="Times New Roman" pitchFamily="18" charset="0"/>
              </a:rPr>
              <a:t>：把</a:t>
            </a:r>
            <a:r>
              <a:rPr lang="zh-CN" altLang="en-US" sz="2400" dirty="0">
                <a:latin typeface="Times New Roman" pitchFamily="18" charset="0"/>
              </a:rPr>
              <a:t>暂存在内存缓冲区中的内容写入到文件中，并归还打开文件时申请</a:t>
            </a:r>
            <a:r>
              <a:rPr lang="zh-CN" altLang="en-US" sz="2400" dirty="0" smtClean="0">
                <a:latin typeface="Times New Roman" pitchFamily="18" charset="0"/>
              </a:rPr>
              <a:t>的资源</a:t>
            </a:r>
            <a:r>
              <a:rPr lang="zh-CN" altLang="en-US" sz="2400" dirty="0">
                <a:latin typeface="Times New Roman" pitchFamily="18" charset="0"/>
              </a:rPr>
              <a:t>。 </a:t>
            </a:r>
            <a:r>
              <a:rPr lang="zh-CN" altLang="en-US" sz="2400" dirty="0"/>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endParaRPr lang="zh-CN" altLang="zh-CN"/>
          </a:p>
        </p:txBody>
      </p:sp>
      <p:sp>
        <p:nvSpPr>
          <p:cNvPr id="93187" name="Rectangle 3"/>
          <p:cNvSpPr>
            <a:spLocks noGrp="1" noChangeArrowheads="1"/>
          </p:cNvSpPr>
          <p:nvPr>
            <p:ph type="body" idx="1"/>
          </p:nvPr>
        </p:nvSpPr>
        <p:spPr>
          <a:xfrm>
            <a:off x="457200" y="1600200"/>
            <a:ext cx="8229600" cy="2765425"/>
          </a:xfrm>
        </p:spPr>
        <p:txBody>
          <a:bodyPr/>
          <a:lstStyle/>
          <a:p>
            <a:pPr>
              <a:lnSpc>
                <a:spcPct val="120000"/>
              </a:lnSpc>
            </a:pPr>
            <a:r>
              <a:rPr lang="zh-CN" altLang="en-US" dirty="0">
                <a:latin typeface="Times New Roman" pitchFamily="18" charset="0"/>
              </a:rPr>
              <a:t>每个打开的文件都有一个内部的位置指针，它指出文件的当前读写位置。</a:t>
            </a:r>
          </a:p>
          <a:p>
            <a:pPr>
              <a:lnSpc>
                <a:spcPct val="90000"/>
              </a:lnSpc>
            </a:pPr>
            <a:r>
              <a:rPr lang="zh-CN" altLang="en-US" dirty="0"/>
              <a:t>进行读</a:t>
            </a:r>
            <a:r>
              <a:rPr lang="en-US" altLang="zh-CN" dirty="0"/>
              <a:t>/</a:t>
            </a:r>
            <a:r>
              <a:rPr lang="zh-CN" altLang="en-US" dirty="0"/>
              <a:t>写操作时，每读入</a:t>
            </a:r>
            <a:r>
              <a:rPr lang="en-US" altLang="zh-CN" dirty="0"/>
              <a:t>/</a:t>
            </a:r>
            <a:r>
              <a:rPr lang="zh-CN" altLang="en-US" dirty="0"/>
              <a:t>写出一个字节，文件位置指针会自动往后移动一个字节的位置。 </a:t>
            </a:r>
          </a:p>
        </p:txBody>
      </p:sp>
      <p:grpSp>
        <p:nvGrpSpPr>
          <p:cNvPr id="93194" name="Group 10"/>
          <p:cNvGrpSpPr>
            <a:grpSpLocks/>
          </p:cNvGrpSpPr>
          <p:nvPr/>
        </p:nvGrpSpPr>
        <p:grpSpPr bwMode="auto">
          <a:xfrm>
            <a:off x="1698625" y="5013325"/>
            <a:ext cx="4818063" cy="1109663"/>
            <a:chOff x="571" y="3942"/>
            <a:chExt cx="1368" cy="278"/>
          </a:xfrm>
        </p:grpSpPr>
        <p:sp>
          <p:nvSpPr>
            <p:cNvPr id="93188" name="Rectangle 4"/>
            <p:cNvSpPr>
              <a:spLocks noChangeArrowheads="1"/>
            </p:cNvSpPr>
            <p:nvPr/>
          </p:nvSpPr>
          <p:spPr bwMode="auto">
            <a:xfrm>
              <a:off x="571" y="3942"/>
              <a:ext cx="1368" cy="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3189" name="Line 5"/>
            <p:cNvSpPr>
              <a:spLocks noChangeShapeType="1"/>
            </p:cNvSpPr>
            <p:nvPr/>
          </p:nvSpPr>
          <p:spPr bwMode="auto">
            <a:xfrm>
              <a:off x="715" y="3942"/>
              <a:ext cx="0"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3190" name="Line 6"/>
            <p:cNvSpPr>
              <a:spLocks noChangeShapeType="1"/>
            </p:cNvSpPr>
            <p:nvPr/>
          </p:nvSpPr>
          <p:spPr bwMode="auto">
            <a:xfrm>
              <a:off x="859" y="3942"/>
              <a:ext cx="0"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3191" name="Line 7"/>
            <p:cNvSpPr>
              <a:spLocks noChangeShapeType="1"/>
            </p:cNvSpPr>
            <p:nvPr/>
          </p:nvSpPr>
          <p:spPr bwMode="auto">
            <a:xfrm>
              <a:off x="1003" y="3942"/>
              <a:ext cx="0"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3192" name="Line 8"/>
            <p:cNvSpPr>
              <a:spLocks noChangeShapeType="1"/>
            </p:cNvSpPr>
            <p:nvPr/>
          </p:nvSpPr>
          <p:spPr bwMode="auto">
            <a:xfrm>
              <a:off x="1147" y="3942"/>
              <a:ext cx="0"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3193" name="Line 9"/>
            <p:cNvSpPr>
              <a:spLocks noChangeShapeType="1"/>
            </p:cNvSpPr>
            <p:nvPr/>
          </p:nvSpPr>
          <p:spPr bwMode="auto">
            <a:xfrm flipV="1">
              <a:off x="1219" y="4096"/>
              <a:ext cx="0" cy="1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93195" name="Text Box 11"/>
          <p:cNvSpPr txBox="1">
            <a:spLocks noChangeArrowheads="1"/>
          </p:cNvSpPr>
          <p:nvPr/>
        </p:nvSpPr>
        <p:spPr bwMode="auto">
          <a:xfrm>
            <a:off x="3400425" y="6165850"/>
            <a:ext cx="11795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位置指针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76200"/>
            <a:ext cx="8229600" cy="788988"/>
          </a:xfrm>
        </p:spPr>
        <p:txBody>
          <a:bodyPr/>
          <a:lstStyle/>
          <a:p>
            <a:r>
              <a:rPr lang="zh-CN" altLang="en-GB">
                <a:latin typeface="Times New Roman" pitchFamily="18" charset="0"/>
              </a:rPr>
              <a:t>文件数据的存储方式</a:t>
            </a:r>
            <a:r>
              <a:rPr lang="zh-CN" altLang="en-US"/>
              <a:t> </a:t>
            </a:r>
          </a:p>
        </p:txBody>
      </p:sp>
      <p:sp>
        <p:nvSpPr>
          <p:cNvPr id="25603" name="Rectangle 3"/>
          <p:cNvSpPr>
            <a:spLocks noGrp="1" noChangeArrowheads="1"/>
          </p:cNvSpPr>
          <p:nvPr>
            <p:ph type="body" idx="1"/>
          </p:nvPr>
        </p:nvSpPr>
        <p:spPr>
          <a:xfrm>
            <a:off x="457200" y="1179513"/>
            <a:ext cx="8229600" cy="5562600"/>
          </a:xfrm>
        </p:spPr>
        <p:txBody>
          <a:bodyPr/>
          <a:lstStyle/>
          <a:p>
            <a:pPr>
              <a:lnSpc>
                <a:spcPct val="90000"/>
              </a:lnSpc>
            </a:pPr>
            <a:r>
              <a:rPr lang="zh-CN" altLang="en-GB" sz="2800" dirty="0">
                <a:latin typeface="Times New Roman" pitchFamily="18" charset="0"/>
              </a:rPr>
              <a:t>文本方式（</a:t>
            </a:r>
            <a:r>
              <a:rPr lang="en-US" altLang="zh-CN" sz="2800" dirty="0">
                <a:latin typeface="Times New Roman" pitchFamily="18" charset="0"/>
                <a:cs typeface="Times New Roman" pitchFamily="18" charset="0"/>
              </a:rPr>
              <a:t>text</a:t>
            </a:r>
            <a:r>
              <a:rPr lang="zh-CN" altLang="en-US" sz="2800" dirty="0">
                <a:latin typeface="Times New Roman" pitchFamily="18" charset="0"/>
              </a:rPr>
              <a:t>）</a:t>
            </a:r>
          </a:p>
          <a:p>
            <a:pPr lvl="1">
              <a:lnSpc>
                <a:spcPct val="90000"/>
              </a:lnSpc>
            </a:pPr>
            <a:r>
              <a:rPr lang="zh-CN" altLang="en-GB" sz="2400" dirty="0">
                <a:latin typeface="Times New Roman" pitchFamily="18" charset="0"/>
              </a:rPr>
              <a:t>只包含可显示字符</a:t>
            </a:r>
            <a:r>
              <a:rPr lang="zh-CN" altLang="en-US" sz="2400" dirty="0">
                <a:latin typeface="Times New Roman" pitchFamily="18" charset="0"/>
              </a:rPr>
              <a:t>和有限的几个控制字符（如：‘</a:t>
            </a:r>
            <a:r>
              <a:rPr lang="en-US" altLang="zh-CN" sz="2400" dirty="0">
                <a:latin typeface="Times New Roman" pitchFamily="18" charset="0"/>
              </a:rPr>
              <a:t>\r’</a:t>
            </a:r>
            <a:r>
              <a:rPr lang="zh-CN" altLang="en-US" sz="2400" dirty="0">
                <a:latin typeface="Times New Roman" pitchFamily="18" charset="0"/>
              </a:rPr>
              <a:t>、‘</a:t>
            </a:r>
            <a:r>
              <a:rPr lang="en-US" altLang="zh-CN" sz="2400" dirty="0">
                <a:latin typeface="Times New Roman" pitchFamily="18" charset="0"/>
              </a:rPr>
              <a:t>\n’</a:t>
            </a:r>
            <a:r>
              <a:rPr lang="zh-CN" altLang="en-US" sz="2400" dirty="0">
                <a:latin typeface="Times New Roman" pitchFamily="18" charset="0"/>
              </a:rPr>
              <a:t>、‘</a:t>
            </a:r>
            <a:r>
              <a:rPr lang="en-US" altLang="zh-CN" sz="2400" dirty="0">
                <a:latin typeface="Times New Roman" pitchFamily="18" charset="0"/>
              </a:rPr>
              <a:t>\t’</a:t>
            </a:r>
            <a:r>
              <a:rPr lang="zh-CN" altLang="en-US" sz="2400" dirty="0">
                <a:latin typeface="Times New Roman" pitchFamily="18" charset="0"/>
              </a:rPr>
              <a:t>等）； </a:t>
            </a:r>
          </a:p>
          <a:p>
            <a:pPr lvl="1">
              <a:lnSpc>
                <a:spcPct val="90000"/>
              </a:lnSpc>
            </a:pPr>
            <a:r>
              <a:rPr lang="zh-CN" altLang="en-US" sz="2400" dirty="0">
                <a:latin typeface="Times New Roman" pitchFamily="18" charset="0"/>
              </a:rPr>
              <a:t>一般用于存储具有“行”结构的文本数据；</a:t>
            </a:r>
          </a:p>
          <a:p>
            <a:pPr lvl="1">
              <a:lnSpc>
                <a:spcPct val="90000"/>
              </a:lnSpc>
            </a:pPr>
            <a:r>
              <a:rPr lang="zh-CN" altLang="en-US" sz="2400" dirty="0">
                <a:latin typeface="Times New Roman" pitchFamily="18" charset="0"/>
              </a:rPr>
              <a:t>文本方式存储整数</a:t>
            </a:r>
            <a:r>
              <a:rPr lang="en-US" altLang="zh-CN" sz="2400" dirty="0">
                <a:latin typeface="Times New Roman" pitchFamily="18" charset="0"/>
              </a:rPr>
              <a:t>1234567 </a:t>
            </a:r>
            <a:r>
              <a:rPr lang="zh-CN" altLang="en-US" sz="2400" dirty="0">
                <a:latin typeface="Times New Roman" pitchFamily="18" charset="0"/>
              </a:rPr>
              <a:t>：</a:t>
            </a:r>
          </a:p>
          <a:p>
            <a:pPr lvl="2">
              <a:lnSpc>
                <a:spcPct val="90000"/>
              </a:lnSpc>
            </a:pPr>
            <a:r>
              <a:rPr lang="zh-CN" altLang="en-US" sz="2000" dirty="0">
                <a:latin typeface="Times New Roman" pitchFamily="18" charset="0"/>
              </a:rPr>
              <a:t>依次把</a:t>
            </a:r>
            <a:r>
              <a:rPr lang="en-US" altLang="zh-CN" sz="2000" dirty="0">
                <a:latin typeface="Times New Roman" pitchFamily="18" charset="0"/>
              </a:rPr>
              <a:t>1</a:t>
            </a:r>
            <a:r>
              <a:rPr lang="zh-CN" altLang="en-US" sz="2000" dirty="0">
                <a:latin typeface="Times New Roman" pitchFamily="18" charset="0"/>
              </a:rPr>
              <a:t>、</a:t>
            </a:r>
            <a:r>
              <a:rPr lang="en-US" altLang="zh-CN" sz="2000" dirty="0">
                <a:latin typeface="Times New Roman" pitchFamily="18" charset="0"/>
              </a:rPr>
              <a:t>2</a:t>
            </a:r>
            <a:r>
              <a:rPr lang="zh-CN" altLang="en-US" sz="2000" dirty="0">
                <a:latin typeface="Times New Roman" pitchFamily="18" charset="0"/>
              </a:rPr>
              <a:t>、</a:t>
            </a:r>
            <a:r>
              <a:rPr lang="en-US" altLang="zh-CN" sz="2000" dirty="0">
                <a:latin typeface="Times New Roman" pitchFamily="18" charset="0"/>
              </a:rPr>
              <a:t>3</a:t>
            </a:r>
            <a:r>
              <a:rPr lang="zh-CN" altLang="en-US" sz="2000" dirty="0">
                <a:latin typeface="Times New Roman" pitchFamily="18" charset="0"/>
              </a:rPr>
              <a:t>、</a:t>
            </a:r>
            <a:r>
              <a:rPr lang="en-US" altLang="zh-CN" sz="2000" dirty="0">
                <a:latin typeface="Times New Roman" pitchFamily="18" charset="0"/>
              </a:rPr>
              <a:t>4</a:t>
            </a:r>
            <a:r>
              <a:rPr lang="zh-CN" altLang="en-US" sz="2000" dirty="0">
                <a:latin typeface="Times New Roman" pitchFamily="18" charset="0"/>
              </a:rPr>
              <a:t>、</a:t>
            </a:r>
            <a:r>
              <a:rPr lang="en-US" altLang="zh-CN" sz="2000" dirty="0">
                <a:latin typeface="Times New Roman" pitchFamily="18" charset="0"/>
              </a:rPr>
              <a:t>5</a:t>
            </a:r>
            <a:r>
              <a:rPr lang="zh-CN" altLang="en-US" sz="2000" dirty="0">
                <a:latin typeface="Times New Roman" pitchFamily="18" charset="0"/>
              </a:rPr>
              <a:t>、</a:t>
            </a:r>
            <a:r>
              <a:rPr lang="en-US" altLang="zh-CN" sz="2000" dirty="0">
                <a:latin typeface="Times New Roman" pitchFamily="18" charset="0"/>
              </a:rPr>
              <a:t>6</a:t>
            </a:r>
            <a:r>
              <a:rPr lang="zh-CN" altLang="en-US" sz="2000" dirty="0">
                <a:latin typeface="Times New Roman" pitchFamily="18" charset="0"/>
              </a:rPr>
              <a:t>、</a:t>
            </a:r>
            <a:r>
              <a:rPr lang="en-US" altLang="zh-CN" sz="2000" dirty="0">
                <a:latin typeface="Times New Roman" pitchFamily="18" charset="0"/>
              </a:rPr>
              <a:t>7</a:t>
            </a:r>
            <a:r>
              <a:rPr lang="zh-CN" altLang="en-US" sz="2000" dirty="0">
                <a:latin typeface="Times New Roman" pitchFamily="18" charset="0"/>
              </a:rPr>
              <a:t>的</a:t>
            </a:r>
            <a:r>
              <a:rPr lang="en-US" altLang="zh-CN" sz="2000" dirty="0">
                <a:latin typeface="Times New Roman" pitchFamily="18" charset="0"/>
              </a:rPr>
              <a:t>ASCII</a:t>
            </a:r>
            <a:r>
              <a:rPr lang="zh-CN" altLang="en-US" sz="2000" dirty="0">
                <a:latin typeface="Times New Roman" pitchFamily="18" charset="0"/>
              </a:rPr>
              <a:t>码（共</a:t>
            </a:r>
            <a:r>
              <a:rPr lang="en-US" altLang="zh-CN" sz="2000" dirty="0">
                <a:latin typeface="Times New Roman" pitchFamily="18" charset="0"/>
              </a:rPr>
              <a:t>7</a:t>
            </a:r>
            <a:r>
              <a:rPr lang="zh-CN" altLang="en-US" sz="2000" dirty="0">
                <a:latin typeface="Times New Roman" pitchFamily="18" charset="0"/>
              </a:rPr>
              <a:t>个字节）写入文件。 </a:t>
            </a:r>
          </a:p>
          <a:p>
            <a:pPr lvl="1">
              <a:lnSpc>
                <a:spcPct val="90000"/>
              </a:lnSpc>
              <a:buFontTx/>
              <a:buNone/>
            </a:pPr>
            <a:r>
              <a:rPr lang="zh-CN" altLang="en-US" sz="2400" dirty="0">
                <a:latin typeface="Times New Roman" pitchFamily="18" charset="0"/>
              </a:rPr>
              <a:t> </a:t>
            </a:r>
          </a:p>
          <a:p>
            <a:pPr>
              <a:lnSpc>
                <a:spcPct val="90000"/>
              </a:lnSpc>
            </a:pPr>
            <a:r>
              <a:rPr lang="zh-CN" altLang="en-GB" sz="2800" dirty="0">
                <a:latin typeface="Times New Roman" pitchFamily="18" charset="0"/>
              </a:rPr>
              <a:t>二进制方式（</a:t>
            </a:r>
            <a:r>
              <a:rPr lang="en-US" altLang="zh-CN" sz="2800" dirty="0">
                <a:latin typeface="Times New Roman" pitchFamily="18" charset="0"/>
                <a:cs typeface="Times New Roman" pitchFamily="18" charset="0"/>
              </a:rPr>
              <a:t>binary</a:t>
            </a:r>
            <a:r>
              <a:rPr lang="zh-CN" altLang="en-US" sz="2800" dirty="0">
                <a:latin typeface="Times New Roman" pitchFamily="18" charset="0"/>
              </a:rPr>
              <a:t>）</a:t>
            </a:r>
            <a:r>
              <a:rPr lang="zh-CN" altLang="en-US" sz="2800" dirty="0"/>
              <a:t> </a:t>
            </a:r>
          </a:p>
          <a:p>
            <a:pPr lvl="1">
              <a:lnSpc>
                <a:spcPct val="90000"/>
              </a:lnSpc>
            </a:pPr>
            <a:r>
              <a:rPr lang="zh-CN" altLang="en-US" sz="2400" dirty="0">
                <a:latin typeface="Times New Roman" pitchFamily="18" charset="0"/>
              </a:rPr>
              <a:t>可以包含任意的二进制字节</a:t>
            </a:r>
            <a:r>
              <a:rPr lang="zh-CN" altLang="en-US" sz="2400" dirty="0"/>
              <a:t>；</a:t>
            </a:r>
          </a:p>
          <a:p>
            <a:pPr lvl="1">
              <a:lnSpc>
                <a:spcPct val="90000"/>
              </a:lnSpc>
            </a:pPr>
            <a:r>
              <a:rPr lang="zh-CN" altLang="en-US" sz="2400" dirty="0">
                <a:latin typeface="Times New Roman" pitchFamily="18" charset="0"/>
              </a:rPr>
              <a:t>一般用于存储无显式结构的</a:t>
            </a:r>
            <a:r>
              <a:rPr lang="zh-CN" altLang="en-US" sz="2400" dirty="0" smtClean="0">
                <a:latin typeface="Times New Roman" pitchFamily="18" charset="0"/>
              </a:rPr>
              <a:t>数据</a:t>
            </a:r>
            <a:r>
              <a:rPr lang="zh-CN" altLang="en-US" sz="2400" dirty="0" smtClean="0"/>
              <a:t>；</a:t>
            </a:r>
            <a:endParaRPr lang="zh-CN" altLang="en-US" sz="2400" dirty="0"/>
          </a:p>
          <a:p>
            <a:pPr lvl="1">
              <a:lnSpc>
                <a:spcPct val="90000"/>
              </a:lnSpc>
            </a:pPr>
            <a:r>
              <a:rPr lang="zh-CN" altLang="en-US" sz="2400" dirty="0">
                <a:latin typeface="Times New Roman" pitchFamily="18" charset="0"/>
              </a:rPr>
              <a:t>二进制方式存储整数</a:t>
            </a:r>
            <a:r>
              <a:rPr lang="en-US" altLang="zh-CN" sz="2400" dirty="0">
                <a:latin typeface="Times New Roman" pitchFamily="18" charset="0"/>
              </a:rPr>
              <a:t>1234567 </a:t>
            </a:r>
            <a:r>
              <a:rPr lang="zh-CN" altLang="en-US" sz="2400" dirty="0">
                <a:latin typeface="Times New Roman" pitchFamily="18" charset="0"/>
              </a:rPr>
              <a:t>：</a:t>
            </a:r>
          </a:p>
          <a:p>
            <a:pPr lvl="2">
              <a:lnSpc>
                <a:spcPct val="90000"/>
              </a:lnSpc>
            </a:pPr>
            <a:r>
              <a:rPr lang="zh-CN" altLang="en-US" sz="2000" dirty="0">
                <a:latin typeface="Times New Roman" pitchFamily="18" charset="0"/>
              </a:rPr>
              <a:t>把整数</a:t>
            </a:r>
            <a:r>
              <a:rPr lang="en-US" altLang="zh-CN" sz="2000" dirty="0">
                <a:latin typeface="宋体" charset="-122"/>
              </a:rPr>
              <a:t>1234567</a:t>
            </a:r>
            <a:r>
              <a:rPr lang="zh-CN" altLang="en-US" sz="2000" dirty="0">
                <a:latin typeface="Times New Roman" pitchFamily="18" charset="0"/>
              </a:rPr>
              <a:t>的计算机内部表示</a:t>
            </a:r>
            <a:r>
              <a:rPr lang="zh-CN" altLang="en-US" sz="2000" dirty="0" smtClean="0">
                <a:latin typeface="Times New Roman" pitchFamily="18" charset="0"/>
              </a:rPr>
              <a:t>（如果整数为</a:t>
            </a:r>
            <a:r>
              <a:rPr lang="en-US" altLang="zh-CN" sz="2000" dirty="0">
                <a:latin typeface="宋体" charset="-122"/>
              </a:rPr>
              <a:t>32</a:t>
            </a:r>
            <a:r>
              <a:rPr lang="zh-CN" altLang="en-US" sz="2000" smtClean="0">
                <a:latin typeface="Times New Roman" pitchFamily="18" charset="0"/>
              </a:rPr>
              <a:t>位，</a:t>
            </a:r>
            <a:r>
              <a:rPr lang="zh-CN" altLang="en-US" sz="2000" dirty="0" smtClean="0">
                <a:latin typeface="Times New Roman" pitchFamily="18" charset="0"/>
              </a:rPr>
              <a:t>则为</a:t>
            </a:r>
            <a:r>
              <a:rPr lang="en-US" altLang="zh-CN" sz="2000" dirty="0" smtClean="0">
                <a:latin typeface="宋体" charset="-122"/>
              </a:rPr>
              <a:t>4</a:t>
            </a:r>
            <a:r>
              <a:rPr lang="zh-CN" altLang="en-US" sz="2000" dirty="0">
                <a:latin typeface="Times New Roman" pitchFamily="18" charset="0"/>
              </a:rPr>
              <a:t>个</a:t>
            </a:r>
            <a:r>
              <a:rPr lang="zh-CN" altLang="en-US" sz="2000" dirty="0" smtClean="0">
                <a:latin typeface="Times New Roman" pitchFamily="18" charset="0"/>
              </a:rPr>
              <a:t>字节）</a:t>
            </a:r>
            <a:r>
              <a:rPr lang="zh-CN" altLang="en-US" sz="2000" dirty="0">
                <a:latin typeface="Times New Roman" pitchFamily="18" charset="0"/>
              </a:rPr>
              <a:t>写入文件。</a:t>
            </a:r>
            <a:r>
              <a:rPr lang="zh-CN" altLang="en-US" sz="2000" dirty="0">
                <a:latin typeface="宋体" charset="-122"/>
              </a:rPr>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81000" y="201613"/>
            <a:ext cx="8229600" cy="1139825"/>
          </a:xfrm>
        </p:spPr>
        <p:txBody>
          <a:bodyPr/>
          <a:lstStyle/>
          <a:p>
            <a:r>
              <a:rPr lang="zh-CN" altLang="en-US">
                <a:latin typeface="Times New Roman" pitchFamily="18" charset="0"/>
              </a:rPr>
              <a:t>文件</a:t>
            </a:r>
            <a:r>
              <a:rPr lang="zh-CN" altLang="en-GB">
                <a:latin typeface="Times New Roman" pitchFamily="18" charset="0"/>
              </a:rPr>
              <a:t>输出</a:t>
            </a:r>
            <a:r>
              <a:rPr lang="zh-CN" altLang="en-US">
                <a:latin typeface="Times New Roman" pitchFamily="18" charset="0"/>
                <a:cs typeface="Times New Roman" pitchFamily="18" charset="0"/>
              </a:rPr>
              <a:t> </a:t>
            </a:r>
          </a:p>
        </p:txBody>
      </p:sp>
      <p:sp>
        <p:nvSpPr>
          <p:cNvPr id="16387" name="Rectangle 3"/>
          <p:cNvSpPr>
            <a:spLocks noGrp="1" noChangeArrowheads="1"/>
          </p:cNvSpPr>
          <p:nvPr>
            <p:ph type="body" idx="1"/>
          </p:nvPr>
        </p:nvSpPr>
        <p:spPr>
          <a:xfrm>
            <a:off x="304800" y="1533525"/>
            <a:ext cx="8686800" cy="5064125"/>
          </a:xfrm>
        </p:spPr>
        <p:txBody>
          <a:bodyPr/>
          <a:lstStyle/>
          <a:p>
            <a:pPr marL="0" indent="0">
              <a:lnSpc>
                <a:spcPct val="90000"/>
              </a:lnSpc>
            </a:pPr>
            <a:r>
              <a:rPr lang="zh-CN" altLang="en-US" dirty="0"/>
              <a:t>打开文件</a:t>
            </a:r>
          </a:p>
          <a:p>
            <a:pPr marL="481013" lvl="1" indent="0">
              <a:lnSpc>
                <a:spcPct val="90000"/>
              </a:lnSpc>
              <a:buNone/>
            </a:pPr>
            <a:r>
              <a:rPr lang="en-US" altLang="zh-CN" sz="2200" dirty="0">
                <a:effectLst>
                  <a:outerShdw blurRad="38100" dist="38100" dir="2700000" algn="tl">
                    <a:srgbClr val="000000">
                      <a:alpha val="43137"/>
                    </a:srgbClr>
                  </a:outerShdw>
                </a:effectLst>
              </a:rPr>
              <a:t>FILE *</a:t>
            </a:r>
            <a:r>
              <a:rPr lang="en-US" altLang="zh-CN" sz="2200" dirty="0" err="1">
                <a:effectLst>
                  <a:outerShdw blurRad="38100" dist="38100" dir="2700000" algn="tl">
                    <a:srgbClr val="000000">
                      <a:alpha val="43137"/>
                    </a:srgbClr>
                  </a:outerShdw>
                </a:effectLst>
              </a:rPr>
              <a:t>fopen</a:t>
            </a:r>
            <a:r>
              <a:rPr lang="en-US" altLang="zh-CN" sz="2200" dirty="0">
                <a:effectLst>
                  <a:outerShdw blurRad="38100" dist="38100" dir="2700000" algn="tl">
                    <a:srgbClr val="000000">
                      <a:alpha val="43137"/>
                    </a:srgbClr>
                  </a:outerShdw>
                </a:effectLst>
              </a:rPr>
              <a:t>(</a:t>
            </a:r>
            <a:r>
              <a:rPr lang="en-US" altLang="zh-CN" sz="2200" dirty="0" err="1">
                <a:effectLst>
                  <a:outerShdw blurRad="38100" dist="38100" dir="2700000" algn="tl">
                    <a:srgbClr val="000000">
                      <a:alpha val="43137"/>
                    </a:srgbClr>
                  </a:outerShdw>
                </a:effectLst>
              </a:rPr>
              <a:t>const</a:t>
            </a:r>
            <a:r>
              <a:rPr lang="en-US" altLang="zh-CN" sz="2200" dirty="0">
                <a:effectLst>
                  <a:outerShdw blurRad="38100" dist="38100" dir="2700000" algn="tl">
                    <a:srgbClr val="000000">
                      <a:alpha val="43137"/>
                    </a:srgbClr>
                  </a:outerShdw>
                </a:effectLst>
              </a:rPr>
              <a:t> char *</a:t>
            </a:r>
            <a:r>
              <a:rPr lang="en-US" altLang="zh-CN" sz="2200" i="1" dirty="0">
                <a:effectLst>
                  <a:outerShdw blurRad="38100" dist="38100" dir="2700000" algn="tl">
                    <a:srgbClr val="000000">
                      <a:alpha val="43137"/>
                    </a:srgbClr>
                  </a:outerShdw>
                </a:effectLst>
              </a:rPr>
              <a:t>filename</a:t>
            </a:r>
            <a:r>
              <a:rPr lang="en-US" altLang="zh-CN" sz="2200" dirty="0">
                <a:effectLst>
                  <a:outerShdw blurRad="38100" dist="38100" dir="2700000" algn="tl">
                    <a:srgbClr val="000000">
                      <a:alpha val="43137"/>
                    </a:srgbClr>
                  </a:outerShdw>
                </a:effectLst>
              </a:rPr>
              <a:t>, </a:t>
            </a:r>
            <a:r>
              <a:rPr lang="en-US" altLang="zh-CN" sz="2200" dirty="0" err="1">
                <a:effectLst>
                  <a:outerShdw blurRad="38100" dist="38100" dir="2700000" algn="tl">
                    <a:srgbClr val="000000">
                      <a:alpha val="43137"/>
                    </a:srgbClr>
                  </a:outerShdw>
                </a:effectLst>
              </a:rPr>
              <a:t>const</a:t>
            </a:r>
            <a:r>
              <a:rPr lang="en-US" altLang="zh-CN" sz="2200" dirty="0">
                <a:effectLst>
                  <a:outerShdw blurRad="38100" dist="38100" dir="2700000" algn="tl">
                    <a:srgbClr val="000000">
                      <a:alpha val="43137"/>
                    </a:srgbClr>
                  </a:outerShdw>
                </a:effectLst>
              </a:rPr>
              <a:t> char *</a:t>
            </a:r>
            <a:r>
              <a:rPr lang="en-US" altLang="zh-CN" sz="2200" i="1" dirty="0">
                <a:effectLst>
                  <a:outerShdw blurRad="38100" dist="38100" dir="2700000" algn="tl">
                    <a:srgbClr val="000000">
                      <a:alpha val="43137"/>
                    </a:srgbClr>
                  </a:outerShdw>
                </a:effectLst>
              </a:rPr>
              <a:t>mode</a:t>
            </a:r>
            <a:r>
              <a:rPr lang="en-US" altLang="zh-CN" sz="2200" dirty="0">
                <a:effectLst>
                  <a:outerShdw blurRad="38100" dist="38100" dir="2700000" algn="tl">
                    <a:srgbClr val="000000">
                      <a:alpha val="43137"/>
                    </a:srgbClr>
                  </a:outerShdw>
                </a:effectLst>
              </a:rPr>
              <a:t>); </a:t>
            </a:r>
          </a:p>
          <a:p>
            <a:pPr marL="766763" lvl="1">
              <a:lnSpc>
                <a:spcPct val="90000"/>
              </a:lnSpc>
            </a:pPr>
            <a:r>
              <a:rPr lang="en-US" altLang="zh-CN" i="1" dirty="0" smtClean="0"/>
              <a:t>filename</a:t>
            </a:r>
            <a:r>
              <a:rPr lang="zh-CN" altLang="en-US" dirty="0"/>
              <a:t>是要打开的外部</a:t>
            </a:r>
            <a:r>
              <a:rPr lang="zh-CN" altLang="en-US" dirty="0" smtClean="0"/>
              <a:t>文件名（包括路径）；</a:t>
            </a:r>
            <a:endParaRPr lang="zh-CN" altLang="en-US" dirty="0"/>
          </a:p>
          <a:p>
            <a:pPr marL="766763" lvl="1">
              <a:lnSpc>
                <a:spcPct val="90000"/>
              </a:lnSpc>
            </a:pPr>
            <a:r>
              <a:rPr lang="en-US" altLang="zh-CN" dirty="0"/>
              <a:t>mode</a:t>
            </a:r>
            <a:r>
              <a:rPr lang="zh-CN" altLang="en-US" dirty="0"/>
              <a:t>表示打开方式，它可以是</a:t>
            </a:r>
            <a:r>
              <a:rPr lang="zh-CN" altLang="en-GB" dirty="0"/>
              <a:t>：</a:t>
            </a:r>
            <a:endParaRPr lang="zh-CN" altLang="en-US" dirty="0"/>
          </a:p>
          <a:p>
            <a:pPr marL="1185863" lvl="2">
              <a:lnSpc>
                <a:spcPct val="90000"/>
              </a:lnSpc>
            </a:pPr>
            <a:r>
              <a:rPr lang="en-US" altLang="zh-CN" dirty="0"/>
              <a:t>"</a:t>
            </a:r>
            <a:r>
              <a:rPr lang="en-US" altLang="zh-CN" dirty="0">
                <a:solidFill>
                  <a:srgbClr val="FFC000"/>
                </a:solidFill>
              </a:rPr>
              <a:t>w</a:t>
            </a:r>
            <a:r>
              <a:rPr lang="en-US" altLang="zh-CN" dirty="0"/>
              <a:t>"</a:t>
            </a:r>
            <a:r>
              <a:rPr lang="zh-CN" altLang="en-US" dirty="0"/>
              <a:t>：</a:t>
            </a:r>
            <a:r>
              <a:rPr lang="zh-CN" altLang="en-GB" dirty="0"/>
              <a:t>打开一个外部文件用于写</a:t>
            </a:r>
            <a:r>
              <a:rPr lang="zh-CN" altLang="en-GB" dirty="0" smtClean="0"/>
              <a:t>操作</a:t>
            </a:r>
            <a:r>
              <a:rPr lang="zh-CN" altLang="en-US" dirty="0" smtClean="0"/>
              <a:t>。</a:t>
            </a:r>
            <a:r>
              <a:rPr lang="zh-CN" altLang="en-GB" dirty="0" smtClean="0"/>
              <a:t>如果</a:t>
            </a:r>
            <a:r>
              <a:rPr lang="zh-CN" altLang="en-GB" dirty="0"/>
              <a:t>外部文件已存在，则首先把它的内容清除；否则，先创建该外部文件。</a:t>
            </a:r>
            <a:endParaRPr lang="zh-CN" altLang="en-US" dirty="0"/>
          </a:p>
          <a:p>
            <a:pPr marL="1185863" lvl="2">
              <a:lnSpc>
                <a:spcPct val="90000"/>
              </a:lnSpc>
            </a:pPr>
            <a:r>
              <a:rPr lang="zh-CN" altLang="en-US" dirty="0">
                <a:latin typeface="Arial"/>
              </a:rPr>
              <a:t>“</a:t>
            </a:r>
            <a:r>
              <a:rPr lang="en-US" altLang="zh-CN" dirty="0">
                <a:solidFill>
                  <a:srgbClr val="FFC000"/>
                </a:solidFill>
              </a:rPr>
              <a:t>a</a:t>
            </a:r>
            <a:r>
              <a:rPr lang="en-US" altLang="zh-CN" dirty="0">
                <a:latin typeface="Arial"/>
              </a:rPr>
              <a:t>”</a:t>
            </a:r>
            <a:r>
              <a:rPr lang="zh-CN" altLang="en-GB" dirty="0"/>
              <a:t>：打开一个外部文件用于添加（从文件末尾）操作。如果外部文件不存在，则先创建该外部文件。</a:t>
            </a:r>
          </a:p>
          <a:p>
            <a:pPr marL="1185863" lvl="2">
              <a:lnSpc>
                <a:spcPct val="90000"/>
              </a:lnSpc>
            </a:pPr>
            <a:r>
              <a:rPr lang="zh-CN" altLang="en-GB" dirty="0"/>
              <a:t>在打开方式</a:t>
            </a:r>
            <a:r>
              <a:rPr lang="en-US" altLang="zh-CN" dirty="0"/>
              <a:t>w</a:t>
            </a:r>
            <a:r>
              <a:rPr lang="zh-CN" altLang="en-US" dirty="0"/>
              <a:t>或</a:t>
            </a:r>
            <a:r>
              <a:rPr lang="en-US" altLang="zh-CN" dirty="0"/>
              <a:t>a</a:t>
            </a:r>
            <a:r>
              <a:rPr lang="zh-CN" altLang="en-US" dirty="0"/>
              <a:t>的后面还可以</a:t>
            </a:r>
            <a:r>
              <a:rPr lang="zh-CN" altLang="en-US" dirty="0" smtClean="0"/>
              <a:t>加上</a:t>
            </a:r>
            <a:r>
              <a:rPr lang="en-US" altLang="zh-CN" dirty="0" smtClean="0">
                <a:solidFill>
                  <a:srgbClr val="FFC000"/>
                </a:solidFill>
              </a:rPr>
              <a:t>t</a:t>
            </a:r>
            <a:r>
              <a:rPr lang="zh-CN" altLang="en-US" dirty="0" smtClean="0"/>
              <a:t>或</a:t>
            </a:r>
            <a:r>
              <a:rPr lang="en-US" altLang="zh-CN" dirty="0" smtClean="0">
                <a:solidFill>
                  <a:srgbClr val="FFC000"/>
                </a:solidFill>
              </a:rPr>
              <a:t>b</a:t>
            </a:r>
            <a:r>
              <a:rPr lang="zh-CN" altLang="en-US" dirty="0"/>
              <a:t>，指出</a:t>
            </a:r>
            <a:r>
              <a:rPr lang="zh-CN" altLang="en-US" dirty="0" smtClean="0"/>
              <a:t>以文本或二进制</a:t>
            </a:r>
            <a:r>
              <a:rPr lang="zh-CN" altLang="en-US" dirty="0"/>
              <a:t>方式打开文件。默认打开方式为</a:t>
            </a:r>
            <a:r>
              <a:rPr lang="zh-CN" altLang="en-US" dirty="0" smtClean="0"/>
              <a:t>文本方式。 </a:t>
            </a:r>
            <a:endParaRPr lang="en-US" altLang="zh-CN" dirty="0" smtClean="0"/>
          </a:p>
          <a:p>
            <a:pPr marL="1185863" lvl="2">
              <a:lnSpc>
                <a:spcPct val="90000"/>
              </a:lnSpc>
            </a:pPr>
            <a:r>
              <a:rPr lang="zh-CN" altLang="en-US" dirty="0" smtClean="0"/>
              <a:t>以文本方式打开的文件，在</a:t>
            </a:r>
            <a:r>
              <a:rPr lang="en-US" altLang="zh-CN" dirty="0" smtClean="0"/>
              <a:t>Windows</a:t>
            </a:r>
            <a:r>
              <a:rPr lang="zh-CN" altLang="en-US" dirty="0" smtClean="0"/>
              <a:t>环境中输出时，会把</a:t>
            </a:r>
            <a:r>
              <a:rPr lang="en-US" altLang="zh-CN" dirty="0" smtClean="0"/>
              <a:t>'\n'</a:t>
            </a:r>
            <a:r>
              <a:rPr lang="zh-CN" altLang="en-US" dirty="0" smtClean="0"/>
              <a:t>转换成</a:t>
            </a:r>
            <a:r>
              <a:rPr lang="en-US" altLang="zh-CN" dirty="0" smtClean="0"/>
              <a:t>'\r'</a:t>
            </a:r>
            <a:r>
              <a:rPr lang="zh-CN" altLang="en-US" dirty="0" smtClean="0"/>
              <a:t>和</a:t>
            </a:r>
            <a:r>
              <a:rPr lang="en-US" altLang="zh-CN" dirty="0" smtClean="0"/>
              <a:t>'\n'</a:t>
            </a:r>
            <a:r>
              <a:rPr lang="zh-CN" altLang="en-US" dirty="0" smtClean="0"/>
              <a:t>两个字符。</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endParaRPr lang="zh-CN" altLang="zh-CN"/>
          </a:p>
        </p:txBody>
      </p:sp>
      <p:sp>
        <p:nvSpPr>
          <p:cNvPr id="94211" name="Rectangle 3"/>
          <p:cNvSpPr>
            <a:spLocks noGrp="1" noChangeArrowheads="1"/>
          </p:cNvSpPr>
          <p:nvPr>
            <p:ph type="body" idx="1"/>
          </p:nvPr>
        </p:nvSpPr>
        <p:spPr/>
        <p:txBody>
          <a:bodyPr/>
          <a:lstStyle/>
          <a:p>
            <a:r>
              <a:rPr lang="zh-CN" altLang="en-GB" sz="3600" dirty="0">
                <a:latin typeface="Times New Roman" pitchFamily="18" charset="0"/>
              </a:rPr>
              <a:t>对文件打开操作的成功与否进行判断：</a:t>
            </a:r>
            <a:endParaRPr lang="zh-CN" altLang="en-US" sz="3600" dirty="0"/>
          </a:p>
          <a:p>
            <a:pPr lvl="1">
              <a:buFontTx/>
              <a:buNone/>
            </a:pPr>
            <a:r>
              <a:rPr lang="en-US" altLang="zh-CN" dirty="0"/>
              <a:t>FILE *</a:t>
            </a:r>
            <a:r>
              <a:rPr lang="en-US" altLang="zh-CN" dirty="0" err="1"/>
              <a:t>fp</a:t>
            </a:r>
            <a:r>
              <a:rPr lang="en-US" altLang="zh-CN" dirty="0"/>
              <a:t>=</a:t>
            </a:r>
            <a:r>
              <a:rPr lang="en-US" altLang="zh-CN" dirty="0" err="1"/>
              <a:t>fopen</a:t>
            </a:r>
            <a:r>
              <a:rPr lang="en-US" altLang="zh-CN" dirty="0"/>
              <a:t>("d:\\data\\file1.txt","w");</a:t>
            </a:r>
          </a:p>
          <a:p>
            <a:pPr lvl="1">
              <a:buFontTx/>
              <a:buNone/>
            </a:pPr>
            <a:r>
              <a:rPr lang="en-US" altLang="zh-CN" dirty="0"/>
              <a:t>if (</a:t>
            </a:r>
            <a:r>
              <a:rPr lang="en-US" altLang="zh-CN" dirty="0" err="1"/>
              <a:t>fp</a:t>
            </a:r>
            <a:r>
              <a:rPr lang="en-US" altLang="zh-CN" dirty="0"/>
              <a:t> == NULL)</a:t>
            </a:r>
          </a:p>
          <a:p>
            <a:pPr lvl="1">
              <a:buFontTx/>
              <a:buNone/>
            </a:pPr>
            <a:r>
              <a:rPr lang="en-US" altLang="zh-CN" dirty="0"/>
              <a:t>{	</a:t>
            </a:r>
            <a:r>
              <a:rPr lang="en-US" altLang="zh-CN" dirty="0" err="1" smtClean="0"/>
              <a:t>printf</a:t>
            </a:r>
            <a:r>
              <a:rPr lang="en-US" altLang="zh-CN" dirty="0"/>
              <a:t>(</a:t>
            </a:r>
            <a:r>
              <a:rPr lang="en-US" altLang="zh-CN" dirty="0" smtClean="0"/>
              <a:t>"</a:t>
            </a:r>
            <a:r>
              <a:rPr lang="zh-CN" altLang="en-US" dirty="0"/>
              <a:t>文件打开失败</a:t>
            </a:r>
            <a:r>
              <a:rPr lang="en-US" altLang="zh-CN" dirty="0"/>
              <a:t>\n</a:t>
            </a:r>
            <a:r>
              <a:rPr lang="en-US" altLang="zh-CN" dirty="0" smtClean="0"/>
              <a:t>");</a:t>
            </a:r>
            <a:endParaRPr lang="en-US" altLang="zh-CN" dirty="0"/>
          </a:p>
          <a:p>
            <a:pPr lvl="1">
              <a:buFontTx/>
              <a:buNone/>
            </a:pPr>
            <a:r>
              <a:rPr lang="en-US" altLang="zh-CN" dirty="0"/>
              <a:t>	exit(-1);	</a:t>
            </a:r>
          </a:p>
          <a:p>
            <a:pPr lvl="1">
              <a:buFontTx/>
              <a:buNone/>
            </a:pPr>
            <a:r>
              <a:rPr lang="en-US" altLang="zh-CN" dirty="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a:t>本章内容</a:t>
            </a:r>
          </a:p>
        </p:txBody>
      </p:sp>
      <p:sp>
        <p:nvSpPr>
          <p:cNvPr id="50179" name="Rectangle 3"/>
          <p:cNvSpPr>
            <a:spLocks noGrp="1" noChangeArrowheads="1"/>
          </p:cNvSpPr>
          <p:nvPr>
            <p:ph type="body" idx="1"/>
          </p:nvPr>
        </p:nvSpPr>
        <p:spPr/>
        <p:txBody>
          <a:bodyPr/>
          <a:lstStyle/>
          <a:p>
            <a:r>
              <a:rPr lang="zh-CN" altLang="en-US"/>
              <a:t>输入</a:t>
            </a:r>
            <a:r>
              <a:rPr lang="en-US" altLang="zh-CN"/>
              <a:t>/</a:t>
            </a:r>
            <a:r>
              <a:rPr lang="zh-CN" altLang="en-US"/>
              <a:t>输出（</a:t>
            </a:r>
            <a:r>
              <a:rPr lang="en-US" altLang="zh-CN"/>
              <a:t>I/O</a:t>
            </a:r>
            <a:r>
              <a:rPr lang="zh-CN" altLang="en-US"/>
              <a:t>）概述</a:t>
            </a:r>
          </a:p>
          <a:p>
            <a:r>
              <a:rPr lang="zh-CN" altLang="en-US"/>
              <a:t>面向控制台</a:t>
            </a:r>
            <a:r>
              <a:rPr lang="en-US" altLang="zh-CN"/>
              <a:t>I/O</a:t>
            </a:r>
          </a:p>
          <a:p>
            <a:r>
              <a:rPr lang="zh-CN" altLang="en-US"/>
              <a:t>面向文件</a:t>
            </a:r>
            <a:r>
              <a:rPr lang="en-US" altLang="zh-CN"/>
              <a:t>I/O</a:t>
            </a:r>
          </a:p>
          <a:p>
            <a:r>
              <a:rPr lang="zh-CN" altLang="en-US"/>
              <a:t>面向字符串变量</a:t>
            </a:r>
            <a:r>
              <a:rPr lang="en-US" altLang="zh-CN"/>
              <a:t>I/O</a:t>
            </a:r>
          </a:p>
          <a:p>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type="body" idx="1"/>
          </p:nvPr>
        </p:nvSpPr>
        <p:spPr>
          <a:xfrm>
            <a:off x="250825" y="548680"/>
            <a:ext cx="8686800" cy="6048970"/>
          </a:xfrm>
        </p:spPr>
        <p:txBody>
          <a:bodyPr>
            <a:normAutofit/>
          </a:bodyPr>
          <a:lstStyle/>
          <a:p>
            <a:pPr>
              <a:lnSpc>
                <a:spcPct val="90000"/>
              </a:lnSpc>
            </a:pPr>
            <a:r>
              <a:rPr lang="zh-CN" altLang="en-US" dirty="0"/>
              <a:t>往文件中写入数据</a:t>
            </a:r>
          </a:p>
          <a:p>
            <a:pPr lvl="1">
              <a:lnSpc>
                <a:spcPct val="90000"/>
              </a:lnSpc>
            </a:pPr>
            <a:r>
              <a:rPr lang="zh-CN" altLang="en-US" sz="2400" dirty="0"/>
              <a:t>输出一个字符，输出成功时返回输出的字符</a:t>
            </a:r>
          </a:p>
          <a:p>
            <a:pPr lvl="2">
              <a:lnSpc>
                <a:spcPct val="90000"/>
              </a:lnSpc>
            </a:pPr>
            <a:r>
              <a:rPr lang="en-US" altLang="zh-CN" sz="2000" dirty="0" err="1"/>
              <a:t>int</a:t>
            </a:r>
            <a:r>
              <a:rPr lang="en-US" altLang="zh-CN" sz="2000" dirty="0"/>
              <a:t> </a:t>
            </a:r>
            <a:r>
              <a:rPr lang="en-US" altLang="zh-CN" sz="2000" dirty="0" err="1"/>
              <a:t>fputc</a:t>
            </a:r>
            <a:r>
              <a:rPr lang="en-US" altLang="zh-CN" sz="2000" dirty="0"/>
              <a:t>(</a:t>
            </a:r>
            <a:r>
              <a:rPr lang="en-US" altLang="zh-CN" sz="2000" dirty="0" err="1"/>
              <a:t>int</a:t>
            </a:r>
            <a:r>
              <a:rPr lang="en-US" altLang="zh-CN" sz="2000" dirty="0"/>
              <a:t> </a:t>
            </a:r>
            <a:r>
              <a:rPr lang="en-US" altLang="zh-CN" sz="2000" i="1" dirty="0"/>
              <a:t>c</a:t>
            </a:r>
            <a:r>
              <a:rPr lang="en-US" altLang="zh-CN" sz="2000" dirty="0"/>
              <a:t>, FILE *</a:t>
            </a:r>
            <a:r>
              <a:rPr lang="en-US" altLang="zh-CN" sz="2000" i="1" dirty="0"/>
              <a:t>stream</a:t>
            </a:r>
            <a:r>
              <a:rPr lang="en-US" altLang="zh-CN" sz="2000" dirty="0"/>
              <a:t> ); </a:t>
            </a:r>
          </a:p>
          <a:p>
            <a:pPr lvl="1">
              <a:lnSpc>
                <a:spcPct val="90000"/>
              </a:lnSpc>
            </a:pPr>
            <a:r>
              <a:rPr lang="zh-CN" altLang="en-US" sz="2400" dirty="0"/>
              <a:t>输出一个字符串，输出成功时返回一个非负整数</a:t>
            </a:r>
          </a:p>
          <a:p>
            <a:pPr lvl="2">
              <a:lnSpc>
                <a:spcPct val="90000"/>
              </a:lnSpc>
            </a:pPr>
            <a:r>
              <a:rPr lang="en-US" altLang="zh-CN" sz="2000" dirty="0" err="1"/>
              <a:t>int</a:t>
            </a:r>
            <a:r>
              <a:rPr lang="en-US" altLang="zh-CN" sz="2000" dirty="0"/>
              <a:t> </a:t>
            </a:r>
            <a:r>
              <a:rPr lang="en-US" altLang="zh-CN" sz="2000" dirty="0" err="1"/>
              <a:t>fputs</a:t>
            </a:r>
            <a:r>
              <a:rPr lang="en-US" altLang="zh-CN" sz="2000" dirty="0"/>
              <a:t>(</a:t>
            </a:r>
            <a:r>
              <a:rPr lang="en-US" altLang="zh-CN" sz="2000" dirty="0" err="1"/>
              <a:t>const</a:t>
            </a:r>
            <a:r>
              <a:rPr lang="en-US" altLang="zh-CN" sz="2000" dirty="0"/>
              <a:t> char *</a:t>
            </a:r>
            <a:r>
              <a:rPr lang="en-US" altLang="zh-CN" sz="2000" i="1" dirty="0"/>
              <a:t>string</a:t>
            </a:r>
            <a:r>
              <a:rPr lang="en-US" altLang="zh-CN" sz="2000" dirty="0"/>
              <a:t>, FILE *</a:t>
            </a:r>
            <a:r>
              <a:rPr lang="en-US" altLang="zh-CN" sz="2000" i="1" dirty="0"/>
              <a:t>stream</a:t>
            </a:r>
            <a:r>
              <a:rPr lang="en-US" altLang="zh-CN" sz="2000" dirty="0"/>
              <a:t> ); </a:t>
            </a:r>
          </a:p>
          <a:p>
            <a:pPr lvl="1">
              <a:lnSpc>
                <a:spcPct val="90000"/>
              </a:lnSpc>
            </a:pPr>
            <a:r>
              <a:rPr lang="zh-CN" altLang="en-US" sz="2400" dirty="0"/>
              <a:t>输出基本类型数据，返回输出的字符数</a:t>
            </a:r>
          </a:p>
          <a:p>
            <a:pPr lvl="2">
              <a:lnSpc>
                <a:spcPct val="90000"/>
              </a:lnSpc>
            </a:pPr>
            <a:r>
              <a:rPr lang="en-US" altLang="zh-CN" sz="2000" dirty="0" err="1"/>
              <a:t>int</a:t>
            </a:r>
            <a:r>
              <a:rPr lang="en-US" altLang="zh-CN" sz="2000" dirty="0"/>
              <a:t> </a:t>
            </a:r>
            <a:r>
              <a:rPr lang="en-US" altLang="zh-CN" sz="2000" dirty="0" err="1"/>
              <a:t>fprintf</a:t>
            </a:r>
            <a:r>
              <a:rPr lang="en-US" altLang="zh-CN" sz="2000" dirty="0"/>
              <a:t>(FILE *</a:t>
            </a:r>
            <a:r>
              <a:rPr lang="en-US" altLang="zh-CN" sz="2000" i="1" dirty="0"/>
              <a:t>stream</a:t>
            </a:r>
            <a:r>
              <a:rPr lang="en-US" altLang="zh-CN" sz="2000" dirty="0"/>
              <a:t>, </a:t>
            </a:r>
            <a:r>
              <a:rPr lang="en-US" altLang="zh-CN" sz="2000" dirty="0" err="1"/>
              <a:t>const</a:t>
            </a:r>
            <a:r>
              <a:rPr lang="en-US" altLang="zh-CN" sz="2000" dirty="0"/>
              <a:t> char *</a:t>
            </a:r>
            <a:r>
              <a:rPr lang="en-US" altLang="zh-CN" sz="2000" i="1" dirty="0"/>
              <a:t>format</a:t>
            </a:r>
            <a:r>
              <a:rPr lang="en-US" altLang="zh-CN" sz="2000" dirty="0"/>
              <a:t> [, </a:t>
            </a:r>
            <a:r>
              <a:rPr lang="en-US" altLang="zh-CN" sz="2000" i="1" dirty="0"/>
              <a:t>argument</a:t>
            </a:r>
            <a:r>
              <a:rPr lang="en-US" altLang="zh-CN" sz="2000" dirty="0"/>
              <a:t> ]...);</a:t>
            </a:r>
          </a:p>
          <a:p>
            <a:pPr lvl="1">
              <a:lnSpc>
                <a:spcPct val="90000"/>
              </a:lnSpc>
            </a:pPr>
            <a:r>
              <a:rPr lang="zh-CN" altLang="en-US" sz="2400" dirty="0"/>
              <a:t>按</a:t>
            </a:r>
            <a:r>
              <a:rPr lang="zh-CN" altLang="en-US" sz="2400" dirty="0" smtClean="0"/>
              <a:t>字节（二进制方式）输出一批数据（数组）。</a:t>
            </a:r>
            <a:endParaRPr lang="zh-CN" altLang="en-US" sz="2400" dirty="0"/>
          </a:p>
          <a:p>
            <a:pPr lvl="2">
              <a:lnSpc>
                <a:spcPct val="90000"/>
              </a:lnSpc>
            </a:pPr>
            <a:r>
              <a:rPr lang="en-US" altLang="zh-CN" dirty="0" err="1"/>
              <a:t>size_t</a:t>
            </a:r>
            <a:r>
              <a:rPr lang="en-US" altLang="zh-CN" dirty="0"/>
              <a:t> </a:t>
            </a:r>
            <a:r>
              <a:rPr lang="en-US" altLang="zh-CN" dirty="0" err="1"/>
              <a:t>fwrite</a:t>
            </a:r>
            <a:r>
              <a:rPr lang="en-US" altLang="zh-CN" dirty="0"/>
              <a:t>(</a:t>
            </a:r>
            <a:r>
              <a:rPr lang="en-US" altLang="zh-CN" dirty="0" err="1"/>
              <a:t>const</a:t>
            </a:r>
            <a:r>
              <a:rPr lang="en-US" altLang="zh-CN" dirty="0"/>
              <a:t> void *buffer</a:t>
            </a:r>
            <a:r>
              <a:rPr lang="en-US" altLang="zh-CN" dirty="0" smtClean="0"/>
              <a:t>, </a:t>
            </a:r>
            <a:r>
              <a:rPr lang="en-US" altLang="zh-CN" dirty="0" err="1" smtClean="0"/>
              <a:t>size_t</a:t>
            </a:r>
            <a:r>
              <a:rPr lang="en-US" altLang="zh-CN" dirty="0" smtClean="0"/>
              <a:t> </a:t>
            </a:r>
            <a:r>
              <a:rPr lang="en-US" altLang="zh-CN" dirty="0"/>
              <a:t>size</a:t>
            </a:r>
            <a:r>
              <a:rPr lang="en-US" altLang="zh-CN" dirty="0" smtClean="0"/>
              <a:t>, </a:t>
            </a:r>
          </a:p>
          <a:p>
            <a:pPr marL="914400" lvl="2" indent="0">
              <a:lnSpc>
                <a:spcPct val="90000"/>
              </a:lnSpc>
              <a:buNone/>
            </a:pPr>
            <a:r>
              <a:rPr lang="en-US" altLang="zh-CN" dirty="0"/>
              <a:t>	</a:t>
            </a:r>
            <a:r>
              <a:rPr lang="en-US" altLang="zh-CN" dirty="0" smtClean="0"/>
              <a:t>	    </a:t>
            </a:r>
            <a:r>
              <a:rPr lang="en-US" altLang="zh-CN" dirty="0" err="1" smtClean="0"/>
              <a:t>size_t</a:t>
            </a:r>
            <a:r>
              <a:rPr lang="en-US" altLang="zh-CN" dirty="0" smtClean="0"/>
              <a:t> </a:t>
            </a:r>
            <a:r>
              <a:rPr lang="en-US" altLang="zh-CN" dirty="0"/>
              <a:t>count</a:t>
            </a:r>
            <a:r>
              <a:rPr lang="en-US" altLang="zh-CN" dirty="0" smtClean="0"/>
              <a:t>, FILE </a:t>
            </a:r>
            <a:r>
              <a:rPr lang="en-US" altLang="zh-CN" dirty="0"/>
              <a:t>*stream</a:t>
            </a:r>
            <a:r>
              <a:rPr lang="en-US" altLang="zh-CN" dirty="0" smtClean="0"/>
              <a:t>);</a:t>
            </a:r>
          </a:p>
          <a:p>
            <a:pPr lvl="2">
              <a:lnSpc>
                <a:spcPct val="90000"/>
              </a:lnSpc>
            </a:pPr>
            <a:r>
              <a:rPr lang="zh-CN" altLang="en-US" dirty="0"/>
              <a:t>参数</a:t>
            </a:r>
            <a:r>
              <a:rPr lang="en-US" altLang="zh-CN" dirty="0"/>
              <a:t>size</a:t>
            </a:r>
            <a:r>
              <a:rPr lang="zh-CN" altLang="en-US" dirty="0"/>
              <a:t>为字节块的尺寸；</a:t>
            </a:r>
            <a:r>
              <a:rPr lang="en-US" altLang="zh-CN" dirty="0"/>
              <a:t>count</a:t>
            </a:r>
            <a:r>
              <a:rPr lang="zh-CN" altLang="en-US" dirty="0"/>
              <a:t>为字节块的</a:t>
            </a:r>
            <a:r>
              <a:rPr lang="zh-CN" altLang="en-US" dirty="0" smtClean="0"/>
              <a:t>个数；返回</a:t>
            </a:r>
            <a:r>
              <a:rPr lang="zh-CN" altLang="en-US" dirty="0"/>
              <a:t>实际输出的字节块的个数</a:t>
            </a:r>
            <a:endParaRPr lang="en-US" altLang="zh-CN" dirty="0"/>
          </a:p>
          <a:p>
            <a:pPr>
              <a:lnSpc>
                <a:spcPct val="90000"/>
              </a:lnSpc>
            </a:pPr>
            <a:r>
              <a:rPr lang="zh-CN" altLang="en-US" dirty="0"/>
              <a:t>关闭文件</a:t>
            </a:r>
          </a:p>
          <a:p>
            <a:pPr lvl="1">
              <a:lnSpc>
                <a:spcPct val="90000"/>
              </a:lnSpc>
            </a:pPr>
            <a:r>
              <a:rPr lang="en-US" altLang="zh-CN" dirty="0" err="1"/>
              <a:t>fclose</a:t>
            </a:r>
            <a:r>
              <a:rPr lang="en-US" altLang="zh-CN" dirty="0"/>
              <a:t>(</a:t>
            </a:r>
            <a:r>
              <a:rPr lang="en-US" altLang="zh-CN" sz="2400" dirty="0"/>
              <a:t>FILE *</a:t>
            </a:r>
            <a:r>
              <a:rPr lang="en-US" altLang="zh-CN" sz="2400" i="1" dirty="0"/>
              <a:t>stream</a:t>
            </a:r>
            <a:r>
              <a:rPr lang="en-US" altLang="zh-CN" sz="2400" dirty="0"/>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81000" y="152400"/>
            <a:ext cx="8229600" cy="685800"/>
          </a:xfrm>
        </p:spPr>
        <p:txBody>
          <a:bodyPr/>
          <a:lstStyle/>
          <a:p>
            <a:r>
              <a:rPr lang="zh-CN" altLang="en-US">
                <a:latin typeface="Times New Roman" pitchFamily="18" charset="0"/>
              </a:rPr>
              <a:t>文件</a:t>
            </a:r>
            <a:r>
              <a:rPr lang="zh-CN" altLang="en-GB">
                <a:latin typeface="Times New Roman" pitchFamily="18" charset="0"/>
              </a:rPr>
              <a:t>输入</a:t>
            </a:r>
            <a:endParaRPr lang="zh-CN" altLang="en-US"/>
          </a:p>
        </p:txBody>
      </p:sp>
      <p:sp>
        <p:nvSpPr>
          <p:cNvPr id="44035" name="Rectangle 3"/>
          <p:cNvSpPr>
            <a:spLocks noGrp="1" noChangeArrowheads="1"/>
          </p:cNvSpPr>
          <p:nvPr>
            <p:ph type="body" idx="1"/>
          </p:nvPr>
        </p:nvSpPr>
        <p:spPr>
          <a:xfrm>
            <a:off x="228600" y="1066800"/>
            <a:ext cx="8735888" cy="5098504"/>
          </a:xfrm>
        </p:spPr>
        <p:txBody>
          <a:bodyPr>
            <a:normAutofit/>
          </a:bodyPr>
          <a:lstStyle/>
          <a:p>
            <a:pPr marL="441325" indent="-441325"/>
            <a:r>
              <a:rPr lang="zh-CN" altLang="en-US" sz="3600" dirty="0"/>
              <a:t>打开</a:t>
            </a:r>
            <a:r>
              <a:rPr lang="zh-CN" altLang="en-US" sz="3600" dirty="0" smtClean="0"/>
              <a:t>文件</a:t>
            </a:r>
          </a:p>
          <a:p>
            <a:pPr marL="619125" lvl="1" indent="0">
              <a:buNone/>
            </a:pPr>
            <a:r>
              <a:rPr lang="en-US" altLang="zh-CN" sz="2200" dirty="0" smtClean="0"/>
              <a:t>FILE *</a:t>
            </a:r>
            <a:r>
              <a:rPr lang="en-US" altLang="zh-CN" sz="2200" dirty="0" err="1" smtClean="0"/>
              <a:t>fp</a:t>
            </a:r>
            <a:r>
              <a:rPr lang="en-US" altLang="zh-CN" sz="2200" dirty="0" smtClean="0"/>
              <a:t>=</a:t>
            </a:r>
            <a:r>
              <a:rPr lang="en-US" altLang="zh-CN" sz="2200" dirty="0" err="1" smtClean="0"/>
              <a:t>fopen</a:t>
            </a:r>
            <a:r>
              <a:rPr lang="en-US" altLang="zh-CN" sz="2200" dirty="0" smtClean="0"/>
              <a:t>(</a:t>
            </a:r>
            <a:r>
              <a:rPr lang="en-US" altLang="zh-CN" sz="2200" dirty="0" err="1" smtClean="0"/>
              <a:t>const</a:t>
            </a:r>
            <a:r>
              <a:rPr lang="en-US" altLang="zh-CN" sz="2200" dirty="0" smtClean="0"/>
              <a:t> char *</a:t>
            </a:r>
            <a:r>
              <a:rPr lang="en-US" altLang="zh-CN" sz="2200" i="1" dirty="0" smtClean="0"/>
              <a:t>filename</a:t>
            </a:r>
            <a:r>
              <a:rPr lang="en-US" altLang="zh-CN" sz="2200" dirty="0" smtClean="0"/>
              <a:t>, </a:t>
            </a:r>
            <a:r>
              <a:rPr lang="en-US" altLang="zh-CN" sz="2200" dirty="0" err="1" smtClean="0"/>
              <a:t>const</a:t>
            </a:r>
            <a:r>
              <a:rPr lang="en-US" altLang="zh-CN" sz="2200" dirty="0" smtClean="0"/>
              <a:t> char </a:t>
            </a:r>
            <a:r>
              <a:rPr lang="en-US" altLang="zh-CN" sz="2200" i="1" dirty="0" smtClean="0"/>
              <a:t>mode</a:t>
            </a:r>
            <a:r>
              <a:rPr lang="en-US" altLang="zh-CN" sz="2200" dirty="0" smtClean="0"/>
              <a:t>);</a:t>
            </a:r>
          </a:p>
          <a:p>
            <a:pPr marL="892175" lvl="1" indent="-355600"/>
            <a:r>
              <a:rPr lang="en-US" altLang="zh-CN" i="1" dirty="0" smtClean="0"/>
              <a:t>filename</a:t>
            </a:r>
            <a:r>
              <a:rPr lang="zh-CN" altLang="en-US" dirty="0"/>
              <a:t>是要打开的外部文件名；</a:t>
            </a:r>
          </a:p>
          <a:p>
            <a:pPr marL="892175" lvl="1" indent="-355600"/>
            <a:r>
              <a:rPr lang="en-US" altLang="zh-CN" i="1" dirty="0"/>
              <a:t>mode</a:t>
            </a:r>
            <a:r>
              <a:rPr lang="zh-CN" altLang="en-US" dirty="0"/>
              <a:t>是打开方式，它可以是</a:t>
            </a:r>
            <a:r>
              <a:rPr lang="zh-CN" altLang="en-GB" dirty="0"/>
              <a:t>：</a:t>
            </a:r>
          </a:p>
          <a:p>
            <a:pPr marL="1430338" lvl="2" indent="-457200"/>
            <a:r>
              <a:rPr lang="en-US" altLang="zh-CN" dirty="0"/>
              <a:t>"</a:t>
            </a:r>
            <a:r>
              <a:rPr lang="en-US" altLang="zh-CN" dirty="0">
                <a:solidFill>
                  <a:srgbClr val="FFC000"/>
                </a:solidFill>
              </a:rPr>
              <a:t>r</a:t>
            </a:r>
            <a:r>
              <a:rPr lang="en-US" altLang="zh-CN" dirty="0"/>
              <a:t>"</a:t>
            </a:r>
            <a:r>
              <a:rPr lang="zh-CN" altLang="en-US" dirty="0"/>
              <a:t>，表示</a:t>
            </a:r>
            <a:r>
              <a:rPr lang="zh-CN" altLang="en-GB" dirty="0"/>
              <a:t>打开一个外部文件用于读操作，这时，外部文件必须存在，否则打开文件失败。</a:t>
            </a:r>
          </a:p>
          <a:p>
            <a:pPr marL="1430338" lvl="2" indent="-457200"/>
            <a:r>
              <a:rPr lang="zh-CN" altLang="en-GB" dirty="0"/>
              <a:t>在</a:t>
            </a:r>
            <a:r>
              <a:rPr lang="en-US" altLang="zh-CN" dirty="0"/>
              <a:t>r</a:t>
            </a:r>
            <a:r>
              <a:rPr lang="zh-CN" altLang="en-US" dirty="0"/>
              <a:t>的后面还可以</a:t>
            </a:r>
            <a:r>
              <a:rPr lang="zh-CN" altLang="en-US" dirty="0" smtClean="0"/>
              <a:t>加上</a:t>
            </a:r>
            <a:r>
              <a:rPr lang="en-US" altLang="zh-CN" dirty="0" smtClean="0">
                <a:solidFill>
                  <a:srgbClr val="FFC000"/>
                </a:solidFill>
              </a:rPr>
              <a:t>t</a:t>
            </a:r>
            <a:r>
              <a:rPr lang="zh-CN" altLang="en-US" dirty="0" smtClean="0"/>
              <a:t>或</a:t>
            </a:r>
            <a:r>
              <a:rPr lang="en-US" altLang="zh-CN" dirty="0" smtClean="0">
                <a:solidFill>
                  <a:srgbClr val="FFC000"/>
                </a:solidFill>
              </a:rPr>
              <a:t>b</a:t>
            </a:r>
            <a:r>
              <a:rPr lang="zh-CN" altLang="en-US" dirty="0"/>
              <a:t>，指出是</a:t>
            </a:r>
            <a:r>
              <a:rPr lang="zh-CN" altLang="en-US" dirty="0" smtClean="0"/>
              <a:t>以文本或二进制</a:t>
            </a:r>
            <a:r>
              <a:rPr lang="zh-CN" altLang="en-US" dirty="0"/>
              <a:t>方式打开文件，默认打开方式为文本方式。 </a:t>
            </a:r>
            <a:endParaRPr lang="en-US" altLang="zh-CN" dirty="0" smtClean="0"/>
          </a:p>
          <a:p>
            <a:pPr marL="1430338" lvl="2" indent="-457200"/>
            <a:r>
              <a:rPr lang="zh-CN" altLang="en-US" dirty="0"/>
              <a:t>以文本方式打开的文件，在</a:t>
            </a:r>
            <a:r>
              <a:rPr lang="en-US" altLang="zh-CN" dirty="0"/>
              <a:t>Windows</a:t>
            </a:r>
            <a:r>
              <a:rPr lang="zh-CN" altLang="en-US" dirty="0"/>
              <a:t>环境中</a:t>
            </a:r>
            <a:r>
              <a:rPr lang="zh-CN" altLang="en-US" dirty="0" smtClean="0"/>
              <a:t>输入时</a:t>
            </a:r>
            <a:r>
              <a:rPr lang="zh-CN" altLang="en-US" dirty="0"/>
              <a:t>，会</a:t>
            </a:r>
            <a:r>
              <a:rPr lang="zh-CN" altLang="en-US" dirty="0" smtClean="0"/>
              <a:t>把</a:t>
            </a:r>
            <a:r>
              <a:rPr lang="en-US" altLang="zh-CN" dirty="0" smtClean="0"/>
              <a:t>'\</a:t>
            </a:r>
            <a:r>
              <a:rPr lang="en-US" altLang="zh-CN" dirty="0"/>
              <a:t>r'</a:t>
            </a:r>
            <a:r>
              <a:rPr lang="zh-CN" altLang="en-US" dirty="0"/>
              <a:t>和</a:t>
            </a:r>
            <a:r>
              <a:rPr lang="en-US" altLang="zh-CN" dirty="0"/>
              <a:t>'\n'</a:t>
            </a:r>
            <a:r>
              <a:rPr lang="zh-CN" altLang="en-US" dirty="0"/>
              <a:t>两个</a:t>
            </a:r>
            <a:r>
              <a:rPr lang="zh-CN" altLang="en-US" dirty="0" smtClean="0"/>
              <a:t>字符</a:t>
            </a:r>
            <a:r>
              <a:rPr lang="zh-CN" altLang="en-US" dirty="0"/>
              <a:t>转换</a:t>
            </a:r>
            <a:r>
              <a:rPr lang="zh-CN" altLang="en-US" dirty="0" smtClean="0"/>
              <a:t>成</a:t>
            </a:r>
            <a:r>
              <a:rPr lang="en-US" altLang="zh-CN" dirty="0" smtClean="0"/>
              <a:t>'\</a:t>
            </a:r>
            <a:r>
              <a:rPr lang="en-US" altLang="zh-CN" dirty="0"/>
              <a:t>n</a:t>
            </a:r>
            <a:r>
              <a:rPr lang="en-US" altLang="zh-CN" dirty="0" smtClean="0"/>
              <a:t>'</a:t>
            </a:r>
            <a:r>
              <a:rPr lang="zh-CN" altLang="en-US" dirty="0"/>
              <a:t>一</a:t>
            </a:r>
            <a:r>
              <a:rPr lang="zh-CN" altLang="en-US" dirty="0" smtClean="0"/>
              <a:t>个字符。</a:t>
            </a:r>
            <a:endParaRPr lang="zh-CN" altLang="en-US" dirty="0"/>
          </a:p>
          <a:p>
            <a:pPr marL="1897063" lvl="2" indent="-457200"/>
            <a:endParaRPr lang="en-US" altLang="zh-CN"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Grp="1" noChangeArrowheads="1"/>
          </p:cNvSpPr>
          <p:nvPr>
            <p:ph type="body" idx="1"/>
          </p:nvPr>
        </p:nvSpPr>
        <p:spPr>
          <a:xfrm>
            <a:off x="457200" y="908720"/>
            <a:ext cx="8229600" cy="5257130"/>
          </a:xfrm>
        </p:spPr>
        <p:txBody>
          <a:bodyPr/>
          <a:lstStyle/>
          <a:p>
            <a:r>
              <a:rPr lang="zh-CN" altLang="en-GB" sz="3600" dirty="0">
                <a:latin typeface="Times New Roman" pitchFamily="18" charset="0"/>
              </a:rPr>
              <a:t>对文件打开操作的成功与否进行判断</a:t>
            </a:r>
            <a:endParaRPr lang="zh-CN" altLang="en-US" sz="3600" dirty="0"/>
          </a:p>
          <a:p>
            <a:pPr lvl="1">
              <a:buFontTx/>
              <a:buNone/>
            </a:pPr>
            <a:r>
              <a:rPr lang="en-US" altLang="zh-CN" dirty="0"/>
              <a:t>FILE *</a:t>
            </a:r>
            <a:r>
              <a:rPr lang="en-US" altLang="zh-CN" dirty="0" err="1"/>
              <a:t>fp</a:t>
            </a:r>
            <a:r>
              <a:rPr lang="en-US" altLang="zh-CN" dirty="0"/>
              <a:t>=</a:t>
            </a:r>
            <a:r>
              <a:rPr lang="en-US" altLang="zh-CN" dirty="0" err="1"/>
              <a:t>fopen</a:t>
            </a:r>
            <a:r>
              <a:rPr lang="en-US" altLang="zh-CN" dirty="0"/>
              <a:t>("d:\\data\\file1.txt","r");</a:t>
            </a:r>
          </a:p>
          <a:p>
            <a:pPr lvl="1">
              <a:buFontTx/>
              <a:buNone/>
            </a:pPr>
            <a:r>
              <a:rPr lang="en-US" altLang="zh-CN" dirty="0"/>
              <a:t>if (</a:t>
            </a:r>
            <a:r>
              <a:rPr lang="en-US" altLang="zh-CN" dirty="0" err="1"/>
              <a:t>fp</a:t>
            </a:r>
            <a:r>
              <a:rPr lang="en-US" altLang="zh-CN" dirty="0"/>
              <a:t> == NULL)</a:t>
            </a:r>
          </a:p>
          <a:p>
            <a:pPr lvl="1">
              <a:buFontTx/>
              <a:buNone/>
            </a:pPr>
            <a:r>
              <a:rPr lang="en-US" altLang="zh-CN" dirty="0"/>
              <a:t>{	</a:t>
            </a:r>
            <a:r>
              <a:rPr lang="en-US" altLang="zh-CN" dirty="0" err="1" smtClean="0"/>
              <a:t>printf</a:t>
            </a:r>
            <a:r>
              <a:rPr lang="en-US" altLang="zh-CN" dirty="0" smtClean="0"/>
              <a:t>("</a:t>
            </a:r>
            <a:r>
              <a:rPr lang="zh-CN" altLang="en-US" dirty="0"/>
              <a:t>文件打开失败</a:t>
            </a:r>
            <a:r>
              <a:rPr lang="en-US" altLang="zh-CN" dirty="0"/>
              <a:t>\n</a:t>
            </a:r>
            <a:r>
              <a:rPr lang="en-US" altLang="zh-CN" dirty="0" smtClean="0"/>
              <a:t>");</a:t>
            </a:r>
            <a:endParaRPr lang="en-US" altLang="zh-CN" dirty="0"/>
          </a:p>
          <a:p>
            <a:pPr lvl="1">
              <a:buFontTx/>
              <a:buNone/>
            </a:pPr>
            <a:r>
              <a:rPr lang="en-US" altLang="zh-CN" dirty="0"/>
              <a:t>	exit(-1);	</a:t>
            </a:r>
          </a:p>
          <a:p>
            <a:pPr lvl="1">
              <a:buFontTx/>
              <a:buNone/>
            </a:pPr>
            <a:r>
              <a:rPr lang="en-US" altLang="zh-CN" dirty="0"/>
              <a:t>}</a:t>
            </a:r>
          </a:p>
          <a:p>
            <a:pPr lvl="1">
              <a:buFontTx/>
              <a:buNone/>
            </a:pPr>
            <a:endParaRPr lang="en-US" altLang="zh-CN" dirty="0">
              <a:latin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type="body" idx="1"/>
          </p:nvPr>
        </p:nvSpPr>
        <p:spPr>
          <a:xfrm>
            <a:off x="457200" y="549275"/>
            <a:ext cx="8507288" cy="6119813"/>
          </a:xfrm>
        </p:spPr>
        <p:txBody>
          <a:bodyPr/>
          <a:lstStyle/>
          <a:p>
            <a:r>
              <a:rPr lang="zh-CN" altLang="en-US" dirty="0"/>
              <a:t>从文件中读出数据</a:t>
            </a:r>
          </a:p>
          <a:p>
            <a:pPr lvl="1"/>
            <a:r>
              <a:rPr lang="zh-CN" altLang="en-US" sz="2400" dirty="0" smtClean="0"/>
              <a:t>输入</a:t>
            </a:r>
            <a:r>
              <a:rPr lang="zh-CN" altLang="en-US" sz="2400" dirty="0"/>
              <a:t>一个字符，返回字符的编码</a:t>
            </a:r>
          </a:p>
          <a:p>
            <a:pPr lvl="2"/>
            <a:r>
              <a:rPr lang="en-US" altLang="zh-CN" sz="2000" dirty="0" err="1"/>
              <a:t>int</a:t>
            </a:r>
            <a:r>
              <a:rPr lang="en-US" altLang="zh-CN" sz="2000" dirty="0"/>
              <a:t> </a:t>
            </a:r>
            <a:r>
              <a:rPr lang="en-US" altLang="zh-CN" sz="2000" dirty="0" err="1"/>
              <a:t>fgetc</a:t>
            </a:r>
            <a:r>
              <a:rPr lang="en-US" altLang="zh-CN" sz="2000" dirty="0"/>
              <a:t>(FILE *</a:t>
            </a:r>
            <a:r>
              <a:rPr lang="en-US" altLang="zh-CN" sz="2000" i="1" dirty="0"/>
              <a:t>stream</a:t>
            </a:r>
            <a:r>
              <a:rPr lang="en-US" altLang="zh-CN" sz="2000" dirty="0"/>
              <a:t> );</a:t>
            </a:r>
          </a:p>
          <a:p>
            <a:pPr lvl="1"/>
            <a:r>
              <a:rPr lang="zh-CN" altLang="en-US" sz="2400" dirty="0" smtClean="0"/>
              <a:t>输入</a:t>
            </a:r>
            <a:r>
              <a:rPr lang="zh-CN" altLang="en-US" sz="2400" dirty="0"/>
              <a:t>一个字符串，函数正常结束时返回</a:t>
            </a:r>
            <a:r>
              <a:rPr lang="en-US" altLang="zh-CN" sz="2400" dirty="0"/>
              <a:t>string</a:t>
            </a:r>
            <a:r>
              <a:rPr lang="zh-CN" altLang="en-US" sz="2400" dirty="0"/>
              <a:t>的值，否则返回</a:t>
            </a:r>
            <a:r>
              <a:rPr lang="en-US" altLang="zh-CN" sz="2400" dirty="0"/>
              <a:t>NULL</a:t>
            </a:r>
          </a:p>
          <a:p>
            <a:pPr lvl="2"/>
            <a:r>
              <a:rPr lang="en-US" altLang="zh-CN" sz="2000" dirty="0"/>
              <a:t>char *</a:t>
            </a:r>
            <a:r>
              <a:rPr lang="en-US" altLang="zh-CN" sz="2000" dirty="0" err="1"/>
              <a:t>fgets</a:t>
            </a:r>
            <a:r>
              <a:rPr lang="en-US" altLang="zh-CN" sz="2000" dirty="0"/>
              <a:t>(char *</a:t>
            </a:r>
            <a:r>
              <a:rPr lang="en-US" altLang="zh-CN" sz="2000" i="1" dirty="0"/>
              <a:t>string</a:t>
            </a:r>
            <a:r>
              <a:rPr lang="en-US" altLang="zh-CN" sz="2000" dirty="0" smtClean="0"/>
              <a:t>, </a:t>
            </a:r>
            <a:r>
              <a:rPr lang="en-US" altLang="zh-CN" sz="2000" dirty="0" err="1" smtClean="0"/>
              <a:t>int</a:t>
            </a:r>
            <a:r>
              <a:rPr lang="en-US" altLang="zh-CN" sz="2000" dirty="0" smtClean="0"/>
              <a:t> </a:t>
            </a:r>
            <a:r>
              <a:rPr lang="en-US" altLang="zh-CN" sz="2000" i="1" dirty="0"/>
              <a:t>n</a:t>
            </a:r>
            <a:r>
              <a:rPr lang="en-US" altLang="zh-CN" sz="2000" dirty="0"/>
              <a:t>, FILE *</a:t>
            </a:r>
            <a:r>
              <a:rPr lang="en-US" altLang="zh-CN" sz="2000" i="1" dirty="0"/>
              <a:t>stream</a:t>
            </a:r>
            <a:r>
              <a:rPr lang="en-US" altLang="zh-CN" sz="2000" dirty="0"/>
              <a:t> );</a:t>
            </a:r>
          </a:p>
          <a:p>
            <a:pPr lvl="1"/>
            <a:r>
              <a:rPr lang="zh-CN" altLang="en-US" sz="2400" dirty="0" smtClean="0"/>
              <a:t>输入</a:t>
            </a:r>
            <a:r>
              <a:rPr lang="zh-CN" altLang="en-US" sz="2400" dirty="0"/>
              <a:t>基本类型的数据，返回值表示读入并存储的数据个数</a:t>
            </a:r>
          </a:p>
          <a:p>
            <a:pPr lvl="2"/>
            <a:r>
              <a:rPr lang="en-US" altLang="zh-CN" sz="2000" dirty="0" err="1" smtClean="0"/>
              <a:t>int</a:t>
            </a:r>
            <a:r>
              <a:rPr lang="en-US" altLang="zh-CN" sz="2000" dirty="0" smtClean="0"/>
              <a:t> </a:t>
            </a:r>
            <a:r>
              <a:rPr lang="en-US" altLang="zh-CN" sz="2000" dirty="0" err="1"/>
              <a:t>fscanf</a:t>
            </a:r>
            <a:r>
              <a:rPr lang="en-US" altLang="zh-CN" sz="2000" dirty="0"/>
              <a:t>( FILE *</a:t>
            </a:r>
            <a:r>
              <a:rPr lang="en-US" altLang="zh-CN" sz="2000" i="1" dirty="0"/>
              <a:t>stream</a:t>
            </a:r>
            <a:r>
              <a:rPr lang="en-US" altLang="zh-CN" sz="2000" dirty="0"/>
              <a:t>, </a:t>
            </a:r>
            <a:r>
              <a:rPr lang="en-US" altLang="zh-CN" sz="2000" dirty="0" err="1"/>
              <a:t>const</a:t>
            </a:r>
            <a:r>
              <a:rPr lang="en-US" altLang="zh-CN" sz="2000" dirty="0"/>
              <a:t> char *</a:t>
            </a:r>
            <a:r>
              <a:rPr lang="en-US" altLang="zh-CN" sz="2000" i="1" dirty="0"/>
              <a:t>format</a:t>
            </a:r>
            <a:r>
              <a:rPr lang="en-US" altLang="zh-CN" sz="2000" dirty="0"/>
              <a:t> [, </a:t>
            </a:r>
            <a:r>
              <a:rPr lang="en-US" altLang="zh-CN" sz="2000" i="1" dirty="0"/>
              <a:t>argument</a:t>
            </a:r>
            <a:r>
              <a:rPr lang="en-US" altLang="zh-CN" sz="2000" dirty="0"/>
              <a:t> ]...);</a:t>
            </a:r>
          </a:p>
          <a:p>
            <a:pPr lvl="1"/>
            <a:r>
              <a:rPr lang="zh-CN" altLang="en-US" sz="2400" dirty="0" smtClean="0"/>
              <a:t>按字节（二进制方式）输入</a:t>
            </a:r>
            <a:r>
              <a:rPr lang="zh-CN" altLang="en-US" sz="2400" dirty="0"/>
              <a:t>一批</a:t>
            </a:r>
            <a:r>
              <a:rPr lang="zh-CN" altLang="en-US" sz="2400" dirty="0" smtClean="0"/>
              <a:t>数据。</a:t>
            </a:r>
            <a:endParaRPr lang="zh-CN" altLang="en-US" sz="2400" dirty="0"/>
          </a:p>
          <a:p>
            <a:pPr lvl="2"/>
            <a:r>
              <a:rPr lang="en-US" altLang="zh-CN" sz="2000" dirty="0" err="1"/>
              <a:t>size_t</a:t>
            </a:r>
            <a:r>
              <a:rPr lang="en-US" altLang="zh-CN" sz="2000" dirty="0"/>
              <a:t> </a:t>
            </a:r>
            <a:r>
              <a:rPr lang="en-US" altLang="zh-CN" sz="2000" dirty="0" err="1"/>
              <a:t>fread</a:t>
            </a:r>
            <a:r>
              <a:rPr lang="en-US" altLang="zh-CN" sz="2000" dirty="0"/>
              <a:t>(</a:t>
            </a:r>
            <a:r>
              <a:rPr lang="en-US" altLang="zh-CN" sz="2000" dirty="0" err="1"/>
              <a:t>const</a:t>
            </a:r>
            <a:r>
              <a:rPr lang="en-US" altLang="zh-CN" sz="2000" dirty="0"/>
              <a:t> void *</a:t>
            </a:r>
            <a:r>
              <a:rPr lang="en-US" altLang="zh-CN" sz="2000" i="1" dirty="0"/>
              <a:t>buffer</a:t>
            </a:r>
            <a:r>
              <a:rPr lang="en-US" altLang="zh-CN" sz="2000" dirty="0"/>
              <a:t>, </a:t>
            </a:r>
            <a:r>
              <a:rPr lang="en-US" altLang="zh-CN" sz="2000" dirty="0" err="1"/>
              <a:t>size_t</a:t>
            </a:r>
            <a:r>
              <a:rPr lang="en-US" altLang="zh-CN" sz="2000" dirty="0"/>
              <a:t> </a:t>
            </a:r>
            <a:r>
              <a:rPr lang="en-US" altLang="zh-CN" sz="2000" i="1" dirty="0" err="1"/>
              <a:t>size</a:t>
            </a:r>
            <a:r>
              <a:rPr lang="en-US" altLang="zh-CN" sz="2000" dirty="0" err="1"/>
              <a:t>,size_t</a:t>
            </a:r>
            <a:r>
              <a:rPr lang="en-US" altLang="zh-CN" sz="2000" dirty="0"/>
              <a:t> </a:t>
            </a:r>
            <a:r>
              <a:rPr lang="en-US" altLang="zh-CN" sz="2000" i="1" dirty="0"/>
              <a:t>count</a:t>
            </a:r>
            <a:r>
              <a:rPr lang="en-US" altLang="zh-CN" sz="2000" dirty="0" smtClean="0"/>
              <a:t>, FILE </a:t>
            </a:r>
            <a:r>
              <a:rPr lang="en-US" altLang="zh-CN" sz="2000" dirty="0"/>
              <a:t>*</a:t>
            </a:r>
            <a:r>
              <a:rPr lang="en-US" altLang="zh-CN" sz="2000" i="1" dirty="0"/>
              <a:t>stream</a:t>
            </a:r>
            <a:r>
              <a:rPr lang="en-US" altLang="zh-CN" sz="2000" dirty="0"/>
              <a:t>); </a:t>
            </a:r>
            <a:endParaRPr lang="en-US" altLang="zh-CN" sz="2000" dirty="0" smtClean="0"/>
          </a:p>
          <a:p>
            <a:pPr lvl="2"/>
            <a:r>
              <a:rPr lang="zh-CN" altLang="en-US" sz="2000" dirty="0"/>
              <a:t>参数</a:t>
            </a:r>
            <a:r>
              <a:rPr lang="en-US" altLang="zh-CN" sz="2000" dirty="0"/>
              <a:t>size</a:t>
            </a:r>
            <a:r>
              <a:rPr lang="zh-CN" altLang="en-US" sz="2000" dirty="0"/>
              <a:t>为字节块的尺寸；</a:t>
            </a:r>
            <a:r>
              <a:rPr lang="en-US" altLang="zh-CN" sz="2000" dirty="0"/>
              <a:t>count</a:t>
            </a:r>
            <a:r>
              <a:rPr lang="zh-CN" altLang="en-US" sz="2000" dirty="0"/>
              <a:t>为字节块的个数。返回值表示读入的字节块的个数</a:t>
            </a:r>
            <a:endParaRPr lang="en-US" altLang="zh-CN"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p:cNvSpPr>
            <a:spLocks noGrp="1" noChangeArrowheads="1"/>
          </p:cNvSpPr>
          <p:nvPr>
            <p:ph type="body" idx="1"/>
          </p:nvPr>
        </p:nvSpPr>
        <p:spPr>
          <a:xfrm>
            <a:off x="457200" y="765175"/>
            <a:ext cx="8229600" cy="5365750"/>
          </a:xfrm>
        </p:spPr>
        <p:txBody>
          <a:bodyPr/>
          <a:lstStyle/>
          <a:p>
            <a:r>
              <a:rPr lang="zh-CN" altLang="en-US" dirty="0">
                <a:solidFill>
                  <a:schemeClr val="folHlink"/>
                </a:solidFill>
              </a:rPr>
              <a:t>注意：</a:t>
            </a:r>
            <a:r>
              <a:rPr lang="zh-CN" altLang="en-US" dirty="0"/>
              <a:t>从文件输入必须要知道文件中数据的存储格式！</a:t>
            </a:r>
            <a:endParaRPr lang="zh-CN" altLang="en-GB" dirty="0"/>
          </a:p>
          <a:p>
            <a:r>
              <a:rPr lang="zh-CN" altLang="en-US" dirty="0" smtClean="0"/>
              <a:t>输入时，有时需要</a:t>
            </a:r>
            <a:r>
              <a:rPr lang="zh-CN" altLang="en-GB" dirty="0" smtClean="0"/>
              <a:t>判断</a:t>
            </a:r>
            <a:r>
              <a:rPr lang="zh-CN" altLang="en-GB" dirty="0"/>
              <a:t>文件是否结束</a:t>
            </a:r>
          </a:p>
          <a:p>
            <a:pPr lvl="1"/>
            <a:r>
              <a:rPr lang="en-US" altLang="zh-CN" dirty="0" err="1"/>
              <a:t>int</a:t>
            </a:r>
            <a:r>
              <a:rPr lang="en-US" altLang="zh-CN" dirty="0"/>
              <a:t> </a:t>
            </a:r>
            <a:r>
              <a:rPr lang="en-US" altLang="zh-CN" dirty="0" err="1"/>
              <a:t>feof</a:t>
            </a:r>
            <a:r>
              <a:rPr lang="en-US" altLang="zh-CN" dirty="0"/>
              <a:t>(FILE *stream); </a:t>
            </a:r>
            <a:endParaRPr lang="zh-CN" altLang="en-GB" dirty="0"/>
          </a:p>
          <a:p>
            <a:pPr lvl="1"/>
            <a:r>
              <a:rPr lang="zh-CN" altLang="en-US" dirty="0" smtClean="0"/>
              <a:t>当位置指针指向文件末尾，再进行输入时，则该</a:t>
            </a:r>
            <a:r>
              <a:rPr lang="zh-CN" altLang="en-US" dirty="0"/>
              <a:t>函数</a:t>
            </a:r>
            <a:r>
              <a:rPr lang="zh-CN" altLang="en-US" dirty="0" smtClean="0"/>
              <a:t>返回非零</a:t>
            </a:r>
            <a:r>
              <a:rPr lang="en-US" altLang="zh-CN" dirty="0" smtClean="0"/>
              <a:t>0</a:t>
            </a:r>
            <a:r>
              <a:rPr lang="zh-CN" altLang="en-US" dirty="0" smtClean="0"/>
              <a:t>，表示文件结束；否则返回</a:t>
            </a:r>
            <a:r>
              <a:rPr lang="en-US" altLang="zh-CN" dirty="0" smtClean="0"/>
              <a:t>0</a:t>
            </a:r>
            <a:r>
              <a:rPr lang="zh-CN" altLang="en-US" dirty="0" smtClean="0"/>
              <a:t>，表示文件未结束</a:t>
            </a:r>
            <a:r>
              <a:rPr lang="zh-CN" altLang="en-US" dirty="0"/>
              <a:t>。 </a:t>
            </a:r>
          </a:p>
          <a:p>
            <a:r>
              <a:rPr lang="zh-CN" altLang="en-GB" dirty="0"/>
              <a:t>关闭文件</a:t>
            </a:r>
          </a:p>
          <a:p>
            <a:pPr lvl="1"/>
            <a:r>
              <a:rPr lang="en-US" altLang="zh-CN" dirty="0" err="1"/>
              <a:t>fclose</a:t>
            </a:r>
            <a:r>
              <a:rPr lang="en-US" altLang="zh-CN" dirty="0"/>
              <a:t>(FILE *</a:t>
            </a:r>
            <a:r>
              <a:rPr lang="en-US" altLang="zh-CN" i="1" dirty="0"/>
              <a:t>stream</a:t>
            </a:r>
            <a:r>
              <a:rPr lang="en-US" altLang="zh-CN" dirty="0"/>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dirty="0">
                <a:latin typeface="Times New Roman" pitchFamily="18" charset="0"/>
              </a:rPr>
              <a:t>文件输入</a:t>
            </a:r>
            <a:r>
              <a:rPr lang="en-US" altLang="zh-CN" dirty="0">
                <a:latin typeface="Times New Roman" pitchFamily="18" charset="0"/>
                <a:cs typeface="Times New Roman" pitchFamily="18" charset="0"/>
              </a:rPr>
              <a:t>/</a:t>
            </a:r>
            <a:r>
              <a:rPr lang="zh-CN" altLang="en-US" dirty="0">
                <a:latin typeface="Times New Roman" pitchFamily="18" charset="0"/>
              </a:rPr>
              <a:t>输出</a:t>
            </a:r>
            <a:r>
              <a:rPr lang="zh-CN" altLang="en-US" dirty="0"/>
              <a:t> </a:t>
            </a:r>
          </a:p>
        </p:txBody>
      </p:sp>
      <p:sp>
        <p:nvSpPr>
          <p:cNvPr id="47107" name="Rectangle 3"/>
          <p:cNvSpPr>
            <a:spLocks noGrp="1" noChangeArrowheads="1"/>
          </p:cNvSpPr>
          <p:nvPr>
            <p:ph type="body" idx="1"/>
          </p:nvPr>
        </p:nvSpPr>
        <p:spPr>
          <a:xfrm>
            <a:off x="457200" y="1600200"/>
            <a:ext cx="8229600" cy="5069160"/>
          </a:xfrm>
        </p:spPr>
        <p:txBody>
          <a:bodyPr>
            <a:normAutofit/>
          </a:bodyPr>
          <a:lstStyle/>
          <a:p>
            <a:r>
              <a:rPr lang="zh-CN" altLang="en-US" sz="2800" dirty="0">
                <a:latin typeface="宋体" charset="-122"/>
              </a:rPr>
              <a:t>打开一个既能读入数据、也能输出数据的文件</a:t>
            </a:r>
          </a:p>
          <a:p>
            <a:pPr lvl="1"/>
            <a:r>
              <a:rPr lang="en-US" altLang="zh-CN" sz="2400" dirty="0"/>
              <a:t>FILE *</a:t>
            </a:r>
            <a:r>
              <a:rPr lang="en-US" altLang="zh-CN" sz="2400" dirty="0" err="1"/>
              <a:t>fopen</a:t>
            </a:r>
            <a:r>
              <a:rPr lang="en-US" altLang="zh-CN" sz="2400" dirty="0"/>
              <a:t>( </a:t>
            </a:r>
            <a:r>
              <a:rPr lang="en-US" altLang="zh-CN" sz="2400" dirty="0" err="1"/>
              <a:t>const</a:t>
            </a:r>
            <a:r>
              <a:rPr lang="en-US" altLang="zh-CN" sz="2400" dirty="0"/>
              <a:t> char *</a:t>
            </a:r>
            <a:r>
              <a:rPr lang="en-US" altLang="zh-CN" sz="2400" i="1" dirty="0"/>
              <a:t>filename</a:t>
            </a:r>
            <a:r>
              <a:rPr lang="en-US" altLang="zh-CN" sz="2400" dirty="0"/>
              <a:t>, </a:t>
            </a:r>
            <a:r>
              <a:rPr lang="en-US" altLang="zh-CN" sz="2400" dirty="0" err="1"/>
              <a:t>const</a:t>
            </a:r>
            <a:r>
              <a:rPr lang="en-US" altLang="zh-CN" sz="2400" dirty="0"/>
              <a:t> char *</a:t>
            </a:r>
            <a:r>
              <a:rPr lang="en-US" altLang="zh-CN" sz="2400" i="1" dirty="0"/>
              <a:t>mode</a:t>
            </a:r>
            <a:r>
              <a:rPr lang="en-US" altLang="zh-CN" sz="2400" dirty="0"/>
              <a:t> );</a:t>
            </a:r>
          </a:p>
          <a:p>
            <a:pPr lvl="1"/>
            <a:r>
              <a:rPr lang="en-US" altLang="zh-CN" sz="2400" dirty="0"/>
              <a:t>mode</a:t>
            </a:r>
            <a:r>
              <a:rPr lang="zh-CN" altLang="en-US" sz="2400" dirty="0"/>
              <a:t>可以是：</a:t>
            </a:r>
          </a:p>
          <a:p>
            <a:pPr lvl="2"/>
            <a:r>
              <a:rPr lang="en-US" altLang="zh-CN" dirty="0"/>
              <a:t>"r+"</a:t>
            </a:r>
            <a:r>
              <a:rPr lang="zh-CN" altLang="en-US" dirty="0"/>
              <a:t>：</a:t>
            </a:r>
            <a:r>
              <a:rPr lang="zh-CN" altLang="en-GB" dirty="0"/>
              <a:t>打开一个外部文件用于读</a:t>
            </a:r>
            <a:r>
              <a:rPr lang="en-GB" altLang="zh-CN" dirty="0"/>
              <a:t>/</a:t>
            </a:r>
            <a:r>
              <a:rPr lang="zh-CN" altLang="en-GB" dirty="0"/>
              <a:t>写操作。文件必须存在。</a:t>
            </a:r>
            <a:endParaRPr lang="zh-CN" altLang="en-US" dirty="0"/>
          </a:p>
          <a:p>
            <a:pPr lvl="2"/>
            <a:r>
              <a:rPr lang="en-US" altLang="zh-CN" dirty="0"/>
              <a:t>"w+"</a:t>
            </a:r>
            <a:r>
              <a:rPr lang="zh-CN" altLang="en-US" dirty="0"/>
              <a:t>：</a:t>
            </a:r>
            <a:r>
              <a:rPr lang="zh-CN" altLang="en-GB" dirty="0"/>
              <a:t>打开一个外部文件用于读</a:t>
            </a:r>
            <a:r>
              <a:rPr lang="en-GB" altLang="zh-CN" dirty="0"/>
              <a:t>/</a:t>
            </a:r>
            <a:r>
              <a:rPr lang="zh-CN" altLang="en-GB" dirty="0"/>
              <a:t>写操作。如果文件不存在，则首先创建一个空文件，否则，首先清空已有文件中的内容。</a:t>
            </a:r>
            <a:endParaRPr lang="zh-CN" altLang="en-US" dirty="0"/>
          </a:p>
          <a:p>
            <a:pPr lvl="2"/>
            <a:r>
              <a:rPr lang="en-US" altLang="zh-CN" dirty="0"/>
              <a:t>"a+"</a:t>
            </a:r>
            <a:r>
              <a:rPr lang="zh-CN" altLang="en-GB" dirty="0"/>
              <a:t>：打开一个外部文件用于</a:t>
            </a:r>
            <a:r>
              <a:rPr lang="zh-CN" altLang="en-US" dirty="0"/>
              <a:t>读</a:t>
            </a:r>
            <a:r>
              <a:rPr lang="en-US" altLang="zh-CN" dirty="0"/>
              <a:t>/</a:t>
            </a:r>
            <a:r>
              <a:rPr lang="zh-CN" altLang="en-GB" dirty="0"/>
              <a:t>添加操作。</a:t>
            </a:r>
            <a:r>
              <a:rPr lang="zh-CN" altLang="en-US" dirty="0"/>
              <a:t>如果文件不存在，则首先创建一个空文件。以这种方式打开的文件，输出操作总是在文件尾进行。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type="body" idx="1"/>
          </p:nvPr>
        </p:nvSpPr>
        <p:spPr>
          <a:xfrm>
            <a:off x="142875" y="476250"/>
            <a:ext cx="8893175" cy="6192838"/>
          </a:xfrm>
        </p:spPr>
        <p:txBody>
          <a:bodyPr/>
          <a:lstStyle/>
          <a:p>
            <a:r>
              <a:rPr lang="zh-CN" altLang="en-US" dirty="0"/>
              <a:t>文件内部指针</a:t>
            </a:r>
            <a:r>
              <a:rPr lang="zh-CN" altLang="en-US" dirty="0" smtClean="0"/>
              <a:t>定位：</a:t>
            </a:r>
            <a:endParaRPr lang="zh-CN" altLang="en-US" dirty="0"/>
          </a:p>
          <a:p>
            <a:pPr marL="457200" lvl="1" indent="0">
              <a:buNone/>
            </a:pPr>
            <a:r>
              <a:rPr lang="en-US" altLang="zh-CN" dirty="0" err="1"/>
              <a:t>int</a:t>
            </a:r>
            <a:r>
              <a:rPr lang="en-US" altLang="zh-CN" dirty="0"/>
              <a:t> </a:t>
            </a:r>
            <a:r>
              <a:rPr lang="en-US" altLang="zh-CN" dirty="0" err="1"/>
              <a:t>fseek</a:t>
            </a:r>
            <a:r>
              <a:rPr lang="en-US" altLang="zh-CN" dirty="0"/>
              <a:t>(FILE *</a:t>
            </a:r>
            <a:r>
              <a:rPr lang="en-US" altLang="zh-CN" i="1" dirty="0" err="1"/>
              <a:t>stream</a:t>
            </a:r>
            <a:r>
              <a:rPr lang="en-US" altLang="zh-CN" dirty="0" err="1"/>
              <a:t>,long</a:t>
            </a:r>
            <a:r>
              <a:rPr lang="en-US" altLang="zh-CN" dirty="0"/>
              <a:t> </a:t>
            </a:r>
            <a:r>
              <a:rPr lang="en-US" altLang="zh-CN" i="1" dirty="0" err="1"/>
              <a:t>offset</a:t>
            </a:r>
            <a:r>
              <a:rPr lang="en-US" altLang="zh-CN" dirty="0" err="1"/>
              <a:t>,int</a:t>
            </a:r>
            <a:r>
              <a:rPr lang="en-US" altLang="zh-CN" dirty="0"/>
              <a:t> </a:t>
            </a:r>
            <a:r>
              <a:rPr lang="en-US" altLang="zh-CN" i="1" dirty="0"/>
              <a:t>origin</a:t>
            </a:r>
            <a:r>
              <a:rPr lang="en-US" altLang="zh-CN" dirty="0" smtClean="0"/>
              <a:t>);</a:t>
            </a:r>
          </a:p>
          <a:p>
            <a:pPr lvl="1"/>
            <a:r>
              <a:rPr lang="en-US" altLang="zh-CN" dirty="0" smtClean="0"/>
              <a:t>origin</a:t>
            </a:r>
            <a:r>
              <a:rPr lang="zh-CN" altLang="en-US" dirty="0"/>
              <a:t>指出参考位置，它可以是</a:t>
            </a:r>
          </a:p>
          <a:p>
            <a:pPr lvl="2"/>
            <a:r>
              <a:rPr lang="en-US" altLang="zh-CN" dirty="0"/>
              <a:t>SEEK_CUR</a:t>
            </a:r>
            <a:r>
              <a:rPr lang="zh-CN" altLang="en-US" dirty="0"/>
              <a:t>（当前位置），</a:t>
            </a:r>
          </a:p>
          <a:p>
            <a:pPr lvl="2"/>
            <a:r>
              <a:rPr lang="en-US" altLang="zh-CN" dirty="0"/>
              <a:t>SEEK_END</a:t>
            </a:r>
            <a:r>
              <a:rPr lang="zh-CN" altLang="en-US" dirty="0"/>
              <a:t>（文件末尾）</a:t>
            </a:r>
          </a:p>
          <a:p>
            <a:pPr lvl="2"/>
            <a:r>
              <a:rPr lang="en-US" altLang="zh-CN" dirty="0"/>
              <a:t>SEEK_SET</a:t>
            </a:r>
            <a:r>
              <a:rPr lang="zh-CN" altLang="en-US" dirty="0"/>
              <a:t>（文件头）；</a:t>
            </a:r>
          </a:p>
          <a:p>
            <a:pPr lvl="1"/>
            <a:r>
              <a:rPr lang="en-US" altLang="zh-CN" dirty="0"/>
              <a:t>offset</a:t>
            </a:r>
            <a:r>
              <a:rPr lang="zh-CN" altLang="en-US" dirty="0" smtClean="0"/>
              <a:t>为相对</a:t>
            </a:r>
            <a:r>
              <a:rPr lang="en-US" altLang="zh-CN" dirty="0" smtClean="0"/>
              <a:t>origin</a:t>
            </a:r>
            <a:r>
              <a:rPr lang="zh-CN" altLang="en-US" dirty="0" smtClean="0"/>
              <a:t>移动</a:t>
            </a:r>
            <a:r>
              <a:rPr lang="zh-CN" altLang="en-US" dirty="0"/>
              <a:t>的字节数（偏移量），它可以为正值（向后移动）或负值（向前移动）。</a:t>
            </a:r>
          </a:p>
          <a:p>
            <a:r>
              <a:rPr lang="zh-CN" altLang="en-US" dirty="0" smtClean="0"/>
              <a:t>获取文件内部指针位置：</a:t>
            </a:r>
            <a:endParaRPr lang="en-US" altLang="zh-CN" dirty="0" smtClean="0"/>
          </a:p>
          <a:p>
            <a:pPr marL="457200" lvl="1" indent="0">
              <a:buNone/>
            </a:pPr>
            <a:r>
              <a:rPr lang="en-US" altLang="zh-CN" dirty="0" smtClean="0"/>
              <a:t>long </a:t>
            </a:r>
            <a:r>
              <a:rPr lang="en-US" altLang="zh-CN" dirty="0" err="1"/>
              <a:t>ftell</a:t>
            </a:r>
            <a:r>
              <a:rPr lang="en-US" altLang="zh-CN" dirty="0"/>
              <a:t>( FILE *</a:t>
            </a:r>
            <a:r>
              <a:rPr lang="en-US" altLang="zh-CN" i="1" dirty="0"/>
              <a:t>stream</a:t>
            </a:r>
            <a:r>
              <a:rPr lang="en-US" altLang="zh-CN" dirty="0"/>
              <a:t> ); //</a:t>
            </a:r>
            <a:r>
              <a:rPr lang="zh-CN" altLang="en-US" dirty="0"/>
              <a:t>返回位置指针的位置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a:t>面向字符串变量的</a:t>
            </a:r>
            <a:r>
              <a:rPr lang="en-US" altLang="zh-CN"/>
              <a:t>I/O</a:t>
            </a:r>
          </a:p>
        </p:txBody>
      </p:sp>
      <p:sp>
        <p:nvSpPr>
          <p:cNvPr id="10243" name="Rectangle 3"/>
          <p:cNvSpPr>
            <a:spLocks noGrp="1" noChangeArrowheads="1"/>
          </p:cNvSpPr>
          <p:nvPr>
            <p:ph type="body" idx="1"/>
          </p:nvPr>
        </p:nvSpPr>
        <p:spPr>
          <a:xfrm>
            <a:off x="251520" y="1600200"/>
            <a:ext cx="8568952" cy="5029200"/>
          </a:xfrm>
        </p:spPr>
        <p:txBody>
          <a:bodyPr/>
          <a:lstStyle/>
          <a:p>
            <a:r>
              <a:rPr lang="zh-CN" altLang="en-US" dirty="0" smtClean="0"/>
              <a:t>输出数据</a:t>
            </a:r>
            <a:r>
              <a:rPr lang="zh-CN" altLang="en-GB" dirty="0" smtClean="0"/>
              <a:t>保存</a:t>
            </a:r>
            <a:r>
              <a:rPr lang="zh-CN" altLang="en-US" dirty="0" smtClean="0"/>
              <a:t>到</a:t>
            </a:r>
            <a:r>
              <a:rPr lang="zh-CN" altLang="en-GB" dirty="0" smtClean="0"/>
              <a:t>某个</a:t>
            </a:r>
            <a:r>
              <a:rPr lang="zh-CN" altLang="en-GB" dirty="0"/>
              <a:t>字符串变量</a:t>
            </a:r>
            <a:r>
              <a:rPr lang="zh-CN" altLang="en-GB" dirty="0" smtClean="0"/>
              <a:t>中</a:t>
            </a:r>
            <a:r>
              <a:rPr lang="zh-CN" altLang="en-US" dirty="0" smtClean="0"/>
              <a:t>：</a:t>
            </a:r>
            <a:endParaRPr lang="en-US" altLang="zh-CN" dirty="0" smtClean="0"/>
          </a:p>
          <a:p>
            <a:pPr marL="457200" lvl="1" indent="0">
              <a:buNone/>
            </a:pPr>
            <a:r>
              <a:rPr lang="en-US" altLang="zh-CN" dirty="0" err="1" smtClean="0"/>
              <a:t>int</a:t>
            </a:r>
            <a:r>
              <a:rPr lang="en-US" altLang="zh-CN" dirty="0" smtClean="0"/>
              <a:t> </a:t>
            </a:r>
            <a:r>
              <a:rPr lang="en-US" altLang="zh-CN" dirty="0" err="1"/>
              <a:t>sprintf</a:t>
            </a:r>
            <a:r>
              <a:rPr lang="en-US" altLang="zh-CN" dirty="0"/>
              <a:t>(</a:t>
            </a:r>
            <a:r>
              <a:rPr lang="en-US" altLang="zh-CN" dirty="0">
                <a:solidFill>
                  <a:schemeClr val="folHlink"/>
                </a:solidFill>
              </a:rPr>
              <a:t>char *</a:t>
            </a:r>
            <a:r>
              <a:rPr lang="en-US" altLang="zh-CN" i="1" dirty="0">
                <a:solidFill>
                  <a:schemeClr val="folHlink"/>
                </a:solidFill>
              </a:rPr>
              <a:t>buffer</a:t>
            </a:r>
            <a:r>
              <a:rPr lang="en-US" altLang="zh-CN" dirty="0" smtClean="0"/>
              <a:t>,</a:t>
            </a:r>
          </a:p>
          <a:p>
            <a:pPr marL="457200" lvl="1" indent="0">
              <a:buNone/>
            </a:pPr>
            <a:r>
              <a:rPr lang="en-US" altLang="zh-CN" dirty="0"/>
              <a:t>	</a:t>
            </a:r>
            <a:r>
              <a:rPr lang="en-US" altLang="zh-CN" dirty="0" smtClean="0"/>
              <a:t>	    </a:t>
            </a:r>
            <a:r>
              <a:rPr lang="en-US" altLang="zh-CN" dirty="0" err="1" smtClean="0"/>
              <a:t>const</a:t>
            </a:r>
            <a:r>
              <a:rPr lang="en-US" altLang="zh-CN" dirty="0" smtClean="0"/>
              <a:t> </a:t>
            </a:r>
            <a:r>
              <a:rPr lang="en-US" altLang="zh-CN" dirty="0"/>
              <a:t>char *</a:t>
            </a:r>
            <a:r>
              <a:rPr lang="en-US" altLang="zh-CN" i="1" dirty="0"/>
              <a:t>format</a:t>
            </a:r>
            <a:r>
              <a:rPr lang="en-US" altLang="zh-CN" dirty="0"/>
              <a:t> </a:t>
            </a:r>
            <a:endParaRPr lang="en-US" altLang="zh-CN" dirty="0" smtClean="0"/>
          </a:p>
          <a:p>
            <a:pPr marL="457200" lvl="1" indent="0">
              <a:buNone/>
            </a:pPr>
            <a:r>
              <a:rPr lang="en-US" altLang="zh-CN" dirty="0"/>
              <a:t>	</a:t>
            </a:r>
            <a:r>
              <a:rPr lang="en-US" altLang="zh-CN" dirty="0" smtClean="0"/>
              <a:t>	    </a:t>
            </a:r>
            <a:r>
              <a:rPr lang="en-US" altLang="zh-CN" dirty="0" smtClean="0"/>
              <a:t>[,</a:t>
            </a:r>
            <a:r>
              <a:rPr lang="en-US" altLang="zh-CN" i="1" dirty="0"/>
              <a:t>argument</a:t>
            </a:r>
            <a:r>
              <a:rPr lang="en-US" altLang="zh-CN" dirty="0"/>
              <a:t>] ... );</a:t>
            </a:r>
          </a:p>
          <a:p>
            <a:r>
              <a:rPr lang="zh-CN" altLang="en-GB" dirty="0" smtClean="0"/>
              <a:t>从某个</a:t>
            </a:r>
            <a:r>
              <a:rPr lang="zh-CN" altLang="en-GB" dirty="0"/>
              <a:t>字符串变量中</a:t>
            </a:r>
            <a:r>
              <a:rPr lang="zh-CN" altLang="en-GB" dirty="0" smtClean="0"/>
              <a:t>获得</a:t>
            </a:r>
            <a:r>
              <a:rPr lang="zh-CN" altLang="en-US" dirty="0" smtClean="0"/>
              <a:t>数据：</a:t>
            </a:r>
            <a:endParaRPr lang="zh-CN" altLang="en-GB" dirty="0"/>
          </a:p>
          <a:p>
            <a:pPr marL="457200" lvl="1" indent="0">
              <a:buNone/>
            </a:pPr>
            <a:r>
              <a:rPr lang="en-US" altLang="zh-CN" dirty="0" err="1" smtClean="0"/>
              <a:t>int</a:t>
            </a:r>
            <a:r>
              <a:rPr lang="en-US" altLang="zh-CN" dirty="0" smtClean="0"/>
              <a:t> </a:t>
            </a:r>
            <a:r>
              <a:rPr lang="en-US" altLang="zh-CN" dirty="0" err="1"/>
              <a:t>sscanf</a:t>
            </a:r>
            <a:r>
              <a:rPr lang="en-US" altLang="zh-CN" dirty="0"/>
              <a:t>(</a:t>
            </a:r>
            <a:r>
              <a:rPr lang="en-US" altLang="zh-CN" dirty="0" err="1">
                <a:solidFill>
                  <a:schemeClr val="folHlink"/>
                </a:solidFill>
              </a:rPr>
              <a:t>const</a:t>
            </a:r>
            <a:r>
              <a:rPr lang="en-US" altLang="zh-CN" dirty="0">
                <a:solidFill>
                  <a:schemeClr val="folHlink"/>
                </a:solidFill>
              </a:rPr>
              <a:t> char *</a:t>
            </a:r>
            <a:r>
              <a:rPr lang="en-US" altLang="zh-CN" i="1" dirty="0">
                <a:solidFill>
                  <a:schemeClr val="folHlink"/>
                </a:solidFill>
              </a:rPr>
              <a:t>buffer</a:t>
            </a:r>
            <a:r>
              <a:rPr lang="en-US" altLang="zh-CN" dirty="0" smtClean="0"/>
              <a:t>,</a:t>
            </a:r>
          </a:p>
          <a:p>
            <a:pPr marL="457200" lvl="1" indent="0">
              <a:buNone/>
            </a:pPr>
            <a:r>
              <a:rPr lang="en-US" altLang="zh-CN" dirty="0"/>
              <a:t>	</a:t>
            </a:r>
            <a:r>
              <a:rPr lang="en-US" altLang="zh-CN" dirty="0" smtClean="0"/>
              <a:t>	    </a:t>
            </a:r>
            <a:r>
              <a:rPr lang="en-US" altLang="zh-CN" dirty="0" err="1" smtClean="0"/>
              <a:t>const</a:t>
            </a:r>
            <a:r>
              <a:rPr lang="en-US" altLang="zh-CN" dirty="0" smtClean="0"/>
              <a:t> </a:t>
            </a:r>
            <a:r>
              <a:rPr lang="en-US" altLang="zh-CN" dirty="0"/>
              <a:t>char *</a:t>
            </a:r>
            <a:r>
              <a:rPr lang="en-US" altLang="zh-CN" i="1" dirty="0"/>
              <a:t>format</a:t>
            </a:r>
            <a:r>
              <a:rPr lang="en-US" altLang="zh-CN" dirty="0"/>
              <a:t> </a:t>
            </a:r>
            <a:endParaRPr lang="en-US" altLang="zh-CN" dirty="0" smtClean="0"/>
          </a:p>
          <a:p>
            <a:pPr marL="457200" lvl="1" indent="0">
              <a:buNone/>
            </a:pPr>
            <a:r>
              <a:rPr lang="en-US" altLang="zh-CN" dirty="0"/>
              <a:t> </a:t>
            </a:r>
            <a:r>
              <a:rPr lang="en-US" altLang="zh-CN" dirty="0" smtClean="0"/>
              <a:t> 		    </a:t>
            </a:r>
            <a:r>
              <a:rPr lang="en-US" altLang="zh-CN" dirty="0" smtClean="0"/>
              <a:t>[,</a:t>
            </a:r>
            <a:r>
              <a:rPr lang="en-US" altLang="zh-CN" i="1" dirty="0"/>
              <a:t>argument</a:t>
            </a:r>
            <a:r>
              <a:rPr lang="en-US" altLang="zh-CN" dirty="0"/>
              <a:t> ] ...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a:t>输入</a:t>
            </a:r>
            <a:r>
              <a:rPr lang="en-US" altLang="zh-CN"/>
              <a:t>/</a:t>
            </a:r>
            <a:r>
              <a:rPr lang="zh-CN" altLang="en-US"/>
              <a:t>输出（</a:t>
            </a:r>
            <a:r>
              <a:rPr lang="en-US" altLang="zh-CN"/>
              <a:t>I/O</a:t>
            </a:r>
            <a:r>
              <a:rPr lang="zh-CN" altLang="en-US"/>
              <a:t>）概述</a:t>
            </a:r>
          </a:p>
        </p:txBody>
      </p:sp>
      <p:sp>
        <p:nvSpPr>
          <p:cNvPr id="7171" name="Rectangle 3"/>
          <p:cNvSpPr>
            <a:spLocks noGrp="1" noChangeArrowheads="1"/>
          </p:cNvSpPr>
          <p:nvPr>
            <p:ph type="body" idx="1"/>
          </p:nvPr>
        </p:nvSpPr>
        <p:spPr/>
        <p:txBody>
          <a:bodyPr/>
          <a:lstStyle/>
          <a:p>
            <a:r>
              <a:rPr lang="zh-CN" altLang="en-GB" dirty="0"/>
              <a:t>输入</a:t>
            </a:r>
            <a:r>
              <a:rPr lang="en-GB" altLang="zh-CN" dirty="0"/>
              <a:t>/</a:t>
            </a:r>
            <a:r>
              <a:rPr lang="zh-CN" altLang="en-GB" dirty="0"/>
              <a:t>输出（简称</a:t>
            </a:r>
            <a:r>
              <a:rPr lang="en-GB" altLang="zh-CN" dirty="0"/>
              <a:t>I/O</a:t>
            </a:r>
            <a:r>
              <a:rPr lang="zh-CN" altLang="en-GB" dirty="0"/>
              <a:t>）是程序的一个重要组成部分：</a:t>
            </a:r>
          </a:p>
          <a:p>
            <a:pPr lvl="1"/>
            <a:r>
              <a:rPr lang="zh-CN" altLang="en-GB" dirty="0"/>
              <a:t>程序运行所需要的数据往往要从外设（如：键盘、文件等）</a:t>
            </a:r>
            <a:r>
              <a:rPr lang="zh-CN" altLang="en-GB" dirty="0" smtClean="0"/>
              <a:t>得到</a:t>
            </a:r>
            <a:r>
              <a:rPr lang="zh-CN" altLang="en-US" dirty="0"/>
              <a:t>。</a:t>
            </a:r>
            <a:endParaRPr lang="zh-CN" altLang="en-GB" dirty="0"/>
          </a:p>
          <a:p>
            <a:pPr lvl="1"/>
            <a:r>
              <a:rPr lang="zh-CN" altLang="en-GB" dirty="0"/>
              <a:t>程序的运行结果通常也要输出到外设（如：显示器、打印机、文件等）中去。</a:t>
            </a:r>
            <a:r>
              <a:rPr lang="zh-CN" altLang="en-US" dirty="0"/>
              <a:t> </a:t>
            </a:r>
            <a:endParaRPr lang="zh-CN" altLang="en-GB" dirty="0">
              <a:latin typeface="Times New Roman" pitchFamily="18" charset="0"/>
            </a:endParaRPr>
          </a:p>
          <a:p>
            <a:r>
              <a:rPr lang="zh-CN" altLang="en-GB" dirty="0">
                <a:latin typeface="Times New Roman" pitchFamily="18" charset="0"/>
              </a:rPr>
              <a:t>在</a:t>
            </a:r>
            <a:r>
              <a:rPr lang="en-GB" altLang="zh-CN" dirty="0">
                <a:latin typeface="Times New Roman" pitchFamily="18" charset="0"/>
              </a:rPr>
              <a:t>C++</a:t>
            </a:r>
            <a:r>
              <a:rPr lang="zh-CN" altLang="en-GB" dirty="0">
                <a:latin typeface="Times New Roman" pitchFamily="18" charset="0"/>
              </a:rPr>
              <a:t>中，输入/输出不是语言定义的成分，而是由具体的实现（编译程序）作为标准库的功能来提供。</a:t>
            </a:r>
            <a:r>
              <a:rPr lang="zh-CN" altLang="en-US"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zh-CN"/>
              <a:t>C++</a:t>
            </a:r>
            <a:r>
              <a:rPr lang="zh-CN" altLang="en-US"/>
              <a:t>的</a:t>
            </a:r>
            <a:r>
              <a:rPr lang="en-US" altLang="zh-CN"/>
              <a:t>I/O</a:t>
            </a:r>
            <a:r>
              <a:rPr lang="zh-CN" altLang="en-US"/>
              <a:t>流</a:t>
            </a:r>
          </a:p>
        </p:txBody>
      </p:sp>
      <p:sp>
        <p:nvSpPr>
          <p:cNvPr id="51203" name="Rectangle 3"/>
          <p:cNvSpPr>
            <a:spLocks noGrp="1" noChangeArrowheads="1"/>
          </p:cNvSpPr>
          <p:nvPr>
            <p:ph type="body" idx="1"/>
          </p:nvPr>
        </p:nvSpPr>
        <p:spPr>
          <a:xfrm>
            <a:off x="215900" y="1600200"/>
            <a:ext cx="8820150" cy="5257800"/>
          </a:xfrm>
        </p:spPr>
        <p:txBody>
          <a:bodyPr>
            <a:normAutofit/>
          </a:bodyPr>
          <a:lstStyle/>
          <a:p>
            <a:r>
              <a:rPr lang="zh-CN" altLang="en-GB" dirty="0">
                <a:latin typeface="Times New Roman" pitchFamily="18" charset="0"/>
              </a:rPr>
              <a:t>在</a:t>
            </a:r>
            <a:r>
              <a:rPr lang="en-US" altLang="zh-CN" dirty="0">
                <a:latin typeface="Times New Roman" pitchFamily="18" charset="0"/>
              </a:rPr>
              <a:t>C++</a:t>
            </a:r>
            <a:r>
              <a:rPr lang="zh-CN" altLang="en-GB" dirty="0">
                <a:latin typeface="Times New Roman" pitchFamily="18" charset="0"/>
              </a:rPr>
              <a:t>中，输入/输出操作是一种基于</a:t>
            </a:r>
            <a:r>
              <a:rPr lang="zh-CN" altLang="en-GB" dirty="0">
                <a:solidFill>
                  <a:schemeClr val="folHlink"/>
                </a:solidFill>
                <a:latin typeface="Times New Roman" pitchFamily="18" charset="0"/>
              </a:rPr>
              <a:t>字节流</a:t>
            </a:r>
            <a:r>
              <a:rPr lang="zh-CN" altLang="en-GB" dirty="0">
                <a:latin typeface="Times New Roman" pitchFamily="18" charset="0"/>
              </a:rPr>
              <a:t>的操作：</a:t>
            </a:r>
          </a:p>
          <a:p>
            <a:pPr lvl="1"/>
            <a:r>
              <a:rPr lang="zh-CN" altLang="en-GB" dirty="0"/>
              <a:t>在进行输入操作时，可把输入的数据看成逐个字节地从外设</a:t>
            </a:r>
            <a:r>
              <a:rPr lang="zh-CN" altLang="en-GB" dirty="0">
                <a:solidFill>
                  <a:schemeClr val="folHlink"/>
                </a:solidFill>
              </a:rPr>
              <a:t>流入</a:t>
            </a:r>
            <a:r>
              <a:rPr lang="zh-CN" altLang="en-GB" dirty="0"/>
              <a:t>到计算机内部（内存）；</a:t>
            </a:r>
          </a:p>
          <a:p>
            <a:pPr lvl="1"/>
            <a:r>
              <a:rPr lang="zh-CN" altLang="en-GB" dirty="0"/>
              <a:t>在进行输出操作时，则把输出的数据看成逐个字节地从内存</a:t>
            </a:r>
            <a:r>
              <a:rPr lang="zh-CN" altLang="en-GB" dirty="0">
                <a:solidFill>
                  <a:schemeClr val="folHlink"/>
                </a:solidFill>
              </a:rPr>
              <a:t>流出</a:t>
            </a:r>
            <a:r>
              <a:rPr lang="zh-CN" altLang="en-GB" dirty="0"/>
              <a:t>到外设。</a:t>
            </a:r>
          </a:p>
          <a:p>
            <a:r>
              <a:rPr lang="zh-CN" altLang="en-GB" dirty="0"/>
              <a:t>在</a:t>
            </a:r>
            <a:r>
              <a:rPr lang="en-US" altLang="zh-CN" dirty="0"/>
              <a:t>C++</a:t>
            </a:r>
            <a:r>
              <a:rPr lang="zh-CN" altLang="en-US" dirty="0"/>
              <a:t>的标准库中</a:t>
            </a:r>
            <a:r>
              <a:rPr lang="zh-CN" altLang="en-US" dirty="0" smtClean="0"/>
              <a:t>，</a:t>
            </a:r>
            <a:r>
              <a:rPr lang="zh-CN" altLang="en-GB" dirty="0" smtClean="0"/>
              <a:t>提供</a:t>
            </a:r>
            <a:r>
              <a:rPr lang="zh-CN" altLang="en-US" dirty="0"/>
              <a:t>了</a:t>
            </a:r>
            <a:endParaRPr lang="en-US" altLang="zh-CN" dirty="0" smtClean="0"/>
          </a:p>
          <a:p>
            <a:pPr lvl="1"/>
            <a:r>
              <a:rPr lang="zh-CN" altLang="en-GB" dirty="0" smtClean="0"/>
              <a:t>基于</a:t>
            </a:r>
            <a:r>
              <a:rPr lang="zh-CN" altLang="en-GB" dirty="0"/>
              <a:t>字节的输入</a:t>
            </a:r>
            <a:r>
              <a:rPr lang="en-GB" altLang="zh-CN" dirty="0"/>
              <a:t>/</a:t>
            </a:r>
            <a:r>
              <a:rPr lang="zh-CN" altLang="en-GB" dirty="0"/>
              <a:t>输出</a:t>
            </a:r>
            <a:r>
              <a:rPr lang="zh-CN" altLang="en-GB" dirty="0" smtClean="0"/>
              <a:t>操作</a:t>
            </a:r>
            <a:endParaRPr lang="en-US" altLang="zh-CN" dirty="0" smtClean="0"/>
          </a:p>
          <a:p>
            <a:pPr lvl="1"/>
            <a:r>
              <a:rPr lang="zh-CN" altLang="en-GB" dirty="0" smtClean="0"/>
              <a:t>基于</a:t>
            </a:r>
            <a:r>
              <a:rPr lang="en-GB" altLang="zh-CN" dirty="0"/>
              <a:t>C++</a:t>
            </a:r>
            <a:r>
              <a:rPr lang="zh-CN" altLang="en-GB" dirty="0"/>
              <a:t>基本数据类型数据的输入</a:t>
            </a:r>
            <a:r>
              <a:rPr lang="en-GB" altLang="zh-CN" dirty="0"/>
              <a:t>/</a:t>
            </a:r>
            <a:r>
              <a:rPr lang="zh-CN" altLang="en-GB" dirty="0"/>
              <a:t>输出</a:t>
            </a:r>
            <a:r>
              <a:rPr lang="zh-CN" altLang="en-GB" dirty="0" smtClean="0"/>
              <a:t>操作</a:t>
            </a:r>
            <a:endParaRPr lang="en-US" altLang="zh-CN" dirty="0" smtClean="0"/>
          </a:p>
          <a:p>
            <a:pPr lvl="2"/>
            <a:r>
              <a:rPr lang="zh-CN" altLang="en-US" dirty="0" smtClean="0"/>
              <a:t>自动实现 “字节流”</a:t>
            </a:r>
            <a:r>
              <a:rPr lang="zh-CN" altLang="en-US" dirty="0"/>
              <a:t>与</a:t>
            </a:r>
            <a:r>
              <a:rPr lang="zh-CN" altLang="en-US" dirty="0" smtClean="0"/>
              <a:t>基本数据类型之间的转换</a:t>
            </a:r>
            <a:endParaRPr lang="zh-CN" alt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zh-CN"/>
              <a:t>I/O</a:t>
            </a:r>
            <a:r>
              <a:rPr lang="zh-CN" altLang="en-US"/>
              <a:t>的分类</a:t>
            </a:r>
          </a:p>
        </p:txBody>
      </p:sp>
      <p:sp>
        <p:nvSpPr>
          <p:cNvPr id="52227" name="Rectangle 3"/>
          <p:cNvSpPr>
            <a:spLocks noGrp="1" noChangeArrowheads="1"/>
          </p:cNvSpPr>
          <p:nvPr>
            <p:ph type="body" idx="1"/>
          </p:nvPr>
        </p:nvSpPr>
        <p:spPr>
          <a:xfrm>
            <a:off x="457200" y="1600200"/>
            <a:ext cx="8229600" cy="4709120"/>
          </a:xfrm>
        </p:spPr>
        <p:txBody>
          <a:bodyPr/>
          <a:lstStyle/>
          <a:p>
            <a:r>
              <a:rPr lang="zh-CN" altLang="en-GB" sz="2800" dirty="0">
                <a:solidFill>
                  <a:schemeClr val="folHlink"/>
                </a:solidFill>
              </a:rPr>
              <a:t>面向控制台的</a:t>
            </a:r>
            <a:r>
              <a:rPr lang="en-GB" altLang="zh-CN" sz="2800" dirty="0">
                <a:solidFill>
                  <a:schemeClr val="folHlink"/>
                </a:solidFill>
              </a:rPr>
              <a:t>I/O</a:t>
            </a:r>
            <a:r>
              <a:rPr lang="zh-CN" altLang="en-GB" sz="2800" dirty="0"/>
              <a:t>：</a:t>
            </a:r>
          </a:p>
          <a:p>
            <a:pPr lvl="1"/>
            <a:r>
              <a:rPr lang="zh-CN" altLang="en-GB" sz="2400" dirty="0"/>
              <a:t>从标准输入设备（如：键盘）获得数据</a:t>
            </a:r>
          </a:p>
          <a:p>
            <a:pPr lvl="1"/>
            <a:r>
              <a:rPr lang="zh-CN" altLang="en-GB" sz="2400" dirty="0"/>
              <a:t>把程序结果从标准输出设备（如：显示器）</a:t>
            </a:r>
            <a:r>
              <a:rPr lang="zh-CN" altLang="en-GB" sz="2400" dirty="0" smtClean="0"/>
              <a:t>输出</a:t>
            </a:r>
            <a:endParaRPr lang="zh-CN" altLang="en-GB" sz="2400" dirty="0"/>
          </a:p>
          <a:p>
            <a:r>
              <a:rPr lang="zh-CN" altLang="en-GB" sz="2800" dirty="0">
                <a:solidFill>
                  <a:schemeClr val="folHlink"/>
                </a:solidFill>
              </a:rPr>
              <a:t>面向文件的</a:t>
            </a:r>
            <a:r>
              <a:rPr lang="en-GB" altLang="zh-CN" sz="2800" dirty="0">
                <a:solidFill>
                  <a:schemeClr val="folHlink"/>
                </a:solidFill>
              </a:rPr>
              <a:t>I/O</a:t>
            </a:r>
            <a:r>
              <a:rPr lang="zh-CN" altLang="en-GB" sz="2800" dirty="0"/>
              <a:t>：</a:t>
            </a:r>
          </a:p>
          <a:p>
            <a:pPr lvl="1"/>
            <a:r>
              <a:rPr lang="zh-CN" altLang="en-GB" sz="2400" dirty="0"/>
              <a:t>从外存文件获得数据</a:t>
            </a:r>
          </a:p>
          <a:p>
            <a:pPr lvl="1"/>
            <a:r>
              <a:rPr lang="zh-CN" altLang="en-GB" sz="2400" dirty="0"/>
              <a:t>把程序结果保存到外存文件</a:t>
            </a:r>
            <a:r>
              <a:rPr lang="zh-CN" altLang="en-GB" sz="2400" dirty="0" smtClean="0"/>
              <a:t>中</a:t>
            </a:r>
            <a:endParaRPr lang="zh-CN" altLang="en-GB" sz="2400" dirty="0"/>
          </a:p>
          <a:p>
            <a:r>
              <a:rPr lang="zh-CN" altLang="en-GB" sz="2800" dirty="0">
                <a:solidFill>
                  <a:schemeClr val="folHlink"/>
                </a:solidFill>
              </a:rPr>
              <a:t>面向字符串变量的</a:t>
            </a:r>
            <a:r>
              <a:rPr lang="en-GB" altLang="zh-CN" sz="2800" dirty="0">
                <a:solidFill>
                  <a:schemeClr val="folHlink"/>
                </a:solidFill>
              </a:rPr>
              <a:t>I/O</a:t>
            </a:r>
            <a:r>
              <a:rPr lang="zh-CN" altLang="en-GB" sz="2800" dirty="0"/>
              <a:t>：</a:t>
            </a:r>
          </a:p>
          <a:p>
            <a:pPr lvl="1"/>
            <a:r>
              <a:rPr lang="zh-CN" altLang="en-GB" sz="2400" dirty="0"/>
              <a:t>从程序中的字符串变量中获得数据</a:t>
            </a:r>
          </a:p>
          <a:p>
            <a:pPr lvl="1"/>
            <a:r>
              <a:rPr lang="zh-CN" altLang="en-GB" sz="2400" dirty="0"/>
              <a:t>把程序结果保存到字符串变量中</a:t>
            </a:r>
            <a:endParaRPr lang="zh-CN" alt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zh-CN"/>
              <a:t>C++</a:t>
            </a:r>
            <a:r>
              <a:rPr lang="zh-CN" altLang="en-US"/>
              <a:t>输入输出的实现途径</a:t>
            </a:r>
          </a:p>
        </p:txBody>
      </p:sp>
      <p:sp>
        <p:nvSpPr>
          <p:cNvPr id="54275" name="Rectangle 3"/>
          <p:cNvSpPr>
            <a:spLocks noGrp="1" noChangeArrowheads="1"/>
          </p:cNvSpPr>
          <p:nvPr>
            <p:ph type="body" idx="1"/>
          </p:nvPr>
        </p:nvSpPr>
        <p:spPr>
          <a:xfrm>
            <a:off x="457200" y="1600200"/>
            <a:ext cx="8363272" cy="4530725"/>
          </a:xfrm>
        </p:spPr>
        <p:txBody>
          <a:bodyPr>
            <a:normAutofit fontScale="92500"/>
          </a:bodyPr>
          <a:lstStyle/>
          <a:p>
            <a:r>
              <a:rPr lang="zh-CN" altLang="en-GB" dirty="0">
                <a:latin typeface="Times New Roman" pitchFamily="18" charset="0"/>
              </a:rPr>
              <a:t>过程式——通过从</a:t>
            </a:r>
            <a:r>
              <a:rPr lang="en-GB" altLang="zh-CN" dirty="0">
                <a:latin typeface="Times New Roman" pitchFamily="18" charset="0"/>
                <a:cs typeface="Times New Roman" pitchFamily="18" charset="0"/>
              </a:rPr>
              <a:t>C</a:t>
            </a:r>
            <a:r>
              <a:rPr lang="zh-CN" altLang="en-GB" dirty="0">
                <a:latin typeface="Times New Roman" pitchFamily="18" charset="0"/>
              </a:rPr>
              <a:t>语言保留下来的函数库中的输入</a:t>
            </a:r>
            <a:r>
              <a:rPr lang="zh-CN" altLang="en-GB" dirty="0">
                <a:latin typeface="Times New Roman" pitchFamily="18" charset="0"/>
                <a:cs typeface="Times New Roman" pitchFamily="18" charset="0"/>
              </a:rPr>
              <a:t>/</a:t>
            </a:r>
            <a:r>
              <a:rPr lang="zh-CN" altLang="en-GB" dirty="0">
                <a:latin typeface="Times New Roman" pitchFamily="18" charset="0"/>
              </a:rPr>
              <a:t>输出</a:t>
            </a:r>
            <a:r>
              <a:rPr lang="zh-CN" altLang="en-GB" dirty="0">
                <a:solidFill>
                  <a:srgbClr val="FFC000"/>
                </a:solidFill>
                <a:latin typeface="Times New Roman" pitchFamily="18" charset="0"/>
              </a:rPr>
              <a:t>函数</a:t>
            </a:r>
            <a:r>
              <a:rPr lang="zh-CN" altLang="en-GB" dirty="0">
                <a:latin typeface="Times New Roman" pitchFamily="18" charset="0"/>
              </a:rPr>
              <a:t>来实现</a:t>
            </a:r>
            <a:r>
              <a:rPr lang="zh-CN" altLang="en-US" dirty="0" smtClean="0"/>
              <a:t>。</a:t>
            </a:r>
            <a:endParaRPr lang="en-US" altLang="zh-CN" dirty="0" smtClean="0"/>
          </a:p>
          <a:p>
            <a:pPr lvl="1"/>
            <a:r>
              <a:rPr lang="en-US" altLang="zh-CN" dirty="0" err="1" smtClean="0"/>
              <a:t>printf</a:t>
            </a:r>
            <a:r>
              <a:rPr lang="zh-CN" altLang="en-US" dirty="0" smtClean="0"/>
              <a:t>、</a:t>
            </a:r>
            <a:r>
              <a:rPr lang="en-US" altLang="zh-CN" dirty="0" err="1" smtClean="0"/>
              <a:t>scanf</a:t>
            </a:r>
            <a:r>
              <a:rPr lang="zh-CN" altLang="en-US" dirty="0" smtClean="0"/>
              <a:t>、</a:t>
            </a:r>
            <a:r>
              <a:rPr lang="en-US" altLang="zh-CN" dirty="0" smtClean="0"/>
              <a:t>......</a:t>
            </a:r>
          </a:p>
          <a:p>
            <a:pPr marL="449263" indent="-449263">
              <a:lnSpc>
                <a:spcPct val="90000"/>
              </a:lnSpc>
            </a:pPr>
            <a:r>
              <a:rPr lang="zh-CN" altLang="en-GB" sz="2800" dirty="0">
                <a:latin typeface="Times New Roman" pitchFamily="18" charset="0"/>
              </a:rPr>
              <a:t>在</a:t>
            </a:r>
            <a:r>
              <a:rPr lang="zh-CN" altLang="en-GB" sz="2800" dirty="0" smtClean="0">
                <a:latin typeface="Times New Roman" pitchFamily="18" charset="0"/>
              </a:rPr>
              <a:t>进行输入</a:t>
            </a:r>
            <a:r>
              <a:rPr lang="en-US" altLang="zh-CN" sz="2800" dirty="0">
                <a:latin typeface="宋体" charset="-122"/>
                <a:cs typeface="Times New Roman" pitchFamily="18" charset="0"/>
              </a:rPr>
              <a:t>/</a:t>
            </a:r>
            <a:r>
              <a:rPr lang="zh-CN" altLang="en-US" sz="2800" dirty="0">
                <a:latin typeface="Times New Roman" pitchFamily="18" charset="0"/>
              </a:rPr>
              <a:t>输出时</a:t>
            </a:r>
            <a:r>
              <a:rPr lang="zh-CN" altLang="en-GB" sz="2800" dirty="0">
                <a:latin typeface="Times New Roman" pitchFamily="18" charset="0"/>
              </a:rPr>
              <a:t>，</a:t>
            </a:r>
            <a:r>
              <a:rPr lang="zh-CN" altLang="en-US" sz="2800" dirty="0">
                <a:latin typeface="Times New Roman" pitchFamily="18" charset="0"/>
              </a:rPr>
              <a:t>程序中需要有下面的包含命令</a:t>
            </a:r>
            <a:r>
              <a:rPr lang="zh-CN" altLang="en-GB" sz="2800" dirty="0">
                <a:latin typeface="Times New Roman" pitchFamily="18" charset="0"/>
              </a:rPr>
              <a:t>：</a:t>
            </a:r>
            <a:endParaRPr lang="zh-CN" altLang="en-US" sz="2800" dirty="0">
              <a:latin typeface="宋体" charset="-122"/>
              <a:cs typeface="Times New Roman" pitchFamily="18" charset="0"/>
            </a:endParaRPr>
          </a:p>
          <a:p>
            <a:pPr lvl="1">
              <a:lnSpc>
                <a:spcPct val="90000"/>
              </a:lnSpc>
            </a:pPr>
            <a:r>
              <a:rPr lang="en-US" altLang="zh-CN" dirty="0" smtClean="0"/>
              <a:t>#</a:t>
            </a:r>
            <a:r>
              <a:rPr lang="en-US" altLang="zh-CN" dirty="0"/>
              <a:t>include &lt;</a:t>
            </a:r>
            <a:r>
              <a:rPr lang="en-US" altLang="zh-CN" dirty="0" err="1"/>
              <a:t>cstdio</a:t>
            </a:r>
            <a:r>
              <a:rPr lang="en-US" altLang="zh-CN" dirty="0"/>
              <a:t>&gt; //</a:t>
            </a:r>
            <a:r>
              <a:rPr lang="zh-CN" altLang="en-US" dirty="0"/>
              <a:t>或 </a:t>
            </a:r>
            <a:r>
              <a:rPr lang="en-US" altLang="zh-CN" dirty="0" err="1"/>
              <a:t>stdio.h</a:t>
            </a:r>
            <a:endParaRPr lang="zh-CN" altLang="en-US" dirty="0"/>
          </a:p>
          <a:p>
            <a:pPr>
              <a:buFont typeface="Wingdings" pitchFamily="2" charset="2"/>
              <a:buNone/>
            </a:pPr>
            <a:endParaRPr lang="zh-CN" altLang="en-US" dirty="0"/>
          </a:p>
          <a:p>
            <a:r>
              <a:rPr lang="zh-CN" altLang="en-GB" dirty="0">
                <a:latin typeface="Times New Roman" pitchFamily="18" charset="0"/>
              </a:rPr>
              <a:t>面向对象——通过</a:t>
            </a:r>
            <a:r>
              <a:rPr lang="en-GB" altLang="zh-CN" dirty="0">
                <a:latin typeface="Times New Roman" pitchFamily="18" charset="0"/>
                <a:cs typeface="Times New Roman" pitchFamily="18" charset="0"/>
              </a:rPr>
              <a:t>C++</a:t>
            </a:r>
            <a:r>
              <a:rPr lang="zh-CN" altLang="en-GB" dirty="0" smtClean="0">
                <a:latin typeface="Times New Roman" pitchFamily="18" charset="0"/>
              </a:rPr>
              <a:t>的类</a:t>
            </a:r>
            <a:r>
              <a:rPr lang="zh-CN" altLang="en-GB" dirty="0">
                <a:latin typeface="Times New Roman" pitchFamily="18" charset="0"/>
              </a:rPr>
              <a:t>库中</a:t>
            </a:r>
            <a:r>
              <a:rPr lang="zh-CN" altLang="en-GB" dirty="0" smtClean="0">
                <a:latin typeface="Times New Roman" pitchFamily="18" charset="0"/>
              </a:rPr>
              <a:t>的</a:t>
            </a:r>
            <a:r>
              <a:rPr lang="zh-CN" altLang="en-US" dirty="0" smtClean="0">
                <a:latin typeface="Times New Roman" pitchFamily="18" charset="0"/>
              </a:rPr>
              <a:t>输入</a:t>
            </a:r>
            <a:r>
              <a:rPr lang="en-US" altLang="zh-CN" dirty="0" smtClean="0">
                <a:latin typeface="Times New Roman" pitchFamily="18" charset="0"/>
              </a:rPr>
              <a:t>/</a:t>
            </a:r>
            <a:r>
              <a:rPr lang="zh-CN" altLang="en-US" dirty="0" smtClean="0">
                <a:latin typeface="Times New Roman" pitchFamily="18" charset="0"/>
              </a:rPr>
              <a:t>输出</a:t>
            </a:r>
            <a:r>
              <a:rPr lang="zh-CN" altLang="en-GB" dirty="0" smtClean="0">
                <a:solidFill>
                  <a:srgbClr val="FFC000"/>
                </a:solidFill>
                <a:latin typeface="Times New Roman" pitchFamily="18" charset="0"/>
              </a:rPr>
              <a:t>类</a:t>
            </a:r>
            <a:r>
              <a:rPr lang="zh-CN" altLang="en-US" dirty="0" smtClean="0">
                <a:latin typeface="Times New Roman" pitchFamily="18" charset="0"/>
              </a:rPr>
              <a:t>和</a:t>
            </a:r>
            <a:r>
              <a:rPr lang="zh-CN" altLang="en-US" dirty="0" smtClean="0">
                <a:solidFill>
                  <a:srgbClr val="FFC000"/>
                </a:solidFill>
                <a:latin typeface="Times New Roman" pitchFamily="18" charset="0"/>
              </a:rPr>
              <a:t>对象</a:t>
            </a:r>
            <a:r>
              <a:rPr lang="zh-CN" altLang="en-GB" dirty="0" smtClean="0">
                <a:latin typeface="Times New Roman" pitchFamily="18" charset="0"/>
              </a:rPr>
              <a:t>来</a:t>
            </a:r>
            <a:r>
              <a:rPr lang="zh-CN" altLang="en-GB" dirty="0">
                <a:latin typeface="Times New Roman" pitchFamily="18" charset="0"/>
              </a:rPr>
              <a:t>实现</a:t>
            </a:r>
            <a:r>
              <a:rPr lang="zh-CN" altLang="en-GB" dirty="0" smtClean="0">
                <a:latin typeface="Times New Roman" pitchFamily="18" charset="0"/>
              </a:rPr>
              <a:t>。</a:t>
            </a:r>
            <a:endParaRPr lang="en-US" altLang="zh-CN" dirty="0" smtClean="0">
              <a:latin typeface="Times New Roman" pitchFamily="18" charset="0"/>
            </a:endParaRPr>
          </a:p>
          <a:p>
            <a:pPr lvl="1"/>
            <a:r>
              <a:rPr lang="en-US" altLang="zh-CN" dirty="0" err="1"/>
              <a:t>cin</a:t>
            </a:r>
            <a:r>
              <a:rPr lang="zh-CN" altLang="en-US" dirty="0"/>
              <a:t>、</a:t>
            </a:r>
            <a:r>
              <a:rPr lang="en-US" altLang="zh-CN" dirty="0" err="1"/>
              <a:t>cout</a:t>
            </a:r>
            <a:r>
              <a:rPr lang="zh-CN" altLang="en-US" dirty="0"/>
              <a:t>、</a:t>
            </a:r>
            <a:r>
              <a:rPr lang="en-US" altLang="zh-CN"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4275">
                                            <p:txEl>
                                              <p:pRg st="5" end="5"/>
                                            </p:txEl>
                                          </p:spTgt>
                                        </p:tgtEl>
                                      </p:cBhvr>
                                    </p:animEffect>
                                    <p:set>
                                      <p:cBhvr>
                                        <p:cTn id="7" dur="1" fill="hold">
                                          <p:stCondLst>
                                            <p:cond delay="499"/>
                                          </p:stCondLst>
                                        </p:cTn>
                                        <p:tgtEl>
                                          <p:spTgt spid="54275">
                                            <p:txEl>
                                              <p:pRg st="5" end="5"/>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54275">
                                            <p:txEl>
                                              <p:pRg st="6" end="6"/>
                                            </p:txEl>
                                          </p:spTgt>
                                        </p:tgtEl>
                                      </p:cBhvr>
                                    </p:animEffect>
                                    <p:set>
                                      <p:cBhvr>
                                        <p:cTn id="10" dur="1" fill="hold">
                                          <p:stCondLst>
                                            <p:cond delay="499"/>
                                          </p:stCondLst>
                                        </p:cTn>
                                        <p:tgtEl>
                                          <p:spTgt spid="54275">
                                            <p:txEl>
                                              <p:pRg st="6" end="6"/>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anim calcmode="lin" valueType="num">
                                      <p:cBhvr additive="base">
                                        <p:cTn id="15" dur="500" fill="hold"/>
                                        <p:tgtEl>
                                          <p:spTgt spid="5427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427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4275">
                                            <p:txEl>
                                              <p:pRg st="3" end="3"/>
                                            </p:txEl>
                                          </p:spTgt>
                                        </p:tgtEl>
                                        <p:attrNameLst>
                                          <p:attrName>style.visibility</p:attrName>
                                        </p:attrNameLst>
                                      </p:cBhvr>
                                      <p:to>
                                        <p:strVal val="visible"/>
                                      </p:to>
                                    </p:set>
                                    <p:anim calcmode="lin" valueType="num">
                                      <p:cBhvr additive="base">
                                        <p:cTn id="19" dur="500" fill="hold"/>
                                        <p:tgtEl>
                                          <p:spTgt spid="5427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427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347663"/>
            <a:ext cx="8229600" cy="560387"/>
          </a:xfrm>
        </p:spPr>
        <p:txBody>
          <a:bodyPr/>
          <a:lstStyle/>
          <a:p>
            <a:r>
              <a:rPr lang="zh-CN" altLang="en-GB">
                <a:latin typeface="Verdana" pitchFamily="34" charset="0"/>
              </a:rPr>
              <a:t>控制台</a:t>
            </a:r>
            <a:r>
              <a:rPr lang="zh-CN" altLang="en-GB">
                <a:latin typeface="Verdana" pitchFamily="34" charset="0"/>
                <a:cs typeface="Times New Roman" pitchFamily="18" charset="0"/>
              </a:rPr>
              <a:t>输出</a:t>
            </a:r>
            <a:r>
              <a:rPr lang="zh-CN" altLang="en-US"/>
              <a:t> </a:t>
            </a:r>
          </a:p>
        </p:txBody>
      </p:sp>
      <p:sp>
        <p:nvSpPr>
          <p:cNvPr id="14339" name="Rectangle 3"/>
          <p:cNvSpPr>
            <a:spLocks noGrp="1" noChangeArrowheads="1"/>
          </p:cNvSpPr>
          <p:nvPr>
            <p:ph type="body" idx="1"/>
          </p:nvPr>
        </p:nvSpPr>
        <p:spPr>
          <a:xfrm>
            <a:off x="107950" y="1377504"/>
            <a:ext cx="8839200" cy="5147840"/>
          </a:xfrm>
        </p:spPr>
        <p:txBody>
          <a:bodyPr/>
          <a:lstStyle/>
          <a:p>
            <a:pPr marL="449263" indent="-449263"/>
            <a:r>
              <a:rPr lang="zh-CN" altLang="en-US" sz="2800" dirty="0" smtClean="0">
                <a:latin typeface="Times New Roman" pitchFamily="18" charset="0"/>
              </a:rPr>
              <a:t>把</a:t>
            </a:r>
            <a:r>
              <a:rPr lang="en-US" altLang="zh-CN" sz="2800" dirty="0" err="1">
                <a:latin typeface="Times New Roman" pitchFamily="18" charset="0"/>
              </a:rPr>
              <a:t>ch</a:t>
            </a:r>
            <a:r>
              <a:rPr lang="zh-CN" altLang="en-US" sz="2800" dirty="0">
                <a:latin typeface="Times New Roman" pitchFamily="18" charset="0"/>
              </a:rPr>
              <a:t>中的字符输出到标准输出设备，函数返回输出的字符</a:t>
            </a:r>
          </a:p>
          <a:p>
            <a:pPr marL="914400" lvl="1"/>
            <a:r>
              <a:rPr lang="en-US" altLang="zh-CN" sz="2600" dirty="0" err="1"/>
              <a:t>int</a:t>
            </a:r>
            <a:r>
              <a:rPr lang="en-US" altLang="zh-CN" sz="2600" dirty="0"/>
              <a:t> </a:t>
            </a:r>
            <a:r>
              <a:rPr lang="en-US" altLang="zh-CN" sz="2600" dirty="0" err="1"/>
              <a:t>putchar</a:t>
            </a:r>
            <a:r>
              <a:rPr lang="en-US" altLang="zh-CN" sz="2600" dirty="0"/>
              <a:t>(</a:t>
            </a:r>
            <a:r>
              <a:rPr lang="en-US" altLang="zh-CN" sz="2600" dirty="0" err="1"/>
              <a:t>int</a:t>
            </a:r>
            <a:r>
              <a:rPr lang="en-US" altLang="zh-CN" sz="2600" dirty="0"/>
              <a:t> </a:t>
            </a:r>
            <a:r>
              <a:rPr lang="en-US" altLang="zh-CN" sz="2600" dirty="0" err="1"/>
              <a:t>ch</a:t>
            </a:r>
            <a:r>
              <a:rPr lang="en-US" altLang="zh-CN" sz="2600" dirty="0"/>
              <a:t>); </a:t>
            </a:r>
          </a:p>
          <a:p>
            <a:pPr marL="449263" indent="-449263"/>
            <a:r>
              <a:rPr lang="zh-CN" altLang="en-US" sz="2800" dirty="0">
                <a:latin typeface="Times New Roman" pitchFamily="18" charset="0"/>
              </a:rPr>
              <a:t>把</a:t>
            </a:r>
            <a:r>
              <a:rPr lang="en-US" altLang="zh-CN" sz="2800" dirty="0">
                <a:latin typeface="Times New Roman" pitchFamily="18" charset="0"/>
              </a:rPr>
              <a:t>p</a:t>
            </a:r>
            <a:r>
              <a:rPr lang="zh-CN" altLang="en-US" sz="2800" dirty="0">
                <a:latin typeface="Times New Roman" pitchFamily="18" charset="0"/>
              </a:rPr>
              <a:t>所指向的字符串输出到标准输出设备，操作成功时函数返回一个非负整数</a:t>
            </a:r>
          </a:p>
          <a:p>
            <a:pPr marL="914400" lvl="1"/>
            <a:r>
              <a:rPr lang="en-US" altLang="zh-CN" sz="2600" dirty="0" err="1"/>
              <a:t>int</a:t>
            </a:r>
            <a:r>
              <a:rPr lang="en-US" altLang="zh-CN" sz="2600" dirty="0"/>
              <a:t> puts(</a:t>
            </a:r>
            <a:r>
              <a:rPr lang="en-US" altLang="zh-CN" sz="2600" dirty="0" err="1"/>
              <a:t>const</a:t>
            </a:r>
            <a:r>
              <a:rPr lang="en-US" altLang="zh-CN" sz="2600" dirty="0"/>
              <a:t> char *p); </a:t>
            </a:r>
          </a:p>
          <a:p>
            <a:pPr marL="449263" indent="-449263"/>
            <a:r>
              <a:rPr lang="zh-CN" altLang="en-US" sz="2800" dirty="0">
                <a:latin typeface="Times New Roman" pitchFamily="18" charset="0"/>
              </a:rPr>
              <a:t>提供对基本类型数据的输出操作，操作成功时返回输出的字符个数</a:t>
            </a:r>
          </a:p>
          <a:p>
            <a:pPr marL="914400" lvl="1"/>
            <a:r>
              <a:rPr lang="en-US" altLang="zh-CN" sz="2600" dirty="0" err="1"/>
              <a:t>int</a:t>
            </a:r>
            <a:r>
              <a:rPr lang="en-US" altLang="zh-CN" sz="2600" dirty="0"/>
              <a:t> </a:t>
            </a:r>
            <a:r>
              <a:rPr lang="en-US" altLang="zh-CN" sz="2600" dirty="0" err="1"/>
              <a:t>printf</a:t>
            </a:r>
            <a:r>
              <a:rPr lang="en-US" altLang="zh-CN" sz="2600" dirty="0"/>
              <a:t>(</a:t>
            </a:r>
            <a:r>
              <a:rPr lang="en-US" altLang="zh-CN" sz="2600" dirty="0" err="1"/>
              <a:t>const</a:t>
            </a:r>
            <a:r>
              <a:rPr lang="en-US" altLang="zh-CN" sz="2600" dirty="0"/>
              <a:t> char *format [,&lt;</a:t>
            </a:r>
            <a:r>
              <a:rPr lang="zh-CN" altLang="en-US" sz="2600" dirty="0"/>
              <a:t>参数表</a:t>
            </a:r>
            <a:r>
              <a:rPr lang="en-US" altLang="zh-CN" sz="2600" dirty="0"/>
              <a:t>&gt;])</a:t>
            </a:r>
            <a:r>
              <a:rPr lang="zh-CN" altLang="en-US" sz="2600" dirty="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457200" y="1125539"/>
            <a:ext cx="8579296" cy="4751733"/>
          </a:xfrm>
        </p:spPr>
        <p:txBody>
          <a:bodyPr>
            <a:normAutofit fontScale="85000" lnSpcReduction="20000"/>
          </a:bodyPr>
          <a:lstStyle/>
          <a:p>
            <a:r>
              <a:rPr lang="en-US" altLang="zh-CN" sz="4000" dirty="0" err="1" smtClean="0"/>
              <a:t>printf</a:t>
            </a:r>
            <a:r>
              <a:rPr lang="zh-CN" altLang="en-US" sz="4000" dirty="0" smtClean="0"/>
              <a:t>：</a:t>
            </a:r>
            <a:endParaRPr lang="en-US" altLang="zh-CN" sz="4000" dirty="0" smtClean="0"/>
          </a:p>
          <a:p>
            <a:pPr marL="609600" indent="-609600">
              <a:buFont typeface="Wingdings" pitchFamily="2" charset="2"/>
              <a:buNone/>
            </a:pPr>
            <a:r>
              <a:rPr lang="en-US" altLang="zh-CN" sz="3600" dirty="0" err="1" smtClean="0"/>
              <a:t>int</a:t>
            </a:r>
            <a:r>
              <a:rPr lang="en-US" altLang="zh-CN" sz="3600" dirty="0" smtClean="0"/>
              <a:t> </a:t>
            </a:r>
            <a:r>
              <a:rPr lang="en-US" altLang="zh-CN" sz="3600" dirty="0" err="1"/>
              <a:t>i</a:t>
            </a:r>
            <a:r>
              <a:rPr lang="en-US" altLang="zh-CN" sz="3600" dirty="0"/>
              <a:t>=1;</a:t>
            </a:r>
          </a:p>
          <a:p>
            <a:pPr marL="609600" indent="-609600">
              <a:buNone/>
            </a:pPr>
            <a:r>
              <a:rPr lang="en-US" altLang="zh-CN" sz="3600" dirty="0"/>
              <a:t>double j=123.4;</a:t>
            </a:r>
            <a:endParaRPr lang="it-IT" altLang="zh-CN" sz="3600" dirty="0"/>
          </a:p>
          <a:p>
            <a:pPr marL="609600" indent="-609600">
              <a:buFont typeface="Wingdings" pitchFamily="2" charset="2"/>
              <a:buNone/>
            </a:pPr>
            <a:r>
              <a:rPr lang="it-IT" altLang="zh-CN" sz="3600" dirty="0"/>
              <a:t>printf("i=</a:t>
            </a:r>
            <a:r>
              <a:rPr lang="it-IT" altLang="zh-CN" sz="3600" dirty="0">
                <a:solidFill>
                  <a:schemeClr val="folHlink"/>
                </a:solidFill>
              </a:rPr>
              <a:t>%d</a:t>
            </a:r>
            <a:r>
              <a:rPr lang="it-IT" altLang="zh-CN" sz="3600" dirty="0"/>
              <a:t>, j=</a:t>
            </a:r>
            <a:r>
              <a:rPr lang="it-IT" altLang="zh-CN" sz="3600" dirty="0">
                <a:solidFill>
                  <a:schemeClr val="folHlink"/>
                </a:solidFill>
              </a:rPr>
              <a:t>%f</a:t>
            </a:r>
            <a:r>
              <a:rPr lang="it-IT" altLang="zh-CN" sz="3600" dirty="0"/>
              <a:t>\n",i,j);</a:t>
            </a:r>
          </a:p>
          <a:p>
            <a:pPr marL="0" indent="0">
              <a:buNone/>
            </a:pPr>
            <a:r>
              <a:rPr lang="zh-CN" altLang="it-IT" sz="3600" dirty="0"/>
              <a:t>结果为：</a:t>
            </a:r>
            <a:endParaRPr lang="zh-CN" altLang="en-US" sz="3600" dirty="0"/>
          </a:p>
          <a:p>
            <a:pPr marL="609600" indent="-609600">
              <a:buFont typeface="Wingdings" pitchFamily="2" charset="2"/>
              <a:buNone/>
            </a:pPr>
            <a:r>
              <a:rPr lang="en-US" altLang="zh-CN" sz="3600" dirty="0" err="1"/>
              <a:t>i</a:t>
            </a:r>
            <a:r>
              <a:rPr lang="en-US" altLang="zh-CN" sz="3600" dirty="0"/>
              <a:t>=1, </a:t>
            </a:r>
            <a:r>
              <a:rPr lang="en-US" altLang="zh-CN" sz="3600" dirty="0" smtClean="0"/>
              <a:t>j=123.400000</a:t>
            </a:r>
          </a:p>
          <a:p>
            <a:endParaRPr lang="en-US" altLang="zh-CN" sz="4000" dirty="0" smtClean="0"/>
          </a:p>
          <a:p>
            <a:r>
              <a:rPr lang="en-US" altLang="zh-CN" sz="4000" dirty="0" err="1" smtClean="0"/>
              <a:t>cout</a:t>
            </a:r>
            <a:r>
              <a:rPr lang="zh-CN" altLang="en-US" sz="4000" dirty="0" smtClean="0"/>
              <a:t>的优势：</a:t>
            </a:r>
            <a:endParaRPr lang="en-US" altLang="zh-CN" sz="4000" dirty="0" smtClean="0"/>
          </a:p>
          <a:p>
            <a:pPr marL="0" indent="0">
              <a:buNone/>
            </a:pPr>
            <a:r>
              <a:rPr lang="en-US" altLang="zh-CN" sz="3600" dirty="0" err="1" smtClean="0"/>
              <a:t>cout</a:t>
            </a:r>
            <a:r>
              <a:rPr lang="en-US" altLang="zh-CN" sz="3600" dirty="0" smtClean="0"/>
              <a:t> &lt;&lt; "</a:t>
            </a:r>
            <a:r>
              <a:rPr lang="en-US" altLang="zh-CN" sz="3600" dirty="0" err="1" smtClean="0"/>
              <a:t>i</a:t>
            </a:r>
            <a:r>
              <a:rPr lang="en-US" altLang="zh-CN" sz="3600" dirty="0" smtClean="0"/>
              <a:t>=" &lt;&lt; </a:t>
            </a:r>
            <a:r>
              <a:rPr lang="en-US" altLang="zh-CN" sz="3600" dirty="0" err="1" smtClean="0"/>
              <a:t>i</a:t>
            </a:r>
            <a:r>
              <a:rPr lang="en-US" altLang="zh-CN" sz="3600" dirty="0" smtClean="0"/>
              <a:t> &lt;&lt; ",j=" &lt;&lt; j &lt;&lt; </a:t>
            </a:r>
            <a:r>
              <a:rPr lang="en-US" altLang="zh-CN" sz="3600" dirty="0" err="1" smtClean="0"/>
              <a:t>endl</a:t>
            </a:r>
            <a:r>
              <a:rPr lang="en-US" altLang="zh-CN" sz="3600" dirty="0" smtClean="0"/>
              <a:t>;</a:t>
            </a:r>
            <a:endParaRPr lang="en-US" altLang="zh-CN"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7" end="7"/>
                                            </p:txEl>
                                          </p:spTgt>
                                        </p:tgtEl>
                                        <p:attrNameLst>
                                          <p:attrName>style.visibility</p:attrName>
                                        </p:attrNameLst>
                                      </p:cBhvr>
                                      <p:to>
                                        <p:strVal val="visible"/>
                                      </p:to>
                                    </p:set>
                                    <p:anim calcmode="lin" valueType="num">
                                      <p:cBhvr additive="base">
                                        <p:cTn id="7" dur="500" fill="hold"/>
                                        <p:tgtEl>
                                          <p:spTgt spid="2048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483">
                                            <p:txEl>
                                              <p:pRg st="8" end="8"/>
                                            </p:txEl>
                                          </p:spTgt>
                                        </p:tgtEl>
                                        <p:attrNameLst>
                                          <p:attrName>style.visibility</p:attrName>
                                        </p:attrNameLst>
                                      </p:cBhvr>
                                      <p:to>
                                        <p:strVal val="visible"/>
                                      </p:to>
                                    </p:set>
                                    <p:anim calcmode="lin" valueType="num">
                                      <p:cBhvr additive="base">
                                        <p:cTn id="11" dur="500" fill="hold"/>
                                        <p:tgtEl>
                                          <p:spTgt spid="2048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48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CN" dirty="0" err="1" smtClean="0"/>
              <a:t>printf</a:t>
            </a:r>
            <a:r>
              <a:rPr lang="zh-CN" altLang="en-US" dirty="0" smtClean="0"/>
              <a:t>输出</a:t>
            </a:r>
            <a:r>
              <a:rPr lang="zh-CN" altLang="en-US" dirty="0"/>
              <a:t>格式控制</a:t>
            </a:r>
          </a:p>
        </p:txBody>
      </p:sp>
      <p:sp>
        <p:nvSpPr>
          <p:cNvPr id="56323" name="Rectangle 3"/>
          <p:cNvSpPr>
            <a:spLocks noGrp="1" noChangeArrowheads="1"/>
          </p:cNvSpPr>
          <p:nvPr>
            <p:ph type="body" idx="1"/>
          </p:nvPr>
        </p:nvSpPr>
        <p:spPr/>
        <p:txBody>
          <a:bodyPr/>
          <a:lstStyle/>
          <a:p>
            <a:r>
              <a:rPr lang="zh-CN" altLang="en-GB" dirty="0"/>
              <a:t>参见教材</a:t>
            </a:r>
            <a:r>
              <a:rPr lang="en-GB" altLang="zh-CN" dirty="0"/>
              <a:t>&lt;</a:t>
            </a:r>
            <a:r>
              <a:rPr lang="zh-CN" altLang="en-GB" dirty="0"/>
              <a:t>表</a:t>
            </a:r>
            <a:r>
              <a:rPr lang="en-GB" altLang="zh-CN" dirty="0"/>
              <a:t>10-1</a:t>
            </a:r>
            <a:r>
              <a:rPr lang="en-GB" altLang="zh-CN" dirty="0" smtClean="0"/>
              <a:t>&gt;</a:t>
            </a:r>
          </a:p>
          <a:p>
            <a:r>
              <a:rPr lang="zh-CN" altLang="en-US" dirty="0"/>
              <a:t>在调用函数</a:t>
            </a:r>
            <a:r>
              <a:rPr lang="en-US" altLang="zh-CN" dirty="0" err="1"/>
              <a:t>printf</a:t>
            </a:r>
            <a:r>
              <a:rPr lang="zh-CN" altLang="en-US" dirty="0"/>
              <a:t>时，编译程序将对实参的类型</a:t>
            </a:r>
            <a:r>
              <a:rPr lang="zh-CN" altLang="en-US" dirty="0" smtClean="0"/>
              <a:t>进行：</a:t>
            </a:r>
            <a:endParaRPr lang="en-US" altLang="zh-CN" dirty="0" smtClean="0"/>
          </a:p>
          <a:p>
            <a:pPr lvl="1"/>
            <a:r>
              <a:rPr lang="zh-CN" altLang="en-US" dirty="0" smtClean="0"/>
              <a:t>整型</a:t>
            </a:r>
            <a:r>
              <a:rPr lang="zh-CN" altLang="en-US" dirty="0"/>
              <a:t>提升</a:t>
            </a:r>
            <a:r>
              <a:rPr lang="zh-CN" altLang="en-US" dirty="0" smtClean="0"/>
              <a:t>转换</a:t>
            </a:r>
            <a:endParaRPr lang="en-US" altLang="zh-CN" dirty="0" smtClean="0"/>
          </a:p>
          <a:p>
            <a:pPr lvl="1"/>
            <a:r>
              <a:rPr lang="zh-CN" altLang="en-US" dirty="0" smtClean="0"/>
              <a:t>把</a:t>
            </a:r>
            <a:r>
              <a:rPr lang="en-US" altLang="zh-CN" dirty="0"/>
              <a:t>float</a:t>
            </a:r>
            <a:r>
              <a:rPr lang="zh-CN" altLang="en-US" dirty="0"/>
              <a:t>型转成</a:t>
            </a:r>
            <a:r>
              <a:rPr lang="en-US" altLang="zh-CN" dirty="0"/>
              <a:t>double</a:t>
            </a:r>
            <a:r>
              <a:rPr lang="zh-CN" altLang="en-US" dirty="0"/>
              <a:t>型</a:t>
            </a:r>
            <a:endParaRPr lang="en-US" altLang="zh-C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lobe">
  <a:themeElements>
    <a:clrScheme name="自定义 1">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Globe</Template>
  <TotalTime>5024</TotalTime>
  <Words>1981</Words>
  <Application>Microsoft Office PowerPoint</Application>
  <PresentationFormat>全屏显示(4:3)</PresentationFormat>
  <Paragraphs>203</Paragraphs>
  <Slides>27</Slides>
  <Notes>0</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Globe</vt:lpstr>
      <vt:lpstr>第十章 输入/输出 －－过程式实现</vt:lpstr>
      <vt:lpstr>本章内容</vt:lpstr>
      <vt:lpstr>输入/输出（I/O）概述</vt:lpstr>
      <vt:lpstr>C++的I/O流</vt:lpstr>
      <vt:lpstr>I/O的分类</vt:lpstr>
      <vt:lpstr>C++输入输出的实现途径</vt:lpstr>
      <vt:lpstr>控制台输出 </vt:lpstr>
      <vt:lpstr>PowerPoint 演示文稿</vt:lpstr>
      <vt:lpstr>printf输出格式控制</vt:lpstr>
      <vt:lpstr>控制台输入</vt:lpstr>
      <vt:lpstr>PowerPoint 演示文稿</vt:lpstr>
      <vt:lpstr>scanf输入格式控制</vt:lpstr>
      <vt:lpstr>字符串输入</vt:lpstr>
      <vt:lpstr>面向文件的I/O</vt:lpstr>
      <vt:lpstr>文件的基本概念</vt:lpstr>
      <vt:lpstr>PowerPoint 演示文稿</vt:lpstr>
      <vt:lpstr>文件数据的存储方式 </vt:lpstr>
      <vt:lpstr>文件输出 </vt:lpstr>
      <vt:lpstr>PowerPoint 演示文稿</vt:lpstr>
      <vt:lpstr>PowerPoint 演示文稿</vt:lpstr>
      <vt:lpstr>文件输入</vt:lpstr>
      <vt:lpstr>PowerPoint 演示文稿</vt:lpstr>
      <vt:lpstr>PowerPoint 演示文稿</vt:lpstr>
      <vt:lpstr>PowerPoint 演示文稿</vt:lpstr>
      <vt:lpstr>文件输入/输出 </vt:lpstr>
      <vt:lpstr>PowerPoint 演示文稿</vt:lpstr>
      <vt:lpstr>面向字符串变量的I/O</vt:lpstr>
    </vt:vector>
  </TitlesOfParts>
  <Company>Nanjing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第十章 输入/输出</dc:title>
  <dc:creator>chenjiajun</dc:creator>
  <cp:lastModifiedBy>chenjj</cp:lastModifiedBy>
  <cp:revision>148</cp:revision>
  <dcterms:created xsi:type="dcterms:W3CDTF">2005-01-07T00:34:06Z</dcterms:created>
  <dcterms:modified xsi:type="dcterms:W3CDTF">2013-12-22T13:29:07Z</dcterms:modified>
</cp:coreProperties>
</file>