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313" r:id="rId2"/>
    <p:sldId id="312" r:id="rId3"/>
    <p:sldId id="295" r:id="rId4"/>
    <p:sldId id="327" r:id="rId5"/>
    <p:sldId id="265" r:id="rId6"/>
    <p:sldId id="266" r:id="rId7"/>
    <p:sldId id="267" r:id="rId8"/>
    <p:sldId id="329" r:id="rId9"/>
    <p:sldId id="332" r:id="rId10"/>
    <p:sldId id="326" r:id="rId11"/>
    <p:sldId id="334" r:id="rId12"/>
    <p:sldId id="296" r:id="rId13"/>
    <p:sldId id="297" r:id="rId14"/>
    <p:sldId id="309" r:id="rId15"/>
    <p:sldId id="331" r:id="rId16"/>
    <p:sldId id="300" r:id="rId17"/>
    <p:sldId id="325" r:id="rId18"/>
    <p:sldId id="310" r:id="rId19"/>
    <p:sldId id="333"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1E3D7C"/>
    <a:srgbClr val="193265"/>
    <a:srgbClr val="203F7E"/>
    <a:srgbClr val="2850A0"/>
    <a:srgbClr val="23468D"/>
    <a:srgbClr val="0033CC"/>
    <a:srgbClr val="244B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83" autoAdjust="0"/>
    <p:restoredTop sz="94676" autoAdjust="0"/>
  </p:normalViewPr>
  <p:slideViewPr>
    <p:cSldViewPr>
      <p:cViewPr varScale="1">
        <p:scale>
          <a:sx n="94" d="100"/>
          <a:sy n="94" d="100"/>
        </p:scale>
        <p:origin x="-71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2" name="Freeform 23"/>
            <p:cNvSpPr>
              <a:spLocks/>
            </p:cNvSpPr>
            <p:nvPr/>
          </p:nvSpPr>
          <p:spPr bwMode="hidden">
            <a:xfrm>
              <a:off x="5041" y="0"/>
              <a:ext cx="719" cy="845"/>
            </a:xfrm>
            <a:custGeom>
              <a:avLst/>
              <a:gdLst>
                <a:gd name="T0" fmla="*/ 749 w 717"/>
                <a:gd name="T1" fmla="*/ 845 h 845"/>
                <a:gd name="T2" fmla="*/ 749 w 717"/>
                <a:gd name="T3" fmla="*/ 821 h 845"/>
                <a:gd name="T4" fmla="*/ 606 w 717"/>
                <a:gd name="T5" fmla="*/ 605 h 845"/>
                <a:gd name="T6" fmla="*/ 422 w 717"/>
                <a:gd name="T7" fmla="*/ 396 h 845"/>
                <a:gd name="T8" fmla="*/ 237 w 717"/>
                <a:gd name="T9" fmla="*/ 192 h 845"/>
                <a:gd name="T10" fmla="*/ 17 w 717"/>
                <a:gd name="T11" fmla="*/ 0 h 845"/>
                <a:gd name="T12" fmla="*/ 0 w 717"/>
                <a:gd name="T13" fmla="*/ 0 h 845"/>
                <a:gd name="T14" fmla="*/ 225 w 717"/>
                <a:gd name="T15" fmla="*/ 198 h 845"/>
                <a:gd name="T16" fmla="*/ 416 w 717"/>
                <a:gd name="T17" fmla="*/ 408 h 845"/>
                <a:gd name="T18" fmla="*/ 600 w 717"/>
                <a:gd name="T19" fmla="*/ 623 h 845"/>
                <a:gd name="T20" fmla="*/ 749 w 717"/>
                <a:gd name="T21" fmla="*/ 845 h 845"/>
                <a:gd name="T22" fmla="*/ 74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23 w 407"/>
                <a:gd name="T1" fmla="*/ 414 h 414"/>
                <a:gd name="T2" fmla="*/ 423 w 407"/>
                <a:gd name="T3" fmla="*/ 396 h 414"/>
                <a:gd name="T4" fmla="*/ 238 w 407"/>
                <a:gd name="T5" fmla="*/ 192 h 414"/>
                <a:gd name="T6" fmla="*/ 12 w 407"/>
                <a:gd name="T7" fmla="*/ 0 h 414"/>
                <a:gd name="T8" fmla="*/ 0 w 407"/>
                <a:gd name="T9" fmla="*/ 0 h 414"/>
                <a:gd name="T10" fmla="*/ 108 w 407"/>
                <a:gd name="T11" fmla="*/ 102 h 414"/>
                <a:gd name="T12" fmla="*/ 232 w 407"/>
                <a:gd name="T13" fmla="*/ 204 h 414"/>
                <a:gd name="T14" fmla="*/ 423 w 407"/>
                <a:gd name="T15" fmla="*/ 414 h 414"/>
                <a:gd name="T16" fmla="*/ 423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5" name="Freeform 26"/>
            <p:cNvSpPr>
              <a:spLocks/>
            </p:cNvSpPr>
            <p:nvPr/>
          </p:nvSpPr>
          <p:spPr bwMode="hidden">
            <a:xfrm>
              <a:off x="6" y="0"/>
              <a:ext cx="588" cy="599"/>
            </a:xfrm>
            <a:custGeom>
              <a:avLst/>
              <a:gdLst>
                <a:gd name="T0" fmla="*/ 618 w 586"/>
                <a:gd name="T1" fmla="*/ 0 h 599"/>
                <a:gd name="T2" fmla="*/ 600 w 586"/>
                <a:gd name="T3" fmla="*/ 0 h 599"/>
                <a:gd name="T4" fmla="*/ 423 w 586"/>
                <a:gd name="T5" fmla="*/ 132 h 599"/>
                <a:gd name="T6" fmla="*/ 273 w 586"/>
                <a:gd name="T7" fmla="*/ 270 h 599"/>
                <a:gd name="T8" fmla="*/ 120 w 586"/>
                <a:gd name="T9" fmla="*/ 420 h 599"/>
                <a:gd name="T10" fmla="*/ 0 w 586"/>
                <a:gd name="T11" fmla="*/ 575 h 599"/>
                <a:gd name="T12" fmla="*/ 0 w 586"/>
                <a:gd name="T13" fmla="*/ 599 h 599"/>
                <a:gd name="T14" fmla="*/ 120 w 586"/>
                <a:gd name="T15" fmla="*/ 432 h 599"/>
                <a:gd name="T16" fmla="*/ 273 w 586"/>
                <a:gd name="T17" fmla="*/ 282 h 599"/>
                <a:gd name="T18" fmla="*/ 429 w 586"/>
                <a:gd name="T19" fmla="*/ 138 h 599"/>
                <a:gd name="T20" fmla="*/ 618 w 586"/>
                <a:gd name="T21" fmla="*/ 0 h 599"/>
                <a:gd name="T22" fmla="*/ 61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85 w 269"/>
                <a:gd name="T1" fmla="*/ 0 h 252"/>
                <a:gd name="T2" fmla="*/ 267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5 w 269"/>
                <a:gd name="T15" fmla="*/ 0 h 252"/>
                <a:gd name="T16" fmla="*/ 285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719"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7172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54D521C2-2A81-442F-8EBF-986BC49995DE}" type="slidenum">
              <a:rPr lang="en-US" altLang="zh-CN"/>
              <a:pPr>
                <a:defRPr/>
              </a:pPr>
              <a:t>‹#›</a:t>
            </a:fld>
            <a:endParaRPr lang="en-US" altLang="zh-CN"/>
          </a:p>
        </p:txBody>
      </p:sp>
    </p:spTree>
    <p:extLst>
      <p:ext uri="{BB962C8B-B14F-4D97-AF65-F5344CB8AC3E}">
        <p14:creationId xmlns:p14="http://schemas.microsoft.com/office/powerpoint/2010/main" val="197222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052CBFD2-EDE0-46A8-B193-6F4B09D23668}" type="slidenum">
              <a:rPr lang="en-US" altLang="zh-CN"/>
              <a:pPr>
                <a:defRPr/>
              </a:pPr>
              <a:t>‹#›</a:t>
            </a:fld>
            <a:endParaRPr lang="en-US" altLang="zh-CN"/>
          </a:p>
        </p:txBody>
      </p:sp>
    </p:spTree>
    <p:extLst>
      <p:ext uri="{BB962C8B-B14F-4D97-AF65-F5344CB8AC3E}">
        <p14:creationId xmlns:p14="http://schemas.microsoft.com/office/powerpoint/2010/main" val="197303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6D140C99-2230-4612-91EC-4189D431DCA7}" type="slidenum">
              <a:rPr lang="en-US" altLang="zh-CN"/>
              <a:pPr>
                <a:defRPr/>
              </a:pPr>
              <a:t>‹#›</a:t>
            </a:fld>
            <a:endParaRPr lang="en-US" altLang="zh-CN"/>
          </a:p>
        </p:txBody>
      </p:sp>
    </p:spTree>
    <p:extLst>
      <p:ext uri="{BB962C8B-B14F-4D97-AF65-F5344CB8AC3E}">
        <p14:creationId xmlns:p14="http://schemas.microsoft.com/office/powerpoint/2010/main" val="108306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608B6EC-187B-4B02-A3E8-EE1DD1638E0B}" type="slidenum">
              <a:rPr lang="en-US" altLang="zh-CN"/>
              <a:pPr>
                <a:defRPr/>
              </a:pPr>
              <a:t>‹#›</a:t>
            </a:fld>
            <a:endParaRPr lang="en-US" altLang="zh-CN"/>
          </a:p>
        </p:txBody>
      </p:sp>
    </p:spTree>
    <p:extLst>
      <p:ext uri="{BB962C8B-B14F-4D97-AF65-F5344CB8AC3E}">
        <p14:creationId xmlns:p14="http://schemas.microsoft.com/office/powerpoint/2010/main" val="356608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388C9A0-2BE5-4CA9-B41B-6FD5C7F60A74}" type="slidenum">
              <a:rPr lang="en-US" altLang="zh-CN"/>
              <a:pPr>
                <a:defRPr/>
              </a:pPr>
              <a:t>‹#›</a:t>
            </a:fld>
            <a:endParaRPr lang="en-US" altLang="zh-CN"/>
          </a:p>
        </p:txBody>
      </p:sp>
    </p:spTree>
    <p:extLst>
      <p:ext uri="{BB962C8B-B14F-4D97-AF65-F5344CB8AC3E}">
        <p14:creationId xmlns:p14="http://schemas.microsoft.com/office/powerpoint/2010/main" val="3726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E2299C46-5154-40FC-BDFE-23748ED69471}" type="slidenum">
              <a:rPr lang="en-US" altLang="zh-CN"/>
              <a:pPr>
                <a:defRPr/>
              </a:pPr>
              <a:t>‹#›</a:t>
            </a:fld>
            <a:endParaRPr lang="en-US" altLang="zh-CN"/>
          </a:p>
        </p:txBody>
      </p:sp>
    </p:spTree>
    <p:extLst>
      <p:ext uri="{BB962C8B-B14F-4D97-AF65-F5344CB8AC3E}">
        <p14:creationId xmlns:p14="http://schemas.microsoft.com/office/powerpoint/2010/main" val="3634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F96115FE-0679-4739-B3BF-9346CF4300FF}" type="slidenum">
              <a:rPr lang="en-US" altLang="zh-CN"/>
              <a:pPr>
                <a:defRPr/>
              </a:pPr>
              <a:t>‹#›</a:t>
            </a:fld>
            <a:endParaRPr lang="en-US" altLang="zh-CN"/>
          </a:p>
        </p:txBody>
      </p:sp>
    </p:spTree>
    <p:extLst>
      <p:ext uri="{BB962C8B-B14F-4D97-AF65-F5344CB8AC3E}">
        <p14:creationId xmlns:p14="http://schemas.microsoft.com/office/powerpoint/2010/main" val="3512359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551A66A7-AE2F-4378-8D07-E4B25933586F}" type="slidenum">
              <a:rPr lang="en-US" altLang="zh-CN"/>
              <a:pPr>
                <a:defRPr/>
              </a:pPr>
              <a:t>‹#›</a:t>
            </a:fld>
            <a:endParaRPr lang="en-US" altLang="zh-CN"/>
          </a:p>
        </p:txBody>
      </p:sp>
    </p:spTree>
    <p:extLst>
      <p:ext uri="{BB962C8B-B14F-4D97-AF65-F5344CB8AC3E}">
        <p14:creationId xmlns:p14="http://schemas.microsoft.com/office/powerpoint/2010/main" val="1380419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6F38CD5E-C849-4C52-892C-DB10E827196D}" type="slidenum">
              <a:rPr lang="en-US" altLang="zh-CN"/>
              <a:pPr>
                <a:defRPr/>
              </a:pPr>
              <a:t>‹#›</a:t>
            </a:fld>
            <a:endParaRPr lang="en-US" altLang="zh-CN"/>
          </a:p>
        </p:txBody>
      </p:sp>
    </p:spTree>
    <p:extLst>
      <p:ext uri="{BB962C8B-B14F-4D97-AF65-F5344CB8AC3E}">
        <p14:creationId xmlns:p14="http://schemas.microsoft.com/office/powerpoint/2010/main" val="235098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5E5EFB05-A0B9-4814-B6A7-8BD976EBA739}" type="slidenum">
              <a:rPr lang="en-US" altLang="zh-CN"/>
              <a:pPr>
                <a:defRPr/>
              </a:pPr>
              <a:t>‹#›</a:t>
            </a:fld>
            <a:endParaRPr lang="en-US" altLang="zh-CN"/>
          </a:p>
        </p:txBody>
      </p:sp>
    </p:spTree>
    <p:extLst>
      <p:ext uri="{BB962C8B-B14F-4D97-AF65-F5344CB8AC3E}">
        <p14:creationId xmlns:p14="http://schemas.microsoft.com/office/powerpoint/2010/main" val="3759488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F87110DB-3427-47F6-9394-462264A640D8}" type="slidenum">
              <a:rPr lang="en-US" altLang="zh-CN"/>
              <a:pPr>
                <a:defRPr/>
              </a:pPr>
              <a:t>‹#›</a:t>
            </a:fld>
            <a:endParaRPr lang="en-US" altLang="zh-CN"/>
          </a:p>
        </p:txBody>
      </p:sp>
    </p:spTree>
    <p:extLst>
      <p:ext uri="{BB962C8B-B14F-4D97-AF65-F5344CB8AC3E}">
        <p14:creationId xmlns:p14="http://schemas.microsoft.com/office/powerpoint/2010/main" val="121939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70659"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0"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1"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nvGrpSpPr>
            <p:cNvPr id="1035" name="Group 6"/>
            <p:cNvGrpSpPr>
              <a:grpSpLocks/>
            </p:cNvGrpSpPr>
            <p:nvPr/>
          </p:nvGrpSpPr>
          <p:grpSpPr bwMode="auto">
            <a:xfrm>
              <a:off x="288" y="0"/>
              <a:ext cx="5098" cy="4316"/>
              <a:chOff x="288" y="0"/>
              <a:chExt cx="5098" cy="4316"/>
            </a:xfrm>
          </p:grpSpPr>
          <p:sp>
            <p:nvSpPr>
              <p:cNvPr id="70663"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4"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5"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6"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7"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8"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9"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0"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1"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2"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3"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4"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5"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sp>
          <p:nvSpPr>
            <p:cNvPr id="70676"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7"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8"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039" name="Freeform 23"/>
            <p:cNvSpPr>
              <a:spLocks/>
            </p:cNvSpPr>
            <p:nvPr/>
          </p:nvSpPr>
          <p:spPr bwMode="hidden">
            <a:xfrm>
              <a:off x="5041" y="0"/>
              <a:ext cx="719" cy="845"/>
            </a:xfrm>
            <a:custGeom>
              <a:avLst/>
              <a:gdLst>
                <a:gd name="T0" fmla="*/ 749 w 717"/>
                <a:gd name="T1" fmla="*/ 845 h 845"/>
                <a:gd name="T2" fmla="*/ 749 w 717"/>
                <a:gd name="T3" fmla="*/ 821 h 845"/>
                <a:gd name="T4" fmla="*/ 606 w 717"/>
                <a:gd name="T5" fmla="*/ 605 h 845"/>
                <a:gd name="T6" fmla="*/ 422 w 717"/>
                <a:gd name="T7" fmla="*/ 396 h 845"/>
                <a:gd name="T8" fmla="*/ 237 w 717"/>
                <a:gd name="T9" fmla="*/ 192 h 845"/>
                <a:gd name="T10" fmla="*/ 17 w 717"/>
                <a:gd name="T11" fmla="*/ 0 h 845"/>
                <a:gd name="T12" fmla="*/ 0 w 717"/>
                <a:gd name="T13" fmla="*/ 0 h 845"/>
                <a:gd name="T14" fmla="*/ 225 w 717"/>
                <a:gd name="T15" fmla="*/ 198 h 845"/>
                <a:gd name="T16" fmla="*/ 416 w 717"/>
                <a:gd name="T17" fmla="*/ 408 h 845"/>
                <a:gd name="T18" fmla="*/ 600 w 717"/>
                <a:gd name="T19" fmla="*/ 623 h 845"/>
                <a:gd name="T20" fmla="*/ 749 w 717"/>
                <a:gd name="T21" fmla="*/ 845 h 845"/>
                <a:gd name="T22" fmla="*/ 74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23 w 407"/>
                <a:gd name="T1" fmla="*/ 414 h 414"/>
                <a:gd name="T2" fmla="*/ 423 w 407"/>
                <a:gd name="T3" fmla="*/ 396 h 414"/>
                <a:gd name="T4" fmla="*/ 238 w 407"/>
                <a:gd name="T5" fmla="*/ 192 h 414"/>
                <a:gd name="T6" fmla="*/ 12 w 407"/>
                <a:gd name="T7" fmla="*/ 0 h 414"/>
                <a:gd name="T8" fmla="*/ 0 w 407"/>
                <a:gd name="T9" fmla="*/ 0 h 414"/>
                <a:gd name="T10" fmla="*/ 108 w 407"/>
                <a:gd name="T11" fmla="*/ 102 h 414"/>
                <a:gd name="T12" fmla="*/ 232 w 407"/>
                <a:gd name="T13" fmla="*/ 204 h 414"/>
                <a:gd name="T14" fmla="*/ 423 w 407"/>
                <a:gd name="T15" fmla="*/ 414 h 414"/>
                <a:gd name="T16" fmla="*/ 423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1"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042" name="Freeform 26"/>
            <p:cNvSpPr>
              <a:spLocks/>
            </p:cNvSpPr>
            <p:nvPr/>
          </p:nvSpPr>
          <p:spPr bwMode="hidden">
            <a:xfrm>
              <a:off x="6" y="0"/>
              <a:ext cx="588" cy="599"/>
            </a:xfrm>
            <a:custGeom>
              <a:avLst/>
              <a:gdLst>
                <a:gd name="T0" fmla="*/ 618 w 586"/>
                <a:gd name="T1" fmla="*/ 0 h 599"/>
                <a:gd name="T2" fmla="*/ 600 w 586"/>
                <a:gd name="T3" fmla="*/ 0 h 599"/>
                <a:gd name="T4" fmla="*/ 423 w 586"/>
                <a:gd name="T5" fmla="*/ 132 h 599"/>
                <a:gd name="T6" fmla="*/ 273 w 586"/>
                <a:gd name="T7" fmla="*/ 270 h 599"/>
                <a:gd name="T8" fmla="*/ 120 w 586"/>
                <a:gd name="T9" fmla="*/ 420 h 599"/>
                <a:gd name="T10" fmla="*/ 0 w 586"/>
                <a:gd name="T11" fmla="*/ 575 h 599"/>
                <a:gd name="T12" fmla="*/ 0 w 586"/>
                <a:gd name="T13" fmla="*/ 599 h 599"/>
                <a:gd name="T14" fmla="*/ 120 w 586"/>
                <a:gd name="T15" fmla="*/ 432 h 599"/>
                <a:gd name="T16" fmla="*/ 273 w 586"/>
                <a:gd name="T17" fmla="*/ 282 h 599"/>
                <a:gd name="T18" fmla="*/ 429 w 586"/>
                <a:gd name="T19" fmla="*/ 138 h 599"/>
                <a:gd name="T20" fmla="*/ 618 w 586"/>
                <a:gd name="T21" fmla="*/ 0 h 599"/>
                <a:gd name="T22" fmla="*/ 61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85 w 269"/>
                <a:gd name="T1" fmla="*/ 0 h 252"/>
                <a:gd name="T2" fmla="*/ 267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5 w 269"/>
                <a:gd name="T15" fmla="*/ 0 h 252"/>
                <a:gd name="T16" fmla="*/ 285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0695"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70696"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70697"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70698"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ea typeface="宋体" pitchFamily="2" charset="-122"/>
              </a:defRPr>
            </a:lvl1pPr>
          </a:lstStyle>
          <a:p>
            <a:pPr>
              <a:defRPr/>
            </a:pPr>
            <a:fld id="{B8873348-B32B-4611-AD97-C5A5AD619B32}" type="slidenum">
              <a:rPr lang="en-US" altLang="zh-CN"/>
              <a:pPr>
                <a:defRPr/>
              </a:pPr>
              <a:t>‹#›</a:t>
            </a:fld>
            <a:endParaRPr lang="en-US" altLang="zh-CN"/>
          </a:p>
        </p:txBody>
      </p:sp>
      <p:sp>
        <p:nvSpPr>
          <p:cNvPr id="7069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54"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p:txBody>
          <a:bodyPr/>
          <a:lstStyle/>
          <a:p>
            <a:pPr eaLnBrk="1" hangingPunct="1">
              <a:defRPr/>
            </a:pPr>
            <a:r>
              <a:rPr lang="zh-CN" altLang="en-US" sz="4800" dirty="0" smtClean="0"/>
              <a:t>第二章 程序的数据描述（</a:t>
            </a:r>
            <a:r>
              <a:rPr lang="en-US" altLang="zh-CN" sz="4800" smtClean="0"/>
              <a:t>1</a:t>
            </a:r>
            <a:r>
              <a:rPr lang="zh-CN" altLang="en-US" sz="4800" smtClean="0"/>
              <a:t>）</a:t>
            </a:r>
            <a:r>
              <a:rPr lang="zh-CN" altLang="en-US" sz="4000" smtClean="0">
                <a:solidFill>
                  <a:srgbClr val="FFC000"/>
                </a:solidFill>
              </a:rPr>
              <a:t>－－</a:t>
            </a:r>
            <a:r>
              <a:rPr lang="zh-CN" altLang="en-US" sz="4000" dirty="0" smtClean="0">
                <a:solidFill>
                  <a:srgbClr val="FFC000"/>
                </a:solidFill>
              </a:rPr>
              <a:t>基本数据类型与表达式</a:t>
            </a:r>
          </a:p>
        </p:txBody>
      </p:sp>
      <p:sp>
        <p:nvSpPr>
          <p:cNvPr id="96259" name="Rectangle 3"/>
          <p:cNvSpPr>
            <a:spLocks noGrp="1" noChangeArrowheads="1"/>
          </p:cNvSpPr>
          <p:nvPr>
            <p:ph type="subTitle" idx="1"/>
          </p:nvPr>
        </p:nvSpPr>
        <p:spPr/>
        <p:txBody>
          <a:bodyPr/>
          <a:lstStyle/>
          <a:p>
            <a:pPr eaLnBrk="1" hangingPunct="1">
              <a:defRPr/>
            </a:pPr>
            <a:r>
              <a:rPr lang="zh-CN" altLang="en-US" smtClean="0"/>
              <a:t>（深入话题）</a:t>
            </a: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457200" y="1052513"/>
            <a:ext cx="8362950" cy="4897437"/>
          </a:xfrm>
        </p:spPr>
        <p:txBody>
          <a:bodyPr>
            <a:normAutofit lnSpcReduction="10000"/>
          </a:bodyPr>
          <a:lstStyle/>
          <a:p>
            <a:pPr eaLnBrk="1" hangingPunct="1">
              <a:lnSpc>
                <a:spcPct val="110000"/>
              </a:lnSpc>
              <a:defRPr/>
            </a:pPr>
            <a:r>
              <a:rPr lang="zh-CN" altLang="en-US" dirty="0" smtClean="0"/>
              <a:t>对于</a:t>
            </a:r>
            <a:r>
              <a:rPr lang="zh-CN" altLang="en-US" dirty="0" smtClean="0">
                <a:solidFill>
                  <a:srgbClr val="FFC000"/>
                </a:solidFill>
              </a:rPr>
              <a:t>条件操作符</a:t>
            </a:r>
            <a:r>
              <a:rPr lang="zh-CN" altLang="en-US" dirty="0" smtClean="0"/>
              <a:t>：</a:t>
            </a:r>
          </a:p>
          <a:p>
            <a:pPr lvl="1" eaLnBrk="1" hangingPunct="1">
              <a:lnSpc>
                <a:spcPct val="110000"/>
              </a:lnSpc>
              <a:defRPr/>
            </a:pPr>
            <a:r>
              <a:rPr lang="zh-CN" altLang="en-US" dirty="0" smtClean="0"/>
              <a:t>第一个操作数也可以是算术型、枚举类型以及指针类型，编译程序将对其进行逻辑转换：</a:t>
            </a:r>
            <a:r>
              <a:rPr lang="en-US" altLang="zh-CN" dirty="0" smtClean="0"/>
              <a:t>0</a:t>
            </a:r>
            <a:r>
              <a:rPr lang="zh-CN" altLang="en-US" dirty="0" smtClean="0"/>
              <a:t>转成</a:t>
            </a:r>
            <a:r>
              <a:rPr lang="en-US" altLang="zh-CN" dirty="0" smtClean="0"/>
              <a:t>false</a:t>
            </a:r>
            <a:r>
              <a:rPr lang="zh-CN" altLang="en-US" dirty="0" smtClean="0"/>
              <a:t>；非</a:t>
            </a:r>
            <a:r>
              <a:rPr lang="en-US" altLang="zh-CN" dirty="0" smtClean="0"/>
              <a:t>0</a:t>
            </a:r>
            <a:r>
              <a:rPr lang="zh-CN" altLang="en-US" dirty="0" smtClean="0"/>
              <a:t>转成</a:t>
            </a:r>
            <a:r>
              <a:rPr lang="en-US" altLang="zh-CN" dirty="0" smtClean="0"/>
              <a:t>true</a:t>
            </a:r>
            <a:r>
              <a:rPr lang="zh-CN" altLang="en-US" dirty="0" smtClean="0"/>
              <a:t>。</a:t>
            </a:r>
          </a:p>
          <a:p>
            <a:pPr lvl="1" eaLnBrk="1" hangingPunct="1">
              <a:lnSpc>
                <a:spcPct val="110000"/>
              </a:lnSpc>
              <a:defRPr/>
            </a:pPr>
            <a:r>
              <a:rPr lang="zh-CN" altLang="en-US" dirty="0" smtClean="0"/>
              <a:t>第二、三个操作数可以是任意类型，当它们的类型不同时，编译程序将对它们进行类型转换，其中，对于算术类型和枚举类型，编译程序将按常规算术转换规则进行转换。</a:t>
            </a:r>
          </a:p>
          <a:p>
            <a:pPr lvl="1" eaLnBrk="1" hangingPunct="1">
              <a:lnSpc>
                <a:spcPct val="110000"/>
              </a:lnSpc>
              <a:defRPr/>
            </a:pPr>
            <a:r>
              <a:rPr lang="zh-CN" altLang="en-US" dirty="0" smtClean="0"/>
              <a:t>条件操作的结果类型为转换之后的第二、三个操作数类型。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隐式转换的问题</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20000"/>
              </a:lnSpc>
              <a:defRPr/>
            </a:pPr>
            <a:r>
              <a:rPr lang="zh-CN" altLang="en-US" dirty="0" smtClean="0"/>
              <a:t>导致应该不合法的变成合法了！</a:t>
            </a:r>
            <a:endParaRPr lang="en-US" altLang="zh-CN" dirty="0" smtClean="0"/>
          </a:p>
          <a:p>
            <a:pPr lvl="1">
              <a:lnSpc>
                <a:spcPct val="120000"/>
              </a:lnSpc>
              <a:defRPr/>
            </a:pPr>
            <a:r>
              <a:rPr lang="en-US" altLang="zh-CN" dirty="0"/>
              <a:t>if (x </a:t>
            </a:r>
            <a:r>
              <a:rPr lang="en-US" altLang="zh-CN" dirty="0">
                <a:solidFill>
                  <a:srgbClr val="FFC000"/>
                </a:solidFill>
              </a:rPr>
              <a:t>=</a:t>
            </a:r>
            <a:r>
              <a:rPr lang="en-US" altLang="zh-CN" dirty="0"/>
              <a:t> 1) ... //</a:t>
            </a:r>
            <a:r>
              <a:rPr lang="zh-CN" altLang="en-US" dirty="0"/>
              <a:t>假设</a:t>
            </a:r>
            <a:r>
              <a:rPr lang="en-US" altLang="zh-CN" dirty="0"/>
              <a:t>x</a:t>
            </a:r>
            <a:r>
              <a:rPr lang="zh-CN" altLang="en-US" dirty="0"/>
              <a:t>的值为</a:t>
            </a:r>
            <a:r>
              <a:rPr lang="en-US" altLang="zh-CN" dirty="0"/>
              <a:t>0</a:t>
            </a:r>
          </a:p>
          <a:p>
            <a:pPr lvl="1">
              <a:lnSpc>
                <a:spcPct val="120000"/>
              </a:lnSpc>
              <a:defRPr/>
            </a:pPr>
            <a:r>
              <a:rPr lang="en-US" altLang="zh-CN" dirty="0" smtClean="0"/>
              <a:t>if (a</a:t>
            </a:r>
            <a:r>
              <a:rPr lang="en-US" altLang="zh-CN" dirty="0"/>
              <a:t>==b==</a:t>
            </a:r>
            <a:r>
              <a:rPr lang="en-US" altLang="zh-CN" dirty="0" smtClean="0"/>
              <a:t>c) ... //</a:t>
            </a:r>
            <a:r>
              <a:rPr lang="zh-CN" altLang="en-US" dirty="0" smtClean="0"/>
              <a:t>假设</a:t>
            </a:r>
            <a:r>
              <a:rPr lang="en-US" altLang="zh-CN" dirty="0"/>
              <a:t>a=5,b=5,c=5</a:t>
            </a:r>
          </a:p>
          <a:p>
            <a:pPr lvl="1">
              <a:lnSpc>
                <a:spcPct val="120000"/>
              </a:lnSpc>
              <a:defRPr/>
            </a:pPr>
            <a:r>
              <a:rPr lang="en-US" altLang="zh-CN" dirty="0" smtClean="0"/>
              <a:t>if (a&lt;b&lt;c) ... //</a:t>
            </a:r>
            <a:r>
              <a:rPr lang="zh-CN" altLang="en-US" dirty="0" smtClean="0"/>
              <a:t>假设</a:t>
            </a:r>
            <a:r>
              <a:rPr lang="en-US" altLang="zh-CN" dirty="0"/>
              <a:t>a=1,b=3,c=2</a:t>
            </a:r>
            <a:endParaRPr lang="en-US" altLang="zh-CN" dirty="0" smtClean="0"/>
          </a:p>
          <a:p>
            <a:pPr>
              <a:lnSpc>
                <a:spcPct val="120000"/>
              </a:lnSpc>
              <a:defRPr/>
            </a:pPr>
            <a:r>
              <a:rPr lang="zh-CN" altLang="en-US" dirty="0" smtClean="0"/>
              <a:t>在写下面的操作符时一定要小心，不要写错了，编译程序往往发现不了这类错误！</a:t>
            </a:r>
            <a:endParaRPr lang="en-US" altLang="zh-CN" dirty="0" smtClean="0"/>
          </a:p>
          <a:p>
            <a:pPr lvl="1">
              <a:lnSpc>
                <a:spcPct val="120000"/>
              </a:lnSpc>
              <a:defRPr/>
            </a:pPr>
            <a:r>
              <a:rPr lang="en-US" altLang="zh-CN" dirty="0" smtClean="0"/>
              <a:t>==</a:t>
            </a:r>
            <a:r>
              <a:rPr lang="zh-CN" altLang="en-US" dirty="0" smtClean="0"/>
              <a:t>与</a:t>
            </a:r>
            <a:r>
              <a:rPr lang="en-US" altLang="zh-CN" dirty="0" smtClean="0"/>
              <a:t>=</a:t>
            </a:r>
          </a:p>
          <a:p>
            <a:pPr lvl="1">
              <a:lnSpc>
                <a:spcPct val="120000"/>
              </a:lnSpc>
              <a:defRPr/>
            </a:pPr>
            <a:r>
              <a:rPr lang="en-US" altLang="zh-CN" dirty="0" smtClean="0"/>
              <a:t>&amp;&amp;</a:t>
            </a:r>
            <a:r>
              <a:rPr lang="zh-CN" altLang="en-US" dirty="0" smtClean="0"/>
              <a:t>与</a:t>
            </a:r>
            <a:r>
              <a:rPr lang="en-US" altLang="zh-CN" dirty="0" smtClean="0"/>
              <a:t>&amp;</a:t>
            </a:r>
          </a:p>
          <a:p>
            <a:pPr lvl="1">
              <a:lnSpc>
                <a:spcPct val="120000"/>
              </a:lnSpc>
              <a:defRPr/>
            </a:pPr>
            <a:r>
              <a:rPr lang="en-US" altLang="zh-CN" dirty="0" smtClean="0"/>
              <a:t>||</a:t>
            </a:r>
            <a:r>
              <a:rPr lang="zh-CN" altLang="en-US" dirty="0" smtClean="0"/>
              <a:t>与</a:t>
            </a:r>
            <a:r>
              <a:rPr lang="en-US" altLang="zh-CN" dirty="0" smtClean="0"/>
              <a:t>|</a:t>
            </a:r>
          </a:p>
          <a:p>
            <a:pPr lvl="1">
              <a:lnSpc>
                <a:spcPct val="120000"/>
              </a:lnSpc>
              <a:defRPr/>
            </a:pPr>
            <a:r>
              <a:rPr lang="en-US" altLang="zh-CN" dirty="0" smtClean="0"/>
              <a:t>&lt;&lt;</a:t>
            </a:r>
            <a:r>
              <a:rPr lang="zh-CN" altLang="en-US" dirty="0" smtClean="0"/>
              <a:t>与</a:t>
            </a:r>
            <a:r>
              <a:rPr lang="en-US" altLang="zh-CN" dirty="0" smtClean="0"/>
              <a:t>&lt;</a:t>
            </a:r>
          </a:p>
          <a:p>
            <a:pPr lvl="1">
              <a:lnSpc>
                <a:spcPct val="120000"/>
              </a:lnSpc>
              <a:defRPr/>
            </a:pPr>
            <a:r>
              <a:rPr lang="en-US" altLang="zh-CN" dirty="0" smtClean="0"/>
              <a:t>&gt;&gt;</a:t>
            </a:r>
            <a:r>
              <a:rPr lang="zh-CN" altLang="en-US" dirty="0" smtClean="0"/>
              <a:t>与</a:t>
            </a:r>
            <a:r>
              <a:rPr lang="en-US" altLang="zh-CN" dirty="0" smtClean="0"/>
              <a:t>&gt;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0"/>
            <a:ext cx="9144000" cy="1155700"/>
          </a:xfrm>
        </p:spPr>
        <p:txBody>
          <a:bodyPr/>
          <a:lstStyle/>
          <a:p>
            <a:pPr eaLnBrk="1" hangingPunct="1">
              <a:defRPr/>
            </a:pPr>
            <a:r>
              <a:rPr lang="zh-CN" altLang="en-US" sz="4000" dirty="0" smtClean="0"/>
              <a:t>隐式转换的问题（续）</a:t>
            </a:r>
          </a:p>
        </p:txBody>
      </p:sp>
      <p:sp>
        <p:nvSpPr>
          <p:cNvPr id="74755" name="Rectangle 3"/>
          <p:cNvSpPr>
            <a:spLocks noGrp="1" noChangeArrowheads="1"/>
          </p:cNvSpPr>
          <p:nvPr>
            <p:ph type="body" idx="1"/>
          </p:nvPr>
        </p:nvSpPr>
        <p:spPr>
          <a:xfrm>
            <a:off x="107950" y="1412875"/>
            <a:ext cx="8928100" cy="5445125"/>
          </a:xfrm>
        </p:spPr>
        <p:txBody>
          <a:bodyPr/>
          <a:lstStyle/>
          <a:p>
            <a:pPr marL="357188" indent="-357188" eaLnBrk="1" hangingPunct="1">
              <a:defRPr/>
            </a:pPr>
            <a:r>
              <a:rPr lang="zh-CN" altLang="en-US" sz="2800" dirty="0" smtClean="0"/>
              <a:t>隐式转换有时不能满足要求。</a:t>
            </a:r>
          </a:p>
          <a:p>
            <a:pPr marL="357188" indent="-357188" eaLnBrk="1" hangingPunct="1">
              <a:defRPr/>
            </a:pPr>
            <a:r>
              <a:rPr lang="zh-CN" altLang="en-US" sz="2800" dirty="0" smtClean="0"/>
              <a:t>例如：</a:t>
            </a:r>
          </a:p>
          <a:p>
            <a:pPr marL="900113" lvl="1" indent="-352425" eaLnBrk="1" hangingPunct="1">
              <a:buFontTx/>
              <a:buNone/>
              <a:defRPr/>
            </a:pPr>
            <a:r>
              <a:rPr lang="zh-CN" altLang="en-US" dirty="0" smtClean="0"/>
              <a:t>	</a:t>
            </a:r>
            <a:r>
              <a:rPr lang="en-US" altLang="zh-CN" dirty="0" err="1" smtClean="0"/>
              <a:t>int</a:t>
            </a:r>
            <a:r>
              <a:rPr lang="en-US" altLang="zh-CN" dirty="0" smtClean="0"/>
              <a:t> </a:t>
            </a:r>
            <a:r>
              <a:rPr lang="en-US" altLang="zh-CN" dirty="0" err="1" smtClean="0"/>
              <a:t>i</a:t>
            </a:r>
            <a:r>
              <a:rPr lang="en-US" altLang="zh-CN" dirty="0" smtClean="0"/>
              <a:t>=-10;</a:t>
            </a:r>
          </a:p>
          <a:p>
            <a:pPr marL="900113" lvl="1" indent="-352425" eaLnBrk="1" hangingPunct="1">
              <a:buFontTx/>
              <a:buNone/>
              <a:defRPr/>
            </a:pPr>
            <a:r>
              <a:rPr lang="en-US" altLang="zh-CN" dirty="0" smtClean="0"/>
              <a:t>	unsigned </a:t>
            </a:r>
            <a:r>
              <a:rPr lang="en-US" altLang="zh-CN" dirty="0" err="1" smtClean="0"/>
              <a:t>int</a:t>
            </a:r>
            <a:r>
              <a:rPr lang="en-US" altLang="zh-CN" dirty="0" smtClean="0"/>
              <a:t> j=3;  </a:t>
            </a:r>
          </a:p>
          <a:p>
            <a:pPr marL="900113" lvl="1" indent="-352425" eaLnBrk="1" hangingPunct="1">
              <a:buFontTx/>
              <a:buNone/>
              <a:defRPr/>
            </a:pPr>
            <a:r>
              <a:rPr lang="en-US" altLang="zh-CN" dirty="0" smtClean="0"/>
              <a:t>	</a:t>
            </a:r>
            <a:r>
              <a:rPr lang="en-US" altLang="zh-CN" dirty="0" err="1" smtClean="0"/>
              <a:t>i+j</a:t>
            </a:r>
            <a:r>
              <a:rPr lang="zh-CN" altLang="en-US" dirty="0" smtClean="0"/>
              <a:t>将得到错误的结果：</a:t>
            </a:r>
            <a:r>
              <a:rPr lang="en-US" altLang="zh-CN" dirty="0" smtClean="0"/>
              <a:t>4294967289 </a:t>
            </a:r>
          </a:p>
          <a:p>
            <a:pPr marL="900113" lvl="1" indent="-352425" eaLnBrk="1" hangingPunct="1">
              <a:buFontTx/>
              <a:buNone/>
              <a:defRPr/>
            </a:pPr>
            <a:endParaRPr lang="en-US" altLang="zh-CN" dirty="0" smtClean="0"/>
          </a:p>
          <a:p>
            <a:pPr marL="357188" indent="-357188" eaLnBrk="1" hangingPunct="1">
              <a:defRPr/>
            </a:pPr>
            <a:r>
              <a:rPr lang="zh-CN" altLang="en-US" sz="2800" dirty="0" smtClean="0"/>
              <a:t>再例如：（</a:t>
            </a:r>
            <a:r>
              <a:rPr lang="zh-CN" altLang="en-US" sz="2800" dirty="0" smtClean="0">
                <a:solidFill>
                  <a:schemeClr val="folHlink"/>
                </a:solidFill>
              </a:rPr>
              <a:t>溢出</a:t>
            </a:r>
            <a:r>
              <a:rPr lang="zh-CN" altLang="en-US" sz="2800" dirty="0" smtClean="0"/>
              <a:t>）</a:t>
            </a:r>
          </a:p>
          <a:p>
            <a:pPr marL="900113" lvl="1" indent="-352425" eaLnBrk="1" hangingPunct="1">
              <a:buFontTx/>
              <a:buNone/>
              <a:defRPr/>
            </a:pPr>
            <a:r>
              <a:rPr lang="zh-CN" altLang="en-US" dirty="0" smtClean="0"/>
              <a:t>	</a:t>
            </a:r>
            <a:r>
              <a:rPr lang="en-US" altLang="zh-CN" dirty="0" err="1" smtClean="0"/>
              <a:t>int</a:t>
            </a:r>
            <a:r>
              <a:rPr lang="en-US" altLang="zh-CN" dirty="0" smtClean="0"/>
              <a:t> </a:t>
            </a:r>
            <a:r>
              <a:rPr lang="en-US" altLang="zh-CN" dirty="0" err="1" smtClean="0"/>
              <a:t>i</a:t>
            </a:r>
            <a:r>
              <a:rPr lang="en-US" altLang="zh-CN" dirty="0" smtClean="0"/>
              <a:t>=2147483647;  //</a:t>
            </a:r>
            <a:r>
              <a:rPr lang="en-US" altLang="zh-CN" dirty="0" err="1" smtClean="0"/>
              <a:t>int</a:t>
            </a:r>
            <a:r>
              <a:rPr lang="zh-CN" altLang="en-US" dirty="0" smtClean="0"/>
              <a:t>类型中最大的正整数</a:t>
            </a:r>
          </a:p>
          <a:p>
            <a:pPr marL="900113" lvl="1" indent="-352425" eaLnBrk="1" hangingPunct="1">
              <a:buFontTx/>
              <a:buNone/>
              <a:defRPr/>
            </a:pPr>
            <a:r>
              <a:rPr lang="zh-CN" altLang="en-US" dirty="0" smtClean="0"/>
              <a:t>	</a:t>
            </a:r>
            <a:r>
              <a:rPr lang="en-US" altLang="zh-CN" dirty="0" err="1" smtClean="0"/>
              <a:t>int</a:t>
            </a:r>
            <a:r>
              <a:rPr lang="en-US" altLang="zh-CN" dirty="0" smtClean="0"/>
              <a:t> j=10;</a:t>
            </a:r>
          </a:p>
          <a:p>
            <a:pPr marL="900113" lvl="1" indent="-352425" eaLnBrk="1" hangingPunct="1">
              <a:buFontTx/>
              <a:buNone/>
              <a:defRPr/>
            </a:pPr>
            <a:r>
              <a:rPr lang="en-US" altLang="zh-CN" dirty="0" smtClean="0"/>
              <a:t>	</a:t>
            </a:r>
            <a:r>
              <a:rPr lang="en-US" altLang="zh-CN" dirty="0" err="1" smtClean="0"/>
              <a:t>i+j</a:t>
            </a:r>
            <a:r>
              <a:rPr lang="zh-CN" altLang="en-US" dirty="0" smtClean="0"/>
              <a:t>将得到错误的结果：</a:t>
            </a:r>
            <a:r>
              <a:rPr lang="en-US" altLang="zh-CN" dirty="0" smtClean="0"/>
              <a:t>-2147483639</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0" y="0"/>
            <a:ext cx="9144000" cy="1155700"/>
          </a:xfrm>
        </p:spPr>
        <p:txBody>
          <a:bodyPr/>
          <a:lstStyle/>
          <a:p>
            <a:pPr eaLnBrk="1" hangingPunct="1">
              <a:defRPr/>
            </a:pPr>
            <a:r>
              <a:rPr lang="zh-CN" altLang="en-US" sz="4000" smtClean="0"/>
              <a:t>显式转换（强制类型转换）</a:t>
            </a:r>
          </a:p>
        </p:txBody>
      </p:sp>
      <p:sp>
        <p:nvSpPr>
          <p:cNvPr id="75779" name="Rectangle 3"/>
          <p:cNvSpPr>
            <a:spLocks noGrp="1" noChangeArrowheads="1"/>
          </p:cNvSpPr>
          <p:nvPr>
            <p:ph type="body" idx="1"/>
          </p:nvPr>
        </p:nvSpPr>
        <p:spPr>
          <a:xfrm>
            <a:off x="250825" y="1412875"/>
            <a:ext cx="8532813" cy="5111750"/>
          </a:xfrm>
        </p:spPr>
        <p:txBody>
          <a:bodyPr>
            <a:normAutofit lnSpcReduction="10000"/>
          </a:bodyPr>
          <a:lstStyle/>
          <a:p>
            <a:pPr marL="357188" indent="-357188" eaLnBrk="1" hangingPunct="1">
              <a:lnSpc>
                <a:spcPct val="110000"/>
              </a:lnSpc>
              <a:tabLst>
                <a:tab pos="623888" algn="l"/>
              </a:tabLst>
              <a:defRPr/>
            </a:pPr>
            <a:r>
              <a:rPr lang="zh-CN" altLang="en-US" sz="2800" dirty="0" smtClean="0"/>
              <a:t>显式转换是指在程序中用类型转换操作符显式地指出转换，显式转换又称强制类型转换。其格式为：</a:t>
            </a:r>
          </a:p>
          <a:p>
            <a:pPr marL="900113" lvl="1" indent="-352425" eaLnBrk="1" hangingPunct="1">
              <a:lnSpc>
                <a:spcPct val="90000"/>
              </a:lnSpc>
              <a:buFontTx/>
              <a:buNone/>
              <a:tabLst>
                <a:tab pos="623888" algn="l"/>
              </a:tabLst>
              <a:defRPr/>
            </a:pPr>
            <a:r>
              <a:rPr lang="zh-CN" altLang="en-US" sz="2400" dirty="0" smtClean="0"/>
              <a:t>	</a:t>
            </a:r>
            <a:r>
              <a:rPr lang="en-US" altLang="zh-CN" sz="2400" dirty="0" smtClean="0">
                <a:solidFill>
                  <a:srgbClr val="FFC000"/>
                </a:solidFill>
              </a:rPr>
              <a:t>&lt;</a:t>
            </a:r>
            <a:r>
              <a:rPr lang="zh-CN" altLang="en-US" sz="2400" dirty="0" smtClean="0">
                <a:solidFill>
                  <a:srgbClr val="FFC000"/>
                </a:solidFill>
              </a:rPr>
              <a:t>类型名</a:t>
            </a:r>
            <a:r>
              <a:rPr lang="en-US" altLang="zh-CN" sz="2400" dirty="0" smtClean="0">
                <a:solidFill>
                  <a:srgbClr val="FFC000"/>
                </a:solidFill>
              </a:rPr>
              <a:t>&gt;(&lt;</a:t>
            </a:r>
            <a:r>
              <a:rPr lang="zh-CN" altLang="en-US" sz="2400" dirty="0" smtClean="0">
                <a:solidFill>
                  <a:srgbClr val="FFC000"/>
                </a:solidFill>
              </a:rPr>
              <a:t>操作数</a:t>
            </a:r>
            <a:r>
              <a:rPr lang="en-US" altLang="zh-CN" sz="2400" dirty="0" smtClean="0">
                <a:solidFill>
                  <a:srgbClr val="FFC000"/>
                </a:solidFill>
              </a:rPr>
              <a:t>&gt;)</a:t>
            </a:r>
          </a:p>
          <a:p>
            <a:pPr marL="900113" lvl="1" indent="-352425" eaLnBrk="1" hangingPunct="1">
              <a:lnSpc>
                <a:spcPct val="90000"/>
              </a:lnSpc>
              <a:buFontTx/>
              <a:buNone/>
              <a:tabLst>
                <a:tab pos="623888" algn="l"/>
              </a:tabLst>
              <a:defRPr/>
            </a:pPr>
            <a:r>
              <a:rPr lang="zh-CN" altLang="en-US" sz="2400" dirty="0" smtClean="0"/>
              <a:t>或</a:t>
            </a:r>
          </a:p>
          <a:p>
            <a:pPr marL="900113" lvl="1" indent="-352425" eaLnBrk="1" hangingPunct="1">
              <a:lnSpc>
                <a:spcPct val="90000"/>
              </a:lnSpc>
              <a:buFontTx/>
              <a:buNone/>
              <a:tabLst>
                <a:tab pos="623888" algn="l"/>
              </a:tabLst>
              <a:defRPr/>
            </a:pPr>
            <a:r>
              <a:rPr lang="zh-CN" altLang="en-US" sz="2400" dirty="0" smtClean="0"/>
              <a:t>	</a:t>
            </a:r>
            <a:r>
              <a:rPr lang="en-US" altLang="zh-CN" sz="2400" dirty="0" smtClean="0">
                <a:solidFill>
                  <a:srgbClr val="FFC000"/>
                </a:solidFill>
              </a:rPr>
              <a:t>(&lt;</a:t>
            </a:r>
            <a:r>
              <a:rPr lang="zh-CN" altLang="en-US" sz="2400" dirty="0" smtClean="0">
                <a:solidFill>
                  <a:srgbClr val="FFC000"/>
                </a:solidFill>
              </a:rPr>
              <a:t>类型名</a:t>
            </a:r>
            <a:r>
              <a:rPr lang="en-US" altLang="zh-CN" sz="2400" dirty="0" smtClean="0">
                <a:solidFill>
                  <a:srgbClr val="FFC000"/>
                </a:solidFill>
              </a:rPr>
              <a:t>&gt;)&lt;</a:t>
            </a:r>
            <a:r>
              <a:rPr lang="zh-CN" altLang="en-US" sz="2400" dirty="0" smtClean="0">
                <a:solidFill>
                  <a:srgbClr val="FFC000"/>
                </a:solidFill>
              </a:rPr>
              <a:t>操作数</a:t>
            </a:r>
            <a:r>
              <a:rPr lang="en-US" altLang="zh-CN" sz="2400" dirty="0" smtClean="0">
                <a:solidFill>
                  <a:srgbClr val="FFC000"/>
                </a:solidFill>
              </a:rPr>
              <a:t>&gt;</a:t>
            </a:r>
          </a:p>
          <a:p>
            <a:pPr marL="357188" indent="-357188" eaLnBrk="1" hangingPunct="1">
              <a:lnSpc>
                <a:spcPct val="90000"/>
              </a:lnSpc>
              <a:tabLst>
                <a:tab pos="623888" algn="l"/>
              </a:tabLst>
              <a:defRPr/>
            </a:pPr>
            <a:r>
              <a:rPr lang="zh-CN" altLang="en-US" sz="2800" dirty="0" smtClean="0"/>
              <a:t>例如：</a:t>
            </a:r>
          </a:p>
          <a:p>
            <a:pPr marL="900113" lvl="1" indent="-352425" eaLnBrk="1" hangingPunct="1">
              <a:lnSpc>
                <a:spcPct val="90000"/>
              </a:lnSpc>
              <a:buFontTx/>
              <a:buNone/>
              <a:tabLst>
                <a:tab pos="623888" algn="l"/>
              </a:tabLst>
              <a:defRPr/>
            </a:pPr>
            <a:r>
              <a:rPr lang="zh-CN" altLang="en-US"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=-10;</a:t>
            </a:r>
          </a:p>
          <a:p>
            <a:pPr marL="900113" lvl="1" indent="-352425" eaLnBrk="1" hangingPunct="1">
              <a:lnSpc>
                <a:spcPct val="90000"/>
              </a:lnSpc>
              <a:buFontTx/>
              <a:buNone/>
              <a:tabLst>
                <a:tab pos="623888" algn="l"/>
              </a:tabLst>
              <a:defRPr/>
            </a:pPr>
            <a:r>
              <a:rPr lang="en-US" altLang="zh-CN" sz="2400" dirty="0" smtClean="0"/>
              <a:t>	unsigned </a:t>
            </a:r>
            <a:r>
              <a:rPr lang="en-US" altLang="zh-CN" sz="2400" dirty="0" err="1" smtClean="0"/>
              <a:t>int</a:t>
            </a:r>
            <a:r>
              <a:rPr lang="en-US" altLang="zh-CN" sz="2400" dirty="0" smtClean="0"/>
              <a:t> j=3;  </a:t>
            </a:r>
          </a:p>
          <a:p>
            <a:pPr marL="900113" lvl="1" indent="-352425" eaLnBrk="1" hangingPunct="1">
              <a:lnSpc>
                <a:spcPct val="90000"/>
              </a:lnSpc>
              <a:buFontTx/>
              <a:buNone/>
              <a:tabLst>
                <a:tab pos="623888" algn="l"/>
              </a:tabLst>
              <a:defRPr/>
            </a:pPr>
            <a:r>
              <a:rPr lang="en-US" altLang="zh-CN" sz="2400" dirty="0" smtClean="0"/>
              <a:t>	</a:t>
            </a:r>
            <a:r>
              <a:rPr lang="en-US" altLang="zh-CN" sz="2400" dirty="0" err="1" smtClean="0"/>
              <a:t>i</a:t>
            </a:r>
            <a:r>
              <a:rPr lang="en-US" altLang="zh-CN" sz="2400" dirty="0" smtClean="0"/>
              <a:t>+(</a:t>
            </a:r>
            <a:r>
              <a:rPr lang="en-US" altLang="zh-CN" sz="2400" dirty="0" err="1" smtClean="0"/>
              <a:t>int</a:t>
            </a:r>
            <a:r>
              <a:rPr lang="en-US" altLang="zh-CN" sz="2400" dirty="0" smtClean="0"/>
              <a:t>)j</a:t>
            </a:r>
            <a:r>
              <a:rPr lang="zh-CN" altLang="en-US" sz="2400" dirty="0" smtClean="0"/>
              <a:t>将得到正确的结果：</a:t>
            </a:r>
            <a:r>
              <a:rPr lang="en-US" altLang="zh-CN" sz="2400" dirty="0" smtClean="0"/>
              <a:t>-7  </a:t>
            </a:r>
          </a:p>
          <a:p>
            <a:pPr marL="357188" indent="-357188" eaLnBrk="1" hangingPunct="1">
              <a:lnSpc>
                <a:spcPct val="90000"/>
              </a:lnSpc>
              <a:tabLst>
                <a:tab pos="623888" algn="l"/>
              </a:tabLst>
              <a:defRPr/>
            </a:pPr>
            <a:r>
              <a:rPr lang="zh-CN" altLang="en-US" sz="2800" dirty="0" smtClean="0"/>
              <a:t>再例如：</a:t>
            </a:r>
          </a:p>
          <a:p>
            <a:pPr marL="900113" lvl="1" indent="-352425" eaLnBrk="1" hangingPunct="1">
              <a:lnSpc>
                <a:spcPct val="90000"/>
              </a:lnSpc>
              <a:buFontTx/>
              <a:buNone/>
              <a:tabLst>
                <a:tab pos="623888" algn="l"/>
              </a:tabLst>
              <a:defRPr/>
            </a:pPr>
            <a:r>
              <a:rPr lang="zh-CN" altLang="en-US"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=2147483647;  //</a:t>
            </a:r>
            <a:r>
              <a:rPr lang="en-US" altLang="zh-CN" sz="2400" dirty="0" err="1" smtClean="0"/>
              <a:t>int</a:t>
            </a:r>
            <a:r>
              <a:rPr lang="zh-CN" altLang="en-US" sz="2400" dirty="0" smtClean="0"/>
              <a:t>类型中最大的正整数</a:t>
            </a:r>
          </a:p>
          <a:p>
            <a:pPr marL="900113" lvl="1" indent="-352425" eaLnBrk="1" hangingPunct="1">
              <a:lnSpc>
                <a:spcPct val="90000"/>
              </a:lnSpc>
              <a:buFontTx/>
              <a:buNone/>
              <a:tabLst>
                <a:tab pos="623888" algn="l"/>
              </a:tabLst>
              <a:defRPr/>
            </a:pPr>
            <a:r>
              <a:rPr lang="zh-CN" altLang="en-US" sz="2400" dirty="0" smtClean="0"/>
              <a:t>	</a:t>
            </a:r>
            <a:r>
              <a:rPr lang="en-US" altLang="zh-CN" sz="2400" dirty="0" err="1" smtClean="0"/>
              <a:t>int</a:t>
            </a:r>
            <a:r>
              <a:rPr lang="en-US" altLang="zh-CN" sz="2400" dirty="0" smtClean="0"/>
              <a:t> j=10;</a:t>
            </a:r>
          </a:p>
          <a:p>
            <a:pPr marL="900113" lvl="1" indent="-352425" eaLnBrk="1" hangingPunct="1">
              <a:lnSpc>
                <a:spcPct val="90000"/>
              </a:lnSpc>
              <a:buFontTx/>
              <a:buNone/>
              <a:tabLst>
                <a:tab pos="623888" algn="l"/>
              </a:tabLst>
              <a:defRPr/>
            </a:pPr>
            <a:r>
              <a:rPr lang="en-US" altLang="zh-CN" sz="2400" dirty="0" smtClean="0"/>
              <a:t>	(double)</a:t>
            </a:r>
            <a:r>
              <a:rPr lang="en-US" altLang="zh-CN" sz="2400" dirty="0" err="1" smtClean="0"/>
              <a:t>i+j</a:t>
            </a:r>
            <a:r>
              <a:rPr lang="zh-CN" altLang="en-US" sz="2400" dirty="0" smtClean="0"/>
              <a:t>将得到正确的结果：</a:t>
            </a:r>
            <a:r>
              <a:rPr lang="en-US" altLang="zh-CN" sz="2400" dirty="0" smtClean="0"/>
              <a:t>2147483657.0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0" y="144463"/>
            <a:ext cx="9144000" cy="981075"/>
          </a:xfrm>
        </p:spPr>
        <p:txBody>
          <a:bodyPr/>
          <a:lstStyle/>
          <a:p>
            <a:pPr eaLnBrk="1" hangingPunct="1">
              <a:defRPr/>
            </a:pPr>
            <a:r>
              <a:rPr lang="zh-CN" altLang="en-US" dirty="0" smtClean="0"/>
              <a:t>表达式中的类型转换</a:t>
            </a:r>
          </a:p>
        </p:txBody>
      </p:sp>
      <p:sp>
        <p:nvSpPr>
          <p:cNvPr id="92163" name="Rectangle 3"/>
          <p:cNvSpPr>
            <a:spLocks noGrp="1" noChangeArrowheads="1"/>
          </p:cNvSpPr>
          <p:nvPr>
            <p:ph type="body" idx="1"/>
          </p:nvPr>
        </p:nvSpPr>
        <p:spPr>
          <a:xfrm>
            <a:off x="250825" y="1268413"/>
            <a:ext cx="8675688" cy="5589587"/>
          </a:xfrm>
        </p:spPr>
        <p:txBody>
          <a:bodyPr/>
          <a:lstStyle/>
          <a:p>
            <a:pPr marL="357188" indent="-357188" eaLnBrk="1" hangingPunct="1">
              <a:lnSpc>
                <a:spcPct val="90000"/>
              </a:lnSpc>
              <a:defRPr/>
            </a:pPr>
            <a:r>
              <a:rPr lang="zh-CN" altLang="en-US" sz="2800" smtClean="0"/>
              <a:t>编译程序常常要对表达式中的操作数进行隐式类型转换，转换过程是</a:t>
            </a:r>
            <a:r>
              <a:rPr lang="zh-CN" altLang="en-US" sz="2800" smtClean="0">
                <a:solidFill>
                  <a:schemeClr val="folHlink"/>
                </a:solidFill>
              </a:rPr>
              <a:t>逐个操作符</a:t>
            </a:r>
            <a:r>
              <a:rPr lang="zh-CN" altLang="en-US" sz="2800" smtClean="0"/>
              <a:t>进行类型转换。例如：</a:t>
            </a:r>
          </a:p>
          <a:p>
            <a:pPr marL="981075" lvl="1" indent="-358775" eaLnBrk="1" hangingPunct="1">
              <a:lnSpc>
                <a:spcPct val="90000"/>
              </a:lnSpc>
              <a:buFontTx/>
              <a:buNone/>
              <a:defRPr/>
            </a:pPr>
            <a:r>
              <a:rPr lang="en-US" altLang="zh-CN" sz="2400" smtClean="0"/>
              <a:t>short int a=2</a:t>
            </a:r>
            <a:r>
              <a:rPr lang="en-GB" altLang="zh-CN" sz="2400" smtClean="0"/>
              <a:t>; </a:t>
            </a:r>
            <a:endParaRPr lang="en-US" altLang="zh-CN" sz="2400" smtClean="0"/>
          </a:p>
          <a:p>
            <a:pPr marL="981075" lvl="1" indent="-358775" eaLnBrk="1" hangingPunct="1">
              <a:lnSpc>
                <a:spcPct val="90000"/>
              </a:lnSpc>
              <a:buFontTx/>
              <a:buNone/>
              <a:defRPr/>
            </a:pPr>
            <a:r>
              <a:rPr lang="en-US" altLang="zh-CN" sz="2400" smtClean="0"/>
              <a:t>int b=2147483647; //int</a:t>
            </a:r>
            <a:r>
              <a:rPr lang="zh-CN" altLang="en-US" sz="2400" smtClean="0"/>
              <a:t>类型中最大的正整数</a:t>
            </a:r>
          </a:p>
          <a:p>
            <a:pPr marL="981075" lvl="1" indent="-358775" eaLnBrk="1" hangingPunct="1">
              <a:lnSpc>
                <a:spcPct val="90000"/>
              </a:lnSpc>
              <a:buFontTx/>
              <a:buNone/>
              <a:defRPr/>
            </a:pPr>
            <a:r>
              <a:rPr lang="en-US" altLang="zh-CN" sz="2400" smtClean="0"/>
              <a:t>double c=2.0;</a:t>
            </a:r>
          </a:p>
          <a:p>
            <a:pPr marL="357188" indent="-357188" eaLnBrk="1" hangingPunct="1">
              <a:lnSpc>
                <a:spcPct val="90000"/>
              </a:lnSpc>
              <a:buFont typeface="Wingdings" pitchFamily="2" charset="2"/>
              <a:buNone/>
              <a:defRPr/>
            </a:pPr>
            <a:r>
              <a:rPr lang="zh-CN" altLang="en-US" sz="2800" smtClean="0"/>
              <a:t>表达式：</a:t>
            </a:r>
            <a:r>
              <a:rPr lang="en-US" altLang="zh-CN" sz="2800" smtClean="0"/>
              <a:t>a*b/c</a:t>
            </a:r>
            <a:r>
              <a:rPr lang="zh-CN" altLang="en-US" sz="2800" smtClean="0"/>
              <a:t>将得到错误的结果：</a:t>
            </a:r>
            <a:r>
              <a:rPr lang="en-US" altLang="zh-CN" sz="2800" smtClean="0"/>
              <a:t>-1.0</a:t>
            </a:r>
            <a:r>
              <a:rPr lang="zh-CN" altLang="en-US" sz="2800" smtClean="0"/>
              <a:t>。</a:t>
            </a:r>
          </a:p>
          <a:p>
            <a:pPr marL="357188" indent="-357188" eaLnBrk="1" hangingPunct="1">
              <a:lnSpc>
                <a:spcPct val="90000"/>
              </a:lnSpc>
              <a:buFont typeface="Wingdings" pitchFamily="2" charset="2"/>
              <a:buNone/>
              <a:defRPr/>
            </a:pPr>
            <a:r>
              <a:rPr lang="zh-CN" altLang="en-US" sz="2800" smtClean="0"/>
              <a:t>解决办法：</a:t>
            </a:r>
          </a:p>
          <a:p>
            <a:pPr marL="357188" indent="-357188" eaLnBrk="1" hangingPunct="1">
              <a:lnSpc>
                <a:spcPct val="90000"/>
              </a:lnSpc>
              <a:buFont typeface="Wingdings" pitchFamily="2" charset="2"/>
              <a:buNone/>
              <a:defRPr/>
            </a:pPr>
            <a:r>
              <a:rPr lang="zh-CN" altLang="en-US" sz="2800" smtClean="0"/>
              <a:t>	</a:t>
            </a:r>
            <a:r>
              <a:rPr lang="en-US" altLang="zh-CN" sz="2800" smtClean="0"/>
              <a:t>(double)a*b/c</a:t>
            </a:r>
          </a:p>
          <a:p>
            <a:pPr marL="357188" indent="-357188" eaLnBrk="1" hangingPunct="1">
              <a:lnSpc>
                <a:spcPct val="90000"/>
              </a:lnSpc>
              <a:buFont typeface="Wingdings" pitchFamily="2" charset="2"/>
              <a:buNone/>
              <a:defRPr/>
            </a:pPr>
            <a:r>
              <a:rPr lang="zh-CN" altLang="en-US" sz="2800" smtClean="0"/>
              <a:t>或</a:t>
            </a:r>
          </a:p>
          <a:p>
            <a:pPr marL="357188" indent="-357188" eaLnBrk="1" hangingPunct="1">
              <a:lnSpc>
                <a:spcPct val="90000"/>
              </a:lnSpc>
              <a:buFont typeface="Wingdings" pitchFamily="2" charset="2"/>
              <a:buNone/>
              <a:defRPr/>
            </a:pPr>
            <a:r>
              <a:rPr lang="zh-CN" altLang="en-US" sz="2800" smtClean="0"/>
              <a:t>	</a:t>
            </a:r>
            <a:r>
              <a:rPr lang="en-US" altLang="zh-CN" sz="2800" smtClean="0"/>
              <a:t>a*(double)b/c </a:t>
            </a:r>
          </a:p>
          <a:p>
            <a:pPr marL="357188" indent="-357188" eaLnBrk="1" hangingPunct="1">
              <a:lnSpc>
                <a:spcPct val="90000"/>
              </a:lnSpc>
              <a:buFont typeface="Wingdings" pitchFamily="2" charset="2"/>
              <a:buNone/>
              <a:defRPr/>
            </a:pPr>
            <a:r>
              <a:rPr lang="zh-CN" altLang="en-US" sz="2800" smtClean="0"/>
              <a:t>结果为：</a:t>
            </a:r>
            <a:r>
              <a:rPr lang="en-US" altLang="zh-CN" sz="2800" smtClean="0"/>
              <a:t>2147483647.0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457200" y="1231900"/>
            <a:ext cx="8229600" cy="5581650"/>
          </a:xfrm>
        </p:spPr>
        <p:txBody>
          <a:bodyPr>
            <a:normAutofit fontScale="92500"/>
          </a:bodyPr>
          <a:lstStyle/>
          <a:p>
            <a:pPr eaLnBrk="1" hangingPunct="1">
              <a:defRPr/>
            </a:pPr>
            <a:r>
              <a:rPr lang="zh-CN" altLang="en-US" sz="2800" dirty="0" smtClean="0"/>
              <a:t>一些实数在计算机内部表示的是其近似值，用关系操作符直接对浮点数进行比较，有时会得出错误的结果：</a:t>
            </a:r>
          </a:p>
          <a:p>
            <a:pPr lvl="1" eaLnBrk="1" hangingPunct="1">
              <a:buFontTx/>
              <a:buNone/>
              <a:defRPr/>
            </a:pPr>
            <a:r>
              <a:rPr lang="en-US" altLang="zh-CN" sz="2400" dirty="0" smtClean="0"/>
              <a:t>double d1=0.1,d2=0.2,d=d1+d2;</a:t>
            </a:r>
          </a:p>
          <a:p>
            <a:pPr lvl="1" eaLnBrk="1" hangingPunct="1">
              <a:buFontTx/>
              <a:buNone/>
              <a:defRPr/>
            </a:pPr>
            <a:r>
              <a:rPr lang="en-US" altLang="zh-CN" sz="2400" dirty="0" smtClean="0"/>
              <a:t>d == 0.3 //</a:t>
            </a:r>
            <a:r>
              <a:rPr lang="en-US" altLang="zh-CN" sz="2400" dirty="0" smtClean="0">
                <a:solidFill>
                  <a:schemeClr val="folHlink"/>
                </a:solidFill>
              </a:rPr>
              <a:t>?</a:t>
            </a:r>
          </a:p>
          <a:p>
            <a:pPr lvl="1" eaLnBrk="1" hangingPunct="1">
              <a:buFontTx/>
              <a:buNone/>
              <a:defRPr/>
            </a:pPr>
            <a:r>
              <a:rPr lang="en-US" altLang="zh-CN" sz="2400" dirty="0" smtClean="0"/>
              <a:t>......</a:t>
            </a:r>
          </a:p>
          <a:p>
            <a:pPr lvl="1" eaLnBrk="1" hangingPunct="1">
              <a:buFontTx/>
              <a:buNone/>
              <a:defRPr/>
            </a:pPr>
            <a:r>
              <a:rPr lang="en-US" altLang="zh-CN" sz="2400" dirty="0" smtClean="0"/>
              <a:t>double </a:t>
            </a:r>
            <a:r>
              <a:rPr lang="en-US" altLang="zh-CN" sz="2400" dirty="0" err="1" smtClean="0"/>
              <a:t>x,y</a:t>
            </a:r>
            <a:r>
              <a:rPr lang="en-US" altLang="zh-CN" sz="2400" dirty="0" smtClean="0"/>
              <a:t>;</a:t>
            </a:r>
          </a:p>
          <a:p>
            <a:pPr lvl="1" eaLnBrk="1" hangingPunct="1">
              <a:buFontTx/>
              <a:buNone/>
              <a:defRPr/>
            </a:pPr>
            <a:r>
              <a:rPr lang="en-US" altLang="zh-CN" sz="2400" dirty="0" smtClean="0"/>
              <a:t>......</a:t>
            </a:r>
          </a:p>
          <a:p>
            <a:pPr lvl="1" eaLnBrk="1" hangingPunct="1">
              <a:buFontTx/>
              <a:buNone/>
              <a:defRPr/>
            </a:pPr>
            <a:r>
              <a:rPr lang="en-US" altLang="zh-CN" sz="2400" dirty="0" smtClean="0"/>
              <a:t>y-x*(y/x) == 0.0  //</a:t>
            </a:r>
            <a:r>
              <a:rPr lang="en-US" altLang="zh-CN" sz="2400" dirty="0" smtClean="0">
                <a:solidFill>
                  <a:schemeClr val="folHlink"/>
                </a:solidFill>
              </a:rPr>
              <a:t>?</a:t>
            </a:r>
          </a:p>
          <a:p>
            <a:pPr eaLnBrk="1" hangingPunct="1">
              <a:defRPr/>
            </a:pPr>
            <a:r>
              <a:rPr lang="zh-CN" altLang="en-US" sz="2800" dirty="0" smtClean="0"/>
              <a:t>应避免对两个实数进行</a:t>
            </a:r>
            <a:r>
              <a:rPr lang="zh-CN" altLang="en-US" sz="2800" dirty="0" smtClean="0">
                <a:latin typeface="Arial"/>
              </a:rPr>
              <a:t>“</a:t>
            </a:r>
            <a:r>
              <a:rPr lang="en-US" altLang="zh-CN" sz="2800" dirty="0" smtClean="0"/>
              <a:t>==</a:t>
            </a:r>
            <a:r>
              <a:rPr lang="en-US" altLang="zh-CN" sz="2800" dirty="0" smtClean="0">
                <a:latin typeface="Arial"/>
              </a:rPr>
              <a:t>”</a:t>
            </a:r>
            <a:r>
              <a:rPr lang="zh-CN" altLang="en-US" sz="2800" dirty="0" smtClean="0"/>
              <a:t>和</a:t>
            </a:r>
            <a:r>
              <a:rPr lang="zh-CN" altLang="en-US" sz="2800" dirty="0" smtClean="0">
                <a:latin typeface="Arial"/>
              </a:rPr>
              <a:t>“</a:t>
            </a:r>
            <a:r>
              <a:rPr lang="en-US" altLang="zh-CN" sz="2800" dirty="0" smtClean="0"/>
              <a:t>!=</a:t>
            </a:r>
            <a:r>
              <a:rPr lang="en-US" altLang="zh-CN" sz="2800" dirty="0" smtClean="0">
                <a:latin typeface="Arial"/>
              </a:rPr>
              <a:t>”</a:t>
            </a:r>
            <a:r>
              <a:rPr lang="zh-CN" altLang="en-US" sz="2800" dirty="0" smtClean="0"/>
              <a:t>比较运算，应该通过计算它们的差的绝对值是否小于或大于某个很小的数来实现： </a:t>
            </a:r>
          </a:p>
          <a:p>
            <a:pPr lvl="1" eaLnBrk="1" hangingPunct="1">
              <a:buFontTx/>
              <a:buNone/>
              <a:defRPr/>
            </a:pPr>
            <a:r>
              <a:rPr lang="en-US" altLang="zh-CN" sz="2400" dirty="0" smtClean="0"/>
              <a:t>x == y	</a:t>
            </a:r>
            <a:r>
              <a:rPr lang="zh-CN" altLang="en-US" sz="2400" dirty="0" smtClean="0"/>
              <a:t>可写成：</a:t>
            </a:r>
            <a:r>
              <a:rPr lang="en-US" altLang="zh-CN" sz="2400" dirty="0" err="1" smtClean="0"/>
              <a:t>fabs</a:t>
            </a:r>
            <a:r>
              <a:rPr lang="en-US" altLang="zh-CN" sz="2400" dirty="0" smtClean="0"/>
              <a:t>(x-y)&lt;1e-6</a:t>
            </a:r>
          </a:p>
          <a:p>
            <a:pPr lvl="1" eaLnBrk="1" hangingPunct="1">
              <a:buFontTx/>
              <a:buNone/>
              <a:defRPr/>
            </a:pPr>
            <a:r>
              <a:rPr lang="en-US" altLang="zh-CN" sz="2400" dirty="0" smtClean="0"/>
              <a:t>x != y	</a:t>
            </a:r>
            <a:r>
              <a:rPr lang="zh-CN" altLang="en-US" sz="2400" dirty="0" smtClean="0"/>
              <a:t>可写成：</a:t>
            </a:r>
            <a:r>
              <a:rPr lang="en-US" altLang="zh-CN" sz="2400" dirty="0" err="1" smtClean="0"/>
              <a:t>fabs</a:t>
            </a:r>
            <a:r>
              <a:rPr lang="en-US" altLang="zh-CN" sz="2400" dirty="0" smtClean="0"/>
              <a:t>(x-y)&gt;1e-6</a:t>
            </a:r>
            <a:endParaRPr lang="en-US" altLang="zh-CN" sz="2000" dirty="0" smtClean="0"/>
          </a:p>
        </p:txBody>
      </p:sp>
      <p:sp>
        <p:nvSpPr>
          <p:cNvPr id="3" name="Rectangle 2"/>
          <p:cNvSpPr>
            <a:spLocks noGrp="1" noChangeArrowheads="1"/>
          </p:cNvSpPr>
          <p:nvPr>
            <p:ph type="title"/>
          </p:nvPr>
        </p:nvSpPr>
        <p:spPr>
          <a:xfrm>
            <a:off x="0" y="144463"/>
            <a:ext cx="9144000" cy="981075"/>
          </a:xfrm>
        </p:spPr>
        <p:txBody>
          <a:bodyPr/>
          <a:lstStyle/>
          <a:p>
            <a:pPr eaLnBrk="1" hangingPunct="1">
              <a:defRPr/>
            </a:pPr>
            <a:r>
              <a:rPr lang="zh-CN" altLang="en-US" dirty="0" smtClean="0"/>
              <a:t>实数的“等于”与“不等于”比较</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188913"/>
            <a:ext cx="9144000" cy="1155700"/>
          </a:xfrm>
        </p:spPr>
        <p:txBody>
          <a:bodyPr/>
          <a:lstStyle/>
          <a:p>
            <a:pPr eaLnBrk="1" hangingPunct="1">
              <a:defRPr/>
            </a:pPr>
            <a:r>
              <a:rPr lang="zh-CN" altLang="en-US" smtClean="0"/>
              <a:t>短路求值 </a:t>
            </a:r>
            <a:r>
              <a:rPr lang="en-US" altLang="zh-CN" smtClean="0"/>
              <a:t>(short-circuit evaluation) </a:t>
            </a:r>
          </a:p>
        </p:txBody>
      </p:sp>
      <p:sp>
        <p:nvSpPr>
          <p:cNvPr id="78851" name="Rectangle 3"/>
          <p:cNvSpPr>
            <a:spLocks noGrp="1" noChangeArrowheads="1"/>
          </p:cNvSpPr>
          <p:nvPr>
            <p:ph type="body" idx="1"/>
          </p:nvPr>
        </p:nvSpPr>
        <p:spPr>
          <a:xfrm>
            <a:off x="179388" y="1412875"/>
            <a:ext cx="8713787" cy="4895850"/>
          </a:xfrm>
        </p:spPr>
        <p:txBody>
          <a:bodyPr>
            <a:normAutofit fontScale="85000" lnSpcReduction="20000"/>
          </a:bodyPr>
          <a:lstStyle/>
          <a:p>
            <a:pPr marL="357188" indent="-357188" eaLnBrk="1" hangingPunct="1">
              <a:lnSpc>
                <a:spcPct val="110000"/>
              </a:lnSpc>
              <a:defRPr/>
            </a:pPr>
            <a:r>
              <a:rPr lang="zh-CN" altLang="en-US" smtClean="0"/>
              <a:t>在</a:t>
            </a:r>
            <a:r>
              <a:rPr lang="en-US" altLang="zh-CN" smtClean="0"/>
              <a:t>C++</a:t>
            </a:r>
            <a:r>
              <a:rPr lang="zh-CN" altLang="en-US" smtClean="0"/>
              <a:t>中，对于</a:t>
            </a:r>
            <a:endParaRPr lang="en-US" altLang="zh-CN" smtClean="0"/>
          </a:p>
          <a:p>
            <a:pPr marL="757238" lvl="1" indent="-357188" eaLnBrk="1" hangingPunct="1">
              <a:lnSpc>
                <a:spcPct val="110000"/>
              </a:lnSpc>
              <a:defRPr/>
            </a:pPr>
            <a:r>
              <a:rPr lang="zh-CN" altLang="en-US" smtClean="0"/>
              <a:t>逻辑</a:t>
            </a:r>
            <a:r>
              <a:rPr lang="zh-CN" altLang="en-US" smtClean="0">
                <a:latin typeface="Arial"/>
              </a:rPr>
              <a:t>“</a:t>
            </a:r>
            <a:r>
              <a:rPr lang="zh-CN" altLang="en-US" smtClean="0"/>
              <a:t>与</a:t>
            </a:r>
            <a:r>
              <a:rPr lang="zh-CN" altLang="en-US" smtClean="0">
                <a:latin typeface="Arial"/>
              </a:rPr>
              <a:t>”</a:t>
            </a:r>
            <a:r>
              <a:rPr lang="zh-CN" altLang="en-US" smtClean="0"/>
              <a:t>操作符</a:t>
            </a:r>
            <a:r>
              <a:rPr lang="zh-CN" altLang="en-US" smtClean="0">
                <a:latin typeface="Arial"/>
              </a:rPr>
              <a:t>“</a:t>
            </a:r>
            <a:r>
              <a:rPr lang="en-US" altLang="zh-CN" smtClean="0">
                <a:solidFill>
                  <a:schemeClr val="folHlink"/>
                </a:solidFill>
              </a:rPr>
              <a:t>&amp;&amp;</a:t>
            </a:r>
            <a:r>
              <a:rPr lang="en-US" altLang="zh-CN" smtClean="0">
                <a:latin typeface="Arial"/>
              </a:rPr>
              <a:t>”</a:t>
            </a:r>
            <a:endParaRPr lang="en-US" altLang="zh-CN" smtClean="0"/>
          </a:p>
          <a:p>
            <a:pPr marL="757238" lvl="1" indent="-357188" eaLnBrk="1" hangingPunct="1">
              <a:lnSpc>
                <a:spcPct val="110000"/>
              </a:lnSpc>
              <a:defRPr/>
            </a:pPr>
            <a:r>
              <a:rPr lang="zh-CN" altLang="en-US" smtClean="0"/>
              <a:t>逻辑</a:t>
            </a:r>
            <a:r>
              <a:rPr lang="zh-CN" altLang="en-US" smtClean="0">
                <a:latin typeface="Arial"/>
              </a:rPr>
              <a:t>“</a:t>
            </a:r>
            <a:r>
              <a:rPr lang="zh-CN" altLang="en-US" smtClean="0"/>
              <a:t>或</a:t>
            </a:r>
            <a:r>
              <a:rPr lang="zh-CN" altLang="en-US" smtClean="0">
                <a:latin typeface="Arial"/>
              </a:rPr>
              <a:t>”</a:t>
            </a:r>
            <a:r>
              <a:rPr lang="zh-CN" altLang="en-US" smtClean="0"/>
              <a:t>操作符</a:t>
            </a:r>
            <a:r>
              <a:rPr lang="zh-CN" altLang="en-US" smtClean="0">
                <a:latin typeface="Arial"/>
              </a:rPr>
              <a:t>“</a:t>
            </a:r>
            <a:r>
              <a:rPr lang="en-US" altLang="zh-CN" smtClean="0">
                <a:solidFill>
                  <a:schemeClr val="folHlink"/>
                </a:solidFill>
              </a:rPr>
              <a:t>||</a:t>
            </a:r>
            <a:r>
              <a:rPr lang="en-US" altLang="zh-CN" smtClean="0">
                <a:latin typeface="Arial"/>
              </a:rPr>
              <a:t>”</a:t>
            </a:r>
            <a:endParaRPr lang="en-US" altLang="zh-CN" smtClean="0"/>
          </a:p>
          <a:p>
            <a:pPr marL="357188" indent="-357188" eaLnBrk="1" hangingPunct="1">
              <a:lnSpc>
                <a:spcPct val="120000"/>
              </a:lnSpc>
              <a:defRPr/>
            </a:pPr>
            <a:r>
              <a:rPr lang="zh-CN" altLang="en-US" smtClean="0"/>
              <a:t>如果第一个操作数已能确定运算结果了，则不再计算第二个操作数的值，该规则称为</a:t>
            </a:r>
            <a:r>
              <a:rPr lang="zh-CN" altLang="en-US" smtClean="0">
                <a:solidFill>
                  <a:schemeClr val="folHlink"/>
                </a:solidFill>
              </a:rPr>
              <a:t>短路求值</a:t>
            </a:r>
            <a:r>
              <a:rPr lang="zh-CN" altLang="en-US" smtClean="0"/>
              <a:t>。例如：</a:t>
            </a:r>
          </a:p>
          <a:p>
            <a:pPr marL="1004888" lvl="1" indent="-457200" eaLnBrk="1" hangingPunct="1">
              <a:lnSpc>
                <a:spcPct val="110000"/>
              </a:lnSpc>
              <a:defRPr/>
            </a:pPr>
            <a:r>
              <a:rPr lang="en-US" altLang="zh-CN" smtClean="0"/>
              <a:t>false </a:t>
            </a:r>
            <a:r>
              <a:rPr lang="en-US" altLang="zh-CN" smtClean="0">
                <a:solidFill>
                  <a:srgbClr val="FF9900"/>
                </a:solidFill>
              </a:rPr>
              <a:t>&amp;&amp;</a:t>
            </a:r>
            <a:r>
              <a:rPr lang="en-US" altLang="zh-CN" smtClean="0"/>
              <a:t> x </a:t>
            </a:r>
            <a:r>
              <a:rPr lang="zh-CN" altLang="en-US" smtClean="0"/>
              <a:t>的结果为 </a:t>
            </a:r>
            <a:r>
              <a:rPr lang="en-US" altLang="zh-CN" smtClean="0"/>
              <a:t>false</a:t>
            </a:r>
          </a:p>
          <a:p>
            <a:pPr marL="1004888" lvl="1" indent="-457200" eaLnBrk="1" hangingPunct="1">
              <a:lnSpc>
                <a:spcPct val="110000"/>
              </a:lnSpc>
              <a:defRPr/>
            </a:pPr>
            <a:r>
              <a:rPr lang="en-US" altLang="zh-CN" smtClean="0"/>
              <a:t>true </a:t>
            </a:r>
            <a:r>
              <a:rPr lang="en-US" altLang="zh-CN" smtClean="0">
                <a:solidFill>
                  <a:srgbClr val="FF9900"/>
                </a:solidFill>
              </a:rPr>
              <a:t>||</a:t>
            </a:r>
            <a:r>
              <a:rPr lang="en-US" altLang="zh-CN" smtClean="0"/>
              <a:t> x </a:t>
            </a:r>
            <a:r>
              <a:rPr lang="zh-CN" altLang="en-US" smtClean="0"/>
              <a:t>的结果为 </a:t>
            </a:r>
            <a:r>
              <a:rPr lang="en-US" altLang="zh-CN" smtClean="0"/>
              <a:t>true</a:t>
            </a:r>
          </a:p>
          <a:p>
            <a:pPr marL="357188" indent="-357188" eaLnBrk="1" hangingPunct="1">
              <a:lnSpc>
                <a:spcPct val="120000"/>
              </a:lnSpc>
              <a:defRPr/>
            </a:pPr>
            <a:r>
              <a:rPr lang="zh-CN" altLang="en-US" smtClean="0"/>
              <a:t>短路求值一方面能够提高逻辑运算的效率，另一方面它也能为逻辑运算式中的其它运算提供一个</a:t>
            </a:r>
            <a:r>
              <a:rPr lang="zh-CN" altLang="en-US" smtClean="0">
                <a:latin typeface="Arial"/>
              </a:rPr>
              <a:t>“</a:t>
            </a:r>
            <a:r>
              <a:rPr lang="zh-CN" altLang="en-US" smtClean="0">
                <a:solidFill>
                  <a:schemeClr val="folHlink"/>
                </a:solidFill>
              </a:rPr>
              <a:t>卫士</a:t>
            </a:r>
            <a:r>
              <a:rPr lang="zh-CN" altLang="en-US" smtClean="0">
                <a:latin typeface="Arial"/>
              </a:rPr>
              <a:t>”</a:t>
            </a:r>
            <a:r>
              <a:rPr lang="zh-CN" altLang="en-US" smtClean="0"/>
              <a:t>（</a:t>
            </a:r>
            <a:r>
              <a:rPr lang="en-US" altLang="zh-CN" smtClean="0"/>
              <a:t>guard</a:t>
            </a:r>
            <a:r>
              <a:rPr lang="zh-CN" altLang="en-US" smtClean="0"/>
              <a:t>）。例如： </a:t>
            </a:r>
          </a:p>
          <a:p>
            <a:pPr marL="900113" lvl="1" indent="-352425" eaLnBrk="1" hangingPunct="1">
              <a:lnSpc>
                <a:spcPct val="110000"/>
              </a:lnSpc>
              <a:buFontTx/>
              <a:buNone/>
              <a:defRPr/>
            </a:pPr>
            <a:r>
              <a:rPr lang="zh-CN" altLang="en-US" smtClean="0"/>
              <a:t>	</a:t>
            </a:r>
            <a:r>
              <a:rPr lang="en-US" altLang="zh-CN" smtClean="0"/>
              <a:t>(number != 0) &amp;&amp; (1/number &gt; 0.5)</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defRPr/>
            </a:pPr>
            <a:r>
              <a:rPr lang="zh-CN" altLang="en-US" smtClean="0"/>
              <a:t>操作符的副作用</a:t>
            </a:r>
          </a:p>
        </p:txBody>
      </p:sp>
      <p:sp>
        <p:nvSpPr>
          <p:cNvPr id="108547" name="Rectangle 3"/>
          <p:cNvSpPr>
            <a:spLocks noGrp="1" noChangeArrowheads="1"/>
          </p:cNvSpPr>
          <p:nvPr>
            <p:ph type="body" idx="1"/>
          </p:nvPr>
        </p:nvSpPr>
        <p:spPr>
          <a:xfrm>
            <a:off x="457200" y="1600200"/>
            <a:ext cx="8229600" cy="5068888"/>
          </a:xfrm>
        </p:spPr>
        <p:txBody>
          <a:bodyPr/>
          <a:lstStyle/>
          <a:p>
            <a:pPr eaLnBrk="1" hangingPunct="1">
              <a:defRPr/>
            </a:pPr>
            <a:r>
              <a:rPr lang="zh-CN" altLang="en-US" sz="2800" smtClean="0"/>
              <a:t>通常情况下，操作符所指定的运算不会改变操作数的值（运算结果将保存在临时的存储单元中）。例如：</a:t>
            </a:r>
          </a:p>
          <a:p>
            <a:pPr lvl="1" eaLnBrk="1" hangingPunct="1">
              <a:defRPr/>
            </a:pPr>
            <a:r>
              <a:rPr lang="en-US" altLang="zh-CN" sz="2400" smtClean="0"/>
              <a:t>x+y</a:t>
            </a:r>
            <a:r>
              <a:rPr lang="zh-CN" altLang="en-US" sz="2400" smtClean="0"/>
              <a:t>不会改变</a:t>
            </a:r>
            <a:r>
              <a:rPr lang="en-US" altLang="zh-CN" sz="2400" smtClean="0"/>
              <a:t>x</a:t>
            </a:r>
            <a:r>
              <a:rPr lang="zh-CN" altLang="en-US" sz="2400" smtClean="0"/>
              <a:t>和</a:t>
            </a:r>
            <a:r>
              <a:rPr lang="en-US" altLang="zh-CN" sz="2400" smtClean="0"/>
              <a:t>y</a:t>
            </a:r>
            <a:r>
              <a:rPr lang="zh-CN" altLang="en-US" sz="2400" smtClean="0"/>
              <a:t>的值，计算结果保存在一个临时的内存单元或寄存器中。	</a:t>
            </a:r>
          </a:p>
          <a:p>
            <a:pPr eaLnBrk="1" hangingPunct="1">
              <a:defRPr/>
            </a:pPr>
            <a:r>
              <a:rPr lang="zh-CN" altLang="en-US" sz="2800" smtClean="0"/>
              <a:t>在</a:t>
            </a:r>
            <a:r>
              <a:rPr lang="en-US" altLang="zh-CN" sz="2800" smtClean="0"/>
              <a:t>C++</a:t>
            </a:r>
            <a:r>
              <a:rPr lang="zh-CN" altLang="en-US" sz="2800" smtClean="0"/>
              <a:t>语言中，有些操作符（如：赋值</a:t>
            </a:r>
            <a:r>
              <a:rPr lang="en-US" altLang="zh-CN" sz="2800" smtClean="0"/>
              <a:t>=</a:t>
            </a:r>
            <a:r>
              <a:rPr lang="zh-CN" altLang="en-US" sz="2800" smtClean="0"/>
              <a:t>、自增</a:t>
            </a:r>
            <a:r>
              <a:rPr lang="en-US" altLang="zh-CN" sz="2800" smtClean="0"/>
              <a:t>++</a:t>
            </a:r>
            <a:r>
              <a:rPr lang="zh-CN" altLang="en-US" sz="2800" smtClean="0"/>
              <a:t>、自减</a:t>
            </a:r>
            <a:r>
              <a:rPr lang="en-US" altLang="zh-CN" sz="2800" smtClean="0"/>
              <a:t>--</a:t>
            </a:r>
            <a:r>
              <a:rPr lang="zh-CN" altLang="en-US" sz="2800" smtClean="0"/>
              <a:t>等操作符）的运算在得到一个运算结果的同时，也会改变操作数的值，称这些操作符带有</a:t>
            </a:r>
            <a:r>
              <a:rPr lang="zh-CN" altLang="en-US" sz="2800" smtClean="0">
                <a:solidFill>
                  <a:schemeClr val="folHlink"/>
                </a:solidFill>
              </a:rPr>
              <a:t>副作用</a:t>
            </a:r>
            <a:r>
              <a:rPr lang="zh-CN" altLang="en-US" sz="2800" smtClean="0"/>
              <a:t>。</a:t>
            </a:r>
            <a:endParaRPr lang="en-US" altLang="zh-CN" sz="2800" smtClean="0"/>
          </a:p>
          <a:p>
            <a:pPr eaLnBrk="1" hangingPunct="1">
              <a:defRPr/>
            </a:pPr>
            <a:r>
              <a:rPr lang="zh-CN" altLang="en-US" sz="2800" smtClean="0">
                <a:solidFill>
                  <a:schemeClr val="folHlink"/>
                </a:solidFill>
              </a:rPr>
              <a:t>有副作用的操作有时会产生不良结果！</a:t>
            </a:r>
            <a:endParaRPr lang="zh-CN" altLang="en-US" sz="2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0" y="71438"/>
            <a:ext cx="9144000" cy="981075"/>
          </a:xfrm>
        </p:spPr>
        <p:txBody>
          <a:bodyPr/>
          <a:lstStyle/>
          <a:p>
            <a:pPr eaLnBrk="1" hangingPunct="1">
              <a:defRPr/>
            </a:pPr>
            <a:r>
              <a:rPr lang="zh-CN" altLang="en-US"/>
              <a:t>带</a:t>
            </a:r>
            <a:r>
              <a:rPr lang="zh-CN" altLang="en-US" smtClean="0"/>
              <a:t>副作用操作符</a:t>
            </a:r>
            <a:r>
              <a:rPr lang="zh-CN" altLang="en-US"/>
              <a:t>的</a:t>
            </a:r>
            <a:r>
              <a:rPr lang="zh-CN" altLang="en-US" smtClean="0"/>
              <a:t>表达式计算</a:t>
            </a:r>
          </a:p>
        </p:txBody>
      </p:sp>
      <p:sp>
        <p:nvSpPr>
          <p:cNvPr id="93187" name="Rectangle 3"/>
          <p:cNvSpPr>
            <a:spLocks noGrp="1" noChangeArrowheads="1"/>
          </p:cNvSpPr>
          <p:nvPr>
            <p:ph type="body" idx="1"/>
          </p:nvPr>
        </p:nvSpPr>
        <p:spPr>
          <a:xfrm>
            <a:off x="323850" y="1341438"/>
            <a:ext cx="8569325" cy="5327650"/>
          </a:xfrm>
        </p:spPr>
        <p:txBody>
          <a:bodyPr>
            <a:normAutofit fontScale="92500"/>
          </a:bodyPr>
          <a:lstStyle/>
          <a:p>
            <a:pPr marL="357188" indent="-357188" eaLnBrk="1" hangingPunct="1">
              <a:tabLst>
                <a:tab pos="623888" algn="l"/>
              </a:tabLst>
              <a:defRPr/>
            </a:pPr>
            <a:r>
              <a:rPr lang="zh-CN" altLang="en-US" sz="2800" dirty="0"/>
              <a:t>对不相邻的操作符，</a:t>
            </a:r>
            <a:r>
              <a:rPr lang="en-US" altLang="zh-CN" sz="2800" dirty="0"/>
              <a:t>C++</a:t>
            </a:r>
            <a:r>
              <a:rPr lang="zh-CN" altLang="en-US" sz="2800" dirty="0"/>
              <a:t>一般没有规定计算次序（</a:t>
            </a:r>
            <a:r>
              <a:rPr lang="en-US" altLang="zh-CN" sz="2800" dirty="0"/>
              <a:t>&amp;&amp;</a:t>
            </a:r>
            <a:r>
              <a:rPr lang="zh-CN" altLang="en-US" sz="2800" dirty="0"/>
              <a:t>、</a:t>
            </a:r>
            <a:r>
              <a:rPr lang="en-US" altLang="zh-CN" sz="2800" dirty="0"/>
              <a:t>||</a:t>
            </a:r>
            <a:r>
              <a:rPr lang="zh-CN" altLang="en-US" sz="2800" dirty="0"/>
              <a:t>、</a:t>
            </a:r>
            <a:r>
              <a:rPr lang="en-US" altLang="zh-CN" sz="2800" dirty="0"/>
              <a:t>?:</a:t>
            </a:r>
            <a:r>
              <a:rPr lang="zh-CN" altLang="en-US" sz="2800" dirty="0"/>
              <a:t>和</a:t>
            </a:r>
            <a:r>
              <a:rPr lang="en-US" altLang="zh-CN" sz="2800" dirty="0"/>
              <a:t>,</a:t>
            </a:r>
            <a:r>
              <a:rPr lang="zh-CN" altLang="en-US" sz="2800" dirty="0"/>
              <a:t>操作符除外</a:t>
            </a:r>
            <a:r>
              <a:rPr lang="zh-CN" altLang="en-US" sz="2800" dirty="0" smtClean="0"/>
              <a:t>）。</a:t>
            </a:r>
            <a:endParaRPr lang="en-US" altLang="zh-CN" sz="2800" dirty="0" smtClean="0"/>
          </a:p>
          <a:p>
            <a:pPr marL="981075" lvl="1" indent="-357188" eaLnBrk="1" hangingPunct="1">
              <a:tabLst>
                <a:tab pos="623888" algn="l"/>
              </a:tabLst>
              <a:defRPr/>
            </a:pPr>
            <a:r>
              <a:rPr lang="zh-CN" altLang="en-US" sz="2400" dirty="0" smtClean="0"/>
              <a:t>例如，对于</a:t>
            </a:r>
            <a:r>
              <a:rPr lang="en-US" altLang="zh-CN" sz="2400" dirty="0" smtClean="0"/>
              <a:t>(</a:t>
            </a:r>
            <a:r>
              <a:rPr lang="en-US" altLang="zh-CN" sz="2400" dirty="0" err="1"/>
              <a:t>a+b</a:t>
            </a:r>
            <a:r>
              <a:rPr lang="en-US" altLang="zh-CN" sz="2400" dirty="0"/>
              <a:t>)*(c-d</a:t>
            </a:r>
            <a:r>
              <a:rPr lang="en-US" altLang="zh-CN" sz="2400" dirty="0" smtClean="0"/>
              <a:t>)</a:t>
            </a:r>
            <a:r>
              <a:rPr lang="zh-CN" altLang="en-US" sz="2400" dirty="0" smtClean="0"/>
              <a:t>，</a:t>
            </a:r>
            <a:r>
              <a:rPr lang="en-US" altLang="zh-CN" sz="2400" dirty="0" smtClean="0"/>
              <a:t>C</a:t>
            </a:r>
            <a:r>
              <a:rPr lang="en-US" altLang="zh-CN" sz="2400" dirty="0"/>
              <a:t>++</a:t>
            </a:r>
            <a:r>
              <a:rPr lang="zh-CN" altLang="en-US" sz="2400" dirty="0"/>
              <a:t>没有规定</a:t>
            </a:r>
            <a:r>
              <a:rPr lang="en-US" altLang="zh-CN" sz="2400" dirty="0"/>
              <a:t>+</a:t>
            </a:r>
            <a:r>
              <a:rPr lang="zh-CN" altLang="en-US" sz="2400" dirty="0"/>
              <a:t>和</a:t>
            </a:r>
            <a:r>
              <a:rPr lang="en-US" altLang="zh-CN" sz="2400" dirty="0"/>
              <a:t>-</a:t>
            </a:r>
            <a:r>
              <a:rPr lang="zh-CN" altLang="en-US" sz="2400" dirty="0"/>
              <a:t>的计算次序</a:t>
            </a:r>
            <a:r>
              <a:rPr lang="zh-CN" altLang="en-US" sz="2400" dirty="0" smtClean="0"/>
              <a:t>。</a:t>
            </a:r>
            <a:endParaRPr lang="en-US" altLang="zh-CN" sz="2400" dirty="0" smtClean="0"/>
          </a:p>
          <a:p>
            <a:pPr marL="357188" indent="-357188" eaLnBrk="1" hangingPunct="1">
              <a:tabLst>
                <a:tab pos="623888" algn="l"/>
              </a:tabLst>
              <a:defRPr/>
            </a:pPr>
            <a:r>
              <a:rPr lang="zh-CN" altLang="en-US" sz="2800" dirty="0" smtClean="0"/>
              <a:t>当一个表达式中包含带副作用的操作符时，该表达式的结果是不确定的。</a:t>
            </a:r>
          </a:p>
          <a:p>
            <a:pPr marL="981075" lvl="1" indent="-358775" eaLnBrk="1" hangingPunct="1">
              <a:tabLst>
                <a:tab pos="623888" algn="l"/>
              </a:tabLst>
              <a:defRPr/>
            </a:pPr>
            <a:r>
              <a:rPr lang="zh-CN" altLang="en-US" sz="2400" dirty="0" smtClean="0"/>
              <a:t>例如：</a:t>
            </a:r>
          </a:p>
          <a:p>
            <a:pPr marL="981075" lvl="1" indent="-358775" eaLnBrk="1" hangingPunct="1">
              <a:buFontTx/>
              <a:buNone/>
              <a:tabLst>
                <a:tab pos="623888" algn="l"/>
              </a:tabLst>
              <a:defRPr/>
            </a:pPr>
            <a:r>
              <a:rPr lang="zh-CN" altLang="en-US" sz="2400" dirty="0" smtClean="0"/>
              <a:t>		</a:t>
            </a:r>
            <a:r>
              <a:rPr lang="en-US" altLang="zh-CN" sz="2400" dirty="0" smtClean="0"/>
              <a:t>(x+1)*(++x)</a:t>
            </a:r>
          </a:p>
          <a:p>
            <a:pPr marL="981075" lvl="1" indent="-358775" eaLnBrk="1" hangingPunct="1">
              <a:tabLst>
                <a:tab pos="623888" algn="l"/>
              </a:tabLst>
              <a:defRPr/>
            </a:pPr>
            <a:r>
              <a:rPr lang="zh-CN" altLang="en-US" sz="2400" dirty="0" smtClean="0"/>
              <a:t>由于</a:t>
            </a:r>
            <a:r>
              <a:rPr lang="en-US" altLang="zh-CN" sz="2400" dirty="0" smtClean="0"/>
              <a:t>C++</a:t>
            </a:r>
            <a:r>
              <a:rPr lang="zh-CN" altLang="en-US" sz="2400" dirty="0" smtClean="0"/>
              <a:t>没有规定操作符</a:t>
            </a:r>
            <a:r>
              <a:rPr lang="en-US" altLang="zh-CN" sz="2400" dirty="0" smtClean="0"/>
              <a:t>+</a:t>
            </a:r>
            <a:r>
              <a:rPr lang="zh-CN" altLang="en-US" sz="2400" dirty="0" smtClean="0"/>
              <a:t>和</a:t>
            </a:r>
            <a:r>
              <a:rPr lang="en-US" altLang="zh-CN" sz="2400" dirty="0" smtClean="0"/>
              <a:t>++</a:t>
            </a:r>
            <a:r>
              <a:rPr lang="zh-CN" altLang="en-US" sz="2400" dirty="0" smtClean="0"/>
              <a:t>谁先计算，因此，不同的编译程序可能会给出不同的实现：（假设</a:t>
            </a:r>
            <a:r>
              <a:rPr lang="en-US" altLang="zh-CN" sz="2400" dirty="0" smtClean="0"/>
              <a:t>x</a:t>
            </a:r>
            <a:r>
              <a:rPr lang="zh-CN" altLang="en-US" sz="2400" dirty="0" smtClean="0"/>
              <a:t>初值为</a:t>
            </a:r>
            <a:r>
              <a:rPr lang="en-US" altLang="zh-CN" sz="2400" dirty="0" smtClean="0"/>
              <a:t>1</a:t>
            </a:r>
            <a:r>
              <a:rPr lang="zh-CN" altLang="en-US" sz="2400" dirty="0" smtClean="0"/>
              <a:t>）</a:t>
            </a:r>
          </a:p>
          <a:p>
            <a:pPr marL="1617663" lvl="2" indent="-457200" eaLnBrk="1" hangingPunct="1">
              <a:tabLst>
                <a:tab pos="623888" algn="l"/>
              </a:tabLst>
              <a:defRPr/>
            </a:pPr>
            <a:r>
              <a:rPr lang="zh-CN" altLang="en-US" sz="2000" dirty="0" smtClean="0"/>
              <a:t> 先计算</a:t>
            </a:r>
            <a:r>
              <a:rPr lang="en-US" altLang="zh-CN" sz="2000" dirty="0" smtClean="0"/>
              <a:t>+</a:t>
            </a:r>
            <a:r>
              <a:rPr lang="zh-CN" altLang="en-US" sz="2000" dirty="0" smtClean="0"/>
              <a:t>，则结果为：</a:t>
            </a:r>
            <a:r>
              <a:rPr lang="en-US" altLang="zh-CN" sz="2000" dirty="0" smtClean="0"/>
              <a:t>4</a:t>
            </a:r>
          </a:p>
          <a:p>
            <a:pPr marL="1617663" lvl="2" indent="-457200" eaLnBrk="1" hangingPunct="1">
              <a:tabLst>
                <a:tab pos="623888" algn="l"/>
              </a:tabLst>
              <a:defRPr/>
            </a:pPr>
            <a:r>
              <a:rPr lang="en-US" altLang="zh-CN" sz="2000" dirty="0" smtClean="0"/>
              <a:t> </a:t>
            </a:r>
            <a:r>
              <a:rPr lang="zh-CN" altLang="en-US" sz="2000" dirty="0" smtClean="0"/>
              <a:t>先计算</a:t>
            </a:r>
            <a:r>
              <a:rPr lang="en-US" altLang="zh-CN" sz="2000" dirty="0" smtClean="0"/>
              <a:t>++</a:t>
            </a:r>
            <a:r>
              <a:rPr lang="zh-CN" altLang="en-US" sz="2000" dirty="0" smtClean="0"/>
              <a:t>，则结果为：</a:t>
            </a:r>
            <a:r>
              <a:rPr lang="en-US" altLang="zh-CN" sz="2000" dirty="0" smtClean="0"/>
              <a:t>6	</a:t>
            </a:r>
          </a:p>
          <a:p>
            <a:pPr marL="357188" indent="-357188" eaLnBrk="1" hangingPunct="1">
              <a:tabLst>
                <a:tab pos="623888" algn="l"/>
              </a:tabLst>
              <a:defRPr/>
            </a:pPr>
            <a:r>
              <a:rPr lang="zh-CN" altLang="en-US" sz="2800" dirty="0" smtClean="0">
                <a:solidFill>
                  <a:schemeClr val="folHlink"/>
                </a:solidFill>
              </a:rPr>
              <a:t>应尽量避免把带副作用的操作符用在复杂的表达式中，最好把它们作为单独的操作来用。</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左值表达式和右值表达式</a:t>
            </a:r>
            <a:endParaRPr lang="zh-CN" altLang="en-US" dirty="0"/>
          </a:p>
        </p:txBody>
      </p:sp>
      <p:sp>
        <p:nvSpPr>
          <p:cNvPr id="3" name="内容占位符 2"/>
          <p:cNvSpPr>
            <a:spLocks noGrp="1"/>
          </p:cNvSpPr>
          <p:nvPr>
            <p:ph idx="1"/>
          </p:nvPr>
        </p:nvSpPr>
        <p:spPr>
          <a:xfrm>
            <a:off x="457200" y="1600200"/>
            <a:ext cx="8229600" cy="5141913"/>
          </a:xfrm>
        </p:spPr>
        <p:txBody>
          <a:bodyPr>
            <a:normAutofit fontScale="92500" lnSpcReduction="10000"/>
          </a:bodyPr>
          <a:lstStyle/>
          <a:p>
            <a:pPr>
              <a:defRPr/>
            </a:pPr>
            <a:r>
              <a:rPr lang="zh-CN" altLang="en-US" dirty="0" smtClean="0"/>
              <a:t>能出现在赋值操作符左边的表达式为</a:t>
            </a:r>
            <a:r>
              <a:rPr lang="zh-CN" altLang="en-US" dirty="0" smtClean="0">
                <a:solidFill>
                  <a:srgbClr val="FFC000"/>
                </a:solidFill>
              </a:rPr>
              <a:t>左值表达式</a:t>
            </a:r>
            <a:r>
              <a:rPr lang="zh-CN" altLang="en-US" dirty="0" smtClean="0"/>
              <a:t>，否则是</a:t>
            </a:r>
            <a:r>
              <a:rPr lang="zh-CN" altLang="en-US" dirty="0" smtClean="0">
                <a:solidFill>
                  <a:srgbClr val="FFC000"/>
                </a:solidFill>
              </a:rPr>
              <a:t>右值</a:t>
            </a:r>
            <a:r>
              <a:rPr lang="zh-CN" altLang="en-US" smtClean="0">
                <a:solidFill>
                  <a:srgbClr val="FFC000"/>
                </a:solidFill>
              </a:rPr>
              <a:t>表达式</a:t>
            </a:r>
            <a:r>
              <a:rPr lang="zh-CN" altLang="en-US" smtClean="0"/>
              <a:t>。（左</a:t>
            </a:r>
            <a:r>
              <a:rPr lang="zh-CN" altLang="en-US" dirty="0" smtClean="0"/>
              <a:t>值表达式也能出现在赋值操作符</a:t>
            </a:r>
            <a:r>
              <a:rPr lang="zh-CN" altLang="en-US" smtClean="0"/>
              <a:t>的右边）</a:t>
            </a:r>
            <a:endParaRPr lang="en-US" altLang="zh-CN" dirty="0" smtClean="0"/>
          </a:p>
          <a:p>
            <a:pPr>
              <a:defRPr/>
            </a:pPr>
            <a:r>
              <a:rPr lang="zh-CN" altLang="en-US" dirty="0" smtClean="0"/>
              <a:t>左值表达式的结果有明确的内存地址（程序中能显式地访问该地址所指出的内存单元中的内容），并且该内存单元中的内容可以被修改。</a:t>
            </a:r>
            <a:endParaRPr lang="en-US" altLang="zh-CN" dirty="0" smtClean="0"/>
          </a:p>
          <a:p>
            <a:pPr lvl="1">
              <a:defRPr/>
            </a:pPr>
            <a:r>
              <a:rPr lang="en-US" altLang="zh-CN" dirty="0" smtClean="0"/>
              <a:t>x</a:t>
            </a:r>
            <a:r>
              <a:rPr lang="zh-CN" altLang="en-US" dirty="0" smtClean="0"/>
              <a:t>（变量）、</a:t>
            </a:r>
            <a:r>
              <a:rPr lang="en-US" altLang="zh-CN" dirty="0" smtClean="0"/>
              <a:t>++x</a:t>
            </a:r>
            <a:r>
              <a:rPr lang="zh-CN" altLang="en-US" dirty="0" smtClean="0"/>
              <a:t>、</a:t>
            </a:r>
            <a:r>
              <a:rPr lang="en-US" altLang="zh-CN" dirty="0" smtClean="0"/>
              <a:t>--x</a:t>
            </a:r>
            <a:r>
              <a:rPr lang="zh-CN" altLang="en-US" dirty="0" smtClean="0"/>
              <a:t>、</a:t>
            </a:r>
            <a:r>
              <a:rPr lang="en-US" altLang="zh-CN" dirty="0" smtClean="0"/>
              <a:t>x=&lt;</a:t>
            </a:r>
            <a:r>
              <a:rPr lang="zh-CN" altLang="en-US" dirty="0" smtClean="0"/>
              <a:t>表达式</a:t>
            </a:r>
            <a:r>
              <a:rPr lang="en-US" altLang="zh-CN" dirty="0" smtClean="0"/>
              <a:t>&gt;</a:t>
            </a:r>
          </a:p>
          <a:p>
            <a:pPr>
              <a:defRPr/>
            </a:pPr>
            <a:r>
              <a:rPr lang="zh-CN" altLang="en-US" dirty="0" smtClean="0"/>
              <a:t>右值表达式的结果无明确的内存地址，计算结果也可以是放在临时存储单元中的，在包含它的表达式计算完之后，这个单元就无效了。</a:t>
            </a:r>
            <a:endParaRPr lang="en-US" altLang="zh-CN" dirty="0" smtClean="0"/>
          </a:p>
          <a:p>
            <a:pPr lvl="1">
              <a:defRPr/>
            </a:pPr>
            <a:r>
              <a:rPr lang="zh-CN" altLang="en-US" dirty="0" smtClean="0"/>
              <a:t>常量、</a:t>
            </a:r>
            <a:r>
              <a:rPr lang="en-US" altLang="zh-CN" dirty="0" err="1" smtClean="0"/>
              <a:t>x+y</a:t>
            </a:r>
            <a:r>
              <a:rPr lang="en-US" altLang="zh-CN" dirty="0" smtClean="0"/>
              <a:t> </a:t>
            </a:r>
            <a:r>
              <a:rPr lang="zh-CN" altLang="en-US" dirty="0" smtClean="0"/>
              <a:t>、</a:t>
            </a:r>
            <a:r>
              <a:rPr lang="en-US" altLang="zh-CN" dirty="0" smtClean="0"/>
              <a:t>x++</a:t>
            </a:r>
            <a:r>
              <a:rPr lang="zh-CN" altLang="en-US" dirty="0" smtClean="0"/>
              <a:t>、</a:t>
            </a:r>
            <a:r>
              <a:rPr lang="en-US" altLang="zh-CN" dirty="0" smtClean="0"/>
              <a:t>x--</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zh-CN" altLang="en-US" smtClean="0"/>
              <a:t>主要内容</a:t>
            </a:r>
          </a:p>
        </p:txBody>
      </p:sp>
      <p:sp>
        <p:nvSpPr>
          <p:cNvPr id="95235" name="Rectangle 3"/>
          <p:cNvSpPr>
            <a:spLocks noGrp="1" noChangeArrowheads="1"/>
          </p:cNvSpPr>
          <p:nvPr>
            <p:ph type="body" idx="1"/>
          </p:nvPr>
        </p:nvSpPr>
        <p:spPr/>
        <p:txBody>
          <a:bodyPr/>
          <a:lstStyle/>
          <a:p>
            <a:pPr eaLnBrk="1" hangingPunct="1">
              <a:defRPr/>
            </a:pPr>
            <a:r>
              <a:rPr lang="zh-CN" altLang="en-US" dirty="0" smtClean="0"/>
              <a:t>操作数的类型转换</a:t>
            </a:r>
          </a:p>
          <a:p>
            <a:pPr eaLnBrk="1" hangingPunct="1">
              <a:defRPr/>
            </a:pPr>
            <a:r>
              <a:rPr lang="zh-CN" altLang="en-US" dirty="0" smtClean="0"/>
              <a:t>实数的“等于”与“不等于”比较</a:t>
            </a:r>
            <a:endParaRPr lang="en-US" altLang="zh-CN" dirty="0" smtClean="0"/>
          </a:p>
          <a:p>
            <a:pPr eaLnBrk="1" hangingPunct="1">
              <a:defRPr/>
            </a:pPr>
            <a:r>
              <a:rPr lang="zh-CN" altLang="en-US" dirty="0" smtClean="0"/>
              <a:t>短路求值</a:t>
            </a:r>
            <a:endParaRPr lang="en-US" altLang="zh-CN" dirty="0" smtClean="0"/>
          </a:p>
          <a:p>
            <a:pPr eaLnBrk="1" hangingPunct="1">
              <a:defRPr/>
            </a:pPr>
            <a:r>
              <a:rPr lang="zh-CN" altLang="en-US" dirty="0" smtClean="0"/>
              <a:t>带副作用的操作符的表达式计算</a:t>
            </a:r>
            <a:endParaRPr lang="en-US" altLang="zh-CN" dirty="0" smtClean="0"/>
          </a:p>
          <a:p>
            <a:pPr eaLnBrk="1" hangingPunct="1">
              <a:defRPr/>
            </a:pPr>
            <a:r>
              <a:rPr lang="zh-CN" altLang="en-US" dirty="0"/>
              <a:t>左</a:t>
            </a:r>
            <a:r>
              <a:rPr lang="zh-CN" altLang="en-US" dirty="0" smtClean="0"/>
              <a:t>值表达式和右值表达式</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操作数的类型转换</a:t>
            </a:r>
          </a:p>
        </p:txBody>
      </p:sp>
      <p:sp>
        <p:nvSpPr>
          <p:cNvPr id="68611" name="Rectangle 3"/>
          <p:cNvSpPr>
            <a:spLocks noGrp="1" noChangeArrowheads="1"/>
          </p:cNvSpPr>
          <p:nvPr>
            <p:ph type="body" idx="1"/>
          </p:nvPr>
        </p:nvSpPr>
        <p:spPr>
          <a:xfrm>
            <a:off x="287338" y="1412875"/>
            <a:ext cx="8532812" cy="5300663"/>
          </a:xfrm>
        </p:spPr>
        <p:txBody>
          <a:bodyPr>
            <a:normAutofit lnSpcReduction="10000"/>
          </a:bodyPr>
          <a:lstStyle/>
          <a:p>
            <a:pPr marL="357188" indent="-357188" defTabSz="627063" eaLnBrk="1" hangingPunct="1">
              <a:defRPr/>
            </a:pPr>
            <a:r>
              <a:rPr lang="zh-CN" altLang="en-US" sz="2800" smtClean="0"/>
              <a:t>在</a:t>
            </a:r>
            <a:r>
              <a:rPr lang="en-US" altLang="zh-CN" sz="2800" smtClean="0"/>
              <a:t>C++</a:t>
            </a:r>
            <a:r>
              <a:rPr lang="zh-CN" altLang="en-US" sz="2800" smtClean="0"/>
              <a:t>中，进行运算前有时需要对操作数进行</a:t>
            </a:r>
            <a:r>
              <a:rPr lang="zh-CN" altLang="en-US" sz="2800" smtClean="0">
                <a:solidFill>
                  <a:schemeClr val="folHlink"/>
                </a:solidFill>
              </a:rPr>
              <a:t>类型转换</a:t>
            </a:r>
            <a:r>
              <a:rPr lang="zh-CN" altLang="en-US" sz="2800" smtClean="0"/>
              <a:t>，</a:t>
            </a:r>
            <a:endParaRPr lang="en-US" altLang="zh-CN" sz="2800" smtClean="0"/>
          </a:p>
          <a:p>
            <a:pPr marL="757238" lvl="1" indent="-357188" defTabSz="627063" eaLnBrk="1" hangingPunct="1">
              <a:defRPr/>
            </a:pPr>
            <a:r>
              <a:rPr lang="zh-CN" altLang="en-US" sz="2400" smtClean="0"/>
              <a:t>对一些双目操作符，当两个操作数类型不同时，往往要把它们转换成相同类型，</a:t>
            </a:r>
            <a:endParaRPr lang="en-US" altLang="zh-CN" sz="2400" smtClean="0"/>
          </a:p>
          <a:p>
            <a:pPr marL="757238" lvl="1" indent="-357188" defTabSz="627063" eaLnBrk="1" hangingPunct="1">
              <a:defRPr/>
            </a:pPr>
            <a:r>
              <a:rPr lang="zh-CN" altLang="en-US" sz="2400" smtClean="0"/>
              <a:t>操作结果的类型一般与转换后的操作数类型相同。</a:t>
            </a:r>
          </a:p>
          <a:p>
            <a:pPr marL="357188" indent="-357188" defTabSz="627063" eaLnBrk="1" hangingPunct="1">
              <a:defRPr/>
            </a:pPr>
            <a:r>
              <a:rPr lang="en-US" altLang="zh-CN" sz="2800" smtClean="0"/>
              <a:t>C++</a:t>
            </a:r>
            <a:r>
              <a:rPr lang="zh-CN" altLang="en-US" sz="2800" smtClean="0"/>
              <a:t>的类型转换方式有两种：</a:t>
            </a:r>
          </a:p>
          <a:p>
            <a:pPr marL="900113" lvl="1" indent="-363538" defTabSz="627063" eaLnBrk="1" hangingPunct="1">
              <a:defRPr/>
            </a:pPr>
            <a:r>
              <a:rPr lang="zh-CN" altLang="en-US" sz="2400" smtClean="0">
                <a:solidFill>
                  <a:schemeClr val="folHlink"/>
                </a:solidFill>
              </a:rPr>
              <a:t>隐式转换</a:t>
            </a:r>
            <a:r>
              <a:rPr lang="zh-CN" altLang="en-US" sz="2400" smtClean="0"/>
              <a:t>：由编译程序按照某种预定的规则进行自动转换。</a:t>
            </a:r>
          </a:p>
          <a:p>
            <a:pPr marL="900113" lvl="1" indent="-363538" defTabSz="627063" eaLnBrk="1" hangingPunct="1">
              <a:defRPr/>
            </a:pPr>
            <a:r>
              <a:rPr lang="zh-CN" altLang="en-US" sz="2400" smtClean="0">
                <a:solidFill>
                  <a:schemeClr val="folHlink"/>
                </a:solidFill>
              </a:rPr>
              <a:t>显式转换</a:t>
            </a:r>
            <a:r>
              <a:rPr lang="zh-CN" altLang="en-US" sz="2400" smtClean="0"/>
              <a:t>：由写程序的人在程序中用类型转换操作符明确地指出转换。</a:t>
            </a:r>
          </a:p>
          <a:p>
            <a:pPr marL="357188" indent="-357188" defTabSz="627063" eaLnBrk="1" hangingPunct="1">
              <a:defRPr/>
            </a:pPr>
            <a:r>
              <a:rPr lang="zh-CN" altLang="en-US" sz="2800" smtClean="0"/>
              <a:t>不管是隐式转换还是显式转换，都不会改变被转换的操作数，</a:t>
            </a:r>
            <a:r>
              <a:rPr lang="zh-CN" altLang="en-US" sz="2800" smtClean="0">
                <a:solidFill>
                  <a:schemeClr val="folHlink"/>
                </a:solidFill>
              </a:rPr>
              <a:t>转换得到的结果将存储在临时的存储单元中</a:t>
            </a:r>
            <a:r>
              <a:rPr lang="zh-CN" altLang="en-US" sz="280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zh-CN" altLang="en-US" smtClean="0"/>
              <a:t>隐式转换</a:t>
            </a:r>
          </a:p>
        </p:txBody>
      </p:sp>
      <p:sp>
        <p:nvSpPr>
          <p:cNvPr id="110595" name="Rectangle 3"/>
          <p:cNvSpPr>
            <a:spLocks noGrp="1" noChangeArrowheads="1"/>
          </p:cNvSpPr>
          <p:nvPr>
            <p:ph type="body" idx="1"/>
          </p:nvPr>
        </p:nvSpPr>
        <p:spPr/>
        <p:txBody>
          <a:bodyPr/>
          <a:lstStyle/>
          <a:p>
            <a:pPr eaLnBrk="1" hangingPunct="1">
              <a:defRPr/>
            </a:pPr>
            <a:r>
              <a:rPr lang="zh-CN" altLang="en-US" smtClean="0"/>
              <a:t>对于</a:t>
            </a:r>
            <a:r>
              <a:rPr lang="zh-CN" altLang="en-US" smtClean="0">
                <a:solidFill>
                  <a:srgbClr val="FFC000"/>
                </a:solidFill>
              </a:rPr>
              <a:t>算术运算操作</a:t>
            </a:r>
            <a:r>
              <a:rPr lang="zh-CN" altLang="en-US" smtClean="0"/>
              <a:t>，</a:t>
            </a:r>
            <a:endParaRPr lang="en-US" altLang="zh-CN" smtClean="0"/>
          </a:p>
          <a:p>
            <a:pPr lvl="1" eaLnBrk="1" hangingPunct="1">
              <a:defRPr/>
            </a:pPr>
            <a:r>
              <a:rPr lang="zh-CN" altLang="en-US" smtClean="0"/>
              <a:t>当操作数类型为算术类型或枚举类型时，编译程序将在进行算术运算前按</a:t>
            </a:r>
            <a:r>
              <a:rPr lang="zh-CN" altLang="en-US" smtClean="0">
                <a:solidFill>
                  <a:schemeClr val="folHlink"/>
                </a:solidFill>
              </a:rPr>
              <a:t>常规算术转换规则</a:t>
            </a:r>
            <a:r>
              <a:rPr lang="zh-CN" altLang="en-US" smtClean="0"/>
              <a:t>（</a:t>
            </a:r>
            <a:r>
              <a:rPr lang="en-US" altLang="zh-CN" smtClean="0"/>
              <a:t>usual arithmetic conversions</a:t>
            </a:r>
            <a:r>
              <a:rPr lang="zh-CN" altLang="en-US" smtClean="0"/>
              <a:t>）自动进行操作数类型的隐式转换。</a:t>
            </a:r>
          </a:p>
          <a:p>
            <a:pPr lvl="1" eaLnBrk="1" hangingPunct="1">
              <a:defRPr/>
            </a:pPr>
            <a:r>
              <a:rPr lang="zh-CN" altLang="en-US" smtClean="0"/>
              <a:t>算术运算的结果类型与转换后的操作数类型相同。</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88913"/>
            <a:ext cx="9144000" cy="1155700"/>
          </a:xfrm>
        </p:spPr>
        <p:txBody>
          <a:bodyPr/>
          <a:lstStyle/>
          <a:p>
            <a:pPr eaLnBrk="1" hangingPunct="1">
              <a:defRPr/>
            </a:pPr>
            <a:r>
              <a:rPr lang="zh-CN" altLang="en-US" sz="4000" smtClean="0"/>
              <a:t>常规算术转换规则</a:t>
            </a:r>
            <a:br>
              <a:rPr lang="zh-CN" altLang="en-US" sz="4000" smtClean="0"/>
            </a:br>
            <a:r>
              <a:rPr lang="en-US" altLang="zh-CN" sz="4000" smtClean="0"/>
              <a:t>(usual arithmetic conversions) </a:t>
            </a:r>
          </a:p>
        </p:txBody>
      </p:sp>
      <p:sp>
        <p:nvSpPr>
          <p:cNvPr id="16387" name="Rectangle 3"/>
          <p:cNvSpPr>
            <a:spLocks noGrp="1" noChangeArrowheads="1"/>
          </p:cNvSpPr>
          <p:nvPr>
            <p:ph type="body" idx="1"/>
          </p:nvPr>
        </p:nvSpPr>
        <p:spPr>
          <a:xfrm>
            <a:off x="144463" y="1773238"/>
            <a:ext cx="8820150" cy="4751387"/>
          </a:xfrm>
        </p:spPr>
        <p:txBody>
          <a:bodyPr/>
          <a:lstStyle/>
          <a:p>
            <a:pPr marL="609600" indent="-609600" eaLnBrk="1" hangingPunct="1">
              <a:buFontTx/>
              <a:buAutoNum type="alphaLcParenR"/>
              <a:defRPr/>
            </a:pPr>
            <a:r>
              <a:rPr lang="zh-CN" altLang="en-US" sz="2800" smtClean="0"/>
              <a:t>如果其中一个操作数类型为</a:t>
            </a:r>
            <a:r>
              <a:rPr lang="en-US" altLang="zh-CN" sz="2800" smtClean="0"/>
              <a:t>long double</a:t>
            </a:r>
            <a:r>
              <a:rPr lang="zh-CN" altLang="en-US" sz="2800" smtClean="0"/>
              <a:t>，则另一个转换成</a:t>
            </a:r>
            <a:r>
              <a:rPr lang="en-US" altLang="zh-CN" sz="2800" smtClean="0"/>
              <a:t>long double</a:t>
            </a:r>
            <a:r>
              <a:rPr lang="zh-CN" altLang="en-US" sz="2800" smtClean="0"/>
              <a:t>。</a:t>
            </a:r>
          </a:p>
          <a:p>
            <a:pPr marL="609600" indent="-609600" eaLnBrk="1" hangingPunct="1">
              <a:buFontTx/>
              <a:buAutoNum type="alphaLcParenR"/>
              <a:defRPr/>
            </a:pPr>
            <a:r>
              <a:rPr lang="zh-CN" altLang="en-US" sz="2800" smtClean="0"/>
              <a:t>否则，如果其中一个操作数类型为</a:t>
            </a:r>
            <a:r>
              <a:rPr lang="en-US" altLang="zh-CN" sz="2800" smtClean="0"/>
              <a:t>double</a:t>
            </a:r>
            <a:r>
              <a:rPr lang="zh-CN" altLang="en-US" sz="2800" smtClean="0"/>
              <a:t>，则另一个转换成</a:t>
            </a:r>
            <a:r>
              <a:rPr lang="en-US" altLang="zh-CN" sz="2800" smtClean="0"/>
              <a:t>double</a:t>
            </a:r>
            <a:r>
              <a:rPr lang="zh-CN" altLang="en-US" sz="2800" smtClean="0"/>
              <a:t>。</a:t>
            </a:r>
          </a:p>
          <a:p>
            <a:pPr marL="609600" indent="-609600" eaLnBrk="1" hangingPunct="1">
              <a:buFontTx/>
              <a:buAutoNum type="alphaLcParenR"/>
              <a:defRPr/>
            </a:pPr>
            <a:r>
              <a:rPr lang="zh-CN" altLang="en-US" sz="2800" smtClean="0"/>
              <a:t>否则，如果其中一个操作数类型为</a:t>
            </a:r>
            <a:r>
              <a:rPr lang="en-US" altLang="zh-CN" sz="2800" smtClean="0"/>
              <a:t>float</a:t>
            </a:r>
            <a:r>
              <a:rPr lang="zh-CN" altLang="en-US" sz="2800" smtClean="0"/>
              <a:t>，则另一个转换成</a:t>
            </a:r>
            <a:r>
              <a:rPr lang="en-US" altLang="zh-CN" sz="2800" smtClean="0"/>
              <a:t>float</a:t>
            </a:r>
            <a:r>
              <a:rPr lang="zh-CN" altLang="en-US" sz="2800" smtClean="0"/>
              <a:t>。</a:t>
            </a:r>
          </a:p>
          <a:p>
            <a:pPr marL="609600" indent="-609600" eaLnBrk="1" hangingPunct="1">
              <a:buFontTx/>
              <a:buAutoNum type="alphaLcParenR"/>
              <a:defRPr/>
            </a:pPr>
            <a:r>
              <a:rPr lang="zh-CN" altLang="en-US" sz="2800" smtClean="0"/>
              <a:t>否则，先对操作数进行</a:t>
            </a:r>
            <a:r>
              <a:rPr lang="zh-CN" altLang="en-US" sz="2800" b="1" smtClean="0">
                <a:solidFill>
                  <a:schemeClr val="folHlink"/>
                </a:solidFill>
              </a:rPr>
              <a:t>整型提升转换</a:t>
            </a:r>
            <a:r>
              <a:rPr lang="zh-CN" altLang="en-US" sz="2800" smtClean="0"/>
              <a:t>（</a:t>
            </a:r>
            <a:r>
              <a:rPr lang="en-US" altLang="zh-CN" sz="2800" smtClean="0"/>
              <a:t>integral promotions</a:t>
            </a:r>
            <a:r>
              <a:rPr lang="zh-CN" altLang="en-US" sz="2800" smtClean="0"/>
              <a:t>），如果转换后操作数的类型不一样，则按</a:t>
            </a:r>
            <a:r>
              <a:rPr lang="en-US" altLang="zh-CN" sz="2800" smtClean="0"/>
              <a:t>e)</a:t>
            </a:r>
            <a:r>
              <a:rPr lang="zh-CN" altLang="en-US" sz="2800" smtClean="0"/>
              <a:t>以后的规则再进行转换。</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07950" y="188913"/>
            <a:ext cx="8928100" cy="6480175"/>
          </a:xfrm>
        </p:spPr>
        <p:txBody>
          <a:bodyPr/>
          <a:lstStyle/>
          <a:p>
            <a:pPr marL="1333500" lvl="1" indent="-533400" eaLnBrk="1" hangingPunct="1">
              <a:buFontTx/>
              <a:buNone/>
              <a:defRPr/>
            </a:pPr>
            <a:endParaRPr lang="en-US" altLang="zh-CN" smtClean="0"/>
          </a:p>
          <a:p>
            <a:pPr marL="609600" indent="-609600" eaLnBrk="1" hangingPunct="1">
              <a:buFontTx/>
              <a:buAutoNum type="alphaLcParenR" startAt="5"/>
              <a:defRPr/>
            </a:pPr>
            <a:r>
              <a:rPr lang="zh-CN" altLang="en-US" sz="2800" smtClean="0"/>
              <a:t>如果其中一个操作数类型为</a:t>
            </a:r>
            <a:r>
              <a:rPr lang="en-US" altLang="zh-CN" sz="2800" smtClean="0"/>
              <a:t>unsigned long int</a:t>
            </a:r>
            <a:r>
              <a:rPr lang="zh-CN" altLang="en-US" sz="2800" smtClean="0"/>
              <a:t>，则另一个转换成</a:t>
            </a:r>
            <a:r>
              <a:rPr lang="en-US" altLang="zh-CN" sz="2800" smtClean="0"/>
              <a:t>unsigned long int</a:t>
            </a:r>
            <a:r>
              <a:rPr lang="zh-CN" altLang="en-US" sz="2800" smtClean="0"/>
              <a:t>。</a:t>
            </a:r>
          </a:p>
          <a:p>
            <a:pPr marL="609600" indent="-609600" eaLnBrk="1" hangingPunct="1">
              <a:buFontTx/>
              <a:buAutoNum type="alphaLcParenR" startAt="5"/>
              <a:defRPr/>
            </a:pPr>
            <a:r>
              <a:rPr lang="zh-CN" altLang="en-US" sz="2800" smtClean="0"/>
              <a:t>否则，如果一个操作数类型为</a:t>
            </a:r>
            <a:r>
              <a:rPr lang="en-US" altLang="zh-CN" sz="2800" smtClean="0"/>
              <a:t>long int</a:t>
            </a:r>
            <a:r>
              <a:rPr lang="zh-CN" altLang="en-US" sz="2800" smtClean="0"/>
              <a:t>，另一个操作数类型为</a:t>
            </a:r>
            <a:r>
              <a:rPr lang="en-US" altLang="zh-CN" sz="2800" smtClean="0"/>
              <a:t>unsigned int</a:t>
            </a:r>
            <a:r>
              <a:rPr lang="zh-CN" altLang="en-US" sz="2800" smtClean="0"/>
              <a:t>，那么，如果</a:t>
            </a:r>
            <a:r>
              <a:rPr lang="en-US" altLang="zh-CN" sz="2800" smtClean="0"/>
              <a:t>long int</a:t>
            </a:r>
            <a:r>
              <a:rPr lang="zh-CN" altLang="en-US" sz="2800" smtClean="0"/>
              <a:t>能表示</a:t>
            </a:r>
            <a:r>
              <a:rPr lang="en-US" altLang="zh-CN" sz="2800" smtClean="0"/>
              <a:t>unsigned int</a:t>
            </a:r>
            <a:r>
              <a:rPr lang="zh-CN" altLang="en-US" sz="2800" smtClean="0"/>
              <a:t>的所有值，则</a:t>
            </a:r>
            <a:r>
              <a:rPr lang="en-US" altLang="zh-CN" sz="2800" smtClean="0"/>
              <a:t>unsigned int</a:t>
            </a:r>
            <a:r>
              <a:rPr lang="zh-CN" altLang="en-US" sz="2800" smtClean="0"/>
              <a:t>转换成</a:t>
            </a:r>
            <a:r>
              <a:rPr lang="en-US" altLang="zh-CN" sz="2800" smtClean="0"/>
              <a:t>long int</a:t>
            </a:r>
            <a:r>
              <a:rPr lang="zh-CN" altLang="en-US" sz="2800" smtClean="0"/>
              <a:t>，否则，两个操作数都转化成</a:t>
            </a:r>
            <a:r>
              <a:rPr lang="en-US" altLang="zh-CN" sz="2800" smtClean="0"/>
              <a:t>unsigned long int</a:t>
            </a:r>
            <a:r>
              <a:rPr lang="zh-CN" altLang="en-US" sz="2800" smtClean="0"/>
              <a:t>。</a:t>
            </a:r>
          </a:p>
          <a:p>
            <a:pPr marL="609600" indent="-609600" eaLnBrk="1" hangingPunct="1">
              <a:buFontTx/>
              <a:buAutoNum type="alphaLcParenR" startAt="5"/>
              <a:defRPr/>
            </a:pPr>
            <a:r>
              <a:rPr lang="zh-CN" altLang="en-US" sz="2800" smtClean="0"/>
              <a:t>否则，如果一个操作数类型为</a:t>
            </a:r>
            <a:r>
              <a:rPr lang="en-US" altLang="zh-CN" sz="2800" smtClean="0"/>
              <a:t>long int</a:t>
            </a:r>
            <a:r>
              <a:rPr lang="zh-CN" altLang="en-US" sz="2800" smtClean="0"/>
              <a:t>，则另一个操作数转换成</a:t>
            </a:r>
            <a:r>
              <a:rPr lang="en-US" altLang="zh-CN" sz="2800" smtClean="0"/>
              <a:t>long int</a:t>
            </a:r>
            <a:r>
              <a:rPr lang="zh-CN" altLang="en-US" sz="2800" smtClean="0"/>
              <a:t>。</a:t>
            </a:r>
          </a:p>
          <a:p>
            <a:pPr marL="609600" indent="-609600" eaLnBrk="1" hangingPunct="1">
              <a:buFontTx/>
              <a:buAutoNum type="alphaLcParenR" startAt="5"/>
              <a:defRPr/>
            </a:pPr>
            <a:r>
              <a:rPr lang="zh-CN" altLang="en-US" sz="2800" smtClean="0"/>
              <a:t>否则，如果一个操作数类型为</a:t>
            </a:r>
            <a:r>
              <a:rPr lang="en-US" altLang="zh-CN" sz="2800" smtClean="0"/>
              <a:t>unsigned int</a:t>
            </a:r>
            <a:r>
              <a:rPr lang="zh-CN" altLang="en-US" sz="2800" smtClean="0"/>
              <a:t>，则另一个操作数转换成</a:t>
            </a:r>
            <a:r>
              <a:rPr lang="en-US" altLang="zh-CN" sz="2800" smtClean="0"/>
              <a:t>unsigned int</a:t>
            </a:r>
            <a:r>
              <a:rPr lang="zh-CN" altLang="en-US" sz="280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3238" y="257175"/>
            <a:ext cx="8316912" cy="1155700"/>
          </a:xfrm>
        </p:spPr>
        <p:txBody>
          <a:bodyPr/>
          <a:lstStyle/>
          <a:p>
            <a:pPr eaLnBrk="1" hangingPunct="1">
              <a:defRPr/>
            </a:pPr>
            <a:r>
              <a:rPr lang="zh-CN" altLang="en-US" sz="4000" smtClean="0"/>
              <a:t>整型提升转换</a:t>
            </a:r>
            <a:br>
              <a:rPr lang="zh-CN" altLang="en-US" sz="4000" smtClean="0"/>
            </a:br>
            <a:r>
              <a:rPr lang="zh-CN" altLang="en-US" sz="4000" smtClean="0"/>
              <a:t>（</a:t>
            </a:r>
            <a:r>
              <a:rPr lang="en-US" altLang="zh-CN" sz="4000" smtClean="0"/>
              <a:t>integral promotions</a:t>
            </a:r>
            <a:r>
              <a:rPr lang="zh-CN" altLang="en-US" sz="4000" smtClean="0"/>
              <a:t>）</a:t>
            </a:r>
          </a:p>
        </p:txBody>
      </p:sp>
      <p:sp>
        <p:nvSpPr>
          <p:cNvPr id="18435" name="Rectangle 3"/>
          <p:cNvSpPr>
            <a:spLocks noGrp="1" noChangeArrowheads="1"/>
          </p:cNvSpPr>
          <p:nvPr>
            <p:ph type="body" idx="1"/>
          </p:nvPr>
        </p:nvSpPr>
        <p:spPr>
          <a:xfrm>
            <a:off x="215900" y="1844675"/>
            <a:ext cx="8677275" cy="4752975"/>
          </a:xfrm>
        </p:spPr>
        <p:txBody>
          <a:bodyPr/>
          <a:lstStyle/>
          <a:p>
            <a:pPr marL="609600" indent="-609600" eaLnBrk="1" hangingPunct="1">
              <a:defRPr/>
            </a:pPr>
            <a:r>
              <a:rPr lang="zh-CN" altLang="en-US" sz="2800" smtClean="0"/>
              <a:t>对于</a:t>
            </a:r>
            <a:r>
              <a:rPr lang="en-US" altLang="zh-CN" sz="2800" smtClean="0"/>
              <a:t>char</a:t>
            </a:r>
            <a:r>
              <a:rPr lang="zh-CN" altLang="en-US" sz="2800" smtClean="0"/>
              <a:t>、</a:t>
            </a:r>
            <a:r>
              <a:rPr lang="en-US" altLang="zh-CN" sz="2800" smtClean="0"/>
              <a:t>signed char</a:t>
            </a:r>
            <a:r>
              <a:rPr lang="zh-CN" altLang="en-US" sz="2800" smtClean="0"/>
              <a:t>、</a:t>
            </a:r>
            <a:r>
              <a:rPr lang="en-US" altLang="zh-CN" sz="2800" smtClean="0"/>
              <a:t>unsigned char</a:t>
            </a:r>
            <a:r>
              <a:rPr lang="zh-CN" altLang="en-US" sz="2800" smtClean="0"/>
              <a:t>、</a:t>
            </a:r>
            <a:r>
              <a:rPr lang="en-US" altLang="zh-CN" sz="2800" smtClean="0"/>
              <a:t>short int</a:t>
            </a:r>
            <a:r>
              <a:rPr lang="zh-CN" altLang="en-US" sz="2800" smtClean="0"/>
              <a:t>、</a:t>
            </a:r>
            <a:r>
              <a:rPr lang="en-US" altLang="zh-CN" sz="2800" smtClean="0"/>
              <a:t>unsigned short int</a:t>
            </a:r>
            <a:r>
              <a:rPr lang="zh-CN" altLang="en-US" sz="2800" smtClean="0"/>
              <a:t>类型，如果</a:t>
            </a:r>
            <a:r>
              <a:rPr lang="en-US" altLang="zh-CN" sz="2800" smtClean="0"/>
              <a:t>int</a:t>
            </a:r>
            <a:r>
              <a:rPr lang="zh-CN" altLang="en-US" sz="2800" smtClean="0"/>
              <a:t>型能够表示它们的值，则这些类型转换成</a:t>
            </a:r>
            <a:r>
              <a:rPr lang="en-US" altLang="zh-CN" sz="2800" smtClean="0"/>
              <a:t>int</a:t>
            </a:r>
            <a:r>
              <a:rPr lang="zh-CN" altLang="en-US" sz="2800" smtClean="0"/>
              <a:t>，否则，这些类型转换成</a:t>
            </a:r>
            <a:r>
              <a:rPr lang="en-US" altLang="zh-CN" sz="2800" smtClean="0"/>
              <a:t>unsigned int</a:t>
            </a:r>
            <a:r>
              <a:rPr lang="zh-CN" altLang="en-US" sz="2800" smtClean="0"/>
              <a:t>。</a:t>
            </a:r>
          </a:p>
          <a:p>
            <a:pPr marL="609600" indent="-609600" eaLnBrk="1" hangingPunct="1">
              <a:defRPr/>
            </a:pPr>
            <a:r>
              <a:rPr lang="en-US" altLang="zh-CN" sz="2800" smtClean="0"/>
              <a:t>bool</a:t>
            </a:r>
            <a:r>
              <a:rPr lang="zh-CN" altLang="en-US" sz="2800" smtClean="0"/>
              <a:t>型转换成</a:t>
            </a:r>
            <a:r>
              <a:rPr lang="en-US" altLang="zh-CN" sz="2800" smtClean="0"/>
              <a:t>int</a:t>
            </a:r>
            <a:r>
              <a:rPr lang="zh-CN" altLang="en-US" sz="2800" smtClean="0"/>
              <a:t>型，</a:t>
            </a:r>
            <a:r>
              <a:rPr lang="en-US" altLang="zh-CN" sz="2800" smtClean="0"/>
              <a:t>false</a:t>
            </a:r>
            <a:r>
              <a:rPr lang="zh-CN" altLang="en-US" sz="2800" smtClean="0"/>
              <a:t>为</a:t>
            </a:r>
            <a:r>
              <a:rPr lang="en-US" altLang="zh-CN" sz="2800" smtClean="0"/>
              <a:t>0</a:t>
            </a:r>
            <a:r>
              <a:rPr lang="zh-CN" altLang="en-US" sz="2800" smtClean="0"/>
              <a:t>；</a:t>
            </a:r>
            <a:r>
              <a:rPr lang="en-US" altLang="zh-CN" sz="2800" smtClean="0"/>
              <a:t>true</a:t>
            </a:r>
            <a:r>
              <a:rPr lang="zh-CN" altLang="en-US" sz="2800" smtClean="0"/>
              <a:t>为</a:t>
            </a:r>
            <a:r>
              <a:rPr lang="en-US" altLang="zh-CN" sz="2800" smtClean="0"/>
              <a:t>1</a:t>
            </a:r>
            <a:r>
              <a:rPr lang="zh-CN" altLang="en-US" sz="2800" smtClean="0"/>
              <a:t>。</a:t>
            </a:r>
          </a:p>
          <a:p>
            <a:pPr marL="609600" indent="-609600" eaLnBrk="1" hangingPunct="1">
              <a:defRPr/>
            </a:pPr>
            <a:r>
              <a:rPr lang="en-US" altLang="zh-CN" sz="2800" smtClean="0"/>
              <a:t>wchar_t</a:t>
            </a:r>
            <a:r>
              <a:rPr lang="zh-CN" altLang="en-US" sz="2800" smtClean="0"/>
              <a:t>和枚举类型转换成下列类型中第一个能表示其所有值的类型：</a:t>
            </a:r>
            <a:r>
              <a:rPr lang="en-US" altLang="zh-CN" sz="2800" smtClean="0"/>
              <a:t>int</a:t>
            </a:r>
            <a:r>
              <a:rPr lang="zh-CN" altLang="en-US" sz="2800" smtClean="0"/>
              <a:t>、</a:t>
            </a:r>
            <a:r>
              <a:rPr lang="en-US" altLang="zh-CN" sz="2800" smtClean="0"/>
              <a:t>unsigned int</a:t>
            </a:r>
            <a:r>
              <a:rPr lang="zh-CN" altLang="en-US" sz="2800" smtClean="0"/>
              <a:t>、</a:t>
            </a:r>
            <a:r>
              <a:rPr lang="en-US" altLang="zh-CN" sz="2800" smtClean="0"/>
              <a:t>long int</a:t>
            </a:r>
            <a:r>
              <a:rPr lang="zh-CN" altLang="en-US" sz="2800" smtClean="0"/>
              <a:t>、</a:t>
            </a:r>
            <a:r>
              <a:rPr lang="en-US" altLang="zh-CN" sz="2800" smtClean="0"/>
              <a:t>unsigned long int</a:t>
            </a:r>
            <a:r>
              <a:rPr lang="zh-CN" altLang="en-US" sz="280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457200" y="1125538"/>
            <a:ext cx="8229600" cy="5472112"/>
          </a:xfrm>
        </p:spPr>
        <p:txBody>
          <a:bodyPr>
            <a:normAutofit/>
          </a:bodyPr>
          <a:lstStyle/>
          <a:p>
            <a:pPr eaLnBrk="1" hangingPunct="1">
              <a:lnSpc>
                <a:spcPct val="110000"/>
              </a:lnSpc>
              <a:defRPr/>
            </a:pPr>
            <a:r>
              <a:rPr lang="zh-CN" altLang="en-US" sz="2800" smtClean="0"/>
              <a:t>对于</a:t>
            </a:r>
            <a:r>
              <a:rPr lang="zh-CN" altLang="en-US" sz="2800" smtClean="0">
                <a:solidFill>
                  <a:srgbClr val="FFC000"/>
                </a:solidFill>
              </a:rPr>
              <a:t>关系操作</a:t>
            </a:r>
            <a:r>
              <a:rPr lang="zh-CN" altLang="en-US" sz="2800" smtClean="0"/>
              <a:t>，</a:t>
            </a:r>
            <a:endParaRPr lang="en-US" altLang="zh-CN" sz="2800" smtClean="0"/>
          </a:p>
          <a:p>
            <a:pPr lvl="1" eaLnBrk="1" hangingPunct="1">
              <a:lnSpc>
                <a:spcPct val="110000"/>
              </a:lnSpc>
              <a:defRPr/>
            </a:pPr>
            <a:r>
              <a:rPr lang="zh-CN" altLang="en-US" sz="2400" smtClean="0"/>
              <a:t>当操作数是算术类型和枚举类型时，编译程序将按常规算术转换规则对它们进行转换。</a:t>
            </a:r>
          </a:p>
          <a:p>
            <a:pPr eaLnBrk="1" hangingPunct="1">
              <a:lnSpc>
                <a:spcPct val="110000"/>
              </a:lnSpc>
              <a:defRPr/>
            </a:pPr>
            <a:r>
              <a:rPr lang="zh-CN" altLang="en-US" sz="2800" smtClean="0"/>
              <a:t>对于</a:t>
            </a:r>
            <a:r>
              <a:rPr lang="zh-CN" altLang="en-US" sz="2800" smtClean="0">
                <a:solidFill>
                  <a:srgbClr val="FFC000"/>
                </a:solidFill>
              </a:rPr>
              <a:t>逻辑操作</a:t>
            </a:r>
            <a:r>
              <a:rPr lang="zh-CN" altLang="en-US" sz="2800" smtClean="0"/>
              <a:t>，</a:t>
            </a:r>
            <a:endParaRPr lang="en-US" altLang="zh-CN" sz="2800" smtClean="0"/>
          </a:p>
          <a:p>
            <a:pPr lvl="1" eaLnBrk="1" hangingPunct="1">
              <a:lnSpc>
                <a:spcPct val="110000"/>
              </a:lnSpc>
              <a:defRPr/>
            </a:pPr>
            <a:r>
              <a:rPr lang="zh-CN" altLang="en-US" sz="2400" smtClean="0"/>
              <a:t>当操作数是算术型、枚举类型和指针类型数据进行操作，在操作前需进行</a:t>
            </a:r>
            <a:r>
              <a:rPr lang="zh-CN" altLang="en-US" sz="2400" smtClean="0">
                <a:solidFill>
                  <a:schemeClr val="folHlink"/>
                </a:solidFill>
              </a:rPr>
              <a:t>逻辑类型转换</a:t>
            </a:r>
            <a:r>
              <a:rPr lang="zh-CN" altLang="en-US" sz="2400" smtClean="0"/>
              <a:t>：</a:t>
            </a:r>
          </a:p>
          <a:p>
            <a:pPr lvl="2" eaLnBrk="1" hangingPunct="1">
              <a:lnSpc>
                <a:spcPct val="110000"/>
              </a:lnSpc>
              <a:defRPr/>
            </a:pPr>
            <a:r>
              <a:rPr lang="zh-CN" altLang="en-US" sz="2000" smtClean="0"/>
              <a:t>对于算术型和枚举类型，零转成</a:t>
            </a:r>
            <a:r>
              <a:rPr lang="en-US" altLang="zh-CN" sz="2000" smtClean="0"/>
              <a:t>false</a:t>
            </a:r>
            <a:r>
              <a:rPr lang="zh-CN" altLang="en-US" sz="2000" smtClean="0"/>
              <a:t>，非零转成</a:t>
            </a:r>
            <a:r>
              <a:rPr lang="en-US" altLang="zh-CN" sz="2000" smtClean="0"/>
              <a:t>true</a:t>
            </a:r>
            <a:r>
              <a:rPr lang="zh-CN" altLang="en-US" sz="2000" smtClean="0"/>
              <a:t>；</a:t>
            </a:r>
          </a:p>
          <a:p>
            <a:pPr lvl="2" eaLnBrk="1" hangingPunct="1">
              <a:lnSpc>
                <a:spcPct val="110000"/>
              </a:lnSpc>
              <a:defRPr/>
            </a:pPr>
            <a:r>
              <a:rPr lang="zh-CN" altLang="en-US" sz="2000" smtClean="0"/>
              <a:t>对于指针类型，空指针转成</a:t>
            </a:r>
            <a:r>
              <a:rPr lang="en-US" altLang="zh-CN" sz="2000" smtClean="0"/>
              <a:t>false</a:t>
            </a:r>
            <a:r>
              <a:rPr lang="zh-CN" altLang="en-US" sz="2000" smtClean="0"/>
              <a:t>，非空指针转成</a:t>
            </a:r>
            <a:r>
              <a:rPr lang="en-US" altLang="zh-CN" sz="2000" smtClean="0"/>
              <a:t>true</a:t>
            </a:r>
            <a:r>
              <a:rPr lang="zh-CN" altLang="en-US" sz="200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613"/>
            <a:ext cx="8229600" cy="5184775"/>
          </a:xfrm>
        </p:spPr>
        <p:txBody>
          <a:bodyPr>
            <a:normAutofit/>
          </a:bodyPr>
          <a:lstStyle/>
          <a:p>
            <a:pPr eaLnBrk="1" hangingPunct="1">
              <a:lnSpc>
                <a:spcPct val="110000"/>
              </a:lnSpc>
              <a:defRPr/>
            </a:pPr>
            <a:r>
              <a:rPr lang="zh-CN" altLang="en-US" sz="2800"/>
              <a:t>对于</a:t>
            </a:r>
            <a:r>
              <a:rPr lang="zh-CN" altLang="en-US" sz="2800">
                <a:solidFill>
                  <a:srgbClr val="FFC000"/>
                </a:solidFill>
              </a:rPr>
              <a:t>逻辑位操作</a:t>
            </a:r>
            <a:r>
              <a:rPr lang="zh-CN" altLang="en-US" sz="2800"/>
              <a:t>，</a:t>
            </a:r>
            <a:endParaRPr lang="en-US" altLang="zh-CN" sz="2800"/>
          </a:p>
          <a:p>
            <a:pPr lvl="1" eaLnBrk="1" hangingPunct="1">
              <a:lnSpc>
                <a:spcPct val="110000"/>
              </a:lnSpc>
              <a:defRPr/>
            </a:pPr>
            <a:r>
              <a:rPr lang="zh-CN" altLang="en-US" sz="2400"/>
              <a:t>编译程序将会按常规算术转换规则对操作数进行类型转换，运算结果的类型与转换后的操作数类型相同。</a:t>
            </a:r>
          </a:p>
          <a:p>
            <a:pPr eaLnBrk="1" hangingPunct="1">
              <a:lnSpc>
                <a:spcPct val="110000"/>
              </a:lnSpc>
              <a:defRPr/>
            </a:pPr>
            <a:r>
              <a:rPr lang="zh-CN" altLang="en-US" sz="2800"/>
              <a:t>对于</a:t>
            </a:r>
            <a:r>
              <a:rPr lang="zh-CN" altLang="en-US" sz="2800">
                <a:solidFill>
                  <a:srgbClr val="FFC000"/>
                </a:solidFill>
              </a:rPr>
              <a:t>移位操作</a:t>
            </a:r>
            <a:r>
              <a:rPr lang="zh-CN" altLang="en-US" sz="2800"/>
              <a:t>，</a:t>
            </a:r>
            <a:endParaRPr lang="en-US" altLang="zh-CN" sz="2800"/>
          </a:p>
          <a:p>
            <a:pPr lvl="1" eaLnBrk="1" hangingPunct="1">
              <a:lnSpc>
                <a:spcPct val="110000"/>
              </a:lnSpc>
              <a:defRPr/>
            </a:pPr>
            <a:r>
              <a:rPr lang="zh-CN" altLang="en-US" sz="2400"/>
              <a:t>编译程序会对操作数按整型提升规则进行类型转换，运算结果的类型与第一个操作数类型（进行类型转换之后）相同。</a:t>
            </a:r>
          </a:p>
          <a:p>
            <a:pPr eaLnBrk="1" hangingPunct="1">
              <a:lnSpc>
                <a:spcPct val="110000"/>
              </a:lnSpc>
              <a:defRPr/>
            </a:pPr>
            <a:r>
              <a:rPr lang="zh-CN" altLang="en-US" sz="2800"/>
              <a:t>对于</a:t>
            </a:r>
            <a:r>
              <a:rPr lang="zh-CN" altLang="en-US" sz="2800">
                <a:solidFill>
                  <a:srgbClr val="FFC000"/>
                </a:solidFill>
              </a:rPr>
              <a:t>赋值</a:t>
            </a:r>
            <a:r>
              <a:rPr lang="zh-CN" altLang="en-US" sz="2800" smtClean="0">
                <a:solidFill>
                  <a:srgbClr val="FFC000"/>
                </a:solidFill>
              </a:rPr>
              <a:t>操作</a:t>
            </a:r>
            <a:r>
              <a:rPr lang="zh-CN" altLang="en-US" sz="2800" smtClean="0"/>
              <a:t>，</a:t>
            </a:r>
            <a:endParaRPr lang="en-US" altLang="zh-CN" sz="2800"/>
          </a:p>
          <a:p>
            <a:pPr lvl="1" eaLnBrk="1" hangingPunct="1">
              <a:lnSpc>
                <a:spcPct val="110000"/>
              </a:lnSpc>
              <a:defRPr/>
            </a:pPr>
            <a:r>
              <a:rPr lang="zh-CN" altLang="en-US" sz="2400"/>
              <a:t>当赋值操作的两个操作数类型不同时，将按</a:t>
            </a:r>
            <a:r>
              <a:rPr lang="zh-CN" altLang="en-US" sz="2400">
                <a:solidFill>
                  <a:schemeClr val="folHlink"/>
                </a:solidFill>
              </a:rPr>
              <a:t>赋值转换规则</a:t>
            </a:r>
            <a:r>
              <a:rPr lang="zh-CN" altLang="en-US" sz="2400"/>
              <a:t>进行隐式类型转换，即，把右边操作数转换成左边的操作数类型。</a:t>
            </a:r>
          </a:p>
          <a:p>
            <a:pPr>
              <a:defRPr/>
            </a:pP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Globe</Template>
  <TotalTime>20813</TotalTime>
  <Words>1468</Words>
  <Application>Microsoft Office PowerPoint</Application>
  <PresentationFormat>全屏显示(4:3)</PresentationFormat>
  <Paragraphs>137</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Verdana</vt:lpstr>
      <vt:lpstr>宋体</vt:lpstr>
      <vt:lpstr>Arial</vt:lpstr>
      <vt:lpstr>Wingdings</vt:lpstr>
      <vt:lpstr>Calibri</vt:lpstr>
      <vt:lpstr>Globe</vt:lpstr>
      <vt:lpstr>第二章 程序的数据描述（1）－－基本数据类型与表达式</vt:lpstr>
      <vt:lpstr>主要内容</vt:lpstr>
      <vt:lpstr>操作数的类型转换</vt:lpstr>
      <vt:lpstr>隐式转换</vt:lpstr>
      <vt:lpstr>常规算术转换规则 (usual arithmetic conversions) </vt:lpstr>
      <vt:lpstr>PowerPoint 演示文稿</vt:lpstr>
      <vt:lpstr>整型提升转换 （integral promotions）</vt:lpstr>
      <vt:lpstr>PowerPoint 演示文稿</vt:lpstr>
      <vt:lpstr>PowerPoint 演示文稿</vt:lpstr>
      <vt:lpstr>PowerPoint 演示文稿</vt:lpstr>
      <vt:lpstr>隐式转换的问题</vt:lpstr>
      <vt:lpstr>隐式转换的问题（续）</vt:lpstr>
      <vt:lpstr>显式转换（强制类型转换）</vt:lpstr>
      <vt:lpstr>表达式中的类型转换</vt:lpstr>
      <vt:lpstr>实数的“等于”与“不等于”比较</vt:lpstr>
      <vt:lpstr>短路求值 (short-circuit evaluation) </vt:lpstr>
      <vt:lpstr>操作符的副作用</vt:lpstr>
      <vt:lpstr>带副作用操作符的表达式计算</vt:lpstr>
      <vt:lpstr>左值表达式和右值表达式</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Jiajun</dc:creator>
  <cp:lastModifiedBy>Chen Jiajun</cp:lastModifiedBy>
  <cp:revision>167</cp:revision>
  <dcterms:created xsi:type="dcterms:W3CDTF">2004-11-30T12:48:42Z</dcterms:created>
  <dcterms:modified xsi:type="dcterms:W3CDTF">2013-11-24T12:48:56Z</dcterms:modified>
</cp:coreProperties>
</file>