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931" r:id="rId2"/>
    <p:sldId id="930" r:id="rId3"/>
    <p:sldId id="993" r:id="rId4"/>
    <p:sldId id="967" r:id="rId5"/>
    <p:sldId id="933" r:id="rId6"/>
    <p:sldId id="999" r:id="rId7"/>
    <p:sldId id="934" r:id="rId8"/>
    <p:sldId id="935" r:id="rId9"/>
    <p:sldId id="936" r:id="rId10"/>
    <p:sldId id="937" r:id="rId11"/>
    <p:sldId id="938" r:id="rId12"/>
    <p:sldId id="1001" r:id="rId13"/>
    <p:sldId id="1002" r:id="rId14"/>
    <p:sldId id="267" r:id="rId15"/>
    <p:sldId id="964" r:id="rId16"/>
    <p:sldId id="275" r:id="rId17"/>
    <p:sldId id="941" r:id="rId18"/>
    <p:sldId id="942" r:id="rId19"/>
    <p:sldId id="943" r:id="rId20"/>
    <p:sldId id="946" r:id="rId21"/>
    <p:sldId id="773" r:id="rId22"/>
    <p:sldId id="780" r:id="rId23"/>
    <p:sldId id="781" r:id="rId24"/>
    <p:sldId id="776" r:id="rId25"/>
    <p:sldId id="947" r:id="rId26"/>
    <p:sldId id="787" r:id="rId27"/>
    <p:sldId id="952" r:id="rId28"/>
    <p:sldId id="954" r:id="rId29"/>
    <p:sldId id="789" r:id="rId30"/>
    <p:sldId id="790" r:id="rId31"/>
    <p:sldId id="674" r:id="rId32"/>
    <p:sldId id="969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CB8"/>
    <a:srgbClr val="00CCFF"/>
    <a:srgbClr val="00FFFF"/>
    <a:srgbClr val="FFFF99"/>
    <a:srgbClr val="85EDA0"/>
    <a:srgbClr val="FDAFB5"/>
    <a:srgbClr val="00CC99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88874" autoAdjust="0"/>
  </p:normalViewPr>
  <p:slideViewPr>
    <p:cSldViewPr>
      <p:cViewPr>
        <p:scale>
          <a:sx n="90" d="100"/>
          <a:sy n="90" d="100"/>
        </p:scale>
        <p:origin x="-1062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1348"/>
    </p:cViewPr>
  </p:sorterViewPr>
  <p:notesViewPr>
    <p:cSldViewPr>
      <p:cViewPr>
        <p:scale>
          <a:sx n="75" d="100"/>
          <a:sy n="75" d="100"/>
        </p:scale>
        <p:origin x="-726" y="63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EBD6098-A085-497F-9E2E-CC6E44AC5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60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EB88270-B7FB-4223-A8DC-531865861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756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E75C67B-3F8B-4C5E-8A88-D60B3DD4F70B}" type="slidenum">
              <a:rPr lang="en-US" altLang="zh-CN" sz="1200" smtClean="0">
                <a:latin typeface="Times New Roman" pitchFamily="18" charset="0"/>
              </a:rPr>
              <a:pPr eaLnBrk="1" hangingPunct="1"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3AC1DC0-5415-48F2-98DC-4AF44BDFE2A4}" type="slidenum">
              <a:rPr lang="en-US" altLang="zh-CN" sz="1200" smtClean="0">
                <a:latin typeface="Times New Roman" pitchFamily="18" charset="0"/>
              </a:rPr>
              <a:pPr eaLnBrk="1" hangingPunct="1"/>
              <a:t>16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F0A6EFF-C47E-445B-8524-2DC563E5C18E}" type="slidenum">
              <a:rPr lang="en-US" altLang="zh-CN" sz="1200" smtClean="0">
                <a:latin typeface="Times New Roman" pitchFamily="18" charset="0"/>
              </a:rPr>
              <a:pPr eaLnBrk="1" hangingPunct="1"/>
              <a:t>19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、成员函数在类外定义，也是本类的代码！</a:t>
            </a:r>
          </a:p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5C5500E-D1F7-4205-B854-058867B42FC7}" type="slidenum">
              <a:rPr lang="en-US" altLang="zh-CN" sz="1200" smtClean="0">
                <a:latin typeface="Times New Roman" pitchFamily="18" charset="0"/>
              </a:rPr>
              <a:pPr eaLnBrk="1" hangingPunct="1"/>
              <a:t>25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65 w 717"/>
                <a:gd name="T1" fmla="*/ 845 h 845"/>
                <a:gd name="T2" fmla="*/ 765 w 717"/>
                <a:gd name="T3" fmla="*/ 821 h 845"/>
                <a:gd name="T4" fmla="*/ 622 w 717"/>
                <a:gd name="T5" fmla="*/ 605 h 845"/>
                <a:gd name="T6" fmla="*/ 430 w 717"/>
                <a:gd name="T7" fmla="*/ 396 h 845"/>
                <a:gd name="T8" fmla="*/ 24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3 w 717"/>
                <a:gd name="T15" fmla="*/ 198 h 845"/>
                <a:gd name="T16" fmla="*/ 424 w 717"/>
                <a:gd name="T17" fmla="*/ 408 h 845"/>
                <a:gd name="T18" fmla="*/ 616 w 717"/>
                <a:gd name="T19" fmla="*/ 623 h 845"/>
                <a:gd name="T20" fmla="*/ 765 w 717"/>
                <a:gd name="T21" fmla="*/ 845 h 845"/>
                <a:gd name="T22" fmla="*/ 76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1 w 407"/>
                <a:gd name="T1" fmla="*/ 414 h 414"/>
                <a:gd name="T2" fmla="*/ 431 w 407"/>
                <a:gd name="T3" fmla="*/ 396 h 414"/>
                <a:gd name="T4" fmla="*/ 24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0 w 407"/>
                <a:gd name="T13" fmla="*/ 204 h 414"/>
                <a:gd name="T14" fmla="*/ 431 w 407"/>
                <a:gd name="T15" fmla="*/ 414 h 414"/>
                <a:gd name="T16" fmla="*/ 43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34 w 586"/>
                <a:gd name="T1" fmla="*/ 0 h 599"/>
                <a:gd name="T2" fmla="*/ 616 w 586"/>
                <a:gd name="T3" fmla="*/ 0 h 599"/>
                <a:gd name="T4" fmla="*/ 431 w 586"/>
                <a:gd name="T5" fmla="*/ 132 h 599"/>
                <a:gd name="T6" fmla="*/ 28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1 w 586"/>
                <a:gd name="T17" fmla="*/ 282 h 599"/>
                <a:gd name="T18" fmla="*/ 437 w 586"/>
                <a:gd name="T19" fmla="*/ 138 h 599"/>
                <a:gd name="T20" fmla="*/ 634 w 586"/>
                <a:gd name="T21" fmla="*/ 0 h 599"/>
                <a:gd name="T22" fmla="*/ 63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3 w 269"/>
                <a:gd name="T1" fmla="*/ 0 h 252"/>
                <a:gd name="T2" fmla="*/ 27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3 w 269"/>
                <a:gd name="T15" fmla="*/ 0 h 252"/>
                <a:gd name="T16" fmla="*/ 29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570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6570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D9C6-1AE1-4E17-B386-965AC6A97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65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C2C9F-7E7F-4AC5-AEA0-A06B837FE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8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9820E-6275-47BB-B59B-0DD44B230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EE92-0C38-43D2-A13B-A597385F2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20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4DAAA-FDD5-4D68-841E-81AC7323F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4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B867-F854-444B-97CD-BE57BBF4F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1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135E-F258-4592-94AC-56A3379B1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5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41C3-2512-4E49-939C-FC8D9E22F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82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C56C5-4F75-4E76-A2C0-155C2FEB4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64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A2C05-8FB8-423A-A9D0-6937720A3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03AF-79B0-4896-B444-9D3ECC09A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3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26464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4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4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26464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4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4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26465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26466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6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6466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65 w 717"/>
                <a:gd name="T1" fmla="*/ 845 h 845"/>
                <a:gd name="T2" fmla="*/ 765 w 717"/>
                <a:gd name="T3" fmla="*/ 821 h 845"/>
                <a:gd name="T4" fmla="*/ 622 w 717"/>
                <a:gd name="T5" fmla="*/ 605 h 845"/>
                <a:gd name="T6" fmla="*/ 430 w 717"/>
                <a:gd name="T7" fmla="*/ 396 h 845"/>
                <a:gd name="T8" fmla="*/ 24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3 w 717"/>
                <a:gd name="T15" fmla="*/ 198 h 845"/>
                <a:gd name="T16" fmla="*/ 424 w 717"/>
                <a:gd name="T17" fmla="*/ 408 h 845"/>
                <a:gd name="T18" fmla="*/ 616 w 717"/>
                <a:gd name="T19" fmla="*/ 623 h 845"/>
                <a:gd name="T20" fmla="*/ 765 w 717"/>
                <a:gd name="T21" fmla="*/ 845 h 845"/>
                <a:gd name="T22" fmla="*/ 76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1 w 407"/>
                <a:gd name="T1" fmla="*/ 414 h 414"/>
                <a:gd name="T2" fmla="*/ 431 w 407"/>
                <a:gd name="T3" fmla="*/ 396 h 414"/>
                <a:gd name="T4" fmla="*/ 24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0 w 407"/>
                <a:gd name="T13" fmla="*/ 204 h 414"/>
                <a:gd name="T14" fmla="*/ 431 w 407"/>
                <a:gd name="T15" fmla="*/ 414 h 414"/>
                <a:gd name="T16" fmla="*/ 43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66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34 w 586"/>
                <a:gd name="T1" fmla="*/ 0 h 599"/>
                <a:gd name="T2" fmla="*/ 616 w 586"/>
                <a:gd name="T3" fmla="*/ 0 h 599"/>
                <a:gd name="T4" fmla="*/ 431 w 586"/>
                <a:gd name="T5" fmla="*/ 132 h 599"/>
                <a:gd name="T6" fmla="*/ 28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1 w 586"/>
                <a:gd name="T17" fmla="*/ 282 h 599"/>
                <a:gd name="T18" fmla="*/ 437 w 586"/>
                <a:gd name="T19" fmla="*/ 138 h 599"/>
                <a:gd name="T20" fmla="*/ 634 w 586"/>
                <a:gd name="T21" fmla="*/ 0 h 599"/>
                <a:gd name="T22" fmla="*/ 63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3 w 269"/>
                <a:gd name="T1" fmla="*/ 0 h 252"/>
                <a:gd name="T2" fmla="*/ 27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3 w 269"/>
                <a:gd name="T15" fmla="*/ 0 h 252"/>
                <a:gd name="T16" fmla="*/ 29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467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6468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468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468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4FDF8573-4DD4-47AF-ACB5-0FA2B3506A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6468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96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第六章 数据抽象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－－对象与类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zh-CN" altLang="en-GB" sz="2200" smtClean="0"/>
              <a:t>	</a:t>
            </a:r>
            <a:r>
              <a:rPr lang="en-GB" altLang="zh-CN" sz="2200" smtClean="0"/>
              <a:t>bool Stack::push(int i)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{ 	if (top == STACK_SIZE-1) 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{	cout &lt;&lt; </a:t>
            </a:r>
            <a:r>
              <a:rPr lang="en-GB" altLang="zh-CN" sz="2200" smtClean="0">
                <a:latin typeface="Arial"/>
              </a:rPr>
              <a:t>“</a:t>
            </a:r>
            <a:r>
              <a:rPr lang="en-GB" altLang="zh-CN" sz="2200" smtClean="0"/>
              <a:t>Stack is overflow.\n</a:t>
            </a:r>
            <a:r>
              <a:rPr lang="en-GB" altLang="zh-CN" sz="2200" smtClean="0">
                <a:latin typeface="Arial"/>
              </a:rPr>
              <a:t>”</a:t>
            </a:r>
            <a:r>
              <a:rPr lang="en-GB" altLang="zh-CN" sz="2200" smtClean="0"/>
              <a:t>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	return false;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else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{	top++;  buffer[top] = i;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	return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bool Stack::pop(int &amp;i)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{ 	if (top == -1) 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{	cout &lt;&lt; </a:t>
            </a:r>
            <a:r>
              <a:rPr lang="en-GB" altLang="zh-CN" sz="2200" smtClean="0">
                <a:latin typeface="Arial"/>
              </a:rPr>
              <a:t>“</a:t>
            </a:r>
            <a:r>
              <a:rPr lang="en-GB" altLang="zh-CN" sz="2200" smtClean="0"/>
              <a:t>Stack is empty.\n</a:t>
            </a:r>
            <a:r>
              <a:rPr lang="en-GB" altLang="zh-CN" sz="2200" smtClean="0">
                <a:latin typeface="Arial"/>
              </a:rPr>
              <a:t>”</a:t>
            </a:r>
            <a:r>
              <a:rPr lang="en-GB" altLang="zh-CN" sz="2200" smtClean="0"/>
              <a:t>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	return false;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else 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{	i = buffer[top]; top--;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	return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	}</a:t>
            </a:r>
          </a:p>
          <a:p>
            <a:pPr defTabSz="803275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zh-CN" sz="2200" smtClean="0"/>
              <a:t>	}</a:t>
            </a:r>
            <a:endParaRPr lang="en-US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dirty="0" smtClean="0"/>
              <a:t>使用栈类型数据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Stack </a:t>
            </a:r>
            <a:r>
              <a:rPr lang="en-GB" altLang="zh-CN" sz="2400" dirty="0" err="1" smtClean="0">
                <a:solidFill>
                  <a:srgbClr val="FFC000"/>
                </a:solidFill>
              </a:rPr>
              <a:t>st</a:t>
            </a:r>
            <a:r>
              <a:rPr lang="en-GB" altLang="zh-CN" sz="2400" dirty="0" smtClean="0"/>
              <a:t>;  //</a:t>
            </a:r>
            <a:r>
              <a:rPr lang="zh-CN" altLang="en-US" sz="2400" dirty="0" smtClean="0"/>
              <a:t>会</a:t>
            </a:r>
            <a:r>
              <a:rPr lang="zh-CN" altLang="en-GB" sz="2400" dirty="0" smtClean="0"/>
              <a:t>自动地去调用</a:t>
            </a:r>
            <a:r>
              <a:rPr lang="en-GB" altLang="zh-CN" sz="2400" dirty="0" err="1" smtClean="0"/>
              <a:t>st.Stack</a:t>
            </a:r>
            <a:r>
              <a:rPr lang="en-GB" altLang="zh-CN" sz="2400" dirty="0" smtClean="0"/>
              <a:t>()</a:t>
            </a:r>
            <a:r>
              <a:rPr lang="zh-CN" altLang="en-GB" sz="2400" dirty="0" smtClean="0"/>
              <a:t>对</a:t>
            </a:r>
            <a:r>
              <a:rPr lang="en-GB" altLang="zh-CN" sz="2400" dirty="0" err="1" smtClean="0"/>
              <a:t>st</a:t>
            </a:r>
            <a:r>
              <a:rPr lang="zh-CN" altLang="en-GB" sz="2400" dirty="0" smtClean="0"/>
              <a:t>进行初始化。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st.push</a:t>
            </a:r>
            <a:r>
              <a:rPr lang="en-GB" altLang="zh-CN" sz="2400" dirty="0" smtClean="0"/>
              <a:t>(12);  //</a:t>
            </a:r>
            <a:r>
              <a:rPr lang="zh-CN" altLang="en-GB" sz="2400" dirty="0" smtClean="0"/>
              <a:t>把</a:t>
            </a:r>
            <a:r>
              <a:rPr lang="en-GB" altLang="zh-CN" sz="2400" dirty="0" smtClean="0"/>
              <a:t>12</a:t>
            </a:r>
            <a:r>
              <a:rPr lang="zh-CN" altLang="en-GB" sz="2400" dirty="0" smtClean="0"/>
              <a:t>放进栈</a:t>
            </a:r>
            <a:r>
              <a:rPr lang="en-GB" altLang="zh-CN" sz="2400" dirty="0" err="1" smtClean="0"/>
              <a:t>st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st.pop</a:t>
            </a:r>
            <a:r>
              <a:rPr lang="en-GB" altLang="zh-CN" sz="2400" dirty="0" smtClean="0"/>
              <a:t>(x);  //</a:t>
            </a:r>
            <a:r>
              <a:rPr lang="zh-CN" altLang="en-GB" sz="2400" dirty="0" smtClean="0"/>
              <a:t>把栈顶元素退栈并存入变量</a:t>
            </a:r>
            <a:r>
              <a:rPr lang="en-GB" altLang="zh-CN" sz="2400" dirty="0" smtClean="0"/>
              <a:t>x</a:t>
            </a:r>
            <a:r>
              <a:rPr lang="zh-CN" altLang="en-GB" sz="2400" dirty="0" smtClean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st.top</a:t>
            </a:r>
            <a:r>
              <a:rPr lang="en-GB" altLang="zh-CN" sz="2400" dirty="0" smtClean="0"/>
              <a:t> = -1;  //</a:t>
            </a:r>
            <a:r>
              <a:rPr lang="en-GB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st.top</a:t>
            </a:r>
            <a:r>
              <a:rPr lang="en-GB" altLang="zh-CN" sz="2400" dirty="0" smtClean="0"/>
              <a:t>++;  //</a:t>
            </a:r>
            <a:r>
              <a:rPr lang="en-GB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st.buffer</a:t>
            </a:r>
            <a:r>
              <a:rPr lang="en-GB" altLang="zh-CN" sz="2400" dirty="0" smtClean="0"/>
              <a:t>[</a:t>
            </a:r>
            <a:r>
              <a:rPr lang="en-GB" altLang="zh-CN" sz="2400" dirty="0" err="1" smtClean="0"/>
              <a:t>st.top</a:t>
            </a:r>
            <a:r>
              <a:rPr lang="en-GB" altLang="zh-CN" sz="2400" dirty="0" smtClean="0"/>
              <a:t>] = 12;  //</a:t>
            </a:r>
            <a:r>
              <a:rPr lang="en-GB" altLang="zh-CN" sz="2400" dirty="0" smtClean="0">
                <a:solidFill>
                  <a:schemeClr val="folHlink"/>
                </a:solidFill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st.f</a:t>
            </a:r>
            <a:r>
              <a:rPr lang="en-US" altLang="zh-CN" sz="2400" dirty="0" smtClean="0"/>
              <a:t>();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“栈”</a:t>
            </a:r>
            <a:r>
              <a:rPr lang="zh-CN" altLang="en-US" sz="4000" dirty="0" smtClean="0"/>
              <a:t>类的另一种实现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——</a:t>
            </a:r>
            <a:r>
              <a:rPr lang="zh-CN" altLang="en-US" sz="4000" dirty="0" smtClean="0"/>
              <a:t>用链表实现</a:t>
            </a:r>
            <a:endParaRPr lang="en-US" altLang="zh-CN" sz="4000" dirty="0" smtClean="0"/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class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public: //</a:t>
            </a:r>
            <a:r>
              <a:rPr lang="zh-CN" altLang="en-GB" sz="2400" dirty="0" smtClean="0"/>
              <a:t>对外的接口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Stack() { top = NULL;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bool push(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bool pop(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&amp; </a:t>
            </a:r>
            <a:r>
              <a:rPr lang="en-GB" altLang="zh-CN" sz="2400" dirty="0" err="1" smtClean="0"/>
              <a:t>i</a:t>
            </a:r>
            <a:r>
              <a:rPr lang="en-GB" altLang="zh-CN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private: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Node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{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content</a:t>
            </a:r>
            <a:r>
              <a:rPr lang="en-GB" altLang="zh-CN" sz="24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   Node *next;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	} *top;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};</a:t>
            </a:r>
            <a:endParaRPr lang="en-US" altLang="zh-CN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22787" y="5582369"/>
            <a:ext cx="6731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668987" y="5582369"/>
            <a:ext cx="6731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135962" y="5582369"/>
            <a:ext cx="6731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22787" y="6049094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668987" y="6049094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135962" y="6049094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976587" y="6049094"/>
            <a:ext cx="67310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425850" y="6285631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3873525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873525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770462" y="6285631"/>
            <a:ext cx="449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5219725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219725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116662" y="6285631"/>
            <a:ext cx="449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6565925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565925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239025" y="6285631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7686700" y="5815731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686700" y="5815731"/>
            <a:ext cx="449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15816" y="5651956"/>
            <a:ext cx="641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/>
              <a:t> </a:t>
            </a:r>
            <a:r>
              <a:rPr lang="en-US" altLang="zh-CN" sz="1800" b="0" dirty="0" smtClean="0"/>
              <a:t>top</a:t>
            </a:r>
            <a:endParaRPr lang="en-US" altLang="zh-CN" sz="1600" b="0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395812" y="5596656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a</a:t>
            </a:r>
            <a:r>
              <a:rPr lang="en-US" altLang="zh-CN" sz="1800" b="0" baseline="-25000"/>
              <a:t>1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84875" y="5582369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a</a:t>
            </a:r>
            <a:r>
              <a:rPr lang="en-US" altLang="zh-CN" sz="1800" b="0" baseline="-25000"/>
              <a:t>2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8247087" y="5596656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a</a:t>
            </a:r>
            <a:r>
              <a:rPr lang="en-US" altLang="zh-CN" sz="1800" b="0" baseline="-25000"/>
              <a:t>n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864375" y="608560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121675" y="6158631"/>
            <a:ext cx="776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809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5973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bool Stack::push(</a:t>
            </a:r>
            <a:r>
              <a:rPr lang="en-GB" altLang="zh-CN" sz="1800" dirty="0" err="1" smtClean="0"/>
              <a:t>int</a:t>
            </a:r>
            <a:r>
              <a:rPr lang="en-GB" altLang="zh-CN" sz="1800" dirty="0" smtClean="0"/>
              <a:t> 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{	Node *p=new Node;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if (p == NULL)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</a:t>
            </a:r>
            <a:r>
              <a:rPr lang="en-GB" altLang="zh-CN" sz="1800" dirty="0" err="1" smtClean="0"/>
              <a:t>cout</a:t>
            </a:r>
            <a:r>
              <a:rPr lang="en-GB" altLang="zh-CN" sz="1800" dirty="0" smtClean="0"/>
              <a:t> &lt;&lt; "Stack is overflow.\n";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p-&gt;content = 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p-&gt;next = top;	top =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bool Stack::pop(</a:t>
            </a:r>
            <a:r>
              <a:rPr lang="en-GB" altLang="zh-CN" sz="1800" dirty="0" err="1" smtClean="0"/>
              <a:t>int</a:t>
            </a:r>
            <a:r>
              <a:rPr lang="en-GB" altLang="zh-CN" sz="1800" dirty="0" smtClean="0"/>
              <a:t>&amp; 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{	if (top == NULL)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</a:t>
            </a:r>
            <a:r>
              <a:rPr lang="en-GB" altLang="zh-CN" sz="1800" dirty="0" err="1" smtClean="0"/>
              <a:t>cout</a:t>
            </a:r>
            <a:r>
              <a:rPr lang="en-GB" altLang="zh-CN" sz="1800" dirty="0" smtClean="0"/>
              <a:t> &lt;&lt; "Stack is empty.\n";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{	Node *p=top;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top = top-&gt;next;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</a:t>
            </a:r>
            <a:r>
              <a:rPr lang="en-GB" altLang="zh-CN" sz="1800" dirty="0" err="1" smtClean="0"/>
              <a:t>i</a:t>
            </a:r>
            <a:r>
              <a:rPr lang="en-GB" altLang="zh-CN" sz="1800" dirty="0" smtClean="0"/>
              <a:t> = p-&gt;content;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delete 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1800" dirty="0" smtClean="0"/>
              <a:t>}</a:t>
            </a:r>
            <a:endParaRPr lang="en-US" altLang="zh-CN" sz="1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148064" y="4433044"/>
            <a:ext cx="3980185" cy="2308324"/>
          </a:xfrm>
          <a:prstGeom prst="rect">
            <a:avLst/>
          </a:prstGeom>
          <a:solidFill>
            <a:srgbClr val="005CB8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数据的实现变化了，但对使用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者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没有影响！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r>
              <a:rPr lang="en-GB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GB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st.push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(12);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st.pop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51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046913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类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7988300" cy="5256584"/>
          </a:xfrm>
        </p:spPr>
        <p:txBody>
          <a:bodyPr>
            <a:normAutofit/>
          </a:bodyPr>
          <a:lstStyle/>
          <a:p>
            <a:pPr marL="360363" indent="-360363" eaLnBrk="1" hangingPunct="1">
              <a:spcBef>
                <a:spcPct val="0"/>
              </a:spcBef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对象</a:t>
            </a:r>
            <a:r>
              <a:rPr lang="zh-CN" altLang="en-US" dirty="0" smtClean="0"/>
              <a:t>是数据及其操作的封装体，</a:t>
            </a:r>
            <a:r>
              <a:rPr lang="zh-CN" altLang="en-GB" dirty="0" smtClean="0"/>
              <a:t>对象的特征则由相应的</a:t>
            </a:r>
            <a:r>
              <a:rPr lang="zh-CN" altLang="en-GB" dirty="0" smtClean="0">
                <a:solidFill>
                  <a:schemeClr val="folHlink"/>
                </a:solidFill>
              </a:rPr>
              <a:t>类</a:t>
            </a:r>
            <a:r>
              <a:rPr lang="zh-CN" altLang="en-GB" dirty="0" smtClean="0"/>
              <a:t>来描述。</a:t>
            </a:r>
            <a:endParaRPr lang="zh-CN" altLang="en-US" dirty="0" smtClean="0"/>
          </a:p>
          <a:p>
            <a:pPr marL="360363" indent="-360363" eaLnBrk="1" hangingPunct="1">
              <a:spcBef>
                <a:spcPct val="0"/>
              </a:spcBef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zh-CN" altLang="en-US" dirty="0"/>
              <a:t>，</a:t>
            </a:r>
            <a:r>
              <a:rPr lang="zh-CN" altLang="en-US" dirty="0" smtClean="0"/>
              <a:t>类是一种用户自定义类型，定义形式如下：</a:t>
            </a:r>
          </a:p>
          <a:p>
            <a:pPr marL="825500" lvl="1" eaLnBrk="1" hangingPunct="1">
              <a:buFontTx/>
              <a:buNone/>
              <a:defRPr/>
            </a:pPr>
            <a:r>
              <a:rPr lang="en-US" altLang="zh-CN" sz="3200" dirty="0" smtClean="0"/>
              <a:t>class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&gt; { </a:t>
            </a:r>
            <a:r>
              <a:rPr lang="en-GB" altLang="zh-CN" dirty="0" smtClean="0"/>
              <a:t>&lt;</a:t>
            </a:r>
            <a:r>
              <a:rPr lang="zh-CN" altLang="en-GB" dirty="0" smtClean="0"/>
              <a:t>成员描述</a:t>
            </a:r>
            <a:r>
              <a:rPr lang="en-GB" altLang="zh-CN" dirty="0" smtClean="0"/>
              <a:t>&gt;</a:t>
            </a:r>
            <a:r>
              <a:rPr lang="en-GB" altLang="zh-CN" sz="3200" dirty="0" smtClean="0"/>
              <a:t> </a:t>
            </a:r>
            <a:r>
              <a:rPr lang="en-US" altLang="en-US" dirty="0" smtClean="0"/>
              <a:t>} ;</a:t>
            </a:r>
            <a:endParaRPr lang="en-US" altLang="zh-CN" dirty="0" smtClean="0"/>
          </a:p>
          <a:p>
            <a:pPr marL="825500" lvl="1" eaLnBrk="1" hangingPunct="1">
              <a:spcBef>
                <a:spcPct val="0"/>
              </a:spcBef>
              <a:buFontTx/>
              <a:buNone/>
              <a:defRPr/>
            </a:pPr>
            <a:endParaRPr lang="en-US" altLang="zh-CN" dirty="0" smtClean="0"/>
          </a:p>
          <a:p>
            <a:pPr marL="825500" lvl="1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 smtClean="0"/>
              <a:t>其中，类的成员包括：</a:t>
            </a:r>
          </a:p>
          <a:p>
            <a:pPr marL="825500" lvl="1" eaLnBrk="1" hangingPunct="1">
              <a:spcBef>
                <a:spcPct val="0"/>
              </a:spcBef>
              <a:defRPr/>
            </a:pPr>
            <a:r>
              <a:rPr lang="zh-CN" altLang="en-US" dirty="0" smtClean="0"/>
              <a:t>数据成员</a:t>
            </a:r>
          </a:p>
          <a:p>
            <a:pPr marL="825500" lvl="1" eaLnBrk="1" hangingPunct="1">
              <a:spcBef>
                <a:spcPct val="0"/>
              </a:spcBef>
              <a:defRPr/>
            </a:pPr>
            <a:r>
              <a:rPr lang="zh-CN" altLang="en-US" dirty="0" smtClean="0"/>
              <a:t>成员函数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/>
              <a:t>例：一个日期类的定义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484313"/>
            <a:ext cx="8686800" cy="5257800"/>
          </a:xfrm>
        </p:spPr>
        <p:txBody>
          <a:bodyPr/>
          <a:lstStyle/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class Date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{	public: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void set(int y, int m, int d) //</a:t>
            </a:r>
            <a:r>
              <a:rPr lang="zh-CN" altLang="en-US" sz="2000" smtClean="0">
                <a:solidFill>
                  <a:schemeClr val="folHlink"/>
                </a:solidFill>
              </a:rPr>
              <a:t>成员函数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</a:t>
            </a:r>
            <a:r>
              <a:rPr lang="en-US" altLang="zh-CN" sz="2000" smtClean="0"/>
              <a:t>year = y;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	month = m;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	day = d;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bool is_leap_year() //</a:t>
            </a:r>
            <a:r>
              <a:rPr lang="zh-CN" altLang="en-US" sz="2000" smtClean="0">
                <a:solidFill>
                  <a:schemeClr val="folHlink"/>
                </a:solidFill>
              </a:rPr>
              <a:t>成员函数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return (year%4 == 0 &amp;&amp; year%100 != 0) || 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					(year%400==0);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</a:t>
            </a:r>
            <a:r>
              <a:rPr lang="en-US" altLang="zh-CN" sz="2000" smtClean="0"/>
              <a:t>void print() //</a:t>
            </a:r>
            <a:r>
              <a:rPr lang="zh-CN" altLang="en-US" sz="2000" smtClean="0">
                <a:solidFill>
                  <a:schemeClr val="folHlink"/>
                </a:solidFill>
              </a:rPr>
              <a:t>成员函数</a:t>
            </a:r>
            <a:endParaRPr lang="zh-CN" altLang="en-GB" sz="2000" smtClean="0">
              <a:solidFill>
                <a:schemeClr val="folHlink"/>
              </a:solidFill>
            </a:endParaRP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GB" sz="2000" smtClean="0"/>
              <a:t>		</a:t>
            </a:r>
            <a:r>
              <a:rPr lang="en-GB" altLang="zh-CN" sz="2000" smtClean="0"/>
              <a:t>{	cout &lt;&lt; year &lt;&lt; "." &lt;&lt; month &lt;&lt; "." &lt;&lt;day;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}</a:t>
            </a:r>
            <a:endParaRPr lang="en-US" altLang="zh-CN" sz="2000" smtClean="0"/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private: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		int year,month,day; //</a:t>
            </a:r>
            <a:r>
              <a:rPr lang="zh-CN" altLang="en-US" sz="2000" smtClean="0">
                <a:solidFill>
                  <a:schemeClr val="folHlink"/>
                </a:solidFill>
              </a:rPr>
              <a:t>数据成员</a:t>
            </a:r>
          </a:p>
          <a:p>
            <a:pPr defTabSz="6302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112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数据成员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9554"/>
            <a:ext cx="8362950" cy="38156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GB" sz="2800" dirty="0" smtClean="0"/>
              <a:t>数据成员指类的对象所包含的数据，它们可以是常量和变量。例如：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class Date //</a:t>
            </a:r>
            <a:r>
              <a:rPr lang="zh-CN" altLang="en-US" sz="2400" dirty="0" smtClean="0"/>
              <a:t>类定义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{		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	private:</a:t>
            </a:r>
            <a:endParaRPr lang="zh-CN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year,month,day</a:t>
            </a:r>
            <a:r>
              <a:rPr lang="en-US" altLang="zh-CN" sz="2400" dirty="0" smtClean="0"/>
              <a:t>;  //</a:t>
            </a:r>
            <a:r>
              <a:rPr lang="zh-CN" altLang="en-US" sz="2400" dirty="0" smtClean="0">
                <a:solidFill>
                  <a:srgbClr val="FFC000"/>
                </a:solidFill>
              </a:rPr>
              <a:t>数据成员</a:t>
            </a:r>
            <a:r>
              <a:rPr lang="zh-CN" altLang="en-US" sz="2400" dirty="0" smtClean="0"/>
              <a:t>说明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 smtClean="0"/>
              <a:t>};</a:t>
            </a:r>
            <a:endParaRPr lang="zh-CN" alt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成员函数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38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dirty="0" smtClean="0"/>
              <a:t>成员函数描述了对类定义中的数据成员所能实施的操作。</a:t>
            </a:r>
          </a:p>
          <a:p>
            <a:pPr eaLnBrk="1" hangingPunct="1">
              <a:defRPr/>
            </a:pPr>
            <a:r>
              <a:rPr lang="zh-CN" altLang="en-GB" sz="2800" dirty="0" smtClean="0"/>
              <a:t>成员函数的定义可以放在类定义中，例如：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	...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    void f() {...} //</a:t>
            </a:r>
            <a:r>
              <a:rPr lang="zh-CN" altLang="en-GB" sz="2000" dirty="0" smtClean="0">
                <a:solidFill>
                  <a:schemeClr val="folHlink"/>
                </a:solidFill>
              </a:rPr>
              <a:t>建议编译器按内联函数处理。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eaLnBrk="1" hangingPunct="1">
              <a:defRPr/>
            </a:pPr>
            <a:r>
              <a:rPr lang="zh-CN" altLang="en-GB" sz="2800" dirty="0" smtClean="0"/>
              <a:t>成员函数的定义也可以放在类定义外，例如：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	...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    void f(); //</a:t>
            </a:r>
            <a:r>
              <a:rPr lang="zh-CN" altLang="en-GB" sz="2000" dirty="0" smtClean="0">
                <a:solidFill>
                  <a:schemeClr val="folHlink"/>
                </a:solidFill>
              </a:rPr>
              <a:t>声明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A::</a:t>
            </a:r>
            <a:r>
              <a:rPr lang="en-US" altLang="zh-CN" sz="2000" dirty="0" smtClean="0"/>
              <a:t>f() { ... } 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需要用类名受限，区别于全局函数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686800" cy="558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成员函数名是可以重载的（析构函数除外），它遵循一般函数名的重载规则。例如：</a:t>
            </a:r>
            <a:endParaRPr lang="zh-CN" alt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{		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void </a:t>
            </a:r>
            <a:r>
              <a:rPr lang="en-US" altLang="zh-CN" dirty="0" smtClean="0">
                <a:solidFill>
                  <a:schemeClr val="folHlink"/>
                </a:solidFill>
              </a:rPr>
              <a:t>f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folHlink"/>
                </a:solidFill>
              </a:rPr>
              <a:t>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	double </a:t>
            </a:r>
            <a:r>
              <a:rPr lang="en-US" altLang="zh-CN" dirty="0" smtClean="0">
                <a:solidFill>
                  <a:schemeClr val="folHlink"/>
                </a:solidFill>
              </a:rPr>
              <a:t>f</a:t>
            </a:r>
            <a:r>
              <a:rPr lang="en-US" altLang="zh-CN" dirty="0" smtClean="0"/>
              <a:t>(double d);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	 ......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01613"/>
            <a:ext cx="8229600" cy="779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类成员的访问控制</a:t>
            </a:r>
            <a:r>
              <a:rPr lang="zh-CN" altLang="en-US" smtClean="0"/>
              <a:t> 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78850" cy="525693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GB" sz="2800" dirty="0" smtClean="0"/>
              <a:t>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的类定义中</a:t>
            </a:r>
            <a:r>
              <a:rPr lang="zh-CN" altLang="en-GB" sz="2800" dirty="0" smtClean="0"/>
              <a:t>，</a:t>
            </a:r>
            <a:r>
              <a:rPr lang="zh-CN" altLang="en-US" sz="2800" dirty="0" smtClean="0"/>
              <a:t>可以用访问控制修饰符</a:t>
            </a:r>
            <a:r>
              <a:rPr lang="en-GB" altLang="zh-CN" sz="2800" dirty="0" smtClean="0"/>
              <a:t>public</a:t>
            </a:r>
            <a:r>
              <a:rPr lang="zh-CN" altLang="en-GB" sz="2800" dirty="0" smtClean="0"/>
              <a:t>，</a:t>
            </a:r>
            <a:r>
              <a:rPr lang="en-GB" altLang="zh-CN" sz="2800" dirty="0" smtClean="0"/>
              <a:t>private</a:t>
            </a:r>
            <a:r>
              <a:rPr lang="zh-CN" altLang="en-GB" sz="2800" dirty="0" smtClean="0"/>
              <a:t>或</a:t>
            </a:r>
            <a:r>
              <a:rPr lang="en-GB" altLang="zh-CN" sz="2800" dirty="0" smtClean="0"/>
              <a:t>protected</a:t>
            </a:r>
            <a:r>
              <a:rPr lang="zh-CN" altLang="en-GB" sz="2800" dirty="0" smtClean="0"/>
              <a:t>来描述</a:t>
            </a:r>
            <a:r>
              <a:rPr lang="zh-CN" altLang="en-US" sz="2800" dirty="0" smtClean="0"/>
              <a:t>对类成员的访问限制。默认</a:t>
            </a:r>
            <a:r>
              <a:rPr lang="zh-CN" altLang="en-US" sz="2800" dirty="0"/>
              <a:t>访问控制是</a:t>
            </a:r>
            <a:r>
              <a:rPr lang="en-US" altLang="zh-CN" sz="2800" dirty="0" smtClean="0"/>
              <a:t>private</a:t>
            </a:r>
            <a:r>
              <a:rPr lang="zh-CN" altLang="en-US" sz="2800" dirty="0" smtClean="0"/>
              <a:t>。 例如：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{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 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/>
              <a:t>m; </a:t>
            </a:r>
            <a:r>
              <a:rPr lang="en-GB" altLang="zh-CN" sz="2400" dirty="0" smtClean="0"/>
              <a:t>//</a:t>
            </a:r>
            <a:r>
              <a:rPr lang="zh-CN" altLang="en-US" sz="2400" dirty="0" smtClean="0"/>
              <a:t>默认为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，</a:t>
            </a:r>
            <a:r>
              <a:rPr lang="zh-CN" altLang="en-GB" sz="2400" dirty="0" smtClean="0"/>
              <a:t>只能</a:t>
            </a:r>
            <a:r>
              <a:rPr lang="zh-CN" altLang="en-GB" sz="2400" dirty="0"/>
              <a:t>在本类和友元的代码中访问。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>
                <a:solidFill>
                  <a:schemeClr val="folHlink"/>
                </a:solidFill>
              </a:rPr>
              <a:t> </a:t>
            </a:r>
            <a:r>
              <a:rPr lang="en-GB" altLang="zh-CN" sz="2400" dirty="0" smtClean="0">
                <a:solidFill>
                  <a:schemeClr val="folHlink"/>
                </a:solidFill>
              </a:rPr>
              <a:t> 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public</a:t>
            </a:r>
            <a:r>
              <a:rPr lang="en-US" altLang="zh-CN" sz="2400" dirty="0" smtClean="0"/>
              <a:t>: //</a:t>
            </a:r>
            <a:r>
              <a:rPr lang="zh-CN" altLang="en-GB" sz="2400" dirty="0" smtClean="0"/>
              <a:t>访问不受限制。</a:t>
            </a:r>
            <a:r>
              <a:rPr lang="zh-CN" altLang="en-US" sz="2400" dirty="0" smtClean="0"/>
              <a:t> 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void f();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smtClean="0">
                <a:solidFill>
                  <a:schemeClr val="folHlink"/>
                </a:solidFill>
              </a:rPr>
              <a:t>private</a:t>
            </a:r>
            <a:r>
              <a:rPr lang="en-GB" altLang="zh-CN" sz="2400" dirty="0" smtClean="0"/>
              <a:t>: //</a:t>
            </a:r>
            <a:r>
              <a:rPr lang="zh-CN" altLang="en-GB" sz="2400" dirty="0" smtClean="0"/>
              <a:t>只能在本类和友元的代码中访问。</a:t>
            </a:r>
            <a:r>
              <a:rPr lang="zh-CN" altLang="en-US" sz="2400" dirty="0" smtClean="0"/>
              <a:t> </a:t>
            </a:r>
            <a:endParaRPr lang="zh-CN" altLang="en-GB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US" altLang="zh-CN" sz="2400" dirty="0" smtClean="0"/>
              <a:t>x,</a:t>
            </a:r>
            <a:r>
              <a:rPr lang="en-GB" altLang="zh-CN" sz="2400" dirty="0" smtClean="0"/>
              <a:t>y;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void g();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</a:t>
            </a:r>
            <a:r>
              <a:rPr lang="en-GB" altLang="zh-CN" sz="2400" dirty="0" smtClean="0">
                <a:solidFill>
                  <a:schemeClr val="folHlink"/>
                </a:solidFill>
              </a:rPr>
              <a:t>protected</a:t>
            </a:r>
            <a:r>
              <a:rPr lang="en-GB" altLang="zh-CN" sz="2400" dirty="0" smtClean="0"/>
              <a:t>: //</a:t>
            </a:r>
            <a:r>
              <a:rPr lang="zh-CN" altLang="en-GB" sz="2400" dirty="0" smtClean="0"/>
              <a:t>只能在本类、派生类和友元的代码中访问。</a:t>
            </a:r>
            <a:r>
              <a:rPr lang="zh-CN" altLang="en-US" sz="2400" dirty="0" smtClean="0"/>
              <a:t> </a:t>
            </a:r>
            <a:endParaRPr lang="en-GB" altLang="zh-CN" sz="2400" dirty="0" smtClean="0"/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z;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		void h();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400" dirty="0" smtClean="0"/>
              <a:t>};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数据抽象与封装 </a:t>
            </a:r>
          </a:p>
          <a:p>
            <a:pPr eaLnBrk="1" hangingPunct="1">
              <a:defRPr/>
            </a:pPr>
            <a:r>
              <a:rPr lang="zh-CN" altLang="en-US" dirty="0" smtClean="0"/>
              <a:t>类和对象</a:t>
            </a:r>
          </a:p>
          <a:p>
            <a:pPr eaLnBrk="1" hangingPunct="1">
              <a:defRPr/>
            </a:pPr>
            <a:r>
              <a:rPr lang="zh-CN" altLang="en-US" dirty="0" smtClean="0"/>
              <a:t>对象的初始化和消亡前处理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435975" cy="59039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一般来说，类的</a:t>
            </a:r>
            <a:r>
              <a:rPr lang="zh-CN" altLang="en-GB" dirty="0" smtClean="0">
                <a:solidFill>
                  <a:schemeClr val="folHlink"/>
                </a:solidFill>
              </a:rPr>
              <a:t>数据成员</a:t>
            </a:r>
            <a:r>
              <a:rPr lang="zh-CN" altLang="en-GB" dirty="0" smtClean="0"/>
              <a:t>和</a:t>
            </a:r>
            <a:r>
              <a:rPr lang="zh-CN" altLang="en-US" dirty="0" smtClean="0"/>
              <a:t>在类的</a:t>
            </a:r>
            <a:r>
              <a:rPr lang="zh-CN" altLang="en-US" dirty="0" smtClean="0">
                <a:solidFill>
                  <a:schemeClr val="folHlink"/>
                </a:solidFill>
              </a:rPr>
              <a:t>内部使用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folHlink"/>
                </a:solidFill>
              </a:rPr>
              <a:t>成员函数</a:t>
            </a:r>
            <a:r>
              <a:rPr lang="zh-CN" altLang="en-GB" dirty="0" smtClean="0"/>
              <a:t>应该指定为</a:t>
            </a:r>
            <a:r>
              <a:rPr lang="en-US" altLang="zh-CN" dirty="0" smtClean="0">
                <a:solidFill>
                  <a:schemeClr val="folHlink"/>
                </a:solidFill>
              </a:rPr>
              <a:t>private</a:t>
            </a:r>
            <a:r>
              <a:rPr lang="zh-CN" altLang="en-GB" dirty="0" smtClean="0"/>
              <a:t>，只有提供给外界使用的成员函数才指定为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。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具有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访问控制的成员构成了</a:t>
            </a:r>
            <a:r>
              <a:rPr lang="zh-CN" altLang="en-GB" dirty="0" smtClean="0"/>
              <a:t>类与外界的一种</a:t>
            </a:r>
            <a:r>
              <a:rPr lang="zh-CN" altLang="en-GB" dirty="0" smtClean="0">
                <a:solidFill>
                  <a:schemeClr val="folHlink"/>
                </a:solidFill>
              </a:rPr>
              <a:t>接口</a:t>
            </a:r>
            <a:r>
              <a:rPr lang="zh-CN" altLang="en-GB" dirty="0" smtClean="0"/>
              <a:t>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）。操作一个类的对象时，只能通过访问对象类中的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成员来实现。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protected</a:t>
            </a:r>
            <a:r>
              <a:rPr lang="zh-CN" altLang="en-US" dirty="0" smtClean="0"/>
              <a:t>类成员访问控制具有特殊的作用（继承，在派生类中使用）。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188913"/>
            <a:ext cx="690245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对  象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24862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dirty="0" smtClean="0"/>
              <a:t>类属于类型范畴的程序实体，它</a:t>
            </a:r>
            <a:r>
              <a:rPr lang="zh-CN" altLang="en-GB" dirty="0" smtClean="0">
                <a:solidFill>
                  <a:schemeClr val="folHlink"/>
                </a:solidFill>
              </a:rPr>
              <a:t>一般</a:t>
            </a:r>
            <a:r>
              <a:rPr lang="zh-CN" altLang="en-GB" dirty="0" smtClean="0"/>
              <a:t>存在于静态的程序（运行前的程序）中。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dirty="0"/>
              <a:t>而</a:t>
            </a:r>
            <a:r>
              <a:rPr lang="zh-CN" altLang="en-GB" dirty="0" smtClean="0"/>
              <a:t>对象则</a:t>
            </a:r>
            <a:r>
              <a:rPr lang="zh-CN" altLang="en-GB" dirty="0"/>
              <a:t>存在于</a:t>
            </a:r>
            <a:r>
              <a:rPr lang="zh-CN" altLang="en-GB" dirty="0" smtClean="0"/>
              <a:t>动态的程序（运行中的程序）</a:t>
            </a:r>
            <a:r>
              <a:rPr lang="zh-CN" altLang="en-US" dirty="0" smtClean="0"/>
              <a:t>中</a:t>
            </a:r>
            <a:r>
              <a:rPr lang="zh-CN" altLang="en-GB" dirty="0" smtClean="0"/>
              <a:t>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对象在程序运行时创建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程序的执行是通过对象之间相互发送消息来实现的。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/>
              <a:t>当对象接收到一条消息后，它将调用对象类中定义的某个成员函数来处理这条消息。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对象的创建和标识</a:t>
            </a:r>
            <a:r>
              <a:rPr lang="zh-CN" altLang="en-US" smtClean="0"/>
              <a:t> 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893175" cy="5661025"/>
          </a:xfrm>
        </p:spPr>
        <p:txBody>
          <a:bodyPr/>
          <a:lstStyle/>
          <a:p>
            <a:pPr defTabSz="741363" eaLnBrk="1" hangingPunct="1">
              <a:lnSpc>
                <a:spcPct val="90000"/>
              </a:lnSpc>
              <a:defRPr/>
            </a:pPr>
            <a:r>
              <a:rPr lang="zh-CN" altLang="en-GB" dirty="0" smtClean="0"/>
              <a:t>直接方式</a:t>
            </a:r>
          </a:p>
          <a:p>
            <a:pPr marL="800100" lvl="1" indent="-257175" defTabSz="741363" eaLnBrk="1" hangingPunct="1">
              <a:lnSpc>
                <a:spcPct val="90000"/>
              </a:lnSpc>
              <a:defRPr/>
            </a:pPr>
            <a:r>
              <a:rPr lang="zh-CN" altLang="en-GB" sz="2400" dirty="0" smtClean="0"/>
              <a:t>通过在程序中定义一个类型为类的变量来实现的，其格式与普通变量的定义相同。例如：</a:t>
            </a:r>
          </a:p>
          <a:p>
            <a:pPr marL="1336675" lvl="2" defTabSz="74136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{	public: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void f();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void g();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private: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x,y</a:t>
            </a:r>
            <a:r>
              <a:rPr lang="en-GB" altLang="zh-CN" sz="2000" dirty="0" smtClean="0"/>
              <a:t>;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}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......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A a1;  //</a:t>
            </a:r>
            <a:r>
              <a:rPr lang="zh-CN" altLang="en-GB" sz="2000" dirty="0" smtClean="0"/>
              <a:t>创建一个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类的对象。</a:t>
            </a:r>
          </a:p>
          <a:p>
            <a:pPr marL="1336675" lvl="2" defTabSz="741363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A a2[100]; //</a:t>
            </a:r>
            <a:r>
              <a:rPr lang="zh-CN" altLang="en-GB" sz="2000" dirty="0" smtClean="0"/>
              <a:t>创建</a:t>
            </a:r>
            <a:r>
              <a:rPr lang="en-GB" altLang="zh-CN" sz="2000" dirty="0" smtClean="0"/>
              <a:t>100</a:t>
            </a:r>
            <a:r>
              <a:rPr lang="zh-CN" altLang="en-GB" sz="2000" dirty="0" smtClean="0"/>
              <a:t>个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类对象。</a:t>
            </a:r>
          </a:p>
          <a:p>
            <a:pPr marL="800100" lvl="1" indent="-257175" defTabSz="741363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分为：全局对象、局部对象和成员对象。</a:t>
            </a:r>
          </a:p>
          <a:p>
            <a:pPr marL="800100" lvl="1" indent="-257175" defTabSz="741363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对象通过对象名来标识和访问。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4"/>
            <a:ext cx="8518525" cy="6335985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间接方式（动态对象）</a:t>
            </a:r>
          </a:p>
          <a:p>
            <a:pPr marL="990600" lvl="1" indent="-533400" eaLnBrk="1" hangingPunct="1">
              <a:lnSpc>
                <a:spcPct val="115000"/>
              </a:lnSpc>
              <a:defRPr/>
            </a:pPr>
            <a:r>
              <a:rPr lang="zh-CN" altLang="en-GB" dirty="0" smtClean="0"/>
              <a:t>在程序运行时刻，通过</a:t>
            </a:r>
            <a:r>
              <a:rPr lang="en-GB" altLang="zh-CN" dirty="0" smtClean="0"/>
              <a:t>new</a:t>
            </a:r>
            <a:r>
              <a:rPr lang="zh-CN" altLang="en-GB" dirty="0" smtClean="0"/>
              <a:t>操作来创建对象</a:t>
            </a:r>
            <a:r>
              <a:rPr lang="zh-CN" altLang="en-US" dirty="0" smtClean="0"/>
              <a:t>，</a:t>
            </a:r>
            <a:r>
              <a:rPr lang="zh-CN" altLang="en-GB" dirty="0" smtClean="0"/>
              <a:t>用</a:t>
            </a:r>
            <a:r>
              <a:rPr lang="en-GB" altLang="zh-CN" dirty="0"/>
              <a:t>delete</a:t>
            </a:r>
            <a:r>
              <a:rPr lang="zh-CN" altLang="en-GB" dirty="0"/>
              <a:t>操作来撤消（使之消亡）</a:t>
            </a:r>
            <a:r>
              <a:rPr lang="zh-CN" altLang="en-GB" dirty="0" smtClean="0"/>
              <a:t>。</a:t>
            </a:r>
          </a:p>
          <a:p>
            <a:pPr marL="990600" lvl="1" indent="-533400" eaLnBrk="1" hangingPunct="1">
              <a:lnSpc>
                <a:spcPct val="115000"/>
              </a:lnSpc>
              <a:defRPr/>
            </a:pPr>
            <a:r>
              <a:rPr lang="zh-CN" altLang="en-GB" dirty="0" smtClean="0"/>
              <a:t>动态对象通过指针来标识和访问。</a:t>
            </a:r>
            <a:endParaRPr lang="en-US" altLang="zh-CN" dirty="0" smtClean="0"/>
          </a:p>
          <a:p>
            <a:pPr marL="990600" lvl="1" indent="-533400" eaLnBrk="1" hangingPunct="1">
              <a:lnSpc>
                <a:spcPct val="115000"/>
              </a:lnSpc>
              <a:defRPr/>
            </a:pPr>
            <a:r>
              <a:rPr lang="zh-CN" altLang="en-US" dirty="0"/>
              <a:t>单个动态对象的创建与撤消</a:t>
            </a:r>
          </a:p>
          <a:p>
            <a:pPr marL="984250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A *p;</a:t>
            </a:r>
          </a:p>
          <a:p>
            <a:pPr marL="984250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p = new A;  // </a:t>
            </a:r>
            <a:r>
              <a:rPr lang="zh-CN" altLang="en-US" dirty="0"/>
              <a:t>创建一个</a:t>
            </a:r>
            <a:r>
              <a:rPr lang="en-US" altLang="zh-CN" dirty="0"/>
              <a:t>A</a:t>
            </a:r>
            <a:r>
              <a:rPr lang="zh-CN" altLang="en-US" dirty="0"/>
              <a:t>类的动态对象。</a:t>
            </a:r>
          </a:p>
          <a:p>
            <a:pPr marL="984250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… *p … //</a:t>
            </a:r>
            <a:r>
              <a:rPr lang="zh-CN" altLang="en-US" dirty="0"/>
              <a:t>通过</a:t>
            </a:r>
            <a:r>
              <a:rPr lang="en-US" altLang="zh-CN" dirty="0"/>
              <a:t>p</a:t>
            </a:r>
            <a:r>
              <a:rPr lang="zh-CN" altLang="en-US" dirty="0"/>
              <a:t>访问动态对象</a:t>
            </a:r>
          </a:p>
          <a:p>
            <a:pPr marL="984250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delete p;   // </a:t>
            </a:r>
            <a:r>
              <a:rPr lang="zh-CN" altLang="en-US" dirty="0"/>
              <a:t>撤消</a:t>
            </a:r>
            <a:r>
              <a:rPr lang="en-US" altLang="zh-CN" dirty="0"/>
              <a:t>p</a:t>
            </a:r>
            <a:r>
              <a:rPr lang="zh-CN" altLang="en-US" dirty="0"/>
              <a:t>所指向的动态对象。</a:t>
            </a:r>
          </a:p>
          <a:p>
            <a:pPr marL="990600" lvl="1" indent="-533400" eaLnBrk="1" hangingPunct="1">
              <a:lnSpc>
                <a:spcPct val="115000"/>
              </a:lnSpc>
              <a:defRPr/>
            </a:pPr>
            <a:r>
              <a:rPr lang="zh-CN" altLang="en-US" dirty="0"/>
              <a:t>动态对象数组的创建与撤消</a:t>
            </a:r>
          </a:p>
          <a:p>
            <a:pPr marL="989013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A </a:t>
            </a:r>
            <a:r>
              <a:rPr lang="en-US" altLang="zh-CN" dirty="0" smtClean="0"/>
              <a:t>*q;</a:t>
            </a:r>
            <a:endParaRPr lang="en-US" altLang="zh-CN" dirty="0"/>
          </a:p>
          <a:p>
            <a:pPr marL="989013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 smtClean="0"/>
              <a:t>q </a:t>
            </a:r>
            <a:r>
              <a:rPr lang="en-US" altLang="zh-CN" dirty="0"/>
              <a:t>= new A[100];   //</a:t>
            </a:r>
            <a:r>
              <a:rPr lang="zh-CN" altLang="en-US" dirty="0"/>
              <a:t>创建一个动态对象数组。</a:t>
            </a:r>
          </a:p>
          <a:p>
            <a:pPr marL="989013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......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q</a:t>
            </a:r>
            <a:r>
              <a:rPr lang="zh-CN" altLang="en-US" dirty="0" smtClean="0"/>
              <a:t>访问</a:t>
            </a:r>
            <a:r>
              <a:rPr lang="zh-CN" altLang="en-US" dirty="0"/>
              <a:t>动态对象数组</a:t>
            </a:r>
          </a:p>
          <a:p>
            <a:pPr marL="989013" lvl="2" indent="0" eaLnBrk="1" hangingPunct="1">
              <a:lnSpc>
                <a:spcPct val="115000"/>
              </a:lnSpc>
              <a:buNone/>
              <a:defRPr/>
            </a:pPr>
            <a:r>
              <a:rPr lang="en-US" altLang="zh-CN" dirty="0"/>
              <a:t>delete </a:t>
            </a:r>
            <a:r>
              <a:rPr lang="en-US" altLang="zh-CN" dirty="0" smtClean="0"/>
              <a:t>[]q;   </a:t>
            </a:r>
            <a:r>
              <a:rPr lang="en-US" altLang="zh-CN" dirty="0"/>
              <a:t>//</a:t>
            </a:r>
            <a:r>
              <a:rPr lang="zh-CN" altLang="en-US" dirty="0" smtClean="0"/>
              <a:t>撤消</a:t>
            </a:r>
            <a:r>
              <a:rPr lang="en-US" altLang="zh-CN" dirty="0" smtClean="0"/>
              <a:t>q</a:t>
            </a:r>
            <a:r>
              <a:rPr lang="zh-CN" altLang="en-US" dirty="0" smtClean="0"/>
              <a:t>所</a:t>
            </a:r>
            <a:r>
              <a:rPr lang="zh-CN" altLang="en-US" dirty="0"/>
              <a:t>指向的动态对象数组</a:t>
            </a:r>
            <a:r>
              <a:rPr lang="zh-CN" altLang="en-US" dirty="0" smtClean="0"/>
              <a:t>。</a:t>
            </a:r>
            <a:r>
              <a:rPr lang="zh-CN" altLang="en-GB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mtClean="0"/>
              <a:t>对象的操作</a:t>
            </a:r>
            <a:r>
              <a:rPr lang="zh-CN" altLang="en-US" smtClean="0"/>
              <a:t> 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6158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400" dirty="0" smtClean="0"/>
              <a:t>对于创建的一个对象，需要通过调用对象类中定义的某个</a:t>
            </a:r>
            <a:r>
              <a:rPr lang="en-GB" altLang="zh-CN" sz="2400" dirty="0" smtClean="0"/>
              <a:t>public</a:t>
            </a:r>
            <a:r>
              <a:rPr lang="zh-CN" altLang="en-GB" sz="2400" dirty="0" smtClean="0"/>
              <a:t>成员函数</a:t>
            </a:r>
            <a:r>
              <a:rPr lang="zh-CN" altLang="en-US" sz="2400" dirty="0" smtClean="0"/>
              <a:t>来操作</a:t>
            </a:r>
            <a:r>
              <a:rPr lang="zh-CN" altLang="en-GB" sz="2400" dirty="0" smtClean="0"/>
              <a:t>。例如：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class A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	</a:t>
            </a: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x;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	public: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		void f() { </a:t>
            </a:r>
            <a:r>
              <a:rPr lang="en-US" altLang="zh-CN" sz="2000" dirty="0" smtClean="0"/>
              <a:t>... x ... </a:t>
            </a:r>
            <a:r>
              <a:rPr lang="en-GB" altLang="zh-CN" sz="20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main()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{	A </a:t>
            </a:r>
            <a:r>
              <a:rPr lang="en-GB" altLang="zh-CN" sz="2000" dirty="0" err="1" smtClean="0"/>
              <a:t>a</a:t>
            </a:r>
            <a:r>
              <a:rPr lang="en-GB" altLang="zh-CN" sz="2000" dirty="0" smtClean="0"/>
              <a:t>; 	//</a:t>
            </a:r>
            <a:r>
              <a:rPr lang="zh-CN" altLang="en-GB" sz="2000" dirty="0" smtClean="0"/>
              <a:t>创建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类的一个局部对象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a.f</a:t>
            </a:r>
            <a:r>
              <a:rPr lang="en-GB" altLang="zh-CN" sz="2000" dirty="0" smtClean="0">
                <a:solidFill>
                  <a:srgbClr val="FFC000"/>
                </a:solidFill>
              </a:rPr>
              <a:t>(); </a:t>
            </a:r>
            <a:r>
              <a:rPr lang="en-GB" altLang="zh-CN" sz="2000" dirty="0" smtClean="0"/>
              <a:t>	//</a:t>
            </a:r>
            <a:r>
              <a:rPr lang="zh-CN" altLang="en-GB" sz="2000" dirty="0" smtClean="0"/>
              <a:t>调用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类的成员函数</a:t>
            </a:r>
            <a:r>
              <a:rPr lang="en-GB" altLang="zh-CN" sz="2000" dirty="0" smtClean="0"/>
              <a:t>f</a:t>
            </a:r>
            <a:r>
              <a:rPr lang="zh-CN" altLang="en-GB" sz="2000" dirty="0" smtClean="0"/>
              <a:t>对对象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进行操作。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/>
              <a:t>A *p=</a:t>
            </a:r>
            <a:r>
              <a:rPr lang="en-US" altLang="zh-CN" sz="2000" dirty="0" smtClean="0"/>
              <a:t>new A;	 </a:t>
            </a:r>
            <a:r>
              <a:rPr lang="en-GB" altLang="zh-CN" sz="2000" dirty="0" smtClean="0"/>
              <a:t>//</a:t>
            </a:r>
            <a:r>
              <a:rPr lang="zh-CN" altLang="en-GB" sz="2000" dirty="0" smtClean="0"/>
              <a:t>创建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类的一个动态对象，</a:t>
            </a:r>
            <a:r>
              <a:rPr lang="en-GB" altLang="zh-CN" sz="2000" dirty="0" smtClean="0"/>
              <a:t>p</a:t>
            </a:r>
            <a:r>
              <a:rPr lang="zh-CN" altLang="en-GB" sz="2000" dirty="0" smtClean="0"/>
              <a:t>指向之。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>
                <a:solidFill>
                  <a:srgbClr val="FFC000"/>
                </a:solidFill>
              </a:rPr>
              <a:t>p-&gt;f(); </a:t>
            </a:r>
            <a:r>
              <a:rPr lang="en-GB" altLang="zh-CN" sz="2000" dirty="0" smtClean="0"/>
              <a:t>	//</a:t>
            </a:r>
            <a:r>
              <a:rPr lang="zh-CN" altLang="en-GB" sz="2000" dirty="0" smtClean="0"/>
              <a:t>调用</a:t>
            </a:r>
            <a:r>
              <a:rPr lang="en-GB" altLang="zh-CN" sz="2000" dirty="0" smtClean="0"/>
              <a:t>A</a:t>
            </a:r>
            <a:r>
              <a:rPr lang="zh-CN" altLang="en-GB" sz="2000" dirty="0" smtClean="0"/>
              <a:t>类的成员函数</a:t>
            </a:r>
            <a:r>
              <a:rPr lang="en-GB" altLang="zh-CN" sz="2000" dirty="0" smtClean="0"/>
              <a:t>f</a:t>
            </a:r>
            <a:r>
              <a:rPr lang="zh-CN" altLang="en-GB" sz="2000" dirty="0" smtClean="0"/>
              <a:t>对</a:t>
            </a:r>
            <a:r>
              <a:rPr lang="en-GB" altLang="zh-CN" sz="2000" dirty="0" smtClean="0"/>
              <a:t>p</a:t>
            </a:r>
            <a:r>
              <a:rPr lang="zh-CN" altLang="en-GB" sz="2000" dirty="0" smtClean="0"/>
              <a:t>所指向的对象进行操作。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GB" sz="2000" dirty="0" smtClean="0"/>
              <a:t>	</a:t>
            </a:r>
            <a:r>
              <a:rPr lang="en-GB" altLang="zh-CN" sz="2000" dirty="0" smtClean="0"/>
              <a:t>delete p;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	return 0;</a:t>
            </a:r>
          </a:p>
          <a:p>
            <a:pPr lvl="1" eaLnBrk="1" hangingPunct="1">
              <a:buFontTx/>
              <a:buNone/>
              <a:defRPr/>
            </a:pPr>
            <a:r>
              <a:rPr lang="en-GB" altLang="zh-CN" sz="2000" dirty="0" smtClean="0"/>
              <a:t>}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smtClean="0"/>
              <a:t>通过对象来访问类的成员时要受到类成员访问控制的限制，例如：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zh-CN" sz="2000" smtClean="0"/>
          </a:p>
        </p:txBody>
      </p:sp>
      <p:sp>
        <p:nvSpPr>
          <p:cNvPr id="1361920" name="Text Box 0"/>
          <p:cNvSpPr txBox="1">
            <a:spLocks noChangeArrowheads="1"/>
          </p:cNvSpPr>
          <p:nvPr/>
        </p:nvSpPr>
        <p:spPr bwMode="auto">
          <a:xfrm>
            <a:off x="395288" y="1314048"/>
            <a:ext cx="4824784" cy="5078313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class A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	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public: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void f() 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{ ...... //</a:t>
            </a:r>
            <a:r>
              <a:rPr lang="zh-CN" alt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允许访问：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x,y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f,g,h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defTabSz="342900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private: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x;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void g() 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{ ...... //</a:t>
            </a:r>
            <a:r>
              <a:rPr lang="zh-CN" alt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允许访问：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x,y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f,g,h</a:t>
            </a: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defTabSz="342900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protected: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y;</a:t>
            </a:r>
          </a:p>
          <a:p>
            <a:pPr defTabSz="342900">
              <a:defRPr/>
            </a:pP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void h</a:t>
            </a:r>
            <a:r>
              <a:rPr lang="en-GB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GB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{ 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...... //</a:t>
            </a:r>
            <a:r>
              <a:rPr lang="zh-CN" altLang="en-GB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允许访问：</a:t>
            </a:r>
            <a:r>
              <a:rPr lang="en-GB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x,y</a:t>
            </a:r>
            <a:r>
              <a:rPr lang="en-GB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 sz="1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f,g,h</a:t>
            </a: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   </a:t>
            </a:r>
            <a:r>
              <a:rPr lang="en-US" altLang="zh-CN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defTabSz="342900">
              <a:defRPr/>
            </a:pPr>
            <a:r>
              <a:rPr lang="en-US" altLang="zh-CN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1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...//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能访问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a.x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a.y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a.g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1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a.h</a:t>
            </a:r>
            <a:r>
              <a: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吗？</a:t>
            </a:r>
            <a:endParaRPr lang="en-US" altLang="zh-CN" sz="1800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defTabSz="342900"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		}</a:t>
            </a:r>
            <a:endParaRPr lang="en-US" altLang="zh-CN" sz="1800" dirty="0"/>
          </a:p>
          <a:p>
            <a:pPr defTabSz="342900">
              <a:defRPr/>
            </a:pPr>
            <a:r>
              <a:rPr lang="en-GB" altLang="zh-CN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endParaRPr lang="en-GB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21" name="Text Box 1"/>
          <p:cNvSpPr txBox="1">
            <a:spLocks noChangeArrowheads="1"/>
          </p:cNvSpPr>
          <p:nvPr/>
        </p:nvSpPr>
        <p:spPr bwMode="auto">
          <a:xfrm>
            <a:off x="5508625" y="1196975"/>
            <a:ext cx="3348038" cy="34163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func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{  </a:t>
            </a:r>
            <a:r>
              <a:rPr lang="en-GB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GB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GB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a.f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//OK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a.x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1;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a.g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a.y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1;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a.h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();  //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</a:t>
            </a:r>
          </a:p>
          <a:p>
            <a:pPr lvl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......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zh-CN" altLang="en-US" sz="4000" smtClean="0"/>
              <a:t>对象的初始化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196975"/>
            <a:ext cx="8640762" cy="5661025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defRPr/>
            </a:pPr>
            <a:r>
              <a:rPr lang="zh-CN" altLang="en-GB" sz="2400" smtClean="0"/>
              <a:t>当一个对象被创建时，它将获得一块存储空间，该存储空间用于存储对象的数据成员。</a:t>
            </a:r>
            <a:endParaRPr lang="en-US" altLang="zh-CN" sz="2400" smtClean="0"/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GB" sz="2400" smtClean="0"/>
              <a:t>在使用对象前，需要对对象存储空间中的数据成员进行初始化。</a:t>
            </a:r>
            <a:r>
              <a:rPr lang="zh-CN" altLang="en-US" sz="2400" smtClean="0"/>
              <a:t> </a:t>
            </a:r>
            <a:r>
              <a:rPr lang="en-US" altLang="zh-CN" sz="2400" smtClean="0"/>
              <a:t>C++</a:t>
            </a:r>
            <a:r>
              <a:rPr lang="zh-CN" altLang="en-US" sz="2400" smtClean="0"/>
              <a:t>提供了一种对象初始化的机制：</a:t>
            </a:r>
            <a:r>
              <a:rPr lang="zh-CN" altLang="en-US" sz="2400" b="1" smtClean="0">
                <a:solidFill>
                  <a:schemeClr val="folHlink"/>
                </a:solidFill>
              </a:rPr>
              <a:t>构造函数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spcBef>
                <a:spcPct val="35000"/>
              </a:spcBef>
              <a:defRPr/>
            </a:pPr>
            <a:r>
              <a:rPr lang="zh-CN" altLang="en-US" sz="2400" smtClean="0"/>
              <a:t>构造函数是类的特殊成员函数，它的名字与</a:t>
            </a:r>
            <a:r>
              <a:rPr lang="zh-CN" altLang="en-GB" sz="2400" smtClean="0"/>
              <a:t>类名相同、无返回值类型。</a:t>
            </a:r>
            <a:r>
              <a:rPr lang="zh-CN" altLang="en-US" sz="2400" smtClean="0"/>
              <a:t>创建对象时，构造函数会自动被调用。</a:t>
            </a:r>
            <a:r>
              <a:rPr lang="zh-CN" altLang="en-GB" sz="2400" smtClean="0"/>
              <a:t>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class A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{		int x;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		</a:t>
            </a:r>
            <a:r>
              <a:rPr lang="en-GB" altLang="zh-CN" sz="2000" smtClean="0">
                <a:solidFill>
                  <a:schemeClr val="folHlink"/>
                </a:solidFill>
              </a:rPr>
              <a:t>A()</a:t>
            </a:r>
            <a:r>
              <a:rPr lang="en-GB" altLang="zh-CN" sz="2000" smtClean="0"/>
              <a:t> { x = 0; } //</a:t>
            </a:r>
            <a:r>
              <a:rPr lang="zh-CN" altLang="en-GB" sz="2000" smtClean="0">
                <a:solidFill>
                  <a:schemeClr val="folHlink"/>
                </a:solidFill>
              </a:rPr>
              <a:t>构造函数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000" smtClean="0"/>
              <a:t>	</a:t>
            </a:r>
            <a:r>
              <a:rPr lang="en-GB" altLang="zh-CN" sz="2000" smtClean="0"/>
              <a:t>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smtClean="0"/>
              <a:t>A a; //</a:t>
            </a:r>
            <a:r>
              <a:rPr lang="zh-CN" altLang="en-GB" sz="2000" smtClean="0"/>
              <a:t>创建对象</a:t>
            </a:r>
            <a:r>
              <a:rPr lang="en-GB" altLang="zh-CN" sz="2000" smtClean="0"/>
              <a:t>a</a:t>
            </a:r>
            <a:r>
              <a:rPr lang="zh-CN" altLang="en-GB" sz="2000" smtClean="0"/>
              <a:t>：为</a:t>
            </a:r>
            <a:r>
              <a:rPr lang="en-GB" altLang="zh-CN" sz="2000" smtClean="0"/>
              <a:t>a</a:t>
            </a:r>
            <a:r>
              <a:rPr lang="zh-CN" altLang="en-GB" sz="2000" smtClean="0"/>
              <a:t>分配内存空间，然后调用</a:t>
            </a:r>
            <a:r>
              <a:rPr lang="en-GB" altLang="zh-CN" sz="2000" smtClean="0"/>
              <a:t>a</a:t>
            </a:r>
            <a:r>
              <a:rPr lang="zh-CN" altLang="en-GB" sz="2000" smtClean="0"/>
              <a:t>的构造函数</a:t>
            </a:r>
            <a:r>
              <a:rPr lang="en-GB" altLang="zh-CN" sz="2000" smtClean="0"/>
              <a:t>A()</a:t>
            </a:r>
            <a:r>
              <a:rPr lang="zh-CN" altLang="en-GB" sz="2000" smtClean="0"/>
              <a:t>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366"/>
            <a:ext cx="8229600" cy="6120978"/>
          </a:xfrm>
        </p:spPr>
        <p:txBody>
          <a:bodyPr>
            <a:normAutofit lnSpcReduction="10000"/>
          </a:bodyPr>
          <a:lstStyle/>
          <a:p>
            <a:pPr defTabSz="514350" eaLnBrk="1" hangingPunct="1">
              <a:defRPr/>
            </a:pPr>
            <a:r>
              <a:rPr lang="zh-CN" altLang="en-US" sz="2800" dirty="0" smtClean="0"/>
              <a:t>构造函数可以重载，其中，</a:t>
            </a:r>
            <a:r>
              <a:rPr lang="zh-CN" altLang="en-GB" sz="2800" dirty="0" smtClean="0"/>
              <a:t>不带参数的（或所有参数都有默认值的）构造函数被称为</a:t>
            </a:r>
            <a:r>
              <a:rPr lang="zh-CN" altLang="en-GB" sz="2800" dirty="0" smtClean="0">
                <a:solidFill>
                  <a:schemeClr val="folHlink"/>
                </a:solidFill>
              </a:rPr>
              <a:t>默认构造函数</a:t>
            </a:r>
            <a:r>
              <a:rPr lang="zh-CN" altLang="en-GB" sz="2800" dirty="0" smtClean="0"/>
              <a:t>。</a:t>
            </a:r>
            <a:r>
              <a:rPr lang="zh-CN" altLang="en-US" sz="2800" dirty="0" smtClean="0"/>
              <a:t>例如：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class A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{		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x,y</a:t>
            </a:r>
            <a:r>
              <a:rPr lang="en-GB" altLang="zh-CN" sz="2400" dirty="0" smtClean="0"/>
              <a:t>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public: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A() //</a:t>
            </a:r>
            <a:r>
              <a:rPr lang="zh-CN" altLang="en-GB" sz="2400" dirty="0" smtClean="0">
                <a:solidFill>
                  <a:schemeClr val="folHlink"/>
                </a:solidFill>
              </a:rPr>
              <a:t>默认构造函数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400" dirty="0" smtClean="0"/>
              <a:t>		</a:t>
            </a:r>
            <a:r>
              <a:rPr lang="en-GB" altLang="zh-CN" sz="2400" dirty="0" smtClean="0"/>
              <a:t>{ x = y = 0;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}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A(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x1)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{	x = x1; y = 0;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}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A(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x1,int y1)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{	x = x1; y = y1;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}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		......</a:t>
            </a:r>
          </a:p>
          <a:p>
            <a:pPr lvl="1" defTabSz="51435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4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748464" cy="59046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GB" sz="2800" dirty="0"/>
              <a:t>在创建对象时，可以显式地指定调用对象类的某个构造函数</a:t>
            </a:r>
            <a:r>
              <a:rPr lang="zh-CN" altLang="en-GB" sz="2800" dirty="0" smtClean="0"/>
              <a:t>。如果</a:t>
            </a:r>
            <a:r>
              <a:rPr lang="zh-CN" altLang="en-GB" sz="2800" dirty="0"/>
              <a:t>没有指定调用何种构造函数，则调用默认构造函数初始化。</a:t>
            </a:r>
            <a:endParaRPr lang="en-GB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800" dirty="0" smtClean="0"/>
              <a:t>class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{		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	A();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	A(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		A(char *p);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1200" dirty="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A a1;    </a:t>
            </a:r>
            <a:r>
              <a:rPr lang="en-GB" altLang="zh-CN" sz="2000" dirty="0" smtClean="0"/>
              <a:t>//</a:t>
            </a:r>
            <a:r>
              <a:rPr lang="zh-CN" altLang="en-GB" sz="2000" dirty="0" smtClean="0"/>
              <a:t>调用默认构造函数。</a:t>
            </a:r>
            <a:endParaRPr lang="en-GB" altLang="zh-CN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A a2(1);    //</a:t>
            </a:r>
            <a:r>
              <a:rPr lang="zh-CN" altLang="en-GB" sz="2200" dirty="0" smtClean="0"/>
              <a:t>调用</a:t>
            </a:r>
            <a:r>
              <a:rPr lang="en-GB" altLang="zh-CN" sz="2200" dirty="0" smtClean="0"/>
              <a:t>A(</a:t>
            </a:r>
            <a:r>
              <a:rPr lang="en-GB" altLang="zh-CN" sz="2200" dirty="0" err="1" smtClean="0"/>
              <a:t>int</a:t>
            </a:r>
            <a:r>
              <a:rPr lang="en-GB" altLang="zh-CN" sz="2200" dirty="0" smtClean="0"/>
              <a:t> </a:t>
            </a:r>
            <a:r>
              <a:rPr lang="en-GB" altLang="zh-CN" sz="2200" dirty="0" err="1" smtClean="0"/>
              <a:t>i</a:t>
            </a:r>
            <a:r>
              <a:rPr lang="en-GB" altLang="zh-CN" sz="2200" dirty="0" smtClean="0"/>
              <a:t>)</a:t>
            </a:r>
            <a:r>
              <a:rPr lang="zh-CN" altLang="en-GB" sz="2200" dirty="0" smtClean="0"/>
              <a:t>。</a:t>
            </a:r>
            <a:endParaRPr lang="en-GB" altLang="zh-CN" sz="2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200" dirty="0" smtClean="0"/>
              <a:t>A a3("</a:t>
            </a:r>
            <a:r>
              <a:rPr lang="en-GB" altLang="zh-CN" sz="2200" dirty="0" err="1" smtClean="0"/>
              <a:t>abcd</a:t>
            </a:r>
            <a:r>
              <a:rPr lang="en-GB" altLang="zh-CN" sz="2200" dirty="0" smtClean="0"/>
              <a:t>");    //</a:t>
            </a:r>
            <a:r>
              <a:rPr lang="zh-CN" altLang="en-GB" sz="2200" dirty="0" smtClean="0"/>
              <a:t>调</a:t>
            </a:r>
            <a:r>
              <a:rPr lang="en-GB" altLang="zh-CN" sz="2200" dirty="0" smtClean="0"/>
              <a:t>A(char *)</a:t>
            </a:r>
            <a:r>
              <a:rPr lang="zh-CN" altLang="en-GB" sz="2200" dirty="0" smtClean="0"/>
              <a:t>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868363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zh-CN" altLang="en-GB" sz="4000" smtClean="0"/>
              <a:t>成员初始化表</a:t>
            </a:r>
            <a:endParaRPr lang="zh-CN" altLang="en-US" sz="4000" smtClean="0"/>
          </a:p>
        </p:txBody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2562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GB" sz="2800" dirty="0" smtClean="0"/>
              <a:t>对于常量数据成员和引用数据成员（某些静态成员除外），不能在说明它们时初始化，也不能采用赋值操作对它们初始化。例如：</a:t>
            </a:r>
            <a:r>
              <a:rPr lang="en-GB" altLang="zh-CN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class A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{		</a:t>
            </a:r>
            <a:r>
              <a:rPr kumimoji="1" lang="en-GB" altLang="zh-CN" sz="2400" dirty="0" err="1" smtClean="0"/>
              <a:t>int</a:t>
            </a:r>
            <a:r>
              <a:rPr kumimoji="1" lang="en-GB" altLang="zh-CN" sz="2400" dirty="0" smtClean="0"/>
              <a:t> x;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     </a:t>
            </a:r>
            <a:r>
              <a:rPr kumimoji="1" lang="en-GB" altLang="zh-CN" sz="2400" dirty="0" err="1" smtClean="0">
                <a:solidFill>
                  <a:srgbClr val="FFC000"/>
                </a:solidFill>
              </a:rPr>
              <a:t>const</a:t>
            </a:r>
            <a:r>
              <a:rPr kumimoji="1" lang="en-GB" altLang="zh-CN" sz="2400" dirty="0" smtClean="0">
                <a:solidFill>
                  <a:srgbClr val="FFC000"/>
                </a:solidFill>
              </a:rPr>
              <a:t> </a:t>
            </a:r>
            <a:r>
              <a:rPr kumimoji="1" lang="en-GB" altLang="zh-CN" sz="2400" dirty="0" err="1" smtClean="0"/>
              <a:t>int</a:t>
            </a:r>
            <a:r>
              <a:rPr kumimoji="1" lang="en-GB" altLang="zh-CN" sz="2400" dirty="0" smtClean="0"/>
              <a:t> y=1;   </a:t>
            </a:r>
            <a:r>
              <a:rPr kumimoji="1" lang="en-GB" altLang="zh-CN" sz="2400" dirty="0" smtClean="0">
                <a:solidFill>
                  <a:schemeClr val="folHlink"/>
                </a:solidFill>
              </a:rPr>
              <a:t>//Error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     </a:t>
            </a:r>
            <a:r>
              <a:rPr kumimoji="1" lang="en-GB" altLang="zh-CN" sz="2400" dirty="0" err="1" smtClean="0"/>
              <a:t>int</a:t>
            </a:r>
            <a:r>
              <a:rPr kumimoji="1" lang="en-GB" altLang="zh-CN" sz="2400" dirty="0" smtClean="0"/>
              <a:t> </a:t>
            </a:r>
            <a:r>
              <a:rPr kumimoji="1" lang="en-GB" altLang="zh-CN" sz="2400" dirty="0" smtClean="0">
                <a:solidFill>
                  <a:srgbClr val="FFC000"/>
                </a:solidFill>
              </a:rPr>
              <a:t>&amp;</a:t>
            </a:r>
            <a:r>
              <a:rPr kumimoji="1" lang="en-GB" altLang="zh-CN" sz="2400" dirty="0" smtClean="0"/>
              <a:t>z=x;     </a:t>
            </a:r>
            <a:r>
              <a:rPr kumimoji="1" lang="en-GB" altLang="zh-CN" sz="2400" dirty="0" smtClean="0">
                <a:solidFill>
                  <a:schemeClr val="folHlink"/>
                </a:solidFill>
              </a:rPr>
              <a:t>//Error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   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     A()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     { x = 0;    //OK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	     y = 1;    </a:t>
            </a:r>
            <a:r>
              <a:rPr kumimoji="1" lang="en-GB" altLang="zh-CN" sz="2400" dirty="0" smtClean="0">
                <a:solidFill>
                  <a:schemeClr val="folHlink"/>
                </a:solidFill>
              </a:rPr>
              <a:t>//Error</a:t>
            </a:r>
            <a:r>
              <a:rPr kumimoji="1" lang="en-GB" altLang="zh-CN" sz="2400" dirty="0" smtClean="0"/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		    z = &amp;x;  </a:t>
            </a:r>
            <a:r>
              <a:rPr kumimoji="1" lang="en-GB" altLang="zh-CN" sz="2400" dirty="0" smtClean="0">
                <a:solidFill>
                  <a:schemeClr val="folHlink"/>
                </a:solidFill>
              </a:rPr>
              <a:t>//Error</a:t>
            </a:r>
            <a:r>
              <a:rPr kumimoji="1" lang="en-GB" altLang="zh-CN" sz="2400" dirty="0" smtClean="0"/>
              <a:t>   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     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GB" altLang="zh-CN" sz="2400" dirty="0" smtClean="0"/>
              <a:t>};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数据抽象与封装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GB" dirty="0" smtClean="0">
                <a:solidFill>
                  <a:srgbClr val="FFC000"/>
                </a:solidFill>
              </a:rPr>
              <a:t>数据抽象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数据的使用者只需要知道对数据所能实施的</a:t>
            </a:r>
            <a:r>
              <a:rPr lang="zh-CN" altLang="en-US" dirty="0" smtClean="0">
                <a:solidFill>
                  <a:srgbClr val="FFC000"/>
                </a:solidFill>
              </a:rPr>
              <a:t>操作</a:t>
            </a:r>
            <a:r>
              <a:rPr lang="zh-CN" altLang="en-US" dirty="0" smtClean="0"/>
              <a:t>以及这些</a:t>
            </a:r>
            <a:r>
              <a:rPr lang="zh-CN" altLang="en-US" dirty="0" smtClean="0">
                <a:solidFill>
                  <a:srgbClr val="FFC000"/>
                </a:solidFill>
              </a:rPr>
              <a:t>操作之间的关系</a:t>
            </a:r>
            <a:r>
              <a:rPr lang="zh-CN" altLang="en-US" dirty="0" smtClean="0"/>
              <a:t>，而不必知道数据的具体表示。</a:t>
            </a:r>
          </a:p>
          <a:p>
            <a:pPr eaLnBrk="1" hangingPunct="1">
              <a:defRPr/>
            </a:pPr>
            <a:r>
              <a:rPr lang="zh-CN" altLang="en-GB" dirty="0" smtClean="0">
                <a:solidFill>
                  <a:srgbClr val="FFC000"/>
                </a:solidFill>
              </a:rPr>
              <a:t>数据</a:t>
            </a:r>
            <a:r>
              <a:rPr lang="zh-CN" altLang="en-US" dirty="0" smtClean="0">
                <a:solidFill>
                  <a:srgbClr val="FFC000"/>
                </a:solidFill>
              </a:rPr>
              <a:t>封装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zh-CN" altLang="en-GB" dirty="0" smtClean="0"/>
              <a:t>指把数据及其操作作为一个</a:t>
            </a:r>
            <a:r>
              <a:rPr lang="zh-CN" altLang="en-GB" dirty="0" smtClean="0">
                <a:solidFill>
                  <a:srgbClr val="FFC000"/>
                </a:solidFill>
              </a:rPr>
              <a:t>整体</a:t>
            </a:r>
            <a:r>
              <a:rPr lang="zh-CN" altLang="en-GB" dirty="0" smtClean="0"/>
              <a:t>来进行</a:t>
            </a:r>
            <a:r>
              <a:rPr lang="zh-CN" altLang="en-US" dirty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 hangingPunct="1">
              <a:defRPr/>
            </a:pPr>
            <a:r>
              <a:rPr lang="zh-CN" altLang="zh-CN" dirty="0" smtClean="0"/>
              <a:t>数据的</a:t>
            </a:r>
            <a:r>
              <a:rPr lang="zh-CN" altLang="zh-CN" dirty="0" smtClean="0">
                <a:solidFill>
                  <a:srgbClr val="FFC000"/>
                </a:solidFill>
              </a:rPr>
              <a:t>具体表示</a:t>
            </a:r>
            <a:r>
              <a:rPr lang="zh-CN" altLang="zh-CN" dirty="0" smtClean="0"/>
              <a:t>对使用者是</a:t>
            </a:r>
            <a:r>
              <a:rPr lang="zh-CN" altLang="zh-CN" dirty="0" smtClean="0">
                <a:solidFill>
                  <a:srgbClr val="FFC000"/>
                </a:solidFill>
              </a:rPr>
              <a:t>不可见</a:t>
            </a:r>
            <a:r>
              <a:rPr lang="zh-CN" altLang="zh-CN" dirty="0" smtClean="0"/>
              <a:t>的，对数据的访问只能通过</a:t>
            </a:r>
            <a:r>
              <a:rPr lang="zh-CN" altLang="zh-CN" dirty="0" smtClean="0">
                <a:solidFill>
                  <a:srgbClr val="FFC000"/>
                </a:solidFill>
              </a:rPr>
              <a:t>封装体</a:t>
            </a:r>
            <a:r>
              <a:rPr lang="zh-CN" altLang="zh-CN" dirty="0" smtClean="0"/>
              <a:t>所提供的</a:t>
            </a:r>
            <a:r>
              <a:rPr lang="zh-CN" altLang="en-US" dirty="0" smtClean="0"/>
              <a:t>对外</a:t>
            </a:r>
            <a:r>
              <a:rPr lang="zh-CN" altLang="en-US" dirty="0" smtClean="0">
                <a:solidFill>
                  <a:srgbClr val="FFC000"/>
                </a:solidFill>
              </a:rPr>
              <a:t>接口</a:t>
            </a:r>
            <a:r>
              <a:rPr lang="zh-CN" altLang="en-US" dirty="0" smtClean="0"/>
              <a:t>（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来完成。</a:t>
            </a:r>
            <a:r>
              <a:rPr lang="zh-CN" altLang="en-GB" dirty="0" smtClean="0"/>
              <a:t> 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数据抽象与封装是</a:t>
            </a:r>
            <a:r>
              <a:rPr lang="zh-CN" altLang="en-US" dirty="0" smtClean="0">
                <a:solidFill>
                  <a:srgbClr val="FFC000"/>
                </a:solidFill>
              </a:rPr>
              <a:t>面向对象程序设计</a:t>
            </a:r>
            <a:r>
              <a:rPr lang="zh-CN" altLang="en-US" dirty="0" smtClean="0"/>
              <a:t>的基础。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720"/>
            <a:ext cx="8229600" cy="57603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dirty="0" smtClean="0"/>
              <a:t>对于常量数据成员和引用数据成员，可以在定义构造函数时，在函数头和函数体之间加入一个</a:t>
            </a:r>
            <a:r>
              <a:rPr lang="zh-CN" altLang="en-GB" sz="2800" dirty="0" smtClean="0">
                <a:solidFill>
                  <a:schemeClr val="folHlink"/>
                </a:solidFill>
              </a:rPr>
              <a:t>成员初始化表</a:t>
            </a:r>
            <a:r>
              <a:rPr lang="zh-CN" altLang="en-GB" sz="2800" dirty="0" smtClean="0"/>
              <a:t>来对它们进行初始化。例如：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	</a:t>
            </a:r>
            <a:r>
              <a:rPr kumimoji="1" lang="en-GB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</a:t>
            </a:r>
            <a:r>
              <a:rPr kumimoji="1" lang="en-GB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GB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</a:t>
            </a:r>
            <a:r>
              <a:rPr kumimoji="1" lang="en-GB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z;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A(): </a:t>
            </a:r>
            <a:r>
              <a:rPr kumimoji="1" lang="en-GB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z(x),y(1)</a:t>
            </a: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//</a:t>
            </a:r>
            <a:r>
              <a:rPr kumimoji="1" lang="zh-CN" altLang="en-GB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成员初始化表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zh-CN" alt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</a:t>
            </a: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x = 0;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GB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96925"/>
          </a:xfrm>
        </p:spPr>
        <p:txBody>
          <a:bodyPr lIns="92075" tIns="46038" rIns="92075" bIns="46038" anchor="b" anchorCtr="0"/>
          <a:lstStyle/>
          <a:p>
            <a:pPr eaLnBrk="1" hangingPunct="1">
              <a:defRPr/>
            </a:pPr>
            <a:r>
              <a:rPr lang="zh-CN" altLang="en-US" dirty="0" smtClean="0"/>
              <a:t>对象消亡前的处理</a:t>
            </a:r>
            <a:endParaRPr lang="en-US" altLang="zh-CN" sz="4000" dirty="0" smtClean="0"/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62950" cy="54006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在类中可以定义一个特殊的成员函数：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析构函数</a:t>
            </a:r>
            <a:r>
              <a:rPr lang="zh-CN" altLang="en-US" sz="2400" dirty="0" smtClean="0"/>
              <a:t>，</a:t>
            </a:r>
            <a:r>
              <a:rPr lang="zh-CN" altLang="en-GB" sz="2400" dirty="0" smtClean="0"/>
              <a:t>它的名字为“</a:t>
            </a:r>
            <a:r>
              <a:rPr lang="en-GB" altLang="zh-CN" sz="2400" dirty="0" smtClean="0">
                <a:solidFill>
                  <a:schemeClr val="folHlink"/>
                </a:solidFill>
              </a:rPr>
              <a:t>~&lt;</a:t>
            </a:r>
            <a:r>
              <a:rPr lang="zh-CN" altLang="en-GB" sz="2400" dirty="0" smtClean="0">
                <a:solidFill>
                  <a:schemeClr val="folHlink"/>
                </a:solidFill>
              </a:rPr>
              <a:t>类名</a:t>
            </a:r>
            <a:r>
              <a:rPr lang="en-GB" altLang="zh-CN" sz="2400" dirty="0" smtClean="0">
                <a:solidFill>
                  <a:schemeClr val="folHlink"/>
                </a:solidFill>
              </a:rPr>
              <a:t>&gt;</a:t>
            </a:r>
            <a:r>
              <a:rPr lang="en-GB" altLang="zh-CN" sz="2400" dirty="0" smtClean="0"/>
              <a:t>”</a:t>
            </a:r>
            <a:r>
              <a:rPr lang="zh-CN" altLang="en-GB" sz="2400" dirty="0" smtClean="0"/>
              <a:t>，</a:t>
            </a:r>
            <a:r>
              <a:rPr lang="zh-CN" altLang="en-US" sz="2400" dirty="0" smtClean="0"/>
              <a:t>没有返回类型、不带参数、不能被重载。例如：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class String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{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    char *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    String(char* s);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       </a:t>
            </a:r>
            <a:r>
              <a:rPr lang="en-US" altLang="zh-CN" sz="1800" dirty="0" smtClean="0">
                <a:solidFill>
                  <a:schemeClr val="accent1"/>
                </a:solidFill>
              </a:rPr>
              <a:t> </a:t>
            </a:r>
            <a:r>
              <a:rPr lang="en-US" altLang="zh-CN" sz="1800" dirty="0" smtClean="0">
                <a:solidFill>
                  <a:schemeClr val="folHlink"/>
                </a:solidFill>
              </a:rPr>
              <a:t>~String</a:t>
            </a:r>
            <a:r>
              <a:rPr lang="en-US" altLang="zh-CN" sz="1800" dirty="0" smtClean="0"/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smtClean="0"/>
              <a:t>}; 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一个对象消亡时，系统在收回它的内存空间之前，将会自动调用析构函数。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可以在析构函数中完成对象被删除前的一些清理工作（如：归还对象</a:t>
            </a:r>
            <a:r>
              <a:rPr lang="zh-CN" altLang="en-US" sz="2400" dirty="0" smtClean="0">
                <a:solidFill>
                  <a:srgbClr val="FFC000"/>
                </a:solidFill>
              </a:rPr>
              <a:t>额外</a:t>
            </a:r>
            <a:r>
              <a:rPr lang="zh-CN" altLang="en-US" sz="2400" dirty="0" smtClean="0"/>
              <a:t>申请的资源等）。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229600" cy="66690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class String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;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    char *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public: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    String(char* s)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{  </a:t>
            </a:r>
            <a:r>
              <a:rPr kumimoji="1" lang="en-US" altLang="zh-CN" dirty="0" err="1" smtClean="0"/>
              <a:t>len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strlen</a:t>
            </a:r>
            <a:r>
              <a:rPr kumimoji="1" lang="en-US" altLang="zh-CN" dirty="0" smtClean="0"/>
              <a:t>(s);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new char[len+1]; //</a:t>
            </a:r>
            <a:r>
              <a:rPr kumimoji="1" lang="zh-CN" altLang="en-US" dirty="0" smtClean="0">
                <a:solidFill>
                  <a:schemeClr val="folHlink"/>
                </a:solidFill>
              </a:rPr>
              <a:t>申请资源</a:t>
            </a:r>
            <a:endParaRPr kumimoji="1" lang="en-US" altLang="zh-CN" dirty="0" smtClean="0">
              <a:solidFill>
                <a:schemeClr val="folHlink"/>
              </a:solidFill>
            </a:endParaRP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strcpy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, s);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 smtClean="0"/>
              <a:t>}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      ~String()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smtClean="0"/>
              <a:t>{  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delete[] </a:t>
            </a:r>
            <a:r>
              <a:rPr kumimoji="1" lang="en-US" altLang="zh-CN" dirty="0" err="1" smtClean="0">
                <a:solidFill>
                  <a:schemeClr val="folHlink"/>
                </a:solidFill>
              </a:rPr>
              <a:t>str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; //</a:t>
            </a:r>
            <a:r>
              <a:rPr kumimoji="1" lang="zh-CN" altLang="en-US" dirty="0" smtClean="0">
                <a:solidFill>
                  <a:schemeClr val="folHlink"/>
                </a:solidFill>
              </a:rPr>
              <a:t>归还资源</a:t>
            </a:r>
            <a:endParaRPr kumimoji="1" lang="en-US" altLang="zh-CN" dirty="0" smtClean="0">
              <a:solidFill>
                <a:schemeClr val="folHlink"/>
              </a:solidFill>
            </a:endParaRP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dirty="0">
                <a:solidFill>
                  <a:schemeClr val="folHlink"/>
                </a:solidFill>
              </a:rPr>
              <a:t> </a:t>
            </a:r>
            <a:r>
              <a:rPr kumimoji="1" lang="en-US" altLang="zh-CN" dirty="0" smtClean="0">
                <a:solidFill>
                  <a:schemeClr val="folHlink"/>
                </a:solidFill>
              </a:rPr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 = NULL; </a:t>
            </a:r>
            <a:endParaRPr lang="en-US" altLang="zh-CN" dirty="0" smtClean="0"/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void f()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 String s1("</a:t>
            </a:r>
            <a:r>
              <a:rPr lang="en-US" altLang="zh-CN" sz="2000" dirty="0" err="1" smtClean="0"/>
              <a:t>abcd</a:t>
            </a:r>
            <a:r>
              <a:rPr lang="en-US" altLang="zh-CN" sz="2000" dirty="0" smtClean="0"/>
              <a:t>"); 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调用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s1</a:t>
            </a:r>
            <a:r>
              <a:rPr lang="zh-CN" altLang="en-US" sz="2000" dirty="0" smtClean="0">
                <a:solidFill>
                  <a:schemeClr val="folHlink"/>
                </a:solidFill>
              </a:rPr>
              <a:t>的构造函数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......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 //</a:t>
            </a:r>
            <a:r>
              <a:rPr lang="zh-CN" altLang="en-US" sz="2000" dirty="0" smtClean="0">
                <a:solidFill>
                  <a:schemeClr val="folHlink"/>
                </a:solidFill>
              </a:rPr>
              <a:t>调用</a:t>
            </a:r>
            <a:r>
              <a:rPr lang="en-US" altLang="zh-CN" sz="2000" dirty="0" smtClean="0">
                <a:solidFill>
                  <a:schemeClr val="folHlink"/>
                </a:solidFill>
              </a:rPr>
              <a:t>s1</a:t>
            </a:r>
            <a:r>
              <a:rPr lang="zh-CN" altLang="en-US" sz="2000" dirty="0" smtClean="0">
                <a:solidFill>
                  <a:schemeClr val="folHlink"/>
                </a:solidFill>
              </a:rPr>
              <a:t>的析构函数</a:t>
            </a:r>
          </a:p>
          <a:p>
            <a:pPr eaLnBrk="1" hangingPunct="1">
              <a:defRPr/>
            </a:pPr>
            <a:r>
              <a:rPr lang="zh-CN" altLang="en-US" sz="2200" b="1" dirty="0" smtClean="0">
                <a:solidFill>
                  <a:schemeClr val="folHlink"/>
                </a:solidFill>
              </a:rPr>
              <a:t>注意</a:t>
            </a:r>
            <a:r>
              <a:rPr lang="zh-CN" altLang="en-US" sz="2200" dirty="0" smtClean="0">
                <a:solidFill>
                  <a:schemeClr val="folHlink"/>
                </a:solidFill>
              </a:rPr>
              <a:t>：</a:t>
            </a:r>
            <a:r>
              <a:rPr lang="zh-CN" altLang="en-US" sz="2200" dirty="0" smtClean="0"/>
              <a:t>系统为对象</a:t>
            </a:r>
            <a:r>
              <a:rPr lang="en-US" altLang="zh-CN" sz="2200" dirty="0" smtClean="0"/>
              <a:t>s1</a:t>
            </a:r>
            <a:r>
              <a:rPr lang="zh-CN" altLang="en-US" sz="2200" dirty="0" smtClean="0"/>
              <a:t>分配的内存空间只包含</a:t>
            </a:r>
            <a:r>
              <a:rPr lang="en-US" altLang="zh-CN" sz="2200" dirty="0" err="1" smtClean="0"/>
              <a:t>len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（指针）本身所需的空间，</a:t>
            </a:r>
            <a:r>
              <a:rPr lang="en-US" altLang="zh-CN" sz="2200" dirty="0" err="1" smtClean="0"/>
              <a:t>str</a:t>
            </a:r>
            <a:r>
              <a:rPr lang="zh-CN" altLang="en-US" sz="2200" dirty="0" smtClean="0"/>
              <a:t>所指向的空间不由系统分配，而是由对象自己处理！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6156325" y="2636838"/>
            <a:ext cx="1655763" cy="1296987"/>
            <a:chOff x="5796136" y="1340768"/>
            <a:chExt cx="1656184" cy="1296144"/>
          </a:xfrm>
        </p:grpSpPr>
        <p:sp>
          <p:nvSpPr>
            <p:cNvPr id="43016" name="TextBox 2"/>
            <p:cNvSpPr txBox="1">
              <a:spLocks noChangeArrowheads="1"/>
            </p:cNvSpPr>
            <p:nvPr/>
          </p:nvSpPr>
          <p:spPr bwMode="auto">
            <a:xfrm>
              <a:off x="6819322" y="1340768"/>
              <a:ext cx="540670" cy="46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s1</a:t>
              </a:r>
              <a:endParaRPr lang="zh-CN" altLang="en-US"/>
            </a:p>
          </p:txBody>
        </p:sp>
        <p:sp>
          <p:nvSpPr>
            <p:cNvPr id="43017" name="矩形 3"/>
            <p:cNvSpPr>
              <a:spLocks noChangeArrowheads="1"/>
            </p:cNvSpPr>
            <p:nvPr/>
          </p:nvSpPr>
          <p:spPr bwMode="auto">
            <a:xfrm>
              <a:off x="6588224" y="1844824"/>
              <a:ext cx="864096" cy="792088"/>
            </a:xfrm>
            <a:prstGeom prst="rect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cxnSp>
          <p:nvCxnSpPr>
            <p:cNvPr id="43018" name="直接连接符 5"/>
            <p:cNvCxnSpPr>
              <a:cxnSpLocks noChangeShapeType="1"/>
              <a:stCxn id="43017" idx="1"/>
              <a:endCxn id="43017" idx="3"/>
            </p:cNvCxnSpPr>
            <p:nvPr/>
          </p:nvCxnSpPr>
          <p:spPr bwMode="auto">
            <a:xfrm rot="10800000" flipH="1">
              <a:off x="6588224" y="2240868"/>
              <a:ext cx="864096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9" name="TextBox 6"/>
            <p:cNvSpPr txBox="1">
              <a:spLocks noChangeArrowheads="1"/>
            </p:cNvSpPr>
            <p:nvPr/>
          </p:nvSpPr>
          <p:spPr bwMode="auto">
            <a:xfrm>
              <a:off x="5796136" y="1804754"/>
              <a:ext cx="6864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len:</a:t>
              </a:r>
              <a:endParaRPr lang="zh-CN" altLang="en-US" sz="2000"/>
            </a:p>
          </p:txBody>
        </p:sp>
        <p:sp>
          <p:nvSpPr>
            <p:cNvPr id="43020" name="TextBox 7"/>
            <p:cNvSpPr txBox="1">
              <a:spLocks noChangeArrowheads="1"/>
            </p:cNvSpPr>
            <p:nvPr/>
          </p:nvSpPr>
          <p:spPr bwMode="auto">
            <a:xfrm>
              <a:off x="5796136" y="2204864"/>
              <a:ext cx="6447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str:</a:t>
              </a:r>
              <a:endParaRPr lang="zh-CN" altLang="en-US" sz="2000"/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248525" y="3141663"/>
            <a:ext cx="1716088" cy="792162"/>
            <a:chOff x="7248164" y="3140968"/>
            <a:chExt cx="1716324" cy="792088"/>
          </a:xfrm>
        </p:grpSpPr>
        <p:sp>
          <p:nvSpPr>
            <p:cNvPr id="43013" name="TextBox 9"/>
            <p:cNvSpPr txBox="1">
              <a:spLocks noChangeArrowheads="1"/>
            </p:cNvSpPr>
            <p:nvPr/>
          </p:nvSpPr>
          <p:spPr bwMode="auto">
            <a:xfrm>
              <a:off x="7248164" y="3140968"/>
              <a:ext cx="348220" cy="400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  <a:endParaRPr lang="zh-CN" altLang="en-US" sz="2000"/>
            </a:p>
          </p:txBody>
        </p:sp>
        <p:cxnSp>
          <p:nvCxnSpPr>
            <p:cNvPr id="43014" name="直接箭头连接符 11"/>
            <p:cNvCxnSpPr>
              <a:cxnSpLocks noChangeShapeType="1"/>
            </p:cNvCxnSpPr>
            <p:nvPr/>
          </p:nvCxnSpPr>
          <p:spPr bwMode="auto">
            <a:xfrm>
              <a:off x="7380312" y="3717032"/>
              <a:ext cx="72008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5" name="矩形 12"/>
            <p:cNvSpPr>
              <a:spLocks noChangeArrowheads="1"/>
            </p:cNvSpPr>
            <p:nvPr/>
          </p:nvSpPr>
          <p:spPr bwMode="auto">
            <a:xfrm>
              <a:off x="8172400" y="3573016"/>
              <a:ext cx="792088" cy="360040"/>
            </a:xfrm>
            <a:prstGeom prst="rect">
              <a:avLst/>
            </a:prstGeom>
            <a:solidFill>
              <a:srgbClr val="C00000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abcd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68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例：“栈”数据的表示与操作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1438"/>
            <a:ext cx="8507288" cy="3844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栈</a:t>
            </a:r>
            <a:r>
              <a:rPr lang="zh-CN" altLang="en-GB" dirty="0" smtClean="0"/>
              <a:t>是一种由若干个具有线性次序的元素所构成的复合数据。</a:t>
            </a:r>
            <a:r>
              <a:rPr lang="zh-CN" altLang="en-GB" dirty="0"/>
              <a:t>对栈只能实施两种操作：</a:t>
            </a:r>
            <a:endParaRPr lang="zh-CN" altLang="en-GB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进栈</a:t>
            </a:r>
            <a:r>
              <a:rPr lang="zh-CN" altLang="en-US" dirty="0" smtClean="0">
                <a:solidFill>
                  <a:schemeClr val="folHlink"/>
                </a:solidFill>
              </a:rPr>
              <a:t>（</a:t>
            </a:r>
            <a:r>
              <a:rPr lang="en-US" altLang="zh-CN" dirty="0" smtClean="0">
                <a:solidFill>
                  <a:schemeClr val="folHlink"/>
                </a:solidFill>
              </a:rPr>
              <a:t>push</a:t>
            </a:r>
            <a:r>
              <a:rPr lang="zh-CN" altLang="en-US" dirty="0" smtClean="0">
                <a:solidFill>
                  <a:schemeClr val="folHlink"/>
                </a:solidFill>
              </a:rPr>
              <a:t>）：</a:t>
            </a:r>
            <a:r>
              <a:rPr lang="zh-CN" altLang="en-US" dirty="0" smtClean="0"/>
              <a:t>往栈</a:t>
            </a:r>
            <a:r>
              <a:rPr lang="zh-CN" altLang="en-US" dirty="0"/>
              <a:t>中</a:t>
            </a:r>
            <a:r>
              <a:rPr lang="zh-CN" altLang="en-GB" dirty="0" smtClean="0"/>
              <a:t>增加一个元素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GB" dirty="0" smtClean="0">
                <a:solidFill>
                  <a:schemeClr val="folHlink"/>
                </a:solidFill>
              </a:rPr>
              <a:t>退栈</a:t>
            </a:r>
            <a:r>
              <a:rPr lang="zh-CN" altLang="en-US" dirty="0" smtClean="0">
                <a:solidFill>
                  <a:schemeClr val="folHlink"/>
                </a:solidFill>
              </a:rPr>
              <a:t>（</a:t>
            </a:r>
            <a:r>
              <a:rPr lang="en-US" altLang="zh-CN" dirty="0" smtClean="0">
                <a:solidFill>
                  <a:schemeClr val="folHlink"/>
                </a:solidFill>
              </a:rPr>
              <a:t>pop</a:t>
            </a:r>
            <a:r>
              <a:rPr lang="zh-CN" altLang="en-US" dirty="0" smtClean="0">
                <a:solidFill>
                  <a:schemeClr val="folHlink"/>
                </a:solidFill>
              </a:rPr>
              <a:t>）：</a:t>
            </a:r>
            <a:r>
              <a:rPr lang="zh-CN" altLang="en-US" dirty="0" smtClean="0"/>
              <a:t>从栈中</a:t>
            </a:r>
            <a:r>
              <a:rPr lang="zh-CN" altLang="en-GB" dirty="0" smtClean="0"/>
              <a:t>删除一个元素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上述</a:t>
            </a:r>
            <a:r>
              <a:rPr lang="zh-CN" altLang="en-GB" dirty="0" smtClean="0"/>
              <a:t>两个操作必须在栈的</a:t>
            </a:r>
            <a:r>
              <a:rPr lang="zh-CN" altLang="en-GB" dirty="0" smtClean="0">
                <a:solidFill>
                  <a:srgbClr val="FFC000"/>
                </a:solidFill>
              </a:rPr>
              <a:t>同一端</a:t>
            </a:r>
            <a:r>
              <a:rPr lang="zh-CN" altLang="en-GB" dirty="0" smtClean="0"/>
              <a:t>（称为</a:t>
            </a:r>
            <a:r>
              <a:rPr lang="zh-CN" altLang="en-GB" dirty="0" smtClean="0">
                <a:solidFill>
                  <a:schemeClr val="folHlink"/>
                </a:solidFill>
              </a:rPr>
              <a:t>栈顶</a:t>
            </a:r>
            <a:r>
              <a:rPr lang="zh-CN" altLang="en-GB" dirty="0" smtClean="0"/>
              <a:t>，</a:t>
            </a:r>
            <a:r>
              <a:rPr lang="en-GB" altLang="zh-CN" dirty="0" smtClean="0"/>
              <a:t>top</a:t>
            </a:r>
            <a:r>
              <a:rPr lang="zh-CN" altLang="en-GB" dirty="0" smtClean="0"/>
              <a:t>）进行</a:t>
            </a:r>
            <a:r>
              <a:rPr lang="zh-CN" altLang="en-US" dirty="0" smtClean="0"/>
              <a:t>。</a:t>
            </a:r>
            <a:r>
              <a:rPr lang="zh-CN" altLang="en-GB" dirty="0" smtClean="0">
                <a:solidFill>
                  <a:srgbClr val="FFC000"/>
                </a:solidFill>
              </a:rPr>
              <a:t>后进先出</a:t>
            </a:r>
            <a:r>
              <a:rPr lang="zh-CN" altLang="en-GB" dirty="0" smtClean="0"/>
              <a:t>（</a:t>
            </a:r>
            <a:r>
              <a:rPr lang="en-GB" altLang="zh-CN" dirty="0" smtClean="0"/>
              <a:t>Last In First Out</a:t>
            </a:r>
            <a:r>
              <a:rPr lang="zh-CN" altLang="en-GB" dirty="0" smtClean="0"/>
              <a:t>，简称</a:t>
            </a:r>
            <a:r>
              <a:rPr lang="en-GB" altLang="zh-CN" dirty="0" smtClean="0"/>
              <a:t>LIFO</a:t>
            </a:r>
            <a:r>
              <a:rPr lang="zh-CN" altLang="en-GB" dirty="0" smtClean="0"/>
              <a:t>）是栈的一个重要性质。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push(...); ...pop(...); ... ;push(x</a:t>
            </a:r>
            <a:r>
              <a:rPr lang="en-US" altLang="zh-CN" dirty="0"/>
              <a:t>);pop(y);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dirty="0"/>
              <a:t>x == </a:t>
            </a:r>
            <a:r>
              <a:rPr lang="en-US" altLang="zh-CN" dirty="0" smtClean="0"/>
              <a:t>y</a:t>
            </a:r>
            <a:endParaRPr lang="zh-CN" altLang="en-GB" dirty="0"/>
          </a:p>
        </p:txBody>
      </p: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239838" y="5445125"/>
            <a:ext cx="4124325" cy="1260475"/>
            <a:chOff x="781" y="3430"/>
            <a:chExt cx="2598" cy="794"/>
          </a:xfrm>
        </p:grpSpPr>
        <p:grpSp>
          <p:nvGrpSpPr>
            <p:cNvPr id="6149" name="Group 8"/>
            <p:cNvGrpSpPr>
              <a:grpSpLocks/>
            </p:cNvGrpSpPr>
            <p:nvPr/>
          </p:nvGrpSpPr>
          <p:grpSpPr bwMode="auto">
            <a:xfrm>
              <a:off x="1544" y="3430"/>
              <a:ext cx="1835" cy="794"/>
              <a:chOff x="1544" y="3430"/>
              <a:chExt cx="1835" cy="794"/>
            </a:xfrm>
          </p:grpSpPr>
          <p:sp>
            <p:nvSpPr>
              <p:cNvPr id="6151" name="Rectangle 0"/>
              <p:cNvSpPr>
                <a:spLocks noChangeArrowheads="1"/>
              </p:cNvSpPr>
              <p:nvPr/>
            </p:nvSpPr>
            <p:spPr bwMode="auto">
              <a:xfrm>
                <a:off x="1544" y="3430"/>
                <a:ext cx="1723" cy="31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6152" name="Line 1"/>
              <p:cNvSpPr>
                <a:spLocks noChangeShapeType="1"/>
              </p:cNvSpPr>
              <p:nvPr/>
            </p:nvSpPr>
            <p:spPr bwMode="auto">
              <a:xfrm>
                <a:off x="1816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Line 2"/>
              <p:cNvSpPr>
                <a:spLocks noChangeShapeType="1"/>
              </p:cNvSpPr>
              <p:nvPr/>
            </p:nvSpPr>
            <p:spPr bwMode="auto">
              <a:xfrm>
                <a:off x="2088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" name="Line 3"/>
              <p:cNvSpPr>
                <a:spLocks noChangeShapeType="1"/>
              </p:cNvSpPr>
              <p:nvPr/>
            </p:nvSpPr>
            <p:spPr bwMode="auto">
              <a:xfrm>
                <a:off x="2699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Line 4"/>
              <p:cNvSpPr>
                <a:spLocks noChangeShapeType="1"/>
              </p:cNvSpPr>
              <p:nvPr/>
            </p:nvSpPr>
            <p:spPr bwMode="auto">
              <a:xfrm>
                <a:off x="2995" y="3430"/>
                <a:ext cx="0" cy="31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Line 5"/>
              <p:cNvSpPr>
                <a:spLocks noChangeShapeType="1"/>
              </p:cNvSpPr>
              <p:nvPr/>
            </p:nvSpPr>
            <p:spPr bwMode="auto">
              <a:xfrm flipV="1">
                <a:off x="3131" y="3747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Text Box 6"/>
              <p:cNvSpPr txBox="1">
                <a:spLocks noChangeArrowheads="1"/>
              </p:cNvSpPr>
              <p:nvPr/>
            </p:nvSpPr>
            <p:spPr bwMode="auto">
              <a:xfrm>
                <a:off x="2950" y="3936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top</a:t>
                </a:r>
              </a:p>
            </p:txBody>
          </p:sp>
        </p:grpSp>
        <p:sp>
          <p:nvSpPr>
            <p:cNvPr id="6150" name="Text Box 9"/>
            <p:cNvSpPr txBox="1">
              <a:spLocks noChangeArrowheads="1"/>
            </p:cNvSpPr>
            <p:nvPr/>
          </p:nvSpPr>
          <p:spPr bwMode="auto">
            <a:xfrm>
              <a:off x="781" y="343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栈：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“栈”数据的表示与操作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－－非数据抽象和封装途径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00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smtClean="0"/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const int STACK_SIZE=100;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struct </a:t>
            </a:r>
            <a:r>
              <a:rPr lang="en-GB" altLang="zh-CN" sz="2800" smtClean="0">
                <a:solidFill>
                  <a:srgbClr val="FFC000"/>
                </a:solidFill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{	int top;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	int buffer[STACK_SIZE];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8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2642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 smtClean="0"/>
              <a:t>直接操作栈数据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Stack </a:t>
            </a:r>
            <a:r>
              <a:rPr lang="en-GB" altLang="zh-CN" dirty="0" err="1">
                <a:solidFill>
                  <a:srgbClr val="FFC000"/>
                </a:solidFill>
              </a:rPr>
              <a:t>st</a:t>
            </a:r>
            <a:r>
              <a:rPr lang="en-GB" altLang="zh-CN" dirty="0"/>
              <a:t>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定义栈数据</a:t>
            </a:r>
            <a:endParaRPr lang="en-GB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err="1"/>
              <a:t>int</a:t>
            </a:r>
            <a:r>
              <a:rPr lang="en-GB" altLang="zh-CN" dirty="0"/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//</a:t>
            </a:r>
            <a:r>
              <a:rPr lang="zh-CN" altLang="en-GB" dirty="0"/>
              <a:t>对</a:t>
            </a:r>
            <a:r>
              <a:rPr lang="en-GB" altLang="zh-CN" dirty="0" err="1"/>
              <a:t>st</a:t>
            </a:r>
            <a:r>
              <a:rPr lang="zh-CN" altLang="en-GB" dirty="0"/>
              <a:t>进行初始化。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err="1"/>
              <a:t>st.top</a:t>
            </a:r>
            <a:r>
              <a:rPr lang="en-GB" altLang="zh-CN" dirty="0"/>
              <a:t> = -1;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//</a:t>
            </a:r>
            <a:r>
              <a:rPr lang="zh-CN" altLang="en-GB" dirty="0"/>
              <a:t>把</a:t>
            </a:r>
            <a:r>
              <a:rPr lang="en-GB" altLang="zh-CN" dirty="0"/>
              <a:t>12</a:t>
            </a:r>
            <a:r>
              <a:rPr lang="zh-CN" altLang="en-GB" dirty="0"/>
              <a:t>放进栈。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err="1"/>
              <a:t>st.top</a:t>
            </a:r>
            <a:r>
              <a:rPr lang="en-GB" altLang="zh-CN" dirty="0"/>
              <a:t>++;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err="1"/>
              <a:t>st.buffer</a:t>
            </a:r>
            <a:r>
              <a:rPr lang="en-GB" altLang="zh-CN" dirty="0"/>
              <a:t>[</a:t>
            </a:r>
            <a:r>
              <a:rPr lang="en-GB" altLang="zh-CN" dirty="0" err="1"/>
              <a:t>st.top</a:t>
            </a:r>
            <a:r>
              <a:rPr lang="en-GB" altLang="zh-CN" dirty="0"/>
              <a:t>] = 12;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//</a:t>
            </a:r>
            <a:r>
              <a:rPr lang="zh-CN" altLang="en-GB" dirty="0"/>
              <a:t>把栈顶元素退栈并存入变量</a:t>
            </a:r>
            <a:r>
              <a:rPr lang="en-GB" altLang="zh-CN" dirty="0"/>
              <a:t>x</a:t>
            </a:r>
            <a:r>
              <a:rPr lang="zh-CN" altLang="en-GB" dirty="0"/>
              <a:t>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/>
              <a:t>x = </a:t>
            </a:r>
            <a:r>
              <a:rPr lang="en-GB" altLang="zh-CN" dirty="0" err="1"/>
              <a:t>st.buffer</a:t>
            </a:r>
            <a:r>
              <a:rPr lang="en-GB" altLang="zh-CN" dirty="0"/>
              <a:t>[</a:t>
            </a:r>
            <a:r>
              <a:rPr lang="en-GB" altLang="zh-CN" dirty="0" err="1"/>
              <a:t>st.top</a:t>
            </a:r>
            <a:r>
              <a:rPr lang="en-GB" altLang="zh-CN" dirty="0"/>
              <a:t>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dirty="0" err="1"/>
              <a:t>st.top</a:t>
            </a:r>
            <a:r>
              <a:rPr lang="en-GB" altLang="zh-CN" dirty="0"/>
              <a:t>-</a:t>
            </a:r>
            <a:r>
              <a:rPr lang="en-GB" altLang="zh-CN" dirty="0" smtClean="0"/>
              <a:t>-;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存在的问题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必需知道数据的表示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数据表示发生变化将影响操作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不安全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mtClean="0"/>
              <a:t>通过过程抽象操作栈数据</a:t>
            </a:r>
            <a:endParaRPr lang="en-GB" altLang="zh-CN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bool push(Stack &amp;s, int i)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if (s.top == STACK_SIZE-1)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{	cout &lt;&lt; </a:t>
            </a:r>
            <a:r>
              <a:rPr lang="en-GB" altLang="zh-CN" sz="2000" smtClean="0">
                <a:latin typeface="Arial"/>
              </a:rPr>
              <a:t>“</a:t>
            </a:r>
            <a:r>
              <a:rPr lang="en-GB" altLang="zh-CN" sz="2000" smtClean="0"/>
              <a:t>Stack is overflow.\n</a:t>
            </a:r>
            <a:r>
              <a:rPr lang="en-GB" altLang="zh-CN" sz="2000" smtClean="0">
                <a:latin typeface="Arial"/>
              </a:rPr>
              <a:t>”</a:t>
            </a:r>
            <a:r>
              <a:rPr lang="en-GB" altLang="zh-CN" sz="200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return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{	s.top++; s.buffer[s.top] = i;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return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bool pop(Stack &amp;s, int &amp;i)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{	if (s.top == -1)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{	cout &lt;&lt;</a:t>
            </a:r>
            <a:r>
              <a:rPr lang="en-GB" altLang="zh-CN" sz="2000" smtClean="0">
                <a:latin typeface="Arial"/>
              </a:rPr>
              <a:t>“</a:t>
            </a:r>
            <a:r>
              <a:rPr lang="en-GB" altLang="zh-CN" sz="2000" smtClean="0"/>
              <a:t>Stack is empty.\n</a:t>
            </a:r>
            <a:r>
              <a:rPr lang="en-GB" altLang="zh-CN" sz="2000" smtClean="0">
                <a:latin typeface="Arial"/>
              </a:rPr>
              <a:t>”</a:t>
            </a:r>
            <a:r>
              <a:rPr lang="en-GB" altLang="zh-CN" sz="2000" smtClean="0"/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return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  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{	i = s.buffer[s.top]; s.top--;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	return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smtClean="0"/>
              <a:t>}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354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(Stack &amp;s)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{	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-1;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Stack </a:t>
            </a:r>
            <a:r>
              <a:rPr lang="en-GB" altLang="zh-CN" sz="2000" dirty="0" err="1" smtClean="0">
                <a:solidFill>
                  <a:srgbClr val="FFC000"/>
                </a:solidFill>
              </a:rPr>
              <a:t>st</a:t>
            </a:r>
            <a:r>
              <a:rPr lang="en-GB" altLang="zh-CN" sz="2000" dirty="0" smtClean="0"/>
              <a:t>;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定义栈数据</a:t>
            </a:r>
            <a:endParaRPr lang="en-GB" altLang="zh-CN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err="1" smtClean="0"/>
              <a:t>int</a:t>
            </a:r>
            <a:r>
              <a:rPr lang="en-GB" altLang="zh-CN" sz="2000" dirty="0" smtClean="0"/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err="1" smtClean="0"/>
              <a:t>init</a:t>
            </a:r>
            <a:r>
              <a:rPr lang="en-GB" altLang="zh-CN" sz="2000" dirty="0" smtClean="0"/>
              <a:t>(</a:t>
            </a:r>
            <a:r>
              <a:rPr lang="en-GB" altLang="zh-CN" sz="2000" dirty="0" err="1" smtClean="0"/>
              <a:t>st</a:t>
            </a:r>
            <a:r>
              <a:rPr lang="en-GB" altLang="zh-CN" sz="2000" dirty="0" smtClean="0"/>
              <a:t>);  //</a:t>
            </a:r>
            <a:r>
              <a:rPr lang="zh-CN" altLang="en-GB" sz="2000" dirty="0" smtClean="0"/>
              <a:t>对</a:t>
            </a:r>
            <a:r>
              <a:rPr lang="en-GB" altLang="zh-CN" sz="2000" dirty="0" err="1" smtClean="0"/>
              <a:t>st</a:t>
            </a:r>
            <a:r>
              <a:rPr lang="zh-CN" altLang="en-GB" sz="2000" dirty="0" smtClean="0"/>
              <a:t>进行初始化。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push(st,12);  //</a:t>
            </a:r>
            <a:r>
              <a:rPr lang="zh-CN" altLang="en-GB" sz="2000" dirty="0" smtClean="0"/>
              <a:t>把</a:t>
            </a:r>
            <a:r>
              <a:rPr lang="en-GB" altLang="zh-CN" sz="2000" dirty="0" smtClean="0"/>
              <a:t>12</a:t>
            </a:r>
            <a:r>
              <a:rPr lang="zh-CN" altLang="en-GB" sz="2000" dirty="0" smtClean="0"/>
              <a:t>放进栈。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pop(</a:t>
            </a:r>
            <a:r>
              <a:rPr lang="en-GB" altLang="zh-CN" sz="2000" dirty="0" err="1" smtClean="0"/>
              <a:t>st,x</a:t>
            </a:r>
            <a:r>
              <a:rPr lang="en-GB" altLang="zh-CN" sz="2000" dirty="0" smtClean="0"/>
              <a:t>);  //</a:t>
            </a:r>
            <a:r>
              <a:rPr lang="zh-CN" altLang="en-GB" sz="2000" dirty="0" smtClean="0"/>
              <a:t>把栈顶元素退栈并存入变量</a:t>
            </a:r>
            <a:r>
              <a:rPr lang="en-GB" altLang="zh-CN" sz="2000" dirty="0" smtClean="0"/>
              <a:t>x</a:t>
            </a:r>
            <a:r>
              <a:rPr lang="zh-CN" altLang="en-GB" sz="2000" dirty="0" smtClean="0"/>
              <a:t>。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存在的问题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数据类型的定义与操作的定义是</a:t>
            </a:r>
            <a:r>
              <a:rPr lang="zh-CN" altLang="en-US" sz="2400" dirty="0" smtClean="0">
                <a:solidFill>
                  <a:srgbClr val="FFC000"/>
                </a:solidFill>
              </a:rPr>
              <a:t>分开</a:t>
            </a:r>
            <a:r>
              <a:rPr lang="zh-CN" altLang="en-US" sz="2400" dirty="0" smtClean="0"/>
              <a:t>的，二者之间没有</a:t>
            </a:r>
            <a:r>
              <a:rPr lang="zh-CN" altLang="en-US" sz="2400" dirty="0" smtClean="0">
                <a:solidFill>
                  <a:srgbClr val="FFC000"/>
                </a:solidFill>
              </a:rPr>
              <a:t>显式</a:t>
            </a:r>
            <a:r>
              <a:rPr lang="zh-CN" altLang="en-US" sz="2400" dirty="0" smtClean="0"/>
              <a:t>的联系，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C000"/>
                </a:solidFill>
              </a:rPr>
              <a:t>形式</a:t>
            </a:r>
            <a:r>
              <a:rPr lang="zh-CN" altLang="en-US" sz="2400" dirty="0" smtClean="0"/>
              <a:t>上与下面的函数没有区别：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void f(Stack &amp;s);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数据表示仍然是公开的，可以不通过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来操作</a:t>
            </a:r>
            <a:r>
              <a:rPr lang="en-US" altLang="zh-CN" sz="2400" dirty="0" err="1" smtClean="0"/>
              <a:t>st</a:t>
            </a:r>
            <a:r>
              <a:rPr lang="zh-CN" altLang="en-US" sz="2400" dirty="0" smtClean="0"/>
              <a:t>，这样就可能破坏</a:t>
            </a:r>
            <a:r>
              <a:rPr lang="en-US" altLang="zh-CN" sz="2400" dirty="0" err="1" smtClean="0"/>
              <a:t>st</a:t>
            </a:r>
            <a:r>
              <a:rPr lang="zh-CN" altLang="en-US" sz="2400" dirty="0" smtClean="0"/>
              <a:t>栈的性质：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 smtClean="0"/>
              <a:t>在数据表示上直接操作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 smtClean="0"/>
              <a:t>通过函数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来操作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“栈”数据的表示与操作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－－数据抽象和封装途径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5488"/>
            <a:ext cx="8229600" cy="4457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GB" sz="2800" dirty="0" smtClean="0"/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err="1" smtClean="0"/>
              <a:t>const</a:t>
            </a:r>
            <a:r>
              <a:rPr lang="en-GB" altLang="zh-CN" sz="2400" dirty="0" smtClean="0"/>
              <a:t> </a:t>
            </a:r>
            <a:r>
              <a:rPr lang="en-GB" altLang="zh-CN" sz="2400" dirty="0" err="1" smtClean="0"/>
              <a:t>int</a:t>
            </a:r>
            <a:r>
              <a:rPr lang="en-GB" altLang="zh-CN" sz="2400" dirty="0" smtClean="0"/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>
                <a:solidFill>
                  <a:srgbClr val="FFC000"/>
                </a:solidFill>
              </a:rPr>
              <a:t>class</a:t>
            </a:r>
            <a:r>
              <a:rPr lang="en-GB" altLang="zh-CN" sz="2400" dirty="0" smtClean="0"/>
              <a:t> Stack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{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600" dirty="0" smtClean="0"/>
              <a:t>public:</a:t>
            </a:r>
            <a:endParaRPr lang="en-GB" altLang="zh-CN" sz="2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400" dirty="0" smtClean="0"/>
              <a:t>	Stack() { top = -1;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GB" altLang="zh-CN" sz="2600" dirty="0" smtClean="0"/>
              <a:t>   bool push(</a:t>
            </a:r>
            <a:r>
              <a:rPr lang="en-GB" altLang="zh-CN" sz="2600" dirty="0" err="1" smtClean="0"/>
              <a:t>int</a:t>
            </a:r>
            <a:r>
              <a:rPr lang="en-GB" altLang="zh-CN" sz="2600" dirty="0" smtClean="0"/>
              <a:t> </a:t>
            </a:r>
            <a:r>
              <a:rPr lang="en-GB" altLang="zh-CN" sz="2600" dirty="0" err="1" smtClean="0"/>
              <a:t>i</a:t>
            </a:r>
            <a:r>
              <a:rPr lang="en-GB" altLang="zh-CN" sz="2600" dirty="0" smtClean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GB" altLang="zh-CN" sz="2600" dirty="0" smtClean="0"/>
              <a:t>   bool pop(</a:t>
            </a:r>
            <a:r>
              <a:rPr lang="en-GB" altLang="zh-CN" sz="2600" dirty="0" err="1" smtClean="0"/>
              <a:t>int</a:t>
            </a:r>
            <a:r>
              <a:rPr lang="en-GB" altLang="zh-CN" sz="2600" dirty="0" smtClean="0"/>
              <a:t> &amp;</a:t>
            </a:r>
            <a:r>
              <a:rPr lang="en-GB" altLang="zh-CN" sz="2600" dirty="0" err="1" smtClean="0"/>
              <a:t>i</a:t>
            </a:r>
            <a:r>
              <a:rPr lang="en-GB" altLang="zh-CN" sz="2600" dirty="0" smtClean="0"/>
              <a:t>);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altLang="zh-CN" sz="2600" dirty="0"/>
              <a:t>private: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altLang="zh-CN" sz="2600" dirty="0"/>
              <a:t>   </a:t>
            </a:r>
            <a:r>
              <a:rPr lang="en-GB" altLang="zh-CN" sz="2600" dirty="0" err="1"/>
              <a:t>int</a:t>
            </a:r>
            <a:r>
              <a:rPr lang="en-GB" altLang="zh-CN" sz="2600" dirty="0"/>
              <a:t> top;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GB" altLang="zh-CN" sz="2600" dirty="0"/>
              <a:t>	</a:t>
            </a:r>
            <a:r>
              <a:rPr lang="en-GB" altLang="zh-CN" sz="2600" dirty="0" err="1"/>
              <a:t>int</a:t>
            </a:r>
            <a:r>
              <a:rPr lang="en-GB" altLang="zh-CN" sz="2600" dirty="0"/>
              <a:t> buffer[STACK_SIZE];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GB" altLang="zh-CN" sz="2600" dirty="0"/>
              <a:t>};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11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CC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003B76"/>
        </a:dk1>
        <a:lt1>
          <a:srgbClr val="FFFFFF"/>
        </a:lt1>
        <a:dk2>
          <a:srgbClr val="0066CC"/>
        </a:dk2>
        <a:lt2>
          <a:srgbClr val="FFCC66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25638</TotalTime>
  <Words>1607</Words>
  <Application>Microsoft Office PowerPoint</Application>
  <PresentationFormat>全屏显示(4:3)</PresentationFormat>
  <Paragraphs>418</Paragraphs>
  <Slides>32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Globe</vt:lpstr>
      <vt:lpstr>第六章 数据抽象 －－对象与类</vt:lpstr>
      <vt:lpstr>本章内容</vt:lpstr>
      <vt:lpstr>数据抽象与封装</vt:lpstr>
      <vt:lpstr>例：“栈”数据的表示与操作</vt:lpstr>
      <vt:lpstr>“栈”数据的表示与操作 －－非数据抽象和封装途径</vt:lpstr>
      <vt:lpstr>PowerPoint 演示文稿</vt:lpstr>
      <vt:lpstr>PowerPoint 演示文稿</vt:lpstr>
      <vt:lpstr>PowerPoint 演示文稿</vt:lpstr>
      <vt:lpstr>“栈”数据的表示与操作 －－数据抽象和封装途径</vt:lpstr>
      <vt:lpstr>PowerPoint 演示文稿</vt:lpstr>
      <vt:lpstr>PowerPoint 演示文稿</vt:lpstr>
      <vt:lpstr>“栈”类的另一种实现 ——用链表实现</vt:lpstr>
      <vt:lpstr>PowerPoint 演示文稿</vt:lpstr>
      <vt:lpstr>类</vt:lpstr>
      <vt:lpstr>例：一个日期类的定义</vt:lpstr>
      <vt:lpstr>数据成员</vt:lpstr>
      <vt:lpstr>成员函数</vt:lpstr>
      <vt:lpstr>PowerPoint 演示文稿</vt:lpstr>
      <vt:lpstr>类成员的访问控制 </vt:lpstr>
      <vt:lpstr>PowerPoint 演示文稿</vt:lpstr>
      <vt:lpstr>对  象</vt:lpstr>
      <vt:lpstr>对象的创建和标识 </vt:lpstr>
      <vt:lpstr>PowerPoint 演示文稿</vt:lpstr>
      <vt:lpstr>对象的操作 </vt:lpstr>
      <vt:lpstr>PowerPoint 演示文稿</vt:lpstr>
      <vt:lpstr>对象的初始化</vt:lpstr>
      <vt:lpstr>PowerPoint 演示文稿</vt:lpstr>
      <vt:lpstr>PowerPoint 演示文稿</vt:lpstr>
      <vt:lpstr>成员初始化表</vt:lpstr>
      <vt:lpstr>PowerPoint 演示文稿</vt:lpstr>
      <vt:lpstr>对象消亡前的处理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zjs</dc:creator>
  <cp:lastModifiedBy>Chen Jiajun</cp:lastModifiedBy>
  <cp:revision>268</cp:revision>
  <dcterms:created xsi:type="dcterms:W3CDTF">1999-05-22T12:40:20Z</dcterms:created>
  <dcterms:modified xsi:type="dcterms:W3CDTF">2014-08-30T00:25:32Z</dcterms:modified>
</cp:coreProperties>
</file>